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1215400000000001E-2"/>
          <c:y val="0.119035"/>
          <c:w val="0.93756899999999999"/>
          <c:h val="0.868465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57E-ED4F-8F9C-96C9043B1577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7E-ED4F-8F9C-96C9043B1577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57E-ED4F-8F9C-96C9043B1577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57E-ED4F-8F9C-96C9043B1577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57E-ED4F-8F9C-96C9043B1577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57E-ED4F-8F9C-96C9043B1577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Protons</c:v>
                </c:pt>
                <c:pt idx="1">
                  <c:v>VHEE/electrons</c:v>
                </c:pt>
                <c:pt idx="2">
                  <c:v>Photons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36</c:v>
                </c:pt>
                <c:pt idx="1">
                  <c:v>33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7E-ED4F-8F9C-96C9043B1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7.52094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1215400000000001E-2"/>
          <c:y val="0.119035"/>
          <c:w val="0.93756899999999999"/>
          <c:h val="0.868465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057-4C40-B02A-DAE0E7D2C8D8}"/>
              </c:ext>
            </c:extLst>
          </c:dPt>
          <c:dPt>
            <c:idx val="1"/>
            <c:bubble3D val="0"/>
            <c:spPr>
              <a:solidFill>
                <a:srgbClr val="D5D5D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57-4C40-B02A-DAE0E7D2C8D8}"/>
              </c:ext>
            </c:extLst>
          </c:dPt>
          <c:dPt>
            <c:idx val="2"/>
            <c:bubble3D val="0"/>
            <c:spPr>
              <a:solidFill>
                <a:srgbClr val="D5D5D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57-4C40-B02A-DAE0E7D2C8D8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057-4C40-B02A-DAE0E7D2C8D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057-4C40-B02A-DAE0E7D2C8D8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latin typeface="Helvetica Neue"/>
                    </a:defRPr>
                  </a:pPr>
                  <a:endParaRPr lang="en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057-4C40-B02A-DAE0E7D2C8D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Protons</c:v>
                </c:pt>
                <c:pt idx="1">
                  <c:v>VHEE/electrons</c:v>
                </c:pt>
                <c:pt idx="2">
                  <c:v>Photons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36</c:v>
                </c:pt>
                <c:pt idx="1">
                  <c:v>33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57-4C40-B02A-DAE0E7D2C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7.52094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400" b="0" i="0" u="none" strike="noStrike">
              <a:solidFill>
                <a:srgbClr val="000000"/>
              </a:solidFill>
              <a:latin typeface="Helvetica Neue"/>
            </a:defRPr>
          </a:pPr>
          <a:endParaRPr lang="en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 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the top of a hot 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Hot 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-10270"/>
            <a:ext cx="21971000" cy="14351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t 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27491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227"/>
            <a:ext cx="9779000" cy="14351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Close-up of a hot air balloon viewed from below"/>
          <p:cNvSpPr>
            <a:spLocks noGrp="1"/>
          </p:cNvSpPr>
          <p:nvPr>
            <p:ph type="pic" idx="22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t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ti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LASH proton therapy:"/>
          <p:cNvSpPr txBox="1">
            <a:spLocks noGrp="1"/>
          </p:cNvSpPr>
          <p:nvPr>
            <p:ph type="ctrTitle"/>
          </p:nvPr>
        </p:nvSpPr>
        <p:spPr>
          <a:xfrm>
            <a:off x="1206498" y="-247955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FLASH proton therapy: </a:t>
            </a:r>
          </a:p>
        </p:txBody>
      </p:sp>
      <p:sp>
        <p:nvSpPr>
          <p:cNvPr id="178" name="Planning and delivery challenges.…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2192978"/>
            <a:ext cx="21971000" cy="1905001"/>
          </a:xfrm>
          <a:prstGeom prst="rect">
            <a:avLst/>
          </a:prstGeom>
        </p:spPr>
        <p:txBody>
          <a:bodyPr/>
          <a:lstStyle/>
          <a:p>
            <a:pPr defTabSz="742950">
              <a:defRPr sz="5760">
                <a:solidFill>
                  <a:srgbClr val="000000"/>
                </a:solidFill>
              </a:defRPr>
            </a:pPr>
            <a:r>
              <a:t>Planning and delivery challenges. </a:t>
            </a:r>
          </a:p>
          <a:p>
            <a:pPr defTabSz="742950">
              <a:defRPr sz="5760">
                <a:solidFill>
                  <a:srgbClr val="000000"/>
                </a:solidFill>
              </a:defRPr>
            </a:pPr>
            <a:r>
              <a:t>Are we close to the clinics?</a:t>
            </a:r>
          </a:p>
        </p:txBody>
      </p:sp>
      <p:pic>
        <p:nvPicPr>
          <p:cNvPr id="17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2939" y="678585"/>
            <a:ext cx="5807272" cy="1132737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lberto Taffelli PhD,  April 3rd, 2025"/>
          <p:cNvSpPr txBox="1"/>
          <p:nvPr/>
        </p:nvSpPr>
        <p:spPr>
          <a:xfrm>
            <a:off x="1206499" y="12550725"/>
            <a:ext cx="21971002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/>
            </a:lvl1pPr>
          </a:lstStyle>
          <a:p>
            <a:r>
              <a:t>Alberto Taffelli PhD,  April 3rd, 2025</a:t>
            </a:r>
          </a:p>
        </p:txBody>
      </p:sp>
      <p:grpSp>
        <p:nvGrpSpPr>
          <p:cNvPr id="183" name="Image Gallery"/>
          <p:cNvGrpSpPr/>
          <p:nvPr/>
        </p:nvGrpSpPr>
        <p:grpSpPr>
          <a:xfrm>
            <a:off x="1277396" y="4636672"/>
            <a:ext cx="11559604" cy="7850540"/>
            <a:chOff x="0" y="0"/>
            <a:chExt cx="11559602" cy="7850538"/>
          </a:xfrm>
        </p:grpSpPr>
        <p:pic>
          <p:nvPicPr>
            <p:cNvPr id="181" name="FLASH_InitSlide.jpeg" descr="FLASH_InitSlide.jpeg"/>
            <p:cNvPicPr>
              <a:picLocks noChangeAspect="1"/>
            </p:cNvPicPr>
            <p:nvPr/>
          </p:nvPicPr>
          <p:blipFill>
            <a:blip r:embed="rId3"/>
            <a:srcRect t="2720" b="2720"/>
            <a:stretch>
              <a:fillRect/>
            </a:stretch>
          </p:blipFill>
          <p:spPr>
            <a:xfrm>
              <a:off x="0" y="0"/>
              <a:ext cx="11559603" cy="7262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Rectangle"/>
            <p:cNvSpPr/>
            <p:nvPr/>
          </p:nvSpPr>
          <p:spPr>
            <a:xfrm>
              <a:off x="0" y="7338373"/>
              <a:ext cx="11559603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Hard to sa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Hard to say</a:t>
            </a:r>
          </a:p>
        </p:txBody>
      </p:sp>
      <p:sp>
        <p:nvSpPr>
          <p:cNvPr id="284" name="Protons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1153074" cy="8256630"/>
          </a:xfrm>
          <a:prstGeom prst="rect">
            <a:avLst/>
          </a:prstGeom>
        </p:spPr>
        <p:txBody>
          <a:bodyPr/>
          <a:lstStyle/>
          <a:p>
            <a:pPr>
              <a:defRPr sz="6000" b="1"/>
            </a:pPr>
            <a:r>
              <a:t>Protons </a:t>
            </a:r>
          </a:p>
          <a:p>
            <a:pPr marL="0" indent="0">
              <a:buSzTx/>
              <a:buNone/>
            </a:pPr>
            <a:r>
              <a:t>In the near future will be the candidate solution for the flash treatment of deep seated tumours, where OARs sparing would be of major concern  </a:t>
            </a:r>
          </a:p>
          <a:p>
            <a:pPr>
              <a:defRPr>
                <a:solidFill>
                  <a:srgbClr val="D5D5D5"/>
                </a:solidFill>
              </a:defRPr>
            </a:pPr>
            <a:r>
              <a:t>VHEE/electrons</a:t>
            </a:r>
          </a:p>
          <a:p>
            <a:endParaRPr/>
          </a:p>
          <a:p>
            <a:pPr>
              <a:defRPr>
                <a:solidFill>
                  <a:srgbClr val="D5D5D5"/>
                </a:solidFill>
              </a:defRPr>
            </a:pPr>
            <a:r>
              <a:t>Photons</a:t>
            </a:r>
          </a:p>
        </p:txBody>
      </p:sp>
      <p:sp>
        <p:nvSpPr>
          <p:cNvPr id="285" name="Best candidat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Best candidate?</a:t>
            </a:r>
          </a:p>
        </p:txBody>
      </p:sp>
      <p:graphicFrame>
        <p:nvGraphicFramePr>
          <p:cNvPr id="286" name="2D Pie Chart"/>
          <p:cNvGraphicFramePr/>
          <p:nvPr/>
        </p:nvGraphicFramePr>
        <p:xfrm>
          <a:off x="13747734" y="2134569"/>
          <a:ext cx="9280517" cy="987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7" name="Baloon debate FRPT 2022"/>
          <p:cNvSpPr txBox="1"/>
          <p:nvPr/>
        </p:nvSpPr>
        <p:spPr>
          <a:xfrm>
            <a:off x="16083133" y="12453127"/>
            <a:ext cx="460972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Baloon debate FRPT 2022</a:t>
            </a: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rotons can deliver dose precisely in deep seated tumours thanks to their peaked dose distribution in depth (Bragg peak), thus sparing normal tissues…"/>
          <p:cNvSpPr txBox="1">
            <a:spLocks noGrp="1"/>
          </p:cNvSpPr>
          <p:nvPr>
            <p:ph type="body" sz="half" idx="1"/>
          </p:nvPr>
        </p:nvSpPr>
        <p:spPr>
          <a:xfrm>
            <a:off x="1206500" y="3137011"/>
            <a:ext cx="9779000" cy="8256630"/>
          </a:xfrm>
          <a:prstGeom prst="rect">
            <a:avLst/>
          </a:prstGeom>
        </p:spPr>
        <p:txBody>
          <a:bodyPr/>
          <a:lstStyle/>
          <a:p>
            <a:pPr marL="524255" indent="-524255" defTabSz="2096971">
              <a:spcBef>
                <a:spcPts val="3800"/>
              </a:spcBef>
              <a:defRPr sz="3440"/>
            </a:pPr>
            <a:r>
              <a:t>Protons can deliver dose precisely in deep seated tumours thanks to their peaked dose distribution in depth (Bragg peak), thus </a:t>
            </a:r>
            <a:r>
              <a:rPr b="1"/>
              <a:t>sparing normal tissues</a:t>
            </a:r>
          </a:p>
          <a:p>
            <a:pPr marL="524255" indent="-524255" defTabSz="2096971">
              <a:spcBef>
                <a:spcPts val="3800"/>
              </a:spcBef>
              <a:defRPr sz="3440"/>
            </a:pPr>
            <a:r>
              <a:t>Combining different energies it is possible to cover the tumour extension (SOPB)</a:t>
            </a:r>
          </a:p>
          <a:p>
            <a:pPr marL="524255" indent="-524255" defTabSz="2096971">
              <a:spcBef>
                <a:spcPts val="3800"/>
              </a:spcBef>
              <a:defRPr sz="3440"/>
            </a:pPr>
            <a:r>
              <a:t>(Slightly)</a:t>
            </a:r>
            <a:r>
              <a:rPr b="1"/>
              <a:t> </a:t>
            </a:r>
            <a:r>
              <a:t>enhanced biological effectiveness RBE 1.1 </a:t>
            </a:r>
          </a:p>
          <a:p>
            <a:pPr marL="524255" indent="-524255" defTabSz="2096971">
              <a:spcBef>
                <a:spcPts val="3800"/>
              </a:spcBef>
              <a:defRPr sz="3440"/>
            </a:pPr>
            <a:r>
              <a:t>The standard approach is the </a:t>
            </a:r>
            <a:r>
              <a:rPr b="1"/>
              <a:t>intensity modulated proton therapy</a:t>
            </a:r>
            <a:r>
              <a:t> (IMPT). Active Pencil beam scanning (PBS) systems make use of </a:t>
            </a:r>
            <a:r>
              <a:rPr b="1"/>
              <a:t>different energy layers</a:t>
            </a:r>
            <a:r>
              <a:t> to optimize the dose uniformity in the target and spare the normal tissues</a:t>
            </a:r>
          </a:p>
        </p:txBody>
      </p:sp>
      <p:sp>
        <p:nvSpPr>
          <p:cNvPr id="291" name="Proton therap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</a:t>
            </a:r>
          </a:p>
        </p:txBody>
      </p:sp>
      <p:grpSp>
        <p:nvGrpSpPr>
          <p:cNvPr id="294" name="pasted-movie.png"/>
          <p:cNvGrpSpPr/>
          <p:nvPr/>
        </p:nvGrpSpPr>
        <p:grpSpPr>
          <a:xfrm>
            <a:off x="20560865" y="3960824"/>
            <a:ext cx="3017045" cy="3239295"/>
            <a:chOff x="0" y="0"/>
            <a:chExt cx="3017043" cy="3239293"/>
          </a:xfrm>
        </p:grpSpPr>
        <p:pic>
          <p:nvPicPr>
            <p:cNvPr id="293" name="pasted-movie.png" descr="pasted-movie.png"/>
            <p:cNvPicPr>
              <a:picLocks noChangeAspect="1"/>
            </p:cNvPicPr>
            <p:nvPr/>
          </p:nvPicPr>
          <p:blipFill>
            <a:blip r:embed="rId2"/>
            <a:srcRect l="41055" t="7639" r="32936" b="14706"/>
            <a:stretch>
              <a:fillRect/>
            </a:stretch>
          </p:blipFill>
          <p:spPr>
            <a:xfrm>
              <a:off x="76200" y="76200"/>
              <a:ext cx="2864803" cy="30870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pasted-movie.png" descr="pasted-movi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017044" cy="3239294"/>
            </a:xfrm>
            <a:prstGeom prst="rect">
              <a:avLst/>
            </a:prstGeom>
            <a:effectLst/>
          </p:spPr>
        </p:pic>
      </p:grpSp>
      <p:grpSp>
        <p:nvGrpSpPr>
          <p:cNvPr id="297" name="pasted-movie.png"/>
          <p:cNvGrpSpPr/>
          <p:nvPr/>
        </p:nvGrpSpPr>
        <p:grpSpPr>
          <a:xfrm>
            <a:off x="20560865" y="481024"/>
            <a:ext cx="3017045" cy="3239295"/>
            <a:chOff x="0" y="0"/>
            <a:chExt cx="3017043" cy="3239293"/>
          </a:xfrm>
        </p:grpSpPr>
        <p:pic>
          <p:nvPicPr>
            <p:cNvPr id="296" name="pasted-movie.png" descr="pasted-movie.png"/>
            <p:cNvPicPr>
              <a:picLocks noChangeAspect="1"/>
            </p:cNvPicPr>
            <p:nvPr/>
          </p:nvPicPr>
          <p:blipFill>
            <a:blip r:embed="rId2"/>
            <a:srcRect l="73722" t="7639" r="268" b="14706"/>
            <a:stretch>
              <a:fillRect/>
            </a:stretch>
          </p:blipFill>
          <p:spPr>
            <a:xfrm>
              <a:off x="76200" y="76200"/>
              <a:ext cx="2864595" cy="30868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pasted-movie.png" descr="pasted-movie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17044" cy="3239294"/>
            </a:xfrm>
            <a:prstGeom prst="rect">
              <a:avLst/>
            </a:prstGeom>
            <a:effectLst/>
          </p:spPr>
        </p:pic>
      </p:grpSp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9421" y="7645810"/>
            <a:ext cx="6858343" cy="5632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0755" y="4422021"/>
            <a:ext cx="2788825" cy="900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Hot air balloons viewed from below against a blue sky" descr="Hot air balloons viewed from below against a blue sky"/>
          <p:cNvPicPr>
            <a:picLocks noChangeAspect="1"/>
          </p:cNvPicPr>
          <p:nvPr/>
        </p:nvPicPr>
        <p:blipFill>
          <a:blip r:embed="rId7"/>
          <a:srcRect l="10616" r="10616"/>
          <a:stretch>
            <a:fillRect/>
          </a:stretch>
        </p:blipFill>
        <p:spPr>
          <a:xfrm>
            <a:off x="12701687" y="867055"/>
            <a:ext cx="7297340" cy="5800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0755" y="4051725"/>
            <a:ext cx="2788825" cy="90009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grpSp>
        <p:nvGrpSpPr>
          <p:cNvPr id="305" name="Group"/>
          <p:cNvGrpSpPr/>
          <p:nvPr/>
        </p:nvGrpSpPr>
        <p:grpSpPr>
          <a:xfrm>
            <a:off x="11131378" y="6207133"/>
            <a:ext cx="3666722" cy="2899612"/>
            <a:chOff x="0" y="0"/>
            <a:chExt cx="3666720" cy="2899611"/>
          </a:xfrm>
        </p:grpSpPr>
        <p:pic>
          <p:nvPicPr>
            <p:cNvPr id="303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666721" cy="2445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Desouky 2015"/>
            <p:cNvSpPr txBox="1"/>
            <p:nvPr/>
          </p:nvSpPr>
          <p:spPr>
            <a:xfrm>
              <a:off x="955391" y="2323564"/>
              <a:ext cx="2311382" cy="576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100"/>
              </a:lvl1pPr>
            </a:lstStyle>
            <a:p>
              <a:r>
                <a:t>Desouky 2015</a:t>
              </a:r>
            </a:p>
          </p:txBody>
        </p:sp>
      </p:grpSp>
      <p:sp>
        <p:nvSpPr>
          <p:cNvPr id="306" name="Pill"/>
          <p:cNvSpPr/>
          <p:nvPr/>
        </p:nvSpPr>
        <p:spPr>
          <a:xfrm rot="17995199">
            <a:off x="9230836" y="1287830"/>
            <a:ext cx="903333" cy="40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cubicBezTo>
                  <a:pt x="2169" y="0"/>
                  <a:pt x="0" y="4847"/>
                  <a:pt x="0" y="10802"/>
                </a:cubicBezTo>
                <a:cubicBezTo>
                  <a:pt x="0" y="16757"/>
                  <a:pt x="2169" y="21600"/>
                  <a:pt x="4835" y="21600"/>
                </a:cubicBezTo>
                <a:lnTo>
                  <a:pt x="16767" y="21600"/>
                </a:lnTo>
                <a:cubicBezTo>
                  <a:pt x="19432" y="21600"/>
                  <a:pt x="21600" y="16757"/>
                  <a:pt x="21600" y="10802"/>
                </a:cubicBezTo>
                <a:cubicBezTo>
                  <a:pt x="21600" y="4847"/>
                  <a:pt x="19432" y="0"/>
                  <a:pt x="16767" y="0"/>
                </a:cubicBezTo>
                <a:lnTo>
                  <a:pt x="4835" y="0"/>
                </a:lnTo>
                <a:close/>
                <a:moveTo>
                  <a:pt x="10676" y="2635"/>
                </a:moveTo>
                <a:lnTo>
                  <a:pt x="16767" y="2635"/>
                </a:lnTo>
                <a:cubicBezTo>
                  <a:pt x="18782" y="2635"/>
                  <a:pt x="20422" y="6299"/>
                  <a:pt x="20422" y="10802"/>
                </a:cubicBezTo>
                <a:cubicBezTo>
                  <a:pt x="20422" y="15305"/>
                  <a:pt x="18782" y="18965"/>
                  <a:pt x="16767" y="18965"/>
                </a:cubicBezTo>
                <a:lnTo>
                  <a:pt x="10676" y="18965"/>
                </a:lnTo>
                <a:lnTo>
                  <a:pt x="10676" y="2635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7" name="Pill"/>
          <p:cNvSpPr/>
          <p:nvPr/>
        </p:nvSpPr>
        <p:spPr>
          <a:xfrm rot="17995199">
            <a:off x="10110022" y="1630872"/>
            <a:ext cx="835609" cy="374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cubicBezTo>
                  <a:pt x="2169" y="0"/>
                  <a:pt x="0" y="4847"/>
                  <a:pt x="0" y="10802"/>
                </a:cubicBezTo>
                <a:cubicBezTo>
                  <a:pt x="0" y="16757"/>
                  <a:pt x="2169" y="21600"/>
                  <a:pt x="4835" y="21600"/>
                </a:cubicBezTo>
                <a:lnTo>
                  <a:pt x="16767" y="21600"/>
                </a:lnTo>
                <a:cubicBezTo>
                  <a:pt x="19432" y="21600"/>
                  <a:pt x="21600" y="16757"/>
                  <a:pt x="21600" y="10802"/>
                </a:cubicBezTo>
                <a:cubicBezTo>
                  <a:pt x="21600" y="4847"/>
                  <a:pt x="19432" y="0"/>
                  <a:pt x="16767" y="0"/>
                </a:cubicBezTo>
                <a:lnTo>
                  <a:pt x="4835" y="0"/>
                </a:lnTo>
                <a:close/>
                <a:moveTo>
                  <a:pt x="10676" y="2635"/>
                </a:moveTo>
                <a:lnTo>
                  <a:pt x="16767" y="2635"/>
                </a:lnTo>
                <a:cubicBezTo>
                  <a:pt x="18782" y="2635"/>
                  <a:pt x="20422" y="6299"/>
                  <a:pt x="20422" y="10802"/>
                </a:cubicBezTo>
                <a:cubicBezTo>
                  <a:pt x="20422" y="15305"/>
                  <a:pt x="18782" y="18965"/>
                  <a:pt x="16767" y="18965"/>
                </a:cubicBezTo>
                <a:lnTo>
                  <a:pt x="10676" y="18965"/>
                </a:lnTo>
                <a:lnTo>
                  <a:pt x="10676" y="2635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8" name="Pill"/>
          <p:cNvSpPr/>
          <p:nvPr/>
        </p:nvSpPr>
        <p:spPr>
          <a:xfrm rot="17995199">
            <a:off x="9450409" y="1803641"/>
            <a:ext cx="903334" cy="404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cubicBezTo>
                  <a:pt x="2169" y="0"/>
                  <a:pt x="0" y="4847"/>
                  <a:pt x="0" y="10802"/>
                </a:cubicBezTo>
                <a:cubicBezTo>
                  <a:pt x="0" y="16757"/>
                  <a:pt x="2169" y="21600"/>
                  <a:pt x="4835" y="21600"/>
                </a:cubicBezTo>
                <a:lnTo>
                  <a:pt x="16767" y="21600"/>
                </a:lnTo>
                <a:cubicBezTo>
                  <a:pt x="19432" y="21600"/>
                  <a:pt x="21600" y="16757"/>
                  <a:pt x="21600" y="10802"/>
                </a:cubicBezTo>
                <a:cubicBezTo>
                  <a:pt x="21600" y="4847"/>
                  <a:pt x="19432" y="0"/>
                  <a:pt x="16767" y="0"/>
                </a:cubicBezTo>
                <a:lnTo>
                  <a:pt x="4835" y="0"/>
                </a:lnTo>
                <a:close/>
                <a:moveTo>
                  <a:pt x="10676" y="2635"/>
                </a:moveTo>
                <a:lnTo>
                  <a:pt x="16767" y="2635"/>
                </a:lnTo>
                <a:cubicBezTo>
                  <a:pt x="18782" y="2635"/>
                  <a:pt x="20422" y="6299"/>
                  <a:pt x="20422" y="10802"/>
                </a:cubicBezTo>
                <a:cubicBezTo>
                  <a:pt x="20422" y="15305"/>
                  <a:pt x="18782" y="18965"/>
                  <a:pt x="16767" y="18965"/>
                </a:cubicBezTo>
                <a:lnTo>
                  <a:pt x="10676" y="18965"/>
                </a:lnTo>
                <a:lnTo>
                  <a:pt x="10676" y="2635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2" animBg="1" advAuto="0"/>
      <p:bldP spid="305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movie.png" descr="pasted-movie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1904" b="11904"/>
          <a:stretch>
            <a:fillRect/>
          </a:stretch>
        </p:blipFill>
        <p:spPr>
          <a:xfrm>
            <a:off x="15808461" y="7088551"/>
            <a:ext cx="7359949" cy="5422901"/>
          </a:xfrm>
          <a:prstGeom prst="rect">
            <a:avLst/>
          </a:prstGeom>
        </p:spPr>
      </p:pic>
      <p:pic>
        <p:nvPicPr>
          <p:cNvPr id="311" name="CentroPT_gantryBLU.jpeg" descr="CentroPT_gantryBLU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16536" r="16536"/>
          <a:stretch>
            <a:fillRect/>
          </a:stretch>
        </p:blipFill>
        <p:spPr>
          <a:xfrm>
            <a:off x="15808460" y="1263960"/>
            <a:ext cx="7360060" cy="5428043"/>
          </a:xfrm>
          <a:prstGeom prst="rect">
            <a:avLst/>
          </a:prstGeom>
        </p:spPr>
      </p:pic>
      <p:pic>
        <p:nvPicPr>
          <p:cNvPr id="312" name="ROM1827.jpg" descr="ROM1827.jp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2745" r="2745"/>
          <a:stretch>
            <a:fillRect/>
          </a:stretch>
        </p:blipFill>
        <p:spPr>
          <a:xfrm>
            <a:off x="1211198" y="1270000"/>
            <a:ext cx="14168502" cy="11243712"/>
          </a:xfrm>
          <a:prstGeom prst="rect">
            <a:avLst/>
          </a:prstGeom>
        </p:spPr>
      </p:pic>
      <p:sp>
        <p:nvSpPr>
          <p:cNvPr id="313" name="Proton Therapy Center"/>
          <p:cNvSpPr txBox="1">
            <a:spLocks noGrp="1"/>
          </p:cNvSpPr>
          <p:nvPr>
            <p:ph type="title"/>
          </p:nvPr>
        </p:nvSpPr>
        <p:spPr>
          <a:xfrm>
            <a:off x="1391648" y="1285766"/>
            <a:ext cx="21971001" cy="1435101"/>
          </a:xfrm>
          <a:prstGeom prst="rect">
            <a:avLst/>
          </a:prstGeom>
        </p:spPr>
        <p:txBody>
          <a:bodyPr/>
          <a:lstStyle>
            <a:lvl1pPr>
              <a:defRPr sz="7000" spc="-140">
                <a:solidFill>
                  <a:srgbClr val="FFFFFF"/>
                </a:solidFill>
              </a:defRPr>
            </a:lvl1pPr>
          </a:lstStyle>
          <a:p>
            <a:r>
              <a:t>Proton Therapy Center 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roton therapy delivery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 delivery systems</a:t>
            </a:r>
          </a:p>
        </p:txBody>
      </p:sp>
      <p:sp>
        <p:nvSpPr>
          <p:cNvPr id="317" name="At which rate are the current systems operating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At which rate are the current systems operating?</a:t>
            </a:r>
          </a:p>
        </p:txBody>
      </p:sp>
      <p:pic>
        <p:nvPicPr>
          <p:cNvPr id="318" name="pasted-movie.png" descr="pasted-movie.png"/>
          <p:cNvPicPr>
            <a:picLocks noChangeAspect="1"/>
          </p:cNvPicPr>
          <p:nvPr/>
        </p:nvPicPr>
        <p:blipFill>
          <a:blip r:embed="rId2"/>
          <a:srcRect l="7521" r="5045" b="10403"/>
          <a:stretch>
            <a:fillRect/>
          </a:stretch>
        </p:blipFill>
        <p:spPr>
          <a:xfrm>
            <a:off x="1495696" y="6519129"/>
            <a:ext cx="5217976" cy="3089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3"/>
          <a:srcRect l="43922" t="13924" r="2454" b="50415"/>
          <a:stretch>
            <a:fillRect/>
          </a:stretch>
        </p:blipFill>
        <p:spPr>
          <a:xfrm>
            <a:off x="7338293" y="6858060"/>
            <a:ext cx="6736484" cy="25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3"/>
          <a:srcRect t="55722" r="299" b="34264"/>
          <a:stretch>
            <a:fillRect/>
          </a:stretch>
        </p:blipFill>
        <p:spPr>
          <a:xfrm>
            <a:off x="1299574" y="9552937"/>
            <a:ext cx="12872536" cy="73983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Can we go to FLASH regimes by increasing the Ip up to 200nA?"/>
          <p:cNvSpPr txBox="1"/>
          <p:nvPr/>
        </p:nvSpPr>
        <p:spPr>
          <a:xfrm>
            <a:off x="1311210" y="11928836"/>
            <a:ext cx="1453068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Can we go to FLASH regimes by increasing the I</a:t>
            </a:r>
            <a:r>
              <a:rPr b="1" baseline="-5999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up to 200nA?</a:t>
            </a:r>
          </a:p>
        </p:txBody>
      </p:sp>
      <p:sp>
        <p:nvSpPr>
          <p:cNvPr id="322" name="Dose rate = 0.4 Gy/s"/>
          <p:cNvSpPr txBox="1"/>
          <p:nvPr/>
        </p:nvSpPr>
        <p:spPr>
          <a:xfrm>
            <a:off x="1386393" y="10206601"/>
            <a:ext cx="574151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Dose rate = 0.4 Gy/s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324" name="Hot air balloons viewed from below against a blue sky" descr="Hot air balloons viewed from below against a blue sky"/>
          <p:cNvPicPr>
            <a:picLocks noChangeAspect="1"/>
          </p:cNvPicPr>
          <p:nvPr/>
        </p:nvPicPr>
        <p:blipFill>
          <a:blip r:embed="rId4"/>
          <a:srcRect l="51" r="28399" b="12953"/>
          <a:stretch>
            <a:fillRect/>
          </a:stretch>
        </p:blipFill>
        <p:spPr>
          <a:xfrm>
            <a:off x="18410835" y="3262856"/>
            <a:ext cx="5267056" cy="4273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5"/>
          <a:srcRect t="7111" r="43280"/>
          <a:stretch>
            <a:fillRect/>
          </a:stretch>
        </p:blipFill>
        <p:spPr>
          <a:xfrm>
            <a:off x="14114798" y="3300162"/>
            <a:ext cx="4255904" cy="4199365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The proton beam is accelerated by a cyclotron up to energies of 230 MeV"/>
          <p:cNvSpPr txBox="1"/>
          <p:nvPr/>
        </p:nvSpPr>
        <p:spPr>
          <a:xfrm>
            <a:off x="1294147" y="3914847"/>
            <a:ext cx="11132658" cy="141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/>
            </a:lvl1pPr>
          </a:lstStyle>
          <a:p>
            <a:r>
              <a:t>The proton beam is accelerated by a cyclotron up to energies of 230 MeV</a:t>
            </a:r>
          </a:p>
        </p:txBody>
      </p:sp>
      <p:sp>
        <p:nvSpPr>
          <p:cNvPr id="327" name="Dose rate:"/>
          <p:cNvSpPr txBox="1"/>
          <p:nvPr/>
        </p:nvSpPr>
        <p:spPr>
          <a:xfrm>
            <a:off x="1294147" y="6075326"/>
            <a:ext cx="11132658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/>
            </a:lvl1pPr>
          </a:lstStyle>
          <a:p>
            <a:r>
              <a:t>Dose rate: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Yes, we ca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0" spc="-220"/>
            </a:lvl1pPr>
          </a:lstStyle>
          <a:p>
            <a:r>
              <a:t>Yes, we can</a:t>
            </a:r>
          </a:p>
        </p:txBody>
      </p:sp>
      <p:sp>
        <p:nvSpPr>
          <p:cNvPr id="330" name="In first approximation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In first approximation…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roton therapy delivery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 delivery systems</a:t>
            </a:r>
          </a:p>
        </p:txBody>
      </p:sp>
      <p:sp>
        <p:nvSpPr>
          <p:cNvPr id="334" name="At which rate are the current systems operating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At which rate are the current systems operating?</a:t>
            </a:r>
          </a:p>
        </p:txBody>
      </p:sp>
      <p:pic>
        <p:nvPicPr>
          <p:cNvPr id="335" name="pasted-movie.png" descr="pasted-movie.png"/>
          <p:cNvPicPr>
            <a:picLocks noChangeAspect="1"/>
          </p:cNvPicPr>
          <p:nvPr/>
        </p:nvPicPr>
        <p:blipFill>
          <a:blip r:embed="rId2"/>
          <a:srcRect l="7521" r="5045" b="10403"/>
          <a:stretch>
            <a:fillRect/>
          </a:stretch>
        </p:blipFill>
        <p:spPr>
          <a:xfrm>
            <a:off x="1477181" y="3778938"/>
            <a:ext cx="5217977" cy="3089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3"/>
          <a:srcRect l="43922" t="13924" r="2454" b="50415"/>
          <a:stretch>
            <a:fillRect/>
          </a:stretch>
        </p:blipFill>
        <p:spPr>
          <a:xfrm>
            <a:off x="7319778" y="4117869"/>
            <a:ext cx="6736484" cy="256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3"/>
          <a:srcRect t="55722" r="299" b="34264"/>
          <a:stretch>
            <a:fillRect/>
          </a:stretch>
        </p:blipFill>
        <p:spPr>
          <a:xfrm>
            <a:off x="1281060" y="6812746"/>
            <a:ext cx="12872535" cy="73983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Can we go to FLASH regimes by increasing the Ip up to 200nA?"/>
          <p:cNvSpPr txBox="1"/>
          <p:nvPr/>
        </p:nvSpPr>
        <p:spPr>
          <a:xfrm>
            <a:off x="1292695" y="9188645"/>
            <a:ext cx="1453068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Can we go to FLASH regimes by increasing the I</a:t>
            </a:r>
            <a:r>
              <a:rPr b="1" baseline="-5999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</a:t>
            </a: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up to 200nA?</a:t>
            </a:r>
          </a:p>
        </p:txBody>
      </p:sp>
      <p:sp>
        <p:nvSpPr>
          <p:cNvPr id="339" name="Dose rate = 0.4 Gy/s"/>
          <p:cNvSpPr txBox="1"/>
          <p:nvPr/>
        </p:nvSpPr>
        <p:spPr>
          <a:xfrm>
            <a:off x="1367879" y="7466410"/>
            <a:ext cx="574151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Dose rate = 0.4 Gy/s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grpSp>
        <p:nvGrpSpPr>
          <p:cNvPr id="343" name="Group"/>
          <p:cNvGrpSpPr/>
          <p:nvPr/>
        </p:nvGrpSpPr>
        <p:grpSpPr>
          <a:xfrm>
            <a:off x="16381388" y="2713352"/>
            <a:ext cx="8002612" cy="10954489"/>
            <a:chOff x="0" y="0"/>
            <a:chExt cx="8002610" cy="10954487"/>
          </a:xfrm>
        </p:grpSpPr>
        <p:pic>
          <p:nvPicPr>
            <p:cNvPr id="341" name="Group" descr="Grou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1694"/>
              <a:ext cx="8002611" cy="10572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1886" y="0"/>
              <a:ext cx="2641601" cy="50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roton therapy delivery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 delivery systems</a:t>
            </a:r>
          </a:p>
        </p:txBody>
      </p:sp>
      <p:sp>
        <p:nvSpPr>
          <p:cNvPr id="346" name="Not every system can work at FLASH regim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Not every system can work at FLASH regimes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589" y="3746479"/>
            <a:ext cx="16394862" cy="926006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349" name="Screenshot 2025-04-03 at 08.12.43.png" descr="Screenshot 2025-04-03 at 08.12.43.png"/>
          <p:cNvPicPr>
            <a:picLocks noChangeAspect="1"/>
          </p:cNvPicPr>
          <p:nvPr/>
        </p:nvPicPr>
        <p:blipFill>
          <a:blip r:embed="rId3"/>
          <a:srcRect l="16736" t="1472" r="14958" b="1372"/>
          <a:stretch>
            <a:fillRect/>
          </a:stretch>
        </p:blipFill>
        <p:spPr>
          <a:xfrm>
            <a:off x="19795943" y="196792"/>
            <a:ext cx="4274814" cy="389981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Vozenin, 2022"/>
          <p:cNvSpPr txBox="1"/>
          <p:nvPr/>
        </p:nvSpPr>
        <p:spPr>
          <a:xfrm>
            <a:off x="21107336" y="4282173"/>
            <a:ext cx="1943139" cy="449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Vozenin,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roton therapy delivery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 delivery systems</a:t>
            </a:r>
          </a:p>
        </p:txBody>
      </p:sp>
      <p:sp>
        <p:nvSpPr>
          <p:cNvPr id="353" name="Not all the energies can be transmitted at such high rat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Not all the energies can be transmitted at such high rates</a:t>
            </a:r>
          </a:p>
        </p:txBody>
      </p:sp>
      <p:pic>
        <p:nvPicPr>
          <p:cNvPr id="354" name="pasted-movie.png" descr="pasted-movie.png"/>
          <p:cNvPicPr>
            <a:picLocks noChangeAspect="1"/>
          </p:cNvPicPr>
          <p:nvPr/>
        </p:nvPicPr>
        <p:blipFill>
          <a:blip r:embed="rId2"/>
          <a:srcRect t="18899"/>
          <a:stretch>
            <a:fillRect/>
          </a:stretch>
        </p:blipFill>
        <p:spPr>
          <a:xfrm>
            <a:off x="4852392" y="3408326"/>
            <a:ext cx="14679373" cy="746106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Energy degrading system: The lower the energy, the higher the degradation"/>
          <p:cNvSpPr txBox="1"/>
          <p:nvPr/>
        </p:nvSpPr>
        <p:spPr>
          <a:xfrm>
            <a:off x="2244689" y="11097161"/>
            <a:ext cx="18431587" cy="73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r>
              <a:t>Energy degrading system: The lower the energy, the higher the degradation</a:t>
            </a:r>
          </a:p>
        </p:txBody>
      </p:sp>
      <p:sp>
        <p:nvSpPr>
          <p:cNvPr id="356" name="Schippers 2012 Rev Accel Tech"/>
          <p:cNvSpPr txBox="1"/>
          <p:nvPr/>
        </p:nvSpPr>
        <p:spPr>
          <a:xfrm>
            <a:off x="5942682" y="9851142"/>
            <a:ext cx="4379749" cy="67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900"/>
            </a:lvl1pPr>
          </a:lstStyle>
          <a:p>
            <a:r>
              <a:t>Schippers 2012 Rev Accel Tech</a:t>
            </a: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Close-up of a hot air balloon viewed from below" descr="Close-up of a hot air balloon viewed from below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799" r="2799"/>
          <a:stretch>
            <a:fillRect/>
          </a:stretch>
        </p:blipFill>
        <p:spPr>
          <a:xfrm>
            <a:off x="12191999" y="1270000"/>
            <a:ext cx="10922001" cy="11188700"/>
          </a:xfrm>
          <a:prstGeom prst="rect">
            <a:avLst/>
          </a:prstGeom>
        </p:spPr>
      </p:pic>
      <p:sp>
        <p:nvSpPr>
          <p:cNvPr id="360" name="Experimental room characterization"/>
          <p:cNvSpPr txBox="1">
            <a:spLocks noGrp="1"/>
          </p:cNvSpPr>
          <p:nvPr>
            <p:ph type="title"/>
          </p:nvPr>
        </p:nvSpPr>
        <p:spPr>
          <a:xfrm>
            <a:off x="1206500" y="-2469991"/>
            <a:ext cx="9779000" cy="5882274"/>
          </a:xfrm>
          <a:prstGeom prst="rect">
            <a:avLst/>
          </a:prstGeom>
        </p:spPr>
        <p:txBody>
          <a:bodyPr/>
          <a:lstStyle/>
          <a:p>
            <a:r>
              <a:t>Experimental room characterization</a:t>
            </a:r>
          </a:p>
        </p:txBody>
      </p:sp>
      <p:sp>
        <p:nvSpPr>
          <p:cNvPr id="361" name="FLASH beam at 228MeV"/>
          <p:cNvSpPr txBox="1">
            <a:spLocks noGrp="1"/>
          </p:cNvSpPr>
          <p:nvPr>
            <p:ph type="body" sz="quarter" idx="1"/>
          </p:nvPr>
        </p:nvSpPr>
        <p:spPr>
          <a:xfrm>
            <a:off x="1206500" y="3561278"/>
            <a:ext cx="9779000" cy="5385424"/>
          </a:xfrm>
          <a:prstGeom prst="rect">
            <a:avLst/>
          </a:prstGeom>
        </p:spPr>
        <p:txBody>
          <a:bodyPr/>
          <a:lstStyle/>
          <a:p>
            <a:r>
              <a:t>FLASH beam at 228MeV</a:t>
            </a:r>
          </a:p>
        </p:txBody>
      </p:sp>
      <p:pic>
        <p:nvPicPr>
          <p:cNvPr id="36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95178" y="4858563"/>
            <a:ext cx="4778772" cy="7488166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Oval"/>
          <p:cNvSpPr/>
          <p:nvPr/>
        </p:nvSpPr>
        <p:spPr>
          <a:xfrm rot="5400000">
            <a:off x="7410044" y="8917476"/>
            <a:ext cx="1894442" cy="2966530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Experimental room characte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room characterization</a:t>
            </a:r>
          </a:p>
        </p:txBody>
      </p:sp>
      <p:sp>
        <p:nvSpPr>
          <p:cNvPr id="367" name="Set up by IBA and characterized by TIFP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Set up by IBA and characterized by TIFPA</a:t>
            </a:r>
          </a:p>
        </p:txBody>
      </p:sp>
      <p:sp>
        <p:nvSpPr>
          <p:cNvPr id="368" name="FLASH beam spot"/>
          <p:cNvSpPr txBox="1"/>
          <p:nvPr/>
        </p:nvSpPr>
        <p:spPr>
          <a:xfrm>
            <a:off x="5503295" y="3714293"/>
            <a:ext cx="428294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FLASH beam spot</a:t>
            </a:r>
          </a:p>
        </p:txBody>
      </p:sp>
      <p:pic>
        <p:nvPicPr>
          <p:cNvPr id="369" name="pasted-movie.png" descr="pasted-movie.png"/>
          <p:cNvPicPr>
            <a:picLocks noChangeAspect="1"/>
          </p:cNvPicPr>
          <p:nvPr/>
        </p:nvPicPr>
        <p:blipFill>
          <a:blip r:embed="rId2"/>
          <a:srcRect r="46672"/>
          <a:stretch>
            <a:fillRect/>
          </a:stretch>
        </p:blipFill>
        <p:spPr>
          <a:xfrm>
            <a:off x="16513466" y="4944822"/>
            <a:ext cx="4881672" cy="3678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asted-movie.png" descr="pasted-movie.png"/>
          <p:cNvPicPr>
            <a:picLocks noChangeAspect="1"/>
          </p:cNvPicPr>
          <p:nvPr/>
        </p:nvPicPr>
        <p:blipFill>
          <a:blip r:embed="rId2"/>
          <a:srcRect l="52664"/>
          <a:stretch>
            <a:fillRect/>
          </a:stretch>
        </p:blipFill>
        <p:spPr>
          <a:xfrm>
            <a:off x="15955418" y="8588665"/>
            <a:ext cx="5280199" cy="448235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IDD in water at 228MeV"/>
          <p:cNvSpPr txBox="1"/>
          <p:nvPr/>
        </p:nvSpPr>
        <p:spPr>
          <a:xfrm>
            <a:off x="16210793" y="3714293"/>
            <a:ext cx="548690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IDD in water at 228MeV</a:t>
            </a:r>
          </a:p>
        </p:txBody>
      </p:sp>
      <p:grpSp>
        <p:nvGrpSpPr>
          <p:cNvPr id="376" name="Group"/>
          <p:cNvGrpSpPr/>
          <p:nvPr/>
        </p:nvGrpSpPr>
        <p:grpSpPr>
          <a:xfrm>
            <a:off x="1392776" y="2990609"/>
            <a:ext cx="11889232" cy="9929769"/>
            <a:chOff x="0" y="0"/>
            <a:chExt cx="11889231" cy="9929768"/>
          </a:xfrm>
        </p:grpSpPr>
        <p:pic>
          <p:nvPicPr>
            <p:cNvPr id="372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589" r="46310" b="6163"/>
            <a:stretch>
              <a:fillRect/>
            </a:stretch>
          </p:blipFill>
          <p:spPr>
            <a:xfrm>
              <a:off x="771833" y="5294290"/>
              <a:ext cx="5221263" cy="4635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56971" t="25319" r="1855"/>
            <a:stretch>
              <a:fillRect/>
            </a:stretch>
          </p:blipFill>
          <p:spPr>
            <a:xfrm>
              <a:off x="0" y="0"/>
              <a:ext cx="5801315" cy="5286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Image" descr="Image"/>
            <p:cNvPicPr>
              <a:picLocks noChangeAspect="1"/>
            </p:cNvPicPr>
            <p:nvPr/>
          </p:nvPicPr>
          <p:blipFill>
            <a:blip r:embed="rId4"/>
            <a:srcRect t="16894" r="49332" b="30873"/>
            <a:stretch>
              <a:fillRect/>
            </a:stretch>
          </p:blipFill>
          <p:spPr>
            <a:xfrm>
              <a:off x="6893958" y="2071187"/>
              <a:ext cx="4152699" cy="3202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8034" y="5228044"/>
              <a:ext cx="6041198" cy="4544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7" name="spot at ISO"/>
          <p:cNvSpPr txBox="1"/>
          <p:nvPr/>
        </p:nvSpPr>
        <p:spPr>
          <a:xfrm>
            <a:off x="4000992" y="12710248"/>
            <a:ext cx="204101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spot at ISO</a:t>
            </a:r>
          </a:p>
        </p:txBody>
      </p:sp>
      <p:sp>
        <p:nvSpPr>
          <p:cNvPr id="378" name="spot size at different distances"/>
          <p:cNvSpPr txBox="1"/>
          <p:nvPr/>
        </p:nvSpPr>
        <p:spPr>
          <a:xfrm>
            <a:off x="7423627" y="12710248"/>
            <a:ext cx="530885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spot size at different distances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adiotherap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Radiotherapy</a:t>
            </a:r>
          </a:p>
        </p:txBody>
      </p:sp>
      <p:grpSp>
        <p:nvGrpSpPr>
          <p:cNvPr id="189" name="Group"/>
          <p:cNvGrpSpPr/>
          <p:nvPr/>
        </p:nvGrpSpPr>
        <p:grpSpPr>
          <a:xfrm>
            <a:off x="5727333" y="6028361"/>
            <a:ext cx="12929334" cy="6773736"/>
            <a:chOff x="0" y="0"/>
            <a:chExt cx="12929332" cy="6773734"/>
          </a:xfrm>
        </p:grpSpPr>
        <p:pic>
          <p:nvPicPr>
            <p:cNvPr id="187" name="Screenshot 2025-03-31 at 12.46.59.png" descr="Screenshot 2025-03-31 at 12.46.59.png"/>
            <p:cNvPicPr>
              <a:picLocks noChangeAspect="1"/>
            </p:cNvPicPr>
            <p:nvPr/>
          </p:nvPicPr>
          <p:blipFill>
            <a:blip r:embed="rId2"/>
            <a:srcRect t="1576"/>
            <a:stretch>
              <a:fillRect/>
            </a:stretch>
          </p:blipFill>
          <p:spPr>
            <a:xfrm>
              <a:off x="0" y="0"/>
              <a:ext cx="12929333" cy="677373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88" name="Dose [Gy]…"/>
            <p:cNvSpPr txBox="1"/>
            <p:nvPr/>
          </p:nvSpPr>
          <p:spPr>
            <a:xfrm>
              <a:off x="8514955" y="177805"/>
              <a:ext cx="4256839" cy="198284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900" b="1"/>
              </a:pPr>
              <a:r>
                <a:rPr dirty="0"/>
                <a:t>Dose [Gy] </a:t>
              </a:r>
            </a:p>
            <a:p>
              <a:pPr algn="ctr">
                <a:spcBef>
                  <a:spcPts val="0"/>
                </a:spcBef>
                <a:defRPr sz="2900"/>
              </a:pPr>
              <a:r>
                <a:rPr dirty="0"/>
                <a:t>1Gy = 1J/ 1Kg</a:t>
              </a:r>
            </a:p>
            <a:p>
              <a:pPr algn="ctr">
                <a:spcBef>
                  <a:spcPts val="0"/>
                </a:spcBef>
                <a:defRPr sz="2900"/>
              </a:pPr>
              <a:r>
                <a:rPr dirty="0"/>
                <a:t>Energy deposited per unit mass </a:t>
              </a:r>
            </a:p>
          </p:txBody>
        </p:sp>
      </p:grpSp>
      <p:sp>
        <p:nvSpPr>
          <p:cNvPr id="1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91" name="“In 2022, there were an estimated 20 million new cancer diagnoses, with approximately 10 million new patients needing radiotherapy … In 2050, GLOBOCAN 2022 data indicated 33.1 million new cancer diagnoses, with 16.5 million new patients needing radiother"/>
          <p:cNvSpPr txBox="1"/>
          <p:nvPr/>
        </p:nvSpPr>
        <p:spPr>
          <a:xfrm>
            <a:off x="1185584" y="2277771"/>
            <a:ext cx="22480229" cy="2071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599" indent="-609599">
              <a:buSzPct val="123000"/>
              <a:buChar char="•"/>
              <a:defRPr sz="3400"/>
            </a:pPr>
            <a:endParaRPr/>
          </a:p>
          <a:p>
            <a:pPr defTabSz="457200">
              <a:lnSpc>
                <a:spcPct val="100000"/>
              </a:lnSpc>
              <a:spcBef>
                <a:spcPts val="0"/>
              </a:spcBef>
              <a:defRPr sz="3400">
                <a:solidFill>
                  <a:srgbClr val="2E2E2E"/>
                </a:solidFill>
              </a:defRPr>
            </a:pPr>
            <a:r>
              <a:t>“In 2022, there were an estimated 20 million new cancer diagnoses, with approximately 10 million new patients needing radiotherapy … In 2050, GLOBOCAN 2022 data indicated 33.1 million new cancer diagnoses, with 16.5 million new patients needing radiotherapy…”</a:t>
            </a:r>
          </a:p>
        </p:txBody>
      </p:sp>
      <p:sp>
        <p:nvSpPr>
          <p:cNvPr id="192" name="Zhu et al. 2024, Lancet"/>
          <p:cNvSpPr txBox="1"/>
          <p:nvPr/>
        </p:nvSpPr>
        <p:spPr>
          <a:xfrm>
            <a:off x="19407913" y="4274136"/>
            <a:ext cx="428559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Zhu et al. 2024, Lancet</a:t>
            </a:r>
          </a:p>
        </p:txBody>
      </p:sp>
      <p:sp>
        <p:nvSpPr>
          <p:cNvPr id="193" name="Working principle"/>
          <p:cNvSpPr txBox="1"/>
          <p:nvPr/>
        </p:nvSpPr>
        <p:spPr>
          <a:xfrm>
            <a:off x="5706957" y="5246068"/>
            <a:ext cx="4144519" cy="70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r>
              <a:t>Working principle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Experimental room characte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room characterization</a:t>
            </a:r>
          </a:p>
        </p:txBody>
      </p:sp>
      <p:sp>
        <p:nvSpPr>
          <p:cNvPr id="382" name="Dual Ring scattering syste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Dual Ring scattering system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47" y="5106811"/>
            <a:ext cx="7547668" cy="564612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hanks to A.Fasolini"/>
          <p:cNvSpPr txBox="1"/>
          <p:nvPr/>
        </p:nvSpPr>
        <p:spPr>
          <a:xfrm>
            <a:off x="20370683" y="4030626"/>
            <a:ext cx="355092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Thanks to A.Fasolini</a:t>
            </a:r>
          </a:p>
        </p:txBody>
      </p:sp>
      <p:grpSp>
        <p:nvGrpSpPr>
          <p:cNvPr id="387" name="Group"/>
          <p:cNvGrpSpPr/>
          <p:nvPr/>
        </p:nvGrpSpPr>
        <p:grpSpPr>
          <a:xfrm>
            <a:off x="10294649" y="5428643"/>
            <a:ext cx="13266570" cy="5574983"/>
            <a:chOff x="0" y="0"/>
            <a:chExt cx="13266568" cy="5574982"/>
          </a:xfrm>
        </p:grpSpPr>
        <p:pic>
          <p:nvPicPr>
            <p:cNvPr id="385" name="pasted-movie.png" descr="pasted-movi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266569" cy="5574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7035" t="87042" r="52118"/>
            <a:stretch>
              <a:fillRect/>
            </a:stretch>
          </p:blipFill>
          <p:spPr>
            <a:xfrm>
              <a:off x="7133191" y="4720474"/>
              <a:ext cx="5695677" cy="759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8" name="To enlarge the spot size to perform experiments"/>
          <p:cNvSpPr txBox="1"/>
          <p:nvPr/>
        </p:nvSpPr>
        <p:spPr>
          <a:xfrm>
            <a:off x="1226374" y="3271336"/>
            <a:ext cx="10388373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r>
              <a:t>To enlarge the spot size to perform experiments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Experimental ro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room</a:t>
            </a:r>
          </a:p>
        </p:txBody>
      </p:sp>
      <p:sp>
        <p:nvSpPr>
          <p:cNvPr id="392" name="Radiobiological experime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Radiobiological experiments</a:t>
            </a:r>
          </a:p>
        </p:txBody>
      </p:sp>
      <p:pic>
        <p:nvPicPr>
          <p:cNvPr id="3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402" y="3963977"/>
            <a:ext cx="10722429" cy="394611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pheroids"/>
          <p:cNvSpPr txBox="1"/>
          <p:nvPr/>
        </p:nvSpPr>
        <p:spPr>
          <a:xfrm>
            <a:off x="5658147" y="3444252"/>
            <a:ext cx="194881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t>Spheroids</a:t>
            </a:r>
          </a:p>
        </p:txBody>
      </p:sp>
      <p:pic>
        <p:nvPicPr>
          <p:cNvPr id="39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7973" y="8433059"/>
            <a:ext cx="6295779" cy="462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Zebrafish"/>
          <p:cNvSpPr txBox="1"/>
          <p:nvPr/>
        </p:nvSpPr>
        <p:spPr>
          <a:xfrm>
            <a:off x="17934413" y="3215841"/>
            <a:ext cx="184289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/>
            </a:lvl1pPr>
          </a:lstStyle>
          <a:p>
            <a:r>
              <a:t>Zebrafish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398" name="Screenshot 2025-04-03 at 08.56.50.png" descr="Screenshot 2025-04-03 at 08.56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525" y="5143542"/>
            <a:ext cx="13412159" cy="517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Screenshot 2025-04-03 at 10.19.25.png" descr="Screenshot 2025-04-03 at 10.1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299" y="10547566"/>
            <a:ext cx="4942512" cy="222557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Rectangle"/>
          <p:cNvSpPr/>
          <p:nvPr/>
        </p:nvSpPr>
        <p:spPr>
          <a:xfrm>
            <a:off x="8687204" y="10939361"/>
            <a:ext cx="1270001" cy="17461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Close-up of a hot air balloon viewed from below" descr="Close-up of a hot air balloon viewed from below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5908" r="25908"/>
          <a:stretch>
            <a:fillRect/>
          </a:stretch>
        </p:blipFill>
        <p:spPr>
          <a:xfrm>
            <a:off x="12191999" y="1270000"/>
            <a:ext cx="10922001" cy="11188700"/>
          </a:xfrm>
          <a:prstGeom prst="rect">
            <a:avLst/>
          </a:prstGeom>
        </p:spPr>
      </p:pic>
      <p:sp>
        <p:nvSpPr>
          <p:cNvPr id="403" name="Equipped with active pencil beam scanning"/>
          <p:cNvSpPr txBox="1">
            <a:spLocks noGrp="1"/>
          </p:cNvSpPr>
          <p:nvPr>
            <p:ph type="body" sz="quarter" idx="1"/>
          </p:nvPr>
        </p:nvSpPr>
        <p:spPr>
          <a:xfrm>
            <a:off x="1206500" y="3394645"/>
            <a:ext cx="9779000" cy="5385424"/>
          </a:xfrm>
          <a:prstGeom prst="rect">
            <a:avLst/>
          </a:prstGeom>
        </p:spPr>
        <p:txBody>
          <a:bodyPr/>
          <a:lstStyle/>
          <a:p>
            <a:r>
              <a:t>Equipped with active pencil beam scanning</a:t>
            </a:r>
          </a:p>
        </p:txBody>
      </p:sp>
      <p:pic>
        <p:nvPicPr>
          <p:cNvPr id="404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95178" y="4858563"/>
            <a:ext cx="4778772" cy="748816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Oval"/>
          <p:cNvSpPr/>
          <p:nvPr/>
        </p:nvSpPr>
        <p:spPr>
          <a:xfrm rot="5400000">
            <a:off x="5304166" y="6746434"/>
            <a:ext cx="1894441" cy="2198527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Treatment room…"/>
          <p:cNvSpPr txBox="1"/>
          <p:nvPr/>
        </p:nvSpPr>
        <p:spPr>
          <a:xfrm>
            <a:off x="1206500" y="-2544050"/>
            <a:ext cx="9779000" cy="5882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500" b="1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Treatment room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8500" b="1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(Gantry)</a:t>
            </a:r>
          </a:p>
        </p:txBody>
      </p:sp>
      <p:sp>
        <p:nvSpPr>
          <p:cNvPr id="407" name="Oval"/>
          <p:cNvSpPr/>
          <p:nvPr/>
        </p:nvSpPr>
        <p:spPr>
          <a:xfrm rot="5400000">
            <a:off x="7652942" y="7058583"/>
            <a:ext cx="1894442" cy="2198526"/>
          </a:xfrm>
          <a:prstGeom prst="ellipse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roton therapy delivery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Proton therapy delivery systems</a:t>
            </a:r>
          </a:p>
        </p:txBody>
      </p:sp>
      <p:sp>
        <p:nvSpPr>
          <p:cNvPr id="411" name="Active PB scanning has issu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Active PB scanning has issues</a:t>
            </a:r>
          </a:p>
        </p:txBody>
      </p:sp>
      <p:grpSp>
        <p:nvGrpSpPr>
          <p:cNvPr id="419" name="Group"/>
          <p:cNvGrpSpPr/>
          <p:nvPr/>
        </p:nvGrpSpPr>
        <p:grpSpPr>
          <a:xfrm>
            <a:off x="11764362" y="2971892"/>
            <a:ext cx="12262369" cy="11153379"/>
            <a:chOff x="0" y="62767"/>
            <a:chExt cx="12262367" cy="11153378"/>
          </a:xfrm>
        </p:grpSpPr>
        <p:pic>
          <p:nvPicPr>
            <p:cNvPr id="412" name="pasted-movie.png" descr="pasted-movi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638330" y="2963232"/>
              <a:ext cx="4624038" cy="3797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2931" r="61241" b="24846"/>
            <a:stretch>
              <a:fillRect/>
            </a:stretch>
          </p:blipFill>
          <p:spPr>
            <a:xfrm>
              <a:off x="210304" y="62767"/>
              <a:ext cx="5883528" cy="5000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pasted-movie.png" descr="pasted-movie.png"/>
            <p:cNvPicPr>
              <a:picLocks/>
            </p:cNvPicPr>
            <p:nvPr/>
          </p:nvPicPr>
          <p:blipFill>
            <a:blip r:embed="rId3"/>
            <a:srcRect l="43191" b="23902"/>
            <a:stretch>
              <a:fillRect/>
            </a:stretch>
          </p:blipFill>
          <p:spPr>
            <a:xfrm>
              <a:off x="485139" y="5379258"/>
              <a:ext cx="5333813" cy="4480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5" name="Arrow"/>
            <p:cNvSpPr/>
            <p:nvPr/>
          </p:nvSpPr>
          <p:spPr>
            <a:xfrm rot="1948074">
              <a:off x="6254887" y="2125487"/>
              <a:ext cx="1287169" cy="910631"/>
            </a:xfrm>
            <a:prstGeom prst="rightArrow">
              <a:avLst>
                <a:gd name="adj1" fmla="val 26445"/>
                <a:gd name="adj2" fmla="val 6507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Arrow"/>
            <p:cNvSpPr/>
            <p:nvPr/>
          </p:nvSpPr>
          <p:spPr>
            <a:xfrm rot="19180638">
              <a:off x="6261526" y="6918218"/>
              <a:ext cx="1287169" cy="910632"/>
            </a:xfrm>
            <a:prstGeom prst="rightArrow">
              <a:avLst>
                <a:gd name="adj1" fmla="val 26445"/>
                <a:gd name="adj2" fmla="val 6507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7" name="Spot scanning t ~ ms"/>
            <p:cNvSpPr/>
            <p:nvPr/>
          </p:nvSpPr>
          <p:spPr>
            <a:xfrm>
              <a:off x="669798" y="48620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r>
                <a:t>Spot scanning t ~ ms</a:t>
              </a:r>
            </a:p>
          </p:txBody>
        </p:sp>
        <p:sp>
          <p:nvSpPr>
            <p:cNvPr id="418" name="Energy switching t ~ 0.5-2s"/>
            <p:cNvSpPr/>
            <p:nvPr/>
          </p:nvSpPr>
          <p:spPr>
            <a:xfrm>
              <a:off x="0" y="99461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r>
                <a:t>Energy switching t ~ 0.5-2s</a:t>
              </a:r>
            </a:p>
          </p:txBody>
        </p:sp>
      </p:grpSp>
      <p:grpSp>
        <p:nvGrpSpPr>
          <p:cNvPr id="423" name="Group"/>
          <p:cNvGrpSpPr/>
          <p:nvPr/>
        </p:nvGrpSpPr>
        <p:grpSpPr>
          <a:xfrm>
            <a:off x="1332545" y="6239972"/>
            <a:ext cx="10270149" cy="2739253"/>
            <a:chOff x="0" y="0"/>
            <a:chExt cx="10270148" cy="2739251"/>
          </a:xfrm>
        </p:grpSpPr>
        <p:pic>
          <p:nvPicPr>
            <p:cNvPr id="420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1609" r="47587" b="81927"/>
            <a:stretch>
              <a:fillRect/>
            </a:stretch>
          </p:blipFill>
          <p:spPr>
            <a:xfrm>
              <a:off x="2014453" y="40633"/>
              <a:ext cx="5651104" cy="1191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96"/>
                  </a:lnTo>
                  <a:lnTo>
                    <a:pt x="0" y="15357"/>
                  </a:lnTo>
                  <a:cubicBezTo>
                    <a:pt x="2" y="15290"/>
                    <a:pt x="8" y="15239"/>
                    <a:pt x="11" y="15177"/>
                  </a:cubicBezTo>
                  <a:cubicBezTo>
                    <a:pt x="8" y="14815"/>
                    <a:pt x="9" y="14405"/>
                    <a:pt x="15" y="13997"/>
                  </a:cubicBezTo>
                  <a:cubicBezTo>
                    <a:pt x="42" y="12248"/>
                    <a:pt x="189" y="11823"/>
                    <a:pt x="499" y="12609"/>
                  </a:cubicBezTo>
                  <a:cubicBezTo>
                    <a:pt x="669" y="13039"/>
                    <a:pt x="1216" y="12953"/>
                    <a:pt x="1813" y="12393"/>
                  </a:cubicBezTo>
                  <a:cubicBezTo>
                    <a:pt x="2035" y="12185"/>
                    <a:pt x="2097" y="12301"/>
                    <a:pt x="2306" y="13364"/>
                  </a:cubicBezTo>
                  <a:cubicBezTo>
                    <a:pt x="2437" y="14033"/>
                    <a:pt x="2536" y="14705"/>
                    <a:pt x="2527" y="14853"/>
                  </a:cubicBezTo>
                  <a:cubicBezTo>
                    <a:pt x="2518" y="15002"/>
                    <a:pt x="2583" y="15119"/>
                    <a:pt x="2671" y="15119"/>
                  </a:cubicBezTo>
                  <a:cubicBezTo>
                    <a:pt x="2827" y="15119"/>
                    <a:pt x="2828" y="15094"/>
                    <a:pt x="2702" y="14184"/>
                  </a:cubicBezTo>
                  <a:cubicBezTo>
                    <a:pt x="2608" y="13505"/>
                    <a:pt x="2595" y="13131"/>
                    <a:pt x="2655" y="12846"/>
                  </a:cubicBezTo>
                  <a:cubicBezTo>
                    <a:pt x="2715" y="12562"/>
                    <a:pt x="2763" y="12569"/>
                    <a:pt x="2826" y="12868"/>
                  </a:cubicBezTo>
                  <a:cubicBezTo>
                    <a:pt x="2892" y="13179"/>
                    <a:pt x="2965" y="13163"/>
                    <a:pt x="3120" y="12782"/>
                  </a:cubicBezTo>
                  <a:cubicBezTo>
                    <a:pt x="3297" y="12349"/>
                    <a:pt x="3347" y="12346"/>
                    <a:pt x="3469" y="12774"/>
                  </a:cubicBezTo>
                  <a:cubicBezTo>
                    <a:pt x="3592" y="13203"/>
                    <a:pt x="3637" y="13205"/>
                    <a:pt x="3777" y="12774"/>
                  </a:cubicBezTo>
                  <a:cubicBezTo>
                    <a:pt x="3918" y="12342"/>
                    <a:pt x="3954" y="12337"/>
                    <a:pt x="4031" y="12774"/>
                  </a:cubicBezTo>
                  <a:cubicBezTo>
                    <a:pt x="4080" y="13055"/>
                    <a:pt x="4097" y="13620"/>
                    <a:pt x="4070" y="14026"/>
                  </a:cubicBezTo>
                  <a:cubicBezTo>
                    <a:pt x="4039" y="14488"/>
                    <a:pt x="4054" y="14714"/>
                    <a:pt x="4088" y="14774"/>
                  </a:cubicBezTo>
                  <a:cubicBezTo>
                    <a:pt x="4103" y="14772"/>
                    <a:pt x="4119" y="14776"/>
                    <a:pt x="4134" y="14774"/>
                  </a:cubicBezTo>
                  <a:cubicBezTo>
                    <a:pt x="4205" y="14670"/>
                    <a:pt x="4307" y="14200"/>
                    <a:pt x="4370" y="13479"/>
                  </a:cubicBezTo>
                  <a:cubicBezTo>
                    <a:pt x="4475" y="12293"/>
                    <a:pt x="4505" y="12203"/>
                    <a:pt x="4771" y="12307"/>
                  </a:cubicBezTo>
                  <a:cubicBezTo>
                    <a:pt x="4965" y="12383"/>
                    <a:pt x="5058" y="12597"/>
                    <a:pt x="5058" y="12961"/>
                  </a:cubicBezTo>
                  <a:cubicBezTo>
                    <a:pt x="5058" y="13309"/>
                    <a:pt x="4997" y="13464"/>
                    <a:pt x="4885" y="13407"/>
                  </a:cubicBezTo>
                  <a:cubicBezTo>
                    <a:pt x="4701" y="13315"/>
                    <a:pt x="4589" y="14146"/>
                    <a:pt x="4689" y="14738"/>
                  </a:cubicBezTo>
                  <a:cubicBezTo>
                    <a:pt x="4766" y="14734"/>
                    <a:pt x="4834" y="14727"/>
                    <a:pt x="4912" y="14724"/>
                  </a:cubicBezTo>
                  <a:cubicBezTo>
                    <a:pt x="4927" y="14684"/>
                    <a:pt x="4938" y="14682"/>
                    <a:pt x="4954" y="14630"/>
                  </a:cubicBezTo>
                  <a:cubicBezTo>
                    <a:pt x="5053" y="14324"/>
                    <a:pt x="5169" y="14043"/>
                    <a:pt x="5211" y="13997"/>
                  </a:cubicBezTo>
                  <a:cubicBezTo>
                    <a:pt x="5253" y="13951"/>
                    <a:pt x="5348" y="13528"/>
                    <a:pt x="5425" y="13069"/>
                  </a:cubicBezTo>
                  <a:cubicBezTo>
                    <a:pt x="5678" y="11547"/>
                    <a:pt x="6162" y="12334"/>
                    <a:pt x="6045" y="14076"/>
                  </a:cubicBezTo>
                  <a:cubicBezTo>
                    <a:pt x="6018" y="14478"/>
                    <a:pt x="6018" y="14654"/>
                    <a:pt x="6044" y="14695"/>
                  </a:cubicBezTo>
                  <a:cubicBezTo>
                    <a:pt x="6055" y="14695"/>
                    <a:pt x="6066" y="14702"/>
                    <a:pt x="6077" y="14702"/>
                  </a:cubicBezTo>
                  <a:cubicBezTo>
                    <a:pt x="6090" y="14688"/>
                    <a:pt x="6102" y="14665"/>
                    <a:pt x="6121" y="14630"/>
                  </a:cubicBezTo>
                  <a:cubicBezTo>
                    <a:pt x="6192" y="14501"/>
                    <a:pt x="6264" y="14400"/>
                    <a:pt x="6282" y="14400"/>
                  </a:cubicBezTo>
                  <a:cubicBezTo>
                    <a:pt x="6299" y="14400"/>
                    <a:pt x="6314" y="14184"/>
                    <a:pt x="6314" y="13925"/>
                  </a:cubicBezTo>
                  <a:cubicBezTo>
                    <a:pt x="6314" y="13666"/>
                    <a:pt x="6362" y="13149"/>
                    <a:pt x="6421" y="12767"/>
                  </a:cubicBezTo>
                  <a:cubicBezTo>
                    <a:pt x="6522" y="12114"/>
                    <a:pt x="6537" y="12103"/>
                    <a:pt x="6670" y="12674"/>
                  </a:cubicBezTo>
                  <a:cubicBezTo>
                    <a:pt x="6762" y="13065"/>
                    <a:pt x="6849" y="13176"/>
                    <a:pt x="6917" y="12976"/>
                  </a:cubicBezTo>
                  <a:cubicBezTo>
                    <a:pt x="6977" y="12801"/>
                    <a:pt x="7103" y="12805"/>
                    <a:pt x="7206" y="12990"/>
                  </a:cubicBezTo>
                  <a:cubicBezTo>
                    <a:pt x="7335" y="13222"/>
                    <a:pt x="7453" y="13154"/>
                    <a:pt x="7617" y="12753"/>
                  </a:cubicBezTo>
                  <a:cubicBezTo>
                    <a:pt x="7979" y="11865"/>
                    <a:pt x="8094" y="12304"/>
                    <a:pt x="7902" y="13846"/>
                  </a:cubicBezTo>
                  <a:cubicBezTo>
                    <a:pt x="7683" y="15602"/>
                    <a:pt x="7857" y="15511"/>
                    <a:pt x="8214" y="13681"/>
                  </a:cubicBezTo>
                  <a:lnTo>
                    <a:pt x="8310" y="13199"/>
                  </a:lnTo>
                  <a:lnTo>
                    <a:pt x="8454" y="12242"/>
                  </a:lnTo>
                  <a:lnTo>
                    <a:pt x="8496" y="12242"/>
                  </a:lnTo>
                  <a:lnTo>
                    <a:pt x="9803" y="12242"/>
                  </a:lnTo>
                  <a:lnTo>
                    <a:pt x="9824" y="12242"/>
                  </a:lnTo>
                  <a:cubicBezTo>
                    <a:pt x="10258" y="12243"/>
                    <a:pt x="10600" y="12276"/>
                    <a:pt x="10834" y="12343"/>
                  </a:cubicBezTo>
                  <a:cubicBezTo>
                    <a:pt x="10835" y="12343"/>
                    <a:pt x="10838" y="12343"/>
                    <a:pt x="10839" y="12343"/>
                  </a:cubicBezTo>
                  <a:cubicBezTo>
                    <a:pt x="10955" y="12376"/>
                    <a:pt x="11049" y="12415"/>
                    <a:pt x="11115" y="12465"/>
                  </a:cubicBezTo>
                  <a:cubicBezTo>
                    <a:pt x="11115" y="12465"/>
                    <a:pt x="11116" y="12465"/>
                    <a:pt x="11116" y="12465"/>
                  </a:cubicBezTo>
                  <a:cubicBezTo>
                    <a:pt x="11182" y="12515"/>
                    <a:pt x="11222" y="12579"/>
                    <a:pt x="11236" y="12645"/>
                  </a:cubicBezTo>
                  <a:cubicBezTo>
                    <a:pt x="11257" y="12743"/>
                    <a:pt x="11308" y="12810"/>
                    <a:pt x="11385" y="12846"/>
                  </a:cubicBezTo>
                  <a:cubicBezTo>
                    <a:pt x="11386" y="12847"/>
                    <a:pt x="11386" y="12846"/>
                    <a:pt x="11386" y="12846"/>
                  </a:cubicBezTo>
                  <a:cubicBezTo>
                    <a:pt x="11540" y="12919"/>
                    <a:pt x="11791" y="12866"/>
                    <a:pt x="12086" y="12710"/>
                  </a:cubicBezTo>
                  <a:cubicBezTo>
                    <a:pt x="12233" y="12632"/>
                    <a:pt x="12390" y="12532"/>
                    <a:pt x="12551" y="12400"/>
                  </a:cubicBezTo>
                  <a:cubicBezTo>
                    <a:pt x="12577" y="12380"/>
                    <a:pt x="12593" y="12378"/>
                    <a:pt x="12615" y="12364"/>
                  </a:cubicBezTo>
                  <a:cubicBezTo>
                    <a:pt x="12805" y="12241"/>
                    <a:pt x="12866" y="12382"/>
                    <a:pt x="12994" y="13235"/>
                  </a:cubicBezTo>
                  <a:cubicBezTo>
                    <a:pt x="12995" y="13239"/>
                    <a:pt x="12995" y="13245"/>
                    <a:pt x="12996" y="13249"/>
                  </a:cubicBezTo>
                  <a:cubicBezTo>
                    <a:pt x="13020" y="13381"/>
                    <a:pt x="13040" y="13482"/>
                    <a:pt x="13069" y="13652"/>
                  </a:cubicBezTo>
                  <a:cubicBezTo>
                    <a:pt x="13233" y="14620"/>
                    <a:pt x="13402" y="15186"/>
                    <a:pt x="13472" y="15162"/>
                  </a:cubicBezTo>
                  <a:cubicBezTo>
                    <a:pt x="13474" y="15160"/>
                    <a:pt x="13476" y="15158"/>
                    <a:pt x="13478" y="15155"/>
                  </a:cubicBezTo>
                  <a:cubicBezTo>
                    <a:pt x="13515" y="15119"/>
                    <a:pt x="13517" y="14883"/>
                    <a:pt x="13462" y="14393"/>
                  </a:cubicBezTo>
                  <a:cubicBezTo>
                    <a:pt x="13366" y="13550"/>
                    <a:pt x="13432" y="12830"/>
                    <a:pt x="13580" y="13098"/>
                  </a:cubicBezTo>
                  <a:cubicBezTo>
                    <a:pt x="13636" y="13199"/>
                    <a:pt x="13695" y="13094"/>
                    <a:pt x="13710" y="12875"/>
                  </a:cubicBezTo>
                  <a:cubicBezTo>
                    <a:pt x="13754" y="12251"/>
                    <a:pt x="14017" y="12224"/>
                    <a:pt x="14158" y="12825"/>
                  </a:cubicBezTo>
                  <a:cubicBezTo>
                    <a:pt x="14261" y="13268"/>
                    <a:pt x="14313" y="13291"/>
                    <a:pt x="14434" y="12933"/>
                  </a:cubicBezTo>
                  <a:cubicBezTo>
                    <a:pt x="14665" y="12251"/>
                    <a:pt x="14847" y="12745"/>
                    <a:pt x="14786" y="13897"/>
                  </a:cubicBezTo>
                  <a:cubicBezTo>
                    <a:pt x="14748" y="14601"/>
                    <a:pt x="14760" y="14812"/>
                    <a:pt x="14834" y="14695"/>
                  </a:cubicBezTo>
                  <a:cubicBezTo>
                    <a:pt x="14939" y="14530"/>
                    <a:pt x="15019" y="13956"/>
                    <a:pt x="15092" y="12846"/>
                  </a:cubicBezTo>
                  <a:cubicBezTo>
                    <a:pt x="15126" y="12340"/>
                    <a:pt x="15199" y="12220"/>
                    <a:pt x="15421" y="12307"/>
                  </a:cubicBezTo>
                  <a:cubicBezTo>
                    <a:pt x="15752" y="12436"/>
                    <a:pt x="15837" y="13501"/>
                    <a:pt x="15517" y="13501"/>
                  </a:cubicBezTo>
                  <a:cubicBezTo>
                    <a:pt x="15328" y="13501"/>
                    <a:pt x="15248" y="14291"/>
                    <a:pt x="15355" y="14716"/>
                  </a:cubicBezTo>
                  <a:cubicBezTo>
                    <a:pt x="15479" y="14709"/>
                    <a:pt x="15593" y="14699"/>
                    <a:pt x="15723" y="14695"/>
                  </a:cubicBezTo>
                  <a:cubicBezTo>
                    <a:pt x="15724" y="14693"/>
                    <a:pt x="15724" y="14689"/>
                    <a:pt x="15725" y="14688"/>
                  </a:cubicBezTo>
                  <a:cubicBezTo>
                    <a:pt x="15840" y="14412"/>
                    <a:pt x="15956" y="13945"/>
                    <a:pt x="16046" y="13343"/>
                  </a:cubicBezTo>
                  <a:cubicBezTo>
                    <a:pt x="16317" y="11541"/>
                    <a:pt x="16901" y="12092"/>
                    <a:pt x="16772" y="14026"/>
                  </a:cubicBezTo>
                  <a:cubicBezTo>
                    <a:pt x="16748" y="14377"/>
                    <a:pt x="16749" y="14594"/>
                    <a:pt x="16762" y="14709"/>
                  </a:cubicBezTo>
                  <a:cubicBezTo>
                    <a:pt x="16793" y="14711"/>
                    <a:pt x="16820" y="14708"/>
                    <a:pt x="16850" y="14709"/>
                  </a:cubicBezTo>
                  <a:cubicBezTo>
                    <a:pt x="16925" y="14502"/>
                    <a:pt x="17028" y="13949"/>
                    <a:pt x="17099" y="13184"/>
                  </a:cubicBezTo>
                  <a:cubicBezTo>
                    <a:pt x="17193" y="12179"/>
                    <a:pt x="17199" y="12173"/>
                    <a:pt x="17346" y="12803"/>
                  </a:cubicBezTo>
                  <a:cubicBezTo>
                    <a:pt x="17455" y="13266"/>
                    <a:pt x="17521" y="13332"/>
                    <a:pt x="17580" y="13055"/>
                  </a:cubicBezTo>
                  <a:cubicBezTo>
                    <a:pt x="17633" y="12803"/>
                    <a:pt x="17744" y="12779"/>
                    <a:pt x="17894" y="12983"/>
                  </a:cubicBezTo>
                  <a:cubicBezTo>
                    <a:pt x="18065" y="13215"/>
                    <a:pt x="18178" y="13141"/>
                    <a:pt x="18332" y="12710"/>
                  </a:cubicBezTo>
                  <a:cubicBezTo>
                    <a:pt x="18447" y="12389"/>
                    <a:pt x="18600" y="12236"/>
                    <a:pt x="18671" y="12364"/>
                  </a:cubicBezTo>
                  <a:cubicBezTo>
                    <a:pt x="18788" y="12578"/>
                    <a:pt x="18786" y="12710"/>
                    <a:pt x="18636" y="13861"/>
                  </a:cubicBezTo>
                  <a:cubicBezTo>
                    <a:pt x="18416" y="15548"/>
                    <a:pt x="18546" y="15454"/>
                    <a:pt x="18927" y="13652"/>
                  </a:cubicBezTo>
                  <a:cubicBezTo>
                    <a:pt x="19098" y="12844"/>
                    <a:pt x="19270" y="12279"/>
                    <a:pt x="19309" y="12393"/>
                  </a:cubicBezTo>
                  <a:cubicBezTo>
                    <a:pt x="19349" y="12508"/>
                    <a:pt x="19369" y="13167"/>
                    <a:pt x="19355" y="13861"/>
                  </a:cubicBezTo>
                  <a:cubicBezTo>
                    <a:pt x="19322" y="15530"/>
                    <a:pt x="19432" y="15456"/>
                    <a:pt x="19623" y="13681"/>
                  </a:cubicBezTo>
                  <a:cubicBezTo>
                    <a:pt x="19759" y="12425"/>
                    <a:pt x="19812" y="12242"/>
                    <a:pt x="20039" y="12242"/>
                  </a:cubicBezTo>
                  <a:cubicBezTo>
                    <a:pt x="20182" y="12242"/>
                    <a:pt x="20321" y="12404"/>
                    <a:pt x="20347" y="12602"/>
                  </a:cubicBezTo>
                  <a:cubicBezTo>
                    <a:pt x="20411" y="13092"/>
                    <a:pt x="20813" y="13053"/>
                    <a:pt x="21119" y="12530"/>
                  </a:cubicBezTo>
                  <a:cubicBezTo>
                    <a:pt x="21346" y="12141"/>
                    <a:pt x="21388" y="12183"/>
                    <a:pt x="21565" y="12969"/>
                  </a:cubicBezTo>
                  <a:cubicBezTo>
                    <a:pt x="21579" y="13032"/>
                    <a:pt x="21588" y="13088"/>
                    <a:pt x="21600" y="13148"/>
                  </a:cubicBezTo>
                  <a:lnTo>
                    <a:pt x="21600" y="180"/>
                  </a:lnTo>
                  <a:lnTo>
                    <a:pt x="10858" y="94"/>
                  </a:lnTo>
                  <a:lnTo>
                    <a:pt x="0" y="0"/>
                  </a:lnTo>
                  <a:close/>
                  <a:moveTo>
                    <a:pt x="0" y="15659"/>
                  </a:moveTo>
                  <a:lnTo>
                    <a:pt x="0" y="16536"/>
                  </a:lnTo>
                  <a:cubicBezTo>
                    <a:pt x="6" y="16382"/>
                    <a:pt x="16" y="16237"/>
                    <a:pt x="35" y="16148"/>
                  </a:cubicBezTo>
                  <a:lnTo>
                    <a:pt x="36" y="16076"/>
                  </a:lnTo>
                  <a:cubicBezTo>
                    <a:pt x="36" y="16073"/>
                    <a:pt x="31" y="16065"/>
                    <a:pt x="30" y="16062"/>
                  </a:cubicBezTo>
                  <a:cubicBezTo>
                    <a:pt x="30" y="16055"/>
                    <a:pt x="29" y="16033"/>
                    <a:pt x="29" y="16026"/>
                  </a:cubicBezTo>
                  <a:cubicBezTo>
                    <a:pt x="21" y="16016"/>
                    <a:pt x="13" y="16008"/>
                    <a:pt x="12" y="15997"/>
                  </a:cubicBezTo>
                  <a:cubicBezTo>
                    <a:pt x="4" y="15895"/>
                    <a:pt x="2" y="15776"/>
                    <a:pt x="0" y="15659"/>
                  </a:cubicBezTo>
                  <a:close/>
                  <a:moveTo>
                    <a:pt x="0" y="16795"/>
                  </a:moveTo>
                  <a:lnTo>
                    <a:pt x="0" y="17745"/>
                  </a:lnTo>
                  <a:lnTo>
                    <a:pt x="14" y="17155"/>
                  </a:lnTo>
                  <a:cubicBezTo>
                    <a:pt x="13" y="17150"/>
                    <a:pt x="9" y="17145"/>
                    <a:pt x="9" y="17140"/>
                  </a:cubicBezTo>
                  <a:cubicBezTo>
                    <a:pt x="0" y="17033"/>
                    <a:pt x="1" y="16913"/>
                    <a:pt x="0" y="16795"/>
                  </a:cubicBezTo>
                  <a:close/>
                  <a:moveTo>
                    <a:pt x="0" y="21550"/>
                  </a:moveTo>
                  <a:lnTo>
                    <a:pt x="0" y="21600"/>
                  </a:lnTo>
                  <a:lnTo>
                    <a:pt x="53" y="21600"/>
                  </a:lnTo>
                  <a:cubicBezTo>
                    <a:pt x="27" y="21583"/>
                    <a:pt x="11" y="21568"/>
                    <a:pt x="0" y="215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21" name="pasted-movie.png" descr="pasted-movie.png"/>
            <p:cNvPicPr>
              <a:picLocks noChangeAspect="1"/>
            </p:cNvPicPr>
            <p:nvPr/>
          </p:nvPicPr>
          <p:blipFill>
            <a:blip r:embed="rId4"/>
            <a:srcRect l="1609" t="28375" b="49098"/>
            <a:stretch>
              <a:fillRect/>
            </a:stretch>
          </p:blipFill>
          <p:spPr>
            <a:xfrm>
              <a:off x="422124" y="1324914"/>
              <a:ext cx="9309698" cy="126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481"/>
                  </a:lnTo>
                  <a:lnTo>
                    <a:pt x="0" y="10624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20738"/>
                  </a:lnTo>
                  <a:lnTo>
                    <a:pt x="21600" y="10481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22" name="Rectangle"/>
            <p:cNvSpPr/>
            <p:nvPr/>
          </p:nvSpPr>
          <p:spPr>
            <a:xfrm>
              <a:off x="0" y="0"/>
              <a:ext cx="10270149" cy="2739252"/>
            </a:xfrm>
            <a:prstGeom prst="rect">
              <a:avLst/>
            </a:prstGeom>
            <a:noFill/>
            <a:ln w="50800" cap="flat">
              <a:solidFill>
                <a:srgbClr val="1E4C7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2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grpSp>
        <p:nvGrpSpPr>
          <p:cNvPr id="427" name="FLASH is incompatible with what we are doing in proton therapy"/>
          <p:cNvGrpSpPr/>
          <p:nvPr/>
        </p:nvGrpSpPr>
        <p:grpSpPr>
          <a:xfrm>
            <a:off x="2726414" y="10355784"/>
            <a:ext cx="7482411" cy="2302335"/>
            <a:chOff x="0" y="0"/>
            <a:chExt cx="7482409" cy="2302333"/>
          </a:xfrm>
        </p:grpSpPr>
        <p:sp>
          <p:nvSpPr>
            <p:cNvPr id="426" name="FLASH is incompatible with what we are doing in proton therapy"/>
            <p:cNvSpPr txBox="1"/>
            <p:nvPr/>
          </p:nvSpPr>
          <p:spPr>
            <a:xfrm>
              <a:off x="38100" y="38099"/>
              <a:ext cx="7406210" cy="2226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FLASH is incompatible with what we are doing in proton therapy</a:t>
              </a:r>
            </a:p>
          </p:txBody>
        </p:sp>
        <p:pic>
          <p:nvPicPr>
            <p:cNvPr id="425" name="FLASH is incompatible with what we are doing in proton therapy FLASH is incompatible with what we are doing in proton therapy" descr="FLASH is incompatible with what we are doing in proton therapy FLASH is incompatible with what we are doing in proton therapy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82410" cy="23023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2000" spc="-220"/>
            </a:lvl1pPr>
          </a:lstStyle>
          <a:p>
            <a:r>
              <a:t>So what?</a:t>
            </a:r>
          </a:p>
        </p:txBody>
      </p:sp>
      <p:sp>
        <p:nvSpPr>
          <p:cNvPr id="430" name="Should we give up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Should we give up?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Close-up of a hot air balloon viewed from below" descr="Close-up of a hot air balloon viewed from below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0" y="1659642"/>
            <a:ext cx="10922001" cy="10409416"/>
          </a:xfrm>
          <a:prstGeom prst="rect">
            <a:avLst/>
          </a:prstGeom>
        </p:spPr>
      </p:pic>
      <p:sp>
        <p:nvSpPr>
          <p:cNvPr id="434" name="Option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 1</a:t>
            </a:r>
          </a:p>
        </p:txBody>
      </p:sp>
      <p:sp>
        <p:nvSpPr>
          <p:cNvPr id="435" name="Shoot-through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Shoot-through</a:t>
            </a:r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orget the Bragg-peak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9599" indent="-609599">
              <a:defRPr sz="4000"/>
            </a:pPr>
            <a:r>
              <a:t>Forget the Bragg-peak</a:t>
            </a:r>
          </a:p>
          <a:p>
            <a:pPr marL="609599" indent="-609599">
              <a:defRPr sz="4000"/>
            </a:pPr>
            <a:r>
              <a:t>Protons at 230MeV can travel ~32 cm in water (BP outside the patient)</a:t>
            </a:r>
          </a:p>
          <a:p>
            <a:pPr marL="609599" indent="-609599">
              <a:defRPr sz="4000"/>
            </a:pPr>
            <a:r>
              <a:t>Use the plateau instead</a:t>
            </a:r>
          </a:p>
          <a:p>
            <a:pPr marL="609599" indent="-609599">
              <a:defRPr sz="4000"/>
            </a:pPr>
            <a:r>
              <a:t>Approach similar to the X-rays</a:t>
            </a:r>
          </a:p>
        </p:txBody>
      </p:sp>
      <p:sp>
        <p:nvSpPr>
          <p:cNvPr id="439" name="Shoot-throug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Shoot-through</a:t>
            </a:r>
          </a:p>
        </p:txBody>
      </p:sp>
      <p:pic>
        <p:nvPicPr>
          <p:cNvPr id="440" name="pasted-movie.png" descr="pasted-movie.png"/>
          <p:cNvPicPr>
            <a:picLocks noChangeAspect="1"/>
          </p:cNvPicPr>
          <p:nvPr/>
        </p:nvPicPr>
        <p:blipFill>
          <a:blip r:embed="rId2"/>
          <a:srcRect t="73863" r="22883" b="2856"/>
          <a:stretch>
            <a:fillRect/>
          </a:stretch>
        </p:blipFill>
        <p:spPr>
          <a:xfrm>
            <a:off x="461795" y="9552702"/>
            <a:ext cx="11712626" cy="265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Screenshot 2025-04-01 at 11.12.27.png" descr="Screenshot 2025-04-01 at 11.12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0971" y="2056913"/>
            <a:ext cx="10505879" cy="9869159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Verhaegen 2021 PMB"/>
          <p:cNvSpPr txBox="1"/>
          <p:nvPr/>
        </p:nvSpPr>
        <p:spPr>
          <a:xfrm>
            <a:off x="16709052" y="12158249"/>
            <a:ext cx="2949716" cy="804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2300"/>
            </a:lvl1pPr>
          </a:lstStyle>
          <a:p>
            <a:r>
              <a:t>Verhaegen 2021 PMB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roteus Plus system (IBA)…"/>
          <p:cNvSpPr txBox="1">
            <a:spLocks noGrp="1"/>
          </p:cNvSpPr>
          <p:nvPr>
            <p:ph type="body" sz="half" idx="1"/>
          </p:nvPr>
        </p:nvSpPr>
        <p:spPr>
          <a:xfrm>
            <a:off x="1206500" y="3600486"/>
            <a:ext cx="9779000" cy="825663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Proteus Plus system (IBA)</a:t>
            </a:r>
          </a:p>
          <a:p>
            <a:endParaRPr/>
          </a:p>
          <a:p>
            <a:r>
              <a:t>Up to 300 Gy/s at 230MeV</a:t>
            </a:r>
          </a:p>
          <a:p>
            <a:r>
              <a:t>Radiobiological study on small animals</a:t>
            </a:r>
          </a:p>
        </p:txBody>
      </p:sp>
      <p:sp>
        <p:nvSpPr>
          <p:cNvPr id="446" name="Shoot-throug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Shoot-through</a:t>
            </a:r>
          </a:p>
        </p:txBody>
      </p:sp>
      <p:pic>
        <p:nvPicPr>
          <p:cNvPr id="447" name="Screenshot 2025-04-01 at 10.33.50.png" descr="Screenshot 2025-04-01 at 10.33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977" y="3480484"/>
            <a:ext cx="7774426" cy="9619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Screenshot 2025-04-01 at 10.35.00.png" descr="Screenshot 2025-04-01 at 10.35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845" y="447973"/>
            <a:ext cx="7136088" cy="2922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Screenshot 2025-03-25 at 14.41.43.png" descr="Screenshot 2025-03-25 at 14.41.43.png"/>
          <p:cNvPicPr>
            <a:picLocks noChangeAspect="1"/>
          </p:cNvPicPr>
          <p:nvPr/>
        </p:nvPicPr>
        <p:blipFill>
          <a:blip r:embed="rId4"/>
          <a:srcRect l="66700" t="27044" r="9091" b="27044"/>
          <a:stretch>
            <a:fillRect/>
          </a:stretch>
        </p:blipFill>
        <p:spPr>
          <a:xfrm>
            <a:off x="9428151" y="3298343"/>
            <a:ext cx="1474515" cy="1435057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Diffenderfer 2020, IJROB"/>
          <p:cNvSpPr txBox="1"/>
          <p:nvPr/>
        </p:nvSpPr>
        <p:spPr>
          <a:xfrm>
            <a:off x="16514531" y="13088984"/>
            <a:ext cx="352531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Diffenderfer 2020, IJROB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oot-throug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Shoot-through</a:t>
            </a:r>
          </a:p>
        </p:txBody>
      </p:sp>
      <p:sp>
        <p:nvSpPr>
          <p:cNvPr id="454" name="Proton FLASH trial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Proton FLASH trials</a:t>
            </a:r>
          </a:p>
        </p:txBody>
      </p:sp>
      <p:pic>
        <p:nvPicPr>
          <p:cNvPr id="45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832" y="4356364"/>
            <a:ext cx="10710040" cy="8040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Screenshot 2025-03-27 at 12.05.34.png" descr="Screenshot 2025-03-27 at 12.05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468" y="4328831"/>
            <a:ext cx="10518359" cy="4171313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..Ongoing"/>
          <p:cNvSpPr txBox="1"/>
          <p:nvPr/>
        </p:nvSpPr>
        <p:spPr>
          <a:xfrm>
            <a:off x="16972050" y="9648232"/>
            <a:ext cx="277947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..Ongoing</a:t>
            </a:r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Close-up of a hot air balloon viewed from below" descr="Close-up of a hot air balloon viewed from below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823603" y="5816391"/>
            <a:ext cx="10236241" cy="5879277"/>
          </a:xfrm>
          <a:prstGeom prst="rect">
            <a:avLst/>
          </a:prstGeom>
        </p:spPr>
      </p:pic>
      <p:sp>
        <p:nvSpPr>
          <p:cNvPr id="461" name="Option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 2</a:t>
            </a:r>
          </a:p>
        </p:txBody>
      </p:sp>
      <p:sp>
        <p:nvSpPr>
          <p:cNvPr id="462" name="3D range modulators (3DRM)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 range modulators (3DRM)</a:t>
            </a:r>
          </a:p>
        </p:txBody>
      </p:sp>
      <p:pic>
        <p:nvPicPr>
          <p:cNvPr id="46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717" y="1510404"/>
            <a:ext cx="10536233" cy="33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Ionizing radiations in RT"/>
          <p:cNvSpPr txBox="1">
            <a:spLocks noGrp="1"/>
          </p:cNvSpPr>
          <p:nvPr>
            <p:ph type="title"/>
          </p:nvPr>
        </p:nvSpPr>
        <p:spPr>
          <a:xfrm>
            <a:off x="1206500" y="752961"/>
            <a:ext cx="21971000" cy="14331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Ionizing radiations in RT</a:t>
            </a:r>
          </a:p>
        </p:txBody>
      </p:sp>
      <p:sp>
        <p:nvSpPr>
          <p:cNvPr id="196" name="Taffelli Alber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Taffelli Alberto</a:t>
            </a:r>
          </a:p>
        </p:txBody>
      </p:sp>
      <p:pic>
        <p:nvPicPr>
          <p:cNvPr id="197" name="Screenshot 2025-03-31 at 11.54.34.png" descr="Screenshot 2025-03-31 at 11.54.34.png"/>
          <p:cNvPicPr>
            <a:picLocks noChangeAspect="1"/>
          </p:cNvPicPr>
          <p:nvPr/>
        </p:nvPicPr>
        <p:blipFill>
          <a:blip r:embed="rId2"/>
          <a:srcRect l="3418"/>
          <a:stretch>
            <a:fillRect/>
          </a:stretch>
        </p:blipFill>
        <p:spPr>
          <a:xfrm>
            <a:off x="5994995" y="2726401"/>
            <a:ext cx="12394021" cy="9814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Group"/>
          <p:cNvGrpSpPr/>
          <p:nvPr/>
        </p:nvGrpSpPr>
        <p:grpSpPr>
          <a:xfrm>
            <a:off x="19505541" y="8896870"/>
            <a:ext cx="3916100" cy="4604591"/>
            <a:chOff x="0" y="0"/>
            <a:chExt cx="3916098" cy="4604589"/>
          </a:xfrm>
        </p:grpSpPr>
        <p:pic>
          <p:nvPicPr>
            <p:cNvPr id="198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3"/>
            <a:srcRect l="1191" r="1191"/>
            <a:stretch>
              <a:fillRect/>
            </a:stretch>
          </p:blipFill>
          <p:spPr>
            <a:xfrm>
              <a:off x="0" y="873157"/>
              <a:ext cx="3916099" cy="3731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" name="Heavy ions"/>
            <p:cNvSpPr txBox="1"/>
            <p:nvPr/>
          </p:nvSpPr>
          <p:spPr>
            <a:xfrm>
              <a:off x="399387" y="0"/>
              <a:ext cx="3117191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Heavy ions</a:t>
              </a: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19505541" y="1470872"/>
            <a:ext cx="3915882" cy="4662887"/>
            <a:chOff x="0" y="0"/>
            <a:chExt cx="3915881" cy="4662886"/>
          </a:xfrm>
        </p:grpSpPr>
        <p:pic>
          <p:nvPicPr>
            <p:cNvPr id="201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4"/>
            <a:srcRect l="25908" r="25908"/>
            <a:stretch>
              <a:fillRect/>
            </a:stretch>
          </p:blipFill>
          <p:spPr>
            <a:xfrm>
              <a:off x="0" y="931443"/>
              <a:ext cx="3915882" cy="3731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Protons"/>
            <p:cNvSpPr txBox="1"/>
            <p:nvPr/>
          </p:nvSpPr>
          <p:spPr>
            <a:xfrm>
              <a:off x="839518" y="0"/>
              <a:ext cx="2236928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Protons</a:t>
              </a:r>
            </a:p>
          </p:txBody>
        </p:sp>
      </p:grpSp>
      <p:grpSp>
        <p:nvGrpSpPr>
          <p:cNvPr id="206" name="Group"/>
          <p:cNvGrpSpPr/>
          <p:nvPr/>
        </p:nvGrpSpPr>
        <p:grpSpPr>
          <a:xfrm>
            <a:off x="964634" y="1470936"/>
            <a:ext cx="3915793" cy="4662759"/>
            <a:chOff x="0" y="0"/>
            <a:chExt cx="3915791" cy="4662758"/>
          </a:xfrm>
        </p:grpSpPr>
        <p:pic>
          <p:nvPicPr>
            <p:cNvPr id="204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5"/>
            <a:srcRect l="11525" r="6144"/>
            <a:stretch>
              <a:fillRect/>
            </a:stretch>
          </p:blipFill>
          <p:spPr>
            <a:xfrm>
              <a:off x="0" y="931443"/>
              <a:ext cx="3915792" cy="373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X-rays"/>
            <p:cNvSpPr txBox="1"/>
            <p:nvPr/>
          </p:nvSpPr>
          <p:spPr>
            <a:xfrm>
              <a:off x="1026056" y="0"/>
              <a:ext cx="186385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X-rays</a:t>
              </a:r>
            </a:p>
          </p:txBody>
        </p:sp>
      </p:grpSp>
      <p:sp>
        <p:nvSpPr>
          <p:cNvPr id="207" name="Vozenin, 2022"/>
          <p:cNvSpPr txBox="1"/>
          <p:nvPr/>
        </p:nvSpPr>
        <p:spPr>
          <a:xfrm>
            <a:off x="11220430" y="12558292"/>
            <a:ext cx="1943139" cy="44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Vozenin, 2022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964505" y="9298136"/>
            <a:ext cx="3916052" cy="4206275"/>
            <a:chOff x="0" y="404215"/>
            <a:chExt cx="3916050" cy="4206274"/>
          </a:xfrm>
        </p:grpSpPr>
        <p:sp>
          <p:nvSpPr>
            <p:cNvPr id="208" name="Group"/>
            <p:cNvSpPr/>
            <p:nvPr/>
          </p:nvSpPr>
          <p:spPr>
            <a:xfrm>
              <a:off x="630730" y="4042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Electrons</a:t>
              </a:r>
            </a:p>
          </p:txBody>
        </p:sp>
        <p:pic>
          <p:nvPicPr>
            <p:cNvPr id="209" name="EBT_1080.jpg" descr="EBT_1080.jpg"/>
            <p:cNvPicPr>
              <a:picLocks noChangeAspect="1"/>
            </p:cNvPicPr>
            <p:nvPr/>
          </p:nvPicPr>
          <p:blipFill>
            <a:blip r:embed="rId6"/>
            <a:srcRect t="19231" b="17251"/>
            <a:stretch>
              <a:fillRect/>
            </a:stretch>
          </p:blipFill>
          <p:spPr>
            <a:xfrm>
              <a:off x="0" y="879436"/>
              <a:ext cx="3916052" cy="3731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4" animBg="1" advAuto="0"/>
      <p:bldP spid="203" grpId="2" animBg="1" advAuto="0"/>
      <p:bldP spid="206" grpId="1" animBg="1" advAuto="0"/>
      <p:bldP spid="210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assive energy modul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Passive energy modulation</a:t>
            </a:r>
          </a:p>
        </p:txBody>
      </p:sp>
      <p:sp>
        <p:nvSpPr>
          <p:cNvPr id="467" name="Hedgehog or 3D range modulato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9599" indent="-609599">
              <a:defRPr sz="4200"/>
            </a:pPr>
            <a:r>
              <a:t>Hedgehog or 3D range modulator</a:t>
            </a:r>
          </a:p>
          <a:p>
            <a:pPr marL="609599" indent="-609599">
              <a:defRPr sz="4200"/>
            </a:pPr>
            <a:r>
              <a:t>Pins are used to passively modulate the proton energy  </a:t>
            </a:r>
          </a:p>
          <a:p>
            <a:pPr marL="609599" indent="-609599">
              <a:defRPr sz="4200"/>
            </a:pPr>
            <a:r>
              <a:t>Optimize the pins to reproduce the objective dose distribution </a:t>
            </a:r>
          </a:p>
          <a:p>
            <a:pPr marL="609599" indent="-609599">
              <a:defRPr sz="4200"/>
            </a:pPr>
            <a:r>
              <a:t>Non trivial optimization process </a:t>
            </a:r>
          </a:p>
        </p:txBody>
      </p:sp>
      <p:sp>
        <p:nvSpPr>
          <p:cNvPr id="468" name="3D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3DRM</a:t>
            </a:r>
          </a:p>
        </p:txBody>
      </p:sp>
      <p:pic>
        <p:nvPicPr>
          <p:cNvPr id="46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4642">
            <a:off x="14395780" y="7027856"/>
            <a:ext cx="1692644" cy="424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57" y="9784076"/>
            <a:ext cx="4389489" cy="888047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~103-104 parameters"/>
          <p:cNvSpPr txBox="1"/>
          <p:nvPr/>
        </p:nvSpPr>
        <p:spPr>
          <a:xfrm>
            <a:off x="6132798" y="9910650"/>
            <a:ext cx="4327247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~10</a:t>
            </a:r>
            <a:r>
              <a:rPr baseline="31999"/>
              <a:t>3</a:t>
            </a:r>
            <a:r>
              <a:t>-10</a:t>
            </a:r>
            <a:r>
              <a:rPr baseline="31999"/>
              <a:t>4 </a:t>
            </a:r>
            <a:r>
              <a:t>parameters</a:t>
            </a:r>
          </a:p>
        </p:txBody>
      </p:sp>
      <p:pic>
        <p:nvPicPr>
          <p:cNvPr id="472" name="Hot air balloons viewed from below against a blue sky" descr="Hot air balloons viewed from below against a blue sky"/>
          <p:cNvPicPr>
            <a:picLocks noChangeAspect="1"/>
          </p:cNvPicPr>
          <p:nvPr/>
        </p:nvPicPr>
        <p:blipFill>
          <a:blip r:embed="rId4"/>
          <a:srcRect l="40950" b="39099"/>
          <a:stretch>
            <a:fillRect/>
          </a:stretch>
        </p:blipFill>
        <p:spPr>
          <a:xfrm>
            <a:off x="17143592" y="2872829"/>
            <a:ext cx="6446344" cy="4932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Hot air balloons viewed from below against a blue sky" descr="Hot air balloons viewed from below against a blue sky"/>
          <p:cNvPicPr>
            <a:picLocks noChangeAspect="1"/>
          </p:cNvPicPr>
          <p:nvPr/>
        </p:nvPicPr>
        <p:blipFill>
          <a:blip r:embed="rId4"/>
          <a:srcRect t="9517" r="58700" b="22194"/>
          <a:stretch>
            <a:fillRect/>
          </a:stretch>
        </p:blipFill>
        <p:spPr>
          <a:xfrm>
            <a:off x="13323211" y="2741520"/>
            <a:ext cx="3837657" cy="47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475" name="pasted-movie.png" descr="pasted-movie.png"/>
          <p:cNvPicPr>
            <a:picLocks noChangeAspect="1"/>
          </p:cNvPicPr>
          <p:nvPr/>
        </p:nvPicPr>
        <p:blipFill>
          <a:blip r:embed="rId5"/>
          <a:srcRect b="60666"/>
          <a:stretch>
            <a:fillRect/>
          </a:stretch>
        </p:blipFill>
        <p:spPr>
          <a:xfrm>
            <a:off x="17345205" y="8200440"/>
            <a:ext cx="6043160" cy="2586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0463" y="11182243"/>
            <a:ext cx="2552701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ur way to 3DR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Our way to 3DRM…</a:t>
            </a:r>
          </a:p>
        </p:txBody>
      </p:sp>
      <p:sp>
        <p:nvSpPr>
          <p:cNvPr id="479" name="1) Beam model implementation in a GPU-MC code (FRED)"/>
          <p:cNvSpPr txBox="1"/>
          <p:nvPr/>
        </p:nvSpPr>
        <p:spPr>
          <a:xfrm>
            <a:off x="1111351" y="3709096"/>
            <a:ext cx="15496389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4400" b="1"/>
            </a:lvl1pPr>
          </a:lstStyle>
          <a:p>
            <a:r>
              <a:t>1) Beam model implementation in a GPU-MC code (FRED)</a:t>
            </a:r>
          </a:p>
        </p:txBody>
      </p:sp>
      <p:sp>
        <p:nvSpPr>
          <p:cNvPr id="480" name="2) Validation of the beam model"/>
          <p:cNvSpPr txBox="1"/>
          <p:nvPr/>
        </p:nvSpPr>
        <p:spPr>
          <a:xfrm>
            <a:off x="1085951" y="5969696"/>
            <a:ext cx="849294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4400" b="1"/>
            </a:lvl1pPr>
          </a:lstStyle>
          <a:p>
            <a:r>
              <a:t>2) Validation of the beam model</a:t>
            </a:r>
          </a:p>
        </p:txBody>
      </p:sp>
      <p:sp>
        <p:nvSpPr>
          <p:cNvPr id="481" name="3) Design and simulation of the 3DRM"/>
          <p:cNvSpPr txBox="1"/>
          <p:nvPr/>
        </p:nvSpPr>
        <p:spPr>
          <a:xfrm>
            <a:off x="1060551" y="8230296"/>
            <a:ext cx="10139732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4400" b="1"/>
            </a:lvl1pPr>
          </a:lstStyle>
          <a:p>
            <a:r>
              <a:t>3) Design and simulation of the 3DRM</a:t>
            </a:r>
          </a:p>
        </p:txBody>
      </p:sp>
      <p:sp>
        <p:nvSpPr>
          <p:cNvPr id="482" name="4) Fabrication and testing of 3DRM"/>
          <p:cNvSpPr txBox="1"/>
          <p:nvPr/>
        </p:nvSpPr>
        <p:spPr>
          <a:xfrm>
            <a:off x="1060551" y="10694096"/>
            <a:ext cx="936467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4400" b="1"/>
            </a:lvl1pPr>
          </a:lstStyle>
          <a:p>
            <a:r>
              <a:t>4) Fabrication and testing of 3DRM</a:t>
            </a:r>
          </a:p>
        </p:txBody>
      </p:sp>
      <p:pic>
        <p:nvPicPr>
          <p:cNvPr id="483" name="FORM3D-logo.png" descr="FORM3D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103" y="7890933"/>
            <a:ext cx="6025183" cy="2324113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Grant giovani INFN"/>
          <p:cNvSpPr txBox="1"/>
          <p:nvPr/>
        </p:nvSpPr>
        <p:spPr>
          <a:xfrm>
            <a:off x="16768522" y="10229917"/>
            <a:ext cx="530687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Grant giovani INFN</a:t>
            </a:r>
          </a:p>
        </p:txBody>
      </p:sp>
      <p:pic>
        <p:nvPicPr>
          <p:cNvPr id="485" name="Screenshot 2025-03-27 at 10.41.35.png" descr="Screenshot 2025-03-27 at 10.41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6220" y="1681045"/>
            <a:ext cx="5071478" cy="4268494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FRIDA project INFN"/>
          <p:cNvSpPr txBox="1"/>
          <p:nvPr/>
        </p:nvSpPr>
        <p:spPr>
          <a:xfrm>
            <a:off x="16768522" y="6199784"/>
            <a:ext cx="5476342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FRIDA project INFN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2) Validation of the beam mod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759459">
              <a:defRPr sz="5060"/>
            </a:lvl1pPr>
          </a:lstStyle>
          <a:p>
            <a:r>
              <a:t>2) Validation of the beam model</a:t>
            </a:r>
          </a:p>
        </p:txBody>
      </p:sp>
      <p:sp>
        <p:nvSpPr>
          <p:cNvPr id="490" name="Simulation of box of dose in wat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609599" indent="-609599">
              <a:defRPr sz="4200"/>
            </a:lvl1pPr>
          </a:lstStyle>
          <a:p>
            <a:r>
              <a:t>Simulation of box of dose in water</a:t>
            </a:r>
          </a:p>
        </p:txBody>
      </p:sp>
      <p:sp>
        <p:nvSpPr>
          <p:cNvPr id="491" name="Our way to 3DR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Our way to 3DRM…</a:t>
            </a:r>
          </a:p>
        </p:txBody>
      </p:sp>
      <p:pic>
        <p:nvPicPr>
          <p:cNvPr id="49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967" y="3009982"/>
            <a:ext cx="12468261" cy="10733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asted-movie.png" descr="pasted-mov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5349" y="6154650"/>
            <a:ext cx="5973131" cy="2978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336" y="6330466"/>
            <a:ext cx="2306658" cy="695975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2) Validation of the beam mod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759459">
              <a:defRPr sz="5060"/>
            </a:lvl1pPr>
          </a:lstStyle>
          <a:p>
            <a:r>
              <a:t>2) Validation of the beam model</a:t>
            </a:r>
          </a:p>
        </p:txBody>
      </p:sp>
      <p:sp>
        <p:nvSpPr>
          <p:cNvPr id="498" name="Validation on real patient cases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1"/>
          </a:xfrm>
          <a:prstGeom prst="rect">
            <a:avLst/>
          </a:prstGeom>
        </p:spPr>
        <p:txBody>
          <a:bodyPr/>
          <a:lstStyle>
            <a:lvl1pPr marL="609599" indent="-609599">
              <a:defRPr sz="4500"/>
            </a:lvl1pPr>
          </a:lstStyle>
          <a:p>
            <a:r>
              <a:t>Validation on real patient cases</a:t>
            </a:r>
          </a:p>
        </p:txBody>
      </p:sp>
      <p:sp>
        <p:nvSpPr>
          <p:cNvPr id="499" name="Our way to 3DR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Our way to 3DRM…</a:t>
            </a:r>
          </a:p>
        </p:txBody>
      </p:sp>
      <p:pic>
        <p:nvPicPr>
          <p:cNvPr id="500" name="pasted-movie.png" descr="pasted-movie.png"/>
          <p:cNvPicPr>
            <a:picLocks noChangeAspect="1"/>
          </p:cNvPicPr>
          <p:nvPr/>
        </p:nvPicPr>
        <p:blipFill>
          <a:blip r:embed="rId2"/>
          <a:srcRect b="39886"/>
          <a:stretch>
            <a:fillRect/>
          </a:stretch>
        </p:blipFill>
        <p:spPr>
          <a:xfrm>
            <a:off x="12139544" y="2051605"/>
            <a:ext cx="11921723" cy="4708357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pic>
        <p:nvPicPr>
          <p:cNvPr id="502" name="Screenshot 2025-03-25 at 14.59.33.png" descr="Screenshot 2025-03-25 at 14.59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7293" y="7719701"/>
            <a:ext cx="9145610" cy="5520972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Rectangle"/>
          <p:cNvSpPr/>
          <p:nvPr/>
        </p:nvSpPr>
        <p:spPr>
          <a:xfrm>
            <a:off x="18915260" y="8443329"/>
            <a:ext cx="1282803" cy="4439360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3) Design and simulation of the 3DR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635634">
              <a:defRPr sz="4235"/>
            </a:lvl1pPr>
          </a:lstStyle>
          <a:p>
            <a:r>
              <a:t>3) Design and simulation of the 3DRM</a:t>
            </a:r>
          </a:p>
        </p:txBody>
      </p:sp>
      <p:sp>
        <p:nvSpPr>
          <p:cNvPr id="506" name="MC based algorithm for 3DRM optimization"/>
          <p:cNvSpPr txBox="1">
            <a:spLocks noGrp="1"/>
          </p:cNvSpPr>
          <p:nvPr>
            <p:ph type="body" sz="half" idx="1"/>
          </p:nvPr>
        </p:nvSpPr>
        <p:spPr>
          <a:xfrm>
            <a:off x="1206499" y="3285734"/>
            <a:ext cx="10730127" cy="8256631"/>
          </a:xfrm>
          <a:prstGeom prst="rect">
            <a:avLst/>
          </a:prstGeom>
        </p:spPr>
        <p:txBody>
          <a:bodyPr/>
          <a:lstStyle/>
          <a:p>
            <a:pPr marL="551542" indent="-551542">
              <a:defRPr sz="4200"/>
            </a:pPr>
            <a:r>
              <a:rPr sz="3800"/>
              <a:t>MC based algorithm for 3DRM</a:t>
            </a:r>
            <a:r>
              <a:t> optimization</a:t>
            </a:r>
          </a:p>
        </p:txBody>
      </p:sp>
      <p:sp>
        <p:nvSpPr>
          <p:cNvPr id="507" name="Our way to 3DR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Our way to 3DRM…</a:t>
            </a:r>
          </a:p>
        </p:txBody>
      </p:sp>
      <p:pic>
        <p:nvPicPr>
          <p:cNvPr id="50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759" y="4257524"/>
            <a:ext cx="12422676" cy="71346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1" name="Group"/>
          <p:cNvGrpSpPr/>
          <p:nvPr/>
        </p:nvGrpSpPr>
        <p:grpSpPr>
          <a:xfrm>
            <a:off x="2369624" y="4809257"/>
            <a:ext cx="7404548" cy="7134646"/>
            <a:chOff x="0" y="0"/>
            <a:chExt cx="7404546" cy="7134644"/>
          </a:xfrm>
        </p:grpSpPr>
        <p:pic>
          <p:nvPicPr>
            <p:cNvPr id="509" name="pasted-movie.png" descr="pasted-movie.png"/>
            <p:cNvPicPr>
              <a:picLocks noChangeAspect="1"/>
            </p:cNvPicPr>
            <p:nvPr/>
          </p:nvPicPr>
          <p:blipFill>
            <a:blip r:embed="rId3"/>
            <a:srcRect l="2803"/>
            <a:stretch>
              <a:fillRect/>
            </a:stretch>
          </p:blipFill>
          <p:spPr>
            <a:xfrm>
              <a:off x="0" y="0"/>
              <a:ext cx="7243791" cy="7134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7847" y="1335092"/>
              <a:ext cx="2326700" cy="615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2" name="𝛄3%-3mm…"/>
          <p:cNvSpPr txBox="1"/>
          <p:nvPr/>
        </p:nvSpPr>
        <p:spPr>
          <a:xfrm>
            <a:off x="20087147" y="6014363"/>
            <a:ext cx="1012242" cy="83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"/>
              </a:spcBef>
              <a:defRPr sz="2400">
                <a:solidFill>
                  <a:srgbClr val="FFFFFF"/>
                </a:solidFill>
              </a:defRPr>
            </a:pPr>
            <a:r>
              <a:t>𝛄</a:t>
            </a:r>
            <a:r>
              <a:rPr sz="2000" baseline="-5999"/>
              <a:t>3%-3mm</a:t>
            </a:r>
          </a:p>
          <a:p>
            <a:pPr>
              <a:spcBef>
                <a:spcPts val="100"/>
              </a:spcBef>
              <a:defRPr sz="2400">
                <a:solidFill>
                  <a:srgbClr val="FFFFFF"/>
                </a:solidFill>
              </a:defRPr>
            </a:pPr>
            <a:r>
              <a:t>99.9%</a:t>
            </a:r>
          </a:p>
        </p:txBody>
      </p:sp>
      <p:sp>
        <p:nvSpPr>
          <p:cNvPr id="51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514" name="3DRM"/>
          <p:cNvSpPr txBox="1"/>
          <p:nvPr/>
        </p:nvSpPr>
        <p:spPr>
          <a:xfrm>
            <a:off x="12335258" y="4048595"/>
            <a:ext cx="183093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3DRM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IBA-Raysearch collabor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IBA-Raysearch collaboration</a:t>
            </a:r>
          </a:p>
        </p:txBody>
      </p:sp>
      <p:sp>
        <p:nvSpPr>
          <p:cNvPr id="517" name="Joint program to create and deliver conformal FLASH treatment plan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9599" indent="-609599">
              <a:defRPr sz="4200"/>
            </a:pPr>
            <a:r>
              <a:t> Joint program to create and deliver conformal FLASH treatment plans</a:t>
            </a:r>
          </a:p>
          <a:p>
            <a:pPr marL="609599" indent="-609599">
              <a:defRPr sz="4200"/>
            </a:pPr>
            <a:r>
              <a:t>FLASH plans are implemented in the TPS via range modulators</a:t>
            </a:r>
          </a:p>
        </p:txBody>
      </p:sp>
      <p:sp>
        <p:nvSpPr>
          <p:cNvPr id="518" name="Other ways to 3D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92038">
              <a:defRPr sz="7990" spc="-159"/>
            </a:lvl1pPr>
          </a:lstStyle>
          <a:p>
            <a:r>
              <a:t>Other ways to 3DRM</a:t>
            </a:r>
          </a:p>
        </p:txBody>
      </p:sp>
      <p:pic>
        <p:nvPicPr>
          <p:cNvPr id="519" name="Screenshot 2025-03-25 at 14.38.17.png" descr="Screenshot 2025-03-25 at 14.38.17.png"/>
          <p:cNvPicPr>
            <a:picLocks noChangeAspect="1"/>
          </p:cNvPicPr>
          <p:nvPr/>
        </p:nvPicPr>
        <p:blipFill>
          <a:blip r:embed="rId2"/>
          <a:srcRect l="75" r="2288" b="4309"/>
          <a:stretch>
            <a:fillRect/>
          </a:stretch>
        </p:blipFill>
        <p:spPr>
          <a:xfrm>
            <a:off x="12630025" y="6122974"/>
            <a:ext cx="11048481" cy="6110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Screenshot 2025-03-25 at 14.41.43.png" descr="Screenshot 2025-03-25 at 14.41.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690" y="1538912"/>
            <a:ext cx="8093274" cy="4153128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FLASH vs Reference Plan (IMP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FLASH vs Reference Plan (IMPT)</a:t>
            </a:r>
          </a:p>
        </p:txBody>
      </p:sp>
      <p:sp>
        <p:nvSpPr>
          <p:cNvPr id="524" name="Are the new dose distributons competitive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Are the new dose distributons competitive?</a:t>
            </a:r>
          </a:p>
        </p:txBody>
      </p:sp>
      <p:pic>
        <p:nvPicPr>
          <p:cNvPr id="52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079" y="4152370"/>
            <a:ext cx="15726225" cy="8448166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3DRM (liver case)"/>
          <p:cNvSpPr txBox="1"/>
          <p:nvPr/>
        </p:nvSpPr>
        <p:spPr>
          <a:xfrm>
            <a:off x="1754926" y="6102002"/>
            <a:ext cx="5487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9600" indent="-609600">
              <a:buSzPct val="123000"/>
              <a:buChar char="•"/>
            </a:lvl1pPr>
          </a:lstStyle>
          <a:p>
            <a:r>
              <a:t>3DRM (liver case)</a:t>
            </a:r>
          </a:p>
        </p:txBody>
      </p:sp>
      <p:sp>
        <p:nvSpPr>
          <p:cNvPr id="527" name="Shoot-through (lung case)"/>
          <p:cNvSpPr txBox="1"/>
          <p:nvPr/>
        </p:nvSpPr>
        <p:spPr>
          <a:xfrm>
            <a:off x="602781" y="10127932"/>
            <a:ext cx="779221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09600" indent="-609600">
              <a:buSzPct val="123000"/>
              <a:buChar char="•"/>
            </a:lvl1pPr>
          </a:lstStyle>
          <a:p>
            <a:r>
              <a:t>Shoot-through (lung case)</a:t>
            </a:r>
          </a:p>
        </p:txBody>
      </p:sp>
      <p:sp>
        <p:nvSpPr>
          <p:cNvPr id="528" name="Schwarz 2022, Med Phys"/>
          <p:cNvSpPr txBox="1"/>
          <p:nvPr/>
        </p:nvSpPr>
        <p:spPr>
          <a:xfrm>
            <a:off x="11104331" y="12606384"/>
            <a:ext cx="3585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Schwarz 2022, Med Phys</a:t>
            </a:r>
          </a:p>
        </p:txBody>
      </p:sp>
      <p:sp>
        <p:nvSpPr>
          <p:cNvPr id="52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Maximize the FLASH potential, since we use the highest energ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9599" indent="-609599">
              <a:defRPr sz="4000"/>
            </a:pPr>
            <a:r>
              <a:t>Maximize the FLASH potential, since we use the highest energy</a:t>
            </a:r>
          </a:p>
          <a:p>
            <a:pPr marL="609599" indent="-609599">
              <a:defRPr sz="4000"/>
            </a:pPr>
            <a:endParaRPr/>
          </a:p>
          <a:p>
            <a:pPr marL="609599" indent="-609599">
              <a:defRPr sz="4000"/>
            </a:pPr>
            <a:r>
              <a:t>Protons are just “very expensive photons”</a:t>
            </a:r>
          </a:p>
          <a:p>
            <a:pPr marL="609599" indent="-609599">
              <a:defRPr sz="4000"/>
            </a:pPr>
            <a:r>
              <a:t>Some directions might be forbidden, because the Bragg Peak is in the patient </a:t>
            </a:r>
          </a:p>
        </p:txBody>
      </p:sp>
      <p:sp>
        <p:nvSpPr>
          <p:cNvPr id="532" name="Pros &amp; Cons"/>
          <p:cNvSpPr txBox="1">
            <a:spLocks noGrp="1"/>
          </p:cNvSpPr>
          <p:nvPr>
            <p:ph type="title"/>
          </p:nvPr>
        </p:nvSpPr>
        <p:spPr>
          <a:xfrm>
            <a:off x="7302500" y="952227"/>
            <a:ext cx="9779000" cy="14351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Pros &amp; Cons</a:t>
            </a:r>
          </a:p>
        </p:txBody>
      </p:sp>
      <p:sp>
        <p:nvSpPr>
          <p:cNvPr id="533" name="Shoot-through"/>
          <p:cNvSpPr txBox="1"/>
          <p:nvPr/>
        </p:nvSpPr>
        <p:spPr>
          <a:xfrm>
            <a:off x="1206500" y="3247448"/>
            <a:ext cx="9779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Shoot-through</a:t>
            </a:r>
          </a:p>
        </p:txBody>
      </p:sp>
      <p:sp>
        <p:nvSpPr>
          <p:cNvPr id="534" name="3D Range modulators"/>
          <p:cNvSpPr txBox="1"/>
          <p:nvPr/>
        </p:nvSpPr>
        <p:spPr>
          <a:xfrm>
            <a:off x="12340166" y="3247448"/>
            <a:ext cx="977900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3D Range modulators</a:t>
            </a:r>
          </a:p>
        </p:txBody>
      </p:sp>
      <p:sp>
        <p:nvSpPr>
          <p:cNvPr id="535" name="We create conformal dose distributions, exploiting the finite range of protons…"/>
          <p:cNvSpPr txBox="1"/>
          <p:nvPr/>
        </p:nvSpPr>
        <p:spPr>
          <a:xfrm>
            <a:off x="12340166" y="4248504"/>
            <a:ext cx="9779001" cy="825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599" indent="-609599">
              <a:buSzPct val="123000"/>
              <a:buChar char="•"/>
              <a:defRPr sz="4000"/>
            </a:pPr>
            <a:r>
              <a:t>We create conformal dose distributions, exploiting the finite range of protons</a:t>
            </a:r>
          </a:p>
          <a:p>
            <a:pPr>
              <a:defRPr sz="4000"/>
            </a:pPr>
            <a:endParaRPr/>
          </a:p>
          <a:p>
            <a:pPr marL="609599" indent="-609599">
              <a:buSzPct val="123000"/>
              <a:buChar char="•"/>
              <a:defRPr sz="4000"/>
            </a:pPr>
            <a:r>
              <a:t>Need for non-trivial field specific objects</a:t>
            </a:r>
          </a:p>
          <a:p>
            <a:pPr marL="609599" indent="-609599">
              <a:buSzPct val="123000"/>
              <a:buChar char="•"/>
              <a:defRPr sz="4000"/>
            </a:pPr>
            <a:r>
              <a:t>Lateral penumbra is good enough?</a:t>
            </a:r>
          </a:p>
        </p:txBody>
      </p:sp>
      <p:sp>
        <p:nvSpPr>
          <p:cNvPr id="536" name="Dose distributions are “inferior” to the IMPT"/>
          <p:cNvSpPr txBox="1"/>
          <p:nvPr/>
        </p:nvSpPr>
        <p:spPr>
          <a:xfrm>
            <a:off x="5678881" y="11527741"/>
            <a:ext cx="1302623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/>
            </a:lvl1pPr>
          </a:lstStyle>
          <a:p>
            <a:r>
              <a:t>Dose distributions are “inferior” to the IMPT </a:t>
            </a:r>
          </a:p>
        </p:txBody>
      </p:sp>
      <p:sp>
        <p:nvSpPr>
          <p:cNvPr id="53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FLAS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0" spc="-200"/>
            </a:pPr>
            <a:r>
              <a:t>FLASH</a:t>
            </a:r>
          </a:p>
          <a:p>
            <a:pPr>
              <a:defRPr sz="20000" spc="-200"/>
            </a:pPr>
            <a:r>
              <a:t> is not for free</a:t>
            </a:r>
          </a:p>
        </p:txBody>
      </p:sp>
      <p:sp>
        <p:nvSpPr>
          <p:cNvPr id="540" name="Flash needs to compensate at least for the inferior dose conformit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500"/>
            </a:lvl1pPr>
          </a:lstStyle>
          <a:p>
            <a:r>
              <a:t>Flash needs to compensate at least for the inferior dose conformity</a:t>
            </a:r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Dose rate defi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Dose rate definition</a:t>
            </a:r>
          </a:p>
        </p:txBody>
      </p:sp>
      <p:sp>
        <p:nvSpPr>
          <p:cNvPr id="544" name="Can we agree on the definition of dose rate?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Can we agree on the definition of dose rate?</a:t>
            </a:r>
          </a:p>
        </p:txBody>
      </p:sp>
      <p:grpSp>
        <p:nvGrpSpPr>
          <p:cNvPr id="547" name="Group"/>
          <p:cNvGrpSpPr/>
          <p:nvPr/>
        </p:nvGrpSpPr>
        <p:grpSpPr>
          <a:xfrm>
            <a:off x="16976090" y="5160976"/>
            <a:ext cx="6427657" cy="5603291"/>
            <a:chOff x="0" y="0"/>
            <a:chExt cx="6427655" cy="5603289"/>
          </a:xfrm>
        </p:grpSpPr>
        <p:pic>
          <p:nvPicPr>
            <p:cNvPr id="545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427656" cy="4367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Schwarz 2022"/>
            <p:cNvSpPr txBox="1"/>
            <p:nvPr/>
          </p:nvSpPr>
          <p:spPr>
            <a:xfrm>
              <a:off x="2199929" y="5055157"/>
              <a:ext cx="2534032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Schwarz 2022</a:t>
              </a:r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7482785" y="4883497"/>
            <a:ext cx="8618782" cy="7582570"/>
            <a:chOff x="0" y="0"/>
            <a:chExt cx="8618781" cy="7582567"/>
          </a:xfrm>
        </p:grpSpPr>
        <p:pic>
          <p:nvPicPr>
            <p:cNvPr id="548" name="pasted-movie.png" descr="pasted-movie.png"/>
            <p:cNvPicPr>
              <a:picLocks noChangeAspect="1"/>
            </p:cNvPicPr>
            <p:nvPr/>
          </p:nvPicPr>
          <p:blipFill>
            <a:blip r:embed="rId3"/>
            <a:srcRect b="9111"/>
            <a:stretch>
              <a:fillRect/>
            </a:stretch>
          </p:blipFill>
          <p:spPr>
            <a:xfrm>
              <a:off x="0" y="0"/>
              <a:ext cx="8618782" cy="6549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Folkerts 2020"/>
            <p:cNvSpPr txBox="1"/>
            <p:nvPr/>
          </p:nvSpPr>
          <p:spPr>
            <a:xfrm>
              <a:off x="3042451" y="7034435"/>
              <a:ext cx="2429257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Folkerts 2020</a:t>
              </a:r>
            </a:p>
          </p:txBody>
        </p:sp>
      </p:grpSp>
      <p:grpSp>
        <p:nvGrpSpPr>
          <p:cNvPr id="553" name="Group"/>
          <p:cNvGrpSpPr/>
          <p:nvPr/>
        </p:nvGrpSpPr>
        <p:grpSpPr>
          <a:xfrm>
            <a:off x="464724" y="5565443"/>
            <a:ext cx="8050312" cy="3274386"/>
            <a:chOff x="0" y="0"/>
            <a:chExt cx="8050310" cy="3274385"/>
          </a:xfrm>
        </p:grpSpPr>
        <p:pic>
          <p:nvPicPr>
            <p:cNvPr id="551" name="pasted-movie.png" descr="pasted-movie.png"/>
            <p:cNvPicPr>
              <a:picLocks noChangeAspect="1"/>
            </p:cNvPicPr>
            <p:nvPr/>
          </p:nvPicPr>
          <p:blipFill>
            <a:blip r:embed="rId4"/>
            <a:srcRect b="21346"/>
            <a:stretch>
              <a:fillRect/>
            </a:stretch>
          </p:blipFill>
          <p:spPr>
            <a:xfrm>
              <a:off x="0" y="0"/>
              <a:ext cx="8050311" cy="237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Van der Water 2019"/>
            <p:cNvSpPr txBox="1"/>
            <p:nvPr/>
          </p:nvSpPr>
          <p:spPr>
            <a:xfrm>
              <a:off x="1653112" y="2726253"/>
              <a:ext cx="3459862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t>Van der Water 2019</a:t>
              </a:r>
            </a:p>
          </p:txBody>
        </p:sp>
      </p:grpSp>
      <p:pic>
        <p:nvPicPr>
          <p:cNvPr id="554" name="Rectangle Rectangle" descr="Rectangle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52152" y="4466431"/>
            <a:ext cx="9080048" cy="8204201"/>
          </a:xfrm>
          <a:prstGeom prst="rect">
            <a:avLst/>
          </a:prstGeom>
        </p:spPr>
      </p:pic>
      <p:pic>
        <p:nvPicPr>
          <p:cNvPr id="556" name="Rectangle Rectangle" descr="Rectangle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708890" y="3196431"/>
            <a:ext cx="7446510" cy="8012411"/>
          </a:xfrm>
          <a:prstGeom prst="rect">
            <a:avLst/>
          </a:prstGeom>
        </p:spPr>
      </p:pic>
      <p:pic>
        <p:nvPicPr>
          <p:cNvPr id="558" name="Rectangle Rectangle" descr="Rectangle Rectangl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59818" y="4651275"/>
            <a:ext cx="6248444" cy="5102722"/>
          </a:xfrm>
          <a:prstGeom prst="rect">
            <a:avLst/>
          </a:prstGeom>
        </p:spPr>
      </p:pic>
      <p:sp>
        <p:nvSpPr>
          <p:cNvPr id="56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adiotherap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Radiotherapy</a:t>
            </a:r>
          </a:p>
        </p:txBody>
      </p:sp>
      <p:sp>
        <p:nvSpPr>
          <p:cNvPr id="214" name="Drawback: Toxicit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Drawback: Toxicity</a:t>
            </a:r>
          </a:p>
        </p:txBody>
      </p:sp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/>
          <a:srcRect l="75810" t="12492" r="5978" b="18517"/>
          <a:stretch>
            <a:fillRect/>
          </a:stretch>
        </p:blipFill>
        <p:spPr>
          <a:xfrm>
            <a:off x="1301051" y="5106863"/>
            <a:ext cx="3836376" cy="5245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442" extrusionOk="0">
                <a:moveTo>
                  <a:pt x="10644" y="0"/>
                </a:moveTo>
                <a:cubicBezTo>
                  <a:pt x="9763" y="-8"/>
                  <a:pt x="8882" y="104"/>
                  <a:pt x="7956" y="333"/>
                </a:cubicBezTo>
                <a:cubicBezTo>
                  <a:pt x="6041" y="805"/>
                  <a:pt x="5268" y="1214"/>
                  <a:pt x="3520" y="2687"/>
                </a:cubicBezTo>
                <a:cubicBezTo>
                  <a:pt x="3445" y="2749"/>
                  <a:pt x="3265" y="2956"/>
                  <a:pt x="3119" y="3146"/>
                </a:cubicBezTo>
                <a:cubicBezTo>
                  <a:pt x="2974" y="3335"/>
                  <a:pt x="2747" y="3577"/>
                  <a:pt x="2612" y="3683"/>
                </a:cubicBezTo>
                <a:cubicBezTo>
                  <a:pt x="2478" y="3788"/>
                  <a:pt x="2366" y="3945"/>
                  <a:pt x="2366" y="4030"/>
                </a:cubicBezTo>
                <a:cubicBezTo>
                  <a:pt x="2365" y="4115"/>
                  <a:pt x="2275" y="4312"/>
                  <a:pt x="2163" y="4468"/>
                </a:cubicBezTo>
                <a:cubicBezTo>
                  <a:pt x="2052" y="4624"/>
                  <a:pt x="1961" y="4854"/>
                  <a:pt x="1961" y="4981"/>
                </a:cubicBezTo>
                <a:cubicBezTo>
                  <a:pt x="1961" y="5107"/>
                  <a:pt x="1905" y="5237"/>
                  <a:pt x="1836" y="5268"/>
                </a:cubicBezTo>
                <a:cubicBezTo>
                  <a:pt x="1768" y="5299"/>
                  <a:pt x="1671" y="5500"/>
                  <a:pt x="1621" y="5717"/>
                </a:cubicBezTo>
                <a:cubicBezTo>
                  <a:pt x="1570" y="5934"/>
                  <a:pt x="1473" y="6137"/>
                  <a:pt x="1405" y="6168"/>
                </a:cubicBezTo>
                <a:cubicBezTo>
                  <a:pt x="1337" y="6199"/>
                  <a:pt x="1283" y="6355"/>
                  <a:pt x="1283" y="6515"/>
                </a:cubicBezTo>
                <a:cubicBezTo>
                  <a:pt x="1283" y="6675"/>
                  <a:pt x="1222" y="6807"/>
                  <a:pt x="1147" y="6807"/>
                </a:cubicBezTo>
                <a:cubicBezTo>
                  <a:pt x="1073" y="6807"/>
                  <a:pt x="1012" y="6893"/>
                  <a:pt x="1012" y="6999"/>
                </a:cubicBezTo>
                <a:cubicBezTo>
                  <a:pt x="1012" y="7105"/>
                  <a:pt x="956" y="7216"/>
                  <a:pt x="887" y="7247"/>
                </a:cubicBezTo>
                <a:cubicBezTo>
                  <a:pt x="818" y="7278"/>
                  <a:pt x="719" y="7593"/>
                  <a:pt x="667" y="7946"/>
                </a:cubicBezTo>
                <a:cubicBezTo>
                  <a:pt x="615" y="8300"/>
                  <a:pt x="519" y="8589"/>
                  <a:pt x="453" y="8589"/>
                </a:cubicBezTo>
                <a:cubicBezTo>
                  <a:pt x="388" y="8589"/>
                  <a:pt x="333" y="8714"/>
                  <a:pt x="333" y="8866"/>
                </a:cubicBezTo>
                <a:cubicBezTo>
                  <a:pt x="333" y="9019"/>
                  <a:pt x="264" y="9193"/>
                  <a:pt x="180" y="9254"/>
                </a:cubicBezTo>
                <a:cubicBezTo>
                  <a:pt x="-48" y="9421"/>
                  <a:pt x="-65" y="14078"/>
                  <a:pt x="162" y="14244"/>
                </a:cubicBezTo>
                <a:cubicBezTo>
                  <a:pt x="255" y="14313"/>
                  <a:pt x="333" y="14471"/>
                  <a:pt x="333" y="14596"/>
                </a:cubicBezTo>
                <a:cubicBezTo>
                  <a:pt x="333" y="14722"/>
                  <a:pt x="385" y="14824"/>
                  <a:pt x="449" y="14824"/>
                </a:cubicBezTo>
                <a:cubicBezTo>
                  <a:pt x="513" y="14824"/>
                  <a:pt x="605" y="15057"/>
                  <a:pt x="651" y="15343"/>
                </a:cubicBezTo>
                <a:cubicBezTo>
                  <a:pt x="698" y="15628"/>
                  <a:pt x="798" y="15877"/>
                  <a:pt x="874" y="15896"/>
                </a:cubicBezTo>
                <a:cubicBezTo>
                  <a:pt x="950" y="15914"/>
                  <a:pt x="1012" y="15995"/>
                  <a:pt x="1012" y="16074"/>
                </a:cubicBezTo>
                <a:cubicBezTo>
                  <a:pt x="1012" y="16154"/>
                  <a:pt x="1131" y="16311"/>
                  <a:pt x="1276" y="16425"/>
                </a:cubicBezTo>
                <a:cubicBezTo>
                  <a:pt x="1422" y="16539"/>
                  <a:pt x="1578" y="16760"/>
                  <a:pt x="1625" y="16916"/>
                </a:cubicBezTo>
                <a:cubicBezTo>
                  <a:pt x="1672" y="17072"/>
                  <a:pt x="1768" y="17200"/>
                  <a:pt x="1836" y="17200"/>
                </a:cubicBezTo>
                <a:cubicBezTo>
                  <a:pt x="1905" y="17200"/>
                  <a:pt x="1961" y="17266"/>
                  <a:pt x="1961" y="17348"/>
                </a:cubicBezTo>
                <a:cubicBezTo>
                  <a:pt x="1961" y="17430"/>
                  <a:pt x="2015" y="17497"/>
                  <a:pt x="2081" y="17497"/>
                </a:cubicBezTo>
                <a:cubicBezTo>
                  <a:pt x="2148" y="17497"/>
                  <a:pt x="2241" y="17608"/>
                  <a:pt x="2288" y="17744"/>
                </a:cubicBezTo>
                <a:cubicBezTo>
                  <a:pt x="2335" y="17880"/>
                  <a:pt x="2433" y="17992"/>
                  <a:pt x="2506" y="17992"/>
                </a:cubicBezTo>
                <a:cubicBezTo>
                  <a:pt x="2579" y="17992"/>
                  <a:pt x="2639" y="18058"/>
                  <a:pt x="2639" y="18140"/>
                </a:cubicBezTo>
                <a:cubicBezTo>
                  <a:pt x="2639" y="18221"/>
                  <a:pt x="2700" y="18289"/>
                  <a:pt x="2775" y="18289"/>
                </a:cubicBezTo>
                <a:cubicBezTo>
                  <a:pt x="2849" y="18289"/>
                  <a:pt x="2910" y="18352"/>
                  <a:pt x="2910" y="18428"/>
                </a:cubicBezTo>
                <a:cubicBezTo>
                  <a:pt x="2910" y="18505"/>
                  <a:pt x="3413" y="18940"/>
                  <a:pt x="4029" y="19397"/>
                </a:cubicBezTo>
                <a:cubicBezTo>
                  <a:pt x="5723" y="20654"/>
                  <a:pt x="7076" y="21146"/>
                  <a:pt x="9421" y="21352"/>
                </a:cubicBezTo>
                <a:cubicBezTo>
                  <a:pt x="12146" y="21592"/>
                  <a:pt x="13539" y="21376"/>
                  <a:pt x="15640" y="20385"/>
                </a:cubicBezTo>
                <a:cubicBezTo>
                  <a:pt x="16685" y="19892"/>
                  <a:pt x="18459" y="18570"/>
                  <a:pt x="18817" y="18016"/>
                </a:cubicBezTo>
                <a:cubicBezTo>
                  <a:pt x="18896" y="17894"/>
                  <a:pt x="19013" y="17794"/>
                  <a:pt x="19075" y="17794"/>
                </a:cubicBezTo>
                <a:cubicBezTo>
                  <a:pt x="19138" y="17794"/>
                  <a:pt x="19189" y="17705"/>
                  <a:pt x="19189" y="17596"/>
                </a:cubicBezTo>
                <a:cubicBezTo>
                  <a:pt x="19189" y="17487"/>
                  <a:pt x="19244" y="17398"/>
                  <a:pt x="19311" y="17398"/>
                </a:cubicBezTo>
                <a:cubicBezTo>
                  <a:pt x="19378" y="17398"/>
                  <a:pt x="19499" y="17275"/>
                  <a:pt x="19580" y="17126"/>
                </a:cubicBezTo>
                <a:cubicBezTo>
                  <a:pt x="19660" y="16976"/>
                  <a:pt x="19911" y="16613"/>
                  <a:pt x="20136" y="16319"/>
                </a:cubicBezTo>
                <a:cubicBezTo>
                  <a:pt x="20361" y="16026"/>
                  <a:pt x="20545" y="15681"/>
                  <a:pt x="20545" y="15552"/>
                </a:cubicBezTo>
                <a:cubicBezTo>
                  <a:pt x="20545" y="15423"/>
                  <a:pt x="20606" y="15318"/>
                  <a:pt x="20681" y="15318"/>
                </a:cubicBezTo>
                <a:cubicBezTo>
                  <a:pt x="20755" y="15318"/>
                  <a:pt x="20816" y="15210"/>
                  <a:pt x="20816" y="15077"/>
                </a:cubicBezTo>
                <a:cubicBezTo>
                  <a:pt x="20816" y="14944"/>
                  <a:pt x="20872" y="14811"/>
                  <a:pt x="20938" y="14781"/>
                </a:cubicBezTo>
                <a:cubicBezTo>
                  <a:pt x="21005" y="14751"/>
                  <a:pt x="21103" y="14325"/>
                  <a:pt x="21156" y="13834"/>
                </a:cubicBezTo>
                <a:cubicBezTo>
                  <a:pt x="21210" y="13343"/>
                  <a:pt x="21308" y="12918"/>
                  <a:pt x="21374" y="12888"/>
                </a:cubicBezTo>
                <a:cubicBezTo>
                  <a:pt x="21529" y="12818"/>
                  <a:pt x="21535" y="11261"/>
                  <a:pt x="21381" y="11261"/>
                </a:cubicBezTo>
                <a:cubicBezTo>
                  <a:pt x="21318" y="11261"/>
                  <a:pt x="21228" y="10741"/>
                  <a:pt x="21181" y="10106"/>
                </a:cubicBezTo>
                <a:cubicBezTo>
                  <a:pt x="21134" y="9470"/>
                  <a:pt x="21033" y="8904"/>
                  <a:pt x="20956" y="8848"/>
                </a:cubicBezTo>
                <a:cubicBezTo>
                  <a:pt x="20880" y="8792"/>
                  <a:pt x="20816" y="8644"/>
                  <a:pt x="20816" y="8519"/>
                </a:cubicBezTo>
                <a:cubicBezTo>
                  <a:pt x="20816" y="8394"/>
                  <a:pt x="20755" y="8292"/>
                  <a:pt x="20681" y="8292"/>
                </a:cubicBezTo>
                <a:cubicBezTo>
                  <a:pt x="20606" y="8292"/>
                  <a:pt x="20545" y="8160"/>
                  <a:pt x="20545" y="8000"/>
                </a:cubicBezTo>
                <a:cubicBezTo>
                  <a:pt x="20545" y="7840"/>
                  <a:pt x="20488" y="7683"/>
                  <a:pt x="20418" y="7651"/>
                </a:cubicBezTo>
                <a:cubicBezTo>
                  <a:pt x="20348" y="7619"/>
                  <a:pt x="20248" y="7395"/>
                  <a:pt x="20198" y="7151"/>
                </a:cubicBezTo>
                <a:cubicBezTo>
                  <a:pt x="20148" y="6908"/>
                  <a:pt x="20053" y="6708"/>
                  <a:pt x="19987" y="6708"/>
                </a:cubicBezTo>
                <a:cubicBezTo>
                  <a:pt x="19921" y="6708"/>
                  <a:pt x="19867" y="6600"/>
                  <a:pt x="19867" y="6467"/>
                </a:cubicBezTo>
                <a:cubicBezTo>
                  <a:pt x="19867" y="6334"/>
                  <a:pt x="19814" y="6201"/>
                  <a:pt x="19749" y="6171"/>
                </a:cubicBezTo>
                <a:cubicBezTo>
                  <a:pt x="19684" y="6142"/>
                  <a:pt x="19592" y="5895"/>
                  <a:pt x="19542" y="5621"/>
                </a:cubicBezTo>
                <a:cubicBezTo>
                  <a:pt x="19492" y="5348"/>
                  <a:pt x="19392" y="5123"/>
                  <a:pt x="19320" y="5123"/>
                </a:cubicBezTo>
                <a:cubicBezTo>
                  <a:pt x="19248" y="5123"/>
                  <a:pt x="19189" y="5013"/>
                  <a:pt x="19189" y="4877"/>
                </a:cubicBezTo>
                <a:cubicBezTo>
                  <a:pt x="19189" y="4741"/>
                  <a:pt x="19136" y="4629"/>
                  <a:pt x="19071" y="4629"/>
                </a:cubicBezTo>
                <a:cubicBezTo>
                  <a:pt x="19006" y="4629"/>
                  <a:pt x="18921" y="4456"/>
                  <a:pt x="18882" y="4244"/>
                </a:cubicBezTo>
                <a:cubicBezTo>
                  <a:pt x="18797" y="3785"/>
                  <a:pt x="18029" y="2941"/>
                  <a:pt x="16925" y="2098"/>
                </a:cubicBezTo>
                <a:cubicBezTo>
                  <a:pt x="15754" y="1204"/>
                  <a:pt x="14911" y="802"/>
                  <a:pt x="13327" y="381"/>
                </a:cubicBezTo>
                <a:cubicBezTo>
                  <a:pt x="12403" y="136"/>
                  <a:pt x="11524" y="8"/>
                  <a:pt x="1064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6" name="RT plan"/>
          <p:cNvSpPr txBox="1"/>
          <p:nvPr/>
        </p:nvSpPr>
        <p:spPr>
          <a:xfrm>
            <a:off x="2117540" y="10936102"/>
            <a:ext cx="2203400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RT plan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5628180" y="5033171"/>
            <a:ext cx="3836199" cy="6637305"/>
            <a:chOff x="439760" y="369392"/>
            <a:chExt cx="3836198" cy="6637303"/>
          </a:xfrm>
        </p:grpSpPr>
        <p:pic>
          <p:nvPicPr>
            <p:cNvPr id="217" name="pasted-movie.png" descr="pasted-movie.png"/>
            <p:cNvPicPr>
              <a:picLocks noChangeAspect="1"/>
            </p:cNvPicPr>
            <p:nvPr/>
          </p:nvPicPr>
          <p:blipFill>
            <a:blip r:embed="rId2"/>
            <a:srcRect l="75809" t="12498" r="5979" b="18521"/>
            <a:stretch>
              <a:fillRect/>
            </a:stretch>
          </p:blipFill>
          <p:spPr>
            <a:xfrm>
              <a:off x="439760" y="369392"/>
              <a:ext cx="3836199" cy="5244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442" extrusionOk="0">
                  <a:moveTo>
                    <a:pt x="10641" y="0"/>
                  </a:moveTo>
                  <a:cubicBezTo>
                    <a:pt x="9761" y="-8"/>
                    <a:pt x="8882" y="102"/>
                    <a:pt x="7955" y="331"/>
                  </a:cubicBezTo>
                  <a:cubicBezTo>
                    <a:pt x="6041" y="804"/>
                    <a:pt x="5267" y="1213"/>
                    <a:pt x="3520" y="2685"/>
                  </a:cubicBezTo>
                  <a:cubicBezTo>
                    <a:pt x="3445" y="2748"/>
                    <a:pt x="3267" y="2957"/>
                    <a:pt x="3122" y="3146"/>
                  </a:cubicBezTo>
                  <a:cubicBezTo>
                    <a:pt x="2976" y="3336"/>
                    <a:pt x="2747" y="3576"/>
                    <a:pt x="2612" y="3682"/>
                  </a:cubicBezTo>
                  <a:cubicBezTo>
                    <a:pt x="2478" y="3787"/>
                    <a:pt x="2368" y="3942"/>
                    <a:pt x="2368" y="4027"/>
                  </a:cubicBezTo>
                  <a:cubicBezTo>
                    <a:pt x="2367" y="4112"/>
                    <a:pt x="2275" y="4311"/>
                    <a:pt x="2163" y="4467"/>
                  </a:cubicBezTo>
                  <a:cubicBezTo>
                    <a:pt x="2052" y="4623"/>
                    <a:pt x="1961" y="4855"/>
                    <a:pt x="1961" y="4981"/>
                  </a:cubicBezTo>
                  <a:cubicBezTo>
                    <a:pt x="1961" y="5108"/>
                    <a:pt x="1907" y="5235"/>
                    <a:pt x="1839" y="5265"/>
                  </a:cubicBezTo>
                  <a:cubicBezTo>
                    <a:pt x="1771" y="5296"/>
                    <a:pt x="1671" y="5499"/>
                    <a:pt x="1621" y="5716"/>
                  </a:cubicBezTo>
                  <a:cubicBezTo>
                    <a:pt x="1571" y="5934"/>
                    <a:pt x="1473" y="6138"/>
                    <a:pt x="1405" y="6169"/>
                  </a:cubicBezTo>
                  <a:cubicBezTo>
                    <a:pt x="1337" y="6200"/>
                    <a:pt x="1283" y="6355"/>
                    <a:pt x="1283" y="6515"/>
                  </a:cubicBezTo>
                  <a:cubicBezTo>
                    <a:pt x="1283" y="6675"/>
                    <a:pt x="1222" y="6807"/>
                    <a:pt x="1147" y="6807"/>
                  </a:cubicBezTo>
                  <a:cubicBezTo>
                    <a:pt x="1073" y="6807"/>
                    <a:pt x="1012" y="6893"/>
                    <a:pt x="1012" y="6998"/>
                  </a:cubicBezTo>
                  <a:cubicBezTo>
                    <a:pt x="1012" y="7104"/>
                    <a:pt x="956" y="7214"/>
                    <a:pt x="887" y="7245"/>
                  </a:cubicBezTo>
                  <a:cubicBezTo>
                    <a:pt x="818" y="7276"/>
                    <a:pt x="719" y="7591"/>
                    <a:pt x="667" y="7944"/>
                  </a:cubicBezTo>
                  <a:cubicBezTo>
                    <a:pt x="615" y="8298"/>
                    <a:pt x="517" y="8588"/>
                    <a:pt x="451" y="8588"/>
                  </a:cubicBezTo>
                  <a:cubicBezTo>
                    <a:pt x="385" y="8588"/>
                    <a:pt x="333" y="8713"/>
                    <a:pt x="333" y="8866"/>
                  </a:cubicBezTo>
                  <a:cubicBezTo>
                    <a:pt x="333" y="9018"/>
                    <a:pt x="264" y="9193"/>
                    <a:pt x="180" y="9254"/>
                  </a:cubicBezTo>
                  <a:cubicBezTo>
                    <a:pt x="-48" y="9420"/>
                    <a:pt x="-65" y="14080"/>
                    <a:pt x="162" y="14247"/>
                  </a:cubicBezTo>
                  <a:cubicBezTo>
                    <a:pt x="255" y="14315"/>
                    <a:pt x="333" y="14470"/>
                    <a:pt x="333" y="14595"/>
                  </a:cubicBezTo>
                  <a:cubicBezTo>
                    <a:pt x="333" y="14721"/>
                    <a:pt x="387" y="14824"/>
                    <a:pt x="451" y="14824"/>
                  </a:cubicBezTo>
                  <a:cubicBezTo>
                    <a:pt x="515" y="14824"/>
                    <a:pt x="605" y="15059"/>
                    <a:pt x="651" y="15345"/>
                  </a:cubicBezTo>
                  <a:cubicBezTo>
                    <a:pt x="698" y="15631"/>
                    <a:pt x="796" y="15877"/>
                    <a:pt x="872" y="15895"/>
                  </a:cubicBezTo>
                  <a:cubicBezTo>
                    <a:pt x="947" y="15914"/>
                    <a:pt x="1012" y="15996"/>
                    <a:pt x="1012" y="16075"/>
                  </a:cubicBezTo>
                  <a:cubicBezTo>
                    <a:pt x="1012" y="16155"/>
                    <a:pt x="1128" y="16313"/>
                    <a:pt x="1274" y="16427"/>
                  </a:cubicBezTo>
                  <a:cubicBezTo>
                    <a:pt x="1419" y="16541"/>
                    <a:pt x="1578" y="16760"/>
                    <a:pt x="1625" y="16916"/>
                  </a:cubicBezTo>
                  <a:cubicBezTo>
                    <a:pt x="1672" y="17072"/>
                    <a:pt x="1770" y="17201"/>
                    <a:pt x="1839" y="17201"/>
                  </a:cubicBezTo>
                  <a:cubicBezTo>
                    <a:pt x="1907" y="17201"/>
                    <a:pt x="1961" y="17267"/>
                    <a:pt x="1961" y="17349"/>
                  </a:cubicBezTo>
                  <a:cubicBezTo>
                    <a:pt x="1961" y="17431"/>
                    <a:pt x="2017" y="17498"/>
                    <a:pt x="2083" y="17498"/>
                  </a:cubicBezTo>
                  <a:cubicBezTo>
                    <a:pt x="2150" y="17498"/>
                    <a:pt x="2241" y="17609"/>
                    <a:pt x="2288" y="17745"/>
                  </a:cubicBezTo>
                  <a:cubicBezTo>
                    <a:pt x="2335" y="17881"/>
                    <a:pt x="2435" y="17993"/>
                    <a:pt x="2508" y="17993"/>
                  </a:cubicBezTo>
                  <a:cubicBezTo>
                    <a:pt x="2581" y="17993"/>
                    <a:pt x="2639" y="18059"/>
                    <a:pt x="2639" y="18141"/>
                  </a:cubicBezTo>
                  <a:cubicBezTo>
                    <a:pt x="2639" y="18222"/>
                    <a:pt x="2700" y="18290"/>
                    <a:pt x="2775" y="18290"/>
                  </a:cubicBezTo>
                  <a:cubicBezTo>
                    <a:pt x="2849" y="18290"/>
                    <a:pt x="2910" y="18351"/>
                    <a:pt x="2910" y="18428"/>
                  </a:cubicBezTo>
                  <a:cubicBezTo>
                    <a:pt x="2910" y="18505"/>
                    <a:pt x="3413" y="18943"/>
                    <a:pt x="4029" y="19400"/>
                  </a:cubicBezTo>
                  <a:cubicBezTo>
                    <a:pt x="5724" y="20658"/>
                    <a:pt x="7076" y="21145"/>
                    <a:pt x="9421" y="21352"/>
                  </a:cubicBezTo>
                  <a:cubicBezTo>
                    <a:pt x="12146" y="21592"/>
                    <a:pt x="13539" y="21377"/>
                    <a:pt x="15640" y="20386"/>
                  </a:cubicBezTo>
                  <a:cubicBezTo>
                    <a:pt x="16685" y="19893"/>
                    <a:pt x="18457" y="18571"/>
                    <a:pt x="18815" y="18017"/>
                  </a:cubicBezTo>
                  <a:cubicBezTo>
                    <a:pt x="18894" y="17895"/>
                    <a:pt x="19013" y="17795"/>
                    <a:pt x="19075" y="17795"/>
                  </a:cubicBezTo>
                  <a:cubicBezTo>
                    <a:pt x="19138" y="17795"/>
                    <a:pt x="19188" y="17706"/>
                    <a:pt x="19188" y="17597"/>
                  </a:cubicBezTo>
                  <a:cubicBezTo>
                    <a:pt x="19188" y="17488"/>
                    <a:pt x="19244" y="17399"/>
                    <a:pt x="19311" y="17399"/>
                  </a:cubicBezTo>
                  <a:cubicBezTo>
                    <a:pt x="19378" y="17399"/>
                    <a:pt x="19499" y="17276"/>
                    <a:pt x="19580" y="17127"/>
                  </a:cubicBezTo>
                  <a:cubicBezTo>
                    <a:pt x="19660" y="16977"/>
                    <a:pt x="19908" y="16615"/>
                    <a:pt x="20133" y="16322"/>
                  </a:cubicBezTo>
                  <a:cubicBezTo>
                    <a:pt x="20359" y="16028"/>
                    <a:pt x="20545" y="15683"/>
                    <a:pt x="20545" y="15554"/>
                  </a:cubicBezTo>
                  <a:cubicBezTo>
                    <a:pt x="20545" y="15426"/>
                    <a:pt x="20606" y="15319"/>
                    <a:pt x="20680" y="15319"/>
                  </a:cubicBezTo>
                  <a:cubicBezTo>
                    <a:pt x="20755" y="15319"/>
                    <a:pt x="20816" y="15212"/>
                    <a:pt x="20816" y="15079"/>
                  </a:cubicBezTo>
                  <a:cubicBezTo>
                    <a:pt x="20816" y="14946"/>
                    <a:pt x="20874" y="14812"/>
                    <a:pt x="20941" y="14782"/>
                  </a:cubicBezTo>
                  <a:cubicBezTo>
                    <a:pt x="21007" y="14752"/>
                    <a:pt x="21103" y="14325"/>
                    <a:pt x="21156" y="13834"/>
                  </a:cubicBezTo>
                  <a:cubicBezTo>
                    <a:pt x="21209" y="13344"/>
                    <a:pt x="21305" y="12918"/>
                    <a:pt x="21372" y="12888"/>
                  </a:cubicBezTo>
                  <a:cubicBezTo>
                    <a:pt x="21526" y="12819"/>
                    <a:pt x="21535" y="11261"/>
                    <a:pt x="21381" y="11261"/>
                  </a:cubicBezTo>
                  <a:cubicBezTo>
                    <a:pt x="21318" y="11261"/>
                    <a:pt x="21227" y="10740"/>
                    <a:pt x="21181" y="10104"/>
                  </a:cubicBezTo>
                  <a:cubicBezTo>
                    <a:pt x="21134" y="9468"/>
                    <a:pt x="21033" y="8904"/>
                    <a:pt x="20956" y="8848"/>
                  </a:cubicBezTo>
                  <a:cubicBezTo>
                    <a:pt x="20879" y="8792"/>
                    <a:pt x="20816" y="8646"/>
                    <a:pt x="20816" y="8520"/>
                  </a:cubicBezTo>
                  <a:cubicBezTo>
                    <a:pt x="20816" y="8395"/>
                    <a:pt x="20755" y="8292"/>
                    <a:pt x="20680" y="8292"/>
                  </a:cubicBezTo>
                  <a:cubicBezTo>
                    <a:pt x="20606" y="8292"/>
                    <a:pt x="20545" y="8160"/>
                    <a:pt x="20545" y="7999"/>
                  </a:cubicBezTo>
                  <a:cubicBezTo>
                    <a:pt x="20545" y="7839"/>
                    <a:pt x="20488" y="7682"/>
                    <a:pt x="20418" y="7651"/>
                  </a:cubicBezTo>
                  <a:cubicBezTo>
                    <a:pt x="20348" y="7619"/>
                    <a:pt x="20248" y="7393"/>
                    <a:pt x="20198" y="7149"/>
                  </a:cubicBezTo>
                  <a:cubicBezTo>
                    <a:pt x="20148" y="6905"/>
                    <a:pt x="20053" y="6708"/>
                    <a:pt x="19987" y="6708"/>
                  </a:cubicBezTo>
                  <a:cubicBezTo>
                    <a:pt x="19921" y="6708"/>
                    <a:pt x="19867" y="6599"/>
                    <a:pt x="19867" y="6466"/>
                  </a:cubicBezTo>
                  <a:cubicBezTo>
                    <a:pt x="19867" y="6333"/>
                    <a:pt x="19814" y="6202"/>
                    <a:pt x="19749" y="6172"/>
                  </a:cubicBezTo>
                  <a:cubicBezTo>
                    <a:pt x="19684" y="6143"/>
                    <a:pt x="19590" y="5894"/>
                    <a:pt x="19540" y="5621"/>
                  </a:cubicBezTo>
                  <a:cubicBezTo>
                    <a:pt x="19490" y="5347"/>
                    <a:pt x="19392" y="5123"/>
                    <a:pt x="19320" y="5123"/>
                  </a:cubicBezTo>
                  <a:cubicBezTo>
                    <a:pt x="19248" y="5123"/>
                    <a:pt x="19188" y="5012"/>
                    <a:pt x="19188" y="4876"/>
                  </a:cubicBezTo>
                  <a:cubicBezTo>
                    <a:pt x="19188" y="4740"/>
                    <a:pt x="19136" y="4628"/>
                    <a:pt x="19071" y="4628"/>
                  </a:cubicBezTo>
                  <a:cubicBezTo>
                    <a:pt x="19006" y="4628"/>
                    <a:pt x="18923" y="4453"/>
                    <a:pt x="18884" y="4241"/>
                  </a:cubicBezTo>
                  <a:cubicBezTo>
                    <a:pt x="18799" y="3782"/>
                    <a:pt x="18029" y="2941"/>
                    <a:pt x="16925" y="2098"/>
                  </a:cubicBezTo>
                  <a:cubicBezTo>
                    <a:pt x="15754" y="1204"/>
                    <a:pt x="14909" y="799"/>
                    <a:pt x="13325" y="378"/>
                  </a:cubicBezTo>
                  <a:cubicBezTo>
                    <a:pt x="12496" y="158"/>
                    <a:pt x="11703" y="50"/>
                    <a:pt x="10913" y="21"/>
                  </a:cubicBezTo>
                  <a:cubicBezTo>
                    <a:pt x="11146" y="40"/>
                    <a:pt x="11399" y="77"/>
                    <a:pt x="11809" y="152"/>
                  </a:cubicBezTo>
                  <a:cubicBezTo>
                    <a:pt x="13711" y="504"/>
                    <a:pt x="14887" y="990"/>
                    <a:pt x="16285" y="2002"/>
                  </a:cubicBezTo>
                  <a:cubicBezTo>
                    <a:pt x="17812" y="3109"/>
                    <a:pt x="18134" y="3465"/>
                    <a:pt x="18561" y="4529"/>
                  </a:cubicBezTo>
                  <a:cubicBezTo>
                    <a:pt x="18748" y="4991"/>
                    <a:pt x="19111" y="5816"/>
                    <a:pt x="19366" y="6361"/>
                  </a:cubicBezTo>
                  <a:cubicBezTo>
                    <a:pt x="19825" y="7339"/>
                    <a:pt x="20057" y="7917"/>
                    <a:pt x="20087" y="8241"/>
                  </a:cubicBezTo>
                  <a:cubicBezTo>
                    <a:pt x="20580" y="9477"/>
                    <a:pt x="20778" y="10271"/>
                    <a:pt x="20863" y="11155"/>
                  </a:cubicBezTo>
                  <a:cubicBezTo>
                    <a:pt x="20931" y="11324"/>
                    <a:pt x="20938" y="11722"/>
                    <a:pt x="20914" y="12366"/>
                  </a:cubicBezTo>
                  <a:cubicBezTo>
                    <a:pt x="20911" y="12728"/>
                    <a:pt x="20885" y="13076"/>
                    <a:pt x="20834" y="13380"/>
                  </a:cubicBezTo>
                  <a:cubicBezTo>
                    <a:pt x="20677" y="14691"/>
                    <a:pt x="20257" y="15597"/>
                    <a:pt x="19095" y="17179"/>
                  </a:cubicBezTo>
                  <a:cubicBezTo>
                    <a:pt x="18313" y="18243"/>
                    <a:pt x="17995" y="18568"/>
                    <a:pt x="17018" y="19283"/>
                  </a:cubicBezTo>
                  <a:cubicBezTo>
                    <a:pt x="16018" y="20016"/>
                    <a:pt x="15269" y="20425"/>
                    <a:pt x="13983" y="20935"/>
                  </a:cubicBezTo>
                  <a:cubicBezTo>
                    <a:pt x="13817" y="21001"/>
                    <a:pt x="13316" y="21124"/>
                    <a:pt x="12876" y="21208"/>
                  </a:cubicBezTo>
                  <a:cubicBezTo>
                    <a:pt x="12009" y="21372"/>
                    <a:pt x="10153" y="21389"/>
                    <a:pt x="8816" y="21246"/>
                  </a:cubicBezTo>
                  <a:cubicBezTo>
                    <a:pt x="6847" y="21037"/>
                    <a:pt x="4650" y="19812"/>
                    <a:pt x="3042" y="18024"/>
                  </a:cubicBezTo>
                  <a:cubicBezTo>
                    <a:pt x="1016" y="15772"/>
                    <a:pt x="186" y="13589"/>
                    <a:pt x="391" y="11069"/>
                  </a:cubicBezTo>
                  <a:cubicBezTo>
                    <a:pt x="480" y="9979"/>
                    <a:pt x="533" y="9741"/>
                    <a:pt x="969" y="8439"/>
                  </a:cubicBezTo>
                  <a:cubicBezTo>
                    <a:pt x="1216" y="7703"/>
                    <a:pt x="1239" y="7643"/>
                    <a:pt x="2214" y="5518"/>
                  </a:cubicBezTo>
                  <a:cubicBezTo>
                    <a:pt x="3098" y="3595"/>
                    <a:pt x="3511" y="3060"/>
                    <a:pt x="5014" y="1877"/>
                  </a:cubicBezTo>
                  <a:cubicBezTo>
                    <a:pt x="5787" y="1269"/>
                    <a:pt x="6125" y="1088"/>
                    <a:pt x="7193" y="717"/>
                  </a:cubicBezTo>
                  <a:cubicBezTo>
                    <a:pt x="7962" y="450"/>
                    <a:pt x="8902" y="214"/>
                    <a:pt x="9592" y="115"/>
                  </a:cubicBezTo>
                  <a:cubicBezTo>
                    <a:pt x="10125" y="39"/>
                    <a:pt x="10415" y="0"/>
                    <a:pt x="10697" y="3"/>
                  </a:cubicBezTo>
                  <a:cubicBezTo>
                    <a:pt x="10679" y="3"/>
                    <a:pt x="10660" y="0"/>
                    <a:pt x="10641" y="0"/>
                  </a:cubicBezTo>
                  <a:close/>
                  <a:moveTo>
                    <a:pt x="15133" y="9135"/>
                  </a:moveTo>
                  <a:cubicBezTo>
                    <a:pt x="14608" y="9113"/>
                    <a:pt x="14094" y="9224"/>
                    <a:pt x="13679" y="9470"/>
                  </a:cubicBezTo>
                  <a:cubicBezTo>
                    <a:pt x="13095" y="9815"/>
                    <a:pt x="12378" y="11178"/>
                    <a:pt x="12669" y="11391"/>
                  </a:cubicBezTo>
                  <a:cubicBezTo>
                    <a:pt x="12749" y="11449"/>
                    <a:pt x="12814" y="11552"/>
                    <a:pt x="12814" y="11619"/>
                  </a:cubicBezTo>
                  <a:cubicBezTo>
                    <a:pt x="12814" y="11687"/>
                    <a:pt x="12884" y="11869"/>
                    <a:pt x="12969" y="12022"/>
                  </a:cubicBezTo>
                  <a:cubicBezTo>
                    <a:pt x="13055" y="12175"/>
                    <a:pt x="13133" y="12379"/>
                    <a:pt x="13147" y="12476"/>
                  </a:cubicBezTo>
                  <a:cubicBezTo>
                    <a:pt x="13162" y="12573"/>
                    <a:pt x="13308" y="12784"/>
                    <a:pt x="13470" y="12944"/>
                  </a:cubicBezTo>
                  <a:cubicBezTo>
                    <a:pt x="13631" y="13103"/>
                    <a:pt x="13763" y="13301"/>
                    <a:pt x="13763" y="13383"/>
                  </a:cubicBezTo>
                  <a:cubicBezTo>
                    <a:pt x="13763" y="13472"/>
                    <a:pt x="13839" y="13511"/>
                    <a:pt x="13952" y="13479"/>
                  </a:cubicBezTo>
                  <a:cubicBezTo>
                    <a:pt x="14058" y="13449"/>
                    <a:pt x="14319" y="13491"/>
                    <a:pt x="14530" y="13575"/>
                  </a:cubicBezTo>
                  <a:cubicBezTo>
                    <a:pt x="14984" y="13754"/>
                    <a:pt x="15308" y="13763"/>
                    <a:pt x="15873" y="13606"/>
                  </a:cubicBezTo>
                  <a:cubicBezTo>
                    <a:pt x="16468" y="13440"/>
                    <a:pt x="16980" y="13114"/>
                    <a:pt x="17174" y="12783"/>
                  </a:cubicBezTo>
                  <a:cubicBezTo>
                    <a:pt x="17266" y="12626"/>
                    <a:pt x="17463" y="12398"/>
                    <a:pt x="17612" y="12275"/>
                  </a:cubicBezTo>
                  <a:cubicBezTo>
                    <a:pt x="17821" y="12102"/>
                    <a:pt x="17845" y="12023"/>
                    <a:pt x="17721" y="11933"/>
                  </a:cubicBezTo>
                  <a:cubicBezTo>
                    <a:pt x="17632" y="11868"/>
                    <a:pt x="17561" y="11626"/>
                    <a:pt x="17561" y="11394"/>
                  </a:cubicBezTo>
                  <a:cubicBezTo>
                    <a:pt x="17561" y="10823"/>
                    <a:pt x="17072" y="9877"/>
                    <a:pt x="16631" y="9596"/>
                  </a:cubicBezTo>
                  <a:cubicBezTo>
                    <a:pt x="16188" y="9314"/>
                    <a:pt x="15657" y="9158"/>
                    <a:pt x="15133" y="9135"/>
                  </a:cubicBezTo>
                  <a:close/>
                  <a:moveTo>
                    <a:pt x="14657" y="14756"/>
                  </a:moveTo>
                  <a:cubicBezTo>
                    <a:pt x="14640" y="14753"/>
                    <a:pt x="14620" y="14760"/>
                    <a:pt x="14601" y="14759"/>
                  </a:cubicBezTo>
                  <a:cubicBezTo>
                    <a:pt x="14634" y="14785"/>
                    <a:pt x="14664" y="14795"/>
                    <a:pt x="14686" y="14779"/>
                  </a:cubicBezTo>
                  <a:cubicBezTo>
                    <a:pt x="14688" y="14778"/>
                    <a:pt x="14685" y="14774"/>
                    <a:pt x="14686" y="14772"/>
                  </a:cubicBezTo>
                  <a:cubicBezTo>
                    <a:pt x="14674" y="14768"/>
                    <a:pt x="14670" y="14758"/>
                    <a:pt x="14657" y="1475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18" name="Target"/>
            <p:cNvSpPr txBox="1"/>
            <p:nvPr/>
          </p:nvSpPr>
          <p:spPr>
            <a:xfrm>
              <a:off x="1442901" y="6198265"/>
              <a:ext cx="1779118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Target</a:t>
              </a:r>
            </a:p>
          </p:txBody>
        </p:sp>
      </p:grpSp>
      <p:grpSp>
        <p:nvGrpSpPr>
          <p:cNvPr id="222" name="Group"/>
          <p:cNvGrpSpPr/>
          <p:nvPr/>
        </p:nvGrpSpPr>
        <p:grpSpPr>
          <a:xfrm>
            <a:off x="9955132" y="5057857"/>
            <a:ext cx="4020618" cy="6637305"/>
            <a:chOff x="347549" y="369392"/>
            <a:chExt cx="4020616" cy="6637303"/>
          </a:xfrm>
        </p:grpSpPr>
        <p:pic>
          <p:nvPicPr>
            <p:cNvPr id="220" name="pasted-movie.png" descr="pasted-movie.png"/>
            <p:cNvPicPr>
              <a:picLocks noChangeAspect="1"/>
            </p:cNvPicPr>
            <p:nvPr/>
          </p:nvPicPr>
          <p:blipFill>
            <a:blip r:embed="rId2"/>
            <a:srcRect l="75810" t="12498" r="5979" b="18521"/>
            <a:stretch>
              <a:fillRect/>
            </a:stretch>
          </p:blipFill>
          <p:spPr>
            <a:xfrm>
              <a:off x="439765" y="369392"/>
              <a:ext cx="3836185" cy="524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442" extrusionOk="0">
                  <a:moveTo>
                    <a:pt x="10641" y="0"/>
                  </a:moveTo>
                  <a:cubicBezTo>
                    <a:pt x="9761" y="-8"/>
                    <a:pt x="8882" y="102"/>
                    <a:pt x="7956" y="331"/>
                  </a:cubicBezTo>
                  <a:cubicBezTo>
                    <a:pt x="6041" y="804"/>
                    <a:pt x="5268" y="1213"/>
                    <a:pt x="3520" y="2685"/>
                  </a:cubicBezTo>
                  <a:cubicBezTo>
                    <a:pt x="3445" y="2748"/>
                    <a:pt x="3267" y="2957"/>
                    <a:pt x="3122" y="3146"/>
                  </a:cubicBezTo>
                  <a:cubicBezTo>
                    <a:pt x="2976" y="3336"/>
                    <a:pt x="2747" y="3576"/>
                    <a:pt x="2612" y="3682"/>
                  </a:cubicBezTo>
                  <a:cubicBezTo>
                    <a:pt x="2478" y="3787"/>
                    <a:pt x="2368" y="3942"/>
                    <a:pt x="2368" y="4027"/>
                  </a:cubicBezTo>
                  <a:cubicBezTo>
                    <a:pt x="2367" y="4112"/>
                    <a:pt x="2275" y="4311"/>
                    <a:pt x="2163" y="4467"/>
                  </a:cubicBezTo>
                  <a:cubicBezTo>
                    <a:pt x="2052" y="4623"/>
                    <a:pt x="1961" y="4855"/>
                    <a:pt x="1961" y="4981"/>
                  </a:cubicBezTo>
                  <a:cubicBezTo>
                    <a:pt x="1961" y="5108"/>
                    <a:pt x="1907" y="5235"/>
                    <a:pt x="1839" y="5265"/>
                  </a:cubicBezTo>
                  <a:cubicBezTo>
                    <a:pt x="1771" y="5296"/>
                    <a:pt x="1671" y="5499"/>
                    <a:pt x="1621" y="5716"/>
                  </a:cubicBezTo>
                  <a:cubicBezTo>
                    <a:pt x="1570" y="5934"/>
                    <a:pt x="1473" y="6138"/>
                    <a:pt x="1405" y="6169"/>
                  </a:cubicBezTo>
                  <a:cubicBezTo>
                    <a:pt x="1337" y="6200"/>
                    <a:pt x="1283" y="6355"/>
                    <a:pt x="1283" y="6515"/>
                  </a:cubicBezTo>
                  <a:cubicBezTo>
                    <a:pt x="1283" y="6675"/>
                    <a:pt x="1222" y="6807"/>
                    <a:pt x="1147" y="6807"/>
                  </a:cubicBezTo>
                  <a:cubicBezTo>
                    <a:pt x="1073" y="6807"/>
                    <a:pt x="1012" y="6893"/>
                    <a:pt x="1012" y="6998"/>
                  </a:cubicBezTo>
                  <a:cubicBezTo>
                    <a:pt x="1012" y="7104"/>
                    <a:pt x="956" y="7214"/>
                    <a:pt x="887" y="7245"/>
                  </a:cubicBezTo>
                  <a:cubicBezTo>
                    <a:pt x="818" y="7276"/>
                    <a:pt x="719" y="7591"/>
                    <a:pt x="667" y="7944"/>
                  </a:cubicBezTo>
                  <a:cubicBezTo>
                    <a:pt x="615" y="8298"/>
                    <a:pt x="517" y="8588"/>
                    <a:pt x="451" y="8588"/>
                  </a:cubicBezTo>
                  <a:cubicBezTo>
                    <a:pt x="385" y="8588"/>
                    <a:pt x="333" y="8713"/>
                    <a:pt x="333" y="8866"/>
                  </a:cubicBezTo>
                  <a:cubicBezTo>
                    <a:pt x="333" y="9018"/>
                    <a:pt x="264" y="9193"/>
                    <a:pt x="180" y="9254"/>
                  </a:cubicBezTo>
                  <a:cubicBezTo>
                    <a:pt x="-48" y="9420"/>
                    <a:pt x="-65" y="14080"/>
                    <a:pt x="162" y="14247"/>
                  </a:cubicBezTo>
                  <a:cubicBezTo>
                    <a:pt x="255" y="14315"/>
                    <a:pt x="333" y="14470"/>
                    <a:pt x="333" y="14595"/>
                  </a:cubicBezTo>
                  <a:cubicBezTo>
                    <a:pt x="333" y="14721"/>
                    <a:pt x="387" y="14824"/>
                    <a:pt x="451" y="14824"/>
                  </a:cubicBezTo>
                  <a:cubicBezTo>
                    <a:pt x="515" y="14824"/>
                    <a:pt x="605" y="15059"/>
                    <a:pt x="651" y="15345"/>
                  </a:cubicBezTo>
                  <a:cubicBezTo>
                    <a:pt x="698" y="15631"/>
                    <a:pt x="795" y="15877"/>
                    <a:pt x="871" y="15895"/>
                  </a:cubicBezTo>
                  <a:cubicBezTo>
                    <a:pt x="947" y="15914"/>
                    <a:pt x="1012" y="15996"/>
                    <a:pt x="1012" y="16075"/>
                  </a:cubicBezTo>
                  <a:cubicBezTo>
                    <a:pt x="1012" y="16155"/>
                    <a:pt x="1128" y="16313"/>
                    <a:pt x="1274" y="16427"/>
                  </a:cubicBezTo>
                  <a:cubicBezTo>
                    <a:pt x="1419" y="16541"/>
                    <a:pt x="1578" y="16760"/>
                    <a:pt x="1625" y="16916"/>
                  </a:cubicBezTo>
                  <a:cubicBezTo>
                    <a:pt x="1672" y="17072"/>
                    <a:pt x="1770" y="17201"/>
                    <a:pt x="1839" y="17201"/>
                  </a:cubicBezTo>
                  <a:cubicBezTo>
                    <a:pt x="1907" y="17201"/>
                    <a:pt x="1961" y="17267"/>
                    <a:pt x="1961" y="17349"/>
                  </a:cubicBezTo>
                  <a:cubicBezTo>
                    <a:pt x="1961" y="17431"/>
                    <a:pt x="2017" y="17498"/>
                    <a:pt x="2083" y="17498"/>
                  </a:cubicBezTo>
                  <a:cubicBezTo>
                    <a:pt x="2150" y="17498"/>
                    <a:pt x="2241" y="17609"/>
                    <a:pt x="2288" y="17745"/>
                  </a:cubicBezTo>
                  <a:cubicBezTo>
                    <a:pt x="2335" y="17881"/>
                    <a:pt x="2435" y="17993"/>
                    <a:pt x="2508" y="17993"/>
                  </a:cubicBezTo>
                  <a:cubicBezTo>
                    <a:pt x="2581" y="17993"/>
                    <a:pt x="2639" y="18059"/>
                    <a:pt x="2639" y="18141"/>
                  </a:cubicBezTo>
                  <a:cubicBezTo>
                    <a:pt x="2639" y="18222"/>
                    <a:pt x="2700" y="18290"/>
                    <a:pt x="2775" y="18290"/>
                  </a:cubicBezTo>
                  <a:cubicBezTo>
                    <a:pt x="2849" y="18290"/>
                    <a:pt x="2910" y="18351"/>
                    <a:pt x="2910" y="18428"/>
                  </a:cubicBezTo>
                  <a:cubicBezTo>
                    <a:pt x="2910" y="18505"/>
                    <a:pt x="3413" y="18943"/>
                    <a:pt x="4029" y="19400"/>
                  </a:cubicBezTo>
                  <a:cubicBezTo>
                    <a:pt x="5723" y="20658"/>
                    <a:pt x="7076" y="21145"/>
                    <a:pt x="9421" y="21352"/>
                  </a:cubicBezTo>
                  <a:cubicBezTo>
                    <a:pt x="12146" y="21592"/>
                    <a:pt x="13539" y="21377"/>
                    <a:pt x="15640" y="20386"/>
                  </a:cubicBezTo>
                  <a:cubicBezTo>
                    <a:pt x="16685" y="19893"/>
                    <a:pt x="18457" y="18571"/>
                    <a:pt x="18815" y="18017"/>
                  </a:cubicBezTo>
                  <a:cubicBezTo>
                    <a:pt x="18894" y="17895"/>
                    <a:pt x="19013" y="17795"/>
                    <a:pt x="19075" y="17795"/>
                  </a:cubicBezTo>
                  <a:cubicBezTo>
                    <a:pt x="19138" y="17795"/>
                    <a:pt x="19189" y="17706"/>
                    <a:pt x="19189" y="17597"/>
                  </a:cubicBezTo>
                  <a:cubicBezTo>
                    <a:pt x="19189" y="17488"/>
                    <a:pt x="19244" y="17399"/>
                    <a:pt x="19311" y="17399"/>
                  </a:cubicBezTo>
                  <a:cubicBezTo>
                    <a:pt x="19378" y="17399"/>
                    <a:pt x="19499" y="17276"/>
                    <a:pt x="19580" y="17127"/>
                  </a:cubicBezTo>
                  <a:cubicBezTo>
                    <a:pt x="19661" y="16977"/>
                    <a:pt x="19908" y="16615"/>
                    <a:pt x="20134" y="16322"/>
                  </a:cubicBezTo>
                  <a:cubicBezTo>
                    <a:pt x="20359" y="16028"/>
                    <a:pt x="20545" y="15683"/>
                    <a:pt x="20545" y="15554"/>
                  </a:cubicBezTo>
                  <a:cubicBezTo>
                    <a:pt x="20545" y="15426"/>
                    <a:pt x="20606" y="15319"/>
                    <a:pt x="20681" y="15319"/>
                  </a:cubicBezTo>
                  <a:cubicBezTo>
                    <a:pt x="20755" y="15319"/>
                    <a:pt x="20816" y="15212"/>
                    <a:pt x="20816" y="15079"/>
                  </a:cubicBezTo>
                  <a:cubicBezTo>
                    <a:pt x="20816" y="14946"/>
                    <a:pt x="20874" y="14812"/>
                    <a:pt x="20941" y="14782"/>
                  </a:cubicBezTo>
                  <a:cubicBezTo>
                    <a:pt x="21007" y="14752"/>
                    <a:pt x="21103" y="14325"/>
                    <a:pt x="21156" y="13834"/>
                  </a:cubicBezTo>
                  <a:cubicBezTo>
                    <a:pt x="21210" y="13344"/>
                    <a:pt x="21305" y="12918"/>
                    <a:pt x="21372" y="12888"/>
                  </a:cubicBezTo>
                  <a:cubicBezTo>
                    <a:pt x="21526" y="12819"/>
                    <a:pt x="21535" y="11261"/>
                    <a:pt x="21381" y="11261"/>
                  </a:cubicBezTo>
                  <a:cubicBezTo>
                    <a:pt x="21318" y="11261"/>
                    <a:pt x="21228" y="10740"/>
                    <a:pt x="21181" y="10104"/>
                  </a:cubicBezTo>
                  <a:cubicBezTo>
                    <a:pt x="21134" y="9468"/>
                    <a:pt x="21033" y="8904"/>
                    <a:pt x="20956" y="8848"/>
                  </a:cubicBezTo>
                  <a:cubicBezTo>
                    <a:pt x="20880" y="8792"/>
                    <a:pt x="20816" y="8646"/>
                    <a:pt x="20816" y="8520"/>
                  </a:cubicBezTo>
                  <a:cubicBezTo>
                    <a:pt x="20816" y="8395"/>
                    <a:pt x="20755" y="8292"/>
                    <a:pt x="20681" y="8292"/>
                  </a:cubicBezTo>
                  <a:cubicBezTo>
                    <a:pt x="20606" y="8292"/>
                    <a:pt x="20545" y="8160"/>
                    <a:pt x="20545" y="7999"/>
                  </a:cubicBezTo>
                  <a:cubicBezTo>
                    <a:pt x="20545" y="7839"/>
                    <a:pt x="20489" y="7682"/>
                    <a:pt x="20418" y="7651"/>
                  </a:cubicBezTo>
                  <a:cubicBezTo>
                    <a:pt x="20348" y="7619"/>
                    <a:pt x="20248" y="7393"/>
                    <a:pt x="20198" y="7149"/>
                  </a:cubicBezTo>
                  <a:cubicBezTo>
                    <a:pt x="20148" y="6905"/>
                    <a:pt x="20053" y="6708"/>
                    <a:pt x="19987" y="6708"/>
                  </a:cubicBezTo>
                  <a:cubicBezTo>
                    <a:pt x="19921" y="6708"/>
                    <a:pt x="19867" y="6599"/>
                    <a:pt x="19867" y="6466"/>
                  </a:cubicBezTo>
                  <a:cubicBezTo>
                    <a:pt x="19867" y="6333"/>
                    <a:pt x="19814" y="6202"/>
                    <a:pt x="19749" y="6172"/>
                  </a:cubicBezTo>
                  <a:cubicBezTo>
                    <a:pt x="19684" y="6143"/>
                    <a:pt x="19590" y="5894"/>
                    <a:pt x="19540" y="5621"/>
                  </a:cubicBezTo>
                  <a:cubicBezTo>
                    <a:pt x="19490" y="5347"/>
                    <a:pt x="19392" y="5123"/>
                    <a:pt x="19320" y="5123"/>
                  </a:cubicBezTo>
                  <a:cubicBezTo>
                    <a:pt x="19248" y="5123"/>
                    <a:pt x="19189" y="5012"/>
                    <a:pt x="19189" y="4876"/>
                  </a:cubicBezTo>
                  <a:cubicBezTo>
                    <a:pt x="19189" y="4740"/>
                    <a:pt x="19136" y="4628"/>
                    <a:pt x="19071" y="4628"/>
                  </a:cubicBezTo>
                  <a:cubicBezTo>
                    <a:pt x="19006" y="4628"/>
                    <a:pt x="18923" y="4453"/>
                    <a:pt x="18884" y="4241"/>
                  </a:cubicBezTo>
                  <a:cubicBezTo>
                    <a:pt x="18800" y="3782"/>
                    <a:pt x="18029" y="2941"/>
                    <a:pt x="16925" y="2098"/>
                  </a:cubicBezTo>
                  <a:cubicBezTo>
                    <a:pt x="15754" y="1204"/>
                    <a:pt x="14909" y="799"/>
                    <a:pt x="13325" y="378"/>
                  </a:cubicBezTo>
                  <a:cubicBezTo>
                    <a:pt x="12401" y="132"/>
                    <a:pt x="11522" y="8"/>
                    <a:pt x="10641" y="0"/>
                  </a:cubicBezTo>
                  <a:close/>
                  <a:moveTo>
                    <a:pt x="15035" y="8975"/>
                  </a:moveTo>
                  <a:cubicBezTo>
                    <a:pt x="16407" y="8906"/>
                    <a:pt x="17584" y="9977"/>
                    <a:pt x="17757" y="11574"/>
                  </a:cubicBezTo>
                  <a:cubicBezTo>
                    <a:pt x="17811" y="12081"/>
                    <a:pt x="17780" y="12259"/>
                    <a:pt x="17625" y="12353"/>
                  </a:cubicBezTo>
                  <a:cubicBezTo>
                    <a:pt x="17515" y="12420"/>
                    <a:pt x="17425" y="12546"/>
                    <a:pt x="17425" y="12637"/>
                  </a:cubicBezTo>
                  <a:cubicBezTo>
                    <a:pt x="17425" y="12841"/>
                    <a:pt x="16564" y="13458"/>
                    <a:pt x="15976" y="13674"/>
                  </a:cubicBezTo>
                  <a:cubicBezTo>
                    <a:pt x="15737" y="13761"/>
                    <a:pt x="15371" y="13832"/>
                    <a:pt x="15162" y="13831"/>
                  </a:cubicBezTo>
                  <a:cubicBezTo>
                    <a:pt x="14488" y="13828"/>
                    <a:pt x="13085" y="13002"/>
                    <a:pt x="13085" y="12606"/>
                  </a:cubicBezTo>
                  <a:cubicBezTo>
                    <a:pt x="13085" y="12443"/>
                    <a:pt x="13065" y="12407"/>
                    <a:pt x="12576" y="11681"/>
                  </a:cubicBezTo>
                  <a:cubicBezTo>
                    <a:pt x="12281" y="11243"/>
                    <a:pt x="12285" y="11232"/>
                    <a:pt x="12720" y="10336"/>
                  </a:cubicBezTo>
                  <a:cubicBezTo>
                    <a:pt x="12911" y="9945"/>
                    <a:pt x="13872" y="9239"/>
                    <a:pt x="14437" y="9077"/>
                  </a:cubicBezTo>
                  <a:cubicBezTo>
                    <a:pt x="14639" y="9019"/>
                    <a:pt x="14839" y="8984"/>
                    <a:pt x="15035" y="897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21" name="Normal Tissue"/>
            <p:cNvSpPr txBox="1"/>
            <p:nvPr/>
          </p:nvSpPr>
          <p:spPr>
            <a:xfrm>
              <a:off x="347549" y="6198264"/>
              <a:ext cx="4020618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Normal Tissue</a:t>
              </a:r>
            </a:p>
          </p:txBody>
        </p:sp>
      </p:grpSp>
      <p:grpSp>
        <p:nvGrpSpPr>
          <p:cNvPr id="226" name="Group"/>
          <p:cNvGrpSpPr/>
          <p:nvPr/>
        </p:nvGrpSpPr>
        <p:grpSpPr>
          <a:xfrm>
            <a:off x="8833776" y="989374"/>
            <a:ext cx="5567880" cy="3846508"/>
            <a:chOff x="0" y="0"/>
            <a:chExt cx="5567879" cy="3846506"/>
          </a:xfrm>
        </p:grpSpPr>
        <p:pic>
          <p:nvPicPr>
            <p:cNvPr id="223" name="Screenshot 2025-03-31 at 12.46.59.png" descr="Screenshot 2025-03-31 at 12.46.59.png"/>
            <p:cNvPicPr>
              <a:picLocks noChangeAspect="1"/>
            </p:cNvPicPr>
            <p:nvPr/>
          </p:nvPicPr>
          <p:blipFill>
            <a:blip r:embed="rId3"/>
            <a:srcRect t="1576"/>
            <a:stretch>
              <a:fillRect/>
            </a:stretch>
          </p:blipFill>
          <p:spPr>
            <a:xfrm>
              <a:off x="695646" y="0"/>
              <a:ext cx="4872234" cy="25525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24" name="Line"/>
            <p:cNvSpPr/>
            <p:nvPr/>
          </p:nvSpPr>
          <p:spPr>
            <a:xfrm flipH="1">
              <a:off x="3131664" y="2787376"/>
              <a:ext cx="1" cy="10591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H="1">
              <a:off x="0" y="2670290"/>
              <a:ext cx="717941" cy="10518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4" name="Group"/>
          <p:cNvGrpSpPr/>
          <p:nvPr/>
        </p:nvGrpSpPr>
        <p:grpSpPr>
          <a:xfrm>
            <a:off x="15217009" y="1742543"/>
            <a:ext cx="8350274" cy="10767255"/>
            <a:chOff x="0" y="0"/>
            <a:chExt cx="8350273" cy="10767253"/>
          </a:xfrm>
        </p:grpSpPr>
        <p:grpSp>
          <p:nvGrpSpPr>
            <p:cNvPr id="229" name="Toxicity…"/>
            <p:cNvGrpSpPr/>
            <p:nvPr/>
          </p:nvGrpSpPr>
          <p:grpSpPr>
            <a:xfrm>
              <a:off x="1834028" y="6069980"/>
              <a:ext cx="6516246" cy="4697274"/>
              <a:chOff x="0" y="0"/>
              <a:chExt cx="6516244" cy="4697273"/>
            </a:xfrm>
          </p:grpSpPr>
          <p:sp>
            <p:nvSpPr>
              <p:cNvPr id="228" name="Toxicity…"/>
              <p:cNvSpPr txBox="1"/>
              <p:nvPr/>
            </p:nvSpPr>
            <p:spPr>
              <a:xfrm>
                <a:off x="50800" y="50799"/>
                <a:ext cx="6414644" cy="4595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defRPr b="1"/>
                </a:pPr>
                <a:r>
                  <a:t>Toxicity</a:t>
                </a:r>
              </a:p>
              <a:p>
                <a:pPr marL="228600" indent="-228600">
                  <a:buSzPct val="80000"/>
                  <a:buBlip>
                    <a:blip r:embed="rId4"/>
                  </a:buBlip>
                </a:pPr>
                <a:r>
                  <a:t> Inflammation </a:t>
                </a:r>
              </a:p>
              <a:p>
                <a:pPr marL="228600" indent="-228600">
                  <a:buSzPct val="80000"/>
                  <a:buBlip>
                    <a:blip r:embed="rId4"/>
                  </a:buBlip>
                </a:pPr>
                <a:r>
                  <a:t> Organ disfunction</a:t>
                </a:r>
              </a:p>
              <a:p>
                <a:pPr marL="228600" indent="-228600">
                  <a:buSzPct val="80000"/>
                  <a:buBlip>
                    <a:blip r:embed="rId4"/>
                  </a:buBlip>
                </a:pPr>
                <a:r>
                  <a:t> Secondary cancer</a:t>
                </a:r>
              </a:p>
            </p:txBody>
          </p:sp>
          <p:pic>
            <p:nvPicPr>
              <p:cNvPr id="227" name="Toxicity… Toxicity Inflammation  Organ disfunction Secondary cancer" descr="Toxicity… Toxicity Inflammation  Organ disfunction Secondary cancer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0"/>
                <a:ext cx="6516245" cy="4697274"/>
              </a:xfrm>
              <a:prstGeom prst="rect">
                <a:avLst/>
              </a:prstGeom>
              <a:effectLst/>
            </p:spPr>
          </p:pic>
        </p:grpSp>
        <p:sp>
          <p:nvSpPr>
            <p:cNvPr id="230" name="Arrow"/>
            <p:cNvSpPr/>
            <p:nvPr/>
          </p:nvSpPr>
          <p:spPr>
            <a:xfrm>
              <a:off x="0" y="5856723"/>
              <a:ext cx="1505847" cy="817980"/>
            </a:xfrm>
            <a:prstGeom prst="rightArrow">
              <a:avLst>
                <a:gd name="adj1" fmla="val 32000"/>
                <a:gd name="adj2" fmla="val 9936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33" name="Group"/>
            <p:cNvGrpSpPr/>
            <p:nvPr/>
          </p:nvGrpSpPr>
          <p:grpSpPr>
            <a:xfrm>
              <a:off x="1526615" y="0"/>
              <a:ext cx="6493634" cy="4878949"/>
              <a:chOff x="0" y="0"/>
              <a:chExt cx="6493633" cy="4878948"/>
            </a:xfrm>
          </p:grpSpPr>
          <p:pic>
            <p:nvPicPr>
              <p:cNvPr id="23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6395510" cy="44213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2" name="Ray, 2015"/>
              <p:cNvSpPr txBox="1"/>
              <p:nvPr/>
            </p:nvSpPr>
            <p:spPr>
              <a:xfrm>
                <a:off x="5247355" y="4002866"/>
                <a:ext cx="1246279" cy="8760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457200">
                  <a:lnSpc>
                    <a:spcPct val="100000"/>
                  </a:lnSpc>
                  <a:spcBef>
                    <a:spcPts val="1200"/>
                  </a:spcBef>
                  <a:defRPr sz="1900"/>
                </a:lvl1pPr>
              </a:lstStyle>
              <a:p>
                <a:r>
                  <a:t>Ray, 2015</a:t>
                </a:r>
              </a:p>
            </p:txBody>
          </p:sp>
        </p:grpSp>
      </p:grpSp>
      <p:sp>
        <p:nvSpPr>
          <p:cNvPr id="23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22" grpId="2" animBg="1" advAuto="0"/>
      <p:bldP spid="226" grpId="3" animBg="1" advAuto="0"/>
      <p:bldP spid="234" grpId="4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832" y="3898059"/>
            <a:ext cx="19466382" cy="667805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Dose rate defin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Dose rate definition</a:t>
            </a:r>
          </a:p>
        </p:txBody>
      </p:sp>
      <p:sp>
        <p:nvSpPr>
          <p:cNvPr id="564" name="Impact of the definition of dose rate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Impact of the definition of dose rate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505" y="496132"/>
            <a:ext cx="9406953" cy="3227108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Dose &amp; dose rate thresho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Dose &amp; dose rate threshold  </a:t>
            </a:r>
          </a:p>
        </p:txBody>
      </p:sp>
      <p:sp>
        <p:nvSpPr>
          <p:cNvPr id="569" name="Are FLASH tresholds reliable?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Are FLASH tresholds reliable?</a:t>
            </a:r>
          </a:p>
        </p:txBody>
      </p:sp>
      <p:pic>
        <p:nvPicPr>
          <p:cNvPr id="570" name="Screenshot 2025-04-01 at 12.20.18.png" descr="Screenshot 2025-04-01 at 12.20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314" y="4969893"/>
            <a:ext cx="20180963" cy="6321124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chwarz 2022, Med Phys"/>
          <p:cNvSpPr txBox="1"/>
          <p:nvPr/>
        </p:nvSpPr>
        <p:spPr>
          <a:xfrm>
            <a:off x="10658809" y="11895184"/>
            <a:ext cx="358597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Schwarz 2022, Med Phys</a:t>
            </a:r>
          </a:p>
        </p:txBody>
      </p:sp>
      <p:sp>
        <p:nvSpPr>
          <p:cNvPr id="57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Optimization of scanning patte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Optimization of scanning pattern  </a:t>
            </a:r>
          </a:p>
        </p:txBody>
      </p:sp>
      <p:sp>
        <p:nvSpPr>
          <p:cNvPr id="575" name="Impact of different scanning patterns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Impact of different scanning patterns</a:t>
            </a:r>
          </a:p>
        </p:txBody>
      </p:sp>
      <p:grpSp>
        <p:nvGrpSpPr>
          <p:cNvPr id="578" name="Screenshot 2025-04-01 at 12.30.41.png"/>
          <p:cNvGrpSpPr/>
          <p:nvPr/>
        </p:nvGrpSpPr>
        <p:grpSpPr>
          <a:xfrm>
            <a:off x="463550" y="3684719"/>
            <a:ext cx="11306572" cy="9838135"/>
            <a:chOff x="0" y="0"/>
            <a:chExt cx="11306571" cy="9838134"/>
          </a:xfrm>
        </p:grpSpPr>
        <p:pic>
          <p:nvPicPr>
            <p:cNvPr id="577" name="Screenshot 2025-04-01 at 12.30.41.png" descr="Screenshot 2025-04-01 at 12.30.41.png"/>
            <p:cNvPicPr>
              <a:picLocks noChangeAspect="1"/>
            </p:cNvPicPr>
            <p:nvPr/>
          </p:nvPicPr>
          <p:blipFill>
            <a:blip r:embed="rId2"/>
            <a:srcRect l="2432"/>
            <a:stretch>
              <a:fillRect/>
            </a:stretch>
          </p:blipFill>
          <p:spPr>
            <a:xfrm>
              <a:off x="50800" y="50800"/>
              <a:ext cx="11205089" cy="97365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6" name="Screenshot 2025-04-01 at 12.30.41.png" descr="Screenshot 2025-04-01 at 12.30.41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06572" cy="9838135"/>
            </a:xfrm>
            <a:prstGeom prst="rect">
              <a:avLst/>
            </a:prstGeom>
            <a:effectLst/>
          </p:spPr>
        </p:pic>
      </p:grpSp>
      <p:grpSp>
        <p:nvGrpSpPr>
          <p:cNvPr id="581" name="Screenshot 2025-04-01 at 12.30.50.png"/>
          <p:cNvGrpSpPr/>
          <p:nvPr/>
        </p:nvGrpSpPr>
        <p:grpSpPr>
          <a:xfrm>
            <a:off x="12157168" y="3684719"/>
            <a:ext cx="12052317" cy="9838135"/>
            <a:chOff x="0" y="0"/>
            <a:chExt cx="12052316" cy="9838134"/>
          </a:xfrm>
        </p:grpSpPr>
        <p:pic>
          <p:nvPicPr>
            <p:cNvPr id="580" name="Screenshot 2025-04-01 at 12.30.50.png" descr="Screenshot 2025-04-01 at 12.30.5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11950717" cy="97365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9" name="Screenshot 2025-04-01 at 12.30.50.png" descr="Screenshot 2025-04-01 at 12.30.50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052317" cy="9838135"/>
            </a:xfrm>
            <a:prstGeom prst="rect">
              <a:avLst/>
            </a:prstGeom>
            <a:effectLst/>
          </p:spPr>
        </p:pic>
      </p:grpSp>
      <p:sp>
        <p:nvSpPr>
          <p:cNvPr id="582" name="Courtesy of M.Battestini"/>
          <p:cNvSpPr txBox="1"/>
          <p:nvPr/>
        </p:nvSpPr>
        <p:spPr>
          <a:xfrm>
            <a:off x="20222931" y="2482669"/>
            <a:ext cx="341101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Courtesy of M.Battestini</a:t>
            </a:r>
          </a:p>
        </p:txBody>
      </p:sp>
      <p:sp>
        <p:nvSpPr>
          <p:cNvPr id="58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Conclusions</a:t>
            </a:r>
          </a:p>
        </p:txBody>
      </p:sp>
      <p:sp>
        <p:nvSpPr>
          <p:cNvPr id="586" name="What are we missing to go clinical?"/>
          <p:cNvSpPr txBox="1">
            <a:spLocks noGrp="1"/>
          </p:cNvSpPr>
          <p:nvPr>
            <p:ph type="body" idx="21"/>
          </p:nvPr>
        </p:nvSpPr>
        <p:spPr>
          <a:xfrm>
            <a:off x="1206500" y="844596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5200"/>
            </a:lvl1pPr>
          </a:lstStyle>
          <a:p>
            <a:r>
              <a:t>What are we missing to go clinical?</a:t>
            </a:r>
          </a:p>
        </p:txBody>
      </p:sp>
      <p:sp>
        <p:nvSpPr>
          <p:cNvPr id="587" name="What do we know?"/>
          <p:cNvSpPr txBox="1"/>
          <p:nvPr/>
        </p:nvSpPr>
        <p:spPr>
          <a:xfrm>
            <a:off x="1206500" y="2244060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200" b="1"/>
            </a:lvl1pPr>
          </a:lstStyle>
          <a:p>
            <a:r>
              <a:t>What do we know?</a:t>
            </a:r>
          </a:p>
        </p:txBody>
      </p:sp>
      <p:sp>
        <p:nvSpPr>
          <p:cNvPr id="588" name="Current proton sources can be adapted to deliver UHDR…"/>
          <p:cNvSpPr txBox="1"/>
          <p:nvPr/>
        </p:nvSpPr>
        <p:spPr>
          <a:xfrm>
            <a:off x="1238351" y="3717972"/>
            <a:ext cx="20111884" cy="411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599" indent="-609599">
              <a:spcBef>
                <a:spcPts val="3200"/>
              </a:spcBef>
              <a:buSzPct val="76000"/>
              <a:buBlip>
                <a:blip r:embed="rId2"/>
              </a:buBlip>
              <a:defRPr sz="3500"/>
            </a:pPr>
            <a:r>
              <a:t>Current proton sources can be adapted to deliver UHDR</a:t>
            </a:r>
          </a:p>
          <a:p>
            <a:pPr marL="609599" indent="-609599">
              <a:spcBef>
                <a:spcPts val="3200"/>
              </a:spcBef>
              <a:buSzPct val="76000"/>
              <a:buBlip>
                <a:blip r:embed="rId2"/>
              </a:buBlip>
              <a:defRPr sz="3500"/>
            </a:pPr>
            <a:r>
              <a:t>Modalities to deliver FLASH treatments are available (shoot-through/3DRM)</a:t>
            </a:r>
          </a:p>
          <a:p>
            <a:pPr marL="609599" indent="-609599">
              <a:spcBef>
                <a:spcPts val="3200"/>
              </a:spcBef>
              <a:buSzPct val="76000"/>
              <a:buBlip>
                <a:blip r:embed="rId2"/>
              </a:buBlip>
              <a:defRPr sz="3500"/>
            </a:pPr>
            <a:r>
              <a:t>Clinical trials are proceeding (FAST01, FAST02)</a:t>
            </a:r>
          </a:p>
          <a:p>
            <a:pPr marL="609599" indent="-609599">
              <a:spcBef>
                <a:spcPts val="3200"/>
              </a:spcBef>
              <a:buSzPct val="76000"/>
              <a:buBlip>
                <a:blip r:embed="rId2"/>
              </a:buBlip>
              <a:defRPr sz="3500"/>
            </a:pPr>
            <a:r>
              <a:t>Dose metrics are crucial to design a FLASH treatment plan</a:t>
            </a:r>
          </a:p>
          <a:p>
            <a:pPr marL="609599" indent="-609599">
              <a:spcBef>
                <a:spcPts val="3200"/>
              </a:spcBef>
              <a:buSzPct val="76000"/>
              <a:buBlip>
                <a:blip r:embed="rId2"/>
              </a:buBlip>
              <a:defRPr sz="3500"/>
            </a:pPr>
            <a:r>
              <a:t>The dose distributions are inferior to the standard IMPT </a:t>
            </a:r>
          </a:p>
        </p:txBody>
      </p:sp>
      <p:sp>
        <p:nvSpPr>
          <p:cNvPr id="589" name="Radiobiological insights about the mechanism (experiments, modelling, ..)…"/>
          <p:cNvSpPr txBox="1"/>
          <p:nvPr/>
        </p:nvSpPr>
        <p:spPr>
          <a:xfrm>
            <a:off x="1238351" y="9555647"/>
            <a:ext cx="20111884" cy="323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599" indent="-609599">
              <a:spcBef>
                <a:spcPts val="3200"/>
              </a:spcBef>
              <a:buSzPct val="75000"/>
              <a:buBlip>
                <a:blip r:embed="rId3"/>
              </a:buBlip>
              <a:defRPr sz="3500"/>
            </a:pPr>
            <a:r>
              <a:t>Radiobiological insights about the mechanism (experiments, modelling, ..)</a:t>
            </a:r>
          </a:p>
          <a:p>
            <a:pPr marL="609599" indent="-609599">
              <a:spcBef>
                <a:spcPts val="3200"/>
              </a:spcBef>
              <a:buSzPct val="75000"/>
              <a:buBlip>
                <a:blip r:embed="rId3"/>
              </a:buBlip>
              <a:defRPr sz="3500"/>
            </a:pPr>
            <a:r>
              <a:t>Definition of the metrics of importance (dose, dose-rate)</a:t>
            </a:r>
          </a:p>
          <a:p>
            <a:pPr marL="609599" indent="-609599">
              <a:spcBef>
                <a:spcPts val="3200"/>
              </a:spcBef>
              <a:buSzPct val="75000"/>
              <a:buBlip>
                <a:blip r:embed="rId3"/>
              </a:buBlip>
              <a:defRPr sz="3500"/>
            </a:pPr>
            <a:r>
              <a:t>Implementation of the metrics in the TPS optimization process </a:t>
            </a:r>
          </a:p>
          <a:p>
            <a:pPr marL="609599" indent="-609599">
              <a:spcBef>
                <a:spcPts val="3200"/>
              </a:spcBef>
              <a:buSzPct val="75000"/>
              <a:buBlip>
                <a:blip r:embed="rId3"/>
              </a:buBlip>
              <a:defRPr sz="3500"/>
            </a:pPr>
            <a:r>
              <a:t>To understand when it is convenient to go FLASH?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Close-up of a hot air balloon viewed from below" descr="Close-up of a hot air balloon viewed from below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846"/>
          <a:stretch>
            <a:fillRect/>
          </a:stretch>
        </p:blipFill>
        <p:spPr>
          <a:xfrm>
            <a:off x="6466482" y="2489266"/>
            <a:ext cx="11450976" cy="9922603"/>
          </a:xfrm>
          <a:prstGeom prst="rect">
            <a:avLst/>
          </a:prstGeom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422" y="389270"/>
            <a:ext cx="3473156" cy="1867787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Thanks to the BIMER team:…"/>
          <p:cNvSpPr txBox="1"/>
          <p:nvPr/>
        </p:nvSpPr>
        <p:spPr>
          <a:xfrm>
            <a:off x="559841" y="2411567"/>
            <a:ext cx="5356023" cy="9744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3100" b="1"/>
            </a:pPr>
            <a:r>
              <a:t>Thanks to the BIMER team: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Francesco Tommasino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Emanuele Scifoni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Alessandra Bisio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Enrico Verroi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Francesco Cordoni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Marta Missiaggia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Elena Fogazzi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Alessia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Marco Battestini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Lorenzo Castelli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Giulio Bordieri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endParaRPr/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rPr b="1"/>
              <a:t>Thanks to the APSS group:</a:t>
            </a:r>
            <a:r>
              <a:t>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Francesco Fracchiolla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Stafano Lorentini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endParaRPr/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 b="1"/>
            </a:pPr>
            <a:r>
              <a:t>Thanks to: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Andrea Attili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3100"/>
            </a:pPr>
            <a:r>
              <a:t>Angelo Schiavi</a:t>
            </a:r>
          </a:p>
        </p:txBody>
      </p:sp>
      <p:pic>
        <p:nvPicPr>
          <p:cNvPr id="595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7395" y="1786945"/>
            <a:ext cx="5636254" cy="1099379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What’s FLASH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What’s FLASH?</a:t>
            </a:r>
          </a:p>
        </p:txBody>
      </p:sp>
      <p:sp>
        <p:nvSpPr>
          <p:cNvPr id="238" name="Taffelli Alber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Taffelli Alberto</a:t>
            </a:r>
          </a:p>
        </p:txBody>
      </p:sp>
      <p:sp>
        <p:nvSpPr>
          <p:cNvPr id="239" name="An effect that occurs when irradiating at Ultra-high dose rates (UHDR &gt; 40Gy/s)…"/>
          <p:cNvSpPr txBox="1">
            <a:spLocks noGrp="1"/>
          </p:cNvSpPr>
          <p:nvPr>
            <p:ph type="body" sz="half" idx="1"/>
          </p:nvPr>
        </p:nvSpPr>
        <p:spPr>
          <a:xfrm>
            <a:off x="1169470" y="2896923"/>
            <a:ext cx="12310106" cy="9211188"/>
          </a:xfrm>
          <a:prstGeom prst="rect">
            <a:avLst/>
          </a:prstGeom>
        </p:spPr>
        <p:txBody>
          <a:bodyPr/>
          <a:lstStyle/>
          <a:p>
            <a:pPr marL="481584" indent="-481584" defTabSz="1926287">
              <a:spcBef>
                <a:spcPts val="3500"/>
              </a:spcBef>
              <a:defRPr sz="3792"/>
            </a:pPr>
            <a:r>
              <a:t>An effect that occurs when irradiating at Ultra-high dose rates (</a:t>
            </a:r>
            <a:r>
              <a:rPr b="1"/>
              <a:t>UHDR &gt; 40Gy/s</a:t>
            </a:r>
            <a:r>
              <a:t>) </a:t>
            </a:r>
          </a:p>
          <a:p>
            <a:pPr marL="481584" indent="-481584" defTabSz="1926287">
              <a:spcBef>
                <a:spcPts val="3500"/>
              </a:spcBef>
              <a:defRPr sz="3792"/>
            </a:pPr>
            <a:r>
              <a:t>Conventional irradiation is 0.01 Gy/s</a:t>
            </a:r>
          </a:p>
          <a:p>
            <a:pPr marL="481584" indent="-481584" defTabSz="1926287">
              <a:spcBef>
                <a:spcPts val="3500"/>
              </a:spcBef>
              <a:defRPr sz="3792"/>
            </a:pPr>
            <a:r>
              <a:t>There is a </a:t>
            </a:r>
            <a:r>
              <a:rPr b="1"/>
              <a:t>protective effect on normal tissues</a:t>
            </a:r>
            <a:r>
              <a:t>, while maintaining the same efficacy against tumours</a:t>
            </a:r>
          </a:p>
          <a:p>
            <a:pPr marL="481584" indent="-481584" defTabSz="1926287">
              <a:spcBef>
                <a:spcPts val="3500"/>
              </a:spcBef>
              <a:defRPr sz="3792"/>
            </a:pPr>
            <a:r>
              <a:t>The mechanism is still </a:t>
            </a:r>
            <a:r>
              <a:rPr b="1"/>
              <a:t>unclear</a:t>
            </a:r>
          </a:p>
          <a:p>
            <a:pPr marL="0" lvl="1" indent="361188" defTabSz="1926287">
              <a:spcBef>
                <a:spcPts val="900"/>
              </a:spcBef>
              <a:buSzTx/>
              <a:buNone/>
              <a:defRPr sz="2923"/>
            </a:pPr>
            <a:r>
              <a:t>Hypoteses: </a:t>
            </a:r>
          </a:p>
          <a:p>
            <a:pPr marL="662178" lvl="1" indent="-180594" defTabSz="1926287">
              <a:spcBef>
                <a:spcPts val="900"/>
              </a:spcBef>
              <a:buSzPct val="47000"/>
              <a:buBlip>
                <a:blip r:embed="rId2"/>
              </a:buBlip>
              <a:defRPr sz="2923"/>
            </a:pPr>
            <a:r>
              <a:t>Transient hypoxia</a:t>
            </a:r>
          </a:p>
          <a:p>
            <a:pPr marL="662178" lvl="1" indent="-180594" defTabSz="1926287">
              <a:spcBef>
                <a:spcPts val="900"/>
              </a:spcBef>
              <a:buSzPct val="47000"/>
              <a:buBlip>
                <a:blip r:embed="rId2"/>
              </a:buBlip>
              <a:defRPr sz="2923"/>
            </a:pPr>
            <a:r>
              <a:t> Radical recombination</a:t>
            </a:r>
          </a:p>
          <a:p>
            <a:pPr marL="662178" lvl="1" indent="-180594" defTabSz="1926287">
              <a:spcBef>
                <a:spcPts val="900"/>
              </a:spcBef>
              <a:buSzPct val="47000"/>
              <a:buBlip>
                <a:blip r:embed="rId2"/>
              </a:buBlip>
              <a:defRPr sz="2923"/>
            </a:pPr>
            <a:r>
              <a:t> Inter-track effects</a:t>
            </a:r>
          </a:p>
          <a:p>
            <a:pPr marL="662178" lvl="1" indent="-180594" defTabSz="1926287">
              <a:spcBef>
                <a:spcPts val="900"/>
              </a:spcBef>
              <a:buSzPct val="47000"/>
              <a:buBlip>
                <a:blip r:embed="rId2"/>
              </a:buBlip>
              <a:defRPr sz="2923"/>
            </a:pPr>
            <a:r>
              <a:t> Immune system</a:t>
            </a:r>
          </a:p>
          <a:p>
            <a:pPr marL="481584" indent="-481584" defTabSz="1926287">
              <a:spcBef>
                <a:spcPts val="3500"/>
              </a:spcBef>
              <a:defRPr sz="3792"/>
            </a:pPr>
            <a:endParaRPr/>
          </a:p>
          <a:p>
            <a:pPr marL="481584" indent="-481584" defTabSz="1926287">
              <a:spcBef>
                <a:spcPts val="3500"/>
              </a:spcBef>
              <a:defRPr sz="3792"/>
            </a:pPr>
            <a:r>
              <a:t>In RT = increase the </a:t>
            </a:r>
            <a:r>
              <a:rPr b="1"/>
              <a:t>therapeutic window</a:t>
            </a:r>
          </a:p>
        </p:txBody>
      </p:sp>
      <p:pic>
        <p:nvPicPr>
          <p:cNvPr id="24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4756" y="1152797"/>
            <a:ext cx="7926931" cy="5241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asted-movie.png" descr="pasted-movie.png"/>
          <p:cNvPicPr>
            <a:picLocks noChangeAspect="1"/>
          </p:cNvPicPr>
          <p:nvPr/>
        </p:nvPicPr>
        <p:blipFill>
          <a:blip r:embed="rId4"/>
          <a:srcRect b="36748"/>
          <a:stretch>
            <a:fillRect/>
          </a:stretch>
        </p:blipFill>
        <p:spPr>
          <a:xfrm>
            <a:off x="9130968" y="6915927"/>
            <a:ext cx="5022905" cy="437360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249" name="Group"/>
          <p:cNvGrpSpPr/>
          <p:nvPr/>
        </p:nvGrpSpPr>
        <p:grpSpPr>
          <a:xfrm>
            <a:off x="12747644" y="7417801"/>
            <a:ext cx="11568548" cy="6071523"/>
            <a:chOff x="-1" y="-1"/>
            <a:chExt cx="11568547" cy="6071522"/>
          </a:xfrm>
        </p:grpSpPr>
        <p:grpSp>
          <p:nvGrpSpPr>
            <p:cNvPr id="247" name="Group"/>
            <p:cNvGrpSpPr/>
            <p:nvPr/>
          </p:nvGrpSpPr>
          <p:grpSpPr>
            <a:xfrm>
              <a:off x="-1" y="-1"/>
              <a:ext cx="11568547" cy="6071522"/>
              <a:chOff x="0" y="-1"/>
              <a:chExt cx="11568547" cy="6071522"/>
            </a:xfrm>
          </p:grpSpPr>
          <p:sp>
            <p:nvSpPr>
              <p:cNvPr id="243" name="fds"/>
              <p:cNvSpPr/>
              <p:nvPr/>
            </p:nvSpPr>
            <p:spPr>
              <a:xfrm>
                <a:off x="0" y="4022733"/>
                <a:ext cx="1783520" cy="765309"/>
              </a:xfrm>
              <a:prstGeom prst="rightArrow">
                <a:avLst>
                  <a:gd name="adj1" fmla="val 27547"/>
                  <a:gd name="adj2" fmla="val 109636"/>
                </a:avLst>
              </a:prstGeom>
              <a:solidFill>
                <a:schemeClr val="accent1">
                  <a:hueOff val="114395"/>
                  <a:lumOff val="-24975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endParaRPr dirty="0"/>
              </a:p>
            </p:txBody>
          </p:sp>
          <p:grpSp>
            <p:nvGrpSpPr>
              <p:cNvPr id="246" name="Group"/>
              <p:cNvGrpSpPr/>
              <p:nvPr/>
            </p:nvGrpSpPr>
            <p:grpSpPr>
              <a:xfrm>
                <a:off x="2852883" y="0"/>
                <a:ext cx="8715661" cy="6071520"/>
                <a:chOff x="0" y="0"/>
                <a:chExt cx="8715659" cy="6071519"/>
              </a:xfrm>
            </p:grpSpPr>
            <p:pic>
              <p:nvPicPr>
                <p:cNvPr id="244" name="Screenshot 2025-03-31 at 11.54.22.png" descr="Screenshot 2025-03-31 at 11.54.22.png"/>
                <p:cNvPicPr>
                  <a:picLocks noChangeAspect="1"/>
                </p:cNvPicPr>
                <p:nvPr/>
              </p:nvPicPr>
              <p:blipFill>
                <a:blip r:embed="rId5"/>
                <a:srcRect b="26137"/>
                <a:stretch>
                  <a:fillRect/>
                </a:stretch>
              </p:blipFill>
              <p:spPr>
                <a:xfrm>
                  <a:off x="0" y="0"/>
                  <a:ext cx="7696180" cy="60715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5" name="Screenshot 2025-03-31 at 11.54.22.png" descr="Screenshot 2025-03-31 at 11.54.22.png"/>
                <p:cNvPicPr>
                  <a:picLocks noChangeAspect="1"/>
                </p:cNvPicPr>
                <p:nvPr/>
              </p:nvPicPr>
              <p:blipFill>
                <a:blip r:embed="rId5"/>
                <a:srcRect l="10693" t="73395" r="10693"/>
                <a:stretch>
                  <a:fillRect/>
                </a:stretch>
              </p:blipFill>
              <p:spPr>
                <a:xfrm>
                  <a:off x="4528206" y="3630014"/>
                  <a:ext cx="4187454" cy="15135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248" name="Vozenin, 2022"/>
            <p:cNvSpPr txBox="1"/>
            <p:nvPr/>
          </p:nvSpPr>
          <p:spPr>
            <a:xfrm>
              <a:off x="9489095" y="604362"/>
              <a:ext cx="1943139" cy="4490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t>Vozenin, 2022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  <p:bldP spid="241" grpId="2" animBg="1" advAuto="0"/>
      <p:bldP spid="249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Ionizing radiations in RT"/>
          <p:cNvSpPr txBox="1">
            <a:spLocks noGrp="1"/>
          </p:cNvSpPr>
          <p:nvPr>
            <p:ph type="title"/>
          </p:nvPr>
        </p:nvSpPr>
        <p:spPr>
          <a:xfrm>
            <a:off x="1206500" y="752961"/>
            <a:ext cx="21971000" cy="14331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Ionizing radiations in RT</a:t>
            </a:r>
          </a:p>
        </p:txBody>
      </p:sp>
      <p:sp>
        <p:nvSpPr>
          <p:cNvPr id="252" name="Taffelli Alber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Taffelli Alberto</a:t>
            </a:r>
          </a:p>
        </p:txBody>
      </p:sp>
      <p:pic>
        <p:nvPicPr>
          <p:cNvPr id="253" name="Screenshot 2025-03-31 at 11.54.34.png" descr="Screenshot 2025-03-31 at 11.54.34.png"/>
          <p:cNvPicPr>
            <a:picLocks noChangeAspect="1"/>
          </p:cNvPicPr>
          <p:nvPr/>
        </p:nvPicPr>
        <p:blipFill>
          <a:blip r:embed="rId2"/>
          <a:srcRect l="3418"/>
          <a:stretch>
            <a:fillRect/>
          </a:stretch>
        </p:blipFill>
        <p:spPr>
          <a:xfrm>
            <a:off x="5994995" y="2726401"/>
            <a:ext cx="12394021" cy="9814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roup"/>
          <p:cNvGrpSpPr/>
          <p:nvPr/>
        </p:nvGrpSpPr>
        <p:grpSpPr>
          <a:xfrm>
            <a:off x="19505541" y="8896870"/>
            <a:ext cx="3916100" cy="4604591"/>
            <a:chOff x="0" y="0"/>
            <a:chExt cx="3916098" cy="4604589"/>
          </a:xfrm>
        </p:grpSpPr>
        <p:pic>
          <p:nvPicPr>
            <p:cNvPr id="254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3"/>
            <a:srcRect l="1191" r="1191"/>
            <a:stretch>
              <a:fillRect/>
            </a:stretch>
          </p:blipFill>
          <p:spPr>
            <a:xfrm>
              <a:off x="0" y="873157"/>
              <a:ext cx="3916099" cy="3731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Heavy ions"/>
            <p:cNvSpPr txBox="1"/>
            <p:nvPr/>
          </p:nvSpPr>
          <p:spPr>
            <a:xfrm>
              <a:off x="399387" y="0"/>
              <a:ext cx="3117191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Heavy ions</a:t>
              </a:r>
            </a:p>
          </p:txBody>
        </p:sp>
      </p:grpSp>
      <p:grpSp>
        <p:nvGrpSpPr>
          <p:cNvPr id="259" name="Group"/>
          <p:cNvGrpSpPr/>
          <p:nvPr/>
        </p:nvGrpSpPr>
        <p:grpSpPr>
          <a:xfrm>
            <a:off x="19505541" y="1470872"/>
            <a:ext cx="3915882" cy="4662887"/>
            <a:chOff x="0" y="0"/>
            <a:chExt cx="3915881" cy="4662886"/>
          </a:xfrm>
        </p:grpSpPr>
        <p:pic>
          <p:nvPicPr>
            <p:cNvPr id="257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4"/>
            <a:srcRect l="25908" r="25908"/>
            <a:stretch>
              <a:fillRect/>
            </a:stretch>
          </p:blipFill>
          <p:spPr>
            <a:xfrm>
              <a:off x="0" y="931443"/>
              <a:ext cx="3915882" cy="3731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Protons"/>
            <p:cNvSpPr txBox="1"/>
            <p:nvPr/>
          </p:nvSpPr>
          <p:spPr>
            <a:xfrm>
              <a:off x="839518" y="0"/>
              <a:ext cx="2236928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Protons</a:t>
              </a:r>
            </a:p>
          </p:txBody>
        </p:sp>
      </p:grpSp>
      <p:grpSp>
        <p:nvGrpSpPr>
          <p:cNvPr id="262" name="Group"/>
          <p:cNvGrpSpPr/>
          <p:nvPr/>
        </p:nvGrpSpPr>
        <p:grpSpPr>
          <a:xfrm>
            <a:off x="964634" y="1470936"/>
            <a:ext cx="3915793" cy="4662759"/>
            <a:chOff x="0" y="0"/>
            <a:chExt cx="3915791" cy="4662758"/>
          </a:xfrm>
        </p:grpSpPr>
        <p:pic>
          <p:nvPicPr>
            <p:cNvPr id="260" name="Close-up of a hot air balloon viewed from below" descr="Close-up of a hot air balloon viewed from below"/>
            <p:cNvPicPr>
              <a:picLocks/>
            </p:cNvPicPr>
            <p:nvPr/>
          </p:nvPicPr>
          <p:blipFill>
            <a:blip r:embed="rId5"/>
            <a:srcRect l="11525" r="6144"/>
            <a:stretch>
              <a:fillRect/>
            </a:stretch>
          </p:blipFill>
          <p:spPr>
            <a:xfrm>
              <a:off x="0" y="931443"/>
              <a:ext cx="3915792" cy="373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X-rays"/>
            <p:cNvSpPr txBox="1"/>
            <p:nvPr/>
          </p:nvSpPr>
          <p:spPr>
            <a:xfrm>
              <a:off x="1026056" y="0"/>
              <a:ext cx="186385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X-rays</a:t>
              </a:r>
            </a:p>
          </p:txBody>
        </p:sp>
      </p:grpSp>
      <p:sp>
        <p:nvSpPr>
          <p:cNvPr id="263" name="Vozenin, 2022"/>
          <p:cNvSpPr txBox="1"/>
          <p:nvPr/>
        </p:nvSpPr>
        <p:spPr>
          <a:xfrm>
            <a:off x="11220430" y="12558292"/>
            <a:ext cx="1943139" cy="44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Vozenin, 2022</a:t>
            </a:r>
          </a:p>
        </p:txBody>
      </p:sp>
      <p:grpSp>
        <p:nvGrpSpPr>
          <p:cNvPr id="266" name="Group"/>
          <p:cNvGrpSpPr/>
          <p:nvPr/>
        </p:nvGrpSpPr>
        <p:grpSpPr>
          <a:xfrm>
            <a:off x="964505" y="9298136"/>
            <a:ext cx="3916052" cy="4206275"/>
            <a:chOff x="0" y="404215"/>
            <a:chExt cx="3916050" cy="4206274"/>
          </a:xfrm>
        </p:grpSpPr>
        <p:sp>
          <p:nvSpPr>
            <p:cNvPr id="264" name="Group"/>
            <p:cNvSpPr/>
            <p:nvPr/>
          </p:nvSpPr>
          <p:spPr>
            <a:xfrm>
              <a:off x="630730" y="4042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Electrons</a:t>
              </a:r>
            </a:p>
          </p:txBody>
        </p:sp>
        <p:pic>
          <p:nvPicPr>
            <p:cNvPr id="265" name="EBT_1080.jpg" descr="EBT_1080.jpg"/>
            <p:cNvPicPr>
              <a:picLocks noChangeAspect="1"/>
            </p:cNvPicPr>
            <p:nvPr/>
          </p:nvPicPr>
          <p:blipFill>
            <a:blip r:embed="rId6"/>
            <a:srcRect t="19231" b="17251"/>
            <a:stretch>
              <a:fillRect/>
            </a:stretch>
          </p:blipFill>
          <p:spPr>
            <a:xfrm>
              <a:off x="0" y="879436"/>
              <a:ext cx="3916052" cy="3731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n principle it works for every radiation type"/>
          <p:cNvSpPr txBox="1">
            <a:spLocks noGrp="1"/>
          </p:cNvSpPr>
          <p:nvPr>
            <p:ph type="body" idx="1"/>
          </p:nvPr>
        </p:nvSpPr>
        <p:spPr>
          <a:xfrm>
            <a:off x="1206500" y="2932408"/>
            <a:ext cx="21971000" cy="7241584"/>
          </a:xfrm>
          <a:prstGeom prst="rect">
            <a:avLst/>
          </a:prstGeom>
        </p:spPr>
        <p:txBody>
          <a:bodyPr anchor="ctr"/>
          <a:lstStyle>
            <a:lvl1pPr>
              <a:defRPr sz="14700" spc="-146"/>
            </a:lvl1pPr>
          </a:lstStyle>
          <a:p>
            <a:r>
              <a:t> In principle it works for every radiation type</a:t>
            </a:r>
          </a:p>
        </p:txBody>
      </p:sp>
      <p:sp>
        <p:nvSpPr>
          <p:cNvPr id="270" name="But…"/>
          <p:cNvSpPr txBox="1">
            <a:spLocks noGrp="1"/>
          </p:cNvSpPr>
          <p:nvPr>
            <p:ph type="body" idx="21"/>
          </p:nvPr>
        </p:nvSpPr>
        <p:spPr>
          <a:xfrm>
            <a:off x="1206500" y="956770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But…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None of them is ready to move to clinical FLASH yet.."/>
          <p:cNvSpPr txBox="1">
            <a:spLocks noGrp="1"/>
          </p:cNvSpPr>
          <p:nvPr>
            <p:ph type="body" idx="1"/>
          </p:nvPr>
        </p:nvSpPr>
        <p:spPr>
          <a:xfrm>
            <a:off x="1206500" y="2940971"/>
            <a:ext cx="21971000" cy="7241584"/>
          </a:xfrm>
          <a:prstGeom prst="rect">
            <a:avLst/>
          </a:prstGeom>
        </p:spPr>
        <p:txBody>
          <a:bodyPr anchor="ctr"/>
          <a:lstStyle>
            <a:lvl1pPr>
              <a:defRPr sz="13300" spc="-133"/>
            </a:lvl1pPr>
          </a:lstStyle>
          <a:p>
            <a:r>
              <a:t> None of them is ready to move to clinical FLASH yet..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Hard to sa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Hard to say</a:t>
            </a:r>
          </a:p>
        </p:txBody>
      </p:sp>
      <p:sp>
        <p:nvSpPr>
          <p:cNvPr id="277" name="Main issues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Main issues:</a:t>
            </a:r>
          </a:p>
          <a:p>
            <a:r>
              <a:t>Protons</a:t>
            </a:r>
          </a:p>
          <a:p>
            <a:endParaRPr/>
          </a:p>
          <a:p>
            <a:r>
              <a:t>VHEE/electrons</a:t>
            </a:r>
          </a:p>
          <a:p>
            <a:endParaRPr/>
          </a:p>
          <a:p>
            <a:r>
              <a:t>Photons</a:t>
            </a:r>
          </a:p>
        </p:txBody>
      </p:sp>
      <p:sp>
        <p:nvSpPr>
          <p:cNvPr id="278" name="Best candidat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Best candidate?</a:t>
            </a:r>
          </a:p>
        </p:txBody>
      </p:sp>
      <p:graphicFrame>
        <p:nvGraphicFramePr>
          <p:cNvPr id="279" name="2D Pie Chart"/>
          <p:cNvGraphicFramePr/>
          <p:nvPr/>
        </p:nvGraphicFramePr>
        <p:xfrm>
          <a:off x="13747734" y="2134569"/>
          <a:ext cx="9280517" cy="987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0" name="Baloon debate FRPT 2022"/>
          <p:cNvSpPr txBox="1"/>
          <p:nvPr/>
        </p:nvSpPr>
        <p:spPr>
          <a:xfrm>
            <a:off x="16083133" y="12453127"/>
            <a:ext cx="460972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Baloon debate FRPT 2022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1259</Words>
  <Application>Microsoft Macintosh PowerPoint</Application>
  <PresentationFormat>Custom</PresentationFormat>
  <Paragraphs>287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Helvetica Neue</vt:lpstr>
      <vt:lpstr>Helvetica Neue Medium</vt:lpstr>
      <vt:lpstr>30_BasicColor</vt:lpstr>
      <vt:lpstr>FLASH proton therapy: </vt:lpstr>
      <vt:lpstr>Radiotherapy</vt:lpstr>
      <vt:lpstr>Ionizing radiations in RT</vt:lpstr>
      <vt:lpstr>Radiotherapy</vt:lpstr>
      <vt:lpstr>What’s FLASH?</vt:lpstr>
      <vt:lpstr>Ionizing radiations in RT</vt:lpstr>
      <vt:lpstr>PowerPoint Presentation</vt:lpstr>
      <vt:lpstr>PowerPoint Presentation</vt:lpstr>
      <vt:lpstr>Best candidate?</vt:lpstr>
      <vt:lpstr>Best candidate?</vt:lpstr>
      <vt:lpstr>Proton therapy</vt:lpstr>
      <vt:lpstr>Proton Therapy Center </vt:lpstr>
      <vt:lpstr>Proton therapy delivery systems</vt:lpstr>
      <vt:lpstr>PowerPoint Presentation</vt:lpstr>
      <vt:lpstr>Proton therapy delivery systems</vt:lpstr>
      <vt:lpstr>Proton therapy delivery systems</vt:lpstr>
      <vt:lpstr>Proton therapy delivery systems</vt:lpstr>
      <vt:lpstr>Experimental room characterization</vt:lpstr>
      <vt:lpstr>Experimental room characterization</vt:lpstr>
      <vt:lpstr>Experimental room characterization</vt:lpstr>
      <vt:lpstr>Experimental room</vt:lpstr>
      <vt:lpstr>PowerPoint Presentation</vt:lpstr>
      <vt:lpstr>Proton therapy delivery systems</vt:lpstr>
      <vt:lpstr>PowerPoint Presentation</vt:lpstr>
      <vt:lpstr>Option 1</vt:lpstr>
      <vt:lpstr>Shoot-through</vt:lpstr>
      <vt:lpstr>Shoot-through</vt:lpstr>
      <vt:lpstr>Shoot-through</vt:lpstr>
      <vt:lpstr>Option 2</vt:lpstr>
      <vt:lpstr>3DRM</vt:lpstr>
      <vt:lpstr>Our way to 3DRM…</vt:lpstr>
      <vt:lpstr>Our way to 3DRM…</vt:lpstr>
      <vt:lpstr>Our way to 3DRM…</vt:lpstr>
      <vt:lpstr>Our way to 3DRM…</vt:lpstr>
      <vt:lpstr>Other ways to 3DRM</vt:lpstr>
      <vt:lpstr>FLASH vs Reference Plan (IMPT)</vt:lpstr>
      <vt:lpstr>Pros &amp; Cons</vt:lpstr>
      <vt:lpstr>PowerPoint Presentation</vt:lpstr>
      <vt:lpstr>Dose rate definition</vt:lpstr>
      <vt:lpstr>Dose rate definition</vt:lpstr>
      <vt:lpstr>Dose &amp; dose rate threshold  </vt:lpstr>
      <vt:lpstr>Optimization of scanning pattern  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Alberto Taffelli</cp:lastModifiedBy>
  <cp:revision>2</cp:revision>
  <dcterms:modified xsi:type="dcterms:W3CDTF">2025-04-03T11:03:12Z</dcterms:modified>
</cp:coreProperties>
</file>