
<file path=[Content_Types].xml><?xml version="1.0" encoding="utf-8"?>
<Types xmlns="http://schemas.openxmlformats.org/package/2006/content-types">
  <Default Extension="jpg" ContentType="image/jp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60" r:id="rId4"/>
    <p:sldId id="259" r:id="rId5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721" autoAdjust="0"/>
    <p:restoredTop sz="94635"/>
  </p:normalViewPr>
  <p:slideViewPr>
    <p:cSldViewPr>
      <p:cViewPr varScale="1">
        <p:scale>
          <a:sx n="115" d="100"/>
          <a:sy n="115" d="100"/>
        </p:scale>
        <p:origin x="976" y="20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60DD63-8DFE-4A70-A11F-3420807F384A}" type="datetimeFigureOut">
              <a:rPr lang="it-IT" smtClean="0"/>
              <a:t>09/04/25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526BD-B560-406E-B3FE-744425EF8E0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6497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526BD-B560-406E-B3FE-744425EF8E0B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350999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526BD-B560-406E-B3FE-744425EF8E0B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2300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Roma, 19 dicembre 2025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sp>
        <p:nvSpPr>
          <p:cNvPr id="6" name="Holder 4">
            <a:extLst>
              <a:ext uri="{FF2B5EF4-FFF2-40B4-BE49-F238E27FC236}">
                <a16:creationId xmlns:a16="http://schemas.microsoft.com/office/drawing/2014/main" id="{224063C3-EF39-462F-2E5C-6E3E28EB3F55}"/>
              </a:ext>
            </a:extLst>
          </p:cNvPr>
          <p:cNvSpPr txBox="1">
            <a:spLocks/>
          </p:cNvSpPr>
          <p:nvPr userDrawn="1"/>
        </p:nvSpPr>
        <p:spPr>
          <a:xfrm>
            <a:off x="4114800" y="640080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Roma, 19 dicembre 2025</a:t>
            </a:r>
            <a:endParaRPr lang="it-IT" dirty="0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sp>
        <p:nvSpPr>
          <p:cNvPr id="5" name="Holder 4">
            <a:extLst>
              <a:ext uri="{FF2B5EF4-FFF2-40B4-BE49-F238E27FC236}">
                <a16:creationId xmlns:a16="http://schemas.microsoft.com/office/drawing/2014/main" id="{1F1828D6-2356-CEE6-6CCE-CD8308D1962F}"/>
              </a:ext>
            </a:extLst>
          </p:cNvPr>
          <p:cNvSpPr txBox="1">
            <a:spLocks/>
          </p:cNvSpPr>
          <p:nvPr userDrawn="1"/>
        </p:nvSpPr>
        <p:spPr>
          <a:xfrm>
            <a:off x="4175760" y="640080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defPPr>
              <a:defRPr kern="0"/>
            </a:defPPr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Roma, 19 dicembre 2025</a:t>
            </a:r>
            <a:endParaRPr lang="it-IT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61644" y="363791"/>
            <a:ext cx="8152765" cy="7543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FF000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82942" y="2430462"/>
            <a:ext cx="11218545" cy="25850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0" i="0">
                <a:solidFill>
                  <a:srgbClr val="001F5F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4/9/25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‹N›</a:t>
            </a:fld>
            <a:endParaRPr/>
          </a:p>
        </p:txBody>
      </p:sp>
      <p:sp>
        <p:nvSpPr>
          <p:cNvPr id="7" name="Holder 4">
            <a:extLst>
              <a:ext uri="{FF2B5EF4-FFF2-40B4-BE49-F238E27FC236}">
                <a16:creationId xmlns:a16="http://schemas.microsoft.com/office/drawing/2014/main" id="{DE80BDB6-E1EF-2C3B-ECA2-E0ED48C443F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dirty="0"/>
              <a:t>Roma, 19 dicembre 2025</a:t>
            </a:r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2942" y="1342490"/>
            <a:ext cx="9042400" cy="632224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4000" spc="-40" dirty="0" err="1"/>
              <a:t>Progetti</a:t>
            </a:r>
            <a:r>
              <a:rPr sz="4000" spc="-210" dirty="0"/>
              <a:t> </a:t>
            </a:r>
            <a:r>
              <a:rPr lang="it-IT" sz="4000" spc="-210" dirty="0"/>
              <a:t>di ricerca congiunta </a:t>
            </a:r>
            <a:endParaRPr sz="4000" dirty="0"/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xfrm>
            <a:off x="682942" y="2430462"/>
            <a:ext cx="11218545" cy="2598147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53060" marR="1280160" indent="-340360">
              <a:lnSpc>
                <a:spcPts val="2850"/>
              </a:lnSpc>
              <a:spcBef>
                <a:spcPts val="220"/>
              </a:spcBef>
              <a:buAutoNum type="arabicPeriod"/>
              <a:tabLst>
                <a:tab pos="355600" algn="l"/>
              </a:tabLst>
            </a:pPr>
            <a:r>
              <a:rPr lang="it-IT" dirty="0"/>
              <a:t>Realizzazione di un d</a:t>
            </a:r>
            <a:r>
              <a:rPr dirty="0" err="1"/>
              <a:t>ispositivo</a:t>
            </a:r>
            <a:r>
              <a:rPr spc="-40" dirty="0"/>
              <a:t> </a:t>
            </a:r>
            <a:r>
              <a:rPr dirty="0"/>
              <a:t>indossabile</a:t>
            </a:r>
            <a:r>
              <a:rPr spc="-40" dirty="0"/>
              <a:t> </a:t>
            </a:r>
            <a:r>
              <a:rPr dirty="0"/>
              <a:t>per</a:t>
            </a:r>
            <a:r>
              <a:rPr spc="-55" dirty="0"/>
              <a:t> </a:t>
            </a:r>
            <a:r>
              <a:rPr dirty="0"/>
              <a:t>la</a:t>
            </a:r>
            <a:r>
              <a:rPr spc="-70" dirty="0"/>
              <a:t> </a:t>
            </a:r>
            <a:r>
              <a:rPr dirty="0"/>
              <a:t>dosimetria</a:t>
            </a:r>
            <a:r>
              <a:rPr spc="-40" dirty="0"/>
              <a:t> </a:t>
            </a:r>
            <a:r>
              <a:rPr dirty="0"/>
              <a:t>individuale</a:t>
            </a:r>
            <a:r>
              <a:rPr spc="-70" dirty="0"/>
              <a:t> </a:t>
            </a:r>
            <a:r>
              <a:rPr dirty="0"/>
              <a:t>nei</a:t>
            </a:r>
            <a:r>
              <a:rPr spc="-45" dirty="0"/>
              <a:t> </a:t>
            </a:r>
            <a:r>
              <a:rPr spc="-20" dirty="0"/>
              <a:t>trattamenti</a:t>
            </a:r>
            <a:r>
              <a:rPr spc="-40" dirty="0"/>
              <a:t> </a:t>
            </a:r>
            <a:r>
              <a:rPr dirty="0"/>
              <a:t>di</a:t>
            </a:r>
            <a:r>
              <a:rPr spc="-50" dirty="0"/>
              <a:t> </a:t>
            </a:r>
            <a:r>
              <a:rPr spc="-10" dirty="0" err="1"/>
              <a:t>terapia</a:t>
            </a:r>
            <a:r>
              <a:rPr lang="it-IT" spc="-10" dirty="0"/>
              <a:t> </a:t>
            </a:r>
            <a:r>
              <a:rPr spc="-10" dirty="0" err="1"/>
              <a:t>radiometabolica</a:t>
            </a:r>
            <a:r>
              <a:rPr spc="-60" dirty="0"/>
              <a:t> </a:t>
            </a:r>
            <a:r>
              <a:rPr dirty="0"/>
              <a:t>in</a:t>
            </a:r>
            <a:r>
              <a:rPr spc="-50" dirty="0"/>
              <a:t> </a:t>
            </a:r>
            <a:r>
              <a:rPr dirty="0"/>
              <a:t>pazienti</a:t>
            </a:r>
            <a:r>
              <a:rPr spc="-50" dirty="0"/>
              <a:t> </a:t>
            </a:r>
            <a:r>
              <a:rPr spc="-10" dirty="0"/>
              <a:t>pediatrici</a:t>
            </a:r>
          </a:p>
          <a:p>
            <a:pPr marL="353060" indent="-340360">
              <a:lnSpc>
                <a:spcPct val="100000"/>
              </a:lnSpc>
              <a:spcBef>
                <a:spcPts val="2815"/>
              </a:spcBef>
              <a:buAutoNum type="arabicPeriod"/>
              <a:tabLst>
                <a:tab pos="353060" algn="l"/>
              </a:tabLst>
            </a:pPr>
            <a:r>
              <a:rPr dirty="0"/>
              <a:t>Sviluppo</a:t>
            </a:r>
            <a:r>
              <a:rPr spc="-35" dirty="0"/>
              <a:t> </a:t>
            </a:r>
            <a:r>
              <a:rPr dirty="0"/>
              <a:t>di</a:t>
            </a:r>
            <a:r>
              <a:rPr spc="-70" dirty="0"/>
              <a:t> </a:t>
            </a:r>
            <a:r>
              <a:rPr dirty="0"/>
              <a:t>un</a:t>
            </a:r>
            <a:r>
              <a:rPr lang="it-IT" dirty="0"/>
              <a:t>o strumento </a:t>
            </a:r>
            <a:r>
              <a:rPr lang="it-IT" spc="-20" dirty="0"/>
              <a:t>di </a:t>
            </a:r>
            <a:r>
              <a:rPr spc="-10" dirty="0" err="1"/>
              <a:t>monitoraggio</a:t>
            </a:r>
            <a:r>
              <a:rPr spc="-40" dirty="0"/>
              <a:t> </a:t>
            </a:r>
            <a:r>
              <a:rPr dirty="0"/>
              <a:t>della</a:t>
            </a:r>
            <a:r>
              <a:rPr spc="-65" dirty="0"/>
              <a:t> </a:t>
            </a:r>
            <a:r>
              <a:rPr dirty="0"/>
              <a:t>dose</a:t>
            </a:r>
            <a:r>
              <a:rPr spc="30" dirty="0"/>
              <a:t> </a:t>
            </a:r>
            <a:r>
              <a:rPr lang="it-IT" spc="30" dirty="0"/>
              <a:t>di </a:t>
            </a:r>
            <a:r>
              <a:rPr lang="it-IT" spc="30" dirty="0" err="1"/>
              <a:t>radiofarmaci</a:t>
            </a:r>
            <a:r>
              <a:rPr lang="it-IT" spc="30" dirty="0"/>
              <a:t> </a:t>
            </a:r>
            <a:r>
              <a:rPr dirty="0" err="1"/>
              <a:t>nella</a:t>
            </a:r>
            <a:r>
              <a:rPr spc="-5" dirty="0"/>
              <a:t> </a:t>
            </a:r>
            <a:r>
              <a:rPr spc="-10" dirty="0"/>
              <a:t>pianificazione</a:t>
            </a:r>
            <a:r>
              <a:rPr spc="-35" dirty="0"/>
              <a:t> </a:t>
            </a:r>
            <a:r>
              <a:rPr dirty="0" err="1"/>
              <a:t>della</a:t>
            </a:r>
            <a:r>
              <a:rPr spc="-5" dirty="0"/>
              <a:t> </a:t>
            </a:r>
            <a:r>
              <a:rPr spc="-10" dirty="0" err="1"/>
              <a:t>brachiterapia</a:t>
            </a:r>
            <a:r>
              <a:rPr lang="it-IT" spc="-10" dirty="0"/>
              <a:t> </a:t>
            </a:r>
            <a:r>
              <a:rPr dirty="0" err="1"/>
              <a:t>oculare</a:t>
            </a:r>
            <a:r>
              <a:rPr spc="-45" dirty="0"/>
              <a:t> </a:t>
            </a:r>
            <a:r>
              <a:rPr dirty="0"/>
              <a:t>per</a:t>
            </a:r>
            <a:r>
              <a:rPr spc="-45" dirty="0"/>
              <a:t> </a:t>
            </a:r>
            <a:r>
              <a:rPr dirty="0"/>
              <a:t>il </a:t>
            </a:r>
            <a:r>
              <a:rPr spc="-10" dirty="0"/>
              <a:t>retinoblastoma</a:t>
            </a:r>
          </a:p>
          <a:p>
            <a:pPr marL="353060" indent="-340360">
              <a:lnSpc>
                <a:spcPct val="100000"/>
              </a:lnSpc>
              <a:spcBef>
                <a:spcPts val="2830"/>
              </a:spcBef>
              <a:buAutoNum type="arabicPeriod" startAt="3"/>
              <a:tabLst>
                <a:tab pos="353060" algn="l"/>
              </a:tabLst>
            </a:pPr>
            <a:r>
              <a:rPr dirty="0"/>
              <a:t>Sviluppo</a:t>
            </a:r>
            <a:r>
              <a:rPr spc="-65" dirty="0"/>
              <a:t> </a:t>
            </a:r>
            <a:r>
              <a:rPr dirty="0"/>
              <a:t>di</a:t>
            </a:r>
            <a:r>
              <a:rPr spc="-60" dirty="0"/>
              <a:t> </a:t>
            </a:r>
            <a:r>
              <a:rPr dirty="0" err="1"/>
              <a:t>nuovi</a:t>
            </a:r>
            <a:r>
              <a:rPr spc="-55" dirty="0"/>
              <a:t> </a:t>
            </a:r>
            <a:r>
              <a:rPr spc="-10"/>
              <a:t>radiofarmaci</a:t>
            </a:r>
            <a:endParaRPr spc="-25" dirty="0"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4636" y="172528"/>
            <a:ext cx="3359727" cy="6556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30019" y="78316"/>
            <a:ext cx="1667009" cy="851693"/>
          </a:xfrm>
          <a:prstGeom prst="rect">
            <a:avLst/>
          </a:prstGeom>
        </p:spPr>
      </p:pic>
      <p:sp>
        <p:nvSpPr>
          <p:cNvPr id="6" name="Holder 4">
            <a:extLst>
              <a:ext uri="{FF2B5EF4-FFF2-40B4-BE49-F238E27FC236}">
                <a16:creationId xmlns:a16="http://schemas.microsoft.com/office/drawing/2014/main" id="{5A543246-EF30-7EF6-7496-5142D3DF5C90}"/>
              </a:ext>
            </a:extLst>
          </p:cNvPr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 sz="2000" spc="-10" dirty="0">
                <a:solidFill>
                  <a:srgbClr val="001F5F"/>
                </a:solidFill>
                <a:latin typeface="Calibri"/>
                <a:ea typeface="+mn-ea"/>
                <a:cs typeface="Calibri"/>
              </a:rPr>
              <a:t>Roma, 19 dicembre 2025</a:t>
            </a:r>
            <a:endParaRPr sz="2000" spc="-10" dirty="0">
              <a:solidFill>
                <a:srgbClr val="001F5F"/>
              </a:solidFill>
              <a:latin typeface="Calibri"/>
              <a:ea typeface="+mn-ea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04824" y="927856"/>
            <a:ext cx="11077575" cy="5380319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marL="318770" indent="-285750" algn="just">
              <a:lnSpc>
                <a:spcPct val="100000"/>
              </a:lnSpc>
              <a:spcBef>
                <a:spcPts val="895"/>
              </a:spcBef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Bambini </a:t>
            </a:r>
            <a:r>
              <a:rPr dirty="0" err="1">
                <a:solidFill>
                  <a:srgbClr val="001F5F"/>
                </a:solidFill>
                <a:latin typeface="Calibri"/>
                <a:cs typeface="Calibri"/>
              </a:rPr>
              <a:t>affetti</a:t>
            </a:r>
            <a:r>
              <a:rPr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dirty="0">
                <a:solidFill>
                  <a:srgbClr val="001F5F"/>
                </a:solidFill>
                <a:latin typeface="Calibri"/>
                <a:cs typeface="Calibri"/>
              </a:rPr>
              <a:t>da</a:t>
            </a:r>
            <a:r>
              <a:rPr spc="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1F5F"/>
                </a:solidFill>
                <a:latin typeface="Calibri"/>
                <a:cs typeface="Calibri"/>
              </a:rPr>
              <a:t>tumori</a:t>
            </a:r>
            <a:r>
              <a:rPr b="1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1F5F"/>
                </a:solidFill>
                <a:latin typeface="Calibri"/>
                <a:cs typeface="Calibri"/>
              </a:rPr>
              <a:t>neuroendocrini,</a:t>
            </a:r>
            <a:r>
              <a:rPr b="1" spc="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lang="it-IT" b="1" dirty="0">
                <a:solidFill>
                  <a:srgbClr val="001F5F"/>
                </a:solidFill>
                <a:latin typeface="Calibri"/>
                <a:cs typeface="Calibri"/>
              </a:rPr>
              <a:t>a </a:t>
            </a:r>
            <a:r>
              <a:rPr b="1" dirty="0" err="1">
                <a:solidFill>
                  <a:srgbClr val="001F5F"/>
                </a:solidFill>
                <a:latin typeface="Calibri"/>
                <a:cs typeface="Calibri"/>
              </a:rPr>
              <a:t>neuroblastomi</a:t>
            </a:r>
            <a:r>
              <a:rPr b="1" spc="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b="1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001F5F"/>
                </a:solidFill>
                <a:latin typeface="Calibri"/>
                <a:cs typeface="Calibri"/>
              </a:rPr>
              <a:t>carcinomi</a:t>
            </a:r>
            <a:r>
              <a:rPr b="1" spc="-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001F5F"/>
                </a:solidFill>
                <a:latin typeface="Calibri"/>
                <a:cs typeface="Calibri"/>
              </a:rPr>
              <a:t>della</a:t>
            </a:r>
            <a:r>
              <a:rPr b="1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001F5F"/>
                </a:solidFill>
                <a:latin typeface="Calibri"/>
                <a:cs typeface="Calibri"/>
              </a:rPr>
              <a:t>tiroide</a:t>
            </a:r>
            <a:r>
              <a:rPr b="1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b="1" spc="-30" dirty="0">
                <a:solidFill>
                  <a:srgbClr val="001F5F"/>
                </a:solidFill>
                <a:latin typeface="Calibri"/>
                <a:cs typeface="Calibri"/>
              </a:rPr>
              <a:t>che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vengono trattati con </a:t>
            </a:r>
            <a:r>
              <a:rPr b="1" spc="-10" dirty="0" err="1">
                <a:solidFill>
                  <a:srgbClr val="001F5F"/>
                </a:solidFill>
                <a:latin typeface="Calibri"/>
                <a:cs typeface="Calibri"/>
              </a:rPr>
              <a:t>radiofarmaci</a:t>
            </a:r>
            <a:r>
              <a:rPr spc="-5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r>
              <a:rPr lang="it-IT" spc="-5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endParaRPr dirty="0">
              <a:latin typeface="Calibri"/>
              <a:cs typeface="Calibri"/>
            </a:endParaRPr>
          </a:p>
          <a:p>
            <a:pPr marL="642938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La cinetica del </a:t>
            </a:r>
            <a:r>
              <a:rPr b="1" dirty="0" err="1">
                <a:solidFill>
                  <a:srgbClr val="FF0000"/>
                </a:solidFill>
                <a:latin typeface="Calibri"/>
                <a:cs typeface="Calibri"/>
              </a:rPr>
              <a:t>radiofarmaco</a:t>
            </a:r>
            <a:r>
              <a:rPr b="1" spc="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è valutata </a:t>
            </a:r>
            <a:r>
              <a:rPr b="1" dirty="0" err="1">
                <a:solidFill>
                  <a:srgbClr val="FF0000"/>
                </a:solidFill>
                <a:latin typeface="Calibri"/>
                <a:cs typeface="Calibri"/>
              </a:rPr>
              <a:t>attraverso</a:t>
            </a:r>
            <a:r>
              <a:rPr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FF0000"/>
                </a:solidFill>
                <a:latin typeface="Calibri"/>
                <a:cs typeface="Calibri"/>
              </a:rPr>
              <a:t>prelievi</a:t>
            </a:r>
            <a:r>
              <a:rPr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di sangue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,</a:t>
            </a:r>
            <a:r>
              <a:rPr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FF0000"/>
                </a:solidFill>
                <a:latin typeface="Calibri"/>
                <a:cs typeface="Calibri"/>
              </a:rPr>
              <a:t>misur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azioni</a:t>
            </a:r>
            <a:r>
              <a:rPr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spc="-25" dirty="0">
                <a:solidFill>
                  <a:srgbClr val="FF0000"/>
                </a:solidFill>
                <a:latin typeface="Calibri"/>
                <a:cs typeface="Calibri"/>
              </a:rPr>
              <a:t>con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sonda</a:t>
            </a:r>
            <a:r>
              <a:rPr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esterna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o</a:t>
            </a:r>
            <a:r>
              <a:rPr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FF0000"/>
                </a:solidFill>
                <a:latin typeface="Calibri"/>
                <a:cs typeface="Calibri"/>
              </a:rPr>
              <a:t>imaging</a:t>
            </a:r>
            <a:r>
              <a:rPr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b="1" dirty="0" err="1">
                <a:solidFill>
                  <a:srgbClr val="FF0000"/>
                </a:solidFill>
                <a:latin typeface="Calibri"/>
                <a:cs typeface="Calibri"/>
              </a:rPr>
              <a:t>nucleare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: </a:t>
            </a:r>
            <a:r>
              <a:rPr lang="it-IT" b="1" dirty="0">
                <a:solidFill>
                  <a:srgbClr val="002060"/>
                </a:solidFill>
                <a:latin typeface="Calibri"/>
                <a:cs typeface="Calibri"/>
              </a:rPr>
              <a:t>limite all’</a:t>
            </a:r>
            <a:r>
              <a:rPr b="1" spc="-10" dirty="0" err="1">
                <a:solidFill>
                  <a:srgbClr val="002060"/>
                </a:solidFill>
                <a:latin typeface="Calibri"/>
                <a:cs typeface="Calibri"/>
              </a:rPr>
              <a:t>accuratezza</a:t>
            </a:r>
            <a:r>
              <a:rPr b="1" spc="-5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b="1" dirty="0">
                <a:solidFill>
                  <a:srgbClr val="002060"/>
                </a:solidFill>
                <a:latin typeface="Calibri"/>
                <a:cs typeface="Calibri"/>
              </a:rPr>
              <a:t>della</a:t>
            </a:r>
            <a:r>
              <a:rPr b="1" spc="-2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002060"/>
                </a:solidFill>
                <a:latin typeface="Calibri"/>
                <a:cs typeface="Calibri"/>
              </a:rPr>
              <a:t>valutazione</a:t>
            </a:r>
            <a:r>
              <a:rPr b="1" spc="-25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b="1" spc="-10" dirty="0">
                <a:solidFill>
                  <a:srgbClr val="002060"/>
                </a:solidFill>
                <a:latin typeface="Calibri"/>
                <a:cs typeface="Calibri"/>
              </a:rPr>
              <a:t>dosimetrica</a:t>
            </a:r>
            <a:r>
              <a:rPr b="1" spc="10" dirty="0">
                <a:solidFill>
                  <a:srgbClr val="002060"/>
                </a:solidFill>
                <a:latin typeface="Calibri"/>
                <a:cs typeface="Calibri"/>
              </a:rPr>
              <a:t> </a:t>
            </a:r>
            <a:r>
              <a:rPr b="1" spc="-10" dirty="0" err="1">
                <a:solidFill>
                  <a:srgbClr val="002060"/>
                </a:solidFill>
                <a:latin typeface="Calibri"/>
                <a:cs typeface="Calibri"/>
              </a:rPr>
              <a:t>complessiva</a:t>
            </a:r>
            <a:r>
              <a:rPr b="1" spc="-10" dirty="0">
                <a:solidFill>
                  <a:srgbClr val="002060"/>
                </a:solidFill>
                <a:latin typeface="Calibri"/>
                <a:cs typeface="Calibri"/>
              </a:rPr>
              <a:t>.</a:t>
            </a:r>
            <a:endParaRPr lang="it-IT" b="1" spc="-10" dirty="0">
              <a:solidFill>
                <a:srgbClr val="002060"/>
              </a:solidFill>
              <a:latin typeface="Calibri"/>
              <a:cs typeface="Calibri"/>
            </a:endParaRPr>
          </a:p>
          <a:p>
            <a:pPr marL="12700" algn="just">
              <a:lnSpc>
                <a:spcPct val="100000"/>
              </a:lnSpc>
              <a:spcBef>
                <a:spcPts val="600"/>
              </a:spcBef>
            </a:pPr>
            <a:endParaRPr lang="it-IT" dirty="0">
              <a:latin typeface="Calibri"/>
              <a:cs typeface="Calibri"/>
            </a:endParaRPr>
          </a:p>
          <a:p>
            <a:pPr marL="285750" indent="-285750" algn="just">
              <a:lnSpc>
                <a:spcPct val="100000"/>
              </a:lnSpc>
              <a:spcBef>
                <a:spcPts val="720"/>
              </a:spcBef>
              <a:buFont typeface="Wingdings" panose="05000000000000000000" pitchFamily="2" charset="2"/>
              <a:buChar char="Ø"/>
            </a:pP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Bambini affetti da </a:t>
            </a:r>
            <a:r>
              <a:rPr lang="it-IT" b="1" spc="-10" dirty="0" err="1">
                <a:solidFill>
                  <a:srgbClr val="001F5F"/>
                </a:solidFill>
                <a:latin typeface="Calibri"/>
                <a:cs typeface="Calibri"/>
              </a:rPr>
              <a:t>retinoblastoma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,</a:t>
            </a:r>
            <a:r>
              <a:rPr lang="it-IT" spc="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tumore</a:t>
            </a:r>
            <a:r>
              <a:rPr lang="it-IT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maligno</a:t>
            </a:r>
            <a:r>
              <a:rPr lang="it-IT" spc="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della</a:t>
            </a:r>
            <a:r>
              <a:rPr lang="it-IT" spc="-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retina</a:t>
            </a:r>
            <a:r>
              <a:rPr lang="it-IT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che</a:t>
            </a:r>
            <a:r>
              <a:rPr lang="it-IT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colpisce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prevalentemente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bambini</a:t>
            </a:r>
            <a:r>
              <a:rPr lang="it-IT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lang="it-IT" spc="7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età</a:t>
            </a:r>
            <a:r>
              <a:rPr lang="it-IT" spc="10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inferiore</a:t>
            </a:r>
            <a:r>
              <a:rPr lang="it-IT" spc="4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ai</a:t>
            </a:r>
            <a:r>
              <a:rPr lang="it-IT" spc="8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2</a:t>
            </a:r>
            <a:r>
              <a:rPr lang="it-IT" spc="8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anni</a:t>
            </a:r>
            <a:r>
              <a:rPr lang="it-IT" spc="6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e</a:t>
            </a:r>
            <a:r>
              <a:rPr lang="it-IT" spc="7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che</a:t>
            </a:r>
            <a:r>
              <a:rPr lang="it-IT" spc="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può richiedere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l’enucleazione</a:t>
            </a:r>
            <a:r>
              <a:rPr lang="it-IT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dell’occhio. Con la </a:t>
            </a:r>
            <a:r>
              <a:rPr lang="it-IT" spc="-10" dirty="0" err="1">
                <a:solidFill>
                  <a:srgbClr val="001F5F"/>
                </a:solidFill>
                <a:latin typeface="Calibri"/>
                <a:cs typeface="Calibri"/>
              </a:rPr>
              <a:t>brachiterapia</a:t>
            </a:r>
            <a:r>
              <a:rPr lang="it-IT" spc="-3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(impiego</a:t>
            </a:r>
            <a:r>
              <a:rPr lang="it-IT" spc="-3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di</a:t>
            </a:r>
            <a:r>
              <a:rPr lang="it-IT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sorgenti</a:t>
            </a:r>
            <a:r>
              <a:rPr lang="it-IT" spc="-5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radioattive</a:t>
            </a:r>
            <a:r>
              <a:rPr lang="it-IT" spc="1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pc="-10" dirty="0">
                <a:solidFill>
                  <a:srgbClr val="001F5F"/>
                </a:solidFill>
                <a:latin typeface="Calibri"/>
                <a:cs typeface="Calibri"/>
              </a:rPr>
              <a:t>poste</a:t>
            </a:r>
            <a:r>
              <a:rPr lang="it-IT" spc="-6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a</a:t>
            </a:r>
            <a:r>
              <a:rPr lang="it-IT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contatto</a:t>
            </a:r>
            <a:r>
              <a:rPr lang="it-IT" spc="-2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del</a:t>
            </a:r>
            <a:r>
              <a:rPr lang="it-IT" spc="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tumore)</a:t>
            </a:r>
            <a:r>
              <a:rPr lang="it-IT" spc="-15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le</a:t>
            </a:r>
            <a:r>
              <a:rPr lang="it-IT" spc="-4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enucleazioni</a:t>
            </a:r>
            <a:r>
              <a:rPr lang="it-IT" spc="35" dirty="0">
                <a:solidFill>
                  <a:srgbClr val="001F5F"/>
                </a:solidFill>
                <a:latin typeface="Calibri"/>
                <a:cs typeface="Calibri"/>
              </a:rPr>
              <a:t> sono limitate </a:t>
            </a:r>
            <a:r>
              <a:rPr lang="it-IT" dirty="0">
                <a:solidFill>
                  <a:srgbClr val="001F5F"/>
                </a:solidFill>
                <a:latin typeface="Calibri"/>
                <a:cs typeface="Calibri"/>
              </a:rPr>
              <a:t>al </a:t>
            </a:r>
            <a:r>
              <a:rPr lang="it-IT" spc="-20" dirty="0">
                <a:solidFill>
                  <a:srgbClr val="001F5F"/>
                </a:solidFill>
                <a:latin typeface="Calibri"/>
                <a:cs typeface="Calibri"/>
              </a:rPr>
              <a:t>30 - 40% dei casi.</a:t>
            </a:r>
            <a:endParaRPr lang="it-IT" dirty="0">
              <a:latin typeface="Calibri"/>
              <a:cs typeface="Calibri"/>
            </a:endParaRPr>
          </a:p>
          <a:p>
            <a:pPr marL="642938" lvl="1" indent="-285750" algn="just">
              <a:lnSpc>
                <a:spcPct val="100000"/>
              </a:lnSpc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Al momento non esiste un sistema di pianificazione e verifica della dose impartita al tumore e agli organi a rischio circostanti: </a:t>
            </a:r>
            <a:r>
              <a:rPr lang="it-IT" b="1" dirty="0">
                <a:solidFill>
                  <a:srgbClr val="002060"/>
                </a:solidFill>
                <a:latin typeface="Calibri"/>
                <a:cs typeface="Calibri"/>
              </a:rPr>
              <a:t>limite all’efficacia  terapeutica. 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it-IT" spc="-5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L="298450" indent="-285750" algn="just">
              <a:spcBef>
                <a:spcPts val="1115"/>
              </a:spcBef>
              <a:buFont typeface="Wingdings" panose="05000000000000000000" pitchFamily="2" charset="2"/>
              <a:buChar char="Ø"/>
            </a:pPr>
            <a:r>
              <a:rPr lang="it-IT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Bambini affetti da </a:t>
            </a:r>
            <a:r>
              <a:rPr lang="it-IT" b="1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malattie oncologiche trattabili con </a:t>
            </a:r>
            <a:r>
              <a:rPr lang="it-IT" b="1"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radiofarmaci</a:t>
            </a:r>
            <a:r>
              <a:rPr lang="it-IT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642938" lvl="1" indent="-285750" algn="just">
              <a:spcBef>
                <a:spcPts val="600"/>
              </a:spcBef>
              <a:buFont typeface="Wingdings" panose="05000000000000000000" pitchFamily="2" charset="2"/>
              <a:buChar char="ü"/>
            </a:pP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Per diagnosticare la maggior parte dei tumori tramite PET si utilizzano </a:t>
            </a:r>
            <a:r>
              <a:rPr lang="it-IT" b="1" dirty="0" err="1">
                <a:solidFill>
                  <a:srgbClr val="FF0000"/>
                </a:solidFill>
                <a:latin typeface="Calibri"/>
                <a:cs typeface="Calibri"/>
              </a:rPr>
              <a:t>radiofarmaci</a:t>
            </a:r>
            <a:r>
              <a:rPr lang="it-IT" b="1" dirty="0">
                <a:solidFill>
                  <a:srgbClr val="FF0000"/>
                </a:solidFill>
                <a:latin typeface="Calibri"/>
                <a:cs typeface="Calibri"/>
              </a:rPr>
              <a:t> ma non tutti consentono una diagnosi esatta</a:t>
            </a:r>
            <a:r>
              <a:rPr lang="it-IT" b="1">
                <a:solidFill>
                  <a:srgbClr val="FF0000"/>
                </a:solidFill>
                <a:latin typeface="Calibri"/>
                <a:cs typeface="Calibri"/>
              </a:rPr>
              <a:t>: </a:t>
            </a:r>
            <a:r>
              <a:rPr lang="it-IT" b="1">
                <a:solidFill>
                  <a:srgbClr val="002060"/>
                </a:solidFill>
                <a:latin typeface="Calibri"/>
                <a:cs typeface="Calibri"/>
              </a:rPr>
              <a:t>limite </a:t>
            </a:r>
            <a:r>
              <a:rPr lang="it-IT" b="1" dirty="0">
                <a:solidFill>
                  <a:srgbClr val="002060"/>
                </a:solidFill>
                <a:latin typeface="Calibri"/>
                <a:cs typeface="Calibri"/>
              </a:rPr>
              <a:t>all’accuratezza della diagnosi e riduzione delle probabilità di successo terapeutico. </a:t>
            </a: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it-IT" spc="-5" dirty="0">
              <a:solidFill>
                <a:srgbClr val="001F5F"/>
              </a:solidFill>
              <a:latin typeface="Calibri"/>
              <a:cs typeface="Calibri"/>
            </a:endParaRPr>
          </a:p>
          <a:p>
            <a:pPr algn="just">
              <a:lnSpc>
                <a:spcPct val="100000"/>
              </a:lnSpc>
              <a:spcBef>
                <a:spcPts val="600"/>
              </a:spcBef>
            </a:pPr>
            <a:endParaRPr lang="it-IT" spc="-5" dirty="0">
              <a:solidFill>
                <a:srgbClr val="001F5F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4824" y="181474"/>
            <a:ext cx="11077575" cy="4001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55600" marR="5080" indent="-342900">
              <a:lnSpc>
                <a:spcPts val="2850"/>
              </a:lnSpc>
              <a:spcBef>
                <a:spcPts val="220"/>
              </a:spcBef>
            </a:pPr>
            <a:r>
              <a:rPr lang="it-IT" b="1" dirty="0"/>
              <a:t>Esigenze cliniche nella cure oncologiche pediatriche  </a:t>
            </a:r>
            <a:endParaRPr b="1" spc="-10" dirty="0"/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16504" y="6030402"/>
            <a:ext cx="3368807" cy="6556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0019" y="5850465"/>
            <a:ext cx="1667009" cy="851693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80440" y="914400"/>
            <a:ext cx="7145656" cy="1884490"/>
          </a:xfrm>
          <a:prstGeom prst="rect">
            <a:avLst/>
          </a:prstGeom>
        </p:spPr>
        <p:txBody>
          <a:bodyPr vert="horz" wrap="square" lIns="0" tIns="113665" rIns="0" bIns="0" rtlCol="0">
            <a:spAutoFit/>
          </a:bodyPr>
          <a:lstStyle/>
          <a:p>
            <a:pPr marL="33020" algn="just">
              <a:lnSpc>
                <a:spcPct val="100000"/>
              </a:lnSpc>
              <a:spcBef>
                <a:spcPts val="895"/>
              </a:spcBef>
            </a:pPr>
            <a:r>
              <a:rPr lang="it-IT" sz="1600" b="1" dirty="0">
                <a:solidFill>
                  <a:srgbClr val="00B050"/>
                </a:solidFill>
                <a:latin typeface="Calibri"/>
                <a:cs typeface="Calibri"/>
              </a:rPr>
              <a:t>Cinetica del </a:t>
            </a:r>
            <a:r>
              <a:rPr lang="it-IT" sz="1600" b="1" dirty="0" err="1">
                <a:solidFill>
                  <a:srgbClr val="00B050"/>
                </a:solidFill>
                <a:latin typeface="Calibri"/>
                <a:cs typeface="Calibri"/>
              </a:rPr>
              <a:t>radiofarmaco</a:t>
            </a:r>
            <a:r>
              <a:rPr lang="it-IT" sz="1600" b="1" dirty="0">
                <a:solidFill>
                  <a:srgbClr val="00B050"/>
                </a:solidFill>
                <a:latin typeface="Calibri"/>
                <a:cs typeface="Calibri"/>
              </a:rPr>
              <a:t>: 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eterminare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un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nuovo approccio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che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combin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i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: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</a:p>
          <a:p>
            <a:pPr marL="285750" indent="-285750" algn="just">
              <a:lnSpc>
                <a:spcPct val="10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D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ispositivo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indossabile per il rilevamento delle radiazioni in vivo</a:t>
            </a:r>
            <a:endParaRPr lang="it-IT" sz="1600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L="285750" indent="-285750" algn="just">
              <a:lnSpc>
                <a:spcPct val="10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M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odelliz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z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azione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della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propagazione della radiazione nel paziente partendo da una sua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immagine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TAC</a:t>
            </a:r>
            <a:endParaRPr lang="it-IT" sz="1600" dirty="0">
              <a:solidFill>
                <a:srgbClr val="001F5F"/>
              </a:solidFill>
              <a:latin typeface="Calibri"/>
              <a:cs typeface="Calibri"/>
            </a:endParaRPr>
          </a:p>
          <a:p>
            <a:pPr marL="285750" indent="-285750" algn="just">
              <a:lnSpc>
                <a:spcPct val="100000"/>
              </a:lnSpc>
              <a:spcBef>
                <a:spcPts val="640"/>
              </a:spcBef>
              <a:buFont typeface="Arial" panose="020B0604020202020204" pitchFamily="34" charset="0"/>
              <a:buChar char="•"/>
            </a:pP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T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oolkit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di analisi dei dati che ha come input le informazioni fornite dai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rivelatori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indossabili</a:t>
            </a:r>
            <a:endParaRPr sz="1600" dirty="0">
              <a:solidFill>
                <a:srgbClr val="001F5F"/>
              </a:solidFill>
              <a:latin typeface="Calibri"/>
              <a:cs typeface="Calibri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04824" y="181474"/>
            <a:ext cx="11077575" cy="400110"/>
          </a:xfrm>
          <a:prstGeom prst="rect">
            <a:avLst/>
          </a:prstGeom>
        </p:spPr>
        <p:txBody>
          <a:bodyPr vert="horz" wrap="square" lIns="0" tIns="27940" rIns="0" bIns="0" rtlCol="0">
            <a:spAutoFit/>
          </a:bodyPr>
          <a:lstStyle/>
          <a:p>
            <a:pPr marL="355600" marR="5080" indent="-342900">
              <a:lnSpc>
                <a:spcPts val="2850"/>
              </a:lnSpc>
              <a:spcBef>
                <a:spcPts val="220"/>
              </a:spcBef>
            </a:pPr>
            <a:r>
              <a:rPr lang="it-IT" b="1" dirty="0">
                <a:solidFill>
                  <a:srgbClr val="00B050"/>
                </a:solidFill>
              </a:rPr>
              <a:t>La risposta di OPBG ed INFN </a:t>
            </a:r>
            <a:endParaRPr b="1" spc="-10" dirty="0">
              <a:solidFill>
                <a:srgbClr val="00B050"/>
              </a:solidFill>
            </a:endParaRPr>
          </a:p>
        </p:txBody>
      </p:sp>
      <p:pic>
        <p:nvPicPr>
          <p:cNvPr id="4" name="object 4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616504" y="6030402"/>
            <a:ext cx="3368807" cy="6556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0330019" y="5850465"/>
            <a:ext cx="1667009" cy="851693"/>
          </a:xfrm>
          <a:prstGeom prst="rect">
            <a:avLst/>
          </a:prstGeom>
        </p:spPr>
      </p:pic>
      <p:sp>
        <p:nvSpPr>
          <p:cNvPr id="6" name="object 2"/>
          <p:cNvSpPr txBox="1"/>
          <p:nvPr/>
        </p:nvSpPr>
        <p:spPr>
          <a:xfrm>
            <a:off x="8473439" y="897899"/>
            <a:ext cx="3185162" cy="1256754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>
            <a:defPPr>
              <a:defRPr kern="0"/>
            </a:defPPr>
            <a:lvl1pPr algn="just">
              <a:lnSpc>
                <a:spcPct val="100000"/>
              </a:lnSpc>
              <a:spcBef>
                <a:spcPts val="720"/>
              </a:spcBef>
              <a:defRPr sz="1600" b="1">
                <a:solidFill>
                  <a:srgbClr val="00B050"/>
                </a:solidFill>
                <a:latin typeface="Calibri"/>
                <a:cs typeface="Calibri"/>
              </a:defRPr>
            </a:lvl1pPr>
          </a:lstStyle>
          <a:p>
            <a:r>
              <a:rPr dirty="0" err="1"/>
              <a:t>Contributo</a:t>
            </a:r>
            <a:r>
              <a:rPr dirty="0"/>
              <a:t> INFN</a:t>
            </a:r>
            <a:r>
              <a:rPr lang="it-IT" dirty="0"/>
              <a:t> (sezione di Roma 1)</a:t>
            </a:r>
            <a:r>
              <a:rPr dirty="0"/>
              <a:t>:</a:t>
            </a:r>
            <a:r>
              <a:rPr lang="it-IT" dirty="0"/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Sistemi di rilevazione delle </a:t>
            </a:r>
            <a:r>
              <a:rPr dirty="0" err="1"/>
              <a:t>radiazioni</a:t>
            </a:r>
            <a:r>
              <a:rPr lang="it-IT" dirty="0"/>
              <a:t>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dirty="0"/>
              <a:t>Modelli di a</a:t>
            </a:r>
            <a:r>
              <a:rPr dirty="0" err="1"/>
              <a:t>nalisi</a:t>
            </a:r>
            <a:r>
              <a:rPr dirty="0"/>
              <a:t> </a:t>
            </a:r>
            <a:r>
              <a:rPr lang="it-IT" dirty="0"/>
              <a:t>dei </a:t>
            </a:r>
            <a:r>
              <a:rPr dirty="0" err="1"/>
              <a:t>dati</a:t>
            </a:r>
            <a:r>
              <a:rPr lang="it-IT" dirty="0"/>
              <a:t>.</a:t>
            </a:r>
            <a:endParaRPr dirty="0"/>
          </a:p>
        </p:txBody>
      </p:sp>
      <p:sp>
        <p:nvSpPr>
          <p:cNvPr id="7" name="object 4"/>
          <p:cNvSpPr txBox="1"/>
          <p:nvPr/>
        </p:nvSpPr>
        <p:spPr>
          <a:xfrm>
            <a:off x="501776" y="2971800"/>
            <a:ext cx="7124320" cy="1323439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algn="just">
              <a:lnSpc>
                <a:spcPct val="100000"/>
              </a:lnSpc>
              <a:spcBef>
                <a:spcPts val="720"/>
              </a:spcBef>
            </a:pPr>
            <a:r>
              <a:rPr lang="it-IT" sz="1600" b="1" dirty="0" err="1">
                <a:solidFill>
                  <a:srgbClr val="00B050"/>
                </a:solidFill>
                <a:latin typeface="Calibri"/>
                <a:cs typeface="Calibri"/>
              </a:rPr>
              <a:t>Brachiterapia</a:t>
            </a:r>
            <a:r>
              <a:rPr lang="it-IT" sz="1600" b="1" dirty="0">
                <a:solidFill>
                  <a:srgbClr val="00B050"/>
                </a:solidFill>
                <a:latin typeface="Calibri"/>
                <a:cs typeface="Calibri"/>
              </a:rPr>
              <a:t> per il </a:t>
            </a:r>
            <a:r>
              <a:rPr lang="it-IT" sz="1600" b="1" dirty="0" err="1">
                <a:solidFill>
                  <a:srgbClr val="00B050"/>
                </a:solidFill>
                <a:latin typeface="Calibri"/>
                <a:cs typeface="Calibri"/>
              </a:rPr>
              <a:t>retinoblastoma</a:t>
            </a:r>
            <a:r>
              <a:rPr lang="it-IT" sz="1600" b="1" dirty="0">
                <a:solidFill>
                  <a:srgbClr val="00B050"/>
                </a:solidFill>
                <a:latin typeface="Calibri"/>
                <a:cs typeface="Calibri"/>
              </a:rPr>
              <a:t>: 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sviluppo di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un </a:t>
            </a:r>
            <a:r>
              <a:rPr sz="1600" b="1" dirty="0" err="1">
                <a:solidFill>
                  <a:srgbClr val="001F5F"/>
                </a:solidFill>
                <a:latin typeface="Calibri"/>
                <a:cs typeface="Calibri"/>
              </a:rPr>
              <a:t>metodo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per controllare con precisione la distribuzione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dell'attività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delle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placche emettitrici di β nella brachiterapia e perfezionare la pianificazione del trattamento adottando 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strumenti di IA 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per determinare la posizione ottimale della placca, il tempo di esposizione e la dose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somministrata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</a:p>
        </p:txBody>
      </p:sp>
      <p:sp>
        <p:nvSpPr>
          <p:cNvPr id="8" name="object 4"/>
          <p:cNvSpPr txBox="1"/>
          <p:nvPr/>
        </p:nvSpPr>
        <p:spPr>
          <a:xfrm>
            <a:off x="8476487" y="2932946"/>
            <a:ext cx="3024189" cy="1182375"/>
          </a:xfrm>
          <a:prstGeom prst="rect">
            <a:avLst/>
          </a:prstGeom>
        </p:spPr>
        <p:txBody>
          <a:bodyPr vert="horz" wrap="square" lIns="0" tIns="91440" rIns="0" bIns="0" rtlCol="0">
            <a:spAutoFit/>
          </a:bodyPr>
          <a:lstStyle/>
          <a:p>
            <a:pPr marL="12700" algn="just">
              <a:lnSpc>
                <a:spcPts val="1664"/>
              </a:lnSpc>
              <a:spcBef>
                <a:spcPts val="1700"/>
              </a:spcBef>
            </a:pPr>
            <a:r>
              <a:rPr sz="1600" b="1" dirty="0" err="1">
                <a:solidFill>
                  <a:srgbClr val="00B050"/>
                </a:solidFill>
                <a:latin typeface="Calibri"/>
                <a:cs typeface="Calibri"/>
              </a:rPr>
              <a:t>Contributo</a:t>
            </a:r>
            <a:r>
              <a:rPr sz="1600" b="1" spc="-5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/>
                <a:cs typeface="Calibri"/>
              </a:rPr>
              <a:t>INFN</a:t>
            </a:r>
            <a:r>
              <a:rPr sz="1600" b="1" spc="-6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B050"/>
                </a:solidFill>
                <a:latin typeface="Calibri"/>
                <a:cs typeface="Calibri"/>
              </a:rPr>
              <a:t>(LNS)</a:t>
            </a:r>
            <a:r>
              <a:rPr lang="it-IT" sz="1600" b="1" spc="-10" dirty="0">
                <a:solidFill>
                  <a:srgbClr val="00B050"/>
                </a:solidFill>
                <a:latin typeface="Calibri"/>
                <a:cs typeface="Calibri"/>
              </a:rPr>
              <a:t>:</a:t>
            </a:r>
          </a:p>
          <a:p>
            <a:pPr marL="298450" indent="-285750" algn="just">
              <a:lnSpc>
                <a:spcPts val="1664"/>
              </a:lnSpc>
              <a:spcBef>
                <a:spcPts val="1700"/>
              </a:spcBef>
              <a:buFont typeface="Arial" panose="020B0604020202020204" pitchFamily="34" charset="0"/>
              <a:buChar char="•"/>
            </a:pPr>
            <a:r>
              <a:rPr sz="1600" b="1" dirty="0" err="1">
                <a:solidFill>
                  <a:srgbClr val="00B050"/>
                </a:solidFill>
                <a:latin typeface="Calibri"/>
                <a:cs typeface="Calibri"/>
              </a:rPr>
              <a:t>Simulazioni</a:t>
            </a:r>
            <a:r>
              <a:rPr sz="1600" b="1" spc="-2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lang="it-IT" sz="1600" b="1" spc="-20" dirty="0">
                <a:solidFill>
                  <a:srgbClr val="00B050"/>
                </a:solidFill>
                <a:latin typeface="Calibri"/>
                <a:cs typeface="Calibri"/>
              </a:rPr>
              <a:t>del trasporto delle </a:t>
            </a:r>
            <a:r>
              <a:rPr lang="it-IT" sz="1600" b="1" spc="-20" dirty="0" err="1">
                <a:solidFill>
                  <a:srgbClr val="00B050"/>
                </a:solidFill>
                <a:latin typeface="Calibri"/>
                <a:cs typeface="Calibri"/>
              </a:rPr>
              <a:t>radioazioni</a:t>
            </a:r>
            <a:r>
              <a:rPr lang="it-IT" sz="1600" b="1" spc="-20" dirty="0">
                <a:solidFill>
                  <a:srgbClr val="00B050"/>
                </a:solidFill>
                <a:latin typeface="Calibri"/>
                <a:cs typeface="Calibri"/>
              </a:rPr>
              <a:t> (metodo </a:t>
            </a:r>
            <a:r>
              <a:rPr sz="1600" b="1" i="1" spc="-10" dirty="0" err="1">
                <a:solidFill>
                  <a:srgbClr val="00B050"/>
                </a:solidFill>
                <a:latin typeface="Calibri"/>
                <a:cs typeface="Calibri"/>
              </a:rPr>
              <a:t>Montecarlo</a:t>
            </a:r>
            <a:r>
              <a:rPr sz="1600" b="1" i="1" spc="-5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/>
                <a:cs typeface="Calibri"/>
              </a:rPr>
              <a:t>con</a:t>
            </a:r>
            <a:r>
              <a:rPr sz="1600" b="1" spc="-40" dirty="0">
                <a:solidFill>
                  <a:srgbClr val="00B050"/>
                </a:solidFill>
                <a:latin typeface="Calibri"/>
                <a:cs typeface="Calibri"/>
              </a:rPr>
              <a:t> </a:t>
            </a:r>
            <a:r>
              <a:rPr sz="1600" b="1" spc="-10" dirty="0">
                <a:solidFill>
                  <a:srgbClr val="00B050"/>
                </a:solidFill>
                <a:latin typeface="Calibri"/>
                <a:cs typeface="Calibri"/>
              </a:rPr>
              <a:t>Geant4</a:t>
            </a:r>
            <a:r>
              <a:rPr lang="it-IT" sz="1600" b="1" spc="-10" dirty="0">
                <a:solidFill>
                  <a:srgbClr val="00B050"/>
                </a:solidFill>
                <a:latin typeface="Calibri"/>
                <a:cs typeface="Calibri"/>
              </a:rPr>
              <a:t>).</a:t>
            </a:r>
            <a:endParaRPr sz="1600" dirty="0">
              <a:solidFill>
                <a:srgbClr val="00B050"/>
              </a:solidFill>
              <a:latin typeface="Calibri"/>
              <a:cs typeface="Calibri"/>
            </a:endParaRPr>
          </a:p>
        </p:txBody>
      </p:sp>
      <p:sp>
        <p:nvSpPr>
          <p:cNvPr id="9" name="object 3"/>
          <p:cNvSpPr txBox="1"/>
          <p:nvPr/>
        </p:nvSpPr>
        <p:spPr>
          <a:xfrm>
            <a:off x="480440" y="4609776"/>
            <a:ext cx="7139560" cy="881652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1115"/>
              </a:spcBef>
            </a:pPr>
            <a:r>
              <a:rPr lang="it-IT"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Sviluppo di </a:t>
            </a:r>
            <a:r>
              <a:rPr lang="it-IT" sz="16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radiofarmaci</a:t>
            </a:r>
            <a:r>
              <a:rPr lang="it-IT"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Sviluppare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nuovi radiofarmaci che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permettano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 </a:t>
            </a:r>
            <a:r>
              <a:rPr lang="it-IT" sz="1600" dirty="0">
                <a:solidFill>
                  <a:srgbClr val="001F5F"/>
                </a:solidFill>
                <a:latin typeface="Calibri"/>
                <a:cs typeface="Calibri"/>
              </a:rPr>
              <a:t>una diagnosi più precisa ed una terapia più efficace, anche attraverso </a:t>
            </a:r>
            <a:r>
              <a:rPr sz="1600" b="1" dirty="0" err="1">
                <a:solidFill>
                  <a:srgbClr val="001F5F"/>
                </a:solidFill>
                <a:latin typeface="Calibri"/>
                <a:cs typeface="Calibri"/>
              </a:rPr>
              <a:t>coppie</a:t>
            </a:r>
            <a:r>
              <a:rPr sz="1600" b="1" dirty="0">
                <a:solidFill>
                  <a:srgbClr val="001F5F"/>
                </a:solidFill>
                <a:latin typeface="Calibri"/>
                <a:cs typeface="Calibri"/>
              </a:rPr>
              <a:t> di </a:t>
            </a:r>
            <a:r>
              <a:rPr sz="1600" b="1" dirty="0" err="1">
                <a:solidFill>
                  <a:srgbClr val="001F5F"/>
                </a:solidFill>
                <a:latin typeface="Calibri"/>
                <a:cs typeface="Calibri"/>
              </a:rPr>
              <a:t>radiofarmaci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, uno con caratteristiche per la diagnosi e uno per la </a:t>
            </a:r>
            <a:r>
              <a:rPr sz="1600" dirty="0" err="1">
                <a:solidFill>
                  <a:srgbClr val="001F5F"/>
                </a:solidFill>
                <a:latin typeface="Calibri"/>
                <a:cs typeface="Calibri"/>
              </a:rPr>
              <a:t>terapia</a:t>
            </a:r>
            <a:r>
              <a:rPr sz="1600" dirty="0">
                <a:solidFill>
                  <a:srgbClr val="001F5F"/>
                </a:solidFill>
                <a:latin typeface="Calibri"/>
                <a:cs typeface="Calibri"/>
              </a:rPr>
              <a:t>.</a:t>
            </a:r>
            <a:endParaRPr lang="it-IT" sz="1600" dirty="0">
              <a:solidFill>
                <a:srgbClr val="001F5F"/>
              </a:solidFill>
              <a:latin typeface="Calibri"/>
              <a:cs typeface="Calibri"/>
            </a:endParaRPr>
          </a:p>
        </p:txBody>
      </p:sp>
      <p:sp>
        <p:nvSpPr>
          <p:cNvPr id="10" name="object 3"/>
          <p:cNvSpPr txBox="1"/>
          <p:nvPr/>
        </p:nvSpPr>
        <p:spPr>
          <a:xfrm>
            <a:off x="8473439" y="4506015"/>
            <a:ext cx="3024189" cy="1027845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R="38735" algn="just">
              <a:lnSpc>
                <a:spcPts val="1650"/>
              </a:lnSpc>
            </a:pPr>
            <a:r>
              <a:rPr lang="it-IT" sz="1600" b="1" spc="-1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16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ontributo</a:t>
            </a:r>
            <a:r>
              <a:rPr sz="1600" b="1" spc="-5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INFN</a:t>
            </a:r>
            <a:r>
              <a:rPr sz="1600" b="1" spc="-3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(LNL</a:t>
            </a:r>
            <a:r>
              <a:rPr sz="1600" b="1" spc="-2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</a:t>
            </a:r>
            <a:r>
              <a:rPr sz="1600" b="1" spc="-2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spc="-2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LNS):</a:t>
            </a:r>
            <a:endParaRPr lang="it-IT" sz="1600" b="1" spc="-2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R="38735" algn="just">
              <a:lnSpc>
                <a:spcPts val="1650"/>
              </a:lnSpc>
            </a:pPr>
            <a:endParaRPr sz="1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2255" indent="-170180" algn="just">
              <a:lnSpc>
                <a:spcPts val="1664"/>
              </a:lnSpc>
              <a:spcBef>
                <a:spcPts val="50"/>
              </a:spcBef>
              <a:buFont typeface="Arial"/>
              <a:buChar char="•"/>
              <a:tabLst>
                <a:tab pos="262255" algn="l"/>
              </a:tabLst>
            </a:pPr>
            <a:r>
              <a:rPr lang="it-IT"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sz="16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roduzione</a:t>
            </a:r>
            <a:r>
              <a:rPr sz="1600" b="1" spc="-7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z="1600" b="1" spc="-7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 nuovi </a:t>
            </a:r>
            <a:r>
              <a:rPr sz="1600" b="1" spc="-10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radiofarmaci</a:t>
            </a:r>
            <a:r>
              <a:rPr lang="it-IT" sz="1600" b="1" spc="-1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  <a:endParaRPr sz="1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62890" indent="-170815" algn="just">
              <a:lnSpc>
                <a:spcPts val="1664"/>
              </a:lnSpc>
              <a:buFont typeface="Arial"/>
              <a:buChar char="•"/>
              <a:tabLst>
                <a:tab pos="262890" algn="l"/>
              </a:tabLst>
            </a:pPr>
            <a:r>
              <a:rPr lang="it-IT"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1600" b="1" dirty="0" err="1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nalisi</a:t>
            </a:r>
            <a:r>
              <a:rPr sz="1600" b="1" spc="-2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imaging</a:t>
            </a:r>
            <a:r>
              <a:rPr sz="1600" b="1" spc="-7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1600" b="1" spc="-2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PET</a:t>
            </a:r>
            <a:r>
              <a:rPr lang="it-IT" sz="1600" b="1" spc="-25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sz="1600" dirty="0">
              <a:solidFill>
                <a:srgbClr val="00B05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02304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72794" y="217805"/>
            <a:ext cx="6313806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it-IT" b="1" dirty="0">
                <a:solidFill>
                  <a:srgbClr val="00B050"/>
                </a:solidFill>
              </a:rPr>
              <a:t>Risultati attesi </a:t>
            </a:r>
            <a:endParaRPr b="1" spc="-25" dirty="0">
              <a:solidFill>
                <a:srgbClr val="00B050"/>
              </a:solidFill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72794" y="1143000"/>
            <a:ext cx="8904606" cy="3623428"/>
          </a:xfrm>
          <a:prstGeom prst="rect">
            <a:avLst/>
          </a:prstGeom>
        </p:spPr>
        <p:txBody>
          <a:bodyPr vert="horz" wrap="square" lIns="0" tIns="141605" rIns="0" bIns="0" rtlCol="0">
            <a:spAutoFit/>
          </a:bodyPr>
          <a:lstStyle/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r>
              <a:rPr spc="-10"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Migliorare</a:t>
            </a:r>
            <a:r>
              <a:rPr spc="-2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pc="-2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 capacità e la precisione di diagnosi </a:t>
            </a:r>
            <a:r>
              <a:rPr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della</a:t>
            </a:r>
            <a:r>
              <a:rPr spc="-3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malattia</a:t>
            </a:r>
            <a:r>
              <a:rPr spc="-3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it-IT" spc="-3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oncologica </a:t>
            </a: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endParaRPr lang="it-IT" spc="-35" dirty="0">
              <a:solidFill>
                <a:srgbClr val="001F5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r>
              <a:rPr lang="it-IT"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endere</a:t>
            </a:r>
            <a:r>
              <a:rPr spc="-3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più</a:t>
            </a:r>
            <a:r>
              <a:rPr spc="-2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efficaci</a:t>
            </a:r>
            <a:r>
              <a:rPr spc="-2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le</a:t>
            </a:r>
            <a:r>
              <a:rPr spc="-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terapie</a:t>
            </a:r>
            <a:r>
              <a:rPr lang="it-IT" spc="-1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evitando</a:t>
            </a:r>
            <a:r>
              <a:rPr spc="-3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trattamenti</a:t>
            </a:r>
            <a:r>
              <a:rPr spc="-4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inutili</a:t>
            </a:r>
            <a:r>
              <a:rPr spc="-3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pc="-35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pc="-10" dirty="0" err="1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inefficaci</a:t>
            </a:r>
            <a:r>
              <a:rPr lang="it-IT" spc="-1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;</a:t>
            </a: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endParaRPr lang="it-IT" spc="-10" dirty="0">
              <a:solidFill>
                <a:srgbClr val="001F5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r>
              <a:rPr lang="it-IT" spc="-10" dirty="0">
                <a:solidFill>
                  <a:srgbClr val="001F5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Potenziare la conoscenza scientifica, la produzione brevettuale e il trasferimento tecnologico </a:t>
            </a: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endParaRPr lang="it-IT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r>
              <a:rPr lang="it-IT" b="1" spc="-10" dirty="0">
                <a:solidFill>
                  <a:srgbClr val="00B05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Migliorare la qualità e la speranza di vita dei bambini affetti da patologie oncologiche trattabili con radiofarmaci </a:t>
            </a:r>
          </a:p>
          <a:p>
            <a:pPr marL="298450" indent="-285750" algn="just">
              <a:lnSpc>
                <a:spcPct val="100000"/>
              </a:lnSpc>
              <a:spcBef>
                <a:spcPts val="1115"/>
              </a:spcBef>
              <a:buFont typeface="Arial" panose="020B0604020202020204" pitchFamily="34" charset="0"/>
              <a:buChar char="•"/>
            </a:pPr>
            <a:endParaRPr lang="it-IT" b="1" spc="-10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6616504" y="6030402"/>
            <a:ext cx="3368807" cy="655607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0330019" y="5850465"/>
            <a:ext cx="1667009" cy="85169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</TotalTime>
  <Words>485</Words>
  <Application>Microsoft Macintosh PowerPoint</Application>
  <PresentationFormat>Widescreen</PresentationFormat>
  <Paragraphs>40</Paragraphs>
  <Slides>4</Slides>
  <Notes>2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Aptos</vt:lpstr>
      <vt:lpstr>Arial</vt:lpstr>
      <vt:lpstr>Calibri</vt:lpstr>
      <vt:lpstr>Wingdings</vt:lpstr>
      <vt:lpstr>Office Theme</vt:lpstr>
      <vt:lpstr>Progetti di ricerca congiunta </vt:lpstr>
      <vt:lpstr>Esigenze cliniche nella cure oncologiche pediatriche  </vt:lpstr>
      <vt:lpstr>La risposta di OPBG ed INFN </vt:lpstr>
      <vt:lpstr>Risultati attesi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Progetti di ricerca congiunta</dc:title>
  <dc:creator>Calvario Emanuele</dc:creator>
  <cp:lastModifiedBy>Giacomo Cuttone</cp:lastModifiedBy>
  <cp:revision>16</cp:revision>
  <dcterms:created xsi:type="dcterms:W3CDTF">2024-12-17T13:49:20Z</dcterms:created>
  <dcterms:modified xsi:type="dcterms:W3CDTF">2025-04-09T09:59:54Z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2024-12-16T00:00:00Z</vt:filetime>
  </property>
  <property fmtid="{D5CDD505-2E9C-101B-9397-08002B2CF9AE}" pid="3" name="LastSaved">
    <vt:filetime>2024-12-17T00:00:00Z</vt:filetime>
  </property>
</Properties>
</file>