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78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4" r:id="rId18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9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CA649-9923-0B46-9319-96293DC780C2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5EB7-0014-764C-ABA4-CEAF83136A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78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B7-0014-764C-ABA4-CEAF83136A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6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5EB7-0014-764C-ABA4-CEAF83136A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75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23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45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5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37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45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0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99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08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15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66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022F2-EB48-C042-A21D-67809EB98AE7}" type="datetimeFigureOut">
              <a:rPr lang="it-IT" smtClean="0"/>
              <a:t>09/04/2025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95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C253D09-4E82-FF1E-FE62-CCDBFA222204}"/>
              </a:ext>
            </a:extLst>
          </p:cNvPr>
          <p:cNvPicPr/>
          <p:nvPr/>
        </p:nvPicPr>
        <p:blipFill>
          <a:blip r:embed="rId3"/>
          <a:srcRect l="7186" t="5415" r="4176" b="5604"/>
          <a:stretch/>
        </p:blipFill>
        <p:spPr>
          <a:xfrm>
            <a:off x="6833522" y="312757"/>
            <a:ext cx="1131519" cy="1118172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F30AC6-E194-27FA-9DA5-8149E1C3813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409257" y="312757"/>
            <a:ext cx="858702" cy="1016422"/>
          </a:xfrm>
          <a:prstGeom prst="rect">
            <a:avLst/>
          </a:prstGeom>
          <a:ln w="0"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9915C1D-A0C6-FB33-7CDA-59BAE56CFAD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39953" y="506238"/>
            <a:ext cx="2421574" cy="6294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A06D1-6823-497C-FF78-4B95D3E61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37" y="312757"/>
            <a:ext cx="1164407" cy="1156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C2E33-1C10-D1C9-8742-D2DDD49F95E7}"/>
              </a:ext>
            </a:extLst>
          </p:cNvPr>
          <p:cNvSpPr txBox="1"/>
          <p:nvPr/>
        </p:nvSpPr>
        <p:spPr>
          <a:xfrm>
            <a:off x="1774926" y="4747321"/>
            <a:ext cx="606868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Roboto" panose="02000000000000000000" pitchFamily="2" charset="0"/>
                <a:ea typeface="Roboto" panose="02000000000000000000" pitchFamily="2" charset="0"/>
              </a:rPr>
              <a:t>Associate Professor. </a:t>
            </a:r>
            <a:r>
              <a:rPr lang="it-IT" sz="2400" b="1" dirty="0">
                <a:latin typeface="Roboto" panose="02000000000000000000" pitchFamily="2" charset="0"/>
                <a:ea typeface="Roboto" panose="02000000000000000000" pitchFamily="2" charset="0"/>
              </a:rPr>
              <a:t>Dr. Daniele Dondi</a:t>
            </a:r>
          </a:p>
          <a:p>
            <a:r>
              <a:rPr lang="en-GB" dirty="0">
                <a:latin typeface="+mj-lt"/>
              </a:rPr>
              <a:t>Director in Laboratory of Radiation Chemistry and EPR Spectroscopy</a:t>
            </a:r>
          </a:p>
          <a:p>
            <a:r>
              <a:rPr lang="en-GB" dirty="0">
                <a:latin typeface="+mj-lt"/>
              </a:rPr>
              <a:t>Department of Chemistry, University of Pavia, 27100, Italy.</a:t>
            </a:r>
            <a:endParaRPr lang="en-GB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1A697E-3B78-9321-EFF6-A041E41E76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6" t="5535" r="6229" b="6211"/>
          <a:stretch/>
        </p:blipFill>
        <p:spPr>
          <a:xfrm>
            <a:off x="8487862" y="4747321"/>
            <a:ext cx="1425354" cy="1426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8551BC-E37F-A650-0A6B-6E0126054FD2}"/>
              </a:ext>
            </a:extLst>
          </p:cNvPr>
          <p:cNvSpPr txBox="1"/>
          <p:nvPr/>
        </p:nvSpPr>
        <p:spPr>
          <a:xfrm>
            <a:off x="7965040" y="6360577"/>
            <a:ext cx="3048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Wednesday, April 9th,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6DAEB-412C-1D67-EF40-BA156A18290A}"/>
              </a:ext>
            </a:extLst>
          </p:cNvPr>
          <p:cNvSpPr txBox="1"/>
          <p:nvPr/>
        </p:nvSpPr>
        <p:spPr>
          <a:xfrm>
            <a:off x="4367855" y="2530420"/>
            <a:ext cx="2746241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it-IT" sz="6000" b="1" dirty="0">
                <a:ln>
                  <a:solidFill>
                    <a:srgbClr val="00B05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CH4rLiE</a:t>
            </a:r>
            <a:endParaRPr lang="en-GB" sz="6000" b="1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21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38281-A1D3-0897-48E7-D8FB0336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4" y="1321255"/>
            <a:ext cx="8791234" cy="5314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9E0B5-2CFB-FF78-8AFF-5BFA15612823}"/>
              </a:ext>
            </a:extLst>
          </p:cNvPr>
          <p:cNvSpPr txBox="1"/>
          <p:nvPr/>
        </p:nvSpPr>
        <p:spPr>
          <a:xfrm>
            <a:off x="3426212" y="222588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6E388-209E-C2A9-A78E-F63C2B236FB3}"/>
              </a:ext>
            </a:extLst>
          </p:cNvPr>
          <p:cNvSpPr txBox="1"/>
          <p:nvPr/>
        </p:nvSpPr>
        <p:spPr>
          <a:xfrm>
            <a:off x="9088244" y="1851102"/>
            <a:ext cx="277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material was taken FTIR-ATR before methane adsorption experiments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36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5E3CF-ADB5-2EA3-514A-F4F15C8C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1605776"/>
            <a:ext cx="10393284" cy="5109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7A613D-C9CA-F8E8-BE1E-650941BAA22D}"/>
              </a:ext>
            </a:extLst>
          </p:cNvPr>
          <p:cNvSpPr txBox="1"/>
          <p:nvPr/>
        </p:nvSpPr>
        <p:spPr>
          <a:xfrm>
            <a:off x="3426212" y="222588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730DE-AF2A-AE8F-53CD-51CA813DFAC6}"/>
              </a:ext>
            </a:extLst>
          </p:cNvPr>
          <p:cNvSpPr txBox="1"/>
          <p:nvPr/>
        </p:nvSpPr>
        <p:spPr>
          <a:xfrm>
            <a:off x="524108" y="914031"/>
            <a:ext cx="967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material measured FTIR-ATR after methane adsorption experiments with 16 scans.</a:t>
            </a:r>
          </a:p>
        </p:txBody>
      </p:sp>
    </p:spTree>
    <p:extLst>
      <p:ext uri="{BB962C8B-B14F-4D97-AF65-F5344CB8AC3E}">
        <p14:creationId xmlns:p14="http://schemas.microsoft.com/office/powerpoint/2010/main" val="254393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20FC2-E575-A950-40BD-1EF71737B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6" y="1522468"/>
            <a:ext cx="9663595" cy="5256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09A6F-CCB5-12F7-FFAE-071BE514F9F8}"/>
              </a:ext>
            </a:extLst>
          </p:cNvPr>
          <p:cNvSpPr txBox="1"/>
          <p:nvPr/>
        </p:nvSpPr>
        <p:spPr>
          <a:xfrm>
            <a:off x="3426212" y="222588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0BBC7-845F-A627-901A-8C9135CA9491}"/>
              </a:ext>
            </a:extLst>
          </p:cNvPr>
          <p:cNvSpPr txBox="1"/>
          <p:nvPr/>
        </p:nvSpPr>
        <p:spPr>
          <a:xfrm>
            <a:off x="144966" y="937193"/>
            <a:ext cx="1047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material was taken FTIR-ATR after methane adsorption experiments increased number of scans to 32.</a:t>
            </a:r>
          </a:p>
        </p:txBody>
      </p:sp>
    </p:spTree>
    <p:extLst>
      <p:ext uri="{BB962C8B-B14F-4D97-AF65-F5344CB8AC3E}">
        <p14:creationId xmlns:p14="http://schemas.microsoft.com/office/powerpoint/2010/main" val="387964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F7DFE-2A67-E7C6-93F2-E01F486A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11"/>
            <a:ext cx="10283299" cy="5400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8DB6D-656C-1A9E-BF0A-D0F899D14D88}"/>
              </a:ext>
            </a:extLst>
          </p:cNvPr>
          <p:cNvSpPr txBox="1"/>
          <p:nvPr/>
        </p:nvSpPr>
        <p:spPr>
          <a:xfrm>
            <a:off x="3426212" y="114793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26CCE-0578-70C9-9506-3EC613E96296}"/>
              </a:ext>
            </a:extLst>
          </p:cNvPr>
          <p:cNvSpPr txBox="1"/>
          <p:nvPr/>
        </p:nvSpPr>
        <p:spPr>
          <a:xfrm>
            <a:off x="345687" y="721251"/>
            <a:ext cx="1047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material was taken FTIR-ATR after methane adsorption experiments increased number of scans to 64.</a:t>
            </a:r>
          </a:p>
        </p:txBody>
      </p:sp>
    </p:spTree>
    <p:extLst>
      <p:ext uri="{BB962C8B-B14F-4D97-AF65-F5344CB8AC3E}">
        <p14:creationId xmlns:p14="http://schemas.microsoft.com/office/powerpoint/2010/main" val="6947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4CA50-58BC-2BD5-B453-CAF78205A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1263513"/>
            <a:ext cx="9654068" cy="5345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B0FEE-3E61-F683-7AD6-27296F63CA11}"/>
              </a:ext>
            </a:extLst>
          </p:cNvPr>
          <p:cNvSpPr txBox="1"/>
          <p:nvPr/>
        </p:nvSpPr>
        <p:spPr>
          <a:xfrm>
            <a:off x="3426212" y="133378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3A41C-A93D-244E-F187-A79DD5896136}"/>
              </a:ext>
            </a:extLst>
          </p:cNvPr>
          <p:cNvSpPr txBox="1"/>
          <p:nvPr/>
        </p:nvSpPr>
        <p:spPr>
          <a:xfrm>
            <a:off x="345687" y="721251"/>
            <a:ext cx="1047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material was taken FTIR-ATR before methane adsorption experiments increased number of scans to 256.</a:t>
            </a:r>
          </a:p>
        </p:txBody>
      </p:sp>
    </p:spTree>
    <p:extLst>
      <p:ext uri="{BB962C8B-B14F-4D97-AF65-F5344CB8AC3E}">
        <p14:creationId xmlns:p14="http://schemas.microsoft.com/office/powerpoint/2010/main" val="183820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D4877-EBAA-F0E3-39C5-8F54E41F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711"/>
            <a:ext cx="10303727" cy="5524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502E4-B48B-5F02-7630-F6B17B717D51}"/>
              </a:ext>
            </a:extLst>
          </p:cNvPr>
          <p:cNvSpPr txBox="1"/>
          <p:nvPr/>
        </p:nvSpPr>
        <p:spPr>
          <a:xfrm>
            <a:off x="3426212" y="84702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TUT-100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B8368-0D03-07EE-9CA3-640B7FC384C1}"/>
              </a:ext>
            </a:extLst>
          </p:cNvPr>
          <p:cNvSpPr txBox="1"/>
          <p:nvPr/>
        </p:nvSpPr>
        <p:spPr>
          <a:xfrm>
            <a:off x="56119" y="759605"/>
            <a:ext cx="1047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material was taken FTIR-ATR after methane adsorption experiments increased number of scans to 256.</a:t>
            </a:r>
          </a:p>
        </p:txBody>
      </p:sp>
    </p:spTree>
    <p:extLst>
      <p:ext uri="{BB962C8B-B14F-4D97-AF65-F5344CB8AC3E}">
        <p14:creationId xmlns:p14="http://schemas.microsoft.com/office/powerpoint/2010/main" val="156504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4A1365-684D-A0AE-49A4-752C15F81C25}"/>
              </a:ext>
            </a:extLst>
          </p:cNvPr>
          <p:cNvSpPr txBox="1"/>
          <p:nvPr/>
        </p:nvSpPr>
        <p:spPr>
          <a:xfrm>
            <a:off x="5293112" y="189571"/>
            <a:ext cx="160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255DC-97CD-0C48-FA9E-7214F8835DCA}"/>
              </a:ext>
            </a:extLst>
          </p:cNvPr>
          <p:cNvSpPr txBox="1"/>
          <p:nvPr/>
        </p:nvSpPr>
        <p:spPr>
          <a:xfrm>
            <a:off x="289932" y="1059366"/>
            <a:ext cx="10995102" cy="12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Continuing preparation of UCSB-9 Zeolite.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Refining the procedure for TUT-100 synthesis.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methane adsorption and altering FTIR-ATR identification method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180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851CE-3463-664A-B2A6-14F3A8F01001}"/>
              </a:ext>
            </a:extLst>
          </p:cNvPr>
          <p:cNvSpPr txBox="1"/>
          <p:nvPr/>
        </p:nvSpPr>
        <p:spPr>
          <a:xfrm>
            <a:off x="4339683" y="3969410"/>
            <a:ext cx="5636479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it-IT" sz="13800" dirty="0">
                <a:ln>
                  <a:solidFill>
                    <a:srgbClr val="00B05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 you</a:t>
            </a:r>
            <a:endParaRPr lang="en-GB" sz="138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DE00D-4FD4-80B3-D07F-187DC6AD6C64}"/>
              </a:ext>
            </a:extLst>
          </p:cNvPr>
          <p:cNvSpPr txBox="1"/>
          <p:nvPr/>
        </p:nvSpPr>
        <p:spPr>
          <a:xfrm>
            <a:off x="2595770" y="790833"/>
            <a:ext cx="258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u="sng" dirty="0" err="1">
                <a:latin typeface="AngsanaUPC" panose="020B0502040204020203" pitchFamily="18" charset="-34"/>
                <a:cs typeface="AngsanaUPC" panose="020B0502040204020203" pitchFamily="18" charset="-34"/>
              </a:rPr>
              <a:t>Acknowledgement</a:t>
            </a:r>
            <a:endParaRPr lang="en-GB" sz="3600" b="1" u="sng" dirty="0">
              <a:latin typeface="AngsanaUPC" panose="020B0502040204020203" pitchFamily="18" charset="-34"/>
              <a:cs typeface="AngsanaUPC" panose="020B0502040204020203" pitchFamily="18" charset="-34"/>
            </a:endParaRPr>
          </a:p>
        </p:txBody>
      </p:sp>
      <p:pic>
        <p:nvPicPr>
          <p:cNvPr id="3" name="Google Shape;365;p19">
            <a:extLst>
              <a:ext uri="{FF2B5EF4-FFF2-40B4-BE49-F238E27FC236}">
                <a16:creationId xmlns:a16="http://schemas.microsoft.com/office/drawing/2014/main" id="{38104574-62B9-6D30-9728-D23BECB98C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4077" y="1647548"/>
            <a:ext cx="4506013" cy="8356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6671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7F39-32EF-3623-DF88-CF007493C99C}"/>
              </a:ext>
            </a:extLst>
          </p:cNvPr>
          <p:cNvSpPr txBox="1"/>
          <p:nvPr/>
        </p:nvSpPr>
        <p:spPr>
          <a:xfrm>
            <a:off x="4818579" y="149266"/>
            <a:ext cx="2938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BF951-D5E2-E118-7592-4B4A5BF001DC}"/>
              </a:ext>
            </a:extLst>
          </p:cNvPr>
          <p:cNvSpPr txBox="1"/>
          <p:nvPr/>
        </p:nvSpPr>
        <p:spPr>
          <a:xfrm>
            <a:off x="215757" y="1017142"/>
            <a:ext cx="11661169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Z5-C 20% (10+15g)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UCSB-9 zeolite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TUT-100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UCSB-9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TUT-100</a:t>
            </a:r>
          </a:p>
        </p:txBody>
      </p:sp>
    </p:spTree>
    <p:extLst>
      <p:ext uri="{BB962C8B-B14F-4D97-AF65-F5344CB8AC3E}">
        <p14:creationId xmlns:p14="http://schemas.microsoft.com/office/powerpoint/2010/main" val="188664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A2F53-EB48-3897-6327-4EE306DF23BF}"/>
              </a:ext>
            </a:extLst>
          </p:cNvPr>
          <p:cNvSpPr txBox="1"/>
          <p:nvPr/>
        </p:nvSpPr>
        <p:spPr>
          <a:xfrm>
            <a:off x="3979523" y="277402"/>
            <a:ext cx="423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UCSB-9 Zeolite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4ACC8-9820-2783-E10D-6B5011DA59E0}"/>
              </a:ext>
            </a:extLst>
          </p:cNvPr>
          <p:cNvSpPr txBox="1"/>
          <p:nvPr/>
        </p:nvSpPr>
        <p:spPr>
          <a:xfrm>
            <a:off x="56198" y="959093"/>
            <a:ext cx="547864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UCSB-9 zeolite was synthesized based on the literature procedure.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prepared zeolite were tried to confirm using FTIR.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difficult to confirm product formation with FTIR and TGA 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it is noted the amount of starting material becomes less if more product is formed.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 formation can only be identified using Powder XRD. Therefore, for both samples PXRD is made.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88EDF-B5F7-D09F-7DF7-D49525BD2133}"/>
              </a:ext>
            </a:extLst>
          </p:cNvPr>
          <p:cNvGrpSpPr/>
          <p:nvPr/>
        </p:nvGrpSpPr>
        <p:grpSpPr>
          <a:xfrm>
            <a:off x="5723682" y="1039084"/>
            <a:ext cx="6412120" cy="4954820"/>
            <a:chOff x="5575441" y="1239540"/>
            <a:chExt cx="6412120" cy="49548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0ECFFC-4C71-5DDF-DDA6-DA82587D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5441" y="1239540"/>
              <a:ext cx="6412120" cy="495482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8A7F9BD-7148-59AC-757B-5321A07A513A}"/>
                </a:ext>
              </a:extLst>
            </p:cNvPr>
            <p:cNvCxnSpPr/>
            <p:nvPr/>
          </p:nvCxnSpPr>
          <p:spPr>
            <a:xfrm flipH="1">
              <a:off x="9276655" y="2514600"/>
              <a:ext cx="472611" cy="91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5C1275-15D0-351B-177C-0AE0AB26BBBE}"/>
                </a:ext>
              </a:extLst>
            </p:cNvPr>
            <p:cNvSpPr txBox="1"/>
            <p:nvPr/>
          </p:nvSpPr>
          <p:spPr>
            <a:xfrm>
              <a:off x="8711889" y="3526717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Ga(NO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EB1AF14-740B-BBDD-2459-F9EC066CF330}"/>
                </a:ext>
              </a:extLst>
            </p:cNvPr>
            <p:cNvCxnSpPr/>
            <p:nvPr/>
          </p:nvCxnSpPr>
          <p:spPr>
            <a:xfrm flipH="1">
              <a:off x="10059053" y="4567201"/>
              <a:ext cx="482885" cy="3287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5FE1BE-94CB-2651-38E0-73E932B743B1}"/>
                </a:ext>
              </a:extLst>
            </p:cNvPr>
            <p:cNvCxnSpPr/>
            <p:nvPr/>
          </p:nvCxnSpPr>
          <p:spPr>
            <a:xfrm flipH="1">
              <a:off x="10155141" y="4358329"/>
              <a:ext cx="739739" cy="7020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67AFBE-583D-2EBC-B446-36F86832B79E}"/>
                </a:ext>
              </a:extLst>
            </p:cNvPr>
            <p:cNvSpPr txBox="1"/>
            <p:nvPr/>
          </p:nvSpPr>
          <p:spPr>
            <a:xfrm>
              <a:off x="9577220" y="486053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E572241-35C7-9AAC-C59F-BB61EA60DED4}"/>
                </a:ext>
              </a:extLst>
            </p:cNvPr>
            <p:cNvCxnSpPr/>
            <p:nvPr/>
          </p:nvCxnSpPr>
          <p:spPr>
            <a:xfrm>
              <a:off x="8032560" y="2355296"/>
              <a:ext cx="198633" cy="4700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5185E4E-3ED0-EBE4-EA55-C27F49DCFE09}"/>
                </a:ext>
              </a:extLst>
            </p:cNvPr>
            <p:cNvCxnSpPr/>
            <p:nvPr/>
          </p:nvCxnSpPr>
          <p:spPr>
            <a:xfrm>
              <a:off x="7276814" y="2370889"/>
              <a:ext cx="780835" cy="4700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A594DB-B599-2800-70F4-C9AE37C02FA4}"/>
                </a:ext>
              </a:extLst>
            </p:cNvPr>
            <p:cNvSpPr txBox="1"/>
            <p:nvPr/>
          </p:nvSpPr>
          <p:spPr>
            <a:xfrm>
              <a:off x="7385448" y="2857689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Ethylene glycol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32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E8FFF-1C5B-F966-82AF-5AF57E86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2" y="1063765"/>
            <a:ext cx="7245799" cy="5599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22124-2FA2-E75C-13E3-D1B2D46005D2}"/>
              </a:ext>
            </a:extLst>
          </p:cNvPr>
          <p:cNvSpPr txBox="1"/>
          <p:nvPr/>
        </p:nvSpPr>
        <p:spPr>
          <a:xfrm>
            <a:off x="4349393" y="297950"/>
            <a:ext cx="423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UCSB-9 Zeolite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7B9DF-4A9D-9AE6-63C7-F63D9A5425F6}"/>
              </a:ext>
            </a:extLst>
          </p:cNvPr>
          <p:cNvSpPr txBox="1"/>
          <p:nvPr/>
        </p:nvSpPr>
        <p:spPr>
          <a:xfrm>
            <a:off x="7451280" y="1104861"/>
            <a:ext cx="4740719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Zeolite prepared with regular procedure showed similar peaks to Reference data.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peaks that were in less intensity in reference data was in more intensity in synthesized material.</a:t>
            </a:r>
          </a:p>
        </p:txBody>
      </p:sp>
    </p:spTree>
    <p:extLst>
      <p:ext uri="{BB962C8B-B14F-4D97-AF65-F5344CB8AC3E}">
        <p14:creationId xmlns:p14="http://schemas.microsoft.com/office/powerpoint/2010/main" val="139435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A56C6-CD85-CC40-2BF3-07E226278275}"/>
              </a:ext>
            </a:extLst>
          </p:cNvPr>
          <p:cNvSpPr txBox="1"/>
          <p:nvPr/>
        </p:nvSpPr>
        <p:spPr>
          <a:xfrm>
            <a:off x="3979523" y="277402"/>
            <a:ext cx="423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UCSB-9 Zeolite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71A1F-83B0-B362-C9FC-94872EC3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5" y="848823"/>
            <a:ext cx="7590437" cy="5865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9C2EA-2B78-C5D0-000B-A55F50D1BC67}"/>
              </a:ext>
            </a:extLst>
          </p:cNvPr>
          <p:cNvSpPr txBox="1"/>
          <p:nvPr/>
        </p:nvSpPr>
        <p:spPr>
          <a:xfrm>
            <a:off x="7833592" y="1104861"/>
            <a:ext cx="4232953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Zeolite Prepared with regular procedure showed some similar peaks to modified procedure but with less intensity.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not all the peaks were matching.</a:t>
            </a:r>
          </a:p>
        </p:txBody>
      </p:sp>
    </p:spTree>
    <p:extLst>
      <p:ext uri="{BB962C8B-B14F-4D97-AF65-F5344CB8AC3E}">
        <p14:creationId xmlns:p14="http://schemas.microsoft.com/office/powerpoint/2010/main" val="417727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8CD2-552A-62D3-4264-C57583396FC4}"/>
              </a:ext>
            </a:extLst>
          </p:cNvPr>
          <p:cNvSpPr txBox="1"/>
          <p:nvPr/>
        </p:nvSpPr>
        <p:spPr>
          <a:xfrm>
            <a:off x="3979523" y="277402"/>
            <a:ext cx="423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UCSB-9 Zeolite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DAE1E-156B-5A03-B122-62ACBE7826E8}"/>
              </a:ext>
            </a:extLst>
          </p:cNvPr>
          <p:cNvSpPr txBox="1"/>
          <p:nvPr/>
        </p:nvSpPr>
        <p:spPr>
          <a:xfrm>
            <a:off x="289933" y="1102164"/>
            <a:ext cx="4739268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 regular procedure showed some peaks that are not in reference data, We modified some things like increase the quantity of the starting material.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this time product obtained were crystals and the PXRD peaks had less noise and clearer.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ABD93-41DD-7918-F73A-C033E366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308" y="1102164"/>
            <a:ext cx="6554006" cy="50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F6C685-C153-402E-5B17-FA0B451D3F82}"/>
              </a:ext>
            </a:extLst>
          </p:cNvPr>
          <p:cNvSpPr txBox="1"/>
          <p:nvPr/>
        </p:nvSpPr>
        <p:spPr>
          <a:xfrm>
            <a:off x="4296008" y="116213"/>
            <a:ext cx="3253368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TUT-100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A5B91-5FC2-1DAA-504D-831F7F2A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71" y="2234207"/>
            <a:ext cx="5574535" cy="430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7AEBA-AEA0-8BAE-6BA1-7A28773AE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2" y="2076107"/>
            <a:ext cx="5983732" cy="4623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02B40-F71D-84E9-C457-844C2739F3B9}"/>
              </a:ext>
            </a:extLst>
          </p:cNvPr>
          <p:cNvSpPr txBox="1"/>
          <p:nvPr/>
        </p:nvSpPr>
        <p:spPr>
          <a:xfrm>
            <a:off x="133815" y="802888"/>
            <a:ext cx="11849491" cy="129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Based on the literature reviewed TUT-100 a MOF based on Cobalt acetate and organic linkers 4,5-dichloroimidazole and 1-Methylimidazole “ZIF” was prepared.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The prepared material is subjected to PXRD and FTIR for confirmation.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2A593-3754-8A6E-0E66-4C62FAD1845A}"/>
              </a:ext>
            </a:extLst>
          </p:cNvPr>
          <p:cNvSpPr txBox="1"/>
          <p:nvPr/>
        </p:nvSpPr>
        <p:spPr>
          <a:xfrm>
            <a:off x="4070195" y="2899317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F23F8-43A0-F62E-F58E-9DA123E659B7}"/>
              </a:ext>
            </a:extLst>
          </p:cNvPr>
          <p:cNvSpPr txBox="1"/>
          <p:nvPr/>
        </p:nvSpPr>
        <p:spPr>
          <a:xfrm>
            <a:off x="10534185" y="2537419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339136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8F244527-5EC1-183E-BDEE-A5781A0F4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12" y="1839952"/>
            <a:ext cx="5545888" cy="499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4DA4F-6131-066D-1CFF-84EFBBA6E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9952"/>
            <a:ext cx="6493945" cy="5018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E031AD-001C-7692-81A7-17BC424DEEDB}"/>
              </a:ext>
            </a:extLst>
          </p:cNvPr>
          <p:cNvSpPr txBox="1"/>
          <p:nvPr/>
        </p:nvSpPr>
        <p:spPr>
          <a:xfrm>
            <a:off x="4469316" y="116213"/>
            <a:ext cx="3253368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TUT-100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49915-69E7-8A17-1A52-AD4D2DBEAE4A}"/>
              </a:ext>
            </a:extLst>
          </p:cNvPr>
          <p:cNvSpPr txBox="1"/>
          <p:nvPr/>
        </p:nvSpPr>
        <p:spPr>
          <a:xfrm>
            <a:off x="0" y="582879"/>
            <a:ext cx="12192000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PXRD peaks had peaks similar to the literature.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FTIR Values matched to some extent.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Yet, repeated preparation are required in order to refine the material. </a:t>
            </a:r>
          </a:p>
        </p:txBody>
      </p:sp>
    </p:spTree>
    <p:extLst>
      <p:ext uri="{BB962C8B-B14F-4D97-AF65-F5344CB8AC3E}">
        <p14:creationId xmlns:p14="http://schemas.microsoft.com/office/powerpoint/2010/main" val="319925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CE22CF-E1FE-587E-F59A-E6CDE913FDD7}"/>
              </a:ext>
            </a:extLst>
          </p:cNvPr>
          <p:cNvSpPr txBox="1"/>
          <p:nvPr/>
        </p:nvSpPr>
        <p:spPr>
          <a:xfrm>
            <a:off x="158904" y="846594"/>
            <a:ext cx="10903105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literature where methane adsorption was observed using FTIR-ATR spectroscopy.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adsorbed methane was evaluated by integration of the absorbance between 3029 and 2984 cm−1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67D75-825D-441C-6CCB-88667A03F320}"/>
              </a:ext>
            </a:extLst>
          </p:cNvPr>
          <p:cNvSpPr txBox="1"/>
          <p:nvPr/>
        </p:nvSpPr>
        <p:spPr>
          <a:xfrm>
            <a:off x="3426212" y="222588"/>
            <a:ext cx="609414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experiments UCSB-9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02B94-8B52-92BE-AECC-B5CAF816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4" y="2172375"/>
            <a:ext cx="7836520" cy="4685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CB92F-AC98-6F7B-249D-D34F06EC8BCF}"/>
              </a:ext>
            </a:extLst>
          </p:cNvPr>
          <p:cNvSpPr txBox="1"/>
          <p:nvPr/>
        </p:nvSpPr>
        <p:spPr>
          <a:xfrm>
            <a:off x="8073482" y="2308303"/>
            <a:ext cx="395961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Methane adsorption was tested by making the material under vacuum and methane was made to adsorb and FTIR measurements are taken for the sample.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Methane adsorption in UCSB-9 was difficult to observe.</a:t>
            </a:r>
          </a:p>
        </p:txBody>
      </p:sp>
    </p:spTree>
    <p:extLst>
      <p:ext uri="{BB962C8B-B14F-4D97-AF65-F5344CB8AC3E}">
        <p14:creationId xmlns:p14="http://schemas.microsoft.com/office/powerpoint/2010/main" val="886781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Widescreen</PresentationFormat>
  <Paragraphs>63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AngsanaUPC</vt:lpstr>
      <vt:lpstr>Arabic Typesetting</vt:lpstr>
      <vt:lpstr>Arial</vt:lpstr>
      <vt:lpstr>Calibri</vt:lpstr>
      <vt:lpstr>Roboto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2018-03-29T05:35:37Z</dcterms:created>
  <dcterms:modified xsi:type="dcterms:W3CDTF">2025-04-09T10:05:26Z</dcterms:modified>
</cp:coreProperties>
</file>