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E6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921427-421D-3E57-D155-2BE948AD3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FC12AD7-381D-FCCF-853D-92227B4E05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91BDAB4-50C1-EC23-615B-89BF66DD3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243B-EE15-405D-BD78-5DC45F7BCE81}" type="datetimeFigureOut">
              <a:rPr lang="it-IT" smtClean="0"/>
              <a:t>09/04/2025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6388D9E-071F-A964-E2A0-C70F51D4F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32136CF-89C9-9A58-A56C-B040DB2C0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8AD-E5DB-468E-97D4-AC5D7D681F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7484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B13C77-2B7F-A22A-F674-55F975406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204081B-76B0-67AC-0918-FD24550E66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6C24CEE-D70B-DB64-DC9E-6D00EF72D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243B-EE15-405D-BD78-5DC45F7BCE81}" type="datetimeFigureOut">
              <a:rPr lang="it-IT" smtClean="0"/>
              <a:t>09/04/2025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54C00EE-1C14-5407-E6D7-DAC51D2EA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FC6CC45-E0FA-8782-CA16-DD508DAF0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8AD-E5DB-468E-97D4-AC5D7D681F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6991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1D6674A-27F5-10F3-ACCD-767AEA9BCE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09C811E-5D99-AC91-E4E7-9A80D89223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D07F9E6-88EB-87C2-1AFC-4E036447D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243B-EE15-405D-BD78-5DC45F7BCE81}" type="datetimeFigureOut">
              <a:rPr lang="it-IT" smtClean="0"/>
              <a:t>09/04/2025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E1C386C-5006-C0F3-22F2-F6FB2B1D8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8C6FC68-A3F7-591B-1D4A-8C436AB2F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8AD-E5DB-468E-97D4-AC5D7D681F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9134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CBB14C-8351-8BB5-13AF-B8F1FA670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315"/>
            <a:ext cx="10515600" cy="1039286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E78781D-6021-809D-B94F-4F7E0AD1B8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C9A8EF1-367C-B996-3E27-360009A3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243B-EE15-405D-BD78-5DC45F7BCE81}" type="datetimeFigureOut">
              <a:rPr lang="it-IT" smtClean="0"/>
              <a:t>09/04/2025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8DDE416-07FE-AAB0-E260-C04A718E4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07CD110-E3B4-20C2-1741-A0360CB15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8AD-E5DB-468E-97D4-AC5D7D681F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0010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934BEF-4ABD-C31C-BAA0-4A60D6AD7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678410A-FD52-8C49-FB52-223DDBC2A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E0ADD7F-C02F-42E6-490B-E0417910C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243B-EE15-405D-BD78-5DC45F7BCE81}" type="datetimeFigureOut">
              <a:rPr lang="it-IT" smtClean="0"/>
              <a:t>09/04/2025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5A0496-7B8C-FC21-0C95-EC4ED7659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D787D8B-42EC-9C46-CC1A-5E62DAA0C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8AD-E5DB-468E-97D4-AC5D7D681F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3855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4334E3-9AFF-20B1-5C7D-BBDE3C3D5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206C357-960C-143D-EE9E-1B00A4F41A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3413280-984B-FC99-18E1-0B2863AA45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3AAD3F0-D467-E776-7CD8-45FF46B07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243B-EE15-405D-BD78-5DC45F7BCE81}" type="datetimeFigureOut">
              <a:rPr lang="it-IT" smtClean="0"/>
              <a:t>09/04/2025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8B2B8F6-C84E-5EF9-6A4C-7100CC83D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1A0431E-14FC-D153-225E-75BD9C68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8AD-E5DB-468E-97D4-AC5D7D681F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1475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68C8CC-1172-C013-5914-364B1529C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552FEE9-C882-5673-66FE-7538A52FB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B1DE043-9E86-2D5E-6FE7-719FCDB5F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31DD8AD-F9D6-6DF3-0D43-2DC2040D9E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217D747-EE02-16BA-9837-642C9E55F8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6DC5288-3464-5609-2FFF-E31393BCF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243B-EE15-405D-BD78-5DC45F7BCE81}" type="datetimeFigureOut">
              <a:rPr lang="it-IT" smtClean="0"/>
              <a:t>09/04/2025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01B4601-448C-82F6-6DB4-5884D8BAA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B586FD1-2D6E-8D8E-DED8-54440303E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8AD-E5DB-468E-97D4-AC5D7D681F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3231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D7A973-0639-CA57-7598-3294EBD08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1FC668B-20F9-5EB3-FD43-09C5688CE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243B-EE15-405D-BD78-5DC45F7BCE81}" type="datetimeFigureOut">
              <a:rPr lang="it-IT" smtClean="0"/>
              <a:t>09/04/2025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548BAA4-3FE4-0628-8081-897D98A25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545144A-9EA8-17D5-689C-68E08A3EE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8AD-E5DB-468E-97D4-AC5D7D681F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6302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EF90C4E-2FEB-E871-DD1B-AB0F2746E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243B-EE15-405D-BD78-5DC45F7BCE81}" type="datetimeFigureOut">
              <a:rPr lang="it-IT" smtClean="0"/>
              <a:t>09/04/2025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57E1723-6BF7-58E5-8FE9-7416261AB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9310F9D-1983-4DDD-868E-2F741A913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8AD-E5DB-468E-97D4-AC5D7D681F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3042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E7B9B3-ECFF-41B8-FD4D-8F3FCFCC3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A4607DF-86B4-EF23-361A-F67E2B851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E0A4B1E-E7C7-4F72-790B-D82766F9F5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D459C26-E2A6-A370-B531-948CB9F75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243B-EE15-405D-BD78-5DC45F7BCE81}" type="datetimeFigureOut">
              <a:rPr lang="it-IT" smtClean="0"/>
              <a:t>09/04/2025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0E7C4EF-6278-371E-2BC9-637AE23EE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7287F95-883B-6DB1-B7E9-4969B32C6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8AD-E5DB-468E-97D4-AC5D7D681F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828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8A4FD00-BC1E-FFB4-7F4F-E249C35FD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492882D-1A6B-0844-A250-1C6071B0A2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11CAE3B-73F1-D000-AFA1-637974BD5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48FF9F5-DFFE-9A0B-10E2-222529B78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B243B-EE15-405D-BD78-5DC45F7BCE81}" type="datetimeFigureOut">
              <a:rPr lang="it-IT" smtClean="0"/>
              <a:t>09/04/2025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DF85A06-6431-10F8-C6DB-5A08A331C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589AA22-F5BA-59CC-F524-04C647CFC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88AD-E5DB-468E-97D4-AC5D7D681F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9805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4E8F177-0666-5EAF-771C-3C0E5DC54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385686C-D87C-FECE-D910-1CE764974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8D4157-934C-CE57-CCEC-B1592ECEB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1B243B-EE15-405D-BD78-5DC45F7BCE81}" type="datetimeFigureOut">
              <a:rPr lang="it-IT" smtClean="0"/>
              <a:t>09/04/2025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246E23-AC67-A201-99AB-1BE0860609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AF02A9C-C6E4-24CD-CC93-5C287258F5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0D88AD-E5DB-468E-97D4-AC5D7D681F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7225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8DE44E7-1F9A-788F-A2D6-B08BB2834C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5896" y="1122363"/>
            <a:ext cx="6166104" cy="2387600"/>
          </a:xfrm>
        </p:spPr>
        <p:txBody>
          <a:bodyPr/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CH4rLiE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14E8FF0-7FB6-0F22-1DC4-04B78CBA65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25512" y="3602038"/>
            <a:ext cx="3142488" cy="1655762"/>
          </a:xfrm>
        </p:spPr>
        <p:txBody>
          <a:bodyPr/>
          <a:lstStyle/>
          <a:p>
            <a:r>
              <a:rPr lang="it-IT" dirty="0"/>
              <a:t>Updates</a:t>
            </a:r>
          </a:p>
          <a:p>
            <a:r>
              <a:rPr lang="it-IT" dirty="0"/>
              <a:t>9/4/25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2ECE73B-979D-1D4B-912F-5C5B35158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28" y="345948"/>
            <a:ext cx="6166104" cy="616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772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B2D400-71FF-29C9-E78C-F6B0AE811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New setup in Pavia lab</a:t>
            </a:r>
          </a:p>
        </p:txBody>
      </p: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0EEC934A-7888-D367-FCAB-69E20DDAEB39}"/>
              </a:ext>
            </a:extLst>
          </p:cNvPr>
          <p:cNvGrpSpPr/>
          <p:nvPr/>
        </p:nvGrpSpPr>
        <p:grpSpPr>
          <a:xfrm>
            <a:off x="1097298" y="1117601"/>
            <a:ext cx="9682643" cy="4493453"/>
            <a:chOff x="673306" y="1290468"/>
            <a:chExt cx="9682643" cy="4493453"/>
          </a:xfrm>
        </p:grpSpPr>
        <p:cxnSp>
          <p:nvCxnSpPr>
            <p:cNvPr id="18" name="Connettore diritto 17">
              <a:extLst>
                <a:ext uri="{FF2B5EF4-FFF2-40B4-BE49-F238E27FC236}">
                  <a16:creationId xmlns:a16="http://schemas.microsoft.com/office/drawing/2014/main" id="{CC72E1CA-8484-7A0F-652B-41303FFC5728}"/>
                </a:ext>
              </a:extLst>
            </p:cNvPr>
            <p:cNvCxnSpPr>
              <a:cxnSpLocks/>
            </p:cNvCxnSpPr>
            <p:nvPr/>
          </p:nvCxnSpPr>
          <p:spPr>
            <a:xfrm>
              <a:off x="1296586" y="3930786"/>
              <a:ext cx="1639772" cy="1484759"/>
            </a:xfrm>
            <a:prstGeom prst="line">
              <a:avLst/>
            </a:prstGeom>
            <a:ln w="63500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uppo 25">
              <a:extLst>
                <a:ext uri="{FF2B5EF4-FFF2-40B4-BE49-F238E27FC236}">
                  <a16:creationId xmlns:a16="http://schemas.microsoft.com/office/drawing/2014/main" id="{878CB5BB-4663-6B3C-72FA-ACD24606F5F1}"/>
                </a:ext>
              </a:extLst>
            </p:cNvPr>
            <p:cNvGrpSpPr/>
            <p:nvPr/>
          </p:nvGrpSpPr>
          <p:grpSpPr>
            <a:xfrm>
              <a:off x="673306" y="1290468"/>
              <a:ext cx="9682643" cy="4493453"/>
              <a:chOff x="673306" y="1300093"/>
              <a:chExt cx="9682643" cy="4493453"/>
            </a:xfrm>
          </p:grpSpPr>
          <p:grpSp>
            <p:nvGrpSpPr>
              <p:cNvPr id="6" name="Gruppo 5">
                <a:extLst>
                  <a:ext uri="{FF2B5EF4-FFF2-40B4-BE49-F238E27FC236}">
                    <a16:creationId xmlns:a16="http://schemas.microsoft.com/office/drawing/2014/main" id="{96AE0E90-6809-AD90-A42C-015765F42DF8}"/>
                  </a:ext>
                </a:extLst>
              </p:cNvPr>
              <p:cNvGrpSpPr/>
              <p:nvPr/>
            </p:nvGrpSpPr>
            <p:grpSpPr>
              <a:xfrm>
                <a:off x="673307" y="1406388"/>
                <a:ext cx="959747" cy="2022612"/>
                <a:chOff x="673307" y="1406388"/>
                <a:chExt cx="959747" cy="2022612"/>
              </a:xfrm>
            </p:grpSpPr>
            <p:pic>
              <p:nvPicPr>
                <p:cNvPr id="4" name="Immagine 3" descr="Immagine che contiene Bottiglia di vetro, bevanda, bottiglia&#10;&#10;Descrizione generata automaticamente">
                  <a:extLst>
                    <a:ext uri="{FF2B5EF4-FFF2-40B4-BE49-F238E27FC236}">
                      <a16:creationId xmlns:a16="http://schemas.microsoft.com/office/drawing/2014/main" id="{3B44728A-F311-D0AC-C88B-EA58264BCDB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460" t="9869" r="42954" b="10485"/>
                <a:stretch/>
              </p:blipFill>
              <p:spPr>
                <a:xfrm>
                  <a:off x="673307" y="1406388"/>
                  <a:ext cx="959747" cy="2022612"/>
                </a:xfrm>
                <a:prstGeom prst="rect">
                  <a:avLst/>
                </a:prstGeom>
              </p:spPr>
            </p:pic>
            <p:sp>
              <p:nvSpPr>
                <p:cNvPr id="5" name="CasellaDiTesto 4">
                  <a:extLst>
                    <a:ext uri="{FF2B5EF4-FFF2-40B4-BE49-F238E27FC236}">
                      <a16:creationId xmlns:a16="http://schemas.microsoft.com/office/drawing/2014/main" id="{E3EEE497-9E9C-BD34-0DE1-FF595E34D67A}"/>
                    </a:ext>
                  </a:extLst>
                </p:cNvPr>
                <p:cNvSpPr txBox="1"/>
                <p:nvPr/>
              </p:nvSpPr>
              <p:spPr>
                <a:xfrm>
                  <a:off x="838200" y="2233028"/>
                  <a:ext cx="672934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dirty="0"/>
                    <a:t>CH4</a:t>
                  </a:r>
                </a:p>
                <a:p>
                  <a:r>
                    <a:rPr lang="it-IT" dirty="0"/>
                    <a:t>100</a:t>
                  </a:r>
                  <a:br>
                    <a:rPr lang="it-IT" dirty="0"/>
                  </a:br>
                  <a:r>
                    <a:rPr lang="it-IT" dirty="0"/>
                    <a:t>ppm</a:t>
                  </a:r>
                </a:p>
              </p:txBody>
            </p:sp>
          </p:grpSp>
          <p:grpSp>
            <p:nvGrpSpPr>
              <p:cNvPr id="7" name="Gruppo 6">
                <a:extLst>
                  <a:ext uri="{FF2B5EF4-FFF2-40B4-BE49-F238E27FC236}">
                    <a16:creationId xmlns:a16="http://schemas.microsoft.com/office/drawing/2014/main" id="{2D7F019C-ADD1-A09D-F165-E2568CF26784}"/>
                  </a:ext>
                </a:extLst>
              </p:cNvPr>
              <p:cNvGrpSpPr/>
              <p:nvPr/>
            </p:nvGrpSpPr>
            <p:grpSpPr>
              <a:xfrm>
                <a:off x="673306" y="3717787"/>
                <a:ext cx="959747" cy="2022612"/>
                <a:chOff x="673307" y="1406388"/>
                <a:chExt cx="959747" cy="2022612"/>
              </a:xfrm>
            </p:grpSpPr>
            <p:pic>
              <p:nvPicPr>
                <p:cNvPr id="8" name="Immagine 7" descr="Immagine che contiene Bottiglia di vetro, bevanda, bottiglia&#10;&#10;Descrizione generata automaticamente">
                  <a:extLst>
                    <a:ext uri="{FF2B5EF4-FFF2-40B4-BE49-F238E27FC236}">
                      <a16:creationId xmlns:a16="http://schemas.microsoft.com/office/drawing/2014/main" id="{C98F16C6-F110-0807-194C-8ADE4697E8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460" t="9869" r="42954" b="10485"/>
                <a:stretch/>
              </p:blipFill>
              <p:spPr>
                <a:xfrm>
                  <a:off x="673307" y="1406388"/>
                  <a:ext cx="959747" cy="2022612"/>
                </a:xfrm>
                <a:prstGeom prst="rect">
                  <a:avLst/>
                </a:prstGeom>
              </p:spPr>
            </p:pic>
            <p:sp>
              <p:nvSpPr>
                <p:cNvPr id="9" name="CasellaDiTesto 8">
                  <a:extLst>
                    <a:ext uri="{FF2B5EF4-FFF2-40B4-BE49-F238E27FC236}">
                      <a16:creationId xmlns:a16="http://schemas.microsoft.com/office/drawing/2014/main" id="{C7E75FEF-2346-7F9F-2EB8-0FE2293D9467}"/>
                    </a:ext>
                  </a:extLst>
                </p:cNvPr>
                <p:cNvSpPr txBox="1"/>
                <p:nvPr/>
              </p:nvSpPr>
              <p:spPr>
                <a:xfrm>
                  <a:off x="960120" y="2417694"/>
                  <a:ext cx="67293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dirty="0"/>
                    <a:t>Ar</a:t>
                  </a:r>
                </a:p>
              </p:txBody>
            </p:sp>
          </p:grpSp>
          <p:pic>
            <p:nvPicPr>
              <p:cNvPr id="1026" name="Picture 2" descr="F1982896-02">
                <a:extLst>
                  <a:ext uri="{FF2B5EF4-FFF2-40B4-BE49-F238E27FC236}">
                    <a16:creationId xmlns:a16="http://schemas.microsoft.com/office/drawing/2014/main" id="{EDFF74F8-0294-627D-79C8-D993E5FEAC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936358" y="1300093"/>
                <a:ext cx="434652" cy="21289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2" descr="F1982896-02">
                <a:extLst>
                  <a:ext uri="{FF2B5EF4-FFF2-40B4-BE49-F238E27FC236}">
                    <a16:creationId xmlns:a16="http://schemas.microsoft.com/office/drawing/2014/main" id="{C6CDA458-883E-6B32-ECD6-6F2D62E7C03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936358" y="3664639"/>
                <a:ext cx="434652" cy="21289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4" name="Connettore diritto 13">
                <a:extLst>
                  <a:ext uri="{FF2B5EF4-FFF2-40B4-BE49-F238E27FC236}">
                    <a16:creationId xmlns:a16="http://schemas.microsoft.com/office/drawing/2014/main" id="{C074A75F-31E7-0C3C-0F9A-D3DF43B58B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96586" y="1671599"/>
                <a:ext cx="1639772" cy="1484759"/>
              </a:xfrm>
              <a:prstGeom prst="line">
                <a:avLst/>
              </a:prstGeom>
              <a:ln w="63500">
                <a:solidFill>
                  <a:schemeClr val="accent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ttore diritto 18">
                <a:extLst>
                  <a:ext uri="{FF2B5EF4-FFF2-40B4-BE49-F238E27FC236}">
                    <a16:creationId xmlns:a16="http://schemas.microsoft.com/office/drawing/2014/main" id="{3966FEAC-300E-D090-4679-35B5645DD9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71010" y="1406388"/>
                <a:ext cx="1639772" cy="1484759"/>
              </a:xfrm>
              <a:prstGeom prst="line">
                <a:avLst/>
              </a:prstGeom>
              <a:ln w="63500">
                <a:solidFill>
                  <a:schemeClr val="accent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ttore diritto 19">
                <a:extLst>
                  <a:ext uri="{FF2B5EF4-FFF2-40B4-BE49-F238E27FC236}">
                    <a16:creationId xmlns:a16="http://schemas.microsoft.com/office/drawing/2014/main" id="{6C760061-E63D-8D71-CB6B-99A874BCCD4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71010" y="2891147"/>
                <a:ext cx="1639772" cy="830410"/>
              </a:xfrm>
              <a:prstGeom prst="line">
                <a:avLst/>
              </a:prstGeom>
              <a:ln w="63500">
                <a:solidFill>
                  <a:schemeClr val="accent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ttangolo 21">
                <a:extLst>
                  <a:ext uri="{FF2B5EF4-FFF2-40B4-BE49-F238E27FC236}">
                    <a16:creationId xmlns:a16="http://schemas.microsoft.com/office/drawing/2014/main" id="{792DE14A-0DA6-C9B1-8274-F8F0A782B434}"/>
                  </a:ext>
                </a:extLst>
              </p:cNvPr>
              <p:cNvSpPr/>
              <p:nvPr/>
            </p:nvSpPr>
            <p:spPr>
              <a:xfrm>
                <a:off x="5010782" y="2589196"/>
                <a:ext cx="2824182" cy="56716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>
                    <a:solidFill>
                      <a:schemeClr val="accent6">
                        <a:lumMod val="50000"/>
                      </a:schemeClr>
                    </a:solidFill>
                  </a:rPr>
                  <a:t>CARTRIDGE</a:t>
                </a:r>
              </a:p>
            </p:txBody>
          </p:sp>
          <p:cxnSp>
            <p:nvCxnSpPr>
              <p:cNvPr id="23" name="Connettore diritto 22">
                <a:extLst>
                  <a:ext uri="{FF2B5EF4-FFF2-40B4-BE49-F238E27FC236}">
                    <a16:creationId xmlns:a16="http://schemas.microsoft.com/office/drawing/2014/main" id="{3CE7E2B3-151C-52A9-8733-228698D3993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34964" y="2827815"/>
                <a:ext cx="1328287" cy="15706"/>
              </a:xfrm>
              <a:prstGeom prst="line">
                <a:avLst/>
              </a:prstGeom>
              <a:ln w="63500">
                <a:solidFill>
                  <a:schemeClr val="accent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75AA8A65-0A0C-6475-FE2A-F2B390071FD2}"/>
                  </a:ext>
                </a:extLst>
              </p:cNvPr>
              <p:cNvSpPr txBox="1"/>
              <p:nvPr/>
            </p:nvSpPr>
            <p:spPr>
              <a:xfrm>
                <a:off x="9191292" y="2589755"/>
                <a:ext cx="11646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err="1">
                    <a:solidFill>
                      <a:schemeClr val="accent6">
                        <a:lumMod val="50000"/>
                      </a:schemeClr>
                    </a:solidFill>
                  </a:rPr>
                  <a:t>vent</a:t>
                </a:r>
                <a:endParaRPr lang="it-IT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93097A4-C0A6-F055-7D34-1A39841FFBED}"/>
              </a:ext>
            </a:extLst>
          </p:cNvPr>
          <p:cNvSpPr txBox="1"/>
          <p:nvPr/>
        </p:nvSpPr>
        <p:spPr>
          <a:xfrm>
            <a:off x="7163816" y="3835984"/>
            <a:ext cx="4244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Simple setup to test the </a:t>
            </a:r>
            <a:r>
              <a:rPr lang="it-IT" sz="2400" dirty="0" err="1">
                <a:solidFill>
                  <a:schemeClr val="accent6">
                    <a:lumMod val="50000"/>
                  </a:schemeClr>
                </a:solidFill>
              </a:rPr>
              <a:t>methane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6">
                    <a:lumMod val="50000"/>
                  </a:schemeClr>
                </a:solidFill>
              </a:rPr>
              <a:t>sensor</a:t>
            </a:r>
            <a:endParaRPr lang="it-IT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chemeClr val="accent6">
                    <a:lumMod val="50000"/>
                  </a:schemeClr>
                </a:solidFill>
              </a:rPr>
              <a:t>Empty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6">
                    <a:lumMod val="50000"/>
                  </a:schemeClr>
                </a:solidFill>
              </a:rPr>
              <a:t>cartridge</a:t>
            </a:r>
            <a:endParaRPr lang="it-IT" sz="2400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it-IT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46577839-0947-C3E1-6304-4F77ED0023C6}"/>
              </a:ext>
            </a:extLst>
          </p:cNvPr>
          <p:cNvSpPr/>
          <p:nvPr/>
        </p:nvSpPr>
        <p:spPr>
          <a:xfrm>
            <a:off x="8639635" y="2292126"/>
            <a:ext cx="566928" cy="59960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387FB1F-5339-8E81-A38D-A915317EF27E}"/>
              </a:ext>
            </a:extLst>
          </p:cNvPr>
          <p:cNvSpPr txBox="1"/>
          <p:nvPr/>
        </p:nvSpPr>
        <p:spPr>
          <a:xfrm>
            <a:off x="8466300" y="1873936"/>
            <a:ext cx="1639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6">
                    <a:lumMod val="50000"/>
                  </a:schemeClr>
                </a:solidFill>
              </a:rPr>
              <a:t>Sensor</a:t>
            </a:r>
            <a:endParaRPr lang="it-IT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326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369236-944C-C00E-ADA8-CD82D63290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57A70F-9F50-7B76-0AC1-AED0C8C8A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New setup in Pavia lab</a:t>
            </a:r>
          </a:p>
        </p:txBody>
      </p: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B1B28CF2-785F-1A13-BE5C-15EA880E4B25}"/>
              </a:ext>
            </a:extLst>
          </p:cNvPr>
          <p:cNvGrpSpPr/>
          <p:nvPr/>
        </p:nvGrpSpPr>
        <p:grpSpPr>
          <a:xfrm>
            <a:off x="1097298" y="1117601"/>
            <a:ext cx="7772382" cy="4493453"/>
            <a:chOff x="673306" y="1290468"/>
            <a:chExt cx="7772382" cy="4493453"/>
          </a:xfrm>
        </p:grpSpPr>
        <p:cxnSp>
          <p:nvCxnSpPr>
            <p:cNvPr id="18" name="Connettore diritto 17">
              <a:extLst>
                <a:ext uri="{FF2B5EF4-FFF2-40B4-BE49-F238E27FC236}">
                  <a16:creationId xmlns:a16="http://schemas.microsoft.com/office/drawing/2014/main" id="{105FB363-316A-44A3-9804-E2EAE9496561}"/>
                </a:ext>
              </a:extLst>
            </p:cNvPr>
            <p:cNvCxnSpPr>
              <a:cxnSpLocks/>
            </p:cNvCxnSpPr>
            <p:nvPr/>
          </p:nvCxnSpPr>
          <p:spPr>
            <a:xfrm>
              <a:off x="1296586" y="3930786"/>
              <a:ext cx="1639772" cy="1484759"/>
            </a:xfrm>
            <a:prstGeom prst="line">
              <a:avLst/>
            </a:prstGeom>
            <a:ln w="63500">
              <a:solidFill>
                <a:schemeClr val="accent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uppo 25">
              <a:extLst>
                <a:ext uri="{FF2B5EF4-FFF2-40B4-BE49-F238E27FC236}">
                  <a16:creationId xmlns:a16="http://schemas.microsoft.com/office/drawing/2014/main" id="{38F830D5-F317-5B24-B4B5-1E16DB275D72}"/>
                </a:ext>
              </a:extLst>
            </p:cNvPr>
            <p:cNvGrpSpPr/>
            <p:nvPr/>
          </p:nvGrpSpPr>
          <p:grpSpPr>
            <a:xfrm>
              <a:off x="673306" y="1290468"/>
              <a:ext cx="7772382" cy="4493453"/>
              <a:chOff x="673306" y="1300093"/>
              <a:chExt cx="7772382" cy="4493453"/>
            </a:xfrm>
          </p:grpSpPr>
          <p:grpSp>
            <p:nvGrpSpPr>
              <p:cNvPr id="6" name="Gruppo 5">
                <a:extLst>
                  <a:ext uri="{FF2B5EF4-FFF2-40B4-BE49-F238E27FC236}">
                    <a16:creationId xmlns:a16="http://schemas.microsoft.com/office/drawing/2014/main" id="{9797699A-F234-4677-868F-47D8F96DE933}"/>
                  </a:ext>
                </a:extLst>
              </p:cNvPr>
              <p:cNvGrpSpPr/>
              <p:nvPr/>
            </p:nvGrpSpPr>
            <p:grpSpPr>
              <a:xfrm>
                <a:off x="673307" y="1406388"/>
                <a:ext cx="959747" cy="2022612"/>
                <a:chOff x="673307" y="1406388"/>
                <a:chExt cx="959747" cy="2022612"/>
              </a:xfrm>
            </p:grpSpPr>
            <p:pic>
              <p:nvPicPr>
                <p:cNvPr id="4" name="Immagine 3" descr="Immagine che contiene Bottiglia di vetro, bevanda, bottiglia&#10;&#10;Descrizione generata automaticamente">
                  <a:extLst>
                    <a:ext uri="{FF2B5EF4-FFF2-40B4-BE49-F238E27FC236}">
                      <a16:creationId xmlns:a16="http://schemas.microsoft.com/office/drawing/2014/main" id="{8208391D-562F-7B69-134B-27FE8314F5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460" t="9869" r="42954" b="10485"/>
                <a:stretch/>
              </p:blipFill>
              <p:spPr>
                <a:xfrm>
                  <a:off x="673307" y="1406388"/>
                  <a:ext cx="959747" cy="2022612"/>
                </a:xfrm>
                <a:prstGeom prst="rect">
                  <a:avLst/>
                </a:prstGeom>
              </p:spPr>
            </p:pic>
            <p:sp>
              <p:nvSpPr>
                <p:cNvPr id="5" name="CasellaDiTesto 4">
                  <a:extLst>
                    <a:ext uri="{FF2B5EF4-FFF2-40B4-BE49-F238E27FC236}">
                      <a16:creationId xmlns:a16="http://schemas.microsoft.com/office/drawing/2014/main" id="{1853B051-4093-7AB6-FAD7-F5814DD36EA0}"/>
                    </a:ext>
                  </a:extLst>
                </p:cNvPr>
                <p:cNvSpPr txBox="1"/>
                <p:nvPr/>
              </p:nvSpPr>
              <p:spPr>
                <a:xfrm>
                  <a:off x="838200" y="2233028"/>
                  <a:ext cx="672934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dirty="0"/>
                    <a:t>CH4</a:t>
                  </a:r>
                </a:p>
                <a:p>
                  <a:r>
                    <a:rPr lang="it-IT" dirty="0"/>
                    <a:t>100</a:t>
                  </a:r>
                  <a:br>
                    <a:rPr lang="it-IT" dirty="0"/>
                  </a:br>
                  <a:r>
                    <a:rPr lang="it-IT" dirty="0"/>
                    <a:t>ppm</a:t>
                  </a:r>
                </a:p>
              </p:txBody>
            </p:sp>
          </p:grpSp>
          <p:grpSp>
            <p:nvGrpSpPr>
              <p:cNvPr id="7" name="Gruppo 6">
                <a:extLst>
                  <a:ext uri="{FF2B5EF4-FFF2-40B4-BE49-F238E27FC236}">
                    <a16:creationId xmlns:a16="http://schemas.microsoft.com/office/drawing/2014/main" id="{56DE3222-62DC-57BD-C77C-859A812F2967}"/>
                  </a:ext>
                </a:extLst>
              </p:cNvPr>
              <p:cNvGrpSpPr/>
              <p:nvPr/>
            </p:nvGrpSpPr>
            <p:grpSpPr>
              <a:xfrm>
                <a:off x="673306" y="3717787"/>
                <a:ext cx="959747" cy="2022612"/>
                <a:chOff x="673307" y="1406388"/>
                <a:chExt cx="959747" cy="2022612"/>
              </a:xfrm>
            </p:grpSpPr>
            <p:pic>
              <p:nvPicPr>
                <p:cNvPr id="8" name="Immagine 7" descr="Immagine che contiene Bottiglia di vetro, bevanda, bottiglia&#10;&#10;Descrizione generata automaticamente">
                  <a:extLst>
                    <a:ext uri="{FF2B5EF4-FFF2-40B4-BE49-F238E27FC236}">
                      <a16:creationId xmlns:a16="http://schemas.microsoft.com/office/drawing/2014/main" id="{9A71E5CF-952F-3AB9-1E4B-071CD1E400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7460" t="9869" r="42954" b="10485"/>
                <a:stretch/>
              </p:blipFill>
              <p:spPr>
                <a:xfrm>
                  <a:off x="673307" y="1406388"/>
                  <a:ext cx="959747" cy="2022612"/>
                </a:xfrm>
                <a:prstGeom prst="rect">
                  <a:avLst/>
                </a:prstGeom>
              </p:spPr>
            </p:pic>
            <p:sp>
              <p:nvSpPr>
                <p:cNvPr id="9" name="CasellaDiTesto 8">
                  <a:extLst>
                    <a:ext uri="{FF2B5EF4-FFF2-40B4-BE49-F238E27FC236}">
                      <a16:creationId xmlns:a16="http://schemas.microsoft.com/office/drawing/2014/main" id="{8C2F4C6A-97E5-10EC-1865-A98A660FC0AC}"/>
                    </a:ext>
                  </a:extLst>
                </p:cNvPr>
                <p:cNvSpPr txBox="1"/>
                <p:nvPr/>
              </p:nvSpPr>
              <p:spPr>
                <a:xfrm>
                  <a:off x="960120" y="2417694"/>
                  <a:ext cx="67293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it-IT" dirty="0"/>
                    <a:t>Ar</a:t>
                  </a:r>
                </a:p>
              </p:txBody>
            </p:sp>
          </p:grpSp>
          <p:pic>
            <p:nvPicPr>
              <p:cNvPr id="1026" name="Picture 2" descr="F1982896-02">
                <a:extLst>
                  <a:ext uri="{FF2B5EF4-FFF2-40B4-BE49-F238E27FC236}">
                    <a16:creationId xmlns:a16="http://schemas.microsoft.com/office/drawing/2014/main" id="{D825C58C-D931-F0AD-85C5-D70ED718B1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936358" y="1300093"/>
                <a:ext cx="434652" cy="21289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2" descr="F1982896-02">
                <a:extLst>
                  <a:ext uri="{FF2B5EF4-FFF2-40B4-BE49-F238E27FC236}">
                    <a16:creationId xmlns:a16="http://schemas.microsoft.com/office/drawing/2014/main" id="{8955BEA7-8FAC-8F3F-9344-3EC11C5B53C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936358" y="3664639"/>
                <a:ext cx="434652" cy="21289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4" name="Connettore diritto 13">
                <a:extLst>
                  <a:ext uri="{FF2B5EF4-FFF2-40B4-BE49-F238E27FC236}">
                    <a16:creationId xmlns:a16="http://schemas.microsoft.com/office/drawing/2014/main" id="{6ECE2576-274D-0FBC-1186-2D31B821DC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96586" y="1671599"/>
                <a:ext cx="1639772" cy="1484759"/>
              </a:xfrm>
              <a:prstGeom prst="line">
                <a:avLst/>
              </a:prstGeom>
              <a:ln w="63500">
                <a:solidFill>
                  <a:schemeClr val="accent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ttore diritto 18">
                <a:extLst>
                  <a:ext uri="{FF2B5EF4-FFF2-40B4-BE49-F238E27FC236}">
                    <a16:creationId xmlns:a16="http://schemas.microsoft.com/office/drawing/2014/main" id="{8D574BB1-65BF-08E8-ECAA-11B35204D6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71010" y="1406388"/>
                <a:ext cx="1639772" cy="1484759"/>
              </a:xfrm>
              <a:prstGeom prst="line">
                <a:avLst/>
              </a:prstGeom>
              <a:ln w="63500">
                <a:solidFill>
                  <a:schemeClr val="accent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ttore diritto 19">
                <a:extLst>
                  <a:ext uri="{FF2B5EF4-FFF2-40B4-BE49-F238E27FC236}">
                    <a16:creationId xmlns:a16="http://schemas.microsoft.com/office/drawing/2014/main" id="{EDEFBCB8-F0B5-A3C8-C9C7-BF0E3E5931F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71010" y="2891147"/>
                <a:ext cx="1639772" cy="830410"/>
              </a:xfrm>
              <a:prstGeom prst="line">
                <a:avLst/>
              </a:prstGeom>
              <a:ln w="63500">
                <a:solidFill>
                  <a:schemeClr val="accent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ttangolo 21">
                <a:extLst>
                  <a:ext uri="{FF2B5EF4-FFF2-40B4-BE49-F238E27FC236}">
                    <a16:creationId xmlns:a16="http://schemas.microsoft.com/office/drawing/2014/main" id="{4E674181-4805-84FE-16AA-440CF5617951}"/>
                  </a:ext>
                </a:extLst>
              </p:cNvPr>
              <p:cNvSpPr/>
              <p:nvPr/>
            </p:nvSpPr>
            <p:spPr>
              <a:xfrm>
                <a:off x="5010782" y="2589196"/>
                <a:ext cx="2824182" cy="56716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>
                    <a:solidFill>
                      <a:schemeClr val="accent6">
                        <a:lumMod val="50000"/>
                      </a:schemeClr>
                    </a:solidFill>
                  </a:rPr>
                  <a:t>CARTRIDGE</a:t>
                </a:r>
              </a:p>
            </p:txBody>
          </p:sp>
          <p:cxnSp>
            <p:nvCxnSpPr>
              <p:cNvPr id="23" name="Connettore diritto 22">
                <a:extLst>
                  <a:ext uri="{FF2B5EF4-FFF2-40B4-BE49-F238E27FC236}">
                    <a16:creationId xmlns:a16="http://schemas.microsoft.com/office/drawing/2014/main" id="{70FC2314-B46E-D821-175B-B11A7572A79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34964" y="2872777"/>
                <a:ext cx="610724" cy="15706"/>
              </a:xfrm>
              <a:prstGeom prst="line">
                <a:avLst/>
              </a:prstGeom>
              <a:ln w="63500">
                <a:solidFill>
                  <a:schemeClr val="accent3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CasellaDiTesto 24">
                <a:extLst>
                  <a:ext uri="{FF2B5EF4-FFF2-40B4-BE49-F238E27FC236}">
                    <a16:creationId xmlns:a16="http://schemas.microsoft.com/office/drawing/2014/main" id="{7FD14FA4-7AA6-CB61-B282-9EFC5C7175E2}"/>
                  </a:ext>
                </a:extLst>
              </p:cNvPr>
              <p:cNvSpPr txBox="1"/>
              <p:nvPr/>
            </p:nvSpPr>
            <p:spPr>
              <a:xfrm>
                <a:off x="4376563" y="5029841"/>
                <a:ext cx="11646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err="1">
                    <a:solidFill>
                      <a:schemeClr val="accent6">
                        <a:lumMod val="50000"/>
                      </a:schemeClr>
                    </a:solidFill>
                  </a:rPr>
                  <a:t>vent</a:t>
                </a:r>
                <a:endParaRPr lang="it-IT" dirty="0">
                  <a:solidFill>
                    <a:schemeClr val="accent6">
                      <a:lumMod val="50000"/>
                    </a:schemeClr>
                  </a:solidFill>
                </a:endParaRPr>
              </a:p>
            </p:txBody>
          </p:sp>
        </p:grpSp>
      </p:grp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93E86023-F116-0F0E-B8F5-FE206BB08BF7}"/>
              </a:ext>
            </a:extLst>
          </p:cNvPr>
          <p:cNvCxnSpPr>
            <a:cxnSpLocks/>
          </p:cNvCxnSpPr>
          <p:nvPr/>
        </p:nvCxnSpPr>
        <p:spPr>
          <a:xfrm flipV="1">
            <a:off x="8863330" y="2658535"/>
            <a:ext cx="0" cy="1382965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ttangolo 23">
            <a:extLst>
              <a:ext uri="{FF2B5EF4-FFF2-40B4-BE49-F238E27FC236}">
                <a16:creationId xmlns:a16="http://schemas.microsoft.com/office/drawing/2014/main" id="{49070200-970B-724E-2602-3C0D297EF4EA}"/>
              </a:ext>
            </a:extLst>
          </p:cNvPr>
          <p:cNvSpPr/>
          <p:nvPr/>
        </p:nvSpPr>
        <p:spPr>
          <a:xfrm>
            <a:off x="5434774" y="3757919"/>
            <a:ext cx="2824182" cy="5671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accent6">
                    <a:lumMod val="50000"/>
                  </a:schemeClr>
                </a:solidFill>
              </a:rPr>
              <a:t>CARTRIDGE</a:t>
            </a:r>
          </a:p>
        </p:txBody>
      </p: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DF6F6850-7189-601A-1177-E79280A1188C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8258956" y="4041500"/>
            <a:ext cx="634219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BAB33E6E-9CC8-4E46-71F5-7070A9A050A1}"/>
              </a:ext>
            </a:extLst>
          </p:cNvPr>
          <p:cNvCxnSpPr>
            <a:cxnSpLocks/>
          </p:cNvCxnSpPr>
          <p:nvPr/>
        </p:nvCxnSpPr>
        <p:spPr>
          <a:xfrm flipV="1">
            <a:off x="4820684" y="4039784"/>
            <a:ext cx="0" cy="1382965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E9DFE5ED-92A8-6DDE-436C-F6BE10D44BBE}"/>
              </a:ext>
            </a:extLst>
          </p:cNvPr>
          <p:cNvCxnSpPr>
            <a:cxnSpLocks/>
          </p:cNvCxnSpPr>
          <p:nvPr/>
        </p:nvCxnSpPr>
        <p:spPr>
          <a:xfrm>
            <a:off x="4800555" y="4061333"/>
            <a:ext cx="634219" cy="0"/>
          </a:xfrm>
          <a:prstGeom prst="line">
            <a:avLst/>
          </a:prstGeom>
          <a:ln w="63500"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EE06D427-4D65-BCCD-3A77-80A9E2F6E75C}"/>
              </a:ext>
            </a:extLst>
          </p:cNvPr>
          <p:cNvSpPr txBox="1"/>
          <p:nvPr/>
        </p:nvSpPr>
        <p:spPr>
          <a:xfrm>
            <a:off x="7591450" y="4731266"/>
            <a:ext cx="42447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Setup </a:t>
            </a:r>
            <a:r>
              <a:rPr lang="it-IT" sz="2400" dirty="0" err="1">
                <a:solidFill>
                  <a:schemeClr val="accent6">
                    <a:lumMod val="50000"/>
                  </a:schemeClr>
                </a:solidFill>
              </a:rPr>
              <a:t>similar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 to CERN one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First </a:t>
            </a:r>
            <a:r>
              <a:rPr lang="it-IT" sz="2400" dirty="0" err="1">
                <a:solidFill>
                  <a:schemeClr val="accent6">
                    <a:lumMod val="50000"/>
                  </a:schemeClr>
                </a:solidFill>
              </a:rPr>
              <a:t>cartridge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 for the </a:t>
            </a:r>
            <a:r>
              <a:rPr lang="it-IT" sz="2400" dirty="0" err="1">
                <a:solidFill>
                  <a:schemeClr val="accent6">
                    <a:lumMod val="50000"/>
                  </a:schemeClr>
                </a:solidFill>
              </a:rPr>
              <a:t>moisture</a:t>
            </a:r>
            <a:endParaRPr lang="it-IT" sz="2400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it-IT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F50916B4-0BAD-1ED7-26D7-8DF03F4246A4}"/>
              </a:ext>
            </a:extLst>
          </p:cNvPr>
          <p:cNvSpPr/>
          <p:nvPr/>
        </p:nvSpPr>
        <p:spPr>
          <a:xfrm>
            <a:off x="4629563" y="3847190"/>
            <a:ext cx="566928" cy="59960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0B710D9-126D-06FA-1C39-1099237A5047}"/>
              </a:ext>
            </a:extLst>
          </p:cNvPr>
          <p:cNvSpPr txBox="1"/>
          <p:nvPr/>
        </p:nvSpPr>
        <p:spPr>
          <a:xfrm>
            <a:off x="4456228" y="3429000"/>
            <a:ext cx="1639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accent6">
                    <a:lumMod val="50000"/>
                  </a:schemeClr>
                </a:solidFill>
              </a:rPr>
              <a:t>Sensor</a:t>
            </a:r>
            <a:endParaRPr lang="it-IT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803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BFD2CF-D772-7FB8-2328-E91C899A6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New setup</a:t>
            </a:r>
          </a:p>
        </p:txBody>
      </p: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547F281E-AA72-6D83-0EB9-73CAEB54A740}"/>
              </a:ext>
            </a:extLst>
          </p:cNvPr>
          <p:cNvGrpSpPr/>
          <p:nvPr/>
        </p:nvGrpSpPr>
        <p:grpSpPr>
          <a:xfrm>
            <a:off x="838200" y="1117601"/>
            <a:ext cx="3541295" cy="5326634"/>
            <a:chOff x="838200" y="1117601"/>
            <a:chExt cx="3541295" cy="5326634"/>
          </a:xfrm>
        </p:grpSpPr>
        <p:grpSp>
          <p:nvGrpSpPr>
            <p:cNvPr id="11" name="Gruppo 10">
              <a:extLst>
                <a:ext uri="{FF2B5EF4-FFF2-40B4-BE49-F238E27FC236}">
                  <a16:creationId xmlns:a16="http://schemas.microsoft.com/office/drawing/2014/main" id="{F142FCE6-4F58-9992-3E3C-49F5F8E598EE}"/>
                </a:ext>
              </a:extLst>
            </p:cNvPr>
            <p:cNvGrpSpPr/>
            <p:nvPr/>
          </p:nvGrpSpPr>
          <p:grpSpPr>
            <a:xfrm>
              <a:off x="838200" y="1117601"/>
              <a:ext cx="2309261" cy="5326634"/>
              <a:chOff x="838200" y="1117601"/>
              <a:chExt cx="2309261" cy="5326634"/>
            </a:xfrm>
          </p:grpSpPr>
          <p:pic>
            <p:nvPicPr>
              <p:cNvPr id="5" name="Immagine 4">
                <a:extLst>
                  <a:ext uri="{FF2B5EF4-FFF2-40B4-BE49-F238E27FC236}">
                    <a16:creationId xmlns:a16="http://schemas.microsoft.com/office/drawing/2014/main" id="{C072B99F-E5D6-991F-15B3-2101695314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rcRect l="18803" r="16776" b="14849"/>
              <a:stretch/>
            </p:blipFill>
            <p:spPr>
              <a:xfrm>
                <a:off x="838200" y="1117601"/>
                <a:ext cx="1848051" cy="5326634"/>
              </a:xfrm>
              <a:prstGeom prst="rect">
                <a:avLst/>
              </a:prstGeom>
            </p:spPr>
          </p:pic>
          <p:sp>
            <p:nvSpPr>
              <p:cNvPr id="6" name="Parentesi graffa chiusa 5">
                <a:extLst>
                  <a:ext uri="{FF2B5EF4-FFF2-40B4-BE49-F238E27FC236}">
                    <a16:creationId xmlns:a16="http://schemas.microsoft.com/office/drawing/2014/main" id="{7B957279-EE20-0D92-BC5C-61E19B495535}"/>
                  </a:ext>
                </a:extLst>
              </p:cNvPr>
              <p:cNvSpPr/>
              <p:nvPr/>
            </p:nvSpPr>
            <p:spPr>
              <a:xfrm>
                <a:off x="2531444" y="2983832"/>
                <a:ext cx="616017" cy="2849077"/>
              </a:xfrm>
              <a:prstGeom prst="rightBrace">
                <a:avLst>
                  <a:gd name="adj1" fmla="val 45833"/>
                  <a:gd name="adj2" fmla="val 50000"/>
                </a:avLst>
              </a:prstGeom>
              <a:ln w="4762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0" name="Gruppo 9">
              <a:extLst>
                <a:ext uri="{FF2B5EF4-FFF2-40B4-BE49-F238E27FC236}">
                  <a16:creationId xmlns:a16="http://schemas.microsoft.com/office/drawing/2014/main" id="{B619F793-EC60-3B7C-D551-2190A0D544BA}"/>
                </a:ext>
              </a:extLst>
            </p:cNvPr>
            <p:cNvGrpSpPr/>
            <p:nvPr/>
          </p:nvGrpSpPr>
          <p:grpSpPr>
            <a:xfrm>
              <a:off x="2791325" y="1743243"/>
              <a:ext cx="356136" cy="519764"/>
              <a:chOff x="2791325" y="1743243"/>
              <a:chExt cx="356136" cy="519764"/>
            </a:xfrm>
          </p:grpSpPr>
          <p:sp>
            <p:nvSpPr>
              <p:cNvPr id="7" name="Ovale 6">
                <a:extLst>
                  <a:ext uri="{FF2B5EF4-FFF2-40B4-BE49-F238E27FC236}">
                    <a16:creationId xmlns:a16="http://schemas.microsoft.com/office/drawing/2014/main" id="{BBE340DB-588E-FE76-2BB1-CA5D184D00B1}"/>
                  </a:ext>
                </a:extLst>
              </p:cNvPr>
              <p:cNvSpPr/>
              <p:nvPr/>
            </p:nvSpPr>
            <p:spPr>
              <a:xfrm>
                <a:off x="2791326" y="1829870"/>
                <a:ext cx="356135" cy="346510"/>
              </a:xfrm>
              <a:prstGeom prst="ellipse">
                <a:avLst/>
              </a:prstGeom>
              <a:solidFill>
                <a:schemeClr val="bg1"/>
              </a:solidFill>
              <a:ln w="508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9" name="Connettore diritto 8">
                <a:extLst>
                  <a:ext uri="{FF2B5EF4-FFF2-40B4-BE49-F238E27FC236}">
                    <a16:creationId xmlns:a16="http://schemas.microsoft.com/office/drawing/2014/main" id="{EAADBF47-23F8-E8BF-4490-475286179C27}"/>
                  </a:ext>
                </a:extLst>
              </p:cNvPr>
              <p:cNvCxnSpPr/>
              <p:nvPr/>
            </p:nvCxnSpPr>
            <p:spPr>
              <a:xfrm flipV="1">
                <a:off x="2791325" y="1743243"/>
                <a:ext cx="356135" cy="519764"/>
              </a:xfrm>
              <a:prstGeom prst="line">
                <a:avLst/>
              </a:prstGeom>
              <a:ln w="47625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36A41E7A-82C6-949F-911E-CCE36462C7CA}"/>
                </a:ext>
              </a:extLst>
            </p:cNvPr>
            <p:cNvSpPr txBox="1"/>
            <p:nvPr/>
          </p:nvSpPr>
          <p:spPr>
            <a:xfrm>
              <a:off x="3214838" y="4223704"/>
              <a:ext cx="1164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chemeClr val="accent6">
                      <a:lumMod val="50000"/>
                    </a:schemeClr>
                  </a:solidFill>
                </a:rPr>
                <a:t>18 cm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A93FE5BF-1C39-4814-C4EE-08A2579495C9}"/>
                </a:ext>
              </a:extLst>
            </p:cNvPr>
            <p:cNvSpPr txBox="1"/>
            <p:nvPr/>
          </p:nvSpPr>
          <p:spPr>
            <a:xfrm>
              <a:off x="3214837" y="1829870"/>
              <a:ext cx="11646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>
                  <a:solidFill>
                    <a:schemeClr val="accent6">
                      <a:lumMod val="50000"/>
                    </a:schemeClr>
                  </a:solidFill>
                </a:rPr>
                <a:t>2 cm</a:t>
              </a:r>
            </a:p>
          </p:txBody>
        </p:sp>
      </p:grpSp>
      <p:pic>
        <p:nvPicPr>
          <p:cNvPr id="16" name="Immagine 15">
            <a:extLst>
              <a:ext uri="{FF2B5EF4-FFF2-40B4-BE49-F238E27FC236}">
                <a16:creationId xmlns:a16="http://schemas.microsoft.com/office/drawing/2014/main" id="{FC7562C8-EE91-0649-5BA5-D5074A355B4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9860" b="43719"/>
          <a:stretch/>
        </p:blipFill>
        <p:spPr>
          <a:xfrm>
            <a:off x="5990952" y="637407"/>
            <a:ext cx="4539838" cy="1625600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616138A-49F2-53AE-D354-5C7F7F61721A}"/>
              </a:ext>
            </a:extLst>
          </p:cNvPr>
          <p:cNvSpPr txBox="1"/>
          <p:nvPr/>
        </p:nvSpPr>
        <p:spPr>
          <a:xfrm>
            <a:off x="5410201" y="3155253"/>
            <a:ext cx="55016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accent6">
                    <a:lumMod val="50000"/>
                  </a:schemeClr>
                </a:solidFill>
              </a:rPr>
              <a:t>2x </a:t>
            </a:r>
            <a:r>
              <a:rPr lang="it-IT" sz="2400" b="1" dirty="0" err="1">
                <a:solidFill>
                  <a:schemeClr val="accent6">
                    <a:lumMod val="50000"/>
                  </a:schemeClr>
                </a:solidFill>
              </a:rPr>
              <a:t>smaller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sz="2400" b="1" dirty="0" err="1">
                <a:solidFill>
                  <a:schemeClr val="accent6">
                    <a:lumMod val="50000"/>
                  </a:schemeClr>
                </a:solidFill>
              </a:rPr>
              <a:t>cartridge</a:t>
            </a:r>
            <a:r>
              <a:rPr lang="it-IT" sz="2400" b="1" dirty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chemeClr val="accent6">
                    <a:lumMod val="50000"/>
                  </a:schemeClr>
                </a:solidFill>
              </a:rPr>
              <a:t>Possibility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 to </a:t>
            </a:r>
            <a:r>
              <a:rPr lang="it-IT" sz="2400" dirty="0" err="1">
                <a:solidFill>
                  <a:schemeClr val="accent6">
                    <a:lumMod val="50000"/>
                  </a:schemeClr>
                </a:solidFill>
              </a:rPr>
              <a:t>perfrom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 test with the </a:t>
            </a:r>
            <a:r>
              <a:rPr lang="it-IT" sz="2400" dirty="0" err="1">
                <a:solidFill>
                  <a:schemeClr val="accent6">
                    <a:lumMod val="50000"/>
                  </a:schemeClr>
                </a:solidFill>
              </a:rPr>
              <a:t>methane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6">
                    <a:lumMod val="50000"/>
                  </a:schemeClr>
                </a:solidFill>
              </a:rPr>
              <a:t>sensors</a:t>
            </a:r>
            <a:endParaRPr lang="it-IT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chemeClr val="accent6">
                    <a:lumMod val="50000"/>
                  </a:schemeClr>
                </a:solidFill>
              </a:rPr>
              <a:t>Less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6">
                    <a:lumMod val="50000"/>
                  </a:schemeClr>
                </a:solidFill>
              </a:rPr>
              <a:t>material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6">
                    <a:lumMod val="50000"/>
                  </a:schemeClr>
                </a:solidFill>
              </a:rPr>
              <a:t>needed</a:t>
            </a:r>
            <a:endParaRPr lang="it-IT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chemeClr val="accent6">
                    <a:lumMod val="50000"/>
                  </a:schemeClr>
                </a:solidFill>
              </a:rPr>
              <a:t>Possibility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 to </a:t>
            </a:r>
            <a:r>
              <a:rPr lang="it-IT" sz="2400" dirty="0" err="1">
                <a:solidFill>
                  <a:schemeClr val="accent6">
                    <a:lumMod val="50000"/>
                  </a:schemeClr>
                </a:solidFill>
              </a:rPr>
              <a:t>perform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 the high </a:t>
            </a:r>
            <a:r>
              <a:rPr lang="it-IT" sz="2400" dirty="0" err="1">
                <a:solidFill>
                  <a:schemeClr val="accent6">
                    <a:lumMod val="50000"/>
                  </a:schemeClr>
                </a:solidFill>
              </a:rPr>
              <a:t>temperatue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6">
                    <a:lumMod val="50000"/>
                  </a:schemeClr>
                </a:solidFill>
              </a:rPr>
              <a:t>regeneration</a:t>
            </a:r>
            <a:endParaRPr lang="it-IT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81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3002DF-B448-BA71-4EC4-B987E69AB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First test with the </a:t>
            </a:r>
            <a:r>
              <a:rPr lang="it-IT" dirty="0" err="1"/>
              <a:t>sensor</a:t>
            </a:r>
            <a:endParaRPr lang="it-IT" dirty="0"/>
          </a:p>
        </p:txBody>
      </p:sp>
      <p:pic>
        <p:nvPicPr>
          <p:cNvPr id="5" name="Immagine 4" descr="Immagine che contiene testo, schermata, numero, Diagramma&#10;&#10;Il contenuto generato dall'IA potrebbe non essere corretto.">
            <a:extLst>
              <a:ext uri="{FF2B5EF4-FFF2-40B4-BE49-F238E27FC236}">
                <a16:creationId xmlns:a16="http://schemas.microsoft.com/office/drawing/2014/main" id="{A0156B67-F176-D546-F09A-DCC1481E6E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36" y="1204229"/>
            <a:ext cx="7449952" cy="4763435"/>
          </a:xfrm>
          <a:prstGeom prst="rect">
            <a:avLst/>
          </a:prstGeom>
        </p:spPr>
      </p:pic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41397635-628C-F375-84E6-C0F5646666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647222"/>
              </p:ext>
            </p:extLst>
          </p:nvPr>
        </p:nvGraphicFramePr>
        <p:xfrm>
          <a:off x="8169240" y="1772117"/>
          <a:ext cx="3563955" cy="35699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1934">
                  <a:extLst>
                    <a:ext uri="{9D8B030D-6E8A-4147-A177-3AD203B41FA5}">
                      <a16:colId xmlns:a16="http://schemas.microsoft.com/office/drawing/2014/main" val="299316472"/>
                    </a:ext>
                  </a:extLst>
                </a:gridCol>
                <a:gridCol w="1010674">
                  <a:extLst>
                    <a:ext uri="{9D8B030D-6E8A-4147-A177-3AD203B41FA5}">
                      <a16:colId xmlns:a16="http://schemas.microsoft.com/office/drawing/2014/main" val="1500939037"/>
                    </a:ext>
                  </a:extLst>
                </a:gridCol>
                <a:gridCol w="815631">
                  <a:extLst>
                    <a:ext uri="{9D8B030D-6E8A-4147-A177-3AD203B41FA5}">
                      <a16:colId xmlns:a16="http://schemas.microsoft.com/office/drawing/2014/main" val="686944285"/>
                    </a:ext>
                  </a:extLst>
                </a:gridCol>
                <a:gridCol w="1205716">
                  <a:extLst>
                    <a:ext uri="{9D8B030D-6E8A-4147-A177-3AD203B41FA5}">
                      <a16:colId xmlns:a16="http://schemas.microsoft.com/office/drawing/2014/main" val="2798370755"/>
                    </a:ext>
                  </a:extLst>
                </a:gridCol>
              </a:tblGrid>
              <a:tr h="707505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Step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CH4 [l/min]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Ar [l/min]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u="none" strike="noStrike">
                          <a:effectLst/>
                        </a:rPr>
                        <a:t>Plateaux [ppm]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66986783"/>
                  </a:ext>
                </a:extLst>
              </a:tr>
              <a:tr h="357800"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1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1.3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0.0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100.03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34016594"/>
                  </a:ext>
                </a:extLst>
              </a:tr>
              <a:tr h="357800"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2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1.3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1.0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61.58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578413060"/>
                  </a:ext>
                </a:extLst>
              </a:tr>
              <a:tr h="357800"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3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0.9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1.0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51.31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709140796"/>
                  </a:ext>
                </a:extLst>
              </a:tr>
              <a:tr h="357800"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4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0.9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0.5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66.50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236220113"/>
                  </a:ext>
                </a:extLst>
              </a:tr>
              <a:tr h="357800"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5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0.9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0.2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81.17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68256236"/>
                  </a:ext>
                </a:extLst>
              </a:tr>
              <a:tr h="357800"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6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0.6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0.2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59.36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73810466"/>
                  </a:ext>
                </a:extLst>
              </a:tr>
              <a:tr h="357800"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7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0.6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0.5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40.60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012298081"/>
                  </a:ext>
                </a:extLst>
              </a:tr>
              <a:tr h="357800"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8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0.6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>
                          <a:effectLst/>
                        </a:rPr>
                        <a:t>1.0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800" u="none" strike="noStrike" dirty="0">
                          <a:effectLst/>
                        </a:rPr>
                        <a:t>27.40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4552526"/>
                  </a:ext>
                </a:extLst>
              </a:tr>
            </a:tbl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id="{B0A70BA3-67A4-4D10-A4BB-6823FA24139B}"/>
              </a:ext>
            </a:extLst>
          </p:cNvPr>
          <p:cNvSpPr txBox="1"/>
          <p:nvPr/>
        </p:nvSpPr>
        <p:spPr>
          <a:xfrm>
            <a:off x="1260910" y="2022497"/>
            <a:ext cx="644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1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A94455B-3264-9032-708D-81F6BCD18B68}"/>
              </a:ext>
            </a:extLst>
          </p:cNvPr>
          <p:cNvSpPr txBox="1"/>
          <p:nvPr/>
        </p:nvSpPr>
        <p:spPr>
          <a:xfrm>
            <a:off x="1721318" y="2967335"/>
            <a:ext cx="644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2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DEE3CB46-9B88-DF4A-D73C-DFF2C13A2C08}"/>
              </a:ext>
            </a:extLst>
          </p:cNvPr>
          <p:cNvSpPr txBox="1"/>
          <p:nvPr/>
        </p:nvSpPr>
        <p:spPr>
          <a:xfrm>
            <a:off x="2480111" y="3326236"/>
            <a:ext cx="644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3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55FE881-05F3-B9FD-BA85-B6C7CF926EEF}"/>
              </a:ext>
            </a:extLst>
          </p:cNvPr>
          <p:cNvSpPr txBox="1"/>
          <p:nvPr/>
        </p:nvSpPr>
        <p:spPr>
          <a:xfrm>
            <a:off x="3165709" y="2938459"/>
            <a:ext cx="644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4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3B3BCDD-8271-9D16-792E-C2B7AEB8E4F5}"/>
              </a:ext>
            </a:extLst>
          </p:cNvPr>
          <p:cNvSpPr txBox="1"/>
          <p:nvPr/>
        </p:nvSpPr>
        <p:spPr>
          <a:xfrm>
            <a:off x="3851307" y="2505669"/>
            <a:ext cx="644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5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4E17783-BA4D-C74A-DCF1-11E6A59B60C9}"/>
              </a:ext>
            </a:extLst>
          </p:cNvPr>
          <p:cNvSpPr txBox="1"/>
          <p:nvPr/>
        </p:nvSpPr>
        <p:spPr>
          <a:xfrm>
            <a:off x="4541718" y="3050030"/>
            <a:ext cx="644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6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2A8F5D12-F9FF-33C3-144C-2C06071F3F11}"/>
              </a:ext>
            </a:extLst>
          </p:cNvPr>
          <p:cNvSpPr txBox="1"/>
          <p:nvPr/>
        </p:nvSpPr>
        <p:spPr>
          <a:xfrm>
            <a:off x="5312537" y="3511695"/>
            <a:ext cx="644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7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FF5B2B28-1F8D-8F88-443E-A46AE4FCFBF2}"/>
              </a:ext>
            </a:extLst>
          </p:cNvPr>
          <p:cNvSpPr txBox="1"/>
          <p:nvPr/>
        </p:nvSpPr>
        <p:spPr>
          <a:xfrm>
            <a:off x="6138705" y="3885476"/>
            <a:ext cx="644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976199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74CED-8BD5-8F3E-B9EC-B1EF1E31D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schermata, Diagramma, diagramma&#10;&#10;Il contenuto generato dall'IA potrebbe non essere corretto.">
            <a:extLst>
              <a:ext uri="{FF2B5EF4-FFF2-40B4-BE49-F238E27FC236}">
                <a16:creationId xmlns:a16="http://schemas.microsoft.com/office/drawing/2014/main" id="{FC10E399-5210-64AC-9D94-2FA544584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37" y="1215046"/>
            <a:ext cx="7449952" cy="4752618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7C90BF4E-66DD-92B6-F113-93D98A12A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CO2 </a:t>
            </a:r>
            <a:r>
              <a:rPr lang="it-IT" dirty="0" err="1"/>
              <a:t>measure</a:t>
            </a:r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21953CB-77EA-A3D3-271C-C88E8C2D644D}"/>
              </a:ext>
            </a:extLst>
          </p:cNvPr>
          <p:cNvSpPr txBox="1"/>
          <p:nvPr/>
        </p:nvSpPr>
        <p:spPr>
          <a:xfrm>
            <a:off x="7719462" y="2581064"/>
            <a:ext cx="42447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chemeClr val="accent6">
                    <a:lumMod val="50000"/>
                  </a:schemeClr>
                </a:solidFill>
              </a:rPr>
              <a:t>Unexpected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 high </a:t>
            </a:r>
            <a:r>
              <a:rPr lang="it-IT" sz="2400" dirty="0" err="1">
                <a:solidFill>
                  <a:schemeClr val="accent6">
                    <a:lumMod val="50000"/>
                  </a:schemeClr>
                </a:solidFill>
              </a:rPr>
              <a:t>values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 of CO2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Test with pure Ar: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Still </a:t>
            </a:r>
            <a:r>
              <a:rPr lang="it-IT" sz="2400" dirty="0" err="1">
                <a:solidFill>
                  <a:schemeClr val="accent6">
                    <a:lumMod val="50000"/>
                  </a:schemeClr>
                </a:solidFill>
              </a:rPr>
              <a:t>around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 600ppm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chemeClr val="accent6">
                    <a:lumMod val="50000"/>
                  </a:schemeClr>
                </a:solidFill>
              </a:rPr>
              <a:t>Probably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 an offset </a:t>
            </a:r>
          </a:p>
          <a:p>
            <a:pPr lvl="1"/>
            <a:endParaRPr lang="it-IT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496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0BB824-B6E7-301E-3F67-AD421EB0A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CO2 – CH4 </a:t>
            </a:r>
            <a:r>
              <a:rPr lang="it-IT" dirty="0" err="1"/>
              <a:t>correlation</a:t>
            </a:r>
            <a:endParaRPr lang="it-IT" dirty="0"/>
          </a:p>
        </p:txBody>
      </p:sp>
      <p:pic>
        <p:nvPicPr>
          <p:cNvPr id="5" name="Immagine 4" descr="Immagine che contiene testo, schermata, diagramma, Diagramma&#10;&#10;Il contenuto generato dall'IA potrebbe non essere corretto.">
            <a:extLst>
              <a:ext uri="{FF2B5EF4-FFF2-40B4-BE49-F238E27FC236}">
                <a16:creationId xmlns:a16="http://schemas.microsoft.com/office/drawing/2014/main" id="{0E36AC33-90FC-B005-1E65-1D0F60F3A3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43" y="1589754"/>
            <a:ext cx="6516259" cy="419503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82EEEF8-B67C-1BF4-4A58-3542AA86DF08}"/>
              </a:ext>
            </a:extLst>
          </p:cNvPr>
          <p:cNvSpPr txBox="1"/>
          <p:nvPr/>
        </p:nvSpPr>
        <p:spPr>
          <a:xfrm>
            <a:off x="7315202" y="2902439"/>
            <a:ext cx="42447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chemeClr val="accent6">
                    <a:lumMod val="50000"/>
                  </a:schemeClr>
                </a:solidFill>
              </a:rPr>
              <a:t>Unexpected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6">
                    <a:lumMod val="50000"/>
                  </a:schemeClr>
                </a:solidFill>
              </a:rPr>
              <a:t>correlation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6">
                    <a:lumMod val="50000"/>
                  </a:schemeClr>
                </a:solidFill>
              </a:rPr>
              <a:t>between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 CO2 and CH4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Not a leak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CO2 in the </a:t>
            </a:r>
            <a:r>
              <a:rPr lang="it-IT" sz="2400" dirty="0" err="1">
                <a:solidFill>
                  <a:schemeClr val="accent6">
                    <a:lumMod val="50000"/>
                  </a:schemeClr>
                </a:solidFill>
              </a:rPr>
              <a:t>bottle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 ?</a:t>
            </a:r>
          </a:p>
          <a:p>
            <a:pPr lvl="1"/>
            <a:endParaRPr lang="it-IT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595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2578077-0BDB-7220-5E2E-E6FDAC22E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To do </a:t>
            </a:r>
            <a:r>
              <a:rPr lang="it-IT" dirty="0" err="1"/>
              <a:t>next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04C6B5C-A611-C7AC-481F-823FC742358A}"/>
              </a:ext>
            </a:extLst>
          </p:cNvPr>
          <p:cNvSpPr txBox="1"/>
          <p:nvPr/>
        </p:nvSpPr>
        <p:spPr>
          <a:xfrm>
            <a:off x="718687" y="2369307"/>
            <a:ext cx="114733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 err="1">
                <a:solidFill>
                  <a:schemeClr val="accent6">
                    <a:lumMod val="50000"/>
                  </a:schemeClr>
                </a:solidFill>
              </a:rPr>
              <a:t>Confirm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 the </a:t>
            </a:r>
            <a:r>
              <a:rPr lang="it-IT" sz="2400" dirty="0" err="1">
                <a:solidFill>
                  <a:schemeClr val="accent6">
                    <a:lumMod val="50000"/>
                  </a:schemeClr>
                </a:solidFill>
              </a:rPr>
              <a:t>presence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 of CO2 in the </a:t>
            </a:r>
            <a:r>
              <a:rPr lang="it-IT" sz="2400" dirty="0" err="1">
                <a:solidFill>
                  <a:schemeClr val="accent6">
                    <a:lumMod val="50000"/>
                  </a:schemeClr>
                </a:solidFill>
              </a:rPr>
              <a:t>bottle</a:t>
            </a:r>
            <a:endParaRPr lang="it-IT" sz="2400" dirty="0">
              <a:solidFill>
                <a:schemeClr val="accent6">
                  <a:lumMod val="50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Test with </a:t>
            </a:r>
            <a:r>
              <a:rPr lang="it-IT" sz="2400" dirty="0" err="1">
                <a:solidFill>
                  <a:schemeClr val="accent6">
                    <a:lumMod val="50000"/>
                  </a:schemeClr>
                </a:solidFill>
              </a:rPr>
              <a:t>different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6">
                    <a:lumMod val="50000"/>
                  </a:schemeClr>
                </a:solidFill>
              </a:rPr>
              <a:t>integration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 time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Test to </a:t>
            </a:r>
            <a:r>
              <a:rPr lang="it-IT" sz="2400" dirty="0" err="1">
                <a:solidFill>
                  <a:schemeClr val="accent6">
                    <a:lumMod val="50000"/>
                  </a:schemeClr>
                </a:solidFill>
              </a:rPr>
              <a:t>see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6">
                    <a:lumMod val="50000"/>
                  </a:schemeClr>
                </a:solidFill>
              </a:rPr>
              <a:t>if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 the </a:t>
            </a:r>
            <a:r>
              <a:rPr lang="it-IT" sz="2400" dirty="0" err="1">
                <a:solidFill>
                  <a:schemeClr val="accent6">
                    <a:lumMod val="50000"/>
                  </a:schemeClr>
                </a:solidFill>
              </a:rPr>
              <a:t>sensor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6">
                    <a:lumMod val="50000"/>
                  </a:schemeClr>
                </a:solidFill>
              </a:rPr>
              <a:t>loose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6">
                    <a:lumMod val="50000"/>
                  </a:schemeClr>
                </a:solidFill>
              </a:rPr>
              <a:t>precision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6">
                    <a:lumMod val="50000"/>
                  </a:schemeClr>
                </a:solidFill>
              </a:rPr>
              <a:t>if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 the </a:t>
            </a:r>
            <a:r>
              <a:rPr lang="it-IT" sz="2400" dirty="0" err="1">
                <a:solidFill>
                  <a:schemeClr val="accent6">
                    <a:lumMod val="50000"/>
                  </a:schemeClr>
                </a:solidFill>
              </a:rPr>
              <a:t>flux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6">
                    <a:lumMod val="50000"/>
                  </a:schemeClr>
                </a:solidFill>
              </a:rPr>
              <a:t>is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6">
                    <a:lumMod val="50000"/>
                  </a:schemeClr>
                </a:solidFill>
              </a:rPr>
              <a:t>lower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6">
                    <a:lumMod val="50000"/>
                  </a:schemeClr>
                </a:solidFill>
              </a:rPr>
              <a:t>than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 the </a:t>
            </a:r>
            <a:r>
              <a:rPr lang="it-IT" sz="2400" dirty="0" err="1">
                <a:solidFill>
                  <a:schemeClr val="accent6">
                    <a:lumMod val="50000"/>
                  </a:schemeClr>
                </a:solidFill>
              </a:rPr>
              <a:t>recommended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 one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Prove the </a:t>
            </a:r>
            <a:r>
              <a:rPr lang="it-IT" sz="2400" dirty="0" err="1">
                <a:solidFill>
                  <a:schemeClr val="accent6">
                    <a:lumMod val="50000"/>
                  </a:schemeClr>
                </a:solidFill>
              </a:rPr>
              <a:t>feasibility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 of </a:t>
            </a:r>
            <a:r>
              <a:rPr lang="it-IT" sz="2400" dirty="0" err="1">
                <a:solidFill>
                  <a:schemeClr val="accent6">
                    <a:lumMod val="50000"/>
                  </a:schemeClr>
                </a:solidFill>
              </a:rPr>
              <a:t>adsorbtion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sz="2400" dirty="0" err="1">
                <a:solidFill>
                  <a:schemeClr val="accent6">
                    <a:lumMod val="50000"/>
                  </a:schemeClr>
                </a:solidFill>
              </a:rPr>
              <a:t>tests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 in the lab with </a:t>
            </a:r>
            <a:r>
              <a:rPr lang="it-IT" sz="2400" dirty="0" err="1">
                <a:solidFill>
                  <a:schemeClr val="accent6">
                    <a:lumMod val="50000"/>
                  </a:schemeClr>
                </a:solidFill>
              </a:rPr>
              <a:t>this</a:t>
            </a: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 setup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accent6">
                    <a:lumMod val="50000"/>
                  </a:schemeClr>
                </a:solidFill>
              </a:rPr>
              <a:t>Test the new </a:t>
            </a:r>
            <a:r>
              <a:rPr lang="it-IT" sz="2400" dirty="0" err="1">
                <a:solidFill>
                  <a:schemeClr val="accent6">
                    <a:lumMod val="50000"/>
                  </a:schemeClr>
                </a:solidFill>
              </a:rPr>
              <a:t>material</a:t>
            </a:r>
            <a:endParaRPr lang="it-IT" sz="2400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it-IT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917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224</Words>
  <Application>Microsoft Office PowerPoint</Application>
  <PresentationFormat>Widescreen</PresentationFormat>
  <Paragraphs>90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Aptos Narrow</vt:lpstr>
      <vt:lpstr>Arial</vt:lpstr>
      <vt:lpstr>Tema di Office</vt:lpstr>
      <vt:lpstr>CH4rLiE </vt:lpstr>
      <vt:lpstr>New setup in Pavia lab</vt:lpstr>
      <vt:lpstr>New setup in Pavia lab</vt:lpstr>
      <vt:lpstr>New setup</vt:lpstr>
      <vt:lpstr>First test with the sensor</vt:lpstr>
      <vt:lpstr>CO2 measure</vt:lpstr>
      <vt:lpstr>CO2 – CH4 correlation</vt:lpstr>
      <vt:lpstr>To do next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Matteo Brunoldi</dc:creator>
  <cp:lastModifiedBy>Matteo Brunoldi</cp:lastModifiedBy>
  <cp:revision>13</cp:revision>
  <dcterms:created xsi:type="dcterms:W3CDTF">2025-04-08T14:32:51Z</dcterms:created>
  <dcterms:modified xsi:type="dcterms:W3CDTF">2025-04-09T07:57:13Z</dcterms:modified>
</cp:coreProperties>
</file>