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37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01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60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690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79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112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25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253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31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22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64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6F35B9-CBF9-495B-9F78-AE9BF8476AB5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45FC4F-27DE-4E3C-8A1E-341CA37D0A8A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64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3E8514-4F23-9B0F-A24E-2844548B6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0"/>
            <a:ext cx="10058400" cy="860612"/>
          </a:xfrm>
        </p:spPr>
        <p:txBody>
          <a:bodyPr>
            <a:noAutofit/>
          </a:bodyPr>
          <a:lstStyle/>
          <a:p>
            <a:r>
              <a:rPr lang="it-IT" sz="4000" dirty="0"/>
              <a:t>                 </a:t>
            </a:r>
            <a:r>
              <a:rPr lang="it-IT" sz="4000" dirty="0">
                <a:solidFill>
                  <a:schemeClr val="bg2">
                    <a:lumMod val="50000"/>
                  </a:schemeClr>
                </a:solidFill>
              </a:rPr>
              <a:t>INTRODUZIONE E OBBIETTIVI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F48BB3-7675-F8D8-2C8A-66F7F548F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60612"/>
            <a:ext cx="12192000" cy="34962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dirty="0">
                <a:latin typeface="+mn-lt"/>
              </a:rPr>
              <a:t>La rilevazione dei muoni cosmici è un metodo fondamentale per studiare particelle ad alta energia provenienti dall'atmosfera terrestre. Il nostro esperimento utilizza un rivelatore </a:t>
            </a:r>
            <a:r>
              <a:rPr lang="it-IT" sz="1800" dirty="0">
                <a:solidFill>
                  <a:srgbClr val="EE0000"/>
                </a:solidFill>
                <a:latin typeface="+mn-lt"/>
              </a:rPr>
              <a:t>a cubo </a:t>
            </a:r>
            <a:r>
              <a:rPr lang="it-IT" sz="1800" dirty="0">
                <a:latin typeface="+mn-lt"/>
              </a:rPr>
              <a:t>per tracciare il passaggio dei muoni e ricostruire la loro traiettoria nello spazio.</a:t>
            </a:r>
          </a:p>
          <a:p>
            <a:pPr>
              <a:buNone/>
            </a:pPr>
            <a:r>
              <a:rPr lang="it-IT" sz="1800" dirty="0">
                <a:latin typeface="+mn-lt"/>
              </a:rPr>
              <a:t>Con il cubo posizionato verticalmente </a:t>
            </a:r>
            <a:r>
              <a:rPr lang="it-IT" sz="1800" dirty="0">
                <a:solidFill>
                  <a:srgbClr val="EE0000"/>
                </a:solidFill>
                <a:latin typeface="+mn-lt"/>
              </a:rPr>
              <a:t>(0°)</a:t>
            </a:r>
            <a:r>
              <a:rPr lang="it-IT" sz="1800" dirty="0">
                <a:solidFill>
                  <a:schemeClr val="tx1"/>
                </a:solidFill>
                <a:latin typeface="+mn-lt"/>
              </a:rPr>
              <a:t>,</a:t>
            </a:r>
            <a:r>
              <a:rPr lang="it-IT" sz="1800" dirty="0">
                <a:solidFill>
                  <a:srgbClr val="EE0000"/>
                </a:solidFill>
                <a:latin typeface="+mn-lt"/>
              </a:rPr>
              <a:t> </a:t>
            </a:r>
            <a:r>
              <a:rPr lang="it-IT" sz="1800" dirty="0">
                <a:latin typeface="+mn-lt"/>
              </a:rPr>
              <a:t>i sensori registrano il punto di passaggio della particella nei piani XZ e YZ. A partire da queste informazioni, possiamo calcolare gli angoli di incidenza e , che descrivono la direzione della traccia nel sistema di riferimento del rivelatore.</a:t>
            </a:r>
          </a:p>
          <a:p>
            <a:r>
              <a:rPr lang="it-IT" sz="1800" dirty="0">
                <a:latin typeface="+mn-lt"/>
              </a:rPr>
              <a:t>L'obiettivo è dimostrare come le informazioni raccolte nei piani di proiezione possano essere utilizzate per ricostruire la traiettoria completa della particella, fornendo una rappresentazione tridimensionale del suo movimento. Questo metodo è cruciale per applicazioni in fisica delle particelle e nella ricerca sui raggi cosmici.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F964E99-ABF7-EC87-8671-5929D899E8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96" y="4491319"/>
            <a:ext cx="3646767" cy="174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23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8198E5-1E04-CCA0-2C78-92DA2E8B6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369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ACQUISIZIONE DATI E PROIEZIONI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6495CCE-6938-E6F7-1A8D-A411AF5930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101747"/>
                <a:ext cx="12192000" cy="4572000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buNone/>
                </a:pPr>
                <a:r>
                  <a:rPr lang="it-IT" dirty="0"/>
                  <a:t>Il rivelatore è composto da più strati di sensori disposti su un cubo. Quando un muone attraversa il rivelatore, i sensori registrano i punti di impatto nei piani XZ e YZ. Questi dati rappresentano le proiezioni della traiettoria della particella su due piani ortogonali.</a:t>
                </a:r>
              </a:p>
              <a:p>
                <a:pPr>
                  <a:buNone/>
                </a:pPr>
                <a:r>
                  <a:rPr lang="it-IT" dirty="0"/>
                  <a:t>Per comprendere il movimento della particella nello spazio, consideriamo le seguenti relazioni: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it-IT" dirty="0"/>
                  <a:t>La pendenza nel piano XZ è data da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/>
                          <m:t>Δ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/>
                          <m:t>Δ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</m:oMath>
                </a14:m>
                <a:r>
                  <a:rPr lang="it-IT" dirty="0"/>
                  <a:t> , che descrive l'inclinazione della traccia rispetto all'asse Z.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it-IT" dirty="0"/>
                  <a:t>Analogamente, nel piano YZ abbiamo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/>
                          <m:t>Δ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/>
                          <m:t>Δ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</m:oMath>
                </a14:m>
                <a:endParaRPr lang="it-IT" dirty="0"/>
              </a:p>
              <a:p>
                <a:pPr>
                  <a:buNone/>
                </a:pPr>
                <a:r>
                  <a:rPr lang="it-IT" dirty="0"/>
                  <a:t>Queste due equazioni permettono di determinare la direzione della traccia nelle due dimensioni, ma per ottenere la direzione spaziale completa dobbiamo combinare entrambe le proiezioni.</a:t>
                </a:r>
              </a:p>
              <a:p>
                <a:r>
                  <a:rPr lang="it-IT" dirty="0"/>
                  <a:t>Un'immagine illustrativa mostra esempi di tracce nei piani XZ e YZ, evidenziando come il passaggio del muone venga rilevato e trasformato in dati numerici.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6495CCE-6938-E6F7-1A8D-A411AF5930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101747"/>
                <a:ext cx="12192000" cy="4572000"/>
              </a:xfrm>
              <a:blipFill>
                <a:blip r:embed="rId2"/>
                <a:stretch>
                  <a:fillRect l="-1050" t="-1467" r="-45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magine 4">
            <a:extLst>
              <a:ext uri="{FF2B5EF4-FFF2-40B4-BE49-F238E27FC236}">
                <a16:creationId xmlns:a16="http://schemas.microsoft.com/office/drawing/2014/main" id="{E8DB41EA-C1C1-5827-AB75-13F0E68CD3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447" y="76677"/>
            <a:ext cx="2796987" cy="160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5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F4F04A-2194-0407-9CB6-BF0FF21D0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6775"/>
          </a:xfrm>
        </p:spPr>
        <p:txBody>
          <a:bodyPr/>
          <a:lstStyle/>
          <a:p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RICOSTRUZIONE 3D E CALCOLO DEGLI ANGOLI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0FE0304D-B4FD-50EB-703C-DF858CDB3D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2007098"/>
                <a:ext cx="12192000" cy="4492313"/>
              </a:xfrm>
            </p:spPr>
            <p:txBody>
              <a:bodyPr/>
              <a:lstStyle/>
              <a:p>
                <a:pPr>
                  <a:buNone/>
                </a:pPr>
                <a:r>
                  <a:rPr lang="it-IT" dirty="0"/>
                  <a:t>Una volta ottenute le proiezioni, possiamo ricostruire la traiettoria tridimensionale della particella. Utilizzando le pendenze calcolate, gli angoli e si determinano con le seguenti formule:</a:t>
                </a:r>
              </a:p>
              <a:p>
                <a:pPr>
                  <a:buNone/>
                </a:pPr>
                <a:r>
                  <a:rPr lang="it-IT" dirty="0"/>
                  <a:t>Tan</a:t>
                </a:r>
                <a:r>
                  <a:rPr lang="el-GR" b="0" i="0" dirty="0">
                    <a:solidFill>
                      <a:srgbClr val="474747"/>
                    </a:solidFill>
                    <a:effectLst/>
                    <a:latin typeface="Arial" panose="020B0604020202020204" pitchFamily="34" charset="0"/>
                  </a:rPr>
                  <a:t>θ</a:t>
                </a:r>
                <a:r>
                  <a:rPr lang="it-IT" b="0" i="0" dirty="0">
                    <a:solidFill>
                      <a:srgbClr val="474747"/>
                    </a:solidFill>
                    <a:effectLst/>
                    <a:latin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t-IT" b="0" i="1" smtClean="0">
                            <a:solidFill>
                              <a:srgbClr val="474747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it-IT" b="0" i="1" smtClean="0">
                                <a:solidFill>
                                  <a:srgbClr val="474747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t-IT" b="0" i="1" smtClean="0">
                                <a:solidFill>
                                  <a:srgbClr val="474747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rgbClr val="474747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it-IT" b="0" i="1" smtClean="0">
                                <a:solidFill>
                                  <a:srgbClr val="474747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it-IT" b="0" i="1" smtClean="0">
                            <a:solidFill>
                              <a:srgbClr val="474747"/>
                            </a:solidFill>
                            <a:effectLst/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it-IT" b="0" i="1" smtClean="0">
                                <a:solidFill>
                                  <a:srgbClr val="474747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it-IT" b="0" i="1" smtClean="0">
                                <a:solidFill>
                                  <a:srgbClr val="474747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it-IT" b="0" i="1" smtClean="0">
                                <a:solidFill>
                                  <a:srgbClr val="474747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it-IT" b="0" i="1" smtClean="0">
                                <a:solidFill>
                                  <a:srgbClr val="474747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r>
                  <a:rPr lang="it-IT" dirty="0"/>
                  <a:t> tan</a:t>
                </a:r>
                <a:r>
                  <a:rPr lang="el-GR" dirty="0"/>
                  <a:t>Φ</a:t>
                </a:r>
                <a:r>
                  <a:rPr lang="it-IT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𝑚𝑦</m:t>
                        </m:r>
                      </m:num>
                      <m:den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𝑚𝑥</m:t>
                        </m:r>
                      </m:den>
                    </m:f>
                  </m:oMath>
                </a14:m>
                <a:endParaRPr lang="it-IT" dirty="0"/>
              </a:p>
              <a:p>
                <a:pPr>
                  <a:buNone/>
                </a:pPr>
                <a:r>
                  <a:rPr lang="it-IT" dirty="0"/>
                  <a:t>L'angolo rappresenta l'inclinazione della traccia rispetto alla verticale, mentre indica la direzione della particella nel piano XY.</a:t>
                </a:r>
              </a:p>
              <a:p>
                <a:r>
                  <a:rPr lang="it-IT" dirty="0"/>
                  <a:t>Attraverso simulazioni e confronti con dati teorici, possiamo verificare la precisione della nostra ricostruzione. Un grafico mostra la distribuzione degli angoli dei muoni osservati, confrontata con il modello atteso dalla teoria.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0FE0304D-B4FD-50EB-703C-DF858CDB3D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007098"/>
                <a:ext cx="12192000" cy="4492313"/>
              </a:xfrm>
              <a:blipFill>
                <a:blip r:embed="rId2"/>
                <a:stretch>
                  <a:fillRect l="-1250" t="-13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magine 4">
            <a:extLst>
              <a:ext uri="{FF2B5EF4-FFF2-40B4-BE49-F238E27FC236}">
                <a16:creationId xmlns:a16="http://schemas.microsoft.com/office/drawing/2014/main" id="{86ADBF64-C029-E856-0304-50511037A4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7388" y="4736853"/>
            <a:ext cx="1634937" cy="1634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9370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61F5FA-5A89-AD52-08DC-991094BB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1623"/>
          </a:xfrm>
        </p:spPr>
        <p:txBody>
          <a:bodyPr/>
          <a:lstStyle/>
          <a:p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01F221-6C75-8D9B-AF96-54B771577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55694"/>
            <a:ext cx="12191999" cy="4473388"/>
          </a:xfrm>
        </p:spPr>
        <p:txBody>
          <a:bodyPr/>
          <a:lstStyle/>
          <a:p>
            <a:pPr>
              <a:buNone/>
            </a:pPr>
            <a:r>
              <a:rPr lang="it-IT" dirty="0"/>
              <a:t>e tracce ricostruite mostrano un'elevata coerenza con i dati teorici, dimostrando l'efficacia del metodo di ricostruzione basato sulle proiezioni. La distribuzione degli angoli e segue le aspettative basate sui modelli di raggi cosmici, confermando che i muoni rilevati provengono da un ampio intervallo di direzioni.</a:t>
            </a:r>
          </a:p>
          <a:p>
            <a:pPr>
              <a:buNone/>
            </a:pPr>
            <a:r>
              <a:rPr lang="it-IT" dirty="0"/>
              <a:t>L'analisi delle tracce ha anche evidenziato alcune anomalie, che potrebbero essere investigate ulteriormente per individuare eventuali eventi rari o fenomeni non previsti.</a:t>
            </a:r>
          </a:p>
          <a:p>
            <a:pPr>
              <a:buNone/>
            </a:pPr>
            <a:r>
              <a:rPr lang="it-IT" dirty="0"/>
              <a:t>Miglioramenti futuri potrebbero includere un aumento della risoluzione dei sensori e l'integrazione di algoritmi più avanzati per l'analisi delle tracce. L'uso di tecniche di intelligenza artificiale potrebbe inoltre contribuire a migliorare l'accuratezza della ricostruzione.</a:t>
            </a:r>
          </a:p>
          <a:p>
            <a:r>
              <a:rPr lang="it-IT" dirty="0"/>
              <a:t>L'esperimento fornisce una solida base per applicazioni in fisica delle particelle e nella ricerca astrofisica, con potenziali sviluppi in ambito tecnologico e scientifico.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40518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519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Retrospettivo</vt:lpstr>
      <vt:lpstr>                 INTRODUZIONE E OBBIETTIVI</vt:lpstr>
      <vt:lpstr>ACQUISIZIONE DATI E PROIEZIONI</vt:lpstr>
      <vt:lpstr>RICOSTRUZIONE 3D E CALCOLO DEGLI ANGOLI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CIRO tuccillo</dc:creator>
  <cp:lastModifiedBy>CIRO tuccillo</cp:lastModifiedBy>
  <cp:revision>1</cp:revision>
  <dcterms:created xsi:type="dcterms:W3CDTF">2025-04-02T17:34:22Z</dcterms:created>
  <dcterms:modified xsi:type="dcterms:W3CDTF">2025-04-02T17:57:43Z</dcterms:modified>
</cp:coreProperties>
</file>