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144" r:id="rId3"/>
    <p:sldId id="2193" r:id="rId4"/>
    <p:sldId id="2158" r:id="rId5"/>
    <p:sldId id="2172" r:id="rId6"/>
    <p:sldId id="2145" r:id="rId7"/>
    <p:sldId id="2150" r:id="rId8"/>
    <p:sldId id="2155" r:id="rId9"/>
    <p:sldId id="2156" r:id="rId10"/>
    <p:sldId id="2157" r:id="rId11"/>
    <p:sldId id="2179" r:id="rId12"/>
    <p:sldId id="2191" r:id="rId13"/>
    <p:sldId id="2163" r:id="rId14"/>
    <p:sldId id="2164" r:id="rId15"/>
    <p:sldId id="2181" r:id="rId16"/>
    <p:sldId id="2190" r:id="rId17"/>
    <p:sldId id="2180" r:id="rId18"/>
    <p:sldId id="2192" r:id="rId19"/>
    <p:sldId id="2147" r:id="rId20"/>
    <p:sldId id="2149" r:id="rId21"/>
    <p:sldId id="2153" r:id="rId22"/>
    <p:sldId id="2173" r:id="rId23"/>
    <p:sldId id="2146" r:id="rId24"/>
    <p:sldId id="2177" r:id="rId25"/>
    <p:sldId id="2178" r:id="rId26"/>
    <p:sldId id="2176" r:id="rId27"/>
    <p:sldId id="2174" r:id="rId28"/>
    <p:sldId id="2166" r:id="rId29"/>
    <p:sldId id="2169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94"/>
    <p:restoredTop sz="86383"/>
  </p:normalViewPr>
  <p:slideViewPr>
    <p:cSldViewPr snapToGrid="0" snapToObjects="1">
      <p:cViewPr varScale="1">
        <p:scale>
          <a:sx n="98" d="100"/>
          <a:sy n="98" d="100"/>
        </p:scale>
        <p:origin x="1000" y="192"/>
      </p:cViewPr>
      <p:guideLst/>
    </p:cSldViewPr>
  </p:slideViewPr>
  <p:outlineViewPr>
    <p:cViewPr>
      <p:scale>
        <a:sx n="33" d="100"/>
        <a:sy n="33" d="100"/>
      </p:scale>
      <p:origin x="0" y="-11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1001-A6D6-B640-8D0A-E4FDDA041941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CF20C-5A4B-4C4E-95EE-30C619BAF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863D46-1262-CE48-ADE6-5A6DE5086C97}"/>
              </a:ext>
            </a:extLst>
          </p:cNvPr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4CF6-19D1-6348-95D4-D3610500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0000"/>
            <a:ext cx="9245600" cy="22479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8A443-B88F-8A4E-B61E-2CD7BE40B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57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B26-D2AB-A14B-B360-B5E45803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B5AA-0323-8D4A-B778-13D7C8B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9991-8773-5646-8AE9-1DAB9461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  <a:solidFill>
            <a:srgbClr val="0070C0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40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AA49-B742-644B-8F3C-E923489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F343-8CF7-564F-8A7D-748F422F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3AB3-C333-624B-AF71-3F1C5150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39E5-86B4-2D4C-9A55-1BA11DE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F2EE-DEED-6E4D-BFCD-DDBADAE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BDEF1-010C-AF46-86E6-77F2052CF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A226-EB01-014E-9526-64C553D3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E393-4ACD-1149-BB03-9CC412DE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81A8-E1C0-D042-8D01-01C916D7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7FC-9AE2-2B4A-BE5E-CDFB96A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52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863D46-1262-CE48-ADE6-5A6DE5086C97}"/>
              </a:ext>
            </a:extLst>
          </p:cNvPr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4CF6-19D1-6348-95D4-D3610500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0000"/>
            <a:ext cx="9245600" cy="22479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8A443-B88F-8A4E-B61E-2CD7BE40B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57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B26-D2AB-A14B-B360-B5E45803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June 27th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B5AA-0323-8D4A-B778-13D7C8B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9991-8773-5646-8AE9-1DAB9461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  <a:solidFill>
            <a:srgbClr val="0070C0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378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1E453-897F-F540-9D4D-6F424949F5FE}"/>
              </a:ext>
            </a:extLst>
          </p:cNvPr>
          <p:cNvSpPr/>
          <p:nvPr userDrawn="1"/>
        </p:nvSpPr>
        <p:spPr>
          <a:xfrm>
            <a:off x="11376026" y="0"/>
            <a:ext cx="81597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2FAD2-3C7C-D54C-B600-D0BFF90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10913746" cy="967396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05AC-8DC9-C144-A837-CAFB04B6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6832600" cy="543718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1D6D0-2C58-9644-B97E-F8E22F04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054829" y="3495391"/>
            <a:ext cx="3455194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M. Bruschi - INFN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 dirty="0"/>
              <a:t>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A07-CA2A-0947-AF12-49E949F5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526" y="6189663"/>
            <a:ext cx="685800" cy="365125"/>
          </a:xfrm>
          <a:solidFill>
            <a:srgbClr val="0070C0"/>
          </a:solidFill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C2A6-54F3-3B91-C715-0B66EB22A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9526" y="337669"/>
            <a:ext cx="685800" cy="4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90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2344-91AB-5240-A4AF-C336289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AB27-2A5A-FA44-B02C-99EC18A8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B21B-AB08-7A44-AF03-F5E7F49B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FF4A2-8BDF-EC47-81E5-5957A7A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2443-8894-454E-80FC-EF3278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576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8054-F992-2B48-B187-774CB8AA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231C-D990-1C48-81F5-2ADA70AC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42B7-82AD-0D49-8A5E-087B303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3A1-9A97-204B-B077-FA2D09F4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5703-5B6C-4443-A7B0-6BFE4C25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F8C2-3B94-DE4D-AD09-49882D1A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46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AFE-AFAC-554A-B487-8DD0DAC1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83D-59B1-BC4C-8030-E249111C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6BBC-317D-D042-8150-F73B696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A89BC-BFC2-914B-9F71-7227559B7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866D6-3D5A-A24D-8A26-B182B4E2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66A2F-4425-4C42-86BA-F8E2FB75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C3257-A485-7B4B-8E40-246389B6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947B-5DF7-3A45-85F8-B9826A7C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791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AEEB-122C-5B4B-94A8-993E41EA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282C-E961-854D-BE75-B8430366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3F15-F08D-B043-89FC-3D170DC4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8B2A-994A-E640-8AB1-F80A412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635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D35C-F4CD-B342-97DE-DD430B4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0930-23FF-C347-9DEC-23AA1AD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650E1-AC7B-7C45-83A8-D359CE5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8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0A47-FF22-604A-9ACE-76581CF0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41E4-9ADB-B745-A045-09F865DE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EFE9-DF2B-634F-987D-5E02E21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B2215-0123-9046-824C-FC7AB769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4260-EE1E-FB43-B074-A0EAD9F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5D4A-C0B8-8349-B68A-74CEB63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61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1E453-897F-F540-9D4D-6F424949F5FE}"/>
              </a:ext>
            </a:extLst>
          </p:cNvPr>
          <p:cNvSpPr/>
          <p:nvPr userDrawn="1"/>
        </p:nvSpPr>
        <p:spPr>
          <a:xfrm>
            <a:off x="11376026" y="0"/>
            <a:ext cx="81597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2FAD2-3C7C-D54C-B600-D0BFF90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10913746" cy="967396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05AC-8DC9-C144-A837-CAFB04B6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6832600" cy="543718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1D6D0-2C58-9644-B97E-F8E22F04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054829" y="3495391"/>
            <a:ext cx="3455194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M. Bruschi - INFN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 dirty="0"/>
              <a:t>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A07-CA2A-0947-AF12-49E949F5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526" y="6189663"/>
            <a:ext cx="685800" cy="365125"/>
          </a:xfrm>
          <a:solidFill>
            <a:srgbClr val="0070C0"/>
          </a:solidFill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C2A6-54F3-3B91-C715-0B66EB22A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9526" y="337669"/>
            <a:ext cx="685800" cy="4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9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E7-6844-EA43-B9A8-D56F3CCE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63BE9-B54A-7B44-9AC9-A10107590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ABB3-31EB-944A-B8B6-8035F72D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1B12F-2EA2-2B42-AC54-F18B9567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AB24-FC11-BA41-93BC-B3A2A77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B94-A1BD-714F-885F-3C3E5BB2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992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AA49-B742-644B-8F3C-E923489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F343-8CF7-564F-8A7D-748F422F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3AB3-C333-624B-AF71-3F1C5150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39E5-86B4-2D4C-9A55-1BA11DE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F2EE-DEED-6E4D-BFCD-DDBADAE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987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BDEF1-010C-AF46-86E6-77F2052CF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A226-EB01-014E-9526-64C553D3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E393-4ACD-1149-BB03-9CC412DE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81A8-E1C0-D042-8D01-01C916D7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7FC-9AE2-2B4A-BE5E-CDFB96A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00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2344-91AB-5240-A4AF-C336289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AB27-2A5A-FA44-B02C-99EC18A8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B21B-AB08-7A44-AF03-F5E7F49B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FF4A2-8BDF-EC47-81E5-5957A7A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2443-8894-454E-80FC-EF3278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5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8054-F992-2B48-B187-774CB8AA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231C-D990-1C48-81F5-2ADA70AC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42B7-82AD-0D49-8A5E-087B303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3A1-9A97-204B-B077-FA2D09F4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5703-5B6C-4443-A7B0-6BFE4C25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F8C2-3B94-DE4D-AD09-49882D1A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2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AFE-AFAC-554A-B487-8DD0DAC1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83D-59B1-BC4C-8030-E249111C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6BBC-317D-D042-8150-F73B696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A89BC-BFC2-914B-9F71-7227559B7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866D6-3D5A-A24D-8A26-B182B4E2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66A2F-4425-4C42-86BA-F8E2FB75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C3257-A485-7B4B-8E40-246389B6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947B-5DF7-3A45-85F8-B9826A7C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8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AEEB-122C-5B4B-94A8-993E41EA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282C-E961-854D-BE75-B8430366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3F15-F08D-B043-89FC-3D170DC4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8B2A-994A-E640-8AB1-F80A412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D35C-F4CD-B342-97DE-DD430B4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0930-23FF-C347-9DEC-23AA1AD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650E1-AC7B-7C45-83A8-D359CE5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4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0A47-FF22-604A-9ACE-76581CF0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41E4-9ADB-B745-A045-09F865DE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EFE9-DF2B-634F-987D-5E02E21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B2215-0123-9046-824C-FC7AB769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4260-EE1E-FB43-B074-A0EAD9F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5D4A-C0B8-8349-B68A-74CEB63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7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E7-6844-EA43-B9A8-D56F3CCE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63BE9-B54A-7B44-9AC9-A10107590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ABB3-31EB-944A-B8B6-8035F72D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1B12F-2EA2-2B42-AC54-F18B9567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AB24-FC11-BA41-93BC-B3A2A77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B94-A1BD-714F-885F-3C3E5BB2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536-BCAA-8A46-9D82-A1937BC7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B5C3-0E8D-B448-9F84-D26129BC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5106-1DF1-464D-9B7B-5E981FE3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FDFA-1AB3-DB4E-8F48-11065990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D3B0-4EA0-5F48-93DA-FF8493E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536-BCAA-8A46-9D82-A1937BC7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B5C3-0E8D-B448-9F84-D26129BC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5106-1DF1-464D-9B7B-5E981FE3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27th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FDFA-1AB3-DB4E-8F48-11065990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D3B0-4EA0-5F48-93DA-FF8493E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6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aMP_zXJXw1S0-AaBuSJuKtYfldtC3-HQ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chievement.org/achiever/lee-r-berger-ph-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2-26393-7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C2E7-E542-C647-9E4F-12844ABD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836" y="1116320"/>
            <a:ext cx="11346024" cy="1148541"/>
          </a:xfrm>
        </p:spPr>
        <p:txBody>
          <a:bodyPr>
            <a:normAutofit/>
          </a:bodyPr>
          <a:lstStyle/>
          <a:p>
            <a:r>
              <a:rPr lang="en-GB" dirty="0"/>
              <a:t>Muography in COHWHS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D5EE5-E9E7-144E-BCEC-20145A58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3947" y="6351691"/>
            <a:ext cx="1028700" cy="365125"/>
          </a:xfrm>
        </p:spPr>
        <p:txBody>
          <a:bodyPr/>
          <a:lstStyle/>
          <a:p>
            <a:fld id="{DE2190E5-E49B-DD4B-A590-7F329B98AF86}" type="slidenum">
              <a:rPr lang="en-GB" smtClean="0"/>
              <a:t>1</a:t>
            </a:fld>
            <a:endParaRPr lang="en-GB"/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BCB1873E-DC3B-2043-AECE-548BF0374DA5}"/>
              </a:ext>
            </a:extLst>
          </p:cNvPr>
          <p:cNvSpPr txBox="1">
            <a:spLocks/>
          </p:cNvSpPr>
          <p:nvPr/>
        </p:nvSpPr>
        <p:spPr>
          <a:xfrm>
            <a:off x="1145549" y="5523810"/>
            <a:ext cx="1028459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M. </a:t>
            </a:r>
            <a:r>
              <a:rPr lang="en-GB" dirty="0" err="1"/>
              <a:t>Bruschi</a:t>
            </a:r>
            <a:r>
              <a:rPr lang="en-GB" dirty="0"/>
              <a:t> - INFN Bologna (ITALY)</a:t>
            </a:r>
          </a:p>
          <a:p>
            <a:r>
              <a:rPr lang="en-GB" dirty="0">
                <a:solidFill>
                  <a:schemeClr val="bg1"/>
                </a:solidFill>
              </a:rPr>
              <a:t>Meeting on March 21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B5FCE-83B6-8F5B-39BD-97A5F6C0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252720"/>
            <a:ext cx="4191000" cy="863600"/>
          </a:xfrm>
          <a:prstGeom prst="rect">
            <a:avLst/>
          </a:prstGeom>
        </p:spPr>
      </p:pic>
      <p:pic>
        <p:nvPicPr>
          <p:cNvPr id="3078" name="Picture 6" descr="Details are in the caption following the image">
            <a:extLst>
              <a:ext uri="{FF2B5EF4-FFF2-40B4-BE49-F238E27FC236}">
                <a16:creationId xmlns:a16="http://schemas.microsoft.com/office/drawing/2014/main" id="{0E1AF9D1-756F-8C1C-AF10-01D0344D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75" y="2347989"/>
            <a:ext cx="4717364" cy="28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4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4E65-316D-5CF8-4568-8279DC60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0" y="0"/>
            <a:ext cx="10913746" cy="967396"/>
          </a:xfrm>
        </p:spPr>
        <p:txBody>
          <a:bodyPr/>
          <a:lstStyle/>
          <a:p>
            <a:r>
              <a:rPr lang="en-GB" dirty="0" err="1"/>
              <a:t>Muography</a:t>
            </a:r>
            <a:r>
              <a:rPr lang="en-GB" dirty="0"/>
              <a:t> and </a:t>
            </a:r>
            <a:r>
              <a:rPr lang="en-GB" dirty="0" err="1"/>
              <a:t>geodating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502EA-5BCB-434E-9180-904E385F0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32" y="967396"/>
            <a:ext cx="6832600" cy="543718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Cosmic rays products reaching the soil can produce nuclides </a:t>
            </a:r>
          </a:p>
          <a:p>
            <a:pPr lvl="1"/>
            <a:r>
              <a:rPr lang="en-GB" dirty="0"/>
              <a:t>Spallation of high energy neutrons</a:t>
            </a:r>
          </a:p>
          <a:p>
            <a:pPr lvl="2"/>
            <a:r>
              <a:rPr lang="en-GB" baseline="30000" dirty="0"/>
              <a:t>16</a:t>
            </a:r>
            <a:r>
              <a:rPr lang="en-GB" dirty="0"/>
              <a:t>O(n,4p3n)</a:t>
            </a:r>
            <a:r>
              <a:rPr lang="en-GB" baseline="30000" dirty="0"/>
              <a:t>10</a:t>
            </a:r>
            <a:r>
              <a:rPr lang="en-GB" dirty="0"/>
              <a:t>Be</a:t>
            </a:r>
          </a:p>
          <a:p>
            <a:pPr lvl="2"/>
            <a:r>
              <a:rPr lang="en-GB" baseline="30000" dirty="0"/>
              <a:t>28</a:t>
            </a:r>
            <a:r>
              <a:rPr lang="en-GB" dirty="0"/>
              <a:t>Si(n,p2n)</a:t>
            </a:r>
            <a:r>
              <a:rPr lang="en-GB" baseline="30000" dirty="0"/>
              <a:t>26</a:t>
            </a:r>
            <a:r>
              <a:rPr lang="en-GB" dirty="0"/>
              <a:t>Al</a:t>
            </a:r>
          </a:p>
          <a:p>
            <a:pPr lvl="1"/>
            <a:r>
              <a:rPr lang="en-GB" dirty="0"/>
              <a:t>Slow neutron capture</a:t>
            </a:r>
          </a:p>
          <a:p>
            <a:pPr lvl="1"/>
            <a:r>
              <a:rPr lang="en-GB" dirty="0"/>
              <a:t>Slow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baseline="30000" dirty="0"/>
              <a:t>-</a:t>
            </a:r>
            <a:r>
              <a:rPr lang="en-GB" dirty="0"/>
              <a:t> capture</a:t>
            </a:r>
          </a:p>
          <a:p>
            <a:pPr lvl="1"/>
            <a:r>
              <a:rPr lang="en-GB" dirty="0"/>
              <a:t>Fast muon interaction </a:t>
            </a:r>
            <a:r>
              <a:rPr lang="en-GB" dirty="0">
                <a:sym typeface="Wingdings" pitchFamily="2" charset="2"/>
              </a:rPr>
              <a:t> BS – photons  photoneutrons (depth &gt; 20m)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Measuring the relative abundance and the ratio of long-lived nuclides  as </a:t>
            </a:r>
            <a:r>
              <a:rPr lang="en-GB" baseline="30000" dirty="0"/>
              <a:t>10</a:t>
            </a:r>
            <a:r>
              <a:rPr lang="en-GB" dirty="0"/>
              <a:t>Be (1.4 </a:t>
            </a:r>
            <a:r>
              <a:rPr lang="en-GB" dirty="0" err="1"/>
              <a:t>Myears</a:t>
            </a:r>
            <a:r>
              <a:rPr lang="en-GB" dirty="0"/>
              <a:t>) or </a:t>
            </a:r>
            <a:r>
              <a:rPr lang="en-GB" baseline="30000" dirty="0"/>
              <a:t>26</a:t>
            </a:r>
            <a:r>
              <a:rPr lang="en-GB" dirty="0"/>
              <a:t>Al (0.71 </a:t>
            </a:r>
            <a:r>
              <a:rPr lang="en-GB" dirty="0" err="1"/>
              <a:t>Myears</a:t>
            </a:r>
            <a:r>
              <a:rPr lang="en-GB" dirty="0"/>
              <a:t>) is a commonly used technique for </a:t>
            </a:r>
            <a:r>
              <a:rPr lang="en-GB" dirty="0" err="1"/>
              <a:t>geodating</a:t>
            </a:r>
            <a:endParaRPr lang="en-GB" dirty="0"/>
          </a:p>
          <a:p>
            <a:pPr lvl="1"/>
            <a:r>
              <a:rPr lang="en-GB" dirty="0"/>
              <a:t>Experimental measurement of the muon fluxes (and spectra) at the surface and in cave are needed (together to MC </a:t>
            </a:r>
            <a:r>
              <a:rPr lang="en-GB" dirty="0" err="1"/>
              <a:t>modeling</a:t>
            </a:r>
            <a:r>
              <a:rPr lang="en-GB" dirty="0"/>
              <a:t>) to  extract the dating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C72D9-FA36-C4C6-C776-2250F5E5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1EA1-BE34-CC6A-1995-D637102B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D2D01-6D29-F102-088C-6301B804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565" y="81097"/>
            <a:ext cx="3816031" cy="37385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F9710B-AF4E-26A5-FDF1-AB299456863E}"/>
              </a:ext>
            </a:extLst>
          </p:cNvPr>
          <p:cNvSpPr txBox="1">
            <a:spLocks/>
          </p:cNvSpPr>
          <p:nvPr/>
        </p:nvSpPr>
        <p:spPr>
          <a:xfrm>
            <a:off x="7640450" y="3902977"/>
            <a:ext cx="3491736" cy="2785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öhne"/>
                <a:hlinkClick r:id="rId3"/>
              </a:rPr>
              <a:t>Measure initially proposed by Dr. T. </a:t>
            </a:r>
            <a:r>
              <a:rPr lang="en-US" dirty="0" err="1">
                <a:latin typeface="Söhne"/>
                <a:hlinkClick r:id="rId3"/>
              </a:rPr>
              <a:t>Makhubela</a:t>
            </a:r>
            <a:r>
              <a:rPr lang="en-US" dirty="0">
                <a:latin typeface="Söhne"/>
              </a:rPr>
              <a:t>, Geology dpt. of Uni. of Johannesburg</a:t>
            </a:r>
          </a:p>
          <a:p>
            <a:r>
              <a:rPr lang="en-US" dirty="0">
                <a:latin typeface="Söhne"/>
              </a:rPr>
              <a:t>Feasibility using only muon flux measurements on surface and in cave must be studied</a:t>
            </a:r>
          </a:p>
          <a:p>
            <a:r>
              <a:rPr lang="en-US" dirty="0">
                <a:latin typeface="Söhne"/>
              </a:rPr>
              <a:t>Other groups interested </a:t>
            </a:r>
          </a:p>
          <a:p>
            <a:pPr lvl="1"/>
            <a:r>
              <a:rPr lang="en-US" dirty="0">
                <a:latin typeface="Söhne"/>
              </a:rPr>
              <a:t>Univ of Johannesburg</a:t>
            </a:r>
          </a:p>
          <a:p>
            <a:pPr lvl="1"/>
            <a:r>
              <a:rPr lang="en-US" dirty="0">
                <a:latin typeface="Söhne"/>
              </a:rPr>
              <a:t>INFN Bologna</a:t>
            </a:r>
          </a:p>
          <a:p>
            <a:pPr lvl="1"/>
            <a:r>
              <a:rPr lang="en-US" dirty="0" err="1">
                <a:latin typeface="Söhne"/>
              </a:rPr>
              <a:t>Ithemba</a:t>
            </a:r>
            <a:r>
              <a:rPr lang="en-US" dirty="0">
                <a:latin typeface="Söhne"/>
              </a:rPr>
              <a:t>/Wits</a:t>
            </a:r>
          </a:p>
          <a:p>
            <a:r>
              <a:rPr lang="en-US" dirty="0">
                <a:latin typeface="Söhne"/>
              </a:rPr>
              <a:t>Precision needed for dating must be assessed and then feasibility studies must be performed</a:t>
            </a:r>
          </a:p>
          <a:p>
            <a:endParaRPr lang="en-US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99103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92D0-51EC-C1D6-B469-B04378430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Geodating</a:t>
            </a:r>
            <a:r>
              <a:rPr lang="en-US" dirty="0"/>
              <a:t> measuring Neutron Flux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E1953-830D-4A70-2D36-A565D74E8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03" y="1052486"/>
            <a:ext cx="3537821" cy="565530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geodating</a:t>
            </a:r>
            <a:r>
              <a:rPr lang="en-US" dirty="0"/>
              <a:t> using the measurement of muon flux caught the attention of experts in Bologna and Firenze</a:t>
            </a:r>
          </a:p>
          <a:p>
            <a:r>
              <a:rPr lang="en-US" dirty="0"/>
              <a:t>A very efficient working group is active on this since more than 1 year</a:t>
            </a:r>
          </a:p>
          <a:p>
            <a:r>
              <a:rPr lang="en-US" dirty="0"/>
              <a:t>The group is now concentrated in the </a:t>
            </a:r>
            <a:r>
              <a:rPr lang="en-US" dirty="0" err="1"/>
              <a:t>geodating</a:t>
            </a:r>
            <a:r>
              <a:rPr lang="en-US" dirty="0"/>
              <a:t> determination using the flux of ultrafast neutrons from cosmic rays  </a:t>
            </a:r>
          </a:p>
          <a:p>
            <a:pPr lvl="1"/>
            <a:r>
              <a:rPr lang="en-US" dirty="0" err="1"/>
              <a:t>PoliMi</a:t>
            </a:r>
            <a:r>
              <a:rPr lang="en-US" dirty="0"/>
              <a:t> and </a:t>
            </a:r>
            <a:r>
              <a:rPr lang="en-US" dirty="0" err="1"/>
              <a:t>Ithemba</a:t>
            </a:r>
            <a:r>
              <a:rPr lang="en-US" dirty="0"/>
              <a:t> Labs will provide the instruments to measure surface ultrafast neutron flux during the PoC</a:t>
            </a:r>
          </a:p>
          <a:p>
            <a:r>
              <a:rPr lang="en-US" dirty="0"/>
              <a:t>Contacts with the CIRCE AMS facility are started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97FA1-0833-B721-8458-DE442AD9A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3D4C5-602C-10BC-4594-2E1768DD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09513-91E2-1883-43DA-2255490B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52" y="1514071"/>
            <a:ext cx="7270955" cy="408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09BFEC-3A08-627E-220D-005B7C59F2D6}"/>
              </a:ext>
            </a:extLst>
          </p:cNvPr>
          <p:cNvSpPr/>
          <p:nvPr/>
        </p:nvSpPr>
        <p:spPr>
          <a:xfrm>
            <a:off x="66674" y="4639837"/>
            <a:ext cx="6139903" cy="9673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30B0-7A4C-F8A3-4AC4-52F3A601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64226"/>
            <a:ext cx="10913746" cy="967396"/>
          </a:xfrm>
        </p:spPr>
        <p:txBody>
          <a:bodyPr>
            <a:normAutofit/>
          </a:bodyPr>
          <a:lstStyle/>
          <a:p>
            <a:r>
              <a:rPr lang="en-GB" dirty="0"/>
              <a:t>Scientific Impact of this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4E94-A09A-5A23-142B-61C74D8C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733726"/>
            <a:ext cx="5816600" cy="6039095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The Big Bang: The Universe's Origin</a:t>
            </a:r>
          </a:p>
          <a:p>
            <a:pPr lvl="1"/>
            <a:r>
              <a:rPr lang="en-US" dirty="0">
                <a:latin typeface="Söhne"/>
              </a:rPr>
              <a:t>U</a:t>
            </a:r>
            <a:r>
              <a:rPr lang="en-US" b="0" i="0" u="none" strike="noStrike" dirty="0">
                <a:effectLst/>
                <a:latin typeface="Söhne"/>
              </a:rPr>
              <a:t>nderstanding the Big Bang helps scientists explore fundamental questions about the universe's origin, composition, and eventual fate.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Emergence of Humanoids: The Human Big Bang</a:t>
            </a:r>
          </a:p>
          <a:p>
            <a:pPr lvl="1"/>
            <a:r>
              <a:rPr lang="en-US" i="0" u="none" strike="noStrike" dirty="0">
                <a:effectLst/>
                <a:latin typeface="Söhne"/>
              </a:rPr>
              <a:t>Studying </a:t>
            </a:r>
            <a:r>
              <a:rPr lang="en-US" b="0" i="0" u="none" strike="noStrike" dirty="0">
                <a:effectLst/>
                <a:latin typeface="Söhne"/>
              </a:rPr>
              <a:t>the 'human Big Bang' sheds light on human nature, social structures, and the development of civilizations.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Common points </a:t>
            </a:r>
            <a:endParaRPr lang="en-US" b="0" i="0" u="none" strike="noStrike" dirty="0">
              <a:effectLst/>
              <a:latin typeface="Söhne"/>
            </a:endParaRPr>
          </a:p>
          <a:p>
            <a:pPr lvl="1"/>
            <a:r>
              <a:rPr lang="en-US" i="0" u="none" strike="noStrike" dirty="0">
                <a:effectLst/>
                <a:latin typeface="Söhne"/>
              </a:rPr>
              <a:t>Both</a:t>
            </a:r>
            <a:r>
              <a:rPr lang="en-US" b="1" i="0" u="none" strike="noStrike" dirty="0">
                <a:effectLst/>
                <a:latin typeface="Söhne"/>
              </a:rPr>
              <a:t> </a:t>
            </a:r>
            <a:r>
              <a:rPr lang="en-US" b="0" i="0" u="none" strike="noStrike" dirty="0">
                <a:effectLst/>
                <a:latin typeface="Söhne"/>
              </a:rPr>
              <a:t>events represent critical thresholds that led to vast expansions in complexity and diversity — in the universe at large and within the realm of human ancestry.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Scientific impact </a:t>
            </a:r>
          </a:p>
          <a:p>
            <a:pPr lvl="1"/>
            <a:r>
              <a:rPr lang="en-US" b="0" i="0" u="none" strike="noStrike" dirty="0">
                <a:effectLst/>
                <a:latin typeface="Söhne"/>
              </a:rPr>
              <a:t>Studying these pivotal moments not only enhances our understanding of the cosmos and ourselves but also underscores the interconnectedness of all things in the mosaic of existence.</a:t>
            </a:r>
          </a:p>
          <a:p>
            <a:pPr lvl="1"/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Muon imaging, in its capacity to unveil hidden chambers within the Rising Star cave system, is as revolutionary to </a:t>
            </a:r>
            <a:r>
              <a:rPr lang="en-US" dirty="0">
                <a:solidFill>
                  <a:srgbClr val="002060"/>
                </a:solidFill>
                <a:latin typeface="Söhne"/>
              </a:rPr>
              <a:t>paleontology</a:t>
            </a:r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 as the LHC  it has been for the discovery of the Higgs Boson in particle physics!</a:t>
            </a:r>
          </a:p>
          <a:p>
            <a:pPr marL="457200" lvl="1" indent="0">
              <a:buNone/>
            </a:pPr>
            <a:endParaRPr lang="en-US" b="0" i="0" u="none" strike="noStrike" dirty="0">
              <a:effectLst/>
              <a:latin typeface="Söhne"/>
            </a:endParaRPr>
          </a:p>
          <a:p>
            <a:pPr marL="285750" indent="-2857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Söhne"/>
              </a:rPr>
              <a:t>Mu</a:t>
            </a:r>
            <a:r>
              <a:rPr lang="en-US" dirty="0">
                <a:latin typeface="Söhne"/>
              </a:rPr>
              <a:t>on Imaging in the Rising</a:t>
            </a:r>
            <a:r>
              <a:rPr lang="en-US" b="1" dirty="0">
                <a:latin typeface="Söhne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Söhne"/>
              </a:rPr>
              <a:t>Star</a:t>
            </a:r>
            <a:r>
              <a:rPr lang="en-US" dirty="0">
                <a:latin typeface="Söhne"/>
              </a:rPr>
              <a:t> cave systems gives a </a:t>
            </a:r>
            <a:r>
              <a:rPr lang="en-US" b="1" dirty="0">
                <a:latin typeface="Söhne"/>
              </a:rPr>
              <a:t>unique </a:t>
            </a:r>
            <a:r>
              <a:rPr lang="en-US" dirty="0">
                <a:latin typeface="Söhne"/>
              </a:rPr>
              <a:t>opportunity to all of this!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5EF11-1E20-0F2A-9B85-7D5FCDD3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4C822-76E7-7A9E-C3EE-4499CE69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2050" name="Picture 2" descr="Recreating Big Bang matter on Earth | CERN">
            <a:extLst>
              <a:ext uri="{FF2B5EF4-FFF2-40B4-BE49-F238E27FC236}">
                <a16:creationId xmlns:a16="http://schemas.microsoft.com/office/drawing/2014/main" id="{5BDFB179-19AD-3C65-C007-31033E69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45" y="1052486"/>
            <a:ext cx="4630103" cy="22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4C880E-0CD9-49AF-9DAC-7B7EF14A378B}"/>
              </a:ext>
            </a:extLst>
          </p:cNvPr>
          <p:cNvGrpSpPr/>
          <p:nvPr/>
        </p:nvGrpSpPr>
        <p:grpSpPr>
          <a:xfrm>
            <a:off x="6429644" y="3309423"/>
            <a:ext cx="4531281" cy="3463400"/>
            <a:chOff x="6429644" y="3309423"/>
            <a:chExt cx="4531281" cy="34634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B4CF51B-1231-A503-2705-DA1737787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644" y="3309423"/>
              <a:ext cx="4531281" cy="346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3E631A2E-DEA5-3501-52EE-F3ACE7937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930" y="4497336"/>
              <a:ext cx="967116" cy="54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3173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0BBD-972A-1796-616A-64652230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interested groups composition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5B891-0168-FC0E-205E-0451852E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549F6-DEED-676E-047E-57DC0B74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13</a:t>
            </a:fld>
            <a:endParaRPr lang="en-GB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9C15F55-CD34-F557-A224-2825ED3EA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549308"/>
              </p:ext>
            </p:extLst>
          </p:nvPr>
        </p:nvGraphicFramePr>
        <p:xfrm>
          <a:off x="544741" y="1181233"/>
          <a:ext cx="7086600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086600" imgH="3035300" progId="Excel.Sheet.12">
                  <p:embed/>
                </p:oleObj>
              </mc:Choice>
              <mc:Fallback>
                <p:oleObj name="Worksheet" r:id="rId2" imgW="7086600" imgH="3035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4741" y="1181233"/>
                        <a:ext cx="7086600" cy="303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4ED1D0-56D9-0AEA-D57B-98A1A92EA23D}"/>
              </a:ext>
            </a:extLst>
          </p:cNvPr>
          <p:cNvSpPr txBox="1">
            <a:spLocks/>
          </p:cNvSpPr>
          <p:nvPr/>
        </p:nvSpPr>
        <p:spPr>
          <a:xfrm>
            <a:off x="219687" y="4493028"/>
            <a:ext cx="11033172" cy="2042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INFN</a:t>
            </a:r>
          </a:p>
          <a:p>
            <a:pPr lvl="1"/>
            <a:r>
              <a:rPr lang="en-GB" dirty="0"/>
              <a:t>Supported by the directors of Bologna, Firenze and LNL: E. </a:t>
            </a:r>
            <a:r>
              <a:rPr lang="en-GB" dirty="0" err="1"/>
              <a:t>Scapparone</a:t>
            </a:r>
            <a:r>
              <a:rPr lang="en-GB" dirty="0"/>
              <a:t>, G. </a:t>
            </a:r>
            <a:r>
              <a:rPr lang="en-GB" dirty="0" err="1"/>
              <a:t>Passaleva</a:t>
            </a:r>
            <a:r>
              <a:rPr lang="en-GB" dirty="0"/>
              <a:t>, F. </a:t>
            </a:r>
            <a:r>
              <a:rPr lang="en-GB" dirty="0" err="1"/>
              <a:t>Azaiez</a:t>
            </a:r>
            <a:endParaRPr lang="en-GB" dirty="0"/>
          </a:p>
          <a:p>
            <a:pPr lvl="1"/>
            <a:r>
              <a:rPr lang="en-GB" dirty="0"/>
              <a:t>Bologna</a:t>
            </a:r>
          </a:p>
          <a:p>
            <a:pPr lvl="2"/>
            <a:r>
              <a:rPr lang="en-GB" dirty="0"/>
              <a:t>MB, B. Giacobbe, </a:t>
            </a:r>
            <a:r>
              <a:rPr lang="en-GB" b="1" dirty="0"/>
              <a:t>S. </a:t>
            </a:r>
            <a:r>
              <a:rPr lang="en-GB" b="1" dirty="0" err="1"/>
              <a:t>Rabaglia</a:t>
            </a:r>
            <a:r>
              <a:rPr lang="en-GB" dirty="0"/>
              <a:t>, M. </a:t>
            </a:r>
            <a:r>
              <a:rPr lang="en-GB" dirty="0" err="1"/>
              <a:t>Sioli</a:t>
            </a:r>
            <a:endParaRPr lang="en-GB" dirty="0"/>
          </a:p>
          <a:p>
            <a:pPr lvl="1"/>
            <a:r>
              <a:rPr lang="en-GB" dirty="0"/>
              <a:t>Firenze</a:t>
            </a:r>
          </a:p>
          <a:p>
            <a:pPr lvl="2"/>
            <a:r>
              <a:rPr lang="en-GB" dirty="0"/>
              <a:t>L. </a:t>
            </a:r>
            <a:r>
              <a:rPr lang="en-GB" dirty="0" err="1"/>
              <a:t>Bonechi</a:t>
            </a:r>
            <a:r>
              <a:rPr lang="en-GB" dirty="0"/>
              <a:t> , D. </a:t>
            </a:r>
            <a:r>
              <a:rPr lang="en-GB" dirty="0" err="1"/>
              <a:t>Borselli</a:t>
            </a:r>
            <a:r>
              <a:rPr lang="en-GB" dirty="0"/>
              <a:t>, R. D’Alessandro, </a:t>
            </a:r>
            <a:r>
              <a:rPr lang="en-GB" b="1" dirty="0"/>
              <a:t>C. </a:t>
            </a:r>
            <a:r>
              <a:rPr lang="en-GB" b="1" dirty="0" err="1"/>
              <a:t>Frosin</a:t>
            </a:r>
            <a:endParaRPr lang="en-GB" b="1" dirty="0"/>
          </a:p>
          <a:p>
            <a:r>
              <a:rPr lang="en-GB" dirty="0"/>
              <a:t>Big world experts in palaeontology, archaeology and anthropology express a strong interest to participate</a:t>
            </a:r>
          </a:p>
          <a:p>
            <a:pPr lvl="1"/>
            <a:r>
              <a:rPr lang="en-GB" dirty="0"/>
              <a:t>Prof. Lee Berger (NG), Prof. John Hawks (Wisconsin Uni.), Prof. Tracy </a:t>
            </a:r>
            <a:r>
              <a:rPr lang="en-GB" dirty="0" err="1"/>
              <a:t>Kivell</a:t>
            </a:r>
            <a:r>
              <a:rPr lang="en-GB" dirty="0"/>
              <a:t> (MPI) </a:t>
            </a:r>
          </a:p>
          <a:p>
            <a:pPr lvl="1"/>
            <a:r>
              <a:rPr lang="en-GB" dirty="0"/>
              <a:t>Regular meetings started since October 2023</a:t>
            </a:r>
          </a:p>
        </p:txBody>
      </p:sp>
      <p:pic>
        <p:nvPicPr>
          <p:cNvPr id="11" name="Picture 10" descr="A group of men in overalls standing together&#10;&#10;Description automatically generated">
            <a:extLst>
              <a:ext uri="{FF2B5EF4-FFF2-40B4-BE49-F238E27FC236}">
                <a16:creationId xmlns:a16="http://schemas.microsoft.com/office/drawing/2014/main" id="{F1DFC92D-90F5-81F9-1BAD-00640B271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735" y="1181233"/>
            <a:ext cx="2042573" cy="2042573"/>
          </a:xfrm>
          <a:prstGeom prst="rect">
            <a:avLst/>
          </a:prstGeom>
        </p:spPr>
      </p:pic>
      <p:pic>
        <p:nvPicPr>
          <p:cNvPr id="13" name="Picture 12" descr="A group of men standing in front of a glass case with skeletons&#10;&#10;Description automatically generated">
            <a:extLst>
              <a:ext uri="{FF2B5EF4-FFF2-40B4-BE49-F238E27FC236}">
                <a16:creationId xmlns:a16="http://schemas.microsoft.com/office/drawing/2014/main" id="{EFC895D2-C7F4-D583-ADDF-FA911C98F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420" y="3433221"/>
            <a:ext cx="2991394" cy="22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C69F-2E66-64C6-B747-0D7A1DD8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1" y="-180486"/>
            <a:ext cx="10913746" cy="967396"/>
          </a:xfrm>
        </p:spPr>
        <p:txBody>
          <a:bodyPr/>
          <a:lstStyle/>
          <a:p>
            <a:r>
              <a:rPr lang="en-US" dirty="0" err="1"/>
              <a:t>Stato</a:t>
            </a:r>
            <a:r>
              <a:rPr lang="en-US" dirty="0"/>
              <a:t> del </a:t>
            </a:r>
            <a:r>
              <a:rPr lang="en-US" dirty="0" err="1"/>
              <a:t>progetto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9C319-C2BB-7004-9D9E-5FE51C20F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786910"/>
            <a:ext cx="7211164" cy="5939567"/>
          </a:xfrm>
        </p:spPr>
        <p:txBody>
          <a:bodyPr>
            <a:normAutofit fontScale="92500"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2024 ha visto uno sviluppo rapido e consistente della collaborazione </a:t>
            </a:r>
            <a:r>
              <a:rPr lang="it-CH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MUSTAR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Organizzazione, in tutti i dettagli, della </a:t>
            </a:r>
            <a:r>
              <a:rPr lang="it-CH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Proof of Concept (POC)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che sarà realizzata prossimamente nel sito patrimonio UNESCO </a:t>
            </a:r>
            <a:r>
              <a:rPr lang="it-CH" sz="1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“Cradle of Humankind”</a:t>
            </a:r>
            <a:endParaRPr lang="it-CH" sz="1800" i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it-CH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Inoltre, e’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emersa una interessante attività parallela finalizzata alla </a:t>
            </a:r>
            <a:r>
              <a:rPr lang="it-CH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geodatazione del territorio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mediante dati muografici. Questa attività sta avanzando rapidamente grazie all'interesse e al supporto ricevuti dalla </a:t>
            </a:r>
            <a:r>
              <a:rPr lang="it-CH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Sezione di Bologna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it-CH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rogrammazione della </a:t>
            </a:r>
            <a:r>
              <a:rPr lang="it-CH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progetto è in fase avanzata grazie al supporto ricevuto da </a:t>
            </a:r>
            <a:r>
              <a:rPr lang="it-CH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INFN Firenze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CH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Ithemba Labs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CH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Lee Berger Foundation/National Geographic (LBF/NatGeo)</a:t>
            </a:r>
            <a:endParaRPr lang="it-CH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Tutto è già pronto per l’avvio. </a:t>
            </a:r>
            <a:r>
              <a:rPr lang="it-CH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’unico ostacolo rimasto è la finalizzazione dei </a:t>
            </a:r>
            <a:r>
              <a:rPr lang="it-CH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it-CH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>
              <a:lnSpc>
                <a:spcPct val="115000"/>
              </a:lnSpc>
              <a:spcAft>
                <a:spcPts val="800"/>
              </a:spcAft>
            </a:pPr>
            <a:r>
              <a:rPr lang="it-CH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Ithemba Labs</a:t>
            </a:r>
            <a:r>
              <a:rPr lang="it-CH" sz="1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CH" sz="1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Firma il 2 Aprile p.v. a Roma</a:t>
            </a:r>
            <a:r>
              <a:rPr lang="it-CH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>
              <a:lnSpc>
                <a:spcPct val="115000"/>
              </a:lnSpc>
              <a:spcAft>
                <a:spcPts val="800"/>
              </a:spcAft>
            </a:pPr>
            <a:r>
              <a:rPr lang="it-CH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NatGeo</a:t>
            </a:r>
            <a:r>
              <a:rPr lang="it-CH" sz="1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CH" sz="1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versione fornita dall’ INFN ad Agosto 2024 e’ stata presa in carico attivamente dal NatGeo a inizio Gennaio. La revisione dovrebbe essere pronta in qualche settimana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AF268-3E63-7CCC-0426-E35B4BD96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80189-48CB-DC0A-98B4-314D6DC5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969D4-E59E-E8B9-119C-11D7E9877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251" y="1135626"/>
            <a:ext cx="3653506" cy="2431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93568-7CDD-92B8-A1E9-53CBA0885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175" y="4018205"/>
            <a:ext cx="3653506" cy="235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4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9AC03C7-772B-E87B-63F2-E42F936085D6}"/>
              </a:ext>
            </a:extLst>
          </p:cNvPr>
          <p:cNvGrpSpPr/>
          <p:nvPr/>
        </p:nvGrpSpPr>
        <p:grpSpPr>
          <a:xfrm>
            <a:off x="66673" y="1505878"/>
            <a:ext cx="10844275" cy="4824584"/>
            <a:chOff x="66673" y="1505878"/>
            <a:chExt cx="10844275" cy="48245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CDA85F-7236-AB7D-C654-2F38F9F19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912"/>
            <a:stretch/>
          </p:blipFill>
          <p:spPr>
            <a:xfrm>
              <a:off x="66673" y="1505878"/>
              <a:ext cx="10844275" cy="482458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D71B1D-BF2A-51BA-0D8D-A13F7B20031B}"/>
                </a:ext>
              </a:extLst>
            </p:cNvPr>
            <p:cNvSpPr/>
            <p:nvPr/>
          </p:nvSpPr>
          <p:spPr>
            <a:xfrm>
              <a:off x="6096000" y="1676400"/>
              <a:ext cx="4572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27686F-F500-3C7C-68F0-64B0654EB751}"/>
                </a:ext>
              </a:extLst>
            </p:cNvPr>
            <p:cNvSpPr/>
            <p:nvPr/>
          </p:nvSpPr>
          <p:spPr>
            <a:xfrm>
              <a:off x="6096000" y="5600700"/>
              <a:ext cx="4572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17E465-98FA-9B31-69AD-025F2ECE7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MuStar</a:t>
            </a:r>
            <a:r>
              <a:rPr lang="en-GB" dirty="0"/>
              <a:t> PoC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FD707-036C-12E8-0D2A-3594CD19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CC036-3D37-0958-4691-713CA6BEC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67" y="112310"/>
            <a:ext cx="3271870" cy="3316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4DBAA-11FD-64EE-567B-FC019C9DA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276" y="4107074"/>
            <a:ext cx="3271870" cy="249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82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7B2A-CEEE-F6CE-5EB3-2D2B3B4D9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210730"/>
            <a:ext cx="10913746" cy="967396"/>
          </a:xfrm>
        </p:spPr>
        <p:txBody>
          <a:bodyPr/>
          <a:lstStyle/>
          <a:p>
            <a:r>
              <a:rPr lang="en-US" dirty="0" err="1"/>
              <a:t>Aspetti</a:t>
            </a:r>
            <a:r>
              <a:rPr lang="en-US" dirty="0"/>
              <a:t> </a:t>
            </a:r>
            <a:r>
              <a:rPr lang="en-US" dirty="0" err="1"/>
              <a:t>finanziari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BAC03-FFA8-CE0C-5695-2CFBBE8E8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647251"/>
            <a:ext cx="6832600" cy="6061403"/>
          </a:xfrm>
        </p:spPr>
        <p:txBody>
          <a:bodyPr>
            <a:normAutofit/>
          </a:bodyPr>
          <a:lstStyle/>
          <a:p>
            <a:r>
              <a:rPr lang="en-US" dirty="0"/>
              <a:t>Nel 2024 il Progetto e’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finanziato</a:t>
            </a:r>
            <a:r>
              <a:rPr lang="en-US" dirty="0"/>
              <a:t> da INFN ENERGIA</a:t>
            </a:r>
          </a:p>
          <a:p>
            <a:pPr marL="457200" lvl="1"/>
            <a:r>
              <a:rPr lang="it-IT" sz="1400" u="sng" dirty="0">
                <a:effectLst/>
                <a:ea typeface="Times"/>
              </a:rPr>
              <a:t>Sezione di Bologna</a:t>
            </a:r>
            <a:endParaRPr lang="en-US" sz="1400" dirty="0">
              <a:effectLst/>
              <a:ea typeface="Times"/>
            </a:endParaRPr>
          </a:p>
          <a:p>
            <a:pPr marL="457200" lvl="1"/>
            <a:r>
              <a:rPr lang="it-IT" sz="1400" dirty="0">
                <a:effectLst/>
                <a:ea typeface="Times"/>
              </a:rPr>
              <a:t>Sigla:</a:t>
            </a:r>
            <a:r>
              <a:rPr lang="it-IT" sz="1400" b="1" dirty="0">
                <a:effectLst/>
                <a:ea typeface="Times"/>
              </a:rPr>
              <a:t> </a:t>
            </a:r>
            <a:r>
              <a:rPr lang="it-IT" sz="1400" b="1" dirty="0" err="1">
                <a:effectLst/>
                <a:ea typeface="Times"/>
              </a:rPr>
              <a:t>Infn_e</a:t>
            </a:r>
            <a:r>
              <a:rPr lang="it-IT" sz="1400" b="1" dirty="0">
                <a:effectLst/>
                <a:ea typeface="Times"/>
              </a:rPr>
              <a:t>/</a:t>
            </a:r>
            <a:r>
              <a:rPr lang="it-IT" sz="1400" b="1" dirty="0" err="1">
                <a:effectLst/>
                <a:ea typeface="Times"/>
              </a:rPr>
              <a:t>Mustar</a:t>
            </a:r>
            <a:r>
              <a:rPr lang="it-IT" sz="1400" b="1" dirty="0">
                <a:ea typeface="Times"/>
              </a:rPr>
              <a:t>-</a:t>
            </a:r>
            <a:r>
              <a:rPr lang="it-IT" sz="1400" b="1" dirty="0">
                <a:effectLst/>
                <a:ea typeface="Times"/>
              </a:rPr>
              <a:t>Bo</a:t>
            </a:r>
            <a:endParaRPr lang="en-US" sz="1400" dirty="0">
              <a:effectLst/>
              <a:ea typeface="Times"/>
            </a:endParaRPr>
          </a:p>
          <a:p>
            <a:pPr marL="457200" lvl="1"/>
            <a:r>
              <a:rPr lang="it-IT" sz="1400" dirty="0">
                <a:ea typeface="Times"/>
              </a:rPr>
              <a:t>Rimborsi Viaggio</a:t>
            </a:r>
            <a:r>
              <a:rPr lang="it-IT" sz="1400" dirty="0">
                <a:effectLst/>
                <a:ea typeface="Times"/>
              </a:rPr>
              <a:t> 8000,00€</a:t>
            </a:r>
            <a:endParaRPr lang="en-US" sz="1400" dirty="0">
              <a:effectLst/>
              <a:ea typeface="Times"/>
            </a:endParaRPr>
          </a:p>
          <a:p>
            <a:pPr marL="228600" lvl="1" indent="0">
              <a:buNone/>
            </a:pPr>
            <a:r>
              <a:rPr lang="it-IT" sz="1400" dirty="0">
                <a:effectLst/>
                <a:ea typeface="Times"/>
              </a:rPr>
              <a:t> </a:t>
            </a:r>
            <a:endParaRPr lang="en-US" sz="1400" dirty="0">
              <a:effectLst/>
              <a:ea typeface="Times"/>
            </a:endParaRPr>
          </a:p>
          <a:p>
            <a:pPr marL="457200" lvl="1"/>
            <a:r>
              <a:rPr lang="it-IT" sz="1400" u="sng" dirty="0">
                <a:effectLst/>
                <a:ea typeface="Times"/>
              </a:rPr>
              <a:t>Sezione di Firenze</a:t>
            </a:r>
            <a:endParaRPr lang="en-US" sz="1400" dirty="0">
              <a:effectLst/>
              <a:ea typeface="Times"/>
            </a:endParaRPr>
          </a:p>
          <a:p>
            <a:pPr marL="457200" lvl="1"/>
            <a:r>
              <a:rPr lang="it-IT" sz="1400" b="1" dirty="0" err="1">
                <a:effectLst/>
                <a:ea typeface="Times"/>
              </a:rPr>
              <a:t>Infn_e</a:t>
            </a:r>
            <a:r>
              <a:rPr lang="it-IT" sz="1400" b="1" dirty="0">
                <a:effectLst/>
                <a:ea typeface="Times"/>
              </a:rPr>
              <a:t>/</a:t>
            </a:r>
            <a:r>
              <a:rPr lang="it-IT" sz="1400" b="1" dirty="0" err="1">
                <a:effectLst/>
                <a:ea typeface="Times"/>
              </a:rPr>
              <a:t>Mustar</a:t>
            </a:r>
            <a:r>
              <a:rPr lang="it-IT" sz="1400" b="1" dirty="0">
                <a:ea typeface="Times"/>
              </a:rPr>
              <a:t>-</a:t>
            </a:r>
            <a:r>
              <a:rPr lang="it-IT" sz="1400" b="1" dirty="0">
                <a:effectLst/>
                <a:ea typeface="Times"/>
              </a:rPr>
              <a:t>Fi</a:t>
            </a:r>
            <a:endParaRPr lang="en-US" sz="1400" dirty="0">
              <a:effectLst/>
              <a:ea typeface="Times"/>
            </a:endParaRPr>
          </a:p>
          <a:p>
            <a:pPr marL="457200" lvl="1"/>
            <a:r>
              <a:rPr lang="it-IT" sz="1400" dirty="0">
                <a:ea typeface="Times"/>
              </a:rPr>
              <a:t>Strumentazione:</a:t>
            </a:r>
            <a:r>
              <a:rPr lang="it-IT" sz="1400" dirty="0">
                <a:effectLst/>
                <a:ea typeface="Times"/>
              </a:rPr>
              <a:t> 15.700€</a:t>
            </a:r>
            <a:endParaRPr lang="en-US" sz="1400" dirty="0">
              <a:effectLst/>
              <a:ea typeface="Times"/>
            </a:endParaRPr>
          </a:p>
          <a:p>
            <a:pPr marL="457200" lvl="1"/>
            <a:r>
              <a:rPr lang="it-IT" sz="1400" dirty="0">
                <a:effectLst/>
                <a:ea typeface="Times"/>
              </a:rPr>
              <a:t>Rimborsi viaggio 12.000,00€</a:t>
            </a:r>
            <a:endParaRPr lang="en-US" sz="1400" dirty="0">
              <a:effectLst/>
              <a:ea typeface="Times"/>
            </a:endParaRPr>
          </a:p>
          <a:p>
            <a:pPr marL="457200" lvl="1"/>
            <a:r>
              <a:rPr lang="it-IT" sz="1400" dirty="0">
                <a:effectLst/>
                <a:ea typeface="Times"/>
              </a:rPr>
              <a:t>Trasporti  5.300€</a:t>
            </a:r>
          </a:p>
          <a:p>
            <a:pPr marL="457200" lvl="1"/>
            <a:endParaRPr lang="it-IT" sz="1400" dirty="0">
              <a:ea typeface="Times"/>
            </a:endParaRPr>
          </a:p>
          <a:p>
            <a:pPr marL="0"/>
            <a:r>
              <a:rPr lang="it-IT" sz="1800" dirty="0">
                <a:effectLst/>
                <a:ea typeface="Times"/>
              </a:rPr>
              <a:t>Nel Dicembre 2024 </a:t>
            </a:r>
            <a:r>
              <a:rPr lang="it-IT" sz="1800" dirty="0" err="1">
                <a:effectLst/>
                <a:ea typeface="Times"/>
              </a:rPr>
              <a:t>e’</a:t>
            </a:r>
            <a:r>
              <a:rPr lang="it-IT" sz="1800" dirty="0">
                <a:effectLst/>
                <a:ea typeface="Times"/>
              </a:rPr>
              <a:t> stata chiesta la riassegnazione dei fondi</a:t>
            </a:r>
          </a:p>
          <a:p>
            <a:pPr marL="457200" lvl="1"/>
            <a:r>
              <a:rPr lang="en-US" sz="1400" dirty="0">
                <a:effectLst/>
                <a:ea typeface="Times"/>
              </a:rPr>
              <a:t>le </a:t>
            </a:r>
            <a:r>
              <a:rPr lang="en-US" sz="1400" dirty="0" err="1">
                <a:effectLst/>
                <a:ea typeface="Times"/>
              </a:rPr>
              <a:t>ri-assegnazioni</a:t>
            </a:r>
            <a:r>
              <a:rPr lang="en-US" sz="1400" dirty="0">
                <a:effectLst/>
                <a:ea typeface="Times"/>
              </a:rPr>
              <a:t> </a:t>
            </a:r>
            <a:r>
              <a:rPr lang="en-US" sz="1400" dirty="0" err="1">
                <a:effectLst/>
                <a:ea typeface="Times"/>
              </a:rPr>
              <a:t>sulla</a:t>
            </a:r>
            <a:r>
              <a:rPr lang="en-US" sz="1400" dirty="0">
                <a:effectLst/>
                <a:ea typeface="Times"/>
              </a:rPr>
              <a:t> sigla </a:t>
            </a:r>
            <a:r>
              <a:rPr lang="en-US" sz="1400" dirty="0" err="1">
                <a:effectLst/>
                <a:ea typeface="Times"/>
              </a:rPr>
              <a:t>avverranno</a:t>
            </a:r>
            <a:r>
              <a:rPr lang="en-US" sz="1400" dirty="0">
                <a:effectLst/>
                <a:ea typeface="Times"/>
              </a:rPr>
              <a:t> con la </a:t>
            </a:r>
            <a:r>
              <a:rPr lang="en-US" sz="1400" dirty="0" err="1">
                <a:effectLst/>
                <a:ea typeface="Times"/>
              </a:rPr>
              <a:t>disponibilita</a:t>
            </a:r>
            <a:r>
              <a:rPr lang="en-US" sz="1400" dirty="0">
                <a:effectLst/>
                <a:ea typeface="Times"/>
              </a:rPr>
              <a:t>’ </a:t>
            </a:r>
            <a:r>
              <a:rPr lang="en-US" sz="1400" dirty="0" err="1">
                <a:effectLst/>
                <a:ea typeface="Times"/>
              </a:rPr>
              <a:t>dell’avanzo</a:t>
            </a:r>
            <a:r>
              <a:rPr lang="en-US" sz="1400" dirty="0">
                <a:effectLst/>
                <a:ea typeface="Times"/>
              </a:rPr>
              <a:t> libero a Maggio 2025</a:t>
            </a:r>
          </a:p>
          <a:p>
            <a:pPr marL="457200" lvl="1"/>
            <a:r>
              <a:rPr lang="en-US" sz="1400" dirty="0" err="1">
                <a:ea typeface="Times"/>
              </a:rPr>
              <a:t>Situazione</a:t>
            </a:r>
            <a:r>
              <a:rPr lang="en-US" sz="1400" dirty="0">
                <a:ea typeface="Times"/>
              </a:rPr>
              <a:t> non </a:t>
            </a:r>
            <a:r>
              <a:rPr lang="en-US" sz="1400" dirty="0" err="1">
                <a:ea typeface="Times"/>
              </a:rPr>
              <a:t>ideale</a:t>
            </a:r>
            <a:r>
              <a:rPr lang="en-US" sz="1400" dirty="0">
                <a:ea typeface="Times"/>
              </a:rPr>
              <a:t>, </a:t>
            </a:r>
            <a:r>
              <a:rPr lang="en-US" sz="1400" dirty="0" err="1">
                <a:ea typeface="Times"/>
              </a:rPr>
              <a:t>pero</a:t>
            </a:r>
            <a:r>
              <a:rPr lang="en-US" sz="1400" dirty="0">
                <a:ea typeface="Times"/>
              </a:rPr>
              <a:t>’ i </a:t>
            </a:r>
            <a:r>
              <a:rPr lang="en-US" sz="1400" dirty="0" err="1">
                <a:ea typeface="Times"/>
              </a:rPr>
              <a:t>direttori</a:t>
            </a:r>
            <a:r>
              <a:rPr lang="en-US" sz="1400" dirty="0">
                <a:ea typeface="Times"/>
              </a:rPr>
              <a:t> di Bologna e Firenze </a:t>
            </a:r>
            <a:r>
              <a:rPr lang="en-US" sz="1400" dirty="0" err="1">
                <a:ea typeface="Times"/>
              </a:rPr>
              <a:t>supporteranno</a:t>
            </a:r>
            <a:r>
              <a:rPr lang="en-US" sz="1400" dirty="0">
                <a:ea typeface="Times"/>
              </a:rPr>
              <a:t> con </a:t>
            </a:r>
            <a:r>
              <a:rPr lang="en-US" sz="1400" dirty="0" err="1">
                <a:ea typeface="Times"/>
              </a:rPr>
              <a:t>anticipi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nel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caso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si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dovesse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cominciare</a:t>
            </a:r>
            <a:r>
              <a:rPr lang="en-US" sz="1400" dirty="0">
                <a:ea typeface="Times"/>
              </a:rPr>
              <a:t> prima</a:t>
            </a:r>
          </a:p>
          <a:p>
            <a:pPr marL="457200" lvl="1"/>
            <a:endParaRPr lang="en-US" sz="1400" dirty="0">
              <a:effectLst/>
              <a:ea typeface="Times"/>
            </a:endParaRPr>
          </a:p>
          <a:p>
            <a:pPr marL="0"/>
            <a:r>
              <a:rPr lang="en-US" sz="1800" dirty="0">
                <a:ea typeface="Times"/>
              </a:rPr>
              <a:t>I 50k </a:t>
            </a:r>
            <a:r>
              <a:rPr lang="en-US" sz="1800" dirty="0" err="1">
                <a:ea typeface="Times"/>
              </a:rPr>
              <a:t>ottenuti</a:t>
            </a:r>
            <a:r>
              <a:rPr lang="en-US" sz="1800" dirty="0">
                <a:ea typeface="Times"/>
              </a:rPr>
              <a:t> in prima </a:t>
            </a:r>
            <a:r>
              <a:rPr lang="en-US" sz="1800" dirty="0" err="1">
                <a:ea typeface="Times"/>
              </a:rPr>
              <a:t>istanza</a:t>
            </a:r>
            <a:r>
              <a:rPr lang="en-US" sz="1800" dirty="0">
                <a:ea typeface="Times"/>
              </a:rPr>
              <a:t> da INFN Energia </a:t>
            </a:r>
            <a:r>
              <a:rPr lang="en-US" sz="1800" dirty="0" err="1">
                <a:ea typeface="Times"/>
              </a:rPr>
              <a:t>sono</a:t>
            </a:r>
            <a:r>
              <a:rPr lang="en-US" sz="1800" dirty="0">
                <a:ea typeface="Times"/>
              </a:rPr>
              <a:t> </a:t>
            </a:r>
            <a:r>
              <a:rPr lang="en-US" sz="1800" dirty="0" err="1">
                <a:ea typeface="Times"/>
              </a:rPr>
              <a:t>sufficienti</a:t>
            </a:r>
            <a:r>
              <a:rPr lang="en-US" sz="1800" dirty="0">
                <a:ea typeface="Times"/>
              </a:rPr>
              <a:t> per la PoC e al </a:t>
            </a:r>
            <a:r>
              <a:rPr lang="en-US" sz="1800" dirty="0" err="1">
                <a:ea typeface="Times"/>
              </a:rPr>
              <a:t>momento</a:t>
            </a:r>
            <a:r>
              <a:rPr lang="en-US" sz="1800" dirty="0">
                <a:ea typeface="Times"/>
              </a:rPr>
              <a:t> non </a:t>
            </a:r>
            <a:r>
              <a:rPr lang="en-US" sz="1800" dirty="0" err="1">
                <a:ea typeface="Times"/>
              </a:rPr>
              <a:t>si</a:t>
            </a:r>
            <a:r>
              <a:rPr lang="en-US" sz="1800" dirty="0">
                <a:ea typeface="Times"/>
              </a:rPr>
              <a:t> </a:t>
            </a:r>
            <a:r>
              <a:rPr lang="en-US" sz="1800" dirty="0" err="1">
                <a:ea typeface="Times"/>
              </a:rPr>
              <a:t>prevedono</a:t>
            </a:r>
            <a:r>
              <a:rPr lang="en-US" sz="1800" dirty="0">
                <a:ea typeface="Times"/>
              </a:rPr>
              <a:t> </a:t>
            </a:r>
            <a:r>
              <a:rPr lang="en-US" sz="1800" dirty="0" err="1">
                <a:ea typeface="Times"/>
              </a:rPr>
              <a:t>ulteriori</a:t>
            </a:r>
            <a:r>
              <a:rPr lang="en-US" sz="1800" dirty="0">
                <a:ea typeface="Times"/>
              </a:rPr>
              <a:t> </a:t>
            </a:r>
            <a:r>
              <a:rPr lang="en-US" sz="1800" dirty="0" err="1">
                <a:ea typeface="Times"/>
              </a:rPr>
              <a:t>richieste</a:t>
            </a:r>
            <a:endParaRPr lang="en-US" sz="1800" dirty="0">
              <a:ea typeface="Times"/>
            </a:endParaRPr>
          </a:p>
          <a:p>
            <a:pPr marL="457200" lvl="1"/>
            <a:r>
              <a:rPr lang="en-US" sz="1400" dirty="0">
                <a:effectLst/>
                <a:ea typeface="Times"/>
              </a:rPr>
              <a:t>La </a:t>
            </a:r>
            <a:r>
              <a:rPr lang="en-US" sz="1400" dirty="0" err="1">
                <a:effectLst/>
                <a:ea typeface="Times"/>
              </a:rPr>
              <a:t>geodatazione</a:t>
            </a:r>
            <a:r>
              <a:rPr lang="en-US" sz="1400" dirty="0">
                <a:effectLst/>
                <a:ea typeface="Times"/>
              </a:rPr>
              <a:t> con </a:t>
            </a:r>
            <a:r>
              <a:rPr lang="en-US" sz="1400" dirty="0" err="1">
                <a:effectLst/>
                <a:ea typeface="Times"/>
              </a:rPr>
              <a:t>neutroni</a:t>
            </a:r>
            <a:r>
              <a:rPr lang="en-US" sz="1400" dirty="0">
                <a:ea typeface="Times"/>
              </a:rPr>
              <a:t>, non </a:t>
            </a:r>
            <a:r>
              <a:rPr lang="en-US" sz="1400" dirty="0" err="1">
                <a:ea typeface="Times"/>
              </a:rPr>
              <a:t>presente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nelle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richieste</a:t>
            </a:r>
            <a:r>
              <a:rPr lang="en-US" sz="1400" dirty="0">
                <a:ea typeface="Times"/>
              </a:rPr>
              <a:t> del 2024, </a:t>
            </a:r>
            <a:r>
              <a:rPr lang="en-US" sz="1400" dirty="0" err="1">
                <a:ea typeface="Times"/>
              </a:rPr>
              <a:t>potrebbe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richiedere</a:t>
            </a:r>
            <a:r>
              <a:rPr lang="en-US" sz="1400" dirty="0">
                <a:ea typeface="Times"/>
              </a:rPr>
              <a:t>, in </a:t>
            </a:r>
            <a:r>
              <a:rPr lang="en-US" sz="1400" dirty="0" err="1">
                <a:ea typeface="Times"/>
              </a:rPr>
              <a:t>caso</a:t>
            </a:r>
            <a:r>
              <a:rPr lang="en-US" sz="1400" dirty="0">
                <a:ea typeface="Times"/>
              </a:rPr>
              <a:t>, </a:t>
            </a:r>
            <a:r>
              <a:rPr lang="en-US" sz="1400" dirty="0" err="1">
                <a:ea typeface="Times"/>
              </a:rPr>
              <a:t>una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richiesta</a:t>
            </a:r>
            <a:r>
              <a:rPr lang="en-US" sz="1400" dirty="0">
                <a:ea typeface="Times"/>
              </a:rPr>
              <a:t> </a:t>
            </a:r>
            <a:r>
              <a:rPr lang="en-US" sz="1400" dirty="0" err="1">
                <a:ea typeface="Times"/>
              </a:rPr>
              <a:t>integrativa</a:t>
            </a:r>
            <a:r>
              <a:rPr lang="en-US" sz="1400" dirty="0">
                <a:ea typeface="Times"/>
              </a:rPr>
              <a:t> di poche </a:t>
            </a:r>
            <a:r>
              <a:rPr lang="en-US" sz="1400" dirty="0" err="1">
                <a:ea typeface="Times"/>
              </a:rPr>
              <a:t>migliaia</a:t>
            </a:r>
            <a:r>
              <a:rPr lang="en-US" sz="1400" dirty="0">
                <a:ea typeface="Times"/>
              </a:rPr>
              <a:t> di euro</a:t>
            </a:r>
            <a:endParaRPr lang="en-US" sz="1400" dirty="0">
              <a:effectLst/>
              <a:ea typeface="Times"/>
            </a:endParaRPr>
          </a:p>
          <a:p>
            <a:pPr marL="457200" lvl="1"/>
            <a:endParaRPr lang="en-US" sz="1400" dirty="0">
              <a:effectLst/>
              <a:latin typeface="Times"/>
              <a:ea typeface="Times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738BD-EBF0-A13E-2E7C-5FCD55DD3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3F366-31EA-0793-D2D7-A2923C5A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759C0-2817-1390-225E-079AC831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391" y="2636839"/>
            <a:ext cx="2489200" cy="201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A8401-43C5-4B0D-7B4A-04449C084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78" y="4798770"/>
            <a:ext cx="2942026" cy="201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EE64C-AA91-9CF9-A24A-6A6ED383E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416" y="210321"/>
            <a:ext cx="3051588" cy="192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1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B55F-1920-1570-A304-73210FD5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1" y="-203008"/>
            <a:ext cx="10913746" cy="967396"/>
          </a:xfrm>
        </p:spPr>
        <p:txBody>
          <a:bodyPr/>
          <a:lstStyle/>
          <a:p>
            <a:r>
              <a:rPr lang="en-US" dirty="0"/>
              <a:t>Summary of MUSTAR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DD6AB-D7F8-4AB6-67B4-6B3062FD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54963"/>
            <a:ext cx="8061583" cy="596596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0" i="0" u="none" strike="noStrike" dirty="0">
                <a:effectLst/>
              </a:rPr>
              <a:t>Project Overview</a:t>
            </a:r>
          </a:p>
          <a:p>
            <a:pPr lvl="1"/>
            <a:r>
              <a:rPr lang="en-US" b="0" i="0" u="none" strike="noStrike" dirty="0">
                <a:effectLst/>
              </a:rPr>
              <a:t>Utilizing </a:t>
            </a:r>
            <a:r>
              <a:rPr lang="en-US" b="1" i="0" u="none" strike="noStrike" dirty="0">
                <a:effectLst/>
              </a:rPr>
              <a:t>muon radiography </a:t>
            </a:r>
            <a:r>
              <a:rPr lang="en-US" b="0" i="0" u="none" strike="noStrike" dirty="0">
                <a:effectLst/>
              </a:rPr>
              <a:t>for non-invasive imaging.</a:t>
            </a:r>
          </a:p>
          <a:p>
            <a:pPr lvl="1"/>
            <a:r>
              <a:rPr lang="en-US" b="0" i="0" u="none" strike="noStrike" dirty="0">
                <a:effectLst/>
              </a:rPr>
              <a:t>Applications in </a:t>
            </a:r>
            <a:r>
              <a:rPr lang="en-US" b="1" i="0" u="none" strike="noStrike" dirty="0">
                <a:effectLst/>
              </a:rPr>
              <a:t>archaeology, paleontology, and geology</a:t>
            </a:r>
            <a:r>
              <a:rPr lang="en-US" b="0" i="0" u="none" strike="noStrike" dirty="0">
                <a:effectLst/>
              </a:rPr>
              <a:t>.</a:t>
            </a:r>
          </a:p>
          <a:p>
            <a:pPr lvl="1"/>
            <a:r>
              <a:rPr lang="en-US" b="0" i="0" u="none" strike="noStrike" dirty="0">
                <a:effectLst/>
              </a:rPr>
              <a:t>Focus on </a:t>
            </a:r>
            <a:r>
              <a:rPr lang="en-US" b="1" i="0" u="none" strike="noStrike" dirty="0">
                <a:effectLst/>
              </a:rPr>
              <a:t>Rising Star Cave</a:t>
            </a:r>
            <a:r>
              <a:rPr lang="en-US" b="0" i="0" u="none" strike="noStrike" dirty="0">
                <a:effectLst/>
              </a:rPr>
              <a:t> (Cradle of Humankind, UNESCO site)</a:t>
            </a:r>
          </a:p>
          <a:p>
            <a:r>
              <a:rPr lang="en-US" dirty="0"/>
              <a:t>Objectives</a:t>
            </a:r>
            <a:endParaRPr lang="en-US" b="0" i="0" u="none" strike="noStrike" dirty="0">
              <a:effectLst/>
            </a:endParaRPr>
          </a:p>
          <a:p>
            <a:pPr lvl="1"/>
            <a:r>
              <a:rPr lang="en-US" b="0" i="0" u="none" strike="noStrike" dirty="0">
                <a:effectLst/>
              </a:rPr>
              <a:t>Detect </a:t>
            </a:r>
            <a:r>
              <a:rPr lang="en-US" b="1" i="0" u="none" strike="noStrike" dirty="0">
                <a:effectLst/>
              </a:rPr>
              <a:t>hidden cavities and chambers</a:t>
            </a:r>
            <a:r>
              <a:rPr lang="en-US" b="0" i="0" u="none" strike="noStrike" dirty="0">
                <a:effectLst/>
              </a:rPr>
              <a:t>.</a:t>
            </a:r>
          </a:p>
          <a:p>
            <a:pPr lvl="1"/>
            <a:r>
              <a:rPr lang="en-US" b="0" i="0" u="none" strike="noStrike" dirty="0">
                <a:effectLst/>
              </a:rPr>
              <a:t>Identify </a:t>
            </a:r>
            <a:r>
              <a:rPr lang="en-US" b="1" i="0" u="none" strike="noStrike" dirty="0">
                <a:effectLst/>
              </a:rPr>
              <a:t>alternative access points</a:t>
            </a:r>
            <a:r>
              <a:rPr lang="en-US" b="0" i="0" u="none" strike="noStrike" dirty="0">
                <a:effectLst/>
              </a:rPr>
              <a:t>.</a:t>
            </a:r>
          </a:p>
          <a:p>
            <a:pPr lvl="1"/>
            <a:r>
              <a:rPr lang="en-US" b="1" i="0" u="none" strike="noStrike" dirty="0">
                <a:effectLst/>
              </a:rPr>
              <a:t>Cosmic Muon and Neutrons flux dating</a:t>
            </a:r>
            <a:r>
              <a:rPr lang="en-US" b="0" i="0" u="none" strike="noStrike" dirty="0">
                <a:effectLst/>
              </a:rPr>
              <a:t> for geological formations</a:t>
            </a:r>
          </a:p>
          <a:p>
            <a:r>
              <a:rPr lang="en-US" dirty="0"/>
              <a:t>Project Status and Next Steps</a:t>
            </a:r>
          </a:p>
          <a:p>
            <a:pPr marL="457200" lvl="1" indent="0">
              <a:buNone/>
            </a:pPr>
            <a:r>
              <a:rPr lang="en-US" b="0" i="0" u="none" strike="noStrike" dirty="0">
                <a:effectLst/>
              </a:rPr>
              <a:t>✅ </a:t>
            </a:r>
            <a:r>
              <a:rPr lang="en-US" b="1" i="0" u="none" strike="noStrike" dirty="0">
                <a:effectLst/>
              </a:rPr>
              <a:t>Everything ready to start a  PoC </a:t>
            </a:r>
            <a:r>
              <a:rPr lang="en-US" b="0" i="0" u="none" strike="noStrike" dirty="0">
                <a:effectLst/>
              </a:rPr>
              <a:t>planned for COHWHS site #105</a:t>
            </a:r>
            <a:endParaRPr lang="en-US" dirty="0"/>
          </a:p>
          <a:p>
            <a:pPr marL="457200" lvl="1" indent="0">
              <a:buNone/>
            </a:pPr>
            <a:r>
              <a:rPr lang="en-US" b="0" i="0" u="none" strike="noStrike" dirty="0">
                <a:effectLst/>
              </a:rPr>
              <a:t>✅ </a:t>
            </a:r>
            <a:r>
              <a:rPr lang="en-US" b="1" i="0" u="none" strike="noStrike" dirty="0">
                <a:effectLst/>
              </a:rPr>
              <a:t>Very interesting and innovative developments in using muons data to get the geological area age</a:t>
            </a:r>
          </a:p>
          <a:p>
            <a:pPr lvl="2"/>
            <a:r>
              <a:rPr lang="en-US" b="0" i="0" u="none" strike="noStrike" dirty="0">
                <a:effectLst/>
              </a:rPr>
              <a:t>Now also using cosmic rays neutrons flux detected with </a:t>
            </a:r>
            <a:r>
              <a:rPr lang="en-US" b="0" i="0" u="none" strike="noStrike" dirty="0" err="1">
                <a:effectLst/>
              </a:rPr>
              <a:t>PoliMi</a:t>
            </a:r>
            <a:r>
              <a:rPr lang="en-US" b="0" i="0" u="none" strike="noStrike" dirty="0">
                <a:effectLst/>
              </a:rPr>
              <a:t> scintillators	</a:t>
            </a:r>
          </a:p>
          <a:p>
            <a:pPr marL="457200" lvl="1" indent="0">
              <a:buNone/>
            </a:pPr>
            <a:r>
              <a:rPr lang="en-US" b="0" i="0" u="none" strike="noStrike" dirty="0">
                <a:effectLst/>
              </a:rPr>
              <a:t>✅ €50k INFN Energia funding asked to be reassigned this year</a:t>
            </a:r>
          </a:p>
          <a:p>
            <a:pPr lvl="2"/>
            <a:r>
              <a:rPr lang="en-US" b="0" i="0" u="none" strike="noStrike" dirty="0">
                <a:effectLst/>
              </a:rPr>
              <a:t>Delay due to MoU with </a:t>
            </a:r>
            <a:r>
              <a:rPr lang="en-US" b="0" i="0" u="none" strike="noStrike" dirty="0" err="1">
                <a:effectLst/>
              </a:rPr>
              <a:t>Ithemba</a:t>
            </a:r>
            <a:r>
              <a:rPr lang="en-US" b="0" i="0" u="none" strike="noStrike" dirty="0">
                <a:effectLst/>
              </a:rPr>
              <a:t> Labs and </a:t>
            </a:r>
            <a:r>
              <a:rPr lang="en-US" b="0" i="0" u="none" strike="noStrike" dirty="0" err="1">
                <a:effectLst/>
              </a:rPr>
              <a:t>NatGeo</a:t>
            </a:r>
            <a:endParaRPr lang="en-US" b="0" i="0" u="none" strike="noStrike" dirty="0">
              <a:effectLst/>
            </a:endParaRPr>
          </a:p>
          <a:p>
            <a:pPr marL="457200" lvl="1" indent="0">
              <a:buNone/>
            </a:pPr>
            <a:r>
              <a:rPr lang="en-US" b="0" i="0" u="none" strike="noStrike" dirty="0">
                <a:effectLst/>
              </a:rPr>
              <a:t>✅ </a:t>
            </a:r>
            <a:r>
              <a:rPr lang="en-US" b="1" i="0" u="none" strike="noStrike" dirty="0">
                <a:effectLst/>
              </a:rPr>
              <a:t>Partnerships:</a:t>
            </a:r>
            <a:r>
              <a:rPr lang="en-US" b="0" i="0" u="none" strike="noStrike" dirty="0">
                <a:effectLst/>
              </a:rPr>
              <a:t> INFN, </a:t>
            </a:r>
            <a:r>
              <a:rPr lang="en-US" b="0" i="0" u="none" strike="noStrike" dirty="0" err="1">
                <a:effectLst/>
              </a:rPr>
              <a:t>Ithemba</a:t>
            </a:r>
            <a:r>
              <a:rPr lang="en-US" b="0" i="0" u="none" strike="noStrike" dirty="0">
                <a:effectLst/>
              </a:rPr>
              <a:t> Labs, </a:t>
            </a:r>
            <a:r>
              <a:rPr lang="en-US" b="0" i="0" u="none" strike="noStrike" dirty="0" err="1">
                <a:effectLst/>
              </a:rPr>
              <a:t>NatGeo</a:t>
            </a:r>
            <a:r>
              <a:rPr lang="en-US" b="0" i="0" u="none" strike="noStrike" dirty="0">
                <a:effectLst/>
              </a:rPr>
              <a:t>. 🔜 </a:t>
            </a:r>
            <a:r>
              <a:rPr lang="en-US" b="0" i="0" u="none" strike="noStrike" dirty="0" err="1">
                <a:effectLst/>
              </a:rPr>
              <a:t>MoUs</a:t>
            </a:r>
            <a:r>
              <a:rPr lang="en-US" b="0" i="0" u="none" strike="noStrike" dirty="0">
                <a:effectLst/>
              </a:rPr>
              <a:t> pending finalization (April 2025)</a:t>
            </a:r>
          </a:p>
          <a:p>
            <a:endParaRPr lang="en-US" b="0" i="0" u="none" strike="noStrike" dirty="0">
              <a:effectLst/>
            </a:endParaRPr>
          </a:p>
          <a:p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A96DF-3B86-2D2D-7E64-50C0FB02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2A57C-068D-A621-9A0D-57B9AC78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74169-88F4-AE35-FA4F-67FD8A98B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098" y="1931846"/>
            <a:ext cx="3037659" cy="4387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1426CC-B954-F88E-B977-77A184287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28" y="280690"/>
            <a:ext cx="3900793" cy="96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3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1AE5-F3A2-16A1-5357-8455F0B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EC930-A043-042B-F282-A2FDB7D75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9" y="995336"/>
            <a:ext cx="4711701" cy="6030304"/>
          </a:xfrm>
        </p:spPr>
        <p:txBody>
          <a:bodyPr/>
          <a:lstStyle/>
          <a:p>
            <a:r>
              <a:rPr lang="en-GB" dirty="0"/>
              <a:t>Depending on the specific situation, three types of radiographic setup can be used</a:t>
            </a:r>
          </a:p>
          <a:p>
            <a:pPr lvl="1"/>
            <a:r>
              <a:rPr lang="en-GB" dirty="0"/>
              <a:t>to map the overburden of natural or artificial cavities such as caverns or tunnels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search for hidden chambers in pyramids in Egypt and Mexico</a:t>
            </a:r>
          </a:p>
          <a:p>
            <a:pPr lvl="2"/>
            <a:r>
              <a:rPr lang="en-GB" dirty="0"/>
              <a:t>longer data taking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A borehole can be used to host a small sized muon detector with cylindrical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B3BE8-B561-5A02-0B06-B6DD498F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4F5BD-FDDB-BA18-C9B4-81188BD7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146" y="85090"/>
            <a:ext cx="63500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71ECF-311F-BB4A-F798-2E97914F4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51" y="1659890"/>
            <a:ext cx="44577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84770-4B83-E068-29E9-9B046E97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99" y="4178300"/>
            <a:ext cx="4711700" cy="26797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13839A8-FA1A-E51F-3AEA-BDCDF9EA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510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F8DD41-490B-F795-3110-EA29FE97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421" y="621297"/>
            <a:ext cx="3700153" cy="1447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B00BD-3C7C-70EB-671B-81026E14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51" y="34620"/>
            <a:ext cx="10913746" cy="967396"/>
          </a:xfrm>
        </p:spPr>
        <p:txBody>
          <a:bodyPr/>
          <a:lstStyle/>
          <a:p>
            <a:r>
              <a:rPr lang="en-GB" dirty="0"/>
              <a:t>Advantages of muography </a:t>
            </a:r>
            <a:r>
              <a:rPr lang="en-GB" dirty="0" err="1"/>
              <a:t>wrt</a:t>
            </a:r>
            <a:r>
              <a:rPr lang="en-GB" dirty="0"/>
              <a:t> other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84E6-58A7-13F7-CC4D-869E2F16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1052486"/>
            <a:ext cx="7147011" cy="57204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u="none" strike="noStrike" dirty="0">
                <a:effectLst/>
                <a:latin typeface="Söhne"/>
              </a:rPr>
              <a:t>Conventional Techniques &amp; Their Boundaries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Radar</a:t>
            </a:r>
            <a:r>
              <a:rPr lang="en-US" b="0" i="0" u="none" strike="noStrike" dirty="0">
                <a:effectLst/>
                <a:latin typeface="Söhne"/>
              </a:rPr>
              <a:t>: Effective but </a:t>
            </a:r>
            <a:r>
              <a:rPr lang="en-US" b="1" i="0" u="none" strike="noStrike" dirty="0">
                <a:effectLst/>
                <a:latin typeface="Söhne"/>
              </a:rPr>
              <a:t>limited to a penetration depth of about two meters</a:t>
            </a:r>
            <a:r>
              <a:rPr lang="en-US" b="0" i="0" u="none" strike="noStrike" dirty="0">
                <a:effectLst/>
                <a:latin typeface="Söhne"/>
              </a:rPr>
              <a:t>. Inadequate for imaging thick walls, deep pipelines, or structures buried beyond this depth.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Ultrasound</a:t>
            </a:r>
            <a:r>
              <a:rPr lang="en-US" b="0" i="0" u="none" strike="noStrike" dirty="0">
                <a:effectLst/>
                <a:latin typeface="Söhne"/>
              </a:rPr>
              <a:t>: Offers detailed insights but can be </a:t>
            </a:r>
            <a:r>
              <a:rPr lang="en-US" b="1" i="0" u="none" strike="noStrike" dirty="0">
                <a:effectLst/>
                <a:latin typeface="Söhne"/>
              </a:rPr>
              <a:t>noisy and prone to echoes and self-interference</a:t>
            </a:r>
            <a:r>
              <a:rPr lang="en-US" b="0" i="0" u="none" strike="noStrike" dirty="0">
                <a:effectLst/>
                <a:latin typeface="Söhne"/>
              </a:rPr>
              <a:t>, especially in dense materials, leading to unclear images.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X-rays</a:t>
            </a:r>
            <a:r>
              <a:rPr lang="en-US" b="0" i="0" u="none" strike="noStrike" dirty="0">
                <a:effectLst/>
                <a:latin typeface="Söhne"/>
              </a:rPr>
              <a:t>: Provide crisp, detailed images quickly but pose significant health risks due to radiation exposure. Needs extensive paperwork for safety permits.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dirty="0">
                <a:latin typeface="Söhne"/>
              </a:rPr>
              <a:t>Not suitable for penetrating dense and extended materials</a:t>
            </a:r>
            <a:endParaRPr lang="en-US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50E44-DDF4-4C8D-190F-C6F8DCF7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20DD-D8AB-993C-7010-F083B7B6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7BFE6-5AE0-572E-2901-EC294AC6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421" y="2174702"/>
            <a:ext cx="3642059" cy="4598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E255A2-0C07-D575-0FB9-ACE6A859EFAD}"/>
              </a:ext>
            </a:extLst>
          </p:cNvPr>
          <p:cNvSpPr txBox="1"/>
          <p:nvPr/>
        </p:nvSpPr>
        <p:spPr>
          <a:xfrm>
            <a:off x="3459088" y="6370122"/>
            <a:ext cx="39651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FROM: IAEA REPORT IAEA-TECDOC-2012</a:t>
            </a:r>
          </a:p>
        </p:txBody>
      </p:sp>
    </p:spTree>
    <p:extLst>
      <p:ext uri="{BB962C8B-B14F-4D97-AF65-F5344CB8AC3E}">
        <p14:creationId xmlns:p14="http://schemas.microsoft.com/office/powerpoint/2010/main" val="222258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A0888-2801-878C-030B-DCA53FDB3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the PoC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8118B-912A-535B-8A9A-9620EBFDE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59359"/>
            <a:ext cx="8289834" cy="54371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Everything is mostly ready to start</a:t>
            </a:r>
          </a:p>
          <a:p>
            <a:pPr lvl="1"/>
            <a:r>
              <a:rPr lang="en-US" dirty="0"/>
              <a:t>Detector ready for transport</a:t>
            </a:r>
          </a:p>
          <a:p>
            <a:pPr lvl="1"/>
            <a:r>
              <a:rPr lang="en-US" dirty="0"/>
              <a:t>Transport protocols defined</a:t>
            </a:r>
          </a:p>
          <a:p>
            <a:pPr lvl="1"/>
            <a:r>
              <a:rPr lang="en-US" dirty="0"/>
              <a:t>Day/Night temperatures in the tent measured</a:t>
            </a:r>
          </a:p>
          <a:p>
            <a:pPr lvl="1"/>
            <a:r>
              <a:rPr lang="en-US" dirty="0"/>
              <a:t>Infrastructures needed at #105 (Power, internet, cabling …): probably to be still setup, but does not seem a show stopper </a:t>
            </a:r>
          </a:p>
          <a:p>
            <a:pPr lvl="1"/>
            <a:r>
              <a:rPr lang="en-US" dirty="0"/>
              <a:t>CAD geometry at #105 ?</a:t>
            </a:r>
          </a:p>
          <a:p>
            <a:r>
              <a:rPr lang="en-US" dirty="0" err="1"/>
              <a:t>Geodating</a:t>
            </a:r>
            <a:endParaRPr lang="en-US" dirty="0"/>
          </a:p>
          <a:p>
            <a:pPr lvl="1"/>
            <a:r>
              <a:rPr lang="en-US" dirty="0"/>
              <a:t>Strong and active working group</a:t>
            </a:r>
          </a:p>
          <a:p>
            <a:pPr lvl="1"/>
            <a:r>
              <a:rPr lang="en-US" dirty="0"/>
              <a:t>Proposal for measure at n-</a:t>
            </a:r>
            <a:r>
              <a:rPr lang="en-US" dirty="0" err="1"/>
              <a:t>Tof</a:t>
            </a:r>
            <a:r>
              <a:rPr lang="en-US" dirty="0"/>
              <a:t> ready</a:t>
            </a:r>
          </a:p>
          <a:p>
            <a:pPr lvl="1"/>
            <a:r>
              <a:rPr lang="en-US" dirty="0"/>
              <a:t>Neutron detectors calibration: input from </a:t>
            </a:r>
            <a:r>
              <a:rPr lang="en-US" dirty="0" err="1"/>
              <a:t>Ithemba</a:t>
            </a:r>
            <a:r>
              <a:rPr lang="en-US" dirty="0"/>
              <a:t> are needed to understand possibility to use Bonner spheres and to calibrate the </a:t>
            </a:r>
            <a:r>
              <a:rPr lang="en-US" dirty="0" err="1"/>
              <a:t>PoliMi</a:t>
            </a:r>
            <a:r>
              <a:rPr lang="en-US" dirty="0"/>
              <a:t> detector and to provide the moderator</a:t>
            </a:r>
          </a:p>
          <a:p>
            <a:r>
              <a:rPr lang="en-US" dirty="0"/>
              <a:t>Most important: MoU</a:t>
            </a:r>
          </a:p>
          <a:p>
            <a:pPr lvl="1"/>
            <a:r>
              <a:rPr lang="en-US" dirty="0"/>
              <a:t>Without MoU with </a:t>
            </a:r>
            <a:r>
              <a:rPr lang="en-US" dirty="0" err="1"/>
              <a:t>Ithemba</a:t>
            </a:r>
            <a:r>
              <a:rPr lang="en-US" dirty="0"/>
              <a:t> and LRBF/</a:t>
            </a:r>
            <a:r>
              <a:rPr lang="en-US" dirty="0" err="1"/>
              <a:t>NatGeo</a:t>
            </a:r>
            <a:r>
              <a:rPr lang="en-US" dirty="0"/>
              <a:t> we can not start</a:t>
            </a:r>
          </a:p>
          <a:p>
            <a:pPr lvl="2"/>
            <a:r>
              <a:rPr lang="en-US" dirty="0" err="1"/>
              <a:t>Ithemba</a:t>
            </a:r>
            <a:r>
              <a:rPr lang="en-US" dirty="0"/>
              <a:t>: Will be signed in Rome on April 2</a:t>
            </a:r>
            <a:r>
              <a:rPr lang="en-US" baseline="30000" dirty="0"/>
              <a:t>nd</a:t>
            </a:r>
            <a:endParaRPr lang="en-US" dirty="0"/>
          </a:p>
          <a:p>
            <a:pPr lvl="2"/>
            <a:r>
              <a:rPr lang="en-US" dirty="0" err="1"/>
              <a:t>NatGeo</a:t>
            </a:r>
            <a:r>
              <a:rPr lang="en-US" dirty="0"/>
              <a:t>: on progress. Document has been updated and under discussion at </a:t>
            </a:r>
            <a:r>
              <a:rPr lang="en-US" dirty="0" err="1"/>
              <a:t>NatGeo</a:t>
            </a:r>
            <a:r>
              <a:rPr lang="en-US" dirty="0"/>
              <a:t> administration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F27B6-0070-9EEA-EE20-1DED4092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66EFE-4D62-5680-0431-39EFC374F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26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C438-513B-5984-DB6B-28573D73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Scattering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6CBF0-8326-4C73-BF00-3366717E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117601"/>
            <a:ext cx="5663342" cy="5888680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 to MST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Developed in 2003, Muon Scattering Tomography (MST) is a relatively recent technique compared to muography, offering high-precision imaging by exploiting Coulomb scattering of muons.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Utilized in fields requiring the distinction between high-Z (atomic number) and low-Z materials, such as cargo scanning for nuclear material prevention and interrogation of nuclear waste casks.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Working Principle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 is based on the interaction of muons with nuclei. As muons pass close to a nucleus, they experience significant electromagnetic interaction, a concept known for over a century since the experiments of Geiger, Marsden, and Rutherford.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strength of this interaction varies with the electric charge of the nucleus, making it possible to distinguish between different materials based on the root-mean-square deflection of muons.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Applications and Advantages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MST's intrinsic ability to discriminate materials by atomic number makes it invaluable for nuclear waste characterization, security, and material control.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Used in the development of 'muon portals' for cargo scanning and nuclear waste interrogation, enhancing safety and security in crucial sectors.</a:t>
            </a:r>
          </a:p>
          <a:p>
            <a:pPr algn="l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7F579-F229-D185-0C4B-8A21644E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9EEED-A10E-40DA-47C1-B91E2B05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742" y="3951288"/>
            <a:ext cx="5397500" cy="260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23E40-B2C2-D93F-421C-3C22F53B0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742" y="924560"/>
            <a:ext cx="5210579" cy="268223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F2F3EE-137E-FFDE-3AB4-1B1E9CE1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669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77E2-CB41-34CF-31B5-2AEC7948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Something about our Palaeontology counterpart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F7EF0-3E2C-A58C-81EF-56CD7521C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166618"/>
            <a:ext cx="4127137" cy="543718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Lee ”Rod” Berger is a world-famous and prizes-winner palaeontologist </a:t>
            </a:r>
          </a:p>
          <a:p>
            <a:r>
              <a:rPr lang="en-GB" dirty="0"/>
              <a:t>His CV and carrier scientific achievements can be found </a:t>
            </a:r>
            <a:r>
              <a:rPr lang="en-GB" dirty="0">
                <a:hlinkClick r:id="rId2"/>
              </a:rPr>
              <a:t>here</a:t>
            </a:r>
            <a:endParaRPr lang="en-GB" dirty="0"/>
          </a:p>
          <a:p>
            <a:r>
              <a:rPr lang="en-GB" dirty="0"/>
              <a:t>In 2008 he discovered some rests of hominid later classified as </a:t>
            </a:r>
            <a:r>
              <a:rPr lang="en-GB" i="1" dirty="0"/>
              <a:t>Australopithecus </a:t>
            </a:r>
            <a:r>
              <a:rPr lang="en-GB" i="1" dirty="0" err="1"/>
              <a:t>sediba</a:t>
            </a:r>
            <a:endParaRPr lang="en-GB" i="1" dirty="0"/>
          </a:p>
          <a:p>
            <a:pPr lvl="1"/>
            <a:r>
              <a:rPr lang="en-GB" dirty="0"/>
              <a:t>transitional stage between   </a:t>
            </a:r>
            <a:r>
              <a:rPr lang="en-GB" i="1" dirty="0"/>
              <a:t>Australopithecus Africanus </a:t>
            </a:r>
            <a:r>
              <a:rPr lang="en-GB" dirty="0"/>
              <a:t>and</a:t>
            </a:r>
            <a:r>
              <a:rPr lang="en-GB" i="1" dirty="0"/>
              <a:t> Homo erectus</a:t>
            </a:r>
          </a:p>
          <a:p>
            <a:r>
              <a:rPr lang="en-GB" dirty="0"/>
              <a:t>In Autumn 2013, Lee Berger led an excavation at the Rising Star cave complex in the Cradle of Humankind, and recovered more than 1500 hominid fossils, representing 15 or more individuals</a:t>
            </a:r>
          </a:p>
          <a:p>
            <a:pPr lvl="1"/>
            <a:r>
              <a:rPr lang="en-GB" dirty="0"/>
              <a:t>They belong to an unknown hominid species named </a:t>
            </a:r>
            <a:r>
              <a:rPr lang="en-GB" i="1" dirty="0"/>
              <a:t>Homo Naledi </a:t>
            </a:r>
            <a:r>
              <a:rPr lang="en-GB" dirty="0"/>
              <a:t>(200-300 </a:t>
            </a:r>
            <a:r>
              <a:rPr lang="en-GB" dirty="0" err="1"/>
              <a:t>kY</a:t>
            </a:r>
            <a:r>
              <a:rPr lang="en-GB" dirty="0"/>
              <a:t> old) , whose characteristics do not fit in the present scheme of the human evolution</a:t>
            </a:r>
          </a:p>
          <a:p>
            <a:r>
              <a:rPr lang="en-GB" dirty="0"/>
              <a:t>In March 2023, Berger was appointed National Geographic Society Explorer in Residence and staff member.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495A0-C500-E2D0-19AC-239761AF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F85CD-244F-E926-D4FB-456B628F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3ABFC-70EF-6520-AD03-503649146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458" y="1171538"/>
            <a:ext cx="3303180" cy="4392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DA7D8-491E-47D6-0417-6FD5749A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87" y="1166618"/>
            <a:ext cx="3037659" cy="43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7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CB9B-6773-5659-065D-2B908A12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C413E-9CBE-50F0-A89B-E4F4B8CED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052486"/>
            <a:ext cx="4307840" cy="5720424"/>
          </a:xfrm>
        </p:spPr>
        <p:txBody>
          <a:bodyPr>
            <a:normAutofit fontScale="775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Muons: The Cosmic Messengers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are subatomic particles similar to electrons but heavier.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Originating from cosmic rays that constantly bombard Earth from space.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Penetrating Power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can penetrate through materials like rock, metal, and other dense substances.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ability to pass through objects makes them useful for imaging.</a:t>
            </a:r>
          </a:p>
          <a:p>
            <a:pPr algn="l">
              <a:buFont typeface="+mj-lt"/>
              <a:buAutoNum type="arabicPeriod"/>
            </a:pPr>
            <a:r>
              <a:rPr lang="en-US" dirty="0">
                <a:latin typeface="Söhne"/>
              </a:rPr>
              <a:t> </a:t>
            </a:r>
            <a:r>
              <a:rPr lang="en-US" b="1" i="0" u="none" strike="noStrike" dirty="0">
                <a:effectLst/>
                <a:latin typeface="Söhne"/>
              </a:rPr>
              <a:t>Remarkable Lifetime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Despite being unstable, muons have a relatively long lifetime (2.2 microseconds) at rest, allowing them to reach the Earth's surface from the upper atmosphere.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longevity at high speed enable them to travel significant distances (even kilometers!) before decaying, making them excellent probes for imaging.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0F000-E356-6FF7-C770-9E6AFAB1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EB612-071C-3C27-D447-701AFB86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1052486"/>
            <a:ext cx="6270626" cy="223950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D2F1A-A389-5F0E-5F76-8582D0F6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DADAE76C-60B7-7293-E1D4-16B7AFBD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0" y="3937406"/>
            <a:ext cx="3695063" cy="243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01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3C8B-0E79-80A6-63A5-55C68152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E623C-AF84-3639-7920-4910DA201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DB786-7FF1-970E-DAFA-20B0853B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32864-88C8-6205-DB94-917AC784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E7FBF-F859-6D1A-B42A-1AB7AA06E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" y="1097805"/>
            <a:ext cx="9868988" cy="531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78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6B5D-9997-0519-9EB1-3DF85A76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E090D-DB2F-11D0-CDB3-57CD76C5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78DAE-F7F8-C53F-DC46-DC5E8DF1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1FCF0-2D66-8709-A0BA-D3690E8A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F8DE3-DE35-AD63-9C71-BA42572F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293811"/>
            <a:ext cx="10353766" cy="556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52B1-02EC-D45D-0A59-8B2013C7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322EB-564B-2F9F-3C99-E20B0A84C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1F9C3-E2E6-463E-E673-A505B8B2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8106A-CC90-7F67-083C-5FE1D4CC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26C31-6E3F-8CA5-4261-1BD890F4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1" y="1293812"/>
            <a:ext cx="10188440" cy="55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5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361B-B987-E9B7-A4F7-B3C5480E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Collaboration INFN-ITHEMBA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9C8A-C63C-F83C-5E63-6E5DF754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48" y="1869909"/>
            <a:ext cx="10913746" cy="4903001"/>
          </a:xfrm>
        </p:spPr>
        <p:txBody>
          <a:bodyPr>
            <a:normAutofit fontScale="92500"/>
          </a:bodyPr>
          <a:lstStyle/>
          <a:p>
            <a:r>
              <a:rPr lang="en-GB" dirty="0"/>
              <a:t>Since September 2022 there is an updated (after the 2013 one) and agreed MoU between INFN and ITHEMBA LABS</a:t>
            </a:r>
          </a:p>
          <a:p>
            <a:r>
              <a:rPr lang="en-GB" dirty="0"/>
              <a:t>Joint research on new topics may be included in this collaboration program after mutual discussion and approval by both Parties, in line with the period of this MoU </a:t>
            </a:r>
          </a:p>
          <a:p>
            <a:r>
              <a:rPr lang="en-GB" dirty="0"/>
              <a:t>The existence of this MoU will make easier the possibility collaboration between the two groups</a:t>
            </a:r>
          </a:p>
          <a:p>
            <a:pPr lvl="2"/>
            <a:r>
              <a:rPr lang="en-GB" dirty="0"/>
              <a:t>possibility to have a space where to store and test the detector before the measurement starts</a:t>
            </a:r>
          </a:p>
          <a:p>
            <a:r>
              <a:rPr lang="en-GB" dirty="0"/>
              <a:t>This project gives a great opportunity to start a fruitful collaboration between the two parts</a:t>
            </a:r>
          </a:p>
          <a:p>
            <a:r>
              <a:rPr lang="en-GB" dirty="0"/>
              <a:t>The part concerning the </a:t>
            </a:r>
            <a:r>
              <a:rPr lang="en-GB" dirty="0" err="1"/>
              <a:t>geodating</a:t>
            </a:r>
            <a:r>
              <a:rPr lang="en-GB" dirty="0"/>
              <a:t> using muons is most likely the most promising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03E7A-C29E-6D9A-B7D3-5F42A2AA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Bruschi - INFN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Bologna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(Italy)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ACB66-5966-9831-EEDD-367C768D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53CF2-EF6C-77BF-3032-4CFB9543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092" y="1052486"/>
            <a:ext cx="4675659" cy="8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69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CC40-425D-2081-1B88-AD6309B5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 structure (3Y, Preliminary)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4874A-D8ED-8153-87CA-B08A6ED9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1145360"/>
            <a:ext cx="2181269" cy="54371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BBF97-AB4D-7C25-A533-70FE9FC8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500CB-DFB5-8BC9-FD77-7EBBF7AF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27</a:t>
            </a:fld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29CAF51-BBB4-55BD-38B2-2B5E51E0D2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1900" y="1139825"/>
          <a:ext cx="8845550" cy="541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6192500" imgH="9906000" progId="Excel.Sheet.12">
                  <p:embed/>
                </p:oleObj>
              </mc:Choice>
              <mc:Fallback>
                <p:oleObj name="Worksheet" r:id="rId2" imgW="16192500" imgH="9906000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29CAF51-BBB4-55BD-38B2-2B5E51E0D2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1900" y="1139825"/>
                        <a:ext cx="8845550" cy="541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2472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28B8-EEFD-B241-25BA-5C27F38A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much can cost [€] one POC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087B-031A-8C45-4517-1E239895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052486"/>
            <a:ext cx="6839147" cy="5437187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INFN in-kind</a:t>
            </a:r>
          </a:p>
          <a:p>
            <a:pPr lvl="1"/>
            <a:r>
              <a:rPr lang="en-GB" dirty="0"/>
              <a:t>detector</a:t>
            </a:r>
          </a:p>
          <a:p>
            <a:pPr lvl="1"/>
            <a:endParaRPr lang="en-GB" dirty="0"/>
          </a:p>
          <a:p>
            <a:r>
              <a:rPr lang="en-GB" dirty="0"/>
              <a:t>Infrastructures (15k)</a:t>
            </a:r>
          </a:p>
          <a:p>
            <a:pPr lvl="1"/>
            <a:r>
              <a:rPr lang="en-GB" dirty="0"/>
              <a:t>Detector adapting (5k)</a:t>
            </a:r>
          </a:p>
          <a:p>
            <a:pPr lvl="1"/>
            <a:r>
              <a:rPr lang="en-GB" dirty="0"/>
              <a:t>In-situ (10k) Protective case, UPS, Cabling, Internet  ....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 err="1"/>
              <a:t>Personpower</a:t>
            </a:r>
            <a:r>
              <a:rPr lang="en-GB" dirty="0"/>
              <a:t> (~ 60 k) </a:t>
            </a:r>
          </a:p>
          <a:p>
            <a:pPr lvl="1"/>
            <a:r>
              <a:rPr lang="en-GB" dirty="0"/>
              <a:t>2 </a:t>
            </a:r>
            <a:r>
              <a:rPr lang="en-GB" dirty="0" err="1"/>
              <a:t>AdR</a:t>
            </a:r>
            <a:endParaRPr lang="en-GB" dirty="0"/>
          </a:p>
          <a:p>
            <a:pPr lvl="2"/>
            <a:r>
              <a:rPr lang="en-GB" dirty="0"/>
              <a:t>BOLOGNA  ~ 25k</a:t>
            </a:r>
          </a:p>
          <a:p>
            <a:pPr lvl="2"/>
            <a:r>
              <a:rPr lang="en-GB" dirty="0"/>
              <a:t>FIRENZE ~ 35k</a:t>
            </a:r>
          </a:p>
          <a:p>
            <a:pPr lvl="1"/>
            <a:endParaRPr lang="en-GB" dirty="0"/>
          </a:p>
          <a:p>
            <a:r>
              <a:rPr lang="en-GB" dirty="0"/>
              <a:t>Travel expenses (~20 k)</a:t>
            </a:r>
          </a:p>
          <a:p>
            <a:pPr lvl="1"/>
            <a:r>
              <a:rPr lang="en-GB" dirty="0"/>
              <a:t>2 people for 2 weeks  to start the activity ~ 10 k</a:t>
            </a:r>
          </a:p>
          <a:p>
            <a:pPr lvl="1"/>
            <a:r>
              <a:rPr lang="en-GB" dirty="0"/>
              <a:t>2 people for 2 weeks to close the activity ~ 10 k</a:t>
            </a:r>
          </a:p>
          <a:p>
            <a:pPr lvl="1"/>
            <a:endParaRPr lang="en-GB" dirty="0"/>
          </a:p>
          <a:p>
            <a:r>
              <a:rPr lang="en-GB" dirty="0"/>
              <a:t>Detector transportation + Insurance (~20 k)</a:t>
            </a:r>
          </a:p>
          <a:p>
            <a:endParaRPr lang="en-GB" dirty="0"/>
          </a:p>
          <a:p>
            <a:r>
              <a:rPr lang="en-GB" dirty="0"/>
              <a:t>Dissemination (INFN):  5k</a:t>
            </a:r>
          </a:p>
          <a:p>
            <a:endParaRPr lang="en-GB" dirty="0"/>
          </a:p>
          <a:p>
            <a:r>
              <a:rPr lang="en-GB" b="1" dirty="0"/>
              <a:t>Total ~ 120 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14AD-32BE-6B0A-C308-84D0ED69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CCB0E-3ED1-3788-D4C3-0B18C87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F91A6-027B-7999-705F-A178D2E1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910" y="771216"/>
            <a:ext cx="2664591" cy="2668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83B1F-17FB-5477-B6DE-50758666F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88" y="3568673"/>
            <a:ext cx="4127500" cy="292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1D83F0-E49D-899B-AB74-54AB52657276}"/>
              </a:ext>
            </a:extLst>
          </p:cNvPr>
          <p:cNvSpPr txBox="1"/>
          <p:nvPr/>
        </p:nvSpPr>
        <p:spPr>
          <a:xfrm>
            <a:off x="8277102" y="4176318"/>
            <a:ext cx="2786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custom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53165B-E932-B0E6-6A7C-C67970B2FC26}"/>
              </a:ext>
            </a:extLst>
          </p:cNvPr>
          <p:cNvSpPr txBox="1"/>
          <p:nvPr/>
        </p:nvSpPr>
        <p:spPr>
          <a:xfrm>
            <a:off x="498480" y="6207126"/>
            <a:ext cx="483747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From April 2024:  Detector available</a:t>
            </a:r>
          </a:p>
        </p:txBody>
      </p:sp>
    </p:spTree>
    <p:extLst>
      <p:ext uri="{BB962C8B-B14F-4D97-AF65-F5344CB8AC3E}">
        <p14:creationId xmlns:p14="http://schemas.microsoft.com/office/powerpoint/2010/main" val="280662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9662-372F-0368-3128-1BE29A50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9A84-1FBC-17A3-BCF5-09F04DDE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5D61A-9AFC-09E6-B87B-9912ACEB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AAF7F-2256-C4F8-EA01-4363B807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92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E29C-1CE7-60B4-E71D-CF1A40FE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1" y="-32358"/>
            <a:ext cx="10913746" cy="967396"/>
          </a:xfrm>
        </p:spPr>
        <p:txBody>
          <a:bodyPr/>
          <a:lstStyle/>
          <a:p>
            <a:r>
              <a:rPr lang="en-GB" dirty="0"/>
              <a:t>Cosmic rays cascades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854A-1FC9-DDC4-0F19-C640451F3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35038"/>
            <a:ext cx="6832600" cy="576232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Primary cosmic rays</a:t>
            </a:r>
          </a:p>
          <a:p>
            <a:pPr lvl="1"/>
            <a:r>
              <a:rPr lang="en-GB" dirty="0"/>
              <a:t>85% protons</a:t>
            </a:r>
          </a:p>
          <a:p>
            <a:pPr lvl="1"/>
            <a:r>
              <a:rPr lang="en-GB" dirty="0"/>
              <a:t>12% </a:t>
            </a:r>
            <a:r>
              <a:rPr lang="en-GB" dirty="0">
                <a:latin typeface="Symbol" pitchFamily="2" charset="2"/>
              </a:rPr>
              <a:t>a</a:t>
            </a:r>
            <a:r>
              <a:rPr lang="en-GB" dirty="0"/>
              <a:t> particles</a:t>
            </a:r>
          </a:p>
          <a:p>
            <a:pPr lvl="1"/>
            <a:r>
              <a:rPr lang="en-GB" dirty="0"/>
              <a:t>3%  heavier particles</a:t>
            </a:r>
          </a:p>
          <a:p>
            <a:r>
              <a:rPr lang="en-GB" dirty="0"/>
              <a:t>At altitudes between 15-20 km they interact in the atmosphere with nuclei initiating electromagnetic or hadronic showers</a:t>
            </a:r>
          </a:p>
          <a:p>
            <a:r>
              <a:rPr lang="en-GB" dirty="0"/>
              <a:t>Secondary cosmic rays can survive enough to reach Earth’s surface</a:t>
            </a:r>
          </a:p>
          <a:p>
            <a:r>
              <a:rPr lang="en-GB" dirty="0"/>
              <a:t>At the sea level, 80% of all the charged particles hitting the ground are MUONS</a:t>
            </a:r>
          </a:p>
          <a:p>
            <a:r>
              <a:rPr lang="en-GB" b="1" dirty="0"/>
              <a:t>Typical flux of vertical muons</a:t>
            </a:r>
            <a:r>
              <a:rPr lang="en-GB" dirty="0"/>
              <a:t>: 1/cm</a:t>
            </a:r>
            <a:r>
              <a:rPr lang="en-GB" baseline="30000" dirty="0"/>
              <a:t>2</a:t>
            </a:r>
            <a:r>
              <a:rPr lang="en-GB" dirty="0"/>
              <a:t>/min</a:t>
            </a:r>
          </a:p>
          <a:p>
            <a:r>
              <a:rPr lang="en-GB" dirty="0"/>
              <a:t>The flux depends on the momentum and the zenith angle 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: 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)~I(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=0) cos</a:t>
            </a:r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>
                <a:latin typeface="Symbol" pitchFamily="2" charset="2"/>
              </a:rPr>
              <a:t>q </a:t>
            </a:r>
            <a:r>
              <a:rPr lang="en-GB" dirty="0"/>
              <a:t>at the sea level for muons momenta ~ 3 GeV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A8248C-0F0B-D84E-D4BE-B5BB632A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6C068-86C4-2F27-47BB-307D832C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CC902-C110-29AC-29B3-005DEE82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400" y="827901"/>
            <a:ext cx="3620357" cy="347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EB2FE-2AAA-F1BD-51EF-A6E78DEB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88" y="4303102"/>
            <a:ext cx="2918311" cy="24627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E4AA6B-94DF-CDC6-FA85-B7F14825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84" y="160638"/>
            <a:ext cx="2174376" cy="217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6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0DE0-C07F-E029-83A8-CF2CAA02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principle of 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6E0A-F3E5-5A9C-33C9-A8062ACBD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5474334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Natural Imaging Agents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Unlike X-rays that require a source, muons are naturally and abundantly available.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lose energy and get absorbed or deflected when passing through matter.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Capturing Shadows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Detectors placed on opposite sides of an object capture muons after they pass through.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Areas with denser material (like metals or rock</a:t>
            </a:r>
            <a:r>
              <a:rPr lang="en-US" b="1" i="0" u="none" strike="noStrike" dirty="0">
                <a:effectLst/>
                <a:latin typeface="Söhne"/>
              </a:rPr>
              <a:t>) absorb </a:t>
            </a:r>
            <a:r>
              <a:rPr lang="en-US" b="0" i="0" u="none" strike="noStrike" dirty="0">
                <a:effectLst/>
                <a:latin typeface="Söhne"/>
              </a:rPr>
              <a:t>more muons, casting a 'shadow' on the detector.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Creating an Image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By measuring the number of muons passing through different parts of the object, a 2D (or 3D using more detectors) image can be constructed.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Helps in revealing the internal structure without physically opening the object.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>
                <a:latin typeface="Söhne"/>
              </a:rPr>
              <a:t>Needs comparison with </a:t>
            </a:r>
            <a:r>
              <a:rPr lang="en-US" b="1" dirty="0" err="1">
                <a:latin typeface="Söhne"/>
              </a:rPr>
              <a:t>MonteCarlo</a:t>
            </a:r>
            <a:r>
              <a:rPr lang="en-US" b="1" dirty="0">
                <a:latin typeface="Söhne"/>
              </a:rPr>
              <a:t> simulations</a:t>
            </a:r>
            <a:endParaRPr lang="en-US" b="1" i="0" u="none" strike="noStrike" dirty="0">
              <a:effectLst/>
              <a:latin typeface="Söhne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8AAD1-3827-799A-24BD-1CAF89B9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EC44C-F6DF-DA48-50FF-CD41174D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46" y="3775637"/>
            <a:ext cx="2017142" cy="20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7A0D32-D300-BE64-5014-B2F5153C8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05" y="1079671"/>
            <a:ext cx="5614530" cy="2021875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5E97368-F3FD-6577-1D41-56473519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9728C-749F-6EB5-6548-4A7C2F683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305" y="3583182"/>
            <a:ext cx="3257220" cy="26394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D23F4A-C7A3-233C-2ADC-48FF3C2C7AB0}"/>
              </a:ext>
            </a:extLst>
          </p:cNvPr>
          <p:cNvSpPr txBox="1">
            <a:spLocks/>
          </p:cNvSpPr>
          <p:nvPr/>
        </p:nvSpPr>
        <p:spPr>
          <a:xfrm>
            <a:off x="8821647" y="3190714"/>
            <a:ext cx="2478172" cy="3540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of </a:t>
            </a:r>
            <a:r>
              <a:rPr lang="en-GB" dirty="0" err="1"/>
              <a:t>muography</a:t>
            </a:r>
            <a:r>
              <a:rPr lang="en-GB" dirty="0"/>
              <a:t> inside the </a:t>
            </a:r>
            <a:r>
              <a:rPr lang="en-GB" dirty="0" err="1"/>
              <a:t>Temperino</a:t>
            </a:r>
            <a:r>
              <a:rPr lang="en-GB" dirty="0"/>
              <a:t> mine (Tuscany) by the Florence group(INFN and Uni.)</a:t>
            </a:r>
          </a:p>
          <a:p>
            <a:r>
              <a:rPr lang="en-GB" dirty="0"/>
              <a:t>Areas of lower (hidden caves) or higher densities materials are visible</a:t>
            </a:r>
          </a:p>
          <a:p>
            <a:r>
              <a:rPr lang="en-GB" dirty="0"/>
              <a:t>More about this in the following</a:t>
            </a:r>
          </a:p>
        </p:txBody>
      </p:sp>
    </p:spTree>
    <p:extLst>
      <p:ext uri="{BB962C8B-B14F-4D97-AF65-F5344CB8AC3E}">
        <p14:creationId xmlns:p14="http://schemas.microsoft.com/office/powerpoint/2010/main" val="45351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4F9FB-4A9B-14F0-9FBE-1CA51217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Muography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72173-62F8-BA73-A6E1-FD0C5228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59359"/>
            <a:ext cx="5943270" cy="589864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1955: Proposed by Edward George to determine the thickness of snow layers on a mountain</a:t>
            </a:r>
          </a:p>
          <a:p>
            <a:r>
              <a:rPr lang="en-GB" dirty="0"/>
              <a:t>Archaeology</a:t>
            </a:r>
          </a:p>
          <a:p>
            <a:pPr lvl="1"/>
            <a:r>
              <a:rPr lang="en-GB" dirty="0"/>
              <a:t>from 1971: Search of unknown burial cavities in the Chephren pyramid (Luis Alvarez and coll.)</a:t>
            </a:r>
          </a:p>
          <a:p>
            <a:r>
              <a:rPr lang="en-GB" dirty="0"/>
              <a:t>Volcanology (lateral)</a:t>
            </a:r>
          </a:p>
          <a:p>
            <a:pPr lvl="1"/>
            <a:r>
              <a:rPr lang="en-GB" dirty="0"/>
              <a:t>from 2003: Study of the internal structure of volcanoes (</a:t>
            </a:r>
            <a:r>
              <a:rPr lang="en-GB" dirty="0" err="1"/>
              <a:t>Hiroyouki</a:t>
            </a:r>
            <a:r>
              <a:rPr lang="en-GB" dirty="0"/>
              <a:t> Tanaka and coll.)</a:t>
            </a:r>
          </a:p>
          <a:p>
            <a:r>
              <a:rPr lang="en-GB" dirty="0"/>
              <a:t>Civil engineering and underground </a:t>
            </a:r>
          </a:p>
          <a:p>
            <a:pPr lvl="1"/>
            <a:r>
              <a:rPr lang="en-GB" dirty="0"/>
              <a:t>imaging of concrete structures, bridges, monitoring of historical buildings, tunnel boring machines</a:t>
            </a:r>
          </a:p>
          <a:p>
            <a:r>
              <a:rPr lang="en-GB" dirty="0"/>
              <a:t>Industrial</a:t>
            </a:r>
          </a:p>
          <a:p>
            <a:pPr lvl="1"/>
            <a:r>
              <a:rPr lang="en-GB" dirty="0"/>
              <a:t>Process monitoring, Preventive maintenance, production optimization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1C9C0-B6E5-91A4-42DE-99C7B695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29ABE-CAF8-8EBE-C58E-617281AF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097" y="4141478"/>
            <a:ext cx="5499801" cy="208080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C8BFA-B2C1-01F2-0EB9-8B555970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002ED-5484-AA98-6116-205744B0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63" y="1315753"/>
            <a:ext cx="48641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FA48BD-E74C-2C98-4941-60298029B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78" y="612647"/>
            <a:ext cx="4218637" cy="70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C0357-7704-F0B4-6DEA-BDB58C2D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686" y="1439490"/>
            <a:ext cx="2525486" cy="2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2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EECF0-F082-45E3-C483-41F82257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6659880" cy="967396"/>
          </a:xfrm>
        </p:spPr>
        <p:txBody>
          <a:bodyPr>
            <a:normAutofit fontScale="90000"/>
          </a:bodyPr>
          <a:lstStyle/>
          <a:p>
            <a:r>
              <a:rPr lang="en-GB" dirty="0"/>
              <a:t>Muon Imaging in the Cradle of Humankind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CBAFC-889C-CB88-ABA3-6577C467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1117601"/>
            <a:ext cx="6832600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Cradle of Humankind UNESCO World Heritage site (COHWHS) is a region rich in karstic dolomite, featuring caves, sinkholes, and subterranean structures.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These formations preserve crucial fossil records, offering insights into human origins and paleoenvironments.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Challenges in Exploration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Traditional methods have limitations in uncovering the full extent of these karstic systems.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Recent surveys have revealed </a:t>
            </a:r>
            <a:r>
              <a:rPr lang="en-US" dirty="0">
                <a:latin typeface="Söhne"/>
              </a:rPr>
              <a:t>hundreds</a:t>
            </a:r>
            <a:r>
              <a:rPr lang="en-US" b="0" i="0" u="none" strike="noStrike" dirty="0">
                <a:effectLst/>
                <a:latin typeface="Söhne"/>
              </a:rPr>
              <a:t> of cave systems and fossil-bearing deposits, indicating a need for more advanced exploration methods.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Potential of Muon Imaging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 Imaging presents a promising solution for discovering and exploring these subterranean spaces.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technique uses naturally occurring muons to create detailed images of the interior of structures, capable of revealing hidden chambers and passages.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97A7A-8E4B-4BBA-6E59-BBD3D6B1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843F3-B7BC-82E1-140A-93DF1055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30116"/>
            <a:ext cx="4158921" cy="19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727211-239F-21A0-7FEE-3B8BE420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5122" name="Picture 2" descr="Lee Berger with Homo naledi skull">
            <a:extLst>
              <a:ext uri="{FF2B5EF4-FFF2-40B4-BE49-F238E27FC236}">
                <a16:creationId xmlns:a16="http://schemas.microsoft.com/office/drawing/2014/main" id="{E3068588-E035-8D31-7FA4-4B820C73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2099443"/>
            <a:ext cx="3354848" cy="22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C63A0A-55A3-7401-2731-5F09622B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33" y="4423252"/>
            <a:ext cx="4167380" cy="23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307BD4-DEF0-8AED-8026-39249E1C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372225"/>
            <a:ext cx="1558449" cy="2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35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0C80-81DA-1E66-E10C-E161C350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Proposed experiments with Muon Imaging in COHWHS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A88CE-9467-5A46-1BD8-133D01D1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" y="1047089"/>
            <a:ext cx="6832600" cy="543718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POC: </a:t>
            </a:r>
            <a:r>
              <a:rPr lang="en-GB" dirty="0" err="1"/>
              <a:t>Muography</a:t>
            </a:r>
            <a:r>
              <a:rPr lang="en-GB" dirty="0"/>
              <a:t> of the RS site 105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appropriate position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ideal for an initial 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muographic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 experiment</a:t>
            </a:r>
          </a:p>
          <a:p>
            <a:pPr lvl="2"/>
            <a:r>
              <a:rPr lang="en-US" dirty="0"/>
              <a:t>These first results will have already a big scientific impact</a:t>
            </a:r>
            <a:endParaRPr lang="en-GB" dirty="0"/>
          </a:p>
          <a:p>
            <a:r>
              <a:rPr lang="en-GB" dirty="0"/>
              <a:t>Exploring for alternative access points to the Rising Star subsystem</a:t>
            </a:r>
          </a:p>
          <a:p>
            <a:pPr lvl="1"/>
            <a:r>
              <a:rPr lang="en-GB" dirty="0"/>
              <a:t>hypothesis based on the discovery of numerous remains of Naledi man in the cave system</a:t>
            </a:r>
          </a:p>
          <a:p>
            <a:pPr lvl="1"/>
            <a:r>
              <a:rPr lang="en-GB" dirty="0"/>
              <a:t>Presently hardly accessible</a:t>
            </a:r>
          </a:p>
          <a:p>
            <a:pPr lvl="1"/>
            <a:r>
              <a:rPr lang="en-GB" dirty="0"/>
              <a:t>The Rising Star subsystem floor sits at 30-35m depth good for MI</a:t>
            </a:r>
          </a:p>
          <a:p>
            <a:pPr lvl="1"/>
            <a:r>
              <a:rPr lang="en-GB" dirty="0"/>
              <a:t>Positioning the detectors in different areas in the cave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could be used to discover any spaces or passages that are now sealed off from the main chambers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75AE-94D4-97BC-401E-A45EC618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2BD14-45CF-0235-2EC0-E952A1A0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14" y="4180214"/>
            <a:ext cx="4353560" cy="163069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5D4BE-12A9-908A-4E30-35308E87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CBCC9-26F2-DE9B-A159-74C23424A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697" y="797858"/>
            <a:ext cx="3769994" cy="2631142"/>
          </a:xfrm>
          <a:prstGeom prst="rect">
            <a:avLst/>
          </a:prstGeom>
        </p:spPr>
      </p:pic>
      <p:pic>
        <p:nvPicPr>
          <p:cNvPr id="1026" name="Picture 2" descr="New Grunge Word Stamp Improved Enhanced Product Release">
            <a:extLst>
              <a:ext uri="{FF2B5EF4-FFF2-40B4-BE49-F238E27FC236}">
                <a16:creationId xmlns:a16="http://schemas.microsoft.com/office/drawing/2014/main" id="{BC5CFFBC-E2C5-22FD-FE25-CB2B8C99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20" y="1047089"/>
            <a:ext cx="1074188" cy="8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613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54F3-0E4A-81FA-9BE8-F7D07CF4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measurement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C3EB9-F34E-7E82-88CC-371D038C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46310"/>
            <a:ext cx="6832600" cy="5437187"/>
          </a:xfrm>
        </p:spPr>
        <p:txBody>
          <a:bodyPr>
            <a:normAutofit/>
          </a:bodyPr>
          <a:lstStyle/>
          <a:p>
            <a:r>
              <a:rPr lang="en-GB" dirty="0" err="1"/>
              <a:t>Temperino</a:t>
            </a:r>
            <a:r>
              <a:rPr lang="en-GB" dirty="0"/>
              <a:t> mine (Tuscany, Italy)</a:t>
            </a:r>
          </a:p>
          <a:p>
            <a:pPr lvl="1"/>
            <a:r>
              <a:rPr lang="en-GB" b="1" dirty="0"/>
              <a:t>In cave</a:t>
            </a:r>
            <a:r>
              <a:rPr lang="en-GB" dirty="0"/>
              <a:t>, 30-50 m rocky overburden, difficult access, MIMA-like detector (40x40 cm2), 4 weeks for each measurement point.</a:t>
            </a:r>
          </a:p>
          <a:p>
            <a:r>
              <a:rPr lang="en-GB" dirty="0" err="1"/>
              <a:t>Palazzone</a:t>
            </a:r>
            <a:r>
              <a:rPr lang="en-GB" dirty="0"/>
              <a:t> necropolis site (Perugia, Italy)</a:t>
            </a:r>
          </a:p>
          <a:p>
            <a:pPr lvl="1"/>
            <a:r>
              <a:rPr lang="en-GB" b="1" dirty="0"/>
              <a:t>Side</a:t>
            </a:r>
            <a:r>
              <a:rPr lang="en-GB" dirty="0"/>
              <a:t> protected towards the hill</a:t>
            </a:r>
          </a:p>
          <a:p>
            <a:pPr lvl="1"/>
            <a:r>
              <a:rPr lang="en-GB" dirty="0"/>
              <a:t>used MIMA, measurement time 6-8 weeks (more inclined and greater thickness of rock to cross). </a:t>
            </a:r>
          </a:p>
          <a:p>
            <a:r>
              <a:rPr lang="en-GB" dirty="0"/>
              <a:t>Using other types of detector</a:t>
            </a:r>
          </a:p>
          <a:p>
            <a:pPr lvl="1"/>
            <a:r>
              <a:rPr lang="en-GB" dirty="0"/>
              <a:t>MIMONE type (64x64cm2) reduces a factor of 2.5 the measurement time</a:t>
            </a:r>
          </a:p>
          <a:p>
            <a:pPr lvl="1"/>
            <a:r>
              <a:rPr lang="en-GB" dirty="0"/>
              <a:t>BLEMAB type (80x80cm2) reduces a factor of 4 the measurement time</a:t>
            </a:r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1B6FA-CAEB-7B1C-FAA1-C5212C77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799D4-9B03-200E-50FE-B3952BE1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ED00D-7D6C-FC37-6309-EC9094D0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444500"/>
            <a:ext cx="3835400" cy="298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EA2FD0-D9F2-4923-0A0A-75DE5DA4C396}"/>
              </a:ext>
            </a:extLst>
          </p:cNvPr>
          <p:cNvSpPr txBox="1"/>
          <p:nvPr/>
        </p:nvSpPr>
        <p:spPr>
          <a:xfrm>
            <a:off x="6096000" y="59717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https://www.nature.com/articles/s41598-022-26393-7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AFFB6D-4346-6627-C9AA-27E534E91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678" y="3788410"/>
            <a:ext cx="4289468" cy="2783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2805F9-FBA9-0CE5-F205-C4218D493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016" y="5180121"/>
            <a:ext cx="1188320" cy="10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1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_SM_BMA_13_Sep_2022" id="{E4CF9A08-95D2-2647-BA74-749439AE2C01}" vid="{172307EE-9C21-004C-B2DB-082CFDD200F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_SM_BMA_13_Sep_2022" id="{E4CF9A08-95D2-2647-BA74-749439AE2C01}" vid="{172307EE-9C21-004C-B2DB-082CFDD200F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594A7B-C547-2444-B9C8-5D8D84B12333}">
  <we:reference id="wa104381909" version="3.9.1.0" store="en-US" storeType="OMEX"/>
  <we:alternateReferences>
    <we:reference id="wa104381909" version="3.9.1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ub&gt;&lt;mi&gt;R&lt;/mi&gt;&lt;mrow&gt;&lt;mi&gt;o&lt;/mi&gt;&lt;mi&gt;b&lt;/mi&gt;&lt;mi&gt;s&lt;/mi&gt;&lt;/mrow&gt;&lt;/msub&gt;&lt;mo&gt;=&lt;/mo&gt;&lt;mfrac&gt;&lt;msub&gt;&lt;mi&gt;N&lt;/mi&gt;&lt;mrow&gt;&lt;mi&gt;o&lt;/mi&gt;&lt;mi&gt;b&lt;/mi&gt;&lt;mi&gt;s&lt;/mi&gt;&lt;/mrow&gt;&lt;/msub&gt;&lt;mrow&gt;&lt;mi&gt;&amp;#x394;&lt;/mi&gt;&lt;mi&gt;t&lt;/mi&gt;&lt;/mrow&gt;&lt;/mfrac&gt;&lt;mo&gt;=&lt;/mo&gt;&lt;msub&gt;&lt;mi&gt;&amp;#x3C3;&lt;/mi&gt;&lt;mrow&gt;&lt;mi&gt;i&lt;/mi&gt;&lt;mi&gt;n&lt;/mi&gt;&lt;mi&gt;e&lt;/mi&gt;&lt;mi&gt;l&lt;/mi&gt;&lt;/mrow&gt;&lt;/msub&gt;&lt;mi mathvariant=\\\&quot;script\\\&quot;&gt;L&lt;/mi&gt;&lt;mspace linebreak=\\\&quot;newline\\\&quot;/&gt;&lt;mspace linebreak=\\\&quot;newline\\\&quot;/&gt;&lt;mspace linebreak=\\\&quot;newline\\\&quot;/&gt;&lt;msub&gt;&lt;mi mathvariant=\\\&quot;script\\\&quot;&gt;L&lt;/mi&gt;&lt;mi&gt;b&lt;/mi&gt;&lt;/msub&gt;&lt;mo&gt;=&lt;/mo&gt;&lt;mfrac&gt;&lt;mrow&gt;&lt;msub&gt;&lt;mi&gt;f&lt;/mi&gt;&lt;mi&gt;r&lt;/mi&gt;&lt;/msub&gt;&lt;mo&gt;&amp;#xA0;&lt;/mo&gt;&lt;msub&gt;&lt;mi&gt;n&lt;/mi&gt;&lt;mn&gt;1&lt;/mn&gt;&lt;/msub&gt;&lt;msub&gt;&lt;mi&gt;n&lt;/mi&gt;&lt;mn&gt;2&lt;/mn&gt;&lt;/msub&gt;&lt;/mrow&gt;&lt;mrow&gt;&lt;mn&gt;2&lt;/mn&gt;&lt;mi&gt;&amp;#x3C0;&lt;/mi&gt;&lt;msub&gt;&lt;mi&gt;&amp;#x3A3;&lt;/mi&gt;&lt;mi&gt;x&lt;/mi&gt;&lt;/msub&gt;&lt;msub&gt;&lt;mi&gt;&amp;#x3A3;&lt;/mi&gt;&lt;mi&gt;y&lt;/mi&gt;&lt;/msub&gt;&lt;/mrow&gt;&lt;/mfrac&gt;&lt;mo&gt;=&lt;/mo&gt;&lt;mstyle displaystyle=\\\&quot;false\\\&quot;&gt;&lt;mfrac&gt;&lt;mrow&gt;&lt;msub&gt;&lt;mi&gt;f&lt;/mi&gt;&lt;mi&gt;r&lt;/mi&gt;&lt;/msub&gt;&lt;msub&gt;&lt;mi&gt;&amp;#x3BC;&lt;/mi&gt;&lt;mi&gt;b&lt;/mi&gt;&lt;/msub&gt;&lt;/mrow&gt;&lt;msub&gt;&lt;mi&gt;&amp;#x3C3;&lt;/mi&gt;&lt;mrow&gt;&lt;mi&gt;i&lt;/mi&gt;&lt;mi&gt;n&lt;/mi&gt;&lt;mi&gt;e&lt;/mi&gt;&lt;mi&gt;l&lt;/mi&gt;&lt;/mrow&gt;&lt;/msub&gt;&lt;/mfrac&gt;&lt;/mstyle&gt;&lt;/mstyle&gt;&lt;/math&gt;\&quot;,\&quot;base64Image\&quot;:\&quot;iVBORw0KGgoAAAANSUhEUgAAA6MAAAOICAYAAAAjDSfpAAAACXBIWXMAAA7EAAAOxAGVKw4bAAAABGJhU0UAAAG7hYzJ2wAAeBRJREFUeNrs3Q/kVff/OPCXvCWTMZMkE5MkMzFJZhKTSSaRZGYyMjMzGZlJZkYmM5kxSZKJSSbJmCSZGUlmJiOTTBJJkiQ+v/v63vP+7e50/rzOvefe9733/Xjw8vnTPa/Xua/Xued9nuf1LwSA6bWlk/43QLoxgnNcOOA55tNpzQ4AADC3Xu6kE1mAdqPP4G7rkM9xppNOdtK5TnowYCB6vZM+1uwAAADjZVUnfdVJTxoEeD+N+BxXdNLeTrqdeH5/dtL7nbRM8wIAAIy3dQ2CvZhWzsE5Lu2kWzXndaiTFmhOAACAyfFSJz1MDEYPzdE57q04p+OaEAAAYDJ9nBiM3g3dhYZGrWwBpvud9LzmAwAAmExxiOvNxIB0zxyc3+sl5/KFpgMAAJhsfyYGo1fm4NzeKDmXFzUbAADA5Foemm2dsn7E57er4BwuaTYAAIDJ9m7DYHTUiwZ9W3AO72s2AACAyXaqYTD6uJOWjPD8fi84h+WaDQAAYHLFxYvyW7ukbPXyyYjOb1lB2b9pNgAAgMm2KRfo3eikrxOC0RsjOr+3Csrer9kAAAAm26FcoHesk1aHtOG6W0dwficLyn1FswEAAEy2q7lAb3v2/59PCEZ/HsH53cuVeUuTAQAATLb8fMwnnfRc9m9bQ1rv6Mohnt+6gvKOaTYAAIDJtjtULwx0IyEYPTTE8/u0oLxtmg0AAGCy5edjfpH7948TgtH7nbRwSOeXHyr8eIhlAQAAMAJxS5cHuWDv9dxnns0CwLqAdM8Qzm8mdIcNj3qOKgAAAEP0Wi7Qe5QFqHnfJgSjV4dwftsKyvlIswEAAEy2L3KB3pmSz70c0hYy2tDy+R0uKGO1ZgMAAJhsl3OB3ocVn72UEIweb/n8ruXyv67JAAAAJtvSgmByTcXndyUEo3Fu6ZKWzm95Qf6HNRsAAMBkyweXt2o+H+eS3kwISPe3dH7vFuT9hmYDAACYbPktXVKG2B5ICEZvDun8HofixZUAAACYIPdzwd7OhGOWhLRtXrYOeG4LCs7vtCYDAACYbOsLAsjnE489nhCMnh/C+e3RbAAAAJMtP9z2SoNj14W0bV5WtXh+MS3XbAAAAJPtt1yg92XD4y8nBKNfDXB+F3N5XdVkAAAAk+3ZgsBxc8M8dicEo3HO58I+zu+ZTnqSy+sLzQYAADDZdobBV6md6aTbCQFpP/M8txfks1GzAQAATLb8liln+8zns4RgtJ/htUdyeTzQZAAAAJMv36O5t898XghPD6ctSq82zPd67viTmgwAAGCyFa2E+9IA+f2QEIyeaJDfyoLj39JsAAAAk+3TXKB3Z8D8XksIRuOc1CWJ+e3JHRt7Xp/XbAAAAJMtv2XKiRby/D0hIN2fmNep3HGXNBkAAMBkWxyenuO5q4V830sIRm8m5BNX9H3YZxALAADAmNpZECQuayHfuJfo/YSAdFtNPkVDftdpNgAAgMl2LBfo/d5i3ocSgtHzNXnkt4q5rckAAAAm361csPd1i3mvSAhGY1pVkcevuc8e02QAAACTbW1BYLi15TLOJQSjX5UcWzSfdZtmAwAAmGwfh6e3W5lpuYxNCcHog05aVHBsfj7rk5LPAQAAMEEu5IK9n4dUzrWEgHRPwXFHQ7P5pQAAAIy5Z8LTQ2D3DamsjxKC0asFx/2T+8xezQYAADDZthcEhK8Mqaw49/NBQkD6as8xqwv+fbVmAwAAmGxHcoHe3SGXdzghGP2+5/Mf5P7tuiYDAACYfPkhsCeHXN7qhGA0LqC0NPv8j7l/O6zJAAAAJltRYPjWCMo9nxCQ7u+kBVlg2vv/b9FsAAAAk21vQRC4fATlbk0IRm920uvh6R7TBZoNAABgsuV7KP8YYdk3QtrKur3/+4wmAwAAmGwLw9NbuoxyPubHCcFoPr2n2QAAACbbjoJg780Rlv98eHo+aF16QbMBAABMthPh6fmYMyM+h28bBKJXNRkAAMBki4sA3csFexfm4DxebhCMHtRsAAAAk21zKN5KZS5cSgxGN2o2AACAyXasINjbPEfnsishEH0QbOkyDAtVAQAAMCrPdNLDgoBvrgKTGGTerAlGT2q2gSzrpC2d9H4nHQ/dIdnxGrilagAAgFF5vyDYuz/H53SgJhh9S7M1at+jnXS6k/4O1SsWC/IBAICRiL2QfxUEJb/O8XktCU/veTqb4v//vKZLFlcdvhu6Q5vrhj/vUV0AAMAofFASlFwag3M7UXJuv2q2vsWtej6qCEZXqyIAAGDYVoTucNyioCQO5ZzrxWzWlZzbAU03cEBaVK+3VQ0AADCKQPRGqB6y+c0YnOeVgvNar/kGsqSkvb9XNQAAwLAsD939Q1PmD84O190eur1pc2F30HvXtm0lbf22qgEAANoW51/+lRiAli0aFFdijSuy7h3hec9kAejseRzTlAP7oqSNl6saAACgbY8GCETz6eyIz/3znrK3acqBXSpo02uqBQAA4L9e6KSHWVqkOgbyTCjeMuewqgEAAGBYtofi3u43VQ0AAADDciQUb+Mzo2oAAAAYlqJFrC6oFgAAAIZlZSgeovuJqgEAAGBY9pQEo+tVDQAAAMNyqiAQvadaAAAAGJYFnfSgIBg9qWoAAAAYltdC8RDd3aoGAABgfnmlk/aH7vDZG530MHS3WYn/+UcnneikbaHbqzmoAyXB6PKa8/uqky6Gbq/q7Lld7qSDnfRii3WxrJP2ddLpTrrbSY+y8m520vedtKWkHo6G7nY1AAAAVFjUSR920p8lwWFRioHq9gHLvViQ77WSz64J3e1e6s7rSSd9NuB5zWSB7eOE8m5mn42B6cbQXQVY7y4AAECNGDTd6gmuYu/fd1lwtTD7TPzPnZ10tSAY+7rPcp/JAsd8focLPvtRyWer0okBAvPzubxud9Le0O11ne0JfaGTPsiC8qLyt7q0AAAAnhbna/6eC6B+CN2hqWVij+GZgsDryz7K314SxG3Lfe5owyC0N33Yx3kdD0/3AFfVyeKC4DWmVS4xAACAf8Wev28Lgqf3E49/rpPuFBy/peF5HAnFQ2wX9nzmRM+/xSHEcU/S2fmksYdyXcl36d0iZnGDc1pbkMfOxDq5mfseC1xqAAAAXTGQKxpqu61hPp8X5PFXwzz+KsjjQs+/H8z+vzhvs66H852KgHRPg3MqCmxnEo/tPYebLjUAAICul0N37mM+2Hqrj7w2lQR+mxKPX1ly/KfZv+/K/nfsgd2QmOfPJXmeavC9ihZwSrUg/NtjfNrlBgAA0B1+ercg0DrUZ36LSgK/bxOPf7fk+PVZoHo/dIfYvtzgnHaU5PlPgzweFRzf5Bxm55va1gUAAJj3VoTiHtHfBsz3fwPkearg2LhnaOxdvBK6cy43NTyfpSXn9KhBHo8HDNhne3TfddkBAADzWdw+5c+SAG3lEILR+wnHLcgCz/yxJzvpQPbf9/ZxPgtKzulxgzxulNTVi4nHrwu2dQEAAHhqm5LZtH/AfGcGCPw2lBwbeyBjj+jFlgPkBw2OP1mSx68hbXXcuBLwNy0E+gAAABNra0lgdT2krxBb5oXQ/5DYA6F8bmcMHFe0HCD/2SCPN0P5qrzmgQIAANSICwzdLAmq3moh/y0led9NOPZCRcC3b4BzeikMvprugop6i+ljlxYAAEC5T0uCqWst5b+nJP9zNcfFOaxPSo79K6QNhS2zsyTfTxrms7ciGG26bykAAMC8Eect3i4JpN5vqYwTob+hrNsqgrwdA57T0ZJ8NzTMJw73vV4TkG5zmQEAAPxXWa/l/SxQbcO1kjK21xz3bRh8XmeZouG1t/rMa2tNMPowdPdEBQAAIHOpJID6tqX8l5XkH4ffPldz7F8lx+4e8JyqVujt1/c1AWkMdJe63AAAALrBUVnwtKmlMt4ryf9szXFlK/DeCYPNFY2+K8l71QB5xsD6Rk1A+rNLDgAAoHwRn4ctBHyzLob+5lG+W3LcwQHPZ0nobimTz/dMC981rtB7vyYgfdtlBwAAzHdli/icain/F0vyv5Fw7MmSY1cPeE6fleT7ckvfeUtNMHqzxUAfAABgIp0N7e/f2evL0N8qvTFYe1Bw3NUBz+f5UNxzeazlej1QE5C+49IDAADms3theFuRLC4J/K6F+p7B9SXndWDAcypanfduGM7CQr9VBKOnXHoAAMB89rgkWFrTQt5lvYOvJxy7v+TYVwY4n7Ulee5MODb28F5uWN5LFcHoXZceAAAwnz0pCZZmBsw3budSNMz2SOLxF0Lxvqf9it/nj9D/8NyTWeDedK7nDyX1+8ilBwAAzGcPS4KlQZ0KxcNzn0kMHIuC5EGGth4qyC8Oo12UePy57Jh1DcstW8zooUsPAACYz64OIRh9KxQPS12ZePy20O580e0Fef0dms0TnZ37+nHDsheWfJffXXoAAMB89n1od5ju6vD0okWxF/C1Bnl8E9pbVOmV8HTv7z+d9EKDPBb0HPtLH+dQ9F2OufQAAID5bGdJsPRaH3kt6aTruXzivNHXG+bzV0vnFAPj27k8rjcMRKP8XqlN9jl9NvS/iBMAzcUXiK+G7hZacZ2C06G7AF1cPT6+nIxz9p9k/xn/RsWRO+dDd22AuFjdjk5apRoBYPhmCgK2mD5vmE/cvzM/5Dfmu75hPstD+Qq0zzTIZ13B97qUBcxNbc3lc7LBsW8XfI8rLjuAVsVpF3H/6rh39uNQvc9zaroTuqOH3gzNF69rGjy/Ebpbj10M3dFFj7NgOY7kieslvBu60z4AYOrsCcVzPFMDt9jTmF+p9tcssGxqR8WDQeof4veyP+K9xx4a4GGiKKDcnPiAka+X+Db+FZccQCs2ZgHok4q/HbdCt3f0eOiuPbA7u6/Ppj1ZIHgidBere1DyNzH+HVnR4rnHl7ifZUFvSnB8M/Q3agkAxt6PBX/4Yk/iczXH7cr+SPcGW58NEPitrnio2FhzbAzyLoanh+UOOiT2y5IHkw0Vx8RVek8WHLfLpQYwsE2hO/S2LPiMw3O3J/wNKxNfpu7MAth7PXnHHsuvs0CyX/HF6v6SoLcuxWHGr2r+p50N7XSHV6XZsd0Ps4eAC+G/Y7tXagaAvsXg6XTBvTcOEfow/PdtcPzvccjQldxnz4Vm8ynLbMkFuLPpRna/n+0hjQHv2tAdmnWpIFjcF9oZ1nSy4u/Swdx3XpmdT37eaxx2tc1lBjCQOBz3x5J7cvwbNoz5+PFvTVwl/teesg72mdeGUL4uQmr6Oxiy+5RPsuDw4QiC0rru6++CLmyAfsUg81aD+258SxyHNrU99DS+dY7zVu+EZn8Hfs+C52daPJdzPcHn7FyeJi9S4xv6ZS4tgIHEF3pFLypj7+WoFhyKcztjJ9yiPo49UPG3Iu7DvbeT1oR/RxbFv4NxEaY/Cz6/x+VQ/QAR31xfmuPAND6QvK05ABqLfwjjgg1HQ3crkxiAPcpSHK70U+i++ItDoEbxdjYOz41Df+Nb7/jScXY1xPifcU7mySwAXT2k8mcXsVic+1sXv/+x7O/N7Dk9yB4qfgjduatLXE4AA/siFC8Gt3YCzj2uqn4ulA+7/ShUT21ZnP2d6T3uJ5dEmm/6CCJ/yYLIFT0NsyD7wx+Hbu3LPpOaX1zd8SVNAQAAE+dYwfP9gQk59zj39FooH9G5JjGf7QVBLAniMKn7DQLH/Q3yjm/AzyTmG99Wv6M5AABgYnxV8Ey/dULOPU5fuR3Kh+UubZDXwoI8ZlweaX4M6T2i/YgrE6bO3/lQcwAAwNjbFZ6eg//GhJx73GP7bkk8EhcG7GcdgX63OxOMJgaKHw1Qxhshvff1TU0CAABjKwZr+dGVeycoEL0XyueI9jPPdUFBYL7AZZLmz8QgcdCFJw4klhMXonheswAAwFj6Ljy97/UkiOvU3K2IQ/qdNrg6PL2HNglmQvnm5fm949oo60ZiQHpI0wAAwNhZXhA/vDIB5x17c/+piD9OD5D3W7m8jrpM0mxKDA7bqtBPEsuLS+8bZw0AAOMl/zz/6wScc1y09WpF7BF7S5cOkP/pXH6bXSZpPk0MDre1VN6qkD53dJvmAQCAsXI+tLeuzKicrIk73h0g77hfde9irX+5RNL9nBAUPsneJrTlQWIw+rXmAQCAsfIoTNYQ3T1hODuGzDoU2pl3Ou/MhLQtVy7OQQAc0ylNBAAAY2NxmKxVY1cXBM/59PIA+a/KxVOXXSLp3kwMCve3XO7pxHLPaiIAABgbr4an13kZVwuy4HCY6+L82pNXDHrXuETSHU4MCtcLRgEAYN7LL356f4zPdW9NrBGDx+UD5P9lLr/3XB7NXEsICO8OodyzicHoaU0EAABjY0mYjJ7RZVmgXBVrfD5A/u/m8jrm0mhmeWJAeHIIZf+dWPa3mgkAAMZGHPqa32N0HOeMHgn120g+32fe23N5/RS6a/EwQDRflt5qudyZggu4LO3QTAAAMFb+yj2zrxuz81uTEGf02yu6K5fPhU5a5JJo7lRiQPh8y+W+kVjukyGUDQAADOZY7rn9wzE7v3M1cUZc/XZJH/nm56DGHUKecTk0F7vSU/b6vDqEso+EtGD0J80EAABjJ78jxy9jdG7rQ/tTARcVBOBxbZuFLoX+vJYYEB5sudznOulhYtmvayYAABg7sWPrVu7Zfe2YnNv5hDhjVYP84mev5o7/0iUwmM/mKCA8lFjuL5oIAADG1se55/fzY3BOG0K7oy8/Ct3tX3q3sdmp6Qf3a0JDxR7MNlfGil3mKQsXxc/YLBYAmC/iGhnbQndBlbiLQVwQ5W72LPYopL3IT12PY7HqpiVxiOr13DW2Z47P6VLC7+CNhHxiL+/l3HG/d9JKzT64ZxODwjb3+Iz7/PyTeKP8WBMBAFPuldAd6vdHi8FmXbqs2mnZq7lrLL48eW1MzqUo3azJI259mZ8bGuOmOKp0geZux87EG9Z7LZW3IqTvK/q95gEAplRcBOWDEQegvemQJmAIPsxdZ3Eo68Y5OI8LCb+BAyXHxnVt4siE/No2ceqgEZstO5Z4w3qxhbLiSlt3Ess7pWkAgCkUhzPua/BMNKy0VVMwJAfD01unvD/C8jck/gZW5I5bmgWh+V1GbnTSW5p1OG4lNNT1AcuIq06dbnBz/FyzMIDX5/iP+yjTac0NuF9O1P1yW/ZgO9f1EYcazvgJMESfhOLFgl4cQdkpvaKXej6/LnQ76B7nPhPjpL1+K8OzOvGG9W0fecdx1PGN29kGN8abwRYueLgSjALul9N3v4yLEv0wRvVhpwJGdY/JrxMTA76vOumFIZWZ2isa45s4TLdomPy10O3JtW/okH2U2FjxgtlY0SDxbUEcPx3f9u3Pbvip+4fOjiWPF8MzmgQPV4JRwP1yyu6XcQeBm2NWH1+4/BmRuGJzHPWYXwn6SfaCZktodzGgX0L/owXOdNJmTTY6P/XRUI+z4DGmB+Hp7uwm6fcsILasOB6uBKOA++U03i93hObbscSH6bhw5JrsIT0+HN8N/32J/4LLlwmzJHRXoS2aKx1jiriNUdwKZt0AwemmPu4Nv2bxyFJNNFozAwaS/b5xiOOz4xjy1ZoAD1eCUcD9corvl+/3EYSuL8krPjfd7vnsxWBrCSZTvG7jbh5nK2KRGDNcz363xzvpm056t5Pe7knvZMHtkdDtYb2U+OInlnkm+30u1xxzZ8uIbv7nQ3coyJvB5F88XAlGAffL+XG/bBKIxp7O3Ql5bswdd8QlzIR7JgtMj2XB5yjuBR+o9vHwdeKbg7gI0a7sJvlVdrHEtw+/Jjb4dlWNhyvBKOB+OY/ulzsbnFdcPGVlg7wPBTsQML2ezWKPGDAez363v3XSvdDt9XzSc+3H/x2H98bVqS8n/t7i6rgWJRoTf4a0Xs2qNxkpixSdVdUwFf4nSdLIEpNrXUhfxDGu3dF03Yz4sH4/PL3QJMxnhxN/c/tU1XhY1lKDHQ1p80RNCAbBqCRJgtFp91xI30M0vqzvt4fmy4L84uIvpkMxH60K/+0xreoVXaS6xsPuxBvlupp8XvUWAgSjkiQJRvk/pxLb9/yAgeOqinztUMB8czbxd7dXVY2PkwkNdjcxr5TJxn+qchCMSpIkGJ1iOxLb9lroDrUd1NWKgNQqu8wXqQuyXg9GDoyNeIO6n9BoJxPz+zTxItig6kEwKkmSYHQKxXU0bia0a3z+WtlSmd9UlPOFJmEeiMHlX4n3VAuqjpENiY32VmJ+cdPllHHalh8HwagkSYLRaXSg5WerFFUr9sbnshWaBb+7/0uXVNVkNlyTTWB/SsgvrixnKWUAYJrEOZopI85+bLncunU79msaptiLIW3V6vhiZo3qGi+XEhruj4Z5ps6T2K36AYApsi+kvZBf3nK5i2rKPKdpmGIXEmOPg6pqvCwOaUNqDzfMN85DvZOQ7wVNAABMkZStXA4Mqey6+akwjd5LDETjfFJbuYyZ7YmNt7WPvL9OzPtFzQAATIHNIW13gmFtt1JV7iPNwxSKa9WkDIuP6VXVNX6OJjTc49Df0scvJ14Yn2kGAGCePFcNq1d0gWCUeSh1eO4hVTWe/glpGzH362pC/jc1AwAwBW6H+sVTlg6p7Odryr6neZgyKfOz/5fFI/YUHUOrExtw3wBlfJBYxuuaAwCYYGsTnnfODLH8LWF4nQswbtaHtHVvHnTSKtU1nj5MDBTXDVDGc6E7zLeujO81B0P0epg/exGe1tyA++Wc3C/3JJS5a4ht93FN2d+5vJkSMb64kfg736W6xteZkDbJflAnQ9q81Gc1CR6uBKOA++WE3i+Ph/ohusNcyfPHmvK3ubyZEucSf+PfqqrxNRPSeixPjvAP2/uaBQ9XglHA/XJC75dna8q7OIfPdY+DLS2YDvsTf9/x97ZAdY2vNxIb8p2WyruZUNZlzYKHK8Eo4H45offLuzXlfTXEdqvbqu+4S5sp8Gbib/vv0F3Qaxg2dNIOTTG4rxIbc3lL5X2eWN5LmgYPV4JRwP1yAu+XD2vK2znEdqsbtviKS5sJF7eMTNlP9E4nvTikc4iLlM2+dDqgSQbze0Jj/tFieSsT/zB8pWnwcCUYBdwvJ/B+Wbey56YhtdmKmnLPuayZcMtC2naUceXcDUM6h9hhNrt1U3zx9KpmGaxBU27Sh1su92Li2wzju/FwJRgF3C+nLRh9Zkht9nWoXjRpjcuaCRZXzk3pRHvUSZuHdA6vhP/uIfymZhnM7sSb9NY5Kne7JgIAJsyDmuebYbxsfyFUL1z0hWZhgsUXOCmdWfE38MaQziGOaLgXRjPcft5I2WolvkmbabnchaF+PkVMZzURADBhrtQ83wzD96F6YcgZzUJL4suULaE7pS6OKoj7fMYXMI+yYDD+9z+zfzsYup1LSwYoL67+fD6kDc0dVo/o2+G/L3vedhm0I2Xy7y9DKvtIYiC8VDO19gIAABi+upf9basaUh2HFK7QJLTg2U76LNSvFl2W/grdoeRN5nIuTgxEb4fhzRHND3+3gm5LNiZeON8MqfwNieXv01SNxHnA8W1V3Ks1Lt9+IXR7oW+pGgAYiQ9qnm3afEEcA4QbJeVYXIUyq7Kg6ruQNmd6XXh6e8YYAP7QSYdCdwre21n6pJNOhG7vaNWWK3Ho+OqKMmOH1OWQttDqMF64xKHvl3rKiZ14m106w4vy52L58T8Tyo83WAsZFYsB59HsJhJ/1FVzRU6qLgAYibqdAza2WNaPYfSLuDA5YkAXOyneCd1RiT+Hp6fKXanJI26P0jtXMg6HfSux/Lg15EeddDVUDyP/KPx3NOT6kLZqbhyePowFwXbnvnM8F9sitSjOG7gT5mbxol77Es9hjyYrFH/Yd0P9QgnqEABG65eKv8kft1RG2d7tsQdn0wTUUZxH+EMWHF0PFoRpUwye6lZ1Tt1OMd+Btb/Pc4q99FX74MbzjUNyDyece+yVHcZw2dXh6WHBF8Jgc14p8FFIH9+9bchva1J+KPEHtViz1b5gqGrX1aoIAEbmjYq/yVdayL/sb34cUfbSBNTPglC80NMul04rdmZ1GUfRxdFxVaPn6jqeTuU+/8GA5xZ7GFNWxi1bLTcOC36u5fpaXhIEH3AptS+OqW4y8XjYjXAm8Ty+03RJAWnZ2yMAYLSqnnEG2Z/ws5I8fxzCQ/qwlG3zF59RF7l0WvdS6H/XjC9yx8Rpdm10Em0L5fOdi9KFLGhsu16+KwjW43dc57JpX5zD8HfDNxC3h9Dw+Qsx9VwsZlRtSSgfTw8AjP7v8s2Sv81xYcFlDfN7PnS3vcvnFadeTdpWE1UrDlutdDiKRiNeTDgudmQ9KAjW4jN8P+u6xGPiCtBxmPlfDeOS+HuKPZhbQv/bFcU5sHs76bdQvD1M7IizC0XL4hDNuM/Po9Bfl3h8S7U/DGeo54KQPn81ph+yi4j0wN5eSAAwN1ZWBKSxgyBlUZT4YPxReHpkW+zN+TJMTm9or7MVz3ofuGxa93IYbATk5lA8sjLO9/0pdBfUjHm9E/5dVTem2AP+Vfh3wc1rIX0ua8qQ3Z+zoDY+A6/KBcczWcwQA9f3QneF3+sVeX3dxwsiai662Oi3Wmrw3osuNnybvW1f9XEeV7NzcMP61xcldbVc1QDAnIk9pFVDdk9mD9PP9xwTA8yt2QNy/qX9/SwIneQH5++DntFRKptj3GShq3i9Hc6uvzZji9hZdiG71rdnQWVc5OuXlsspSney35Jn5SHYMoIGbMuaAc7htKb+/y4V1M811QIAY+GNkr/Vqb1AMaCNvU0zU1AXm0P5MExzRtv3Y0kQ2O8w2xjEfpK9SIkr5M7u7jA79/JJln/sxIpbpMThuLE3PI5wjFvMvJe9gKnbHzQudhoXYzoeyns1m6b72Xm/GWwfCa15JhQPezisagBgrLwQuluuxWGDF7OH9Uc9D+/xwT72FMXewzi37fUpfWj+JPfsEoONNS6P1i0IxavpnpnA7xKHrPfumxqD27gVy+0sGH7Uk+L/vpF9z2Oh+yLHXqEwJNtD+6v1AQAM09LsWWVj0Es1LJvCcPe7Bfi/t0NFQ3pmVA0AwLxVtqaIXkKgNUVLY19QLQAA89qvoXgLE4BWrAzFb7w+UTUAAPPW4lC8pshJVQO0ZU9JMLpe1QAAzFtla4q8p2qAtpwquMncUy0AAPPakZJgdLWqAdoQV557EAy/ALoO9NwHDqgOgHmtaE2Rf1QL0JbXQvEbr92qBuadF0N3b7XZ+8ApVQIwb71Q8ox4XNXAdItLZe/PHgTjZrtxA+vH2X/+EbqbXG8L7eyndaDkRrO85vy+Ct2Nth/0nNvlTjqYPdC2ZVkn7euk06G7ifejrLybobuZ95aSejgaukNLgHQ/5e4Dd1QJMKYWdtLrnfRuJx0Lgy+6GBdzjPMjD2X3wp8TjlmaPa/90vOsFnsSPw/dhX+GbXn2/ePz0JVOut/zTPZ79qy2coD8d5c8I+5y+cH0WdRJH3bSnyU//KJ0I7txDuJiQb7XSj67JnS3e6k7r7jq2mcDntdMFtg+TijvZvbZGJhuzP4g6d2FZnaV/L6WqBpgjsSXzSuyv+9vd9Lh0H05fSsMtgNAfJ7Z0UnfZoHnw4L8Pq05r/0lx82mP4YYkG5PfB6LKb7E39lnOSdL8lzm0oTpsjt3Y403ju+ym+/C7DMLs5vJ1YKbwtd9lvtMKF6u+3DBZz8q+WxVOjFAYH4+l9ftTtobur2usz2hcfjIB1lQXlT+VpcWJIkPTP+U/I62qR5gDvzU8JnjlZr83sqeLR4l5remJJ/YG/lbYh4HW66TeD++livjt+y7zQa+sSc039EQn9/W9lHevZDeYQFMoDhf8/fcj/yHUP3GKfYYnim4OXzZR/nbEx8+jzb8g9CbPuzjvI6Hp3uAl9U8SJ8vKHuVSwySHKr4DX+ueoA5EIPLN0L3xXIMtk5U3KdSphTE4aw/hu7w2wc1zy7XS/J4KRT3yjbNp6kYAJ/L5R2H5L5T8vk1BefyfcMy15Z8p29dmjD5FmU/5vwP/P3E45/Lbrz547c0PI+i5brj27OFPZ/pvfnHIcR7wr/zSWMP5bqS79K7RUyTYSpFN7+diXVyM/c9FrjUoO8Hjtl0WhUBY6JsaGo/OwBsygK6ovyKRpy93PPsFeeFxlFtcYRZ7CQ4XJLP4xa+85uhu2ZGfjXbNTXH/a8geG3i45LvtN1lCJMtBnJFQ22bDoX7vCCPvxrmUbRc94Wefz/YczOt6+F8p+Jhdk+DcyoKbGcSj+09h5suNUhypSYYva+KgDFxNrS7oM4PJfltyn0uzlu9nf1bnEa1MPfvi0vyeTjg9/0sFG+r8kLNcQtaCIyLhknHF/3Pugxhcr3cczPrTW/1kdemxBtomZUlx89O2J9dzCS+BdyQmOfPJXk22R6iaAGnVAvCv28t9eZAvfdD2lCz5aoKGANlCwY932d+P4biF3C9I6viIm5/Z/+2t0Hw108nQa+iKVJxePErCce+HAZ7sTgTiheQ/M0lCJMrDoW7W/DDPtRnfovCYGP53y05fn0WqMab1r3shpZqR0meTTZHLlpYoMk5zM43ta0LVFsWihenMCwLGEcvl9yfrvSZ34JQPEz3RO4zF2sC0dmAtejcvu/z3I6HwXqAPw2DdQy8UVL+ly5DmEy9wzvafMP0vwHyPBWK37gtyG7scSjGpobnszSULyue6vGAAftsj+67Ljuo9H1IX4RjUh5A4tZOsafjNc0LU6dsDuMXfea3PtQv4vh19v99VZPX1pK83u/jvL4cMLCNvZpFuwy80+AcDga7FMDUiJPb/ywJ0FYOmHe/87sWhOKV5OICAAdC/RvAqnwHncB/o6SuXkw8fp0bJtTaFJqtin1mAr5TnEM129P7niaGqVO2eNGmPvM7UPK8MjsfdHa019kBAuXVDc+pbP2N2KGROhT5k1C8qm+TRR0vl9TNjMsQJk/ZUIv9A+Y7M0Dgt6Hk2NgDGXtEL7YcID9ocHzZBsu/Jt5I4x+Rb1oI9GFaxd/IXw2D0Qdj/p3iveGXnvN9STPDVHk2FO91/jD0v3L+pYL8ZgPP+HLrbhbEpSzYUzTa7O+G57MmlM+JTe1hjUOZi6Y7vd6wrovO4bzLECZP2bCN62Hwt0svhP6HxB4I5XM740PnipYD5D8b5PFmxQOxeaAwuAOhvz2DV4zxd/ou/LcHAZguO0O7W08tLglu3+sJVB+F9DUrirbbO9rgfGJA/UcoXwQpJeCO81aLRpd92lJd73cZwmSJCwzdLPlBv9VC/ltK8r6bcOyFigfOfQOc00th8NV0F1TUW0wfu7Sgby+G/741j8NaD4bJXsQoPzzuuGaGqVM2aqrfIfnbS/Jblj0HNcm7bGGlJlv2Vb0kTFkDI573tYJjP+ujbo6WnIe5+DBhPi35MV9rKf89JfmfqzkuzmF9EgZ7+1am7G3aJw3z2VvzULzH5QV9ye8b90EoXzWxrZW/h6loa5qdmhmmStmqt4OM2CgKuOICkHGOZ5zudLZBXkXzReNz1qLE42MgWTY8907Cc1mcenUrPD1K7p0+6+Z6aHc4NDAH4pys26G9ldWKnAj9DWXdVvGwuWPAcyp7m7ahYT4zJTfDft84Av+uND2brvbcr54kBKPnxuz7lL20el5Tw1TZGNrfw/OfUDyc9XL2/LakQV7nC/K60OD4ryruuwcrjovB7hcF9+/LofnCSbPK9qD/0WUIk6Ws1/J++HeVtkFdC/0Npfs2DD6vs0zR8Npbfea1tebBOL6lW+9SgySLCx6+1vX8+58JwejDMfo+ZQ9vVzQ1TJ1DJb/3w33mt7okv+Oh+ZSEmVD8Mi91ylMMeh9V3HdXFRzzbJZ/vjc0zhcddFu7sj3oP3IZwmS5VPJj/ral/JeV5B9viM/VHFu2iubuAc+paoXeftXtgxhvxEtdbtD4YS4/guJESBuqO9erVMf729kw+fuhAunKFvZ5s8/8Pih5foov3E41zKtstNkricfvq7if/ZILerdlz0X5/djjS7g4JLeNYbQ/lJzLyy5DmBxLK24sm1oq472S/OvmOJStwJsyJ6HOdyH9rV6TB88bNQ/HP7vkoNLa8PQiZ/mhrHsSg9Edc/g94guvv2vOb7PmhqlS9twyyJ6XP4by3QiWt/Dsc6eFQDumOALko+zZLh+AXs/+fW3L9V20B/1dlyFMlrJFfNqc/H0x9DePsmz4xcEBz6dsmMmZFr5rXKH3fs0D6NsuOyh1JdSvPrkhMRg9PAfnvzhUz6nqfTi1wAZMl7KX7/2+iJ4pCOxm0xd95Fe0vkXqit6rQ/rWWnEaVOy1/CD0Px+0zvqSsk+6DGGylC3ic6ql/F8syf9GwrFlS6MPemP7LAx3WMeWhJu0h1B4Wn612d9KPhd/PymLGI1y0/P4kisOYbuT+LB2RnPD1DkT2t3m7fVQ/jJrScO8VpXktWvAQDum30P3RXt8/nlmRHVdtguEHQxgwpTNZ9rXUv5fhv5W6Y0Pm0XDL64OeD5xuF9Rz+Wxluv1QM2D6DsuPfiPOLf8Xu538lLF5y8nBHyPRhCAfp6dS0pw3CR95pKAiVLVi/lSn3mWLYb0XR95fRAGW9G7al2Mt+agvs+H8VwrAGjoXhjeViSLSwK/a6G+Z7Bs+MWBAc+paHXeOL9gGAsL/VZx4z7l0oPKB52vaz5/LDGoWzOk841zw263HIDaDgomV9niQLcHyPNqGGzBoV5Fc08vNzj+19BsFd25CPxvuAxh8jwe4gNcWe/g6wnH7m/xBjxrbUmeKZvOf9nwph29VHHjNsEe/rUpPL3y9LM1x7yVGNTtHNI57xpiIDrMIBoYjiOhfAuWfpQtMPlHi8Hb5w3yqFoPY9RTj7a0XNfAHCobWjYzYL5xyF3RMNsjicdfCMX7nvZrJhSvApc6PPdk6G/BkbJlxx+59OD/xL2M81s4pSzytTYxqPt2jr5X1dzRrzU7TJ2yrej6fSFW9sJrfx95vVGS18YGeTyuuKeN2ldhtC8fgSF6OKQby6lQPDw3ZWJ72abMgwxtLZp3EYfRLko8/lx2zLqG5Za9vXvo0oP/kx9BcSnxuAU1D0ez6cIcfKeXa85pq2aHqVK2pUvZfurx/lW3NkebizgeDem7JizOnpmeGeNgtGz4ctmiTnExzdhr+qxLFcbP1SHcWIqGz8VhqamTysvmXfQ7X3R7QV5x/78m80Rnh6c0XRFvYShfeQ7mu/iA8Cj34NZkeOrFMPeLGBX5sOJ84nec0fQwVcp6MX8t+fx3oX69iqI1Pf7s49zi/aZopFrZFiins7JfKHkOahIENhFf0qXMPX0+NBu+vCBrh19dpjCeylZH6/dhaXXBDSu+fXutQR7fhPYW9HglPN37+0/BTbbKgp5jf+njHIq+yzGXHoSfcr+LQw2P/zakDdV9ecTf63QYr55aYLjKFlQr6v2c3SKlajrCutDe3qJvluRVtIfz56F8u5czFfe1HQPW32cNvt/O0GxKRsz7URj9IktAorIf9Wt95BXfjOU3VI5v415vmM9fLZ1TDIzzq11ebxiIRvm9UpsMkXk29L+IE0yzfE9CfEm0eMA8ytKuEX6v+PLqYcW5HND0MHUuhbRFF7dm//+PNfmV7aG5oY9zOx7Stpt5O1QvAvRJaH9P59jLObvFYOrey2WB//aCz84ujveRSxTG10wo3p7g84b5xBtKfshvzHd9w3yWV9zsmmykvK7ge10K/Q0l2RrShrYUebvge1xx2THPLc6Cz7oHiTqrEoPRIyP8bq/VnMtGzQ9T50GoX2U29lDGeZe3Qv3enkWLON7p89z+CfXTsWZ7T/8I5S8F44v8qv2Um77029xzbnFdjoWJx5V1WCzLfW5F9hx4xuUJ429PKJ7jmRq4vRCeXqn21yywbGpHxY0u9UYVh548Ck8P/+t36fGigHJzwnELCuol3shfcckxz+UXFPt5gLweJgSjl0b43T6tOI+HYfRbIADDVzVFII6Q+rznGaBulNeikqCv3+k9ZQsPbcqeq2bvWXGeaN1Q1kMV3/VxYkAanw17e2uPN7wvPk4IrmMgGvccjQtnPufyhMnwY8kDXN2PeFcWuPYGW58N8MC1OpS/eavrUYhBXn5Bkzgsd9AhsV+WBOsbav6YFK2Et8ulxjy3tuABZuUA+Z1LCEb72ZapX+crzuO05oepdD+kjdJ4NyGvskUct/V5bvcSzis+d6W8ZI/PNpdD/Qrm8Vmnd3GmJdn5H+8JJmOnwYctBtebs/v8O6Hbixx7oF9wacLkWBSKF934J7tZrOj57Irshnol99lzob8lx/O25ALc2RTfcsWe09ke0gXZg+374en5GvH4fSG9N7XKyYqb98Hcd16ZnU9+GMn9Af6QwDTJ3zc+GzC/LxMfAteN4LvNhOrtD8xbgun0Y8I9aG9iXkdC8Qu1RX2e28mEc2uyAFEMLH9NvO9WzTHt93nxSkL+N4MFi2BixSDzVoMbSrxBngjtDz2N8ynisJY7DW9wv2fB8zMtnsu5nuDzfkjb27A3YI1/WJa5tOD/XtTkt1haNGCe2xN/i2+P4Pu9UXMOL7kEYCptrPjd32sY7F0vyGOQqQxrK55b4jNWP6PHYmfApyG9R3j2eSg+T702YF2/U1POj6GdrWaAORRvMnEye9wk+ZfsZvMoS/GmGrdj+C57CFw4gvOJN/nYexJ7buPbrofZucT/jHMyT2YB6OohlR9v1nELnMW5YDl+/2NZADx7TnERgzhH4YfQnbvqhghdy8LTw8XebCHf5YkPQqPYTulgRfl3XAIw1bZkz0wPsxSHsx4I9YsVjUKcVnQpd277w+DzKePLxDgk90T2PPaw53nxbhZEx3vvztDu3M13s/JmnwXj/qvxxf86lyEAUCS/p/HZFvNOeTt/eQTf8beK8k+6BAAAAEZrUy4wi2+zX2wx/9Nh7hcxiiMnqrY9eMdlAAAAMDpxKH9+Qa/9LZfxWUgbqrt+iN+zbu6qVR0BAABG6EAuKItzqmdaLmNbYjA6zN7JbyrKve4yAAAAGJ04FPdRLjB7fQjlPBfmfhGjaxXlHnEpAAAAjM5PuaDshyGW9U9CMHplSGUvrSl3u0sBAABgNHblArK47dHyIZb3Q0jb524YixjtrCnzOZcDAADA8MWVZfM9lfuGXOa+kDZU99UhlH0ijL43FgAAgJxDuYAsbki+YMhlbkkMRt8bQtm3Ksr70uUAAAAwfGsLArKNIyh3YWIweqLlclfVlLfVJQEAADB8V3LB2PcjLPtaQjD6R8tl7qko63FofxsbAAAAct7PBWP3Qnel2VH5PqQtYtRmgFi1cNJ5lwQAAMBwLcuCz95g7IMRn8MHIW2obpt7nd6vKGe/ywIAAGC48r2SV+fgHDYlBqNtBcnrasrZ4LIAAAAYbRC4bg7OIw6/fZIQjLY1j3VvRRkPw/BXEAYAAJi34iq2f+UCsSNzeD5XE4LRay2VdbaijNMuDQAAgOE5kAvC7nbS83N4PidC2iJGCwcsJ/Z6Pg7DHwoMAABAzoud9CgXhL03x+e0O6TNG908YDl181PXVBz7bCeda+EcAAAA5qWfcgHYlTE4p/WJweiHA5bzWUXet2uO/TH73CsuIQAAgGZ2FQRha8fgvOqGz7a1iNHFPvP+JPvMFy4hAACAZhZ30j8hrQdyXNP1Ab5/3aq9b5UctyX79z/D4HNWAQAA5p1DEx6IzqZFfX7/N2ryXV5wzEuddD8LYl92CQEAADSzdkoC0Zi29FkH+yvyvFfw+WXh357kvS4hAACA5q5MUTD6cZ91ULW/6IWCQPRa9m9nXT4AAADNvTdFgWhMP/RZDw8r8oxb3awK3YWUdnTSrfDvHNXnXEIAAADNLO2ku1MWjN7sox6W9FHOndDdkxUAAICGvp+yQHQ2LW5YD+sb5h8D+HUuHwAAgOY2TmkgGtPWhnURt3V5mJj3jU5a4/IBAABoLgZff05xMPpJH3XyQUK+R4M5ogAAALQs9qjG1XHj3qFx0aIHnXSpk77opNWqB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DBbeqkLzvpp06620mPOulxJz3opCuddKyTtnbSAlUFAADAIGJg+WEn/d1J/0tMN7KgFAAAABpb30nXcoHm9U56v5OWZZ9Z2EmflASln6hCAAAAmtjTSU9yweWJTlpU8NmZUN5LulFVAgAAkGJ/QVB5tOLzeyuC0XOqEwAAgDofFQSUl0O397PM9Ypg9KEqBQAAoMrmgmAyDtVdU3Pc/wSjAAAA9GNJJ90uCCa/Tji2qmf0jKoFAACgzI8FgWTcQ3RpwrEflQSicR/SNaoWAACAIm+WBJPfNcjjq9yx/3TSJlULAABAkQWhfJjt2oZ5reikHZ20JVQveAQAAMA8915JIPq7qgEAAGAYYq/ojZJgdJ/qAQAAYBh2hfJVcF9UPQAAAAzDLyWB6B+qBgAAgGF4KZT3in6legAAABiGryqC0S2qBwAAgLbFhYtulQSij4NtWQAAABiC10N5r+gl1QMAAMAwfFcRjB5SPQAAAAzDnYpgdJvqAQAAoG0bKwLRmJaoIgAAANpWtYrubdUDAADAMPxdEYyeUj3zxspO2t5JBzvpdCfd76TFDfNY00mfd9KF7Pi4EvPDTvqlk/Z30vOqWbsAAED0SqgeontAFU2dhZ20qZN2d9LRLEB5VND2vzTI86VOOldzLc32tK/XBNoFAIDpdiPhIbTNtEKVj50433db9lLhh4bXxL6E/OP+s1900pMG+d7tpKXaRbsAADCdlo04EH2gysfOjgHbdHXCNfZbn3l/qV20CwAA02nniIPRH1X52InDLk+Ebs/b2U6616A9/6rJOw7/vD3A9fKHdtEuAADMX7tqHkyPqKKpsyoLgOqCkkM1wdTdns9e76T3Q7dHLoo9d7/X5P9IU2gXAADmr29rHkx3qqKpFBfKeVzT9q+WHLsu/LcnL67QOlMSGAl6tAsAABT6JViQaL66X9Hud0qOib13s0NA4xzhrRX5L6i5tu5rAu0CAMD8FB9Kn/Tx4Mv0t/3RgmPi6q+zK77GHrgNCWXUbSWCdgEAYB7aUPNQ+oMqmlp1QzW35T4fh49eyv7tYSe9llBG3WrO/2gG7QIAwPy0p+ah9CNVNLUOVLR7nLOYn2t4rOfftySWsaXm+rqlGbQLUCi+NIr7CZ8L3aHzcS53fOF0Kfv/n1VFAEy672seSl9TRVPrQkjvEX+3zxcUHwQL5WgXoInFobtidt1CZnE4/UbVBcAkuxaqe2EWqKKp9Eyonpf4ds9nX86Ck/j/n2hYzokw2H6Z2kW7wHzyYvb7692aaXfoDsePNuV+q7GndI1qA2BSH3yrHkgvqKKptb2i3WMw9FzPNTL7wuKPTlrUsJy6/SwPawrtAvyf+ILpds/v8GLo9pL2WlXwez2t6gCYRFtrHkgPqaKpdaSi3S8WfO5B9hDU5suO/4Xq7Ue0i3aB+eKFXCAae0efK/jc0YLf60PVB8Ak2l/zQPqmKppaf4X6Rau2heLhoam21VxfRYvxaBftAvNNHIJ7Nfc7LJsLeqbgN3tPFQIwiU7XPJQ+p4qm0sqado9zluK+lbNv6U/2Wc7hmnJ+1hTaBQhf536DZys++2kwigmAKXEvWMBkPqrazudq9plT4d/9Jp/vs5xrNUHPx5pCu8A8t7bgN7iu4vNxfnjvi+RTofmccQCYcy/UPJCeUEVT61RFu3/eSTt7/vfmPstYFurnJb6kKbQLzHO/5n5/vyceNztSAgAm0o6aB9J3VNFUilv1PKho9y2ddCf7798OUM7uUL8/HtoF5rM3Cn6De1ULAPPB1zUPpfYtm06vVbR5HPr5ffbf/w5PbynQxMma6+u4ptAuMM9dLPgNLlctAMwHFyoeSC0TP70+q2j3Gz3//Y0By7lXE/Ts1BTaBeaxlwp+f5dVCwDzQRwS+LjigfSUKppal0L9nMFB239dTf5PgpWatQvMb0Wjkz5XLQDMB6/UPJR+qoqm0uIs4KjbY3LFgOV8UlPGb5pCu8A8Fl8I3yn4Db6uagCYD+oWMdmsiqbS9lDf+9bGfnXna8rw9l+7wHy2NRS/cFqgagCYD06E6qF6M6poKh0N9b1vSwcsYybU9/Jt1BTaBeax4wW/vwuqBYD54vdgqN589HdNMPJNC2W8WVNGXBzL23/tAvNV/J3dD8MZ/QAAY29hqO4h+VYVTaVVoX4o6OoWyqnbMugHTaFdYB7bXPIb3K5qAJgP3qh5KPUHcTq9X9PubQ0R+6OmnD2aQrvAPPZdyW9wpaoZqbiX+tsFyT6vAEP2cc1D6TJVNJVO17T77hbKWBbqe/le0BTaBaZYHIb7IOE31zQ9o2r/7375KJf+6jOvkyX1/LxqBhiuUxV/7P5RPVP7cPSoot3jvy1qoZy3ah6m/tIU2gWm3PohBKJ/qNbS++XxPvMrmrf7u2oGGL5bFX/wvlc9U2lTzYNOW+1+sqacw5pCu8A8VjZ3e7eqqbWhpO529ZHXOvdCgLmxtOah9H1VNJW+qGn3bSN40ZFSzrud9Jp20S4wpX4u+Q2+rGpq7QvtTTH4dMj3XABKbK95KF2niqbSb6F6D8s29pVdHOr3yqwqZ7aX8F5oZ2iqdtEuME7Khpk+VDVJzhTU3d995nUhFO+xvlA1AwzXwVA9P80+g9Pn2TCaLT221pRzvuLYFZ10J4z3qq6rssBOuwD9eLnkN3hW1fQdyPczX3QmFG9vd0k1AwzfuYqH0p9Uz1TaWROMvNVSOXtrytlfclwM8P4I47vXZVxZ8Zvs4eVt7TJScX/VODQvLroWF1mKPUiPs4fSuPjIL510LHTnjC32U2fMlS0kdkDV1CqbL7qzj7y2leT1uWoGGL6qlTvdiKfTsYo2jwHWcy2VU7dIzuaS485m/349dHsLx8VMFgjd6/kOb2uXkdicBZpNVhuNQeq3wR6BTN69eKuqqVU2X7Sf3/s3JXltUs0Aw/VSzcOcP4jTqWrxmgstlnO55voqmoszu/l77PEapwU84tzqvwu+w9vaZahiAP5DGGwLjLi/43t+9oyhot9ifPFkLna9NueL/hWKX2aZpgQwZFV7DcY/iDOqaOqsrnlw/6jFsh7WlJX/Q/9taH9I6qBeCdU9cm9rl6FZ1knXQnv7Mn7n588YKZunaP/Qem3OF11Vcr84o5oBhu9oxYPbr6pnKn1Y88D+YotlPakpa1/2udhDf7Hn//9yDOopDvU6lhDgvK1dhmJJ6A4H/l/L6Ru3AMbExpJr9JiqqfVqaG++6P6SvPaqZoDhqxqud1D1TKUfK9r8z5bLutdHsDDXCxbF4XFx8ZCHief7tnYZivNDCERn0ztuA4yBD0quz12qplbZfNFlDfOJPaw3SvJ6RTUDDFfZEKG6RUyYXPEP7+OKNm+75+tUwyDhXJjboeG7O+mf0F3gZ1NWXytD8XyiNoNR7fJfHxWcw+Xs/18f/junNb48eC10ezEuJ36fGIw/73bAHPu+5PpcpWpqFc0Xvd5HPjsq7hEADNmmioe1h8HE/Wn0es1D+saWy9vcIOA5PseBaJxPeLqT1hT8284hB6Pa5V9LQ3eLltnyb3fSmw3vaynzTK0UzlwrGoZ+X7XUanO+6JWS+8NJ1QwwfB9UPKi5EU+ng6F6xdFhBXlVQUF8+NozBnVT1VP23JCDUe3yr696ziH2Uq/oI4+4v+i5mu93J3jhxtx5puS6PKVqarU1X3Rrxf1hj2oGGL6q7RLeUj20KM6BigvhxB73+EY7DoGKw6zisMtnJ+Q7DHvOqHbpBpGzPR7xP9cOkFccvls3bHejnyZzpCwQ+kTV1GprvujvFfeGlaoZYPjKJu0/zh4KgekORsdN74rC+1rIL26XUzUv/mNVzhz5NFiroV9F80WvNczj3fDvrgFt7VUKQANVww7trQWC0bkwu41MXD24rSG0VdvzHFflzJGiRcTs7V2vbL7o0QZ5xJftt0J3/+iL7gsAc2NbMEQXBKPj49meOt3WYr5Vi0OZn8dcuVtwPf6mWmqVzRfd0SCPQ+HfXui29ioFoKGyBVPioiXezIJgdNS2Z/V5teV8Y0/KE8EoY2RZyfX4naqpVTZfdEni8Wuzzx/ppPdK8rLtE8AIXCy5CR9WNSAYnQNfZ/X5zhDy/rOk7b5X7cyB7WHw3r35apD5onF/4j9Ct1c6BpwXCvL6XRUDDF/s+SzrKVijekAwOgdiPcaeymFst3KmpO2+VO3MgS9LrscXVE2lsvmiRxrW+7tZMFr0HPT1HHyvGCTHlb3j8OCD2X0wLjD5gSYHplXZfNHzqgYEo/+vvTuAsKJ7Hzj+WCtJIsnKSiRJkkiSJJEkSSJJksRKkiSSV5JEkiSJJEmyJEmSSJKVRJK8kiV5JUkkWWslfv95zLn/ZueeM/fM3Jm5c+d+Pxy/99feOffeM3Nn5plzznNq6J7QE4XqsK2B+41maamd+aKN+aEj5v8POeraUsL30Czfw+az/Eq4tqxjlwOoq2vCmnsAwWjveOjYd4M0DTrA1rt3h2ZpyTVfdFGL7eYF5btp94Xm356IPZvxFMv2+yJBbB70vHMkKFckzNz7VexL7PWxywHUUZ85KcdPfC9pmlRtuFLC5Ac65+yjhE9skxyWcF6LXgx1vu4SmpFgFKV5Zdlvb2kWdMBix3nkEE3Tkmu4/ZSEbXQZu39l8trF08Q+RPeZZXtNeDQelBMFfq8tls/yiN0NoBtMNyUNVyrz1TSnk87j0YQTmtxJn47+jrXdhLifYOoT2TeW9tYHAvTKEIyiHLaeqCM0CzpgJ9fgTFzzRbUsTbhHGjGveRH5d1cCqXjAqRl6de6mJkArcpUB29SpY+xyAFW2WiZnh/xsLnA+7gjLG/heHO6KvRc5Xh446lgl4Twg13YXaGaCURRultiHwM2madAB14UhmVnve1zn4FOW1w8E5bX5u2bPjSaHuuioZ33kNVNMIKs9qMsL/m5HLZ9lJbscQFXpEJ9xx4l0c4tt50jz0BSdPE8PXTMdgqtzOXROh86xfZFwIbQ9wdTEA2Mtgth/aWaCURTO1gvCElboFNuQcZIHtnYs4Rys9zWaebbfBJH639EHyfGkRK455NHhvvcTAt283bXclwFAZT1IOCE/a7GtLZ38PprU2xVHu6+KvW6VJGfIa5QfNCnBKAoXT9imvVA8gEMn9Il9ruIpmqate5+kYpvr6bo+a3Ij7UF97HlPldcxEX9wPczuBlBl4xmDG735is+3uEdzprLd0ubjsdcskL9PZG9J+ER2xLG/HtKkBKMo/EbvGzf+qIhVwhIeWX/HExkC0SuO+n57bKtzRcsYyr+GawqAOgWjtxO2iw8D0UyS02nOVGyJJ6LzbTVr36j596ORf58v9iexW2hSglEUKp6l8lNQptIs6BDb2pbjwnzRVmzzRVsFlFcS6vvYYlt9gLWgpO92SlhyCkCXeZJwAl3h2GZ/7HV6Ih6gKVM7a2nzw5G/N+aYnLNsuzkSkOqQnIM0J8EoCvdcWEsZ1XHbcv5gSGZrtvmiej22DXnW62ur6Ue7E87n7yTMgl+WeD4KckkAqLz1CSdRW+rxvbHXvCYQze3GVksjy94haT3HRPfPDOEpOMEoyhAfEnmeJkGHfbCcP3bRLC3ZEg5pMkfNeq+jHXQIr45K0gfBvr2KW0wgOG6KXt8PlHx9nmEJqC+yuwF0g9OOm2LNEDnVnEy1B+Be7O/XhCFqWfWLPROxWmguhj+E4TUEo6iK6Pq+L6XYdQKBVqaIfagp02WS2eaLfq/Jd9thOSY2scsBdAu9Af4qfpP49UaMBAntsS1K3Rhe9ZyghGAUlRKdm6fzvxgNgk7bbDl33KdZWlot9R3afN3ycIKHZgC6ij5p3WNOzJr5TYea6BNE7bHTuaU6ZGU5zZSLy5YLos7FbSQ1Yp04glFUw1z5Oz9bz4kraBJUgC1RzVaapSXbfNGhmny3L0KGfQCAp1HLBXFpUD5L+DRzAU1EMIqO0yF9L4WM1aieeM6BL1K//AELzW9OcyjckHBtUH0wtNLy2n7zOs3srw/R9YH6HsvrXPNFu90iSU6IGKXLyjU6HSbMPYf+t/asLuOnBQD1t8By0fhuLhz636dpIoJRVMKFyH7ZQ3OgInReaDznwMkafK9GboqPYs9sa1uLW0ww+cHx+mjgapsv+rMmx8QhjyBbp1eNSuupWCRnA4Ca2285+d+R8MnkVyEBBcEoqmBXZJ8coTlQITstAdqsGnwv7QnVJDxbzXXStn7n3dg2q0xA6TqfRh/urnZce+vgQex7fY39/YT45QRplDP8zACgvu5bTvyvzP8eonkIRmmajlttbvB1f5yiOVASHTUzI8M15GxN28OWpOlQLHj9bv79vUcwetzy9wM1aCcdovw79r1uRv5+Sf4O5dYHa40s/ZonZKOEa6Ha2m4RP0kAqJ8+y0WjkfXuP2HNUIJRgtFOWxS5wb1Mc6AE2qv5TCb3/rmyoM6WyUNYf0g9ekVtNog9t4KaKWHPqWa3bgzFvW15/epIfU8T6utmGy3fa4f5WyPRlc4RdY26mi72XmjWKAWAGlqfEIQcpHkIRglGO0p7DBoZKW/RHCjJVct5wDU0/KQ0Z2Gvq/gSaD8if9PeYZ3/uSIW1H+KvP5C5G9TpHke6lhN2ulC7Hv9McH6Vks7uAxZjsG3/DQBoH7OOwKQ7+ZiCYJRgtHOGIjcyD6gOVCiMct5wPYwZIYJyBqveVbzdjkt9vVA9ycE4tOCsikoS1oEtnVaXzQ+zFYzgOuSVDqX9rpnHYPilywKAFCziwbJAghGCUY7b1bkt6lD+VgoHp0ORm3LclyTyQlqBmreLs+keT3Qxrq/j1PWNSz2tb273YDY58mOBOV1inNZn9inDwEAamROQgAyn+YhGCUY7QjtbWokEHshZLNG+e5YzgPx4zCahV2DseU1bxMNouLDanU+9z0TvA+m/I3bcjUM1qCddoo94/BYhvuKeD1j/DQBoF72OoKPZzQNwSjBaEdMDcpz+Ts/aiZNgg7Q9SDHY+eB7eZv8+RvNtRGj+jyHmiT+LBancu9yvz38ZR1HbOcZ1/UpJ2GHUHk0Qznwng9b/hpAkC9DDuCjyGahmCUYLR02vPy2LS5zhWdXcDvfR3NDE+aOfaHJK/9qD2oAz3SHpeleQ7tiPmtphlGP8ME8PG23FqTdrKtsfo+Qz3rxG/eMgCgS+l8jF9in5PBsECCUYLR8jXWatQel7yH6+0zdS+kmZGCTuXQ/AE6f3ncFP1v7Rld3mNtMRo7LzZ6h3emrEeDznuxUpclS1Y4riGbMtR12FLPLn6SAFAfaxwXjYc0DcEowWjpGusRfisgYFxigogRmhnIZIHlvKjzullqZLJ/JL+htfFkUTpfdxZNDAD1ccoReOyhaQhGCUZL1VjTUYe35d3bpHP/GkMC99HUQCZDlsBI/3cLTZMYQGrZkaGeOdKcLOouzQsA9fLKctHQk/8MmqYn9RGMdkRjnV/tuVyTU526PvDaoJwLykSk/qk0N5DJPct58V+aZRJbtuEv5tqS1klLe6+iiQGgPmY4go5HNE3PGkgIRuktL8ZJSU4Ok2e5SnMDmWgwZVuG5QBNM8lWyWe9cn2Y9k3I8A8AtbbDccO6n6bhmLCU8zRP7g6VGIjSqwBkt97ye2KkQbOrlnZanKGe49I8YmsxzQsA9XLDccM6SNP0rOcJgcwHmidXe0oORBlOCGR3zvKbukazNIlnGx7NUIcuZxXP8v8PTetHu/BXmwuMHqA6tvy1hMkI9OnJhIns9X914Vddt+mphGt+6UGuCwmTbh1AWWxrnLGYNDdbSeWKZJv7g8m2lRyIajlCswOZvbH8ptbQLJPYsg1nWa7mtjA8NxWdX6PjxXUZhN85XTC+mx2xpeCLvta90dxcPDdPIX6bYFknG2vGKs26N4XdDNTOMsf55zRN0xN0uKYuZq/ze85KuGC77zVKX3veBFQbzA0Za9L625Tj/YJv0Qfhs2l6IPO9fvw39ZlmaTJkaae0mYZ3WK43LOXisNYEoH8STv7a66C9ozclTFCwV8JshI0yZALBWxImDBmz1PHDXPTn5fjZdaeeMkGvz0Xss/D0B6ibo47f+0qapvZmFRDsXKZZvT2R8ntF79PsQGY7Lb+pszRLk7uWdkoTSC4wcU80C+9cmrXZOgmH3rqCTx2eq0+LZ2asf9A8FdAA9mekbn2KerHNpwPaw3nCEfS2KjrMeDW7HwAAAD1kWHhw20qfiRWibfQrxfYa33yUyT2i82jWybSL/r4jUNPez/UF7dhdQXkp7T+J0SFZo9Lek9VPwpBdAAAA9I6fwhDdVtZa4obnnttqB150zfMRYVpBE51T88PSyNp7WVbCIZ3bqcOCs6SQTlrDTLMjalKDxfJ3fqo+ndAkTO8trx/icAAAAEAPWCn5JOWpu1OSbXrAAhOLNOa2nxaS5DU5I/Zsk8u64LPrgvaPxD3s9nCLHa4JKd7FtnvMIQEAAIAeYOvQWU+zNDlraaeRhNf3mTikMXVQe1GX0ozNbGvwneySzz4YedJgS0jku3DsNksQCwAAANTdiDTPg6TnrpmO3LwkzYldj0vYOdYIQHXa4AkTi+jftdNsHc1ndyHWmLrcyeYu+ezLg/JN3MNyB1LUNcVSRz+HBwAAAGpsuiW4uk2zJNL5n5qI9YYJNHW+7W/Tjtqh9da0oU77m0NzucVTOGsDbuySz65j2384AtEvGXd8vB6SGAEAAABAzjRY+xULvo50USD6U9xzRLPMc+2zBOYMTwAAAACAnF0V/8m3VbJE3D2iWvZkrHdRrJ6PHCIAAAAAkC9N+hMfG768Cz639uZ+SQhE77VR965YXdc5TAAAAAAgX8djgdfLLvjM0yScDOwKRLW3dKCN+u/F6tvAYQIAAAAA+XoaC7wOd8FnHk4IRLXsa6Pu2RJmwGrUNcohAgAAAAD5m5DuGqI71CIQfdFm/ecln3mnAAAAAACH6dJdWWMXWYLneFnaRv0LZXKv6GsOEQAAAADI3+pYIDdW4c/aZ4LDpEC03URDLyN1adC7mEMEAAAAAPK3LhbM/arwZz3SIhDV4HGwjfrPxerbz+EBAAAAAMWYLd3RMzrHBMpJwejpNurfF6vrBocGAAAAABRHh77G1xit4pzRay0CUQ2iZ2Wse1usrsdB6efQAAAAAIBijcaCsRUV+3yLWwSi7fSK7ozV8ywoUzkkAAAAAKB4N2IB2aGKfb5HLQJRzX47O0O98TmoT4IyjcMBAAAAAMqxRfJdpzNPK6V1r+iVlHVOtQTg94IyhUMBAAAAAMqjc0S/xoKzZRX5bE89gtGFKerT176NbX+OQwAAAAAAOuNoLEB7WoHPtMojEH2cor7DEi7/El3GZge7HgAAAAA6R4eofowFekMd/kwjHsHoRo96tJf3dWy7d0FZwG4HAAAAgM5bHQvYtBdxTUU+i618blHHoDTPDdVlbE5JNZevAQAAAICedSgWvOlQ1rUd+BzPPILRk45tZ0q41Mu4NCdmWswuBgAAAIBqOivNS6ccKPH9feaKapkX227ABKFjsdf9F5Rd7FYAAAAAqL7jYk8WNL+E9/bpFR2JvH6FhMNxf8deoxmCdS3RfnZnbtZ7PiioQ7nH7gYAcN3lugugcyfAL9LcS3ohKHMLek/fXlFdW1SH6f5r+dsHCXtyWTeUiyIXRQAA112uuwC61HQJh75OSHMioDtB2ST5JgN6kfEEpp/nQVA2sMu4KHJRBABw3eW6C6A+ZkuYhfa75eShczSHJVwKZkUbwem6DCeulxKuHzrALuKiyEURAMB1l+sugPrSQHNHUB5K8xzNaC/lR3NSuRmUy0HZF5TdkbLHBLfXJOxh1TmgEx4nKn1P7QHVYbiD7A4uilwUAQBcd7nuAug900xgesMEn2WcqA7S7FwUuSgCALjuct0FgKgZQdlsAsab5qTyKig/Jez1/BM54ej/1+G9uuzKa8+TlGbHJSkRF0UuigAArrtcdwEgF5c8T1LHaCrU1P8oFAqF0lUFXHcpFM5nNbBQJveYJvWKTuXcCS6KFAqFQuHmDVx3KRTOZ3l46NlIRzhvgosihUKhULh5A9ddCoXzWR42eTaQJkfq57wJLooUCoVC4eYNXHcpFM5n7dLgctSzgbZxzgQXRQqFQqFw8wauuxQK57M8nPRsnBHOl+CiSKFQKBRu3sB1l0LhfJaH+UEZ92gYTWy0mPMlAAAAACAPzzyj9LM0FQAAAAAgD/s9A1GdT8pSLgAAAACAts0Nyi/PYHQ1zQUAAAAAyIPv8NzzNBUAAAAAIA/HPAPRt8KaogAAAACAHKyUMDNuq0B0LCgLaS4AAAAAQLtmBuU/8esV3UlzVd566Z01l+6xuwEAXHe57gLoXo88T0BXaCouilwUAQDgugsAeTjhefJ5HpQ+mouLIhdFAAC47gJAu7Z4nng+BWVWQZ9hVVC2syu4KHJRBABw3eW6C6A3LBW/9US/B2V+QZ9hWVB+mPc5yS7hoshFEQDAdZfrLoB6mxOUL+KXOXdVQZ9hSVC+mfcZD8pqdgsXRS6KAACuu1x3AdSXZs5953GymQjKhoI+w/JIIKplC7uFiyIXRQAA112uuwDqa5qEiYhanWh+B2VjQZ9hXVB+Rt5rB7sFAAAAAMqjmWk3BeWChE+ZdJ1PHRY7YYJB/e/35m9ng7ItKLPbeL+pQXkqfkNzi+oR3W2+W+O9dnMYAAAAAEA5ZgTllPxN3JO2jAbloqSbyzndMxD9JsXNEb0Yey8y6AIAAABASVYE5bMlALwTlPNB2Sthb6GW40G5JWHvaNKSK2eCsijhPQeC8tojEP03KPMK+M5zgzISeR/N4LuBQwEAAAAAyqHLo0TnSupw2F2e2w4G5XBQ3iYEk6/NawYi260Uv6y5tyWcT5q3vbHvrJ9lec326xQObQAAAABVFh+meiJjPboEyqOEwPKPhENyL5n/bjUst4jhsoukeVjwM2lvzmun6XI4Osf3QFBumu+jS9J85dAGAAAAUGV3Y8HZwTbr0x5Gn8y4rmy5Oix4Zs7fcdARBJ/ssn2lAed1CZNHfZLJSZfiZZhDGwAAAECVnYkFMToXdHoO9W6VMBOvbyD6zASNeVoSlKuWoE2/44ou3Fc6HFoTTI15tOcQhzYAAACAKptnCW7em2CyL0N9uo0usnxawgy7aXpGNYmS9mDqsNP+jN9H58AeCcorsS8Po72hdZhPqe1zOKEtF3FoAwAAAKg6zSJrW9JF5x4+lnBoqAZxe+RvVl0tmgjogvwdOvpBWs8HTTNk94kJajUwXhgLjvtN4KmB634JM/x+TKhL58bOqdl+6xf3nFsAAAAA6AoaqGmv5K+cgslGmZBwCK4Gg9tMUHk0KC9yfh9b+R6Uc5L/8N+qmC3uLMQAAAAA0FW093GdhOuJahIczZDbmKfYmHv5xwSZ2nOqS6TocNyHEq5Lek3CnkrtzWy1Pqgu97JDwiywH3MKQH+Zz71Fsg0z7iZbHW2wm8MYAAAAAPzpXE4ddrvHBLUa3OpSLN9MMDwRKfr/NUHSg6DcMAHY8h5rrzOOYHSQQwkAAAAAUJQRSyD6gWYBAAAAABRlmtiTRV2iaQAAAAAARdkm9iG6W2gaAAAAAEBRrol9CZt+mgYAAAAAUJRRSzD6jGYBAAAAABRlgdiH6B6naQAAAAAARRlyBKMraRoAAAAAQFHuWgLRnzQLAAAAAKAofUEZswSjwzQNAAAAAKAoa8Q+RHcvTQMAAAAAKMpJRzA6mLDN8qBcCMpzCXtVdQmY8aC8DsrZoMynWQEAAAAASZ5bAtEPjtculnC5l/+1KH+CcoqmBQAAAADYTDOBYzyYvGR57WHHa5PKLZoYAAAAABC3zRFEbo297nrKIDRaDtHMAAAAAICoa2IfYjsl8ppbkb+9l3BN0sZ8Us3EuyIoVxKCUV0iZjpNDQAAAABoGLUEj88ifz9r/k0TFLXq4dyTEJAO0dQAAAAAALXAETj+Y/6+0/z/70FZ5VnnE0edd2luAAAAAIDa5wgcV5pA9ZeEQ2yXpqhzu6POLzQ3AABArawOypGg3JZwdYYfQZmQ9AkvG2WEJgV6x13LSUDXDNV5oG/MiWRdyjoHHCeXCZobAACg62muEM058lOyJ7d0lYs0L9Ab+kzgGT8JDAflpPnvIxnrtZ1cftPkyMlyCecv61NYnd+sT2HHzTE2YY7rj0G5F5TzEmaGnkKzAQDQlg1BeVlAABot22hmoDescpwE9OZde0Sft1G3rd4xmhxt0OzNp4LyOePF7bcJTtfSlAAApDI/KI8LDkIbZTbNDfSGk+Ke26mB47yM9fY76n1PkyODGRI+IPmd44XuRVCW0bRt+1XSjUnR5QX7j/0HwGlI7CPpiij/0dxA73iWcDI41ka9S4RsusiH9mJm7QltVf6YBzLIbrQmwcwN9h/7D0AT7Vy4XvLv+TbNDvSGaeLOcqY3KH1t1L3DUe9xmh0p7JXsmfjSlAdBmUpzZ7KlJsHMbvYf+w/AJHpdfCR+D3Y118hWs82soDyM/H0fTQnAZmvCiWV7m3W7nqKtotnh6UDJN7M6D6afZs/kQQ2CmZXsP/YfgP/XJ37zQ+8HZWGLc8s4v1EANlekuHmdtmGVX2lyeOpUb81Nmj6TeeZmw6eNNcNxEVmNtc5p5qZoo4SjMzTZlU4NaDXP6Y+0NxKE/cf+A+rmRovfnZ4z9rSoQ/M9fDGv14z3K2hWAFGuuUJ726w3KUMv0MoCcSdV0WP2jIS9+gOxG1C9mV0sYTr4S0H5lDEg3csuyORYijYue55unwlu/nV8njfsPvYfgP+3r8U5QDsXlnvWtTeynV7bN9G8ANRcxwnmu7T/hPmqo+6FNDs8vLIcO3oTuj5DXZr8KO1aaPr0dha7IVPA8N6zjXUd2Pkd+Iw6DPuukPyG/QfARR8IJ42U0J7ONCst9JngNVrHIZoZgOup19k2651tblRsCWKAVvZbjp1LOTwg2S/+wxDpxc9ubYo2ftqhz6jJNT4KveHsPwA2Sass/JRwBFJatmlhB2lqoLcNO040i9qs95Sj3qU0OVrQ+WLfY8fN6Rzr1+HjPzxvtDVwnc4uyeRWioBmZ4c+45HY51jNbmP/AUhMbKllY8Z6t4l9rvdimhzoTdrLZEsI8bbNenVoo22uH0Oo4ON47LgZLuA91on/UjGkos9+HvAN+r90KOhfIyS/Yf8BiEsaqn+pjXoXOOq8SpMDvWmlFJOUwjYMQ29qBmhytKA3k9EMzJ8KvMk96XmjfZfdktl+qfaQ6OmS30M49h/7D6iDjQm/c70mt7MWd5+j3v9odqA3nXCcFJa3UecyR507aG54iC/lsqHA95piLoCtbrJ/sVva8iZFQLOs5M82VVjOh/0HICppveE87uVcydAA9KBnOd94a4ZDW8p9hufC1z2ZvIB20Y543mRPYddktjRFMFP20hwzIu89xK5i/wE9TnM2uKawvMuh/j6CUQDRwNF2wmlnSOJ5S326PMdUmhuex+Rv+Tv/a1EJ7zlb/OaOrmP3tOV8ioBmf4mfKzqSYw27if0H9LhtCb/tPB74LHTU/ZmmB3qPK1Na1vmithOYzi1gniiyHJNlDrl75XGDzeLc7dG5fV/Ef33X2SV9rk1C8hv2H4CGy47ftT4ozqNjYYej/js0PcAJp1G2ZqhL55jG127UG5e5NDNSuCD5LS2UxnWC0VLsFP/etdslfSZN4qZLmJDJkf0HQOSh4zed1xrxruvtfpoe6D2jjhNC2qFOGjR8i9XxkUAUGTw3x8/jkt93yOPmeiO7JxePUwQ0a2ku9h+AUv10/J4P51C3jl74LvZe11k0fVeYJ0xbQk4GE24gpqWoZ4UlEB2R8oZooV5umAcZG0p+3+0eN9ZL2D25mC9hogqfYOa9MPSS/QegTL+luNFBu4Q1RruFnruXmfujsxImlxwTltFCSTffvllD91tuSs5z84EutLXFTTXz0fLlu76rlhM0F/sPQGlcv+U8ei7fWurVKV6DNHtl6HDs75Kc2PEizYQ8LEo40FoNrdL5oc+leVjuepoVNQ1G39NEuZpizhk+wYw+8JpPk7H/AJRi3PFbbpcrcdHREr+b3r++lrD3V5chZPpNM+0B3xyU3RKOdLTtsy00E/I84H5YDrL/JOw5bfSQNrrqD1gOTN3+mLAGI7rbthY31DdpotxtEP/etYc0F/sPQCleFxCMajbuz5Y6n5X4vXTpuG+Wz7CUXZ4oPof4D/f8yJsOuzgt9gnlSUUXPj4k6eaXAlW1u8XxvoMmKsTtFOccnsSy/wAU76bjN9yX87nig5SbtGiT43tdY5cniveUj9AkKJIOzz0l4STlz+YAnDD/q8MZhk0AuoimQs2cTriJzmtttTR0uYqD5qZAe5W+R36P/yuxHCj4e84Jyi/Pz6JLRU3nUK0U9h9QP66RQisy1ndQ7CPwyp4nulk6uwxVN1pmaa/TNAsA5G9YOr9e4uKgXJL0oxSKLPNK+N5HUnye8xyqlcP+A+pFe0C/Sj7JyGxrE2vnxpwOfK+ZYs8UvJNd7nTU0l4s6wIABXgvnVsrcUFQ7lcoAI0OxS/LW8/P9McE7agW9h9QL7a1t/VBaZphtccsddyRzo6Q2CeTk3deZlcniq8r/VtYWQAAcjc94eb5TcHvrb1KZQ+99S1nStwHy1J8rhccspXD/gPq557l9/s0KDNabLcwKE8sgezuinwvHR6sc9iZcpasX5p7kh/RLACQv6RMulsLek+dg3q3okFoo6wueT9cSfHZhjhsK4f9B9SL6zql8781f8iCyGsHzLVUA9hoz+NYUM5KOEQW3WWjZd8fo1kAIH83HDfMrwp6P+2JfV7xQPRHB/aD3qx8S/H5ZnHoVgr7D6gnfXj0NeU1ROeFHuV33tXOSX5JrAAADjoMxZUNdEVB7/ek4oGollsd2h+7UnxG0vFXD/sPqCedJ6hDW69LuA6pXjcnTNF1KJ+b64YGrgx/rYf4erPjNAkA5G+P40b5ekHvF12/TediaKZeXcN0uTQvH/Of5XOd8nyf2TJ5qFSjLOiCffIsRUCzikOY/QcAyNUMsSefAgDk7KXlhKtDDYsYWhTNTqhBaVJq+3WOm3ffTKQHLNt+7JJ9ssgRSMeLroW8hEOY/QcAyNUOyzl7P80CAPla7bhJ3lzAe+lNtw5n0t7QXR6vvyntLbXywrL9lS7aN6dbBDI6fGiAQ5j9BwDInS2XBsOvASBntoDtagHv02cCSQ1GN3q8fobYF+b2HaI7T8rNDFwEHbL8yfE9NLX8dA5f9h8AeF6DdSrM9qBckDDjryZR25aijikSrjm+V8JpPDod4XbC63V01UkJH7zptV/nW46Yz1AEnfKgWYsfSjiHt/HwWzMfD0u4/FYan6V5xBgAIEdbxb6m6JQC3uuEqd/3wnfQcRO/3HP7fyzb6kWpv4v2zzJzEe3m3t1exv4D0Cl6ntHRRfdNUGWbNqD/5lovddBcr8+awNWVSXiPY3udJjMm7pEhea232m/uFz6aerU3c4UJvqeboDn6fTd41rtQqpPUEABqaZo099rogtzzCngvDW41a2iauRavxb6um69/Lds/7KL9oxdMW4bjwxy67D8AaOFIUC7L38y/toDwZYtz2CNz3XXNf9d/j+eW0BEhd6T1fPn3OXzHrZH7GA2W11peE09C9Maz7iHLZ97JYQUA+Tlvuaisq8hnWyrtLYPh2v5Al+ybfZaLvw5v2sxhy/4DgAxsAelpz2014LRlCH8ee50+5H4auV435lfaRjr9buO7TJXJPZ7a85v0ID3L+961fOZBDiMAyIctadG+Cn2+i9LefM+zju27IfHAGbFnNmaR7e7A/gNQRSOWc9PaFNvvtWx/NPJ3HS77WMKhuVti2/ZZtp3I+D1mxwJrPb/OT3j9gKRfJ7RPmocYf+QQAoB8zJTmtTtPVejz6UXgu7Q33/OzZfvRiu8X/W7Dls+tw43ncdhWHvsPQFX1SXNCwHHz774uW85vCyN/v2kCuDWO988jGNVA9EOsnvUtttknyb25NquknMSOANCT7ku2oa9l2S72Xk3f+Z5rHdtfrPgDAtsQqKfmb6g29h+AKltvOT/dTVnHO3HP+Txs/s2VKX+J47o8NcX7z7B8hvMe272NbXPQY5sTls+6jcMIANoXP8HeqeBnfOy4aB3y3P6qY/sNFd0nOgflg9iz9vVzyFYe+w9A1dmmvqRJKDhg2f6M+dtKCefIH0vY3vWQeVOKzxB/kP7ZI5jdH9vmP88AOP5wUb8fDxYBoE2bYyfXBxX8jHPFnXnPZ76nDgX6adk27XCksugyNd8sn/cEh2tXYP8B6AajkjzEtpWdlu1Xyt9pP/cyBMNppt7YEiDtabHNUnPtT5uksV+aE9C94RACgPZvmqPLTDyWavba/OMIRD95br/Fsf29Cn5XHc40Zrk47+Jw7QrsPwDdwLZeZtpkPPH58N/Mv+voqs/SutfwldinMfiYZznXjnp85/iDwh2e72dbf/0ChxEAZKcn8uhi1ZpRb2pFP+tHRzB5xXP7247thyr2PW3rl/2QdJkNwf4DgFYOS/Zl0hp+WrZvDL1d02Lb6WJfp/RYxkC41bzP9eZ8HD03pxkOfMnyfizLBQAZzY4FeC/NhaGKXImHfJd00QD7t2P7uRX6nuctn0+HOS3kcO0K7D8A3eSpZF8mTa0Q+xDZ7+KXQGib47rss9zVIrFn4bXdx+haqPGcEQ8yXP/jSZI0kGb+PwBkoMNmolnk3pqTdVXdcFywfOeV7HFs/29Fvt8UsT/hfWkeGqDa2H8AuvG89ccSXKUZHRWfPqPzMHUU0gfPeq6LfSSJjyuWbW/EXqNzQy/I5Pmhel5el6G9bImannEYAUB6+tTwReRk+qHiN8zTxN2r6bukiysLbxWWdNGHALYFx+9JNYZM61ya1fxs2H8AasXWK/k8ZR3xzLKNdbx9pyXYpt8Me2ynD6HHLNuuNUWz+b6P/LvmxdDhw8vbPJfG3+8khxEApKNPQp/I5CGEcyr+mYfEPUTXJ/28Btp/HNt3eq7HfLEv/XG+Im3fyJI4wk+H/QegVmy9kmmyffc7rq3DntsvdFyXfRK9uRISTsjfHl596K69ojpPNI+M+bbRL+s4jADAn56MH0ROol+kWvMlXV4lBKODHtsfkvaG+BZF58TYlv4YqtDx0gi0DvDzYf8BqJWvlvPXqhTb2zLLahC4wHP7oTau6xcs2+n9zQ5zbi5iubZvlsC3j8MIAPxFn+rpSbUbkqosTghEX3nW8cKx/dMOfi99qjse+zw6jGhjhdr+SOTmgnmP7D8A9WFLPDSWso6rljrupNj+rmTP4/DQsu2GAttriSP4BQB4uiaTkwMs7ZLPfSEhGD3usf38hO1PdOg72Xpq9Qn1sgq1+1z5u/bsU34+7D8AtXJSsg+vbRi11OE7P71P7HM+ffM4/LBsO6Xk8/4RDiMA8BNdbkJvUFeW9L46F3W3ZB/Gott9SwgmfYYCnUjYvhPrPl4U+5Pgqs3bjSal2MtPiP0HoFZsSdfSTDFYYNl+NMX2a6S9PA62pIZFum95v+UcRgDQWvTp57i0XoA6T3faPGHvTggk33jW8Ubc80V9gmRdAkeTHwy02RaaVfWB5XNolt+qre16PtZOM/gZsf8A1IZmqLclHkqTQ8I23zNNZtkT0l4ehz8lBqN9luD3l+O1mqF4KYcYAIQOx07yG0p87+3mfd+1cfL/kBCM+gyPmZOwve/aYKel/SegOl/PNm/1WsUfXjAnhv0HoH5siYdsvZqas8GV/Mw233NRis9w27L9E8vr1jqC3F+W7bM+eDso4YNnl3XiN6R5vvlcazjEACAcmhc9cW4p8b31hNyYz3Eop5vqeLY+n4QsOxPquOmx/SxzYfnaZlt8srz/sYodL3oRvyXZUuzXGfsPQN2cl9ZzNTU4++i4huvD4ngCt39TfoYHHudV7an95ghGn+RwvtNRLXfM/cr8hNedltZDmrVNXgblCocXADQvZL2zxPeeLX8Xsf4tyU8bXdYnBJFpentuJdRxy2P7G+a1lzK2hSZy+B57X72Ab6/QsaIJH/Sp8BexD5ma2sO/I/YfgDp6ZDlfRDOB61BZTXzmGkFk6yk8nfIzvLXUEe1RnGpe4/oMpyT79B212ATQPtOXbPNr40NxNZj/JNWbtgEApdskk+dSlLnm4dJIIJolM5+YC+JYi2B0vWdd7yT7nNNdkdcuyfA9dBjUROw99Qnvqg4eG/rkdpppvz0SDpNKaus7Pfw7Yv8BqCvbENfoXM17Ej6Ic633aespXJHyM9jOXX2RYFiXbvks7lFQC8Q96ikpH4TW/Y+ED+s0EPWZvjSR8FnVQXPftZJDC0CvWyeTh84UnXa8z1wQdJHp+9KcUGB9irp0mOGFFkFommx9fWJPcOCTCW+7/E1WMJKhXY54fI9uKNt69HfE/gNQZ7bzhQ6J1aGqjUzcSUHaK2le2iot2/V5sQmAn5h7mVa5Gq45vov2qOoDu5mR+wF9qHzcBLhpHy7aPutSU/8l8//3cVgB6HV6Uv1VoRvhT56fWy94N6V5/omrHPCsd7pHXTq0cW3kYqXB8x1xDxvycaUmgcyYZF+Sp5ux/wDU3Y8W54+k5aBmWF5/NcNn+Jrw/voweJPndf5thvOjZkFPkyF/tEV9JzikAPS6pR4Xl7KLz8n5dso6P6e4wV6bw3d4mGIf6PDJBzUJZLTc6LHfEPsPQK+4JO6HWK2SAO2wbJclU/9Zx2f4kbI+7Z2873le1Kk7WzN8VldCRR2+e4DDCUCv02Gy3yp4Mzyvxefel6HONMNgFkv7PUvzPN9L57S8rlEgE09mUXfsPwC9RB++XZZwNJUGVJ/M/59b4mfQuZua1fen+Qyab0Kn6szJWJ+OYtKHcP+Z+iZM3fpQ+Yykn9Ma1Rf7rKMmoJ/PoQSg1+ncii8VvBF+4vHZX6Ws823KtpnS5nfYkyLo/VSzQOaH9M4QT/YfAAAAkFJ0CZWqlR0tPrtPcqH4uqJZnmq+z/j5L3rWv0aqNzw6j3K1R35D7D8AAAAgpVmSvGxJ1Xtl0vZansnYTqcyfP5rnnXrvJqJGgYyWtb1wG+I/QcAAACkpIFe2iGuZRbfXkXfzL9P2mgrDdrTzKf1zYi3t6ZBTCPDcN2x/wAAAIAM2p0LWXRZ4vk9fHotNanMzDbbS4di/mzxPhrcL0tR57UaBzMXe+A3xP4DAAAAepj28CalY9eFt6fn9F6a6EkzBTay7I2ZQFdv3FezKwAAAACg92jW2pGgjJuiw3J30ywAAAAAAAAAAAAAAAAAAAAAAAAAAAAAAAAAAAAAAAAAAAAAAAAAAAAAAAAAULp5QdkblFtBeSvhmrMTQXkelIEU9SwJys2g/AzK76B8CMoOmrcwc4OyLSgXg/LM7LOs6wQfCspXU4fuw9k0LwAAAIAirAjKGRMw/i+hPPGs71RCHatp7lwsCspQUIaD8s3R1p+D0pey3t2Wev4NynSaHAAAAEBeZgZl1AQcX4JyzwQ37xKCyWUt6hxuEdCepdnbci4oYy3aOFp2paz/haOeUzQ9AAAAgDzp0Nk5ln+/6whKTifUddMjOGKobns2B2VrUDaZ/z4WlI8J7f0sZf3/OeoZpekBAAAAlGGBIyh55Xj9cfk7pFOHkE6RcA7jm8i2Ou+0n6bN3dSgPEwISOelqOuSo47fNDMAAACAsryxBCV/LAHl+kggOtNSjw7tZa5osXRO5ydHIHksZT0PLHX8ookBAAAAlOWcI7jZEHmNZtj9ZsogTdZROx37602GuvaaADTaqw0AAAAApdjiCG4OR17z1PzbJpqrElxzPudlqGt9ZPtLNC0AAACAskx3BDZ3zN8Pmf9/laaqjBOOfXYkY32N7bfStAAAAADKZFt7VNevnB+UcfPfrEFZHfMln6y6aqrZdkJIPAUAAACgZLccwU1jPcotNFHlvBZ74qkZKevZbLa9QZMCAAAAKNtecS8Z8pDmqaR/JJ81XhvLvKyhSQEAAACUbZkjsNGetgU0TyUtduyzmynq6JMwQ/IozQkAAACgUyYsgc0DmqXSbGuOfk2x/S6zzUGaEgAAAECnPLIENp9olkq7Ivbe0UWe2+vapD8kTGIEAAAAAB1xRuzDdKfQNJW11RGMDnlsu9G89hTNCAAAAKCTtjgCm800TWXpUiy/Lfts2GPbt0EZC8osmhEAAABAJ+1yBKMnaZpKeyrp541uN687TfMBAAAA6KQ5Es4dtAWjj2meSjvh2G+zHa/XDLofg/JT6BUFAAAA0GGPxb3O6IQJYFBNaxz7bavj9UfN30/QdAAAAAA66aAJTnS9yeOOwGYlzVRZ+qDANm/UNgRXe0K1B/yLkEEXAAAAQActDMq4/E1UtMgRjB6iqSrNtizPPcvrGkvB7KPJAAAAAHSK9qi9NsHJxci//7QENndorkr7x7LPvsdes8z8+1uaCwAAAEAnnYwEJ/2Rf79rCWx+0FyVtlbsPdrRBEWNBw9raC4AAAAAnbLCBCa6zuTC2N8OOQKbhS3q7KdZO8Y1b7SxRuw+8/9v01QAAAAAOmVaUEZNcLInIVCNl10Jde43dZIUp3OeW/aZZsydKeGQXX3wMEgzAQAAAOiUqyZQGXb8XXvZJiyBzU3H6xeb15+haTvqgtjn+jb29zGaCAAAAECn7DKByaegzEh43QNLYPPJ8rrpQfkQlPdCr2inbRN7EqPGvGDWigUAAABQCJ2zqVlV7wflXFDmxf6uSW50GZc/0nrdUFt2Vi2rY697aOpbTvN33KBjn2lZQfMAAAAAKMqlWACiQeLloGySMClRYz3RIx51rXEENe+CMhCU2Sbo9a0P5Ri37LMLNAsAAACAIk2Iu2esUXyzqeqQzu8e9d2j2SvlsTQPrWb4NAAAAICOBqNPJN3yK+da1PdCwsy8qI6bsX3EmqIAAAAACncxIXC8K+l7yGYF5ZujvqcSJi9CtVyP7KPzNAcAAACAsui6kprdVntJdf6grj25s4365kuYWXfcFO0N3UczV9ZT+Tu3t5/mAAAAAAAUba6ESav0ocEimgMAAAAAUIZHEvaK0nMNAAAAACjFEUmXLRkAAAAAgLaslnB4rs4TZRkXAAAAAEDhBiTMeKxrws6lOQAAAAAARdNe0FcS9oqupTkAAAAAAGW4I+E80V00BQAAAACgDOdNIHqEpgAAAAAAtOtoUH6ZQFOH4K60vOac+ftpmgsAAAAA0K6dJsiMlvGg7A9Kn4QJiu6afz9FcwEAAAAA8jBsCUZt5TBNBQAAAADIy+0WQeiPoGyimQAAAAAAeVoWlN+OQPSpsI4oAAAAAKAgq4LyWMK5oloeBmUjzQIA3e//AGKvJp5yYwnLAAAEH3RFWHRNYXRoTUwAPG1hdGggeG1sbnM9Imh0dHA6Ly93d3cudzMub3JnLzE5OTgvTWF0aC9NYXRoTUwiPjxtc3R5bGUgbWF0aHNpemU9IjE2cHgiPjxtc3ViPjxtaT5SPC9taT48bXJvdz48bWk+bzwvbWk+PG1pPmI8L21pPjxtaT5zPC9taT48L21yb3c+PC9tc3ViPjxtbz49PC9tbz48bWZyYWM+PG1zdWI+PG1pPk48L21pPjxtcm93PjxtaT5vPC9taT48bWk+YjwvbWk+PG1pPnM8L21pPjwvbXJvdz48L21zdWI+PG1yb3c+PG1pPiYjeDM5NDs8L21pPjxtaT50PC9taT48L21yb3c+PC9tZnJhYz48bW8+PTwvbW8+PG1zdWI+PG1pPiYjeDNDMzs8L21pPjxtcm93PjxtaT5pPC9taT48bWk+bjwvbWk+PG1pPmU8L21pPjxtaT5sPC9taT48L21yb3c+PC9tc3ViPjxtaSBtYXRodmFyaWFudD0ic2NyaXB0Ij5MPC9taT48bXNwYWNlIGxpbmVicmVhaz0ibmV3bGluZSIvPjxtc3BhY2UgbGluZWJyZWFrPSJuZXdsaW5lIi8+PG1zcGFjZSBsaW5lYnJlYWs9Im5ld2xpbmUiLz48bXN1Yj48bWkgbWF0aHZhcmlhbnQ9InNjcmlwdCI+TDwvbWk+PG1pPmI8L21pPjwvbXN1Yj48bW8+PTwvbW8+PG1mcmFjPjxtcm93Pjxtc3ViPjxtaT5mPC9taT48bWk+cjwvbWk+PC9tc3ViPjxtbz4mI3hBMDs8L21vPjxtc3ViPjxtaT5uPC9taT48bW4+MTwvbW4+PC9tc3ViPjxtc3ViPjxtaT5uPC9taT48bW4+MjwvbW4+PC9tc3ViPjwvbXJvdz48bXJvdz48bW4+MjwvbW4+PG1pPiYjeDNDMDs8L21pPjxtc3ViPjxtaT4mI3gzQTM7PC9taT48bWk+eDwvbWk+PC9tc3ViPjxtc3ViPjxtaT4mI3gzQTM7PC9taT48bWk+eTwvbWk+PC9tc3ViPjwvbXJvdz48L21mcmFjPjxtbz49PC9tbz48bXN0eWxlIGRpc3BsYXlzdHlsZT0iZmFsc2UiPjxtZnJhYz48bXJvdz48bXN1Yj48bWk+ZjwvbWk+PG1pPnI8L21pPjwvbXN1Yj48bXN1Yj48bWk+JiN4M0JDOzwvbWk+PG1pPmI8L21pPjwvbXN1Yj48L21yb3c+PG1zdWI+PG1pPiYjeDNDMzs8L21pPjxtcm93PjxtaT5pPC9taT48bWk+bjwvbWk+PG1pPmU8L21pPjxtaT5sPC9taT48L21yb3c+PC9tc3ViPjwvbWZyYWM+PC9tc3R5bGU+PC9tc3R5bGU+PC9tYXRoPogBvGQAAAAASUVORK5CYII=\&quot;,\&quot;slideId\&quot;:2208,\&quot;accessibleText\&quot;:\&quot;R subscript o b s end subscript equals fraction numerator N subscript o b s end subscript over denominator capital delta t end fraction equals sigma subscript i n e l end subscript calligraphic L\\n\\n\\ncalligraphic L subscript b equals fraction numerator f subscript r space n subscript 1 n subscript 2 over denominator 2 pi capital sigma subscript x capital sigma subscript y end fraction equals fraction numerator f subscript r mu subscript b over denominator sigma subscript i n e l end subscript end fraction\&quot;,\&quot;imageHeight\&quot;:97.7297297297297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96680</TotalTime>
  <Words>2905</Words>
  <Application>Microsoft Macintosh PowerPoint</Application>
  <PresentationFormat>Widescreen</PresentationFormat>
  <Paragraphs>303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Aptos</vt:lpstr>
      <vt:lpstr>Arial</vt:lpstr>
      <vt:lpstr>Calibri</vt:lpstr>
      <vt:lpstr>Calibri Light</vt:lpstr>
      <vt:lpstr>Helvetica</vt:lpstr>
      <vt:lpstr>Söhne</vt:lpstr>
      <vt:lpstr>Symbol</vt:lpstr>
      <vt:lpstr>Times</vt:lpstr>
      <vt:lpstr>Times New Roman</vt:lpstr>
      <vt:lpstr>Wingdings</vt:lpstr>
      <vt:lpstr>Office Theme</vt:lpstr>
      <vt:lpstr>1_Office Theme</vt:lpstr>
      <vt:lpstr>Worksheet</vt:lpstr>
      <vt:lpstr>Muography in COHWHS</vt:lpstr>
      <vt:lpstr>Status of the PoC project</vt:lpstr>
      <vt:lpstr>Backup </vt:lpstr>
      <vt:lpstr>Cosmic rays cascades</vt:lpstr>
      <vt:lpstr>The principle of  muography</vt:lpstr>
      <vt:lpstr>Muography applications</vt:lpstr>
      <vt:lpstr>Muon Imaging in the Cradle of Humankind</vt:lpstr>
      <vt:lpstr>Proposed experiments with Muon Imaging in COHWHS</vt:lpstr>
      <vt:lpstr>Typical measurement time </vt:lpstr>
      <vt:lpstr>Muography and geodating</vt:lpstr>
      <vt:lpstr>Geodating measuring Neutron Flux</vt:lpstr>
      <vt:lpstr>Scientific Impact of this project</vt:lpstr>
      <vt:lpstr>Present interested groups composition</vt:lpstr>
      <vt:lpstr>Stato del progetto</vt:lpstr>
      <vt:lpstr>MuStar PoC Timeline</vt:lpstr>
      <vt:lpstr>Aspetti finanziari</vt:lpstr>
      <vt:lpstr>Summary of MUSTAR Project</vt:lpstr>
      <vt:lpstr>Types of Muography</vt:lpstr>
      <vt:lpstr>Advantages of muography wrt other techniques</vt:lpstr>
      <vt:lpstr>Muon Scattering Tomography</vt:lpstr>
      <vt:lpstr>Something about our Palaeontology counterpart </vt:lpstr>
      <vt:lpstr>What are muons?</vt:lpstr>
      <vt:lpstr>PowerPoint Presentation</vt:lpstr>
      <vt:lpstr>PowerPoint Presentation</vt:lpstr>
      <vt:lpstr>PowerPoint Presentation</vt:lpstr>
      <vt:lpstr>Collaboration INFN-ITHEMBA LABS</vt:lpstr>
      <vt:lpstr>WP structure (3Y, Preliminary)</vt:lpstr>
      <vt:lpstr>How much can cost [€] one POC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BMA A new Beam Monitor for ATLAS</dc:title>
  <dc:creator>Marco Bruschi</dc:creator>
  <cp:lastModifiedBy>Marco Bruschi</cp:lastModifiedBy>
  <cp:revision>131</cp:revision>
  <cp:lastPrinted>2025-03-18T10:14:12Z</cp:lastPrinted>
  <dcterms:created xsi:type="dcterms:W3CDTF">2023-07-06T14:31:13Z</dcterms:created>
  <dcterms:modified xsi:type="dcterms:W3CDTF">2025-03-31T08:19:10Z</dcterms:modified>
</cp:coreProperties>
</file>