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23" r:id="rId6"/>
    <p:sldId id="327" r:id="rId7"/>
    <p:sldId id="324" r:id="rId8"/>
    <p:sldId id="325" r:id="rId9"/>
    <p:sldId id="304" r:id="rId10"/>
    <p:sldId id="328" r:id="rId11"/>
    <p:sldId id="329" r:id="rId12"/>
    <p:sldId id="331" r:id="rId13"/>
    <p:sldId id="332" r:id="rId14"/>
    <p:sldId id="333" r:id="rId15"/>
    <p:sldId id="321" r:id="rId16"/>
    <p:sldId id="297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2F8C2-074E-3BD0-CFB5-475C906085BF}" v="572" dt="2025-03-26T19:25:16.715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5388" autoAdjust="0"/>
  </p:normalViewPr>
  <p:slideViewPr>
    <p:cSldViewPr snapToGrid="0" snapToObjects="1">
      <p:cViewPr>
        <p:scale>
          <a:sx n="100" d="100"/>
          <a:sy n="100" d="100"/>
        </p:scale>
        <p:origin x="-706" y="-53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101E2-9A35-A6C4-2129-AD28130BC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1AF5D-78AD-EE89-CEF0-97DF421FD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C8E35-C2CA-D120-6541-84840990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82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41B04-77ED-E68F-438A-2BDFADE56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56B28-85F4-ED7A-2E39-E91F35F13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82BBD-B645-839C-9B37-019721CC6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1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51DA0-22E1-4FD6-6C2C-A8A420622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FFA1FF-CE3E-3356-25A9-7441B8B26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2CC29-52CF-FAC4-817D-69910ED90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4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EFDB4-F812-3B0A-FBD8-0DD5D5BF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C0DF7-4595-7515-1AE0-65B11F097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9D8D2-0992-9DD5-4841-57929801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2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07DE-1923-249C-24BD-BBE437F4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564CB-16E8-8FDB-1CF3-B9789BC85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DB4A1-5AB4-C23E-EA69-D5A61735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E338-894A-49A9-3AD7-9B29C66DD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32C54-170F-821F-2EE8-21B0238FC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1E8C6-CEDE-3821-AB4A-C12F7C79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7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43008-C924-1875-C03B-0E965C8E6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BAB52-C0EE-D9EC-5371-4154BC12E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09E81-E2C5-8F07-5648-D5B89CE56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9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AF75C-5810-2AFF-D7D5-D019A73B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00708-8C51-B4C8-27FA-B747933C8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C3123-51B1-BFBB-2584-ED283AF4B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0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AAD5E-A6DD-1B12-5D1B-7F9DF753B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44E40-9C13-DB80-382C-3360DB97F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E4522-34DA-7A4F-50F8-56E6FED22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0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Update on code analysis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Hadi </a:t>
            </a:r>
            <a:r>
              <a:rPr lang="en-US" dirty="0" err="1"/>
              <a:t>Hashamipour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44ABC-0A41-DE21-AFC6-C8758E079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CE1C-8D43-18D0-BC81-EC7FA12E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8562605" cy="1531357"/>
          </a:xfrm>
        </p:spPr>
        <p:txBody>
          <a:bodyPr/>
          <a:lstStyle/>
          <a:p>
            <a:r>
              <a:rPr lang="en-US" dirty="0"/>
              <a:t>New plots: </a:t>
            </a:r>
            <a:br>
              <a:rPr lang="en-US" dirty="0"/>
            </a:br>
            <a:r>
              <a:rPr lang="en-US" dirty="0"/>
              <a:t>Relative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337B6-8FE8-998D-4956-6D26495D0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434BEA26-8C64-E95D-4774-2ACFF2CA8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2" y="1592239"/>
            <a:ext cx="5682943" cy="3679209"/>
          </a:xfrm>
          <a:prstGeom prst="rect">
            <a:avLst/>
          </a:prstGeom>
        </p:spPr>
      </p:pic>
      <p:pic>
        <p:nvPicPr>
          <p:cNvPr id="5" name="Picture 4" descr="A graph with green dots&#10;&#10;AI-generated content may be incorrect.">
            <a:extLst>
              <a:ext uri="{FF2B5EF4-FFF2-40B4-BE49-F238E27FC236}">
                <a16:creationId xmlns:a16="http://schemas.microsoft.com/office/drawing/2014/main" id="{E5481502-0635-DD18-EAF4-B72BAF06E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603" y="1378992"/>
            <a:ext cx="6342585" cy="40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5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F2070-422D-5709-06ED-B09D952F8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C22E-1964-DB4D-60C7-E147BEFA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8562605" cy="1531357"/>
          </a:xfrm>
        </p:spPr>
        <p:txBody>
          <a:bodyPr/>
          <a:lstStyle/>
          <a:p>
            <a:r>
              <a:rPr lang="en-US" dirty="0"/>
              <a:t>New plots: </a:t>
            </a:r>
            <a:br>
              <a:rPr lang="en-US" dirty="0"/>
            </a:br>
            <a:r>
              <a:rPr lang="en-US" dirty="0"/>
              <a:t>Relative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EBD4C-5926-E76F-544B-17F570B09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6AFE0B91-562A-1877-F01D-7743DD61A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8" y="1165746"/>
            <a:ext cx="6046884" cy="3900986"/>
          </a:xfrm>
          <a:prstGeom prst="rect">
            <a:avLst/>
          </a:prstGeom>
        </p:spPr>
      </p:pic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5A7F831F-E227-813F-A521-178FD3DED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350" y="1197022"/>
            <a:ext cx="5938839" cy="38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9252460" cy="3961593"/>
          </a:xfrm>
        </p:spPr>
        <p:txBody>
          <a:bodyPr vert="horz" lIns="91440" tIns="0" rIns="91440" bIns="0" rtlCol="0" anchor="t">
            <a:normAutofit/>
          </a:bodyPr>
          <a:lstStyle/>
          <a:p>
            <a:pPr marL="347345" indent="-347345"/>
            <a:r>
              <a:rPr lang="en-US" dirty="0">
                <a:cs typeface="Sabon Next LT"/>
              </a:rPr>
              <a:t>Old ones seem OK</a:t>
            </a:r>
          </a:p>
          <a:p>
            <a:pPr marL="347345" indent="-347345"/>
            <a:r>
              <a:rPr lang="en-US" dirty="0">
                <a:cs typeface="Sabon Next LT"/>
              </a:rPr>
              <a:t>After meeting I contacted Alex Jentsch, and the problem of </a:t>
            </a:r>
            <a:r>
              <a:rPr lang="en-US" err="1">
                <a:ea typeface="+mn-lt"/>
                <a:cs typeface="+mn-lt"/>
              </a:rPr>
              <a:t>inconsistancy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cs typeface="Sabon Next LT"/>
              </a:rPr>
              <a:t>is solved. The </a:t>
            </a:r>
            <a:r>
              <a:rPr lang="en-US">
                <a:cs typeface="Sabon Next LT"/>
              </a:rPr>
              <a:t>problem was that I should have used another version of detector settings file.</a:t>
            </a:r>
            <a:endParaRPr lang="en-US" dirty="0">
              <a:cs typeface="Sabon Next LT"/>
            </a:endParaRPr>
          </a:p>
          <a:p>
            <a:pPr marL="347345" indent="-347345"/>
            <a:r>
              <a:rPr lang="en-US" dirty="0">
                <a:cs typeface="Sabon Next LT"/>
              </a:rPr>
              <a:t>It was decided that event size of 10K used for these plots is not </a:t>
            </a:r>
            <a:r>
              <a:rPr lang="en-US">
                <a:cs typeface="Sabon Next LT"/>
              </a:rPr>
              <a:t>enough</a:t>
            </a:r>
            <a:r>
              <a:rPr lang="en-US" dirty="0">
                <a:cs typeface="Sabon Next LT"/>
              </a:rPr>
              <a:t>.</a:t>
            </a:r>
          </a:p>
          <a:p>
            <a:pPr marL="347345" indent="-347345"/>
            <a:r>
              <a:rPr lang="en-US" dirty="0">
                <a:cs typeface="Sabon Next LT"/>
              </a:rPr>
              <a:t>Binned relative(?) resolution plots was suggested to be added to these plots.</a:t>
            </a:r>
          </a:p>
          <a:p>
            <a:pPr marL="347345" indent="-347345"/>
            <a:r>
              <a:rPr lang="en-US" dirty="0">
                <a:cs typeface="Sabon Next LT"/>
              </a:rPr>
              <a:t>Study of detector parts is needed for interpretation of results.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56F24A-0EDC-0637-F1D8-63D16F2AA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27146-9E73-0992-0FE1-96B501A70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0319-8857-A145-9CEB-B8D2AB5D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6583680" cy="1531357"/>
          </a:xfrm>
        </p:spPr>
        <p:txBody>
          <a:bodyPr/>
          <a:lstStyle/>
          <a:p>
            <a:r>
              <a:rPr lang="en-US" dirty="0"/>
              <a:t>Minor revision of Previous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BBED-A009-C57C-DBE0-04D1ABC1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69" y="1412998"/>
            <a:ext cx="6583680" cy="3207344"/>
          </a:xfrm>
        </p:spPr>
        <p:txBody>
          <a:bodyPr vert="horz" lIns="91440" tIns="0" rIns="91440" bIns="0" rtlCol="0" anchor="t">
            <a:normAutofit/>
          </a:bodyPr>
          <a:lstStyle/>
          <a:p>
            <a:r>
              <a:rPr lang="en-US" dirty="0"/>
              <a:t>These plots seemed alright,  but there was some minor changes.</a:t>
            </a:r>
            <a:endParaRPr lang="en-US" dirty="0">
              <a:cs typeface="Sabon Next 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00834-AD83-BD74-D00B-42A19105F7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0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2DB3-07BF-1C97-2D5F-F5DC1F62E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2A3A-715D-BD8F-A688-308A938E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6583680" cy="1531357"/>
          </a:xfrm>
        </p:spPr>
        <p:txBody>
          <a:bodyPr/>
          <a:lstStyle/>
          <a:p>
            <a:r>
              <a:rPr lang="en-US" dirty="0"/>
              <a:t>Plots from before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2731EA-2A6A-BFE7-D816-0762382E6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559" y="1464177"/>
            <a:ext cx="4399064" cy="32073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0AD4E-FB51-A6C1-BA65-282B70E7C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0B046-6A09-EC59-2514-5255C9453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205" y="1495566"/>
            <a:ext cx="4356485" cy="31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4FC87-4D03-4DC7-C2B9-1E81B2EA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C4AF-F8CD-F30D-AE75-FAC6CA2D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6583680" cy="1531357"/>
          </a:xfrm>
        </p:spPr>
        <p:txBody>
          <a:bodyPr/>
          <a:lstStyle/>
          <a:p>
            <a:r>
              <a:rPr lang="en-US" dirty="0"/>
              <a:t>Plots from before</a:t>
            </a:r>
          </a:p>
        </p:txBody>
      </p:sp>
      <p:pic>
        <p:nvPicPr>
          <p:cNvPr id="5" name="Content Placeholder 4" descr="A graph showing the value of truth&#10;&#10;AI-generated content may be incorrect.">
            <a:extLst>
              <a:ext uri="{FF2B5EF4-FFF2-40B4-BE49-F238E27FC236}">
                <a16:creationId xmlns:a16="http://schemas.microsoft.com/office/drawing/2014/main" id="{3ABF8FD1-0D55-6F68-08B3-232A9722F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156" y="1822431"/>
            <a:ext cx="4399064" cy="32073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C1C2-4CF1-7A0C-5911-63FF73DB4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3C446-2E84-7639-43D8-11CC24D65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264" y="1819701"/>
            <a:ext cx="4384918" cy="32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DC746-BEB7-FEF5-52CF-5566312C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DBCD-92E9-A6B7-027D-98DD176F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6583680" cy="1531357"/>
          </a:xfrm>
        </p:spPr>
        <p:txBody>
          <a:bodyPr/>
          <a:lstStyle/>
          <a:p>
            <a:r>
              <a:rPr lang="en-US" dirty="0"/>
              <a:t>Plots from before</a:t>
            </a:r>
          </a:p>
        </p:txBody>
      </p:sp>
      <p:pic>
        <p:nvPicPr>
          <p:cNvPr id="5" name="Content Placeholder 4" descr="A graph of a graph&#10;&#10;AI-generated content may be incorrect.">
            <a:extLst>
              <a:ext uri="{FF2B5EF4-FFF2-40B4-BE49-F238E27FC236}">
                <a16:creationId xmlns:a16="http://schemas.microsoft.com/office/drawing/2014/main" id="{960E6A07-0DD6-B2D6-3AE1-30E6AD269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125" y="1714386"/>
            <a:ext cx="4463367" cy="32073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0E3D2-032C-142E-B5B3-BA324FD94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7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6583680" cy="1531357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69" y="1412998"/>
            <a:ext cx="6583680" cy="3207344"/>
          </a:xfrm>
        </p:spPr>
        <p:txBody>
          <a:bodyPr vert="horz" lIns="91440" tIns="0" rIns="91440" bIns="0" rtlCol="0" anchor="t">
            <a:normAutofit/>
          </a:bodyPr>
          <a:lstStyle/>
          <a:p>
            <a:r>
              <a:rPr lang="en-US" dirty="0"/>
              <a:t>There was an inconsistency  between the proton hit distribution in RPs plotted in </a:t>
            </a:r>
            <a:r>
              <a:rPr lang="en-US" dirty="0" err="1"/>
              <a:t>px-py</a:t>
            </a:r>
            <a:r>
              <a:rPr lang="en-US" dirty="0"/>
              <a:t> plane and in \eta-\phi plane.</a:t>
            </a:r>
            <a:endParaRPr lang="en-US" dirty="0">
              <a:cs typeface="Sabon Next 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D5D7F-9B0B-3FCE-738C-3B5378F6B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C115-D968-2E57-7DC2-4507EE3F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6583680" cy="1531357"/>
          </a:xfrm>
        </p:spPr>
        <p:txBody>
          <a:bodyPr/>
          <a:lstStyle/>
          <a:p>
            <a:r>
              <a:rPr lang="en-US" dirty="0"/>
              <a:t>New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B89E9-2B04-45BB-826F-9B3D7BA43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 descr="A graph with a number of dots&#10;&#10;AI-generated content may be incorrect.">
            <a:extLst>
              <a:ext uri="{FF2B5EF4-FFF2-40B4-BE49-F238E27FC236}">
                <a16:creationId xmlns:a16="http://schemas.microsoft.com/office/drawing/2014/main" id="{8FDCC33B-DE92-A1C7-95C8-146CC769F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788" y="1822431"/>
            <a:ext cx="5578918" cy="4100135"/>
          </a:xfrm>
        </p:spPr>
      </p:pic>
      <p:pic>
        <p:nvPicPr>
          <p:cNvPr id="8" name="Picture 7" descr="A graph with a blue and red dot&#10;&#10;AI-generated content may be incorrect.">
            <a:extLst>
              <a:ext uri="{FF2B5EF4-FFF2-40B4-BE49-F238E27FC236}">
                <a16:creationId xmlns:a16="http://schemas.microsoft.com/office/drawing/2014/main" id="{2F6B3651-271B-C242-76DA-B4EE18893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5" y="1819702"/>
            <a:ext cx="6046528" cy="44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70569-CCC6-38E8-77DE-471D32E4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7179-3D97-A22C-28D9-E148F1A3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8562605" cy="1531357"/>
          </a:xfrm>
        </p:spPr>
        <p:txBody>
          <a:bodyPr/>
          <a:lstStyle/>
          <a:p>
            <a:r>
              <a:rPr lang="en-US" dirty="0"/>
              <a:t>New plots: </a:t>
            </a:r>
            <a:br>
              <a:rPr lang="en-US" dirty="0"/>
            </a:br>
            <a:r>
              <a:rPr lang="en-US" dirty="0"/>
              <a:t>absolute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90916-0D11-C684-0DA2-E6B515C9A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A graph of a graph&#10;&#10;AI-generated content may be incorrect.">
            <a:extLst>
              <a:ext uri="{FF2B5EF4-FFF2-40B4-BE49-F238E27FC236}">
                <a16:creationId xmlns:a16="http://schemas.microsoft.com/office/drawing/2014/main" id="{F4D47B9A-703D-BAE9-3B8F-AC239BFA0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541" y="1873611"/>
            <a:ext cx="5873054" cy="3793060"/>
          </a:xfrm>
        </p:spPr>
      </p:pic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131AD5B8-BEFC-A436-6F7E-DE792A03A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864" y="1757148"/>
            <a:ext cx="6638287" cy="43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6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EDCA5-98DE-E804-6180-695457B69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A104-D8B6-7F93-92A4-41466FA3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69" y="-364368"/>
            <a:ext cx="8562605" cy="1531357"/>
          </a:xfrm>
        </p:spPr>
        <p:txBody>
          <a:bodyPr/>
          <a:lstStyle/>
          <a:p>
            <a:r>
              <a:rPr lang="en-US" dirty="0"/>
              <a:t>New plots: </a:t>
            </a:r>
            <a:br>
              <a:rPr lang="en-US" dirty="0"/>
            </a:br>
            <a:r>
              <a:rPr lang="en-US" dirty="0"/>
              <a:t>absolute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23918-B84E-D1A9-36E8-EC7C2696B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EBDF7-3E1F-167F-1CAE-36FF178B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" y="1387521"/>
            <a:ext cx="5842168" cy="3770195"/>
          </a:xfrm>
          <a:prstGeom prst="rect">
            <a:avLst/>
          </a:prstGeom>
        </p:spPr>
      </p:pic>
      <p:pic>
        <p:nvPicPr>
          <p:cNvPr id="9" name="Picture 8" descr="A graph with blue dots&#10;&#10;AI-generated content may be incorrect.">
            <a:extLst>
              <a:ext uri="{FF2B5EF4-FFF2-40B4-BE49-F238E27FC236}">
                <a16:creationId xmlns:a16="http://schemas.microsoft.com/office/drawing/2014/main" id="{1CC8DF77-FF15-80FB-BBFF-3CE0E99BE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916" y="1162902"/>
            <a:ext cx="6274347" cy="40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2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99543C-82E8-4821-93BD-5A60BEB42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A76D1-3C6D-40BC-A42D-496B6EDE8B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D7B7F6F-2C08-4296-B7AB-C2C3F4219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Widescreen</PresentationFormat>
  <Paragraphs>120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</vt:lpstr>
      <vt:lpstr>Update on code analysis  Hadi Hashamipour</vt:lpstr>
      <vt:lpstr>Minor revision of Previous plots</vt:lpstr>
      <vt:lpstr>Plots from before</vt:lpstr>
      <vt:lpstr>Plots from before</vt:lpstr>
      <vt:lpstr>Plots from before</vt:lpstr>
      <vt:lpstr>Recap</vt:lpstr>
      <vt:lpstr>New plots</vt:lpstr>
      <vt:lpstr>New plots:  absolute resolution</vt:lpstr>
      <vt:lpstr>New plots:  absolute resolution</vt:lpstr>
      <vt:lpstr>New plots:  Relative resolution</vt:lpstr>
      <vt:lpstr>New plots:  Relative resolution</vt:lpstr>
      <vt:lpstr>Final tips &amp; takeaways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161</cp:revision>
  <dcterms:created xsi:type="dcterms:W3CDTF">2025-03-26T18:17:19Z</dcterms:created>
  <dcterms:modified xsi:type="dcterms:W3CDTF">2025-03-26T19:28:00Z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