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0"/>
  </p:notesMasterIdLst>
  <p:handoutMasterIdLst>
    <p:handoutMasterId r:id="rId41"/>
  </p:handoutMasterIdLst>
  <p:sldIdLst>
    <p:sldId id="256" r:id="rId5"/>
    <p:sldId id="300" r:id="rId6"/>
    <p:sldId id="343" r:id="rId7"/>
    <p:sldId id="331" r:id="rId8"/>
    <p:sldId id="371" r:id="rId9"/>
    <p:sldId id="348" r:id="rId10"/>
    <p:sldId id="357" r:id="rId11"/>
    <p:sldId id="349" r:id="rId12"/>
    <p:sldId id="362" r:id="rId13"/>
    <p:sldId id="350" r:id="rId14"/>
    <p:sldId id="351" r:id="rId15"/>
    <p:sldId id="368" r:id="rId16"/>
    <p:sldId id="332" r:id="rId17"/>
    <p:sldId id="361" r:id="rId18"/>
    <p:sldId id="366" r:id="rId19"/>
    <p:sldId id="363" r:id="rId20"/>
    <p:sldId id="364" r:id="rId21"/>
    <p:sldId id="337" r:id="rId22"/>
    <p:sldId id="367" r:id="rId23"/>
    <p:sldId id="329" r:id="rId24"/>
    <p:sldId id="275" r:id="rId25"/>
    <p:sldId id="340" r:id="rId26"/>
    <p:sldId id="369" r:id="rId27"/>
    <p:sldId id="373" r:id="rId28"/>
    <p:sldId id="374" r:id="rId29"/>
    <p:sldId id="306" r:id="rId30"/>
    <p:sldId id="341" r:id="rId31"/>
    <p:sldId id="359" r:id="rId32"/>
    <p:sldId id="356" r:id="rId33"/>
    <p:sldId id="360" r:id="rId34"/>
    <p:sldId id="354" r:id="rId35"/>
    <p:sldId id="338" r:id="rId36"/>
    <p:sldId id="353" r:id="rId37"/>
    <p:sldId id="342" r:id="rId38"/>
    <p:sldId id="3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AAB"/>
    <a:srgbClr val="DB9B00"/>
    <a:srgbClr val="FCAF17"/>
    <a:srgbClr val="2C3981"/>
    <a:srgbClr val="334186"/>
    <a:srgbClr val="0055A5"/>
    <a:srgbClr val="A6A6A6"/>
    <a:srgbClr val="DDE9F7"/>
    <a:srgbClr val="385273"/>
    <a:srgbClr val="EF3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71937" autoAdjust="0"/>
  </p:normalViewPr>
  <p:slideViewPr>
    <p:cSldViewPr snapToGrid="0">
      <p:cViewPr varScale="1">
        <p:scale>
          <a:sx n="63" d="100"/>
          <a:sy n="63" d="100"/>
        </p:scale>
        <p:origin x="816" y="56"/>
      </p:cViewPr>
      <p:guideLst/>
    </p:cSldViewPr>
  </p:slideViewPr>
  <p:notesTextViewPr>
    <p:cViewPr>
      <p:scale>
        <a:sx n="1" d="1"/>
        <a:sy n="1" d="1"/>
      </p:scale>
      <p:origin x="0" y="0"/>
    </p:cViewPr>
  </p:notesTextViewPr>
  <p:notesViewPr>
    <p:cSldViewPr snapToGrid="0">
      <p:cViewPr varScale="1">
        <p:scale>
          <a:sx n="134" d="100"/>
          <a:sy n="134" d="100"/>
        </p:scale>
        <p:origin x="8508" y="1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5D542F-5E97-691F-6FAE-12ACD01EE6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D9C6347-73E0-7C88-2948-24A308BC30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07928-444A-4A1E-A5A8-70460D221BBA}" type="datetimeFigureOut">
              <a:rPr lang="en-GB" smtClean="0"/>
              <a:t>10/07/2025</a:t>
            </a:fld>
            <a:endParaRPr lang="en-GB"/>
          </a:p>
        </p:txBody>
      </p:sp>
      <p:sp>
        <p:nvSpPr>
          <p:cNvPr id="4" name="Footer Placeholder 3">
            <a:extLst>
              <a:ext uri="{FF2B5EF4-FFF2-40B4-BE49-F238E27FC236}">
                <a16:creationId xmlns:a16="http://schemas.microsoft.com/office/drawing/2014/main" id="{9326BCEB-7013-77FC-5C4B-939FE17F0C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535A452-9621-7234-4DE7-0F6DBC9C02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E8CF63-7CA9-45C0-9B49-86563103D23C}" type="slidenum">
              <a:rPr lang="en-GB" smtClean="0"/>
              <a:t>‹#›</a:t>
            </a:fld>
            <a:endParaRPr lang="en-GB"/>
          </a:p>
        </p:txBody>
      </p:sp>
    </p:spTree>
    <p:extLst>
      <p:ext uri="{BB962C8B-B14F-4D97-AF65-F5344CB8AC3E}">
        <p14:creationId xmlns:p14="http://schemas.microsoft.com/office/powerpoint/2010/main" val="172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I will talk about how DTAs could boost the field of UED, reaching new horizons in Material Science, Chemistry &amp; Biology</a:t>
            </a:r>
          </a:p>
        </p:txBody>
      </p:sp>
      <p:sp>
        <p:nvSpPr>
          <p:cNvPr id="4" name="Slide Number Placeholder 3"/>
          <p:cNvSpPr>
            <a:spLocks noGrp="1"/>
          </p:cNvSpPr>
          <p:nvPr>
            <p:ph type="sldNum" sz="quarter" idx="5"/>
          </p:nvPr>
        </p:nvSpPr>
        <p:spPr/>
        <p:txBody>
          <a:bodyPr/>
          <a:lstStyle/>
          <a:p>
            <a:fld id="{27428567-BDF5-451C-8737-F40313BC91EE}" type="slidenum">
              <a:rPr lang="en-GB" smtClean="0"/>
              <a:t>1</a:t>
            </a:fld>
            <a:endParaRPr lang="en-GB"/>
          </a:p>
        </p:txBody>
      </p:sp>
    </p:spTree>
    <p:extLst>
      <p:ext uri="{BB962C8B-B14F-4D97-AF65-F5344CB8AC3E}">
        <p14:creationId xmlns:p14="http://schemas.microsoft.com/office/powerpoint/2010/main" val="152690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Needless to say, dozens of THz-driven electron sources for UED were proposed during the past decade, and it is still a very active research area. (Pause)</a:t>
            </a:r>
          </a:p>
          <a:p>
            <a:endParaRPr lang="en-US" dirty="0"/>
          </a:p>
          <a:p>
            <a:r>
              <a:rPr lang="en-US" dirty="0"/>
              <a:t>But now, let’s explore…</a:t>
            </a:r>
          </a:p>
        </p:txBody>
      </p:sp>
      <p:sp>
        <p:nvSpPr>
          <p:cNvPr id="4" name="Slide Number Placeholder 3"/>
          <p:cNvSpPr>
            <a:spLocks noGrp="1"/>
          </p:cNvSpPr>
          <p:nvPr>
            <p:ph type="sldNum" sz="quarter" idx="5"/>
          </p:nvPr>
        </p:nvSpPr>
        <p:spPr/>
        <p:txBody>
          <a:bodyPr/>
          <a:lstStyle/>
          <a:p>
            <a:fld id="{27428567-BDF5-451C-8737-F40313BC91EE}" type="slidenum">
              <a:rPr lang="en-GB" smtClean="0"/>
              <a:t>10</a:t>
            </a:fld>
            <a:endParaRPr lang="en-GB"/>
          </a:p>
        </p:txBody>
      </p:sp>
    </p:spTree>
    <p:extLst>
      <p:ext uri="{BB962C8B-B14F-4D97-AF65-F5344CB8AC3E}">
        <p14:creationId xmlns:p14="http://schemas.microsoft.com/office/powerpoint/2010/main" val="89204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dielectric THz-driven accelerators could be employed for UED. </a:t>
            </a:r>
          </a:p>
          <a:p>
            <a:endParaRPr lang="en-US" dirty="0"/>
          </a:p>
          <a:p>
            <a:r>
              <a:rPr lang="en-US" dirty="0"/>
              <a:t>Typical electron sources emitted energies are centered around a few keV, we have to deal with acceleration of </a:t>
            </a:r>
            <a:r>
              <a:rPr lang="en-US" dirty="0" err="1"/>
              <a:t>subrelativistic</a:t>
            </a:r>
            <a:r>
              <a:rPr lang="en-US" dirty="0"/>
              <a:t> electrons.</a:t>
            </a:r>
          </a:p>
        </p:txBody>
      </p:sp>
      <p:sp>
        <p:nvSpPr>
          <p:cNvPr id="4" name="Slide Number Placeholder 3"/>
          <p:cNvSpPr>
            <a:spLocks noGrp="1"/>
          </p:cNvSpPr>
          <p:nvPr>
            <p:ph type="sldNum" sz="quarter" idx="5"/>
          </p:nvPr>
        </p:nvSpPr>
        <p:spPr/>
        <p:txBody>
          <a:bodyPr/>
          <a:lstStyle/>
          <a:p>
            <a:fld id="{27428567-BDF5-451C-8737-F40313BC91EE}" type="slidenum">
              <a:rPr lang="en-GB" smtClean="0"/>
              <a:t>11</a:t>
            </a:fld>
            <a:endParaRPr lang="en-GB"/>
          </a:p>
        </p:txBody>
      </p:sp>
    </p:spTree>
    <p:extLst>
      <p:ext uri="{BB962C8B-B14F-4D97-AF65-F5344CB8AC3E}">
        <p14:creationId xmlns:p14="http://schemas.microsoft.com/office/powerpoint/2010/main" val="48158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Dual-pillar grating DTA structures can be shaped and optimized for acceleration of sub-relativistic particles. </a:t>
            </a:r>
          </a:p>
          <a:p>
            <a:endParaRPr lang="en-US" dirty="0"/>
          </a:p>
          <a:p>
            <a:r>
              <a:rPr lang="en-US" dirty="0"/>
              <a:t>The acceleration gradient and the acceleration factor (calculated in one grating period) are two critical figure of merits for the design of DTAs. For </a:t>
            </a:r>
            <a:r>
              <a:rPr lang="en-US" dirty="0" err="1"/>
              <a:t>subrelativistic</a:t>
            </a:r>
            <a:r>
              <a:rPr lang="en-US" dirty="0"/>
              <a:t> acceleration, the matching condition is given by matching the grating period with the electron’s velocity and accelerating wavelength. The dielectric microstructure is shaped changing the pillars’ height, width, radius (if cylindrical), vacuum channel gap, offset, etc. </a:t>
            </a:r>
          </a:p>
          <a:p>
            <a:endParaRPr lang="en-US" dirty="0"/>
          </a:p>
          <a:p>
            <a:r>
              <a:rPr lang="en-US" dirty="0"/>
              <a:t>Reported </a:t>
            </a:r>
            <a:r>
              <a:rPr lang="en-US" dirty="0" err="1"/>
              <a:t>subrelativistic</a:t>
            </a:r>
            <a:r>
              <a:rPr lang="en-US" dirty="0"/>
              <a:t> DTA acceleration gradients are a few hundred of MeV/m, surpassing conventional accelerators. </a:t>
            </a:r>
          </a:p>
          <a:p>
            <a:endParaRPr lang="en-US" dirty="0"/>
          </a:p>
          <a:p>
            <a:r>
              <a:rPr lang="en-US" dirty="0"/>
              <a:t>Moreover, the performance of dielectric micro-accelerators can be improved, for example, by introducing a distributed Bragg reflector (DBR) to constructively interfere the THz fields along the accelerating channel, as we can observe here (figure).</a:t>
            </a:r>
          </a:p>
        </p:txBody>
      </p:sp>
      <p:sp>
        <p:nvSpPr>
          <p:cNvPr id="4" name="Slide Number Placeholder 3"/>
          <p:cNvSpPr>
            <a:spLocks noGrp="1"/>
          </p:cNvSpPr>
          <p:nvPr>
            <p:ph type="sldNum" sz="quarter" idx="5"/>
          </p:nvPr>
        </p:nvSpPr>
        <p:spPr/>
        <p:txBody>
          <a:bodyPr/>
          <a:lstStyle/>
          <a:p>
            <a:fld id="{27428567-BDF5-451C-8737-F40313BC91EE}" type="slidenum">
              <a:rPr lang="en-GB" smtClean="0"/>
              <a:t>12</a:t>
            </a:fld>
            <a:endParaRPr lang="en-GB"/>
          </a:p>
        </p:txBody>
      </p:sp>
    </p:spTree>
    <p:extLst>
      <p:ext uri="{BB962C8B-B14F-4D97-AF65-F5344CB8AC3E}">
        <p14:creationId xmlns:p14="http://schemas.microsoft.com/office/powerpoint/2010/main" val="65704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convenient way to enrich UED setups is by combining DTAs with PPWGs. </a:t>
            </a:r>
          </a:p>
          <a:p>
            <a:endParaRPr lang="en-US" dirty="0"/>
          </a:p>
          <a:p>
            <a:endParaRPr lang="en-US" dirty="0"/>
          </a:p>
          <a:p>
            <a:r>
              <a:rPr lang="en-US" dirty="0"/>
              <a:t>The PPWG offers some benefits: It couples the THz fields into the dielectric microstructure, it amplifies the arriving signal (mitigating the low conversion efficiencies present in high-intensity THz generation techniques), and they are easy to produce and fabrication tolerances are well below to cause any performance issue. Actually, the TPPWG shape could be designed and optimized according to the THz generation technique, the imaging system and the dielectric accelerator (Future work)</a:t>
            </a:r>
          </a:p>
          <a:p>
            <a:endParaRPr lang="en-US" dirty="0"/>
          </a:p>
          <a:p>
            <a:r>
              <a:rPr lang="en-US" dirty="0"/>
              <a:t>The DTA allows longer interaction lengths and provide high accelerating fields to propel the particles. </a:t>
            </a:r>
          </a:p>
          <a:p>
            <a:endParaRPr lang="en-US" dirty="0"/>
          </a:p>
          <a:p>
            <a:r>
              <a:rPr lang="en-US" dirty="0"/>
              <a:t>There are still some…</a:t>
            </a:r>
          </a:p>
        </p:txBody>
      </p:sp>
      <p:sp>
        <p:nvSpPr>
          <p:cNvPr id="4" name="Slide Number Placeholder 3"/>
          <p:cNvSpPr>
            <a:spLocks noGrp="1"/>
          </p:cNvSpPr>
          <p:nvPr>
            <p:ph type="sldNum" sz="quarter" idx="5"/>
          </p:nvPr>
        </p:nvSpPr>
        <p:spPr/>
        <p:txBody>
          <a:bodyPr/>
          <a:lstStyle/>
          <a:p>
            <a:fld id="{27428567-BDF5-451C-8737-F40313BC91EE}" type="slidenum">
              <a:rPr lang="en-GB" smtClean="0"/>
              <a:t>13</a:t>
            </a:fld>
            <a:endParaRPr lang="en-GB"/>
          </a:p>
        </p:txBody>
      </p:sp>
    </p:spTree>
    <p:extLst>
      <p:ext uri="{BB962C8B-B14F-4D97-AF65-F5344CB8AC3E}">
        <p14:creationId xmlns:p14="http://schemas.microsoft.com/office/powerpoint/2010/main" val="33561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new schemes been tested. For example, we could reshape the grating by providing an alternating pillar profile and manipulating the relative phase of the driven laser pulses. </a:t>
            </a:r>
          </a:p>
          <a:p>
            <a:endParaRPr lang="en-US" dirty="0"/>
          </a:p>
          <a:p>
            <a:r>
              <a:rPr lang="en-US" dirty="0"/>
              <a:t>As reported in this study, the energy gain along the accelerator was greatly improved in this setup, increasing the performance of DLAs for </a:t>
            </a:r>
            <a:r>
              <a:rPr lang="en-US" dirty="0" err="1"/>
              <a:t>subrelativistic</a:t>
            </a:r>
            <a:r>
              <a:rPr lang="en-US" dirty="0"/>
              <a:t> acceleration. </a:t>
            </a:r>
          </a:p>
          <a:p>
            <a:endParaRPr lang="en-US" dirty="0"/>
          </a:p>
          <a:p>
            <a:r>
              <a:rPr lang="en-US" dirty="0"/>
              <a:t>It is worth mentioning there are other kind of geometries and ideas that could be helpful for UED. Photonic-crystal-based DTA, photonic waveguides (THz slot waveguide), ICR-DTA based on prisms, and pure-dielectric DBR </a:t>
            </a:r>
            <a:r>
              <a:rPr lang="en-US" dirty="0" err="1"/>
              <a:t>wakefield</a:t>
            </a:r>
            <a:r>
              <a:rPr lang="en-US" dirty="0"/>
              <a:t> accelerators! </a:t>
            </a:r>
          </a:p>
          <a:p>
            <a:endParaRPr lang="en-US" dirty="0"/>
          </a:p>
          <a:p>
            <a:r>
              <a:rPr lang="en-US" dirty="0"/>
              <a:t>So, a possible UED setup…</a:t>
            </a:r>
          </a:p>
        </p:txBody>
      </p:sp>
      <p:sp>
        <p:nvSpPr>
          <p:cNvPr id="4" name="Slide Number Placeholder 3"/>
          <p:cNvSpPr>
            <a:spLocks noGrp="1"/>
          </p:cNvSpPr>
          <p:nvPr>
            <p:ph type="sldNum" sz="quarter" idx="5"/>
          </p:nvPr>
        </p:nvSpPr>
        <p:spPr/>
        <p:txBody>
          <a:bodyPr/>
          <a:lstStyle/>
          <a:p>
            <a:fld id="{27428567-BDF5-451C-8737-F40313BC91EE}" type="slidenum">
              <a:rPr lang="en-GB" smtClean="0"/>
              <a:t>14</a:t>
            </a:fld>
            <a:endParaRPr lang="en-GB"/>
          </a:p>
        </p:txBody>
      </p:sp>
    </p:spTree>
    <p:extLst>
      <p:ext uri="{BB962C8B-B14F-4D97-AF65-F5344CB8AC3E}">
        <p14:creationId xmlns:p14="http://schemas.microsoft.com/office/powerpoint/2010/main" val="355235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based on DTA could looks as follows: the laser pump is </a:t>
            </a:r>
            <a:r>
              <a:rPr lang="en-US" dirty="0" err="1"/>
              <a:t>splitted</a:t>
            </a:r>
            <a:r>
              <a:rPr lang="en-US" dirty="0"/>
              <a:t> for photoemission, THz generation, and excite the sample! </a:t>
            </a:r>
          </a:p>
          <a:p>
            <a:endParaRPr lang="en-US" dirty="0"/>
          </a:p>
          <a:p>
            <a:r>
              <a:rPr lang="en-US" dirty="0"/>
              <a:t>(Explain THz advantages here!)</a:t>
            </a:r>
          </a:p>
          <a:p>
            <a:endParaRPr lang="en-US" dirty="0"/>
          </a:p>
          <a:p>
            <a:r>
              <a:rPr lang="en-US" dirty="0"/>
              <a:t>DTA-based UED setups could be used to study the following phenomena in Material Science…</a:t>
            </a:r>
          </a:p>
        </p:txBody>
      </p:sp>
      <p:sp>
        <p:nvSpPr>
          <p:cNvPr id="4" name="Slide Number Placeholder 3"/>
          <p:cNvSpPr>
            <a:spLocks noGrp="1"/>
          </p:cNvSpPr>
          <p:nvPr>
            <p:ph type="sldNum" sz="quarter" idx="5"/>
          </p:nvPr>
        </p:nvSpPr>
        <p:spPr/>
        <p:txBody>
          <a:bodyPr/>
          <a:lstStyle/>
          <a:p>
            <a:fld id="{27428567-BDF5-451C-8737-F40313BC91EE}" type="slidenum">
              <a:rPr lang="en-GB" smtClean="0"/>
              <a:t>15</a:t>
            </a:fld>
            <a:endParaRPr lang="en-GB"/>
          </a:p>
        </p:txBody>
      </p:sp>
    </p:spTree>
    <p:extLst>
      <p:ext uri="{BB962C8B-B14F-4D97-AF65-F5344CB8AC3E}">
        <p14:creationId xmlns:p14="http://schemas.microsoft.com/office/powerpoint/2010/main" val="387376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the slide)</a:t>
            </a:r>
          </a:p>
        </p:txBody>
      </p:sp>
      <p:sp>
        <p:nvSpPr>
          <p:cNvPr id="4" name="Slide Number Placeholder 3"/>
          <p:cNvSpPr>
            <a:spLocks noGrp="1"/>
          </p:cNvSpPr>
          <p:nvPr>
            <p:ph type="sldNum" sz="quarter" idx="5"/>
          </p:nvPr>
        </p:nvSpPr>
        <p:spPr/>
        <p:txBody>
          <a:bodyPr/>
          <a:lstStyle/>
          <a:p>
            <a:fld id="{27428567-BDF5-451C-8737-F40313BC91EE}" type="slidenum">
              <a:rPr lang="en-GB" smtClean="0"/>
              <a:t>16</a:t>
            </a:fld>
            <a:endParaRPr lang="en-GB"/>
          </a:p>
        </p:txBody>
      </p:sp>
    </p:spTree>
    <p:extLst>
      <p:ext uri="{BB962C8B-B14F-4D97-AF65-F5344CB8AC3E}">
        <p14:creationId xmlns:p14="http://schemas.microsoft.com/office/powerpoint/2010/main" val="415366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the slide)</a:t>
            </a:r>
          </a:p>
        </p:txBody>
      </p:sp>
      <p:sp>
        <p:nvSpPr>
          <p:cNvPr id="4" name="Slide Number Placeholder 3"/>
          <p:cNvSpPr>
            <a:spLocks noGrp="1"/>
          </p:cNvSpPr>
          <p:nvPr>
            <p:ph type="sldNum" sz="quarter" idx="5"/>
          </p:nvPr>
        </p:nvSpPr>
        <p:spPr/>
        <p:txBody>
          <a:bodyPr/>
          <a:lstStyle/>
          <a:p>
            <a:fld id="{27428567-BDF5-451C-8737-F40313BC91EE}" type="slidenum">
              <a:rPr lang="en-GB" smtClean="0"/>
              <a:t>17</a:t>
            </a:fld>
            <a:endParaRPr lang="en-GB"/>
          </a:p>
        </p:txBody>
      </p:sp>
    </p:spTree>
    <p:extLst>
      <p:ext uri="{BB962C8B-B14F-4D97-AF65-F5344CB8AC3E}">
        <p14:creationId xmlns:p14="http://schemas.microsoft.com/office/powerpoint/2010/main" val="3542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28567-BDF5-451C-8737-F40313BC91EE}" type="slidenum">
              <a:rPr lang="en-GB" smtClean="0"/>
              <a:t>19</a:t>
            </a:fld>
            <a:endParaRPr lang="en-GB"/>
          </a:p>
        </p:txBody>
      </p:sp>
    </p:spTree>
    <p:extLst>
      <p:ext uri="{BB962C8B-B14F-4D97-AF65-F5344CB8AC3E}">
        <p14:creationId xmlns:p14="http://schemas.microsoft.com/office/powerpoint/2010/main" val="259099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28567-BDF5-451C-8737-F40313BC91EE}" type="slidenum">
              <a:rPr lang="en-GB" smtClean="0"/>
              <a:t>24</a:t>
            </a:fld>
            <a:endParaRPr lang="en-GB"/>
          </a:p>
        </p:txBody>
      </p:sp>
    </p:spTree>
    <p:extLst>
      <p:ext uri="{BB962C8B-B14F-4D97-AF65-F5344CB8AC3E}">
        <p14:creationId xmlns:p14="http://schemas.microsoft.com/office/powerpoint/2010/main" val="87899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shortly introduce you the novel accelerators known as Dielectric Laser-driven Accelerators</a:t>
            </a:r>
          </a:p>
          <a:p>
            <a:endParaRPr lang="en-US" dirty="0"/>
          </a:p>
          <a:p>
            <a:r>
              <a:rPr lang="en-US" dirty="0"/>
              <a:t>After this, we will continue with the main topic of this presentation. We will explore (read quickly the contents)</a:t>
            </a:r>
          </a:p>
        </p:txBody>
      </p:sp>
      <p:sp>
        <p:nvSpPr>
          <p:cNvPr id="4" name="Slide Number Placeholder 3"/>
          <p:cNvSpPr>
            <a:spLocks noGrp="1"/>
          </p:cNvSpPr>
          <p:nvPr>
            <p:ph type="sldNum" sz="quarter" idx="5"/>
          </p:nvPr>
        </p:nvSpPr>
        <p:spPr/>
        <p:txBody>
          <a:bodyPr/>
          <a:lstStyle/>
          <a:p>
            <a:fld id="{27428567-BDF5-451C-8737-F40313BC91EE}" type="slidenum">
              <a:rPr lang="en-GB" smtClean="0"/>
              <a:t>2</a:t>
            </a:fld>
            <a:endParaRPr lang="en-GB"/>
          </a:p>
        </p:txBody>
      </p:sp>
    </p:spTree>
    <p:extLst>
      <p:ext uri="{BB962C8B-B14F-4D97-AF65-F5344CB8AC3E}">
        <p14:creationId xmlns:p14="http://schemas.microsoft.com/office/powerpoint/2010/main" val="3474784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76B4-5457-B67E-B6E3-C6DE4BDF8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2798B-7C21-CF5B-67ED-A2D57F8A9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7EE2B-C0F8-E969-5C8E-03690A9D4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D27585-C59B-1583-61BB-963F2A0A40FB}"/>
              </a:ext>
            </a:extLst>
          </p:cNvPr>
          <p:cNvSpPr>
            <a:spLocks noGrp="1"/>
          </p:cNvSpPr>
          <p:nvPr>
            <p:ph type="sldNum" sz="quarter" idx="5"/>
          </p:nvPr>
        </p:nvSpPr>
        <p:spPr/>
        <p:txBody>
          <a:bodyPr/>
          <a:lstStyle/>
          <a:p>
            <a:fld id="{27428567-BDF5-451C-8737-F40313BC91EE}" type="slidenum">
              <a:rPr lang="en-GB" smtClean="0"/>
              <a:t>25</a:t>
            </a:fld>
            <a:endParaRPr lang="en-GB"/>
          </a:p>
        </p:txBody>
      </p:sp>
    </p:spTree>
    <p:extLst>
      <p:ext uri="{BB962C8B-B14F-4D97-AF65-F5344CB8AC3E}">
        <p14:creationId xmlns:p14="http://schemas.microsoft.com/office/powerpoint/2010/main" val="336184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The author integrate a conventional 53 keV DC electron gun with a THz‐powered, dielectrically lined waveguide (DLW) compressor to overcome space‐charge broadening and achieve sub‐200 fs bunches at practical charges. A multicycle THz pulse—generated via difference‐frequency mixing in PPLN and coupled into the DLW—imparts a velocity‐chirp that compresses 10,000 e⁻/pulse to ∼180 fs (FWHM), corresponding to a tenfold shortening compared with the uncompressed beam . Because the THz and UV photoemission pulses share the same laser, timing jitter is intrinsically low (&lt; 5 fs RMS), enabling high‐fidelity pump–probe UED at 1 kHz. </a:t>
            </a:r>
          </a:p>
        </p:txBody>
      </p:sp>
      <p:sp>
        <p:nvSpPr>
          <p:cNvPr id="4" name="Slide Number Placeholder 3"/>
          <p:cNvSpPr>
            <a:spLocks noGrp="1"/>
          </p:cNvSpPr>
          <p:nvPr>
            <p:ph type="sldNum" sz="quarter" idx="5"/>
          </p:nvPr>
        </p:nvSpPr>
        <p:spPr/>
        <p:txBody>
          <a:bodyPr/>
          <a:lstStyle/>
          <a:p>
            <a:fld id="{27428567-BDF5-451C-8737-F40313BC91EE}" type="slidenum">
              <a:rPr lang="en-GB" smtClean="0"/>
              <a:t>33</a:t>
            </a:fld>
            <a:endParaRPr lang="en-GB"/>
          </a:p>
        </p:txBody>
      </p:sp>
    </p:spTree>
    <p:extLst>
      <p:ext uri="{BB962C8B-B14F-4D97-AF65-F5344CB8AC3E}">
        <p14:creationId xmlns:p14="http://schemas.microsoft.com/office/powerpoint/2010/main" val="4549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RF-based accelerators possess mainly two limitations: First, the power injected to the cavity must be limited to avoid arcing or breakdown, damaging the accelerating structure and impairing its functionality. (Image)</a:t>
            </a:r>
          </a:p>
          <a:p>
            <a:endParaRPr lang="en-US" dirty="0"/>
          </a:p>
          <a:p>
            <a:r>
              <a:rPr lang="en-US" dirty="0"/>
              <a:t>Secondly, the size (and by extent, their cost) of the accelerator grow very long. For example, the ILC is estimated to be 20 km-long!! </a:t>
            </a:r>
          </a:p>
          <a:p>
            <a:endParaRPr lang="en-US" dirty="0"/>
          </a:p>
          <a:p>
            <a:r>
              <a:rPr lang="en-US" dirty="0"/>
              <a:t>If I would have to explain to an Argentine fellowman this…</a:t>
            </a:r>
          </a:p>
        </p:txBody>
      </p:sp>
      <p:sp>
        <p:nvSpPr>
          <p:cNvPr id="4" name="Slide Number Placeholder 3"/>
          <p:cNvSpPr>
            <a:spLocks noGrp="1"/>
          </p:cNvSpPr>
          <p:nvPr>
            <p:ph type="sldNum" sz="quarter" idx="5"/>
          </p:nvPr>
        </p:nvSpPr>
        <p:spPr/>
        <p:txBody>
          <a:bodyPr/>
          <a:lstStyle/>
          <a:p>
            <a:fld id="{27428567-BDF5-451C-8737-F40313BC91EE}" type="slidenum">
              <a:rPr lang="en-GB" smtClean="0"/>
              <a:t>34</a:t>
            </a:fld>
            <a:endParaRPr lang="en-GB"/>
          </a:p>
        </p:txBody>
      </p:sp>
    </p:spTree>
    <p:extLst>
      <p:ext uri="{BB962C8B-B14F-4D97-AF65-F5344CB8AC3E}">
        <p14:creationId xmlns:p14="http://schemas.microsoft.com/office/powerpoint/2010/main" val="3119908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tell him that it is the equivalent of 200 football pitches!!! As a consequence of their colossal lengths, advanced Accelerator facilities are quite difficult to access worldwide.</a:t>
            </a:r>
          </a:p>
          <a:p>
            <a:endParaRPr lang="en-US" dirty="0"/>
          </a:p>
          <a:p>
            <a:r>
              <a:rPr lang="en-US" dirty="0"/>
              <a:t>One way to circumvent these two issues…</a:t>
            </a:r>
          </a:p>
        </p:txBody>
      </p:sp>
      <p:sp>
        <p:nvSpPr>
          <p:cNvPr id="4" name="Slide Number Placeholder 3"/>
          <p:cNvSpPr>
            <a:spLocks noGrp="1"/>
          </p:cNvSpPr>
          <p:nvPr>
            <p:ph type="sldNum" sz="quarter" idx="5"/>
          </p:nvPr>
        </p:nvSpPr>
        <p:spPr/>
        <p:txBody>
          <a:bodyPr/>
          <a:lstStyle/>
          <a:p>
            <a:fld id="{27428567-BDF5-451C-8737-F40313BC91EE}" type="slidenum">
              <a:rPr lang="en-GB" smtClean="0"/>
              <a:t>35</a:t>
            </a:fld>
            <a:endParaRPr lang="en-GB"/>
          </a:p>
        </p:txBody>
      </p:sp>
    </p:spTree>
    <p:extLst>
      <p:ext uri="{BB962C8B-B14F-4D97-AF65-F5344CB8AC3E}">
        <p14:creationId xmlns:p14="http://schemas.microsoft.com/office/powerpoint/2010/main" val="233166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 to employ dielectric instead of metals. Dielectric materials present Damage Threshold Fluence one to two order-of-magnitudes greater than metals in the optical/IR spectrum. </a:t>
            </a:r>
          </a:p>
          <a:p>
            <a:endParaRPr lang="en-US" dirty="0"/>
          </a:p>
          <a:p>
            <a:r>
              <a:rPr lang="en-US" dirty="0"/>
              <a:t>Additionally, we are able to shape and fabricate dielectric/semiconductor microstructures thanks to the advance in the last decades of the manufacturing and nanofabrication techniques developed by material science.</a:t>
            </a:r>
          </a:p>
          <a:p>
            <a:endParaRPr lang="en-US" dirty="0"/>
          </a:p>
          <a:p>
            <a:r>
              <a:rPr lang="en-US" dirty="0"/>
              <a:t>These accelerators are SO, SO small that they can fit on the tip of our fingers!!</a:t>
            </a:r>
          </a:p>
          <a:p>
            <a:endParaRPr lang="en-US" dirty="0"/>
          </a:p>
          <a:p>
            <a:r>
              <a:rPr lang="en-US" dirty="0"/>
              <a:t>How do these accelerators work?</a:t>
            </a:r>
          </a:p>
        </p:txBody>
      </p:sp>
      <p:sp>
        <p:nvSpPr>
          <p:cNvPr id="4" name="Slide Number Placeholder 3"/>
          <p:cNvSpPr>
            <a:spLocks noGrp="1"/>
          </p:cNvSpPr>
          <p:nvPr>
            <p:ph type="sldNum" sz="quarter" idx="5"/>
          </p:nvPr>
        </p:nvSpPr>
        <p:spPr/>
        <p:txBody>
          <a:bodyPr/>
          <a:lstStyle/>
          <a:p>
            <a:fld id="{27428567-BDF5-451C-8737-F40313BC91EE}" type="slidenum">
              <a:rPr lang="en-GB" smtClean="0"/>
              <a:t>3</a:t>
            </a:fld>
            <a:endParaRPr lang="en-GB"/>
          </a:p>
        </p:txBody>
      </p:sp>
    </p:spTree>
    <p:extLst>
      <p:ext uri="{BB962C8B-B14F-4D97-AF65-F5344CB8AC3E}">
        <p14:creationId xmlns:p14="http://schemas.microsoft.com/office/powerpoint/2010/main" val="22720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 high-intensity laser and appropriate optical system, acceleration can be attained by the interaction of the laser with the microstructure, which provide the means to accelerate charged particles. </a:t>
            </a:r>
          </a:p>
          <a:p>
            <a:endParaRPr lang="en-US" dirty="0"/>
          </a:p>
          <a:p>
            <a:r>
              <a:rPr lang="en-US" dirty="0"/>
              <a:t>We can better understand the acceleration concept by watching this illustrative clip made by SLAC…</a:t>
            </a:r>
          </a:p>
          <a:p>
            <a:endParaRPr lang="en-US" dirty="0"/>
          </a:p>
          <a:p>
            <a:r>
              <a:rPr lang="en-US" dirty="0"/>
              <a:t>Imagine a plane wave-like laser pulse reaching the acceleration vacuum channel gap. By modifying the dielectric structure, we can alter the field amplitude along the channel. There are clearly two regions: high and low-field regions. When an electron is timely injected, it will experience both acceleration and deceleration. But because of the stronger interaction with green arrows (compared with weaker, smaller red arrows), the travelling electron gains more energy than it losses. At the end of the process, a positive net energy gain is achieved. (Short Pause)</a:t>
            </a:r>
          </a:p>
          <a:p>
            <a:endParaRPr lang="en-US" dirty="0"/>
          </a:p>
          <a:p>
            <a:r>
              <a:rPr lang="en-US" dirty="0"/>
              <a:t>Now, let’s proceed with…</a:t>
            </a:r>
          </a:p>
        </p:txBody>
      </p:sp>
      <p:sp>
        <p:nvSpPr>
          <p:cNvPr id="4" name="Slide Number Placeholder 3"/>
          <p:cNvSpPr>
            <a:spLocks noGrp="1"/>
          </p:cNvSpPr>
          <p:nvPr>
            <p:ph type="sldNum" sz="quarter" idx="5"/>
          </p:nvPr>
        </p:nvSpPr>
        <p:spPr/>
        <p:txBody>
          <a:bodyPr/>
          <a:lstStyle/>
          <a:p>
            <a:fld id="{27428567-BDF5-451C-8737-F40313BC91EE}" type="slidenum">
              <a:rPr lang="en-GB" smtClean="0"/>
              <a:t>4</a:t>
            </a:fld>
            <a:endParaRPr lang="en-GB"/>
          </a:p>
        </p:txBody>
      </p:sp>
    </p:spTree>
    <p:extLst>
      <p:ext uri="{BB962C8B-B14F-4D97-AF65-F5344CB8AC3E}">
        <p14:creationId xmlns:p14="http://schemas.microsoft.com/office/powerpoint/2010/main" val="293676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topic of interest: UED</a:t>
            </a:r>
          </a:p>
        </p:txBody>
      </p:sp>
      <p:sp>
        <p:nvSpPr>
          <p:cNvPr id="4" name="Slide Number Placeholder 3"/>
          <p:cNvSpPr>
            <a:spLocks noGrp="1"/>
          </p:cNvSpPr>
          <p:nvPr>
            <p:ph type="sldNum" sz="quarter" idx="5"/>
          </p:nvPr>
        </p:nvSpPr>
        <p:spPr/>
        <p:txBody>
          <a:bodyPr/>
          <a:lstStyle/>
          <a:p>
            <a:fld id="{27428567-BDF5-451C-8737-F40313BC91EE}" type="slidenum">
              <a:rPr lang="en-GB" smtClean="0"/>
              <a:t>5</a:t>
            </a:fld>
            <a:endParaRPr lang="en-GB"/>
          </a:p>
        </p:txBody>
      </p:sp>
    </p:spTree>
    <p:extLst>
      <p:ext uri="{BB962C8B-B14F-4D97-AF65-F5344CB8AC3E}">
        <p14:creationId xmlns:p14="http://schemas.microsoft.com/office/powerpoint/2010/main" val="267068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Ultrafast electron diffraction (UED) is a pump–probe technique that uses sub-picosecond electron pulses to record snapshots of a material’s atomic structure in reciprocal space. In essence, we extract electrons from a photocathode, accelerate them to several tens or hundreds of keV, compress them to ∼100 fs duration, then scatter them off a thin sample. By measuring changes in the intensity and position of Bragg peaks—via Bragg’s law, we directly track lattice expansions, phase transitions with sub-Å spatial precision.</a:t>
            </a:r>
          </a:p>
          <a:p>
            <a:endParaRPr lang="en-US" dirty="0"/>
          </a:p>
          <a:p>
            <a:r>
              <a:rPr lang="en-US" dirty="0"/>
              <a:t>The two figures of merit are </a:t>
            </a:r>
            <a:r>
              <a:rPr lang="en-US" b="1" dirty="0"/>
              <a:t>6D brightness</a:t>
            </a:r>
            <a:r>
              <a:rPr lang="en-US" dirty="0"/>
              <a:t> and </a:t>
            </a:r>
            <a:r>
              <a:rPr lang="en-US" b="1" dirty="0"/>
              <a:t>reciprocal-space resolution</a:t>
            </a:r>
            <a:r>
              <a:rPr lang="en-US" dirty="0"/>
              <a:t>. The 6D brightness, tells us how many electrons we deliver per unit area and solid angle: higher brightness translates as a better diffraction signal. The normalized emittances depend on the cathode field, laser spot size, and the beam’s thermal emittance.</a:t>
            </a:r>
          </a:p>
          <a:p>
            <a:endParaRPr lang="en-US" dirty="0"/>
          </a:p>
          <a:p>
            <a:r>
              <a:rPr lang="en-US" dirty="0"/>
              <a:t>The reciprocal-space resolution, with transverse coherence length dictates the smallest momentum change you can resolve. Lower emittance and tighter focusing yield longer coherence lengths, shrinking </a:t>
            </a:r>
            <a:r>
              <a:rPr lang="el-GR" dirty="0"/>
              <a:t>Δ</a:t>
            </a:r>
            <a:r>
              <a:rPr lang="en-US" dirty="0"/>
              <a:t>s and enabling detection of sub-Å shifts in diffraction peaks.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428567-BDF5-451C-8737-F40313BC91EE}" type="slidenum">
              <a:rPr lang="en-GB" smtClean="0"/>
              <a:t>6</a:t>
            </a:fld>
            <a:endParaRPr lang="en-GB"/>
          </a:p>
        </p:txBody>
      </p:sp>
    </p:spTree>
    <p:extLst>
      <p:ext uri="{BB962C8B-B14F-4D97-AF65-F5344CB8AC3E}">
        <p14:creationId xmlns:p14="http://schemas.microsoft.com/office/powerpoint/2010/main" val="33512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THz acceleration and manipulation offers a set of compelling advantages to the field of 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Jitter-free. Laser-driven intense THz sources integrates favorably to pump-probe set-ups used in UED.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leveraging THz‐driven dielectric accelerators, we can push the accelerating field above 1 GV/m, reduce the emittances to the </a:t>
            </a:r>
            <a:r>
              <a:rPr lang="en-US" dirty="0" err="1"/>
              <a:t>single‐nm·rad</a:t>
            </a:r>
            <a:r>
              <a:rPr lang="en-US" dirty="0"/>
              <a:t> level, and produce intrinsically synchronized, few-fs pulses. This translates directly into higher brightness, better coherence (smaller </a:t>
            </a:r>
            <a:r>
              <a:rPr lang="el-GR" dirty="0"/>
              <a:t>Δ</a:t>
            </a:r>
            <a:r>
              <a:rPr lang="en-US" dirty="0"/>
              <a:t>s), and ultimately sub-10 fs time resolution, opening the door to capturing the fastest atomic and electronic motions.</a:t>
            </a:r>
          </a:p>
          <a:p>
            <a:endParaRPr lang="en-US" dirty="0"/>
          </a:p>
          <a:p>
            <a:r>
              <a:rPr lang="en-US" dirty="0"/>
              <a:t>Lastly, because the accelerator’s length are proportional to the operating wavelength, using THz pulses instead of RF enables compactness for UED setups.</a:t>
            </a:r>
          </a:p>
        </p:txBody>
      </p:sp>
      <p:sp>
        <p:nvSpPr>
          <p:cNvPr id="4" name="Slide Number Placeholder 3"/>
          <p:cNvSpPr>
            <a:spLocks noGrp="1"/>
          </p:cNvSpPr>
          <p:nvPr>
            <p:ph type="sldNum" sz="quarter" idx="5"/>
          </p:nvPr>
        </p:nvSpPr>
        <p:spPr/>
        <p:txBody>
          <a:bodyPr/>
          <a:lstStyle/>
          <a:p>
            <a:fld id="{27428567-BDF5-451C-8737-F40313BC91EE}" type="slidenum">
              <a:rPr lang="en-GB" smtClean="0"/>
              <a:t>7</a:t>
            </a:fld>
            <a:endParaRPr lang="en-GB"/>
          </a:p>
        </p:txBody>
      </p:sp>
    </p:spTree>
    <p:extLst>
      <p:ext uri="{BB962C8B-B14F-4D97-AF65-F5344CB8AC3E}">
        <p14:creationId xmlns:p14="http://schemas.microsoft.com/office/powerpoint/2010/main" val="295871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this paper reports an all-optical THz-driven electron gun based on a copper parallel-plate waveguide (PPWG) with a 75 µm gap, into which a single-cycle THz pulse is coupled via a tapered input to produce a uniform field enhancement from ~153 MV/m in free space to ~350 MV/m inside the gun . A UV pulse, back-illuminating the bottom plate, photo-emits electrons that are then accelerated across the PPWG and extracted through a slit in the anode. </a:t>
            </a:r>
          </a:p>
          <a:p>
            <a:endParaRPr lang="en-US" dirty="0"/>
          </a:p>
          <a:p>
            <a:r>
              <a:rPr lang="en-US" dirty="0"/>
              <a:t>There are two characteristic time delays between the UV emission and THz phase. As depicted in this figure, the device yields quasi-monoenergetic 0.4–0.8 keV bunches with 32–40 </a:t>
            </a:r>
            <a:r>
              <a:rPr lang="en-US" dirty="0" err="1"/>
              <a:t>fC</a:t>
            </a:r>
            <a:r>
              <a:rPr lang="en-US" dirty="0"/>
              <a:t> charge and percent-level energy spread . Critically, because the THz and UV pulses originate from the same laser, the gun achieves intrinsic timing stability (jitter ≪ 100 fs) and compact GV/m acceleration.</a:t>
            </a:r>
          </a:p>
        </p:txBody>
      </p:sp>
      <p:sp>
        <p:nvSpPr>
          <p:cNvPr id="4" name="Slide Number Placeholder 3"/>
          <p:cNvSpPr>
            <a:spLocks noGrp="1"/>
          </p:cNvSpPr>
          <p:nvPr>
            <p:ph type="sldNum" sz="quarter" idx="5"/>
          </p:nvPr>
        </p:nvSpPr>
        <p:spPr/>
        <p:txBody>
          <a:bodyPr/>
          <a:lstStyle/>
          <a:p>
            <a:fld id="{27428567-BDF5-451C-8737-F40313BC91EE}" type="slidenum">
              <a:rPr lang="en-GB" smtClean="0"/>
              <a:t>8</a:t>
            </a:fld>
            <a:endParaRPr lang="en-GB"/>
          </a:p>
        </p:txBody>
      </p:sp>
    </p:spTree>
    <p:extLst>
      <p:ext uri="{BB962C8B-B14F-4D97-AF65-F5344CB8AC3E}">
        <p14:creationId xmlns:p14="http://schemas.microsoft.com/office/powerpoint/2010/main" val="112379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advanced THz-driven ultrafast </a:t>
            </a:r>
            <a:r>
              <a:rPr lang="en-US" dirty="0" err="1"/>
              <a:t>photogun</a:t>
            </a:r>
            <a:r>
              <a:rPr lang="en-US" dirty="0"/>
              <a:t> was developed last year. The electron source geometry and extraction process dictate the emittance of the released electrons. </a:t>
            </a:r>
          </a:p>
          <a:p>
            <a:endParaRPr lang="en-US" dirty="0"/>
          </a:p>
          <a:p>
            <a:r>
              <a:rPr lang="en-US" dirty="0"/>
              <a:t>Incorporating a mobile tip permits a more accurate interaction of the electrons with the cathode and the THz pulse, achieving high-quality electron beams. </a:t>
            </a:r>
          </a:p>
          <a:p>
            <a:endParaRPr lang="en-US" dirty="0"/>
          </a:p>
          <a:p>
            <a:r>
              <a:rPr lang="en-US" dirty="0"/>
              <a:t>Acceleration and compression are done with two counter-propagating THz pulses, canceling the magnetic field, and enhancing the kick to the electron bunch.</a:t>
            </a:r>
          </a:p>
          <a:p>
            <a:endParaRPr lang="en-US" dirty="0"/>
          </a:p>
          <a:p>
            <a:r>
              <a:rPr lang="en-US" dirty="0"/>
              <a:t>Outstanding beam parameters were obtained: 3 GV/m peak acceleration, and few nanometers radian transverse emittances.</a:t>
            </a:r>
          </a:p>
        </p:txBody>
      </p:sp>
      <p:sp>
        <p:nvSpPr>
          <p:cNvPr id="4" name="Slide Number Placeholder 3"/>
          <p:cNvSpPr>
            <a:spLocks noGrp="1"/>
          </p:cNvSpPr>
          <p:nvPr>
            <p:ph type="sldNum" sz="quarter" idx="5"/>
          </p:nvPr>
        </p:nvSpPr>
        <p:spPr/>
        <p:txBody>
          <a:bodyPr/>
          <a:lstStyle/>
          <a:p>
            <a:fld id="{27428567-BDF5-451C-8737-F40313BC91EE}" type="slidenum">
              <a:rPr lang="en-GB" smtClean="0"/>
              <a:t>9</a:t>
            </a:fld>
            <a:endParaRPr lang="en-GB"/>
          </a:p>
        </p:txBody>
      </p:sp>
    </p:spTree>
    <p:extLst>
      <p:ext uri="{BB962C8B-B14F-4D97-AF65-F5344CB8AC3E}">
        <p14:creationId xmlns:p14="http://schemas.microsoft.com/office/powerpoint/2010/main" val="945395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9B0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FD8D01-67D9-49D2-8218-908EF6823A5D}"/>
              </a:ext>
            </a:extLst>
          </p:cNvPr>
          <p:cNvSpPr>
            <a:spLocks noGrp="1"/>
          </p:cNvSpPr>
          <p:nvPr>
            <p:ph type="subTitle" idx="1" hasCustomPrompt="1"/>
          </p:nvPr>
        </p:nvSpPr>
        <p:spPr>
          <a:xfrm>
            <a:off x="8886288" y="4606336"/>
            <a:ext cx="2882759" cy="392041"/>
          </a:xfrm>
        </p:spPr>
        <p:txBody>
          <a:bodyPr>
            <a:norm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sp>
        <p:nvSpPr>
          <p:cNvPr id="7" name="Freeform: Shape 6">
            <a:extLst>
              <a:ext uri="{FF2B5EF4-FFF2-40B4-BE49-F238E27FC236}">
                <a16:creationId xmlns:a16="http://schemas.microsoft.com/office/drawing/2014/main" id="{326BAF09-287E-4404-B55C-380C9380D471}"/>
              </a:ext>
            </a:extLst>
          </p:cNvPr>
          <p:cNvSpPr/>
          <p:nvPr userDrawn="1"/>
        </p:nvSpPr>
        <p:spPr>
          <a:xfrm flipV="1">
            <a:off x="-20548" y="0"/>
            <a:ext cx="12233096" cy="6858000"/>
          </a:xfrm>
          <a:custGeom>
            <a:avLst/>
            <a:gdLst>
              <a:gd name="connsiteX0" fmla="*/ 0 w 12233096"/>
              <a:gd name="connsiteY0" fmla="*/ 6858000 h 6858000"/>
              <a:gd name="connsiteX1" fmla="*/ 6770669 w 12233096"/>
              <a:gd name="connsiteY1" fmla="*/ 6858000 h 6858000"/>
              <a:gd name="connsiteX2" fmla="*/ 12233096 w 12233096"/>
              <a:gd name="connsiteY2" fmla="*/ 6858000 h 6858000"/>
              <a:gd name="connsiteX3" fmla="*/ 6770669 w 12233096"/>
              <a:gd name="connsiteY3" fmla="*/ 0 h 6858000"/>
              <a:gd name="connsiteX4" fmla="*/ 0 w 1223309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3096" h="6858000">
                <a:moveTo>
                  <a:pt x="0" y="6858000"/>
                </a:moveTo>
                <a:lnTo>
                  <a:pt x="6770669" y="6858000"/>
                </a:lnTo>
                <a:lnTo>
                  <a:pt x="12233096" y="6858000"/>
                </a:lnTo>
                <a:lnTo>
                  <a:pt x="6770669"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Picture 7" descr="Logo&#10;&#10;Description automatically generated">
            <a:extLst>
              <a:ext uri="{FF2B5EF4-FFF2-40B4-BE49-F238E27FC236}">
                <a16:creationId xmlns:a16="http://schemas.microsoft.com/office/drawing/2014/main" id="{A6381C54-8600-44E7-AFB1-5588823CA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93" y="505568"/>
            <a:ext cx="3122488" cy="1970932"/>
          </a:xfrm>
          <a:prstGeom prst="rect">
            <a:avLst/>
          </a:prstGeom>
        </p:spPr>
      </p:pic>
      <p:cxnSp>
        <p:nvCxnSpPr>
          <p:cNvPr id="10" name="Straight Connector 9">
            <a:extLst>
              <a:ext uri="{FF2B5EF4-FFF2-40B4-BE49-F238E27FC236}">
                <a16:creationId xmlns:a16="http://schemas.microsoft.com/office/drawing/2014/main" id="{1F7E69D7-7A1B-4B5A-8505-E9DFBF32EBFC}"/>
              </a:ext>
            </a:extLst>
          </p:cNvPr>
          <p:cNvCxnSpPr>
            <a:cxnSpLocks/>
          </p:cNvCxnSpPr>
          <p:nvPr userDrawn="1"/>
        </p:nvCxnSpPr>
        <p:spPr>
          <a:xfrm flipH="1">
            <a:off x="6241551" y="-59077"/>
            <a:ext cx="5527496" cy="6976153"/>
          </a:xfrm>
          <a:prstGeom prst="line">
            <a:avLst/>
          </a:prstGeom>
          <a:ln w="130175">
            <a:solidFill>
              <a:srgbClr val="DB9B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1989BF-77A2-4DBD-8276-D651737434CA}"/>
              </a:ext>
            </a:extLst>
          </p:cNvPr>
          <p:cNvSpPr>
            <a:spLocks noGrp="1"/>
          </p:cNvSpPr>
          <p:nvPr>
            <p:ph type="ctrTitle"/>
          </p:nvPr>
        </p:nvSpPr>
        <p:spPr>
          <a:xfrm>
            <a:off x="781693" y="2476500"/>
            <a:ext cx="7160231" cy="2387600"/>
          </a:xfrm>
        </p:spPr>
        <p:txBody>
          <a:bodyPr anchor="b">
            <a:normAutofit/>
          </a:bodyPr>
          <a:lstStyle>
            <a:lvl1pPr algn="l">
              <a:defRPr sz="5400" b="1">
                <a:solidFill>
                  <a:srgbClr val="DB9B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11" name="Picture 10" descr="A blue background with yellow stars&#10;&#10;Description automatically generated with low confidence">
            <a:extLst>
              <a:ext uri="{FF2B5EF4-FFF2-40B4-BE49-F238E27FC236}">
                <a16:creationId xmlns:a16="http://schemas.microsoft.com/office/drawing/2014/main" id="{13090030-9AAA-4E11-92E0-4C23FE6330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5447" y="5773096"/>
            <a:ext cx="1387876" cy="91875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1FEEA79-671B-441A-BCD6-586FA1DC92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3946" y="5933325"/>
            <a:ext cx="2015101" cy="594143"/>
          </a:xfrm>
          <a:prstGeom prst="rect">
            <a:avLst/>
          </a:prstGeom>
        </p:spPr>
      </p:pic>
      <p:sp>
        <p:nvSpPr>
          <p:cNvPr id="16" name="Text Placeholder 15">
            <a:extLst>
              <a:ext uri="{FF2B5EF4-FFF2-40B4-BE49-F238E27FC236}">
                <a16:creationId xmlns:a16="http://schemas.microsoft.com/office/drawing/2014/main" id="{F322C4DF-EBE1-48BC-8340-EFC2F49B65AF}"/>
              </a:ext>
            </a:extLst>
          </p:cNvPr>
          <p:cNvSpPr>
            <a:spLocks noGrp="1"/>
          </p:cNvSpPr>
          <p:nvPr>
            <p:ph type="body" sz="quarter" idx="10" hasCustomPrompt="1"/>
          </p:nvPr>
        </p:nvSpPr>
        <p:spPr>
          <a:xfrm>
            <a:off x="8886288" y="5073737"/>
            <a:ext cx="2882759" cy="392113"/>
          </a:xfrm>
        </p:spPr>
        <p:txBody>
          <a:bodyPr>
            <a:normAutofit/>
          </a:bodyPr>
          <a:lstStyle>
            <a:lvl1pPr marL="0" indent="0">
              <a:buNone/>
              <a:defRPr sz="1600" i="1">
                <a:latin typeface="Arial" panose="020B0604020202020204" pitchFamily="34" charset="0"/>
                <a:cs typeface="Arial" panose="020B0604020202020204" pitchFamily="34" charset="0"/>
              </a:defRPr>
            </a:lvl1pPr>
          </a:lstStyle>
          <a:p>
            <a:pPr lvl="0"/>
            <a:r>
              <a:rPr lang="en-US" dirty="0"/>
              <a:t>Affiliation</a:t>
            </a:r>
            <a:endParaRPr lang="en-GB" dirty="0"/>
          </a:p>
        </p:txBody>
      </p:sp>
    </p:spTree>
    <p:extLst>
      <p:ext uri="{BB962C8B-B14F-4D97-AF65-F5344CB8AC3E}">
        <p14:creationId xmlns:p14="http://schemas.microsoft.com/office/powerpoint/2010/main" val="426930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Footer">
    <p:bg>
      <p:bgPr>
        <a:solidFill>
          <a:schemeClr val="tx1"/>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DE054DE7-0FFE-4246-929A-2FBBAA5C65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876" y="365125"/>
            <a:ext cx="1957227" cy="1235413"/>
          </a:xfrm>
          <a:prstGeom prst="rect">
            <a:avLst/>
          </a:prstGeom>
        </p:spPr>
      </p:pic>
      <p:sp>
        <p:nvSpPr>
          <p:cNvPr id="3" name="Title 2">
            <a:extLst>
              <a:ext uri="{FF2B5EF4-FFF2-40B4-BE49-F238E27FC236}">
                <a16:creationId xmlns:a16="http://schemas.microsoft.com/office/drawing/2014/main" id="{4DCDF299-F911-56F8-AE2A-6FB61B641AFD}"/>
              </a:ext>
            </a:extLst>
          </p:cNvPr>
          <p:cNvSpPr>
            <a:spLocks noGrp="1"/>
          </p:cNvSpPr>
          <p:nvPr>
            <p:ph type="title"/>
          </p:nvPr>
        </p:nvSpPr>
        <p:spPr/>
        <p:txBody>
          <a:bodyPr/>
          <a:lstStyle>
            <a:lvl1pPr>
              <a:defRPr>
                <a:solidFill>
                  <a:srgbClr val="FCAF17"/>
                </a:solidFill>
              </a:defRPr>
            </a:lvl1pPr>
          </a:lstStyle>
          <a:p>
            <a:r>
              <a:rPr lang="en-US" dirty="0"/>
              <a:t>Click to edit Master title style</a:t>
            </a:r>
            <a:endParaRPr lang="en-GB" dirty="0"/>
          </a:p>
        </p:txBody>
      </p:sp>
      <p:sp>
        <p:nvSpPr>
          <p:cNvPr id="12" name="Footer Placeholder 11">
            <a:extLst>
              <a:ext uri="{FF2B5EF4-FFF2-40B4-BE49-F238E27FC236}">
                <a16:creationId xmlns:a16="http://schemas.microsoft.com/office/drawing/2014/main" id="{81C236D7-9FEB-180E-CE86-52D04D19073C}"/>
              </a:ext>
            </a:extLst>
          </p:cNvPr>
          <p:cNvSpPr>
            <a:spLocks noGrp="1"/>
          </p:cNvSpPr>
          <p:nvPr>
            <p:ph type="ftr" sz="quarter" idx="11"/>
          </p:nvPr>
        </p:nvSpPr>
        <p:spPr>
          <a:xfrm>
            <a:off x="0" y="6356350"/>
            <a:ext cx="12192000" cy="365125"/>
          </a:xfrm>
          <a:prstGeom prst="rect">
            <a:avLst/>
          </a:prstGeom>
        </p:spPr>
        <p:txBody>
          <a:bodyPr/>
          <a:lstStyle>
            <a:lvl1pPr>
              <a:defRPr sz="1000">
                <a:solidFill>
                  <a:schemeClr val="bg1"/>
                </a:solidFill>
              </a:defRPr>
            </a:lvl1p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p:txBody>
      </p:sp>
      <p:sp>
        <p:nvSpPr>
          <p:cNvPr id="17" name="Text Placeholder 16">
            <a:extLst>
              <a:ext uri="{FF2B5EF4-FFF2-40B4-BE49-F238E27FC236}">
                <a16:creationId xmlns:a16="http://schemas.microsoft.com/office/drawing/2014/main" id="{3DF3BB27-20F9-0C86-9AE2-2181D1DA6B26}"/>
              </a:ext>
            </a:extLst>
          </p:cNvPr>
          <p:cNvSpPr>
            <a:spLocks noGrp="1"/>
          </p:cNvSpPr>
          <p:nvPr>
            <p:ph type="body" sz="quarter" idx="12"/>
          </p:nvPr>
        </p:nvSpPr>
        <p:spPr>
          <a:xfrm>
            <a:off x="838199" y="1549102"/>
            <a:ext cx="10515599" cy="47170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988C2030-BB1F-300E-76B3-12CA44BCEF3C}"/>
              </a:ext>
            </a:extLst>
          </p:cNvPr>
          <p:cNvSpPr>
            <a:spLocks noGrp="1"/>
          </p:cNvSpPr>
          <p:nvPr>
            <p:ph type="sldNum" sz="quarter" idx="13"/>
          </p:nvPr>
        </p:nvSpPr>
        <p:spPr/>
        <p:txBody>
          <a:bodyPr/>
          <a:lstStyle/>
          <a:p>
            <a:fld id="{C32E6374-5D17-4888-B56B-AA90B51A9EEF}" type="slidenum">
              <a:rPr lang="en-US" smtClean="0"/>
              <a:t>‹#›</a:t>
            </a:fld>
            <a:endParaRPr lang="en-US" dirty="0"/>
          </a:p>
        </p:txBody>
      </p:sp>
    </p:spTree>
    <p:extLst>
      <p:ext uri="{BB962C8B-B14F-4D97-AF65-F5344CB8AC3E}">
        <p14:creationId xmlns:p14="http://schemas.microsoft.com/office/powerpoint/2010/main" val="263062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B03C-EDB3-4488-97A1-D45C7D84154C}"/>
              </a:ext>
            </a:extLst>
          </p:cNvPr>
          <p:cNvSpPr>
            <a:spLocks noGrp="1"/>
          </p:cNvSpPr>
          <p:nvPr>
            <p:ph type="title"/>
          </p:nvPr>
        </p:nvSpPr>
        <p:spPr>
          <a:xfrm>
            <a:off x="839788" y="365125"/>
            <a:ext cx="8843605" cy="1325563"/>
          </a:xfrm>
        </p:spPr>
        <p:txBody>
          <a:bodyPr/>
          <a:lstStyle>
            <a:lvl1pPr>
              <a:defRPr>
                <a:solidFill>
                  <a:srgbClr val="DB9B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8817D23-B0CC-4B8C-873F-13B254FDA482}"/>
              </a:ext>
            </a:extLst>
          </p:cNvPr>
          <p:cNvSpPr>
            <a:spLocks noGrp="1"/>
          </p:cNvSpPr>
          <p:nvPr>
            <p:ph type="body" idx="1"/>
          </p:nvPr>
        </p:nvSpPr>
        <p:spPr>
          <a:xfrm>
            <a:off x="839788" y="1681163"/>
            <a:ext cx="5157787" cy="823912"/>
          </a:xfrm>
        </p:spPr>
        <p:txBody>
          <a:bodyPr anchor="b">
            <a:normAutofit/>
          </a:bodyPr>
          <a:lstStyle>
            <a:lvl1pPr marL="0" indent="0">
              <a:buNone/>
              <a:defRPr sz="2000" b="1">
                <a:solidFill>
                  <a:srgbClr val="429BF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3BCCC2D-FC8F-463A-91CA-0D5D5CB36BA7}"/>
              </a:ext>
            </a:extLst>
          </p:cNvPr>
          <p:cNvSpPr>
            <a:spLocks noGrp="1"/>
          </p:cNvSpPr>
          <p:nvPr>
            <p:ph sz="half" idx="2"/>
          </p:nvPr>
        </p:nvSpPr>
        <p:spPr>
          <a:xfrm>
            <a:off x="839788" y="2505075"/>
            <a:ext cx="5157787" cy="3684588"/>
          </a:xfrm>
        </p:spPr>
        <p:txBody>
          <a:bodyPr/>
          <a:lstStyle>
            <a:lvl1pPr>
              <a:defRPr sz="2400">
                <a:solidFill>
                  <a:srgbClr val="51CEFF"/>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77DF9B5C-F52F-4531-B8F3-EBCD74CD8D93}"/>
              </a:ext>
            </a:extLst>
          </p:cNvPr>
          <p:cNvSpPr>
            <a:spLocks noGrp="1"/>
          </p:cNvSpPr>
          <p:nvPr>
            <p:ph type="body" sz="quarter" idx="3"/>
          </p:nvPr>
        </p:nvSpPr>
        <p:spPr>
          <a:xfrm>
            <a:off x="6172200" y="1681163"/>
            <a:ext cx="5183188" cy="823912"/>
          </a:xfrm>
        </p:spPr>
        <p:txBody>
          <a:bodyPr anchor="b">
            <a:normAutofit/>
          </a:bodyPr>
          <a:lstStyle>
            <a:lvl1pPr marL="0" indent="0">
              <a:buNone/>
              <a:defRPr sz="2000" b="1">
                <a:solidFill>
                  <a:srgbClr val="429BF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21F58C5-6CA2-40D5-98E0-9E6C548FC97B}"/>
              </a:ext>
            </a:extLst>
          </p:cNvPr>
          <p:cNvSpPr>
            <a:spLocks noGrp="1"/>
          </p:cNvSpPr>
          <p:nvPr>
            <p:ph sz="quarter" idx="4"/>
          </p:nvPr>
        </p:nvSpPr>
        <p:spPr>
          <a:xfrm>
            <a:off x="6172200" y="2505075"/>
            <a:ext cx="5183188" cy="3684588"/>
          </a:xfrm>
        </p:spPr>
        <p:txBody>
          <a:bodyPr/>
          <a:lstStyle>
            <a:lvl1pPr>
              <a:defRPr sz="2400">
                <a:solidFill>
                  <a:srgbClr val="51CEFF"/>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descr="Logo&#10;&#10;Description automatically generated">
            <a:extLst>
              <a:ext uri="{FF2B5EF4-FFF2-40B4-BE49-F238E27FC236}">
                <a16:creationId xmlns:a16="http://schemas.microsoft.com/office/drawing/2014/main" id="{417C4B7C-99F6-4B92-BE77-4A6F32135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876" y="365125"/>
            <a:ext cx="1957227" cy="1235413"/>
          </a:xfrm>
          <a:prstGeom prst="rect">
            <a:avLst/>
          </a:prstGeom>
        </p:spPr>
      </p:pic>
      <p:sp>
        <p:nvSpPr>
          <p:cNvPr id="20" name="Footer Placeholder 9">
            <a:extLst>
              <a:ext uri="{FF2B5EF4-FFF2-40B4-BE49-F238E27FC236}">
                <a16:creationId xmlns:a16="http://schemas.microsoft.com/office/drawing/2014/main" id="{320BBC16-DC12-4743-8144-0599BA81FB22}"/>
              </a:ext>
            </a:extLst>
          </p:cNvPr>
          <p:cNvSpPr>
            <a:spLocks noGrp="1"/>
          </p:cNvSpPr>
          <p:nvPr>
            <p:ph type="ftr" sz="quarter" idx="11"/>
          </p:nvPr>
        </p:nvSpPr>
        <p:spPr>
          <a:xfrm>
            <a:off x="879297" y="6356350"/>
            <a:ext cx="10433407" cy="383497"/>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7" name="Slide Number Placeholder 6">
            <a:extLst>
              <a:ext uri="{FF2B5EF4-FFF2-40B4-BE49-F238E27FC236}">
                <a16:creationId xmlns:a16="http://schemas.microsoft.com/office/drawing/2014/main" id="{DC0EC4FD-F9FB-ABB1-ADEE-70E67730B262}"/>
              </a:ext>
            </a:extLst>
          </p:cNvPr>
          <p:cNvSpPr>
            <a:spLocks noGrp="1"/>
          </p:cNvSpPr>
          <p:nvPr>
            <p:ph type="sldNum" sz="quarter" idx="12"/>
          </p:nvPr>
        </p:nvSpPr>
        <p:spPr/>
        <p:txBody>
          <a:bodyPr/>
          <a:lstStyle/>
          <a:p>
            <a:fld id="{C32E6374-5D17-4888-B56B-AA90B51A9EEF}" type="slidenum">
              <a:rPr lang="en-US" smtClean="0"/>
              <a:t>‹#›</a:t>
            </a:fld>
            <a:endParaRPr lang="en-US" dirty="0"/>
          </a:p>
        </p:txBody>
      </p:sp>
    </p:spTree>
    <p:extLst>
      <p:ext uri="{BB962C8B-B14F-4D97-AF65-F5344CB8AC3E}">
        <p14:creationId xmlns:p14="http://schemas.microsoft.com/office/powerpoint/2010/main" val="348728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AA3C3354-C4FA-4450-8C6D-0426FFAF0E51}"/>
              </a:ext>
            </a:extLst>
          </p:cNvPr>
          <p:cNvSpPr/>
          <p:nvPr userDrawn="1"/>
        </p:nvSpPr>
        <p:spPr>
          <a:xfrm>
            <a:off x="6590876" y="4813443"/>
            <a:ext cx="5606265" cy="2137025"/>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E6505725-9830-48B7-B286-8F2E45B52C3D}"/>
              </a:ext>
            </a:extLst>
          </p:cNvPr>
          <p:cNvSpPr>
            <a:spLocks noGrp="1"/>
          </p:cNvSpPr>
          <p:nvPr>
            <p:ph type="title"/>
          </p:nvPr>
        </p:nvSpPr>
        <p:spPr>
          <a:xfrm>
            <a:off x="869022" y="365125"/>
            <a:ext cx="8727040" cy="1325563"/>
          </a:xfrm>
        </p:spPr>
        <p:txBody>
          <a:bodyPr/>
          <a:lstStyle>
            <a:lvl1pPr>
              <a:defRPr>
                <a:solidFill>
                  <a:srgbClr val="DB9B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17" name="Picture 16" descr="Logo&#10;&#10;Description automatically generated">
            <a:extLst>
              <a:ext uri="{FF2B5EF4-FFF2-40B4-BE49-F238E27FC236}">
                <a16:creationId xmlns:a16="http://schemas.microsoft.com/office/drawing/2014/main" id="{FDE9A13F-6843-4926-8BF3-BAF207450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876" y="365125"/>
            <a:ext cx="1957227" cy="1235413"/>
          </a:xfrm>
          <a:prstGeom prst="rect">
            <a:avLst/>
          </a:prstGeom>
        </p:spPr>
      </p:pic>
      <p:sp>
        <p:nvSpPr>
          <p:cNvPr id="19" name="Footer Placeholder 18">
            <a:extLst>
              <a:ext uri="{FF2B5EF4-FFF2-40B4-BE49-F238E27FC236}">
                <a16:creationId xmlns:a16="http://schemas.microsoft.com/office/drawing/2014/main" id="{6D823893-306A-459E-BC1C-1DB221C4DEB0}"/>
              </a:ext>
            </a:extLst>
          </p:cNvPr>
          <p:cNvSpPr>
            <a:spLocks noGrp="1"/>
          </p:cNvSpPr>
          <p:nvPr>
            <p:ph type="ftr" sz="quarter" idx="11"/>
          </p:nvPr>
        </p:nvSpPr>
        <p:spPr>
          <a:xfrm>
            <a:off x="0" y="6281058"/>
            <a:ext cx="4909457" cy="440418"/>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2" name="Slide Number Placeholder 1">
            <a:extLst>
              <a:ext uri="{FF2B5EF4-FFF2-40B4-BE49-F238E27FC236}">
                <a16:creationId xmlns:a16="http://schemas.microsoft.com/office/drawing/2014/main" id="{EEB686AE-5A42-6E90-8FDD-09A44DBBB532}"/>
              </a:ext>
            </a:extLst>
          </p:cNvPr>
          <p:cNvSpPr>
            <a:spLocks noGrp="1"/>
          </p:cNvSpPr>
          <p:nvPr>
            <p:ph type="sldNum" sz="quarter" idx="12"/>
          </p:nvPr>
        </p:nvSpPr>
        <p:spPr>
          <a:xfrm>
            <a:off x="3847676" y="6318704"/>
            <a:ext cx="2743200" cy="365125"/>
          </a:xfrm>
        </p:spPr>
        <p:txBody>
          <a:bodyPr/>
          <a:lstStyle/>
          <a:p>
            <a:fld id="{C32E6374-5D17-4888-B56B-AA90B51A9EEF}" type="slidenum">
              <a:rPr lang="en-US" smtClean="0"/>
              <a:t>‹#›</a:t>
            </a:fld>
            <a:endParaRPr lang="en-US" dirty="0"/>
          </a:p>
        </p:txBody>
      </p:sp>
    </p:spTree>
    <p:extLst>
      <p:ext uri="{BB962C8B-B14F-4D97-AF65-F5344CB8AC3E}">
        <p14:creationId xmlns:p14="http://schemas.microsoft.com/office/powerpoint/2010/main" val="346527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C509-6F70-4ABB-BC13-40891873E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5EA094-62DC-43D8-8AF5-A799F8275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0C620A-DE9F-4912-A0AE-A7ED330EBDAE}"/>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F76FAC0D-716C-4E8A-A560-04A8CAF94D93}"/>
              </a:ext>
            </a:extLst>
          </p:cNvPr>
          <p:cNvSpPr>
            <a:spLocks noGrp="1"/>
          </p:cNvSpPr>
          <p:nvPr>
            <p:ph type="ftr" sz="quarter" idx="11"/>
          </p:nvPr>
        </p:nvSpPr>
        <p:spPr>
          <a:xfrm>
            <a:off x="4038600" y="6356350"/>
            <a:ext cx="4114800" cy="365125"/>
          </a:xfrm>
          <a:prstGeom prst="rect">
            <a:avLst/>
          </a:prstGeo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6" name="Slide Number Placeholder 5">
            <a:extLst>
              <a:ext uri="{FF2B5EF4-FFF2-40B4-BE49-F238E27FC236}">
                <a16:creationId xmlns:a16="http://schemas.microsoft.com/office/drawing/2014/main" id="{D68D1EA3-015B-4B10-A0F1-E9178B312EA4}"/>
              </a:ext>
            </a:extLst>
          </p:cNvPr>
          <p:cNvSpPr>
            <a:spLocks noGrp="1"/>
          </p:cNvSpPr>
          <p:nvPr>
            <p:ph type="sldNum" sz="quarter" idx="12"/>
          </p:nvPr>
        </p:nvSpPr>
        <p:spPr>
          <a:xfrm>
            <a:off x="8610600" y="6356350"/>
            <a:ext cx="2743200" cy="365125"/>
          </a:xfrm>
          <a:prstGeom prst="rect">
            <a:avLst/>
          </a:prstGeom>
        </p:spPr>
        <p:txBody>
          <a:bodyPr/>
          <a:lstStyle/>
          <a:p>
            <a:fld id="{2BCA6942-0A64-43D8-89D7-6CF6A85B590A}" type="slidenum">
              <a:rPr lang="en-GB" smtClean="0"/>
              <a:t>‹#›</a:t>
            </a:fld>
            <a:endParaRPr lang="en-GB"/>
          </a:p>
        </p:txBody>
      </p:sp>
    </p:spTree>
    <p:extLst>
      <p:ext uri="{BB962C8B-B14F-4D97-AF65-F5344CB8AC3E}">
        <p14:creationId xmlns:p14="http://schemas.microsoft.com/office/powerpoint/2010/main" val="392011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0113-7593-453E-8A0A-FE4540EC1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84794A-BB8E-4535-BADF-4B34AE8DA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77CB5-1786-444F-B3EB-208C4B840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91A49-C06F-44B4-98AB-B60ACD9637F2}"/>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BF1A41E2-335E-4629-98D9-A487EE8D41B5}"/>
              </a:ext>
            </a:extLst>
          </p:cNvPr>
          <p:cNvSpPr>
            <a:spLocks noGrp="1"/>
          </p:cNvSpPr>
          <p:nvPr>
            <p:ph type="ftr" sz="quarter" idx="11"/>
          </p:nvPr>
        </p:nvSpPr>
        <p:spPr>
          <a:xfrm>
            <a:off x="4038600" y="6356350"/>
            <a:ext cx="4114800" cy="365125"/>
          </a:xfrm>
          <a:prstGeom prst="rect">
            <a:avLst/>
          </a:prstGeo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7" name="Slide Number Placeholder 6">
            <a:extLst>
              <a:ext uri="{FF2B5EF4-FFF2-40B4-BE49-F238E27FC236}">
                <a16:creationId xmlns:a16="http://schemas.microsoft.com/office/drawing/2014/main" id="{A94C8363-8BA6-40B9-AB7A-101B5704714F}"/>
              </a:ext>
            </a:extLst>
          </p:cNvPr>
          <p:cNvSpPr>
            <a:spLocks noGrp="1"/>
          </p:cNvSpPr>
          <p:nvPr>
            <p:ph type="sldNum" sz="quarter" idx="12"/>
          </p:nvPr>
        </p:nvSpPr>
        <p:spPr>
          <a:xfrm>
            <a:off x="8610600" y="6356350"/>
            <a:ext cx="2743200" cy="365125"/>
          </a:xfrm>
          <a:prstGeom prst="rect">
            <a:avLst/>
          </a:prstGeom>
        </p:spPr>
        <p:txBody>
          <a:bodyPr/>
          <a:lstStyle/>
          <a:p>
            <a:fld id="{2BCA6942-0A64-43D8-89D7-6CF6A85B590A}" type="slidenum">
              <a:rPr lang="en-GB" smtClean="0"/>
              <a:t>‹#›</a:t>
            </a:fld>
            <a:endParaRPr lang="en-GB"/>
          </a:p>
        </p:txBody>
      </p:sp>
    </p:spTree>
    <p:extLst>
      <p:ext uri="{BB962C8B-B14F-4D97-AF65-F5344CB8AC3E}">
        <p14:creationId xmlns:p14="http://schemas.microsoft.com/office/powerpoint/2010/main" val="278667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8A6E-84A6-4D03-B41C-228D19111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225CF4-B01C-47DE-93D0-D682FB3E0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4F9861-3A3D-4508-AEAF-AB6681EE1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23CEE-0BCB-4717-83C3-000A90B9FB5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0A57B236-E8DF-4E3C-AC84-150B4B696FE5}"/>
              </a:ext>
            </a:extLst>
          </p:cNvPr>
          <p:cNvSpPr>
            <a:spLocks noGrp="1"/>
          </p:cNvSpPr>
          <p:nvPr>
            <p:ph type="ftr" sz="quarter" idx="11"/>
          </p:nvPr>
        </p:nvSpPr>
        <p:spPr>
          <a:xfrm>
            <a:off x="4038600" y="6356350"/>
            <a:ext cx="4114800" cy="365125"/>
          </a:xfrm>
          <a:prstGeom prst="rect">
            <a:avLst/>
          </a:prstGeom>
        </p:spPr>
        <p:txBody>
          <a:bodyPr/>
          <a:lstStyle/>
          <a:p>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endParaRPr lang="en-GB" dirty="0"/>
          </a:p>
        </p:txBody>
      </p:sp>
      <p:sp>
        <p:nvSpPr>
          <p:cNvPr id="7" name="Slide Number Placeholder 6">
            <a:extLst>
              <a:ext uri="{FF2B5EF4-FFF2-40B4-BE49-F238E27FC236}">
                <a16:creationId xmlns:a16="http://schemas.microsoft.com/office/drawing/2014/main" id="{F46582EE-6C82-45EF-89AA-8B43082D8FE0}"/>
              </a:ext>
            </a:extLst>
          </p:cNvPr>
          <p:cNvSpPr>
            <a:spLocks noGrp="1"/>
          </p:cNvSpPr>
          <p:nvPr>
            <p:ph type="sldNum" sz="quarter" idx="12"/>
          </p:nvPr>
        </p:nvSpPr>
        <p:spPr>
          <a:xfrm>
            <a:off x="8610600" y="6356350"/>
            <a:ext cx="2743200" cy="365125"/>
          </a:xfrm>
          <a:prstGeom prst="rect">
            <a:avLst/>
          </a:prstGeom>
        </p:spPr>
        <p:txBody>
          <a:bodyPr/>
          <a:lstStyle/>
          <a:p>
            <a:fld id="{2BCA6942-0A64-43D8-89D7-6CF6A85B590A}" type="slidenum">
              <a:rPr lang="en-GB" smtClean="0"/>
              <a:t>‹#›</a:t>
            </a:fld>
            <a:endParaRPr lang="en-GB"/>
          </a:p>
        </p:txBody>
      </p:sp>
    </p:spTree>
    <p:extLst>
      <p:ext uri="{BB962C8B-B14F-4D97-AF65-F5344CB8AC3E}">
        <p14:creationId xmlns:p14="http://schemas.microsoft.com/office/powerpoint/2010/main" val="269305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A3CA-F630-4195-B65B-8BE472C017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F52D5-B0C4-49EC-8BA0-9D14BC635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2633B-6F21-4CB7-A0C9-1E05ECFED77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896FF823-DEE4-4A72-8E93-65012CF903C3}"/>
              </a:ext>
            </a:extLst>
          </p:cNvPr>
          <p:cNvSpPr>
            <a:spLocks noGrp="1"/>
          </p:cNvSpPr>
          <p:nvPr>
            <p:ph type="ftr" sz="quarter" idx="11"/>
          </p:nvPr>
        </p:nvSpPr>
        <p:spPr>
          <a:xfrm>
            <a:off x="4038600" y="6356350"/>
            <a:ext cx="4114800" cy="365125"/>
          </a:xfrm>
          <a:prstGeom prst="rect">
            <a:avLst/>
          </a:prstGeo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6" name="Slide Number Placeholder 5">
            <a:extLst>
              <a:ext uri="{FF2B5EF4-FFF2-40B4-BE49-F238E27FC236}">
                <a16:creationId xmlns:a16="http://schemas.microsoft.com/office/drawing/2014/main" id="{ADA36912-206B-44DD-9E42-84FEB65515AA}"/>
              </a:ext>
            </a:extLst>
          </p:cNvPr>
          <p:cNvSpPr>
            <a:spLocks noGrp="1"/>
          </p:cNvSpPr>
          <p:nvPr>
            <p:ph type="sldNum" sz="quarter" idx="12"/>
          </p:nvPr>
        </p:nvSpPr>
        <p:spPr>
          <a:xfrm>
            <a:off x="8610600" y="6356350"/>
            <a:ext cx="2743200" cy="365125"/>
          </a:xfrm>
          <a:prstGeom prst="rect">
            <a:avLst/>
          </a:prstGeom>
        </p:spPr>
        <p:txBody>
          <a:bodyPr/>
          <a:lstStyle/>
          <a:p>
            <a:fld id="{2BCA6942-0A64-43D8-89D7-6CF6A85B590A}" type="slidenum">
              <a:rPr lang="en-GB" smtClean="0"/>
              <a:t>‹#›</a:t>
            </a:fld>
            <a:endParaRPr lang="en-GB"/>
          </a:p>
        </p:txBody>
      </p:sp>
    </p:spTree>
    <p:extLst>
      <p:ext uri="{BB962C8B-B14F-4D97-AF65-F5344CB8AC3E}">
        <p14:creationId xmlns:p14="http://schemas.microsoft.com/office/powerpoint/2010/main" val="90308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4ACCA-4C30-4300-8565-853C252651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A8793-52C5-42EB-871E-C3E2228DF9AE}"/>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44E82D6-381B-453E-A0EA-5F11C071095E}"/>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66CBA0A0-715F-4867-A855-C7DAF351AD7A}"/>
              </a:ext>
            </a:extLst>
          </p:cNvPr>
          <p:cNvSpPr>
            <a:spLocks noGrp="1"/>
          </p:cNvSpPr>
          <p:nvPr>
            <p:ph type="ftr" sz="quarter" idx="11"/>
          </p:nvPr>
        </p:nvSpPr>
        <p:spPr>
          <a:xfrm>
            <a:off x="4038600" y="6356350"/>
            <a:ext cx="4114800" cy="365125"/>
          </a:xfrm>
          <a:prstGeom prst="rect">
            <a:avLst/>
          </a:prstGeo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6" name="Slide Number Placeholder 5">
            <a:extLst>
              <a:ext uri="{FF2B5EF4-FFF2-40B4-BE49-F238E27FC236}">
                <a16:creationId xmlns:a16="http://schemas.microsoft.com/office/drawing/2014/main" id="{E515B03E-283D-4234-AE05-CE8D1A51C14D}"/>
              </a:ext>
            </a:extLst>
          </p:cNvPr>
          <p:cNvSpPr>
            <a:spLocks noGrp="1"/>
          </p:cNvSpPr>
          <p:nvPr>
            <p:ph type="sldNum" sz="quarter" idx="12"/>
          </p:nvPr>
        </p:nvSpPr>
        <p:spPr>
          <a:xfrm>
            <a:off x="8610600" y="6356350"/>
            <a:ext cx="2743200" cy="365125"/>
          </a:xfrm>
          <a:prstGeom prst="rect">
            <a:avLst/>
          </a:prstGeom>
        </p:spPr>
        <p:txBody>
          <a:bodyPr/>
          <a:lstStyle/>
          <a:p>
            <a:fld id="{2BCA6942-0A64-43D8-89D7-6CF6A85B590A}" type="slidenum">
              <a:rPr lang="en-GB" smtClean="0"/>
              <a:t>‹#›</a:t>
            </a:fld>
            <a:endParaRPr lang="en-GB"/>
          </a:p>
        </p:txBody>
      </p:sp>
    </p:spTree>
    <p:extLst>
      <p:ext uri="{BB962C8B-B14F-4D97-AF65-F5344CB8AC3E}">
        <p14:creationId xmlns:p14="http://schemas.microsoft.com/office/powerpoint/2010/main" val="252033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A2FD0-C22E-4FAC-AAB5-F1EAA438EDDA}"/>
              </a:ext>
            </a:extLst>
          </p:cNvPr>
          <p:cNvSpPr>
            <a:spLocks noGrp="1"/>
          </p:cNvSpPr>
          <p:nvPr>
            <p:ph type="title"/>
          </p:nvPr>
        </p:nvSpPr>
        <p:spPr>
          <a:xfrm>
            <a:off x="838200" y="365125"/>
            <a:ext cx="88392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6FDA01F-90D6-496C-9965-6B8AA744D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11">
            <a:extLst>
              <a:ext uri="{FF2B5EF4-FFF2-40B4-BE49-F238E27FC236}">
                <a16:creationId xmlns:a16="http://schemas.microsoft.com/office/drawing/2014/main" id="{40AB0574-9A10-FBDC-B785-8055F30A2E44}"/>
              </a:ext>
            </a:extLst>
          </p:cNvPr>
          <p:cNvSpPr>
            <a:spLocks noGrp="1"/>
          </p:cNvSpPr>
          <p:nvPr>
            <p:ph type="ftr" sz="quarter" idx="3"/>
          </p:nvPr>
        </p:nvSpPr>
        <p:spPr>
          <a:xfrm>
            <a:off x="0" y="6356350"/>
            <a:ext cx="12192000" cy="365125"/>
          </a:xfrm>
          <a:prstGeom prst="rect">
            <a:avLst/>
          </a:prstGeom>
        </p:spPr>
        <p:txBody>
          <a:bodyPr/>
          <a:lstStyle>
            <a:lvl1pPr>
              <a:defRPr sz="1000">
                <a:solidFill>
                  <a:schemeClr val="bg1"/>
                </a:solidFill>
              </a:defRPr>
            </a:lvl1pPr>
          </a:lstStyle>
          <a:p>
            <a:pPr algn="ctr"/>
            <a:r>
              <a:rPr lang="en-GB" dirty="0"/>
              <a:t>Andr</a:t>
            </a:r>
            <a:r>
              <a:rPr lang="es-AR" dirty="0" err="1"/>
              <a:t>és</a:t>
            </a:r>
            <a:r>
              <a:rPr lang="es-AR" dirty="0"/>
              <a:t> Leiva Genre</a:t>
            </a:r>
            <a:r>
              <a:rPr lang="en-GB" dirty="0"/>
              <a:t>, </a:t>
            </a:r>
            <a:r>
              <a:rPr lang="en-GB" dirty="0" err="1"/>
              <a:t>EuPRAXIA</a:t>
            </a:r>
            <a:r>
              <a:rPr lang="en-GB" dirty="0"/>
              <a:t>-DN, Complex exam -  10</a:t>
            </a:r>
            <a:r>
              <a:rPr lang="en-GB" baseline="30000" dirty="0"/>
              <a:t>th</a:t>
            </a:r>
            <a:r>
              <a:rPr lang="en-GB" dirty="0"/>
              <a:t>  of  June 2025</a:t>
            </a:r>
          </a:p>
          <a:p>
            <a:pPr algn="ctr"/>
            <a:endParaRPr lang="en-GB" dirty="0"/>
          </a:p>
        </p:txBody>
      </p:sp>
      <p:sp>
        <p:nvSpPr>
          <p:cNvPr id="4" name="Slide Number Placeholder 3">
            <a:extLst>
              <a:ext uri="{FF2B5EF4-FFF2-40B4-BE49-F238E27FC236}">
                <a16:creationId xmlns:a16="http://schemas.microsoft.com/office/drawing/2014/main" id="{EEAF582A-9058-9AB8-9109-4A0BD1678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2E6374-5D17-4888-B56B-AA90B51A9EEF}" type="slidenum">
              <a:rPr lang="en-US" smtClean="0"/>
              <a:t>‹#›</a:t>
            </a:fld>
            <a:endParaRPr lang="en-US" dirty="0"/>
          </a:p>
        </p:txBody>
      </p:sp>
    </p:spTree>
    <p:extLst>
      <p:ext uri="{BB962C8B-B14F-4D97-AF65-F5344CB8AC3E}">
        <p14:creationId xmlns:p14="http://schemas.microsoft.com/office/powerpoint/2010/main" val="383722910"/>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6" r:id="rId3"/>
    <p:sldLayoutId id="2147483668" r:id="rId4"/>
    <p:sldLayoutId id="2147483664" r:id="rId5"/>
    <p:sldLayoutId id="2147483669" r:id="rId6"/>
    <p:sldLayoutId id="2147483670" r:id="rId7"/>
    <p:sldLayoutId id="2147483671" r:id="rId8"/>
    <p:sldLayoutId id="2147483672" r:id="rId9"/>
  </p:sldLayoutIdLst>
  <p:hf hdr="0" dt="0"/>
  <p:txStyles>
    <p:titleStyle>
      <a:lvl1pPr algn="l" defTabSz="914400" rtl="0" eaLnBrk="1" latinLnBrk="0" hangingPunct="1">
        <a:lnSpc>
          <a:spcPct val="90000"/>
        </a:lnSpc>
        <a:spcBef>
          <a:spcPct val="0"/>
        </a:spcBef>
        <a:buNone/>
        <a:defRPr sz="4400" kern="1200">
          <a:solidFill>
            <a:srgbClr val="FCAF1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V89qvy8whxY?start=38&amp;feature=oembe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61A0C6-5EAD-46D8-BEC8-1E57ED073061}"/>
              </a:ext>
            </a:extLst>
          </p:cNvPr>
          <p:cNvSpPr>
            <a:spLocks noGrp="1"/>
          </p:cNvSpPr>
          <p:nvPr>
            <p:ph type="subTitle" idx="1"/>
          </p:nvPr>
        </p:nvSpPr>
        <p:spPr>
          <a:xfrm>
            <a:off x="9650226" y="3017974"/>
            <a:ext cx="2882759" cy="392041"/>
          </a:xfrm>
        </p:spPr>
        <p:txBody>
          <a:bodyPr/>
          <a:lstStyle/>
          <a:p>
            <a:r>
              <a:rPr lang="en-GB" dirty="0"/>
              <a:t>Andr</a:t>
            </a:r>
            <a:r>
              <a:rPr lang="es-AR" dirty="0" err="1"/>
              <a:t>és</a:t>
            </a:r>
            <a:r>
              <a:rPr lang="es-AR" dirty="0"/>
              <a:t> Leiva Genre</a:t>
            </a:r>
            <a:endParaRPr lang="en-GB" dirty="0"/>
          </a:p>
        </p:txBody>
      </p:sp>
      <p:sp>
        <p:nvSpPr>
          <p:cNvPr id="4" name="Text Placeholder 3">
            <a:extLst>
              <a:ext uri="{FF2B5EF4-FFF2-40B4-BE49-F238E27FC236}">
                <a16:creationId xmlns:a16="http://schemas.microsoft.com/office/drawing/2014/main" id="{8EA80497-569A-409A-AB25-19F8191FFE62}"/>
              </a:ext>
            </a:extLst>
          </p:cNvPr>
          <p:cNvSpPr>
            <a:spLocks noGrp="1"/>
          </p:cNvSpPr>
          <p:nvPr>
            <p:ph type="body" sz="quarter" idx="10"/>
          </p:nvPr>
        </p:nvSpPr>
        <p:spPr>
          <a:xfrm>
            <a:off x="9650226" y="3485375"/>
            <a:ext cx="2882759" cy="1136991"/>
          </a:xfrm>
        </p:spPr>
        <p:txBody>
          <a:bodyPr>
            <a:normAutofit/>
          </a:bodyPr>
          <a:lstStyle/>
          <a:p>
            <a:r>
              <a:rPr lang="en-GB" dirty="0"/>
              <a:t>University of P</a:t>
            </a:r>
            <a:r>
              <a:rPr lang="it-IT" dirty="0"/>
              <a:t>écs</a:t>
            </a:r>
            <a:endParaRPr lang="en-GB" dirty="0"/>
          </a:p>
          <a:p>
            <a:r>
              <a:rPr lang="en-GB" dirty="0" err="1"/>
              <a:t>Szen</a:t>
            </a:r>
            <a:r>
              <a:rPr lang="es-AR" dirty="0" err="1"/>
              <a:t>tágothai</a:t>
            </a:r>
            <a:r>
              <a:rPr lang="es-AR" dirty="0"/>
              <a:t> </a:t>
            </a:r>
            <a:r>
              <a:rPr lang="es-AR" dirty="0" err="1"/>
              <a:t>Research</a:t>
            </a:r>
            <a:r>
              <a:rPr lang="es-AR" dirty="0"/>
              <a:t> Center</a:t>
            </a:r>
            <a:endParaRPr lang="en-GB" dirty="0"/>
          </a:p>
        </p:txBody>
      </p:sp>
      <p:sp>
        <p:nvSpPr>
          <p:cNvPr id="7" name="TextBox 6">
            <a:extLst>
              <a:ext uri="{FF2B5EF4-FFF2-40B4-BE49-F238E27FC236}">
                <a16:creationId xmlns:a16="http://schemas.microsoft.com/office/drawing/2014/main" id="{476192D3-7D7D-4018-8D29-83F732DE2F40}"/>
              </a:ext>
            </a:extLst>
          </p:cNvPr>
          <p:cNvSpPr txBox="1"/>
          <p:nvPr/>
        </p:nvSpPr>
        <p:spPr>
          <a:xfrm>
            <a:off x="349168" y="3204812"/>
            <a:ext cx="7021911" cy="255454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37AAB"/>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Unlocking atomic motion:</a:t>
            </a:r>
            <a:r>
              <a:rPr kumimoji="0" lang="en-GB" sz="4000" b="1" i="0" u="none" strike="noStrike" kern="1200" cap="none" spc="0" normalizeH="0" baseline="0" noProof="0" dirty="0">
                <a:ln>
                  <a:noFill/>
                </a:ln>
                <a:solidFill>
                  <a:srgbClr val="DB9B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Dielectric THz-driven Accelerators for Ultrafast Electron Diffraction</a:t>
            </a:r>
          </a:p>
        </p:txBody>
      </p:sp>
      <p:pic>
        <p:nvPicPr>
          <p:cNvPr id="1026" name="Picture 2" descr="Kezdőlap">
            <a:extLst>
              <a:ext uri="{FF2B5EF4-FFF2-40B4-BE49-F238E27FC236}">
                <a16:creationId xmlns:a16="http://schemas.microsoft.com/office/drawing/2014/main" id="{974DB13F-04B1-E1A8-12B4-A1E4D8A7D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522" y="482601"/>
            <a:ext cx="2003424" cy="200342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09D679ED-6350-A44F-8E36-B7835C5FAD7C}"/>
              </a:ext>
            </a:extLst>
          </p:cNvPr>
          <p:cNvSpPr txBox="1">
            <a:spLocks/>
          </p:cNvSpPr>
          <p:nvPr/>
        </p:nvSpPr>
        <p:spPr>
          <a:xfrm>
            <a:off x="8453120" y="4622366"/>
            <a:ext cx="3738880" cy="11369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i="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2C3981"/>
                </a:solidFill>
              </a:rPr>
              <a:t>Supervisor:  Dr. Szabolcs Turn</a:t>
            </a:r>
            <a:r>
              <a:rPr lang="es-AR" sz="1800" b="1" dirty="0" err="1">
                <a:solidFill>
                  <a:srgbClr val="2C3981"/>
                </a:solidFill>
              </a:rPr>
              <a:t>ár</a:t>
            </a:r>
            <a:endParaRPr lang="es-AR" sz="1800" b="1" dirty="0">
              <a:solidFill>
                <a:srgbClr val="2C3981"/>
              </a:solidFill>
            </a:endParaRPr>
          </a:p>
          <a:p>
            <a:r>
              <a:rPr lang="es-AR" sz="1800" b="1" dirty="0">
                <a:solidFill>
                  <a:srgbClr val="2C3981"/>
                </a:solidFill>
              </a:rPr>
              <a:t>             Prof. Dr. </a:t>
            </a:r>
            <a:r>
              <a:rPr lang="es-AR" sz="1800" b="1" dirty="0" err="1">
                <a:solidFill>
                  <a:srgbClr val="2C3981"/>
                </a:solidFill>
              </a:rPr>
              <a:t>Gábor</a:t>
            </a:r>
            <a:r>
              <a:rPr lang="es-AR" sz="1800" b="1" dirty="0">
                <a:solidFill>
                  <a:srgbClr val="2C3981"/>
                </a:solidFill>
              </a:rPr>
              <a:t> </a:t>
            </a:r>
            <a:r>
              <a:rPr lang="es-AR" sz="1800" b="1" dirty="0" err="1">
                <a:solidFill>
                  <a:srgbClr val="2C3981"/>
                </a:solidFill>
              </a:rPr>
              <a:t>Almási</a:t>
            </a:r>
            <a:endParaRPr lang="es-AR" sz="1800" b="1" dirty="0">
              <a:solidFill>
                <a:srgbClr val="2C3981"/>
              </a:solidFill>
            </a:endParaRPr>
          </a:p>
          <a:p>
            <a:pPr algn="ctr"/>
            <a:r>
              <a:rPr lang="en-GB" sz="1800" b="1" dirty="0">
                <a:solidFill>
                  <a:srgbClr val="2C3981"/>
                </a:solidFill>
              </a:rPr>
              <a:t>15 July 2025</a:t>
            </a:r>
          </a:p>
        </p:txBody>
      </p:sp>
    </p:spTree>
    <p:extLst>
      <p:ext uri="{BB962C8B-B14F-4D97-AF65-F5344CB8AC3E}">
        <p14:creationId xmlns:p14="http://schemas.microsoft.com/office/powerpoint/2010/main" val="2702904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B6B8-E8E9-B370-2890-C01603364C23}"/>
              </a:ext>
            </a:extLst>
          </p:cNvPr>
          <p:cNvSpPr>
            <a:spLocks noGrp="1"/>
          </p:cNvSpPr>
          <p:nvPr>
            <p:ph type="title"/>
          </p:nvPr>
        </p:nvSpPr>
        <p:spPr/>
        <p:txBody>
          <a:bodyPr/>
          <a:lstStyle/>
          <a:p>
            <a:r>
              <a:rPr lang="en-US" dirty="0"/>
              <a:t>Compact THz-driven electron source</a:t>
            </a:r>
          </a:p>
        </p:txBody>
      </p:sp>
      <p:sp>
        <p:nvSpPr>
          <p:cNvPr id="3" name="Footer Placeholder 2">
            <a:extLst>
              <a:ext uri="{FF2B5EF4-FFF2-40B4-BE49-F238E27FC236}">
                <a16:creationId xmlns:a16="http://schemas.microsoft.com/office/drawing/2014/main" id="{49CACA7D-1C8A-4982-9F49-4924218CC9F0}"/>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97A11374-103D-52DD-A34A-E9DD8DE9F77C}"/>
              </a:ext>
            </a:extLst>
          </p:cNvPr>
          <p:cNvSpPr>
            <a:spLocks noGrp="1"/>
          </p:cNvSpPr>
          <p:nvPr>
            <p:ph type="body" sz="quarter" idx="12"/>
          </p:nvPr>
        </p:nvSpPr>
        <p:spPr>
          <a:xfrm>
            <a:off x="4077100" y="5532778"/>
            <a:ext cx="3888662" cy="294796"/>
          </a:xfrm>
        </p:spPr>
        <p:txBody>
          <a:bodyPr>
            <a:noAutofit/>
          </a:bodyPr>
          <a:lstStyle/>
          <a:p>
            <a:pPr marL="0" indent="0">
              <a:buNone/>
            </a:pPr>
            <a:r>
              <a:rPr lang="en-US" sz="1600" i="1" dirty="0"/>
              <a:t>Xu, </a:t>
            </a:r>
            <a:r>
              <a:rPr lang="en-US" sz="1600" i="1" dirty="0" err="1"/>
              <a:t>Hanxun</a:t>
            </a:r>
            <a:r>
              <a:rPr lang="en-US" sz="1600" i="1" dirty="0"/>
              <a:t>, et al. "Towards a compact all-optical terahertz-driven electron source." Frontiers in Physics 11 (2023): 1292194.</a:t>
            </a:r>
          </a:p>
        </p:txBody>
      </p:sp>
      <p:sp>
        <p:nvSpPr>
          <p:cNvPr id="5" name="Slide Number Placeholder 4">
            <a:extLst>
              <a:ext uri="{FF2B5EF4-FFF2-40B4-BE49-F238E27FC236}">
                <a16:creationId xmlns:a16="http://schemas.microsoft.com/office/drawing/2014/main" id="{9CF323AC-2344-E486-0EC7-D22A4E91701F}"/>
              </a:ext>
            </a:extLst>
          </p:cNvPr>
          <p:cNvSpPr>
            <a:spLocks noGrp="1"/>
          </p:cNvSpPr>
          <p:nvPr>
            <p:ph type="sldNum" sz="quarter" idx="13"/>
          </p:nvPr>
        </p:nvSpPr>
        <p:spPr/>
        <p:txBody>
          <a:bodyPr/>
          <a:lstStyle/>
          <a:p>
            <a:fld id="{C32E6374-5D17-4888-B56B-AA90B51A9EEF}" type="slidenum">
              <a:rPr lang="en-US" smtClean="0"/>
              <a:t>10</a:t>
            </a:fld>
            <a:endParaRPr lang="en-US" dirty="0"/>
          </a:p>
        </p:txBody>
      </p:sp>
      <p:sp>
        <p:nvSpPr>
          <p:cNvPr id="6" name="Text Placeholder 3">
            <a:extLst>
              <a:ext uri="{FF2B5EF4-FFF2-40B4-BE49-F238E27FC236}">
                <a16:creationId xmlns:a16="http://schemas.microsoft.com/office/drawing/2014/main" id="{78678A8E-04C6-77D9-9E82-70C6DDA1B3F7}"/>
              </a:ext>
            </a:extLst>
          </p:cNvPr>
          <p:cNvSpPr txBox="1">
            <a:spLocks/>
          </p:cNvSpPr>
          <p:nvPr/>
        </p:nvSpPr>
        <p:spPr>
          <a:xfrm>
            <a:off x="398128" y="4473501"/>
            <a:ext cx="3642399" cy="987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err="1"/>
              <a:t>Turnár</a:t>
            </a:r>
            <a:r>
              <a:rPr lang="en-US" sz="1600" i="1" dirty="0"/>
              <a:t>, </a:t>
            </a:r>
            <a:r>
              <a:rPr lang="en-US" sz="1600" i="1" dirty="0" err="1"/>
              <a:t>Sz</a:t>
            </a:r>
            <a:r>
              <a:rPr lang="en-US" sz="1600" i="1" dirty="0"/>
              <a:t>, et al. "Design of a THz-driven compact relativistic electron source." Applied Physics B 127 (2021): 1-7.</a:t>
            </a:r>
          </a:p>
        </p:txBody>
      </p:sp>
      <p:pic>
        <p:nvPicPr>
          <p:cNvPr id="8" name="Picture 7">
            <a:extLst>
              <a:ext uri="{FF2B5EF4-FFF2-40B4-BE49-F238E27FC236}">
                <a16:creationId xmlns:a16="http://schemas.microsoft.com/office/drawing/2014/main" id="{E7494947-EB97-8991-F135-BA553CB1E755}"/>
              </a:ext>
            </a:extLst>
          </p:cNvPr>
          <p:cNvPicPr>
            <a:picLocks noChangeAspect="1"/>
          </p:cNvPicPr>
          <p:nvPr/>
        </p:nvPicPr>
        <p:blipFill>
          <a:blip r:embed="rId3"/>
          <a:stretch>
            <a:fillRect/>
          </a:stretch>
        </p:blipFill>
        <p:spPr>
          <a:xfrm>
            <a:off x="473069" y="2038555"/>
            <a:ext cx="4008159" cy="2285584"/>
          </a:xfrm>
          <a:prstGeom prst="rect">
            <a:avLst/>
          </a:prstGeom>
        </p:spPr>
      </p:pic>
      <p:sp>
        <p:nvSpPr>
          <p:cNvPr id="9" name="TextBox 8">
            <a:extLst>
              <a:ext uri="{FF2B5EF4-FFF2-40B4-BE49-F238E27FC236}">
                <a16:creationId xmlns:a16="http://schemas.microsoft.com/office/drawing/2014/main" id="{CC43BDEB-5006-86C8-1081-58E1DE16A29B}"/>
              </a:ext>
            </a:extLst>
          </p:cNvPr>
          <p:cNvSpPr txBox="1"/>
          <p:nvPr/>
        </p:nvSpPr>
        <p:spPr>
          <a:xfrm>
            <a:off x="269240" y="1455304"/>
            <a:ext cx="4608479" cy="369332"/>
          </a:xfrm>
          <a:prstGeom prst="rect">
            <a:avLst/>
          </a:prstGeom>
          <a:noFill/>
        </p:spPr>
        <p:txBody>
          <a:bodyPr wrap="square" rtlCol="0">
            <a:spAutoFit/>
          </a:bodyPr>
          <a:lstStyle/>
          <a:p>
            <a:pPr algn="ctr"/>
            <a:r>
              <a:rPr lang="en-US" dirty="0">
                <a:solidFill>
                  <a:srgbClr val="00B0F0"/>
                </a:solidFill>
              </a:rPr>
              <a:t>THz-driven relativistic source</a:t>
            </a:r>
          </a:p>
        </p:txBody>
      </p:sp>
      <p:sp>
        <p:nvSpPr>
          <p:cNvPr id="10" name="TextBox 9">
            <a:extLst>
              <a:ext uri="{FF2B5EF4-FFF2-40B4-BE49-F238E27FC236}">
                <a16:creationId xmlns:a16="http://schemas.microsoft.com/office/drawing/2014/main" id="{426D0142-08A8-3B23-D251-26B0136569DD}"/>
              </a:ext>
            </a:extLst>
          </p:cNvPr>
          <p:cNvSpPr txBox="1"/>
          <p:nvPr/>
        </p:nvSpPr>
        <p:spPr>
          <a:xfrm>
            <a:off x="4941471" y="2347313"/>
            <a:ext cx="2309057" cy="646331"/>
          </a:xfrm>
          <a:prstGeom prst="rect">
            <a:avLst/>
          </a:prstGeom>
          <a:noFill/>
        </p:spPr>
        <p:txBody>
          <a:bodyPr wrap="square" rtlCol="0">
            <a:spAutoFit/>
          </a:bodyPr>
          <a:lstStyle/>
          <a:p>
            <a:pPr algn="ctr"/>
            <a:r>
              <a:rPr lang="en-US" dirty="0">
                <a:solidFill>
                  <a:srgbClr val="00B0F0"/>
                </a:solidFill>
              </a:rPr>
              <a:t>Compact THz-driven</a:t>
            </a:r>
          </a:p>
          <a:p>
            <a:pPr algn="ctr"/>
            <a:r>
              <a:rPr lang="en-US" dirty="0">
                <a:solidFill>
                  <a:srgbClr val="00B0F0"/>
                </a:solidFill>
              </a:rPr>
              <a:t>electron source</a:t>
            </a:r>
          </a:p>
        </p:txBody>
      </p:sp>
      <p:sp>
        <p:nvSpPr>
          <p:cNvPr id="11" name="Text Placeholder 3">
            <a:extLst>
              <a:ext uri="{FF2B5EF4-FFF2-40B4-BE49-F238E27FC236}">
                <a16:creationId xmlns:a16="http://schemas.microsoft.com/office/drawing/2014/main" id="{ADFB40AE-D52C-B9BB-3113-5E22FA1171B5}"/>
              </a:ext>
            </a:extLst>
          </p:cNvPr>
          <p:cNvSpPr txBox="1">
            <a:spLocks/>
          </p:cNvSpPr>
          <p:nvPr/>
        </p:nvSpPr>
        <p:spPr>
          <a:xfrm>
            <a:off x="8121832" y="5037623"/>
            <a:ext cx="4008158" cy="1318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a:t>Othman, Mohamed AK, et al. "Improved temporal resolution in ultrafast electron diffraction measurements through THz compression and time-stamping." Structural Dynamics 11.2 (2024).</a:t>
            </a:r>
          </a:p>
        </p:txBody>
      </p:sp>
      <p:pic>
        <p:nvPicPr>
          <p:cNvPr id="12" name="Picture 11">
            <a:extLst>
              <a:ext uri="{FF2B5EF4-FFF2-40B4-BE49-F238E27FC236}">
                <a16:creationId xmlns:a16="http://schemas.microsoft.com/office/drawing/2014/main" id="{E847BD8F-4C47-2C93-E75A-DBEA32F43D47}"/>
              </a:ext>
            </a:extLst>
          </p:cNvPr>
          <p:cNvPicPr>
            <a:picLocks noChangeAspect="1"/>
          </p:cNvPicPr>
          <p:nvPr/>
        </p:nvPicPr>
        <p:blipFill>
          <a:blip r:embed="rId4"/>
          <a:stretch>
            <a:fillRect/>
          </a:stretch>
        </p:blipFill>
        <p:spPr>
          <a:xfrm>
            <a:off x="7625080" y="2041668"/>
            <a:ext cx="4213888" cy="2382198"/>
          </a:xfrm>
          <a:prstGeom prst="rect">
            <a:avLst/>
          </a:prstGeom>
        </p:spPr>
      </p:pic>
      <p:sp>
        <p:nvSpPr>
          <p:cNvPr id="13" name="TextBox 12">
            <a:extLst>
              <a:ext uri="{FF2B5EF4-FFF2-40B4-BE49-F238E27FC236}">
                <a16:creationId xmlns:a16="http://schemas.microsoft.com/office/drawing/2014/main" id="{745AA563-6B55-9DC7-5BF3-FE4C109C3A54}"/>
              </a:ext>
            </a:extLst>
          </p:cNvPr>
          <p:cNvSpPr txBox="1"/>
          <p:nvPr/>
        </p:nvSpPr>
        <p:spPr>
          <a:xfrm>
            <a:off x="7691788" y="1455304"/>
            <a:ext cx="4608479" cy="369332"/>
          </a:xfrm>
          <a:prstGeom prst="rect">
            <a:avLst/>
          </a:prstGeom>
          <a:noFill/>
        </p:spPr>
        <p:txBody>
          <a:bodyPr wrap="square" rtlCol="0">
            <a:spAutoFit/>
          </a:bodyPr>
          <a:lstStyle/>
          <a:p>
            <a:pPr algn="ctr"/>
            <a:r>
              <a:rPr lang="en-US" dirty="0">
                <a:solidFill>
                  <a:srgbClr val="00B0F0"/>
                </a:solidFill>
              </a:rPr>
              <a:t>Electron bunches for MeV-UED</a:t>
            </a:r>
          </a:p>
        </p:txBody>
      </p:sp>
      <p:sp>
        <p:nvSpPr>
          <p:cNvPr id="14" name="TextBox 13">
            <a:extLst>
              <a:ext uri="{FF2B5EF4-FFF2-40B4-BE49-F238E27FC236}">
                <a16:creationId xmlns:a16="http://schemas.microsoft.com/office/drawing/2014/main" id="{F940E3AE-55EE-C307-4DF2-85550919D968}"/>
              </a:ext>
            </a:extLst>
          </p:cNvPr>
          <p:cNvSpPr txBox="1"/>
          <p:nvPr/>
        </p:nvSpPr>
        <p:spPr>
          <a:xfrm>
            <a:off x="8109409" y="4395528"/>
            <a:ext cx="4178436" cy="923330"/>
          </a:xfrm>
          <a:prstGeom prst="rect">
            <a:avLst/>
          </a:prstGeom>
          <a:noFill/>
        </p:spPr>
        <p:txBody>
          <a:bodyPr wrap="square" rtlCol="0">
            <a:spAutoFit/>
          </a:bodyPr>
          <a:lstStyle/>
          <a:p>
            <a:pPr algn="ctr"/>
            <a:r>
              <a:rPr lang="en-US" dirty="0">
                <a:solidFill>
                  <a:srgbClr val="FCAF17"/>
                </a:solidFill>
              </a:rPr>
              <a:t>Time-stamping – pixel by pixel representation of temporal dynamics</a:t>
            </a:r>
          </a:p>
          <a:p>
            <a:pPr marL="285750" indent="-285750" algn="ctr">
              <a:buFont typeface="Arial" panose="020B0604020202020204" pitchFamily="34" charset="0"/>
              <a:buChar char="•"/>
            </a:pPr>
            <a:endParaRPr lang="en-US" dirty="0">
              <a:solidFill>
                <a:srgbClr val="FCAF17"/>
              </a:solidFill>
            </a:endParaRPr>
          </a:p>
        </p:txBody>
      </p:sp>
      <p:pic>
        <p:nvPicPr>
          <p:cNvPr id="7" name="Picture 6">
            <a:extLst>
              <a:ext uri="{FF2B5EF4-FFF2-40B4-BE49-F238E27FC236}">
                <a16:creationId xmlns:a16="http://schemas.microsoft.com/office/drawing/2014/main" id="{8BA79341-4D36-A76F-4908-9FBCD861FAB7}"/>
              </a:ext>
            </a:extLst>
          </p:cNvPr>
          <p:cNvPicPr>
            <a:picLocks noChangeAspect="1"/>
          </p:cNvPicPr>
          <p:nvPr/>
        </p:nvPicPr>
        <p:blipFill>
          <a:blip r:embed="rId5"/>
          <a:stretch>
            <a:fillRect/>
          </a:stretch>
        </p:blipFill>
        <p:spPr>
          <a:xfrm>
            <a:off x="4077100" y="3124713"/>
            <a:ext cx="4008158" cy="2302237"/>
          </a:xfrm>
          <a:prstGeom prst="rect">
            <a:avLst/>
          </a:prstGeom>
        </p:spPr>
      </p:pic>
    </p:spTree>
    <p:extLst>
      <p:ext uri="{BB962C8B-B14F-4D97-AF65-F5344CB8AC3E}">
        <p14:creationId xmlns:p14="http://schemas.microsoft.com/office/powerpoint/2010/main" val="29123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84EA-4802-7B2E-5B86-0FF7128E31B0}"/>
              </a:ext>
            </a:extLst>
          </p:cNvPr>
          <p:cNvSpPr>
            <a:spLocks noGrp="1"/>
          </p:cNvSpPr>
          <p:nvPr>
            <p:ph type="title"/>
          </p:nvPr>
        </p:nvSpPr>
        <p:spPr/>
        <p:txBody>
          <a:bodyPr/>
          <a:lstStyle/>
          <a:p>
            <a:r>
              <a:rPr lang="en-US" dirty="0" err="1"/>
              <a:t>Subrelativistic</a:t>
            </a:r>
            <a:r>
              <a:rPr lang="en-US" dirty="0"/>
              <a:t> acceleration by DTA</a:t>
            </a:r>
          </a:p>
        </p:txBody>
      </p:sp>
      <p:sp>
        <p:nvSpPr>
          <p:cNvPr id="3" name="Footer Placeholder 2">
            <a:extLst>
              <a:ext uri="{FF2B5EF4-FFF2-40B4-BE49-F238E27FC236}">
                <a16:creationId xmlns:a16="http://schemas.microsoft.com/office/drawing/2014/main" id="{E2B804CA-15A6-9372-4882-9A36CFAC0B2F}"/>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5" name="Slide Number Placeholder 4">
            <a:extLst>
              <a:ext uri="{FF2B5EF4-FFF2-40B4-BE49-F238E27FC236}">
                <a16:creationId xmlns:a16="http://schemas.microsoft.com/office/drawing/2014/main" id="{C2CB137C-E557-BB6D-5C9D-6A9A6FEADA30}"/>
              </a:ext>
            </a:extLst>
          </p:cNvPr>
          <p:cNvSpPr>
            <a:spLocks noGrp="1"/>
          </p:cNvSpPr>
          <p:nvPr>
            <p:ph type="sldNum" sz="quarter" idx="13"/>
          </p:nvPr>
        </p:nvSpPr>
        <p:spPr/>
        <p:txBody>
          <a:bodyPr/>
          <a:lstStyle/>
          <a:p>
            <a:fld id="{C32E6374-5D17-4888-B56B-AA90B51A9EEF}" type="slidenum">
              <a:rPr lang="en-US" smtClean="0"/>
              <a:t>11</a:t>
            </a:fld>
            <a:endParaRPr lang="en-US" dirty="0"/>
          </a:p>
        </p:txBody>
      </p:sp>
    </p:spTree>
    <p:extLst>
      <p:ext uri="{BB962C8B-B14F-4D97-AF65-F5344CB8AC3E}">
        <p14:creationId xmlns:p14="http://schemas.microsoft.com/office/powerpoint/2010/main" val="86304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BBD83-CA45-2655-E419-26888F94D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C1C50-6CD0-010A-076C-9D29F79E2E52}"/>
              </a:ext>
            </a:extLst>
          </p:cNvPr>
          <p:cNvSpPr>
            <a:spLocks noGrp="1"/>
          </p:cNvSpPr>
          <p:nvPr>
            <p:ph type="title"/>
          </p:nvPr>
        </p:nvSpPr>
        <p:spPr/>
        <p:txBody>
          <a:bodyPr/>
          <a:lstStyle/>
          <a:p>
            <a:r>
              <a:rPr lang="en-US" dirty="0" err="1"/>
              <a:t>Subrelativistic</a:t>
            </a:r>
            <a:r>
              <a:rPr lang="en-US" dirty="0"/>
              <a:t> acceleration by DTA</a:t>
            </a:r>
          </a:p>
        </p:txBody>
      </p:sp>
      <p:sp>
        <p:nvSpPr>
          <p:cNvPr id="3" name="Footer Placeholder 2">
            <a:extLst>
              <a:ext uri="{FF2B5EF4-FFF2-40B4-BE49-F238E27FC236}">
                <a16:creationId xmlns:a16="http://schemas.microsoft.com/office/drawing/2014/main" id="{C6E0362F-7256-8C3D-7631-9C4025F88FFA}"/>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DD2D5357-2580-185A-0246-C99C35BE72C8}"/>
              </a:ext>
            </a:extLst>
          </p:cNvPr>
          <p:cNvSpPr>
            <a:spLocks noGrp="1"/>
          </p:cNvSpPr>
          <p:nvPr>
            <p:ph type="body" sz="quarter" idx="12"/>
          </p:nvPr>
        </p:nvSpPr>
        <p:spPr>
          <a:xfrm>
            <a:off x="470341" y="5273763"/>
            <a:ext cx="10515599" cy="579034"/>
          </a:xfrm>
        </p:spPr>
        <p:txBody>
          <a:bodyPr>
            <a:normAutofit/>
          </a:bodyPr>
          <a:lstStyle/>
          <a:p>
            <a:pPr marL="0" indent="0">
              <a:buNone/>
            </a:pPr>
            <a:r>
              <a:rPr lang="en-US" sz="1600" i="1" dirty="0"/>
              <a:t>Wei, Y., et al. "Investigations into dual-grating THz-driven accelerators." Nuclear Instruments and Methods in Physics Research Section A: Accelerators, Spectrometers, Detectors and Associated Equipment 877 (2018): 173-177.</a:t>
            </a:r>
          </a:p>
        </p:txBody>
      </p:sp>
      <p:sp>
        <p:nvSpPr>
          <p:cNvPr id="5" name="Slide Number Placeholder 4">
            <a:extLst>
              <a:ext uri="{FF2B5EF4-FFF2-40B4-BE49-F238E27FC236}">
                <a16:creationId xmlns:a16="http://schemas.microsoft.com/office/drawing/2014/main" id="{11E9801C-F742-91C2-C591-B8CC118797FA}"/>
              </a:ext>
            </a:extLst>
          </p:cNvPr>
          <p:cNvSpPr>
            <a:spLocks noGrp="1"/>
          </p:cNvSpPr>
          <p:nvPr>
            <p:ph type="sldNum" sz="quarter" idx="13"/>
          </p:nvPr>
        </p:nvSpPr>
        <p:spPr/>
        <p:txBody>
          <a:bodyPr/>
          <a:lstStyle/>
          <a:p>
            <a:fld id="{C32E6374-5D17-4888-B56B-AA90B51A9EEF}" type="slidenum">
              <a:rPr lang="en-US" smtClean="0"/>
              <a:t>12</a:t>
            </a:fld>
            <a:endParaRPr lang="en-US" dirty="0"/>
          </a:p>
        </p:txBody>
      </p:sp>
      <p:pic>
        <p:nvPicPr>
          <p:cNvPr id="7" name="Picture 6">
            <a:extLst>
              <a:ext uri="{FF2B5EF4-FFF2-40B4-BE49-F238E27FC236}">
                <a16:creationId xmlns:a16="http://schemas.microsoft.com/office/drawing/2014/main" id="{87239324-BB46-C32E-2514-112548AD0D4E}"/>
              </a:ext>
            </a:extLst>
          </p:cNvPr>
          <p:cNvPicPr>
            <a:picLocks noChangeAspect="1"/>
          </p:cNvPicPr>
          <p:nvPr/>
        </p:nvPicPr>
        <p:blipFill>
          <a:blip r:embed="rId3"/>
          <a:stretch>
            <a:fillRect/>
          </a:stretch>
        </p:blipFill>
        <p:spPr>
          <a:xfrm>
            <a:off x="4805680" y="3099460"/>
            <a:ext cx="6675120" cy="2019596"/>
          </a:xfrm>
          <a:prstGeom prst="rect">
            <a:avLst/>
          </a:prstGeom>
        </p:spPr>
      </p:pic>
      <p:pic>
        <p:nvPicPr>
          <p:cNvPr id="8" name="Picture 7">
            <a:extLst>
              <a:ext uri="{FF2B5EF4-FFF2-40B4-BE49-F238E27FC236}">
                <a16:creationId xmlns:a16="http://schemas.microsoft.com/office/drawing/2014/main" id="{8F0F5BB9-53B9-F2EA-B105-84058C35211C}"/>
              </a:ext>
            </a:extLst>
          </p:cNvPr>
          <p:cNvPicPr>
            <a:picLocks noChangeAspect="1"/>
          </p:cNvPicPr>
          <p:nvPr/>
        </p:nvPicPr>
        <p:blipFill>
          <a:blip r:embed="rId4"/>
          <a:stretch>
            <a:fillRect/>
          </a:stretch>
        </p:blipFill>
        <p:spPr>
          <a:xfrm>
            <a:off x="470342" y="1448492"/>
            <a:ext cx="4152889" cy="3032820"/>
          </a:xfrm>
          <a:prstGeom prst="rect">
            <a:avLst/>
          </a:prstGeom>
        </p:spPr>
      </p:pic>
      <p:sp>
        <p:nvSpPr>
          <p:cNvPr id="9" name="Text Placeholder 3">
            <a:extLst>
              <a:ext uri="{FF2B5EF4-FFF2-40B4-BE49-F238E27FC236}">
                <a16:creationId xmlns:a16="http://schemas.microsoft.com/office/drawing/2014/main" id="{5CC3ECB6-89B2-239A-06A6-3A2633E31E3D}"/>
              </a:ext>
            </a:extLst>
          </p:cNvPr>
          <p:cNvSpPr txBox="1">
            <a:spLocks/>
          </p:cNvSpPr>
          <p:nvPr/>
        </p:nvSpPr>
        <p:spPr>
          <a:xfrm>
            <a:off x="470342" y="5868204"/>
            <a:ext cx="10515599" cy="548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err="1"/>
              <a:t>Xiriai</a:t>
            </a:r>
            <a:r>
              <a:rPr lang="en-US" sz="1600" i="1" dirty="0"/>
              <a:t>, M., et al. "Numerical investigation of a THz-driven dielectric accelerator with a Bragg-reflector for accelerating sub-relativistic electron beams." Physica Scripta 99.7 (2024): 075515.</a:t>
            </a:r>
          </a:p>
        </p:txBody>
      </p:sp>
      <p:pic>
        <p:nvPicPr>
          <p:cNvPr id="10" name="Picture 9" descr="A diagram of a diagram of a diagram&#10;&#10;AI-generated content may be incorrect.">
            <a:extLst>
              <a:ext uri="{FF2B5EF4-FFF2-40B4-BE49-F238E27FC236}">
                <a16:creationId xmlns:a16="http://schemas.microsoft.com/office/drawing/2014/main" id="{F563A6A1-8496-BE9F-1B31-0C5C0F467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777" y="1438162"/>
            <a:ext cx="2039031" cy="1441503"/>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4AB90D-E0DA-285F-6990-EDBBBBEFFA0D}"/>
                  </a:ext>
                </a:extLst>
              </p:cNvPr>
              <p:cNvSpPr txBox="1"/>
              <p:nvPr/>
            </p:nvSpPr>
            <p:spPr>
              <a:xfrm>
                <a:off x="4918237" y="1331252"/>
                <a:ext cx="2703176" cy="1147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0</m:t>
                          </m:r>
                        </m:sub>
                      </m:sSub>
                      <m:r>
                        <a:rPr lang="en-US" b="0" i="1" smtClean="0">
                          <a:solidFill>
                            <a:schemeClr val="bg1"/>
                          </a:solidFill>
                          <a:latin typeface="Cambria Math" panose="02040503050406030204" pitchFamily="18" charset="0"/>
                        </a:rPr>
                        <m:t>= </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𝑞</m:t>
                          </m:r>
                        </m:num>
                        <m:den>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𝜆</m:t>
                              </m:r>
                            </m:e>
                            <m:sub>
                              <m:r>
                                <a:rPr lang="en-US" b="0" i="1" smtClean="0">
                                  <a:solidFill>
                                    <a:schemeClr val="bg1"/>
                                  </a:solidFill>
                                  <a:latin typeface="Cambria Math" panose="02040503050406030204" pitchFamily="18" charset="0"/>
                                </a:rPr>
                                <m:t>𝑔</m:t>
                              </m:r>
                            </m:sub>
                          </m:sSub>
                        </m:den>
                      </m:f>
                      <m:nary>
                        <m:naryPr>
                          <m:limLoc m:val="undOvr"/>
                          <m:ctrlPr>
                            <a:rPr lang="en-US" b="0" i="1" smtClean="0">
                              <a:solidFill>
                                <a:schemeClr val="bg1"/>
                              </a:solidFill>
                              <a:latin typeface="Cambria Math" panose="02040503050406030204" pitchFamily="18" charset="0"/>
                            </a:rPr>
                          </m:ctrlPr>
                        </m:naryPr>
                        <m:sub>
                          <m:r>
                            <m:rPr>
                              <m:brk m:alnAt="24"/>
                            </m:rPr>
                            <a:rPr lang="en-US" b="0" i="1" smtClean="0">
                              <a:solidFill>
                                <a:schemeClr val="bg1"/>
                              </a:solidFill>
                              <a:latin typeface="Cambria Math" panose="02040503050406030204" pitchFamily="18" charset="0"/>
                            </a:rPr>
                            <m:t>0</m:t>
                          </m:r>
                        </m:sub>
                        <m:sup>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𝜆</m:t>
                              </m:r>
                            </m:e>
                            <m:sub>
                              <m:r>
                                <a:rPr lang="en-US" b="0" i="1" smtClean="0">
                                  <a:solidFill>
                                    <a:schemeClr val="bg1"/>
                                  </a:solidFill>
                                  <a:latin typeface="Cambria Math" panose="02040503050406030204" pitchFamily="18" charset="0"/>
                                </a:rPr>
                                <m:t>𝑔</m:t>
                              </m:r>
                            </m:sub>
                          </m:sSub>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𝐸</m:t>
                              </m:r>
                            </m:e>
                            <m:sub>
                              <m:r>
                                <a:rPr lang="en-US" b="0" i="1" smtClean="0">
                                  <a:solidFill>
                                    <a:schemeClr val="bg1"/>
                                  </a:solidFill>
                                  <a:latin typeface="Cambria Math" panose="02040503050406030204" pitchFamily="18" charset="0"/>
                                </a:rPr>
                                <m:t>𝑧</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𝑧</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𝑡</m:t>
                                  </m:r>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𝜙</m:t>
                              </m:r>
                            </m:e>
                          </m:d>
                          <m:r>
                            <a:rPr lang="en-US" b="0" i="1" smtClean="0">
                              <a:solidFill>
                                <a:schemeClr val="bg1"/>
                              </a:solidFill>
                              <a:latin typeface="Cambria Math" panose="02040503050406030204" pitchFamily="18" charset="0"/>
                            </a:rPr>
                            <m:t>𝑑𝑧</m:t>
                          </m:r>
                          <m:r>
                            <a:rPr lang="en-US" b="0" i="1" smtClean="0">
                              <a:solidFill>
                                <a:schemeClr val="bg1"/>
                              </a:solidFill>
                              <a:latin typeface="Cambria Math" panose="02040503050406030204" pitchFamily="18" charset="0"/>
                            </a:rPr>
                            <m:t>, </m:t>
                          </m:r>
                        </m:e>
                      </m:nary>
                    </m:oMath>
                  </m:oMathPara>
                </a14:m>
                <a:endParaRPr lang="en-US" dirty="0">
                  <a:solidFill>
                    <a:schemeClr val="bg1"/>
                  </a:solidFill>
                </a:endParaRPr>
              </a:p>
              <a:p>
                <a:endParaRPr lang="en-US" dirty="0">
                  <a:solidFill>
                    <a:schemeClr val="bg1"/>
                  </a:solidFill>
                </a:endParaRPr>
              </a:p>
            </p:txBody>
          </p:sp>
        </mc:Choice>
        <mc:Fallback xmlns="">
          <p:sp>
            <p:nvSpPr>
              <p:cNvPr id="11" name="TextBox 10">
                <a:extLst>
                  <a:ext uri="{FF2B5EF4-FFF2-40B4-BE49-F238E27FC236}">
                    <a16:creationId xmlns:a16="http://schemas.microsoft.com/office/drawing/2014/main" id="{5D4AB90D-E0DA-285F-6990-EDBBBBEFFA0D}"/>
                  </a:ext>
                </a:extLst>
              </p:cNvPr>
              <p:cNvSpPr txBox="1">
                <a:spLocks noRot="1" noChangeAspect="1" noMove="1" noResize="1" noEditPoints="1" noAdjustHandles="1" noChangeArrowheads="1" noChangeShapeType="1" noTextEdit="1"/>
              </p:cNvSpPr>
              <p:nvPr/>
            </p:nvSpPr>
            <p:spPr>
              <a:xfrm>
                <a:off x="4918237" y="1331252"/>
                <a:ext cx="2703176" cy="11471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2502E6-15CF-6EE7-B048-455EC58E0714}"/>
                  </a:ext>
                </a:extLst>
              </p:cNvPr>
              <p:cNvSpPr txBox="1"/>
              <p:nvPr/>
            </p:nvSpPr>
            <p:spPr>
              <a:xfrm>
                <a:off x="4965654" y="2247370"/>
                <a:ext cx="1209755"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𝐴𝐹</m:t>
                      </m:r>
                      <m:r>
                        <a:rPr lang="en-US"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 </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0</m:t>
                              </m:r>
                            </m:sub>
                          </m:sSub>
                        </m:num>
                        <m:den>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𝐸</m:t>
                              </m:r>
                            </m:e>
                            <m:sub>
                              <m:r>
                                <a:rPr lang="en-US" b="0" i="1" smtClean="0">
                                  <a:solidFill>
                                    <a:schemeClr val="bg1"/>
                                  </a:solidFill>
                                  <a:latin typeface="Cambria Math" panose="02040503050406030204" pitchFamily="18" charset="0"/>
                                </a:rPr>
                                <m:t>𝑚𝑎𝑥</m:t>
                              </m:r>
                            </m:sub>
                          </m:sSub>
                        </m:den>
                      </m:f>
                    </m:oMath>
                  </m:oMathPara>
                </a14:m>
                <a:endParaRPr lang="en-US" dirty="0">
                  <a:solidFill>
                    <a:schemeClr val="bg1"/>
                  </a:solidFill>
                </a:endParaRPr>
              </a:p>
            </p:txBody>
          </p:sp>
        </mc:Choice>
        <mc:Fallback xmlns="">
          <p:sp>
            <p:nvSpPr>
              <p:cNvPr id="12" name="TextBox 11">
                <a:extLst>
                  <a:ext uri="{FF2B5EF4-FFF2-40B4-BE49-F238E27FC236}">
                    <a16:creationId xmlns:a16="http://schemas.microsoft.com/office/drawing/2014/main" id="{182502E6-15CF-6EE7-B048-455EC58E0714}"/>
                  </a:ext>
                </a:extLst>
              </p:cNvPr>
              <p:cNvSpPr txBox="1">
                <a:spLocks noRot="1" noChangeAspect="1" noMove="1" noResize="1" noEditPoints="1" noAdjustHandles="1" noChangeArrowheads="1" noChangeShapeType="1" noTextEdit="1"/>
              </p:cNvSpPr>
              <p:nvPr/>
            </p:nvSpPr>
            <p:spPr>
              <a:xfrm>
                <a:off x="4965654" y="2247370"/>
                <a:ext cx="1209755" cy="5672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79A7C0-B2FB-4494-2BA2-D7593CC2572A}"/>
                  </a:ext>
                </a:extLst>
              </p:cNvPr>
              <p:cNvSpPr txBox="1"/>
              <p:nvPr/>
            </p:nvSpPr>
            <p:spPr>
              <a:xfrm>
                <a:off x="10157382" y="2095505"/>
                <a:ext cx="1196418"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ea typeface="Cambria Math" panose="02040503050406030204" pitchFamily="18" charset="0"/>
                            </a:rPr>
                            <m:t>𝜆</m:t>
                          </m:r>
                        </m:e>
                        <m:sub>
                          <m:r>
                            <a:rPr lang="en-US" b="0" i="1" smtClean="0">
                              <a:solidFill>
                                <a:schemeClr val="bg1"/>
                              </a:solidFill>
                              <a:latin typeface="Cambria Math" panose="02040503050406030204" pitchFamily="18" charset="0"/>
                            </a:rPr>
                            <m:t>𝑔</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ea typeface="Cambria Math" panose="02040503050406030204" pitchFamily="18" charset="0"/>
                        </a:rPr>
                        <m:t>𝛽</m:t>
                      </m:r>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ea typeface="Cambria Math" panose="02040503050406030204" pitchFamily="18" charset="0"/>
                            </a:rPr>
                            <m:t>𝜆</m:t>
                          </m:r>
                        </m:e>
                        <m:sub>
                          <m:r>
                            <a:rPr lang="en-US" b="0" i="1" smtClean="0">
                              <a:solidFill>
                                <a:schemeClr val="bg1"/>
                              </a:solidFill>
                              <a:latin typeface="Cambria Math" panose="02040503050406030204" pitchFamily="18" charset="0"/>
                            </a:rPr>
                            <m:t>𝑇𝐻𝑧</m:t>
                          </m:r>
                        </m:sub>
                      </m:sSub>
                    </m:oMath>
                  </m:oMathPara>
                </a14:m>
                <a:endParaRPr lang="en-US" dirty="0">
                  <a:solidFill>
                    <a:schemeClr val="bg1"/>
                  </a:solidFill>
                </a:endParaRPr>
              </a:p>
            </p:txBody>
          </p:sp>
        </mc:Choice>
        <mc:Fallback xmlns="">
          <p:sp>
            <p:nvSpPr>
              <p:cNvPr id="6" name="TextBox 5">
                <a:extLst>
                  <a:ext uri="{FF2B5EF4-FFF2-40B4-BE49-F238E27FC236}">
                    <a16:creationId xmlns:a16="http://schemas.microsoft.com/office/drawing/2014/main" id="{E579A7C0-B2FB-4494-2BA2-D7593CC2572A}"/>
                  </a:ext>
                </a:extLst>
              </p:cNvPr>
              <p:cNvSpPr txBox="1">
                <a:spLocks noRot="1" noChangeAspect="1" noMove="1" noResize="1" noEditPoints="1" noAdjustHandles="1" noChangeArrowheads="1" noChangeShapeType="1" noTextEdit="1"/>
              </p:cNvSpPr>
              <p:nvPr/>
            </p:nvSpPr>
            <p:spPr>
              <a:xfrm>
                <a:off x="10157382" y="2095505"/>
                <a:ext cx="1196418" cy="299569"/>
              </a:xfrm>
              <a:prstGeom prst="rect">
                <a:avLst/>
              </a:prstGeom>
              <a:blipFill>
                <a:blip r:embed="rId8"/>
                <a:stretch>
                  <a:fillRect l="-4569" b="-26531"/>
                </a:stretch>
              </a:blipFill>
            </p:spPr>
            <p:txBody>
              <a:bodyPr/>
              <a:lstStyle/>
              <a:p>
                <a:r>
                  <a:rPr lang="en-US">
                    <a:noFill/>
                  </a:rPr>
                  <a:t> </a:t>
                </a:r>
              </a:p>
            </p:txBody>
          </p:sp>
        </mc:Fallback>
      </mc:AlternateContent>
    </p:spTree>
    <p:extLst>
      <p:ext uri="{BB962C8B-B14F-4D97-AF65-F5344CB8AC3E}">
        <p14:creationId xmlns:p14="http://schemas.microsoft.com/office/powerpoint/2010/main" val="85101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F0520-3D98-9831-6AD5-384753B9976E}"/>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C393B372-A182-2DFA-9053-2FE8CF0FCC76}"/>
              </a:ext>
            </a:extLst>
          </p:cNvPr>
          <p:cNvSpPr>
            <a:spLocks noGrp="1"/>
          </p:cNvSpPr>
          <p:nvPr>
            <p:ph type="sldNum" sz="quarter" idx="13"/>
          </p:nvPr>
        </p:nvSpPr>
        <p:spPr/>
        <p:txBody>
          <a:bodyPr/>
          <a:lstStyle/>
          <a:p>
            <a:fld id="{C32E6374-5D17-4888-B56B-AA90B51A9EEF}" type="slidenum">
              <a:rPr lang="en-US" smtClean="0"/>
              <a:t>13</a:t>
            </a:fld>
            <a:endParaRPr lang="en-US" dirty="0"/>
          </a:p>
        </p:txBody>
      </p:sp>
      <p:sp>
        <p:nvSpPr>
          <p:cNvPr id="6" name="Title 1">
            <a:extLst>
              <a:ext uri="{FF2B5EF4-FFF2-40B4-BE49-F238E27FC236}">
                <a16:creationId xmlns:a16="http://schemas.microsoft.com/office/drawing/2014/main" id="{28AE7605-607F-12ED-BBA0-0AA42F881081}"/>
              </a:ext>
            </a:extLst>
          </p:cNvPr>
          <p:cNvSpPr>
            <a:spLocks noGrp="1"/>
          </p:cNvSpPr>
          <p:nvPr>
            <p:ph type="title"/>
          </p:nvPr>
        </p:nvSpPr>
        <p:spPr>
          <a:xfrm>
            <a:off x="1801561" y="82973"/>
            <a:ext cx="4363520" cy="1325563"/>
          </a:xfrm>
        </p:spPr>
        <p:txBody>
          <a:bodyPr/>
          <a:lstStyle/>
          <a:p>
            <a:r>
              <a:rPr lang="en-US" dirty="0"/>
              <a:t>Parallel-plate Waveguide + DTA</a:t>
            </a:r>
          </a:p>
        </p:txBody>
      </p:sp>
      <p:pic>
        <p:nvPicPr>
          <p:cNvPr id="7" name="Picture 6" descr="A diagram of a pulse&#10;&#10;AI-generated content may be incorrect.">
            <a:extLst>
              <a:ext uri="{FF2B5EF4-FFF2-40B4-BE49-F238E27FC236}">
                <a16:creationId xmlns:a16="http://schemas.microsoft.com/office/drawing/2014/main" id="{6C9A7F05-50F4-03CB-A40A-0DB7C0F94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51" y="1408536"/>
            <a:ext cx="3101329" cy="2831797"/>
          </a:xfrm>
          <a:prstGeom prst="rect">
            <a:avLst/>
          </a:prstGeom>
        </p:spPr>
      </p:pic>
      <p:sp>
        <p:nvSpPr>
          <p:cNvPr id="8" name="TextBox 7">
            <a:extLst>
              <a:ext uri="{FF2B5EF4-FFF2-40B4-BE49-F238E27FC236}">
                <a16:creationId xmlns:a16="http://schemas.microsoft.com/office/drawing/2014/main" id="{ECDE2093-EE2E-0666-8919-D4EFC1689D8C}"/>
              </a:ext>
            </a:extLst>
          </p:cNvPr>
          <p:cNvSpPr txBox="1"/>
          <p:nvPr/>
        </p:nvSpPr>
        <p:spPr>
          <a:xfrm>
            <a:off x="444511" y="4321836"/>
            <a:ext cx="491997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B0F0"/>
                </a:solidFill>
              </a:rPr>
              <a:t>Field Enhancement</a:t>
            </a:r>
          </a:p>
          <a:p>
            <a:pPr marL="285750" indent="-285750">
              <a:buFont typeface="Arial" panose="020B0604020202020204" pitchFamily="34" charset="0"/>
              <a:buChar char="•"/>
            </a:pPr>
            <a:r>
              <a:rPr lang="en-US" sz="2400" b="1" dirty="0">
                <a:solidFill>
                  <a:srgbClr val="00B0F0"/>
                </a:solidFill>
              </a:rPr>
              <a:t>Efficient Coupling</a:t>
            </a:r>
          </a:p>
          <a:p>
            <a:pPr marL="285750" indent="-285750">
              <a:buFont typeface="Arial" panose="020B0604020202020204" pitchFamily="34" charset="0"/>
              <a:buChar char="•"/>
            </a:pPr>
            <a:r>
              <a:rPr lang="en-US" sz="2400" b="1" dirty="0">
                <a:solidFill>
                  <a:schemeClr val="bg1"/>
                </a:solidFill>
              </a:rPr>
              <a:t>Phase-ma</a:t>
            </a:r>
            <a:r>
              <a:rPr lang="en-US" sz="2400" b="1" dirty="0">
                <a:solidFill>
                  <a:srgbClr val="FFFF00"/>
                </a:solidFill>
              </a:rPr>
              <a:t>sk</a:t>
            </a:r>
            <a:r>
              <a:rPr lang="en-US" sz="2400" b="1" dirty="0">
                <a:solidFill>
                  <a:schemeClr val="bg1"/>
                </a:solidFill>
              </a:rPr>
              <a:t> (for net acceleration)</a:t>
            </a:r>
          </a:p>
          <a:p>
            <a:pPr marL="285750" indent="-285750">
              <a:buFont typeface="Arial" panose="020B0604020202020204" pitchFamily="34" charset="0"/>
              <a:buChar char="•"/>
            </a:pPr>
            <a:r>
              <a:rPr lang="en-US" sz="2400" b="1" dirty="0">
                <a:solidFill>
                  <a:srgbClr val="00B0F0"/>
                </a:solidFill>
              </a:rPr>
              <a:t>Transverse and longitudinal focusing (dual-pillar gratings</a:t>
            </a:r>
          </a:p>
        </p:txBody>
      </p:sp>
      <p:sp>
        <p:nvSpPr>
          <p:cNvPr id="9" name="TextBox 8">
            <a:extLst>
              <a:ext uri="{FF2B5EF4-FFF2-40B4-BE49-F238E27FC236}">
                <a16:creationId xmlns:a16="http://schemas.microsoft.com/office/drawing/2014/main" id="{AB941EC0-3C58-B389-C0B1-826FD4ABBBBA}"/>
              </a:ext>
            </a:extLst>
          </p:cNvPr>
          <p:cNvSpPr txBox="1"/>
          <p:nvPr/>
        </p:nvSpPr>
        <p:spPr>
          <a:xfrm>
            <a:off x="2644928" y="3608020"/>
            <a:ext cx="1897626" cy="276999"/>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rPr>
              <a:t>Dielectric Accelerator</a:t>
            </a:r>
          </a:p>
        </p:txBody>
      </p:sp>
      <p:sp>
        <p:nvSpPr>
          <p:cNvPr id="10" name="TextBox 9">
            <a:extLst>
              <a:ext uri="{FF2B5EF4-FFF2-40B4-BE49-F238E27FC236}">
                <a16:creationId xmlns:a16="http://schemas.microsoft.com/office/drawing/2014/main" id="{9E893DDF-703E-75EB-858E-C26B4BB674BE}"/>
              </a:ext>
            </a:extLst>
          </p:cNvPr>
          <p:cNvSpPr txBox="1"/>
          <p:nvPr/>
        </p:nvSpPr>
        <p:spPr>
          <a:xfrm>
            <a:off x="2326035" y="1408536"/>
            <a:ext cx="1897626" cy="461665"/>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rPr>
              <a:t>Tapered Parallel-plate Waveguide</a:t>
            </a:r>
          </a:p>
        </p:txBody>
      </p:sp>
      <p:sp>
        <p:nvSpPr>
          <p:cNvPr id="2" name="Text Placeholder 3">
            <a:extLst>
              <a:ext uri="{FF2B5EF4-FFF2-40B4-BE49-F238E27FC236}">
                <a16:creationId xmlns:a16="http://schemas.microsoft.com/office/drawing/2014/main" id="{0B68BCEC-1C47-86A3-1639-30E4C56B8567}"/>
              </a:ext>
            </a:extLst>
          </p:cNvPr>
          <p:cNvSpPr txBox="1">
            <a:spLocks/>
          </p:cNvSpPr>
          <p:nvPr/>
        </p:nvSpPr>
        <p:spPr>
          <a:xfrm>
            <a:off x="6667030" y="5005937"/>
            <a:ext cx="5445981" cy="101068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Top: THz pulse at different positions along the waveguide</a:t>
            </a:r>
          </a:p>
          <a:p>
            <a:r>
              <a:rPr lang="en-US" dirty="0"/>
              <a:t>Bottom: </a:t>
            </a:r>
            <a:r>
              <a:rPr lang="en-US" dirty="0">
                <a:solidFill>
                  <a:srgbClr val="FCAF17"/>
                </a:solidFill>
              </a:rPr>
              <a:t>Field enhancement factor</a:t>
            </a:r>
            <a:r>
              <a:rPr lang="en-US" dirty="0"/>
              <a:t> colormap for the structure parameters waveguide length L</a:t>
            </a:r>
            <a:r>
              <a:rPr lang="en-US" baseline="-25000" dirty="0"/>
              <a:t>WG</a:t>
            </a:r>
            <a:r>
              <a:rPr lang="en-US" dirty="0"/>
              <a:t> and angle </a:t>
            </a:r>
            <a:r>
              <a:rPr lang="el-GR" dirty="0">
                <a:latin typeface="Calibri" panose="020F0502020204030204" pitchFamily="34" charset="0"/>
                <a:cs typeface="Calibri" panose="020F0502020204030204" pitchFamily="34" charset="0"/>
              </a:rPr>
              <a:t>ϕ</a:t>
            </a:r>
            <a:endParaRPr lang="en-US" dirty="0"/>
          </a:p>
        </p:txBody>
      </p:sp>
      <p:pic>
        <p:nvPicPr>
          <p:cNvPr id="4" name="Picture 3" descr="A diagram of a graph">
            <a:extLst>
              <a:ext uri="{FF2B5EF4-FFF2-40B4-BE49-F238E27FC236}">
                <a16:creationId xmlns:a16="http://schemas.microsoft.com/office/drawing/2014/main" id="{69F1D1DE-BB8E-C46D-7D59-E2128850D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030" y="136525"/>
            <a:ext cx="5445981" cy="2314399"/>
          </a:xfrm>
          <a:prstGeom prst="rect">
            <a:avLst/>
          </a:prstGeom>
        </p:spPr>
      </p:pic>
      <p:pic>
        <p:nvPicPr>
          <p:cNvPr id="11" name="Picture 10" descr="A diagram of a heat wave&#10;&#10;AI-generated content may be incorrect.">
            <a:extLst>
              <a:ext uri="{FF2B5EF4-FFF2-40B4-BE49-F238E27FC236}">
                <a16:creationId xmlns:a16="http://schemas.microsoft.com/office/drawing/2014/main" id="{4F8CA441-2121-D83F-3EAD-ED20277189A7}"/>
              </a:ext>
            </a:extLst>
          </p:cNvPr>
          <p:cNvPicPr>
            <a:picLocks noChangeAspect="1"/>
          </p:cNvPicPr>
          <p:nvPr/>
        </p:nvPicPr>
        <p:blipFill>
          <a:blip r:embed="rId5">
            <a:extLst>
              <a:ext uri="{28A0092B-C50C-407E-A947-70E740481C1C}">
                <a14:useLocalDpi xmlns:a14="http://schemas.microsoft.com/office/drawing/2010/main" val="0"/>
              </a:ext>
            </a:extLst>
          </a:blip>
          <a:srcRect l="6469"/>
          <a:stretch>
            <a:fillRect/>
          </a:stretch>
        </p:blipFill>
        <p:spPr>
          <a:xfrm>
            <a:off x="6667029" y="2450923"/>
            <a:ext cx="2732447" cy="2483212"/>
          </a:xfrm>
          <a:prstGeom prst="rect">
            <a:avLst/>
          </a:prstGeom>
        </p:spPr>
      </p:pic>
      <p:pic>
        <p:nvPicPr>
          <p:cNvPr id="12" name="Picture 11" descr="A diagram of a number of numbers&#10;&#10;AI-generated content may be incorrect.">
            <a:extLst>
              <a:ext uri="{FF2B5EF4-FFF2-40B4-BE49-F238E27FC236}">
                <a16:creationId xmlns:a16="http://schemas.microsoft.com/office/drawing/2014/main" id="{F295E5F9-1C76-06F4-C84C-21AC61397151}"/>
              </a:ext>
            </a:extLst>
          </p:cNvPr>
          <p:cNvPicPr>
            <a:picLocks noChangeAspect="1"/>
          </p:cNvPicPr>
          <p:nvPr/>
        </p:nvPicPr>
        <p:blipFill>
          <a:blip r:embed="rId6">
            <a:extLst>
              <a:ext uri="{28A0092B-C50C-407E-A947-70E740481C1C}">
                <a14:useLocalDpi xmlns:a14="http://schemas.microsoft.com/office/drawing/2010/main" val="0"/>
              </a:ext>
            </a:extLst>
          </a:blip>
          <a:srcRect l="7437"/>
          <a:stretch>
            <a:fillRect/>
          </a:stretch>
        </p:blipFill>
        <p:spPr>
          <a:xfrm>
            <a:off x="9408861" y="2450923"/>
            <a:ext cx="2704150" cy="2483211"/>
          </a:xfrm>
          <a:prstGeom prst="rect">
            <a:avLst/>
          </a:prstGeom>
        </p:spPr>
      </p:pic>
      <p:sp>
        <p:nvSpPr>
          <p:cNvPr id="13" name="Text Placeholder 3">
            <a:extLst>
              <a:ext uri="{FF2B5EF4-FFF2-40B4-BE49-F238E27FC236}">
                <a16:creationId xmlns:a16="http://schemas.microsoft.com/office/drawing/2014/main" id="{812733F9-276F-792F-7589-84A068E0DA11}"/>
              </a:ext>
            </a:extLst>
          </p:cNvPr>
          <p:cNvSpPr>
            <a:spLocks noGrp="1"/>
          </p:cNvSpPr>
          <p:nvPr>
            <p:ph type="body" sz="quarter" idx="12"/>
          </p:nvPr>
        </p:nvSpPr>
        <p:spPr>
          <a:xfrm>
            <a:off x="4766642" y="5867331"/>
            <a:ext cx="7228842" cy="475000"/>
          </a:xfrm>
        </p:spPr>
        <p:txBody>
          <a:bodyPr>
            <a:noAutofit/>
          </a:bodyPr>
          <a:lstStyle/>
          <a:p>
            <a:pPr marL="0" indent="0">
              <a:buNone/>
            </a:pPr>
            <a:r>
              <a:rPr lang="en-US" sz="1600" i="1" dirty="0"/>
              <a:t>Leiva Genre et. al. 2025</a:t>
            </a:r>
            <a:r>
              <a:rPr lang="en-US" sz="1600" dirty="0"/>
              <a:t>, </a:t>
            </a:r>
            <a:r>
              <a:rPr lang="en-US" sz="1600" i="1" dirty="0"/>
              <a:t>Optics &amp; Laser Technology </a:t>
            </a:r>
            <a:r>
              <a:rPr lang="en-US" sz="1600" dirty="0"/>
              <a:t>JOLT-D-25-02556</a:t>
            </a:r>
            <a:r>
              <a:rPr lang="en-US" sz="1600" i="1" dirty="0"/>
              <a:t> (Under Review) </a:t>
            </a:r>
          </a:p>
        </p:txBody>
      </p:sp>
    </p:spTree>
    <p:extLst>
      <p:ext uri="{BB962C8B-B14F-4D97-AF65-F5344CB8AC3E}">
        <p14:creationId xmlns:p14="http://schemas.microsoft.com/office/powerpoint/2010/main" val="2206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80EA-665D-0785-733D-D1C5DF6E8167}"/>
              </a:ext>
            </a:extLst>
          </p:cNvPr>
          <p:cNvSpPr>
            <a:spLocks noGrp="1"/>
          </p:cNvSpPr>
          <p:nvPr>
            <p:ph type="title"/>
          </p:nvPr>
        </p:nvSpPr>
        <p:spPr/>
        <p:txBody>
          <a:bodyPr/>
          <a:lstStyle/>
          <a:p>
            <a:r>
              <a:rPr lang="en-US" dirty="0" err="1"/>
              <a:t>Subrelativistic</a:t>
            </a:r>
            <a:r>
              <a:rPr lang="en-US" dirty="0"/>
              <a:t> accelerator: Improved gradient</a:t>
            </a:r>
          </a:p>
        </p:txBody>
      </p:sp>
      <p:sp>
        <p:nvSpPr>
          <p:cNvPr id="3" name="Footer Placeholder 2">
            <a:extLst>
              <a:ext uri="{FF2B5EF4-FFF2-40B4-BE49-F238E27FC236}">
                <a16:creationId xmlns:a16="http://schemas.microsoft.com/office/drawing/2014/main" id="{08DEE830-D176-7560-45C2-A2C5F36923BA}"/>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29B3A5E8-1EA1-F084-0FF9-74A504F3341B}"/>
              </a:ext>
            </a:extLst>
          </p:cNvPr>
          <p:cNvSpPr>
            <a:spLocks noGrp="1"/>
          </p:cNvSpPr>
          <p:nvPr>
            <p:ph type="body" sz="quarter" idx="12"/>
          </p:nvPr>
        </p:nvSpPr>
        <p:spPr>
          <a:xfrm>
            <a:off x="838201" y="5638800"/>
            <a:ext cx="10515599" cy="627400"/>
          </a:xfrm>
        </p:spPr>
        <p:txBody>
          <a:bodyPr>
            <a:normAutofit/>
          </a:bodyPr>
          <a:lstStyle/>
          <a:p>
            <a:pPr marL="0" indent="0">
              <a:buNone/>
            </a:pPr>
            <a:r>
              <a:rPr lang="en-US" sz="1600" i="1" dirty="0" err="1"/>
              <a:t>Xiriai</a:t>
            </a:r>
            <a:r>
              <a:rPr lang="en-US" sz="1600" i="1" dirty="0"/>
              <a:t>, M., et al. "Numerical investigation of an anti-symmetric nanophotonic structure for accelerating sub-relativistic electron beams." Journal of Applied Physics 137.3 (2025).</a:t>
            </a:r>
          </a:p>
        </p:txBody>
      </p:sp>
      <p:sp>
        <p:nvSpPr>
          <p:cNvPr id="5" name="Slide Number Placeholder 4">
            <a:extLst>
              <a:ext uri="{FF2B5EF4-FFF2-40B4-BE49-F238E27FC236}">
                <a16:creationId xmlns:a16="http://schemas.microsoft.com/office/drawing/2014/main" id="{84556262-C1F4-EB50-5F6D-5B9E878067A0}"/>
              </a:ext>
            </a:extLst>
          </p:cNvPr>
          <p:cNvSpPr>
            <a:spLocks noGrp="1"/>
          </p:cNvSpPr>
          <p:nvPr>
            <p:ph type="sldNum" sz="quarter" idx="13"/>
          </p:nvPr>
        </p:nvSpPr>
        <p:spPr/>
        <p:txBody>
          <a:bodyPr/>
          <a:lstStyle/>
          <a:p>
            <a:fld id="{C32E6374-5D17-4888-B56B-AA90B51A9EEF}" type="slidenum">
              <a:rPr lang="en-US" smtClean="0"/>
              <a:t>14</a:t>
            </a:fld>
            <a:endParaRPr lang="en-US" dirty="0"/>
          </a:p>
        </p:txBody>
      </p:sp>
      <p:pic>
        <p:nvPicPr>
          <p:cNvPr id="7" name="Picture 6">
            <a:extLst>
              <a:ext uri="{FF2B5EF4-FFF2-40B4-BE49-F238E27FC236}">
                <a16:creationId xmlns:a16="http://schemas.microsoft.com/office/drawing/2014/main" id="{EF0FD5E1-E2BE-82C8-3C63-6597584B5661}"/>
              </a:ext>
            </a:extLst>
          </p:cNvPr>
          <p:cNvPicPr>
            <a:picLocks noChangeAspect="1"/>
          </p:cNvPicPr>
          <p:nvPr/>
        </p:nvPicPr>
        <p:blipFill>
          <a:blip r:embed="rId3"/>
          <a:stretch>
            <a:fillRect/>
          </a:stretch>
        </p:blipFill>
        <p:spPr>
          <a:xfrm>
            <a:off x="1738697" y="1564640"/>
            <a:ext cx="5327729" cy="3984010"/>
          </a:xfrm>
          <a:prstGeom prst="rect">
            <a:avLst/>
          </a:prstGeom>
        </p:spPr>
      </p:pic>
      <p:pic>
        <p:nvPicPr>
          <p:cNvPr id="9" name="Picture 8">
            <a:extLst>
              <a:ext uri="{FF2B5EF4-FFF2-40B4-BE49-F238E27FC236}">
                <a16:creationId xmlns:a16="http://schemas.microsoft.com/office/drawing/2014/main" id="{A6B766C5-6418-DFBE-6FBB-1F1D59901C1D}"/>
              </a:ext>
            </a:extLst>
          </p:cNvPr>
          <p:cNvPicPr>
            <a:picLocks noChangeAspect="1"/>
          </p:cNvPicPr>
          <p:nvPr/>
        </p:nvPicPr>
        <p:blipFill>
          <a:blip r:embed="rId4"/>
          <a:stretch>
            <a:fillRect/>
          </a:stretch>
        </p:blipFill>
        <p:spPr>
          <a:xfrm>
            <a:off x="7066426" y="1780838"/>
            <a:ext cx="4109651" cy="3352152"/>
          </a:xfrm>
          <a:prstGeom prst="rect">
            <a:avLst/>
          </a:prstGeom>
        </p:spPr>
      </p:pic>
    </p:spTree>
    <p:extLst>
      <p:ext uri="{BB962C8B-B14F-4D97-AF65-F5344CB8AC3E}">
        <p14:creationId xmlns:p14="http://schemas.microsoft.com/office/powerpoint/2010/main" val="415660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EFEC-5E69-A0E0-CCFB-75972702C036}"/>
              </a:ext>
            </a:extLst>
          </p:cNvPr>
          <p:cNvSpPr>
            <a:spLocks noGrp="1"/>
          </p:cNvSpPr>
          <p:nvPr>
            <p:ph type="title"/>
          </p:nvPr>
        </p:nvSpPr>
        <p:spPr>
          <a:xfrm>
            <a:off x="838200" y="-128172"/>
            <a:ext cx="8839200" cy="1325563"/>
          </a:xfrm>
        </p:spPr>
        <p:txBody>
          <a:bodyPr/>
          <a:lstStyle/>
          <a:p>
            <a:r>
              <a:rPr lang="en-US" dirty="0"/>
              <a:t>Proposed setup using DTA</a:t>
            </a:r>
          </a:p>
        </p:txBody>
      </p:sp>
      <p:sp>
        <p:nvSpPr>
          <p:cNvPr id="3" name="Footer Placeholder 2">
            <a:extLst>
              <a:ext uri="{FF2B5EF4-FFF2-40B4-BE49-F238E27FC236}">
                <a16:creationId xmlns:a16="http://schemas.microsoft.com/office/drawing/2014/main" id="{B4E38E43-B0F6-06B3-A42A-42C72B7B1FC3}"/>
              </a:ext>
            </a:extLst>
          </p:cNvPr>
          <p:cNvSpPr>
            <a:spLocks noGrp="1"/>
          </p:cNvSpPr>
          <p:nvPr>
            <p:ph type="ftr" sz="quarter" idx="11"/>
          </p:nvPr>
        </p:nvSpPr>
        <p:spPr>
          <a:xfrm>
            <a:off x="0" y="6596984"/>
            <a:ext cx="12192000" cy="365125"/>
          </a:xfr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p:txBody>
      </p:sp>
      <p:sp>
        <p:nvSpPr>
          <p:cNvPr id="5" name="Slide Number Placeholder 4">
            <a:extLst>
              <a:ext uri="{FF2B5EF4-FFF2-40B4-BE49-F238E27FC236}">
                <a16:creationId xmlns:a16="http://schemas.microsoft.com/office/drawing/2014/main" id="{CB639EE6-2EB3-CD29-192F-8750E65CDD9A}"/>
              </a:ext>
            </a:extLst>
          </p:cNvPr>
          <p:cNvSpPr>
            <a:spLocks noGrp="1"/>
          </p:cNvSpPr>
          <p:nvPr>
            <p:ph type="sldNum" sz="quarter" idx="13"/>
          </p:nvPr>
        </p:nvSpPr>
        <p:spPr/>
        <p:txBody>
          <a:bodyPr/>
          <a:lstStyle/>
          <a:p>
            <a:fld id="{C32E6374-5D17-4888-B56B-AA90B51A9EEF}" type="slidenum">
              <a:rPr lang="en-US" smtClean="0"/>
              <a:t>15</a:t>
            </a:fld>
            <a:endParaRPr lang="en-US" dirty="0"/>
          </a:p>
        </p:txBody>
      </p:sp>
      <p:pic>
        <p:nvPicPr>
          <p:cNvPr id="20" name="Picture 19">
            <a:extLst>
              <a:ext uri="{FF2B5EF4-FFF2-40B4-BE49-F238E27FC236}">
                <a16:creationId xmlns:a16="http://schemas.microsoft.com/office/drawing/2014/main" id="{EDABDFFB-AA4D-9183-B53E-2D87899515B2}"/>
              </a:ext>
            </a:extLst>
          </p:cNvPr>
          <p:cNvPicPr>
            <a:picLocks noChangeAspect="1"/>
          </p:cNvPicPr>
          <p:nvPr/>
        </p:nvPicPr>
        <p:blipFill>
          <a:blip r:embed="rId3"/>
          <a:stretch>
            <a:fillRect/>
          </a:stretch>
        </p:blipFill>
        <p:spPr>
          <a:xfrm>
            <a:off x="2121915" y="947527"/>
            <a:ext cx="7555485" cy="4189677"/>
          </a:xfrm>
          <a:prstGeom prst="rect">
            <a:avLst/>
          </a:prstGeom>
        </p:spPr>
      </p:pic>
      <p:sp>
        <p:nvSpPr>
          <p:cNvPr id="23" name="Rectangle 22">
            <a:extLst>
              <a:ext uri="{FF2B5EF4-FFF2-40B4-BE49-F238E27FC236}">
                <a16:creationId xmlns:a16="http://schemas.microsoft.com/office/drawing/2014/main" id="{E681F576-EC2C-CF2A-6DBF-BEB6130E9AF4}"/>
              </a:ext>
            </a:extLst>
          </p:cNvPr>
          <p:cNvSpPr/>
          <p:nvPr/>
        </p:nvSpPr>
        <p:spPr>
          <a:xfrm>
            <a:off x="2827421" y="2875546"/>
            <a:ext cx="974557" cy="1816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47955AA-1369-2BAA-1831-B8C1665BDB60}"/>
              </a:ext>
            </a:extLst>
          </p:cNvPr>
          <p:cNvPicPr>
            <a:picLocks noChangeAspect="1"/>
          </p:cNvPicPr>
          <p:nvPr/>
        </p:nvPicPr>
        <p:blipFill>
          <a:blip r:embed="rId4"/>
          <a:stretch>
            <a:fillRect/>
          </a:stretch>
        </p:blipFill>
        <p:spPr>
          <a:xfrm>
            <a:off x="179884" y="4904896"/>
            <a:ext cx="3110752" cy="1750585"/>
          </a:xfrm>
          <a:prstGeom prst="rect">
            <a:avLst/>
          </a:prstGeom>
        </p:spPr>
      </p:pic>
      <p:pic>
        <p:nvPicPr>
          <p:cNvPr id="25" name="Picture 24">
            <a:extLst>
              <a:ext uri="{FF2B5EF4-FFF2-40B4-BE49-F238E27FC236}">
                <a16:creationId xmlns:a16="http://schemas.microsoft.com/office/drawing/2014/main" id="{4471FD59-8425-1936-27B6-6A119E67DAA6}"/>
              </a:ext>
            </a:extLst>
          </p:cNvPr>
          <p:cNvPicPr>
            <a:picLocks noChangeAspect="1"/>
          </p:cNvPicPr>
          <p:nvPr/>
        </p:nvPicPr>
        <p:blipFill>
          <a:blip r:embed="rId5"/>
          <a:stretch>
            <a:fillRect/>
          </a:stretch>
        </p:blipFill>
        <p:spPr>
          <a:xfrm>
            <a:off x="240632" y="2801955"/>
            <a:ext cx="1680779" cy="1748011"/>
          </a:xfrm>
          <a:prstGeom prst="rect">
            <a:avLst/>
          </a:prstGeom>
        </p:spPr>
      </p:pic>
      <p:pic>
        <p:nvPicPr>
          <p:cNvPr id="9" name="Picture 8">
            <a:extLst>
              <a:ext uri="{FF2B5EF4-FFF2-40B4-BE49-F238E27FC236}">
                <a16:creationId xmlns:a16="http://schemas.microsoft.com/office/drawing/2014/main" id="{F6833A50-37D2-6CC6-2951-AFD3215F36D1}"/>
              </a:ext>
            </a:extLst>
          </p:cNvPr>
          <p:cNvPicPr>
            <a:picLocks noChangeAspect="1"/>
          </p:cNvPicPr>
          <p:nvPr/>
        </p:nvPicPr>
        <p:blipFill>
          <a:blip r:embed="rId6"/>
          <a:stretch>
            <a:fillRect/>
          </a:stretch>
        </p:blipFill>
        <p:spPr>
          <a:xfrm>
            <a:off x="6509212" y="5090146"/>
            <a:ext cx="1931565" cy="1308869"/>
          </a:xfrm>
          <a:prstGeom prst="rect">
            <a:avLst/>
          </a:prstGeom>
        </p:spPr>
      </p:pic>
      <p:sp>
        <p:nvSpPr>
          <p:cNvPr id="31" name="Rectangle 30">
            <a:extLst>
              <a:ext uri="{FF2B5EF4-FFF2-40B4-BE49-F238E27FC236}">
                <a16:creationId xmlns:a16="http://schemas.microsoft.com/office/drawing/2014/main" id="{D32BD0EA-6C5B-81B6-FCCD-EA27FD595002}"/>
              </a:ext>
            </a:extLst>
          </p:cNvPr>
          <p:cNvSpPr/>
          <p:nvPr/>
        </p:nvSpPr>
        <p:spPr>
          <a:xfrm>
            <a:off x="4259191" y="2892287"/>
            <a:ext cx="818135" cy="16917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A3D2D59C-607D-C990-8C13-AF2E1A25A2EA}"/>
              </a:ext>
            </a:extLst>
          </p:cNvPr>
          <p:cNvSpPr/>
          <p:nvPr/>
        </p:nvSpPr>
        <p:spPr>
          <a:xfrm>
            <a:off x="2719294" y="3298682"/>
            <a:ext cx="1082684" cy="5414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Source</a:t>
            </a:r>
          </a:p>
        </p:txBody>
      </p:sp>
      <p:sp>
        <p:nvSpPr>
          <p:cNvPr id="33" name="Rectangle: Rounded Corners 32">
            <a:extLst>
              <a:ext uri="{FF2B5EF4-FFF2-40B4-BE49-F238E27FC236}">
                <a16:creationId xmlns:a16="http://schemas.microsoft.com/office/drawing/2014/main" id="{579A1635-7167-9E55-C951-EE69C5F85712}"/>
              </a:ext>
            </a:extLst>
          </p:cNvPr>
          <p:cNvSpPr/>
          <p:nvPr/>
        </p:nvSpPr>
        <p:spPr>
          <a:xfrm>
            <a:off x="4214259" y="3298682"/>
            <a:ext cx="947287" cy="5414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THz Acc</a:t>
            </a:r>
          </a:p>
        </p:txBody>
      </p:sp>
      <p:pic>
        <p:nvPicPr>
          <p:cNvPr id="35" name="Picture 34" descr="A diagram of a solar panel&#10;&#10;AI-generated content may be incorrect.">
            <a:extLst>
              <a:ext uri="{FF2B5EF4-FFF2-40B4-BE49-F238E27FC236}">
                <a16:creationId xmlns:a16="http://schemas.microsoft.com/office/drawing/2014/main" id="{2DD2E1F6-9B8A-D78F-5F92-2BE8CF62D9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9191" y="5133610"/>
            <a:ext cx="1750134" cy="1252937"/>
          </a:xfrm>
          <a:prstGeom prst="rect">
            <a:avLst/>
          </a:prstGeom>
        </p:spPr>
      </p:pic>
      <p:cxnSp>
        <p:nvCxnSpPr>
          <p:cNvPr id="37" name="Straight Arrow Connector 36">
            <a:extLst>
              <a:ext uri="{FF2B5EF4-FFF2-40B4-BE49-F238E27FC236}">
                <a16:creationId xmlns:a16="http://schemas.microsoft.com/office/drawing/2014/main" id="{5E6988B7-DAB4-8A96-118A-A3D49FA9FCF4}"/>
              </a:ext>
            </a:extLst>
          </p:cNvPr>
          <p:cNvCxnSpPr/>
          <p:nvPr/>
        </p:nvCxnSpPr>
        <p:spPr>
          <a:xfrm flipH="1">
            <a:off x="1921411" y="3601500"/>
            <a:ext cx="697989" cy="0"/>
          </a:xfrm>
          <a:prstGeom prst="straightConnector1">
            <a:avLst/>
          </a:prstGeom>
          <a:ln w="38100">
            <a:solidFill>
              <a:srgbClr val="DB9B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3519200-B8A9-5B1E-0196-9573C6B115A7}"/>
              </a:ext>
            </a:extLst>
          </p:cNvPr>
          <p:cNvCxnSpPr>
            <a:cxnSpLocks/>
            <a:stCxn id="32" idx="1"/>
          </p:cNvCxnSpPr>
          <p:nvPr/>
        </p:nvCxnSpPr>
        <p:spPr>
          <a:xfrm flipH="1">
            <a:off x="1921411" y="3569393"/>
            <a:ext cx="797883" cy="1303396"/>
          </a:xfrm>
          <a:prstGeom prst="straightConnector1">
            <a:avLst/>
          </a:prstGeom>
          <a:ln w="38100">
            <a:solidFill>
              <a:srgbClr val="DB9B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BB674C2-F8DB-5506-E8FE-393631F69359}"/>
              </a:ext>
            </a:extLst>
          </p:cNvPr>
          <p:cNvSpPr/>
          <p:nvPr/>
        </p:nvSpPr>
        <p:spPr>
          <a:xfrm>
            <a:off x="137774" y="2622884"/>
            <a:ext cx="1876014" cy="2069430"/>
          </a:xfrm>
          <a:prstGeom prst="rect">
            <a:avLst/>
          </a:prstGeom>
          <a:noFill/>
          <a:ln w="38100">
            <a:solidFill>
              <a:srgbClr val="DB9B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F7C2C74-A271-B54C-DD66-D717BACC7C81}"/>
              </a:ext>
            </a:extLst>
          </p:cNvPr>
          <p:cNvSpPr/>
          <p:nvPr/>
        </p:nvSpPr>
        <p:spPr>
          <a:xfrm>
            <a:off x="91585" y="4820677"/>
            <a:ext cx="3329405" cy="1900798"/>
          </a:xfrm>
          <a:prstGeom prst="rect">
            <a:avLst/>
          </a:prstGeom>
          <a:noFill/>
          <a:ln w="38100">
            <a:solidFill>
              <a:srgbClr val="DB9B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0C9326E0-3AD3-FD38-F31C-498E24808421}"/>
              </a:ext>
            </a:extLst>
          </p:cNvPr>
          <p:cNvCxnSpPr>
            <a:cxnSpLocks/>
          </p:cNvCxnSpPr>
          <p:nvPr/>
        </p:nvCxnSpPr>
        <p:spPr>
          <a:xfrm>
            <a:off x="4800892" y="3830661"/>
            <a:ext cx="273381" cy="1106155"/>
          </a:xfrm>
          <a:prstGeom prst="straightConnector1">
            <a:avLst/>
          </a:prstGeom>
          <a:ln w="38100">
            <a:solidFill>
              <a:srgbClr val="DB9B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B90C74A-AE02-5F98-73C9-2F938F2F1BCC}"/>
              </a:ext>
            </a:extLst>
          </p:cNvPr>
          <p:cNvCxnSpPr>
            <a:cxnSpLocks/>
          </p:cNvCxnSpPr>
          <p:nvPr/>
        </p:nvCxnSpPr>
        <p:spPr>
          <a:xfrm>
            <a:off x="4840315" y="3804800"/>
            <a:ext cx="1928567" cy="1111002"/>
          </a:xfrm>
          <a:prstGeom prst="straightConnector1">
            <a:avLst/>
          </a:prstGeom>
          <a:ln w="38100">
            <a:solidFill>
              <a:srgbClr val="DB9B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094C652-F872-FE54-9233-1B5147FE235A}"/>
              </a:ext>
            </a:extLst>
          </p:cNvPr>
          <p:cNvSpPr/>
          <p:nvPr/>
        </p:nvSpPr>
        <p:spPr>
          <a:xfrm>
            <a:off x="4159555" y="5038554"/>
            <a:ext cx="1928567" cy="1428768"/>
          </a:xfrm>
          <a:prstGeom prst="rect">
            <a:avLst/>
          </a:prstGeom>
          <a:noFill/>
          <a:ln w="38100">
            <a:solidFill>
              <a:srgbClr val="DB9B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2C0F9E2-7F94-5DAF-4E9A-7C26CA2F2399}"/>
              </a:ext>
            </a:extLst>
          </p:cNvPr>
          <p:cNvSpPr/>
          <p:nvPr/>
        </p:nvSpPr>
        <p:spPr>
          <a:xfrm>
            <a:off x="6454175" y="5029202"/>
            <a:ext cx="2041640" cy="1465630"/>
          </a:xfrm>
          <a:prstGeom prst="rect">
            <a:avLst/>
          </a:prstGeom>
          <a:noFill/>
          <a:ln w="38100">
            <a:solidFill>
              <a:srgbClr val="DB9B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05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9AF4-254C-B6C8-9C21-268E1470FAD4}"/>
              </a:ext>
            </a:extLst>
          </p:cNvPr>
          <p:cNvSpPr>
            <a:spLocks noGrp="1"/>
          </p:cNvSpPr>
          <p:nvPr>
            <p:ph type="title"/>
          </p:nvPr>
        </p:nvSpPr>
        <p:spPr/>
        <p:txBody>
          <a:bodyPr>
            <a:normAutofit/>
          </a:bodyPr>
          <a:lstStyle/>
          <a:p>
            <a:r>
              <a:rPr lang="en-US" dirty="0"/>
              <a:t>Solid State: ordering, excitation and emergent phenomena in materials</a:t>
            </a:r>
          </a:p>
        </p:txBody>
      </p:sp>
      <p:sp>
        <p:nvSpPr>
          <p:cNvPr id="3" name="Footer Placeholder 2">
            <a:extLst>
              <a:ext uri="{FF2B5EF4-FFF2-40B4-BE49-F238E27FC236}">
                <a16:creationId xmlns:a16="http://schemas.microsoft.com/office/drawing/2014/main" id="{CEDB9683-F5DD-D979-0CC6-D3204DBB0DA8}"/>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90992856-7442-ED94-3B1D-DB351D7853F0}"/>
              </a:ext>
            </a:extLst>
          </p:cNvPr>
          <p:cNvSpPr>
            <a:spLocks noGrp="1"/>
          </p:cNvSpPr>
          <p:nvPr>
            <p:ph type="body" sz="quarter" idx="12"/>
          </p:nvPr>
        </p:nvSpPr>
        <p:spPr>
          <a:xfrm>
            <a:off x="838201" y="2438400"/>
            <a:ext cx="10515599" cy="3492520"/>
          </a:xfrm>
        </p:spPr>
        <p:txBody>
          <a:bodyPr/>
          <a:lstStyle/>
          <a:p>
            <a:r>
              <a:rPr lang="en-US" dirty="0"/>
              <a:t>Study of macroscopic properties and ordered phase of materials: Interplay of charges, spin, orbital and lattice-structural degrees of freedom </a:t>
            </a:r>
          </a:p>
          <a:p>
            <a:endParaRPr lang="en-US" dirty="0"/>
          </a:p>
          <a:p>
            <a:r>
              <a:rPr lang="en-US" dirty="0">
                <a:solidFill>
                  <a:srgbClr val="FFC000"/>
                </a:solidFill>
              </a:rPr>
              <a:t>Condensed matter: Excitation interaction (phonons, charge carriers)</a:t>
            </a:r>
          </a:p>
          <a:p>
            <a:endParaRPr lang="en-US" dirty="0"/>
          </a:p>
          <a:p>
            <a:r>
              <a:rPr lang="en-US" dirty="0"/>
              <a:t>Structures, dynamics and non-equilibrium properties of materials</a:t>
            </a:r>
          </a:p>
        </p:txBody>
      </p:sp>
      <p:sp>
        <p:nvSpPr>
          <p:cNvPr id="5" name="Slide Number Placeholder 4">
            <a:extLst>
              <a:ext uri="{FF2B5EF4-FFF2-40B4-BE49-F238E27FC236}">
                <a16:creationId xmlns:a16="http://schemas.microsoft.com/office/drawing/2014/main" id="{B6943A09-34DF-16D2-775F-80074E6D8701}"/>
              </a:ext>
            </a:extLst>
          </p:cNvPr>
          <p:cNvSpPr>
            <a:spLocks noGrp="1"/>
          </p:cNvSpPr>
          <p:nvPr>
            <p:ph type="sldNum" sz="quarter" idx="13"/>
          </p:nvPr>
        </p:nvSpPr>
        <p:spPr/>
        <p:txBody>
          <a:bodyPr/>
          <a:lstStyle/>
          <a:p>
            <a:fld id="{C32E6374-5D17-4888-B56B-AA90B51A9EEF}" type="slidenum">
              <a:rPr lang="en-US" smtClean="0"/>
              <a:t>16</a:t>
            </a:fld>
            <a:endParaRPr lang="en-US" dirty="0"/>
          </a:p>
        </p:txBody>
      </p:sp>
    </p:spTree>
    <p:extLst>
      <p:ext uri="{BB962C8B-B14F-4D97-AF65-F5344CB8AC3E}">
        <p14:creationId xmlns:p14="http://schemas.microsoft.com/office/powerpoint/2010/main" val="332847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A819-16AE-FFCE-7FDA-FA0ADF0FFEB9}"/>
              </a:ext>
            </a:extLst>
          </p:cNvPr>
          <p:cNvSpPr>
            <a:spLocks noGrp="1"/>
          </p:cNvSpPr>
          <p:nvPr>
            <p:ph type="title"/>
          </p:nvPr>
        </p:nvSpPr>
        <p:spPr/>
        <p:txBody>
          <a:bodyPr/>
          <a:lstStyle/>
          <a:p>
            <a:r>
              <a:rPr lang="en-US" dirty="0"/>
              <a:t>Photochemistry and photobiology</a:t>
            </a:r>
          </a:p>
        </p:txBody>
      </p:sp>
      <p:sp>
        <p:nvSpPr>
          <p:cNvPr id="3" name="Footer Placeholder 2">
            <a:extLst>
              <a:ext uri="{FF2B5EF4-FFF2-40B4-BE49-F238E27FC236}">
                <a16:creationId xmlns:a16="http://schemas.microsoft.com/office/drawing/2014/main" id="{27D35B22-3280-F1F5-4291-7D55F4D9DE10}"/>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4E7D06D0-688C-9308-330D-B6FA32AA064F}"/>
              </a:ext>
            </a:extLst>
          </p:cNvPr>
          <p:cNvSpPr>
            <a:spLocks noGrp="1"/>
          </p:cNvSpPr>
          <p:nvPr>
            <p:ph type="body" sz="quarter" idx="12"/>
          </p:nvPr>
        </p:nvSpPr>
        <p:spPr>
          <a:xfrm>
            <a:off x="838201" y="2004377"/>
            <a:ext cx="10515599" cy="4717098"/>
          </a:xfrm>
        </p:spPr>
        <p:txBody>
          <a:bodyPr/>
          <a:lstStyle/>
          <a:p>
            <a:r>
              <a:rPr lang="en-US" dirty="0"/>
              <a:t>Molecule light-response: Photosynthesis, vision, DNA photo-damage, light harvesting and storage devices</a:t>
            </a:r>
          </a:p>
          <a:p>
            <a:r>
              <a:rPr lang="en-US" dirty="0">
                <a:solidFill>
                  <a:srgbClr val="FFC000"/>
                </a:solidFill>
              </a:rPr>
              <a:t>Coherent nuclear motion of vibrational </a:t>
            </a:r>
            <a:r>
              <a:rPr lang="en-US" dirty="0" err="1">
                <a:solidFill>
                  <a:srgbClr val="FFC000"/>
                </a:solidFill>
              </a:rPr>
              <a:t>wavepackets</a:t>
            </a:r>
            <a:r>
              <a:rPr lang="en-US" dirty="0">
                <a:solidFill>
                  <a:srgbClr val="FFC000"/>
                </a:solidFill>
              </a:rPr>
              <a:t> along both ground and excited states</a:t>
            </a:r>
          </a:p>
          <a:p>
            <a:r>
              <a:rPr lang="en-US" dirty="0"/>
              <a:t>Investigation coupled-nuclear electronic motion in excited states</a:t>
            </a:r>
          </a:p>
          <a:p>
            <a:r>
              <a:rPr lang="en-US" dirty="0">
                <a:solidFill>
                  <a:srgbClr val="FFC000"/>
                </a:solidFill>
              </a:rPr>
              <a:t>Capturing relaxation dynamics</a:t>
            </a:r>
          </a:p>
          <a:p>
            <a:r>
              <a:rPr lang="en-US" dirty="0"/>
              <a:t>Direct retrieval of three-dimensional structure from diffraction measurements</a:t>
            </a:r>
          </a:p>
        </p:txBody>
      </p:sp>
      <p:sp>
        <p:nvSpPr>
          <p:cNvPr id="5" name="Slide Number Placeholder 4">
            <a:extLst>
              <a:ext uri="{FF2B5EF4-FFF2-40B4-BE49-F238E27FC236}">
                <a16:creationId xmlns:a16="http://schemas.microsoft.com/office/drawing/2014/main" id="{98E61F8D-DB65-969A-AE34-AF0997EF55A9}"/>
              </a:ext>
            </a:extLst>
          </p:cNvPr>
          <p:cNvSpPr>
            <a:spLocks noGrp="1"/>
          </p:cNvSpPr>
          <p:nvPr>
            <p:ph type="sldNum" sz="quarter" idx="13"/>
          </p:nvPr>
        </p:nvSpPr>
        <p:spPr/>
        <p:txBody>
          <a:bodyPr/>
          <a:lstStyle/>
          <a:p>
            <a:fld id="{C32E6374-5D17-4888-B56B-AA90B51A9EEF}" type="slidenum">
              <a:rPr lang="en-US" smtClean="0"/>
              <a:t>17</a:t>
            </a:fld>
            <a:endParaRPr lang="en-US" dirty="0"/>
          </a:p>
        </p:txBody>
      </p:sp>
    </p:spTree>
    <p:extLst>
      <p:ext uri="{BB962C8B-B14F-4D97-AF65-F5344CB8AC3E}">
        <p14:creationId xmlns:p14="http://schemas.microsoft.com/office/powerpoint/2010/main" val="183808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150DFF-1B6B-46EA-D736-BE194F5B09A1}"/>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9FE66982-BFE4-ED86-C5C3-26C8AD31B1A8}"/>
              </a:ext>
            </a:extLst>
          </p:cNvPr>
          <p:cNvSpPr>
            <a:spLocks noGrp="1"/>
          </p:cNvSpPr>
          <p:nvPr>
            <p:ph type="sldNum" sz="quarter" idx="13"/>
          </p:nvPr>
        </p:nvSpPr>
        <p:spPr/>
        <p:txBody>
          <a:bodyPr/>
          <a:lstStyle/>
          <a:p>
            <a:fld id="{C32E6374-5D17-4888-B56B-AA90B51A9EEF}" type="slidenum">
              <a:rPr lang="en-US" smtClean="0"/>
              <a:t>18</a:t>
            </a:fld>
            <a:endParaRPr lang="en-US" dirty="0"/>
          </a:p>
        </p:txBody>
      </p:sp>
      <p:sp>
        <p:nvSpPr>
          <p:cNvPr id="6" name="Title 1">
            <a:extLst>
              <a:ext uri="{FF2B5EF4-FFF2-40B4-BE49-F238E27FC236}">
                <a16:creationId xmlns:a16="http://schemas.microsoft.com/office/drawing/2014/main" id="{0265F503-322E-E06C-15CC-9472F87E1994}"/>
              </a:ext>
            </a:extLst>
          </p:cNvPr>
          <p:cNvSpPr>
            <a:spLocks noGrp="1"/>
          </p:cNvSpPr>
          <p:nvPr>
            <p:ph type="title"/>
          </p:nvPr>
        </p:nvSpPr>
        <p:spPr>
          <a:xfrm>
            <a:off x="990600" y="517525"/>
            <a:ext cx="8839200" cy="1325563"/>
          </a:xfrm>
        </p:spPr>
        <p:txBody>
          <a:bodyPr/>
          <a:lstStyle/>
          <a:p>
            <a:r>
              <a:rPr lang="en-US" dirty="0"/>
              <a:t>Conclusions</a:t>
            </a:r>
          </a:p>
        </p:txBody>
      </p:sp>
      <p:sp>
        <p:nvSpPr>
          <p:cNvPr id="10" name="Slide Number Placeholder 5">
            <a:extLst>
              <a:ext uri="{FF2B5EF4-FFF2-40B4-BE49-F238E27FC236}">
                <a16:creationId xmlns:a16="http://schemas.microsoft.com/office/drawing/2014/main" id="{2762DC03-9AE8-CA4E-4A40-BD983949320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197CE-5CCD-4E61-B00D-718F483F8FA7}" type="slidenum">
              <a:rPr lang="en-US" smtClean="0"/>
              <a:pPr/>
              <a:t>18</a:t>
            </a:fld>
            <a:endParaRPr lang="en-US" dirty="0"/>
          </a:p>
        </p:txBody>
      </p:sp>
      <p:sp>
        <p:nvSpPr>
          <p:cNvPr id="4" name="Rectangle 2">
            <a:extLst>
              <a:ext uri="{FF2B5EF4-FFF2-40B4-BE49-F238E27FC236}">
                <a16:creationId xmlns:a16="http://schemas.microsoft.com/office/drawing/2014/main" id="{DFC0CA8E-108E-45CD-D463-E8EBD078666C}"/>
              </a:ext>
            </a:extLst>
          </p:cNvPr>
          <p:cNvSpPr>
            <a:spLocks noChangeArrowheads="1"/>
          </p:cNvSpPr>
          <p:nvPr/>
        </p:nvSpPr>
        <p:spPr bwMode="auto">
          <a:xfrm>
            <a:off x="152400" y="416997"/>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sp>
        <p:nvSpPr>
          <p:cNvPr id="11" name="Rectangle 3">
            <a:extLst>
              <a:ext uri="{FF2B5EF4-FFF2-40B4-BE49-F238E27FC236}">
                <a16:creationId xmlns:a16="http://schemas.microsoft.com/office/drawing/2014/main" id="{467C2E92-ABF5-2197-3C68-306505F50D32}"/>
              </a:ext>
            </a:extLst>
          </p:cNvPr>
          <p:cNvSpPr>
            <a:spLocks noChangeArrowheads="1"/>
          </p:cNvSpPr>
          <p:nvPr/>
        </p:nvSpPr>
        <p:spPr bwMode="auto">
          <a:xfrm>
            <a:off x="424443" y="1502718"/>
            <a:ext cx="1150567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bg1"/>
                </a:solidFill>
                <a:effectLst/>
              </a:rPr>
              <a:t>THz-driven electron sources </a:t>
            </a:r>
            <a:r>
              <a:rPr kumimoji="0" lang="en-US" altLang="en-US" sz="2000" i="0" u="none" strike="noStrike" cap="none" normalizeH="0" baseline="0" dirty="0">
                <a:ln>
                  <a:noFill/>
                </a:ln>
                <a:solidFill>
                  <a:srgbClr val="FCAF17"/>
                </a:solidFill>
                <a:effectLst/>
              </a:rPr>
              <a:t>enable compact, table-top electron sources </a:t>
            </a:r>
            <a:r>
              <a:rPr kumimoji="0" lang="en-US" altLang="en-US" sz="2000" i="0" u="none" strike="noStrike" cap="none" normalizeH="0" baseline="0" dirty="0">
                <a:ln>
                  <a:noFill/>
                </a:ln>
                <a:solidFill>
                  <a:schemeClr val="bg1"/>
                </a:solidFill>
                <a:effectLst/>
              </a:rPr>
              <a:t>with high accelerating gradients (GV/m scale), reducing system size while improving performance.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bg1"/>
                </a:solidFill>
                <a:effectLst/>
              </a:rPr>
              <a:t>These accelerators can potentially provide </a:t>
            </a:r>
            <a:r>
              <a:rPr kumimoji="0" lang="en-US" altLang="en-US" sz="2000" b="1" i="0" u="none" strike="noStrike" cap="none" normalizeH="0" baseline="0" dirty="0">
                <a:ln>
                  <a:noFill/>
                </a:ln>
                <a:solidFill>
                  <a:srgbClr val="FF0000"/>
                </a:solidFill>
                <a:effectLst/>
              </a:rPr>
              <a:t>sub-100 femtosecond, low-emittance, and high-brightness electron beams.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i="0" u="none" strike="noStrike" cap="none" normalizeH="0" baseline="0" dirty="0">
              <a:ln>
                <a:noFill/>
              </a:ln>
              <a:solidFill>
                <a:schemeClr val="bg1"/>
              </a:solidFill>
              <a:effectLst/>
            </a:endParaRPr>
          </a:p>
          <a:p>
            <a:pPr eaLnBrk="0" fontAlgn="base" hangingPunct="0">
              <a:spcBef>
                <a:spcPct val="0"/>
              </a:spcBef>
              <a:spcAft>
                <a:spcPct val="0"/>
              </a:spcAft>
              <a:buFontTx/>
              <a:buChar char="•"/>
            </a:pPr>
            <a:r>
              <a:rPr lang="en-US" altLang="en-US" sz="2000" dirty="0">
                <a:solidFill>
                  <a:schemeClr val="bg1"/>
                </a:solidFill>
              </a:rPr>
              <a:t>THz-driven beam compression and synchronization techniques also improve </a:t>
            </a:r>
            <a:r>
              <a:rPr lang="en-US" altLang="en-US" sz="2000" dirty="0">
                <a:solidFill>
                  <a:srgbClr val="FCAF17"/>
                </a:solidFill>
              </a:rPr>
              <a:t>temporal precision</a:t>
            </a:r>
            <a:r>
              <a:rPr lang="en-US" altLang="en-US" sz="2000" dirty="0">
                <a:solidFill>
                  <a:schemeClr val="bg1"/>
                </a:solidFill>
              </a:rPr>
              <a:t>, enabling direct observation of non-equilibrium states in matter with femtosecond clarity.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bg1"/>
                </a:solidFill>
                <a:effectLst/>
              </a:rPr>
              <a:t>Such enhanced beam parameters open access to previously unresolvable ultrafast processes in: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bg1"/>
                </a:solidFill>
                <a:effectLst/>
              </a:rPr>
              <a:t>Materials science (ferroelectric switching, phase transitions, coherent phonons),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bg1"/>
                </a:solidFill>
                <a:effectLst/>
              </a:rPr>
              <a:t>Chemistry (bond breaking/forming, reaction intermediates),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bg1"/>
                </a:solidFill>
                <a:effectLst/>
              </a:rPr>
              <a:t>Biology (conformational protein dynamics, enzyme activity).</a:t>
            </a:r>
          </a:p>
        </p:txBody>
      </p:sp>
      <p:sp>
        <p:nvSpPr>
          <p:cNvPr id="12" name="Rectangle 4">
            <a:extLst>
              <a:ext uri="{FF2B5EF4-FFF2-40B4-BE49-F238E27FC236}">
                <a16:creationId xmlns:a16="http://schemas.microsoft.com/office/drawing/2014/main" id="{9F3AEC42-3355-B847-4A98-C28C71B21C10}"/>
              </a:ext>
            </a:extLst>
          </p:cNvPr>
          <p:cNvSpPr>
            <a:spLocks noChangeArrowheads="1"/>
          </p:cNvSpPr>
          <p:nvPr/>
        </p:nvSpPr>
        <p:spPr bwMode="auto">
          <a:xfrm>
            <a:off x="152400" y="890072"/>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spTree>
    <p:extLst>
      <p:ext uri="{BB962C8B-B14F-4D97-AF65-F5344CB8AC3E}">
        <p14:creationId xmlns:p14="http://schemas.microsoft.com/office/powerpoint/2010/main" val="14233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C03B-2AF9-1F4A-1CD2-95E7B235315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327941A-977A-4C9B-97AC-5A684A3A5FD3}"/>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B3527AB3-84AB-3539-2C5F-53057806B309}"/>
              </a:ext>
            </a:extLst>
          </p:cNvPr>
          <p:cNvSpPr>
            <a:spLocks noGrp="1"/>
          </p:cNvSpPr>
          <p:nvPr>
            <p:ph type="sldNum" sz="quarter" idx="13"/>
          </p:nvPr>
        </p:nvSpPr>
        <p:spPr/>
        <p:txBody>
          <a:bodyPr/>
          <a:lstStyle/>
          <a:p>
            <a:fld id="{C32E6374-5D17-4888-B56B-AA90B51A9EEF}" type="slidenum">
              <a:rPr lang="en-US" smtClean="0"/>
              <a:t>19</a:t>
            </a:fld>
            <a:endParaRPr lang="en-US" dirty="0"/>
          </a:p>
        </p:txBody>
      </p:sp>
      <p:sp>
        <p:nvSpPr>
          <p:cNvPr id="6" name="Title 1">
            <a:extLst>
              <a:ext uri="{FF2B5EF4-FFF2-40B4-BE49-F238E27FC236}">
                <a16:creationId xmlns:a16="http://schemas.microsoft.com/office/drawing/2014/main" id="{CFAC7F2F-0D25-D011-9425-F49266332C4D}"/>
              </a:ext>
            </a:extLst>
          </p:cNvPr>
          <p:cNvSpPr>
            <a:spLocks noGrp="1"/>
          </p:cNvSpPr>
          <p:nvPr>
            <p:ph type="title"/>
          </p:nvPr>
        </p:nvSpPr>
        <p:spPr>
          <a:xfrm>
            <a:off x="838200" y="365125"/>
            <a:ext cx="8839200" cy="1325563"/>
          </a:xfrm>
        </p:spPr>
        <p:txBody>
          <a:bodyPr/>
          <a:lstStyle/>
          <a:p>
            <a:r>
              <a:rPr lang="en-US" dirty="0"/>
              <a:t>Closing thoughts</a:t>
            </a:r>
          </a:p>
        </p:txBody>
      </p:sp>
      <p:sp>
        <p:nvSpPr>
          <p:cNvPr id="2" name="TextBox 1">
            <a:extLst>
              <a:ext uri="{FF2B5EF4-FFF2-40B4-BE49-F238E27FC236}">
                <a16:creationId xmlns:a16="http://schemas.microsoft.com/office/drawing/2014/main" id="{7380DC51-6154-553D-8172-5C6936CB07CB}"/>
              </a:ext>
            </a:extLst>
          </p:cNvPr>
          <p:cNvSpPr txBox="1"/>
          <p:nvPr/>
        </p:nvSpPr>
        <p:spPr>
          <a:xfrm>
            <a:off x="975360" y="1569434"/>
            <a:ext cx="10454640" cy="2554545"/>
          </a:xfrm>
          <a:prstGeom prst="rect">
            <a:avLst/>
          </a:prstGeom>
          <a:noFill/>
        </p:spPr>
        <p:txBody>
          <a:bodyPr wrap="square" rtlCol="0">
            <a:spAutoFit/>
          </a:bodyPr>
          <a:lstStyle/>
          <a:p>
            <a:r>
              <a:rPr lang="en-US" sz="2000" dirty="0">
                <a:solidFill>
                  <a:schemeClr val="bg1"/>
                </a:solidFill>
              </a:rPr>
              <a:t>“With an extremely fast ‘electron camera’ … researchers have made the first high‑definition ‘movie’ of ring‑shaped molecules breaking open in response to light. … The fact that we can now directly measure changes in bond distances during chemical reactions allows us to </a:t>
            </a:r>
            <a:r>
              <a:rPr lang="en-US" sz="2000" b="1" dirty="0">
                <a:solidFill>
                  <a:schemeClr val="bg1"/>
                </a:solidFill>
              </a:rPr>
              <a:t>ask new questions about fundamental processes stimulated by light</a:t>
            </a:r>
            <a:r>
              <a:rPr lang="en-US" sz="2000" dirty="0">
                <a:solidFill>
                  <a:schemeClr val="bg1"/>
                </a:solidFill>
              </a:rPr>
              <a:t>.” </a:t>
            </a:r>
            <a:r>
              <a:rPr lang="en-US" sz="2000" i="1" dirty="0">
                <a:solidFill>
                  <a:srgbClr val="FCAF17"/>
                </a:solidFill>
              </a:rPr>
              <a:t>https://www6.slac.stanford.edu/news/2019-04-15-slacs-high-speed-electron-camera-films-molecular-movie-hd</a:t>
            </a:r>
          </a:p>
          <a:p>
            <a:endParaRPr lang="en-US" sz="2000" i="1" dirty="0">
              <a:solidFill>
                <a:srgbClr val="FCAF17"/>
              </a:solidFill>
            </a:endParaRPr>
          </a:p>
          <a:p>
            <a:r>
              <a:rPr lang="en-US" sz="2000" dirty="0">
                <a:solidFill>
                  <a:schemeClr val="bg1"/>
                </a:solidFill>
              </a:rPr>
              <a:t>“The electron motion in atoms and molecules is at the heart of all phenomena in nature that occur outside the nucleus”</a:t>
            </a:r>
            <a:r>
              <a:rPr lang="en-US" sz="2000" i="1" dirty="0">
                <a:solidFill>
                  <a:schemeClr val="bg1"/>
                </a:solidFill>
              </a:rPr>
              <a:t> </a:t>
            </a:r>
            <a:r>
              <a:rPr lang="en-US" sz="2000" i="1" dirty="0">
                <a:solidFill>
                  <a:srgbClr val="FCAF17"/>
                </a:solidFill>
              </a:rPr>
              <a:t>Hui et. Al., Attosecond electron microscopy</a:t>
            </a:r>
          </a:p>
        </p:txBody>
      </p:sp>
    </p:spTree>
    <p:extLst>
      <p:ext uri="{BB962C8B-B14F-4D97-AF65-F5344CB8AC3E}">
        <p14:creationId xmlns:p14="http://schemas.microsoft.com/office/powerpoint/2010/main" val="110617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3B8D-9926-3CCC-01AD-CB870EB6FE1F}"/>
              </a:ext>
            </a:extLst>
          </p:cNvPr>
          <p:cNvSpPr>
            <a:spLocks noGrp="1"/>
          </p:cNvSpPr>
          <p:nvPr>
            <p:ph type="title"/>
          </p:nvPr>
        </p:nvSpPr>
        <p:spPr/>
        <p:txBody>
          <a:bodyPr/>
          <a:lstStyle/>
          <a:p>
            <a:r>
              <a:rPr lang="en-GB" dirty="0"/>
              <a:t>Outline</a:t>
            </a:r>
          </a:p>
        </p:txBody>
      </p:sp>
      <p:sp>
        <p:nvSpPr>
          <p:cNvPr id="3" name="Footer Placeholder 2">
            <a:extLst>
              <a:ext uri="{FF2B5EF4-FFF2-40B4-BE49-F238E27FC236}">
                <a16:creationId xmlns:a16="http://schemas.microsoft.com/office/drawing/2014/main" id="{495861AD-7A23-1A64-46CF-91E730E6589E}"/>
              </a:ext>
            </a:extLst>
          </p:cNvPr>
          <p:cNvSpPr>
            <a:spLocks noGrp="1"/>
          </p:cNvSpPr>
          <p:nvPr>
            <p:ph type="ftr" sz="quarter" idx="11"/>
          </p:nvPr>
        </p:nvSpPr>
        <p:spPr>
          <a:xfrm>
            <a:off x="0" y="6325618"/>
            <a:ext cx="12192000" cy="365125"/>
          </a:xfr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4" name="Text Placeholder 3">
            <a:extLst>
              <a:ext uri="{FF2B5EF4-FFF2-40B4-BE49-F238E27FC236}">
                <a16:creationId xmlns:a16="http://schemas.microsoft.com/office/drawing/2014/main" id="{376158BE-496F-5806-CE76-D08510522BF8}"/>
              </a:ext>
            </a:extLst>
          </p:cNvPr>
          <p:cNvSpPr>
            <a:spLocks noGrp="1"/>
          </p:cNvSpPr>
          <p:nvPr>
            <p:ph type="body" sz="quarter" idx="12"/>
          </p:nvPr>
        </p:nvSpPr>
        <p:spPr>
          <a:xfrm>
            <a:off x="838200" y="1498302"/>
            <a:ext cx="10515599" cy="4717098"/>
          </a:xfrm>
        </p:spPr>
        <p:txBody>
          <a:bodyPr>
            <a:normAutofit lnSpcReduction="10000"/>
          </a:bodyPr>
          <a:lstStyle/>
          <a:p>
            <a:r>
              <a:rPr lang="en-GB" sz="4000" dirty="0"/>
              <a:t> </a:t>
            </a:r>
            <a:r>
              <a:rPr lang="en-GB" sz="4300" b="1" dirty="0">
                <a:solidFill>
                  <a:srgbClr val="437AAB"/>
                </a:solidFill>
              </a:rPr>
              <a:t>Quick overview of Dielectric Laser-driven Accelerators (DLAs)</a:t>
            </a:r>
          </a:p>
          <a:p>
            <a:endParaRPr lang="en-US" sz="4300" dirty="0"/>
          </a:p>
          <a:p>
            <a:r>
              <a:rPr lang="en-US" sz="4300" dirty="0"/>
              <a:t> </a:t>
            </a:r>
            <a:r>
              <a:rPr lang="en-US" sz="4300" b="1" dirty="0">
                <a:solidFill>
                  <a:srgbClr val="437AAB"/>
                </a:solidFill>
              </a:rPr>
              <a:t>Ultrafast Electron Diffraction (UED)</a:t>
            </a:r>
          </a:p>
          <a:p>
            <a:pPr lvl="1">
              <a:buFont typeface="Wingdings" panose="05000000000000000000" pitchFamily="2" charset="2"/>
              <a:buChar char="ü"/>
            </a:pPr>
            <a:r>
              <a:rPr lang="en-US" sz="3600" dirty="0"/>
              <a:t> </a:t>
            </a:r>
            <a:r>
              <a:rPr lang="en-US" sz="3500" dirty="0"/>
              <a:t>Main ideas and figure of merits</a:t>
            </a:r>
          </a:p>
          <a:p>
            <a:pPr lvl="1">
              <a:buFont typeface="Wingdings" panose="05000000000000000000" pitchFamily="2" charset="2"/>
              <a:buChar char="ü"/>
            </a:pPr>
            <a:r>
              <a:rPr lang="en-US" sz="3500" dirty="0"/>
              <a:t> </a:t>
            </a:r>
            <a:r>
              <a:rPr lang="en-US" sz="3500" dirty="0">
                <a:solidFill>
                  <a:srgbClr val="FCAF17"/>
                </a:solidFill>
              </a:rPr>
              <a:t>THz pulses</a:t>
            </a:r>
            <a:r>
              <a:rPr lang="en-US" sz="3500" dirty="0"/>
              <a:t>: Setups &amp; their Benefits in UED</a:t>
            </a:r>
          </a:p>
          <a:p>
            <a:pPr lvl="1">
              <a:buFont typeface="Wingdings" panose="05000000000000000000" pitchFamily="2" charset="2"/>
              <a:buChar char="ü"/>
            </a:pPr>
            <a:r>
              <a:rPr lang="en-US" sz="3500" dirty="0"/>
              <a:t> Dielectric </a:t>
            </a:r>
            <a:r>
              <a:rPr lang="en-US" sz="3500" dirty="0">
                <a:solidFill>
                  <a:srgbClr val="FCAF17"/>
                </a:solidFill>
              </a:rPr>
              <a:t>THz-driven</a:t>
            </a:r>
            <a:r>
              <a:rPr lang="en-US" sz="3500" dirty="0"/>
              <a:t> Accelerators (DTAs)</a:t>
            </a:r>
          </a:p>
          <a:p>
            <a:pPr lvl="1">
              <a:buFont typeface="Wingdings" panose="05000000000000000000" pitchFamily="2" charset="2"/>
              <a:buChar char="ü"/>
            </a:pPr>
            <a:r>
              <a:rPr lang="en-US" sz="3500" dirty="0"/>
              <a:t> Fundamental Science Drivers for UED</a:t>
            </a:r>
          </a:p>
        </p:txBody>
      </p:sp>
      <p:sp>
        <p:nvSpPr>
          <p:cNvPr id="5" name="Slide Number Placeholder 4">
            <a:extLst>
              <a:ext uri="{FF2B5EF4-FFF2-40B4-BE49-F238E27FC236}">
                <a16:creationId xmlns:a16="http://schemas.microsoft.com/office/drawing/2014/main" id="{A18922AD-B75D-B098-BCB6-53671C94713B}"/>
              </a:ext>
            </a:extLst>
          </p:cNvPr>
          <p:cNvSpPr>
            <a:spLocks noGrp="1"/>
          </p:cNvSpPr>
          <p:nvPr>
            <p:ph type="sldNum" sz="quarter" idx="13"/>
          </p:nvPr>
        </p:nvSpPr>
        <p:spPr/>
        <p:txBody>
          <a:bodyPr/>
          <a:lstStyle/>
          <a:p>
            <a:fld id="{C32E6374-5D17-4888-B56B-AA90B51A9EEF}" type="slidenum">
              <a:rPr lang="en-US" smtClean="0"/>
              <a:t>2</a:t>
            </a:fld>
            <a:endParaRPr lang="en-US" dirty="0"/>
          </a:p>
        </p:txBody>
      </p:sp>
    </p:spTree>
    <p:extLst>
      <p:ext uri="{BB962C8B-B14F-4D97-AF65-F5344CB8AC3E}">
        <p14:creationId xmlns:p14="http://schemas.microsoft.com/office/powerpoint/2010/main" val="60707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48D3A6-65A3-6E15-AEFE-E6EE90458A86}"/>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9F797E0D-600E-4773-C445-CE00D9794691}"/>
              </a:ext>
            </a:extLst>
          </p:cNvPr>
          <p:cNvSpPr>
            <a:spLocks noGrp="1"/>
          </p:cNvSpPr>
          <p:nvPr>
            <p:ph type="sldNum" sz="quarter" idx="13"/>
          </p:nvPr>
        </p:nvSpPr>
        <p:spPr/>
        <p:txBody>
          <a:bodyPr/>
          <a:lstStyle/>
          <a:p>
            <a:fld id="{C32E6374-5D17-4888-B56B-AA90B51A9EEF}" type="slidenum">
              <a:rPr lang="en-US" smtClean="0"/>
              <a:t>20</a:t>
            </a:fld>
            <a:endParaRPr lang="en-US" dirty="0"/>
          </a:p>
        </p:txBody>
      </p:sp>
      <p:sp>
        <p:nvSpPr>
          <p:cNvPr id="6" name="Title 1">
            <a:extLst>
              <a:ext uri="{FF2B5EF4-FFF2-40B4-BE49-F238E27FC236}">
                <a16:creationId xmlns:a16="http://schemas.microsoft.com/office/drawing/2014/main" id="{88FDEFCA-63E7-602D-800C-125DFD9F3C37}"/>
              </a:ext>
            </a:extLst>
          </p:cNvPr>
          <p:cNvSpPr>
            <a:spLocks noGrp="1"/>
          </p:cNvSpPr>
          <p:nvPr>
            <p:ph type="title"/>
          </p:nvPr>
        </p:nvSpPr>
        <p:spPr>
          <a:xfrm>
            <a:off x="838200" y="365125"/>
            <a:ext cx="8839200" cy="1325563"/>
          </a:xfrm>
        </p:spPr>
        <p:txBody>
          <a:bodyPr/>
          <a:lstStyle/>
          <a:p>
            <a:r>
              <a:rPr lang="en-US" dirty="0"/>
              <a:t>Closing thoughts</a:t>
            </a:r>
          </a:p>
        </p:txBody>
      </p:sp>
      <p:sp>
        <p:nvSpPr>
          <p:cNvPr id="7" name="TextBox 6">
            <a:extLst>
              <a:ext uri="{FF2B5EF4-FFF2-40B4-BE49-F238E27FC236}">
                <a16:creationId xmlns:a16="http://schemas.microsoft.com/office/drawing/2014/main" id="{5288253E-CE75-92D9-FC38-410895BE38E4}"/>
              </a:ext>
            </a:extLst>
          </p:cNvPr>
          <p:cNvSpPr txBox="1"/>
          <p:nvPr/>
        </p:nvSpPr>
        <p:spPr>
          <a:xfrm>
            <a:off x="975360" y="4483062"/>
            <a:ext cx="10454640" cy="707886"/>
          </a:xfrm>
          <a:prstGeom prst="rect">
            <a:avLst/>
          </a:prstGeom>
          <a:noFill/>
        </p:spPr>
        <p:txBody>
          <a:bodyPr wrap="square" rtlCol="0">
            <a:spAutoFit/>
          </a:bodyPr>
          <a:lstStyle/>
          <a:p>
            <a:r>
              <a:rPr lang="en-US" sz="2000" dirty="0">
                <a:solidFill>
                  <a:srgbClr val="00B0F0"/>
                </a:solidFill>
              </a:rPr>
              <a:t>“Accelerator science influenced 28 % of the physics research carried out between the 1938 and 2009, and, in average, it contributed to Nobel prizes in Physics every 2.9 years”</a:t>
            </a:r>
          </a:p>
        </p:txBody>
      </p:sp>
      <p:sp>
        <p:nvSpPr>
          <p:cNvPr id="8" name="TextBox 7">
            <a:extLst>
              <a:ext uri="{FF2B5EF4-FFF2-40B4-BE49-F238E27FC236}">
                <a16:creationId xmlns:a16="http://schemas.microsoft.com/office/drawing/2014/main" id="{D6E1001A-B7B0-E08F-294B-8297A950C427}"/>
              </a:ext>
            </a:extLst>
          </p:cNvPr>
          <p:cNvSpPr txBox="1"/>
          <p:nvPr/>
        </p:nvSpPr>
        <p:spPr>
          <a:xfrm>
            <a:off x="975360" y="5065763"/>
            <a:ext cx="10454640" cy="707886"/>
          </a:xfrm>
          <a:prstGeom prst="rect">
            <a:avLst/>
          </a:prstGeom>
          <a:noFill/>
        </p:spPr>
        <p:txBody>
          <a:bodyPr wrap="square" rtlCol="0">
            <a:spAutoFit/>
          </a:bodyPr>
          <a:lstStyle/>
          <a:p>
            <a:r>
              <a:rPr lang="en-US" sz="2000" i="1" dirty="0">
                <a:solidFill>
                  <a:schemeClr val="bg1"/>
                </a:solidFill>
              </a:rPr>
              <a:t>(</a:t>
            </a:r>
            <a:r>
              <a:rPr lang="en-US" sz="2000" i="1" dirty="0" err="1">
                <a:solidFill>
                  <a:schemeClr val="bg1"/>
                </a:solidFill>
              </a:rPr>
              <a:t>Haussacker</a:t>
            </a:r>
            <a:r>
              <a:rPr lang="en-US" sz="2000" i="1" dirty="0">
                <a:solidFill>
                  <a:schemeClr val="bg1"/>
                </a:solidFill>
              </a:rPr>
              <a:t>, E.F., Chao, A.W., The influence of accelerator science on Physics research, Phys. </a:t>
            </a:r>
            <a:r>
              <a:rPr lang="en-US" sz="2000" i="1" dirty="0" err="1">
                <a:solidFill>
                  <a:schemeClr val="bg1"/>
                </a:solidFill>
              </a:rPr>
              <a:t>Perspect</a:t>
            </a:r>
            <a:r>
              <a:rPr lang="en-US" sz="2000" i="1" dirty="0">
                <a:solidFill>
                  <a:schemeClr val="bg1"/>
                </a:solidFill>
              </a:rPr>
              <a:t>. 13, 146, 2011)</a:t>
            </a:r>
          </a:p>
        </p:txBody>
      </p:sp>
      <p:sp>
        <p:nvSpPr>
          <p:cNvPr id="2" name="TextBox 1">
            <a:extLst>
              <a:ext uri="{FF2B5EF4-FFF2-40B4-BE49-F238E27FC236}">
                <a16:creationId xmlns:a16="http://schemas.microsoft.com/office/drawing/2014/main" id="{9BEB5675-E73E-965C-E937-BE52177475D6}"/>
              </a:ext>
            </a:extLst>
          </p:cNvPr>
          <p:cNvSpPr txBox="1"/>
          <p:nvPr/>
        </p:nvSpPr>
        <p:spPr>
          <a:xfrm>
            <a:off x="975360" y="1569434"/>
            <a:ext cx="10454640" cy="2554545"/>
          </a:xfrm>
          <a:prstGeom prst="rect">
            <a:avLst/>
          </a:prstGeom>
          <a:noFill/>
        </p:spPr>
        <p:txBody>
          <a:bodyPr wrap="square" rtlCol="0">
            <a:spAutoFit/>
          </a:bodyPr>
          <a:lstStyle/>
          <a:p>
            <a:r>
              <a:rPr lang="en-US" sz="2000" dirty="0">
                <a:solidFill>
                  <a:schemeClr val="bg1"/>
                </a:solidFill>
              </a:rPr>
              <a:t>“With an extremely fast ‘electron camera’ … researchers have made the first high‑definition ‘movie’ of ring‑shaped molecules breaking open in response to light. … The fact that we can now directly measure changes in bond distances during chemical reactions allows us to </a:t>
            </a:r>
            <a:r>
              <a:rPr lang="en-US" sz="2000" b="1" dirty="0">
                <a:solidFill>
                  <a:schemeClr val="bg1"/>
                </a:solidFill>
              </a:rPr>
              <a:t>ask new questions about fundamental processes stimulated by light</a:t>
            </a:r>
            <a:r>
              <a:rPr lang="en-US" sz="2000" dirty="0">
                <a:solidFill>
                  <a:schemeClr val="bg1"/>
                </a:solidFill>
              </a:rPr>
              <a:t>.” </a:t>
            </a:r>
            <a:r>
              <a:rPr lang="en-US" sz="2000" i="1" dirty="0">
                <a:solidFill>
                  <a:srgbClr val="FCAF17"/>
                </a:solidFill>
              </a:rPr>
              <a:t>https://www6.slac.stanford.edu/news/2019-04-15-slacs-high-speed-electron-camera-films-molecular-movie-hd</a:t>
            </a:r>
          </a:p>
          <a:p>
            <a:endParaRPr lang="en-US" sz="2000" i="1" dirty="0">
              <a:solidFill>
                <a:srgbClr val="FCAF17"/>
              </a:solidFill>
            </a:endParaRPr>
          </a:p>
          <a:p>
            <a:r>
              <a:rPr lang="en-US" sz="2000" dirty="0">
                <a:solidFill>
                  <a:schemeClr val="bg1"/>
                </a:solidFill>
              </a:rPr>
              <a:t>“The electron motion in atoms and molecules is at the heart of all phenomena in nature that occur outside the nucleus”</a:t>
            </a:r>
            <a:r>
              <a:rPr lang="en-US" sz="2000" i="1" dirty="0">
                <a:solidFill>
                  <a:schemeClr val="bg1"/>
                </a:solidFill>
              </a:rPr>
              <a:t> </a:t>
            </a:r>
            <a:r>
              <a:rPr lang="en-US" sz="2000" i="1" dirty="0">
                <a:solidFill>
                  <a:srgbClr val="FCAF17"/>
                </a:solidFill>
              </a:rPr>
              <a:t>Hui et. Al., Attosecond electron microscopy</a:t>
            </a:r>
          </a:p>
        </p:txBody>
      </p:sp>
    </p:spTree>
    <p:extLst>
      <p:ext uri="{BB962C8B-B14F-4D97-AF65-F5344CB8AC3E}">
        <p14:creationId xmlns:p14="http://schemas.microsoft.com/office/powerpoint/2010/main" val="65624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9151EE-83A9-09F8-635C-3AF71D902089}"/>
              </a:ext>
            </a:extLst>
          </p:cNvPr>
          <p:cNvSpPr>
            <a:spLocks noGrp="1"/>
          </p:cNvSpPr>
          <p:nvPr>
            <p:ph type="ftr" sz="quarter" idx="11"/>
          </p:nvPr>
        </p:nvSpPr>
        <p:spPr/>
        <p:txBody>
          <a:bodyPr/>
          <a:lstStyle/>
          <a:p>
            <a:pPr algn="ctr"/>
            <a:r>
              <a:rPr lang="en-GB" dirty="0"/>
              <a:t>Andr</a:t>
            </a:r>
            <a:r>
              <a:rPr lang="es-AR" dirty="0" err="1"/>
              <a:t>és</a:t>
            </a:r>
            <a:r>
              <a:rPr lang="es-AR" dirty="0"/>
              <a:t> Leiva Genre</a:t>
            </a:r>
            <a:r>
              <a:rPr lang="en-GB" dirty="0"/>
              <a:t>, </a:t>
            </a:r>
            <a:r>
              <a:rPr lang="en-GB" dirty="0" err="1"/>
              <a:t>EuPRAXIA</a:t>
            </a:r>
            <a:r>
              <a:rPr lang="en-GB" dirty="0"/>
              <a:t>-DN, Complex exam -  10</a:t>
            </a:r>
            <a:r>
              <a:rPr lang="en-GB" baseline="30000" dirty="0"/>
              <a:t>th</a:t>
            </a:r>
            <a:r>
              <a:rPr lang="en-GB" dirty="0"/>
              <a:t>  of  June 2025</a:t>
            </a:r>
          </a:p>
          <a:p>
            <a:pPr algn="ctr"/>
            <a:endParaRPr lang="en-GB" dirty="0"/>
          </a:p>
        </p:txBody>
      </p:sp>
      <p:sp>
        <p:nvSpPr>
          <p:cNvPr id="3" name="Slide Number Placeholder 2">
            <a:extLst>
              <a:ext uri="{FF2B5EF4-FFF2-40B4-BE49-F238E27FC236}">
                <a16:creationId xmlns:a16="http://schemas.microsoft.com/office/drawing/2014/main" id="{D4730D7E-5C5E-B4DD-6280-A7BB86650636}"/>
              </a:ext>
            </a:extLst>
          </p:cNvPr>
          <p:cNvSpPr>
            <a:spLocks noGrp="1"/>
          </p:cNvSpPr>
          <p:nvPr>
            <p:ph type="sldNum" sz="quarter" idx="12"/>
          </p:nvPr>
        </p:nvSpPr>
        <p:spPr/>
        <p:txBody>
          <a:bodyPr/>
          <a:lstStyle/>
          <a:p>
            <a:fld id="{2BCA6942-0A64-43D8-89D7-6CF6A85B590A}" type="slidenum">
              <a:rPr lang="en-GB" smtClean="0"/>
              <a:t>21</a:t>
            </a:fld>
            <a:endParaRPr lang="en-GB"/>
          </a:p>
        </p:txBody>
      </p:sp>
      <p:pic>
        <p:nvPicPr>
          <p:cNvPr id="5" name="Picture 4" descr="Logo&#10;&#10;Description automatically generated">
            <a:extLst>
              <a:ext uri="{FF2B5EF4-FFF2-40B4-BE49-F238E27FC236}">
                <a16:creationId xmlns:a16="http://schemas.microsoft.com/office/drawing/2014/main" id="{82F8D833-DD16-C813-CDCD-98E42F69F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380" y="443233"/>
            <a:ext cx="4985048" cy="3146590"/>
          </a:xfrm>
          <a:prstGeom prst="rect">
            <a:avLst/>
          </a:prstGeom>
        </p:spPr>
      </p:pic>
      <p:pic>
        <p:nvPicPr>
          <p:cNvPr id="7" name="Picture 2">
            <a:extLst>
              <a:ext uri="{FF2B5EF4-FFF2-40B4-BE49-F238E27FC236}">
                <a16:creationId xmlns:a16="http://schemas.microsoft.com/office/drawing/2014/main" id="{56A115E8-0451-D317-41ED-FD0687E20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12234"/>
            <a:ext cx="956667" cy="63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F09A7C7-282A-A31C-6FE1-96D549B83507}"/>
              </a:ext>
            </a:extLst>
          </p:cNvPr>
          <p:cNvSpPr txBox="1"/>
          <p:nvPr/>
        </p:nvSpPr>
        <p:spPr>
          <a:xfrm>
            <a:off x="2792926" y="3796401"/>
            <a:ext cx="7947231" cy="461665"/>
          </a:xfrm>
          <a:prstGeom prst="rect">
            <a:avLst/>
          </a:prstGeom>
          <a:noFill/>
        </p:spPr>
        <p:txBody>
          <a:bodyPr wrap="square" rtlCol="0">
            <a:spAutoFit/>
          </a:bodyPr>
          <a:lstStyle/>
          <a:p>
            <a:r>
              <a:rPr lang="en-GB" sz="1200" dirty="0">
                <a:solidFill>
                  <a:schemeClr val="bg1"/>
                </a:solidFill>
              </a:rPr>
              <a:t>This project has received funding from the European Union´s Horizon Europe research and innovation programme under grant agreement no. 101073480.</a:t>
            </a:r>
          </a:p>
        </p:txBody>
      </p:sp>
      <p:sp>
        <p:nvSpPr>
          <p:cNvPr id="12" name="TextBox 11">
            <a:extLst>
              <a:ext uri="{FF2B5EF4-FFF2-40B4-BE49-F238E27FC236}">
                <a16:creationId xmlns:a16="http://schemas.microsoft.com/office/drawing/2014/main" id="{FBBC0BCA-6593-CFCC-3E87-4E077CF0EF11}"/>
              </a:ext>
            </a:extLst>
          </p:cNvPr>
          <p:cNvSpPr txBox="1"/>
          <p:nvPr/>
        </p:nvSpPr>
        <p:spPr>
          <a:xfrm>
            <a:off x="2792925" y="4650562"/>
            <a:ext cx="7947231" cy="276999"/>
          </a:xfrm>
          <a:prstGeom prst="rect">
            <a:avLst/>
          </a:prstGeom>
          <a:noFill/>
        </p:spPr>
        <p:txBody>
          <a:bodyPr wrap="square" rtlCol="0">
            <a:spAutoFit/>
          </a:bodyPr>
          <a:lstStyle/>
          <a:p>
            <a:r>
              <a:rPr lang="en-US" sz="1200" dirty="0">
                <a:solidFill>
                  <a:schemeClr val="bg1"/>
                </a:solidFill>
                <a:effectLst/>
              </a:rPr>
              <a:t>The project has been supported by the TKP2021 funding scheme – (TKP2021 – EGA17).</a:t>
            </a:r>
            <a:endParaRPr lang="en-GB" sz="1200" dirty="0">
              <a:solidFill>
                <a:schemeClr val="bg1"/>
              </a:solidFill>
            </a:endParaRPr>
          </a:p>
        </p:txBody>
      </p:sp>
      <p:pic>
        <p:nvPicPr>
          <p:cNvPr id="13" name="Picture 12" descr="A blue and black logo&#10;&#10;Description automatically generated">
            <a:extLst>
              <a:ext uri="{FF2B5EF4-FFF2-40B4-BE49-F238E27FC236}">
                <a16:creationId xmlns:a16="http://schemas.microsoft.com/office/drawing/2014/main" id="{5E8DD7ED-1B0B-5A68-9A93-A5877DE30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20" y="4600415"/>
            <a:ext cx="2472322" cy="605412"/>
          </a:xfrm>
          <a:prstGeom prst="rect">
            <a:avLst/>
          </a:prstGeom>
        </p:spPr>
      </p:pic>
      <p:sp>
        <p:nvSpPr>
          <p:cNvPr id="14" name="TextBox 13">
            <a:extLst>
              <a:ext uri="{FF2B5EF4-FFF2-40B4-BE49-F238E27FC236}">
                <a16:creationId xmlns:a16="http://schemas.microsoft.com/office/drawing/2014/main" id="{A307D08F-26CE-AC01-4B21-6CAB08B51B24}"/>
              </a:ext>
            </a:extLst>
          </p:cNvPr>
          <p:cNvSpPr txBox="1"/>
          <p:nvPr/>
        </p:nvSpPr>
        <p:spPr>
          <a:xfrm>
            <a:off x="2792925" y="5456022"/>
            <a:ext cx="7947231" cy="461665"/>
          </a:xfrm>
          <a:prstGeom prst="rect">
            <a:avLst/>
          </a:prstGeom>
          <a:noFill/>
        </p:spPr>
        <p:txBody>
          <a:bodyPr wrap="square" rtlCol="0">
            <a:spAutoFit/>
          </a:bodyPr>
          <a:lstStyle/>
          <a:p>
            <a:r>
              <a:rPr lang="en-GB" sz="1200" dirty="0">
                <a:solidFill>
                  <a:schemeClr val="bg1"/>
                </a:solidFill>
              </a:rPr>
              <a:t>The project 2024-2.1.1-EK</a:t>
            </a:r>
            <a:r>
              <a:rPr lang="en-US" sz="1200" dirty="0">
                <a:solidFill>
                  <a:schemeClr val="bg1"/>
                </a:solidFill>
              </a:rPr>
              <a:t>ÖP funded by the ministry of culture and innovation, national fund for research, development and innovation, under the University research grant </a:t>
            </a:r>
            <a:r>
              <a:rPr lang="en-US" sz="1200" dirty="0" err="1">
                <a:solidFill>
                  <a:schemeClr val="bg1"/>
                </a:solidFill>
              </a:rPr>
              <a:t>programme</a:t>
            </a:r>
            <a:r>
              <a:rPr lang="en-US" sz="1200" dirty="0">
                <a:solidFill>
                  <a:schemeClr val="bg1"/>
                </a:solidFill>
              </a:rPr>
              <a:t> </a:t>
            </a:r>
            <a:r>
              <a:rPr lang="en-GB" sz="1200" dirty="0">
                <a:solidFill>
                  <a:schemeClr val="bg1"/>
                </a:solidFill>
              </a:rPr>
              <a:t>EK</a:t>
            </a:r>
            <a:r>
              <a:rPr lang="en-US" sz="1200" dirty="0">
                <a:solidFill>
                  <a:schemeClr val="bg1"/>
                </a:solidFill>
              </a:rPr>
              <a:t>ÖP-24-4 (</a:t>
            </a:r>
            <a:r>
              <a:rPr lang="es-AR" sz="1200" dirty="0" err="1">
                <a:solidFill>
                  <a:schemeClr val="bg1"/>
                </a:solidFill>
              </a:rPr>
              <a:t>Szabolcs</a:t>
            </a:r>
            <a:r>
              <a:rPr lang="es-AR" sz="1200" dirty="0">
                <a:solidFill>
                  <a:schemeClr val="bg1"/>
                </a:solidFill>
              </a:rPr>
              <a:t> </a:t>
            </a:r>
            <a:r>
              <a:rPr lang="es-AR" sz="1200" dirty="0" err="1">
                <a:solidFill>
                  <a:schemeClr val="bg1"/>
                </a:solidFill>
              </a:rPr>
              <a:t>Turnár</a:t>
            </a:r>
            <a:r>
              <a:rPr lang="en-US" sz="1200" dirty="0">
                <a:solidFill>
                  <a:schemeClr val="bg1"/>
                </a:solidFill>
              </a:rPr>
              <a:t>).</a:t>
            </a:r>
            <a:endParaRPr lang="en-GB" sz="1200" dirty="0">
              <a:solidFill>
                <a:schemeClr val="bg1"/>
              </a:solidFill>
            </a:endParaRPr>
          </a:p>
        </p:txBody>
      </p:sp>
    </p:spTree>
    <p:extLst>
      <p:ext uri="{BB962C8B-B14F-4D97-AF65-F5344CB8AC3E}">
        <p14:creationId xmlns:p14="http://schemas.microsoft.com/office/powerpoint/2010/main" val="36239209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FB43B-7317-ADFE-049A-F4075DE56C85}"/>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2ADE7A2-7AAF-8669-9C76-32FA22495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259" y="433388"/>
            <a:ext cx="8687301" cy="5473003"/>
          </a:xfrm>
          <a:prstGeom prst="rect">
            <a:avLst/>
          </a:prstGeom>
          <a:noFill/>
        </p:spPr>
      </p:pic>
      <p:sp>
        <p:nvSpPr>
          <p:cNvPr id="3" name="Footer Placeholder 2">
            <a:extLst>
              <a:ext uri="{FF2B5EF4-FFF2-40B4-BE49-F238E27FC236}">
                <a16:creationId xmlns:a16="http://schemas.microsoft.com/office/drawing/2014/main" id="{2613B86A-F7D1-F7E6-BE1C-23EF9454DC16}"/>
              </a:ext>
            </a:extLst>
          </p:cNvPr>
          <p:cNvSpPr>
            <a:spLocks noGrp="1"/>
          </p:cNvSpPr>
          <p:nvPr>
            <p:ph type="ftr" sz="quarter" idx="11"/>
          </p:nvPr>
        </p:nvSpPr>
        <p:spPr/>
        <p:txBody>
          <a:bodyPr/>
          <a:lstStyle/>
          <a:p>
            <a:pPr algn="ctr">
              <a:spcAft>
                <a:spcPts val="600"/>
              </a:spcAft>
            </a:pPr>
            <a:r>
              <a:rPr lang="en-GB"/>
              <a:t>Andr</a:t>
            </a:r>
            <a:r>
              <a:rPr lang="es-AR"/>
              <a:t>és Leiva Genre</a:t>
            </a:r>
            <a:r>
              <a:rPr lang="en-GB"/>
              <a:t>, EuPRAXIA-DN, Complex exam 10</a:t>
            </a:r>
            <a:r>
              <a:rPr lang="en-GB" baseline="30000"/>
              <a:t>th</a:t>
            </a:r>
            <a:r>
              <a:rPr lang="en-GB"/>
              <a:t>  of  June 2025</a:t>
            </a:r>
          </a:p>
        </p:txBody>
      </p:sp>
      <p:sp>
        <p:nvSpPr>
          <p:cNvPr id="5" name="Slide Number Placeholder 4" hidden="1">
            <a:extLst>
              <a:ext uri="{FF2B5EF4-FFF2-40B4-BE49-F238E27FC236}">
                <a16:creationId xmlns:a16="http://schemas.microsoft.com/office/drawing/2014/main" id="{38F2AD86-599A-7D76-B21C-6A3219E2F604}"/>
              </a:ext>
            </a:extLst>
          </p:cNvPr>
          <p:cNvSpPr>
            <a:spLocks noGrp="1"/>
          </p:cNvSpPr>
          <p:nvPr>
            <p:ph type="sldNum" sz="quarter" idx="4294967295"/>
          </p:nvPr>
        </p:nvSpPr>
        <p:spPr>
          <a:xfrm>
            <a:off x="8610600" y="6356350"/>
            <a:ext cx="2743200" cy="365125"/>
          </a:xfrm>
        </p:spPr>
        <p:txBody>
          <a:bodyPr/>
          <a:lstStyle/>
          <a:p>
            <a:pPr>
              <a:spcAft>
                <a:spcPts val="600"/>
              </a:spcAft>
            </a:pPr>
            <a:fld id="{C32E6374-5D17-4888-B56B-AA90B51A9EEF}" type="slidenum">
              <a:rPr lang="en-US" smtClean="0"/>
              <a:pPr>
                <a:spcAft>
                  <a:spcPts val="600"/>
                </a:spcAft>
              </a:pPr>
              <a:t>22</a:t>
            </a:fld>
            <a:endParaRPr lang="en-US"/>
          </a:p>
        </p:txBody>
      </p:sp>
    </p:spTree>
    <p:extLst>
      <p:ext uri="{BB962C8B-B14F-4D97-AF65-F5344CB8AC3E}">
        <p14:creationId xmlns:p14="http://schemas.microsoft.com/office/powerpoint/2010/main" val="20371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E194-207A-55F0-EA78-62CDF03B77C7}"/>
              </a:ext>
            </a:extLst>
          </p:cNvPr>
          <p:cNvSpPr>
            <a:spLocks noGrp="1"/>
          </p:cNvSpPr>
          <p:nvPr>
            <p:ph type="title"/>
          </p:nvPr>
        </p:nvSpPr>
        <p:spPr/>
        <p:txBody>
          <a:bodyPr/>
          <a:lstStyle/>
          <a:p>
            <a:r>
              <a:rPr lang="en-US" dirty="0"/>
              <a:t>SPARE SLIDES</a:t>
            </a:r>
          </a:p>
        </p:txBody>
      </p:sp>
      <p:sp>
        <p:nvSpPr>
          <p:cNvPr id="4" name="Footer Placeholder 3">
            <a:extLst>
              <a:ext uri="{FF2B5EF4-FFF2-40B4-BE49-F238E27FC236}">
                <a16:creationId xmlns:a16="http://schemas.microsoft.com/office/drawing/2014/main" id="{2687AFAA-ABB7-C116-4E77-AC2C58B93DEE}"/>
              </a:ext>
            </a:extLst>
          </p:cNvPr>
          <p:cNvSpPr>
            <a:spLocks noGrp="1"/>
          </p:cNvSpPr>
          <p:nvPr>
            <p:ph type="ftr" sz="quarter" idx="11"/>
          </p:nvPr>
        </p:nvSpPr>
        <p:spPr>
          <a:xfrm>
            <a:off x="4038600" y="6356350"/>
            <a:ext cx="4424680" cy="365125"/>
          </a:xfrm>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85C93901-0485-27FE-023D-28217CB38AD7}"/>
              </a:ext>
            </a:extLst>
          </p:cNvPr>
          <p:cNvSpPr>
            <a:spLocks noGrp="1"/>
          </p:cNvSpPr>
          <p:nvPr>
            <p:ph type="sldNum" sz="quarter" idx="12"/>
          </p:nvPr>
        </p:nvSpPr>
        <p:spPr/>
        <p:txBody>
          <a:bodyPr/>
          <a:lstStyle/>
          <a:p>
            <a:fld id="{2BCA6942-0A64-43D8-89D7-6CF6A85B590A}" type="slidenum">
              <a:rPr lang="en-GB" smtClean="0"/>
              <a:t>23</a:t>
            </a:fld>
            <a:endParaRPr lang="en-GB"/>
          </a:p>
        </p:txBody>
      </p:sp>
    </p:spTree>
    <p:extLst>
      <p:ext uri="{BB962C8B-B14F-4D97-AF65-F5344CB8AC3E}">
        <p14:creationId xmlns:p14="http://schemas.microsoft.com/office/powerpoint/2010/main" val="216326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2E12-1326-B0FD-0B70-A1D26BFD6568}"/>
              </a:ext>
            </a:extLst>
          </p:cNvPr>
          <p:cNvSpPr>
            <a:spLocks noGrp="1"/>
          </p:cNvSpPr>
          <p:nvPr>
            <p:ph type="title"/>
          </p:nvPr>
        </p:nvSpPr>
        <p:spPr/>
        <p:txBody>
          <a:bodyPr>
            <a:normAutofit fontScale="90000"/>
          </a:bodyPr>
          <a:lstStyle/>
          <a:p>
            <a:r>
              <a:rPr lang="en-US" dirty="0"/>
              <a:t>Acquisition Modes in Ultrafast Electron Diffraction: Stroboscopic vs. Single-Shot</a:t>
            </a:r>
          </a:p>
        </p:txBody>
      </p:sp>
      <p:sp>
        <p:nvSpPr>
          <p:cNvPr id="3" name="Footer Placeholder 2">
            <a:extLst>
              <a:ext uri="{FF2B5EF4-FFF2-40B4-BE49-F238E27FC236}">
                <a16:creationId xmlns:a16="http://schemas.microsoft.com/office/drawing/2014/main" id="{06B45EE7-4401-8DFD-55EE-706BC1B0E4A2}"/>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5" name="Slide Number Placeholder 4">
            <a:extLst>
              <a:ext uri="{FF2B5EF4-FFF2-40B4-BE49-F238E27FC236}">
                <a16:creationId xmlns:a16="http://schemas.microsoft.com/office/drawing/2014/main" id="{CD358673-EACB-079A-173B-6822604FAA32}"/>
              </a:ext>
            </a:extLst>
          </p:cNvPr>
          <p:cNvSpPr>
            <a:spLocks noGrp="1"/>
          </p:cNvSpPr>
          <p:nvPr>
            <p:ph type="sldNum" sz="quarter" idx="13"/>
          </p:nvPr>
        </p:nvSpPr>
        <p:spPr/>
        <p:txBody>
          <a:bodyPr/>
          <a:lstStyle/>
          <a:p>
            <a:fld id="{C32E6374-5D17-4888-B56B-AA90B51A9EEF}" type="slidenum">
              <a:rPr lang="en-US" smtClean="0"/>
              <a:t>24</a:t>
            </a:fld>
            <a:endParaRPr lang="en-US" dirty="0"/>
          </a:p>
        </p:txBody>
      </p:sp>
      <p:sp>
        <p:nvSpPr>
          <p:cNvPr id="6" name="TextBox 5">
            <a:extLst>
              <a:ext uri="{FF2B5EF4-FFF2-40B4-BE49-F238E27FC236}">
                <a16:creationId xmlns:a16="http://schemas.microsoft.com/office/drawing/2014/main" id="{6D6F4169-94BD-00BB-C69E-EB1293C41D83}"/>
              </a:ext>
            </a:extLst>
          </p:cNvPr>
          <p:cNvSpPr txBox="1"/>
          <p:nvPr/>
        </p:nvSpPr>
        <p:spPr>
          <a:xfrm>
            <a:off x="1804353" y="1918086"/>
            <a:ext cx="3400425" cy="523220"/>
          </a:xfrm>
          <a:prstGeom prst="rect">
            <a:avLst/>
          </a:prstGeom>
          <a:noFill/>
        </p:spPr>
        <p:txBody>
          <a:bodyPr wrap="square" rtlCol="0">
            <a:spAutoFit/>
          </a:bodyPr>
          <a:lstStyle/>
          <a:p>
            <a:r>
              <a:rPr lang="en-US" sz="2800" dirty="0">
                <a:solidFill>
                  <a:srgbClr val="00B0F0"/>
                </a:solidFill>
              </a:rPr>
              <a:t>Stroboscopic mode</a:t>
            </a:r>
          </a:p>
        </p:txBody>
      </p:sp>
      <p:sp>
        <p:nvSpPr>
          <p:cNvPr id="7" name="TextBox 6">
            <a:extLst>
              <a:ext uri="{FF2B5EF4-FFF2-40B4-BE49-F238E27FC236}">
                <a16:creationId xmlns:a16="http://schemas.microsoft.com/office/drawing/2014/main" id="{978CC1EA-5290-8AC1-89CA-6745BE79B266}"/>
              </a:ext>
            </a:extLst>
          </p:cNvPr>
          <p:cNvSpPr txBox="1"/>
          <p:nvPr/>
        </p:nvSpPr>
        <p:spPr>
          <a:xfrm>
            <a:off x="7406775" y="1918086"/>
            <a:ext cx="3400425" cy="523220"/>
          </a:xfrm>
          <a:prstGeom prst="rect">
            <a:avLst/>
          </a:prstGeom>
          <a:noFill/>
        </p:spPr>
        <p:txBody>
          <a:bodyPr wrap="square" rtlCol="0">
            <a:spAutoFit/>
          </a:bodyPr>
          <a:lstStyle/>
          <a:p>
            <a:r>
              <a:rPr lang="en-US" sz="2800" dirty="0">
                <a:solidFill>
                  <a:srgbClr val="00B0F0"/>
                </a:solidFill>
              </a:rPr>
              <a:t>Single-shot mode</a:t>
            </a:r>
          </a:p>
        </p:txBody>
      </p:sp>
      <p:sp>
        <p:nvSpPr>
          <p:cNvPr id="10" name="Rectangle 2">
            <a:extLst>
              <a:ext uri="{FF2B5EF4-FFF2-40B4-BE49-F238E27FC236}">
                <a16:creationId xmlns:a16="http://schemas.microsoft.com/office/drawing/2014/main" id="{3275FA0D-FD45-74EE-7BA1-EC68E2B275E0}"/>
              </a:ext>
            </a:extLst>
          </p:cNvPr>
          <p:cNvSpPr>
            <a:spLocks noChangeArrowheads="1"/>
          </p:cNvSpPr>
          <p:nvPr/>
        </p:nvSpPr>
        <p:spPr bwMode="auto">
          <a:xfrm>
            <a:off x="348027" y="2843509"/>
            <a:ext cx="586989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Repetition rate: kHz – MHz</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Electron per pulse: &lt;&lt; 1 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Temporal resolution: 100 fs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Sensitivity: 106 – 109 shots, </a:t>
            </a:r>
            <a:r>
              <a:rPr lang="en-US" altLang="en-US" sz="2400" dirty="0" err="1">
                <a:solidFill>
                  <a:schemeClr val="bg1"/>
                </a:solidFill>
              </a:rPr>
              <a:t>Itot</a:t>
            </a:r>
            <a:r>
              <a:rPr lang="en-US" altLang="en-US" sz="2400" dirty="0">
                <a:solidFill>
                  <a:schemeClr val="bg1"/>
                </a:solidFill>
              </a:rPr>
              <a:t> ~ N </a:t>
            </a:r>
            <a:r>
              <a:rPr lang="en-US" altLang="en-US" sz="2400" dirty="0" err="1">
                <a:solidFill>
                  <a:schemeClr val="bg1"/>
                </a:solidFill>
              </a:rPr>
              <a:t>Isingle</a:t>
            </a:r>
            <a:endParaRPr lang="en-US" altLang="en-US" sz="24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Spatial resolution: su</a:t>
            </a:r>
            <a:r>
              <a:rPr lang="en-US" altLang="en-US" sz="2400" dirty="0">
                <a:solidFill>
                  <a:schemeClr val="bg1"/>
                </a:solidFill>
              </a:rPr>
              <a:t>b-pm</a:t>
            </a:r>
          </a:p>
          <a:p>
            <a:pPr marL="285750" lvl="0" indent="-28575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rgbClr val="FF0000"/>
                </a:solidFill>
                <a:effectLst/>
              </a:rPr>
              <a:t>Trade-offs</a:t>
            </a:r>
            <a:r>
              <a:rPr lang="en-US" altLang="en-US" sz="2400" dirty="0">
                <a:solidFill>
                  <a:schemeClr val="bg1"/>
                </a:solidFill>
              </a:rPr>
              <a:t>: l</a:t>
            </a:r>
            <a:r>
              <a:rPr lang="en-US" sz="2400" dirty="0">
                <a:solidFill>
                  <a:schemeClr val="bg1"/>
                </a:solidFill>
              </a:rPr>
              <a:t>ong integration times demand sample stability, robust drift control, and mitigation of laser pointing noise</a:t>
            </a:r>
            <a:endParaRPr kumimoji="0" lang="en-US" altLang="en-US" sz="2400" b="0" i="0" u="none" strike="noStrike" cap="none" normalizeH="0" baseline="0" dirty="0">
              <a:ln>
                <a:noFill/>
              </a:ln>
              <a:solidFill>
                <a:schemeClr val="bg1"/>
              </a:solidFill>
              <a:effectLst/>
            </a:endParaRPr>
          </a:p>
        </p:txBody>
      </p:sp>
      <p:sp>
        <p:nvSpPr>
          <p:cNvPr id="11" name="Rectangle 2">
            <a:extLst>
              <a:ext uri="{FF2B5EF4-FFF2-40B4-BE49-F238E27FC236}">
                <a16:creationId xmlns:a16="http://schemas.microsoft.com/office/drawing/2014/main" id="{0EB1C880-932D-17B2-FB1D-D324C8E98E7C}"/>
              </a:ext>
            </a:extLst>
          </p:cNvPr>
          <p:cNvSpPr>
            <a:spLocks noChangeArrowheads="1"/>
          </p:cNvSpPr>
          <p:nvPr/>
        </p:nvSpPr>
        <p:spPr bwMode="auto">
          <a:xfrm>
            <a:off x="6397896" y="2843510"/>
            <a:ext cx="56925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Electron per pulse: 103 – 105 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Temporal resolution: Limited by space-charge broadening </a:t>
            </a:r>
            <a:r>
              <a:rPr lang="el-GR" altLang="en-US" sz="2400" dirty="0">
                <a:solidFill>
                  <a:schemeClr val="bg1"/>
                </a:solidFill>
                <a:cs typeface="Times New Roman" panose="02020603050405020304" pitchFamily="18" charset="0"/>
              </a:rPr>
              <a:t>Δ</a:t>
            </a:r>
            <a:r>
              <a:rPr lang="en-US" altLang="en-US" sz="2400" dirty="0">
                <a:solidFill>
                  <a:schemeClr val="bg1"/>
                </a:solidFill>
                <a:cs typeface="Times New Roman" panose="02020603050405020304" pitchFamily="18" charset="0"/>
              </a:rPr>
              <a:t>t ~ (Q/</a:t>
            </a:r>
            <a:r>
              <a:rPr lang="en-US" altLang="en-US" sz="2400" dirty="0" err="1">
                <a:solidFill>
                  <a:schemeClr val="bg1"/>
                </a:solidFill>
                <a:cs typeface="Times New Roman" panose="02020603050405020304" pitchFamily="18" charset="0"/>
              </a:rPr>
              <a:t>Eacc</a:t>
            </a:r>
            <a:r>
              <a:rPr lang="en-US" altLang="en-US" sz="2400" dirty="0">
                <a:solidFill>
                  <a:schemeClr val="bg1"/>
                </a:solidFill>
                <a:cs typeface="Times New Roman" panose="02020603050405020304" pitchFamily="18" charset="0"/>
              </a:rPr>
              <a:t>)1/2</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cs typeface="Times New Roman" panose="02020603050405020304" pitchFamily="18" charset="0"/>
              </a:rPr>
              <a:t>Signal-to-noise: maximized per shot, no averaging needed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rgbClr val="FF0000"/>
                </a:solidFill>
                <a:cs typeface="Times New Roman" panose="02020603050405020304" pitchFamily="18" charset="0"/>
              </a:rPr>
              <a:t>Trade-offs</a:t>
            </a:r>
            <a:r>
              <a:rPr lang="en-US" altLang="en-US" sz="2400" dirty="0">
                <a:solidFill>
                  <a:schemeClr val="bg1"/>
                </a:solidFill>
                <a:cs typeface="Times New Roman" panose="02020603050405020304" pitchFamily="18" charset="0"/>
              </a:rPr>
              <a:t>: Higher emittance and jitter, spatial/coherence degradation, resolution 1-10 </a:t>
            </a:r>
            <a:r>
              <a:rPr lang="en-US" altLang="en-US" sz="2400" dirty="0" err="1">
                <a:solidFill>
                  <a:schemeClr val="bg1"/>
                </a:solidFill>
                <a:cs typeface="Times New Roman" panose="02020603050405020304" pitchFamily="18" charset="0"/>
              </a:rPr>
              <a:t>ps</a:t>
            </a:r>
            <a:r>
              <a:rPr lang="en-US" altLang="en-US" sz="2400" dirty="0">
                <a:solidFill>
                  <a:schemeClr val="bg1"/>
                </a:solidFill>
                <a:cs typeface="Times New Roman" panose="02020603050405020304" pitchFamily="18" charset="0"/>
              </a:rPr>
              <a:t> without compression</a:t>
            </a:r>
            <a:endParaRPr lang="en-US" altLang="en-US" sz="2400" dirty="0">
              <a:solidFill>
                <a:schemeClr val="bg1"/>
              </a:solidFill>
            </a:endParaRPr>
          </a:p>
        </p:txBody>
      </p:sp>
    </p:spTree>
    <p:extLst>
      <p:ext uri="{BB962C8B-B14F-4D97-AF65-F5344CB8AC3E}">
        <p14:creationId xmlns:p14="http://schemas.microsoft.com/office/powerpoint/2010/main" val="360472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2BCB6-20AF-03C0-F81D-D9F951D26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B92DA-2FA2-56C3-FB15-E9205DD17658}"/>
              </a:ext>
            </a:extLst>
          </p:cNvPr>
          <p:cNvSpPr>
            <a:spLocks noGrp="1"/>
          </p:cNvSpPr>
          <p:nvPr>
            <p:ph type="title"/>
          </p:nvPr>
        </p:nvSpPr>
        <p:spPr/>
        <p:txBody>
          <a:bodyPr>
            <a:normAutofit fontScale="90000"/>
          </a:bodyPr>
          <a:lstStyle/>
          <a:p>
            <a:r>
              <a:rPr lang="en-US" dirty="0"/>
              <a:t>Acquisition Modes in Ultrafast Electron Diffraction: Transmission vs Reflection</a:t>
            </a:r>
          </a:p>
        </p:txBody>
      </p:sp>
      <p:sp>
        <p:nvSpPr>
          <p:cNvPr id="3" name="Footer Placeholder 2">
            <a:extLst>
              <a:ext uri="{FF2B5EF4-FFF2-40B4-BE49-F238E27FC236}">
                <a16:creationId xmlns:a16="http://schemas.microsoft.com/office/drawing/2014/main" id="{6749E56E-2560-C5B3-836D-395889BE41BC}"/>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5" name="Slide Number Placeholder 4">
            <a:extLst>
              <a:ext uri="{FF2B5EF4-FFF2-40B4-BE49-F238E27FC236}">
                <a16:creationId xmlns:a16="http://schemas.microsoft.com/office/drawing/2014/main" id="{83F9544A-6325-BAD6-0288-5600611CFA2E}"/>
              </a:ext>
            </a:extLst>
          </p:cNvPr>
          <p:cNvSpPr>
            <a:spLocks noGrp="1"/>
          </p:cNvSpPr>
          <p:nvPr>
            <p:ph type="sldNum" sz="quarter" idx="13"/>
          </p:nvPr>
        </p:nvSpPr>
        <p:spPr/>
        <p:txBody>
          <a:bodyPr/>
          <a:lstStyle/>
          <a:p>
            <a:fld id="{C32E6374-5D17-4888-B56B-AA90B51A9EEF}" type="slidenum">
              <a:rPr lang="en-US" smtClean="0"/>
              <a:t>25</a:t>
            </a:fld>
            <a:endParaRPr lang="en-US" dirty="0"/>
          </a:p>
        </p:txBody>
      </p:sp>
      <p:sp>
        <p:nvSpPr>
          <p:cNvPr id="6" name="TextBox 5">
            <a:extLst>
              <a:ext uri="{FF2B5EF4-FFF2-40B4-BE49-F238E27FC236}">
                <a16:creationId xmlns:a16="http://schemas.microsoft.com/office/drawing/2014/main" id="{B06A271A-FC4A-65CC-09F2-6646A6AE08C9}"/>
              </a:ext>
            </a:extLst>
          </p:cNvPr>
          <p:cNvSpPr txBox="1"/>
          <p:nvPr/>
        </p:nvSpPr>
        <p:spPr>
          <a:xfrm>
            <a:off x="1743393" y="1918086"/>
            <a:ext cx="3400425" cy="523220"/>
          </a:xfrm>
          <a:prstGeom prst="rect">
            <a:avLst/>
          </a:prstGeom>
          <a:noFill/>
        </p:spPr>
        <p:txBody>
          <a:bodyPr wrap="square" rtlCol="0">
            <a:spAutoFit/>
          </a:bodyPr>
          <a:lstStyle/>
          <a:p>
            <a:r>
              <a:rPr lang="en-US" sz="2800" dirty="0">
                <a:solidFill>
                  <a:srgbClr val="00B0F0"/>
                </a:solidFill>
              </a:rPr>
              <a:t>Transmission UED</a:t>
            </a:r>
          </a:p>
        </p:txBody>
      </p:sp>
      <p:sp>
        <p:nvSpPr>
          <p:cNvPr id="7" name="TextBox 6">
            <a:extLst>
              <a:ext uri="{FF2B5EF4-FFF2-40B4-BE49-F238E27FC236}">
                <a16:creationId xmlns:a16="http://schemas.microsoft.com/office/drawing/2014/main" id="{847B9233-098B-E14C-EA4E-4FE04F4458AF}"/>
              </a:ext>
            </a:extLst>
          </p:cNvPr>
          <p:cNvSpPr txBox="1"/>
          <p:nvPr/>
        </p:nvSpPr>
        <p:spPr>
          <a:xfrm>
            <a:off x="7406775" y="1918086"/>
            <a:ext cx="3400425" cy="523220"/>
          </a:xfrm>
          <a:prstGeom prst="rect">
            <a:avLst/>
          </a:prstGeom>
          <a:noFill/>
        </p:spPr>
        <p:txBody>
          <a:bodyPr wrap="square" rtlCol="0">
            <a:spAutoFit/>
          </a:bodyPr>
          <a:lstStyle/>
          <a:p>
            <a:r>
              <a:rPr lang="en-US" sz="2800" dirty="0">
                <a:solidFill>
                  <a:srgbClr val="00B0F0"/>
                </a:solidFill>
              </a:rPr>
              <a:t>Reflection UED</a:t>
            </a:r>
          </a:p>
        </p:txBody>
      </p:sp>
      <p:sp>
        <p:nvSpPr>
          <p:cNvPr id="10" name="Rectangle 2">
            <a:extLst>
              <a:ext uri="{FF2B5EF4-FFF2-40B4-BE49-F238E27FC236}">
                <a16:creationId xmlns:a16="http://schemas.microsoft.com/office/drawing/2014/main" id="{D4C9C30B-F078-9898-2A42-5EA6BB447063}"/>
              </a:ext>
            </a:extLst>
          </p:cNvPr>
          <p:cNvSpPr>
            <a:spLocks noChangeArrowheads="1"/>
          </p:cNvSpPr>
          <p:nvPr/>
        </p:nvSpPr>
        <p:spPr bwMode="auto">
          <a:xfrm>
            <a:off x="429307" y="2684691"/>
            <a:ext cx="586989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Sample: thin film (10 – 200 nm up to 1 um) or gas jet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Probe energy : keV – MeV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Observables: Bragg spots, diffuse scattering, pair distributions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Temporal resolution: 100 fs – 1 </a:t>
            </a:r>
            <a:r>
              <a:rPr kumimoji="0" lang="en-US" altLang="en-US" sz="2400" b="0" i="0" u="none" strike="noStrike" cap="none" normalizeH="0" baseline="0" dirty="0" err="1">
                <a:ln>
                  <a:noFill/>
                </a:ln>
                <a:solidFill>
                  <a:schemeClr val="bg1"/>
                </a:solidFill>
                <a:effectLst/>
              </a:rPr>
              <a:t>ps</a:t>
            </a:r>
            <a:endParaRPr lang="en-US" altLang="en-US" sz="24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rPr>
              <a:t>Spatial resolution: ~ 1 Angstrom</a:t>
            </a:r>
          </a:p>
        </p:txBody>
      </p:sp>
      <p:sp>
        <p:nvSpPr>
          <p:cNvPr id="11" name="Rectangle 2">
            <a:extLst>
              <a:ext uri="{FF2B5EF4-FFF2-40B4-BE49-F238E27FC236}">
                <a16:creationId xmlns:a16="http://schemas.microsoft.com/office/drawing/2014/main" id="{D4349F0D-0783-879B-15A7-0CA63629BF23}"/>
              </a:ext>
            </a:extLst>
          </p:cNvPr>
          <p:cNvSpPr>
            <a:spLocks noChangeArrowheads="1"/>
          </p:cNvSpPr>
          <p:nvPr/>
        </p:nvSpPr>
        <p:spPr bwMode="auto">
          <a:xfrm>
            <a:off x="6299200" y="2814816"/>
            <a:ext cx="56925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Sample: single crystal or 2D film on substrate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Probe energy: 30 – 100 keV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Observables: Surface Bragg peaks, Laue zones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Surface sensitivity: sub-Angstroms lattice displacements</a:t>
            </a:r>
          </a:p>
        </p:txBody>
      </p:sp>
    </p:spTree>
    <p:extLst>
      <p:ext uri="{BB962C8B-B14F-4D97-AF65-F5344CB8AC3E}">
        <p14:creationId xmlns:p14="http://schemas.microsoft.com/office/powerpoint/2010/main" val="84238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D8B3D8-02EA-9555-8370-8E1B3ABD6E85}"/>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181F6E62-F915-F533-0B4B-4525A8BD0F2D}"/>
              </a:ext>
            </a:extLst>
          </p:cNvPr>
          <p:cNvSpPr>
            <a:spLocks noGrp="1"/>
          </p:cNvSpPr>
          <p:nvPr>
            <p:ph type="sldNum" sz="quarter" idx="13"/>
          </p:nvPr>
        </p:nvSpPr>
        <p:spPr/>
        <p:txBody>
          <a:bodyPr/>
          <a:lstStyle/>
          <a:p>
            <a:fld id="{C32E6374-5D17-4888-B56B-AA90B51A9EEF}" type="slidenum">
              <a:rPr lang="en-US" smtClean="0"/>
              <a:t>26</a:t>
            </a:fld>
            <a:endParaRPr lang="en-US" dirty="0"/>
          </a:p>
        </p:txBody>
      </p:sp>
      <p:sp>
        <p:nvSpPr>
          <p:cNvPr id="6" name="Text Placeholder 2">
            <a:extLst>
              <a:ext uri="{FF2B5EF4-FFF2-40B4-BE49-F238E27FC236}">
                <a16:creationId xmlns:a16="http://schemas.microsoft.com/office/drawing/2014/main" id="{65238499-4C8C-E00E-8934-AE20DC6EA19A}"/>
              </a:ext>
            </a:extLst>
          </p:cNvPr>
          <p:cNvSpPr>
            <a:spLocks noGrp="1"/>
          </p:cNvSpPr>
          <p:nvPr>
            <p:ph type="body" sz="quarter" idx="12"/>
          </p:nvPr>
        </p:nvSpPr>
        <p:spPr>
          <a:xfrm>
            <a:off x="838199" y="1549102"/>
            <a:ext cx="10515599" cy="594023"/>
          </a:xfrm>
        </p:spPr>
        <p:txBody>
          <a:bodyPr>
            <a:normAutofit fontScale="92500"/>
          </a:bodyPr>
          <a:lstStyle/>
          <a:p>
            <a:pPr marL="0" indent="0">
              <a:buNone/>
            </a:pPr>
            <a:r>
              <a:rPr lang="en-US" dirty="0"/>
              <a:t>The characteristics of IR and optical lasers naturally cause some drawbacks</a:t>
            </a:r>
            <a:r>
              <a:rPr lang="en-US" baseline="30000" dirty="0"/>
              <a:t>1</a:t>
            </a:r>
            <a:r>
              <a:rPr lang="en-US" dirty="0"/>
              <a:t>:</a:t>
            </a:r>
          </a:p>
        </p:txBody>
      </p:sp>
      <p:sp>
        <p:nvSpPr>
          <p:cNvPr id="7" name="Title 3">
            <a:extLst>
              <a:ext uri="{FF2B5EF4-FFF2-40B4-BE49-F238E27FC236}">
                <a16:creationId xmlns:a16="http://schemas.microsoft.com/office/drawing/2014/main" id="{DD2B3E64-AA85-7C8A-0427-ECC5F66EC817}"/>
              </a:ext>
            </a:extLst>
          </p:cNvPr>
          <p:cNvSpPr>
            <a:spLocks noGrp="1"/>
          </p:cNvSpPr>
          <p:nvPr>
            <p:ph type="title"/>
          </p:nvPr>
        </p:nvSpPr>
        <p:spPr>
          <a:xfrm>
            <a:off x="838200" y="365125"/>
            <a:ext cx="8839200" cy="1325563"/>
          </a:xfrm>
        </p:spPr>
        <p:txBody>
          <a:bodyPr/>
          <a:lstStyle/>
          <a:p>
            <a:r>
              <a:rPr lang="en-US" dirty="0"/>
              <a:t>Optical DLA challenges</a:t>
            </a:r>
          </a:p>
        </p:txBody>
      </p:sp>
      <p:sp>
        <p:nvSpPr>
          <p:cNvPr id="8" name="Rectangle: Rounded Corners 7">
            <a:extLst>
              <a:ext uri="{FF2B5EF4-FFF2-40B4-BE49-F238E27FC236}">
                <a16:creationId xmlns:a16="http://schemas.microsoft.com/office/drawing/2014/main" id="{3FACA524-F43F-A5FC-BA68-498FD5EA9F4F}"/>
              </a:ext>
            </a:extLst>
          </p:cNvPr>
          <p:cNvSpPr/>
          <p:nvPr/>
        </p:nvSpPr>
        <p:spPr>
          <a:xfrm>
            <a:off x="1082032" y="2386922"/>
            <a:ext cx="4790114" cy="1350628"/>
          </a:xfrm>
          <a:prstGeom prst="roundRect">
            <a:avLst/>
          </a:prstGeom>
          <a:solidFill>
            <a:srgbClr val="FF0000"/>
          </a:solidFill>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LOW BUNCH CHARGES</a:t>
            </a:r>
          </a:p>
        </p:txBody>
      </p:sp>
      <p:sp>
        <p:nvSpPr>
          <p:cNvPr id="9" name="Rectangle: Rounded Corners 8">
            <a:extLst>
              <a:ext uri="{FF2B5EF4-FFF2-40B4-BE49-F238E27FC236}">
                <a16:creationId xmlns:a16="http://schemas.microsoft.com/office/drawing/2014/main" id="{F6506425-930E-5FAA-BDCB-1B8BD2B9414D}"/>
              </a:ext>
            </a:extLst>
          </p:cNvPr>
          <p:cNvSpPr/>
          <p:nvPr/>
        </p:nvSpPr>
        <p:spPr>
          <a:xfrm>
            <a:off x="3477089" y="4152222"/>
            <a:ext cx="4790114" cy="1350628"/>
          </a:xfrm>
          <a:prstGeom prst="roundRect">
            <a:avLst/>
          </a:prstGeom>
          <a:solidFill>
            <a:srgbClr val="FF0000"/>
          </a:solidFill>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SUB-FEMTOSECONDS TIMING REQUIREMENTS</a:t>
            </a:r>
          </a:p>
        </p:txBody>
      </p:sp>
      <p:sp>
        <p:nvSpPr>
          <p:cNvPr id="10" name="Rectangle: Rounded Corners 9">
            <a:extLst>
              <a:ext uri="{FF2B5EF4-FFF2-40B4-BE49-F238E27FC236}">
                <a16:creationId xmlns:a16="http://schemas.microsoft.com/office/drawing/2014/main" id="{336FDB01-3CE5-AA53-EE9B-A4BB3189C826}"/>
              </a:ext>
            </a:extLst>
          </p:cNvPr>
          <p:cNvSpPr/>
          <p:nvPr/>
        </p:nvSpPr>
        <p:spPr>
          <a:xfrm>
            <a:off x="6170707" y="2386922"/>
            <a:ext cx="4790114" cy="1350628"/>
          </a:xfrm>
          <a:prstGeom prst="roundRect">
            <a:avLst/>
          </a:prstGeom>
          <a:solidFill>
            <a:srgbClr val="FF0000"/>
          </a:solidFill>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SUB-MICRON TOLERANCES</a:t>
            </a:r>
          </a:p>
        </p:txBody>
      </p:sp>
      <p:sp>
        <p:nvSpPr>
          <p:cNvPr id="11" name="TextBox 10">
            <a:extLst>
              <a:ext uri="{FF2B5EF4-FFF2-40B4-BE49-F238E27FC236}">
                <a16:creationId xmlns:a16="http://schemas.microsoft.com/office/drawing/2014/main" id="{97C7AABE-82AF-7D2C-DCAF-1F8B949633A0}"/>
              </a:ext>
            </a:extLst>
          </p:cNvPr>
          <p:cNvSpPr txBox="1"/>
          <p:nvPr/>
        </p:nvSpPr>
        <p:spPr>
          <a:xfrm>
            <a:off x="1257300" y="5872497"/>
            <a:ext cx="10287000" cy="584775"/>
          </a:xfrm>
          <a:prstGeom prst="rect">
            <a:avLst/>
          </a:prstGeom>
          <a:noFill/>
        </p:spPr>
        <p:txBody>
          <a:bodyPr wrap="square" rtlCol="0">
            <a:spAutoFit/>
          </a:bodyPr>
          <a:lstStyle/>
          <a:p>
            <a:r>
              <a:rPr lang="fr-FR" sz="1600" b="0" i="1" baseline="30000" dirty="0">
                <a:solidFill>
                  <a:schemeClr val="bg1"/>
                </a:solidFill>
                <a:effectLst/>
                <a:highlight>
                  <a:srgbClr val="000000"/>
                </a:highlight>
              </a:rPr>
              <a:t>1</a:t>
            </a:r>
            <a:r>
              <a:rPr lang="fr-FR" sz="1600" b="0" i="1" dirty="0">
                <a:solidFill>
                  <a:schemeClr val="bg1"/>
                </a:solidFill>
                <a:effectLst/>
                <a:highlight>
                  <a:srgbClr val="000000"/>
                </a:highlight>
              </a:rPr>
              <a:t> Nanni, Emilio A., et al. "</a:t>
            </a:r>
            <a:r>
              <a:rPr lang="fr-FR" sz="1600" b="0" i="1" dirty="0" err="1">
                <a:solidFill>
                  <a:schemeClr val="bg1"/>
                </a:solidFill>
                <a:effectLst/>
                <a:highlight>
                  <a:srgbClr val="000000"/>
                </a:highlight>
              </a:rPr>
              <a:t>Terahertz-driven</a:t>
            </a:r>
            <a:r>
              <a:rPr lang="fr-FR" sz="1600" b="0" i="1" dirty="0">
                <a:solidFill>
                  <a:schemeClr val="bg1"/>
                </a:solidFill>
                <a:effectLst/>
                <a:highlight>
                  <a:srgbClr val="000000"/>
                </a:highlight>
              </a:rPr>
              <a:t> </a:t>
            </a:r>
            <a:r>
              <a:rPr lang="fr-FR" sz="1600" b="0" i="1" dirty="0" err="1">
                <a:solidFill>
                  <a:schemeClr val="bg1"/>
                </a:solidFill>
                <a:effectLst/>
                <a:highlight>
                  <a:srgbClr val="000000"/>
                </a:highlight>
              </a:rPr>
              <a:t>linear</a:t>
            </a:r>
            <a:r>
              <a:rPr lang="fr-FR" sz="1600" b="0" i="1" dirty="0">
                <a:solidFill>
                  <a:schemeClr val="bg1"/>
                </a:solidFill>
                <a:effectLst/>
                <a:highlight>
                  <a:srgbClr val="000000"/>
                </a:highlight>
              </a:rPr>
              <a:t> </a:t>
            </a:r>
            <a:r>
              <a:rPr lang="fr-FR" sz="1600" b="0" i="1" dirty="0" err="1">
                <a:solidFill>
                  <a:schemeClr val="bg1"/>
                </a:solidFill>
                <a:effectLst/>
                <a:highlight>
                  <a:srgbClr val="000000"/>
                </a:highlight>
              </a:rPr>
              <a:t>electron</a:t>
            </a:r>
            <a:r>
              <a:rPr lang="fr-FR" sz="1600" b="0" i="1" dirty="0">
                <a:solidFill>
                  <a:schemeClr val="bg1"/>
                </a:solidFill>
                <a:effectLst/>
                <a:highlight>
                  <a:srgbClr val="000000"/>
                </a:highlight>
              </a:rPr>
              <a:t> </a:t>
            </a:r>
            <a:r>
              <a:rPr lang="fr-FR" sz="1600" b="0" i="1" dirty="0" err="1">
                <a:solidFill>
                  <a:schemeClr val="bg1"/>
                </a:solidFill>
                <a:effectLst/>
                <a:highlight>
                  <a:srgbClr val="000000"/>
                </a:highlight>
              </a:rPr>
              <a:t>acceleration</a:t>
            </a:r>
            <a:r>
              <a:rPr lang="fr-FR" sz="1600" b="0" i="1" dirty="0">
                <a:solidFill>
                  <a:schemeClr val="bg1"/>
                </a:solidFill>
                <a:effectLst/>
                <a:highlight>
                  <a:srgbClr val="000000"/>
                </a:highlight>
              </a:rPr>
              <a:t>." Nature communications 6.1 (2015): 8486.</a:t>
            </a:r>
          </a:p>
          <a:p>
            <a:endParaRPr lang="en-US" sz="1600" i="1" dirty="0">
              <a:solidFill>
                <a:schemeClr val="bg1"/>
              </a:solidFill>
              <a:highlight>
                <a:srgbClr val="000000"/>
              </a:highlight>
            </a:endParaRPr>
          </a:p>
        </p:txBody>
      </p:sp>
    </p:spTree>
    <p:extLst>
      <p:ext uri="{BB962C8B-B14F-4D97-AF65-F5344CB8AC3E}">
        <p14:creationId xmlns:p14="http://schemas.microsoft.com/office/powerpoint/2010/main" val="58285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1EE0-BA49-972D-B35E-377DC00AAF3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223088-44F7-33D1-9CE4-0511077B8509}"/>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EBBA5FF2-B49D-303E-CF2A-EA77744A7EE9}"/>
              </a:ext>
            </a:extLst>
          </p:cNvPr>
          <p:cNvSpPr>
            <a:spLocks noGrp="1"/>
          </p:cNvSpPr>
          <p:nvPr>
            <p:ph type="sldNum" sz="quarter" idx="13"/>
          </p:nvPr>
        </p:nvSpPr>
        <p:spPr/>
        <p:txBody>
          <a:bodyPr/>
          <a:lstStyle/>
          <a:p>
            <a:fld id="{C32E6374-5D17-4888-B56B-AA90B51A9EEF}" type="slidenum">
              <a:rPr lang="en-US" smtClean="0"/>
              <a:t>27</a:t>
            </a:fld>
            <a:endParaRPr lang="en-US" dirty="0"/>
          </a:p>
        </p:txBody>
      </p:sp>
      <p:sp>
        <p:nvSpPr>
          <p:cNvPr id="2" name="Title 1">
            <a:extLst>
              <a:ext uri="{FF2B5EF4-FFF2-40B4-BE49-F238E27FC236}">
                <a16:creationId xmlns:a16="http://schemas.microsoft.com/office/drawing/2014/main" id="{B29F792E-4E46-15B2-A61F-7D7B82F8E449}"/>
              </a:ext>
            </a:extLst>
          </p:cNvPr>
          <p:cNvSpPr>
            <a:spLocks noGrp="1"/>
          </p:cNvSpPr>
          <p:nvPr>
            <p:ph type="title"/>
          </p:nvPr>
        </p:nvSpPr>
        <p:spPr>
          <a:xfrm>
            <a:off x="838200" y="365125"/>
            <a:ext cx="8839200" cy="1325563"/>
          </a:xfrm>
        </p:spPr>
        <p:txBody>
          <a:bodyPr/>
          <a:lstStyle/>
          <a:p>
            <a:r>
              <a:rPr lang="en-US" dirty="0"/>
              <a:t>Advantages of THz-driven acceleration and manipulation</a:t>
            </a:r>
          </a:p>
        </p:txBody>
      </p:sp>
      <p:sp>
        <p:nvSpPr>
          <p:cNvPr id="4" name="Text Placeholder 5">
            <a:extLst>
              <a:ext uri="{FF2B5EF4-FFF2-40B4-BE49-F238E27FC236}">
                <a16:creationId xmlns:a16="http://schemas.microsoft.com/office/drawing/2014/main" id="{A6F52ACA-7215-B8F3-81E4-0C60BCA0963A}"/>
              </a:ext>
            </a:extLst>
          </p:cNvPr>
          <p:cNvSpPr txBox="1">
            <a:spLocks/>
          </p:cNvSpPr>
          <p:nvPr/>
        </p:nvSpPr>
        <p:spPr>
          <a:xfrm>
            <a:off x="1213419" y="1690688"/>
            <a:ext cx="10140381" cy="45739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buClr>
                <a:schemeClr val="bg1"/>
              </a:buClr>
              <a:buFont typeface="Wingdings" panose="05000000000000000000" pitchFamily="2" charset="2"/>
              <a:buChar char="ü"/>
            </a:pPr>
            <a:r>
              <a:rPr lang="en-US" sz="2800" dirty="0">
                <a:solidFill>
                  <a:srgbClr val="FCAF17"/>
                </a:solidFill>
              </a:rPr>
              <a:t>Shorter wavelengths </a:t>
            </a:r>
            <a:r>
              <a:rPr lang="en-US" sz="2800" dirty="0">
                <a:solidFill>
                  <a:schemeClr val="bg1"/>
                </a:solidFill>
              </a:rPr>
              <a:t>than RF (reduce the accelerator’s size – table-top footprint)</a:t>
            </a:r>
          </a:p>
          <a:p>
            <a:pPr marL="457200" indent="-457200" algn="l">
              <a:buClr>
                <a:schemeClr val="bg1"/>
              </a:buClr>
              <a:buFont typeface="Wingdings" panose="05000000000000000000" pitchFamily="2" charset="2"/>
              <a:buChar char="ü"/>
            </a:pPr>
            <a:endParaRPr lang="en-US" sz="2800" dirty="0">
              <a:solidFill>
                <a:schemeClr val="bg1"/>
              </a:solidFill>
            </a:endParaRPr>
          </a:p>
          <a:p>
            <a:pPr marL="457200" indent="-457200" algn="l">
              <a:buClr>
                <a:schemeClr val="bg1"/>
              </a:buClr>
              <a:buFont typeface="Wingdings" panose="05000000000000000000" pitchFamily="2" charset="2"/>
              <a:buChar char="ü"/>
            </a:pPr>
            <a:r>
              <a:rPr lang="en-US" sz="2800" dirty="0">
                <a:solidFill>
                  <a:schemeClr val="bg1"/>
                </a:solidFill>
              </a:rPr>
              <a:t>Supports whole-bunch acceleration</a:t>
            </a:r>
          </a:p>
          <a:p>
            <a:pPr marL="457200" indent="-457200" algn="l">
              <a:buClr>
                <a:schemeClr val="bg1"/>
              </a:buClr>
              <a:buFont typeface="Wingdings" panose="05000000000000000000" pitchFamily="2" charset="2"/>
              <a:buChar char="ü"/>
            </a:pPr>
            <a:endParaRPr lang="en-US" sz="2800" dirty="0">
              <a:solidFill>
                <a:schemeClr val="bg1"/>
              </a:solidFill>
            </a:endParaRPr>
          </a:p>
          <a:p>
            <a:pPr marL="457200" indent="-457200" algn="l">
              <a:buClr>
                <a:schemeClr val="bg1"/>
              </a:buClr>
              <a:buFont typeface="Wingdings" panose="05000000000000000000" pitchFamily="2" charset="2"/>
              <a:buChar char="ü"/>
            </a:pPr>
            <a:r>
              <a:rPr lang="en-US" sz="2800" dirty="0">
                <a:solidFill>
                  <a:schemeClr val="bg1"/>
                </a:solidFill>
              </a:rPr>
              <a:t>Facilitates Structure </a:t>
            </a:r>
            <a:r>
              <a:rPr lang="en-US" sz="2800" dirty="0" err="1">
                <a:solidFill>
                  <a:schemeClr val="bg1"/>
                </a:solidFill>
              </a:rPr>
              <a:t>Manufacturation</a:t>
            </a:r>
            <a:r>
              <a:rPr lang="en-US" sz="2800" dirty="0">
                <a:solidFill>
                  <a:schemeClr val="bg1"/>
                </a:solidFill>
              </a:rPr>
              <a:t> and Gaps dimensions, allowing </a:t>
            </a:r>
            <a:r>
              <a:rPr lang="en-US" sz="2800" dirty="0">
                <a:solidFill>
                  <a:srgbClr val="FCAF17"/>
                </a:solidFill>
              </a:rPr>
              <a:t>greater bunch charges </a:t>
            </a:r>
            <a:r>
              <a:rPr lang="en-US" sz="2800" dirty="0">
                <a:solidFill>
                  <a:schemeClr val="bg1"/>
                </a:solidFill>
              </a:rPr>
              <a:t>than DLAs</a:t>
            </a:r>
          </a:p>
          <a:p>
            <a:pPr marL="457200" indent="-457200" algn="l">
              <a:buClr>
                <a:schemeClr val="bg1"/>
              </a:buClr>
              <a:buFont typeface="Wingdings" panose="05000000000000000000" pitchFamily="2" charset="2"/>
              <a:buChar char="ü"/>
            </a:pPr>
            <a:endParaRPr lang="en-US" sz="2800" dirty="0">
              <a:solidFill>
                <a:schemeClr val="bg1"/>
              </a:solidFill>
            </a:endParaRPr>
          </a:p>
          <a:p>
            <a:pPr marL="457200" indent="-457200" algn="l">
              <a:buClr>
                <a:schemeClr val="bg1"/>
              </a:buClr>
              <a:buFont typeface="Wingdings" panose="05000000000000000000" pitchFamily="2" charset="2"/>
              <a:buChar char="ü"/>
            </a:pPr>
            <a:r>
              <a:rPr lang="en-US" sz="2800" dirty="0">
                <a:solidFill>
                  <a:schemeClr val="bg1"/>
                </a:solidFill>
              </a:rPr>
              <a:t>THz pulses suited for ultrashort high-charge electron bunches and effective beam manipulation</a:t>
            </a:r>
          </a:p>
          <a:p>
            <a:endParaRPr lang="en-US" dirty="0">
              <a:solidFill>
                <a:schemeClr val="bg1"/>
              </a:solidFill>
            </a:endParaRPr>
          </a:p>
        </p:txBody>
      </p:sp>
    </p:spTree>
    <p:extLst>
      <p:ext uri="{BB962C8B-B14F-4D97-AF65-F5344CB8AC3E}">
        <p14:creationId xmlns:p14="http://schemas.microsoft.com/office/powerpoint/2010/main" val="1255278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C892-A011-CEDA-E690-BDE47BDB7924}"/>
              </a:ext>
            </a:extLst>
          </p:cNvPr>
          <p:cNvSpPr>
            <a:spLocks noGrp="1"/>
          </p:cNvSpPr>
          <p:nvPr>
            <p:ph type="title"/>
          </p:nvPr>
        </p:nvSpPr>
        <p:spPr/>
        <p:txBody>
          <a:bodyPr/>
          <a:lstStyle/>
          <a:p>
            <a:r>
              <a:rPr lang="en-US" dirty="0"/>
              <a:t>Inverse-Cherenkov Radiation (ICR) DLA</a:t>
            </a:r>
          </a:p>
        </p:txBody>
      </p:sp>
      <p:sp>
        <p:nvSpPr>
          <p:cNvPr id="3" name="Footer Placeholder 2">
            <a:extLst>
              <a:ext uri="{FF2B5EF4-FFF2-40B4-BE49-F238E27FC236}">
                <a16:creationId xmlns:a16="http://schemas.microsoft.com/office/drawing/2014/main" id="{9092A3CD-9CBB-B92E-3907-DCB3CD5B5767}"/>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2F7CB023-E779-4486-BEDA-795CF76FB64D}"/>
              </a:ext>
            </a:extLst>
          </p:cNvPr>
          <p:cNvSpPr>
            <a:spLocks noGrp="1"/>
          </p:cNvSpPr>
          <p:nvPr>
            <p:ph type="body" sz="quarter" idx="12"/>
          </p:nvPr>
        </p:nvSpPr>
        <p:spPr>
          <a:xfrm>
            <a:off x="503313" y="5653476"/>
            <a:ext cx="10515599" cy="614978"/>
          </a:xfrm>
        </p:spPr>
        <p:txBody>
          <a:bodyPr>
            <a:normAutofit/>
          </a:bodyPr>
          <a:lstStyle/>
          <a:p>
            <a:pPr marL="0" indent="0">
              <a:buNone/>
            </a:pPr>
            <a:r>
              <a:rPr lang="en-US" sz="1600" i="1" dirty="0"/>
              <a:t>Liu, </a:t>
            </a:r>
            <a:r>
              <a:rPr lang="en-US" sz="1600" i="1" dirty="0" err="1"/>
              <a:t>Weihao</a:t>
            </a:r>
            <a:r>
              <a:rPr lang="en-US" sz="1600" i="1" dirty="0"/>
              <a:t>, et al. "Microscale laser-driven particle accelerator using the inverse Cherenkov effect." Physical Review Applied 14.1 (2020): 014018.</a:t>
            </a:r>
          </a:p>
        </p:txBody>
      </p:sp>
      <p:sp>
        <p:nvSpPr>
          <p:cNvPr id="5" name="Slide Number Placeholder 4">
            <a:extLst>
              <a:ext uri="{FF2B5EF4-FFF2-40B4-BE49-F238E27FC236}">
                <a16:creationId xmlns:a16="http://schemas.microsoft.com/office/drawing/2014/main" id="{9D8782BA-21B0-46F1-087C-ED7E0F2256BB}"/>
              </a:ext>
            </a:extLst>
          </p:cNvPr>
          <p:cNvSpPr>
            <a:spLocks noGrp="1"/>
          </p:cNvSpPr>
          <p:nvPr>
            <p:ph type="sldNum" sz="quarter" idx="13"/>
          </p:nvPr>
        </p:nvSpPr>
        <p:spPr/>
        <p:txBody>
          <a:bodyPr/>
          <a:lstStyle/>
          <a:p>
            <a:fld id="{C32E6374-5D17-4888-B56B-AA90B51A9EEF}" type="slidenum">
              <a:rPr lang="en-US" smtClean="0"/>
              <a:t>28</a:t>
            </a:fld>
            <a:endParaRPr lang="en-US" dirty="0"/>
          </a:p>
        </p:txBody>
      </p:sp>
      <p:pic>
        <p:nvPicPr>
          <p:cNvPr id="7" name="Picture 6">
            <a:extLst>
              <a:ext uri="{FF2B5EF4-FFF2-40B4-BE49-F238E27FC236}">
                <a16:creationId xmlns:a16="http://schemas.microsoft.com/office/drawing/2014/main" id="{CB5D67A0-DC0F-F409-AE9D-3B029B96338D}"/>
              </a:ext>
            </a:extLst>
          </p:cNvPr>
          <p:cNvPicPr>
            <a:picLocks noChangeAspect="1"/>
          </p:cNvPicPr>
          <p:nvPr/>
        </p:nvPicPr>
        <p:blipFill>
          <a:blip r:embed="rId2"/>
          <a:stretch>
            <a:fillRect/>
          </a:stretch>
        </p:blipFill>
        <p:spPr>
          <a:xfrm>
            <a:off x="3850504" y="1560596"/>
            <a:ext cx="5283472" cy="302910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426BA4-CCEE-7180-14F4-A814B2A12A7B}"/>
                  </a:ext>
                </a:extLst>
              </p:cNvPr>
              <p:cNvSpPr txBox="1"/>
              <p:nvPr/>
            </p:nvSpPr>
            <p:spPr>
              <a:xfrm>
                <a:off x="9298216" y="2882009"/>
                <a:ext cx="2824344" cy="15262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CAF17"/>
                              </a:solidFill>
                              <a:latin typeface="Cambria Math" panose="02040503050406030204" pitchFamily="18" charset="0"/>
                            </a:rPr>
                          </m:ctrlPr>
                        </m:sSubPr>
                        <m:e>
                          <m:r>
                            <a:rPr lang="en-US" sz="2400" b="0" i="1" smtClean="0">
                              <a:solidFill>
                                <a:srgbClr val="FCAF17"/>
                              </a:solidFill>
                              <a:latin typeface="Cambria Math" panose="02040503050406030204" pitchFamily="18" charset="0"/>
                            </a:rPr>
                            <m:t>𝑣</m:t>
                          </m:r>
                        </m:e>
                        <m:sub>
                          <m:r>
                            <a:rPr lang="en-US" sz="2400" b="0" i="1" smtClean="0">
                              <a:solidFill>
                                <a:srgbClr val="FCAF17"/>
                              </a:solidFill>
                              <a:latin typeface="Cambria Math" panose="02040503050406030204" pitchFamily="18" charset="0"/>
                            </a:rPr>
                            <m:t>𝑝</m:t>
                          </m:r>
                        </m:sub>
                      </m:sSub>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b="0" i="1" smtClean="0">
                              <a:solidFill>
                                <a:schemeClr val="bg1"/>
                              </a:solidFill>
                              <a:latin typeface="Cambria Math" panose="02040503050406030204" pitchFamily="18" charset="0"/>
                              <a:ea typeface="Cambria Math" panose="02040503050406030204" pitchFamily="18" charset="0"/>
                            </a:rPr>
                            <m:t>𝜔</m:t>
                          </m:r>
                        </m:num>
                        <m:den>
                          <m:sSubSup>
                            <m:sSubSupPr>
                              <m:ctrlPr>
                                <a:rPr lang="en-US" sz="2400" b="0" i="1" smtClean="0">
                                  <a:solidFill>
                                    <a:schemeClr val="bg1"/>
                                  </a:solidFill>
                                  <a:latin typeface="Cambria Math" panose="02040503050406030204" pitchFamily="18" charset="0"/>
                                  <a:ea typeface="Cambria Math" panose="02040503050406030204" pitchFamily="18" charset="0"/>
                                </a:rPr>
                              </m:ctrlPr>
                            </m:sSubSupPr>
                            <m:e>
                              <m:r>
                                <a:rPr lang="en-US" sz="2400" b="0" i="1" smtClean="0">
                                  <a:solidFill>
                                    <a:schemeClr val="bg1"/>
                                  </a:solidFill>
                                  <a:latin typeface="Cambria Math" panose="02040503050406030204" pitchFamily="18" charset="0"/>
                                  <a:ea typeface="Cambria Math" panose="02040503050406030204" pitchFamily="18" charset="0"/>
                                </a:rPr>
                                <m:t>𝑘</m:t>
                              </m:r>
                            </m:e>
                            <m:sub>
                              <m:r>
                                <a:rPr lang="en-US" sz="2400" b="0" i="1" smtClean="0">
                                  <a:solidFill>
                                    <a:schemeClr val="bg1"/>
                                  </a:solidFill>
                                  <a:latin typeface="Cambria Math" panose="02040503050406030204" pitchFamily="18" charset="0"/>
                                  <a:ea typeface="Cambria Math" panose="02040503050406030204" pitchFamily="18" charset="0"/>
                                </a:rPr>
                                <m:t>𝑧</m:t>
                              </m:r>
                            </m:sub>
                            <m:sup>
                              <m:r>
                                <a:rPr lang="en-US" sz="2400" b="0" i="1" smtClean="0">
                                  <a:solidFill>
                                    <a:schemeClr val="bg1"/>
                                  </a:solidFill>
                                  <a:latin typeface="Cambria Math" panose="02040503050406030204" pitchFamily="18" charset="0"/>
                                  <a:ea typeface="Cambria Math" panose="02040503050406030204" pitchFamily="18" charset="0"/>
                                </a:rPr>
                                <m:t>𝑝</m:t>
                              </m:r>
                            </m:sup>
                          </m:sSubSup>
                        </m:den>
                      </m:f>
                      <m:r>
                        <a:rPr lang="en-US" sz="2400" b="0" i="1" smtClean="0">
                          <a:solidFill>
                            <a:schemeClr val="bg1"/>
                          </a:solidFill>
                          <a:latin typeface="Cambria Math" panose="02040503050406030204" pitchFamily="18" charset="0"/>
                          <a:ea typeface="Cambria Math" panose="02040503050406030204" pitchFamily="18" charset="0"/>
                        </a:rPr>
                        <m:t>=</m:t>
                      </m:r>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b="0" i="1" smtClean="0">
                              <a:solidFill>
                                <a:schemeClr val="bg1"/>
                              </a:solidFill>
                              <a:latin typeface="Cambria Math" panose="02040503050406030204" pitchFamily="18" charset="0"/>
                              <a:ea typeface="Cambria Math" panose="02040503050406030204" pitchFamily="18" charset="0"/>
                            </a:rPr>
                            <m:t>𝜔</m:t>
                          </m:r>
                        </m:num>
                        <m:den>
                          <m:sSubSup>
                            <m:sSubSupPr>
                              <m:ctrlPr>
                                <a:rPr lang="en-US" sz="2400" b="0" i="1" smtClean="0">
                                  <a:solidFill>
                                    <a:schemeClr val="bg1"/>
                                  </a:solidFill>
                                  <a:latin typeface="Cambria Math" panose="02040503050406030204" pitchFamily="18" charset="0"/>
                                  <a:ea typeface="Cambria Math" panose="02040503050406030204" pitchFamily="18" charset="0"/>
                                </a:rPr>
                              </m:ctrlPr>
                            </m:sSubSupPr>
                            <m:e>
                              <m:r>
                                <a:rPr lang="en-US" sz="2400" b="0" i="1" smtClean="0">
                                  <a:solidFill>
                                    <a:schemeClr val="bg1"/>
                                  </a:solidFill>
                                  <a:latin typeface="Cambria Math" panose="02040503050406030204" pitchFamily="18" charset="0"/>
                                  <a:ea typeface="Cambria Math" panose="02040503050406030204" pitchFamily="18" charset="0"/>
                                </a:rPr>
                                <m:t>𝑘</m:t>
                              </m:r>
                            </m:e>
                            <m:sub>
                              <m:r>
                                <a:rPr lang="en-US" sz="2400" b="0" i="1" smtClean="0">
                                  <a:solidFill>
                                    <a:schemeClr val="bg1"/>
                                  </a:solidFill>
                                  <a:latin typeface="Cambria Math" panose="02040503050406030204" pitchFamily="18" charset="0"/>
                                  <a:ea typeface="Cambria Math" panose="02040503050406030204" pitchFamily="18" charset="0"/>
                                </a:rPr>
                                <m:t>𝑛</m:t>
                              </m:r>
                            </m:sub>
                            <m:sup>
                              <m:r>
                                <a:rPr lang="en-US" sz="2400" b="0" i="1" smtClean="0">
                                  <a:solidFill>
                                    <a:schemeClr val="bg1"/>
                                  </a:solidFill>
                                  <a:latin typeface="Cambria Math" panose="02040503050406030204" pitchFamily="18" charset="0"/>
                                  <a:ea typeface="Cambria Math" panose="02040503050406030204" pitchFamily="18" charset="0"/>
                                </a:rPr>
                                <m:t>𝑖</m:t>
                              </m:r>
                            </m:sup>
                          </m:sSubSup>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sin</m:t>
                              </m:r>
                            </m:fName>
                            <m:e>
                              <m:r>
                                <a:rPr lang="en-US" sz="2400" b="0" i="1" smtClean="0">
                                  <a:solidFill>
                                    <a:schemeClr val="bg1"/>
                                  </a:solidFill>
                                  <a:latin typeface="Cambria Math" panose="02040503050406030204" pitchFamily="18" charset="0"/>
                                  <a:ea typeface="Cambria Math" panose="02040503050406030204" pitchFamily="18" charset="0"/>
                                </a:rPr>
                                <m:t>𝛼</m:t>
                              </m:r>
                            </m:e>
                          </m:func>
                        </m:den>
                      </m:f>
                      <m:r>
                        <a:rPr lang="en-US" sz="2400" b="0" i="1" smtClean="0">
                          <a:solidFill>
                            <a:schemeClr val="bg1"/>
                          </a:solidFill>
                          <a:latin typeface="Cambria Math" panose="02040503050406030204" pitchFamily="18" charset="0"/>
                          <a:ea typeface="Cambria Math" panose="02040503050406030204" pitchFamily="18" charset="0"/>
                        </a:rPr>
                        <m:t>= </m:t>
                      </m:r>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b="0" i="1" smtClean="0">
                              <a:solidFill>
                                <a:schemeClr val="bg1"/>
                              </a:solidFill>
                              <a:latin typeface="Cambria Math" panose="02040503050406030204" pitchFamily="18" charset="0"/>
                              <a:ea typeface="Cambria Math" panose="02040503050406030204" pitchFamily="18" charset="0"/>
                            </a:rPr>
                            <m:t>𝑐</m:t>
                          </m:r>
                        </m:num>
                        <m:den>
                          <m:rad>
                            <m:radPr>
                              <m:degHide m:val="on"/>
                              <m:ctrlPr>
                                <a:rPr lang="en-US" sz="2400" b="0" i="1" smtClean="0">
                                  <a:solidFill>
                                    <a:schemeClr val="bg1"/>
                                  </a:solidFill>
                                  <a:latin typeface="Cambria Math" panose="02040503050406030204" pitchFamily="18" charset="0"/>
                                  <a:ea typeface="Cambria Math" panose="02040503050406030204" pitchFamily="18" charset="0"/>
                                </a:rPr>
                              </m:ctrlPr>
                            </m:radPr>
                            <m:deg/>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𝜀</m:t>
                                  </m:r>
                                </m:e>
                                <m:sub>
                                  <m:r>
                                    <a:rPr lang="en-US" sz="2400" b="0" i="1" smtClean="0">
                                      <a:solidFill>
                                        <a:schemeClr val="bg1"/>
                                      </a:solidFill>
                                      <a:latin typeface="Cambria Math" panose="02040503050406030204" pitchFamily="18" charset="0"/>
                                      <a:ea typeface="Cambria Math" panose="02040503050406030204" pitchFamily="18" charset="0"/>
                                    </a:rPr>
                                    <m:t>𝑟</m:t>
                                  </m:r>
                                </m:sub>
                              </m:sSub>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sin</m:t>
                                  </m:r>
                                </m:fName>
                                <m:e>
                                  <m:r>
                                    <a:rPr lang="en-US" sz="2400" b="0" i="1" smtClean="0">
                                      <a:solidFill>
                                        <a:schemeClr val="bg1"/>
                                      </a:solidFill>
                                      <a:latin typeface="Cambria Math" panose="02040503050406030204" pitchFamily="18" charset="0"/>
                                      <a:ea typeface="Cambria Math" panose="02040503050406030204" pitchFamily="18" charset="0"/>
                                    </a:rPr>
                                    <m:t>𝛼</m:t>
                                  </m:r>
                                </m:e>
                              </m:func>
                            </m:e>
                          </m:rad>
                        </m:den>
                      </m:f>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rgbClr val="FCAF17"/>
                              </a:solidFill>
                              <a:latin typeface="Cambria Math" panose="02040503050406030204" pitchFamily="18" charset="0"/>
                              <a:ea typeface="Cambria Math" panose="02040503050406030204" pitchFamily="18" charset="0"/>
                            </a:rPr>
                          </m:ctrlPr>
                        </m:sSubPr>
                        <m:e>
                          <m:r>
                            <a:rPr lang="en-US" sz="2400" b="0" i="1" smtClean="0">
                              <a:solidFill>
                                <a:srgbClr val="FCAF17"/>
                              </a:solidFill>
                              <a:latin typeface="Cambria Math" panose="02040503050406030204" pitchFamily="18" charset="0"/>
                              <a:ea typeface="Cambria Math" panose="02040503050406030204" pitchFamily="18" charset="0"/>
                            </a:rPr>
                            <m:t>𝑣</m:t>
                          </m:r>
                        </m:e>
                        <m:sub>
                          <m:r>
                            <a:rPr lang="en-US" sz="2400" b="0" i="1" smtClean="0">
                              <a:solidFill>
                                <a:srgbClr val="FCAF17"/>
                              </a:solidFill>
                              <a:latin typeface="Cambria Math" panose="02040503050406030204" pitchFamily="18" charset="0"/>
                              <a:ea typeface="Cambria Math" panose="02040503050406030204" pitchFamily="18" charset="0"/>
                            </a:rPr>
                            <m:t>𝑧</m:t>
                          </m:r>
                        </m:sub>
                      </m:sSub>
                    </m:oMath>
                  </m:oMathPara>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A7426BA4-CCEE-7180-14F4-A814B2A12A7B}"/>
                  </a:ext>
                </a:extLst>
              </p:cNvPr>
              <p:cNvSpPr txBox="1">
                <a:spLocks noRot="1" noChangeAspect="1" noMove="1" noResize="1" noEditPoints="1" noAdjustHandles="1" noChangeArrowheads="1" noChangeShapeType="1" noTextEdit="1"/>
              </p:cNvSpPr>
              <p:nvPr/>
            </p:nvSpPr>
            <p:spPr>
              <a:xfrm>
                <a:off x="9298216" y="2882009"/>
                <a:ext cx="2824344" cy="1526252"/>
              </a:xfrm>
              <a:prstGeom prst="rect">
                <a:avLst/>
              </a:prstGeom>
              <a:blipFill>
                <a:blip r:embed="rId3"/>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4866051-356A-2E72-8095-248044D73189}"/>
              </a:ext>
            </a:extLst>
          </p:cNvPr>
          <p:cNvPicPr>
            <a:picLocks noChangeAspect="1"/>
          </p:cNvPicPr>
          <p:nvPr/>
        </p:nvPicPr>
        <p:blipFill>
          <a:blip r:embed="rId4"/>
          <a:stretch>
            <a:fillRect/>
          </a:stretch>
        </p:blipFill>
        <p:spPr>
          <a:xfrm>
            <a:off x="483129" y="1451791"/>
            <a:ext cx="3203135" cy="3533296"/>
          </a:xfrm>
          <a:prstGeom prst="rect">
            <a:avLst/>
          </a:prstGeom>
        </p:spPr>
      </p:pic>
      <p:sp>
        <p:nvSpPr>
          <p:cNvPr id="9" name="Text Placeholder 3">
            <a:extLst>
              <a:ext uri="{FF2B5EF4-FFF2-40B4-BE49-F238E27FC236}">
                <a16:creationId xmlns:a16="http://schemas.microsoft.com/office/drawing/2014/main" id="{EE55E42D-079B-AF8A-AA85-2CEFEC26AF2D}"/>
              </a:ext>
            </a:extLst>
          </p:cNvPr>
          <p:cNvSpPr txBox="1">
            <a:spLocks/>
          </p:cNvSpPr>
          <p:nvPr/>
        </p:nvSpPr>
        <p:spPr>
          <a:xfrm>
            <a:off x="483129" y="5093892"/>
            <a:ext cx="10515599" cy="614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err="1"/>
              <a:t>Pálfalvi</a:t>
            </a:r>
            <a:r>
              <a:rPr lang="en-US" sz="1600" i="1" dirty="0"/>
              <a:t>, L., et al. "Evanescent-wave proton </a:t>
            </a:r>
            <a:r>
              <a:rPr lang="en-US" sz="1600" i="1" dirty="0" err="1"/>
              <a:t>postaccelerator</a:t>
            </a:r>
            <a:r>
              <a:rPr lang="en-US" sz="1600" i="1" dirty="0"/>
              <a:t> driven by intense THz pulse." Physical Review Special Topics-Accelerators and Beams 17.3 (2014): 031301.</a:t>
            </a:r>
          </a:p>
        </p:txBody>
      </p:sp>
      <p:sp>
        <p:nvSpPr>
          <p:cNvPr id="6" name="Text Placeholder 3">
            <a:extLst>
              <a:ext uri="{FF2B5EF4-FFF2-40B4-BE49-F238E27FC236}">
                <a16:creationId xmlns:a16="http://schemas.microsoft.com/office/drawing/2014/main" id="{BA52A5AB-4760-0745-B7B6-36CACBA27582}"/>
              </a:ext>
            </a:extLst>
          </p:cNvPr>
          <p:cNvSpPr txBox="1">
            <a:spLocks/>
          </p:cNvSpPr>
          <p:nvPr/>
        </p:nvSpPr>
        <p:spPr>
          <a:xfrm>
            <a:off x="9753004" y="1978859"/>
            <a:ext cx="2369556" cy="614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437AAB"/>
                </a:solidFill>
              </a:rPr>
              <a:t>Synchronous condition</a:t>
            </a:r>
          </a:p>
        </p:txBody>
      </p:sp>
    </p:spTree>
    <p:extLst>
      <p:ext uri="{BB962C8B-B14F-4D97-AF65-F5344CB8AC3E}">
        <p14:creationId xmlns:p14="http://schemas.microsoft.com/office/powerpoint/2010/main" val="3057548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128D-B461-E47D-5B6D-5788259B8A45}"/>
              </a:ext>
            </a:extLst>
          </p:cNvPr>
          <p:cNvSpPr>
            <a:spLocks noGrp="1"/>
          </p:cNvSpPr>
          <p:nvPr>
            <p:ph type="title"/>
          </p:nvPr>
        </p:nvSpPr>
        <p:spPr/>
        <p:txBody>
          <a:bodyPr/>
          <a:lstStyle/>
          <a:p>
            <a:r>
              <a:rPr lang="en-US" dirty="0"/>
              <a:t>ICR-DTA Prism Structure</a:t>
            </a:r>
          </a:p>
        </p:txBody>
      </p:sp>
      <p:sp>
        <p:nvSpPr>
          <p:cNvPr id="3" name="Footer Placeholder 2">
            <a:extLst>
              <a:ext uri="{FF2B5EF4-FFF2-40B4-BE49-F238E27FC236}">
                <a16:creationId xmlns:a16="http://schemas.microsoft.com/office/drawing/2014/main" id="{E9D9D2D9-65AB-38DA-39F7-09D2A79FF3F3}"/>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9618651E-60B5-2624-1460-989EFFAC7A68}"/>
              </a:ext>
            </a:extLst>
          </p:cNvPr>
          <p:cNvSpPr>
            <a:spLocks noGrp="1"/>
          </p:cNvSpPr>
          <p:nvPr>
            <p:ph type="body" sz="quarter" idx="12"/>
          </p:nvPr>
        </p:nvSpPr>
        <p:spPr>
          <a:xfrm>
            <a:off x="1059263" y="5842972"/>
            <a:ext cx="10515599" cy="513378"/>
          </a:xfrm>
        </p:spPr>
        <p:txBody>
          <a:bodyPr>
            <a:normAutofit/>
          </a:bodyPr>
          <a:lstStyle/>
          <a:p>
            <a:pPr marL="0" indent="0">
              <a:buNone/>
            </a:pPr>
            <a:r>
              <a:rPr lang="en-US" sz="1600" i="1" dirty="0"/>
              <a:t>Liu, </a:t>
            </a:r>
            <a:r>
              <a:rPr lang="en-US" sz="1600" i="1" dirty="0" err="1"/>
              <a:t>Weihao</a:t>
            </a:r>
            <a:r>
              <a:rPr lang="en-US" sz="1600" i="1" dirty="0"/>
              <a:t>, et al. "THz-driven dielectric particle accelerator on chip." Optics Letters 46.17 (2021): 4398-4401.</a:t>
            </a:r>
          </a:p>
        </p:txBody>
      </p:sp>
      <p:sp>
        <p:nvSpPr>
          <p:cNvPr id="5" name="Slide Number Placeholder 4">
            <a:extLst>
              <a:ext uri="{FF2B5EF4-FFF2-40B4-BE49-F238E27FC236}">
                <a16:creationId xmlns:a16="http://schemas.microsoft.com/office/drawing/2014/main" id="{14498607-9976-506B-4164-BD15DC0FED98}"/>
              </a:ext>
            </a:extLst>
          </p:cNvPr>
          <p:cNvSpPr>
            <a:spLocks noGrp="1"/>
          </p:cNvSpPr>
          <p:nvPr>
            <p:ph type="sldNum" sz="quarter" idx="13"/>
          </p:nvPr>
        </p:nvSpPr>
        <p:spPr/>
        <p:txBody>
          <a:bodyPr/>
          <a:lstStyle/>
          <a:p>
            <a:fld id="{C32E6374-5D17-4888-B56B-AA90B51A9EEF}" type="slidenum">
              <a:rPr lang="en-US" smtClean="0"/>
              <a:t>29</a:t>
            </a:fld>
            <a:endParaRPr lang="en-US" dirty="0"/>
          </a:p>
        </p:txBody>
      </p:sp>
      <p:pic>
        <p:nvPicPr>
          <p:cNvPr id="7" name="Picture 6">
            <a:extLst>
              <a:ext uri="{FF2B5EF4-FFF2-40B4-BE49-F238E27FC236}">
                <a16:creationId xmlns:a16="http://schemas.microsoft.com/office/drawing/2014/main" id="{8B1EFE0E-6A85-A47F-C44C-4DC99545F18E}"/>
              </a:ext>
            </a:extLst>
          </p:cNvPr>
          <p:cNvPicPr>
            <a:picLocks noChangeAspect="1"/>
          </p:cNvPicPr>
          <p:nvPr/>
        </p:nvPicPr>
        <p:blipFill>
          <a:blip r:embed="rId2"/>
          <a:stretch>
            <a:fillRect/>
          </a:stretch>
        </p:blipFill>
        <p:spPr>
          <a:xfrm>
            <a:off x="188301" y="2504106"/>
            <a:ext cx="3410125" cy="2597283"/>
          </a:xfrm>
          <a:prstGeom prst="rect">
            <a:avLst/>
          </a:prstGeom>
        </p:spPr>
      </p:pic>
      <p:pic>
        <p:nvPicPr>
          <p:cNvPr id="9" name="Picture 8">
            <a:extLst>
              <a:ext uri="{FF2B5EF4-FFF2-40B4-BE49-F238E27FC236}">
                <a16:creationId xmlns:a16="http://schemas.microsoft.com/office/drawing/2014/main" id="{BC6F1DD0-75A9-301F-6198-BD2F48DB9B56}"/>
              </a:ext>
            </a:extLst>
          </p:cNvPr>
          <p:cNvPicPr>
            <a:picLocks noChangeAspect="1"/>
          </p:cNvPicPr>
          <p:nvPr/>
        </p:nvPicPr>
        <p:blipFill>
          <a:blip r:embed="rId3"/>
          <a:stretch>
            <a:fillRect/>
          </a:stretch>
        </p:blipFill>
        <p:spPr>
          <a:xfrm>
            <a:off x="3703122" y="1874902"/>
            <a:ext cx="4164520" cy="3864504"/>
          </a:xfrm>
          <a:prstGeom prst="rect">
            <a:avLst/>
          </a:prstGeom>
        </p:spPr>
      </p:pic>
      <p:pic>
        <p:nvPicPr>
          <p:cNvPr id="11" name="Picture 10">
            <a:extLst>
              <a:ext uri="{FF2B5EF4-FFF2-40B4-BE49-F238E27FC236}">
                <a16:creationId xmlns:a16="http://schemas.microsoft.com/office/drawing/2014/main" id="{D74BD071-6391-090A-2E9E-0B98EDC4295F}"/>
              </a:ext>
            </a:extLst>
          </p:cNvPr>
          <p:cNvPicPr>
            <a:picLocks noChangeAspect="1"/>
          </p:cNvPicPr>
          <p:nvPr/>
        </p:nvPicPr>
        <p:blipFill>
          <a:blip r:embed="rId4"/>
          <a:stretch>
            <a:fillRect/>
          </a:stretch>
        </p:blipFill>
        <p:spPr>
          <a:xfrm>
            <a:off x="7867641" y="1866091"/>
            <a:ext cx="3707221" cy="3873315"/>
          </a:xfrm>
          <a:prstGeom prst="rect">
            <a:avLst/>
          </a:prstGeom>
        </p:spPr>
      </p:pic>
      <p:sp>
        <p:nvSpPr>
          <p:cNvPr id="6" name="Text Placeholder 3">
            <a:extLst>
              <a:ext uri="{FF2B5EF4-FFF2-40B4-BE49-F238E27FC236}">
                <a16:creationId xmlns:a16="http://schemas.microsoft.com/office/drawing/2014/main" id="{674A3604-9E5E-55DF-EA0F-F9659C98E07D}"/>
              </a:ext>
            </a:extLst>
          </p:cNvPr>
          <p:cNvSpPr txBox="1">
            <a:spLocks/>
          </p:cNvSpPr>
          <p:nvPr/>
        </p:nvSpPr>
        <p:spPr>
          <a:xfrm>
            <a:off x="12725" y="1567413"/>
            <a:ext cx="5772657" cy="614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437AAB"/>
                </a:solidFill>
              </a:rPr>
              <a:t>Geometry can be optimized to match electron velocity while gaining energy</a:t>
            </a:r>
          </a:p>
        </p:txBody>
      </p:sp>
    </p:spTree>
    <p:extLst>
      <p:ext uri="{BB962C8B-B14F-4D97-AF65-F5344CB8AC3E}">
        <p14:creationId xmlns:p14="http://schemas.microsoft.com/office/powerpoint/2010/main" val="163723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EFEB7-21EE-EB4D-28E4-81DE9C2F7A3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5347C0-BF18-CA8A-BD2C-026F252B0446}"/>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244B201E-1542-A150-48A6-201D1EFE7BB2}"/>
              </a:ext>
            </a:extLst>
          </p:cNvPr>
          <p:cNvSpPr>
            <a:spLocks noGrp="1"/>
          </p:cNvSpPr>
          <p:nvPr>
            <p:ph type="sldNum" sz="quarter" idx="13"/>
          </p:nvPr>
        </p:nvSpPr>
        <p:spPr/>
        <p:txBody>
          <a:bodyPr/>
          <a:lstStyle/>
          <a:p>
            <a:fld id="{C32E6374-5D17-4888-B56B-AA90B51A9EEF}" type="slidenum">
              <a:rPr lang="en-US" smtClean="0"/>
              <a:t>3</a:t>
            </a:fld>
            <a:endParaRPr lang="en-US" dirty="0"/>
          </a:p>
        </p:txBody>
      </p:sp>
      <p:sp>
        <p:nvSpPr>
          <p:cNvPr id="6" name="Title 1">
            <a:extLst>
              <a:ext uri="{FF2B5EF4-FFF2-40B4-BE49-F238E27FC236}">
                <a16:creationId xmlns:a16="http://schemas.microsoft.com/office/drawing/2014/main" id="{B1613E5B-C458-FCCB-C84B-6AC5F4606041}"/>
              </a:ext>
            </a:extLst>
          </p:cNvPr>
          <p:cNvSpPr>
            <a:spLocks noGrp="1"/>
          </p:cNvSpPr>
          <p:nvPr>
            <p:ph type="title"/>
          </p:nvPr>
        </p:nvSpPr>
        <p:spPr>
          <a:xfrm>
            <a:off x="838200" y="365125"/>
            <a:ext cx="8839200" cy="1325563"/>
          </a:xfrm>
        </p:spPr>
        <p:txBody>
          <a:bodyPr/>
          <a:lstStyle/>
          <a:p>
            <a:r>
              <a:rPr lang="en-US" dirty="0"/>
              <a:t>MOTIVATION</a:t>
            </a:r>
          </a:p>
        </p:txBody>
      </p:sp>
      <p:sp>
        <p:nvSpPr>
          <p:cNvPr id="2" name="TextBox 1">
            <a:extLst>
              <a:ext uri="{FF2B5EF4-FFF2-40B4-BE49-F238E27FC236}">
                <a16:creationId xmlns:a16="http://schemas.microsoft.com/office/drawing/2014/main" id="{ECEA1980-D676-9BBE-9877-9688CCFB9419}"/>
              </a:ext>
            </a:extLst>
          </p:cNvPr>
          <p:cNvSpPr txBox="1"/>
          <p:nvPr/>
        </p:nvSpPr>
        <p:spPr>
          <a:xfrm>
            <a:off x="123721" y="4831460"/>
            <a:ext cx="5708591" cy="584775"/>
          </a:xfrm>
          <a:prstGeom prst="rect">
            <a:avLst/>
          </a:prstGeom>
          <a:noFill/>
        </p:spPr>
        <p:txBody>
          <a:bodyPr wrap="square" rtlCol="0">
            <a:spAutoFit/>
          </a:bodyPr>
          <a:lstStyle/>
          <a:p>
            <a:pPr algn="ctr"/>
            <a:r>
              <a:rPr lang="en-US" sz="1600" dirty="0">
                <a:solidFill>
                  <a:schemeClr val="bg1"/>
                </a:solidFill>
              </a:rPr>
              <a:t>Accelerating dielectric microstructures. Images from </a:t>
            </a:r>
            <a:r>
              <a:rPr lang="en-US" sz="1600" i="1" dirty="0">
                <a:solidFill>
                  <a:schemeClr val="bg1"/>
                </a:solidFill>
              </a:rPr>
              <a:t>achip.standford.edu</a:t>
            </a:r>
            <a:r>
              <a:rPr lang="en-US" sz="1600" dirty="0">
                <a:solidFill>
                  <a:schemeClr val="bg1"/>
                </a:solidFill>
              </a:rPr>
              <a:t>.</a:t>
            </a:r>
          </a:p>
        </p:txBody>
      </p:sp>
      <p:sp>
        <p:nvSpPr>
          <p:cNvPr id="4" name="TextBox 3">
            <a:extLst>
              <a:ext uri="{FF2B5EF4-FFF2-40B4-BE49-F238E27FC236}">
                <a16:creationId xmlns:a16="http://schemas.microsoft.com/office/drawing/2014/main" id="{A103A36D-2A7A-084F-8D28-183A8D5BB5E9}"/>
              </a:ext>
            </a:extLst>
          </p:cNvPr>
          <p:cNvSpPr txBox="1"/>
          <p:nvPr/>
        </p:nvSpPr>
        <p:spPr>
          <a:xfrm>
            <a:off x="2386414" y="1690688"/>
            <a:ext cx="1042586" cy="646331"/>
          </a:xfrm>
          <a:prstGeom prst="rect">
            <a:avLst/>
          </a:prstGeom>
          <a:noFill/>
        </p:spPr>
        <p:txBody>
          <a:bodyPr wrap="square" rtlCol="0">
            <a:spAutoFit/>
          </a:bodyPr>
          <a:lstStyle/>
          <a:p>
            <a:r>
              <a:rPr lang="en-US" sz="3600" dirty="0">
                <a:solidFill>
                  <a:srgbClr val="00B050"/>
                </a:solidFill>
              </a:rPr>
              <a:t>SIZE </a:t>
            </a:r>
          </a:p>
        </p:txBody>
      </p:sp>
      <p:sp>
        <p:nvSpPr>
          <p:cNvPr id="9" name="TextBox 8">
            <a:extLst>
              <a:ext uri="{FF2B5EF4-FFF2-40B4-BE49-F238E27FC236}">
                <a16:creationId xmlns:a16="http://schemas.microsoft.com/office/drawing/2014/main" id="{61435D69-21CC-B4FD-2FB7-7264A089662B}"/>
              </a:ext>
            </a:extLst>
          </p:cNvPr>
          <p:cNvSpPr txBox="1"/>
          <p:nvPr/>
        </p:nvSpPr>
        <p:spPr>
          <a:xfrm>
            <a:off x="7132889" y="1690688"/>
            <a:ext cx="4233930" cy="646331"/>
          </a:xfrm>
          <a:prstGeom prst="rect">
            <a:avLst/>
          </a:prstGeom>
          <a:noFill/>
        </p:spPr>
        <p:txBody>
          <a:bodyPr wrap="square" rtlCol="0">
            <a:spAutoFit/>
          </a:bodyPr>
          <a:lstStyle/>
          <a:p>
            <a:r>
              <a:rPr lang="en-US" sz="3600" dirty="0">
                <a:solidFill>
                  <a:srgbClr val="00B050"/>
                </a:solidFill>
              </a:rPr>
              <a:t>POWER LIMITATION  </a:t>
            </a:r>
          </a:p>
        </p:txBody>
      </p:sp>
      <p:sp>
        <p:nvSpPr>
          <p:cNvPr id="10" name="TextBox 9">
            <a:extLst>
              <a:ext uri="{FF2B5EF4-FFF2-40B4-BE49-F238E27FC236}">
                <a16:creationId xmlns:a16="http://schemas.microsoft.com/office/drawing/2014/main" id="{022B36F9-C238-D9EB-2DDD-B9BE6A86297C}"/>
              </a:ext>
            </a:extLst>
          </p:cNvPr>
          <p:cNvSpPr txBox="1"/>
          <p:nvPr/>
        </p:nvSpPr>
        <p:spPr>
          <a:xfrm>
            <a:off x="5832312" y="4826876"/>
            <a:ext cx="5772974" cy="1569660"/>
          </a:xfrm>
          <a:prstGeom prst="rect">
            <a:avLst/>
          </a:prstGeom>
          <a:noFill/>
        </p:spPr>
        <p:txBody>
          <a:bodyPr wrap="square" rtlCol="0">
            <a:spAutoFit/>
          </a:bodyPr>
          <a:lstStyle/>
          <a:p>
            <a:r>
              <a:rPr lang="en-US" sz="1600" dirty="0">
                <a:solidFill>
                  <a:srgbClr val="FCAF17"/>
                </a:solidFill>
              </a:rPr>
              <a:t>Left</a:t>
            </a:r>
            <a:r>
              <a:rPr lang="en-US" sz="1600" dirty="0">
                <a:solidFill>
                  <a:schemeClr val="bg1"/>
                </a:solidFill>
              </a:rPr>
              <a:t>: </a:t>
            </a:r>
            <a:r>
              <a:rPr lang="en-US" sz="1600" b="0" i="0" dirty="0">
                <a:solidFill>
                  <a:schemeClr val="bg1"/>
                </a:solidFill>
                <a:effectLst/>
              </a:rPr>
              <a:t> Ken Soong et. al.; Laser damage threshold measurements of optical materials for direct laser accelerators. </a:t>
            </a:r>
            <a:r>
              <a:rPr lang="en-US" sz="1600" b="0" i="1" dirty="0">
                <a:solidFill>
                  <a:schemeClr val="bg1"/>
                </a:solidFill>
                <a:effectLst/>
              </a:rPr>
              <a:t>AIP Conf. Proc.</a:t>
            </a:r>
            <a:r>
              <a:rPr lang="en-US" sz="1600" b="0" i="0" dirty="0">
                <a:solidFill>
                  <a:schemeClr val="bg1"/>
                </a:solidFill>
                <a:effectLst/>
              </a:rPr>
              <a:t> 21 December 2012; 1507 (1): 511–515</a:t>
            </a:r>
          </a:p>
          <a:p>
            <a:r>
              <a:rPr lang="en-US" sz="1600" dirty="0">
                <a:solidFill>
                  <a:srgbClr val="FCAF17"/>
                </a:solidFill>
              </a:rPr>
              <a:t>Right</a:t>
            </a:r>
            <a:r>
              <a:rPr lang="en-US" sz="1600" dirty="0">
                <a:solidFill>
                  <a:schemeClr val="bg1"/>
                </a:solidFill>
              </a:rPr>
              <a:t>: </a:t>
            </a:r>
            <a:r>
              <a:rPr lang="en-US" sz="1600" b="0" i="0" dirty="0">
                <a:solidFill>
                  <a:schemeClr val="bg1"/>
                </a:solidFill>
                <a:effectLst/>
              </a:rPr>
              <a:t>Tien, An-Chun, et al. "Short-pulse laser damage in transparent materials as a function of pulse duration." </a:t>
            </a:r>
            <a:r>
              <a:rPr lang="en-US" sz="1600" b="0" i="1" dirty="0">
                <a:solidFill>
                  <a:schemeClr val="bg1"/>
                </a:solidFill>
                <a:effectLst/>
              </a:rPr>
              <a:t>Physical Review Letters</a:t>
            </a:r>
            <a:r>
              <a:rPr lang="en-US" sz="1600" b="0" i="0" dirty="0">
                <a:solidFill>
                  <a:schemeClr val="bg1"/>
                </a:solidFill>
                <a:effectLst/>
              </a:rPr>
              <a:t> 82.19 (1999): 3883.</a:t>
            </a:r>
            <a:endParaRPr lang="en-US" sz="1600" dirty="0">
              <a:solidFill>
                <a:schemeClr val="bg1"/>
              </a:solidFill>
            </a:endParaRPr>
          </a:p>
        </p:txBody>
      </p:sp>
      <p:pic>
        <p:nvPicPr>
          <p:cNvPr id="11" name="Picture 4" descr="First laser-driven electron accelerator demonstrated">
            <a:extLst>
              <a:ext uri="{FF2B5EF4-FFF2-40B4-BE49-F238E27FC236}">
                <a16:creationId xmlns:a16="http://schemas.microsoft.com/office/drawing/2014/main" id="{D581491E-0475-D8B9-7B15-D1CFD0EDB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664" y="2493882"/>
            <a:ext cx="2884620" cy="1923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up of a finger&#10;&#10;Description automatically generated">
            <a:extLst>
              <a:ext uri="{FF2B5EF4-FFF2-40B4-BE49-F238E27FC236}">
                <a16:creationId xmlns:a16="http://schemas.microsoft.com/office/drawing/2014/main" id="{940F5C4B-25B1-F7BF-A97C-852B1F28A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67" y="2362184"/>
            <a:ext cx="3112930" cy="1751024"/>
          </a:xfrm>
          <a:prstGeom prst="rect">
            <a:avLst/>
          </a:prstGeom>
        </p:spPr>
      </p:pic>
      <p:pic>
        <p:nvPicPr>
          <p:cNvPr id="13" name="Picture 12">
            <a:extLst>
              <a:ext uri="{FF2B5EF4-FFF2-40B4-BE49-F238E27FC236}">
                <a16:creationId xmlns:a16="http://schemas.microsoft.com/office/drawing/2014/main" id="{FF02711E-6927-BA76-F02A-37E8510A0ADA}"/>
              </a:ext>
            </a:extLst>
          </p:cNvPr>
          <p:cNvPicPr>
            <a:picLocks noChangeAspect="1"/>
          </p:cNvPicPr>
          <p:nvPr/>
        </p:nvPicPr>
        <p:blipFill>
          <a:blip r:embed="rId5"/>
          <a:stretch>
            <a:fillRect/>
          </a:stretch>
        </p:blipFill>
        <p:spPr>
          <a:xfrm>
            <a:off x="5832312" y="2366448"/>
            <a:ext cx="1997060" cy="2061899"/>
          </a:xfrm>
          <a:prstGeom prst="rect">
            <a:avLst/>
          </a:prstGeom>
        </p:spPr>
      </p:pic>
      <p:pic>
        <p:nvPicPr>
          <p:cNvPr id="14" name="Picture 13">
            <a:extLst>
              <a:ext uri="{FF2B5EF4-FFF2-40B4-BE49-F238E27FC236}">
                <a16:creationId xmlns:a16="http://schemas.microsoft.com/office/drawing/2014/main" id="{E731CEB0-350B-6C52-EDCF-5026FC4E13F5}"/>
              </a:ext>
            </a:extLst>
          </p:cNvPr>
          <p:cNvPicPr>
            <a:picLocks noChangeAspect="1"/>
          </p:cNvPicPr>
          <p:nvPr/>
        </p:nvPicPr>
        <p:blipFill>
          <a:blip r:embed="rId6"/>
          <a:stretch>
            <a:fillRect/>
          </a:stretch>
        </p:blipFill>
        <p:spPr>
          <a:xfrm>
            <a:off x="7829372" y="2366742"/>
            <a:ext cx="3775914" cy="2061309"/>
          </a:xfrm>
          <a:prstGeom prst="rect">
            <a:avLst/>
          </a:prstGeom>
        </p:spPr>
      </p:pic>
    </p:spTree>
    <p:extLst>
      <p:ext uri="{BB962C8B-B14F-4D97-AF65-F5344CB8AC3E}">
        <p14:creationId xmlns:p14="http://schemas.microsoft.com/office/powerpoint/2010/main" val="1247686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033E-8347-DF5D-CB1A-7316DAFD6E6E}"/>
              </a:ext>
            </a:extLst>
          </p:cNvPr>
          <p:cNvSpPr>
            <a:spLocks noGrp="1"/>
          </p:cNvSpPr>
          <p:nvPr>
            <p:ph type="title"/>
          </p:nvPr>
        </p:nvSpPr>
        <p:spPr/>
        <p:txBody>
          <a:bodyPr/>
          <a:lstStyle/>
          <a:p>
            <a:r>
              <a:rPr lang="en-US" dirty="0"/>
              <a:t>Optical DLAs: Attosecond bunching </a:t>
            </a:r>
          </a:p>
        </p:txBody>
      </p:sp>
      <p:sp>
        <p:nvSpPr>
          <p:cNvPr id="3" name="Footer Placeholder 2">
            <a:extLst>
              <a:ext uri="{FF2B5EF4-FFF2-40B4-BE49-F238E27FC236}">
                <a16:creationId xmlns:a16="http://schemas.microsoft.com/office/drawing/2014/main" id="{14C1A47E-035D-81FE-4191-0A6D97090276}"/>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E3A91374-2BE5-0C49-D370-F30E02D56BD6}"/>
              </a:ext>
            </a:extLst>
          </p:cNvPr>
          <p:cNvSpPr>
            <a:spLocks noGrp="1"/>
          </p:cNvSpPr>
          <p:nvPr>
            <p:ph type="body" sz="quarter" idx="12"/>
          </p:nvPr>
        </p:nvSpPr>
        <p:spPr>
          <a:xfrm>
            <a:off x="838199" y="5709920"/>
            <a:ext cx="10515599" cy="556280"/>
          </a:xfrm>
        </p:spPr>
        <p:txBody>
          <a:bodyPr>
            <a:normAutofit fontScale="70000" lnSpcReduction="20000"/>
          </a:bodyPr>
          <a:lstStyle/>
          <a:p>
            <a:pPr marL="0" indent="0">
              <a:buNone/>
            </a:pPr>
            <a:r>
              <a:rPr lang="en-US" i="1" dirty="0"/>
              <a:t>Black, Dylan S., et al. "Net acceleration and direct measurement of attosecond electron pulses in a silicon dielectric laser accelerator." Physical review letters 123.26 (2019): 264802.</a:t>
            </a:r>
          </a:p>
        </p:txBody>
      </p:sp>
      <p:sp>
        <p:nvSpPr>
          <p:cNvPr id="5" name="Slide Number Placeholder 4">
            <a:extLst>
              <a:ext uri="{FF2B5EF4-FFF2-40B4-BE49-F238E27FC236}">
                <a16:creationId xmlns:a16="http://schemas.microsoft.com/office/drawing/2014/main" id="{535A4E99-A889-26F7-2227-4C31E7369059}"/>
              </a:ext>
            </a:extLst>
          </p:cNvPr>
          <p:cNvSpPr>
            <a:spLocks noGrp="1"/>
          </p:cNvSpPr>
          <p:nvPr>
            <p:ph type="sldNum" sz="quarter" idx="13"/>
          </p:nvPr>
        </p:nvSpPr>
        <p:spPr/>
        <p:txBody>
          <a:bodyPr/>
          <a:lstStyle/>
          <a:p>
            <a:fld id="{C32E6374-5D17-4888-B56B-AA90B51A9EEF}" type="slidenum">
              <a:rPr lang="en-US" smtClean="0"/>
              <a:t>30</a:t>
            </a:fld>
            <a:endParaRPr lang="en-US" dirty="0"/>
          </a:p>
        </p:txBody>
      </p:sp>
      <p:pic>
        <p:nvPicPr>
          <p:cNvPr id="7" name="Picture 6">
            <a:extLst>
              <a:ext uri="{FF2B5EF4-FFF2-40B4-BE49-F238E27FC236}">
                <a16:creationId xmlns:a16="http://schemas.microsoft.com/office/drawing/2014/main" id="{21956363-791B-57C5-48E2-B3810EA5B102}"/>
              </a:ext>
            </a:extLst>
          </p:cNvPr>
          <p:cNvPicPr>
            <a:picLocks noChangeAspect="1"/>
          </p:cNvPicPr>
          <p:nvPr/>
        </p:nvPicPr>
        <p:blipFill>
          <a:blip r:embed="rId2"/>
          <a:stretch>
            <a:fillRect/>
          </a:stretch>
        </p:blipFill>
        <p:spPr>
          <a:xfrm>
            <a:off x="1838960" y="1441826"/>
            <a:ext cx="7996745" cy="3974348"/>
          </a:xfrm>
          <a:prstGeom prst="rect">
            <a:avLst/>
          </a:prstGeom>
        </p:spPr>
      </p:pic>
    </p:spTree>
    <p:extLst>
      <p:ext uri="{BB962C8B-B14F-4D97-AF65-F5344CB8AC3E}">
        <p14:creationId xmlns:p14="http://schemas.microsoft.com/office/powerpoint/2010/main" val="197022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87E1-3731-8C87-B0FA-D98B7FA3CA10}"/>
              </a:ext>
            </a:extLst>
          </p:cNvPr>
          <p:cNvSpPr>
            <a:spLocks noGrp="1"/>
          </p:cNvSpPr>
          <p:nvPr>
            <p:ph type="title"/>
          </p:nvPr>
        </p:nvSpPr>
        <p:spPr/>
        <p:txBody>
          <a:bodyPr/>
          <a:lstStyle/>
          <a:p>
            <a:r>
              <a:rPr lang="en-US" dirty="0"/>
              <a:t>Optical Attosecond Microbunching</a:t>
            </a:r>
          </a:p>
        </p:txBody>
      </p:sp>
      <p:sp>
        <p:nvSpPr>
          <p:cNvPr id="3" name="Footer Placeholder 2">
            <a:extLst>
              <a:ext uri="{FF2B5EF4-FFF2-40B4-BE49-F238E27FC236}">
                <a16:creationId xmlns:a16="http://schemas.microsoft.com/office/drawing/2014/main" id="{679BB901-ABFF-496F-2492-659085E50B8E}"/>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72EDA5B7-00FC-677C-230F-9D069AF7FE51}"/>
              </a:ext>
            </a:extLst>
          </p:cNvPr>
          <p:cNvSpPr>
            <a:spLocks noGrp="1"/>
          </p:cNvSpPr>
          <p:nvPr>
            <p:ph type="body" sz="quarter" idx="12"/>
          </p:nvPr>
        </p:nvSpPr>
        <p:spPr>
          <a:xfrm>
            <a:off x="838200" y="5771852"/>
            <a:ext cx="10515599" cy="584498"/>
          </a:xfrm>
        </p:spPr>
        <p:txBody>
          <a:bodyPr>
            <a:normAutofit fontScale="70000" lnSpcReduction="20000"/>
          </a:bodyPr>
          <a:lstStyle/>
          <a:p>
            <a:pPr marL="0" indent="0">
              <a:buNone/>
            </a:pPr>
            <a:r>
              <a:rPr lang="en-US" i="1" dirty="0" err="1"/>
              <a:t>Schönenberger</a:t>
            </a:r>
            <a:r>
              <a:rPr lang="en-US" i="1" dirty="0"/>
              <a:t>, Norbert, et al. "Generation and characterization of attosecond </a:t>
            </a:r>
            <a:r>
              <a:rPr lang="en-US" i="1" dirty="0" err="1"/>
              <a:t>microbunched</a:t>
            </a:r>
            <a:r>
              <a:rPr lang="en-US" i="1" dirty="0"/>
              <a:t> electron pulse trains via dielectric laser acceleration." Physical review letters 123.26 (2019): 264803.</a:t>
            </a:r>
          </a:p>
        </p:txBody>
      </p:sp>
      <p:sp>
        <p:nvSpPr>
          <p:cNvPr id="5" name="Slide Number Placeholder 4">
            <a:extLst>
              <a:ext uri="{FF2B5EF4-FFF2-40B4-BE49-F238E27FC236}">
                <a16:creationId xmlns:a16="http://schemas.microsoft.com/office/drawing/2014/main" id="{D88D3273-09A6-2C2E-1C6E-A69C093AAFD3}"/>
              </a:ext>
            </a:extLst>
          </p:cNvPr>
          <p:cNvSpPr>
            <a:spLocks noGrp="1"/>
          </p:cNvSpPr>
          <p:nvPr>
            <p:ph type="sldNum" sz="quarter" idx="13"/>
          </p:nvPr>
        </p:nvSpPr>
        <p:spPr/>
        <p:txBody>
          <a:bodyPr/>
          <a:lstStyle/>
          <a:p>
            <a:fld id="{C32E6374-5D17-4888-B56B-AA90B51A9EEF}" type="slidenum">
              <a:rPr lang="en-US" smtClean="0"/>
              <a:t>31</a:t>
            </a:fld>
            <a:endParaRPr lang="en-US" dirty="0"/>
          </a:p>
        </p:txBody>
      </p:sp>
      <p:pic>
        <p:nvPicPr>
          <p:cNvPr id="7" name="Picture 6">
            <a:extLst>
              <a:ext uri="{FF2B5EF4-FFF2-40B4-BE49-F238E27FC236}">
                <a16:creationId xmlns:a16="http://schemas.microsoft.com/office/drawing/2014/main" id="{76FF952F-0942-10F8-007B-47CC4B24E020}"/>
              </a:ext>
            </a:extLst>
          </p:cNvPr>
          <p:cNvPicPr>
            <a:picLocks noChangeAspect="1"/>
          </p:cNvPicPr>
          <p:nvPr/>
        </p:nvPicPr>
        <p:blipFill>
          <a:blip r:embed="rId2"/>
          <a:stretch>
            <a:fillRect/>
          </a:stretch>
        </p:blipFill>
        <p:spPr>
          <a:xfrm>
            <a:off x="990424" y="1326490"/>
            <a:ext cx="6858352" cy="415311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16B65B-E267-B446-3651-9FAD66A4244F}"/>
                  </a:ext>
                </a:extLst>
              </p:cNvPr>
              <p:cNvSpPr txBox="1"/>
              <p:nvPr/>
            </p:nvSpPr>
            <p:spPr>
              <a:xfrm>
                <a:off x="8461394" y="2377301"/>
                <a:ext cx="24320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ea typeface="Cambria Math" panose="02040503050406030204" pitchFamily="18" charset="0"/>
                            </a:rPr>
                            <m:t>𝜎</m:t>
                          </m:r>
                        </m:e>
                        <m:sub>
                          <m:r>
                            <a:rPr lang="en-US" b="0" i="1" smtClean="0">
                              <a:solidFill>
                                <a:schemeClr val="bg1"/>
                              </a:solidFill>
                              <a:latin typeface="Cambria Math" panose="02040503050406030204" pitchFamily="18" charset="0"/>
                            </a:rPr>
                            <m:t>𝐹𝑊𝐻𝑀</m:t>
                          </m:r>
                        </m:sub>
                      </m:sSub>
                      <m:r>
                        <a:rPr lang="en-US" i="1" smtClean="0">
                          <a:solidFill>
                            <a:schemeClr val="bg1"/>
                          </a:solidFill>
                          <a:latin typeface="Cambria Math" panose="02040503050406030204" pitchFamily="18" charset="0"/>
                        </a:rPr>
                        <m:t>=</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270±80</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𝑎𝑠</m:t>
                      </m:r>
                    </m:oMath>
                  </m:oMathPara>
                </a14:m>
                <a:endParaRPr lang="en-US" dirty="0">
                  <a:solidFill>
                    <a:schemeClr val="bg1"/>
                  </a:solidFill>
                </a:endParaRPr>
              </a:p>
            </p:txBody>
          </p:sp>
        </mc:Choice>
        <mc:Fallback xmlns="">
          <p:sp>
            <p:nvSpPr>
              <p:cNvPr id="8" name="TextBox 7">
                <a:extLst>
                  <a:ext uri="{FF2B5EF4-FFF2-40B4-BE49-F238E27FC236}">
                    <a16:creationId xmlns:a16="http://schemas.microsoft.com/office/drawing/2014/main" id="{1016B65B-E267-B446-3651-9FAD66A4244F}"/>
                  </a:ext>
                </a:extLst>
              </p:cNvPr>
              <p:cNvSpPr txBox="1">
                <a:spLocks noRot="1" noChangeAspect="1" noMove="1" noResize="1" noEditPoints="1" noAdjustHandles="1" noChangeArrowheads="1" noChangeShapeType="1" noTextEdit="1"/>
              </p:cNvSpPr>
              <p:nvPr/>
            </p:nvSpPr>
            <p:spPr>
              <a:xfrm>
                <a:off x="8461394" y="2377301"/>
                <a:ext cx="2432011" cy="276999"/>
              </a:xfrm>
              <a:prstGeom prst="rect">
                <a:avLst/>
              </a:prstGeom>
              <a:blipFill>
                <a:blip r:embed="rId3"/>
                <a:stretch>
                  <a:fillRect l="-1003" r="-1003" b="-1555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A45B829-D5B8-FC11-8773-68C29B4F40E8}"/>
              </a:ext>
            </a:extLst>
          </p:cNvPr>
          <p:cNvPicPr>
            <a:picLocks noChangeAspect="1"/>
          </p:cNvPicPr>
          <p:nvPr/>
        </p:nvPicPr>
        <p:blipFill>
          <a:blip r:embed="rId4"/>
          <a:stretch>
            <a:fillRect/>
          </a:stretch>
        </p:blipFill>
        <p:spPr>
          <a:xfrm>
            <a:off x="6501624" y="3868392"/>
            <a:ext cx="5467631" cy="939848"/>
          </a:xfrm>
          <a:prstGeom prst="rect">
            <a:avLst/>
          </a:prstGeom>
        </p:spPr>
      </p:pic>
    </p:spTree>
    <p:extLst>
      <p:ext uri="{BB962C8B-B14F-4D97-AF65-F5344CB8AC3E}">
        <p14:creationId xmlns:p14="http://schemas.microsoft.com/office/powerpoint/2010/main" val="13628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729EDBF-4E65-8802-CA8C-36523D0FDF73}"/>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393FEC84-BE5F-B89C-894B-76522837587B}"/>
              </a:ext>
            </a:extLst>
          </p:cNvPr>
          <p:cNvSpPr>
            <a:spLocks noGrp="1"/>
          </p:cNvSpPr>
          <p:nvPr>
            <p:ph type="sldNum" sz="quarter" idx="13"/>
          </p:nvPr>
        </p:nvSpPr>
        <p:spPr/>
        <p:txBody>
          <a:bodyPr/>
          <a:lstStyle/>
          <a:p>
            <a:fld id="{C32E6374-5D17-4888-B56B-AA90B51A9EEF}" type="slidenum">
              <a:rPr lang="en-US" smtClean="0"/>
              <a:t>32</a:t>
            </a:fld>
            <a:endParaRPr lang="en-US" dirty="0"/>
          </a:p>
        </p:txBody>
      </p:sp>
      <p:sp>
        <p:nvSpPr>
          <p:cNvPr id="6" name="Title 1">
            <a:extLst>
              <a:ext uri="{FF2B5EF4-FFF2-40B4-BE49-F238E27FC236}">
                <a16:creationId xmlns:a16="http://schemas.microsoft.com/office/drawing/2014/main" id="{1D7CA8D2-E0F1-7F6D-847B-3C96D4960BD7}"/>
              </a:ext>
            </a:extLst>
          </p:cNvPr>
          <p:cNvSpPr>
            <a:spLocks noGrp="1"/>
          </p:cNvSpPr>
          <p:nvPr>
            <p:ph type="title"/>
          </p:nvPr>
        </p:nvSpPr>
        <p:spPr>
          <a:xfrm>
            <a:off x="838200" y="365125"/>
            <a:ext cx="8839200" cy="1325563"/>
          </a:xfrm>
        </p:spPr>
        <p:txBody>
          <a:bodyPr/>
          <a:lstStyle/>
          <a:p>
            <a:r>
              <a:rPr lang="en-US" dirty="0"/>
              <a:t>Transversal focusing</a:t>
            </a:r>
          </a:p>
        </p:txBody>
      </p:sp>
      <p:pic>
        <p:nvPicPr>
          <p:cNvPr id="7" name="Picture 6">
            <a:extLst>
              <a:ext uri="{FF2B5EF4-FFF2-40B4-BE49-F238E27FC236}">
                <a16:creationId xmlns:a16="http://schemas.microsoft.com/office/drawing/2014/main" id="{7E3AAF79-26CA-D27F-CCCC-E3BBAA9B2CC4}"/>
              </a:ext>
            </a:extLst>
          </p:cNvPr>
          <p:cNvPicPr>
            <a:picLocks noChangeAspect="1"/>
          </p:cNvPicPr>
          <p:nvPr/>
        </p:nvPicPr>
        <p:blipFill>
          <a:blip r:embed="rId2"/>
          <a:stretch>
            <a:fillRect/>
          </a:stretch>
        </p:blipFill>
        <p:spPr>
          <a:xfrm>
            <a:off x="2513939" y="1558518"/>
            <a:ext cx="6952090" cy="3424624"/>
          </a:xfrm>
          <a:prstGeom prst="rect">
            <a:avLst/>
          </a:prstGeom>
        </p:spPr>
      </p:pic>
      <p:sp>
        <p:nvSpPr>
          <p:cNvPr id="8" name="TextBox 7">
            <a:extLst>
              <a:ext uri="{FF2B5EF4-FFF2-40B4-BE49-F238E27FC236}">
                <a16:creationId xmlns:a16="http://schemas.microsoft.com/office/drawing/2014/main" id="{B7B1B935-283E-FAA7-75A1-FED544ADAC48}"/>
              </a:ext>
            </a:extLst>
          </p:cNvPr>
          <p:cNvSpPr txBox="1"/>
          <p:nvPr/>
        </p:nvSpPr>
        <p:spPr>
          <a:xfrm>
            <a:off x="2513938" y="5156021"/>
            <a:ext cx="7164125" cy="1200329"/>
          </a:xfrm>
          <a:prstGeom prst="rect">
            <a:avLst/>
          </a:prstGeom>
          <a:noFill/>
        </p:spPr>
        <p:txBody>
          <a:bodyPr wrap="square" rtlCol="0">
            <a:spAutoFit/>
          </a:bodyPr>
          <a:lstStyle/>
          <a:p>
            <a:r>
              <a:rPr lang="en-US" dirty="0">
                <a:solidFill>
                  <a:schemeClr val="bg1"/>
                </a:solidFill>
              </a:rPr>
              <a:t>Overview of electron acceleration and focusing properties as a function of phase. The circles denote the fixed points for different synchronous phase.</a:t>
            </a:r>
          </a:p>
          <a:p>
            <a:r>
              <a:rPr lang="en-US" b="0" i="1" dirty="0">
                <a:solidFill>
                  <a:schemeClr val="bg1"/>
                </a:solidFill>
                <a:effectLst/>
              </a:rPr>
              <a:t>Niedermayer, Uwe, et al. "Alternating-phase focusing for dielectric-laser acceleration." Physical review letters 121.21 (2018): 214801.</a:t>
            </a:r>
            <a:endParaRPr lang="en-US" i="1" dirty="0">
              <a:solidFill>
                <a:schemeClr val="bg1"/>
              </a:solidFill>
            </a:endParaRPr>
          </a:p>
        </p:txBody>
      </p:sp>
    </p:spTree>
    <p:extLst>
      <p:ext uri="{BB962C8B-B14F-4D97-AF65-F5344CB8AC3E}">
        <p14:creationId xmlns:p14="http://schemas.microsoft.com/office/powerpoint/2010/main" val="3061243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844D-805D-2A03-051B-61E7DBF8FC72}"/>
              </a:ext>
            </a:extLst>
          </p:cNvPr>
          <p:cNvSpPr>
            <a:spLocks noGrp="1"/>
          </p:cNvSpPr>
          <p:nvPr>
            <p:ph type="title"/>
          </p:nvPr>
        </p:nvSpPr>
        <p:spPr/>
        <p:txBody>
          <a:bodyPr/>
          <a:lstStyle/>
          <a:p>
            <a:r>
              <a:rPr lang="en-US" dirty="0"/>
              <a:t>THz-driven ultrafast electron source</a:t>
            </a:r>
          </a:p>
        </p:txBody>
      </p:sp>
      <p:sp>
        <p:nvSpPr>
          <p:cNvPr id="3" name="Footer Placeholder 2">
            <a:extLst>
              <a:ext uri="{FF2B5EF4-FFF2-40B4-BE49-F238E27FC236}">
                <a16:creationId xmlns:a16="http://schemas.microsoft.com/office/drawing/2014/main" id="{0B8CDE7A-0715-476F-0DB7-89EA4B870FBC}"/>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86F367C0-664D-6316-F371-127DE7724F7C}"/>
              </a:ext>
            </a:extLst>
          </p:cNvPr>
          <p:cNvSpPr>
            <a:spLocks noGrp="1"/>
          </p:cNvSpPr>
          <p:nvPr>
            <p:ph type="body" sz="quarter" idx="12"/>
          </p:nvPr>
        </p:nvSpPr>
        <p:spPr>
          <a:xfrm>
            <a:off x="911013" y="5893772"/>
            <a:ext cx="10515599" cy="365125"/>
          </a:xfrm>
        </p:spPr>
        <p:txBody>
          <a:bodyPr>
            <a:normAutofit/>
          </a:bodyPr>
          <a:lstStyle/>
          <a:p>
            <a:pPr marL="0" indent="0">
              <a:buNone/>
            </a:pPr>
            <a:r>
              <a:rPr lang="en-US" sz="1600" i="1" dirty="0"/>
              <a:t>Zhang, Dongfang, et al. "THz-enhanced DC ultrafast electron diffractometer." Ultrafast Science (2021).</a:t>
            </a:r>
          </a:p>
        </p:txBody>
      </p:sp>
      <p:sp>
        <p:nvSpPr>
          <p:cNvPr id="5" name="Slide Number Placeholder 4">
            <a:extLst>
              <a:ext uri="{FF2B5EF4-FFF2-40B4-BE49-F238E27FC236}">
                <a16:creationId xmlns:a16="http://schemas.microsoft.com/office/drawing/2014/main" id="{0F87C906-64A5-96DD-A73B-DD5C9B64145C}"/>
              </a:ext>
            </a:extLst>
          </p:cNvPr>
          <p:cNvSpPr>
            <a:spLocks noGrp="1"/>
          </p:cNvSpPr>
          <p:nvPr>
            <p:ph type="sldNum" sz="quarter" idx="13"/>
          </p:nvPr>
        </p:nvSpPr>
        <p:spPr/>
        <p:txBody>
          <a:bodyPr/>
          <a:lstStyle/>
          <a:p>
            <a:fld id="{C32E6374-5D17-4888-B56B-AA90B51A9EEF}" type="slidenum">
              <a:rPr lang="en-US" smtClean="0"/>
              <a:t>33</a:t>
            </a:fld>
            <a:endParaRPr lang="en-US" dirty="0"/>
          </a:p>
        </p:txBody>
      </p:sp>
      <p:pic>
        <p:nvPicPr>
          <p:cNvPr id="7" name="Picture 6">
            <a:extLst>
              <a:ext uri="{FF2B5EF4-FFF2-40B4-BE49-F238E27FC236}">
                <a16:creationId xmlns:a16="http://schemas.microsoft.com/office/drawing/2014/main" id="{F03FC80B-1F32-F4A4-964E-6AA51B34CE97}"/>
              </a:ext>
            </a:extLst>
          </p:cNvPr>
          <p:cNvPicPr>
            <a:picLocks noChangeAspect="1"/>
          </p:cNvPicPr>
          <p:nvPr/>
        </p:nvPicPr>
        <p:blipFill>
          <a:blip r:embed="rId3"/>
          <a:stretch>
            <a:fillRect/>
          </a:stretch>
        </p:blipFill>
        <p:spPr>
          <a:xfrm>
            <a:off x="838200" y="1434997"/>
            <a:ext cx="8647340" cy="4186993"/>
          </a:xfrm>
          <a:prstGeom prst="rect">
            <a:avLst/>
          </a:prstGeom>
        </p:spPr>
      </p:pic>
      <p:sp>
        <p:nvSpPr>
          <p:cNvPr id="6" name="TextBox 5">
            <a:extLst>
              <a:ext uri="{FF2B5EF4-FFF2-40B4-BE49-F238E27FC236}">
                <a16:creationId xmlns:a16="http://schemas.microsoft.com/office/drawing/2014/main" id="{E0F64FB8-300F-CD3A-DAB6-A13FECDD25E9}"/>
              </a:ext>
            </a:extLst>
          </p:cNvPr>
          <p:cNvSpPr txBox="1"/>
          <p:nvPr/>
        </p:nvSpPr>
        <p:spPr>
          <a:xfrm>
            <a:off x="9677400" y="1899404"/>
            <a:ext cx="25146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CAF17"/>
                </a:solidFill>
              </a:rPr>
              <a:t>180 fs</a:t>
            </a:r>
            <a:r>
              <a:rPr lang="en-US" sz="2400" dirty="0">
                <a:solidFill>
                  <a:schemeClr val="bg1"/>
                </a:solidFill>
              </a:rPr>
              <a:t> (FWHM).</a:t>
            </a:r>
          </a:p>
          <a:p>
            <a:pPr marL="285750" indent="-285750">
              <a:buFont typeface="Arial" panose="020B0604020202020204" pitchFamily="34" charset="0"/>
              <a:buChar char="•"/>
            </a:pPr>
            <a:r>
              <a:rPr lang="en-US" sz="2400" dirty="0">
                <a:solidFill>
                  <a:schemeClr val="bg1"/>
                </a:solidFill>
              </a:rPr>
              <a:t>~ 1 </a:t>
            </a:r>
            <a:r>
              <a:rPr lang="en-US" sz="2400" dirty="0" err="1">
                <a:solidFill>
                  <a:schemeClr val="bg1"/>
                </a:solidFill>
              </a:rPr>
              <a:t>fC</a:t>
            </a:r>
            <a:r>
              <a:rPr lang="en-US" sz="2400" dirty="0">
                <a:solidFill>
                  <a:schemeClr val="bg1"/>
                </a:solidFill>
              </a:rPr>
              <a:t>.</a:t>
            </a:r>
          </a:p>
          <a:p>
            <a:pPr marL="285750" indent="-285750">
              <a:buFont typeface="Arial" panose="020B0604020202020204" pitchFamily="34" charset="0"/>
              <a:buChar char="•"/>
            </a:pPr>
            <a:r>
              <a:rPr lang="en-US" sz="2400" dirty="0">
                <a:solidFill>
                  <a:schemeClr val="bg1"/>
                </a:solidFill>
              </a:rPr>
              <a:t>1 kHz repetition rate.</a:t>
            </a:r>
          </a:p>
          <a:p>
            <a:pPr marL="285750" indent="-285750">
              <a:buFont typeface="Arial" panose="020B0604020202020204" pitchFamily="34" charset="0"/>
              <a:buChar char="•"/>
            </a:pPr>
            <a:r>
              <a:rPr lang="en-US" sz="2400" dirty="0">
                <a:solidFill>
                  <a:srgbClr val="FCAF17"/>
                </a:solidFill>
              </a:rPr>
              <a:t>MeV</a:t>
            </a:r>
            <a:r>
              <a:rPr lang="en-US" sz="2400" dirty="0">
                <a:solidFill>
                  <a:schemeClr val="bg1"/>
                </a:solidFill>
              </a:rPr>
              <a:t>, sub-30 fs, 10 </a:t>
            </a:r>
            <a:r>
              <a:rPr lang="en-US" sz="2400" dirty="0" err="1">
                <a:solidFill>
                  <a:schemeClr val="bg1"/>
                </a:solidFill>
              </a:rPr>
              <a:t>fC</a:t>
            </a:r>
            <a:r>
              <a:rPr lang="en-US" sz="2400" dirty="0">
                <a:solidFill>
                  <a:schemeClr val="bg1"/>
                </a:solidFill>
              </a:rPr>
              <a:t>  at kHz. repetition rates are predicted.</a:t>
            </a:r>
          </a:p>
          <a:p>
            <a:pPr marL="285750" indent="-28575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63431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98A68-902C-F6BD-917E-FEAE43702E7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5B2CFC-5EF9-4E13-7B51-B8EBD86EFCED}"/>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DF9A605E-5081-30EA-56FF-D0CC28D89A3A}"/>
              </a:ext>
            </a:extLst>
          </p:cNvPr>
          <p:cNvSpPr>
            <a:spLocks noGrp="1"/>
          </p:cNvSpPr>
          <p:nvPr>
            <p:ph type="sldNum" sz="quarter" idx="13"/>
          </p:nvPr>
        </p:nvSpPr>
        <p:spPr/>
        <p:txBody>
          <a:bodyPr/>
          <a:lstStyle/>
          <a:p>
            <a:fld id="{C32E6374-5D17-4888-B56B-AA90B51A9EEF}" type="slidenum">
              <a:rPr lang="en-US" smtClean="0"/>
              <a:t>34</a:t>
            </a:fld>
            <a:endParaRPr lang="en-US" dirty="0"/>
          </a:p>
        </p:txBody>
      </p:sp>
      <p:sp>
        <p:nvSpPr>
          <p:cNvPr id="6" name="Title 1">
            <a:extLst>
              <a:ext uri="{FF2B5EF4-FFF2-40B4-BE49-F238E27FC236}">
                <a16:creationId xmlns:a16="http://schemas.microsoft.com/office/drawing/2014/main" id="{2CC6AA07-DDCE-0405-B196-13A6523AE8E1}"/>
              </a:ext>
            </a:extLst>
          </p:cNvPr>
          <p:cNvSpPr>
            <a:spLocks noGrp="1"/>
          </p:cNvSpPr>
          <p:nvPr>
            <p:ph type="title"/>
          </p:nvPr>
        </p:nvSpPr>
        <p:spPr>
          <a:xfrm>
            <a:off x="838200" y="365125"/>
            <a:ext cx="8839200" cy="1325563"/>
          </a:xfrm>
        </p:spPr>
        <p:txBody>
          <a:bodyPr/>
          <a:lstStyle/>
          <a:p>
            <a:r>
              <a:rPr lang="en-US" dirty="0"/>
              <a:t>DLA: MOTIVATION</a:t>
            </a:r>
          </a:p>
        </p:txBody>
      </p:sp>
      <p:pic>
        <p:nvPicPr>
          <p:cNvPr id="2" name="Picture 2" descr="ILC: beyond the Higgs – CERN Courier">
            <a:extLst>
              <a:ext uri="{FF2B5EF4-FFF2-40B4-BE49-F238E27FC236}">
                <a16:creationId xmlns:a16="http://schemas.microsoft.com/office/drawing/2014/main" id="{198765CF-B92D-4BB8-E68E-806D4DDED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35" y="2426007"/>
            <a:ext cx="5708592" cy="28875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653561-D3DB-5705-FDA1-AC08459423D1}"/>
              </a:ext>
            </a:extLst>
          </p:cNvPr>
          <p:cNvSpPr txBox="1"/>
          <p:nvPr/>
        </p:nvSpPr>
        <p:spPr>
          <a:xfrm>
            <a:off x="626436" y="5554851"/>
            <a:ext cx="5708591" cy="338554"/>
          </a:xfrm>
          <a:prstGeom prst="rect">
            <a:avLst/>
          </a:prstGeom>
          <a:noFill/>
        </p:spPr>
        <p:txBody>
          <a:bodyPr wrap="square" rtlCol="0">
            <a:spAutoFit/>
          </a:bodyPr>
          <a:lstStyle/>
          <a:p>
            <a:pPr algn="ctr"/>
            <a:r>
              <a:rPr lang="en-US" sz="1600" dirty="0">
                <a:solidFill>
                  <a:schemeClr val="bg1"/>
                </a:solidFill>
              </a:rPr>
              <a:t>Image taken from CERN Courier. Credit: R Hori / KEK</a:t>
            </a:r>
          </a:p>
        </p:txBody>
      </p:sp>
      <p:sp>
        <p:nvSpPr>
          <p:cNvPr id="9" name="TextBox 8">
            <a:extLst>
              <a:ext uri="{FF2B5EF4-FFF2-40B4-BE49-F238E27FC236}">
                <a16:creationId xmlns:a16="http://schemas.microsoft.com/office/drawing/2014/main" id="{CC635F91-98A2-FD46-1B40-22151924F154}"/>
              </a:ext>
            </a:extLst>
          </p:cNvPr>
          <p:cNvSpPr txBox="1"/>
          <p:nvPr/>
        </p:nvSpPr>
        <p:spPr>
          <a:xfrm>
            <a:off x="2549700" y="1690688"/>
            <a:ext cx="1042586" cy="646331"/>
          </a:xfrm>
          <a:prstGeom prst="rect">
            <a:avLst/>
          </a:prstGeom>
          <a:noFill/>
        </p:spPr>
        <p:txBody>
          <a:bodyPr wrap="square" rtlCol="0">
            <a:spAutoFit/>
          </a:bodyPr>
          <a:lstStyle/>
          <a:p>
            <a:r>
              <a:rPr lang="en-US" sz="3600" dirty="0">
                <a:solidFill>
                  <a:srgbClr val="FF0000"/>
                </a:solidFill>
              </a:rPr>
              <a:t>SIZE </a:t>
            </a:r>
          </a:p>
        </p:txBody>
      </p:sp>
      <p:sp>
        <p:nvSpPr>
          <p:cNvPr id="10" name="TextBox 9">
            <a:extLst>
              <a:ext uri="{FF2B5EF4-FFF2-40B4-BE49-F238E27FC236}">
                <a16:creationId xmlns:a16="http://schemas.microsoft.com/office/drawing/2014/main" id="{AA7B0252-3946-5DB5-2689-37AF4BAA8BDC}"/>
              </a:ext>
            </a:extLst>
          </p:cNvPr>
          <p:cNvSpPr txBox="1"/>
          <p:nvPr/>
        </p:nvSpPr>
        <p:spPr>
          <a:xfrm>
            <a:off x="6679373" y="1708919"/>
            <a:ext cx="3935176" cy="646331"/>
          </a:xfrm>
          <a:prstGeom prst="rect">
            <a:avLst/>
          </a:prstGeom>
          <a:noFill/>
        </p:spPr>
        <p:txBody>
          <a:bodyPr wrap="square" rtlCol="0">
            <a:spAutoFit/>
          </a:bodyPr>
          <a:lstStyle/>
          <a:p>
            <a:r>
              <a:rPr lang="en-US" sz="3600" dirty="0">
                <a:solidFill>
                  <a:srgbClr val="FF0000"/>
                </a:solidFill>
              </a:rPr>
              <a:t>POWER LIMITATION  </a:t>
            </a:r>
          </a:p>
        </p:txBody>
      </p:sp>
      <p:sp>
        <p:nvSpPr>
          <p:cNvPr id="11" name="TextBox 10">
            <a:extLst>
              <a:ext uri="{FF2B5EF4-FFF2-40B4-BE49-F238E27FC236}">
                <a16:creationId xmlns:a16="http://schemas.microsoft.com/office/drawing/2014/main" id="{AF2EE942-C9F3-A5EA-6559-82212CEC64BF}"/>
              </a:ext>
            </a:extLst>
          </p:cNvPr>
          <p:cNvSpPr txBox="1"/>
          <p:nvPr/>
        </p:nvSpPr>
        <p:spPr>
          <a:xfrm>
            <a:off x="6528479" y="5385575"/>
            <a:ext cx="4415630" cy="1077218"/>
          </a:xfrm>
          <a:prstGeom prst="rect">
            <a:avLst/>
          </a:prstGeom>
          <a:noFill/>
        </p:spPr>
        <p:txBody>
          <a:bodyPr wrap="square" rtlCol="0">
            <a:spAutoFit/>
          </a:bodyPr>
          <a:lstStyle/>
          <a:p>
            <a:pPr algn="ctr"/>
            <a:r>
              <a:rPr lang="en-US" sz="1600" b="0" i="0" dirty="0" err="1">
                <a:solidFill>
                  <a:schemeClr val="bg1"/>
                </a:solidFill>
                <a:effectLst/>
              </a:rPr>
              <a:t>Obermair</a:t>
            </a:r>
            <a:r>
              <a:rPr lang="en-US" sz="1600" b="0" i="0" dirty="0">
                <a:solidFill>
                  <a:schemeClr val="bg1"/>
                </a:solidFill>
                <a:effectLst/>
              </a:rPr>
              <a:t>, Christoph, et al. "Explainable machine learning for breakdown prediction in high gradient rf cavities." </a:t>
            </a:r>
            <a:r>
              <a:rPr lang="en-US" sz="1600" b="0" i="1" dirty="0">
                <a:solidFill>
                  <a:schemeClr val="bg1"/>
                </a:solidFill>
                <a:effectLst/>
              </a:rPr>
              <a:t>Physical Review Accelerators and Beams</a:t>
            </a:r>
            <a:r>
              <a:rPr lang="en-US" sz="1600" b="0" i="0" dirty="0">
                <a:solidFill>
                  <a:schemeClr val="bg1"/>
                </a:solidFill>
                <a:effectLst/>
              </a:rPr>
              <a:t> 25.10 (2022): 104601.</a:t>
            </a:r>
            <a:endParaRPr lang="en-US" sz="1600" dirty="0">
              <a:solidFill>
                <a:schemeClr val="bg1"/>
              </a:solidFill>
            </a:endParaRPr>
          </a:p>
        </p:txBody>
      </p:sp>
      <p:pic>
        <p:nvPicPr>
          <p:cNvPr id="12" name="Picture 4" descr="Example of a crater after a breakdown on the surface of a copper RF cavity [27].">
            <a:extLst>
              <a:ext uri="{FF2B5EF4-FFF2-40B4-BE49-F238E27FC236}">
                <a16:creationId xmlns:a16="http://schemas.microsoft.com/office/drawing/2014/main" id="{B0EEFDFE-17CC-5FA9-C46D-1EDE3EF9D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62" y="2396749"/>
            <a:ext cx="4376046" cy="288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19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1640-5585-3F00-7A12-755AFED0E84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C0ED48-D837-7BB1-847D-42110B737E11}"/>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F9AA9E17-09ED-124A-6A09-0C47660F691F}"/>
              </a:ext>
            </a:extLst>
          </p:cNvPr>
          <p:cNvSpPr>
            <a:spLocks noGrp="1"/>
          </p:cNvSpPr>
          <p:nvPr>
            <p:ph type="sldNum" sz="quarter" idx="13"/>
          </p:nvPr>
        </p:nvSpPr>
        <p:spPr/>
        <p:txBody>
          <a:bodyPr/>
          <a:lstStyle/>
          <a:p>
            <a:fld id="{C32E6374-5D17-4888-B56B-AA90B51A9EEF}" type="slidenum">
              <a:rPr lang="en-US" smtClean="0"/>
              <a:t>35</a:t>
            </a:fld>
            <a:endParaRPr lang="en-US" dirty="0"/>
          </a:p>
        </p:txBody>
      </p:sp>
      <p:sp>
        <p:nvSpPr>
          <p:cNvPr id="6" name="Title 1">
            <a:extLst>
              <a:ext uri="{FF2B5EF4-FFF2-40B4-BE49-F238E27FC236}">
                <a16:creationId xmlns:a16="http://schemas.microsoft.com/office/drawing/2014/main" id="{86A752A3-ABAA-1424-50EB-849A206F5E10}"/>
              </a:ext>
            </a:extLst>
          </p:cNvPr>
          <p:cNvSpPr>
            <a:spLocks noGrp="1"/>
          </p:cNvSpPr>
          <p:nvPr>
            <p:ph type="title"/>
          </p:nvPr>
        </p:nvSpPr>
        <p:spPr>
          <a:xfrm>
            <a:off x="838200" y="365125"/>
            <a:ext cx="8839200" cy="1325563"/>
          </a:xfrm>
        </p:spPr>
        <p:txBody>
          <a:bodyPr/>
          <a:lstStyle/>
          <a:p>
            <a:r>
              <a:rPr lang="en-US" dirty="0"/>
              <a:t>MOTIVATION</a:t>
            </a:r>
          </a:p>
        </p:txBody>
      </p:sp>
      <p:pic>
        <p:nvPicPr>
          <p:cNvPr id="2" name="Picture 2" descr="ILC: beyond the Higgs – CERN Courier">
            <a:extLst>
              <a:ext uri="{FF2B5EF4-FFF2-40B4-BE49-F238E27FC236}">
                <a16:creationId xmlns:a16="http://schemas.microsoft.com/office/drawing/2014/main" id="{A6500D64-1C51-5B33-ACEE-23945A0EA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35" y="2426007"/>
            <a:ext cx="5708592" cy="28875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03252A-7C5B-EE94-5F06-0EC0CFA16DB9}"/>
              </a:ext>
            </a:extLst>
          </p:cNvPr>
          <p:cNvSpPr txBox="1"/>
          <p:nvPr/>
        </p:nvSpPr>
        <p:spPr>
          <a:xfrm>
            <a:off x="626436" y="5554851"/>
            <a:ext cx="5708591" cy="338554"/>
          </a:xfrm>
          <a:prstGeom prst="rect">
            <a:avLst/>
          </a:prstGeom>
          <a:noFill/>
        </p:spPr>
        <p:txBody>
          <a:bodyPr wrap="square" rtlCol="0">
            <a:spAutoFit/>
          </a:bodyPr>
          <a:lstStyle/>
          <a:p>
            <a:pPr algn="ctr"/>
            <a:r>
              <a:rPr lang="en-US" sz="1600" dirty="0">
                <a:solidFill>
                  <a:schemeClr val="bg1"/>
                </a:solidFill>
              </a:rPr>
              <a:t>Image taken from CERN Courier. Credit: R Hori / KEK</a:t>
            </a:r>
          </a:p>
        </p:txBody>
      </p:sp>
      <p:sp>
        <p:nvSpPr>
          <p:cNvPr id="9" name="TextBox 8">
            <a:extLst>
              <a:ext uri="{FF2B5EF4-FFF2-40B4-BE49-F238E27FC236}">
                <a16:creationId xmlns:a16="http://schemas.microsoft.com/office/drawing/2014/main" id="{C25D807B-1260-7B46-DFC0-F0A2F1844F96}"/>
              </a:ext>
            </a:extLst>
          </p:cNvPr>
          <p:cNvSpPr txBox="1"/>
          <p:nvPr/>
        </p:nvSpPr>
        <p:spPr>
          <a:xfrm>
            <a:off x="2549700" y="1690688"/>
            <a:ext cx="1042586" cy="646331"/>
          </a:xfrm>
          <a:prstGeom prst="rect">
            <a:avLst/>
          </a:prstGeom>
          <a:noFill/>
        </p:spPr>
        <p:txBody>
          <a:bodyPr wrap="square" rtlCol="0">
            <a:spAutoFit/>
          </a:bodyPr>
          <a:lstStyle/>
          <a:p>
            <a:r>
              <a:rPr lang="en-US" sz="3600" dirty="0">
                <a:solidFill>
                  <a:srgbClr val="FF0000"/>
                </a:solidFill>
              </a:rPr>
              <a:t>SIZE </a:t>
            </a:r>
          </a:p>
        </p:txBody>
      </p:sp>
      <p:sp>
        <p:nvSpPr>
          <p:cNvPr id="10" name="TextBox 9">
            <a:extLst>
              <a:ext uri="{FF2B5EF4-FFF2-40B4-BE49-F238E27FC236}">
                <a16:creationId xmlns:a16="http://schemas.microsoft.com/office/drawing/2014/main" id="{8030A2D7-EB82-4B48-0C3E-31AB59670300}"/>
              </a:ext>
            </a:extLst>
          </p:cNvPr>
          <p:cNvSpPr txBox="1"/>
          <p:nvPr/>
        </p:nvSpPr>
        <p:spPr>
          <a:xfrm>
            <a:off x="6679373" y="1708919"/>
            <a:ext cx="3935176" cy="646331"/>
          </a:xfrm>
          <a:prstGeom prst="rect">
            <a:avLst/>
          </a:prstGeom>
          <a:noFill/>
        </p:spPr>
        <p:txBody>
          <a:bodyPr wrap="square" rtlCol="0">
            <a:spAutoFit/>
          </a:bodyPr>
          <a:lstStyle/>
          <a:p>
            <a:r>
              <a:rPr lang="en-US" sz="3600" dirty="0">
                <a:solidFill>
                  <a:srgbClr val="FF0000"/>
                </a:solidFill>
              </a:rPr>
              <a:t>POWER LIMITATION  </a:t>
            </a:r>
          </a:p>
        </p:txBody>
      </p:sp>
      <p:sp>
        <p:nvSpPr>
          <p:cNvPr id="11" name="TextBox 10">
            <a:extLst>
              <a:ext uri="{FF2B5EF4-FFF2-40B4-BE49-F238E27FC236}">
                <a16:creationId xmlns:a16="http://schemas.microsoft.com/office/drawing/2014/main" id="{0F743488-4821-2B1E-E3FB-C4058CC5F9C3}"/>
              </a:ext>
            </a:extLst>
          </p:cNvPr>
          <p:cNvSpPr txBox="1"/>
          <p:nvPr/>
        </p:nvSpPr>
        <p:spPr>
          <a:xfrm>
            <a:off x="6528479" y="5385575"/>
            <a:ext cx="4415630" cy="1077218"/>
          </a:xfrm>
          <a:prstGeom prst="rect">
            <a:avLst/>
          </a:prstGeom>
          <a:noFill/>
        </p:spPr>
        <p:txBody>
          <a:bodyPr wrap="square" rtlCol="0">
            <a:spAutoFit/>
          </a:bodyPr>
          <a:lstStyle/>
          <a:p>
            <a:pPr algn="ctr"/>
            <a:r>
              <a:rPr lang="en-US" sz="1600" b="0" i="0" dirty="0" err="1">
                <a:solidFill>
                  <a:schemeClr val="bg1"/>
                </a:solidFill>
                <a:effectLst/>
              </a:rPr>
              <a:t>Obermair</a:t>
            </a:r>
            <a:r>
              <a:rPr lang="en-US" sz="1600" b="0" i="0" dirty="0">
                <a:solidFill>
                  <a:schemeClr val="bg1"/>
                </a:solidFill>
                <a:effectLst/>
              </a:rPr>
              <a:t>, Christoph, et al. "Explainable machine learning for breakdown prediction in high gradient rf cavities." </a:t>
            </a:r>
            <a:r>
              <a:rPr lang="en-US" sz="1600" b="0" i="1" dirty="0">
                <a:solidFill>
                  <a:schemeClr val="bg1"/>
                </a:solidFill>
                <a:effectLst/>
              </a:rPr>
              <a:t>Physical Review Accelerators and Beams</a:t>
            </a:r>
            <a:r>
              <a:rPr lang="en-US" sz="1600" b="0" i="0" dirty="0">
                <a:solidFill>
                  <a:schemeClr val="bg1"/>
                </a:solidFill>
                <a:effectLst/>
              </a:rPr>
              <a:t> 25.10 (2022): 104601.</a:t>
            </a:r>
            <a:endParaRPr lang="en-US" sz="1600" dirty="0">
              <a:solidFill>
                <a:schemeClr val="bg1"/>
              </a:solidFill>
            </a:endParaRPr>
          </a:p>
        </p:txBody>
      </p:sp>
      <p:pic>
        <p:nvPicPr>
          <p:cNvPr id="12" name="Picture 4" descr="Example of a crater after a breakdown on the surface of a copper RF cavity [27].">
            <a:extLst>
              <a:ext uri="{FF2B5EF4-FFF2-40B4-BE49-F238E27FC236}">
                <a16:creationId xmlns:a16="http://schemas.microsoft.com/office/drawing/2014/main" id="{90CAC862-BDB8-00FA-CA18-A35519F1B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62" y="2396749"/>
            <a:ext cx="4376046" cy="28875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9E6B78-60B0-195E-F0DD-B4288E71BEEB}"/>
              </a:ext>
            </a:extLst>
          </p:cNvPr>
          <p:cNvSpPr/>
          <p:nvPr/>
        </p:nvSpPr>
        <p:spPr>
          <a:xfrm>
            <a:off x="2885440" y="4368800"/>
            <a:ext cx="1920240" cy="629920"/>
          </a:xfrm>
          <a:prstGeom prst="rect">
            <a:avLst/>
          </a:prstGeom>
          <a:noFill/>
          <a:ln w="38100">
            <a:solidFill>
              <a:srgbClr val="FF0000"/>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EED813-1D81-08A8-1EC3-DFE92B1DFCC0}"/>
              </a:ext>
            </a:extLst>
          </p:cNvPr>
          <p:cNvSpPr txBox="1"/>
          <p:nvPr/>
        </p:nvSpPr>
        <p:spPr>
          <a:xfrm>
            <a:off x="819888" y="4923910"/>
            <a:ext cx="5708591" cy="461665"/>
          </a:xfrm>
          <a:prstGeom prst="rect">
            <a:avLst/>
          </a:prstGeom>
          <a:noFill/>
        </p:spPr>
        <p:txBody>
          <a:bodyPr wrap="square" rtlCol="0">
            <a:spAutoFit/>
          </a:bodyPr>
          <a:lstStyle/>
          <a:p>
            <a:pPr algn="ctr"/>
            <a:r>
              <a:rPr lang="en-US" sz="2400" dirty="0">
                <a:solidFill>
                  <a:srgbClr val="FF0000"/>
                </a:solidFill>
              </a:rPr>
              <a:t>The equivalent to 200 football pitches!!!</a:t>
            </a:r>
          </a:p>
        </p:txBody>
      </p:sp>
    </p:spTree>
    <p:extLst>
      <p:ext uri="{BB962C8B-B14F-4D97-AF65-F5344CB8AC3E}">
        <p14:creationId xmlns:p14="http://schemas.microsoft.com/office/powerpoint/2010/main" val="136307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72B8D9-3C78-92D5-3208-EBAAE0FB9445}"/>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a:p>
            <a:pPr algn="ctr"/>
            <a:endParaRPr lang="en-GB" dirty="0"/>
          </a:p>
        </p:txBody>
      </p:sp>
      <p:sp>
        <p:nvSpPr>
          <p:cNvPr id="5" name="Slide Number Placeholder 4">
            <a:extLst>
              <a:ext uri="{FF2B5EF4-FFF2-40B4-BE49-F238E27FC236}">
                <a16:creationId xmlns:a16="http://schemas.microsoft.com/office/drawing/2014/main" id="{4CD3D6C7-D7DF-1312-192C-FA430F076195}"/>
              </a:ext>
            </a:extLst>
          </p:cNvPr>
          <p:cNvSpPr>
            <a:spLocks noGrp="1"/>
          </p:cNvSpPr>
          <p:nvPr>
            <p:ph type="sldNum" sz="quarter" idx="13"/>
          </p:nvPr>
        </p:nvSpPr>
        <p:spPr/>
        <p:txBody>
          <a:bodyPr/>
          <a:lstStyle/>
          <a:p>
            <a:fld id="{C32E6374-5D17-4888-B56B-AA90B51A9EEF}" type="slidenum">
              <a:rPr lang="en-US" smtClean="0"/>
              <a:t>4</a:t>
            </a:fld>
            <a:endParaRPr lang="en-US" dirty="0"/>
          </a:p>
        </p:txBody>
      </p:sp>
      <p:sp>
        <p:nvSpPr>
          <p:cNvPr id="6" name="Title 1">
            <a:extLst>
              <a:ext uri="{FF2B5EF4-FFF2-40B4-BE49-F238E27FC236}">
                <a16:creationId xmlns:a16="http://schemas.microsoft.com/office/drawing/2014/main" id="{851B9959-8BA9-AEB2-63F8-53D3C662E895}"/>
              </a:ext>
            </a:extLst>
          </p:cNvPr>
          <p:cNvSpPr>
            <a:spLocks noGrp="1"/>
          </p:cNvSpPr>
          <p:nvPr>
            <p:ph type="title"/>
          </p:nvPr>
        </p:nvSpPr>
        <p:spPr>
          <a:xfrm>
            <a:off x="838200" y="365125"/>
            <a:ext cx="8839200" cy="1325563"/>
          </a:xfrm>
        </p:spPr>
        <p:txBody>
          <a:bodyPr/>
          <a:lstStyle/>
          <a:p>
            <a:r>
              <a:rPr lang="en-US" dirty="0"/>
              <a:t>DTA: ACCELERATION CONCEPT</a:t>
            </a:r>
          </a:p>
        </p:txBody>
      </p:sp>
      <p:pic>
        <p:nvPicPr>
          <p:cNvPr id="8" name="Online Media 8" title="Accelerator on a Chip: How It Works">
            <a:hlinkClick r:id="" action="ppaction://media"/>
            <a:extLst>
              <a:ext uri="{FF2B5EF4-FFF2-40B4-BE49-F238E27FC236}">
                <a16:creationId xmlns:a16="http://schemas.microsoft.com/office/drawing/2014/main" id="{44EDBB15-7CB7-87BE-1264-ACCA4A05BB3B}"/>
              </a:ext>
            </a:extLst>
          </p:cNvPr>
          <p:cNvPicPr>
            <a:picLocks noRot="1" noChangeAspect="1"/>
          </p:cNvPicPr>
          <p:nvPr>
            <a:videoFile r:link="rId1"/>
          </p:nvPr>
        </p:nvPicPr>
        <p:blipFill>
          <a:blip r:embed="rId4"/>
          <a:stretch>
            <a:fillRect/>
          </a:stretch>
        </p:blipFill>
        <p:spPr>
          <a:xfrm>
            <a:off x="3549576" y="1573721"/>
            <a:ext cx="6878821" cy="3886543"/>
          </a:xfrm>
          <a:prstGeom prst="rect">
            <a:avLst/>
          </a:prstGeom>
        </p:spPr>
      </p:pic>
      <p:sp>
        <p:nvSpPr>
          <p:cNvPr id="9" name="TextBox 8">
            <a:extLst>
              <a:ext uri="{FF2B5EF4-FFF2-40B4-BE49-F238E27FC236}">
                <a16:creationId xmlns:a16="http://schemas.microsoft.com/office/drawing/2014/main" id="{AEF9F280-1260-EA90-E774-6EC6FA610B4D}"/>
              </a:ext>
            </a:extLst>
          </p:cNvPr>
          <p:cNvSpPr txBox="1"/>
          <p:nvPr/>
        </p:nvSpPr>
        <p:spPr>
          <a:xfrm>
            <a:off x="4211949" y="4643141"/>
            <a:ext cx="5708591" cy="461665"/>
          </a:xfrm>
          <a:prstGeom prst="rect">
            <a:avLst/>
          </a:prstGeom>
          <a:noFill/>
        </p:spPr>
        <p:txBody>
          <a:bodyPr wrap="square" rtlCol="0">
            <a:spAutoFit/>
          </a:bodyPr>
          <a:lstStyle/>
          <a:p>
            <a:pPr algn="ctr"/>
            <a:r>
              <a:rPr lang="en-US" sz="1200" dirty="0">
                <a:solidFill>
                  <a:schemeClr val="bg1"/>
                </a:solidFill>
              </a:rPr>
              <a:t>Accelerator on a chip: How it works, </a:t>
            </a:r>
            <a:r>
              <a:rPr lang="en-US" sz="1200" dirty="0">
                <a:solidFill>
                  <a:srgbClr val="FCAF17"/>
                </a:solidFill>
              </a:rPr>
              <a:t>SLAC National Accelerator Laboratory</a:t>
            </a:r>
            <a:r>
              <a:rPr lang="en-US" sz="1200" dirty="0">
                <a:solidFill>
                  <a:schemeClr val="bg1"/>
                </a:solidFill>
              </a:rPr>
              <a:t>. Video from </a:t>
            </a:r>
            <a:r>
              <a:rPr lang="en-US" sz="1200" i="1" dirty="0">
                <a:solidFill>
                  <a:schemeClr val="bg1"/>
                </a:solidFill>
              </a:rPr>
              <a:t>achip.standford.edu</a:t>
            </a:r>
            <a:r>
              <a:rPr lang="en-US" sz="1200" dirty="0">
                <a:solidFill>
                  <a:schemeClr val="bg1"/>
                </a:solidFill>
              </a:rPr>
              <a:t>.</a:t>
            </a:r>
          </a:p>
        </p:txBody>
      </p:sp>
      <p:sp>
        <p:nvSpPr>
          <p:cNvPr id="2" name="TextBox 1">
            <a:extLst>
              <a:ext uri="{FF2B5EF4-FFF2-40B4-BE49-F238E27FC236}">
                <a16:creationId xmlns:a16="http://schemas.microsoft.com/office/drawing/2014/main" id="{1ABD396E-2A8F-4F2B-A144-C116A8658CA6}"/>
              </a:ext>
            </a:extLst>
          </p:cNvPr>
          <p:cNvSpPr txBox="1"/>
          <p:nvPr/>
        </p:nvSpPr>
        <p:spPr>
          <a:xfrm>
            <a:off x="494560" y="2967335"/>
            <a:ext cx="3386624" cy="1569660"/>
          </a:xfrm>
          <a:prstGeom prst="rect">
            <a:avLst/>
          </a:prstGeom>
          <a:noFill/>
        </p:spPr>
        <p:txBody>
          <a:bodyPr wrap="square" rtlCol="0">
            <a:spAutoFit/>
          </a:bodyPr>
          <a:lstStyle/>
          <a:p>
            <a:r>
              <a:rPr lang="en-US" sz="2400" dirty="0">
                <a:solidFill>
                  <a:schemeClr val="bg1"/>
                </a:solidFill>
              </a:rPr>
              <a:t>Acceleration is attained by the </a:t>
            </a:r>
            <a:r>
              <a:rPr lang="en-US" sz="2400" b="1" dirty="0">
                <a:solidFill>
                  <a:srgbClr val="FCAF17"/>
                </a:solidFill>
              </a:rPr>
              <a:t>near-fields</a:t>
            </a:r>
            <a:r>
              <a:rPr lang="en-US" sz="2400" dirty="0">
                <a:solidFill>
                  <a:schemeClr val="bg1"/>
                </a:solidFill>
              </a:rPr>
              <a:t> provided by the dielectric structure.</a:t>
            </a:r>
          </a:p>
        </p:txBody>
      </p:sp>
    </p:spTree>
    <p:extLst>
      <p:ext uri="{BB962C8B-B14F-4D97-AF65-F5344CB8AC3E}">
        <p14:creationId xmlns:p14="http://schemas.microsoft.com/office/powerpoint/2010/main" val="10194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AFC72-B205-2FBA-5F07-7F21FCF0B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80DF2-467A-EFF9-3BBD-C8E4CBC11BBB}"/>
              </a:ext>
            </a:extLst>
          </p:cNvPr>
          <p:cNvSpPr>
            <a:spLocks noGrp="1"/>
          </p:cNvSpPr>
          <p:nvPr>
            <p:ph type="title"/>
          </p:nvPr>
        </p:nvSpPr>
        <p:spPr>
          <a:xfrm>
            <a:off x="838200" y="256837"/>
            <a:ext cx="8839200" cy="1325563"/>
          </a:xfrm>
        </p:spPr>
        <p:txBody>
          <a:bodyPr/>
          <a:lstStyle/>
          <a:p>
            <a:r>
              <a:rPr lang="en-US" dirty="0"/>
              <a:t>Ultrafast Electron Diffraction (UED)</a:t>
            </a:r>
          </a:p>
        </p:txBody>
      </p:sp>
      <p:sp>
        <p:nvSpPr>
          <p:cNvPr id="3" name="Footer Placeholder 2">
            <a:extLst>
              <a:ext uri="{FF2B5EF4-FFF2-40B4-BE49-F238E27FC236}">
                <a16:creationId xmlns:a16="http://schemas.microsoft.com/office/drawing/2014/main" id="{9C1A8EB9-0B19-E0A2-4E8A-515D879B9AB6}"/>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p:txBody>
      </p:sp>
      <p:sp>
        <p:nvSpPr>
          <p:cNvPr id="5" name="Slide Number Placeholder 4">
            <a:extLst>
              <a:ext uri="{FF2B5EF4-FFF2-40B4-BE49-F238E27FC236}">
                <a16:creationId xmlns:a16="http://schemas.microsoft.com/office/drawing/2014/main" id="{6F4C1A0A-848A-CBA3-3AA2-BA0D1AE0E137}"/>
              </a:ext>
            </a:extLst>
          </p:cNvPr>
          <p:cNvSpPr>
            <a:spLocks noGrp="1"/>
          </p:cNvSpPr>
          <p:nvPr>
            <p:ph type="sldNum" sz="quarter" idx="13"/>
          </p:nvPr>
        </p:nvSpPr>
        <p:spPr/>
        <p:txBody>
          <a:bodyPr/>
          <a:lstStyle/>
          <a:p>
            <a:fld id="{C32E6374-5D17-4888-B56B-AA90B51A9EEF}" type="slidenum">
              <a:rPr lang="en-US" smtClean="0"/>
              <a:t>5</a:t>
            </a:fld>
            <a:endParaRPr lang="en-US" dirty="0"/>
          </a:p>
        </p:txBody>
      </p:sp>
    </p:spTree>
    <p:extLst>
      <p:ext uri="{BB962C8B-B14F-4D97-AF65-F5344CB8AC3E}">
        <p14:creationId xmlns:p14="http://schemas.microsoft.com/office/powerpoint/2010/main" val="201908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B8BC-9852-C741-AD65-03C65FF5D805}"/>
              </a:ext>
            </a:extLst>
          </p:cNvPr>
          <p:cNvSpPr>
            <a:spLocks noGrp="1"/>
          </p:cNvSpPr>
          <p:nvPr>
            <p:ph type="title"/>
          </p:nvPr>
        </p:nvSpPr>
        <p:spPr>
          <a:xfrm>
            <a:off x="838200" y="244805"/>
            <a:ext cx="8839200" cy="1325563"/>
          </a:xfrm>
        </p:spPr>
        <p:txBody>
          <a:bodyPr/>
          <a:lstStyle/>
          <a:p>
            <a:r>
              <a:rPr lang="en-US" dirty="0"/>
              <a:t>Ultrafast Electron Diffraction (UED)</a:t>
            </a:r>
          </a:p>
        </p:txBody>
      </p:sp>
      <p:sp>
        <p:nvSpPr>
          <p:cNvPr id="3" name="Footer Placeholder 2">
            <a:extLst>
              <a:ext uri="{FF2B5EF4-FFF2-40B4-BE49-F238E27FC236}">
                <a16:creationId xmlns:a16="http://schemas.microsoft.com/office/drawing/2014/main" id="{520E59FC-91B9-26F7-B461-13F420160E0B}"/>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p:txBody>
      </p:sp>
      <p:sp>
        <p:nvSpPr>
          <p:cNvPr id="4" name="Text Placeholder 3">
            <a:extLst>
              <a:ext uri="{FF2B5EF4-FFF2-40B4-BE49-F238E27FC236}">
                <a16:creationId xmlns:a16="http://schemas.microsoft.com/office/drawing/2014/main" id="{F21B9785-082A-4301-2218-75E52CC0BA49}"/>
              </a:ext>
            </a:extLst>
          </p:cNvPr>
          <p:cNvSpPr>
            <a:spLocks noGrp="1"/>
          </p:cNvSpPr>
          <p:nvPr>
            <p:ph type="body" sz="quarter" idx="12"/>
          </p:nvPr>
        </p:nvSpPr>
        <p:spPr>
          <a:xfrm>
            <a:off x="1395957" y="5904935"/>
            <a:ext cx="9228747" cy="503218"/>
          </a:xfrm>
        </p:spPr>
        <p:txBody>
          <a:bodyPr>
            <a:normAutofit lnSpcReduction="10000"/>
          </a:bodyPr>
          <a:lstStyle/>
          <a:p>
            <a:pPr marL="0" indent="0">
              <a:buNone/>
            </a:pPr>
            <a:r>
              <a:rPr lang="en-US" sz="1600" i="1" dirty="0"/>
              <a:t>Filippetto, Daniele, et al. "Ultrafast electron diffraction: Visualizing dynamic states of matter." Reviews of modern physics 94.4 (2022): 045004.</a:t>
            </a:r>
          </a:p>
        </p:txBody>
      </p:sp>
      <p:sp>
        <p:nvSpPr>
          <p:cNvPr id="5" name="Slide Number Placeholder 4">
            <a:extLst>
              <a:ext uri="{FF2B5EF4-FFF2-40B4-BE49-F238E27FC236}">
                <a16:creationId xmlns:a16="http://schemas.microsoft.com/office/drawing/2014/main" id="{73D26625-93B2-B87D-81E0-B54543A65EF1}"/>
              </a:ext>
            </a:extLst>
          </p:cNvPr>
          <p:cNvSpPr>
            <a:spLocks noGrp="1"/>
          </p:cNvSpPr>
          <p:nvPr>
            <p:ph type="sldNum" sz="quarter" idx="13"/>
          </p:nvPr>
        </p:nvSpPr>
        <p:spPr/>
        <p:txBody>
          <a:bodyPr/>
          <a:lstStyle/>
          <a:p>
            <a:fld id="{C32E6374-5D17-4888-B56B-AA90B51A9EEF}" type="slidenum">
              <a:rPr lang="en-US" smtClean="0"/>
              <a:t>6</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37BCF03-6822-9DD4-614B-2BAC6063CA05}"/>
                  </a:ext>
                </a:extLst>
              </p:cNvPr>
              <p:cNvSpPr txBox="1"/>
              <p:nvPr/>
            </p:nvSpPr>
            <p:spPr>
              <a:xfrm>
                <a:off x="5961545" y="4191041"/>
                <a:ext cx="2474908" cy="145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𝐵</m:t>
                          </m:r>
                        </m:e>
                        <m:sub>
                          <m:r>
                            <a:rPr lang="en-US" sz="2400" b="0" i="1" smtClean="0">
                              <a:solidFill>
                                <a:schemeClr val="bg1"/>
                              </a:solidFill>
                              <a:latin typeface="Cambria Math" panose="02040503050406030204" pitchFamily="18" charset="0"/>
                            </a:rPr>
                            <m:t>6</m:t>
                          </m:r>
                          <m:r>
                            <a:rPr lang="en-US" sz="2400" b="0" i="1" smtClean="0">
                              <a:solidFill>
                                <a:schemeClr val="bg1"/>
                              </a:solidFill>
                              <a:latin typeface="Cambria Math" panose="02040503050406030204" pitchFamily="18" charset="0"/>
                            </a:rPr>
                            <m:t>𝐷</m:t>
                          </m:r>
                        </m:sub>
                      </m:sSub>
                      <m:r>
                        <a:rPr lang="en-US" sz="2400" i="1" smtClean="0">
                          <a:solidFill>
                            <a:schemeClr val="bg1"/>
                          </a:solidFill>
                          <a:latin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𝑁𝑒</m:t>
                          </m:r>
                        </m:num>
                        <m:den>
                          <m:sSub>
                            <m:sSubPr>
                              <m:ctrlPr>
                                <a:rPr lang="en-US" sz="2400" i="1" smtClean="0">
                                  <a:solidFill>
                                    <a:schemeClr val="bg1"/>
                                  </a:solidFill>
                                  <a:latin typeface="Cambria Math" panose="02040503050406030204" pitchFamily="18" charset="0"/>
                                </a:rPr>
                              </m:ctrlPr>
                            </m:sSubPr>
                            <m:e>
                              <m:r>
                                <a:rPr lang="en-US" sz="2400" i="1" smtClean="0">
                                  <a:solidFill>
                                    <a:schemeClr val="bg1"/>
                                  </a:solidFill>
                                  <a:latin typeface="Cambria Math" panose="02040503050406030204" pitchFamily="18" charset="0"/>
                                  <a:ea typeface="Cambria Math" panose="02040503050406030204" pitchFamily="18" charset="0"/>
                                </a:rPr>
                                <m:t>𝜖</m:t>
                              </m:r>
                            </m:e>
                            <m:sub>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𝑥</m:t>
                              </m:r>
                            </m:sub>
                          </m:sSub>
                          <m:sSub>
                            <m:sSubPr>
                              <m:ctrlPr>
                                <a:rPr lang="en-US" sz="2400" i="1" smtClean="0">
                                  <a:solidFill>
                                    <a:schemeClr val="bg1"/>
                                  </a:solidFill>
                                  <a:latin typeface="Cambria Math" panose="02040503050406030204" pitchFamily="18" charset="0"/>
                                </a:rPr>
                              </m:ctrlPr>
                            </m:sSubPr>
                            <m:e>
                              <m:r>
                                <a:rPr lang="en-US" sz="2400" i="1" smtClean="0">
                                  <a:solidFill>
                                    <a:schemeClr val="bg1"/>
                                  </a:solidFill>
                                  <a:latin typeface="Cambria Math" panose="02040503050406030204" pitchFamily="18" charset="0"/>
                                  <a:ea typeface="Cambria Math" panose="02040503050406030204" pitchFamily="18" charset="0"/>
                                </a:rPr>
                                <m:t>𝜖</m:t>
                              </m:r>
                            </m:e>
                            <m:sub>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𝑦</m:t>
                              </m:r>
                            </m:sub>
                          </m:sSub>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𝜖</m:t>
                              </m:r>
                            </m:e>
                            <m:sub>
                              <m:r>
                                <a:rPr lang="en-US" sz="2400" i="1">
                                  <a:solidFill>
                                    <a:schemeClr val="bg1"/>
                                  </a:solidFill>
                                  <a:latin typeface="Cambria Math" panose="02040503050406030204" pitchFamily="18" charset="0"/>
                                </a:rPr>
                                <m:t>𝑛</m:t>
                              </m:r>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𝑧</m:t>
                              </m:r>
                            </m:sub>
                          </m:sSub>
                        </m:den>
                      </m:f>
                    </m:oMath>
                  </m:oMathPara>
                </a14:m>
                <a:endParaRPr lang="en-US" sz="2400" b="0" i="1" dirty="0">
                  <a:solidFill>
                    <a:schemeClr val="bg1"/>
                  </a:solidFill>
                  <a:latin typeface="Cambria Math" panose="02040503050406030204" pitchFamily="18" charset="0"/>
                </a:endParaRPr>
              </a:p>
              <a:p>
                <a:r>
                  <a:rPr lang="en-US" sz="2400" dirty="0">
                    <a:solidFill>
                      <a:schemeClr val="bg1"/>
                    </a:solidFill>
                  </a:rPr>
                  <a:t>          </a:t>
                </a:r>
                <a14:m>
                  <m:oMath xmlns:m="http://schemas.openxmlformats.org/officeDocument/2006/math">
                    <m:r>
                      <a:rPr lang="en-US" sz="2400" b="0" i="1" smtClean="0">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𝐼</m:t>
                            </m:r>
                          </m:e>
                          <m:sub>
                            <m:r>
                              <a:rPr lang="en-US" sz="2400" b="0" i="1" smtClean="0">
                                <a:solidFill>
                                  <a:schemeClr val="bg1"/>
                                </a:solidFill>
                                <a:latin typeface="Cambria Math" panose="02040503050406030204" pitchFamily="18" charset="0"/>
                              </a:rPr>
                              <m:t>𝑟𝑚𝑠</m:t>
                            </m:r>
                          </m:sub>
                        </m:sSub>
                      </m:num>
                      <m:den>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𝜖</m:t>
                            </m:r>
                          </m:e>
                          <m:sub>
                            <m:r>
                              <a:rPr lang="en-US" sz="2400" i="1">
                                <a:solidFill>
                                  <a:schemeClr val="bg1"/>
                                </a:solidFill>
                                <a:latin typeface="Cambria Math" panose="02040503050406030204" pitchFamily="18" charset="0"/>
                              </a:rPr>
                              <m:t>𝑛</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𝑥</m:t>
                            </m:r>
                          </m:sub>
                        </m:sSub>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𝜖</m:t>
                            </m:r>
                          </m:e>
                          <m:sub>
                            <m:r>
                              <a:rPr lang="en-US" sz="2400" i="1">
                                <a:solidFill>
                                  <a:schemeClr val="bg1"/>
                                </a:solidFill>
                                <a:latin typeface="Cambria Math" panose="02040503050406030204" pitchFamily="18" charset="0"/>
                              </a:rPr>
                              <m:t>𝑛</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𝑦</m:t>
                            </m:r>
                          </m:sub>
                        </m:sSub>
                        <m:f>
                          <m:fPr>
                            <m:ctrlPr>
                              <a:rPr lang="en-US" sz="2400" i="1" smtClean="0">
                                <a:solidFill>
                                  <a:schemeClr val="bg1"/>
                                </a:solidFill>
                                <a:latin typeface="Cambria Math" panose="02040503050406030204" pitchFamily="18" charset="0"/>
                              </a:rPr>
                            </m:ctrlPr>
                          </m:fPr>
                          <m:num>
                            <m:sSub>
                              <m:sSubPr>
                                <m:ctrlPr>
                                  <a:rPr lang="en-US" sz="2400" i="1" smtClean="0">
                                    <a:solidFill>
                                      <a:schemeClr val="bg1"/>
                                    </a:solidFill>
                                    <a:latin typeface="Cambria Math" panose="02040503050406030204" pitchFamily="18" charset="0"/>
                                  </a:rPr>
                                </m:ctrlPr>
                              </m:sSubPr>
                              <m:e>
                                <m:r>
                                  <a:rPr lang="en-US" sz="2400" i="1" smtClean="0">
                                    <a:solidFill>
                                      <a:schemeClr val="bg1"/>
                                    </a:solidFill>
                                    <a:latin typeface="Cambria Math" panose="02040503050406030204" pitchFamily="18" charset="0"/>
                                    <a:ea typeface="Cambria Math" panose="02040503050406030204" pitchFamily="18" charset="0"/>
                                  </a:rPr>
                                  <m:t>𝜎</m:t>
                                </m:r>
                              </m:e>
                              <m:sub>
                                <m:r>
                                  <a:rPr lang="en-US" sz="2400" b="0" i="1" smtClean="0">
                                    <a:solidFill>
                                      <a:schemeClr val="bg1"/>
                                    </a:solidFill>
                                    <a:latin typeface="Cambria Math" panose="02040503050406030204" pitchFamily="18" charset="0"/>
                                  </a:rPr>
                                  <m:t>𝐸</m:t>
                                </m:r>
                              </m:sub>
                            </m:sSub>
                          </m:num>
                          <m:den>
                            <m:r>
                              <a:rPr lang="en-US" sz="2400" b="0" i="1" smtClean="0">
                                <a:solidFill>
                                  <a:schemeClr val="bg1"/>
                                </a:solidFill>
                                <a:latin typeface="Cambria Math" panose="02040503050406030204" pitchFamily="18" charset="0"/>
                              </a:rPr>
                              <m:t>𝑚𝑐</m:t>
                            </m:r>
                          </m:den>
                        </m:f>
                      </m:den>
                    </m:f>
                  </m:oMath>
                </a14:m>
                <a:endParaRPr lang="en-US" sz="2400" dirty="0">
                  <a:solidFill>
                    <a:schemeClr val="bg1"/>
                  </a:solidFill>
                </a:endParaRPr>
              </a:p>
            </p:txBody>
          </p:sp>
        </mc:Choice>
        <mc:Fallback xmlns="">
          <p:sp>
            <p:nvSpPr>
              <p:cNvPr id="6" name="TextBox 5">
                <a:extLst>
                  <a:ext uri="{FF2B5EF4-FFF2-40B4-BE49-F238E27FC236}">
                    <a16:creationId xmlns:a16="http://schemas.microsoft.com/office/drawing/2014/main" id="{837BCF03-6822-9DD4-614B-2BAC6063CA05}"/>
                  </a:ext>
                </a:extLst>
              </p:cNvPr>
              <p:cNvSpPr txBox="1">
                <a:spLocks noRot="1" noChangeAspect="1" noMove="1" noResize="1" noEditPoints="1" noAdjustHandles="1" noChangeArrowheads="1" noChangeShapeType="1" noTextEdit="1"/>
              </p:cNvSpPr>
              <p:nvPr/>
            </p:nvSpPr>
            <p:spPr>
              <a:xfrm>
                <a:off x="5961545" y="4191041"/>
                <a:ext cx="2474908" cy="1453026"/>
              </a:xfrm>
              <a:prstGeom prst="rect">
                <a:avLst/>
              </a:prstGeo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0FC98A16-BBDA-A93F-5D36-116A862C9E48}"/>
              </a:ext>
            </a:extLst>
          </p:cNvPr>
          <p:cNvPicPr>
            <a:picLocks noChangeAspect="1"/>
          </p:cNvPicPr>
          <p:nvPr/>
        </p:nvPicPr>
        <p:blipFill>
          <a:blip r:embed="rId4"/>
          <a:stretch>
            <a:fillRect/>
          </a:stretch>
        </p:blipFill>
        <p:spPr>
          <a:xfrm>
            <a:off x="372508" y="2794214"/>
            <a:ext cx="5071445" cy="2902681"/>
          </a:xfrm>
          <a:prstGeom prst="rect">
            <a:avLst/>
          </a:prstGeom>
        </p:spPr>
      </p:pic>
      <p:pic>
        <p:nvPicPr>
          <p:cNvPr id="8" name="Picture 7">
            <a:extLst>
              <a:ext uri="{FF2B5EF4-FFF2-40B4-BE49-F238E27FC236}">
                <a16:creationId xmlns:a16="http://schemas.microsoft.com/office/drawing/2014/main" id="{DE2B7F8A-4EAE-8222-FAB9-D190F8AE4CC5}"/>
              </a:ext>
            </a:extLst>
          </p:cNvPr>
          <p:cNvPicPr>
            <a:picLocks noChangeAspect="1"/>
          </p:cNvPicPr>
          <p:nvPr/>
        </p:nvPicPr>
        <p:blipFill>
          <a:blip r:embed="rId5"/>
          <a:stretch>
            <a:fillRect/>
          </a:stretch>
        </p:blipFill>
        <p:spPr>
          <a:xfrm>
            <a:off x="4052879" y="1385964"/>
            <a:ext cx="4901166" cy="257807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38B3523-E1A9-1867-5827-A125DC672C01}"/>
                  </a:ext>
                </a:extLst>
              </p:cNvPr>
              <p:cNvSpPr txBox="1"/>
              <p:nvPr/>
            </p:nvSpPr>
            <p:spPr>
              <a:xfrm>
                <a:off x="372508" y="1584628"/>
                <a:ext cx="3414589"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b="0" i="1" smtClean="0">
                          <a:solidFill>
                            <a:schemeClr val="bg1"/>
                          </a:solidFill>
                          <a:latin typeface="Cambria Math" panose="02040503050406030204" pitchFamily="18" charset="0"/>
                          <a:ea typeface="Cambria Math" panose="02040503050406030204" pitchFamily="18" charset="0"/>
                        </a:rPr>
                        <m:t>Δ</m:t>
                      </m:r>
                      <m:r>
                        <a:rPr lang="en-US" sz="2400" b="0" i="1" smtClean="0">
                          <a:solidFill>
                            <a:schemeClr val="bg1"/>
                          </a:solidFill>
                          <a:latin typeface="Cambria Math" panose="02040503050406030204" pitchFamily="18" charset="0"/>
                          <a:ea typeface="Cambria Math" panose="02040503050406030204" pitchFamily="18" charset="0"/>
                        </a:rPr>
                        <m:t>𝑠</m:t>
                      </m:r>
                      <m:r>
                        <a:rPr lang="en-US" sz="2400" i="1" smtClean="0">
                          <a:solidFill>
                            <a:schemeClr val="bg1"/>
                          </a:solidFill>
                          <a:latin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ea typeface="Cambria Math" panose="02040503050406030204" pitchFamily="18" charset="0"/>
                            </a:rPr>
                            <m:t>𝜋</m:t>
                          </m:r>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𝐿</m:t>
                              </m:r>
                            </m:e>
                            <m:sub>
                              <m:r>
                                <a:rPr lang="en-US" sz="2400" b="0" i="1" smtClean="0">
                                  <a:solidFill>
                                    <a:schemeClr val="bg1"/>
                                  </a:solidFill>
                                  <a:latin typeface="Cambria Math" panose="02040503050406030204" pitchFamily="18" charset="0"/>
                                </a:rPr>
                                <m:t>𝑐𝑜h</m:t>
                              </m:r>
                            </m:sub>
                          </m:sSub>
                        </m:den>
                      </m:f>
                      <m:r>
                        <a:rPr lang="en-US" sz="2400" b="0" i="1" smtClean="0">
                          <a:solidFill>
                            <a:schemeClr val="bg1"/>
                          </a:solidFill>
                          <a:latin typeface="Cambria Math" panose="02040503050406030204" pitchFamily="18" charset="0"/>
                        </a:rPr>
                        <m:t>, </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𝐿</m:t>
                          </m:r>
                        </m:e>
                        <m:sub>
                          <m:r>
                            <a:rPr lang="en-US" sz="2400" b="0" i="1" smtClean="0">
                              <a:solidFill>
                                <a:schemeClr val="bg1"/>
                              </a:solidFill>
                              <a:latin typeface="Cambria Math" panose="02040503050406030204" pitchFamily="18" charset="0"/>
                            </a:rPr>
                            <m:t>𝑐𝑜h</m:t>
                          </m:r>
                        </m:sub>
                      </m:sSub>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ħ</m:t>
                          </m:r>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𝑚</m:t>
                              </m:r>
                            </m:e>
                            <m:sub>
                              <m:r>
                                <a:rPr lang="en-US" sz="2400" b="0" i="1" smtClean="0">
                                  <a:solidFill>
                                    <a:schemeClr val="bg1"/>
                                  </a:solidFill>
                                  <a:latin typeface="Cambria Math" panose="02040503050406030204" pitchFamily="18" charset="0"/>
                                </a:rPr>
                                <m:t>𝑒</m:t>
                              </m:r>
                            </m:sub>
                          </m:sSub>
                          <m:r>
                            <a:rPr lang="en-US" sz="2400" b="0" i="1" smtClean="0">
                              <a:solidFill>
                                <a:schemeClr val="bg1"/>
                              </a:solidFill>
                              <a:latin typeface="Cambria Math" panose="02040503050406030204" pitchFamily="18" charset="0"/>
                            </a:rPr>
                            <m:t>𝑐</m:t>
                          </m:r>
                        </m:den>
                      </m:f>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𝜎</m:t>
                              </m:r>
                            </m:e>
                            <m:sub>
                              <m:r>
                                <a:rPr lang="en-US" sz="2400" b="0" i="1" smtClean="0">
                                  <a:solidFill>
                                    <a:schemeClr val="bg1"/>
                                  </a:solidFill>
                                  <a:latin typeface="Cambria Math" panose="02040503050406030204" pitchFamily="18" charset="0"/>
                                </a:rPr>
                                <m:t>𝑥</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𝜖</m:t>
                              </m:r>
                            </m:e>
                            <m:sub>
                              <m:r>
                                <a:rPr lang="en-US" sz="2400" b="0" i="1" smtClean="0">
                                  <a:solidFill>
                                    <a:schemeClr val="bg1"/>
                                  </a:solidFill>
                                  <a:latin typeface="Cambria Math" panose="02040503050406030204" pitchFamily="18" charset="0"/>
                                </a:rPr>
                                <m:t>𝑥</m:t>
                              </m:r>
                            </m:sub>
                          </m:sSub>
                        </m:den>
                      </m:f>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A38B3523-E1A9-1867-5827-A125DC672C01}"/>
                  </a:ext>
                </a:extLst>
              </p:cNvPr>
              <p:cNvSpPr txBox="1">
                <a:spLocks noRot="1" noChangeAspect="1" noMove="1" noResize="1" noEditPoints="1" noAdjustHandles="1" noChangeArrowheads="1" noChangeShapeType="1" noTextEdit="1"/>
              </p:cNvSpPr>
              <p:nvPr/>
            </p:nvSpPr>
            <p:spPr>
              <a:xfrm>
                <a:off x="372508" y="1584628"/>
                <a:ext cx="3414589" cy="763799"/>
              </a:xfrm>
              <a:prstGeom prst="rect">
                <a:avLst/>
              </a:prstGeom>
              <a:blipFill>
                <a:blip r:embed="rId8"/>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7CEDA21-DAC0-6BD1-CA83-F93D44E4D013}"/>
              </a:ext>
            </a:extLst>
          </p:cNvPr>
          <p:cNvSpPr txBox="1"/>
          <p:nvPr/>
        </p:nvSpPr>
        <p:spPr>
          <a:xfrm>
            <a:off x="9124325" y="1518713"/>
            <a:ext cx="304440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solidFill>
              </a:rPr>
              <a:t>Temporal resolution 100 fs – 1 </a:t>
            </a:r>
            <a:r>
              <a:rPr lang="en-US" sz="3200" dirty="0" err="1">
                <a:solidFill>
                  <a:schemeClr val="accent2"/>
                </a:solidFill>
              </a:rPr>
              <a:t>ps</a:t>
            </a:r>
            <a:r>
              <a:rPr lang="en-US" sz="3200" dirty="0">
                <a:solidFill>
                  <a:schemeClr val="accent2"/>
                </a:solidFill>
              </a:rPr>
              <a:t> (jitter &lt; 100 fs)</a:t>
            </a:r>
          </a:p>
          <a:p>
            <a:pPr marL="285750" indent="-285750">
              <a:buFont typeface="Arial" panose="020B0604020202020204" pitchFamily="34" charset="0"/>
              <a:buChar char="•"/>
            </a:pPr>
            <a:r>
              <a:rPr lang="en-US" sz="3200" dirty="0">
                <a:solidFill>
                  <a:schemeClr val="accent2"/>
                </a:solidFill>
              </a:rPr>
              <a:t>Spatial resolution: </a:t>
            </a:r>
            <a:r>
              <a:rPr lang="el-GR" sz="3200" dirty="0">
                <a:solidFill>
                  <a:schemeClr val="accent2"/>
                </a:solidFill>
                <a:cs typeface="Calibri Light" panose="020F0302020204030204" pitchFamily="34" charset="0"/>
              </a:rPr>
              <a:t>Δ</a:t>
            </a:r>
            <a:r>
              <a:rPr lang="en-US" sz="3200" dirty="0">
                <a:solidFill>
                  <a:schemeClr val="accent2"/>
                </a:solidFill>
                <a:cs typeface="Calibri Light" panose="020F0302020204030204" pitchFamily="34" charset="0"/>
              </a:rPr>
              <a:t>s &lt; 0.01 Å</a:t>
            </a:r>
            <a:r>
              <a:rPr lang="en-US" sz="3200" baseline="30000" dirty="0">
                <a:solidFill>
                  <a:schemeClr val="accent2"/>
                </a:solidFill>
                <a:cs typeface="Calibri Light" panose="020F0302020204030204" pitchFamily="34" charset="0"/>
              </a:rPr>
              <a:t>-1</a:t>
            </a:r>
          </a:p>
          <a:p>
            <a:pPr marL="285750" indent="-285750">
              <a:buFont typeface="Arial" panose="020B0604020202020204" pitchFamily="34" charset="0"/>
              <a:buChar char="•"/>
            </a:pPr>
            <a:r>
              <a:rPr lang="en-US" sz="3200" dirty="0">
                <a:solidFill>
                  <a:schemeClr val="accent2"/>
                </a:solidFill>
                <a:cs typeface="Calibri Light" panose="020F0302020204030204" pitchFamily="34" charset="0"/>
              </a:rPr>
              <a:t>Bragg’s Law: |s| = 2|k|sin</a:t>
            </a:r>
            <a:r>
              <a:rPr lang="el-GR" sz="3200" dirty="0">
                <a:solidFill>
                  <a:schemeClr val="accent2"/>
                </a:solidFill>
                <a:cs typeface="Calibri Light" panose="020F0302020204030204" pitchFamily="34" charset="0"/>
              </a:rPr>
              <a:t>θ</a:t>
            </a:r>
            <a:r>
              <a:rPr lang="en-US" sz="3200" dirty="0">
                <a:solidFill>
                  <a:schemeClr val="accent2"/>
                </a:solidFill>
                <a:cs typeface="Calibri Light" panose="020F0302020204030204" pitchFamily="34" charset="0"/>
              </a:rPr>
              <a:t> </a:t>
            </a:r>
            <a:endParaRPr lang="en-US" sz="3200" dirty="0">
              <a:solidFill>
                <a:schemeClr val="accent2"/>
              </a:solidFill>
            </a:endParaRPr>
          </a:p>
        </p:txBody>
      </p:sp>
    </p:spTree>
    <p:extLst>
      <p:ext uri="{BB962C8B-B14F-4D97-AF65-F5344CB8AC3E}">
        <p14:creationId xmlns:p14="http://schemas.microsoft.com/office/powerpoint/2010/main" val="109295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45DD-DF15-DD48-6453-804109A97A89}"/>
              </a:ext>
            </a:extLst>
          </p:cNvPr>
          <p:cNvSpPr>
            <a:spLocks noGrp="1"/>
          </p:cNvSpPr>
          <p:nvPr>
            <p:ph type="title"/>
          </p:nvPr>
        </p:nvSpPr>
        <p:spPr/>
        <p:txBody>
          <a:bodyPr/>
          <a:lstStyle/>
          <a:p>
            <a:r>
              <a:rPr lang="en-US" dirty="0"/>
              <a:t>THz Fields for UED</a:t>
            </a:r>
          </a:p>
        </p:txBody>
      </p:sp>
      <p:sp>
        <p:nvSpPr>
          <p:cNvPr id="3" name="Footer Placeholder 2">
            <a:extLst>
              <a:ext uri="{FF2B5EF4-FFF2-40B4-BE49-F238E27FC236}">
                <a16:creationId xmlns:a16="http://schemas.microsoft.com/office/drawing/2014/main" id="{5C1B3353-0063-B7E3-9DF7-160BACC9B29B}"/>
              </a:ext>
            </a:extLst>
          </p:cNvPr>
          <p:cNvSpPr>
            <a:spLocks noGrp="1"/>
          </p:cNvSpPr>
          <p:nvPr>
            <p:ph type="ftr" sz="quarter" idx="11"/>
          </p:nvPr>
        </p:nvSpPr>
        <p:spPr/>
        <p:txBody>
          <a:bodyPr/>
          <a:lstStyle/>
          <a:p>
            <a:pPr algn="ctr"/>
            <a:r>
              <a:rPr lang="en-GB" dirty="0"/>
              <a:t>Andr</a:t>
            </a:r>
            <a:r>
              <a:rPr lang="es-AR" dirty="0" err="1"/>
              <a:t>és</a:t>
            </a:r>
            <a:r>
              <a:rPr lang="es-AR" dirty="0"/>
              <a:t> Leiva Genre </a:t>
            </a:r>
            <a:r>
              <a:rPr lang="en-GB" dirty="0"/>
              <a:t>- </a:t>
            </a:r>
            <a:r>
              <a:rPr lang="en-GB" dirty="0" err="1"/>
              <a:t>EuPRAXIA</a:t>
            </a:r>
            <a:r>
              <a:rPr lang="en-GB" dirty="0"/>
              <a:t>-DN Camp II: Science, Lisbon 15</a:t>
            </a:r>
            <a:r>
              <a:rPr lang="en-GB" baseline="30000" dirty="0"/>
              <a:t>h</a:t>
            </a:r>
            <a:r>
              <a:rPr lang="en-GB" dirty="0"/>
              <a:t>  of  July 2025</a:t>
            </a:r>
          </a:p>
        </p:txBody>
      </p:sp>
      <p:sp>
        <p:nvSpPr>
          <p:cNvPr id="4" name="Text Placeholder 3">
            <a:extLst>
              <a:ext uri="{FF2B5EF4-FFF2-40B4-BE49-F238E27FC236}">
                <a16:creationId xmlns:a16="http://schemas.microsoft.com/office/drawing/2014/main" id="{DA29A8FE-A499-D70A-A4EA-AD20675BA205}"/>
              </a:ext>
            </a:extLst>
          </p:cNvPr>
          <p:cNvSpPr>
            <a:spLocks noGrp="1"/>
          </p:cNvSpPr>
          <p:nvPr>
            <p:ph type="body" sz="quarter" idx="12"/>
          </p:nvPr>
        </p:nvSpPr>
        <p:spPr>
          <a:xfrm>
            <a:off x="838200" y="1639252"/>
            <a:ext cx="10515599" cy="4717098"/>
          </a:xfrm>
        </p:spPr>
        <p:txBody>
          <a:bodyPr>
            <a:normAutofit/>
          </a:bodyPr>
          <a:lstStyle/>
          <a:p>
            <a:r>
              <a:rPr lang="en-US" b="1" dirty="0">
                <a:solidFill>
                  <a:srgbClr val="437AAB"/>
                </a:solidFill>
              </a:rPr>
              <a:t>Jitter-free</a:t>
            </a:r>
            <a:r>
              <a:rPr lang="en-US" dirty="0"/>
              <a:t>: The terahertz pulse is driven by the pump laser system, generally used for illuminating photocathodes.</a:t>
            </a:r>
          </a:p>
          <a:p>
            <a:endParaRPr lang="en-US" dirty="0"/>
          </a:p>
          <a:p>
            <a:r>
              <a:rPr lang="en-US" dirty="0"/>
              <a:t>Higher accelerating gradients, and convenient for manipulation.</a:t>
            </a:r>
          </a:p>
          <a:p>
            <a:pPr marL="0" indent="0">
              <a:buNone/>
            </a:pPr>
            <a:endParaRPr lang="en-US" dirty="0"/>
          </a:p>
          <a:p>
            <a:r>
              <a:rPr lang="en-US" b="1" dirty="0">
                <a:solidFill>
                  <a:srgbClr val="437AAB"/>
                </a:solidFill>
              </a:rPr>
              <a:t>Low emittance, ultrashort </a:t>
            </a:r>
            <a:r>
              <a:rPr lang="en-US" dirty="0"/>
              <a:t>electron pulses.</a:t>
            </a:r>
          </a:p>
          <a:p>
            <a:endParaRPr lang="en-US" dirty="0"/>
          </a:p>
          <a:p>
            <a:r>
              <a:rPr lang="en-US" dirty="0"/>
              <a:t>Compactness.</a:t>
            </a:r>
          </a:p>
        </p:txBody>
      </p:sp>
      <p:sp>
        <p:nvSpPr>
          <p:cNvPr id="5" name="Slide Number Placeholder 4">
            <a:extLst>
              <a:ext uri="{FF2B5EF4-FFF2-40B4-BE49-F238E27FC236}">
                <a16:creationId xmlns:a16="http://schemas.microsoft.com/office/drawing/2014/main" id="{62E53B5D-42B1-74EA-4E69-53B5856C5E0C}"/>
              </a:ext>
            </a:extLst>
          </p:cNvPr>
          <p:cNvSpPr>
            <a:spLocks noGrp="1"/>
          </p:cNvSpPr>
          <p:nvPr>
            <p:ph type="sldNum" sz="quarter" idx="13"/>
          </p:nvPr>
        </p:nvSpPr>
        <p:spPr/>
        <p:txBody>
          <a:bodyPr/>
          <a:lstStyle/>
          <a:p>
            <a:fld id="{C32E6374-5D17-4888-B56B-AA90B51A9EEF}" type="slidenum">
              <a:rPr lang="en-US" smtClean="0"/>
              <a:t>7</a:t>
            </a:fld>
            <a:endParaRPr lang="en-US" dirty="0"/>
          </a:p>
        </p:txBody>
      </p:sp>
    </p:spTree>
    <p:extLst>
      <p:ext uri="{BB962C8B-B14F-4D97-AF65-F5344CB8AC3E}">
        <p14:creationId xmlns:p14="http://schemas.microsoft.com/office/powerpoint/2010/main" val="230895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A0DD-5F14-D636-3F3D-8F214487B474}"/>
              </a:ext>
            </a:extLst>
          </p:cNvPr>
          <p:cNvSpPr>
            <a:spLocks noGrp="1"/>
          </p:cNvSpPr>
          <p:nvPr>
            <p:ph type="title"/>
          </p:nvPr>
        </p:nvSpPr>
        <p:spPr/>
        <p:txBody>
          <a:bodyPr/>
          <a:lstStyle/>
          <a:p>
            <a:r>
              <a:rPr lang="en-US" dirty="0"/>
              <a:t>THz-driven electron gun</a:t>
            </a:r>
          </a:p>
        </p:txBody>
      </p:sp>
      <p:sp>
        <p:nvSpPr>
          <p:cNvPr id="3" name="Footer Placeholder 2">
            <a:extLst>
              <a:ext uri="{FF2B5EF4-FFF2-40B4-BE49-F238E27FC236}">
                <a16:creationId xmlns:a16="http://schemas.microsoft.com/office/drawing/2014/main" id="{43CBDC19-83F2-C02E-3066-7607AC735390}"/>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17207374-0A5E-5A11-850C-19E9F2F527CA}"/>
              </a:ext>
            </a:extLst>
          </p:cNvPr>
          <p:cNvSpPr>
            <a:spLocks noGrp="1"/>
          </p:cNvSpPr>
          <p:nvPr>
            <p:ph type="body" sz="quarter" idx="12"/>
          </p:nvPr>
        </p:nvSpPr>
        <p:spPr>
          <a:xfrm>
            <a:off x="838200" y="6016250"/>
            <a:ext cx="10988040" cy="365125"/>
          </a:xfrm>
        </p:spPr>
        <p:txBody>
          <a:bodyPr>
            <a:normAutofit/>
          </a:bodyPr>
          <a:lstStyle/>
          <a:p>
            <a:pPr marL="0" indent="0">
              <a:buNone/>
            </a:pPr>
            <a:r>
              <a:rPr lang="en-US" sz="1600" i="1" dirty="0"/>
              <a:t>Ronny Huang, W., et al. "Terahertz-driven, all-optical electron gun." Optica 3.11 (2016): 1209-1212.</a:t>
            </a:r>
          </a:p>
        </p:txBody>
      </p:sp>
      <p:sp>
        <p:nvSpPr>
          <p:cNvPr id="5" name="Slide Number Placeholder 4">
            <a:extLst>
              <a:ext uri="{FF2B5EF4-FFF2-40B4-BE49-F238E27FC236}">
                <a16:creationId xmlns:a16="http://schemas.microsoft.com/office/drawing/2014/main" id="{7849BEA2-DACB-86D2-C7F5-B91ABCFC51B3}"/>
              </a:ext>
            </a:extLst>
          </p:cNvPr>
          <p:cNvSpPr>
            <a:spLocks noGrp="1"/>
          </p:cNvSpPr>
          <p:nvPr>
            <p:ph type="sldNum" sz="quarter" idx="13"/>
          </p:nvPr>
        </p:nvSpPr>
        <p:spPr/>
        <p:txBody>
          <a:bodyPr/>
          <a:lstStyle/>
          <a:p>
            <a:fld id="{C32E6374-5D17-4888-B56B-AA90B51A9EEF}" type="slidenum">
              <a:rPr lang="en-US" smtClean="0"/>
              <a:t>8</a:t>
            </a:fld>
            <a:endParaRPr lang="en-US" dirty="0"/>
          </a:p>
        </p:txBody>
      </p:sp>
      <p:pic>
        <p:nvPicPr>
          <p:cNvPr id="7" name="Picture 6">
            <a:extLst>
              <a:ext uri="{FF2B5EF4-FFF2-40B4-BE49-F238E27FC236}">
                <a16:creationId xmlns:a16="http://schemas.microsoft.com/office/drawing/2014/main" id="{C4D8BF1E-F594-450D-9DAB-633F566642BD}"/>
              </a:ext>
            </a:extLst>
          </p:cNvPr>
          <p:cNvPicPr>
            <a:picLocks noChangeAspect="1"/>
          </p:cNvPicPr>
          <p:nvPr/>
        </p:nvPicPr>
        <p:blipFill>
          <a:blip r:embed="rId3"/>
          <a:stretch>
            <a:fillRect/>
          </a:stretch>
        </p:blipFill>
        <p:spPr>
          <a:xfrm>
            <a:off x="838200" y="1541097"/>
            <a:ext cx="4788146" cy="3854648"/>
          </a:xfrm>
          <a:prstGeom prst="rect">
            <a:avLst/>
          </a:prstGeom>
        </p:spPr>
      </p:pic>
      <p:pic>
        <p:nvPicPr>
          <p:cNvPr id="8" name="Picture 7">
            <a:extLst>
              <a:ext uri="{FF2B5EF4-FFF2-40B4-BE49-F238E27FC236}">
                <a16:creationId xmlns:a16="http://schemas.microsoft.com/office/drawing/2014/main" id="{9FD8852D-439B-4A5C-6435-03B034A13C0B}"/>
              </a:ext>
            </a:extLst>
          </p:cNvPr>
          <p:cNvPicPr>
            <a:picLocks noChangeAspect="1"/>
          </p:cNvPicPr>
          <p:nvPr/>
        </p:nvPicPr>
        <p:blipFill>
          <a:blip r:embed="rId4"/>
          <a:stretch>
            <a:fillRect/>
          </a:stretch>
        </p:blipFill>
        <p:spPr>
          <a:xfrm>
            <a:off x="4703629" y="2793838"/>
            <a:ext cx="5896488" cy="2771957"/>
          </a:xfrm>
          <a:prstGeom prst="rect">
            <a:avLst/>
          </a:prstGeom>
        </p:spPr>
      </p:pic>
      <p:sp>
        <p:nvSpPr>
          <p:cNvPr id="9" name="TextBox 8">
            <a:extLst>
              <a:ext uri="{FF2B5EF4-FFF2-40B4-BE49-F238E27FC236}">
                <a16:creationId xmlns:a16="http://schemas.microsoft.com/office/drawing/2014/main" id="{61A3FD9A-E6EC-2E00-7C03-E965AAE68E02}"/>
              </a:ext>
            </a:extLst>
          </p:cNvPr>
          <p:cNvSpPr txBox="1"/>
          <p:nvPr/>
        </p:nvSpPr>
        <p:spPr>
          <a:xfrm>
            <a:off x="6240084" y="1245958"/>
            <a:ext cx="520839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High Field (&gt; </a:t>
            </a:r>
            <a:r>
              <a:rPr lang="en-US" sz="2400" dirty="0">
                <a:solidFill>
                  <a:srgbClr val="FCAF17"/>
                </a:solidFill>
              </a:rPr>
              <a:t>300 MV/m</a:t>
            </a:r>
            <a:r>
              <a:rPr lang="en-US" sz="2400" dirty="0">
                <a:solidFill>
                  <a:schemeClr val="bg1"/>
                </a:solidFill>
              </a:rPr>
              <a:t>).	</a:t>
            </a:r>
          </a:p>
          <a:p>
            <a:pPr marL="285750" indent="-285750">
              <a:buFont typeface="Arial" panose="020B0604020202020204" pitchFamily="34" charset="0"/>
              <a:buChar char="•"/>
            </a:pPr>
            <a:r>
              <a:rPr lang="en-US" sz="2400" dirty="0">
                <a:solidFill>
                  <a:schemeClr val="bg1"/>
                </a:solidFill>
              </a:rPr>
              <a:t>Few percentage energy spread.</a:t>
            </a:r>
          </a:p>
          <a:p>
            <a:pPr marL="285750" indent="-285750">
              <a:buFont typeface="Arial" panose="020B0604020202020204" pitchFamily="34" charset="0"/>
              <a:buChar char="•"/>
            </a:pPr>
            <a:r>
              <a:rPr lang="en-US" sz="2400" dirty="0">
                <a:solidFill>
                  <a:schemeClr val="bg1"/>
                </a:solidFill>
              </a:rPr>
              <a:t>~ </a:t>
            </a:r>
            <a:r>
              <a:rPr lang="en-US" sz="2400" dirty="0">
                <a:solidFill>
                  <a:srgbClr val="FCAF17"/>
                </a:solidFill>
              </a:rPr>
              <a:t>tens of </a:t>
            </a:r>
            <a:r>
              <a:rPr lang="en-US" sz="2400" dirty="0" err="1">
                <a:solidFill>
                  <a:srgbClr val="FCAF17"/>
                </a:solidFill>
              </a:rPr>
              <a:t>fC</a:t>
            </a:r>
            <a:r>
              <a:rPr lang="en-US" sz="2400" dirty="0">
                <a:solidFill>
                  <a:srgbClr val="FCAF17"/>
                </a:solidFill>
              </a:rPr>
              <a:t> </a:t>
            </a:r>
            <a:r>
              <a:rPr lang="en-US" sz="2400" dirty="0">
                <a:solidFill>
                  <a:schemeClr val="bg1"/>
                </a:solidFill>
              </a:rPr>
              <a:t>electron bunches.</a:t>
            </a:r>
          </a:p>
          <a:p>
            <a:pPr marL="285750" indent="-285750">
              <a:buFont typeface="Arial" panose="020B0604020202020204" pitchFamily="34" charset="0"/>
              <a:buChar char="•"/>
            </a:pPr>
            <a:r>
              <a:rPr lang="en-US" sz="2400" dirty="0">
                <a:solidFill>
                  <a:schemeClr val="bg1"/>
                </a:solidFill>
              </a:rPr>
              <a:t>LEED.</a:t>
            </a:r>
          </a:p>
        </p:txBody>
      </p:sp>
    </p:spTree>
    <p:extLst>
      <p:ext uri="{BB962C8B-B14F-4D97-AF65-F5344CB8AC3E}">
        <p14:creationId xmlns:p14="http://schemas.microsoft.com/office/powerpoint/2010/main" val="331370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BA8E-12C6-1A22-197F-2079D0E5F76E}"/>
              </a:ext>
            </a:extLst>
          </p:cNvPr>
          <p:cNvSpPr>
            <a:spLocks noGrp="1"/>
          </p:cNvSpPr>
          <p:nvPr>
            <p:ph type="title"/>
          </p:nvPr>
        </p:nvSpPr>
        <p:spPr>
          <a:xfrm>
            <a:off x="838200" y="334267"/>
            <a:ext cx="8839200" cy="1325563"/>
          </a:xfrm>
        </p:spPr>
        <p:txBody>
          <a:bodyPr/>
          <a:lstStyle/>
          <a:p>
            <a:r>
              <a:rPr lang="en-US" dirty="0"/>
              <a:t>THz-driven ultrafast </a:t>
            </a:r>
            <a:r>
              <a:rPr lang="en-US" dirty="0" err="1"/>
              <a:t>photogun</a:t>
            </a:r>
            <a:endParaRPr lang="en-US" dirty="0"/>
          </a:p>
        </p:txBody>
      </p:sp>
      <p:sp>
        <p:nvSpPr>
          <p:cNvPr id="3" name="Footer Placeholder 2">
            <a:extLst>
              <a:ext uri="{FF2B5EF4-FFF2-40B4-BE49-F238E27FC236}">
                <a16:creationId xmlns:a16="http://schemas.microsoft.com/office/drawing/2014/main" id="{74DE78F3-BD8E-EA24-F05F-3E6817C56AA4}"/>
              </a:ext>
            </a:extLst>
          </p:cNvPr>
          <p:cNvSpPr>
            <a:spLocks noGrp="1"/>
          </p:cNvSpPr>
          <p:nvPr>
            <p:ph type="ftr" sz="quarter" idx="11"/>
          </p:nvPr>
        </p:nvSpPr>
        <p:spPr/>
        <p:txBody>
          <a:bodyPr/>
          <a:lstStyle/>
          <a:p>
            <a:pPr algn="ctr"/>
            <a:r>
              <a:rPr lang="en-GB"/>
              <a:t>Andr</a:t>
            </a:r>
            <a:r>
              <a:rPr lang="es-AR"/>
              <a:t>és Leiva Genre </a:t>
            </a:r>
            <a:r>
              <a:rPr lang="en-GB"/>
              <a:t>- EuPRAXIA-DN Camp II: Science, Lisbon 15</a:t>
            </a:r>
            <a:r>
              <a:rPr lang="en-GB" baseline="30000"/>
              <a:t>h</a:t>
            </a:r>
            <a:r>
              <a:rPr lang="en-GB"/>
              <a:t>  of  July 2025</a:t>
            </a:r>
            <a:endParaRPr lang="en-GB" dirty="0"/>
          </a:p>
        </p:txBody>
      </p:sp>
      <p:sp>
        <p:nvSpPr>
          <p:cNvPr id="4" name="Text Placeholder 3">
            <a:extLst>
              <a:ext uri="{FF2B5EF4-FFF2-40B4-BE49-F238E27FC236}">
                <a16:creationId xmlns:a16="http://schemas.microsoft.com/office/drawing/2014/main" id="{1FA1C237-392C-0B5A-48F9-D668FBE1FD3B}"/>
              </a:ext>
            </a:extLst>
          </p:cNvPr>
          <p:cNvSpPr>
            <a:spLocks noGrp="1"/>
          </p:cNvSpPr>
          <p:nvPr>
            <p:ph type="body" sz="quarter" idx="12"/>
          </p:nvPr>
        </p:nvSpPr>
        <p:spPr>
          <a:xfrm>
            <a:off x="838200" y="5678150"/>
            <a:ext cx="10515599" cy="678200"/>
          </a:xfrm>
        </p:spPr>
        <p:txBody>
          <a:bodyPr>
            <a:normAutofit/>
          </a:bodyPr>
          <a:lstStyle/>
          <a:p>
            <a:pPr marL="0" indent="0">
              <a:buNone/>
            </a:pPr>
            <a:r>
              <a:rPr lang="en-US" sz="1600" i="1" dirty="0"/>
              <a:t>Ying, Jianwei, et al. "High gradient terahertz-driven ultrafast </a:t>
            </a:r>
            <a:r>
              <a:rPr lang="en-US" sz="1600" i="1" dirty="0" err="1"/>
              <a:t>photogun</a:t>
            </a:r>
            <a:r>
              <a:rPr lang="en-US" sz="1600" i="1" dirty="0"/>
              <a:t>." Nature Photonics 18.7 (2024): 758-765.</a:t>
            </a:r>
          </a:p>
        </p:txBody>
      </p:sp>
      <p:sp>
        <p:nvSpPr>
          <p:cNvPr id="5" name="Slide Number Placeholder 4">
            <a:extLst>
              <a:ext uri="{FF2B5EF4-FFF2-40B4-BE49-F238E27FC236}">
                <a16:creationId xmlns:a16="http://schemas.microsoft.com/office/drawing/2014/main" id="{FC0F3A07-AFA4-0858-8D69-06604E653D10}"/>
              </a:ext>
            </a:extLst>
          </p:cNvPr>
          <p:cNvSpPr>
            <a:spLocks noGrp="1"/>
          </p:cNvSpPr>
          <p:nvPr>
            <p:ph type="sldNum" sz="quarter" idx="13"/>
          </p:nvPr>
        </p:nvSpPr>
        <p:spPr/>
        <p:txBody>
          <a:bodyPr/>
          <a:lstStyle/>
          <a:p>
            <a:fld id="{C32E6374-5D17-4888-B56B-AA90B51A9EEF}" type="slidenum">
              <a:rPr lang="en-US" smtClean="0"/>
              <a:t>9</a:t>
            </a:fld>
            <a:endParaRPr lang="en-US" dirty="0"/>
          </a:p>
        </p:txBody>
      </p:sp>
      <p:pic>
        <p:nvPicPr>
          <p:cNvPr id="7" name="Picture 6">
            <a:extLst>
              <a:ext uri="{FF2B5EF4-FFF2-40B4-BE49-F238E27FC236}">
                <a16:creationId xmlns:a16="http://schemas.microsoft.com/office/drawing/2014/main" id="{0F7D690A-CBC8-034E-A465-22C1BC9231F0}"/>
              </a:ext>
            </a:extLst>
          </p:cNvPr>
          <p:cNvPicPr>
            <a:picLocks noChangeAspect="1"/>
          </p:cNvPicPr>
          <p:nvPr/>
        </p:nvPicPr>
        <p:blipFill>
          <a:blip r:embed="rId3"/>
          <a:stretch>
            <a:fillRect/>
          </a:stretch>
        </p:blipFill>
        <p:spPr>
          <a:xfrm>
            <a:off x="689430" y="1384788"/>
            <a:ext cx="5298440" cy="3602471"/>
          </a:xfrm>
          <a:prstGeom prst="rect">
            <a:avLst/>
          </a:prstGeom>
        </p:spPr>
      </p:pic>
      <p:pic>
        <p:nvPicPr>
          <p:cNvPr id="11" name="Picture 10">
            <a:extLst>
              <a:ext uri="{FF2B5EF4-FFF2-40B4-BE49-F238E27FC236}">
                <a16:creationId xmlns:a16="http://schemas.microsoft.com/office/drawing/2014/main" id="{36DA1E6C-2386-42AE-F3F2-24C1FB1093B6}"/>
              </a:ext>
            </a:extLst>
          </p:cNvPr>
          <p:cNvPicPr>
            <a:picLocks noChangeAspect="1"/>
          </p:cNvPicPr>
          <p:nvPr/>
        </p:nvPicPr>
        <p:blipFill>
          <a:blip r:embed="rId4"/>
          <a:stretch>
            <a:fillRect/>
          </a:stretch>
        </p:blipFill>
        <p:spPr>
          <a:xfrm>
            <a:off x="5937070" y="1875023"/>
            <a:ext cx="3511730" cy="3587934"/>
          </a:xfrm>
          <a:prstGeom prst="rect">
            <a:avLst/>
          </a:prstGeom>
        </p:spPr>
      </p:pic>
      <p:sp>
        <p:nvSpPr>
          <p:cNvPr id="6" name="TextBox 5">
            <a:extLst>
              <a:ext uri="{FF2B5EF4-FFF2-40B4-BE49-F238E27FC236}">
                <a16:creationId xmlns:a16="http://schemas.microsoft.com/office/drawing/2014/main" id="{47BCDADE-3A62-E90A-73D3-F4B997AB9E78}"/>
              </a:ext>
            </a:extLst>
          </p:cNvPr>
          <p:cNvSpPr txBox="1"/>
          <p:nvPr/>
        </p:nvSpPr>
        <p:spPr>
          <a:xfrm>
            <a:off x="9672319" y="1997839"/>
            <a:ext cx="243332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Ten-fold enhancement thanks to the </a:t>
            </a:r>
            <a:r>
              <a:rPr lang="en-US" sz="2000" dirty="0">
                <a:solidFill>
                  <a:srgbClr val="FCAF17"/>
                </a:solidFill>
              </a:rPr>
              <a:t>tip</a:t>
            </a:r>
          </a:p>
          <a:p>
            <a:pPr marL="285750" indent="-285750">
              <a:buFont typeface="Arial" panose="020B0604020202020204" pitchFamily="34" charset="0"/>
              <a:buChar char="•"/>
            </a:pPr>
            <a:r>
              <a:rPr lang="en-US" sz="2000" dirty="0">
                <a:solidFill>
                  <a:schemeClr val="bg1"/>
                </a:solidFill>
              </a:rPr>
              <a:t>Peak acceleration fields ~ </a:t>
            </a:r>
            <a:r>
              <a:rPr lang="en-US" sz="2000" dirty="0">
                <a:solidFill>
                  <a:srgbClr val="FF0000"/>
                </a:solidFill>
              </a:rPr>
              <a:t>3 GV/m!</a:t>
            </a:r>
          </a:p>
          <a:p>
            <a:pPr marL="285750" indent="-285750">
              <a:buFont typeface="Arial" panose="020B0604020202020204" pitchFamily="34" charset="0"/>
              <a:buChar char="•"/>
            </a:pPr>
            <a:r>
              <a:rPr lang="en-US" sz="2000" dirty="0">
                <a:solidFill>
                  <a:schemeClr val="bg1"/>
                </a:solidFill>
              </a:rPr>
              <a:t>Beam diameter lower </a:t>
            </a:r>
            <a:r>
              <a:rPr lang="en-US" sz="2000" dirty="0" err="1">
                <a:solidFill>
                  <a:schemeClr val="bg1"/>
                </a:solidFill>
              </a:rPr>
              <a:t>thn</a:t>
            </a:r>
            <a:r>
              <a:rPr lang="en-US" sz="2000" dirty="0">
                <a:solidFill>
                  <a:schemeClr val="bg1"/>
                </a:solidFill>
              </a:rPr>
              <a:t> 90 </a:t>
            </a:r>
            <a:r>
              <a:rPr lang="en-US" sz="2000" dirty="0" err="1">
                <a:solidFill>
                  <a:schemeClr val="bg1"/>
                </a:solidFill>
                <a:cs typeface="Times New Roman" panose="02020603050405020304" pitchFamily="18" charset="0"/>
              </a:rPr>
              <a:t>μm</a:t>
            </a:r>
            <a:endParaRPr lang="en-US" sz="2000" dirty="0">
              <a:solidFill>
                <a:schemeClr val="bg1"/>
              </a:solidFill>
              <a:cs typeface="Times New Roman" panose="02020603050405020304" pitchFamily="18" charset="0"/>
            </a:endParaRPr>
          </a:p>
          <a:p>
            <a:pPr marL="285750" indent="-285750">
              <a:buFont typeface="Arial" panose="020B0604020202020204" pitchFamily="34" charset="0"/>
              <a:buChar char="•"/>
            </a:pPr>
            <a:r>
              <a:rPr lang="en-US" sz="2000" dirty="0" err="1">
                <a:solidFill>
                  <a:schemeClr val="bg1"/>
                </a:solidFill>
                <a:cs typeface="Times New Roman" panose="02020603050405020304" pitchFamily="18" charset="0"/>
              </a:rPr>
              <a:t>Trasv</a:t>
            </a:r>
            <a:r>
              <a:rPr lang="en-US" sz="2000" dirty="0">
                <a:solidFill>
                  <a:schemeClr val="bg1"/>
                </a:solidFill>
                <a:cs typeface="Times New Roman" panose="02020603050405020304" pitchFamily="18" charset="0"/>
              </a:rPr>
              <a:t>. Emit. &lt; </a:t>
            </a:r>
            <a:r>
              <a:rPr lang="en-US" sz="2000" dirty="0">
                <a:solidFill>
                  <a:srgbClr val="FCAF17"/>
                </a:solidFill>
                <a:cs typeface="Times New Roman" panose="02020603050405020304" pitchFamily="18" charset="0"/>
              </a:rPr>
              <a:t>0.015 mm </a:t>
            </a:r>
            <a:r>
              <a:rPr lang="en-US" sz="2000" dirty="0" err="1">
                <a:solidFill>
                  <a:srgbClr val="FCAF17"/>
                </a:solidFill>
                <a:cs typeface="Times New Roman" panose="02020603050405020304" pitchFamily="18" charset="0"/>
              </a:rPr>
              <a:t>mrad</a:t>
            </a:r>
            <a:endParaRPr lang="en-US" sz="2000" dirty="0">
              <a:solidFill>
                <a:srgbClr val="FCAF17"/>
              </a:solidFill>
            </a:endParaRPr>
          </a:p>
        </p:txBody>
      </p:sp>
    </p:spTree>
    <p:extLst>
      <p:ext uri="{BB962C8B-B14F-4D97-AF65-F5344CB8AC3E}">
        <p14:creationId xmlns:p14="http://schemas.microsoft.com/office/powerpoint/2010/main" val="22706690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b03ffb-b436-4c0f-a977-0c74edee7823">
      <Terms xmlns="http://schemas.microsoft.com/office/infopath/2007/PartnerControls"/>
    </lcf76f155ced4ddcb4097134ff3c332f>
    <TaxCatchAll xmlns="10e8176d-2390-4c37-95d7-1d9bc462627f" xsi:nil="true"/>
    <Information xmlns="81b03ffb-b436-4c0f-a977-0c74edee78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077B7CFCE7A449855B76A338FEBD83" ma:contentTypeVersion="17" ma:contentTypeDescription="Create a new document." ma:contentTypeScope="" ma:versionID="67e8fd172b248975d5c9bcac48d52bd1">
  <xsd:schema xmlns:xsd="http://www.w3.org/2001/XMLSchema" xmlns:xs="http://www.w3.org/2001/XMLSchema" xmlns:p="http://schemas.microsoft.com/office/2006/metadata/properties" xmlns:ns2="81b03ffb-b436-4c0f-a977-0c74edee7823" xmlns:ns3="10e8176d-2390-4c37-95d7-1d9bc462627f" targetNamespace="http://schemas.microsoft.com/office/2006/metadata/properties" ma:root="true" ma:fieldsID="56474942c8588abe007b1ea3563af436" ns2:_="" ns3:_="">
    <xsd:import namespace="81b03ffb-b436-4c0f-a977-0c74edee7823"/>
    <xsd:import namespace="10e8176d-2390-4c37-95d7-1d9bc46262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Informatio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03ffb-b436-4c0f-a977-0c74edee7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Information" ma:index="19" nillable="true" ma:displayName="Information" ma:format="Dropdown" ma:internalName="Information">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8176d-2390-4c37-95d7-1d9bc46262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6bed0f9-0b4a-4d3b-afab-23078977b828}" ma:internalName="TaxCatchAll" ma:showField="CatchAllData" ma:web="10e8176d-2390-4c37-95d7-1d9bc46262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2E81EA-C0DC-4CC9-B483-11DBD31D62D5}">
  <ds:schemaRefs>
    <ds:schemaRef ds:uri="http://schemas.microsoft.com/office/2006/metadata/properties"/>
    <ds:schemaRef ds:uri="http://schemas.microsoft.com/office/infopath/2007/PartnerControls"/>
    <ds:schemaRef ds:uri="81b03ffb-b436-4c0f-a977-0c74edee7823"/>
    <ds:schemaRef ds:uri="10e8176d-2390-4c37-95d7-1d9bc462627f"/>
  </ds:schemaRefs>
</ds:datastoreItem>
</file>

<file path=customXml/itemProps2.xml><?xml version="1.0" encoding="utf-8"?>
<ds:datastoreItem xmlns:ds="http://schemas.openxmlformats.org/officeDocument/2006/customXml" ds:itemID="{6503C7B5-7572-4958-9F6B-45E696AE2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03ffb-b436-4c0f-a977-0c74edee7823"/>
    <ds:schemaRef ds:uri="10e8176d-2390-4c37-95d7-1d9bc4626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584C16-5704-4AFC-8BD4-8586F71133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3150</TotalTime>
  <Words>4233</Words>
  <Application>Microsoft Office PowerPoint</Application>
  <PresentationFormat>Widescreen</PresentationFormat>
  <Paragraphs>372</Paragraphs>
  <Slides>35</Slides>
  <Notes>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Cambria Math</vt:lpstr>
      <vt:lpstr>Times New Roman</vt:lpstr>
      <vt:lpstr>Verdana</vt:lpstr>
      <vt:lpstr>Wingdings</vt:lpstr>
      <vt:lpstr>1_Office Theme</vt:lpstr>
      <vt:lpstr>PowerPoint Presentation</vt:lpstr>
      <vt:lpstr>Outline</vt:lpstr>
      <vt:lpstr>MOTIVATION</vt:lpstr>
      <vt:lpstr>DTA: ACCELERATION CONCEPT</vt:lpstr>
      <vt:lpstr>Ultrafast Electron Diffraction (UED)</vt:lpstr>
      <vt:lpstr>Ultrafast Electron Diffraction (UED)</vt:lpstr>
      <vt:lpstr>THz Fields for UED</vt:lpstr>
      <vt:lpstr>THz-driven electron gun</vt:lpstr>
      <vt:lpstr>THz-driven ultrafast photogun</vt:lpstr>
      <vt:lpstr>Compact THz-driven electron source</vt:lpstr>
      <vt:lpstr>Subrelativistic acceleration by DTA</vt:lpstr>
      <vt:lpstr>Subrelativistic acceleration by DTA</vt:lpstr>
      <vt:lpstr>Parallel-plate Waveguide + DTA</vt:lpstr>
      <vt:lpstr>Subrelativistic accelerator: Improved gradient</vt:lpstr>
      <vt:lpstr>Proposed setup using DTA</vt:lpstr>
      <vt:lpstr>Solid State: ordering, excitation and emergent phenomena in materials</vt:lpstr>
      <vt:lpstr>Photochemistry and photobiology</vt:lpstr>
      <vt:lpstr>Conclusions</vt:lpstr>
      <vt:lpstr>Closing thoughts</vt:lpstr>
      <vt:lpstr>Closing thoughts</vt:lpstr>
      <vt:lpstr>PowerPoint Presentation</vt:lpstr>
      <vt:lpstr>PowerPoint Presentation</vt:lpstr>
      <vt:lpstr>SPARE SLIDES</vt:lpstr>
      <vt:lpstr>Acquisition Modes in Ultrafast Electron Diffraction: Stroboscopic vs. Single-Shot</vt:lpstr>
      <vt:lpstr>Acquisition Modes in Ultrafast Electron Diffraction: Transmission vs Reflection</vt:lpstr>
      <vt:lpstr>Optical DLA challenges</vt:lpstr>
      <vt:lpstr>Advantages of THz-driven acceleration and manipulation</vt:lpstr>
      <vt:lpstr>Inverse-Cherenkov Radiation (ICR) DLA</vt:lpstr>
      <vt:lpstr>ICR-DTA Prism Structure</vt:lpstr>
      <vt:lpstr>Optical DLAs: Attosecond bunching </vt:lpstr>
      <vt:lpstr>Optical Attosecond Microbunching</vt:lpstr>
      <vt:lpstr>Transversal focusing</vt:lpstr>
      <vt:lpstr>THz-driven ultrafast electron source</vt:lpstr>
      <vt:lpstr>DLA: MOTIVATION</vt:lpstr>
      <vt:lpstr>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Leiva Genre Andres</cp:lastModifiedBy>
  <cp:revision>321</cp:revision>
  <dcterms:created xsi:type="dcterms:W3CDTF">2018-02-09T13:41:45Z</dcterms:created>
  <dcterms:modified xsi:type="dcterms:W3CDTF">2025-07-10T19:16:02Z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0x0101001E077B7CFCE7A449855B76A338FEBD83</vt:lpwstr>
  </property>
</Properties>
</file>