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33"/>
  </p:notesMasterIdLst>
  <p:sldIdLst>
    <p:sldId id="257" r:id="rId6"/>
    <p:sldId id="269" r:id="rId7"/>
    <p:sldId id="323" r:id="rId8"/>
    <p:sldId id="324" r:id="rId9"/>
    <p:sldId id="325" r:id="rId10"/>
    <p:sldId id="326" r:id="rId11"/>
    <p:sldId id="329" r:id="rId12"/>
    <p:sldId id="327" r:id="rId13"/>
    <p:sldId id="330" r:id="rId14"/>
    <p:sldId id="338" r:id="rId15"/>
    <p:sldId id="331" r:id="rId16"/>
    <p:sldId id="339" r:id="rId17"/>
    <p:sldId id="332" r:id="rId18"/>
    <p:sldId id="334" r:id="rId19"/>
    <p:sldId id="336" r:id="rId20"/>
    <p:sldId id="335" r:id="rId21"/>
    <p:sldId id="333" r:id="rId22"/>
    <p:sldId id="262" r:id="rId23"/>
    <p:sldId id="260" r:id="rId24"/>
    <p:sldId id="264" r:id="rId25"/>
    <p:sldId id="340" r:id="rId26"/>
    <p:sldId id="341" r:id="rId27"/>
    <p:sldId id="337" r:id="rId28"/>
    <p:sldId id="322" r:id="rId29"/>
    <p:sldId id="343" r:id="rId30"/>
    <p:sldId id="34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99FF"/>
    <a:srgbClr val="00BED5"/>
    <a:srgbClr val="F08900"/>
    <a:srgbClr val="F026F0"/>
    <a:srgbClr val="003088"/>
    <a:srgbClr val="FF6900"/>
    <a:srgbClr val="1E5DF8"/>
    <a:srgbClr val="626262"/>
    <a:srgbClr val="C1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4"/>
    <p:restoredTop sz="94558"/>
  </p:normalViewPr>
  <p:slideViewPr>
    <p:cSldViewPr snapToGrid="0" snapToObjects="1">
      <p:cViewPr varScale="1">
        <p:scale>
          <a:sx n="116" d="100"/>
          <a:sy n="116" d="100"/>
        </p:scale>
        <p:origin x="1272" y="192"/>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7/11/25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8B0804-16DD-4F17-B11C-8C812F92676B}" type="slidenum">
              <a:rPr lang="en-GB" altLang="en-US" smtClean="0"/>
              <a:pPr eaLnBrk="1" hangingPunct="1"/>
              <a:t>20</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27</a:t>
            </a:fld>
            <a:endParaRPr lang="en-US"/>
          </a:p>
        </p:txBody>
      </p:sp>
    </p:spTree>
    <p:extLst>
      <p:ext uri="{BB962C8B-B14F-4D97-AF65-F5344CB8AC3E}">
        <p14:creationId xmlns:p14="http://schemas.microsoft.com/office/powerpoint/2010/main" val="52854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7/11/25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7/11/25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twiki.cern.ch/twiki/bin/view/AWAKE/AwakePublic" TargetMode="External"/><Relationship Id="rId2" Type="http://schemas.openxmlformats.org/officeDocument/2006/relationships/hyperlink" Target="https://awake.web.cern.ch/"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B0FE0-A4AF-D848-8925-91A37993D74D}"/>
              </a:ext>
            </a:extLst>
          </p:cNvPr>
          <p:cNvSpPr txBox="1"/>
          <p:nvPr/>
        </p:nvSpPr>
        <p:spPr>
          <a:xfrm>
            <a:off x="1608089" y="1921743"/>
            <a:ext cx="9210475" cy="769441"/>
          </a:xfrm>
          <a:prstGeom prst="rect">
            <a:avLst/>
          </a:prstGeom>
          <a:noFill/>
        </p:spPr>
        <p:txBody>
          <a:bodyPr wrap="square" rtlCol="0" anchor="t">
            <a:spAutoFit/>
          </a:bodyPr>
          <a:lstStyle/>
          <a:p>
            <a:r>
              <a:rPr lang="en-US" sz="4400" b="1" spc="-150" dirty="0">
                <a:solidFill>
                  <a:srgbClr val="002060"/>
                </a:solidFill>
                <a:latin typeface="Arial" panose="020B0604020202020204" pitchFamily="34" charset="0"/>
                <a:cs typeface="Arial" panose="020B0604020202020204" pitchFamily="34" charset="0"/>
              </a:rPr>
              <a:t>Plasma-based particle acceleration</a:t>
            </a:r>
          </a:p>
        </p:txBody>
      </p:sp>
      <p:sp>
        <p:nvSpPr>
          <p:cNvPr id="5" name="Rectangle 4">
            <a:extLst>
              <a:ext uri="{FF2B5EF4-FFF2-40B4-BE49-F238E27FC236}">
                <a16:creationId xmlns:a16="http://schemas.microsoft.com/office/drawing/2014/main" id="{0BEB0AE4-391E-6F41-84C6-D4EEDF519A31}"/>
              </a:ext>
            </a:extLst>
          </p:cNvPr>
          <p:cNvSpPr/>
          <p:nvPr/>
        </p:nvSpPr>
        <p:spPr>
          <a:xfrm>
            <a:off x="2709776" y="3649338"/>
            <a:ext cx="6673760" cy="1200329"/>
          </a:xfrm>
          <a:prstGeom prst="rect">
            <a:avLst/>
          </a:prstGeom>
        </p:spPr>
        <p:txBody>
          <a:bodyPr wrap="square">
            <a:spAutoFit/>
          </a:bodyPr>
          <a:lstStyle/>
          <a:p>
            <a:pPr algn="ctr"/>
            <a:r>
              <a:rPr lang="en-GB" sz="2400" dirty="0">
                <a:solidFill>
                  <a:srgbClr val="626262"/>
                </a:solidFill>
                <a:latin typeface="Arial" panose="020B0604020202020204" pitchFamily="34" charset="0"/>
                <a:cs typeface="Arial" panose="020B0604020202020204" pitchFamily="34" charset="0"/>
              </a:rPr>
              <a:t>Raoul Trines</a:t>
            </a:r>
          </a:p>
          <a:p>
            <a:pPr algn="ctr"/>
            <a:r>
              <a:rPr lang="en-GB" sz="2400" dirty="0">
                <a:solidFill>
                  <a:srgbClr val="626262"/>
                </a:solidFill>
                <a:latin typeface="Arial" panose="020B0604020202020204" pitchFamily="34" charset="0"/>
                <a:cs typeface="Arial" panose="020B0604020202020204" pitchFamily="34" charset="0"/>
              </a:rPr>
              <a:t>Central Laser Facility </a:t>
            </a:r>
          </a:p>
          <a:p>
            <a:pPr algn="ctr"/>
            <a:r>
              <a:rPr lang="en-GB" sz="2400" dirty="0">
                <a:solidFill>
                  <a:srgbClr val="626262"/>
                </a:solidFill>
                <a:latin typeface="Arial" panose="020B0604020202020204" pitchFamily="34" charset="0"/>
                <a:cs typeface="Arial" panose="020B0604020202020204" pitchFamily="34" charset="0"/>
              </a:rPr>
              <a:t>Rutherford Appleton Laboratory</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786832D-1CA0-9297-A473-27E88465042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85BD821-DC7D-AC80-86CD-7F6E25BC07EF}"/>
              </a:ext>
            </a:extLst>
          </p:cNvPr>
          <p:cNvSpPr/>
          <p:nvPr/>
        </p:nvSpPr>
        <p:spPr>
          <a:xfrm>
            <a:off x="416314" y="1188720"/>
            <a:ext cx="6942953" cy="4154984"/>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2 GeV gain at SLAC (28.5 GeV SLAC beam as driver)</a:t>
            </a:r>
          </a:p>
          <a:p>
            <a:r>
              <a:rPr lang="en-GB" sz="2200" dirty="0">
                <a:solidFill>
                  <a:srgbClr val="626262"/>
                </a:solidFill>
                <a:latin typeface="Arial" panose="020B0604020202020204" pitchFamily="34" charset="0"/>
                <a:cs typeface="Arial" panose="020B0604020202020204" pitchFamily="34" charset="0"/>
              </a:rPr>
              <a:t>First time energy gain over 1 GeV</a:t>
            </a:r>
          </a:p>
          <a:p>
            <a:r>
              <a:rPr lang="en-GB" sz="2200" dirty="0">
                <a:solidFill>
                  <a:srgbClr val="626262"/>
                </a:solidFill>
                <a:latin typeface="Arial" panose="020B0604020202020204" pitchFamily="34" charset="0"/>
                <a:cs typeface="Arial" panose="020B0604020202020204" pitchFamily="34" charset="0"/>
              </a:rPr>
              <a:t>M. Hogan et al., Phys. Rev. Lett. </a:t>
            </a:r>
            <a:r>
              <a:rPr lang="en-GB" sz="2200" b="1" dirty="0">
                <a:solidFill>
                  <a:srgbClr val="626262"/>
                </a:solidFill>
                <a:latin typeface="Arial" panose="020B0604020202020204" pitchFamily="34" charset="0"/>
                <a:cs typeface="Arial" panose="020B0604020202020204" pitchFamily="34" charset="0"/>
              </a:rPr>
              <a:t>95</a:t>
            </a:r>
            <a:r>
              <a:rPr lang="en-GB" sz="2200" dirty="0">
                <a:solidFill>
                  <a:srgbClr val="626262"/>
                </a:solidFill>
                <a:latin typeface="Arial" panose="020B0604020202020204" pitchFamily="34" charset="0"/>
                <a:cs typeface="Arial" panose="020B0604020202020204" pitchFamily="34" charset="0"/>
              </a:rPr>
              <a:t>, 054802 (2005).</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Energy doubler experiment: from 43 to 85 GeV</a:t>
            </a:r>
          </a:p>
          <a:p>
            <a:r>
              <a:rPr lang="en-GB" sz="2200" dirty="0">
                <a:solidFill>
                  <a:srgbClr val="626262"/>
                </a:solidFill>
                <a:latin typeface="Arial" panose="020B0604020202020204" pitchFamily="34" charset="0"/>
                <a:cs typeface="Arial" panose="020B0604020202020204" pitchFamily="34" charset="0"/>
              </a:rPr>
              <a:t>I. Blumenfeld et al., Nature </a:t>
            </a:r>
            <a:r>
              <a:rPr lang="en-GB" sz="2200" b="1" dirty="0">
                <a:solidFill>
                  <a:srgbClr val="626262"/>
                </a:solidFill>
                <a:latin typeface="Arial" panose="020B0604020202020204" pitchFamily="34" charset="0"/>
                <a:cs typeface="Arial" panose="020B0604020202020204" pitchFamily="34" charset="0"/>
              </a:rPr>
              <a:t>445</a:t>
            </a:r>
            <a:r>
              <a:rPr lang="en-GB" sz="2200" dirty="0">
                <a:solidFill>
                  <a:srgbClr val="626262"/>
                </a:solidFill>
                <a:latin typeface="Arial" panose="020B0604020202020204" pitchFamily="34" charset="0"/>
                <a:cs typeface="Arial" panose="020B0604020202020204" pitchFamily="34" charset="0"/>
              </a:rPr>
              <a:t>, 741 (2007).</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Recent experiments aim to preserve or reduce energy spread, bunch charge and bunch emittance</a:t>
            </a:r>
          </a:p>
          <a:p>
            <a:r>
              <a:rPr lang="en-GB" sz="2200" dirty="0">
                <a:solidFill>
                  <a:srgbClr val="626262"/>
                </a:solidFill>
                <a:latin typeface="Arial" panose="020B0604020202020204" pitchFamily="34" charset="0"/>
                <a:cs typeface="Arial" panose="020B0604020202020204" pitchFamily="34" charset="0"/>
              </a:rPr>
              <a:t>C. Lindstrøm et al., PRL </a:t>
            </a:r>
            <a:r>
              <a:rPr lang="en-GB" sz="2200" b="1" dirty="0">
                <a:solidFill>
                  <a:srgbClr val="626262"/>
                </a:solidFill>
                <a:latin typeface="Arial" panose="020B0604020202020204" pitchFamily="34" charset="0"/>
                <a:cs typeface="Arial" panose="020B0604020202020204" pitchFamily="34" charset="0"/>
              </a:rPr>
              <a:t>126</a:t>
            </a:r>
            <a:r>
              <a:rPr lang="en-GB" sz="2200" dirty="0">
                <a:solidFill>
                  <a:srgbClr val="626262"/>
                </a:solidFill>
                <a:latin typeface="Arial" panose="020B0604020202020204" pitchFamily="34" charset="0"/>
                <a:cs typeface="Arial" panose="020B0604020202020204" pitchFamily="34" charset="0"/>
              </a:rPr>
              <a:t>, 014801 (2021).</a:t>
            </a:r>
          </a:p>
          <a:p>
            <a:r>
              <a:rPr lang="en-GB" sz="2200" dirty="0" err="1">
                <a:solidFill>
                  <a:srgbClr val="626262"/>
                </a:solidFill>
                <a:latin typeface="Arial" panose="020B0604020202020204" pitchFamily="34" charset="0"/>
                <a:cs typeface="Arial" panose="020B0604020202020204" pitchFamily="34" charset="0"/>
              </a:rPr>
              <a:t>Yipeng</a:t>
            </a:r>
            <a:r>
              <a:rPr lang="en-GB" sz="2200" dirty="0">
                <a:solidFill>
                  <a:srgbClr val="626262"/>
                </a:solidFill>
                <a:latin typeface="Arial" panose="020B0604020202020204" pitchFamily="34" charset="0"/>
                <a:cs typeface="Arial" panose="020B0604020202020204" pitchFamily="34" charset="0"/>
              </a:rPr>
              <a:t> Wu et al., N. Phys. </a:t>
            </a:r>
            <a:r>
              <a:rPr lang="en-GB" sz="2200" b="1" dirty="0">
                <a:solidFill>
                  <a:srgbClr val="626262"/>
                </a:solidFill>
                <a:latin typeface="Arial" panose="020B0604020202020204" pitchFamily="34" charset="0"/>
                <a:cs typeface="Arial" panose="020B0604020202020204" pitchFamily="34" charset="0"/>
              </a:rPr>
              <a:t>17</a:t>
            </a:r>
            <a:r>
              <a:rPr lang="en-GB" sz="2200" dirty="0">
                <a:solidFill>
                  <a:srgbClr val="626262"/>
                </a:solidFill>
                <a:latin typeface="Arial" panose="020B0604020202020204" pitchFamily="34" charset="0"/>
                <a:cs typeface="Arial" panose="020B0604020202020204" pitchFamily="34" charset="0"/>
              </a:rPr>
              <a:t>, 801 (2021).</a:t>
            </a:r>
          </a:p>
          <a:p>
            <a:r>
              <a:rPr lang="en-GB" sz="2200" dirty="0">
                <a:solidFill>
                  <a:srgbClr val="626262"/>
                </a:solidFill>
                <a:latin typeface="Arial" panose="020B0604020202020204" pitchFamily="34" charset="0"/>
                <a:cs typeface="Arial" panose="020B0604020202020204" pitchFamily="34" charset="0"/>
              </a:rPr>
              <a:t>C. Lindstrøm et al., N. Comms. </a:t>
            </a:r>
            <a:r>
              <a:rPr lang="en-GB" sz="2200" b="1" dirty="0">
                <a:solidFill>
                  <a:srgbClr val="626262"/>
                </a:solidFill>
                <a:latin typeface="Arial" panose="020B0604020202020204" pitchFamily="34" charset="0"/>
                <a:cs typeface="Arial" panose="020B0604020202020204" pitchFamily="34" charset="0"/>
              </a:rPr>
              <a:t>15</a:t>
            </a:r>
            <a:r>
              <a:rPr lang="en-GB" sz="2200" dirty="0">
                <a:solidFill>
                  <a:srgbClr val="626262"/>
                </a:solidFill>
                <a:latin typeface="Arial" panose="020B0604020202020204" pitchFamily="34" charset="0"/>
                <a:cs typeface="Arial" panose="020B0604020202020204" pitchFamily="34" charset="0"/>
              </a:rPr>
              <a:t>, 6097 (2024) </a:t>
            </a:r>
          </a:p>
        </p:txBody>
      </p:sp>
      <p:sp>
        <p:nvSpPr>
          <p:cNvPr id="7" name="TextBox 6">
            <a:extLst>
              <a:ext uri="{FF2B5EF4-FFF2-40B4-BE49-F238E27FC236}">
                <a16:creationId xmlns:a16="http://schemas.microsoft.com/office/drawing/2014/main" id="{04C85FEC-4D7B-6BEE-87FC-0647D929AC91}"/>
              </a:ext>
            </a:extLst>
          </p:cNvPr>
          <p:cNvSpPr txBox="1"/>
          <p:nvPr/>
        </p:nvSpPr>
        <p:spPr>
          <a:xfrm>
            <a:off x="176271" y="180628"/>
            <a:ext cx="11490592"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Electron beam accelerating electrons</a:t>
            </a:r>
          </a:p>
        </p:txBody>
      </p:sp>
      <p:pic>
        <p:nvPicPr>
          <p:cNvPr id="2050" name="Picture 2">
            <a:extLst>
              <a:ext uri="{FF2B5EF4-FFF2-40B4-BE49-F238E27FC236}">
                <a16:creationId xmlns:a16="http://schemas.microsoft.com/office/drawing/2014/main" id="{C0231700-6F97-F43E-B00B-44C562483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171" y="180628"/>
            <a:ext cx="2811045" cy="32916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2">
            <a:extLst>
              <a:ext uri="{FF2B5EF4-FFF2-40B4-BE49-F238E27FC236}">
                <a16:creationId xmlns:a16="http://schemas.microsoft.com/office/drawing/2014/main" id="{98F8A155-590E-67FE-AB99-556287DA09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024"/>
          <a:stretch>
            <a:fillRect/>
          </a:stretch>
        </p:blipFill>
        <p:spPr bwMode="auto">
          <a:xfrm>
            <a:off x="7205030" y="3464323"/>
            <a:ext cx="4986969" cy="331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3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E31E84F-2E48-44E3-29D8-6DF13774D96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7A1F0E5-0D4D-A341-74F9-AECBC42465BB}"/>
              </a:ext>
            </a:extLst>
          </p:cNvPr>
          <p:cNvSpPr/>
          <p:nvPr/>
        </p:nvSpPr>
        <p:spPr>
          <a:xfrm>
            <a:off x="416314" y="1188720"/>
            <a:ext cx="10876526" cy="4493538"/>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Proton beam to drive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since protons are very “stiff” and lose less energy through radiation</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Early theory with 0.1 mm proton bunches: A. Caldwell et al., N. Phys. </a:t>
            </a:r>
            <a:r>
              <a:rPr lang="en-GB" sz="2200" b="1" dirty="0">
                <a:solidFill>
                  <a:srgbClr val="626262"/>
                </a:solidFill>
                <a:latin typeface="Arial" panose="020B0604020202020204" pitchFamily="34" charset="0"/>
                <a:cs typeface="Arial" panose="020B0604020202020204" pitchFamily="34" charset="0"/>
              </a:rPr>
              <a:t>5</a:t>
            </a:r>
            <a:r>
              <a:rPr lang="en-GB" sz="2200" dirty="0">
                <a:solidFill>
                  <a:srgbClr val="626262"/>
                </a:solidFill>
                <a:latin typeface="Arial" panose="020B0604020202020204" pitchFamily="34" charset="0"/>
                <a:cs typeface="Arial" panose="020B0604020202020204" pitchFamily="34" charset="0"/>
              </a:rPr>
              <a:t>, 363 (2009).</a:t>
            </a:r>
          </a:p>
          <a:p>
            <a:r>
              <a:rPr lang="en-GB" sz="2200" dirty="0">
                <a:solidFill>
                  <a:srgbClr val="626262"/>
                </a:solidFill>
                <a:latin typeface="Arial" panose="020B0604020202020204" pitchFamily="34" charset="0"/>
                <a:cs typeface="Arial" panose="020B0604020202020204" pitchFamily="34" charset="0"/>
              </a:rPr>
              <a:t>Such short bunches unavailable: CERN SPS bunches are 112 mm, km-long chicane would be needed to compress them, oops</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Alternative: use long proton beams, drive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via self-modulation</a:t>
            </a:r>
          </a:p>
          <a:p>
            <a:r>
              <a:rPr lang="en-GB" sz="2200" dirty="0">
                <a:solidFill>
                  <a:srgbClr val="626262"/>
                </a:solidFill>
                <a:latin typeface="Arial" panose="020B0604020202020204" pitchFamily="34" charset="0"/>
                <a:cs typeface="Arial" panose="020B0604020202020204" pitchFamily="34" charset="0"/>
              </a:rPr>
              <a:t>N. Kumar, A. </a:t>
            </a:r>
            <a:r>
              <a:rPr lang="en-GB" sz="2200" dirty="0" err="1">
                <a:solidFill>
                  <a:srgbClr val="626262"/>
                </a:solidFill>
                <a:latin typeface="Arial" panose="020B0604020202020204" pitchFamily="34" charset="0"/>
                <a:cs typeface="Arial" panose="020B0604020202020204" pitchFamily="34" charset="0"/>
              </a:rPr>
              <a:t>Pukhov</a:t>
            </a:r>
            <a:r>
              <a:rPr lang="en-GB" sz="2200" dirty="0">
                <a:solidFill>
                  <a:srgbClr val="626262"/>
                </a:solidFill>
                <a:latin typeface="Arial" panose="020B0604020202020204" pitchFamily="34" charset="0"/>
                <a:cs typeface="Arial" panose="020B0604020202020204" pitchFamily="34" charset="0"/>
              </a:rPr>
              <a:t> and K. </a:t>
            </a:r>
            <a:r>
              <a:rPr lang="en-GB" sz="2200" dirty="0" err="1">
                <a:solidFill>
                  <a:srgbClr val="626262"/>
                </a:solidFill>
                <a:latin typeface="Arial" panose="020B0604020202020204" pitchFamily="34" charset="0"/>
                <a:cs typeface="Arial" panose="020B0604020202020204" pitchFamily="34" charset="0"/>
              </a:rPr>
              <a:t>Lotov</a:t>
            </a:r>
            <a:r>
              <a:rPr lang="en-GB" sz="2200" dirty="0">
                <a:solidFill>
                  <a:srgbClr val="626262"/>
                </a:solidFill>
                <a:latin typeface="Arial" panose="020B0604020202020204" pitchFamily="34" charset="0"/>
                <a:cs typeface="Arial" panose="020B0604020202020204" pitchFamily="34" charset="0"/>
              </a:rPr>
              <a:t>, Phys. Rev. Lett. </a:t>
            </a:r>
            <a:r>
              <a:rPr lang="en-GB" sz="2200" b="1" dirty="0">
                <a:solidFill>
                  <a:srgbClr val="626262"/>
                </a:solidFill>
                <a:latin typeface="Arial" panose="020B0604020202020204" pitchFamily="34" charset="0"/>
                <a:cs typeface="Arial" panose="020B0604020202020204" pitchFamily="34" charset="0"/>
              </a:rPr>
              <a:t>104</a:t>
            </a:r>
            <a:r>
              <a:rPr lang="en-GB" sz="2200" dirty="0">
                <a:solidFill>
                  <a:srgbClr val="626262"/>
                </a:solidFill>
                <a:latin typeface="Arial" panose="020B0604020202020204" pitchFamily="34" charset="0"/>
                <a:cs typeface="Arial" panose="020B0604020202020204" pitchFamily="34" charset="0"/>
              </a:rPr>
              <a:t>, 255003 (2010).</a:t>
            </a:r>
          </a:p>
          <a:p>
            <a:r>
              <a:rPr lang="en-GB" sz="2200" dirty="0">
                <a:solidFill>
                  <a:srgbClr val="626262"/>
                </a:solidFill>
                <a:latin typeface="Arial" panose="020B0604020202020204" pitchFamily="34" charset="0"/>
                <a:cs typeface="Arial" panose="020B0604020202020204" pitchFamily="34" charset="0"/>
              </a:rPr>
              <a:t>A. </a:t>
            </a:r>
            <a:r>
              <a:rPr lang="en-GB" sz="2200" dirty="0" err="1">
                <a:solidFill>
                  <a:srgbClr val="626262"/>
                </a:solidFill>
                <a:latin typeface="Arial" panose="020B0604020202020204" pitchFamily="34" charset="0"/>
                <a:cs typeface="Arial" panose="020B0604020202020204" pitchFamily="34" charset="0"/>
              </a:rPr>
              <a:t>Pukhov</a:t>
            </a:r>
            <a:r>
              <a:rPr lang="en-GB" sz="2200" dirty="0">
                <a:solidFill>
                  <a:srgbClr val="626262"/>
                </a:solidFill>
                <a:latin typeface="Arial" panose="020B0604020202020204" pitchFamily="34" charset="0"/>
                <a:cs typeface="Arial" panose="020B0604020202020204" pitchFamily="34" charset="0"/>
              </a:rPr>
              <a:t> et al., Phys. Rev. Lett. </a:t>
            </a:r>
            <a:r>
              <a:rPr lang="en-GB" sz="2200" b="1" dirty="0">
                <a:solidFill>
                  <a:srgbClr val="626262"/>
                </a:solidFill>
                <a:latin typeface="Arial" panose="020B0604020202020204" pitchFamily="34" charset="0"/>
                <a:cs typeface="Arial" panose="020B0604020202020204" pitchFamily="34" charset="0"/>
              </a:rPr>
              <a:t>107</a:t>
            </a:r>
            <a:r>
              <a:rPr lang="en-GB" sz="2200" dirty="0">
                <a:solidFill>
                  <a:srgbClr val="626262"/>
                </a:solidFill>
                <a:latin typeface="Arial" panose="020B0604020202020204" pitchFamily="34" charset="0"/>
                <a:cs typeface="Arial" panose="020B0604020202020204" pitchFamily="34" charset="0"/>
              </a:rPr>
              <a:t>, 145003 (2011).</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And beware: the proton bunch is so long that your background ions will start moving!</a:t>
            </a:r>
          </a:p>
          <a:p>
            <a:r>
              <a:rPr lang="en-GB" sz="2200" dirty="0">
                <a:solidFill>
                  <a:srgbClr val="626262"/>
                </a:solidFill>
                <a:latin typeface="Arial" panose="020B0604020202020204" pitchFamily="34" charset="0"/>
                <a:cs typeface="Arial" panose="020B0604020202020204" pitchFamily="34" charset="0"/>
              </a:rPr>
              <a:t>J. Vieira et al., Phys. Rev. Lett. </a:t>
            </a:r>
            <a:r>
              <a:rPr lang="en-GB" sz="2200" b="1" dirty="0">
                <a:solidFill>
                  <a:srgbClr val="626262"/>
                </a:solidFill>
                <a:latin typeface="Arial" panose="020B0604020202020204" pitchFamily="34" charset="0"/>
                <a:cs typeface="Arial" panose="020B0604020202020204" pitchFamily="34" charset="0"/>
              </a:rPr>
              <a:t>109</a:t>
            </a:r>
            <a:r>
              <a:rPr lang="en-GB" sz="2200" dirty="0">
                <a:solidFill>
                  <a:srgbClr val="626262"/>
                </a:solidFill>
                <a:latin typeface="Arial" panose="020B0604020202020204" pitchFamily="34" charset="0"/>
                <a:cs typeface="Arial" panose="020B0604020202020204" pitchFamily="34" charset="0"/>
              </a:rPr>
              <a:t>, 145005 (2012).</a:t>
            </a:r>
          </a:p>
        </p:txBody>
      </p:sp>
      <p:sp>
        <p:nvSpPr>
          <p:cNvPr id="7" name="TextBox 6">
            <a:extLst>
              <a:ext uri="{FF2B5EF4-FFF2-40B4-BE49-F238E27FC236}">
                <a16:creationId xmlns:a16="http://schemas.microsoft.com/office/drawing/2014/main" id="{4B218DC2-C3EF-D80F-3447-F53178B690E8}"/>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Proton beam accelerating electrons</a:t>
            </a:r>
          </a:p>
        </p:txBody>
      </p:sp>
    </p:spTree>
    <p:extLst>
      <p:ext uri="{BB962C8B-B14F-4D97-AF65-F5344CB8AC3E}">
        <p14:creationId xmlns:p14="http://schemas.microsoft.com/office/powerpoint/2010/main" val="355587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89A2F69-3010-B5C1-EC2E-174621A96A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1CB56E6-9512-269C-D0BA-4519F96967AF}"/>
              </a:ext>
            </a:extLst>
          </p:cNvPr>
          <p:cNvSpPr/>
          <p:nvPr/>
        </p:nvSpPr>
        <p:spPr>
          <a:xfrm>
            <a:off x="416314" y="1188720"/>
            <a:ext cx="10876526" cy="550920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Advanced Proton Driven Plasma Wakefield Acceleration Experiment (AWAKE): an accelerator R&amp;D project based at CERN (SPS proton beam)</a:t>
            </a:r>
          </a:p>
          <a:p>
            <a:r>
              <a:rPr lang="en-GB" sz="2200" dirty="0">
                <a:solidFill>
                  <a:srgbClr val="626262"/>
                </a:solidFill>
                <a:latin typeface="Arial" panose="020B0604020202020204" pitchFamily="34" charset="0"/>
                <a:cs typeface="Arial" panose="020B0604020202020204" pitchFamily="34" charset="0"/>
                <a:hlinkClick r:id="rId2"/>
              </a:rPr>
              <a:t>https://awake.web.cern.ch/</a:t>
            </a:r>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A laser pulse may precede the proton bunch to kick-start the self-modulation</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R Assmann et al., Plasma Phys. Control. Fusion </a:t>
            </a:r>
            <a:r>
              <a:rPr lang="en-GB" sz="2200" b="1" dirty="0">
                <a:solidFill>
                  <a:srgbClr val="626262"/>
                </a:solidFill>
                <a:latin typeface="Arial" panose="020B0604020202020204" pitchFamily="34" charset="0"/>
                <a:cs typeface="Arial" panose="020B0604020202020204" pitchFamily="34" charset="0"/>
              </a:rPr>
              <a:t>56</a:t>
            </a:r>
            <a:r>
              <a:rPr lang="en-GB" sz="2200" dirty="0">
                <a:solidFill>
                  <a:srgbClr val="626262"/>
                </a:solidFill>
                <a:latin typeface="Arial" panose="020B0604020202020204" pitchFamily="34" charset="0"/>
                <a:cs typeface="Arial" panose="020B0604020202020204" pitchFamily="34" charset="0"/>
              </a:rPr>
              <a:t>, 084013 (2014).</a:t>
            </a:r>
          </a:p>
          <a:p>
            <a:r>
              <a:rPr lang="en-GB" sz="2200" dirty="0">
                <a:solidFill>
                  <a:srgbClr val="626262"/>
                </a:solidFill>
                <a:latin typeface="Arial" panose="020B0604020202020204" pitchFamily="34" charset="0"/>
                <a:cs typeface="Arial" panose="020B0604020202020204" pitchFamily="34" charset="0"/>
              </a:rPr>
              <a:t>C. Bracco et al., Nuclear and Particle Physics Proceedings </a:t>
            </a:r>
            <a:r>
              <a:rPr lang="en-GB" sz="2200" b="1" dirty="0">
                <a:solidFill>
                  <a:srgbClr val="626262"/>
                </a:solidFill>
                <a:latin typeface="Arial" panose="020B0604020202020204" pitchFamily="34" charset="0"/>
                <a:cs typeface="Arial" panose="020B0604020202020204" pitchFamily="34" charset="0"/>
              </a:rPr>
              <a:t>273–275</a:t>
            </a:r>
            <a:r>
              <a:rPr lang="en-GB" sz="2200" dirty="0">
                <a:solidFill>
                  <a:srgbClr val="626262"/>
                </a:solidFill>
                <a:latin typeface="Arial" panose="020B0604020202020204" pitchFamily="34" charset="0"/>
                <a:cs typeface="Arial" panose="020B0604020202020204" pitchFamily="34" charset="0"/>
              </a:rPr>
              <a:t>, 175 (2016).</a:t>
            </a:r>
          </a:p>
          <a:p>
            <a:r>
              <a:rPr lang="en-GB" sz="2200" dirty="0">
                <a:solidFill>
                  <a:srgbClr val="626262"/>
                </a:solidFill>
                <a:latin typeface="Arial" panose="020B0604020202020204" pitchFamily="34" charset="0"/>
                <a:cs typeface="Arial" panose="020B0604020202020204" pitchFamily="34" charset="0"/>
              </a:rPr>
              <a:t>A. Caldwell et al., </a:t>
            </a:r>
            <a:r>
              <a:rPr lang="en-GB" sz="2200" dirty="0" err="1">
                <a:solidFill>
                  <a:srgbClr val="626262"/>
                </a:solidFill>
                <a:latin typeface="Arial" panose="020B0604020202020204" pitchFamily="34" charset="0"/>
                <a:cs typeface="Arial" panose="020B0604020202020204" pitchFamily="34" charset="0"/>
              </a:rPr>
              <a:t>Nucl</a:t>
            </a:r>
            <a:r>
              <a:rPr lang="en-GB" sz="2200" dirty="0">
                <a:solidFill>
                  <a:srgbClr val="626262"/>
                </a:solidFill>
                <a:latin typeface="Arial" panose="020B0604020202020204" pitchFamily="34" charset="0"/>
                <a:cs typeface="Arial" panose="020B0604020202020204" pitchFamily="34" charset="0"/>
              </a:rPr>
              <a:t>. Inst. Meth. A </a:t>
            </a:r>
            <a:r>
              <a:rPr lang="en-GB" sz="2200" b="1" dirty="0">
                <a:solidFill>
                  <a:srgbClr val="626262"/>
                </a:solidFill>
                <a:latin typeface="Arial" panose="020B0604020202020204" pitchFamily="34" charset="0"/>
                <a:cs typeface="Arial" panose="020B0604020202020204" pitchFamily="34" charset="0"/>
              </a:rPr>
              <a:t>829</a:t>
            </a:r>
            <a:r>
              <a:rPr lang="en-GB" sz="2200" dirty="0">
                <a:solidFill>
                  <a:srgbClr val="626262"/>
                </a:solidFill>
                <a:latin typeface="Arial" panose="020B0604020202020204" pitchFamily="34" charset="0"/>
                <a:cs typeface="Arial" panose="020B0604020202020204" pitchFamily="34" charset="0"/>
              </a:rPr>
              <a:t>, 3 (2016).</a:t>
            </a:r>
          </a:p>
          <a:p>
            <a:r>
              <a:rPr lang="en-GB" sz="2200" dirty="0">
                <a:solidFill>
                  <a:srgbClr val="626262"/>
                </a:solidFill>
                <a:latin typeface="Arial" panose="020B0604020202020204" pitchFamily="34" charset="0"/>
                <a:cs typeface="Arial" panose="020B0604020202020204" pitchFamily="34" charset="0"/>
              </a:rPr>
              <a:t>E. Gschwendtner et al., </a:t>
            </a:r>
            <a:r>
              <a:rPr lang="en-GB" sz="2200" dirty="0" err="1">
                <a:solidFill>
                  <a:srgbClr val="626262"/>
                </a:solidFill>
                <a:latin typeface="Arial" panose="020B0604020202020204" pitchFamily="34" charset="0"/>
                <a:cs typeface="Arial" panose="020B0604020202020204" pitchFamily="34" charset="0"/>
              </a:rPr>
              <a:t>Nucl</a:t>
            </a:r>
            <a:r>
              <a:rPr lang="en-GB" sz="2200" dirty="0">
                <a:solidFill>
                  <a:srgbClr val="626262"/>
                </a:solidFill>
                <a:latin typeface="Arial" panose="020B0604020202020204" pitchFamily="34" charset="0"/>
                <a:cs typeface="Arial" panose="020B0604020202020204" pitchFamily="34" charset="0"/>
              </a:rPr>
              <a:t>. Inst. Meth. A </a:t>
            </a:r>
            <a:r>
              <a:rPr lang="en-GB" sz="2200" b="1" dirty="0">
                <a:solidFill>
                  <a:srgbClr val="626262"/>
                </a:solidFill>
                <a:latin typeface="Arial" panose="020B0604020202020204" pitchFamily="34" charset="0"/>
                <a:cs typeface="Arial" panose="020B0604020202020204" pitchFamily="34" charset="0"/>
              </a:rPr>
              <a:t>829</a:t>
            </a:r>
            <a:r>
              <a:rPr lang="en-GB" sz="2200" dirty="0">
                <a:solidFill>
                  <a:srgbClr val="626262"/>
                </a:solidFill>
                <a:latin typeface="Arial" panose="020B0604020202020204" pitchFamily="34" charset="0"/>
                <a:cs typeface="Arial" panose="020B0604020202020204" pitchFamily="34" charset="0"/>
              </a:rPr>
              <a:t>, 76 (2016).</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Best results so far, on CERN SPS proton beam:</a:t>
            </a:r>
          </a:p>
          <a:p>
            <a:r>
              <a:rPr lang="en-GB" sz="2200" dirty="0">
                <a:solidFill>
                  <a:srgbClr val="626262"/>
                </a:solidFill>
                <a:latin typeface="Arial" panose="020B0604020202020204" pitchFamily="34" charset="0"/>
                <a:cs typeface="Arial" panose="020B0604020202020204" pitchFamily="34" charset="0"/>
              </a:rPr>
              <a:t>Electrons accelerated up to 2 GeV: E. Adli et al., Nature </a:t>
            </a:r>
            <a:r>
              <a:rPr lang="en-GB" sz="2200" b="1" dirty="0">
                <a:solidFill>
                  <a:srgbClr val="626262"/>
                </a:solidFill>
                <a:latin typeface="Arial" panose="020B0604020202020204" pitchFamily="34" charset="0"/>
                <a:cs typeface="Arial" panose="020B0604020202020204" pitchFamily="34" charset="0"/>
              </a:rPr>
              <a:t>561</a:t>
            </a:r>
            <a:r>
              <a:rPr lang="en-GB" sz="2200" dirty="0">
                <a:solidFill>
                  <a:srgbClr val="626262"/>
                </a:solidFill>
                <a:latin typeface="Arial" panose="020B0604020202020204" pitchFamily="34" charset="0"/>
                <a:cs typeface="Arial" panose="020B0604020202020204" pitchFamily="34" charset="0"/>
              </a:rPr>
              <a:t>, 363 (2018).</a:t>
            </a:r>
          </a:p>
          <a:p>
            <a:r>
              <a:rPr lang="en-GB" sz="2200" dirty="0">
                <a:solidFill>
                  <a:srgbClr val="626262"/>
                </a:solidFill>
                <a:latin typeface="Arial" panose="020B0604020202020204" pitchFamily="34" charset="0"/>
                <a:cs typeface="Arial" panose="020B0604020202020204" pitchFamily="34" charset="0"/>
              </a:rPr>
              <a:t>Wakefield observed: M. Turner et al., Phys. Rev. Lett. </a:t>
            </a:r>
            <a:r>
              <a:rPr lang="en-GB" sz="2200" b="1" dirty="0">
                <a:solidFill>
                  <a:srgbClr val="626262"/>
                </a:solidFill>
                <a:latin typeface="Arial" panose="020B0604020202020204" pitchFamily="34" charset="0"/>
                <a:cs typeface="Arial" panose="020B0604020202020204" pitchFamily="34" charset="0"/>
              </a:rPr>
              <a:t>122</a:t>
            </a:r>
            <a:r>
              <a:rPr lang="en-GB" sz="2200" dirty="0">
                <a:solidFill>
                  <a:srgbClr val="626262"/>
                </a:solidFill>
                <a:latin typeface="Arial" panose="020B0604020202020204" pitchFamily="34" charset="0"/>
                <a:cs typeface="Arial" panose="020B0604020202020204" pitchFamily="34" charset="0"/>
              </a:rPr>
              <a:t>, 054801 (2019).</a:t>
            </a:r>
          </a:p>
          <a:p>
            <a:r>
              <a:rPr lang="en-GB" sz="2200" dirty="0">
                <a:solidFill>
                  <a:srgbClr val="626262"/>
                </a:solidFill>
                <a:latin typeface="Arial" panose="020B0604020202020204" pitchFamily="34" charset="0"/>
                <a:cs typeface="Arial" panose="020B0604020202020204" pitchFamily="34" charset="0"/>
              </a:rPr>
              <a:t>See also: </a:t>
            </a:r>
            <a:r>
              <a:rPr lang="en-GB" sz="2200" dirty="0">
                <a:solidFill>
                  <a:srgbClr val="626262"/>
                </a:solidFill>
                <a:latin typeface="Arial" panose="020B0604020202020204" pitchFamily="34" charset="0"/>
                <a:cs typeface="Arial" panose="020B0604020202020204" pitchFamily="34" charset="0"/>
                <a:hlinkClick r:id="rId3"/>
              </a:rPr>
              <a:t>https://twiki.cern.ch/twiki/bin/view/AWAKE/AwakePublic</a:t>
            </a:r>
            <a:endParaRPr lang="en-GB" sz="2200" dirty="0">
              <a:solidFill>
                <a:srgbClr val="626262"/>
              </a:solidFill>
              <a:latin typeface="Arial" panose="020B0604020202020204" pitchFamily="34" charset="0"/>
              <a:cs typeface="Arial" panose="020B0604020202020204" pitchFamily="34" charset="0"/>
            </a:endParaRP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Future prospects: E. Gschwendtner et al., Symmetry </a:t>
            </a:r>
            <a:r>
              <a:rPr lang="en-GB" sz="2200" b="1" dirty="0">
                <a:solidFill>
                  <a:srgbClr val="626262"/>
                </a:solidFill>
                <a:latin typeface="Arial" panose="020B0604020202020204" pitchFamily="34" charset="0"/>
                <a:cs typeface="Arial" panose="020B0604020202020204" pitchFamily="34" charset="0"/>
              </a:rPr>
              <a:t>14</a:t>
            </a:r>
            <a:r>
              <a:rPr lang="en-GB" sz="2200" dirty="0">
                <a:solidFill>
                  <a:srgbClr val="626262"/>
                </a:solidFill>
                <a:latin typeface="Arial" panose="020B0604020202020204" pitchFamily="34" charset="0"/>
                <a:cs typeface="Arial" panose="020B0604020202020204" pitchFamily="34" charset="0"/>
              </a:rPr>
              <a:t>, 1680 (2022).</a:t>
            </a:r>
          </a:p>
        </p:txBody>
      </p:sp>
      <p:sp>
        <p:nvSpPr>
          <p:cNvPr id="7" name="TextBox 6">
            <a:extLst>
              <a:ext uri="{FF2B5EF4-FFF2-40B4-BE49-F238E27FC236}">
                <a16:creationId xmlns:a16="http://schemas.microsoft.com/office/drawing/2014/main" id="{5B408C52-9552-966B-52A0-E4AD2420673D}"/>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AWAKE project</a:t>
            </a:r>
          </a:p>
        </p:txBody>
      </p:sp>
    </p:spTree>
    <p:extLst>
      <p:ext uri="{BB962C8B-B14F-4D97-AF65-F5344CB8AC3E}">
        <p14:creationId xmlns:p14="http://schemas.microsoft.com/office/powerpoint/2010/main" val="271484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FE67AD1-B2E3-9FB9-9754-80B86FFEA1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794AE3C-28A4-FFFE-4EF0-E7D8ABCB5FDB}"/>
              </a:ext>
            </a:extLst>
          </p:cNvPr>
          <p:cNvSpPr/>
          <p:nvPr/>
        </p:nvSpPr>
        <p:spPr>
          <a:xfrm>
            <a:off x="416314" y="1188720"/>
            <a:ext cx="10876526" cy="550920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Proton acceleration by conventional accelerators: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Excellent beam quality, very reproducible and reliable</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But: need a large, expensive facility to produce those proton beams</a:t>
            </a:r>
          </a:p>
          <a:p>
            <a:r>
              <a:rPr lang="en-GB" sz="2200" dirty="0">
                <a:solidFill>
                  <a:srgbClr val="626262"/>
                </a:solidFill>
                <a:latin typeface="Arial" panose="020B0604020202020204" pitchFamily="34" charset="0"/>
                <a:cs typeface="Arial" panose="020B0604020202020204" pitchFamily="34" charset="0"/>
              </a:rPr>
              <a:t>Proton acceleration in plasma: </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Protons are slow, electron or proton beams or </a:t>
            </a:r>
            <a:r>
              <a:rPr lang="en-GB" sz="2200" dirty="0" err="1">
                <a:solidFill>
                  <a:srgbClr val="626262"/>
                </a:solidFill>
                <a:latin typeface="Arial" panose="020B0604020202020204" pitchFamily="34" charset="0"/>
                <a:cs typeface="Arial" panose="020B0604020202020204" pitchFamily="34" charset="0"/>
              </a:rPr>
              <a:t>wakefields</a:t>
            </a:r>
            <a:r>
              <a:rPr lang="en-GB" sz="2200" dirty="0">
                <a:solidFill>
                  <a:srgbClr val="626262"/>
                </a:solidFill>
                <a:latin typeface="Arial" panose="020B0604020202020204" pitchFamily="34" charset="0"/>
                <a:cs typeface="Arial" panose="020B0604020202020204" pitchFamily="34" charset="0"/>
              </a:rPr>
              <a:t> are fast, oops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But: a laser pulse in a dense foil is also slow</a:t>
            </a:r>
          </a:p>
          <a:p>
            <a:r>
              <a:rPr lang="en-GB" sz="2200" dirty="0">
                <a:solidFill>
                  <a:srgbClr val="626262"/>
                </a:solidFill>
                <a:latin typeface="Arial" panose="020B0604020202020204" pitchFamily="34" charset="0"/>
                <a:cs typeface="Arial" panose="020B0604020202020204" pitchFamily="34" charset="0"/>
              </a:rPr>
              <a:t>Proton acceleration by high power lasers: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Beam quality not so good: beam properties only as reliable and reproducible as the driving laser (which is not very reproducible at the moment)</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But: in a small lab next to the facility (hospital?) where protons are needed </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Applications: inertial confinement fusion, proton probing of plasma waves and </a:t>
            </a:r>
            <a:r>
              <a:rPr lang="en-GB" sz="2200" dirty="0" err="1">
                <a:solidFill>
                  <a:srgbClr val="626262"/>
                </a:solidFill>
                <a:latin typeface="Arial" panose="020B0604020202020204" pitchFamily="34" charset="0"/>
                <a:cs typeface="Arial" panose="020B0604020202020204" pitchFamily="34" charset="0"/>
              </a:rPr>
              <a:t>wakefields</a:t>
            </a:r>
            <a:r>
              <a:rPr lang="en-GB" sz="2200" dirty="0">
                <a:solidFill>
                  <a:srgbClr val="626262"/>
                </a:solidFill>
                <a:latin typeface="Arial" panose="020B0604020202020204" pitchFamily="34" charset="0"/>
                <a:cs typeface="Arial" panose="020B0604020202020204" pitchFamily="34" charset="0"/>
              </a:rPr>
              <a:t> (Borghesi et al., Phys. Plasmas </a:t>
            </a:r>
            <a:r>
              <a:rPr lang="en-GB" sz="2200" b="1" dirty="0">
                <a:solidFill>
                  <a:srgbClr val="626262"/>
                </a:solidFill>
                <a:latin typeface="Arial" panose="020B0604020202020204" pitchFamily="34" charset="0"/>
                <a:cs typeface="Arial" panose="020B0604020202020204" pitchFamily="34" charset="0"/>
              </a:rPr>
              <a:t>9</a:t>
            </a:r>
            <a:r>
              <a:rPr lang="en-GB" sz="2200" dirty="0">
                <a:solidFill>
                  <a:srgbClr val="626262"/>
                </a:solidFill>
                <a:latin typeface="Arial" panose="020B0604020202020204" pitchFamily="34" charset="0"/>
                <a:cs typeface="Arial" panose="020B0604020202020204" pitchFamily="34" charset="0"/>
              </a:rPr>
              <a:t>, 2214 (2002)), precise radiation therapy (tumour treatment) in hospitals</a:t>
            </a:r>
          </a:p>
          <a:p>
            <a:r>
              <a:rPr lang="en-GB" sz="2200" dirty="0">
                <a:solidFill>
                  <a:srgbClr val="626262"/>
                </a:solidFill>
                <a:latin typeface="Arial" panose="020B0604020202020204" pitchFamily="34" charset="0"/>
                <a:cs typeface="Arial" panose="020B0604020202020204" pitchFamily="34" charset="0"/>
              </a:rPr>
              <a:t>Protons have much more localised energy deposition than photons or electrons, so more damage to the tumour and less to the surrounding tissue</a:t>
            </a:r>
          </a:p>
        </p:txBody>
      </p:sp>
      <p:sp>
        <p:nvSpPr>
          <p:cNvPr id="7" name="TextBox 6">
            <a:extLst>
              <a:ext uri="{FF2B5EF4-FFF2-40B4-BE49-F238E27FC236}">
                <a16:creationId xmlns:a16="http://schemas.microsoft.com/office/drawing/2014/main" id="{08CC6EB2-70A7-4725-14C4-18C3F2CD87BC}"/>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Laser beam accelerating protons</a:t>
            </a:r>
          </a:p>
        </p:txBody>
      </p:sp>
    </p:spTree>
    <p:extLst>
      <p:ext uri="{BB962C8B-B14F-4D97-AF65-F5344CB8AC3E}">
        <p14:creationId xmlns:p14="http://schemas.microsoft.com/office/powerpoint/2010/main" val="207269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4E9C129-BD90-CE40-95D9-63E30FED70E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24A1572-9DD9-081F-3B3D-6A42C593C08B}"/>
              </a:ext>
            </a:extLst>
          </p:cNvPr>
          <p:cNvSpPr/>
          <p:nvPr/>
        </p:nvSpPr>
        <p:spPr>
          <a:xfrm>
            <a:off x="230190" y="1369765"/>
            <a:ext cx="11577382" cy="1323439"/>
          </a:xfrm>
          <a:prstGeom prst="rect">
            <a:avLst/>
          </a:prstGeom>
          <a:solidFill>
            <a:schemeClr val="bg1"/>
          </a:solidFill>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Basic theory:</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laser beam hits a solid foil and interacts mostly with the electrons in that foil</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When the electrons are displaced, charge separation leads to strong electric fields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electric fields drag the ions out of the foil</a:t>
            </a:r>
          </a:p>
        </p:txBody>
      </p:sp>
      <p:sp>
        <p:nvSpPr>
          <p:cNvPr id="7" name="TextBox 6">
            <a:extLst>
              <a:ext uri="{FF2B5EF4-FFF2-40B4-BE49-F238E27FC236}">
                <a16:creationId xmlns:a16="http://schemas.microsoft.com/office/drawing/2014/main" id="{2FF652BE-22F5-FC1A-875A-734EAF42BAD3}"/>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Laser beam accelerating protons</a:t>
            </a:r>
          </a:p>
        </p:txBody>
      </p:sp>
      <p:pic>
        <p:nvPicPr>
          <p:cNvPr id="3074" name="Picture 2">
            <a:extLst>
              <a:ext uri="{FF2B5EF4-FFF2-40B4-BE49-F238E27FC236}">
                <a16:creationId xmlns:a16="http://schemas.microsoft.com/office/drawing/2014/main" id="{59586D73-2CF5-F349-8CCC-558FCB38A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31"/>
          <a:stretch>
            <a:fillRect/>
          </a:stretch>
        </p:blipFill>
        <p:spPr bwMode="auto">
          <a:xfrm>
            <a:off x="6000687" y="3112901"/>
            <a:ext cx="6081143" cy="31006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726B2E-34B6-D6E6-BFF5-1BAACC0B474C}"/>
              </a:ext>
            </a:extLst>
          </p:cNvPr>
          <p:cNvSpPr/>
          <p:nvPr/>
        </p:nvSpPr>
        <p:spPr>
          <a:xfrm>
            <a:off x="231356" y="2891720"/>
            <a:ext cx="5629530" cy="3785652"/>
          </a:xfrm>
          <a:prstGeom prst="rect">
            <a:avLst/>
          </a:prstGeom>
          <a:solidFill>
            <a:schemeClr val="bg1"/>
          </a:solidFill>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Target-normal sheath acceleration (TNSA), most common mechanism</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Maksimchuk et al., PRL  </a:t>
            </a:r>
            <a:r>
              <a:rPr lang="en-GB" sz="2000" b="1" dirty="0">
                <a:solidFill>
                  <a:srgbClr val="626262"/>
                </a:solidFill>
                <a:latin typeface="Arial" panose="020B0604020202020204" pitchFamily="34" charset="0"/>
                <a:cs typeface="Arial" panose="020B0604020202020204" pitchFamily="34" charset="0"/>
              </a:rPr>
              <a:t>84</a:t>
            </a:r>
            <a:r>
              <a:rPr lang="en-GB" sz="2000" dirty="0">
                <a:solidFill>
                  <a:srgbClr val="626262"/>
                </a:solidFill>
                <a:latin typeface="Arial" panose="020B0604020202020204" pitchFamily="34" charset="0"/>
                <a:cs typeface="Arial" panose="020B0604020202020204" pitchFamily="34" charset="0"/>
              </a:rPr>
              <a:t>, 4108 (2000) and Clark et al., PRL  </a:t>
            </a:r>
            <a:r>
              <a:rPr lang="en-GB" sz="2000" b="1" dirty="0">
                <a:solidFill>
                  <a:srgbClr val="626262"/>
                </a:solidFill>
                <a:latin typeface="Arial" panose="020B0604020202020204" pitchFamily="34" charset="0"/>
                <a:cs typeface="Arial" panose="020B0604020202020204" pitchFamily="34" charset="0"/>
              </a:rPr>
              <a:t>85</a:t>
            </a:r>
            <a:r>
              <a:rPr lang="en-GB" sz="2000" dirty="0">
                <a:solidFill>
                  <a:srgbClr val="626262"/>
                </a:solidFill>
                <a:latin typeface="Arial" panose="020B0604020202020204" pitchFamily="34" charset="0"/>
                <a:cs typeface="Arial" panose="020B0604020202020204" pitchFamily="34" charset="0"/>
              </a:rPr>
              <a:t>, 1654 (2000). </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Laser accelerates electrons, which leave the back of the foil and form a sheath</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Charge separation leads to strong sheath E-fields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Ions (protons) are pulled off the rear surface and accelerated</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Proton beams have large energy spread and divergence</a:t>
            </a:r>
          </a:p>
        </p:txBody>
      </p:sp>
    </p:spTree>
    <p:extLst>
      <p:ext uri="{BB962C8B-B14F-4D97-AF65-F5344CB8AC3E}">
        <p14:creationId xmlns:p14="http://schemas.microsoft.com/office/powerpoint/2010/main" val="99400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05EC4A1-2ED9-B605-4BEE-30346A5C8B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DB9B9CE-202A-79E1-CDC5-024CB04012D4}"/>
              </a:ext>
            </a:extLst>
          </p:cNvPr>
          <p:cNvSpPr/>
          <p:nvPr/>
        </p:nvSpPr>
        <p:spPr>
          <a:xfrm>
            <a:off x="416313" y="948690"/>
            <a:ext cx="10876526" cy="5632311"/>
          </a:xfrm>
          <a:prstGeom prst="rect">
            <a:avLst/>
          </a:prstGeom>
          <a:solidFill>
            <a:schemeClr val="bg1"/>
          </a:solidFill>
        </p:spPr>
        <p:txBody>
          <a:bodyPr wrap="square">
            <a:spAutoFit/>
          </a:bodyPr>
          <a:lstStyle/>
          <a:p>
            <a:r>
              <a:rPr lang="en-GB" dirty="0">
                <a:solidFill>
                  <a:srgbClr val="626262"/>
                </a:solidFill>
                <a:latin typeface="Arial" panose="020B0604020202020204" pitchFamily="34" charset="0"/>
                <a:cs typeface="Arial" panose="020B0604020202020204" pitchFamily="34" charset="0"/>
              </a:rPr>
              <a:t>Radiation pressure acceleration (RPA):</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For very “clean” laser pulses with high contrast and circular polarisation</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Deliver a sharp “hammer blow” to the foil target</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This blow accelerates electrons and ions together. Acceleration speed set by heaviest ion species</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C. Palmer et al., Phys. Rev. Lett. </a:t>
            </a:r>
            <a:r>
              <a:rPr lang="en-GB" b="1" dirty="0">
                <a:solidFill>
                  <a:srgbClr val="626262"/>
                </a:solidFill>
                <a:latin typeface="Arial" panose="020B0604020202020204" pitchFamily="34" charset="0"/>
                <a:cs typeface="Arial" panose="020B0604020202020204" pitchFamily="34" charset="0"/>
              </a:rPr>
              <a:t>106</a:t>
            </a:r>
            <a:r>
              <a:rPr lang="en-GB" dirty="0">
                <a:solidFill>
                  <a:srgbClr val="626262"/>
                </a:solidFill>
                <a:latin typeface="Arial" panose="020B0604020202020204" pitchFamily="34" charset="0"/>
                <a:cs typeface="Arial" panose="020B0604020202020204" pitchFamily="34" charset="0"/>
              </a:rPr>
              <a:t>, 014801 (2011).</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I. J. Kim et al., Phys. Plasmas </a:t>
            </a:r>
            <a:r>
              <a:rPr lang="en-GB" b="1" dirty="0">
                <a:solidFill>
                  <a:srgbClr val="626262"/>
                </a:solidFill>
                <a:latin typeface="Arial" panose="020B0604020202020204" pitchFamily="34" charset="0"/>
                <a:cs typeface="Arial" panose="020B0604020202020204" pitchFamily="34" charset="0"/>
              </a:rPr>
              <a:t>23</a:t>
            </a:r>
            <a:r>
              <a:rPr lang="en-GB" dirty="0">
                <a:solidFill>
                  <a:srgbClr val="626262"/>
                </a:solidFill>
                <a:latin typeface="Arial" panose="020B0604020202020204" pitchFamily="34" charset="0"/>
                <a:cs typeface="Arial" panose="020B0604020202020204" pitchFamily="34" charset="0"/>
              </a:rPr>
              <a:t>, 070701 (2016).</a:t>
            </a:r>
          </a:p>
          <a:p>
            <a:pPr marL="342900" indent="-342900">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r>
              <a:rPr lang="en-GB" dirty="0">
                <a:solidFill>
                  <a:srgbClr val="626262"/>
                </a:solidFill>
                <a:latin typeface="Arial" panose="020B0604020202020204" pitchFamily="34" charset="0"/>
                <a:cs typeface="Arial" panose="020B0604020202020204" pitchFamily="34" charset="0"/>
              </a:rPr>
              <a:t>Light-sail RPA</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For high-density thin foils, tears a piece out of that foil</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Suffers from transverse instabilities (filamentation etc.)</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Tough requirements on the driving laser pulse</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May need to “sacrifice” beam quality of heavy ion species to get good quality proton beams</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 P. L. Robinson et al., New J. Phys. </a:t>
            </a:r>
            <a:r>
              <a:rPr lang="en-GB" b="1" dirty="0">
                <a:solidFill>
                  <a:srgbClr val="626262"/>
                </a:solidFill>
                <a:latin typeface="Arial" panose="020B0604020202020204" pitchFamily="34" charset="0"/>
                <a:cs typeface="Arial" panose="020B0604020202020204" pitchFamily="34" charset="0"/>
              </a:rPr>
              <a:t>10</a:t>
            </a:r>
            <a:r>
              <a:rPr lang="en-GB" dirty="0">
                <a:solidFill>
                  <a:srgbClr val="626262"/>
                </a:solidFill>
                <a:latin typeface="Arial" panose="020B0604020202020204" pitchFamily="34" charset="0"/>
                <a:cs typeface="Arial" panose="020B0604020202020204" pitchFamily="34" charset="0"/>
              </a:rPr>
              <a:t>, 013021 (2008).</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 Steinke et al., Phys. Rev. ST Accel. Beams </a:t>
            </a:r>
            <a:r>
              <a:rPr lang="en-GB" b="1" dirty="0">
                <a:solidFill>
                  <a:srgbClr val="626262"/>
                </a:solidFill>
                <a:latin typeface="Arial" panose="020B0604020202020204" pitchFamily="34" charset="0"/>
                <a:cs typeface="Arial" panose="020B0604020202020204" pitchFamily="34" charset="0"/>
              </a:rPr>
              <a:t>16</a:t>
            </a:r>
            <a:r>
              <a:rPr lang="en-GB" dirty="0">
                <a:solidFill>
                  <a:srgbClr val="626262"/>
                </a:solidFill>
                <a:latin typeface="Arial" panose="020B0604020202020204" pitchFamily="34" charset="0"/>
                <a:cs typeface="Arial" panose="020B0604020202020204" pitchFamily="34" charset="0"/>
              </a:rPr>
              <a:t>, 011303 (2013).</a:t>
            </a:r>
          </a:p>
          <a:p>
            <a:pPr marL="342900" indent="-342900">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r>
              <a:rPr lang="en-GB" dirty="0">
                <a:solidFill>
                  <a:srgbClr val="626262"/>
                </a:solidFill>
                <a:latin typeface="Arial" panose="020B0604020202020204" pitchFamily="34" charset="0"/>
                <a:cs typeface="Arial" panose="020B0604020202020204" pitchFamily="34" charset="0"/>
              </a:rPr>
              <a:t>Hole-boring RPA</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Lower-density foil with sharp density “edge”</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Ion acceleration via “snow plough” effect on electrons</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Proton acceleration up to 100 MeV with narrow energy spread</a:t>
            </a:r>
          </a:p>
          <a:p>
            <a:pPr marL="342900"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 P. L. Robinson et al., Plasma Phys. Control. Fusion </a:t>
            </a:r>
            <a:r>
              <a:rPr lang="en-GB" b="1" dirty="0">
                <a:solidFill>
                  <a:srgbClr val="626262"/>
                </a:solidFill>
                <a:latin typeface="Arial" panose="020B0604020202020204" pitchFamily="34" charset="0"/>
                <a:cs typeface="Arial" panose="020B0604020202020204" pitchFamily="34" charset="0"/>
              </a:rPr>
              <a:t>54</a:t>
            </a:r>
            <a:r>
              <a:rPr lang="en-GB" dirty="0">
                <a:solidFill>
                  <a:srgbClr val="626262"/>
                </a:solidFill>
                <a:latin typeface="Arial" panose="020B0604020202020204" pitchFamily="34" charset="0"/>
                <a:cs typeface="Arial" panose="020B0604020202020204" pitchFamily="34" charset="0"/>
              </a:rPr>
              <a:t>, 115001 (2012).</a:t>
            </a:r>
          </a:p>
        </p:txBody>
      </p:sp>
      <p:sp>
        <p:nvSpPr>
          <p:cNvPr id="7" name="TextBox 6">
            <a:extLst>
              <a:ext uri="{FF2B5EF4-FFF2-40B4-BE49-F238E27FC236}">
                <a16:creationId xmlns:a16="http://schemas.microsoft.com/office/drawing/2014/main" id="{EE7A06DB-E536-2AE1-C333-711A018EE400}"/>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Radiation pressure acceleration (RPA)</a:t>
            </a:r>
          </a:p>
        </p:txBody>
      </p:sp>
    </p:spTree>
    <p:extLst>
      <p:ext uri="{BB962C8B-B14F-4D97-AF65-F5344CB8AC3E}">
        <p14:creationId xmlns:p14="http://schemas.microsoft.com/office/powerpoint/2010/main" val="205045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DE056BB-6345-C291-3497-163A7795BC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B76F0C5-C95C-E942-00FE-B89265B26515}"/>
              </a:ext>
            </a:extLst>
          </p:cNvPr>
          <p:cNvSpPr/>
          <p:nvPr/>
        </p:nvSpPr>
        <p:spPr>
          <a:xfrm>
            <a:off x="416314" y="1188720"/>
            <a:ext cx="10876526" cy="5170646"/>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Best results so far:</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Ziegler et al., N. Phys. </a:t>
            </a:r>
            <a:r>
              <a:rPr lang="en-GB" sz="2200" b="1" dirty="0">
                <a:solidFill>
                  <a:srgbClr val="626262"/>
                </a:solidFill>
                <a:latin typeface="Arial" panose="020B0604020202020204" pitchFamily="34" charset="0"/>
                <a:cs typeface="Arial" panose="020B0604020202020204" pitchFamily="34" charset="0"/>
              </a:rPr>
              <a:t>20</a:t>
            </a:r>
            <a:r>
              <a:rPr lang="en-GB" sz="2200" dirty="0">
                <a:solidFill>
                  <a:srgbClr val="626262"/>
                </a:solidFill>
                <a:latin typeface="Arial" panose="020B0604020202020204" pitchFamily="34" charset="0"/>
                <a:cs typeface="Arial" panose="020B0604020202020204" pitchFamily="34" charset="0"/>
              </a:rPr>
              <a:t>, 1211 (2024): 22.5 J laser in 30 fs on foil target</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Obtained &gt;100 MeV protons, maybe up to 150 MeV</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Scaling predicts 250 MeV protons within reach with a bigger laser</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Heavy ions: </a:t>
            </a:r>
            <a:r>
              <a:rPr lang="en-GB" sz="2200" dirty="0" err="1">
                <a:solidFill>
                  <a:srgbClr val="626262"/>
                </a:solidFill>
                <a:latin typeface="Arial" panose="020B0604020202020204" pitchFamily="34" charset="0"/>
                <a:cs typeface="Arial" panose="020B0604020202020204" pitchFamily="34" charset="0"/>
              </a:rPr>
              <a:t>Nishiuchi</a:t>
            </a:r>
            <a:r>
              <a:rPr lang="en-GB" sz="2200" dirty="0">
                <a:solidFill>
                  <a:srgbClr val="626262"/>
                </a:solidFill>
                <a:latin typeface="Arial" panose="020B0604020202020204" pitchFamily="34" charset="0"/>
                <a:cs typeface="Arial" panose="020B0604020202020204" pitchFamily="34" charset="0"/>
              </a:rPr>
              <a:t> et al., </a:t>
            </a:r>
            <a:r>
              <a:rPr lang="en-GB" sz="2200" dirty="0" err="1">
                <a:solidFill>
                  <a:srgbClr val="626262"/>
                </a:solidFill>
                <a:latin typeface="Arial" panose="020B0604020202020204" pitchFamily="34" charset="0"/>
                <a:cs typeface="Arial" panose="020B0604020202020204" pitchFamily="34" charset="0"/>
              </a:rPr>
              <a:t>PRRes</a:t>
            </a:r>
            <a:r>
              <a:rPr lang="en-GB" sz="2200" dirty="0">
                <a:solidFill>
                  <a:srgbClr val="626262"/>
                </a:solidFill>
                <a:latin typeface="Arial" panose="020B0604020202020204" pitchFamily="34" charset="0"/>
                <a:cs typeface="Arial" panose="020B0604020202020204" pitchFamily="34" charset="0"/>
              </a:rPr>
              <a:t>. </a:t>
            </a:r>
            <a:r>
              <a:rPr lang="en-GB" sz="2200" b="1" dirty="0">
                <a:solidFill>
                  <a:srgbClr val="626262"/>
                </a:solidFill>
                <a:latin typeface="Arial" panose="020B0604020202020204" pitchFamily="34" charset="0"/>
                <a:cs typeface="Arial" panose="020B0604020202020204" pitchFamily="34" charset="0"/>
              </a:rPr>
              <a:t>2</a:t>
            </a:r>
            <a:r>
              <a:rPr lang="en-GB" sz="2200" dirty="0">
                <a:solidFill>
                  <a:srgbClr val="626262"/>
                </a:solidFill>
                <a:latin typeface="Arial" panose="020B0604020202020204" pitchFamily="34" charset="0"/>
                <a:cs typeface="Arial" panose="020B0604020202020204" pitchFamily="34" charset="0"/>
              </a:rPr>
              <a:t>, 033081 (2020), silver ions with 20 MeV/u</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Transverse flying focus (pulse envelope moves sideways): simulations promise “a proton beam with 23.1 </a:t>
            </a:r>
            <a:r>
              <a:rPr lang="en-GB" sz="2200" dirty="0" err="1">
                <a:solidFill>
                  <a:srgbClr val="626262"/>
                </a:solidFill>
                <a:latin typeface="Arial" panose="020B0604020202020204" pitchFamily="34" charset="0"/>
                <a:cs typeface="Arial" panose="020B0604020202020204" pitchFamily="34" charset="0"/>
              </a:rPr>
              <a:t>pC</a:t>
            </a:r>
            <a:r>
              <a:rPr lang="en-GB" sz="2200" dirty="0">
                <a:solidFill>
                  <a:srgbClr val="626262"/>
                </a:solidFill>
                <a:latin typeface="Arial" panose="020B0604020202020204" pitchFamily="34" charset="0"/>
                <a:cs typeface="Arial" panose="020B0604020202020204" pitchFamily="34" charset="0"/>
              </a:rPr>
              <a:t> charge, 1.6 GeV peak energy, and 3.7% energy spread”</a:t>
            </a:r>
            <a:br>
              <a:rPr lang="en-GB" sz="2200" dirty="0">
                <a:solidFill>
                  <a:srgbClr val="626262"/>
                </a:solidFill>
                <a:latin typeface="Arial" panose="020B0604020202020204" pitchFamily="34" charset="0"/>
                <a:cs typeface="Arial" panose="020B0604020202020204" pitchFamily="34" charset="0"/>
              </a:rPr>
            </a:br>
            <a:r>
              <a:rPr lang="en-GB" sz="2200" dirty="0">
                <a:solidFill>
                  <a:srgbClr val="626262"/>
                </a:solidFill>
                <a:latin typeface="Arial" panose="020B0604020202020204" pitchFamily="34" charset="0"/>
                <a:cs typeface="Arial" panose="020B0604020202020204" pitchFamily="34" charset="0"/>
              </a:rPr>
              <a:t>Zheng Gong et al., Phys. Rev. Lett. </a:t>
            </a:r>
            <a:r>
              <a:rPr lang="en-GB" sz="2200" b="1" dirty="0">
                <a:solidFill>
                  <a:srgbClr val="626262"/>
                </a:solidFill>
                <a:latin typeface="Arial" panose="020B0604020202020204" pitchFamily="34" charset="0"/>
                <a:cs typeface="Arial" panose="020B0604020202020204" pitchFamily="34" charset="0"/>
              </a:rPr>
              <a:t>133</a:t>
            </a:r>
            <a:r>
              <a:rPr lang="en-GB" sz="2200" dirty="0">
                <a:solidFill>
                  <a:srgbClr val="626262"/>
                </a:solidFill>
                <a:latin typeface="Arial" panose="020B0604020202020204" pitchFamily="34" charset="0"/>
                <a:cs typeface="Arial" panose="020B0604020202020204" pitchFamily="34" charset="0"/>
              </a:rPr>
              <a:t>, 265002 (2024).</a:t>
            </a:r>
          </a:p>
          <a:p>
            <a:pPr marL="342900" indent="-342900">
              <a:buFont typeface="Arial" panose="020B0604020202020204" pitchFamily="34" charset="0"/>
              <a:buChar char="•"/>
            </a:pPr>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Future prospects: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Higher energy per proton, with bigger lasers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Better proton beam quality and reproducibility, with higher quality lasers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Heavy ions: more energy per nucleon</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Like in electron acceleration: continuous improvement, records exist to be broken</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Novel schemes, like the “transverse flying focus”</a:t>
            </a:r>
          </a:p>
        </p:txBody>
      </p:sp>
      <p:sp>
        <p:nvSpPr>
          <p:cNvPr id="7" name="TextBox 6">
            <a:extLst>
              <a:ext uri="{FF2B5EF4-FFF2-40B4-BE49-F238E27FC236}">
                <a16:creationId xmlns:a16="http://schemas.microsoft.com/office/drawing/2014/main" id="{8C7CDD75-B483-37F5-0243-D3944672C086}"/>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Laser beam accelerating protons</a:t>
            </a:r>
          </a:p>
        </p:txBody>
      </p:sp>
    </p:spTree>
    <p:extLst>
      <p:ext uri="{BB962C8B-B14F-4D97-AF65-F5344CB8AC3E}">
        <p14:creationId xmlns:p14="http://schemas.microsoft.com/office/powerpoint/2010/main" val="156919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A63423A-C5B2-F4A0-9686-D6D7F57CF44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1ADA51-D3D2-2E9E-CE7D-7B9D898419E3}"/>
              </a:ext>
            </a:extLst>
          </p:cNvPr>
          <p:cNvSpPr/>
          <p:nvPr/>
        </p:nvSpPr>
        <p:spPr>
          <a:xfrm>
            <a:off x="416314" y="1188720"/>
            <a:ext cx="10876526" cy="550920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Photon acceleration? Are you crazy? Photons always go at speed c, right?</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Yes, in vacuum. Group speed in plasma less than c, so you can accelerate them!</a:t>
            </a:r>
          </a:p>
          <a:p>
            <a:r>
              <a:rPr lang="en-GB" sz="2200" dirty="0">
                <a:solidFill>
                  <a:srgbClr val="626262"/>
                </a:solidFill>
                <a:latin typeface="Arial" panose="020B0604020202020204" pitchFamily="34" charset="0"/>
                <a:cs typeface="Arial" panose="020B0604020202020204" pitchFamily="34" charset="0"/>
              </a:rPr>
              <a:t>Photons move away from regions of higher electron density, so you can push them.</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Early papers:</a:t>
            </a:r>
          </a:p>
          <a:p>
            <a:r>
              <a:rPr lang="en-GB" sz="2200" dirty="0">
                <a:solidFill>
                  <a:srgbClr val="626262"/>
                </a:solidFill>
                <a:latin typeface="Arial" panose="020B0604020202020204" pitchFamily="34" charset="0"/>
                <a:cs typeface="Arial" panose="020B0604020202020204" pitchFamily="34" charset="0"/>
              </a:rPr>
              <a:t>Photon acceleration in a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a:t>
            </a:r>
          </a:p>
          <a:p>
            <a:r>
              <a:rPr lang="en-GB" sz="2200" dirty="0">
                <a:solidFill>
                  <a:srgbClr val="626262"/>
                </a:solidFill>
                <a:latin typeface="Arial" panose="020B0604020202020204" pitchFamily="34" charset="0"/>
                <a:cs typeface="Arial" panose="020B0604020202020204" pitchFamily="34" charset="0"/>
              </a:rPr>
              <a:t> S. C. Wilks et al., Phys. Rev. Lett. </a:t>
            </a:r>
            <a:r>
              <a:rPr lang="en-GB" sz="2200" b="1" dirty="0">
                <a:solidFill>
                  <a:srgbClr val="626262"/>
                </a:solidFill>
                <a:latin typeface="Arial" panose="020B0604020202020204" pitchFamily="34" charset="0"/>
                <a:cs typeface="Arial" panose="020B0604020202020204" pitchFamily="34" charset="0"/>
              </a:rPr>
              <a:t>62</a:t>
            </a:r>
            <a:r>
              <a:rPr lang="en-GB" sz="2200" dirty="0">
                <a:solidFill>
                  <a:srgbClr val="626262"/>
                </a:solidFill>
                <a:latin typeface="Arial" panose="020B0604020202020204" pitchFamily="34" charset="0"/>
                <a:cs typeface="Arial" panose="020B0604020202020204" pitchFamily="34" charset="0"/>
              </a:rPr>
              <a:t>, 2600 (1989).</a:t>
            </a:r>
          </a:p>
          <a:p>
            <a:r>
              <a:rPr lang="en-GB" sz="2200" dirty="0">
                <a:solidFill>
                  <a:srgbClr val="626262"/>
                </a:solidFill>
                <a:latin typeface="Arial" panose="020B0604020202020204" pitchFamily="34" charset="0"/>
                <a:cs typeface="Arial" panose="020B0604020202020204" pitchFamily="34" charset="0"/>
              </a:rPr>
              <a:t>By a co-propagating ionisation front (can also push the photons):</a:t>
            </a:r>
            <a:br>
              <a:rPr lang="en-GB" sz="2200" dirty="0">
                <a:solidFill>
                  <a:srgbClr val="626262"/>
                </a:solidFill>
                <a:latin typeface="Arial" panose="020B0604020202020204" pitchFamily="34" charset="0"/>
                <a:cs typeface="Arial" panose="020B0604020202020204" pitchFamily="34" charset="0"/>
              </a:rPr>
            </a:br>
            <a:r>
              <a:rPr lang="en-GB" sz="2200" dirty="0">
                <a:solidFill>
                  <a:srgbClr val="626262"/>
                </a:solidFill>
                <a:latin typeface="Arial" panose="020B0604020202020204" pitchFamily="34" charset="0"/>
                <a:cs typeface="Arial" panose="020B0604020202020204" pitchFamily="34" charset="0"/>
              </a:rPr>
              <a:t> B. M. </a:t>
            </a:r>
            <a:r>
              <a:rPr lang="en-GB" sz="2200" dirty="0" err="1">
                <a:solidFill>
                  <a:srgbClr val="626262"/>
                </a:solidFill>
                <a:latin typeface="Arial" panose="020B0604020202020204" pitchFamily="34" charset="0"/>
                <a:cs typeface="Arial" panose="020B0604020202020204" pitchFamily="34" charset="0"/>
              </a:rPr>
              <a:t>Penetrante</a:t>
            </a:r>
            <a:r>
              <a:rPr lang="en-GB" sz="2200" dirty="0">
                <a:solidFill>
                  <a:srgbClr val="626262"/>
                </a:solidFill>
                <a:latin typeface="Arial" panose="020B0604020202020204" pitchFamily="34" charset="0"/>
                <a:cs typeface="Arial" panose="020B0604020202020204" pitchFamily="34" charset="0"/>
              </a:rPr>
              <a:t> et al., JOSA B </a:t>
            </a:r>
            <a:r>
              <a:rPr lang="en-GB" sz="2200" b="1" dirty="0">
                <a:solidFill>
                  <a:srgbClr val="626262"/>
                </a:solidFill>
                <a:latin typeface="Arial" panose="020B0604020202020204" pitchFamily="34" charset="0"/>
                <a:cs typeface="Arial" panose="020B0604020202020204" pitchFamily="34" charset="0"/>
              </a:rPr>
              <a:t>9</a:t>
            </a:r>
            <a:r>
              <a:rPr lang="en-GB" sz="2200" dirty="0">
                <a:solidFill>
                  <a:srgbClr val="626262"/>
                </a:solidFill>
                <a:latin typeface="Arial" panose="020B0604020202020204" pitchFamily="34" charset="0"/>
                <a:cs typeface="Arial" panose="020B0604020202020204" pitchFamily="34" charset="0"/>
              </a:rPr>
              <a:t>, 2032 (1992).</a:t>
            </a:r>
            <a:br>
              <a:rPr lang="en-GB" sz="2200" dirty="0">
                <a:solidFill>
                  <a:srgbClr val="626262"/>
                </a:solidFill>
                <a:latin typeface="Arial" panose="020B0604020202020204" pitchFamily="34" charset="0"/>
                <a:cs typeface="Arial" panose="020B0604020202020204" pitchFamily="34" charset="0"/>
              </a:rPr>
            </a:br>
            <a:r>
              <a:rPr lang="en-GB" sz="2200" dirty="0">
                <a:solidFill>
                  <a:srgbClr val="626262"/>
                </a:solidFill>
                <a:latin typeface="Arial" panose="020B0604020202020204" pitchFamily="34" charset="0"/>
                <a:cs typeface="Arial" panose="020B0604020202020204" pitchFamily="34" charset="0"/>
              </a:rPr>
              <a:t> J. M. Dias et al., Phys. Rev. Lett. </a:t>
            </a:r>
            <a:r>
              <a:rPr lang="en-GB" sz="2200" b="1" dirty="0">
                <a:solidFill>
                  <a:srgbClr val="626262"/>
                </a:solidFill>
                <a:latin typeface="Arial" panose="020B0604020202020204" pitchFamily="34" charset="0"/>
                <a:cs typeface="Arial" panose="020B0604020202020204" pitchFamily="34" charset="0"/>
              </a:rPr>
              <a:t>78</a:t>
            </a:r>
            <a:r>
              <a:rPr lang="en-GB" sz="2200" dirty="0">
                <a:solidFill>
                  <a:srgbClr val="626262"/>
                </a:solidFill>
                <a:latin typeface="Arial" panose="020B0604020202020204" pitchFamily="34" charset="0"/>
                <a:cs typeface="Arial" panose="020B0604020202020204" pitchFamily="34" charset="0"/>
              </a:rPr>
              <a:t>, 4773 (1997).</a:t>
            </a:r>
          </a:p>
          <a:p>
            <a:r>
              <a:rPr lang="en-GB" sz="2200" dirty="0">
                <a:solidFill>
                  <a:srgbClr val="626262"/>
                </a:solidFill>
                <a:latin typeface="Arial" panose="020B0604020202020204" pitchFamily="34" charset="0"/>
                <a:cs typeface="Arial" panose="020B0604020202020204" pitchFamily="34" charset="0"/>
              </a:rPr>
              <a:t>By relativistic shifts in the plasma frequency (self-phase modulation):</a:t>
            </a:r>
          </a:p>
          <a:p>
            <a:r>
              <a:rPr lang="en-GB" sz="2200" dirty="0">
                <a:solidFill>
                  <a:srgbClr val="626262"/>
                </a:solidFill>
                <a:latin typeface="Arial" panose="020B0604020202020204" pitchFamily="34" charset="0"/>
                <a:cs typeface="Arial" panose="020B0604020202020204" pitchFamily="34" charset="0"/>
              </a:rPr>
              <a:t> I. Watts et al., Phys. Rev. E </a:t>
            </a:r>
            <a:r>
              <a:rPr lang="en-GB" sz="2200" b="1" dirty="0">
                <a:solidFill>
                  <a:srgbClr val="626262"/>
                </a:solidFill>
                <a:latin typeface="Arial" panose="020B0604020202020204" pitchFamily="34" charset="0"/>
                <a:cs typeface="Arial" panose="020B0604020202020204" pitchFamily="34" charset="0"/>
              </a:rPr>
              <a:t>66</a:t>
            </a:r>
            <a:r>
              <a:rPr lang="en-GB" sz="2200" dirty="0">
                <a:solidFill>
                  <a:srgbClr val="626262"/>
                </a:solidFill>
                <a:latin typeface="Arial" panose="020B0604020202020204" pitchFamily="34" charset="0"/>
                <a:cs typeface="Arial" panose="020B0604020202020204" pitchFamily="34" charset="0"/>
              </a:rPr>
              <a:t>, 036409 (2002).</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Review: W. Mori, IEEE J. Quantum Electron. </a:t>
            </a:r>
            <a:r>
              <a:rPr lang="en-GB" sz="2200" b="1" dirty="0">
                <a:solidFill>
                  <a:srgbClr val="626262"/>
                </a:solidFill>
                <a:latin typeface="Arial" panose="020B0604020202020204" pitchFamily="34" charset="0"/>
                <a:cs typeface="Arial" panose="020B0604020202020204" pitchFamily="34" charset="0"/>
              </a:rPr>
              <a:t>33</a:t>
            </a:r>
            <a:r>
              <a:rPr lang="en-GB" sz="2200" dirty="0">
                <a:solidFill>
                  <a:srgbClr val="626262"/>
                </a:solidFill>
                <a:latin typeface="Arial" panose="020B0604020202020204" pitchFamily="34" charset="0"/>
                <a:cs typeface="Arial" panose="020B0604020202020204" pitchFamily="34" charset="0"/>
              </a:rPr>
              <a:t>, 1942 (1997).</a:t>
            </a:r>
          </a:p>
          <a:p>
            <a:r>
              <a:rPr lang="en-GB" sz="2200" dirty="0">
                <a:solidFill>
                  <a:srgbClr val="626262"/>
                </a:solidFill>
                <a:latin typeface="Arial" panose="020B0604020202020204" pitchFamily="34" charset="0"/>
                <a:cs typeface="Arial" panose="020B0604020202020204" pitchFamily="34" charset="0"/>
              </a:rPr>
              <a:t>Book: J. T. Mendonça, “Theory of Photon Acceleration” (CRC Press, 2001)</a:t>
            </a:r>
          </a:p>
        </p:txBody>
      </p:sp>
      <p:sp>
        <p:nvSpPr>
          <p:cNvPr id="7" name="TextBox 6">
            <a:extLst>
              <a:ext uri="{FF2B5EF4-FFF2-40B4-BE49-F238E27FC236}">
                <a16:creationId xmlns:a16="http://schemas.microsoft.com/office/drawing/2014/main" id="{1F677BF0-DBCB-7C64-BEEF-A5289AD63D2D}"/>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Laser beam accelerating photons (yes)</a:t>
            </a:r>
          </a:p>
        </p:txBody>
      </p:sp>
    </p:spTree>
    <p:extLst>
      <p:ext uri="{BB962C8B-B14F-4D97-AF65-F5344CB8AC3E}">
        <p14:creationId xmlns:p14="http://schemas.microsoft.com/office/powerpoint/2010/main" val="136039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14" y="188640"/>
            <a:ext cx="10642294" cy="1143000"/>
          </a:xfrm>
        </p:spPr>
        <p:txBody>
          <a:bodyPr>
            <a:normAutofit fontScale="90000"/>
          </a:bodyPr>
          <a:lstStyle/>
          <a:p>
            <a:r>
              <a:rPr lang="en-GB" dirty="0"/>
              <a:t>Particles are also waves are also particles</a:t>
            </a:r>
          </a:p>
        </p:txBody>
      </p:sp>
      <p:sp>
        <p:nvSpPr>
          <p:cNvPr id="3" name="Content Placeholder 2"/>
          <p:cNvSpPr>
            <a:spLocks noGrp="1"/>
          </p:cNvSpPr>
          <p:nvPr>
            <p:ph idx="1"/>
          </p:nvPr>
        </p:nvSpPr>
        <p:spPr>
          <a:xfrm>
            <a:off x="517793" y="3212975"/>
            <a:ext cx="10917715" cy="3437223"/>
          </a:xfrm>
          <a:solidFill>
            <a:schemeClr val="bg1"/>
          </a:solidFill>
        </p:spPr>
        <p:txBody>
          <a:bodyPr>
            <a:normAutofit/>
          </a:bodyPr>
          <a:lstStyle/>
          <a:p>
            <a:r>
              <a:rPr lang="en-GB" sz="2400" dirty="0"/>
              <a:t>J.J. Thompson: “Cathode rays are not waves, but a stream of particles (electrons).” Nobel Prize, 1906.</a:t>
            </a:r>
          </a:p>
          <a:p>
            <a:r>
              <a:rPr lang="en-GB" sz="2400" dirty="0"/>
              <a:t>G.P. Thompson: “Sorry Dad, but electrons are waves after all.” Nobel Prize, 1937.</a:t>
            </a:r>
          </a:p>
          <a:p>
            <a:endParaRPr lang="en-GB" sz="2400" dirty="0"/>
          </a:p>
          <a:p>
            <a:r>
              <a:rPr lang="en-GB" sz="2400" dirty="0"/>
              <a:t>A. Einstein: “Photons are particles.” Nobel Prize, 1921.</a:t>
            </a:r>
          </a:p>
          <a:p>
            <a:r>
              <a:rPr lang="en-GB" sz="2400" dirty="0"/>
              <a:t>This presentation: “Photons are particles and can be accelerated. The same applies to other types of waves.”</a:t>
            </a:r>
          </a:p>
        </p:txBody>
      </p:sp>
      <p:sp>
        <p:nvSpPr>
          <p:cNvPr id="4" name="TextBox 3"/>
          <p:cNvSpPr txBox="1"/>
          <p:nvPr/>
        </p:nvSpPr>
        <p:spPr>
          <a:xfrm>
            <a:off x="2279576" y="1567245"/>
            <a:ext cx="1204176" cy="707886"/>
          </a:xfrm>
          <a:prstGeom prst="rect">
            <a:avLst/>
          </a:prstGeom>
          <a:noFill/>
        </p:spPr>
        <p:txBody>
          <a:bodyPr wrap="none" rtlCol="0">
            <a:spAutoFit/>
          </a:bodyPr>
          <a:lstStyle/>
          <a:p>
            <a:r>
              <a:rPr lang="en-GB" sz="2000" dirty="0"/>
              <a:t>Individual</a:t>
            </a:r>
            <a:br>
              <a:rPr lang="en-GB" sz="2000" dirty="0"/>
            </a:br>
            <a:r>
              <a:rPr lang="en-GB" sz="2000" dirty="0"/>
              <a:t>particles</a:t>
            </a:r>
          </a:p>
        </p:txBody>
      </p:sp>
      <p:sp>
        <p:nvSpPr>
          <p:cNvPr id="5" name="TextBox 4"/>
          <p:cNvSpPr txBox="1"/>
          <p:nvPr/>
        </p:nvSpPr>
        <p:spPr>
          <a:xfrm>
            <a:off x="4223792" y="1568986"/>
            <a:ext cx="1468672" cy="707886"/>
          </a:xfrm>
          <a:prstGeom prst="rect">
            <a:avLst/>
          </a:prstGeom>
          <a:noFill/>
        </p:spPr>
        <p:txBody>
          <a:bodyPr wrap="none" rtlCol="0">
            <a:spAutoFit/>
          </a:bodyPr>
          <a:lstStyle/>
          <a:p>
            <a:r>
              <a:rPr lang="en-GB" sz="2000" dirty="0"/>
              <a:t>Distribution</a:t>
            </a:r>
            <a:br>
              <a:rPr lang="en-GB" sz="2000" dirty="0"/>
            </a:br>
            <a:r>
              <a:rPr lang="en-GB" sz="2000" dirty="0"/>
              <a:t>function</a:t>
            </a:r>
          </a:p>
        </p:txBody>
      </p:sp>
      <p:sp>
        <p:nvSpPr>
          <p:cNvPr id="6" name="TextBox 5"/>
          <p:cNvSpPr txBox="1"/>
          <p:nvPr/>
        </p:nvSpPr>
        <p:spPr>
          <a:xfrm>
            <a:off x="6456040" y="1567245"/>
            <a:ext cx="1082348" cy="707886"/>
          </a:xfrm>
          <a:prstGeom prst="rect">
            <a:avLst/>
          </a:prstGeom>
          <a:noFill/>
        </p:spPr>
        <p:txBody>
          <a:bodyPr wrap="none" rtlCol="0">
            <a:spAutoFit/>
          </a:bodyPr>
          <a:lstStyle/>
          <a:p>
            <a:r>
              <a:rPr lang="en-GB" sz="2000" dirty="0"/>
              <a:t>Wigner</a:t>
            </a:r>
            <a:br>
              <a:rPr lang="en-GB" sz="2000" dirty="0"/>
            </a:br>
            <a:r>
              <a:rPr lang="en-GB" sz="2000" dirty="0"/>
              <a:t>function</a:t>
            </a:r>
          </a:p>
        </p:txBody>
      </p:sp>
      <p:sp>
        <p:nvSpPr>
          <p:cNvPr id="7" name="TextBox 6"/>
          <p:cNvSpPr txBox="1"/>
          <p:nvPr/>
        </p:nvSpPr>
        <p:spPr>
          <a:xfrm>
            <a:off x="8343781" y="1567245"/>
            <a:ext cx="1082348" cy="707886"/>
          </a:xfrm>
          <a:prstGeom prst="rect">
            <a:avLst/>
          </a:prstGeom>
          <a:noFill/>
        </p:spPr>
        <p:txBody>
          <a:bodyPr wrap="none" rtlCol="0">
            <a:spAutoFit/>
          </a:bodyPr>
          <a:lstStyle/>
          <a:p>
            <a:r>
              <a:rPr lang="en-GB" sz="2000" dirty="0"/>
              <a:t>Wave</a:t>
            </a:r>
            <a:br>
              <a:rPr lang="en-GB" sz="2000" dirty="0"/>
            </a:br>
            <a:r>
              <a:rPr lang="en-GB" sz="2000" dirty="0"/>
              <a:t>function</a:t>
            </a:r>
          </a:p>
        </p:txBody>
      </p:sp>
      <p:cxnSp>
        <p:nvCxnSpPr>
          <p:cNvPr id="9" name="Straight Arrow Connector 8"/>
          <p:cNvCxnSpPr>
            <a:stCxn id="4" idx="3"/>
            <a:endCxn id="5" idx="1"/>
          </p:cNvCxnSpPr>
          <p:nvPr/>
        </p:nvCxnSpPr>
        <p:spPr>
          <a:xfrm>
            <a:off x="3483752" y="1921189"/>
            <a:ext cx="740040" cy="174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35961" y="1916833"/>
            <a:ext cx="674317" cy="174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08169" y="1916833"/>
            <a:ext cx="674317" cy="174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6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95600" y="195341"/>
            <a:ext cx="7200900" cy="1143000"/>
          </a:xfrm>
        </p:spPr>
        <p:txBody>
          <a:bodyPr>
            <a:normAutofit fontScale="90000"/>
          </a:bodyPr>
          <a:lstStyle/>
          <a:p>
            <a:r>
              <a:rPr lang="en-US" altLang="en-US" dirty="0"/>
              <a:t>The mathematics behind it</a:t>
            </a:r>
          </a:p>
        </p:txBody>
      </p:sp>
      <mc:AlternateContent xmlns:mc="http://schemas.openxmlformats.org/markup-compatibility/2006">
        <mc:Choice xmlns:a14="http://schemas.microsoft.com/office/drawing/2010/main" Requires="a14">
          <p:sp>
            <p:nvSpPr>
              <p:cNvPr id="6147" name="Rectangle 3"/>
              <p:cNvSpPr>
                <a:spLocks noGrp="1" noChangeArrowheads="1"/>
              </p:cNvSpPr>
              <p:nvPr>
                <p:ph type="body" idx="1"/>
              </p:nvPr>
            </p:nvSpPr>
            <p:spPr>
              <a:xfrm>
                <a:off x="2207569" y="1476260"/>
                <a:ext cx="8566927" cy="4263723"/>
              </a:xfrm>
            </p:spPr>
            <p:txBody>
              <a:bodyPr>
                <a:normAutofit/>
              </a:bodyPr>
              <a:lstStyle/>
              <a:p>
                <a:r>
                  <a:rPr lang="en-GB" sz="2400" dirty="0">
                    <a:latin typeface="Cambria Math" panose="02040503050406030204" pitchFamily="18" charset="0"/>
                    <a:ea typeface="Cambria Math"/>
                  </a:rPr>
                  <a:t>For an EM wave in unmagnetized plasma:</a:t>
                </a:r>
              </a:p>
              <a:p>
                <a14:m>
                  <m:oMath xmlns:m="http://schemas.openxmlformats.org/officeDocument/2006/math">
                    <m:sSup>
                      <m:sSupPr>
                        <m:ctrlPr>
                          <a:rPr lang="en-GB" sz="2400" i="1">
                            <a:latin typeface="Cambria Math" panose="02040503050406030204" pitchFamily="18" charset="0"/>
                            <a:ea typeface="Cambria Math"/>
                          </a:rPr>
                        </m:ctrlPr>
                      </m:sSupPr>
                      <m:e>
                        <m:r>
                          <a:rPr lang="en-GB" sz="2400" i="1">
                            <a:latin typeface="Cambria Math"/>
                            <a:ea typeface="Cambria Math"/>
                          </a:rPr>
                          <m:t>𝜔</m:t>
                        </m:r>
                      </m:e>
                      <m:sup>
                        <m:r>
                          <a:rPr lang="en-GB" sz="2400" i="1">
                            <a:latin typeface="Cambria Math"/>
                            <a:ea typeface="Cambria Math"/>
                          </a:rPr>
                          <m:t>2</m:t>
                        </m:r>
                      </m:sup>
                    </m:sSup>
                    <m:r>
                      <a:rPr lang="en-GB" sz="2400" i="1">
                        <a:latin typeface="Cambria Math"/>
                        <a:ea typeface="Cambria Math"/>
                      </a:rPr>
                      <m:t>=</m:t>
                    </m:r>
                    <m:sSubSup>
                      <m:sSubSupPr>
                        <m:ctrlPr>
                          <a:rPr lang="en-GB" sz="2400" i="1">
                            <a:latin typeface="Cambria Math" panose="02040503050406030204" pitchFamily="18" charset="0"/>
                            <a:ea typeface="Cambria Math"/>
                          </a:rPr>
                        </m:ctrlPr>
                      </m:sSubSupPr>
                      <m:e>
                        <m:r>
                          <a:rPr lang="en-GB" sz="2400" i="1">
                            <a:latin typeface="Cambria Math"/>
                            <a:ea typeface="Cambria Math"/>
                          </a:rPr>
                          <m:t>𝜔</m:t>
                        </m:r>
                      </m:e>
                      <m:sub>
                        <m:r>
                          <a:rPr lang="en-GB" sz="2400" i="1">
                            <a:latin typeface="Cambria Math"/>
                            <a:ea typeface="Cambria Math"/>
                          </a:rPr>
                          <m:t>𝑝</m:t>
                        </m:r>
                      </m:sub>
                      <m:sup>
                        <m:r>
                          <a:rPr lang="en-GB" sz="2400" i="1">
                            <a:latin typeface="Cambria Math"/>
                            <a:ea typeface="Cambria Math"/>
                          </a:rPr>
                          <m:t>2</m:t>
                        </m:r>
                      </m:sup>
                    </m:sSubSup>
                    <m:r>
                      <a:rPr lang="en-GB" sz="2400" i="1">
                        <a:latin typeface="Cambria Math"/>
                        <a:ea typeface="Cambria Math"/>
                      </a:rPr>
                      <m:t>+</m:t>
                    </m:r>
                    <m:sSup>
                      <m:sSupPr>
                        <m:ctrlPr>
                          <a:rPr lang="en-GB" sz="2400" i="1">
                            <a:latin typeface="Cambria Math" panose="02040503050406030204" pitchFamily="18" charset="0"/>
                            <a:ea typeface="Cambria Math"/>
                          </a:rPr>
                        </m:ctrlPr>
                      </m:sSupPr>
                      <m:e>
                        <m:r>
                          <a:rPr lang="en-GB" sz="2400" i="1">
                            <a:latin typeface="Cambria Math"/>
                            <a:ea typeface="Cambria Math"/>
                          </a:rPr>
                          <m:t>𝑐</m:t>
                        </m:r>
                      </m:e>
                      <m:sup>
                        <m:r>
                          <a:rPr lang="en-GB" sz="2400" i="1">
                            <a:latin typeface="Cambria Math"/>
                            <a:ea typeface="Cambria Math"/>
                          </a:rPr>
                          <m:t>2</m:t>
                        </m:r>
                      </m:sup>
                    </m:sSup>
                    <m:sSup>
                      <m:sSupPr>
                        <m:ctrlPr>
                          <a:rPr lang="en-GB" sz="2400" i="1">
                            <a:latin typeface="Cambria Math" panose="02040503050406030204" pitchFamily="18" charset="0"/>
                            <a:ea typeface="Cambria Math"/>
                          </a:rPr>
                        </m:ctrlPr>
                      </m:sSupPr>
                      <m:e>
                        <m:r>
                          <a:rPr lang="en-GB" sz="2400" i="1">
                            <a:latin typeface="Cambria Math"/>
                            <a:ea typeface="Cambria Math"/>
                          </a:rPr>
                          <m:t>𝑘</m:t>
                        </m:r>
                      </m:e>
                      <m:sup>
                        <m:r>
                          <a:rPr lang="en-GB" sz="2400" i="1">
                            <a:latin typeface="Cambria Math"/>
                            <a:ea typeface="Cambria Math"/>
                          </a:rPr>
                          <m:t>2</m:t>
                        </m:r>
                      </m:sup>
                    </m:sSup>
                  </m:oMath>
                </a14:m>
                <a:endParaRPr lang="en-US" altLang="en-US" sz="2400" dirty="0"/>
              </a:p>
              <a:p>
                <a14:m>
                  <m:oMath xmlns:m="http://schemas.openxmlformats.org/officeDocument/2006/math">
                    <m:sSup>
                      <m:sSupPr>
                        <m:ctrlPr>
                          <a:rPr lang="en-GB" sz="2400" i="1">
                            <a:latin typeface="Cambria Math" panose="02040503050406030204" pitchFamily="18" charset="0"/>
                            <a:ea typeface="Cambria Math"/>
                          </a:rPr>
                        </m:ctrlPr>
                      </m:sSupPr>
                      <m:e>
                        <m:r>
                          <a:rPr lang="en-GB" sz="2400" i="1">
                            <a:latin typeface="Cambria Math"/>
                            <a:ea typeface="Cambria Math"/>
                          </a:rPr>
                          <m:t>ℏ</m:t>
                        </m:r>
                      </m:e>
                      <m:sup>
                        <m:r>
                          <a:rPr lang="en-GB" sz="2400" i="1">
                            <a:latin typeface="Cambria Math"/>
                            <a:ea typeface="Cambria Math"/>
                          </a:rPr>
                          <m:t>2</m:t>
                        </m:r>
                      </m:sup>
                    </m:sSup>
                    <m:sSup>
                      <m:sSupPr>
                        <m:ctrlPr>
                          <a:rPr lang="en-GB" sz="2400" i="1">
                            <a:latin typeface="Cambria Math" panose="02040503050406030204" pitchFamily="18" charset="0"/>
                            <a:ea typeface="Cambria Math"/>
                          </a:rPr>
                        </m:ctrlPr>
                      </m:sSupPr>
                      <m:e>
                        <m:r>
                          <a:rPr lang="en-GB" sz="2400" i="1">
                            <a:latin typeface="Cambria Math"/>
                            <a:ea typeface="Cambria Math"/>
                          </a:rPr>
                          <m:t>𝜔</m:t>
                        </m:r>
                      </m:e>
                      <m:sup>
                        <m:r>
                          <a:rPr lang="en-GB" sz="2400" i="1">
                            <a:latin typeface="Cambria Math"/>
                            <a:ea typeface="Cambria Math"/>
                          </a:rPr>
                          <m:t>2</m:t>
                        </m:r>
                      </m:sup>
                    </m:sSup>
                    <m:r>
                      <a:rPr lang="en-GB" sz="2400" i="1">
                        <a:latin typeface="Cambria Math"/>
                        <a:ea typeface="Cambria Math"/>
                      </a:rPr>
                      <m:t>=</m:t>
                    </m:r>
                    <m:sSubSup>
                      <m:sSubSupPr>
                        <m:ctrlPr>
                          <a:rPr lang="en-GB" sz="2400" i="1">
                            <a:latin typeface="Cambria Math" panose="02040503050406030204" pitchFamily="18" charset="0"/>
                            <a:ea typeface="Cambria Math"/>
                          </a:rPr>
                        </m:ctrlPr>
                      </m:sSubSupPr>
                      <m:e>
                        <m:sSup>
                          <m:sSupPr>
                            <m:ctrlPr>
                              <a:rPr lang="en-GB" sz="2400" i="1">
                                <a:latin typeface="Cambria Math" panose="02040503050406030204" pitchFamily="18" charset="0"/>
                                <a:ea typeface="Cambria Math"/>
                              </a:rPr>
                            </m:ctrlPr>
                          </m:sSupPr>
                          <m:e>
                            <m:r>
                              <a:rPr lang="en-GB" sz="2400" i="1">
                                <a:latin typeface="Cambria Math"/>
                                <a:ea typeface="Cambria Math"/>
                              </a:rPr>
                              <m:t>ℏ</m:t>
                            </m:r>
                          </m:e>
                          <m:sup>
                            <m:r>
                              <a:rPr lang="en-GB" sz="2400" i="1">
                                <a:latin typeface="Cambria Math"/>
                                <a:ea typeface="Cambria Math"/>
                              </a:rPr>
                              <m:t>2</m:t>
                            </m:r>
                          </m:sup>
                        </m:sSup>
                        <m:r>
                          <a:rPr lang="en-GB" sz="2400" i="1">
                            <a:latin typeface="Cambria Math"/>
                            <a:ea typeface="Cambria Math"/>
                          </a:rPr>
                          <m:t>𝜔</m:t>
                        </m:r>
                      </m:e>
                      <m:sub>
                        <m:r>
                          <a:rPr lang="en-GB" sz="2400" i="1">
                            <a:latin typeface="Cambria Math"/>
                            <a:ea typeface="Cambria Math"/>
                          </a:rPr>
                          <m:t>𝑝</m:t>
                        </m:r>
                      </m:sub>
                      <m:sup>
                        <m:r>
                          <a:rPr lang="en-GB" sz="2400" i="1">
                            <a:latin typeface="Cambria Math"/>
                            <a:ea typeface="Cambria Math"/>
                          </a:rPr>
                          <m:t>2</m:t>
                        </m:r>
                      </m:sup>
                    </m:sSubSup>
                    <m:r>
                      <a:rPr lang="en-GB" sz="2400" i="1">
                        <a:latin typeface="Cambria Math"/>
                        <a:ea typeface="Cambria Math"/>
                      </a:rPr>
                      <m:t>+</m:t>
                    </m:r>
                    <m:sSup>
                      <m:sSupPr>
                        <m:ctrlPr>
                          <a:rPr lang="en-GB" sz="2400" i="1">
                            <a:latin typeface="Cambria Math" panose="02040503050406030204" pitchFamily="18" charset="0"/>
                            <a:ea typeface="Cambria Math"/>
                          </a:rPr>
                        </m:ctrlPr>
                      </m:sSupPr>
                      <m:e>
                        <m:r>
                          <a:rPr lang="en-GB" sz="2400" i="1">
                            <a:latin typeface="Cambria Math"/>
                            <a:ea typeface="Cambria Math"/>
                          </a:rPr>
                          <m:t>𝑐</m:t>
                        </m:r>
                      </m:e>
                      <m:sup>
                        <m:r>
                          <a:rPr lang="en-GB" sz="2400" i="1">
                            <a:latin typeface="Cambria Math"/>
                            <a:ea typeface="Cambria Math"/>
                          </a:rPr>
                          <m:t>2</m:t>
                        </m:r>
                      </m:sup>
                    </m:sSup>
                    <m:sSup>
                      <m:sSupPr>
                        <m:ctrlPr>
                          <a:rPr lang="en-GB" sz="2400" i="1">
                            <a:latin typeface="Cambria Math" panose="02040503050406030204" pitchFamily="18" charset="0"/>
                            <a:ea typeface="Cambria Math"/>
                          </a:rPr>
                        </m:ctrlPr>
                      </m:sSupPr>
                      <m:e>
                        <m:r>
                          <a:rPr lang="en-GB" sz="2400" i="1">
                            <a:latin typeface="Cambria Math"/>
                            <a:ea typeface="Cambria Math"/>
                          </a:rPr>
                          <m:t>ℏ</m:t>
                        </m:r>
                      </m:e>
                      <m:sup>
                        <m:r>
                          <a:rPr lang="en-GB" sz="2400" i="1">
                            <a:latin typeface="Cambria Math"/>
                            <a:ea typeface="Cambria Math"/>
                          </a:rPr>
                          <m:t>2</m:t>
                        </m:r>
                      </m:sup>
                    </m:sSup>
                    <m:sSup>
                      <m:sSupPr>
                        <m:ctrlPr>
                          <a:rPr lang="en-GB" sz="2400" i="1">
                            <a:latin typeface="Cambria Math" panose="02040503050406030204" pitchFamily="18" charset="0"/>
                            <a:ea typeface="Cambria Math"/>
                          </a:rPr>
                        </m:ctrlPr>
                      </m:sSupPr>
                      <m:e>
                        <m:r>
                          <a:rPr lang="en-GB" sz="2400" i="1">
                            <a:latin typeface="Cambria Math"/>
                            <a:ea typeface="Cambria Math"/>
                          </a:rPr>
                          <m:t>𝑘</m:t>
                        </m:r>
                      </m:e>
                      <m:sup>
                        <m:r>
                          <a:rPr lang="en-GB" sz="2400" i="1">
                            <a:latin typeface="Cambria Math"/>
                            <a:ea typeface="Cambria Math"/>
                          </a:rPr>
                          <m:t>2</m:t>
                        </m:r>
                      </m:sup>
                    </m:sSup>
                  </m:oMath>
                </a14:m>
                <a:endParaRPr lang="en-US" altLang="en-US" sz="2400" dirty="0"/>
              </a:p>
              <a:p>
                <a14:m>
                  <m:oMath xmlns:m="http://schemas.openxmlformats.org/officeDocument/2006/math">
                    <m:sSup>
                      <m:sSupPr>
                        <m:ctrlPr>
                          <a:rPr lang="en-US" altLang="en-US" sz="2400" i="1">
                            <a:latin typeface="Cambria Math" panose="02040503050406030204" pitchFamily="18" charset="0"/>
                          </a:rPr>
                        </m:ctrlPr>
                      </m:sSupPr>
                      <m:e>
                        <m:r>
                          <m:rPr>
                            <m:sty m:val="p"/>
                          </m:rPr>
                          <a:rPr lang="en-GB" altLang="en-US" sz="2400" b="0" i="0" smtClean="0">
                            <a:latin typeface="Cambria Math" panose="02040503050406030204" pitchFamily="18" charset="0"/>
                          </a:rPr>
                          <m:t>Massive</m:t>
                        </m:r>
                        <m:r>
                          <a:rPr lang="en-GB" altLang="en-US" sz="2400" b="0" i="0" smtClean="0">
                            <a:latin typeface="Cambria Math" panose="02040503050406030204" pitchFamily="18" charset="0"/>
                          </a:rPr>
                          <m:t> </m:t>
                        </m:r>
                        <m:r>
                          <m:rPr>
                            <m:sty m:val="p"/>
                          </m:rPr>
                          <a:rPr lang="en-GB" altLang="en-US" sz="2400" b="0" i="0" smtClean="0">
                            <a:latin typeface="Cambria Math" panose="02040503050406030204" pitchFamily="18" charset="0"/>
                          </a:rPr>
                          <m:t>particle</m:t>
                        </m:r>
                        <m:r>
                          <a:rPr lang="en-GB" altLang="en-US" sz="2400" b="0" i="0" smtClean="0">
                            <a:latin typeface="Cambria Math" panose="02040503050406030204" pitchFamily="18" charset="0"/>
                          </a:rPr>
                          <m:t>: </m:t>
                        </m:r>
                        <m:r>
                          <a:rPr lang="en-GB" altLang="en-US" sz="2400" b="0" i="1" smtClean="0">
                            <a:latin typeface="Cambria Math" panose="02040503050406030204" pitchFamily="18" charset="0"/>
                          </a:rPr>
                          <m:t>ℇ</m:t>
                        </m:r>
                      </m:e>
                      <m:sup>
                        <m:r>
                          <a:rPr lang="en-GB" altLang="en-US" sz="2400" i="1">
                            <a:latin typeface="Cambria Math"/>
                          </a:rPr>
                          <m:t>2</m:t>
                        </m:r>
                      </m:sup>
                    </m:sSup>
                    <m:r>
                      <a:rPr lang="en-GB" altLang="en-US" sz="2400" i="1">
                        <a:latin typeface="Cambria Math"/>
                      </a:rPr>
                      <m:t>=</m:t>
                    </m:r>
                    <m:sSup>
                      <m:sSupPr>
                        <m:ctrlPr>
                          <a:rPr lang="en-GB" altLang="en-US" sz="2400" i="1">
                            <a:latin typeface="Cambria Math" panose="02040503050406030204" pitchFamily="18" charset="0"/>
                          </a:rPr>
                        </m:ctrlPr>
                      </m:sSupPr>
                      <m:e>
                        <m:d>
                          <m:dPr>
                            <m:ctrlPr>
                              <a:rPr lang="en-GB" altLang="en-US" sz="2400" i="1">
                                <a:latin typeface="Cambria Math" panose="02040503050406030204" pitchFamily="18" charset="0"/>
                              </a:rPr>
                            </m:ctrlPr>
                          </m:dPr>
                          <m:e>
                            <m:sSub>
                              <m:sSubPr>
                                <m:ctrlPr>
                                  <a:rPr lang="en-GB" altLang="en-US" sz="2400" i="1">
                                    <a:latin typeface="Cambria Math" panose="02040503050406030204" pitchFamily="18" charset="0"/>
                                  </a:rPr>
                                </m:ctrlPr>
                              </m:sSubPr>
                              <m:e>
                                <m:r>
                                  <a:rPr lang="en-GB" altLang="en-US" sz="2400" i="1">
                                    <a:latin typeface="Cambria Math"/>
                                  </a:rPr>
                                  <m:t>𝑚</m:t>
                                </m:r>
                              </m:e>
                              <m:sub>
                                <m:r>
                                  <a:rPr lang="en-GB" altLang="en-US" sz="2400" i="1">
                                    <a:latin typeface="Cambria Math"/>
                                  </a:rPr>
                                  <m:t>0</m:t>
                                </m:r>
                              </m:sub>
                            </m:sSub>
                            <m:sSup>
                              <m:sSupPr>
                                <m:ctrlPr>
                                  <a:rPr lang="en-GB" altLang="en-US" sz="2400" i="1">
                                    <a:latin typeface="Cambria Math" panose="02040503050406030204" pitchFamily="18" charset="0"/>
                                  </a:rPr>
                                </m:ctrlPr>
                              </m:sSupPr>
                              <m:e>
                                <m:r>
                                  <a:rPr lang="en-GB" altLang="en-US" sz="2400" i="1">
                                    <a:latin typeface="Cambria Math"/>
                                  </a:rPr>
                                  <m:t>𝑐</m:t>
                                </m:r>
                              </m:e>
                              <m:sup>
                                <m:r>
                                  <a:rPr lang="en-GB" altLang="en-US" sz="2400" i="1">
                                    <a:latin typeface="Cambria Math"/>
                                  </a:rPr>
                                  <m:t>2</m:t>
                                </m:r>
                              </m:sup>
                            </m:sSup>
                          </m:e>
                        </m:d>
                      </m:e>
                      <m:sup>
                        <m:r>
                          <a:rPr lang="en-GB" altLang="en-US" sz="2400" i="1">
                            <a:latin typeface="Cambria Math"/>
                          </a:rPr>
                          <m:t>2</m:t>
                        </m:r>
                      </m:sup>
                    </m:sSup>
                    <m:r>
                      <a:rPr lang="en-GB" altLang="en-US" sz="2400" i="1">
                        <a:latin typeface="Cambria Math"/>
                      </a:rPr>
                      <m:t>+</m:t>
                    </m:r>
                    <m:sSup>
                      <m:sSupPr>
                        <m:ctrlPr>
                          <a:rPr lang="en-GB" sz="2400" i="1">
                            <a:latin typeface="Cambria Math" panose="02040503050406030204" pitchFamily="18" charset="0"/>
                            <a:ea typeface="Cambria Math"/>
                          </a:rPr>
                        </m:ctrlPr>
                      </m:sSupPr>
                      <m:e>
                        <m:r>
                          <a:rPr lang="en-GB" sz="2400" i="1">
                            <a:latin typeface="Cambria Math"/>
                            <a:ea typeface="Cambria Math"/>
                          </a:rPr>
                          <m:t>𝑐</m:t>
                        </m:r>
                      </m:e>
                      <m:sup>
                        <m:r>
                          <a:rPr lang="en-GB" sz="2400" i="1">
                            <a:latin typeface="Cambria Math"/>
                            <a:ea typeface="Cambria Math"/>
                          </a:rPr>
                          <m:t>2</m:t>
                        </m:r>
                      </m:sup>
                    </m:sSup>
                    <m:sSup>
                      <m:sSupPr>
                        <m:ctrlPr>
                          <a:rPr lang="en-GB" sz="2400" i="1">
                            <a:latin typeface="Cambria Math" panose="02040503050406030204" pitchFamily="18" charset="0"/>
                            <a:ea typeface="Cambria Math"/>
                          </a:rPr>
                        </m:ctrlPr>
                      </m:sSupPr>
                      <m:e>
                        <m:r>
                          <a:rPr lang="en-GB" sz="2400" i="1">
                            <a:latin typeface="Cambria Math"/>
                            <a:ea typeface="Cambria Math"/>
                          </a:rPr>
                          <m:t>𝑝</m:t>
                        </m:r>
                      </m:e>
                      <m:sup>
                        <m:r>
                          <a:rPr lang="en-GB" sz="2400" i="1">
                            <a:latin typeface="Cambria Math"/>
                            <a:ea typeface="Cambria Math"/>
                          </a:rPr>
                          <m:t>2</m:t>
                        </m:r>
                      </m:sup>
                    </m:sSup>
                  </m:oMath>
                </a14:m>
                <a:endParaRPr lang="en-US" altLang="en-US" sz="2400" dirty="0"/>
              </a:p>
              <a:p>
                <a:endParaRPr lang="en-US" altLang="en-US" sz="2400" dirty="0"/>
              </a:p>
              <a:p>
                <a14:m>
                  <m:oMath xmlns:m="http://schemas.openxmlformats.org/officeDocument/2006/math">
                    <m:m>
                      <m:mPr>
                        <m:mcs>
                          <m:mc>
                            <m:mcPr>
                              <m:count m:val="3"/>
                              <m:mcJc m:val="center"/>
                            </m:mcPr>
                          </m:mc>
                        </m:mcs>
                        <m:ctrlPr>
                          <a:rPr lang="en-US" altLang="en-US" sz="2400" i="1">
                            <a:latin typeface="Cambria Math" panose="02040503050406030204" pitchFamily="18" charset="0"/>
                          </a:rPr>
                        </m:ctrlPr>
                      </m:mPr>
                      <m:mr>
                        <m:e>
                          <m:f>
                            <m:fPr>
                              <m:ctrlPr>
                                <a:rPr lang="en-US" altLang="en-US" sz="2400" i="1">
                                  <a:latin typeface="Cambria Math" panose="02040503050406030204" pitchFamily="18" charset="0"/>
                                </a:rPr>
                              </m:ctrlPr>
                            </m:fPr>
                            <m:num>
                              <m:r>
                                <a:rPr lang="en-GB" altLang="en-US" sz="2400" i="1">
                                  <a:latin typeface="Cambria Math"/>
                                </a:rPr>
                                <m:t>𝑑𝑥</m:t>
                              </m:r>
                            </m:num>
                            <m:den>
                              <m:r>
                                <a:rPr lang="en-GB" altLang="en-US" sz="2400" i="1">
                                  <a:latin typeface="Cambria Math"/>
                                </a:rPr>
                                <m:t>𝑑𝑡</m:t>
                              </m:r>
                            </m:den>
                          </m:f>
                          <m:r>
                            <a:rPr lang="en-GB" altLang="en-US" sz="2400" i="1">
                              <a:latin typeface="Cambria Math"/>
                            </a:rPr>
                            <m:t>=</m:t>
                          </m:r>
                          <m:f>
                            <m:fPr>
                              <m:ctrlPr>
                                <a:rPr lang="en-GB" altLang="en-US" sz="2400" i="1">
                                  <a:latin typeface="Cambria Math" panose="02040503050406030204" pitchFamily="18" charset="0"/>
                                </a:rPr>
                              </m:ctrlPr>
                            </m:fPr>
                            <m:num>
                              <m:r>
                                <a:rPr lang="en-GB" altLang="en-US" sz="2400" i="1">
                                  <a:latin typeface="Cambria Math"/>
                                  <a:ea typeface="Cambria Math"/>
                                </a:rPr>
                                <m:t>𝜕</m:t>
                              </m:r>
                              <m:r>
                                <a:rPr lang="en-GB" altLang="en-US" sz="2400" i="1">
                                  <a:latin typeface="Cambria Math"/>
                                  <a:ea typeface="Cambria Math"/>
                                </a:rPr>
                                <m:t>𝐻</m:t>
                              </m:r>
                            </m:num>
                            <m:den>
                              <m:r>
                                <a:rPr lang="en-GB" altLang="en-US" sz="2400" i="1">
                                  <a:latin typeface="Cambria Math"/>
                                  <a:ea typeface="Cambria Math"/>
                                </a:rPr>
                                <m:t>𝜕</m:t>
                              </m:r>
                              <m:r>
                                <a:rPr lang="en-GB" altLang="en-US" sz="2400" i="1">
                                  <a:latin typeface="Cambria Math"/>
                                  <a:ea typeface="Cambria Math"/>
                                </a:rPr>
                                <m:t>𝑝</m:t>
                              </m:r>
                            </m:den>
                          </m:f>
                          <m:r>
                            <a:rPr lang="en-GB" altLang="en-US" sz="2400" i="1">
                              <a:latin typeface="Cambria Math"/>
                            </a:rPr>
                            <m:t>=</m:t>
                          </m:r>
                          <m:f>
                            <m:fPr>
                              <m:ctrlPr>
                                <a:rPr lang="en-GB" altLang="en-US" sz="2400" i="1">
                                  <a:latin typeface="Cambria Math" panose="02040503050406030204" pitchFamily="18" charset="0"/>
                                </a:rPr>
                              </m:ctrlPr>
                            </m:fPr>
                            <m:num>
                              <m:r>
                                <a:rPr lang="en-GB" altLang="en-US" sz="2400" i="1">
                                  <a:latin typeface="Cambria Math"/>
                                  <a:ea typeface="Cambria Math"/>
                                </a:rPr>
                                <m:t>𝜕𝜔</m:t>
                              </m:r>
                            </m:num>
                            <m:den>
                              <m:r>
                                <a:rPr lang="en-GB" altLang="en-US" sz="2400" i="1">
                                  <a:latin typeface="Cambria Math"/>
                                  <a:ea typeface="Cambria Math"/>
                                </a:rPr>
                                <m:t>𝜕</m:t>
                              </m:r>
                              <m:r>
                                <a:rPr lang="en-GB" altLang="en-US" sz="2400" i="1">
                                  <a:latin typeface="Cambria Math"/>
                                  <a:ea typeface="Cambria Math"/>
                                </a:rPr>
                                <m:t>𝑘</m:t>
                              </m:r>
                            </m:den>
                          </m:f>
                        </m:e>
                        <m:e>
                          <m:r>
                            <a:rPr lang="en-GB" altLang="en-US" sz="2400" i="1">
                              <a:latin typeface="Cambria Math"/>
                            </a:rPr>
                            <m:t>     </m:t>
                          </m:r>
                        </m:e>
                        <m:e>
                          <m:f>
                            <m:fPr>
                              <m:ctrlPr>
                                <a:rPr lang="en-US" altLang="en-US" sz="2400" i="1">
                                  <a:latin typeface="Cambria Math" panose="02040503050406030204" pitchFamily="18" charset="0"/>
                                </a:rPr>
                              </m:ctrlPr>
                            </m:fPr>
                            <m:num>
                              <m:r>
                                <a:rPr lang="en-GB" altLang="en-US" sz="2400" i="1">
                                  <a:latin typeface="Cambria Math"/>
                                </a:rPr>
                                <m:t>𝑑𝑘</m:t>
                              </m:r>
                            </m:num>
                            <m:den>
                              <m:r>
                                <a:rPr lang="en-GB" altLang="en-US" sz="2400" i="1">
                                  <a:latin typeface="Cambria Math"/>
                                </a:rPr>
                                <m:t>𝑑𝑡</m:t>
                              </m:r>
                            </m:den>
                          </m:f>
                          <m:r>
                            <a:rPr lang="en-GB" altLang="en-US" sz="2400" i="1">
                              <a:latin typeface="Cambria Math"/>
                            </a:rPr>
                            <m:t>=−</m:t>
                          </m:r>
                          <m:f>
                            <m:fPr>
                              <m:ctrlPr>
                                <a:rPr lang="en-GB" altLang="en-US" sz="2400" i="1">
                                  <a:latin typeface="Cambria Math" panose="02040503050406030204" pitchFamily="18" charset="0"/>
                                </a:rPr>
                              </m:ctrlPr>
                            </m:fPr>
                            <m:num>
                              <m:r>
                                <a:rPr lang="en-GB" altLang="en-US" sz="2400" i="1">
                                  <a:latin typeface="Cambria Math"/>
                                </a:rPr>
                                <m:t>1</m:t>
                              </m:r>
                            </m:num>
                            <m:den>
                              <m:r>
                                <a:rPr lang="en-GB" altLang="en-US" sz="2400" i="1">
                                  <a:latin typeface="Cambria Math"/>
                                  <a:ea typeface="Cambria Math"/>
                                </a:rPr>
                                <m:t>ℏ</m:t>
                              </m:r>
                            </m:den>
                          </m:f>
                          <m:f>
                            <m:fPr>
                              <m:ctrlPr>
                                <a:rPr lang="en-GB" altLang="en-US" sz="2400" i="1">
                                  <a:latin typeface="Cambria Math" panose="02040503050406030204" pitchFamily="18" charset="0"/>
                                </a:rPr>
                              </m:ctrlPr>
                            </m:fPr>
                            <m:num>
                              <m:r>
                                <a:rPr lang="en-GB" altLang="en-US" sz="2400" i="1">
                                  <a:latin typeface="Cambria Math"/>
                                  <a:ea typeface="Cambria Math"/>
                                </a:rPr>
                                <m:t>𝜕</m:t>
                              </m:r>
                              <m:r>
                                <a:rPr lang="en-GB" altLang="en-US" sz="2400" i="1">
                                  <a:latin typeface="Cambria Math"/>
                                  <a:ea typeface="Cambria Math"/>
                                </a:rPr>
                                <m:t>𝐻</m:t>
                              </m:r>
                            </m:num>
                            <m:den>
                              <m:r>
                                <a:rPr lang="en-GB" altLang="en-US" sz="2400" i="1">
                                  <a:latin typeface="Cambria Math"/>
                                  <a:ea typeface="Cambria Math"/>
                                </a:rPr>
                                <m:t>𝜕</m:t>
                              </m:r>
                              <m:r>
                                <a:rPr lang="en-GB" altLang="en-US" sz="2400" i="1">
                                  <a:latin typeface="Cambria Math"/>
                                  <a:ea typeface="Cambria Math"/>
                                </a:rPr>
                                <m:t>𝑥</m:t>
                              </m:r>
                            </m:den>
                          </m:f>
                          <m:r>
                            <a:rPr lang="en-GB" altLang="en-US" sz="2400" i="1">
                              <a:latin typeface="Cambria Math"/>
                            </a:rPr>
                            <m:t>=−</m:t>
                          </m:r>
                          <m:f>
                            <m:fPr>
                              <m:ctrlPr>
                                <a:rPr lang="en-GB" altLang="en-US" sz="2400" i="1">
                                  <a:latin typeface="Cambria Math" panose="02040503050406030204" pitchFamily="18" charset="0"/>
                                </a:rPr>
                              </m:ctrlPr>
                            </m:fPr>
                            <m:num>
                              <m:r>
                                <a:rPr lang="en-GB" altLang="en-US" sz="2400" i="1">
                                  <a:latin typeface="Cambria Math"/>
                                  <a:ea typeface="Cambria Math"/>
                                </a:rPr>
                                <m:t>𝜕𝜔</m:t>
                              </m:r>
                            </m:num>
                            <m:den>
                              <m:r>
                                <a:rPr lang="en-GB" altLang="en-US" sz="2400" i="1">
                                  <a:latin typeface="Cambria Math"/>
                                  <a:ea typeface="Cambria Math"/>
                                </a:rPr>
                                <m:t>𝜕</m:t>
                              </m:r>
                              <m:r>
                                <a:rPr lang="en-GB" altLang="en-US" sz="2400" i="1">
                                  <a:latin typeface="Cambria Math"/>
                                  <a:ea typeface="Cambria Math"/>
                                </a:rPr>
                                <m:t>𝑥</m:t>
                              </m:r>
                            </m:den>
                          </m:f>
                        </m:e>
                      </m:mr>
                    </m:m>
                  </m:oMath>
                </a14:m>
                <a:endParaRPr lang="en-US" altLang="en-US" sz="2400" dirty="0"/>
              </a:p>
              <a:p>
                <a:endParaRPr lang="en-US" altLang="en-US" sz="2400" dirty="0"/>
              </a:p>
              <a:p>
                <a:r>
                  <a:rPr lang="en-US" altLang="en-US" sz="2400" dirty="0"/>
                  <a:t>We can use a particle model to simulate this!</a:t>
                </a:r>
              </a:p>
            </p:txBody>
          </p:sp>
        </mc:Choice>
        <mc:Fallback>
          <p:sp>
            <p:nvSpPr>
              <p:cNvPr id="6147" name="Rectangle 3"/>
              <p:cNvSpPr>
                <a:spLocks noGrp="1" noRot="1" noChangeAspect="1" noMove="1" noResize="1" noEditPoints="1" noAdjustHandles="1" noChangeArrowheads="1" noChangeShapeType="1" noTextEdit="1"/>
              </p:cNvSpPr>
              <p:nvPr>
                <p:ph type="body" idx="1"/>
              </p:nvPr>
            </p:nvSpPr>
            <p:spPr>
              <a:xfrm>
                <a:off x="2207569" y="1476260"/>
                <a:ext cx="8566927" cy="4263723"/>
              </a:xfrm>
              <a:blipFill>
                <a:blip r:embed="rId2"/>
                <a:stretch>
                  <a:fillRect l="-888" t="-1780"/>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188720"/>
            <a:ext cx="10876526" cy="550920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The good news: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Maximum E-field strength in vacuum: 10 MeV/m</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Maximum E-field strength in plasma: 10 GeV/m</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Thus: plasma-based accelerators can be much more compact than “classical” accelerators using vacuum tubes</a:t>
            </a:r>
          </a:p>
          <a:p>
            <a:pPr marL="342900" indent="-342900">
              <a:buFont typeface="Arial" panose="020B0604020202020204" pitchFamily="34" charset="0"/>
              <a:buChar char="•"/>
            </a:pPr>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The bad news: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Plasma is an unstable, uncooperative medium</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Difficult to get accelerated particle beams with good quality (high charge, short duration, low energy spread, low emittance); also high shot-to-shot variability</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Difficult to get drivers for the plasma wave that are short enough</a:t>
            </a:r>
          </a:p>
          <a:p>
            <a:pPr marL="342900" indent="-342900">
              <a:buFont typeface="Arial" panose="020B0604020202020204" pitchFamily="34" charset="0"/>
              <a:buChar char="•"/>
            </a:pPr>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Drivers for the plasma wave: photons (laser), electrons, protons</a:t>
            </a:r>
          </a:p>
          <a:p>
            <a:r>
              <a:rPr lang="en-GB" sz="2200" dirty="0">
                <a:solidFill>
                  <a:srgbClr val="626262"/>
                </a:solidFill>
                <a:latin typeface="Arial" panose="020B0604020202020204" pitchFamily="34" charset="0"/>
                <a:cs typeface="Arial" panose="020B0604020202020204" pitchFamily="34" charset="0"/>
              </a:rPr>
              <a:t>Accelerated particles: electrons, protons, photons</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See also: C. Joshi, Phys. Plasmas </a:t>
            </a:r>
            <a:r>
              <a:rPr lang="en-GB" sz="2200" b="1" dirty="0">
                <a:solidFill>
                  <a:srgbClr val="626262"/>
                </a:solidFill>
                <a:latin typeface="Arial" panose="020B0604020202020204" pitchFamily="34" charset="0"/>
                <a:cs typeface="Arial" panose="020B0604020202020204" pitchFamily="34" charset="0"/>
              </a:rPr>
              <a:t>14</a:t>
            </a:r>
            <a:r>
              <a:rPr lang="en-GB" sz="2200" dirty="0">
                <a:solidFill>
                  <a:srgbClr val="626262"/>
                </a:solidFill>
                <a:latin typeface="Arial" panose="020B0604020202020204" pitchFamily="34" charset="0"/>
                <a:cs typeface="Arial" panose="020B0604020202020204" pitchFamily="34" charset="0"/>
              </a:rPr>
              <a:t>, 055501 (2007)</a:t>
            </a:r>
          </a:p>
        </p:txBody>
      </p:sp>
      <p:sp>
        <p:nvSpPr>
          <p:cNvPr id="7" name="TextBox 6">
            <a:extLst>
              <a:ext uri="{FF2B5EF4-FFF2-40B4-BE49-F238E27FC236}">
                <a16:creationId xmlns:a16="http://schemas.microsoft.com/office/drawing/2014/main" id="{67B54F19-1212-9345-95FF-9D2815FD6E96}"/>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Intro to particle acceleration in plasma</a:t>
            </a:r>
          </a:p>
        </p:txBody>
      </p:sp>
    </p:spTree>
    <p:extLst>
      <p:ext uri="{BB962C8B-B14F-4D97-AF65-F5344CB8AC3E}">
        <p14:creationId xmlns:p14="http://schemas.microsoft.com/office/powerpoint/2010/main" val="28267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95510" y="0"/>
            <a:ext cx="8229600" cy="863600"/>
          </a:xfrm>
        </p:spPr>
        <p:txBody>
          <a:bodyPr/>
          <a:lstStyle/>
          <a:p>
            <a:pPr eaLnBrk="1" hangingPunct="1"/>
            <a:r>
              <a:rPr lang="en-GB" altLang="en-US" dirty="0"/>
              <a:t>Wigner function</a:t>
            </a:r>
          </a:p>
        </p:txBody>
      </p:sp>
      <p:grpSp>
        <p:nvGrpSpPr>
          <p:cNvPr id="1028" name="Group 3"/>
          <p:cNvGrpSpPr>
            <a:grpSpLocks/>
          </p:cNvGrpSpPr>
          <p:nvPr/>
        </p:nvGrpSpPr>
        <p:grpSpPr bwMode="auto">
          <a:xfrm>
            <a:off x="2606810" y="2581014"/>
            <a:ext cx="3668712" cy="3134199"/>
            <a:chOff x="1383" y="1207"/>
            <a:chExt cx="2903" cy="2178"/>
          </a:xfrm>
        </p:grpSpPr>
        <p:pic>
          <p:nvPicPr>
            <p:cNvPr id="1040" name="Picture 4"/>
            <p:cNvPicPr>
              <a:picLocks noChangeAspect="1" noChangeArrowheads="1"/>
            </p:cNvPicPr>
            <p:nvPr/>
          </p:nvPicPr>
          <p:blipFill>
            <a:blip r:embed="rId3">
              <a:extLst>
                <a:ext uri="{28A0092B-C50C-407E-A947-70E740481C1C}">
                  <a14:useLocalDpi xmlns:a14="http://schemas.microsoft.com/office/drawing/2010/main" val="0"/>
                </a:ext>
              </a:extLst>
            </a:blip>
            <a:srcRect l="50763" t="45259" r="6172" b="7185"/>
            <a:stretch>
              <a:fillRect/>
            </a:stretch>
          </p:blipFill>
          <p:spPr bwMode="auto">
            <a:xfrm>
              <a:off x="1383" y="1207"/>
              <a:ext cx="2903"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5"/>
            <p:cNvSpPr>
              <a:spLocks noChangeArrowheads="1"/>
            </p:cNvSpPr>
            <p:nvPr/>
          </p:nvSpPr>
          <p:spPr bwMode="auto">
            <a:xfrm>
              <a:off x="1746" y="1556"/>
              <a:ext cx="146" cy="25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029" name="Text Box 6"/>
          <p:cNvSpPr txBox="1">
            <a:spLocks noChangeArrowheads="1"/>
          </p:cNvSpPr>
          <p:nvPr/>
        </p:nvSpPr>
        <p:spPr bwMode="auto">
          <a:xfrm>
            <a:off x="4262572" y="5642187"/>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a:t>x – ct (m)</a:t>
            </a:r>
          </a:p>
        </p:txBody>
      </p:sp>
      <p:sp>
        <p:nvSpPr>
          <p:cNvPr id="1030" name="Line 7"/>
          <p:cNvSpPr>
            <a:spLocks noChangeShapeType="1"/>
          </p:cNvSpPr>
          <p:nvPr/>
        </p:nvSpPr>
        <p:spPr bwMode="auto">
          <a:xfrm flipV="1">
            <a:off x="2070235" y="4091993"/>
            <a:ext cx="2481015" cy="1024732"/>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31" name="Text Box 8"/>
          <p:cNvSpPr txBox="1">
            <a:spLocks noChangeArrowheads="1"/>
          </p:cNvSpPr>
          <p:nvPr/>
        </p:nvSpPr>
        <p:spPr bwMode="auto">
          <a:xfrm>
            <a:off x="590685" y="4796050"/>
            <a:ext cx="147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Initial photon</a:t>
            </a:r>
          </a:p>
          <a:p>
            <a:pPr eaLnBrk="1" hangingPunct="1"/>
            <a:r>
              <a:rPr lang="en-GB" altLang="en-US" dirty="0"/>
              <a:t>distribution</a:t>
            </a:r>
          </a:p>
        </p:txBody>
      </p:sp>
      <p:sp>
        <p:nvSpPr>
          <p:cNvPr id="1032" name="Text Box 9"/>
          <p:cNvSpPr txBox="1">
            <a:spLocks noChangeArrowheads="1"/>
          </p:cNvSpPr>
          <p:nvPr/>
        </p:nvSpPr>
        <p:spPr bwMode="auto">
          <a:xfrm>
            <a:off x="735147" y="2756112"/>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Final photon</a:t>
            </a:r>
          </a:p>
          <a:p>
            <a:pPr eaLnBrk="1" hangingPunct="1"/>
            <a:r>
              <a:rPr lang="en-GB" altLang="en-US"/>
              <a:t>distribution</a:t>
            </a:r>
          </a:p>
        </p:txBody>
      </p:sp>
      <p:sp>
        <p:nvSpPr>
          <p:cNvPr id="1033" name="Line 10"/>
          <p:cNvSpPr>
            <a:spLocks noChangeShapeType="1"/>
          </p:cNvSpPr>
          <p:nvPr/>
        </p:nvSpPr>
        <p:spPr bwMode="auto">
          <a:xfrm>
            <a:off x="2066266" y="2921641"/>
            <a:ext cx="2374900" cy="2873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34" name="Line 11"/>
          <p:cNvSpPr>
            <a:spLocks noChangeShapeType="1"/>
          </p:cNvSpPr>
          <p:nvPr/>
        </p:nvSpPr>
        <p:spPr bwMode="auto">
          <a:xfrm>
            <a:off x="1814647" y="4130888"/>
            <a:ext cx="1440458" cy="142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35" name="Text Box 12"/>
          <p:cNvSpPr txBox="1">
            <a:spLocks noChangeArrowheads="1"/>
          </p:cNvSpPr>
          <p:nvPr/>
        </p:nvSpPr>
        <p:spPr bwMode="auto">
          <a:xfrm>
            <a:off x="590685" y="3908637"/>
            <a:ext cx="118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Wakefield</a:t>
            </a:r>
          </a:p>
        </p:txBody>
      </p:sp>
      <p:sp>
        <p:nvSpPr>
          <p:cNvPr id="1036" name="Text Box 13"/>
          <p:cNvSpPr txBox="1">
            <a:spLocks noChangeArrowheads="1"/>
          </p:cNvSpPr>
          <p:nvPr/>
        </p:nvSpPr>
        <p:spPr bwMode="auto">
          <a:xfrm rot="16200000">
            <a:off x="1417773" y="3807037"/>
            <a:ext cx="2282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a:t>Scaled electron density</a:t>
            </a:r>
          </a:p>
        </p:txBody>
      </p:sp>
      <p:sp>
        <p:nvSpPr>
          <p:cNvPr id="1037" name="Text Box 14"/>
          <p:cNvSpPr txBox="1">
            <a:spLocks noChangeArrowheads="1"/>
          </p:cNvSpPr>
          <p:nvPr/>
        </p:nvSpPr>
        <p:spPr bwMode="auto">
          <a:xfrm rot="5400000">
            <a:off x="5157196" y="37991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t>Photon frequency (rad/s)</a:t>
            </a:r>
          </a:p>
        </p:txBody>
      </p:sp>
      <p:sp>
        <p:nvSpPr>
          <p:cNvPr id="1039" name="Text Box 16"/>
          <p:cNvSpPr txBox="1">
            <a:spLocks noChangeArrowheads="1"/>
          </p:cNvSpPr>
          <p:nvPr/>
        </p:nvSpPr>
        <p:spPr bwMode="auto">
          <a:xfrm>
            <a:off x="318997" y="1534959"/>
            <a:ext cx="10778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dirty="0"/>
              <a:t>Photons vs electrons in a </a:t>
            </a:r>
            <a:r>
              <a:rPr lang="en-GB" altLang="en-US" sz="2800" dirty="0" err="1"/>
              <a:t>wakefield</a:t>
            </a:r>
            <a:r>
              <a:rPr lang="en-GB" altLang="en-US" sz="2800" dirty="0"/>
              <a:t>: how similar these spectra are!</a:t>
            </a:r>
            <a:endParaRPr lang="en-US" altLang="en-US" sz="2800" dirty="0">
              <a:cs typeface="Arial"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329571916"/>
              </p:ext>
            </p:extLst>
          </p:nvPr>
        </p:nvGraphicFramePr>
        <p:xfrm>
          <a:off x="1332047" y="908050"/>
          <a:ext cx="7304088" cy="560388"/>
        </p:xfrm>
        <a:graphic>
          <a:graphicData uri="http://schemas.openxmlformats.org/presentationml/2006/ole">
            <mc:AlternateContent xmlns:mc="http://schemas.openxmlformats.org/markup-compatibility/2006">
              <mc:Choice xmlns:v="urn:schemas-microsoft-com:vml" Requires="v">
                <p:oleObj name="Equation" r:id="rId4" imgW="3644640" imgH="279360" progId="Equation.3">
                  <p:embed/>
                </p:oleObj>
              </mc:Choice>
              <mc:Fallback>
                <p:oleObj name="Equation" r:id="rId4" imgW="3644640" imgH="279360" progId="Equation.3">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047" y="908050"/>
                        <a:ext cx="7304088" cy="56038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3E81B79F-A836-56FA-A1A7-B7D9A886D7EF}"/>
              </a:ext>
            </a:extLst>
          </p:cNvPr>
          <p:cNvPicPr>
            <a:picLocks noChangeAspect="1"/>
          </p:cNvPicPr>
          <p:nvPr/>
        </p:nvPicPr>
        <p:blipFill>
          <a:blip r:embed="rId6"/>
          <a:stretch>
            <a:fillRect/>
          </a:stretch>
        </p:blipFill>
        <p:spPr>
          <a:xfrm>
            <a:off x="7091656" y="2417973"/>
            <a:ext cx="4604823" cy="3696389"/>
          </a:xfrm>
          <a:prstGeom prst="rect">
            <a:avLst/>
          </a:prstGeom>
        </p:spPr>
      </p:pic>
      <p:sp>
        <p:nvSpPr>
          <p:cNvPr id="3" name="TextBox 2">
            <a:extLst>
              <a:ext uri="{FF2B5EF4-FFF2-40B4-BE49-F238E27FC236}">
                <a16:creationId xmlns:a16="http://schemas.microsoft.com/office/drawing/2014/main" id="{E7F9AF4D-E229-A764-6E30-B3DC2A551071}"/>
              </a:ext>
            </a:extLst>
          </p:cNvPr>
          <p:cNvSpPr txBox="1"/>
          <p:nvPr/>
        </p:nvSpPr>
        <p:spPr>
          <a:xfrm>
            <a:off x="1778135" y="2417974"/>
            <a:ext cx="2731132" cy="369332"/>
          </a:xfrm>
          <a:prstGeom prst="rect">
            <a:avLst/>
          </a:prstGeom>
          <a:noFill/>
        </p:spPr>
        <p:txBody>
          <a:bodyPr wrap="none" rtlCol="0">
            <a:spAutoFit/>
          </a:bodyPr>
          <a:lstStyle/>
          <a:p>
            <a:r>
              <a:rPr lang="en-US" dirty="0"/>
              <a:t>(</a:t>
            </a:r>
            <a:r>
              <a:rPr lang="en-US" dirty="0" err="1"/>
              <a:t>x,ω</a:t>
            </a:r>
            <a:r>
              <a:rPr lang="en-US" dirty="0"/>
              <a:t>) spectrum for photons</a:t>
            </a:r>
          </a:p>
        </p:txBody>
      </p:sp>
      <p:sp>
        <p:nvSpPr>
          <p:cNvPr id="4" name="TextBox 3">
            <a:extLst>
              <a:ext uri="{FF2B5EF4-FFF2-40B4-BE49-F238E27FC236}">
                <a16:creationId xmlns:a16="http://schemas.microsoft.com/office/drawing/2014/main" id="{B8A7D64B-6EF4-3928-4C4F-33E9EFF466BB}"/>
              </a:ext>
            </a:extLst>
          </p:cNvPr>
          <p:cNvSpPr txBox="1"/>
          <p:nvPr/>
        </p:nvSpPr>
        <p:spPr>
          <a:xfrm>
            <a:off x="7924455" y="2417974"/>
            <a:ext cx="2796984" cy="369332"/>
          </a:xfrm>
          <a:prstGeom prst="rect">
            <a:avLst/>
          </a:prstGeom>
          <a:noFill/>
        </p:spPr>
        <p:txBody>
          <a:bodyPr wrap="none" rtlCol="0">
            <a:spAutoFit/>
          </a:bodyPr>
          <a:lstStyle/>
          <a:p>
            <a:r>
              <a:rPr lang="en-US" dirty="0"/>
              <a:t>(</a:t>
            </a:r>
            <a:r>
              <a:rPr lang="en-US" dirty="0" err="1"/>
              <a:t>x,ℇ</a:t>
            </a:r>
            <a:r>
              <a:rPr lang="en-US" dirty="0"/>
              <a:t>) spectrum for electrons</a:t>
            </a:r>
          </a:p>
        </p:txBody>
      </p:sp>
      <p:sp>
        <p:nvSpPr>
          <p:cNvPr id="5" name="TextBox 4">
            <a:extLst>
              <a:ext uri="{FF2B5EF4-FFF2-40B4-BE49-F238E27FC236}">
                <a16:creationId xmlns:a16="http://schemas.microsoft.com/office/drawing/2014/main" id="{AB1DCF25-E9AD-74E0-8527-37ACFD3FEA42}"/>
              </a:ext>
            </a:extLst>
          </p:cNvPr>
          <p:cNvSpPr txBox="1"/>
          <p:nvPr/>
        </p:nvSpPr>
        <p:spPr>
          <a:xfrm>
            <a:off x="6987386" y="5978737"/>
            <a:ext cx="4675447" cy="369332"/>
          </a:xfrm>
          <a:prstGeom prst="rect">
            <a:avLst/>
          </a:prstGeom>
          <a:noFill/>
        </p:spPr>
        <p:txBody>
          <a:bodyPr wrap="none" rtlCol="0">
            <a:spAutoFit/>
          </a:bodyPr>
          <a:lstStyle/>
          <a:p>
            <a:r>
              <a:rPr lang="en-US" dirty="0"/>
              <a:t>S. F. Martins et al., Nature Physics </a:t>
            </a:r>
            <a:r>
              <a:rPr lang="en-US" b="1" dirty="0"/>
              <a:t>6</a:t>
            </a:r>
            <a:r>
              <a:rPr lang="en-US" dirty="0"/>
              <a:t>, 311 (2010).</a:t>
            </a:r>
          </a:p>
        </p:txBody>
      </p:sp>
    </p:spTree>
    <p:extLst>
      <p:ext uri="{BB962C8B-B14F-4D97-AF65-F5344CB8AC3E}">
        <p14:creationId xmlns:p14="http://schemas.microsoft.com/office/powerpoint/2010/main" val="376020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CA49039-71DA-2A8A-9255-E5569D0F190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7E0F5A1-D978-F4DD-61B1-E63C03719017}"/>
              </a:ext>
            </a:extLst>
          </p:cNvPr>
          <p:cNvSpPr/>
          <p:nvPr/>
        </p:nvSpPr>
        <p:spPr>
          <a:xfrm>
            <a:off x="206994" y="1211470"/>
            <a:ext cx="7053122" cy="144655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Photon acceleration in laser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experiments:</a:t>
            </a:r>
          </a:p>
          <a:p>
            <a:r>
              <a:rPr lang="en-GB" sz="2200" dirty="0">
                <a:solidFill>
                  <a:srgbClr val="626262"/>
                </a:solidFill>
                <a:latin typeface="Arial" panose="020B0604020202020204" pitchFamily="34" charset="0"/>
                <a:cs typeface="Arial" panose="020B0604020202020204" pitchFamily="34" charset="0"/>
              </a:rPr>
              <a:t> C. D. Murphy et al., Phys. Plasmas </a:t>
            </a:r>
            <a:r>
              <a:rPr lang="en-GB" sz="2200" b="1" dirty="0">
                <a:solidFill>
                  <a:srgbClr val="626262"/>
                </a:solidFill>
                <a:latin typeface="Arial" panose="020B0604020202020204" pitchFamily="34" charset="0"/>
                <a:cs typeface="Arial" panose="020B0604020202020204" pitchFamily="34" charset="0"/>
              </a:rPr>
              <a:t>13</a:t>
            </a:r>
            <a:r>
              <a:rPr lang="en-GB" sz="2200" dirty="0">
                <a:solidFill>
                  <a:srgbClr val="626262"/>
                </a:solidFill>
                <a:latin typeface="Arial" panose="020B0604020202020204" pitchFamily="34" charset="0"/>
                <a:cs typeface="Arial" panose="020B0604020202020204" pitchFamily="34" charset="0"/>
              </a:rPr>
              <a:t>, 033108 (2006)</a:t>
            </a:r>
          </a:p>
          <a:p>
            <a:r>
              <a:rPr lang="en-GB" sz="2200" dirty="0">
                <a:solidFill>
                  <a:srgbClr val="626262"/>
                </a:solidFill>
                <a:latin typeface="Arial" panose="020B0604020202020204" pitchFamily="34" charset="0"/>
                <a:cs typeface="Arial" panose="020B0604020202020204" pitchFamily="34" charset="0"/>
              </a:rPr>
              <a:t>This campaign was spawned by one of the “Dream Beam” experiments</a:t>
            </a:r>
          </a:p>
        </p:txBody>
      </p:sp>
      <p:sp>
        <p:nvSpPr>
          <p:cNvPr id="7" name="TextBox 6">
            <a:extLst>
              <a:ext uri="{FF2B5EF4-FFF2-40B4-BE49-F238E27FC236}">
                <a16:creationId xmlns:a16="http://schemas.microsoft.com/office/drawing/2014/main" id="{F17ECF45-872A-6A25-9F0B-5BF9CE3BBCA2}"/>
              </a:ext>
            </a:extLst>
          </p:cNvPr>
          <p:cNvSpPr txBox="1"/>
          <p:nvPr/>
        </p:nvSpPr>
        <p:spPr>
          <a:xfrm>
            <a:off x="416313" y="180628"/>
            <a:ext cx="11250549"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Experimental confirmation</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1026" name="Picture 2" descr="FIG. 2. (Color) (a) Optical spectra taken at different plasma densities. The blue shift is seen to increase as the density decreases. This is most noticeable when the first blue peak visible in the spectrum is considered. It has respective relative intensities of 0.20, 0.17, 0.11, and 0.06 when listed from the lowest to the highest density. The indicated peak at ω0−ωp is the first Stokes peak produced by the Raman forward scattering instability. (b) Frequency spectra taken from one-dimensional photon-kinetic simulations modeled after the experiments. The behavior of the blueshifted plateau is qualitatively well reproduced by the simulations. The larger width and intensity of the simulated spectra compared to the observed ones are most likely attributed to the fact that the simulations are not three-dimensional.">
            <a:extLst>
              <a:ext uri="{FF2B5EF4-FFF2-40B4-BE49-F238E27FC236}">
                <a16:creationId xmlns:a16="http://schemas.microsoft.com/office/drawing/2014/main" id="{14F74862-DB75-F97F-25BD-B195748D20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164"/>
          <a:stretch>
            <a:fillRect/>
          </a:stretch>
        </p:blipFill>
        <p:spPr bwMode="auto">
          <a:xfrm>
            <a:off x="7476551" y="549960"/>
            <a:ext cx="4715449" cy="32881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8006CE-E124-28FB-4F98-2751DC684CC4}"/>
              </a:ext>
            </a:extLst>
          </p:cNvPr>
          <p:cNvSpPr txBox="1"/>
          <p:nvPr/>
        </p:nvSpPr>
        <p:spPr>
          <a:xfrm>
            <a:off x="8747393" y="196016"/>
            <a:ext cx="2666051" cy="369332"/>
          </a:xfrm>
          <a:prstGeom prst="rect">
            <a:avLst/>
          </a:prstGeom>
          <a:noFill/>
        </p:spPr>
        <p:txBody>
          <a:bodyPr wrap="none" rtlCol="0">
            <a:spAutoFit/>
          </a:bodyPr>
          <a:lstStyle/>
          <a:p>
            <a:r>
              <a:rPr lang="en-US" dirty="0"/>
              <a:t>Experimental laser spectra</a:t>
            </a:r>
          </a:p>
        </p:txBody>
      </p:sp>
      <p:pic>
        <p:nvPicPr>
          <p:cNvPr id="1030" name="Picture 6" descr="FIG. 5. Experimental (left) and photon-kinetic simulation (right) results taken at a lower plasma density (1.3×1019cm−3), but a higher laser intensity (Iλ2=1.1×1018Wcm−2μm2, or a0=1.1). The split fundamental peak is clearly visible in both cases, in addition to the “shoulder” on the blue side of the spectrum. All the features of the experimental spectrum are accurately reproduced in and explained by the simulations.">
            <a:extLst>
              <a:ext uri="{FF2B5EF4-FFF2-40B4-BE49-F238E27FC236}">
                <a16:creationId xmlns:a16="http://schemas.microsoft.com/office/drawing/2014/main" id="{FBC48202-BE3A-6C61-6B05-06FCF2884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94" y="3932402"/>
            <a:ext cx="8179487" cy="2804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097A4A-B2A0-4089-1333-67A6C59FF204}"/>
              </a:ext>
            </a:extLst>
          </p:cNvPr>
          <p:cNvSpPr txBox="1"/>
          <p:nvPr/>
        </p:nvSpPr>
        <p:spPr>
          <a:xfrm>
            <a:off x="672029" y="3095740"/>
            <a:ext cx="5728771" cy="646331"/>
          </a:xfrm>
          <a:prstGeom prst="rect">
            <a:avLst/>
          </a:prstGeom>
          <a:noFill/>
        </p:spPr>
        <p:txBody>
          <a:bodyPr wrap="square" rtlCol="0">
            <a:spAutoFit/>
          </a:bodyPr>
          <a:lstStyle/>
          <a:p>
            <a:r>
              <a:rPr lang="en-US" dirty="0"/>
              <a:t>Experimental and simulated spectra, showing a blue-shifted “shoulder” and a split main peak</a:t>
            </a:r>
          </a:p>
        </p:txBody>
      </p:sp>
    </p:spTree>
    <p:extLst>
      <p:ext uri="{BB962C8B-B14F-4D97-AF65-F5344CB8AC3E}">
        <p14:creationId xmlns:p14="http://schemas.microsoft.com/office/powerpoint/2010/main" val="62032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366DF1E-B0F4-A933-BC4B-14A4BD6F352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6C991C4-8470-C40C-809C-01F3F2900552}"/>
              </a:ext>
            </a:extLst>
          </p:cNvPr>
          <p:cNvSpPr/>
          <p:nvPr/>
        </p:nvSpPr>
        <p:spPr>
          <a:xfrm>
            <a:off x="416313" y="1305342"/>
            <a:ext cx="4914366" cy="2800767"/>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Wigner function from PIC simulations and from experiments, which know nothing of photon kinetic theory</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Note that pulse moves right in simulations, left in experiments</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The idea may be crazy, but not wrong</a:t>
            </a:r>
          </a:p>
        </p:txBody>
      </p:sp>
      <p:sp>
        <p:nvSpPr>
          <p:cNvPr id="7" name="TextBox 6">
            <a:extLst>
              <a:ext uri="{FF2B5EF4-FFF2-40B4-BE49-F238E27FC236}">
                <a16:creationId xmlns:a16="http://schemas.microsoft.com/office/drawing/2014/main" id="{1E06C281-A620-5628-F229-1E0651DDD68E}"/>
              </a:ext>
            </a:extLst>
          </p:cNvPr>
          <p:cNvSpPr txBox="1"/>
          <p:nvPr/>
        </p:nvSpPr>
        <p:spPr>
          <a:xfrm>
            <a:off x="416313" y="180628"/>
            <a:ext cx="11250549"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Experimental confirmation</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1028" name="Picture 4" descr="FIG. 4. (Color) Snapshots of the Wigner transform of a laser pulse propagating through a plasma of density 3×1019cm−3. The images correspond to propagation lengths of (from left to right): 0, 340, 450, and 530μm. These snapshots were taken from a two-dimensional PIC simulation on OSIRIS. Note the similarities to the photon density plots produced by the photon-kinetic code.">
            <a:extLst>
              <a:ext uri="{FF2B5EF4-FFF2-40B4-BE49-F238E27FC236}">
                <a16:creationId xmlns:a16="http://schemas.microsoft.com/office/drawing/2014/main" id="{A04C3DEB-8004-7C44-C1B8-74A31BF6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6" y="5026372"/>
            <a:ext cx="6350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2C3839-F6A2-64F2-4E13-0D230EA92378}"/>
              </a:ext>
            </a:extLst>
          </p:cNvPr>
          <p:cNvSpPr txBox="1"/>
          <p:nvPr/>
        </p:nvSpPr>
        <p:spPr>
          <a:xfrm>
            <a:off x="796914" y="4475055"/>
            <a:ext cx="3992824" cy="369332"/>
          </a:xfrm>
          <a:prstGeom prst="rect">
            <a:avLst/>
          </a:prstGeom>
          <a:noFill/>
        </p:spPr>
        <p:txBody>
          <a:bodyPr wrap="none" rtlCol="0">
            <a:spAutoFit/>
          </a:bodyPr>
          <a:lstStyle/>
          <a:p>
            <a:r>
              <a:rPr lang="en-US" dirty="0"/>
              <a:t>Simulations by Murphy et al., </a:t>
            </a:r>
            <a:r>
              <a:rPr lang="en-US" dirty="0" err="1"/>
              <a:t>PoP</a:t>
            </a:r>
            <a:r>
              <a:rPr lang="en-US" dirty="0"/>
              <a:t> (2006)</a:t>
            </a:r>
          </a:p>
        </p:txBody>
      </p:sp>
      <p:pic>
        <p:nvPicPr>
          <p:cNvPr id="3074" name="Picture 2">
            <a:extLst>
              <a:ext uri="{FF2B5EF4-FFF2-40B4-BE49-F238E27FC236}">
                <a16:creationId xmlns:a16="http://schemas.microsoft.com/office/drawing/2014/main" id="{558BED3B-0A61-FDDE-105F-C1A3AD630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500"/>
          <a:stretch>
            <a:fillRect/>
          </a:stretch>
        </p:blipFill>
        <p:spPr bwMode="auto">
          <a:xfrm>
            <a:off x="6979310" y="1748879"/>
            <a:ext cx="4914366" cy="16801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A18375E-1BF8-B202-B6F3-B8DA87CB2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77" y="3940906"/>
            <a:ext cx="4146161" cy="2736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9B3371-894F-E85E-01B4-03AABF59E9CA}"/>
              </a:ext>
            </a:extLst>
          </p:cNvPr>
          <p:cNvSpPr txBox="1"/>
          <p:nvPr/>
        </p:nvSpPr>
        <p:spPr>
          <a:xfrm>
            <a:off x="7671877" y="1039943"/>
            <a:ext cx="3622590" cy="646331"/>
          </a:xfrm>
          <a:prstGeom prst="rect">
            <a:avLst/>
          </a:prstGeom>
          <a:noFill/>
        </p:spPr>
        <p:txBody>
          <a:bodyPr wrap="square" rtlCol="0">
            <a:spAutoFit/>
          </a:bodyPr>
          <a:lstStyle/>
          <a:p>
            <a:r>
              <a:rPr lang="en-US" dirty="0"/>
              <a:t>Experiments by J. Schreiber et al., Phys. Rev. Lett. </a:t>
            </a:r>
            <a:r>
              <a:rPr lang="en-US" b="1" dirty="0"/>
              <a:t>105</a:t>
            </a:r>
            <a:r>
              <a:rPr lang="en-US" dirty="0"/>
              <a:t>, 235003 (2010)</a:t>
            </a:r>
          </a:p>
        </p:txBody>
      </p:sp>
    </p:spTree>
    <p:extLst>
      <p:ext uri="{BB962C8B-B14F-4D97-AF65-F5344CB8AC3E}">
        <p14:creationId xmlns:p14="http://schemas.microsoft.com/office/powerpoint/2010/main" val="260736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4F3A4B8-A789-DC5F-E8A5-C53DD512290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7080B69-9A0A-C046-7C4B-17BCA2DCD535}"/>
              </a:ext>
            </a:extLst>
          </p:cNvPr>
          <p:cNvSpPr/>
          <p:nvPr/>
        </p:nvSpPr>
        <p:spPr>
          <a:xfrm>
            <a:off x="416314" y="1188720"/>
            <a:ext cx="10876526" cy="4154984"/>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Photon acceleration with the flying focus. Photons may be fast, but the flying focus is faster. With a superluminal ionisation front (not a problem).</a:t>
            </a:r>
          </a:p>
          <a:p>
            <a:r>
              <a:rPr lang="en-GB" sz="2200" dirty="0">
                <a:solidFill>
                  <a:srgbClr val="626262"/>
                </a:solidFill>
                <a:latin typeface="Arial" panose="020B0604020202020204" pitchFamily="34" charset="0"/>
                <a:cs typeface="Arial" panose="020B0604020202020204" pitchFamily="34" charset="0"/>
              </a:rPr>
              <a:t>A. J. Howard et al., Phys. Rev. Lett. </a:t>
            </a:r>
            <a:r>
              <a:rPr lang="en-GB" sz="2200" b="1" dirty="0">
                <a:solidFill>
                  <a:srgbClr val="626262"/>
                </a:solidFill>
                <a:latin typeface="Arial" panose="020B0604020202020204" pitchFamily="34" charset="0"/>
                <a:cs typeface="Arial" panose="020B0604020202020204" pitchFamily="34" charset="0"/>
              </a:rPr>
              <a:t>123</a:t>
            </a:r>
            <a:r>
              <a:rPr lang="en-GB" sz="2200" dirty="0">
                <a:solidFill>
                  <a:srgbClr val="626262"/>
                </a:solidFill>
                <a:latin typeface="Arial" panose="020B0604020202020204" pitchFamily="34" charset="0"/>
                <a:cs typeface="Arial" panose="020B0604020202020204" pitchFamily="34" charset="0"/>
              </a:rPr>
              <a:t>, 124801 (2019).</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Electron beam driving a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to accelerate photons:</a:t>
            </a:r>
          </a:p>
          <a:p>
            <a:r>
              <a:rPr lang="en-GB" sz="2200" dirty="0">
                <a:solidFill>
                  <a:srgbClr val="626262"/>
                </a:solidFill>
                <a:latin typeface="Arial" panose="020B0604020202020204" pitchFamily="34" charset="0"/>
                <a:cs typeface="Arial" panose="020B0604020202020204" pitchFamily="34" charset="0"/>
              </a:rPr>
              <a:t>Sandberg and Thomas, Phys. Rev. Lett. </a:t>
            </a:r>
            <a:r>
              <a:rPr lang="en-GB" sz="2200" b="1" dirty="0">
                <a:solidFill>
                  <a:srgbClr val="626262"/>
                </a:solidFill>
                <a:latin typeface="Arial" panose="020B0604020202020204" pitchFamily="34" charset="0"/>
                <a:cs typeface="Arial" panose="020B0604020202020204" pitchFamily="34" charset="0"/>
              </a:rPr>
              <a:t>130</a:t>
            </a:r>
            <a:r>
              <a:rPr lang="en-GB" sz="2200" dirty="0">
                <a:solidFill>
                  <a:srgbClr val="626262"/>
                </a:solidFill>
                <a:latin typeface="Arial" panose="020B0604020202020204" pitchFamily="34" charset="0"/>
                <a:cs typeface="Arial" panose="020B0604020202020204" pitchFamily="34" charset="0"/>
              </a:rPr>
              <a:t>, 085001 (2023); Phys. Plasmas </a:t>
            </a:r>
            <a:r>
              <a:rPr lang="en-GB" sz="2200" b="1" dirty="0">
                <a:solidFill>
                  <a:srgbClr val="626262"/>
                </a:solidFill>
                <a:latin typeface="Arial" panose="020B0604020202020204" pitchFamily="34" charset="0"/>
                <a:cs typeface="Arial" panose="020B0604020202020204" pitchFamily="34" charset="0"/>
              </a:rPr>
              <a:t>30</a:t>
            </a:r>
            <a:r>
              <a:rPr lang="en-GB" sz="2200" dirty="0">
                <a:solidFill>
                  <a:srgbClr val="626262"/>
                </a:solidFill>
                <a:latin typeface="Arial" panose="020B0604020202020204" pitchFamily="34" charset="0"/>
                <a:cs typeface="Arial" panose="020B0604020202020204" pitchFamily="34" charset="0"/>
              </a:rPr>
              <a:t>, 113105 (2023); Phys. Rev. E </a:t>
            </a:r>
            <a:r>
              <a:rPr lang="en-GB" sz="2200" b="1" dirty="0">
                <a:solidFill>
                  <a:srgbClr val="626262"/>
                </a:solidFill>
                <a:latin typeface="Arial" panose="020B0604020202020204" pitchFamily="34" charset="0"/>
                <a:cs typeface="Arial" panose="020B0604020202020204" pitchFamily="34" charset="0"/>
              </a:rPr>
              <a:t>109</a:t>
            </a:r>
            <a:r>
              <a:rPr lang="en-GB" sz="2200" dirty="0">
                <a:solidFill>
                  <a:srgbClr val="626262"/>
                </a:solidFill>
                <a:latin typeface="Arial" panose="020B0604020202020204" pitchFamily="34" charset="0"/>
                <a:cs typeface="Arial" panose="020B0604020202020204" pitchFamily="34" charset="0"/>
              </a:rPr>
              <a:t>, 025210 (2024)</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Photon acceleration of an entire Laguerre-Gaussian pulse (complex phase topology). Boost the frequency, preserve the (low) OAM level. Even for circular polarisation. Standard high harmonic generation will never give you that.</a:t>
            </a:r>
          </a:p>
          <a:p>
            <a:r>
              <a:rPr lang="en-GB" sz="2200" dirty="0">
                <a:solidFill>
                  <a:srgbClr val="626262"/>
                </a:solidFill>
                <a:latin typeface="Arial" panose="020B0604020202020204" pitchFamily="34" charset="0"/>
                <a:cs typeface="Arial" panose="020B0604020202020204" pitchFamily="34" charset="0"/>
              </a:rPr>
              <a:t>Kyle Miller et al., Communications Physics </a:t>
            </a:r>
            <a:r>
              <a:rPr lang="en-GB" sz="2200" b="1" dirty="0">
                <a:solidFill>
                  <a:srgbClr val="626262"/>
                </a:solidFill>
                <a:latin typeface="Arial" panose="020B0604020202020204" pitchFamily="34" charset="0"/>
                <a:cs typeface="Arial" panose="020B0604020202020204" pitchFamily="34" charset="0"/>
              </a:rPr>
              <a:t>8</a:t>
            </a:r>
            <a:r>
              <a:rPr lang="en-GB" sz="2200" dirty="0">
                <a:solidFill>
                  <a:srgbClr val="626262"/>
                </a:solidFill>
                <a:latin typeface="Arial" panose="020B0604020202020204" pitchFamily="34" charset="0"/>
                <a:cs typeface="Arial" panose="020B0604020202020204" pitchFamily="34" charset="0"/>
              </a:rPr>
              <a:t>, 229 (2025).</a:t>
            </a:r>
          </a:p>
        </p:txBody>
      </p:sp>
      <p:sp>
        <p:nvSpPr>
          <p:cNvPr id="7" name="TextBox 6">
            <a:extLst>
              <a:ext uri="{FF2B5EF4-FFF2-40B4-BE49-F238E27FC236}">
                <a16:creationId xmlns:a16="http://schemas.microsoft.com/office/drawing/2014/main" id="{0D793F49-8258-D890-F0B4-09CD7444600C}"/>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Photon acceleration for grown-ups</a:t>
            </a:r>
          </a:p>
        </p:txBody>
      </p:sp>
    </p:spTree>
    <p:extLst>
      <p:ext uri="{BB962C8B-B14F-4D97-AF65-F5344CB8AC3E}">
        <p14:creationId xmlns:p14="http://schemas.microsoft.com/office/powerpoint/2010/main" val="3847500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E567-F51C-21C4-36CD-7FB136302F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E946067-1BBD-28AB-7087-E56EEB9E738F}"/>
              </a:ext>
            </a:extLst>
          </p:cNvPr>
          <p:cNvSpPr/>
          <p:nvPr/>
        </p:nvSpPr>
        <p:spPr>
          <a:xfrm>
            <a:off x="392324" y="1246826"/>
            <a:ext cx="10719460" cy="3785652"/>
          </a:xfrm>
          <a:prstGeom prst="rect">
            <a:avLst/>
          </a:prstGeom>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Plasma-based acceleration of electrons, so why not positrons?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Bubble-shaped </a:t>
            </a:r>
            <a:r>
              <a:rPr lang="en-GB" sz="2000" dirty="0" err="1">
                <a:solidFill>
                  <a:srgbClr val="626262"/>
                </a:solidFill>
                <a:latin typeface="Arial" panose="020B0604020202020204" pitchFamily="34" charset="0"/>
                <a:cs typeface="Arial" panose="020B0604020202020204" pitchFamily="34" charset="0"/>
              </a:rPr>
              <a:t>wakefield</a:t>
            </a:r>
            <a:r>
              <a:rPr lang="en-GB" sz="2000" dirty="0">
                <a:solidFill>
                  <a:srgbClr val="626262"/>
                </a:solidFill>
                <a:latin typeface="Arial" panose="020B0604020202020204" pitchFamily="34" charset="0"/>
                <a:cs typeface="Arial" panose="020B0604020202020204" pitchFamily="34" charset="0"/>
              </a:rPr>
              <a:t>: the bubble is accelerating and focusing for electrons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Thus: decelerating and defocusing for positrons, oops</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Solutions: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Use a ring-shaped laser pulse to drive a ring-shaped </a:t>
            </a:r>
            <a:r>
              <a:rPr lang="en-GB" sz="2000" dirty="0" err="1">
                <a:solidFill>
                  <a:srgbClr val="626262"/>
                </a:solidFill>
                <a:latin typeface="Arial" panose="020B0604020202020204" pitchFamily="34" charset="0"/>
                <a:cs typeface="Arial" panose="020B0604020202020204" pitchFamily="34" charset="0"/>
              </a:rPr>
              <a:t>wakefield</a:t>
            </a: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High electron density on-axis keeps the positrons focused</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Simulations: J. Vieira and J. T. Mendonça, Phys. Rev. Lett. </a:t>
            </a:r>
            <a:r>
              <a:rPr lang="en-GB" sz="2000" b="1" dirty="0">
                <a:solidFill>
                  <a:srgbClr val="626262"/>
                </a:solidFill>
                <a:latin typeface="Arial" panose="020B0604020202020204" pitchFamily="34" charset="0"/>
                <a:cs typeface="Arial" panose="020B0604020202020204" pitchFamily="34" charset="0"/>
              </a:rPr>
              <a:t>112</a:t>
            </a:r>
            <a:r>
              <a:rPr lang="en-GB" sz="2000" dirty="0">
                <a:solidFill>
                  <a:srgbClr val="626262"/>
                </a:solidFill>
                <a:latin typeface="Arial" panose="020B0604020202020204" pitchFamily="34" charset="0"/>
                <a:cs typeface="Arial" panose="020B0604020202020204" pitchFamily="34" charset="0"/>
              </a:rPr>
              <a:t>, 215001 (2014).</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Wakefield driven by positron beam to accelerate positrons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Counterpart of SLAC e-beam to accelerate electrons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Review: C. Joshi, W. Mori and M. Hogan, Nature Physics </a:t>
            </a:r>
            <a:r>
              <a:rPr lang="en-GB" sz="2000" b="1" dirty="0">
                <a:solidFill>
                  <a:srgbClr val="626262"/>
                </a:solidFill>
                <a:latin typeface="Arial" panose="020B0604020202020204" pitchFamily="34" charset="0"/>
                <a:cs typeface="Arial" panose="020B0604020202020204" pitchFamily="34" charset="0"/>
              </a:rPr>
              <a:t>21</a:t>
            </a:r>
            <a:r>
              <a:rPr lang="en-GB" sz="2000" dirty="0">
                <a:solidFill>
                  <a:srgbClr val="626262"/>
                </a:solidFill>
                <a:latin typeface="Arial" panose="020B0604020202020204" pitchFamily="34" charset="0"/>
                <a:cs typeface="Arial" panose="020B0604020202020204" pitchFamily="34" charset="0"/>
              </a:rPr>
              <a:t>, 885 (2025).</a:t>
            </a:r>
          </a:p>
        </p:txBody>
      </p:sp>
      <p:sp>
        <p:nvSpPr>
          <p:cNvPr id="7" name="TextBox 6">
            <a:extLst>
              <a:ext uri="{FF2B5EF4-FFF2-40B4-BE49-F238E27FC236}">
                <a16:creationId xmlns:a16="http://schemas.microsoft.com/office/drawing/2014/main" id="{0F749E75-8DCF-C6F7-A58E-DC671B592E09}"/>
              </a:ext>
            </a:extLst>
          </p:cNvPr>
          <p:cNvSpPr txBox="1"/>
          <p:nvPr/>
        </p:nvSpPr>
        <p:spPr>
          <a:xfrm>
            <a:off x="392324" y="168912"/>
            <a:ext cx="85974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Bonus: positron acceleration</a:t>
            </a:r>
          </a:p>
        </p:txBody>
      </p:sp>
    </p:spTree>
    <p:extLst>
      <p:ext uri="{BB962C8B-B14F-4D97-AF65-F5344CB8AC3E}">
        <p14:creationId xmlns:p14="http://schemas.microsoft.com/office/powerpoint/2010/main" val="281601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9CB9-765C-7698-8533-3309C38F140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641EF7A-30AB-5ECC-EC20-881D97EDF57A}"/>
              </a:ext>
            </a:extLst>
          </p:cNvPr>
          <p:cNvSpPr/>
          <p:nvPr/>
        </p:nvSpPr>
        <p:spPr>
          <a:xfrm>
            <a:off x="392324" y="1268859"/>
            <a:ext cx="10719460" cy="4093428"/>
          </a:xfrm>
          <a:prstGeom prst="rect">
            <a:avLst/>
          </a:prstGeom>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Use a complex driving laser pulse to generate a </a:t>
            </a:r>
            <a:r>
              <a:rPr lang="en-GB" sz="2000" dirty="0" err="1">
                <a:solidFill>
                  <a:srgbClr val="626262"/>
                </a:solidFill>
                <a:latin typeface="Arial" panose="020B0604020202020204" pitchFamily="34" charset="0"/>
                <a:cs typeface="Arial" panose="020B0604020202020204" pitchFamily="34" charset="0"/>
              </a:rPr>
              <a:t>wakefield</a:t>
            </a:r>
            <a:r>
              <a:rPr lang="en-GB" sz="2000" dirty="0">
                <a:solidFill>
                  <a:srgbClr val="626262"/>
                </a:solidFill>
                <a:latin typeface="Arial" panose="020B0604020202020204" pitchFamily="34" charset="0"/>
                <a:cs typeface="Arial" panose="020B0604020202020204" pitchFamily="34" charset="0"/>
              </a:rPr>
              <a:t> with complex structure.</a:t>
            </a:r>
            <a:br>
              <a:rPr lang="en-GB" sz="2000" dirty="0">
                <a:solidFill>
                  <a:srgbClr val="626262"/>
                </a:solidFill>
                <a:latin typeface="Arial" panose="020B0604020202020204" pitchFamily="34" charset="0"/>
                <a:cs typeface="Arial" panose="020B0604020202020204" pitchFamily="34" charset="0"/>
              </a:rPr>
            </a:br>
            <a:r>
              <a:rPr lang="en-GB" sz="2000" dirty="0">
                <a:solidFill>
                  <a:srgbClr val="626262"/>
                </a:solidFill>
                <a:latin typeface="Arial" panose="020B0604020202020204" pitchFamily="34" charset="0"/>
                <a:cs typeface="Arial" panose="020B0604020202020204" pitchFamily="34" charset="0"/>
              </a:rPr>
              <a:t>This complex structure will then be transferred to the accelerated electrons</a:t>
            </a:r>
          </a:p>
          <a:p>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Driving laser pulse: two modes with a small frequency difference and different OAM levels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Plasma with resonant plasma frequency, driven via the “beat wave” mechanism</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Because of the OAM difference, the plasma wave will acquire OAM also</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Twisted electron beam accelerated by a twisted plasma wave:</a:t>
            </a:r>
            <a:br>
              <a:rPr lang="en-GB" sz="2000" dirty="0">
                <a:solidFill>
                  <a:srgbClr val="626262"/>
                </a:solidFill>
                <a:latin typeface="Arial" panose="020B0604020202020204" pitchFamily="34" charset="0"/>
                <a:cs typeface="Arial" panose="020B0604020202020204" pitchFamily="34" charset="0"/>
              </a:rPr>
            </a:br>
            <a:r>
              <a:rPr lang="en-GB" sz="2000" dirty="0">
                <a:solidFill>
                  <a:srgbClr val="626262"/>
                </a:solidFill>
                <a:latin typeface="Arial" panose="020B0604020202020204" pitchFamily="34" charset="0"/>
                <a:cs typeface="Arial" panose="020B0604020202020204" pitchFamily="34" charset="0"/>
              </a:rPr>
              <a:t>J. Vieira et al., Phys. Rev. Lett. </a:t>
            </a:r>
            <a:r>
              <a:rPr lang="en-GB" sz="2000" b="1" dirty="0">
                <a:solidFill>
                  <a:srgbClr val="626262"/>
                </a:solidFill>
                <a:latin typeface="Arial" panose="020B0604020202020204" pitchFamily="34" charset="0"/>
                <a:cs typeface="Arial" panose="020B0604020202020204" pitchFamily="34" charset="0"/>
              </a:rPr>
              <a:t>121</a:t>
            </a:r>
            <a:r>
              <a:rPr lang="en-GB" sz="2000" dirty="0">
                <a:solidFill>
                  <a:srgbClr val="626262"/>
                </a:solidFill>
                <a:latin typeface="Arial" panose="020B0604020202020204" pitchFamily="34" charset="0"/>
                <a:cs typeface="Arial" panose="020B0604020202020204" pitchFamily="34" charset="0"/>
              </a:rPr>
              <a:t>, 054801 (2018).</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Twisted plasma wave with strong axial magnetic field:</a:t>
            </a:r>
            <a:br>
              <a:rPr lang="en-GB" sz="2000" dirty="0">
                <a:solidFill>
                  <a:srgbClr val="626262"/>
                </a:solidFill>
                <a:latin typeface="Arial" panose="020B0604020202020204" pitchFamily="34" charset="0"/>
                <a:cs typeface="Arial" panose="020B0604020202020204" pitchFamily="34" charset="0"/>
              </a:rPr>
            </a:br>
            <a:r>
              <a:rPr lang="en-GB" sz="2000" dirty="0">
                <a:solidFill>
                  <a:srgbClr val="626262"/>
                </a:solidFill>
                <a:latin typeface="Arial" panose="020B0604020202020204" pitchFamily="34" charset="0"/>
                <a:cs typeface="Arial" panose="020B0604020202020204" pitchFamily="34" charset="0"/>
              </a:rPr>
              <a:t>Y. Shi et al., Phys. Rev. Lett. </a:t>
            </a:r>
            <a:r>
              <a:rPr lang="en-GB" sz="2000" b="1" dirty="0">
                <a:solidFill>
                  <a:srgbClr val="626262"/>
                </a:solidFill>
                <a:latin typeface="Arial" panose="020B0604020202020204" pitchFamily="34" charset="0"/>
                <a:cs typeface="Arial" panose="020B0604020202020204" pitchFamily="34" charset="0"/>
              </a:rPr>
              <a:t>121</a:t>
            </a:r>
            <a:r>
              <a:rPr lang="en-GB" sz="2000" dirty="0">
                <a:solidFill>
                  <a:srgbClr val="626262"/>
                </a:solidFill>
                <a:latin typeface="Arial" panose="020B0604020202020204" pitchFamily="34" charset="0"/>
                <a:cs typeface="Arial" panose="020B0604020202020204" pitchFamily="34" charset="0"/>
              </a:rPr>
              <a:t>, 145002 (2018).</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There is much more I could say here but I do not have the time.</a:t>
            </a:r>
          </a:p>
        </p:txBody>
      </p:sp>
      <p:sp>
        <p:nvSpPr>
          <p:cNvPr id="7" name="TextBox 6">
            <a:extLst>
              <a:ext uri="{FF2B5EF4-FFF2-40B4-BE49-F238E27FC236}">
                <a16:creationId xmlns:a16="http://schemas.microsoft.com/office/drawing/2014/main" id="{0DBA9864-6921-09E0-9ED6-D1D3E5C29549}"/>
              </a:ext>
            </a:extLst>
          </p:cNvPr>
          <p:cNvSpPr txBox="1"/>
          <p:nvPr/>
        </p:nvSpPr>
        <p:spPr>
          <a:xfrm>
            <a:off x="392324" y="168912"/>
            <a:ext cx="85974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Bonus: complex </a:t>
            </a:r>
            <a:r>
              <a:rPr lang="en-US" sz="4400" b="1" spc="-150" dirty="0" err="1">
                <a:solidFill>
                  <a:srgbClr val="2E2D62"/>
                </a:solidFill>
                <a:latin typeface="Arial" panose="020B0604020202020204" pitchFamily="34" charset="0"/>
                <a:cs typeface="Arial" panose="020B0604020202020204" pitchFamily="34" charset="0"/>
              </a:rPr>
              <a:t>wakefields</a:t>
            </a:r>
            <a:endParaRPr lang="en-US" sz="44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869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56CFF-D277-1553-574F-1896DF71F05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F78AC0C-34EE-808C-8D79-3BFF3A7B6329}"/>
              </a:ext>
            </a:extLst>
          </p:cNvPr>
          <p:cNvSpPr/>
          <p:nvPr/>
        </p:nvSpPr>
        <p:spPr>
          <a:xfrm>
            <a:off x="392324" y="1169707"/>
            <a:ext cx="10719460" cy="4093428"/>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Plasma-based particle acceleration:</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Much higher gradient to accelerate electrons or protons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Can accelerate photons, unlike a conventional accelerator</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laser driver can accelerate electrons, protons and photons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An electron driver can accelerate electrons and photons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proton driver may be able to accelerate electrons and photons</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An accelerator preserves the transverse topology of the accelerated bunch. This can be exploited to accelerate LG pulses, complex electron beams, …</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This is a field in progress. New schemes are being developed all the time. Records will be broken. Watch this space</a:t>
            </a:r>
          </a:p>
        </p:txBody>
      </p:sp>
      <p:sp>
        <p:nvSpPr>
          <p:cNvPr id="7" name="TextBox 6">
            <a:extLst>
              <a:ext uri="{FF2B5EF4-FFF2-40B4-BE49-F238E27FC236}">
                <a16:creationId xmlns:a16="http://schemas.microsoft.com/office/drawing/2014/main" id="{94B571F6-46F0-4CC1-3406-43187F6D9CAF}"/>
              </a:ext>
            </a:extLst>
          </p:cNvPr>
          <p:cNvSpPr txBox="1"/>
          <p:nvPr/>
        </p:nvSpPr>
        <p:spPr>
          <a:xfrm>
            <a:off x="392324" y="168912"/>
            <a:ext cx="85974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07881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B0FE0-A4AF-D848-8925-91A37993D74D}"/>
              </a:ext>
            </a:extLst>
          </p:cNvPr>
          <p:cNvSpPr txBox="1"/>
          <p:nvPr/>
        </p:nvSpPr>
        <p:spPr>
          <a:xfrm>
            <a:off x="1255197" y="2160730"/>
            <a:ext cx="4564836" cy="830997"/>
          </a:xfrm>
          <a:prstGeom prst="rect">
            <a:avLst/>
          </a:prstGeom>
          <a:noFill/>
        </p:spPr>
        <p:txBody>
          <a:bodyPr wrap="square" rtlCol="0" anchor="t">
            <a:spAutoFit/>
          </a:bodyPr>
          <a:lstStyle/>
          <a:p>
            <a:r>
              <a:rPr lang="en-US" sz="4800" b="1" spc="-150" dirty="0">
                <a:solidFill>
                  <a:srgbClr val="002060"/>
                </a:solidFill>
                <a:latin typeface="Arial" panose="020B0604020202020204" pitchFamily="34" charset="0"/>
                <a:cs typeface="Arial" panose="020B0604020202020204" pitchFamily="34" charset="0"/>
              </a:rPr>
              <a:t>Thank you</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7" name="Rectangle 6">
            <a:extLst>
              <a:ext uri="{FF2B5EF4-FFF2-40B4-BE49-F238E27FC236}">
                <a16:creationId xmlns:a16="http://schemas.microsoft.com/office/drawing/2014/main" id="{9969D5D6-9CBF-2F47-ABA6-C44F092862B7}"/>
              </a:ext>
            </a:extLst>
          </p:cNvPr>
          <p:cNvSpPr/>
          <p:nvPr/>
        </p:nvSpPr>
        <p:spPr>
          <a:xfrm>
            <a:off x="973969" y="5904254"/>
            <a:ext cx="3556467"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Facebook: </a:t>
            </a:r>
            <a:r>
              <a:rPr lang="en-GB" dirty="0">
                <a:latin typeface="Arial" panose="020B0604020202020204" pitchFamily="34" charset="0"/>
                <a:cs typeface="Arial" panose="020B0604020202020204" pitchFamily="34" charset="0"/>
              </a:rPr>
              <a:t>Science and Technology Facilities Council</a:t>
            </a:r>
            <a:endParaRPr lang="en-GB"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D539E4-64DB-C141-80BC-DC0282462C17}"/>
              </a:ext>
            </a:extLst>
          </p:cNvPr>
          <p:cNvSpPr/>
          <p:nvPr/>
        </p:nvSpPr>
        <p:spPr>
          <a:xfrm>
            <a:off x="4286723" y="5904254"/>
            <a:ext cx="2734685" cy="369332"/>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Twitter:@</a:t>
            </a:r>
            <a:r>
              <a:rPr lang="en-GB" dirty="0" err="1">
                <a:latin typeface="Arial" panose="020B0604020202020204" pitchFamily="34" charset="0"/>
                <a:cs typeface="Arial" panose="020B0604020202020204" pitchFamily="34" charset="0"/>
              </a:rPr>
              <a:t>STFC_matters</a:t>
            </a:r>
            <a:endParaRPr lang="en-GB"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AEB0994-2D52-2647-9C24-1B83B0A77782}"/>
              </a:ext>
            </a:extLst>
          </p:cNvPr>
          <p:cNvSpPr/>
          <p:nvPr/>
        </p:nvSpPr>
        <p:spPr>
          <a:xfrm>
            <a:off x="7265120" y="5904254"/>
            <a:ext cx="3319373"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YouTube: </a:t>
            </a:r>
            <a:r>
              <a:rPr lang="en-GB" dirty="0">
                <a:latin typeface="Arial" panose="020B0604020202020204" pitchFamily="34" charset="0"/>
                <a:cs typeface="Arial" panose="020B0604020202020204" pitchFamily="34" charset="0"/>
              </a:rPr>
              <a:t>Science and Technology Facilities Council</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72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9F2E86F-7F38-A7B2-5AFC-3F7D87E3489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15E935-CA16-FB5E-9156-54A2D0B6B2B9}"/>
              </a:ext>
            </a:extLst>
          </p:cNvPr>
          <p:cNvSpPr/>
          <p:nvPr/>
        </p:nvSpPr>
        <p:spPr>
          <a:xfrm>
            <a:off x="416314" y="1188720"/>
            <a:ext cx="10876526" cy="1785104"/>
          </a:xfrm>
          <a:prstGeom prst="rect">
            <a:avLst/>
          </a:prstGeom>
        </p:spPr>
        <p:txBody>
          <a:bodyPr wrap="square">
            <a:spAutoFit/>
          </a:bodyPr>
          <a:lstStyle/>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Plasma: electrons are light, ions are heavy</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Driver blasts electrons out of the way</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Electrons return after driver has passed, strong plasma wave results</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Particles to be accelerated ”ride” this plasma wave</a:t>
            </a:r>
          </a:p>
          <a:p>
            <a:pPr marL="342900" indent="-342900">
              <a:buFont typeface="Arial" panose="020B0604020202020204" pitchFamily="34" charset="0"/>
              <a:buChar char="•"/>
            </a:pPr>
            <a:endParaRPr lang="en-GB" sz="22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E037D0-BF45-685E-50CE-CA74B2A8EE43}"/>
              </a:ext>
            </a:extLst>
          </p:cNvPr>
          <p:cNvSpPr txBox="1"/>
          <p:nvPr/>
        </p:nvSpPr>
        <p:spPr>
          <a:xfrm>
            <a:off x="416314" y="180628"/>
            <a:ext cx="10688688"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scheme of plasma-based acceleration</a:t>
            </a:r>
          </a:p>
        </p:txBody>
      </p:sp>
      <p:pic>
        <p:nvPicPr>
          <p:cNvPr id="3" name="Picture 2">
            <a:extLst>
              <a:ext uri="{FF2B5EF4-FFF2-40B4-BE49-F238E27FC236}">
                <a16:creationId xmlns:a16="http://schemas.microsoft.com/office/drawing/2014/main" id="{479B7166-EF3D-BB1E-8C1E-473984186FF2}"/>
              </a:ext>
            </a:extLst>
          </p:cNvPr>
          <p:cNvPicPr>
            <a:picLocks noChangeAspect="1"/>
          </p:cNvPicPr>
          <p:nvPr/>
        </p:nvPicPr>
        <p:blipFill>
          <a:blip r:embed="rId2"/>
          <a:stretch>
            <a:fillRect/>
          </a:stretch>
        </p:blipFill>
        <p:spPr>
          <a:xfrm>
            <a:off x="165253" y="3124339"/>
            <a:ext cx="10394691" cy="3464897"/>
          </a:xfrm>
          <a:prstGeom prst="rect">
            <a:avLst/>
          </a:prstGeom>
          <a:solidFill>
            <a:srgbClr val="FFFFFF"/>
          </a:solidFill>
        </p:spPr>
      </p:pic>
      <p:cxnSp>
        <p:nvCxnSpPr>
          <p:cNvPr id="6" name="Straight Arrow Connector 5">
            <a:extLst>
              <a:ext uri="{FF2B5EF4-FFF2-40B4-BE49-F238E27FC236}">
                <a16:creationId xmlns:a16="http://schemas.microsoft.com/office/drawing/2014/main" id="{A35F878D-D357-70A4-D591-1BCCD3496BA9}"/>
              </a:ext>
            </a:extLst>
          </p:cNvPr>
          <p:cNvCxnSpPr>
            <a:cxnSpLocks/>
          </p:cNvCxnSpPr>
          <p:nvPr/>
        </p:nvCxnSpPr>
        <p:spPr>
          <a:xfrm flipV="1">
            <a:off x="7744858" y="2798283"/>
            <a:ext cx="2390660" cy="1983697"/>
          </a:xfrm>
          <a:prstGeom prst="straightConnector1">
            <a:avLst/>
          </a:prstGeom>
          <a:ln w="635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BCB1A58-C1FE-6CA3-7A91-FCE902CC811A}"/>
              </a:ext>
            </a:extLst>
          </p:cNvPr>
          <p:cNvSpPr txBox="1"/>
          <p:nvPr/>
        </p:nvSpPr>
        <p:spPr>
          <a:xfrm>
            <a:off x="9849245" y="1305304"/>
            <a:ext cx="1552220" cy="1569660"/>
          </a:xfrm>
          <a:prstGeom prst="rect">
            <a:avLst/>
          </a:prstGeom>
          <a:noFill/>
        </p:spPr>
        <p:txBody>
          <a:bodyPr wrap="none" rtlCol="0">
            <a:spAutoFit/>
          </a:bodyPr>
          <a:lstStyle/>
          <a:p>
            <a:r>
              <a:rPr lang="en-US" sz="2400" dirty="0">
                <a:solidFill>
                  <a:schemeClr val="accent4"/>
                </a:solidFill>
              </a:rPr>
              <a:t>Driver:</a:t>
            </a:r>
          </a:p>
          <a:p>
            <a:r>
              <a:rPr lang="en-US" sz="2400" dirty="0">
                <a:solidFill>
                  <a:schemeClr val="accent4"/>
                </a:solidFill>
              </a:rPr>
              <a:t>electrons,</a:t>
            </a:r>
          </a:p>
          <a:p>
            <a:r>
              <a:rPr lang="en-US" sz="2400" dirty="0">
                <a:solidFill>
                  <a:schemeClr val="accent4"/>
                </a:solidFill>
              </a:rPr>
              <a:t>photons or</a:t>
            </a:r>
            <a:br>
              <a:rPr lang="en-US" sz="2400" dirty="0">
                <a:solidFill>
                  <a:schemeClr val="accent4"/>
                </a:solidFill>
              </a:rPr>
            </a:br>
            <a:r>
              <a:rPr lang="en-US" sz="2400" dirty="0">
                <a:solidFill>
                  <a:schemeClr val="accent4"/>
                </a:solidFill>
              </a:rPr>
              <a:t>protons</a:t>
            </a:r>
          </a:p>
        </p:txBody>
      </p:sp>
      <p:cxnSp>
        <p:nvCxnSpPr>
          <p:cNvPr id="10" name="Straight Arrow Connector 9">
            <a:extLst>
              <a:ext uri="{FF2B5EF4-FFF2-40B4-BE49-F238E27FC236}">
                <a16:creationId xmlns:a16="http://schemas.microsoft.com/office/drawing/2014/main" id="{8DD4F9D3-6D0D-EB95-E0EB-5E193D2FF685}"/>
              </a:ext>
            </a:extLst>
          </p:cNvPr>
          <p:cNvCxnSpPr>
            <a:cxnSpLocks/>
          </p:cNvCxnSpPr>
          <p:nvPr/>
        </p:nvCxnSpPr>
        <p:spPr>
          <a:xfrm>
            <a:off x="3585211" y="3005013"/>
            <a:ext cx="1163059" cy="1589020"/>
          </a:xfrm>
          <a:prstGeom prst="straightConnector1">
            <a:avLst/>
          </a:prstGeom>
          <a:ln w="635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E8A2FF-5A1D-4AD4-1FC9-D333015E9202}"/>
              </a:ext>
            </a:extLst>
          </p:cNvPr>
          <p:cNvSpPr txBox="1"/>
          <p:nvPr/>
        </p:nvSpPr>
        <p:spPr>
          <a:xfrm>
            <a:off x="790535" y="2714518"/>
            <a:ext cx="2794676" cy="461665"/>
          </a:xfrm>
          <a:prstGeom prst="rect">
            <a:avLst/>
          </a:prstGeom>
          <a:noFill/>
        </p:spPr>
        <p:txBody>
          <a:bodyPr wrap="none" rtlCol="0">
            <a:spAutoFit/>
          </a:bodyPr>
          <a:lstStyle/>
          <a:p>
            <a:r>
              <a:rPr lang="en-US" sz="2400" dirty="0">
                <a:solidFill>
                  <a:schemeClr val="accent4"/>
                </a:solidFill>
              </a:rPr>
              <a:t>Accelerated particles</a:t>
            </a:r>
          </a:p>
        </p:txBody>
      </p:sp>
      <p:sp>
        <p:nvSpPr>
          <p:cNvPr id="13" name="TextBox 12">
            <a:extLst>
              <a:ext uri="{FF2B5EF4-FFF2-40B4-BE49-F238E27FC236}">
                <a16:creationId xmlns:a16="http://schemas.microsoft.com/office/drawing/2014/main" id="{B1599A0F-445E-9EFC-8358-E7CC5DF5ECAE}"/>
              </a:ext>
            </a:extLst>
          </p:cNvPr>
          <p:cNvSpPr txBox="1"/>
          <p:nvPr/>
        </p:nvSpPr>
        <p:spPr>
          <a:xfrm>
            <a:off x="1573636" y="6501049"/>
            <a:ext cx="9719204" cy="369332"/>
          </a:xfrm>
          <a:prstGeom prst="rect">
            <a:avLst/>
          </a:prstGeom>
          <a:noFill/>
        </p:spPr>
        <p:txBody>
          <a:bodyPr wrap="square" rtlCol="0">
            <a:spAutoFit/>
          </a:bodyPr>
          <a:lstStyle/>
          <a:p>
            <a:r>
              <a:rPr lang="en-US" dirty="0"/>
              <a:t>M. Hogan et al., E164 High Gradient Plasma-Wakefield Acceleration Using Ultrashort Electron Bunches</a:t>
            </a:r>
          </a:p>
        </p:txBody>
      </p:sp>
    </p:spTree>
    <p:extLst>
      <p:ext uri="{BB962C8B-B14F-4D97-AF65-F5344CB8AC3E}">
        <p14:creationId xmlns:p14="http://schemas.microsoft.com/office/powerpoint/2010/main" val="215865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EA31C90-54A0-0F4B-5B7B-56C3376ED5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76156C5-0F97-525A-2037-F19EF0E2947C}"/>
              </a:ext>
            </a:extLst>
          </p:cNvPr>
          <p:cNvSpPr/>
          <p:nvPr/>
        </p:nvSpPr>
        <p:spPr>
          <a:xfrm>
            <a:off x="416314" y="1188720"/>
            <a:ext cx="10876526" cy="550920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Origin: T. Tajima and J. Dawson, Phys. Rev. Lett. </a:t>
            </a:r>
            <a:r>
              <a:rPr lang="en-GB" sz="2200" b="1" dirty="0">
                <a:solidFill>
                  <a:srgbClr val="626262"/>
                </a:solidFill>
                <a:latin typeface="Arial" panose="020B0604020202020204" pitchFamily="34" charset="0"/>
                <a:cs typeface="Arial" panose="020B0604020202020204" pitchFamily="34" charset="0"/>
              </a:rPr>
              <a:t>43</a:t>
            </a:r>
            <a:r>
              <a:rPr lang="en-GB" sz="2200" dirty="0">
                <a:solidFill>
                  <a:srgbClr val="626262"/>
                </a:solidFill>
                <a:latin typeface="Arial" panose="020B0604020202020204" pitchFamily="34" charset="0"/>
                <a:cs typeface="Arial" panose="020B0604020202020204" pitchFamily="34" charset="0"/>
              </a:rPr>
              <a:t>, 267 (1979)</a:t>
            </a:r>
          </a:p>
          <a:p>
            <a:r>
              <a:rPr lang="en-GB" sz="2200" dirty="0">
                <a:solidFill>
                  <a:srgbClr val="626262"/>
                </a:solidFill>
                <a:latin typeface="Arial" panose="020B0604020202020204" pitchFamily="34" charset="0"/>
                <a:cs typeface="Arial" panose="020B0604020202020204" pitchFamily="34" charset="0"/>
              </a:rPr>
              <a:t>Issue: back then, laser pulses were not short enough</a:t>
            </a:r>
          </a:p>
          <a:p>
            <a:r>
              <a:rPr lang="en-GB" sz="2200" dirty="0">
                <a:solidFill>
                  <a:srgbClr val="626262"/>
                </a:solidFill>
                <a:latin typeface="Arial" panose="020B0604020202020204" pitchFamily="34" charset="0"/>
                <a:cs typeface="Arial" panose="020B0604020202020204" pitchFamily="34" charset="0"/>
              </a:rPr>
              <a:t>Solutions: </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Laser beat wave accelerator, CO</a:t>
            </a:r>
            <a:r>
              <a:rPr lang="en-GB" sz="2200" baseline="-25000" dirty="0">
                <a:solidFill>
                  <a:srgbClr val="626262"/>
                </a:solidFill>
                <a:latin typeface="Arial" panose="020B0604020202020204" pitchFamily="34" charset="0"/>
                <a:cs typeface="Arial" panose="020B0604020202020204" pitchFamily="34" charset="0"/>
              </a:rPr>
              <a:t>2</a:t>
            </a:r>
            <a:r>
              <a:rPr lang="en-GB" sz="2200" dirty="0">
                <a:solidFill>
                  <a:srgbClr val="626262"/>
                </a:solidFill>
                <a:latin typeface="Arial" panose="020B0604020202020204" pitchFamily="34" charset="0"/>
                <a:cs typeface="Arial" panose="020B0604020202020204" pitchFamily="34" charset="0"/>
              </a:rPr>
              <a:t> laser with two spectral lines that drive a plasma wave between them (plasma frequency resonant with laser freq. difference) </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Self-modulated LWFA: long laser pulse (many plasma periods) drives a plasma wave and is itself modulated into a sequence of short “pulse-lets” by that plasma wave. These two processes reinforce each other</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A good summary: C. Joshi, Phys. Plasmas </a:t>
            </a:r>
            <a:r>
              <a:rPr lang="en-GB" sz="2200" b="1" dirty="0">
                <a:solidFill>
                  <a:srgbClr val="626262"/>
                </a:solidFill>
                <a:latin typeface="Arial" panose="020B0604020202020204" pitchFamily="34" charset="0"/>
                <a:cs typeface="Arial" panose="020B0604020202020204" pitchFamily="34" charset="0"/>
              </a:rPr>
              <a:t>14</a:t>
            </a:r>
            <a:r>
              <a:rPr lang="en-GB" sz="2200" dirty="0">
                <a:solidFill>
                  <a:srgbClr val="626262"/>
                </a:solidFill>
                <a:latin typeface="Arial" panose="020B0604020202020204" pitchFamily="34" charset="0"/>
                <a:cs typeface="Arial" panose="020B0604020202020204" pitchFamily="34" charset="0"/>
              </a:rPr>
              <a:t>, 055501 (2007).</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Forced laser-</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regime (pulse as short as one plasma period):</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Strickland and </a:t>
            </a:r>
            <a:r>
              <a:rPr lang="en-GB" sz="2200" dirty="0" err="1">
                <a:solidFill>
                  <a:srgbClr val="626262"/>
                </a:solidFill>
                <a:latin typeface="Arial" panose="020B0604020202020204" pitchFamily="34" charset="0"/>
                <a:cs typeface="Arial" panose="020B0604020202020204" pitchFamily="34" charset="0"/>
              </a:rPr>
              <a:t>Mourou</a:t>
            </a:r>
            <a:r>
              <a:rPr lang="en-GB" sz="2200" dirty="0">
                <a:solidFill>
                  <a:srgbClr val="626262"/>
                </a:solidFill>
                <a:latin typeface="Arial" panose="020B0604020202020204" pitchFamily="34" charset="0"/>
                <a:cs typeface="Arial" panose="020B0604020202020204" pitchFamily="34" charset="0"/>
              </a:rPr>
              <a:t> (1985): Chirped Pulse Amplification for ultrashort laser pulses (Nobel Prize in Physics, 2018)</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High energy but high spread: V. Malka et al., Science </a:t>
            </a:r>
            <a:r>
              <a:rPr lang="en-GB" sz="2200" b="1" dirty="0">
                <a:solidFill>
                  <a:srgbClr val="626262"/>
                </a:solidFill>
                <a:latin typeface="Arial" panose="020B0604020202020204" pitchFamily="34" charset="0"/>
                <a:cs typeface="Arial" panose="020B0604020202020204" pitchFamily="34" charset="0"/>
              </a:rPr>
              <a:t>298</a:t>
            </a:r>
            <a:r>
              <a:rPr lang="en-GB" sz="2200" dirty="0">
                <a:solidFill>
                  <a:srgbClr val="626262"/>
                </a:solidFill>
                <a:latin typeface="Arial" panose="020B0604020202020204" pitchFamily="34" charset="0"/>
                <a:cs typeface="Arial" panose="020B0604020202020204" pitchFamily="34" charset="0"/>
              </a:rPr>
              <a:t>, 1596 (2002).</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Bubble-shaped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for low energy spread: A. </a:t>
            </a:r>
            <a:r>
              <a:rPr lang="en-GB" sz="2200" dirty="0" err="1">
                <a:solidFill>
                  <a:srgbClr val="626262"/>
                </a:solidFill>
                <a:latin typeface="Arial" panose="020B0604020202020204" pitchFamily="34" charset="0"/>
                <a:cs typeface="Arial" panose="020B0604020202020204" pitchFamily="34" charset="0"/>
              </a:rPr>
              <a:t>Pukhov</a:t>
            </a:r>
            <a:r>
              <a:rPr lang="en-GB" sz="2200" dirty="0">
                <a:solidFill>
                  <a:srgbClr val="626262"/>
                </a:solidFill>
                <a:latin typeface="Arial" panose="020B0604020202020204" pitchFamily="34" charset="0"/>
                <a:cs typeface="Arial" panose="020B0604020202020204" pitchFamily="34" charset="0"/>
              </a:rPr>
              <a:t> and J. Meyer-</a:t>
            </a:r>
            <a:r>
              <a:rPr lang="en-GB" sz="2200" dirty="0" err="1">
                <a:solidFill>
                  <a:srgbClr val="626262"/>
                </a:solidFill>
                <a:latin typeface="Arial" panose="020B0604020202020204" pitchFamily="34" charset="0"/>
                <a:cs typeface="Arial" panose="020B0604020202020204" pitchFamily="34" charset="0"/>
              </a:rPr>
              <a:t>ter</a:t>
            </a:r>
            <a:r>
              <a:rPr lang="en-GB" sz="2200" dirty="0">
                <a:solidFill>
                  <a:srgbClr val="626262"/>
                </a:solidFill>
                <a:latin typeface="Arial" panose="020B0604020202020204" pitchFamily="34" charset="0"/>
                <a:cs typeface="Arial" panose="020B0604020202020204" pitchFamily="34" charset="0"/>
              </a:rPr>
              <a:t>-</a:t>
            </a:r>
            <a:r>
              <a:rPr lang="en-GB" sz="2200" dirty="0" err="1">
                <a:solidFill>
                  <a:srgbClr val="626262"/>
                </a:solidFill>
                <a:latin typeface="Arial" panose="020B0604020202020204" pitchFamily="34" charset="0"/>
                <a:cs typeface="Arial" panose="020B0604020202020204" pitchFamily="34" charset="0"/>
              </a:rPr>
              <a:t>Vehn</a:t>
            </a:r>
            <a:r>
              <a:rPr lang="en-GB" sz="2200" dirty="0">
                <a:solidFill>
                  <a:srgbClr val="626262"/>
                </a:solidFill>
                <a:latin typeface="Arial" panose="020B0604020202020204" pitchFamily="34" charset="0"/>
                <a:cs typeface="Arial" panose="020B0604020202020204" pitchFamily="34" charset="0"/>
              </a:rPr>
              <a:t>, Appl. Phys. B </a:t>
            </a:r>
            <a:r>
              <a:rPr lang="en-GB" sz="2200" b="1" dirty="0">
                <a:solidFill>
                  <a:srgbClr val="626262"/>
                </a:solidFill>
                <a:latin typeface="Arial" panose="020B0604020202020204" pitchFamily="34" charset="0"/>
                <a:cs typeface="Arial" panose="020B0604020202020204" pitchFamily="34" charset="0"/>
              </a:rPr>
              <a:t>74</a:t>
            </a:r>
            <a:r>
              <a:rPr lang="en-GB" sz="2200" dirty="0">
                <a:solidFill>
                  <a:srgbClr val="626262"/>
                </a:solidFill>
                <a:latin typeface="Arial" panose="020B0604020202020204" pitchFamily="34" charset="0"/>
                <a:cs typeface="Arial" panose="020B0604020202020204" pitchFamily="34" charset="0"/>
              </a:rPr>
              <a:t>, 355 (2002), numerical simulations</a:t>
            </a:r>
          </a:p>
        </p:txBody>
      </p:sp>
      <p:sp>
        <p:nvSpPr>
          <p:cNvPr id="7" name="TextBox 6">
            <a:extLst>
              <a:ext uri="{FF2B5EF4-FFF2-40B4-BE49-F238E27FC236}">
                <a16:creationId xmlns:a16="http://schemas.microsoft.com/office/drawing/2014/main" id="{D4D9718E-1BAB-4036-7C4B-A71AD0BEA2F5}"/>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Laser pulse accelerating electrons</a:t>
            </a:r>
          </a:p>
        </p:txBody>
      </p:sp>
    </p:spTree>
    <p:extLst>
      <p:ext uri="{BB962C8B-B14F-4D97-AF65-F5344CB8AC3E}">
        <p14:creationId xmlns:p14="http://schemas.microsoft.com/office/powerpoint/2010/main" val="267880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FB31220-CE7C-5CE2-DB76-58F1A981E9D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99756FF-7FF9-5833-D80B-252809893C9B}"/>
              </a:ext>
            </a:extLst>
          </p:cNvPr>
          <p:cNvSpPr/>
          <p:nvPr/>
        </p:nvSpPr>
        <p:spPr>
          <a:xfrm>
            <a:off x="416314" y="1188720"/>
            <a:ext cx="8095764" cy="4493538"/>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Use </a:t>
            </a:r>
            <a:r>
              <a:rPr lang="en-GB" sz="2200" dirty="0" err="1">
                <a:solidFill>
                  <a:srgbClr val="626262"/>
                </a:solidFill>
                <a:latin typeface="Arial" panose="020B0604020202020204" pitchFamily="34" charset="0"/>
                <a:cs typeface="Arial" panose="020B0604020202020204" pitchFamily="34" charset="0"/>
              </a:rPr>
              <a:t>Ti:sapphire</a:t>
            </a:r>
            <a:r>
              <a:rPr lang="en-GB" sz="2200" dirty="0">
                <a:solidFill>
                  <a:srgbClr val="626262"/>
                </a:solidFill>
                <a:latin typeface="Arial" panose="020B0604020202020204" pitchFamily="34" charset="0"/>
                <a:cs typeface="Arial" panose="020B0604020202020204" pitchFamily="34" charset="0"/>
              </a:rPr>
              <a:t> laser system with pulses that are strong and</a:t>
            </a:r>
            <a:br>
              <a:rPr lang="en-GB" sz="2200" dirty="0">
                <a:solidFill>
                  <a:srgbClr val="626262"/>
                </a:solidFill>
                <a:latin typeface="Arial" panose="020B0604020202020204" pitchFamily="34" charset="0"/>
                <a:cs typeface="Arial" panose="020B0604020202020204" pitchFamily="34" charset="0"/>
              </a:rPr>
            </a:br>
            <a:r>
              <a:rPr lang="en-GB" sz="2200" dirty="0">
                <a:solidFill>
                  <a:srgbClr val="626262"/>
                </a:solidFill>
                <a:latin typeface="Arial" panose="020B0604020202020204" pitchFamily="34" charset="0"/>
                <a:cs typeface="Arial" panose="020B0604020202020204" pitchFamily="34" charset="0"/>
              </a:rPr>
              <a:t>short enough to drive bubble-shaped </a:t>
            </a:r>
            <a:r>
              <a:rPr lang="en-GB" sz="2200" dirty="0" err="1">
                <a:solidFill>
                  <a:srgbClr val="626262"/>
                </a:solidFill>
                <a:latin typeface="Arial" panose="020B0604020202020204" pitchFamily="34" charset="0"/>
                <a:cs typeface="Arial" panose="020B0604020202020204" pitchFamily="34" charset="0"/>
              </a:rPr>
              <a:t>wakefields</a:t>
            </a:r>
            <a:r>
              <a:rPr lang="en-GB" sz="2200" dirty="0">
                <a:solidFill>
                  <a:srgbClr val="626262"/>
                </a:solidFill>
                <a:latin typeface="Arial" panose="020B0604020202020204" pitchFamily="34" charset="0"/>
                <a:cs typeface="Arial" panose="020B0604020202020204" pitchFamily="34" charset="0"/>
              </a:rPr>
              <a:t> in experiments</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Three papers in the same issue of Nature, plus front cover:</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S. P. D. Mangles </a:t>
            </a:r>
            <a:r>
              <a:rPr lang="en-GB" sz="2200" i="1" dirty="0">
                <a:solidFill>
                  <a:srgbClr val="626262"/>
                </a:solidFill>
                <a:latin typeface="Arial" panose="020B0604020202020204" pitchFamily="34" charset="0"/>
                <a:cs typeface="Arial" panose="020B0604020202020204" pitchFamily="34" charset="0"/>
              </a:rPr>
              <a:t>et al., </a:t>
            </a:r>
            <a:r>
              <a:rPr lang="en-GB" sz="2200" dirty="0">
                <a:solidFill>
                  <a:srgbClr val="626262"/>
                </a:solidFill>
                <a:latin typeface="Arial" panose="020B0604020202020204" pitchFamily="34" charset="0"/>
                <a:cs typeface="Arial" panose="020B0604020202020204" pitchFamily="34" charset="0"/>
              </a:rPr>
              <a:t>Nature </a:t>
            </a:r>
            <a:r>
              <a:rPr lang="en-GB" sz="2200" b="1" dirty="0">
                <a:solidFill>
                  <a:srgbClr val="626262"/>
                </a:solidFill>
                <a:latin typeface="Arial" panose="020B0604020202020204" pitchFamily="34" charset="0"/>
                <a:cs typeface="Arial" panose="020B0604020202020204" pitchFamily="34" charset="0"/>
              </a:rPr>
              <a:t>431</a:t>
            </a:r>
            <a:r>
              <a:rPr lang="en-GB" sz="2200" dirty="0">
                <a:solidFill>
                  <a:srgbClr val="626262"/>
                </a:solidFill>
                <a:latin typeface="Arial" panose="020B0604020202020204" pitchFamily="34" charset="0"/>
                <a:cs typeface="Arial" panose="020B0604020202020204" pitchFamily="34" charset="0"/>
              </a:rPr>
              <a:t>, 535–538 (2004).</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C. G. R. Geddes </a:t>
            </a:r>
            <a:r>
              <a:rPr lang="en-GB" sz="2200" i="1" dirty="0">
                <a:solidFill>
                  <a:srgbClr val="626262"/>
                </a:solidFill>
                <a:latin typeface="Arial" panose="020B0604020202020204" pitchFamily="34" charset="0"/>
                <a:cs typeface="Arial" panose="020B0604020202020204" pitchFamily="34" charset="0"/>
              </a:rPr>
              <a:t>et al., </a:t>
            </a:r>
            <a:r>
              <a:rPr lang="en-GB" sz="2200" dirty="0">
                <a:solidFill>
                  <a:srgbClr val="626262"/>
                </a:solidFill>
                <a:latin typeface="Arial" panose="020B0604020202020204" pitchFamily="34" charset="0"/>
                <a:cs typeface="Arial" panose="020B0604020202020204" pitchFamily="34" charset="0"/>
              </a:rPr>
              <a:t>Nature </a:t>
            </a:r>
            <a:r>
              <a:rPr lang="en-GB" sz="2200" b="1" dirty="0">
                <a:solidFill>
                  <a:srgbClr val="626262"/>
                </a:solidFill>
                <a:latin typeface="Arial" panose="020B0604020202020204" pitchFamily="34" charset="0"/>
                <a:cs typeface="Arial" panose="020B0604020202020204" pitchFamily="34" charset="0"/>
              </a:rPr>
              <a:t>431</a:t>
            </a:r>
            <a:r>
              <a:rPr lang="en-GB" sz="2200" dirty="0">
                <a:solidFill>
                  <a:srgbClr val="626262"/>
                </a:solidFill>
                <a:latin typeface="Arial" panose="020B0604020202020204" pitchFamily="34" charset="0"/>
                <a:cs typeface="Arial" panose="020B0604020202020204" pitchFamily="34" charset="0"/>
              </a:rPr>
              <a:t>, 538–541 (2004).</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J. Faure </a:t>
            </a:r>
            <a:r>
              <a:rPr lang="en-GB" sz="2200" i="1" dirty="0">
                <a:solidFill>
                  <a:srgbClr val="626262"/>
                </a:solidFill>
                <a:latin typeface="Arial" panose="020B0604020202020204" pitchFamily="34" charset="0"/>
                <a:cs typeface="Arial" panose="020B0604020202020204" pitchFamily="34" charset="0"/>
              </a:rPr>
              <a:t>et al., </a:t>
            </a:r>
            <a:r>
              <a:rPr lang="en-GB" sz="2200" dirty="0">
                <a:solidFill>
                  <a:srgbClr val="626262"/>
                </a:solidFill>
                <a:latin typeface="Arial" panose="020B0604020202020204" pitchFamily="34" charset="0"/>
                <a:cs typeface="Arial" panose="020B0604020202020204" pitchFamily="34" charset="0"/>
              </a:rPr>
              <a:t>Nature </a:t>
            </a:r>
            <a:r>
              <a:rPr lang="en-GB" sz="2200" b="1" dirty="0">
                <a:solidFill>
                  <a:srgbClr val="626262"/>
                </a:solidFill>
                <a:latin typeface="Arial" panose="020B0604020202020204" pitchFamily="34" charset="0"/>
                <a:cs typeface="Arial" panose="020B0604020202020204" pitchFamily="34" charset="0"/>
              </a:rPr>
              <a:t>431</a:t>
            </a:r>
            <a:r>
              <a:rPr lang="en-GB" sz="2200" dirty="0">
                <a:solidFill>
                  <a:srgbClr val="626262"/>
                </a:solidFill>
                <a:latin typeface="Arial" panose="020B0604020202020204" pitchFamily="34" charset="0"/>
                <a:cs typeface="Arial" panose="020B0604020202020204" pitchFamily="34" charset="0"/>
              </a:rPr>
              <a:t>, 541–544 (2004).</a:t>
            </a:r>
          </a:p>
          <a:p>
            <a:pPr marL="342900" indent="-342900">
              <a:buFont typeface="Arial" panose="020B0604020202020204" pitchFamily="34" charset="0"/>
              <a:buChar char="•"/>
            </a:pPr>
            <a:endParaRPr lang="en-GB" sz="22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Results reproduced by about 10 groups within a year</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Continuous improvement since then</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Best results to date: up to 10 GeV, by</a:t>
            </a:r>
            <a:br>
              <a:rPr lang="en-GB" sz="2200" dirty="0">
                <a:solidFill>
                  <a:srgbClr val="626262"/>
                </a:solidFill>
                <a:latin typeface="Arial" panose="020B0604020202020204" pitchFamily="34" charset="0"/>
                <a:cs typeface="Arial" panose="020B0604020202020204" pitchFamily="34" charset="0"/>
              </a:rPr>
            </a:br>
            <a:r>
              <a:rPr lang="en-GB" sz="2200" dirty="0">
                <a:solidFill>
                  <a:srgbClr val="626262"/>
                </a:solidFill>
                <a:latin typeface="Arial" panose="020B0604020202020204" pitchFamily="34" charset="0"/>
                <a:cs typeface="Arial" panose="020B0604020202020204" pitchFamily="34" charset="0"/>
              </a:rPr>
              <a:t>E. Rockafellow </a:t>
            </a:r>
            <a:r>
              <a:rPr lang="en-GB" sz="2200" i="1" dirty="0">
                <a:solidFill>
                  <a:srgbClr val="626262"/>
                </a:solidFill>
                <a:latin typeface="Arial" panose="020B0604020202020204" pitchFamily="34" charset="0"/>
                <a:cs typeface="Arial" panose="020B0604020202020204" pitchFamily="34" charset="0"/>
              </a:rPr>
              <a:t>et al.</a:t>
            </a:r>
            <a:r>
              <a:rPr lang="en-GB" sz="2200" dirty="0">
                <a:solidFill>
                  <a:srgbClr val="626262"/>
                </a:solidFill>
                <a:latin typeface="Arial" panose="020B0604020202020204" pitchFamily="34" charset="0"/>
                <a:cs typeface="Arial" panose="020B0604020202020204" pitchFamily="34" charset="0"/>
              </a:rPr>
              <a:t>, Phys. Plasmas </a:t>
            </a:r>
            <a:r>
              <a:rPr lang="en-GB" sz="2200" b="1" dirty="0">
                <a:solidFill>
                  <a:srgbClr val="626262"/>
                </a:solidFill>
                <a:latin typeface="Arial" panose="020B0604020202020204" pitchFamily="34" charset="0"/>
                <a:cs typeface="Arial" panose="020B0604020202020204" pitchFamily="34" charset="0"/>
              </a:rPr>
              <a:t>32</a:t>
            </a:r>
            <a:r>
              <a:rPr lang="en-GB" sz="2200" dirty="0">
                <a:solidFill>
                  <a:srgbClr val="626262"/>
                </a:solidFill>
                <a:latin typeface="Arial" panose="020B0604020202020204" pitchFamily="34" charset="0"/>
                <a:cs typeface="Arial" panose="020B0604020202020204" pitchFamily="34" charset="0"/>
              </a:rPr>
              <a:t>, 053102 (2025) </a:t>
            </a:r>
          </a:p>
          <a:p>
            <a:pPr marL="342900" indent="-342900">
              <a:buFont typeface="Arial" panose="020B0604020202020204" pitchFamily="34" charset="0"/>
              <a:buChar char="•"/>
            </a:pPr>
            <a:r>
              <a:rPr lang="en-GB" sz="2200" dirty="0">
                <a:solidFill>
                  <a:srgbClr val="626262"/>
                </a:solidFill>
                <a:latin typeface="Arial" panose="020B0604020202020204" pitchFamily="34" charset="0"/>
                <a:cs typeface="Arial" panose="020B0604020202020204" pitchFamily="34" charset="0"/>
              </a:rPr>
              <a:t>Expect this record to be broken soon</a:t>
            </a:r>
          </a:p>
        </p:txBody>
      </p:sp>
      <p:sp>
        <p:nvSpPr>
          <p:cNvPr id="7" name="TextBox 6">
            <a:extLst>
              <a:ext uri="{FF2B5EF4-FFF2-40B4-BE49-F238E27FC236}">
                <a16:creationId xmlns:a16="http://schemas.microsoft.com/office/drawing/2014/main" id="{172C0E6F-C93D-F406-D9A2-6D8E05941C6E}"/>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Dream Beam</a:t>
            </a:r>
          </a:p>
        </p:txBody>
      </p:sp>
      <p:pic>
        <p:nvPicPr>
          <p:cNvPr id="1026" name="Picture 2">
            <a:extLst>
              <a:ext uri="{FF2B5EF4-FFF2-40B4-BE49-F238E27FC236}">
                <a16:creationId xmlns:a16="http://schemas.microsoft.com/office/drawing/2014/main" id="{4FB33F2A-3879-0AF0-62E1-5ED0943C4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078" y="0"/>
            <a:ext cx="3679922" cy="483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B4185D-7C71-AD0A-8C59-0073D52AA2F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86A6375-6340-9782-83F6-F8DC727E8D7C}"/>
              </a:ext>
            </a:extLst>
          </p:cNvPr>
          <p:cNvSpPr/>
          <p:nvPr/>
        </p:nvSpPr>
        <p:spPr>
          <a:xfrm>
            <a:off x="416314" y="1188720"/>
            <a:ext cx="4662462" cy="4401205"/>
          </a:xfrm>
          <a:prstGeom prst="rect">
            <a:avLst/>
          </a:prstGeom>
          <a:solidFill>
            <a:schemeClr val="bg1"/>
          </a:solidFill>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Johannes Wenz, Stefan Karsch, Proceedings of the 2019 CERN–Accelerator–School course on High Gradient Wakefield Accelerators, Sesimbra, (Portugal),  arXiv:2007.04622 (2020)</a:t>
            </a:r>
          </a:p>
          <a:p>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The bigger your laser, the better your result (duh)</a:t>
            </a:r>
          </a:p>
          <a:p>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Records are there to be broken</a:t>
            </a:r>
          </a:p>
          <a:p>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Further reading: C. Joshi, Phys. Plasmas </a:t>
            </a:r>
            <a:r>
              <a:rPr lang="en-GB" sz="2000" b="1" dirty="0">
                <a:solidFill>
                  <a:srgbClr val="626262"/>
                </a:solidFill>
                <a:latin typeface="Arial" panose="020B0604020202020204" pitchFamily="34" charset="0"/>
                <a:cs typeface="Arial" panose="020B0604020202020204" pitchFamily="34" charset="0"/>
              </a:rPr>
              <a:t>14</a:t>
            </a:r>
            <a:r>
              <a:rPr lang="en-GB" sz="2000" dirty="0">
                <a:solidFill>
                  <a:srgbClr val="626262"/>
                </a:solidFill>
                <a:latin typeface="Arial" panose="020B0604020202020204" pitchFamily="34" charset="0"/>
                <a:cs typeface="Arial" panose="020B0604020202020204" pitchFamily="34" charset="0"/>
              </a:rPr>
              <a:t>, 055501 (2007)</a:t>
            </a:r>
          </a:p>
        </p:txBody>
      </p:sp>
      <p:sp>
        <p:nvSpPr>
          <p:cNvPr id="7" name="TextBox 6">
            <a:extLst>
              <a:ext uri="{FF2B5EF4-FFF2-40B4-BE49-F238E27FC236}">
                <a16:creationId xmlns:a16="http://schemas.microsoft.com/office/drawing/2014/main" id="{702491AC-0820-BB68-2C14-7947F78419EC}"/>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Scaling with laser energy and power</a:t>
            </a:r>
          </a:p>
        </p:txBody>
      </p:sp>
      <p:pic>
        <p:nvPicPr>
          <p:cNvPr id="2" name="Picture 1">
            <a:extLst>
              <a:ext uri="{FF2B5EF4-FFF2-40B4-BE49-F238E27FC236}">
                <a16:creationId xmlns:a16="http://schemas.microsoft.com/office/drawing/2014/main" id="{B505679F-E0D3-87E5-4BF4-831B7270147C}"/>
              </a:ext>
            </a:extLst>
          </p:cNvPr>
          <p:cNvPicPr>
            <a:picLocks noChangeAspect="1"/>
          </p:cNvPicPr>
          <p:nvPr/>
        </p:nvPicPr>
        <p:blipFill>
          <a:blip r:embed="rId2"/>
          <a:stretch>
            <a:fillRect/>
          </a:stretch>
        </p:blipFill>
        <p:spPr>
          <a:xfrm>
            <a:off x="5385412" y="1188720"/>
            <a:ext cx="6806588" cy="5672157"/>
          </a:xfrm>
          <a:prstGeom prst="rect">
            <a:avLst/>
          </a:prstGeom>
        </p:spPr>
      </p:pic>
    </p:spTree>
    <p:extLst>
      <p:ext uri="{BB962C8B-B14F-4D97-AF65-F5344CB8AC3E}">
        <p14:creationId xmlns:p14="http://schemas.microsoft.com/office/powerpoint/2010/main" val="57175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6D9BBD-72D6-6C9D-816F-D17828DB5E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E465711-CC66-10D1-7EB9-7D6D645C9073}"/>
              </a:ext>
            </a:extLst>
          </p:cNvPr>
          <p:cNvSpPr/>
          <p:nvPr/>
        </p:nvSpPr>
        <p:spPr>
          <a:xfrm>
            <a:off x="416314" y="979397"/>
            <a:ext cx="10876526" cy="5847755"/>
          </a:xfrm>
          <a:prstGeom prst="rect">
            <a:avLst/>
          </a:prstGeom>
          <a:solidFill>
            <a:schemeClr val="bg1"/>
          </a:solidFill>
        </p:spPr>
        <p:txBody>
          <a:bodyPr wrap="square">
            <a:spAutoFit/>
          </a:bodyPr>
          <a:lstStyle/>
          <a:p>
            <a:r>
              <a:rPr lang="en-GB" sz="2200" b="1" dirty="0">
                <a:solidFill>
                  <a:srgbClr val="626262"/>
                </a:solidFill>
                <a:latin typeface="Arial" panose="020B0604020202020204" pitchFamily="34" charset="0"/>
                <a:cs typeface="Arial" panose="020B0604020202020204" pitchFamily="34" charset="0"/>
              </a:rPr>
              <a:t>Channel guiding (laser pulse confined to a density channel in the plasma):</a:t>
            </a:r>
          </a:p>
          <a:p>
            <a:r>
              <a:rPr lang="en-GB" sz="2200" dirty="0">
                <a:solidFill>
                  <a:srgbClr val="626262"/>
                </a:solidFill>
                <a:latin typeface="Arial" panose="020B0604020202020204" pitchFamily="34" charset="0"/>
                <a:cs typeface="Arial" panose="020B0604020202020204" pitchFamily="34" charset="0"/>
              </a:rPr>
              <a:t>C. Geddes et al., Nature </a:t>
            </a:r>
            <a:r>
              <a:rPr lang="en-GB" sz="2200" b="1" dirty="0">
                <a:solidFill>
                  <a:srgbClr val="626262"/>
                </a:solidFill>
                <a:latin typeface="Arial" panose="020B0604020202020204" pitchFamily="34" charset="0"/>
                <a:cs typeface="Arial" panose="020B0604020202020204" pitchFamily="34" charset="0"/>
              </a:rPr>
              <a:t>431</a:t>
            </a:r>
            <a:r>
              <a:rPr lang="en-GB" sz="2200" dirty="0">
                <a:solidFill>
                  <a:srgbClr val="626262"/>
                </a:solidFill>
                <a:latin typeface="Arial" panose="020B0604020202020204" pitchFamily="34" charset="0"/>
                <a:cs typeface="Arial" panose="020B0604020202020204" pitchFamily="34" charset="0"/>
              </a:rPr>
              <a:t>, 538 (2004).</a:t>
            </a:r>
          </a:p>
          <a:p>
            <a:r>
              <a:rPr lang="en-GB" sz="2200" dirty="0">
                <a:solidFill>
                  <a:srgbClr val="626262"/>
                </a:solidFill>
                <a:latin typeface="Arial" panose="020B0604020202020204" pitchFamily="34" charset="0"/>
                <a:cs typeface="Arial" panose="020B0604020202020204" pitchFamily="34" charset="0"/>
              </a:rPr>
              <a:t>S. M. Hooker, Nature Photonics </a:t>
            </a:r>
            <a:r>
              <a:rPr lang="en-GB" sz="2200" b="1" dirty="0">
                <a:solidFill>
                  <a:srgbClr val="626262"/>
                </a:solidFill>
                <a:latin typeface="Arial" panose="020B0604020202020204" pitchFamily="34" charset="0"/>
                <a:cs typeface="Arial" panose="020B0604020202020204" pitchFamily="34" charset="0"/>
              </a:rPr>
              <a:t>7</a:t>
            </a:r>
            <a:r>
              <a:rPr lang="en-GB" sz="2200" dirty="0">
                <a:solidFill>
                  <a:srgbClr val="626262"/>
                </a:solidFill>
                <a:latin typeface="Arial" panose="020B0604020202020204" pitchFamily="34" charset="0"/>
                <a:cs typeface="Arial" panose="020B0604020202020204" pitchFamily="34" charset="0"/>
              </a:rPr>
              <a:t>, 775 (2013)</a:t>
            </a:r>
          </a:p>
          <a:p>
            <a:r>
              <a:rPr lang="en-GB" sz="2200" dirty="0">
                <a:solidFill>
                  <a:srgbClr val="626262"/>
                </a:solidFill>
                <a:latin typeface="Arial" panose="020B0604020202020204" pitchFamily="34" charset="0"/>
                <a:cs typeface="Arial" panose="020B0604020202020204" pitchFamily="34" charset="0"/>
              </a:rPr>
              <a:t>J. E. Shrock et al., Phys. Rev. Lett. </a:t>
            </a:r>
            <a:r>
              <a:rPr lang="en-GB" sz="2200" b="1" dirty="0">
                <a:solidFill>
                  <a:srgbClr val="626262"/>
                </a:solidFill>
                <a:latin typeface="Arial" panose="020B0604020202020204" pitchFamily="34" charset="0"/>
                <a:cs typeface="Arial" panose="020B0604020202020204" pitchFamily="34" charset="0"/>
              </a:rPr>
              <a:t>133</a:t>
            </a:r>
            <a:r>
              <a:rPr lang="en-GB" sz="2200" dirty="0">
                <a:solidFill>
                  <a:srgbClr val="626262"/>
                </a:solidFill>
                <a:latin typeface="Arial" panose="020B0604020202020204" pitchFamily="34" charset="0"/>
                <a:cs typeface="Arial" panose="020B0604020202020204" pitchFamily="34" charset="0"/>
              </a:rPr>
              <a:t>, 045002 (2024).</a:t>
            </a:r>
          </a:p>
          <a:p>
            <a:endParaRPr lang="en-GB" sz="2200" dirty="0">
              <a:solidFill>
                <a:srgbClr val="626262"/>
              </a:solidFill>
              <a:latin typeface="Arial" panose="020B0604020202020204" pitchFamily="34" charset="0"/>
              <a:cs typeface="Arial" panose="020B0604020202020204" pitchFamily="34" charset="0"/>
            </a:endParaRPr>
          </a:p>
          <a:p>
            <a:r>
              <a:rPr lang="en-GB" sz="2200" b="1" dirty="0">
                <a:solidFill>
                  <a:srgbClr val="626262"/>
                </a:solidFill>
                <a:latin typeface="Arial" panose="020B0604020202020204" pitchFamily="34" charset="0"/>
                <a:cs typeface="Arial" panose="020B0604020202020204" pitchFamily="34" charset="0"/>
              </a:rPr>
              <a:t>Use Machine Learning to improve bunch quality:</a:t>
            </a:r>
          </a:p>
          <a:p>
            <a:r>
              <a:rPr lang="en-GB" sz="2200" dirty="0">
                <a:solidFill>
                  <a:srgbClr val="626262"/>
                </a:solidFill>
                <a:latin typeface="Arial" panose="020B0604020202020204" pitchFamily="34" charset="0"/>
                <a:cs typeface="Arial" panose="020B0604020202020204" pitchFamily="34" charset="0"/>
              </a:rPr>
              <a:t>M. Streeter et al., High Power Laser Science and Engineering </a:t>
            </a:r>
            <a:r>
              <a:rPr lang="en-GB" sz="2200" b="1" dirty="0">
                <a:solidFill>
                  <a:srgbClr val="626262"/>
                </a:solidFill>
                <a:latin typeface="Arial" panose="020B0604020202020204" pitchFamily="34" charset="0"/>
                <a:cs typeface="Arial" panose="020B0604020202020204" pitchFamily="34" charset="0"/>
              </a:rPr>
              <a:t>11</a:t>
            </a:r>
            <a:r>
              <a:rPr lang="en-GB" sz="2200" dirty="0">
                <a:solidFill>
                  <a:srgbClr val="626262"/>
                </a:solidFill>
                <a:latin typeface="Arial" panose="020B0604020202020204" pitchFamily="34" charset="0"/>
                <a:cs typeface="Arial" panose="020B0604020202020204" pitchFamily="34" charset="0"/>
              </a:rPr>
              <a:t>, e9 (2023).</a:t>
            </a:r>
          </a:p>
          <a:p>
            <a:endParaRPr lang="en-GB" sz="2200" dirty="0">
              <a:solidFill>
                <a:srgbClr val="626262"/>
              </a:solidFill>
              <a:latin typeface="Arial" panose="020B0604020202020204" pitchFamily="34" charset="0"/>
              <a:cs typeface="Arial" panose="020B0604020202020204" pitchFamily="34" charset="0"/>
            </a:endParaRPr>
          </a:p>
          <a:p>
            <a:r>
              <a:rPr lang="en-GB" sz="2200" b="1" dirty="0">
                <a:solidFill>
                  <a:srgbClr val="626262"/>
                </a:solidFill>
                <a:latin typeface="Arial" panose="020B0604020202020204" pitchFamily="34" charset="0"/>
                <a:cs typeface="Arial" panose="020B0604020202020204" pitchFamily="34" charset="0"/>
              </a:rPr>
              <a:t>Multiple stages to beat dephasing and thus reach higher energies:</a:t>
            </a:r>
          </a:p>
          <a:p>
            <a:r>
              <a:rPr lang="en-GB" sz="2200" dirty="0">
                <a:solidFill>
                  <a:srgbClr val="626262"/>
                </a:solidFill>
                <a:latin typeface="Arial" panose="020B0604020202020204" pitchFamily="34" charset="0"/>
                <a:cs typeface="Arial" panose="020B0604020202020204" pitchFamily="34" charset="0"/>
              </a:rPr>
              <a:t>J. Lawson, R. Bingham et al., RAL report RL-83-057 (1983).</a:t>
            </a:r>
          </a:p>
          <a:p>
            <a:r>
              <a:rPr lang="en-GB" sz="2200" dirty="0">
                <a:solidFill>
                  <a:srgbClr val="626262"/>
                </a:solidFill>
                <a:latin typeface="Arial" panose="020B0604020202020204" pitchFamily="34" charset="0"/>
                <a:cs typeface="Arial" panose="020B0604020202020204" pitchFamily="34" charset="0"/>
              </a:rPr>
              <a:t>Carl A. Lindstrøm, Phys. Rev. Accel. Beams </a:t>
            </a:r>
            <a:r>
              <a:rPr lang="en-GB" sz="2200" b="1" dirty="0">
                <a:solidFill>
                  <a:srgbClr val="626262"/>
                </a:solidFill>
                <a:latin typeface="Arial" panose="020B0604020202020204" pitchFamily="34" charset="0"/>
                <a:cs typeface="Arial" panose="020B0604020202020204" pitchFamily="34" charset="0"/>
              </a:rPr>
              <a:t>24</a:t>
            </a:r>
            <a:r>
              <a:rPr lang="en-GB" sz="2200" dirty="0">
                <a:solidFill>
                  <a:srgbClr val="626262"/>
                </a:solidFill>
                <a:latin typeface="Arial" panose="020B0604020202020204" pitchFamily="34" charset="0"/>
                <a:cs typeface="Arial" panose="020B0604020202020204" pitchFamily="34" charset="0"/>
              </a:rPr>
              <a:t>, 014801 (2021).</a:t>
            </a:r>
          </a:p>
          <a:p>
            <a:r>
              <a:rPr lang="en-GB" sz="2200" dirty="0">
                <a:solidFill>
                  <a:srgbClr val="626262"/>
                </a:solidFill>
                <a:latin typeface="Arial" panose="020B0604020202020204" pitchFamily="34" charset="0"/>
                <a:cs typeface="Arial" panose="020B0604020202020204" pitchFamily="34" charset="0"/>
              </a:rPr>
              <a:t>F. M. Foerster et al., Phys. Rev. X </a:t>
            </a:r>
            <a:r>
              <a:rPr lang="en-GB" sz="2200" b="1" dirty="0">
                <a:solidFill>
                  <a:srgbClr val="626262"/>
                </a:solidFill>
                <a:latin typeface="Arial" panose="020B0604020202020204" pitchFamily="34" charset="0"/>
                <a:cs typeface="Arial" panose="020B0604020202020204" pitchFamily="34" charset="0"/>
              </a:rPr>
              <a:t>12</a:t>
            </a:r>
            <a:r>
              <a:rPr lang="en-GB" sz="2200" dirty="0">
                <a:solidFill>
                  <a:srgbClr val="626262"/>
                </a:solidFill>
                <a:latin typeface="Arial" panose="020B0604020202020204" pitchFamily="34" charset="0"/>
                <a:cs typeface="Arial" panose="020B0604020202020204" pitchFamily="34" charset="0"/>
              </a:rPr>
              <a:t>, 041016 (2022).</a:t>
            </a:r>
          </a:p>
          <a:p>
            <a:r>
              <a:rPr lang="en-GB" sz="2200" dirty="0">
                <a:solidFill>
                  <a:srgbClr val="626262"/>
                </a:solidFill>
                <a:latin typeface="Arial" panose="020B0604020202020204" pitchFamily="34" charset="0"/>
                <a:cs typeface="Arial" panose="020B0604020202020204" pitchFamily="34" charset="0"/>
              </a:rPr>
              <a:t>A. Knetsch et al., Phys. Rev. Lett. </a:t>
            </a:r>
            <a:r>
              <a:rPr lang="en-GB" sz="2200" b="1" dirty="0">
                <a:solidFill>
                  <a:srgbClr val="626262"/>
                </a:solidFill>
                <a:latin typeface="Arial" panose="020B0604020202020204" pitchFamily="34" charset="0"/>
                <a:cs typeface="Arial" panose="020B0604020202020204" pitchFamily="34" charset="0"/>
              </a:rPr>
              <a:t>131</a:t>
            </a:r>
            <a:r>
              <a:rPr lang="en-GB" sz="2200" dirty="0">
                <a:solidFill>
                  <a:srgbClr val="626262"/>
                </a:solidFill>
                <a:latin typeface="Arial" panose="020B0604020202020204" pitchFamily="34" charset="0"/>
                <a:cs typeface="Arial" panose="020B0604020202020204" pitchFamily="34" charset="0"/>
              </a:rPr>
              <a:t>, 135001 (2023).</a:t>
            </a:r>
          </a:p>
          <a:p>
            <a:endParaRPr lang="en-GB" sz="2200" dirty="0">
              <a:solidFill>
                <a:srgbClr val="626262"/>
              </a:solidFill>
              <a:latin typeface="Arial" panose="020B0604020202020204" pitchFamily="34" charset="0"/>
              <a:cs typeface="Arial" panose="020B0604020202020204" pitchFamily="34" charset="0"/>
            </a:endParaRPr>
          </a:p>
          <a:p>
            <a:r>
              <a:rPr lang="en-GB" sz="2200" b="1" dirty="0">
                <a:solidFill>
                  <a:srgbClr val="626262"/>
                </a:solidFill>
                <a:latin typeface="Arial" panose="020B0604020202020204" pitchFamily="34" charset="0"/>
                <a:cs typeface="Arial" panose="020B0604020202020204" pitchFamily="34" charset="0"/>
              </a:rPr>
              <a:t>“Flying focus”: speed of laser pulse envelope decoupled from group speed, for faster </a:t>
            </a:r>
            <a:r>
              <a:rPr lang="en-GB" sz="2200" b="1" dirty="0" err="1">
                <a:solidFill>
                  <a:srgbClr val="626262"/>
                </a:solidFill>
                <a:latin typeface="Arial" panose="020B0604020202020204" pitchFamily="34" charset="0"/>
                <a:cs typeface="Arial" panose="020B0604020202020204" pitchFamily="34" charset="0"/>
              </a:rPr>
              <a:t>wakefield</a:t>
            </a:r>
            <a:r>
              <a:rPr lang="en-GB" sz="2200" b="1" dirty="0">
                <a:solidFill>
                  <a:srgbClr val="626262"/>
                </a:solidFill>
                <a:latin typeface="Arial" panose="020B0604020202020204" pitchFamily="34" charset="0"/>
                <a:cs typeface="Arial" panose="020B0604020202020204" pitchFamily="34" charset="0"/>
              </a:rPr>
              <a:t> speed and thus more energy gain:</a:t>
            </a:r>
          </a:p>
          <a:p>
            <a:r>
              <a:rPr lang="en-GB" sz="2200" dirty="0">
                <a:solidFill>
                  <a:srgbClr val="626262"/>
                </a:solidFill>
                <a:latin typeface="Arial" panose="020B0604020202020204" pitchFamily="34" charset="0"/>
                <a:cs typeface="Arial" panose="020B0604020202020204" pitchFamily="34" charset="0"/>
              </a:rPr>
              <a:t>J. P. </a:t>
            </a:r>
            <a:r>
              <a:rPr lang="en-GB" sz="2200" dirty="0" err="1">
                <a:solidFill>
                  <a:srgbClr val="626262"/>
                </a:solidFill>
                <a:latin typeface="Arial" panose="020B0604020202020204" pitchFamily="34" charset="0"/>
                <a:cs typeface="Arial" panose="020B0604020202020204" pitchFamily="34" charset="0"/>
              </a:rPr>
              <a:t>Palastro</a:t>
            </a:r>
            <a:r>
              <a:rPr lang="en-GB" sz="2200" dirty="0">
                <a:solidFill>
                  <a:srgbClr val="626262"/>
                </a:solidFill>
                <a:latin typeface="Arial" panose="020B0604020202020204" pitchFamily="34" charset="0"/>
                <a:cs typeface="Arial" panose="020B0604020202020204" pitchFamily="34" charset="0"/>
              </a:rPr>
              <a:t> et al., Phys. Rev. Lett. </a:t>
            </a:r>
            <a:r>
              <a:rPr lang="en-GB" sz="2200" b="1" dirty="0">
                <a:solidFill>
                  <a:srgbClr val="626262"/>
                </a:solidFill>
                <a:latin typeface="Arial" panose="020B0604020202020204" pitchFamily="34" charset="0"/>
                <a:cs typeface="Arial" panose="020B0604020202020204" pitchFamily="34" charset="0"/>
              </a:rPr>
              <a:t>124</a:t>
            </a:r>
            <a:r>
              <a:rPr lang="en-GB" sz="2200" dirty="0">
                <a:solidFill>
                  <a:srgbClr val="626262"/>
                </a:solidFill>
                <a:latin typeface="Arial" panose="020B0604020202020204" pitchFamily="34" charset="0"/>
                <a:cs typeface="Arial" panose="020B0604020202020204" pitchFamily="34" charset="0"/>
              </a:rPr>
              <a:t>, 134802 (2020).</a:t>
            </a:r>
          </a:p>
        </p:txBody>
      </p:sp>
      <p:sp>
        <p:nvSpPr>
          <p:cNvPr id="7" name="TextBox 6">
            <a:extLst>
              <a:ext uri="{FF2B5EF4-FFF2-40B4-BE49-F238E27FC236}">
                <a16:creationId xmlns:a16="http://schemas.microsoft.com/office/drawing/2014/main" id="{6E8BFCAD-8A5F-FF01-5FED-63E47CB4DA54}"/>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Further tricks</a:t>
            </a:r>
          </a:p>
        </p:txBody>
      </p:sp>
    </p:spTree>
    <p:extLst>
      <p:ext uri="{BB962C8B-B14F-4D97-AF65-F5344CB8AC3E}">
        <p14:creationId xmlns:p14="http://schemas.microsoft.com/office/powerpoint/2010/main" val="236522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9CF14A-501E-106F-B8BD-08D4344BF15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A7C299-4E5E-4E2B-4951-8331C4FB3A2B}"/>
              </a:ext>
            </a:extLst>
          </p:cNvPr>
          <p:cNvSpPr/>
          <p:nvPr/>
        </p:nvSpPr>
        <p:spPr>
          <a:xfrm>
            <a:off x="416314" y="1188720"/>
            <a:ext cx="10876526" cy="5324535"/>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Electrons perform transverse oscillations in bubble during acceleration: “</a:t>
            </a:r>
            <a:r>
              <a:rPr lang="en-GB" sz="2000" dirty="0" err="1">
                <a:solidFill>
                  <a:srgbClr val="626262"/>
                </a:solidFill>
                <a:latin typeface="Arial" panose="020B0604020202020204" pitchFamily="34" charset="0"/>
                <a:cs typeface="Arial" panose="020B0604020202020204" pitchFamily="34" charset="0"/>
              </a:rPr>
              <a:t>betatron</a:t>
            </a:r>
            <a:r>
              <a:rPr lang="en-GB" sz="2000" dirty="0">
                <a:solidFill>
                  <a:srgbClr val="626262"/>
                </a:solidFill>
                <a:latin typeface="Arial" panose="020B0604020202020204" pitchFamily="34" charset="0"/>
                <a:cs typeface="Arial" panose="020B0604020202020204" pitchFamily="34" charset="0"/>
              </a:rPr>
              <a:t> motion”</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Electrons in a short, compact bunch oscillate mostly in phase</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resulting radiation (x-rays) is mostly coherent, and thus very suitable for x-ray analysis of targets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Rousse et al., Phys. Rev. Lett. </a:t>
            </a:r>
            <a:r>
              <a:rPr lang="en-GB" sz="2000" b="1" dirty="0">
                <a:solidFill>
                  <a:srgbClr val="626262"/>
                </a:solidFill>
                <a:latin typeface="Arial" panose="020B0604020202020204" pitchFamily="34" charset="0"/>
                <a:cs typeface="Arial" panose="020B0604020202020204" pitchFamily="34" charset="0"/>
              </a:rPr>
              <a:t>93</a:t>
            </a:r>
            <a:r>
              <a:rPr lang="en-GB" sz="2000" dirty="0">
                <a:solidFill>
                  <a:srgbClr val="626262"/>
                </a:solidFill>
                <a:latin typeface="Arial" panose="020B0604020202020204" pitchFamily="34" charset="0"/>
                <a:cs typeface="Arial" panose="020B0604020202020204" pitchFamily="34" charset="0"/>
              </a:rPr>
              <a:t>, 135005 (2004).</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 Kneip et al., Nature Phys. </a:t>
            </a:r>
            <a:r>
              <a:rPr lang="en-GB" sz="2000" b="1" dirty="0">
                <a:solidFill>
                  <a:srgbClr val="626262"/>
                </a:solidFill>
                <a:latin typeface="Arial" panose="020B0604020202020204" pitchFamily="34" charset="0"/>
                <a:cs typeface="Arial" panose="020B0604020202020204" pitchFamily="34" charset="0"/>
              </a:rPr>
              <a:t>6</a:t>
            </a:r>
            <a:r>
              <a:rPr lang="en-GB" sz="2000" dirty="0">
                <a:solidFill>
                  <a:srgbClr val="626262"/>
                </a:solidFill>
                <a:latin typeface="Arial" panose="020B0604020202020204" pitchFamily="34" charset="0"/>
                <a:cs typeface="Arial" panose="020B0604020202020204" pitchFamily="34" charset="0"/>
              </a:rPr>
              <a:t>, 980 (2010).</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J. M. Cole et al., Scientific Reports </a:t>
            </a:r>
            <a:r>
              <a:rPr lang="en-GB" sz="2000" b="1" dirty="0">
                <a:solidFill>
                  <a:srgbClr val="626262"/>
                </a:solidFill>
                <a:latin typeface="Arial" panose="020B0604020202020204" pitchFamily="34" charset="0"/>
                <a:cs typeface="Arial" panose="020B0604020202020204" pitchFamily="34" charset="0"/>
              </a:rPr>
              <a:t>5</a:t>
            </a:r>
            <a:r>
              <a:rPr lang="en-GB" sz="2000" dirty="0">
                <a:solidFill>
                  <a:srgbClr val="626262"/>
                </a:solidFill>
                <a:latin typeface="Arial" panose="020B0604020202020204" pitchFamily="34" charset="0"/>
                <a:cs typeface="Arial" panose="020B0604020202020204" pitchFamily="34" charset="0"/>
              </a:rPr>
              <a:t>, 13244 (2015).</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Direct laser acceleration: (</a:t>
            </a:r>
            <a:r>
              <a:rPr lang="en-GB" sz="2000" dirty="0" err="1">
                <a:solidFill>
                  <a:srgbClr val="626262"/>
                </a:solidFill>
                <a:latin typeface="Arial" panose="020B0604020202020204" pitchFamily="34" charset="0"/>
                <a:cs typeface="Arial" panose="020B0604020202020204" pitchFamily="34" charset="0"/>
              </a:rPr>
              <a:t>i</a:t>
            </a:r>
            <a:r>
              <a:rPr lang="en-GB" sz="2000" dirty="0">
                <a:solidFill>
                  <a:srgbClr val="626262"/>
                </a:solidFill>
                <a:latin typeface="Arial" panose="020B0604020202020204" pitchFamily="34" charset="0"/>
                <a:cs typeface="Arial" panose="020B0604020202020204" pitchFamily="34" charset="0"/>
              </a:rPr>
              <a:t>) an electron oscillates in a transverse laser field, (ii) when in a channel, it also oscillates in the “static” fields of the channel, (iii) when these two oscillations are (nearly) resonant, the electron feels a strong, accelerating force</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a:t>
            </a:r>
            <a:r>
              <a:rPr lang="en-GB" sz="2000" dirty="0" err="1">
                <a:solidFill>
                  <a:srgbClr val="626262"/>
                </a:solidFill>
                <a:latin typeface="Arial" panose="020B0604020202020204" pitchFamily="34" charset="0"/>
                <a:cs typeface="Arial" panose="020B0604020202020204" pitchFamily="34" charset="0"/>
              </a:rPr>
              <a:t>Pukhov</a:t>
            </a:r>
            <a:r>
              <a:rPr lang="en-GB" sz="2000" dirty="0">
                <a:solidFill>
                  <a:srgbClr val="626262"/>
                </a:solidFill>
                <a:latin typeface="Arial" panose="020B0604020202020204" pitchFamily="34" charset="0"/>
                <a:cs typeface="Arial" panose="020B0604020202020204" pitchFamily="34" charset="0"/>
              </a:rPr>
              <a:t> et al., Phys. Plasmas </a:t>
            </a:r>
            <a:r>
              <a:rPr lang="en-GB" sz="2000" b="1" dirty="0">
                <a:solidFill>
                  <a:srgbClr val="626262"/>
                </a:solidFill>
                <a:latin typeface="Arial" panose="020B0604020202020204" pitchFamily="34" charset="0"/>
                <a:cs typeface="Arial" panose="020B0604020202020204" pitchFamily="34" charset="0"/>
              </a:rPr>
              <a:t>6</a:t>
            </a:r>
            <a:r>
              <a:rPr lang="en-GB" sz="2000" dirty="0">
                <a:solidFill>
                  <a:srgbClr val="626262"/>
                </a:solidFill>
                <a:latin typeface="Arial" panose="020B0604020202020204" pitchFamily="34" charset="0"/>
                <a:cs typeface="Arial" panose="020B0604020202020204" pitchFamily="34" charset="0"/>
              </a:rPr>
              <a:t>, 2847 (1999).</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a:t>
            </a:r>
            <a:r>
              <a:rPr lang="en-GB" sz="2000" dirty="0" err="1">
                <a:solidFill>
                  <a:srgbClr val="626262"/>
                </a:solidFill>
                <a:latin typeface="Arial" panose="020B0604020202020204" pitchFamily="34" charset="0"/>
                <a:cs typeface="Arial" panose="020B0604020202020204" pitchFamily="34" charset="0"/>
              </a:rPr>
              <a:t>Arefiev</a:t>
            </a:r>
            <a:r>
              <a:rPr lang="en-GB" sz="2000" dirty="0">
                <a:solidFill>
                  <a:srgbClr val="626262"/>
                </a:solidFill>
                <a:latin typeface="Arial" panose="020B0604020202020204" pitchFamily="34" charset="0"/>
                <a:cs typeface="Arial" panose="020B0604020202020204" pitchFamily="34" charset="0"/>
              </a:rPr>
              <a:t> et al., Phys. Rev. Lett. </a:t>
            </a:r>
            <a:r>
              <a:rPr lang="en-GB" sz="2000" b="1" dirty="0">
                <a:solidFill>
                  <a:srgbClr val="626262"/>
                </a:solidFill>
                <a:latin typeface="Arial" panose="020B0604020202020204" pitchFamily="34" charset="0"/>
                <a:cs typeface="Arial" panose="020B0604020202020204" pitchFamily="34" charset="0"/>
              </a:rPr>
              <a:t>108</a:t>
            </a:r>
            <a:r>
              <a:rPr lang="en-GB" sz="2000" dirty="0">
                <a:solidFill>
                  <a:srgbClr val="626262"/>
                </a:solidFill>
                <a:latin typeface="Arial" panose="020B0604020202020204" pitchFamily="34" charset="0"/>
                <a:cs typeface="Arial" panose="020B0604020202020204" pitchFamily="34" charset="0"/>
              </a:rPr>
              <a:t>, 145004 (2012).</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E Hussein et al., New J. Phys. </a:t>
            </a:r>
            <a:r>
              <a:rPr lang="en-GB" sz="2000" b="1" dirty="0">
                <a:solidFill>
                  <a:srgbClr val="626262"/>
                </a:solidFill>
                <a:latin typeface="Arial" panose="020B0604020202020204" pitchFamily="34" charset="0"/>
                <a:cs typeface="Arial" panose="020B0604020202020204" pitchFamily="34" charset="0"/>
              </a:rPr>
              <a:t>23</a:t>
            </a:r>
            <a:r>
              <a:rPr lang="en-GB" sz="2000" dirty="0">
                <a:solidFill>
                  <a:srgbClr val="626262"/>
                </a:solidFill>
                <a:latin typeface="Arial" panose="020B0604020202020204" pitchFamily="34" charset="0"/>
                <a:cs typeface="Arial" panose="020B0604020202020204" pitchFamily="34" charset="0"/>
              </a:rPr>
              <a:t>, 023031 (2021).</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K. Weichman et al., Phys. Rev. Research </a:t>
            </a:r>
            <a:r>
              <a:rPr lang="en-GB" sz="2000" b="1" dirty="0">
                <a:solidFill>
                  <a:srgbClr val="626262"/>
                </a:solidFill>
                <a:latin typeface="Arial" panose="020B0604020202020204" pitchFamily="34" charset="0"/>
                <a:cs typeface="Arial" panose="020B0604020202020204" pitchFamily="34" charset="0"/>
              </a:rPr>
              <a:t>4</a:t>
            </a:r>
            <a:r>
              <a:rPr lang="en-GB" sz="2000" dirty="0">
                <a:solidFill>
                  <a:srgbClr val="626262"/>
                </a:solidFill>
                <a:latin typeface="Arial" panose="020B0604020202020204" pitchFamily="34" charset="0"/>
                <a:cs typeface="Arial" panose="020B0604020202020204" pitchFamily="34" charset="0"/>
              </a:rPr>
              <a:t>, L042017 (2022).</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K. Weichman et al., Phys. Plasmas </a:t>
            </a:r>
            <a:r>
              <a:rPr lang="en-GB" sz="2000" b="1" dirty="0">
                <a:solidFill>
                  <a:srgbClr val="626262"/>
                </a:solidFill>
                <a:latin typeface="Arial" panose="020B0604020202020204" pitchFamily="34" charset="0"/>
                <a:cs typeface="Arial" panose="020B0604020202020204" pitchFamily="34" charset="0"/>
              </a:rPr>
              <a:t>29</a:t>
            </a:r>
            <a:r>
              <a:rPr lang="en-GB" sz="2000" dirty="0">
                <a:solidFill>
                  <a:srgbClr val="626262"/>
                </a:solidFill>
                <a:latin typeface="Arial" panose="020B0604020202020204" pitchFamily="34" charset="0"/>
                <a:cs typeface="Arial" panose="020B0604020202020204" pitchFamily="34" charset="0"/>
              </a:rPr>
              <a:t>, 053104 (2022).</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2CD63B5-5FE7-C0ED-0F73-4943F84A3F8D}"/>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Electron transverse motion</a:t>
            </a:r>
          </a:p>
        </p:txBody>
      </p:sp>
    </p:spTree>
    <p:extLst>
      <p:ext uri="{BB962C8B-B14F-4D97-AF65-F5344CB8AC3E}">
        <p14:creationId xmlns:p14="http://schemas.microsoft.com/office/powerpoint/2010/main" val="363117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B22B034-D0D5-3E3F-D930-B0BEF68D04D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F866A0-F931-1996-AD5C-6F13D222F7DF}"/>
              </a:ext>
            </a:extLst>
          </p:cNvPr>
          <p:cNvSpPr/>
          <p:nvPr/>
        </p:nvSpPr>
        <p:spPr>
          <a:xfrm>
            <a:off x="416314" y="1188720"/>
            <a:ext cx="8734524" cy="5509200"/>
          </a:xfrm>
          <a:prstGeom prst="rect">
            <a:avLst/>
          </a:prstGeom>
          <a:solidFill>
            <a:schemeClr val="bg1"/>
          </a:solidFill>
        </p:spPr>
        <p:txBody>
          <a:bodyPr wrap="square">
            <a:spAutoFit/>
          </a:bodyPr>
          <a:lstStyle/>
          <a:p>
            <a:r>
              <a:rPr lang="en-GB" sz="2200" dirty="0">
                <a:solidFill>
                  <a:srgbClr val="626262"/>
                </a:solidFill>
                <a:latin typeface="Arial" panose="020B0604020202020204" pitchFamily="34" charset="0"/>
                <a:cs typeface="Arial" panose="020B0604020202020204" pitchFamily="34" charset="0"/>
              </a:rPr>
              <a:t>Laser pulse has low effective Lorentz factor? Use an ultra-relativistic electron beam to drive your </a:t>
            </a:r>
            <a:r>
              <a:rPr lang="en-GB" sz="2200" dirty="0" err="1">
                <a:solidFill>
                  <a:srgbClr val="626262"/>
                </a:solidFill>
                <a:latin typeface="Arial" panose="020B0604020202020204" pitchFamily="34" charset="0"/>
                <a:cs typeface="Arial" panose="020B0604020202020204" pitchFamily="34" charset="0"/>
              </a:rPr>
              <a:t>wakefield</a:t>
            </a:r>
            <a:r>
              <a:rPr lang="en-GB" sz="2200" dirty="0">
                <a:solidFill>
                  <a:srgbClr val="626262"/>
                </a:solidFill>
                <a:latin typeface="Arial" panose="020B0604020202020204" pitchFamily="34" charset="0"/>
                <a:cs typeface="Arial" panose="020B0604020202020204" pitchFamily="34" charset="0"/>
              </a:rPr>
              <a:t>. Such electron beams are available at e.g. Argonne, Fermilab and Brookhaven National Labs, or at the Stanford Linear Accelerator </a:t>
            </a:r>
            <a:r>
              <a:rPr lang="en-GB" sz="2200" dirty="0" err="1">
                <a:solidFill>
                  <a:srgbClr val="626262"/>
                </a:solidFill>
                <a:latin typeface="Arial" panose="020B0604020202020204" pitchFamily="34" charset="0"/>
                <a:cs typeface="Arial" panose="020B0604020202020204" pitchFamily="34" charset="0"/>
              </a:rPr>
              <a:t>Center</a:t>
            </a:r>
            <a:r>
              <a:rPr lang="en-GB" sz="2200" dirty="0">
                <a:solidFill>
                  <a:srgbClr val="626262"/>
                </a:solidFill>
                <a:latin typeface="Arial" panose="020B0604020202020204" pitchFamily="34" charset="0"/>
                <a:cs typeface="Arial" panose="020B0604020202020204" pitchFamily="34" charset="0"/>
              </a:rPr>
              <a:t> (SLAC)</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Early efforts by J. Rosenzweig at UCLA and Argonne National Lab</a:t>
            </a:r>
          </a:p>
          <a:p>
            <a:r>
              <a:rPr lang="en-GB" sz="2200" dirty="0">
                <a:solidFill>
                  <a:srgbClr val="626262"/>
                </a:solidFill>
                <a:latin typeface="Arial" panose="020B0604020202020204" pitchFamily="34" charset="0"/>
                <a:cs typeface="Arial" panose="020B0604020202020204" pitchFamily="34" charset="0"/>
              </a:rPr>
              <a:t>J. Rosenzweig et al., Phys. Rev. Lett. </a:t>
            </a:r>
            <a:r>
              <a:rPr lang="en-GB" sz="2200" b="1" dirty="0">
                <a:solidFill>
                  <a:srgbClr val="626262"/>
                </a:solidFill>
                <a:latin typeface="Arial" panose="020B0604020202020204" pitchFamily="34" charset="0"/>
                <a:cs typeface="Arial" panose="020B0604020202020204" pitchFamily="34" charset="0"/>
              </a:rPr>
              <a:t>61</a:t>
            </a:r>
            <a:r>
              <a:rPr lang="en-GB" sz="2200" dirty="0">
                <a:solidFill>
                  <a:srgbClr val="626262"/>
                </a:solidFill>
                <a:latin typeface="Arial" panose="020B0604020202020204" pitchFamily="34" charset="0"/>
                <a:cs typeface="Arial" panose="020B0604020202020204" pitchFamily="34" charset="0"/>
              </a:rPr>
              <a:t>, 98 (1988).</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Chicane to shorten the electron beam. To mimic a proper “forced LWFA”, the electron bunch must be shortened to a single plasma period</a:t>
            </a:r>
          </a:p>
          <a:p>
            <a:r>
              <a:rPr lang="en-GB" sz="2200" dirty="0">
                <a:solidFill>
                  <a:srgbClr val="626262"/>
                </a:solidFill>
                <a:latin typeface="Arial" panose="020B0604020202020204" pitchFamily="34" charset="0"/>
                <a:cs typeface="Arial" panose="020B0604020202020204" pitchFamily="34" charset="0"/>
              </a:rPr>
              <a:t>P. Emma et al., SLAC Internal Report SLAC-PUB-8850 (2001).</a:t>
            </a:r>
          </a:p>
          <a:p>
            <a:endParaRPr lang="en-GB" sz="2200" dirty="0">
              <a:solidFill>
                <a:srgbClr val="626262"/>
              </a:solidFill>
              <a:latin typeface="Arial" panose="020B0604020202020204" pitchFamily="34" charset="0"/>
              <a:cs typeface="Arial" panose="020B0604020202020204" pitchFamily="34" charset="0"/>
            </a:endParaRPr>
          </a:p>
          <a:p>
            <a:r>
              <a:rPr lang="en-GB" sz="2200" dirty="0">
                <a:solidFill>
                  <a:srgbClr val="626262"/>
                </a:solidFill>
                <a:latin typeface="Arial" panose="020B0604020202020204" pitchFamily="34" charset="0"/>
                <a:cs typeface="Arial" panose="020B0604020202020204" pitchFamily="34" charset="0"/>
              </a:rPr>
              <a:t>The “bubble” regime (2002) was actually discovered for beam-</a:t>
            </a:r>
            <a:br>
              <a:rPr lang="en-GB" sz="2200" dirty="0">
                <a:solidFill>
                  <a:srgbClr val="626262"/>
                </a:solidFill>
                <a:latin typeface="Arial" panose="020B0604020202020204" pitchFamily="34" charset="0"/>
                <a:cs typeface="Arial" panose="020B0604020202020204" pitchFamily="34" charset="0"/>
              </a:rPr>
            </a:br>
            <a:r>
              <a:rPr lang="en-GB" sz="2200" dirty="0">
                <a:solidFill>
                  <a:srgbClr val="626262"/>
                </a:solidFill>
                <a:latin typeface="Arial" panose="020B0604020202020204" pitchFamily="34" charset="0"/>
                <a:cs typeface="Arial" panose="020B0604020202020204" pitchFamily="34" charset="0"/>
              </a:rPr>
              <a:t>driven </a:t>
            </a:r>
            <a:r>
              <a:rPr lang="en-GB" sz="2200" dirty="0" err="1">
                <a:solidFill>
                  <a:srgbClr val="626262"/>
                </a:solidFill>
                <a:latin typeface="Arial" panose="020B0604020202020204" pitchFamily="34" charset="0"/>
                <a:cs typeface="Arial" panose="020B0604020202020204" pitchFamily="34" charset="0"/>
              </a:rPr>
              <a:t>wakefields</a:t>
            </a:r>
            <a:r>
              <a:rPr lang="en-GB" sz="2200" dirty="0">
                <a:solidFill>
                  <a:srgbClr val="626262"/>
                </a:solidFill>
                <a:latin typeface="Arial" panose="020B0604020202020204" pitchFamily="34" charset="0"/>
                <a:cs typeface="Arial" panose="020B0604020202020204" pitchFamily="34" charset="0"/>
              </a:rPr>
              <a:t> in 2001 but called the “blow-out” regime</a:t>
            </a:r>
          </a:p>
          <a:p>
            <a:r>
              <a:rPr lang="en-GB" sz="2200" dirty="0">
                <a:solidFill>
                  <a:srgbClr val="626262"/>
                </a:solidFill>
                <a:latin typeface="Arial" panose="020B0604020202020204" pitchFamily="34" charset="0"/>
                <a:cs typeface="Arial" panose="020B0604020202020204" pitchFamily="34" charset="0"/>
              </a:rPr>
              <a:t>J. Rosenzweig et al., Phys. Rev. A </a:t>
            </a:r>
            <a:r>
              <a:rPr lang="en-GB" sz="2200" b="1" dirty="0">
                <a:solidFill>
                  <a:srgbClr val="626262"/>
                </a:solidFill>
                <a:latin typeface="Arial" panose="020B0604020202020204" pitchFamily="34" charset="0"/>
                <a:cs typeface="Arial" panose="020B0604020202020204" pitchFamily="34" charset="0"/>
              </a:rPr>
              <a:t>44</a:t>
            </a:r>
            <a:r>
              <a:rPr lang="en-GB" sz="2200" dirty="0">
                <a:solidFill>
                  <a:srgbClr val="626262"/>
                </a:solidFill>
                <a:latin typeface="Arial" panose="020B0604020202020204" pitchFamily="34" charset="0"/>
                <a:cs typeface="Arial" panose="020B0604020202020204" pitchFamily="34" charset="0"/>
              </a:rPr>
              <a:t>, R6189( (1991).</a:t>
            </a:r>
          </a:p>
        </p:txBody>
      </p:sp>
      <p:sp>
        <p:nvSpPr>
          <p:cNvPr id="7" name="TextBox 6">
            <a:extLst>
              <a:ext uri="{FF2B5EF4-FFF2-40B4-BE49-F238E27FC236}">
                <a16:creationId xmlns:a16="http://schemas.microsoft.com/office/drawing/2014/main" id="{C03EDEE2-3F1D-F549-BFB3-19A78C1F6B5A}"/>
              </a:ext>
            </a:extLst>
          </p:cNvPr>
          <p:cNvSpPr txBox="1"/>
          <p:nvPr/>
        </p:nvSpPr>
        <p:spPr>
          <a:xfrm>
            <a:off x="416313" y="180628"/>
            <a:ext cx="1125054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Electron beam accelerating electrons</a:t>
            </a:r>
          </a:p>
        </p:txBody>
      </p:sp>
      <p:pic>
        <p:nvPicPr>
          <p:cNvPr id="1026" name="Picture 2">
            <a:extLst>
              <a:ext uri="{FF2B5EF4-FFF2-40B4-BE49-F238E27FC236}">
                <a16:creationId xmlns:a16="http://schemas.microsoft.com/office/drawing/2014/main" id="{8CC10013-E41A-D7A0-526C-74AFB7AB5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9991" y="1791465"/>
            <a:ext cx="2807511" cy="22985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50919AB-63DB-F984-5CC0-14D3D44148B2}"/>
              </a:ext>
            </a:extLst>
          </p:cNvPr>
          <p:cNvPicPr>
            <a:picLocks noChangeAspect="1"/>
          </p:cNvPicPr>
          <p:nvPr/>
        </p:nvPicPr>
        <p:blipFill>
          <a:blip r:embed="rId3"/>
          <a:stretch>
            <a:fillRect/>
          </a:stretch>
        </p:blipFill>
        <p:spPr>
          <a:xfrm>
            <a:off x="8471970" y="5141062"/>
            <a:ext cx="3720029" cy="1716937"/>
          </a:xfrm>
          <a:prstGeom prst="rect">
            <a:avLst/>
          </a:prstGeom>
        </p:spPr>
      </p:pic>
      <p:sp>
        <p:nvSpPr>
          <p:cNvPr id="3" name="TextBox 2">
            <a:extLst>
              <a:ext uri="{FF2B5EF4-FFF2-40B4-BE49-F238E27FC236}">
                <a16:creationId xmlns:a16="http://schemas.microsoft.com/office/drawing/2014/main" id="{1DAB6B67-8367-0A7E-A9DF-596B411A9E84}"/>
              </a:ext>
            </a:extLst>
          </p:cNvPr>
          <p:cNvSpPr txBox="1"/>
          <p:nvPr/>
        </p:nvSpPr>
        <p:spPr>
          <a:xfrm>
            <a:off x="9481228" y="1422133"/>
            <a:ext cx="2162259" cy="369332"/>
          </a:xfrm>
          <a:prstGeom prst="rect">
            <a:avLst/>
          </a:prstGeom>
          <a:noFill/>
        </p:spPr>
        <p:txBody>
          <a:bodyPr wrap="none" rtlCol="0">
            <a:spAutoFit/>
          </a:bodyPr>
          <a:lstStyle/>
          <a:p>
            <a:r>
              <a:rPr lang="en-US" dirty="0"/>
              <a:t>C. Joshi review paper</a:t>
            </a:r>
          </a:p>
        </p:txBody>
      </p:sp>
      <p:sp>
        <p:nvSpPr>
          <p:cNvPr id="4" name="TextBox 3">
            <a:extLst>
              <a:ext uri="{FF2B5EF4-FFF2-40B4-BE49-F238E27FC236}">
                <a16:creationId xmlns:a16="http://schemas.microsoft.com/office/drawing/2014/main" id="{C62917CE-EB90-04D0-09BC-6DB1EB03D589}"/>
              </a:ext>
            </a:extLst>
          </p:cNvPr>
          <p:cNvSpPr txBox="1"/>
          <p:nvPr/>
        </p:nvSpPr>
        <p:spPr>
          <a:xfrm>
            <a:off x="8895021" y="4902411"/>
            <a:ext cx="3078856" cy="369332"/>
          </a:xfrm>
          <a:prstGeom prst="rect">
            <a:avLst/>
          </a:prstGeom>
          <a:noFill/>
        </p:spPr>
        <p:txBody>
          <a:bodyPr wrap="none" rtlCol="0">
            <a:spAutoFit/>
          </a:bodyPr>
          <a:lstStyle/>
          <a:p>
            <a:r>
              <a:rPr lang="en-US" dirty="0"/>
              <a:t>Original image from PRA paper</a:t>
            </a:r>
          </a:p>
        </p:txBody>
      </p:sp>
    </p:spTree>
    <p:extLst>
      <p:ext uri="{BB962C8B-B14F-4D97-AF65-F5344CB8AC3E}">
        <p14:creationId xmlns:p14="http://schemas.microsoft.com/office/powerpoint/2010/main" val="43485179"/>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87399C5-6643-4EBB-BF3C-1743A0F349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343E82-7DC5-4DF1-896D-E8C717438D03}">
  <ds:schemaRefs>
    <ds:schemaRef ds:uri="http://schemas.microsoft.com/sharepoint/v3/contenttype/forms"/>
  </ds:schemaRefs>
</ds:datastoreItem>
</file>

<file path=customXml/itemProps3.xml><?xml version="1.0" encoding="utf-8"?>
<ds:datastoreItem xmlns:ds="http://schemas.openxmlformats.org/officeDocument/2006/customXml" ds:itemID="{2D5FE28F-E808-4D13-89A4-C40B1B8D9C60}">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8496</TotalTime>
  <Words>3507</Words>
  <Application>Microsoft Macintosh PowerPoint</Application>
  <PresentationFormat>Widescreen</PresentationFormat>
  <Paragraphs>317</Paragraphs>
  <Slides>27</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Arial Regular</vt:lpstr>
      <vt:lpstr>Calibri</vt:lpstr>
      <vt:lpstr>Cambria Math</vt:lpstr>
      <vt:lpstr>Wingdings</vt:lpstr>
      <vt:lpstr>Font and logo master</vt:lpstr>
      <vt:lpstr>Font WITHOUT logo master</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Particles are also waves are also particles</vt:lpstr>
      <vt:lpstr>The mathematics behind it</vt:lpstr>
      <vt:lpstr>Wigner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PowerPoint Presentation</dc:title>
  <dc:creator>Philip Millard</dc:creator>
  <cp:lastModifiedBy>Trines, Raoul (STFC,RAL,CLF)</cp:lastModifiedBy>
  <cp:revision>332</cp:revision>
  <cp:lastPrinted>2019-10-02T08:27:37Z</cp:lastPrinted>
  <dcterms:created xsi:type="dcterms:W3CDTF">2019-09-17T08:04:08Z</dcterms:created>
  <dcterms:modified xsi:type="dcterms:W3CDTF">2025-07-11T11:18:22Z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