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30"/>
  </p:notesMasterIdLst>
  <p:handoutMasterIdLst>
    <p:handoutMasterId r:id="rId31"/>
  </p:handoutMasterIdLst>
  <p:sldIdLst>
    <p:sldId id="256" r:id="rId3"/>
    <p:sldId id="385" r:id="rId4"/>
    <p:sldId id="258" r:id="rId5"/>
    <p:sldId id="378" r:id="rId6"/>
    <p:sldId id="278" r:id="rId7"/>
    <p:sldId id="292" r:id="rId8"/>
    <p:sldId id="279" r:id="rId9"/>
    <p:sldId id="373" r:id="rId10"/>
    <p:sldId id="286" r:id="rId11"/>
    <p:sldId id="285" r:id="rId12"/>
    <p:sldId id="284" r:id="rId13"/>
    <p:sldId id="320" r:id="rId14"/>
    <p:sldId id="366" r:id="rId15"/>
    <p:sldId id="381" r:id="rId16"/>
    <p:sldId id="348" r:id="rId17"/>
    <p:sldId id="357" r:id="rId18"/>
    <p:sldId id="361" r:id="rId19"/>
    <p:sldId id="367" r:id="rId20"/>
    <p:sldId id="363" r:id="rId21"/>
    <p:sldId id="295" r:id="rId22"/>
    <p:sldId id="387" r:id="rId23"/>
    <p:sldId id="364" r:id="rId24"/>
    <p:sldId id="371" r:id="rId25"/>
    <p:sldId id="382" r:id="rId26"/>
    <p:sldId id="386" r:id="rId27"/>
    <p:sldId id="384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17"/>
    <a:srgbClr val="EF3723"/>
    <a:srgbClr val="334186"/>
    <a:srgbClr val="2C3981"/>
    <a:srgbClr val="0055A5"/>
    <a:srgbClr val="A6A6A6"/>
    <a:srgbClr val="DDE9F7"/>
    <a:srgbClr val="437AAB"/>
    <a:srgbClr val="385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9" autoAdjust="0"/>
    <p:restoredTop sz="94660"/>
  </p:normalViewPr>
  <p:slideViewPr>
    <p:cSldViewPr snapToGrid="0">
      <p:cViewPr>
        <p:scale>
          <a:sx n="56" d="100"/>
          <a:sy n="56" d="100"/>
        </p:scale>
        <p:origin x="91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8508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5D542F-5E97-691F-6FAE-12ACD01EE6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C6347-73E0-7C88-2948-24A308BC3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07928-444A-4A1E-A5A8-70460D221BBA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6BCEB-7013-77FC-5C4B-939FE17F0C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5A452-9621-7234-4DE7-0F6DBC9C02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8CF63-7CA9-45C0-9B49-86563103D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9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B9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FD8D01-67D9-49D2-8218-908EF6823A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6288" y="4606336"/>
            <a:ext cx="2882759" cy="39204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6BAF09-287E-4404-B55C-380C9380D471}"/>
              </a:ext>
            </a:extLst>
          </p:cNvPr>
          <p:cNvSpPr/>
          <p:nvPr userDrawn="1"/>
        </p:nvSpPr>
        <p:spPr>
          <a:xfrm flipV="1">
            <a:off x="-20548" y="0"/>
            <a:ext cx="12233096" cy="6858000"/>
          </a:xfrm>
          <a:custGeom>
            <a:avLst/>
            <a:gdLst>
              <a:gd name="connsiteX0" fmla="*/ 0 w 12233096"/>
              <a:gd name="connsiteY0" fmla="*/ 6858000 h 6858000"/>
              <a:gd name="connsiteX1" fmla="*/ 6770669 w 12233096"/>
              <a:gd name="connsiteY1" fmla="*/ 6858000 h 6858000"/>
              <a:gd name="connsiteX2" fmla="*/ 12233096 w 12233096"/>
              <a:gd name="connsiteY2" fmla="*/ 6858000 h 6858000"/>
              <a:gd name="connsiteX3" fmla="*/ 6770669 w 12233096"/>
              <a:gd name="connsiteY3" fmla="*/ 0 h 6858000"/>
              <a:gd name="connsiteX4" fmla="*/ 0 w 1223309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3096" h="6858000">
                <a:moveTo>
                  <a:pt x="0" y="6858000"/>
                </a:moveTo>
                <a:lnTo>
                  <a:pt x="6770669" y="6858000"/>
                </a:lnTo>
                <a:lnTo>
                  <a:pt x="12233096" y="6858000"/>
                </a:lnTo>
                <a:lnTo>
                  <a:pt x="677066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381C54-8600-44E7-AFB1-5588823CA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3" y="505568"/>
            <a:ext cx="3122488" cy="19709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7E69D7-7A1B-4B5A-8505-E9DFBF32EBF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1551" y="-59077"/>
            <a:ext cx="5527496" cy="6976153"/>
          </a:xfrm>
          <a:prstGeom prst="line">
            <a:avLst/>
          </a:prstGeom>
          <a:ln w="130175">
            <a:solidFill>
              <a:srgbClr val="DB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81989BF-77A2-4DBD-8276-D6517374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93" y="2476500"/>
            <a:ext cx="7160231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13090030-9AAA-4E11-92E0-4C23FE633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47" y="5773096"/>
            <a:ext cx="1387876" cy="91875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1FEEA79-671B-441A-BCD6-586FA1DC9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46" y="5933325"/>
            <a:ext cx="2015101" cy="59414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22C4DF-EBE1-48BC-8340-EFC2F49B65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6288" y="5073737"/>
            <a:ext cx="2882759" cy="392113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30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6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54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43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992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89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8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50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80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07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054DE7-0FFE-4246-929A-2FBBAA5C6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DF299-F911-56F8-AE2A-6FB61B64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CAF1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F3BB27-20F9-0C86-9AE2-2181D1DA6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1549102"/>
            <a:ext cx="10515599" cy="4717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C29BD-5026-BFB3-7D56-28C01270EA10}"/>
              </a:ext>
            </a:extLst>
          </p:cNvPr>
          <p:cNvSpPr txBox="1"/>
          <p:nvPr userDrawn="1"/>
        </p:nvSpPr>
        <p:spPr>
          <a:xfrm>
            <a:off x="0" y="640080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Prof Carsten P Welsch, EuPRAXIA Camp II – Science. Lisbon, Portugal – 14/15 July 2025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27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909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770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57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B03C-EDB3-4488-97A1-D45C7D84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3605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7D23-B0CC-4B8C-873F-13B254FD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CCC2D-FC8F-463A-91CA-0D5D5CB36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F9B5C-F52F-4531-B8F3-EBCD74CD8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F58C5-6CA2-40D5-98E0-9E6C548FC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17C4B7C-99F6-4B92-BE77-4A6F32135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20" name="Footer Placeholder 9">
            <a:extLst>
              <a:ext uri="{FF2B5EF4-FFF2-40B4-BE49-F238E27FC236}">
                <a16:creationId xmlns:a16="http://schemas.microsoft.com/office/drawing/2014/main" id="{320BBC16-DC12-4743-8144-0599BA81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9297" y="6356350"/>
            <a:ext cx="10433407" cy="38349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Prof Carsten P Welsch / EuPRAXIA Doctoral Network Kick-off Meeting</a:t>
            </a:r>
          </a:p>
        </p:txBody>
      </p:sp>
    </p:spTree>
    <p:extLst>
      <p:ext uri="{BB962C8B-B14F-4D97-AF65-F5344CB8AC3E}">
        <p14:creationId xmlns:p14="http://schemas.microsoft.com/office/powerpoint/2010/main" val="348728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A3C3354-C4FA-4450-8C6D-0426FFAF0E51}"/>
              </a:ext>
            </a:extLst>
          </p:cNvPr>
          <p:cNvSpPr/>
          <p:nvPr userDrawn="1"/>
        </p:nvSpPr>
        <p:spPr>
          <a:xfrm>
            <a:off x="6590876" y="4813443"/>
            <a:ext cx="5606265" cy="213702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505725-9830-48B7-B286-8F2E45B5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DE9A13F-6843-4926-8BF3-BAF20745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D823893-306A-459E-BC1C-1DB221C4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052099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Prof Carsten P Welsch / EuPRAXIA Doctoral Network Kick-off Meeting</a:t>
            </a:r>
          </a:p>
        </p:txBody>
      </p:sp>
    </p:spTree>
    <p:extLst>
      <p:ext uri="{BB962C8B-B14F-4D97-AF65-F5344CB8AC3E}">
        <p14:creationId xmlns:p14="http://schemas.microsoft.com/office/powerpoint/2010/main" val="346527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C509-6F70-4ABB-BC13-40891873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A094-62DC-43D8-8AF5-A799F827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620A-DE9F-4912-A0AE-A7ED330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AC0D-716C-4E8A-A560-04A8CAF9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1EA3-015B-4B10-A0F1-E9178B31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11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0113-7593-453E-8A0A-FE4540EC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794A-BB8E-4535-BADF-4B34AE8DA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77CB5-1786-444F-B3EB-208C4B84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91A49-C06F-44B4-98AB-B60ACD96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41E2-335E-4629-98D9-A487EE8D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8363-8BA6-40B9-AB7A-101B5704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7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8A6E-84A6-4D03-B41C-228D1911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25CF4-B01C-47DE-93D0-D682FB3E0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9861-3A3D-4508-AEAF-AB6681EE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23CEE-0BCB-4717-83C3-000A90B9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B236-E8DF-4E3C-AC84-150B4B69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582EE-6C82-45EF-89AA-8B43082D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5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3CA-F630-4195-B65B-8BE472C0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F52D5-B0C4-49EC-8BA0-9D14BC635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633B-6F21-4CB7-A0C9-1E05ECFE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F823-DEE4-4A72-8E93-65012CF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6912-206B-44DD-9E42-84FEB655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8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4ACCA-4C30-4300-8565-853C25265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8793-52C5-42EB-871E-C3E2228D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82D6-381B-453E-A0EA-5F11C07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A0A0-715F-4867-A855-C7DAF351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5B03E-283D-4234-AE05-CE8D1A51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3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A2FD0-C22E-4FAC-AAB5-F1EAA438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DA01F-90D6-496C-9965-6B8AA744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329E-2887-438A-B000-226A472EA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AE28-C9A7-4D2D-BC89-09D72E21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E5BF4-0FC3-48A2-9AA7-580EFE85D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6" r:id="rId3"/>
    <p:sldLayoutId id="2147483668" r:id="rId4"/>
    <p:sldLayoutId id="2147483664" r:id="rId5"/>
    <p:sldLayoutId id="2147483669" r:id="rId6"/>
    <p:sldLayoutId id="2147483670" r:id="rId7"/>
    <p:sldLayoutId id="2147483671" r:id="rId8"/>
    <p:sldLayoutId id="2147483672" r:id="rId9"/>
    <p:sldLayoutId id="2147483685" r:id="rId10"/>
    <p:sldLayoutId id="214748368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FCAF17"/>
            </a:gs>
            <a:gs pos="77000">
              <a:srgbClr val="DB9B00"/>
            </a:gs>
            <a:gs pos="100000">
              <a:schemeClr val="accent4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7E52-E789-491D-832A-0FB431DAE31C}" type="datetimeFigureOut">
              <a:rPr lang="en-GB" smtClean="0"/>
              <a:t>13/07/2025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4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indico.cern.ch/event/1200106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google.com/maps/place/Instituto+Superior+T%C3%A9cnico/@38.7368234,-9.1412799,17z/data=!3m1!4b1!4m6!3m5!1s0xd1933a24aa81f17:0x880c7c731a54423!8m2!3d38.7368192!4d-9.138705!16zL20vMDNfZGZs?entry=ttu&amp;g_ep=EgoyMDI1MDYyMy4yIKXMDSoASAFQAw%3D%3D" TargetMode="External"/><Relationship Id="rId7" Type="http://schemas.openxmlformats.org/officeDocument/2006/relationships/hyperlink" Target="https://agenda.infn.it/event/4647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F50515C5-552A-4429-9EF1-7B0637E8C288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maps/place/CANTINHO+DO+AVILLEZ/@38.7172009,-9.1640743,14.47z/data=!4m10!1m2!2m1!1sCantinho+do+Avillez!3m6!1s0xd19347e9a8dcaed:0x32364217956c389d!8m2!3d38.7086262!4d-9.1421506!15sChNDYW50aW5obyBkbyBBdmlsbGV6IgOIAQFaFSITY2FudGluaG8gZG8gYXZpbGxlepIBCnJlc3RhdXJhbnSqAVkKDC9nLzExM2ZqajNrMwoNL2cvMTFma3l5OHYwdxABMh8QASIb706UsH9OhUWX6GXsyadHckA3DJjuc4TWNV8BMhcQAiITY2FudGluaG8gZG8gYXZpbGxleuABAA!16s%2Fg%2F113fjj3k3?entry=ttu&amp;g_ep=EgoyMDI1MDYyMy4yIKXMDSoASAFQAw%3D%3D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www.cantinhodoavillez.pt/p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tif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61A0C6-5EAD-46D8-BEC8-1E57ED073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0946" y="4128591"/>
            <a:ext cx="2882759" cy="392041"/>
          </a:xfrm>
        </p:spPr>
        <p:txBody>
          <a:bodyPr/>
          <a:lstStyle/>
          <a:p>
            <a:r>
              <a:rPr lang="en-GB" dirty="0"/>
              <a:t>Carsten P Welsch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80497-569A-409A-AB25-19F8191FF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0946" y="4595992"/>
            <a:ext cx="2882759" cy="1136991"/>
          </a:xfrm>
        </p:spPr>
        <p:txBody>
          <a:bodyPr>
            <a:normAutofit/>
          </a:bodyPr>
          <a:lstStyle/>
          <a:p>
            <a:r>
              <a:rPr lang="en-GB" dirty="0"/>
              <a:t>INFN-LNF and U Liverpool/CI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192D3-7D7D-4018-8D29-83F732DE2F40}"/>
              </a:ext>
            </a:extLst>
          </p:cNvPr>
          <p:cNvSpPr txBox="1"/>
          <p:nvPr/>
        </p:nvSpPr>
        <p:spPr>
          <a:xfrm>
            <a:off x="636998" y="2969230"/>
            <a:ext cx="80857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EuPRAXIA Camp II - Science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7DE518-D814-0F18-6CAF-659C6CA9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/>
          <a:p>
            <a:r>
              <a:rPr lang="en-GB" dirty="0"/>
              <a:t>Research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A716727-1BCE-A29E-20EE-6F43A57C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8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37EEC13-79D4-CAB3-EA2D-D0B69D63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5D2E5-6AFB-1CA8-13CF-9E9010ED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74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096352-5966-F901-38C3-50D4E39E15B6}"/>
              </a:ext>
            </a:extLst>
          </p:cNvPr>
          <p:cNvSpPr txBox="1"/>
          <p:nvPr/>
        </p:nvSpPr>
        <p:spPr>
          <a:xfrm>
            <a:off x="930988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&amp; Plasma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4F9A8-D8C8-9D0E-8F40-C531C1388104}"/>
              </a:ext>
            </a:extLst>
          </p:cNvPr>
          <p:cNvSpPr txBox="1"/>
          <p:nvPr/>
        </p:nvSpPr>
        <p:spPr>
          <a:xfrm>
            <a:off x="5016000" y="4344259"/>
            <a:ext cx="21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Facility Design &amp; 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366CC-1B4E-9421-BD51-1E04FC7CA347}"/>
              </a:ext>
            </a:extLst>
          </p:cNvPr>
          <p:cNvSpPr txBox="1"/>
          <p:nvPr/>
        </p:nvSpPr>
        <p:spPr>
          <a:xfrm>
            <a:off x="9101011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65D22-8086-91DF-FBCE-1FD1BE9CEB68}"/>
              </a:ext>
            </a:extLst>
          </p:cNvPr>
          <p:cNvSpPr txBox="1"/>
          <p:nvPr/>
        </p:nvSpPr>
        <p:spPr>
          <a:xfrm>
            <a:off x="1952679" y="5292280"/>
            <a:ext cx="8286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network's main scientific and technological objectives are split into three closely interlinked work packages.</a:t>
            </a:r>
          </a:p>
        </p:txBody>
      </p:sp>
    </p:spTree>
    <p:extLst>
      <p:ext uri="{BB962C8B-B14F-4D97-AF65-F5344CB8AC3E}">
        <p14:creationId xmlns:p14="http://schemas.microsoft.com/office/powerpoint/2010/main" val="53173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B614D5-1E47-2F01-35AC-39E5E2BB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/>
          <a:p>
            <a:r>
              <a:rPr lang="en-GB" dirty="0"/>
              <a:t>Training &amp;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52EE-298E-0A7B-3AFE-1FC0FA4F4FAB}"/>
              </a:ext>
            </a:extLst>
          </p:cNvPr>
          <p:cNvSpPr txBox="1"/>
          <p:nvPr/>
        </p:nvSpPr>
        <p:spPr>
          <a:xfrm>
            <a:off x="1017142" y="1818530"/>
            <a:ext cx="105271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plasma accelerators;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focused research topics – always across the different project work packages.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trainings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designed to prepare all Fellows for their future careers and make them attractive for employers in academia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symposium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present project results.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EAC41-EA8D-FC19-14F8-FAEE28974250}"/>
              </a:ext>
            </a:extLst>
          </p:cNvPr>
          <p:cNvSpPr txBox="1"/>
          <p:nvPr/>
        </p:nvSpPr>
        <p:spPr>
          <a:xfrm>
            <a:off x="1952679" y="5305762"/>
            <a:ext cx="82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are open to all Fellows and wider community!</a:t>
            </a:r>
          </a:p>
        </p:txBody>
      </p:sp>
    </p:spTree>
    <p:extLst>
      <p:ext uri="{BB962C8B-B14F-4D97-AF65-F5344CB8AC3E}">
        <p14:creationId xmlns:p14="http://schemas.microsoft.com/office/powerpoint/2010/main" val="337273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F0D2-0E9A-388C-D729-E6B36B7B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Kick-off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43684-BD95-63DD-09B0-6C9F8BD7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https://indico.cern.ch/event/1200106/</a:t>
            </a:r>
            <a:r>
              <a:rPr lang="en-GB" dirty="0"/>
              <a:t> </a:t>
            </a:r>
          </a:p>
        </p:txBody>
      </p:sp>
      <p:pic>
        <p:nvPicPr>
          <p:cNvPr id="1026" name="Picture 2" descr="The Cockcroft Institute | EuPRAXIA Doctoral Network starts in Brussels">
            <a:extLst>
              <a:ext uri="{FF2B5EF4-FFF2-40B4-BE49-F238E27FC236}">
                <a16:creationId xmlns:a16="http://schemas.microsoft.com/office/drawing/2014/main" id="{6ACD7DD8-0E4B-9181-C866-B05B37D2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73" y="2445697"/>
            <a:ext cx="5729870" cy="3820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970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3139-B526-3F25-FA6B-A58DACB8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EuPRAXIA-DN Leaflet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D8119-5BFC-731B-419F-35F8EA7E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6" y="1765169"/>
            <a:ext cx="5473419" cy="378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65165-5F2F-B6F0-A490-0D9CCB6AC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930" y="2759224"/>
            <a:ext cx="5064218" cy="349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C753A9-9F60-7E4E-7841-EC7B05832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5" y="5876123"/>
            <a:ext cx="5473418" cy="3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7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E73A-5D5A-CBB1-0CD2-8CC826A3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EuPRAXIA-DN Brochure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98424-6129-9D94-C557-FE456BE2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6" y="1438905"/>
            <a:ext cx="3781290" cy="266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9ADE4-F381-F2AD-EFEE-FE481E8E6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519" y="2771044"/>
            <a:ext cx="3790957" cy="266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5A92B-5B74-198E-266A-6A5F9D286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579" y="3684251"/>
            <a:ext cx="3768879" cy="266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62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FF26A3-F594-5408-62A2-B82E3722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Skills School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53F352-24C5-D141-5C8C-DE5A5124F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en-US" dirty="0">
                <a:solidFill>
                  <a:schemeClr val="bg1"/>
                </a:solidFill>
              </a:rPr>
              <a:t>PhD </a:t>
            </a:r>
            <a:r>
              <a:rPr lang="de-DE" altLang="en-US" dirty="0" err="1">
                <a:solidFill>
                  <a:schemeClr val="bg1"/>
                </a:solidFill>
              </a:rPr>
              <a:t>project-specific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/>
              <a:t>part</a:t>
            </a:r>
            <a:endParaRPr lang="de-DE" altLang="en-US" dirty="0"/>
          </a:p>
          <a:p>
            <a:pPr lvl="1"/>
            <a:r>
              <a:rPr lang="de-DE" altLang="en-US" dirty="0" err="1"/>
              <a:t>Presentation</a:t>
            </a:r>
            <a:r>
              <a:rPr lang="de-DE" altLang="en-US" dirty="0"/>
              <a:t> </a:t>
            </a:r>
            <a:r>
              <a:rPr lang="de-DE" altLang="en-US" dirty="0" err="1"/>
              <a:t>skills</a:t>
            </a:r>
            <a:endParaRPr lang="de-DE" altLang="en-US" dirty="0"/>
          </a:p>
          <a:p>
            <a:pPr lvl="1"/>
            <a:r>
              <a:rPr lang="de-DE" altLang="en-US" dirty="0"/>
              <a:t>Scientific </a:t>
            </a:r>
            <a:r>
              <a:rPr lang="de-DE" altLang="en-US" dirty="0" err="1"/>
              <a:t>writing</a:t>
            </a:r>
            <a:endParaRPr lang="de-DE" altLang="en-US" dirty="0"/>
          </a:p>
          <a:p>
            <a:pPr lvl="1"/>
            <a:r>
              <a:rPr lang="de-DE" altLang="en-US" dirty="0"/>
              <a:t>Project </a:t>
            </a:r>
            <a:r>
              <a:rPr lang="de-DE" altLang="en-US" dirty="0" err="1"/>
              <a:t>management</a:t>
            </a:r>
            <a:endParaRPr lang="de-DE" altLang="en-US" dirty="0"/>
          </a:p>
          <a:p>
            <a:pPr lvl="1"/>
            <a:endParaRPr lang="de-DE" altLang="en-US" sz="1500" dirty="0"/>
          </a:p>
          <a:p>
            <a:r>
              <a:rPr lang="de-DE" altLang="en-US" dirty="0" err="1">
                <a:solidFill>
                  <a:schemeClr val="bg1"/>
                </a:solidFill>
              </a:rPr>
              <a:t>Generic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skills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/>
              <a:t>through</a:t>
            </a:r>
            <a:r>
              <a:rPr lang="de-DE" altLang="en-US" dirty="0"/>
              <a:t> </a:t>
            </a:r>
            <a:r>
              <a:rPr lang="de-DE" altLang="en-US" dirty="0">
                <a:solidFill>
                  <a:schemeClr val="bg1"/>
                </a:solidFill>
              </a:rPr>
              <a:t>outreach </a:t>
            </a:r>
            <a:r>
              <a:rPr lang="de-DE" altLang="en-US" dirty="0" err="1">
                <a:solidFill>
                  <a:schemeClr val="bg1"/>
                </a:solidFill>
              </a:rPr>
              <a:t>project</a:t>
            </a:r>
            <a:endParaRPr lang="de-DE" altLang="en-US" dirty="0">
              <a:solidFill>
                <a:schemeClr val="bg1"/>
              </a:solidFill>
            </a:endParaRPr>
          </a:p>
          <a:p>
            <a:pPr lvl="1"/>
            <a:r>
              <a:rPr lang="de-DE" altLang="en-US" dirty="0"/>
              <a:t>Team </a:t>
            </a:r>
            <a:r>
              <a:rPr lang="de-DE" altLang="en-US" dirty="0" err="1"/>
              <a:t>working</a:t>
            </a:r>
            <a:endParaRPr lang="de-DE" altLang="en-US" dirty="0"/>
          </a:p>
          <a:p>
            <a:pPr lvl="1"/>
            <a:r>
              <a:rPr lang="de-DE" altLang="en-US" dirty="0" err="1"/>
              <a:t>Proposal</a:t>
            </a:r>
            <a:r>
              <a:rPr lang="de-DE" altLang="en-US" dirty="0"/>
              <a:t> </a:t>
            </a:r>
            <a:r>
              <a:rPr lang="de-DE" altLang="en-US" dirty="0" err="1"/>
              <a:t>writing</a:t>
            </a:r>
            <a:r>
              <a:rPr lang="de-DE" altLang="en-US" dirty="0"/>
              <a:t> </a:t>
            </a:r>
          </a:p>
          <a:p>
            <a:pPr lvl="1"/>
            <a:r>
              <a:rPr lang="de-DE" altLang="en-US" dirty="0"/>
              <a:t>Peer review</a:t>
            </a:r>
          </a:p>
          <a:p>
            <a:pPr lvl="1"/>
            <a:r>
              <a:rPr lang="de-DE" altLang="en-US" dirty="0"/>
              <a:t>Working </a:t>
            </a:r>
            <a:r>
              <a:rPr lang="de-DE" altLang="en-US" dirty="0" err="1"/>
              <a:t>under</a:t>
            </a:r>
            <a:r>
              <a:rPr lang="de-DE" altLang="en-US" dirty="0"/>
              <a:t> (time) </a:t>
            </a:r>
            <a:r>
              <a:rPr lang="de-DE" altLang="en-US" dirty="0" err="1"/>
              <a:t>pressure</a:t>
            </a:r>
            <a:endParaRPr lang="de-DE" alt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C5EB7E7-1986-EE63-2EC8-F7024DC4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252" y="5816483"/>
            <a:ext cx="283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hadn’t really thought of myself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project manager until today!”</a:t>
            </a:r>
          </a:p>
        </p:txBody>
      </p:sp>
      <p:pic>
        <p:nvPicPr>
          <p:cNvPr id="4098" name="Picture 2" descr="May be an image of 1 person, television and text">
            <a:extLst>
              <a:ext uri="{FF2B5EF4-FFF2-40B4-BE49-F238E27FC236}">
                <a16:creationId xmlns:a16="http://schemas.microsoft.com/office/drawing/2014/main" id="{F27ABD32-AC22-5BEC-6FFE-726486A4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69" y="2022765"/>
            <a:ext cx="3071300" cy="172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May be an image of 3 people, people studying and text">
            <a:extLst>
              <a:ext uri="{FF2B5EF4-FFF2-40B4-BE49-F238E27FC236}">
                <a16:creationId xmlns:a16="http://schemas.microsoft.com/office/drawing/2014/main" id="{A43A502D-119E-DE0C-6F51-96DE4625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69" y="4084024"/>
            <a:ext cx="3071300" cy="2046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211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A7E0-7EC9-0896-D04B-A9A9F096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Skills School</a:t>
            </a:r>
          </a:p>
        </p:txBody>
      </p:sp>
      <p:pic>
        <p:nvPicPr>
          <p:cNvPr id="3" name="Picture 2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6CC95F1C-0173-4A4F-54B6-443D12A14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678" y="1924761"/>
            <a:ext cx="6072644" cy="4050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779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7729-92AB-4355-DF0B-0F383F1C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MSCA Info Day 2023</a:t>
            </a:r>
          </a:p>
        </p:txBody>
      </p:sp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1565436-DF64-F7B9-1B89-35184F2A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717" y="1690688"/>
            <a:ext cx="7980565" cy="407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98D66-069A-14D4-F503-1714140D77BB}"/>
              </a:ext>
            </a:extLst>
          </p:cNvPr>
          <p:cNvSpPr txBox="1"/>
          <p:nvPr/>
        </p:nvSpPr>
        <p:spPr>
          <a:xfrm>
            <a:off x="1771193" y="5762009"/>
            <a:ext cx="864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Brussels, 8/9 November 2023: </a:t>
            </a:r>
            <a:r>
              <a:rPr lang="en-GB" sz="2400" b="1" dirty="0">
                <a:solidFill>
                  <a:srgbClr val="FCAF17"/>
                </a:solidFill>
              </a:rPr>
              <a:t>Exemplary exploitation of synergies!</a:t>
            </a:r>
          </a:p>
        </p:txBody>
      </p:sp>
    </p:spTree>
    <p:extLst>
      <p:ext uri="{BB962C8B-B14F-4D97-AF65-F5344CB8AC3E}">
        <p14:creationId xmlns:p14="http://schemas.microsoft.com/office/powerpoint/2010/main" val="494245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90CDCF-6A03-53B5-7677-68AB563FFF3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Media Skills School</a:t>
            </a:r>
            <a:endParaRPr lang="en-GB" dirty="0"/>
          </a:p>
        </p:txBody>
      </p:sp>
      <p:pic>
        <p:nvPicPr>
          <p:cNvPr id="6" name="Picture 2" descr="Carbon Digital | Visual Effects and Virtual Production Studio!">
            <a:extLst>
              <a:ext uri="{FF2B5EF4-FFF2-40B4-BE49-F238E27FC236}">
                <a16:creationId xmlns:a16="http://schemas.microsoft.com/office/drawing/2014/main" id="{4F6EC464-C6F4-395A-BBF0-EBAA4202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44" y="538845"/>
            <a:ext cx="836537" cy="8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video camera&#10;&#10;Description automatically generated">
            <a:extLst>
              <a:ext uri="{FF2B5EF4-FFF2-40B4-BE49-F238E27FC236}">
                <a16:creationId xmlns:a16="http://schemas.microsoft.com/office/drawing/2014/main" id="{15794E08-47F2-B31A-CB03-ACABD0B1B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22" y="1619222"/>
            <a:ext cx="373380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erson in a suit with his hands out&#10;&#10;Description automatically generated">
            <a:extLst>
              <a:ext uri="{FF2B5EF4-FFF2-40B4-BE49-F238E27FC236}">
                <a16:creationId xmlns:a16="http://schemas.microsoft.com/office/drawing/2014/main" id="{634EBEE9-098C-6D7D-9DE6-C6312F721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62" y="2077806"/>
            <a:ext cx="2527241" cy="3369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person standing in front of a camera&#10;&#10;Description automatically generated">
            <a:extLst>
              <a:ext uri="{FF2B5EF4-FFF2-40B4-BE49-F238E27FC236}">
                <a16:creationId xmlns:a16="http://schemas.microsoft.com/office/drawing/2014/main" id="{F5692C6B-16F8-F8B3-1668-62A464538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34" y="3520593"/>
            <a:ext cx="3731416" cy="2798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6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5CC7-4871-6FC3-21CE-9290AFD0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0" cy="1325563"/>
          </a:xfrm>
        </p:spPr>
        <p:txBody>
          <a:bodyPr/>
          <a:lstStyle/>
          <a:p>
            <a:r>
              <a:rPr lang="en-GB" dirty="0"/>
              <a:t>EuPRAXIA-DN Film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1784C-74F4-7ADD-4E9F-074569A5B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Thus far ~20,000 views</a:t>
            </a:r>
          </a:p>
          <a:p>
            <a:pPr marL="0" indent="0">
              <a:buNone/>
            </a:pPr>
            <a:r>
              <a:rPr lang="en-GB" dirty="0"/>
              <a:t>Sustainable video production, use of AI, recognized as EU success story.</a:t>
            </a:r>
          </a:p>
        </p:txBody>
      </p:sp>
      <p:pic>
        <p:nvPicPr>
          <p:cNvPr id="6" name="Picture 5" descr="A planet with the sun in the background&#10;&#10;Description automatically generated">
            <a:extLst>
              <a:ext uri="{FF2B5EF4-FFF2-40B4-BE49-F238E27FC236}">
                <a16:creationId xmlns:a16="http://schemas.microsoft.com/office/drawing/2014/main" id="{92508F72-AC0E-8A1B-5736-867523F4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5" y="3034310"/>
            <a:ext cx="5523959" cy="3107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0708E4-39D6-D2E7-F3DF-1A608690C427}"/>
              </a:ext>
            </a:extLst>
          </p:cNvPr>
          <p:cNvSpPr txBox="1"/>
          <p:nvPr/>
        </p:nvSpPr>
        <p:spPr>
          <a:xfrm>
            <a:off x="7995817" y="3936246"/>
            <a:ext cx="300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https://youtu.be/6NPgxCdffrE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433E8-58E5-F767-92F7-56D1BF49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20" y="4692931"/>
            <a:ext cx="718150" cy="7040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B1B77C-EA30-2C19-6AF9-5C0FAA5D6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70" y="4687407"/>
            <a:ext cx="1675100" cy="7040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12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A44D43-F024-4B01-A662-E67DB135D43F}"/>
              </a:ext>
            </a:extLst>
          </p:cNvPr>
          <p:cNvSpPr/>
          <p:nvPr/>
        </p:nvSpPr>
        <p:spPr>
          <a:xfrm>
            <a:off x="1319212" y="170205"/>
            <a:ext cx="9558338" cy="10009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DEB8C43-8CEB-406F-8A85-7E84BF251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272" y="316530"/>
            <a:ext cx="1122140" cy="7083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B878A3-226F-4305-95A5-9333887F553D}"/>
              </a:ext>
            </a:extLst>
          </p:cNvPr>
          <p:cNvSpPr/>
          <p:nvPr/>
        </p:nvSpPr>
        <p:spPr>
          <a:xfrm>
            <a:off x="6425259" y="1381711"/>
            <a:ext cx="4397211" cy="4914289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911A84-AAF9-4431-9D46-5A272ADEEBA9}"/>
              </a:ext>
            </a:extLst>
          </p:cNvPr>
          <p:cNvSpPr/>
          <p:nvPr/>
        </p:nvSpPr>
        <p:spPr>
          <a:xfrm>
            <a:off x="1319213" y="1335074"/>
            <a:ext cx="4826094" cy="4914289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E8844-82B3-437B-ABD5-E30D3A6A24A4}"/>
              </a:ext>
            </a:extLst>
          </p:cNvPr>
          <p:cNvSpPr txBox="1"/>
          <p:nvPr/>
        </p:nvSpPr>
        <p:spPr>
          <a:xfrm>
            <a:off x="1596588" y="1607714"/>
            <a:ext cx="261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D8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79A18-680C-4F3C-AD2B-9F17995D332E}"/>
              </a:ext>
            </a:extLst>
          </p:cNvPr>
          <p:cNvSpPr txBox="1"/>
          <p:nvPr/>
        </p:nvSpPr>
        <p:spPr>
          <a:xfrm>
            <a:off x="6699006" y="1607714"/>
            <a:ext cx="264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D8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FB5DF-BACA-4E80-AAD7-1E7BB261FC61}"/>
              </a:ext>
            </a:extLst>
          </p:cNvPr>
          <p:cNvSpPr txBox="1"/>
          <p:nvPr/>
        </p:nvSpPr>
        <p:spPr>
          <a:xfrm>
            <a:off x="1596589" y="1977046"/>
            <a:ext cx="3349723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Anfiteatro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Abreu Faro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Instituto Superior Técnico (IST) </a:t>
            </a:r>
          </a:p>
          <a:p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Rovisco Pais 1</a:t>
            </a:r>
          </a:p>
          <a:p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11049-001 </a:t>
            </a:r>
            <a:r>
              <a:rPr lang="en-GB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Lisbon</a:t>
            </a:r>
          </a:p>
          <a:p>
            <a:r>
              <a:rPr lang="en-GB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Portugal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3"/>
              </a:rPr>
              <a:t>Entrance to the site</a:t>
            </a:r>
            <a:endParaRPr lang="it-IT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4CCA2-8EA2-4A89-ABCF-D358090EC0D9}"/>
              </a:ext>
            </a:extLst>
          </p:cNvPr>
          <p:cNvSpPr txBox="1"/>
          <p:nvPr/>
        </p:nvSpPr>
        <p:spPr>
          <a:xfrm>
            <a:off x="6648687" y="3011175"/>
            <a:ext cx="4173782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Monday 14</a:t>
            </a:r>
            <a:r>
              <a:rPr lang="en-GB" sz="1400" b="1" baseline="30000" dirty="0">
                <a:latin typeface="Arial"/>
                <a:cs typeface="Arial"/>
              </a:rPr>
              <a:t>th</a:t>
            </a:r>
            <a:r>
              <a:rPr lang="en-GB" sz="1400" b="1" dirty="0">
                <a:latin typeface="Arial"/>
                <a:cs typeface="Arial"/>
              </a:rPr>
              <a:t> July, IST (</a:t>
            </a:r>
            <a:r>
              <a:rPr lang="en-GB" sz="1400" b="1" dirty="0" err="1">
                <a:latin typeface="Arial"/>
                <a:cs typeface="Arial"/>
              </a:rPr>
              <a:t>Anfiteatro</a:t>
            </a:r>
            <a:r>
              <a:rPr lang="en-GB" sz="1400" b="1" dirty="0">
                <a:latin typeface="Arial"/>
                <a:cs typeface="Arial"/>
              </a:rPr>
              <a:t> Abreu Faro, </a:t>
            </a:r>
            <a:r>
              <a:rPr lang="en-GB" sz="1400" b="1" dirty="0" err="1">
                <a:latin typeface="Arial"/>
                <a:cs typeface="Arial"/>
              </a:rPr>
              <a:t>Cantinho</a:t>
            </a:r>
            <a:r>
              <a:rPr lang="en-GB" sz="1400" b="1" dirty="0">
                <a:latin typeface="Arial"/>
                <a:cs typeface="Arial"/>
              </a:rPr>
              <a:t> do </a:t>
            </a:r>
            <a:r>
              <a:rPr lang="en-GB" sz="1400" b="1" dirty="0" err="1">
                <a:latin typeface="Arial"/>
                <a:cs typeface="Arial"/>
              </a:rPr>
              <a:t>Avillez</a:t>
            </a:r>
            <a:r>
              <a:rPr lang="en-GB" sz="1400" b="1" dirty="0">
                <a:latin typeface="Arial"/>
                <a:cs typeface="Arial"/>
              </a:rPr>
              <a:t>)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/>
                <a:cs typeface="Arial"/>
              </a:rPr>
              <a:t>Registration from </a:t>
            </a:r>
            <a:r>
              <a:rPr lang="en-GB" sz="1400" b="1" dirty="0">
                <a:latin typeface="Arial"/>
                <a:cs typeface="Arial"/>
              </a:rPr>
              <a:t>8:30</a:t>
            </a:r>
          </a:p>
          <a:p>
            <a:r>
              <a:rPr lang="en-GB" sz="1400" dirty="0">
                <a:latin typeface="Arial"/>
                <a:cs typeface="Arial"/>
              </a:rPr>
              <a:t>Camp Start </a:t>
            </a:r>
            <a:r>
              <a:rPr lang="en-GB" sz="1400" b="1" dirty="0">
                <a:latin typeface="Arial"/>
                <a:cs typeface="Arial"/>
              </a:rPr>
              <a:t>9:00</a:t>
            </a:r>
            <a:endParaRPr lang="en-GB" sz="1400" dirty="0">
              <a:latin typeface="Arial"/>
              <a:cs typeface="Arial"/>
            </a:endParaRPr>
          </a:p>
          <a:p>
            <a:r>
              <a:rPr lang="en-GB" sz="1400" dirty="0">
                <a:latin typeface="Arial"/>
                <a:cs typeface="Arial"/>
              </a:rPr>
              <a:t>Dinner at </a:t>
            </a:r>
            <a:r>
              <a:rPr lang="en-GB" sz="1400" dirty="0" err="1">
                <a:latin typeface="Arial"/>
                <a:cs typeface="Arial"/>
              </a:rPr>
              <a:t>Cantinho</a:t>
            </a:r>
            <a:r>
              <a:rPr lang="en-GB" sz="1400" dirty="0">
                <a:latin typeface="Arial"/>
                <a:cs typeface="Arial"/>
              </a:rPr>
              <a:t> do </a:t>
            </a:r>
            <a:r>
              <a:rPr lang="en-GB" sz="1400" dirty="0" err="1">
                <a:latin typeface="Arial"/>
                <a:cs typeface="Arial"/>
              </a:rPr>
              <a:t>Avillez</a:t>
            </a:r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b="1" dirty="0">
                <a:latin typeface="Arial"/>
                <a:cs typeface="Arial"/>
              </a:rPr>
              <a:t>19:00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D67B8-8628-495F-B07D-99CEB632D63E}"/>
              </a:ext>
            </a:extLst>
          </p:cNvPr>
          <p:cNvSpPr txBox="1"/>
          <p:nvPr/>
        </p:nvSpPr>
        <p:spPr>
          <a:xfrm>
            <a:off x="6675659" y="2116614"/>
            <a:ext cx="38698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Sunday 13</a:t>
            </a:r>
            <a:r>
              <a:rPr lang="en-GB" sz="1400" b="1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th 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July, IST (</a:t>
            </a:r>
            <a:r>
              <a:rPr lang="en-GB" sz="1400" b="1" dirty="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Anfiteatro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Abreu Faro)</a:t>
            </a:r>
          </a:p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Welcome Reception from </a:t>
            </a:r>
            <a:r>
              <a:rPr lang="en-GB" sz="14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18:00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C4DC9-36AF-4C48-A37F-2C3873BC2444}"/>
              </a:ext>
            </a:extLst>
          </p:cNvPr>
          <p:cNvSpPr txBox="1"/>
          <p:nvPr/>
        </p:nvSpPr>
        <p:spPr>
          <a:xfrm>
            <a:off x="6675660" y="4471368"/>
            <a:ext cx="386982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Tuesday 15</a:t>
            </a:r>
            <a:r>
              <a:rPr lang="en-GB" sz="1400" b="1" baseline="30000" dirty="0">
                <a:latin typeface="Arial"/>
                <a:cs typeface="Arial"/>
              </a:rPr>
              <a:t>th</a:t>
            </a:r>
            <a:r>
              <a:rPr lang="en-GB" sz="1400" b="1" dirty="0">
                <a:latin typeface="Arial"/>
                <a:cs typeface="Arial"/>
              </a:rPr>
              <a:t> July, IST (</a:t>
            </a:r>
            <a:r>
              <a:rPr lang="en-GB" sz="1400" b="1" dirty="0" err="1">
                <a:latin typeface="Arial"/>
                <a:cs typeface="Arial"/>
              </a:rPr>
              <a:t>Anfiteatro</a:t>
            </a:r>
            <a:r>
              <a:rPr lang="en-GB" sz="1400" b="1" dirty="0">
                <a:latin typeface="Arial"/>
                <a:cs typeface="Arial"/>
              </a:rPr>
              <a:t> Abreu Faro)</a:t>
            </a:r>
          </a:p>
          <a:p>
            <a:r>
              <a:rPr lang="en-GB" sz="1400" dirty="0">
                <a:latin typeface="Arial"/>
                <a:cs typeface="Arial"/>
              </a:rPr>
              <a:t>Camp Start </a:t>
            </a:r>
            <a:r>
              <a:rPr lang="en-GB" sz="1400" b="1" dirty="0">
                <a:latin typeface="Arial"/>
                <a:cs typeface="Arial"/>
              </a:rPr>
              <a:t>9:00</a:t>
            </a:r>
            <a:endParaRPr lang="en-GB" sz="1400" b="1" dirty="0"/>
          </a:p>
          <a:p>
            <a:r>
              <a:rPr lang="en-GB" sz="1400" dirty="0">
                <a:latin typeface="Arial"/>
                <a:cs typeface="Arial"/>
              </a:rPr>
              <a:t>Camp ends </a:t>
            </a:r>
            <a:r>
              <a:rPr lang="en-GB" sz="1400" b="1" dirty="0">
                <a:latin typeface="Arial"/>
                <a:cs typeface="Arial"/>
              </a:rPr>
              <a:t>16:20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1D24B-66D6-4E93-8043-67317FD50EC9}"/>
              </a:ext>
            </a:extLst>
          </p:cNvPr>
          <p:cNvSpPr txBox="1"/>
          <p:nvPr/>
        </p:nvSpPr>
        <p:spPr>
          <a:xfrm>
            <a:off x="1319213" y="6437964"/>
            <a:ext cx="76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101073480 and the UKRI guarantee funds.</a:t>
            </a:r>
          </a:p>
        </p:txBody>
      </p:sp>
      <p:pic>
        <p:nvPicPr>
          <p:cNvPr id="16" name="Picture 15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28DCC59A-45C3-4456-9907-22E9CCF81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74" y="6442239"/>
            <a:ext cx="544998" cy="36078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F3ED934-0530-47FE-8971-885AAE4D1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12" y="6477080"/>
            <a:ext cx="987288" cy="2910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6A232D-C3D0-443B-BCC7-C66E3E2CD6B7}"/>
              </a:ext>
            </a:extLst>
          </p:cNvPr>
          <p:cNvSpPr txBox="1"/>
          <p:nvPr/>
        </p:nvSpPr>
        <p:spPr>
          <a:xfrm>
            <a:off x="1719469" y="352840"/>
            <a:ext cx="646043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EuPRAXIA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-DN Camp II: Science </a:t>
            </a:r>
          </a:p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1600" b="1" baseline="30000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b="1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en-GB" sz="1600" b="1" baseline="30000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b="1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July, Lisbon, Portugal</a:t>
            </a:r>
          </a:p>
        </p:txBody>
      </p:sp>
      <p:pic>
        <p:nvPicPr>
          <p:cNvPr id="21" name="Picture 20" descr="A black and white logo&#10;&#10;AI-generated content may be incorrect.">
            <a:extLst>
              <a:ext uri="{FF2B5EF4-FFF2-40B4-BE49-F238E27FC236}">
                <a16:creationId xmlns:a16="http://schemas.microsoft.com/office/drawing/2014/main" id="{07F4B60F-7BDC-DFFD-AC65-13DF6B9F8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88" y="734245"/>
            <a:ext cx="1293886" cy="3325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BE5BFD-6002-4AC3-3ECF-D548D765940D}"/>
              </a:ext>
            </a:extLst>
          </p:cNvPr>
          <p:cNvSpPr txBox="1"/>
          <p:nvPr/>
        </p:nvSpPr>
        <p:spPr>
          <a:xfrm>
            <a:off x="6651646" y="5703509"/>
            <a:ext cx="386982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Please see </a:t>
            </a:r>
            <a:r>
              <a:rPr lang="en-GB" sz="1400" b="1" dirty="0">
                <a:latin typeface="Arial"/>
                <a:cs typeface="Arial"/>
                <a:hlinkClick r:id="rId7"/>
              </a:rPr>
              <a:t>Indico</a:t>
            </a:r>
            <a:r>
              <a:rPr lang="en-GB" sz="1400" b="1" dirty="0">
                <a:latin typeface="Arial"/>
                <a:cs typeface="Arial"/>
              </a:rPr>
              <a:t> for the full agenda.</a:t>
            </a:r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528823A6-EC95-920C-886C-AF8B3F090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67" y="-89426"/>
            <a:ext cx="1597559" cy="1128916"/>
          </a:xfrm>
          <a:prstGeom prst="rect">
            <a:avLst/>
          </a:prstGeom>
        </p:spPr>
      </p:pic>
      <p:pic>
        <p:nvPicPr>
          <p:cNvPr id="3" name="Picture 2" descr="A building with a sign in front of it&#10;&#10;AI-generated content may be incorrect.">
            <a:extLst>
              <a:ext uri="{FF2B5EF4-FFF2-40B4-BE49-F238E27FC236}">
                <a16:creationId xmlns:a16="http://schemas.microsoft.com/office/drawing/2014/main" id="{AF9CAB66-3C60-5229-0F54-34E5D00DE5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13" y="3577485"/>
            <a:ext cx="3448881" cy="258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7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upraxia_v7 (1080p)">
            <a:hlinkClick r:id="" action="ppaction://media"/>
            <a:extLst>
              <a:ext uri="{FF2B5EF4-FFF2-40B4-BE49-F238E27FC236}">
                <a16:creationId xmlns:a16="http://schemas.microsoft.com/office/drawing/2014/main" id="{ACDB1B65-FD2A-D6E7-CC19-FC59E22E4B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772" end="6711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130B56-E404-C99B-F51F-6BCF51CA7E7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0" y="-1"/>
            <a:ext cx="6796903" cy="5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F50515C5-552A-4429-9EF1-7B0637E8C288" descr="IMG_0993.jpg">
            <a:extLst>
              <a:ext uri="{FF2B5EF4-FFF2-40B4-BE49-F238E27FC236}">
                <a16:creationId xmlns:a16="http://schemas.microsoft.com/office/drawing/2014/main" id="{8C5BBD33-61D5-3A88-FA85-CF817BB3B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4480" y="-1288634"/>
            <a:ext cx="15788640" cy="94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6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 thruBlk="1"/>
      </p:transition>
    </mc:Choice>
    <mc:Fallback>
      <p:transition spd="slow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9A9BD1-F327-6CF8-EBA0-D005D5D1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64" y="1969972"/>
            <a:ext cx="2365977" cy="345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1F1B1-8927-5D4A-9D37-DECAA07E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327" y="1384847"/>
            <a:ext cx="2110605" cy="307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D7AE0-B0B2-0BB7-5690-FBC89F95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EuPRAXIA-DN Newsletter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0C5792-D845-A36F-A8A3-E38C8E3F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374" y="2772069"/>
            <a:ext cx="2288999" cy="331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BB0DC1-3552-BC63-252E-B32026DA382F}"/>
              </a:ext>
            </a:extLst>
          </p:cNvPr>
          <p:cNvSpPr txBox="1"/>
          <p:nvPr/>
        </p:nvSpPr>
        <p:spPr>
          <a:xfrm>
            <a:off x="903208" y="5994695"/>
            <a:ext cx="403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CAF17"/>
                </a:solidFill>
              </a:rPr>
              <a:t>https://www.eupraxia-dn.org/newsletter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9A7AD-187B-BCD8-93A3-34F3D7CC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05" y="1297019"/>
            <a:ext cx="3183191" cy="461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539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4A802B6-5A8C-5E3B-5C9C-84CAB63F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7" y="1527408"/>
            <a:ext cx="3067415" cy="2049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603C7-D5CD-09A4-F288-C81C7DFD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Outreach</a:t>
            </a:r>
          </a:p>
        </p:txBody>
      </p:sp>
      <p:pic>
        <p:nvPicPr>
          <p:cNvPr id="5" name="Picture 4" descr="Panel discussion and audience">
            <a:extLst>
              <a:ext uri="{FF2B5EF4-FFF2-40B4-BE49-F238E27FC236}">
                <a16:creationId xmlns:a16="http://schemas.microsoft.com/office/drawing/2014/main" id="{2CE7EF78-8588-EB39-01A5-AED7CA0D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42" y="1527408"/>
            <a:ext cx="3339571" cy="2249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CBC46E-2B33-DCBF-AACF-CB050233FB27}"/>
              </a:ext>
            </a:extLst>
          </p:cNvPr>
          <p:cNvGrpSpPr/>
          <p:nvPr/>
        </p:nvGrpSpPr>
        <p:grpSpPr>
          <a:xfrm>
            <a:off x="4136342" y="4103656"/>
            <a:ext cx="1286830" cy="2225939"/>
            <a:chOff x="-2234768" y="1350651"/>
            <a:chExt cx="2780194" cy="48091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CF8D09-BDDB-1FFA-3D36-A6520CEC4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34768" y="2169801"/>
              <a:ext cx="2780194" cy="3989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E64EB1-F607-B08A-BAC6-EDFAD22B7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34768" y="1350651"/>
              <a:ext cx="2562225" cy="81915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719256A-DB99-6000-857E-80F675E1D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002" y="2341449"/>
            <a:ext cx="2730640" cy="1435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07B22A-449E-9ADB-32C3-9A0EE068C616}"/>
              </a:ext>
            </a:extLst>
          </p:cNvPr>
          <p:cNvSpPr txBox="1"/>
          <p:nvPr/>
        </p:nvSpPr>
        <p:spPr>
          <a:xfrm>
            <a:off x="6273338" y="4482805"/>
            <a:ext cx="3163558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u="sng" dirty="0">
                <a:solidFill>
                  <a:srgbClr val="FCAF17"/>
                </a:solidFill>
              </a:rPr>
              <a:t>International successes</a:t>
            </a:r>
            <a:r>
              <a:rPr lang="en-GB" sz="2400" dirty="0">
                <a:solidFill>
                  <a:srgbClr val="FCAF17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Physics of Star Wars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1" dirty="0" err="1">
                <a:solidFill>
                  <a:schemeClr val="bg1"/>
                </a:solidFill>
              </a:rPr>
              <a:t>Surfatron</a:t>
            </a:r>
            <a:endParaRPr lang="en-GB" sz="2400" i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person working on a machine">
            <a:extLst>
              <a:ext uri="{FF2B5EF4-FFF2-40B4-BE49-F238E27FC236}">
                <a16:creationId xmlns:a16="http://schemas.microsoft.com/office/drawing/2014/main" id="{4F3590F5-C62A-A818-15F7-09367EC6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5" y="4103656"/>
            <a:ext cx="2959638" cy="20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04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F7E6-6516-907A-682E-6054EC97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Social Media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9AF6A-D647-462A-F392-37C0D9A15F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53902"/>
            <a:ext cx="10515599" cy="471709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communication activities are supported by established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channels:</a:t>
            </a:r>
          </a:p>
          <a:p>
            <a:pPr marL="914400" lvl="2" indent="0">
              <a:spcAft>
                <a:spcPts val="1200"/>
              </a:spcAft>
              <a:buNone/>
              <a:defRPr/>
            </a:pPr>
            <a:endParaRPr lang="en-GB" sz="100" noProof="0" dirty="0">
              <a:solidFill>
                <a:prstClr val="white"/>
              </a:solidFill>
              <a:latin typeface="Calibri" panose="020F0502020204030204"/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endParaRPr lang="en-GB" sz="100" dirty="0">
              <a:solidFill>
                <a:prstClr val="white"/>
              </a:solidFill>
              <a:latin typeface="Calibri" panose="020F0502020204030204"/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r>
              <a:rPr lang="en-GB" dirty="0">
                <a:solidFill>
                  <a:prstClr val="white"/>
                </a:solidFill>
              </a:rPr>
              <a:t>@TheQuasarGroup, @lnf.infn.it, @infn.lnf</a:t>
            </a:r>
          </a:p>
          <a:p>
            <a:pPr marL="914400" lvl="2" indent="0">
              <a:spcAft>
                <a:spcPts val="1200"/>
              </a:spcAft>
              <a:buNone/>
              <a:defRPr/>
            </a:pPr>
            <a:endParaRPr kumimoji="0" lang="en-GB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r>
              <a:rPr lang="en-GB" dirty="0">
                <a:solidFill>
                  <a:prstClr val="white"/>
                </a:solidFill>
              </a:rPr>
              <a:t>@quasar_6roup, @lnf_infn, </a:t>
            </a:r>
            <a:r>
              <a:rPr lang="en-GB" noProof="0" dirty="0">
                <a:solidFill>
                  <a:prstClr val="white"/>
                </a:solidFill>
                <a:latin typeface="Calibri" panose="020F0502020204030204"/>
              </a:rPr>
              <a:t>@</a:t>
            </a:r>
            <a:r>
              <a:rPr lang="en-GB" dirty="0" err="1">
                <a:solidFill>
                  <a:prstClr val="white"/>
                </a:solidFill>
              </a:rPr>
              <a:t>livuniphysics</a:t>
            </a:r>
            <a:r>
              <a:rPr lang="en-GB" dirty="0">
                <a:solidFill>
                  <a:prstClr val="white"/>
                </a:solidFill>
              </a:rPr>
              <a:t> </a:t>
            </a:r>
          </a:p>
          <a:p>
            <a:pPr marL="914400" lvl="2" indent="0">
              <a:spcAft>
                <a:spcPts val="1200"/>
              </a:spcAft>
              <a:buNone/>
              <a:defRPr/>
            </a:pPr>
            <a:endParaRPr lang="en-GB" dirty="0">
              <a:solidFill>
                <a:prstClr val="white"/>
              </a:solidFill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r>
              <a:rPr lang="en-GB" noProof="0" dirty="0">
                <a:solidFill>
                  <a:srgbClr val="FFC000"/>
                </a:solidFill>
                <a:latin typeface="Calibri" panose="020F0502020204030204"/>
              </a:rPr>
              <a:t>EuPRAXIA</a:t>
            </a:r>
            <a:r>
              <a:rPr lang="en-GB" noProof="0" dirty="0">
                <a:solidFill>
                  <a:prstClr val="white"/>
                </a:solidFill>
                <a:latin typeface="Calibri" panose="020F0502020204030204"/>
              </a:rPr>
              <a:t>, QUASAR Group Project T.E.A.M</a:t>
            </a:r>
            <a:endParaRPr lang="en-GB" sz="1400" dirty="0"/>
          </a:p>
          <a:p>
            <a:endParaRPr lang="en-GB" dirty="0"/>
          </a:p>
        </p:txBody>
      </p:sp>
      <p:pic>
        <p:nvPicPr>
          <p:cNvPr id="47" name="Picture 46" descr="A black circle with a white letter f in it&#10;&#10;Description automatically generated">
            <a:extLst>
              <a:ext uri="{FF2B5EF4-FFF2-40B4-BE49-F238E27FC236}">
                <a16:creationId xmlns:a16="http://schemas.microsoft.com/office/drawing/2014/main" id="{B5B60A00-F1B7-C1FD-CC4F-7B0F53F02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16" y="2846102"/>
            <a:ext cx="397711" cy="397711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6A6D512-66C9-7B9D-6192-CFDD630D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16" y="3819761"/>
            <a:ext cx="398857" cy="395771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55" name="Picture 54" descr="A black square with white letters and a dot in it&#10;&#10;Description automatically generated">
            <a:extLst>
              <a:ext uri="{FF2B5EF4-FFF2-40B4-BE49-F238E27FC236}">
                <a16:creationId xmlns:a16="http://schemas.microsoft.com/office/drawing/2014/main" id="{E4198264-0A6C-65E7-8CBD-5517EC588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9" y="4778305"/>
            <a:ext cx="395771" cy="395771"/>
          </a:xfrm>
          <a:prstGeom prst="ellipse">
            <a:avLst/>
          </a:prstGeom>
          <a:ln w="635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8059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2D17-FC85-B15B-904D-8DCD092E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overview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94BE95-BC75-20A0-E320-E913C01DCE5C}"/>
              </a:ext>
            </a:extLst>
          </p:cNvPr>
          <p:cNvSpPr/>
          <p:nvPr/>
        </p:nvSpPr>
        <p:spPr>
          <a:xfrm>
            <a:off x="9050778" y="1894770"/>
            <a:ext cx="2810670" cy="3858697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Free health care medicine illustration">
            <a:extLst>
              <a:ext uri="{FF2B5EF4-FFF2-40B4-BE49-F238E27FC236}">
                <a16:creationId xmlns:a16="http://schemas.microsoft.com/office/drawing/2014/main" id="{3CEE4A3F-FA74-1207-930C-7E353215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21" y="3873476"/>
            <a:ext cx="2447784" cy="137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073DC-935D-C56F-7B7F-45CB274905F8}"/>
              </a:ext>
            </a:extLst>
          </p:cNvPr>
          <p:cNvSpPr txBox="1"/>
          <p:nvPr/>
        </p:nvSpPr>
        <p:spPr>
          <a:xfrm>
            <a:off x="9266475" y="2446682"/>
            <a:ext cx="822342" cy="889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ea typeface="+mn-lt"/>
                <a:cs typeface="+mn-lt"/>
              </a:rPr>
              <a:t>Carsten </a:t>
            </a:r>
            <a:endParaRPr lang="en-US" sz="1200" dirty="0">
              <a:latin typeface="Arial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9631C-0009-640B-11BC-F7FD676321D5}"/>
              </a:ext>
            </a:extLst>
          </p:cNvPr>
          <p:cNvSpPr txBox="1"/>
          <p:nvPr/>
        </p:nvSpPr>
        <p:spPr>
          <a:xfrm>
            <a:off x="10188810" y="2769181"/>
            <a:ext cx="2210187" cy="3351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+44 79 73 24 79 82 </a:t>
            </a:r>
            <a:endParaRPr lang="en-US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6CE9-31FC-749D-4D6E-11FAD07AA5C4}"/>
              </a:ext>
            </a:extLst>
          </p:cNvPr>
          <p:cNvSpPr txBox="1"/>
          <p:nvPr/>
        </p:nvSpPr>
        <p:spPr>
          <a:xfrm>
            <a:off x="9266475" y="2754501"/>
            <a:ext cx="1052950" cy="889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ea typeface="+mn-lt"/>
                <a:cs typeface="+mn-lt"/>
              </a:rPr>
              <a:t>Alexandra </a:t>
            </a:r>
            <a:endParaRPr lang="en-US" sz="1200" dirty="0">
              <a:latin typeface="Arial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75A99-C73C-A6BB-AC52-48898D7E4F54}"/>
              </a:ext>
            </a:extLst>
          </p:cNvPr>
          <p:cNvSpPr txBox="1"/>
          <p:nvPr/>
        </p:nvSpPr>
        <p:spPr>
          <a:xfrm>
            <a:off x="10188810" y="3077000"/>
            <a:ext cx="2210187" cy="3351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+44 75 51 91 48 31</a:t>
            </a:r>
            <a:endParaRPr lang="en-US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CA1421-5649-2255-4276-DC2CD1E9A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47" y="1591618"/>
            <a:ext cx="2810669" cy="45637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807AA3-2045-D96B-75C5-38FD72E8A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007" y="1588996"/>
            <a:ext cx="3267248" cy="416447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D187C9-584E-F630-10EA-B5FA24B16895}"/>
              </a:ext>
            </a:extLst>
          </p:cNvPr>
          <p:cNvSpPr txBox="1"/>
          <p:nvPr/>
        </p:nvSpPr>
        <p:spPr>
          <a:xfrm>
            <a:off x="9271208" y="2060991"/>
            <a:ext cx="347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D8A0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in case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D8A0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Emergency</a:t>
            </a:r>
          </a:p>
        </p:txBody>
      </p:sp>
    </p:spTree>
    <p:extLst>
      <p:ext uri="{BB962C8B-B14F-4D97-AF65-F5344CB8AC3E}">
        <p14:creationId xmlns:p14="http://schemas.microsoft.com/office/powerpoint/2010/main" val="1083030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5D7D-68B1-FE0D-09AB-CEBF6087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7022-614F-6012-B6D6-94C16CB2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 II –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B039B-6340-2AA8-5C9C-051C711518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this challenge-led workshop we will look into the fundamental science that is enabled by plasma accelerators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will be keynote talks in each session to “set the scene”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will be followed by R&amp;D talks about the latest research,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plenty of time for discussion. </a:t>
            </a: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A poster session this afternoon will cover an even wider area.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Get to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</a:t>
            </a: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ow other participants – network, and become part of the EuPRAXIA family. Also: Get out of your comfort zone!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Enjoy the Camp!</a:t>
            </a:r>
          </a:p>
        </p:txBody>
      </p:sp>
    </p:spTree>
    <p:extLst>
      <p:ext uri="{BB962C8B-B14F-4D97-AF65-F5344CB8AC3E}">
        <p14:creationId xmlns:p14="http://schemas.microsoft.com/office/powerpoint/2010/main" val="28053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FC45F5-1814-4F84-AAB0-2E965BFF1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40" y="1704824"/>
            <a:ext cx="5463120" cy="34483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F1993DE-47C1-883F-C966-10B9A6C0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43" y="5546567"/>
            <a:ext cx="956667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22C94C-5B8C-21CE-0FAD-5AC9100E432C}"/>
              </a:ext>
            </a:extLst>
          </p:cNvPr>
          <p:cNvSpPr txBox="1"/>
          <p:nvPr/>
        </p:nvSpPr>
        <p:spPr>
          <a:xfrm>
            <a:off x="3537861" y="5538402"/>
            <a:ext cx="345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no. 101073480.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84C17D-11E5-7457-80C3-E40BD66BC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13" y="5547026"/>
            <a:ext cx="2133600" cy="6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A44D43-F024-4B01-A662-E67DB135D43F}"/>
              </a:ext>
            </a:extLst>
          </p:cNvPr>
          <p:cNvSpPr/>
          <p:nvPr/>
        </p:nvSpPr>
        <p:spPr>
          <a:xfrm>
            <a:off x="1319212" y="170205"/>
            <a:ext cx="9558338" cy="10009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DEB8C43-8CEB-406F-8A85-7E84BF251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272" y="316530"/>
            <a:ext cx="1122140" cy="7083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B878A3-226F-4305-95A5-9333887F553D}"/>
              </a:ext>
            </a:extLst>
          </p:cNvPr>
          <p:cNvSpPr/>
          <p:nvPr/>
        </p:nvSpPr>
        <p:spPr>
          <a:xfrm>
            <a:off x="1319213" y="1404013"/>
            <a:ext cx="3646323" cy="4895679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1D24B-66D6-4E93-8043-67317FD50EC9}"/>
              </a:ext>
            </a:extLst>
          </p:cNvPr>
          <p:cNvSpPr txBox="1"/>
          <p:nvPr/>
        </p:nvSpPr>
        <p:spPr>
          <a:xfrm>
            <a:off x="1319213" y="6437964"/>
            <a:ext cx="76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101073480 and the UKRI guarantee funds.</a:t>
            </a:r>
          </a:p>
        </p:txBody>
      </p:sp>
      <p:pic>
        <p:nvPicPr>
          <p:cNvPr id="16" name="Picture 15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28DCC59A-45C3-4456-9907-22E9CCF8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74" y="6442239"/>
            <a:ext cx="544998" cy="36078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F3ED934-0530-47FE-8971-885AAE4D1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12" y="6477080"/>
            <a:ext cx="987288" cy="29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315A1-0454-B421-1EAB-ED85DBA6A4C5}"/>
              </a:ext>
            </a:extLst>
          </p:cNvPr>
          <p:cNvSpPr txBox="1"/>
          <p:nvPr/>
        </p:nvSpPr>
        <p:spPr>
          <a:xfrm>
            <a:off x="1496070" y="1656094"/>
            <a:ext cx="330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D8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@ 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0B1D3-8377-852E-B0BF-59BCB02859D7}"/>
              </a:ext>
            </a:extLst>
          </p:cNvPr>
          <p:cNvSpPr txBox="1"/>
          <p:nvPr/>
        </p:nvSpPr>
        <p:spPr>
          <a:xfrm>
            <a:off x="1496071" y="2094562"/>
            <a:ext cx="329593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temporary guest network will be available, accessible through the </a:t>
            </a:r>
            <a:r>
              <a:rPr lang="en-GB" sz="14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tecnico</a:t>
            </a:r>
            <a:r>
              <a:rPr lang="en-GB" sz="14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-guest 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account name is </a:t>
            </a:r>
            <a:r>
              <a:rPr lang="en-GB" sz="14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EuPRAXIA</a:t>
            </a:r>
            <a:r>
              <a:rPr lang="en-GB" sz="14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password is: A7jZn3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solidFill>
                <a:srgbClr val="CD8A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4A78A-56B3-9F6B-6E95-7084BE4DB065}"/>
              </a:ext>
            </a:extLst>
          </p:cNvPr>
          <p:cNvSpPr txBox="1"/>
          <p:nvPr/>
        </p:nvSpPr>
        <p:spPr>
          <a:xfrm>
            <a:off x="1719469" y="352840"/>
            <a:ext cx="646043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EuPRAXIA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-DN Camp II: Science </a:t>
            </a:r>
          </a:p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1600" b="1" baseline="30000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b="1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en-GB" sz="1600" b="1" baseline="30000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b="1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July, Lisbon, Portugal</a:t>
            </a: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0F17C496-FEFA-C22A-357C-7BA7293F8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88" y="734245"/>
            <a:ext cx="1293886" cy="332582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F8450D05-29D5-BA8D-F4C9-5ECBFD566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67" y="-89426"/>
            <a:ext cx="1597559" cy="11289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4EF03C-53D3-764D-5995-22DE70DEB323}"/>
              </a:ext>
            </a:extLst>
          </p:cNvPr>
          <p:cNvGrpSpPr/>
          <p:nvPr/>
        </p:nvGrpSpPr>
        <p:grpSpPr>
          <a:xfrm>
            <a:off x="5316992" y="1319608"/>
            <a:ext cx="5560559" cy="4958352"/>
            <a:chOff x="233964" y="1322455"/>
            <a:chExt cx="5560559" cy="49583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68403C1-518B-1DB8-95F0-BC58125751DF}"/>
                </a:ext>
              </a:extLst>
            </p:cNvPr>
            <p:cNvSpPr/>
            <p:nvPr/>
          </p:nvSpPr>
          <p:spPr>
            <a:xfrm>
              <a:off x="233964" y="1322455"/>
              <a:ext cx="5560559" cy="4958352"/>
            </a:xfrm>
            <a:prstGeom prst="roundRect">
              <a:avLst>
                <a:gd name="adj" fmla="val 61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167E82-1D8C-42D5-14C1-2D7A3F97E18D}"/>
                </a:ext>
              </a:extLst>
            </p:cNvPr>
            <p:cNvSpPr txBox="1"/>
            <p:nvPr/>
          </p:nvSpPr>
          <p:spPr>
            <a:xfrm>
              <a:off x="400252" y="1583752"/>
              <a:ext cx="261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CD8A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Dinner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22A863-AF9B-1BD5-2F66-913C3497B53D}"/>
                </a:ext>
              </a:extLst>
            </p:cNvPr>
            <p:cNvSpPr txBox="1"/>
            <p:nvPr/>
          </p:nvSpPr>
          <p:spPr>
            <a:xfrm>
              <a:off x="400252" y="2000242"/>
              <a:ext cx="5132992" cy="18158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a-DK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Monday 14</a:t>
              </a:r>
              <a:r>
                <a:rPr lang="da-DK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da-DK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July, from 19:00</a:t>
              </a:r>
            </a:p>
            <a:p>
              <a:endParaRPr lang="da-D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Cantinho do Avillez</a:t>
              </a:r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Rua dos Duques 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de Bragança, 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7 1200-162,</a:t>
              </a:r>
            </a:p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Lisbon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8C4271-38C0-F510-B8F1-390D691BF2AA}"/>
                </a:ext>
              </a:extLst>
            </p:cNvPr>
            <p:cNvSpPr txBox="1"/>
            <p:nvPr/>
          </p:nvSpPr>
          <p:spPr>
            <a:xfrm>
              <a:off x="400252" y="5066570"/>
              <a:ext cx="5051875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The restaurant is located 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  <a:hlinkClick r:id="rId8"/>
                </a:rPr>
                <a:t>here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.  Please use Google Maps to research appropriate walking/public transportation routes.</a:t>
              </a:r>
              <a:endParaRPr lang="da-D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856334-7E9A-0855-6C91-E0E39A4D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89365" y="2788019"/>
              <a:ext cx="2834640" cy="1802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45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61A0C6-5EAD-46D8-BEC8-1E57ED073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0946" y="4128591"/>
            <a:ext cx="2882759" cy="392041"/>
          </a:xfrm>
        </p:spPr>
        <p:txBody>
          <a:bodyPr/>
          <a:lstStyle/>
          <a:p>
            <a:r>
              <a:rPr lang="en-GB" dirty="0"/>
              <a:t>Carsten P Welsch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80497-569A-409A-AB25-19F8191FF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0946" y="4595992"/>
            <a:ext cx="2882759" cy="1136991"/>
          </a:xfrm>
        </p:spPr>
        <p:txBody>
          <a:bodyPr>
            <a:normAutofit/>
          </a:bodyPr>
          <a:lstStyle/>
          <a:p>
            <a:r>
              <a:rPr lang="en-GB" dirty="0"/>
              <a:t>INFN-LNF and U Liverpool/CI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192D3-7D7D-4018-8D29-83F732DE2F40}"/>
              </a:ext>
            </a:extLst>
          </p:cNvPr>
          <p:cNvSpPr txBox="1"/>
          <p:nvPr/>
        </p:nvSpPr>
        <p:spPr>
          <a:xfrm>
            <a:off x="636998" y="2969230"/>
            <a:ext cx="80857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DB9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EuPRAXIA Doctoral Network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A6FF13-9DC1-1316-8E93-8227FC252F23}"/>
              </a:ext>
            </a:extLst>
          </p:cNvPr>
          <p:cNvSpPr txBox="1">
            <a:spLocks/>
          </p:cNvSpPr>
          <p:nvPr/>
        </p:nvSpPr>
        <p:spPr bwMode="auto">
          <a:xfrm>
            <a:off x="478366" y="1367367"/>
            <a:ext cx="8686800" cy="549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Font typeface="Wingdings" pitchFamily="2" charset="2"/>
              <a:buChar char="§"/>
              <a:defRPr sz="2600">
                <a:solidFill>
                  <a:srgbClr val="00649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–"/>
              <a:defRPr sz="2600">
                <a:solidFill>
                  <a:srgbClr val="00649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•"/>
              <a:defRPr sz="2600">
                <a:solidFill>
                  <a:srgbClr val="00649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–"/>
              <a:defRPr sz="2600">
                <a:solidFill>
                  <a:srgbClr val="00649D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9pPr>
          </a:lstStyle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	</a:t>
            </a:r>
            <a:r>
              <a:rPr lang="de-DE" kern="0" dirty="0">
                <a:solidFill>
                  <a:schemeClr val="bg1"/>
                </a:solidFill>
              </a:rPr>
              <a:t> 		       	</a:t>
            </a:r>
            <a:r>
              <a:rPr lang="de-DE" sz="1600" i="1" kern="0" dirty="0">
                <a:solidFill>
                  <a:schemeClr val="bg1"/>
                </a:solidFill>
              </a:rPr>
              <a:t>(Beam </a:t>
            </a:r>
            <a:r>
              <a:rPr lang="de-DE" sz="1600" i="1" kern="0" dirty="0" err="1">
                <a:solidFill>
                  <a:schemeClr val="bg1"/>
                </a:solidFill>
              </a:rPr>
              <a:t>Diagnostics</a:t>
            </a:r>
            <a:r>
              <a:rPr lang="de-DE" sz="1600" i="1" kern="0" dirty="0">
                <a:solidFill>
                  <a:schemeClr val="bg1"/>
                </a:solidFill>
              </a:rPr>
              <a:t>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			       	4.2 M€, 22 Fellows, 32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 		</a:t>
            </a:r>
            <a:r>
              <a:rPr lang="de-DE" sz="1600" kern="0" dirty="0">
                <a:solidFill>
                  <a:schemeClr val="bg1"/>
                </a:solidFill>
              </a:rPr>
              <a:t>       		</a:t>
            </a:r>
            <a:r>
              <a:rPr lang="de-DE" sz="1600" i="1" kern="0" dirty="0">
                <a:solidFill>
                  <a:schemeClr val="bg1"/>
                </a:solidFill>
              </a:rPr>
              <a:t>(Laser </a:t>
            </a:r>
            <a:r>
              <a:rPr lang="de-DE" sz="1600" i="1" kern="0" dirty="0" err="1">
                <a:solidFill>
                  <a:schemeClr val="bg1"/>
                </a:solidFill>
              </a:rPr>
              <a:t>Applications</a:t>
            </a:r>
            <a:r>
              <a:rPr lang="de-DE" sz="1600" i="1" kern="0" dirty="0">
                <a:solidFill>
                  <a:schemeClr val="bg1"/>
                </a:solidFill>
              </a:rPr>
              <a:t>, Engineering)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			       	4.6 M€, 22 Fellows, 38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  		       		</a:t>
            </a:r>
            <a:r>
              <a:rPr lang="de-DE" sz="1600" i="1" kern="0" dirty="0">
                <a:solidFill>
                  <a:schemeClr val="bg1"/>
                </a:solidFill>
              </a:rPr>
              <a:t>(</a:t>
            </a:r>
            <a:r>
              <a:rPr lang="de-DE" sz="1600" i="1" kern="0" dirty="0" err="1">
                <a:solidFill>
                  <a:schemeClr val="bg1"/>
                </a:solidFill>
              </a:rPr>
              <a:t>Accelerator</a:t>
            </a:r>
            <a:r>
              <a:rPr lang="de-DE" sz="1600" i="1" kern="0" dirty="0">
                <a:solidFill>
                  <a:schemeClr val="bg1"/>
                </a:solidFill>
              </a:rPr>
              <a:t> </a:t>
            </a:r>
            <a:r>
              <a:rPr lang="de-DE" sz="1600" i="1" kern="0" dirty="0" err="1">
                <a:solidFill>
                  <a:schemeClr val="bg1"/>
                </a:solidFill>
              </a:rPr>
              <a:t>Optimization</a:t>
            </a:r>
            <a:r>
              <a:rPr lang="de-DE" sz="1600" i="1" kern="0" dirty="0">
                <a:solidFill>
                  <a:schemeClr val="bg1"/>
                </a:solidFill>
              </a:rPr>
              <a:t>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			       	6 M€, 23 Fellows, 35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	</a:t>
            </a:r>
            <a:r>
              <a:rPr lang="de-DE" sz="1600" kern="0" dirty="0">
                <a:solidFill>
                  <a:schemeClr val="bg1"/>
                </a:solidFill>
              </a:rPr>
              <a:t> 		       	</a:t>
            </a:r>
            <a:r>
              <a:rPr lang="de-DE" sz="1600" i="1" kern="0" dirty="0">
                <a:solidFill>
                  <a:schemeClr val="bg1"/>
                </a:solidFill>
              </a:rPr>
              <a:t>(Medical </a:t>
            </a:r>
            <a:r>
              <a:rPr lang="de-DE" sz="1600" i="1" kern="0" dirty="0" err="1">
                <a:solidFill>
                  <a:schemeClr val="bg1"/>
                </a:solidFill>
              </a:rPr>
              <a:t>Applications</a:t>
            </a:r>
            <a:r>
              <a:rPr lang="de-DE" sz="1600" i="1" kern="0" dirty="0">
                <a:solidFill>
                  <a:schemeClr val="bg1"/>
                </a:solidFill>
              </a:rPr>
              <a:t>, Life </a:t>
            </a:r>
            <a:r>
              <a:rPr lang="de-DE" sz="1600" i="1" kern="0" dirty="0" err="1">
                <a:solidFill>
                  <a:schemeClr val="bg1"/>
                </a:solidFill>
              </a:rPr>
              <a:t>Sciences</a:t>
            </a:r>
            <a:r>
              <a:rPr lang="de-DE" sz="1600" i="1" kern="0" dirty="0">
                <a:solidFill>
                  <a:schemeClr val="bg1"/>
                </a:solidFill>
              </a:rPr>
              <a:t>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			       	3.9 M€, 15 Fellows, 31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 		</a:t>
            </a:r>
            <a:r>
              <a:rPr lang="de-DE" sz="1600" kern="0" dirty="0">
                <a:solidFill>
                  <a:schemeClr val="bg1"/>
                </a:solidFill>
              </a:rPr>
              <a:t>       		</a:t>
            </a:r>
            <a:r>
              <a:rPr lang="de-DE" sz="1600" i="1" kern="0" dirty="0">
                <a:solidFill>
                  <a:schemeClr val="bg1"/>
                </a:solidFill>
              </a:rPr>
              <a:t>(Antimatter R&amp;D,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			       	4.0 M€, 15 Fellows, 24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i="1" kern="0" dirty="0">
                <a:solidFill>
                  <a:schemeClr val="bg1"/>
                </a:solidFill>
              </a:rPr>
              <a:t>				</a:t>
            </a:r>
            <a:r>
              <a:rPr lang="de-DE" sz="1600" i="1" kern="0" dirty="0">
                <a:solidFill>
                  <a:schemeClr val="bg1"/>
                </a:solidFill>
              </a:rPr>
              <a:t>(Plasma </a:t>
            </a:r>
            <a:r>
              <a:rPr lang="de-DE" sz="1600" i="1" kern="0" dirty="0" err="1">
                <a:solidFill>
                  <a:schemeClr val="bg1"/>
                </a:solidFill>
              </a:rPr>
              <a:t>AcceleratorR&amp;D</a:t>
            </a:r>
            <a:r>
              <a:rPr lang="de-DE" sz="1600" i="1" kern="0" dirty="0">
                <a:solidFill>
                  <a:schemeClr val="bg1"/>
                </a:solidFill>
              </a:rPr>
              <a:t>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			       	3.2 M€, 12 Fellows, 23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en-US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EEF4F-BCB3-7EFD-653E-82CE7521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bit of history…</a:t>
            </a:r>
          </a:p>
        </p:txBody>
      </p:sp>
      <p:pic>
        <p:nvPicPr>
          <p:cNvPr id="4" name="Picture 4" descr="Logo_ditanet_final_colour">
            <a:extLst>
              <a:ext uri="{FF2B5EF4-FFF2-40B4-BE49-F238E27FC236}">
                <a16:creationId xmlns:a16="http://schemas.microsoft.com/office/drawing/2014/main" id="{DD7ABEDA-9041-18DE-DEBE-8B0D8C771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05" y="1612991"/>
            <a:ext cx="2197443" cy="41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Cockcroft\Proposal\Marie Curie ITN\oPAC\Logo\oPAC-logo-cmyk.jpg">
            <a:extLst>
              <a:ext uri="{FF2B5EF4-FFF2-40B4-BE49-F238E27FC236}">
                <a16:creationId xmlns:a16="http://schemas.microsoft.com/office/drawing/2014/main" id="{6E251513-E60B-371A-B9A2-8A3BCDBE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32" y="3045168"/>
            <a:ext cx="1229650" cy="42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99AD4425-AEC7-6691-ACDF-DD0333566EAE}"/>
              </a:ext>
            </a:extLst>
          </p:cNvPr>
          <p:cNvGrpSpPr>
            <a:grpSpLocks/>
          </p:cNvGrpSpPr>
          <p:nvPr/>
        </p:nvGrpSpPr>
        <p:grpSpPr bwMode="auto">
          <a:xfrm>
            <a:off x="1779452" y="2358247"/>
            <a:ext cx="1006311" cy="410333"/>
            <a:chOff x="7296729" y="93482"/>
            <a:chExt cx="1656184" cy="7647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2B3B65-B501-6E9E-FFD4-417039404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729" y="93482"/>
              <a:ext cx="1656184" cy="76470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GB" altLang="en-US" sz="2400"/>
            </a:p>
          </p:txBody>
        </p:sp>
        <p:pic>
          <p:nvPicPr>
            <p:cNvPr id="8" name="Picture 7" descr="la3net-logo-cmyk.jpg">
              <a:extLst>
                <a:ext uri="{FF2B5EF4-FFF2-40B4-BE49-F238E27FC236}">
                  <a16:creationId xmlns:a16="http://schemas.microsoft.com/office/drawing/2014/main" id="{51CCB9AE-A42E-905E-0B64-D123E1D48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88640"/>
              <a:ext cx="1504735" cy="52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2" descr="http://www.liv.ac.uk/media/livacuk/omaproject/logos/OMA,Logo,(CMYK-print).png">
            <a:extLst>
              <a:ext uri="{FF2B5EF4-FFF2-40B4-BE49-F238E27FC236}">
                <a16:creationId xmlns:a16="http://schemas.microsoft.com/office/drawing/2014/main" id="{E3DD46D6-84D0-BA7C-EE55-8CB9CE36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52" y="3818324"/>
            <a:ext cx="1072974" cy="3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98C84-6F91-9F0B-DB12-A84C7A2D4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86" y="4492193"/>
            <a:ext cx="738839" cy="395329"/>
          </a:xfrm>
          <a:prstGeom prst="rect">
            <a:avLst/>
          </a:prstGeom>
        </p:spPr>
      </p:pic>
      <p:pic>
        <p:nvPicPr>
          <p:cNvPr id="11" name="Picture 4" descr="https://t3.ftcdn.net/jpg/00/94/76/98/240_F_94769853_dxEuys0MU2mwPSsXttNpbPFptfYwmqmG.jpg">
            <a:extLst>
              <a:ext uri="{FF2B5EF4-FFF2-40B4-BE49-F238E27FC236}">
                <a16:creationId xmlns:a16="http://schemas.microsoft.com/office/drawing/2014/main" id="{37A80EF1-AC26-B53B-C4AD-2966FDE0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856">
            <a:off x="7661483" y="3599814"/>
            <a:ext cx="834069" cy="8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4">
            <a:extLst>
              <a:ext uri="{FF2B5EF4-FFF2-40B4-BE49-F238E27FC236}">
                <a16:creationId xmlns:a16="http://schemas.microsoft.com/office/drawing/2014/main" id="{5A495DA9-4C31-A230-C162-DE7E2719F473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772151"/>
            <a:ext cx="11426154" cy="584199"/>
            <a:chOff x="563" y="3295"/>
            <a:chExt cx="5572" cy="368"/>
          </a:xfrm>
        </p:grpSpPr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9AC7E575-D6BD-8834-1531-18D961CA28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3" y="3363"/>
              <a:ext cx="288" cy="240"/>
            </a:xfrm>
            <a:prstGeom prst="rightArrow">
              <a:avLst>
                <a:gd name="adj1" fmla="val 50000"/>
                <a:gd name="adj2" fmla="val 30000"/>
              </a:avLst>
            </a:prstGeom>
            <a:solidFill>
              <a:srgbClr val="FCAF17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649D"/>
                </a:solidFill>
              </a:endParaRP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CCFEB4C1-26B2-C174-F1EE-512854EEB38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37" y="3295"/>
              <a:ext cx="51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de-DE" altLang="en-US" sz="1600" dirty="0" err="1">
                  <a:solidFill>
                    <a:schemeClr val="bg1"/>
                  </a:solidFill>
                </a:rPr>
                <a:t>Largest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portfolio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MSCA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networks</a:t>
              </a:r>
              <a:r>
                <a:rPr lang="de-DE" altLang="en-US" sz="1600" dirty="0">
                  <a:solidFill>
                    <a:schemeClr val="bg1"/>
                  </a:solidFill>
                </a:rPr>
                <a:t> in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any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scientific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area</a:t>
              </a:r>
              <a:r>
                <a:rPr lang="de-DE" altLang="en-US" sz="1600" dirty="0">
                  <a:solidFill>
                    <a:schemeClr val="bg1"/>
                  </a:solidFill>
                </a:rPr>
                <a:t>;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around</a:t>
              </a:r>
              <a:r>
                <a:rPr lang="de-DE" altLang="en-US" sz="1600" dirty="0">
                  <a:solidFill>
                    <a:schemeClr val="bg1"/>
                  </a:solidFill>
                </a:rPr>
                <a:t> 25M€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funding</a:t>
              </a:r>
              <a:r>
                <a:rPr lang="de-DE" altLang="en-US" sz="1600" dirty="0">
                  <a:solidFill>
                    <a:schemeClr val="bg1"/>
                  </a:solidFill>
                </a:rPr>
                <a:t> and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more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than</a:t>
              </a:r>
              <a:r>
                <a:rPr lang="de-DE" altLang="en-US" sz="1600" dirty="0">
                  <a:solidFill>
                    <a:schemeClr val="bg1"/>
                  </a:solidFill>
                </a:rPr>
                <a:t> 100 Fellows!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de-DE" altLang="en-US" sz="1600" u="sng" dirty="0">
                  <a:solidFill>
                    <a:schemeClr val="bg1"/>
                  </a:solidFill>
                </a:rPr>
                <a:t>Also</a:t>
              </a:r>
              <a:r>
                <a:rPr lang="de-DE" altLang="en-US" sz="1600" dirty="0">
                  <a:solidFill>
                    <a:schemeClr val="bg1"/>
                  </a:solidFill>
                </a:rPr>
                <a:t>: Chair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STFC ETCC,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member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UKRI TSAG and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Director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two</a:t>
              </a:r>
              <a:r>
                <a:rPr lang="de-DE" altLang="en-US" sz="1600" dirty="0">
                  <a:solidFill>
                    <a:schemeClr val="bg1"/>
                  </a:solidFill>
                </a:rPr>
                <a:t> CDTs.</a:t>
              </a:r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58CE4B3-87D8-26D4-9894-7E9D66661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49" y="5077488"/>
            <a:ext cx="922912" cy="5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F660-0BC4-0EDF-5A2C-35F4BA0EF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2021 MSCA-DN Call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CFD3-ADCA-F4B4-23F4-D2B76FC7D8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1333" y="1860848"/>
            <a:ext cx="4682465" cy="440535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897 proposals for standard doctoral networks</a:t>
            </a:r>
          </a:p>
          <a:p>
            <a:r>
              <a:rPr lang="en-GB" dirty="0"/>
              <a:t>In PHY: 83 proposals – only 10 networks were selected! Success rate was only 12 %.</a:t>
            </a:r>
          </a:p>
          <a:p>
            <a:r>
              <a:rPr lang="en-GB" dirty="0"/>
              <a:t>Complicated start…but we got there! (Brexit, visa issues,…)</a:t>
            </a:r>
          </a:p>
          <a:p>
            <a:endParaRPr lang="en-GB" dirty="0"/>
          </a:p>
          <a:p>
            <a:r>
              <a:rPr lang="en-GB" dirty="0"/>
              <a:t>With 3.2M€ EuPRAXIA-DN is one of the largest networks, training 12 Fellows.</a:t>
            </a:r>
          </a:p>
        </p:txBody>
      </p:sp>
      <p:pic>
        <p:nvPicPr>
          <p:cNvPr id="1026" name="Picture 2" descr="MSCA DN call 2021">
            <a:extLst>
              <a:ext uri="{FF2B5EF4-FFF2-40B4-BE49-F238E27FC236}">
                <a16:creationId xmlns:a16="http://schemas.microsoft.com/office/drawing/2014/main" id="{DC89BB6D-5737-784A-89D1-B193FC35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28" y="1860848"/>
            <a:ext cx="4196147" cy="419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1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31CDE-2425-6521-7097-7604A389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EuPRAXIA-DN?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E7C0C-97DE-9F1E-494C-99F672A938A2}"/>
              </a:ext>
            </a:extLst>
          </p:cNvPr>
          <p:cNvSpPr txBox="1"/>
          <p:nvPr/>
        </p:nvSpPr>
        <p:spPr>
          <a:xfrm>
            <a:off x="881936" y="1802297"/>
            <a:ext cx="1032796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high-level Fellowships </a:t>
            </a: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 Fellows are funded by the EU, another two by the UKRI Guarantee Funds)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 and cross-sector plasma accelerator research and training program carried out between universities, research centres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Organizes a (large) number of international events for the wider community;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Recognized importance of plasma accelerator R&amp;D at European level!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4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B13646-9498-44F4-E621-732A4326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altLang="en-US" dirty="0"/>
              <a:t>Beneficiaries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81265-4F71-7974-C85D-AA25922ED6C5}"/>
              </a:ext>
            </a:extLst>
          </p:cNvPr>
          <p:cNvSpPr/>
          <p:nvPr/>
        </p:nvSpPr>
        <p:spPr>
          <a:xfrm>
            <a:off x="0" y="1716071"/>
            <a:ext cx="12192000" cy="4289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E524B5-94EA-B832-5C18-071620FC3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57" y="4316997"/>
            <a:ext cx="994631" cy="99463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05B8FEF-ED68-E4EA-E0DE-04452130A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35" y="2393749"/>
            <a:ext cx="1835001" cy="74857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4D73A05-D935-65D7-C0BB-B92C79D2C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88" y="2335968"/>
            <a:ext cx="1135778" cy="712745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0D540F-FABB-7697-D19D-0E5FA7AFA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45"/>
          <a:stretch/>
        </p:blipFill>
        <p:spPr>
          <a:xfrm>
            <a:off x="9992819" y="2282993"/>
            <a:ext cx="702396" cy="85933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6127311-AD14-8305-433B-EDFCCD6D5A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2916" r="10802" b="20706"/>
          <a:stretch/>
        </p:blipFill>
        <p:spPr>
          <a:xfrm>
            <a:off x="661611" y="4238464"/>
            <a:ext cx="1799670" cy="1073164"/>
          </a:xfrm>
          <a:prstGeom prst="rect">
            <a:avLst/>
          </a:prstGeom>
        </p:spPr>
      </p:pic>
      <p:pic>
        <p:nvPicPr>
          <p:cNvPr id="11" name="Picture 2" descr="Lund University - Wikipedia">
            <a:extLst>
              <a:ext uri="{FF2B5EF4-FFF2-40B4-BE49-F238E27FC236}">
                <a16:creationId xmlns:a16="http://schemas.microsoft.com/office/drawing/2014/main" id="{DB873177-C410-7F9C-F460-376AEDF6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46" y="4238464"/>
            <a:ext cx="994630" cy="119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University of Pécs - Wikipedia">
            <a:extLst>
              <a:ext uri="{FF2B5EF4-FFF2-40B4-BE49-F238E27FC236}">
                <a16:creationId xmlns:a16="http://schemas.microsoft.com/office/drawing/2014/main" id="{7DF72CB6-4894-4AC5-C7FF-D60171EB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27" y="4286568"/>
            <a:ext cx="976955" cy="97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IVIDEC Instrumentation - CVD Diamond Technology applications">
            <a:extLst>
              <a:ext uri="{FF2B5EF4-FFF2-40B4-BE49-F238E27FC236}">
                <a16:creationId xmlns:a16="http://schemas.microsoft.com/office/drawing/2014/main" id="{44C1D6A8-A4AC-8C57-9495-47019474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6" y="2501534"/>
            <a:ext cx="1932846" cy="56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DE2597B-1FA3-2714-8B2E-39C5F8807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08" y="4457700"/>
            <a:ext cx="2401319" cy="5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37B789-95F8-655F-B005-139B02C7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/>
          <a:p>
            <a:r>
              <a:rPr lang="en-GB" altLang="en-US" dirty="0"/>
              <a:t>Partner Organizations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A5F828-E532-4C7B-1F58-71AA38EEAD02}"/>
              </a:ext>
            </a:extLst>
          </p:cNvPr>
          <p:cNvSpPr/>
          <p:nvPr/>
        </p:nvSpPr>
        <p:spPr>
          <a:xfrm>
            <a:off x="0" y="1736333"/>
            <a:ext cx="12192000" cy="4289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8A302F-65AA-5527-C19E-C61DB24F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6" y="2125245"/>
            <a:ext cx="696002" cy="978779"/>
          </a:xfrm>
          <a:prstGeom prst="rect">
            <a:avLst/>
          </a:prstGeom>
        </p:spPr>
      </p:pic>
      <p:pic>
        <p:nvPicPr>
          <p:cNvPr id="7" name="Picture 2" descr="České vysoké učení technické v Praze – Wikipedie">
            <a:extLst>
              <a:ext uri="{FF2B5EF4-FFF2-40B4-BE49-F238E27FC236}">
                <a16:creationId xmlns:a16="http://schemas.microsoft.com/office/drawing/2014/main" id="{8EDBA759-C82A-9CEB-64AD-C7D987F6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09" y="2246162"/>
            <a:ext cx="1339743" cy="6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tableware, dark, dishware&#10;&#10;Description automatically generated">
            <a:extLst>
              <a:ext uri="{FF2B5EF4-FFF2-40B4-BE49-F238E27FC236}">
                <a16:creationId xmlns:a16="http://schemas.microsoft.com/office/drawing/2014/main" id="{D47FDCDC-2344-21F5-5DE5-137E955C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9" y="2357826"/>
            <a:ext cx="2490484" cy="430498"/>
          </a:xfrm>
          <a:prstGeom prst="rect">
            <a:avLst/>
          </a:prstGeom>
        </p:spPr>
      </p:pic>
      <p:pic>
        <p:nvPicPr>
          <p:cNvPr id="9" name="Picture 4" descr="Header ELI-NP">
            <a:extLst>
              <a:ext uri="{FF2B5EF4-FFF2-40B4-BE49-F238E27FC236}">
                <a16:creationId xmlns:a16="http://schemas.microsoft.com/office/drawing/2014/main" id="{D63C32D6-7D40-0F70-A49A-EC7C94AB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19" y="214959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822613D-A09A-31B4-85AA-F6EEB10A2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35" y="2172262"/>
            <a:ext cx="1523697" cy="61606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AA4EA0-AAEE-C9F6-DA11-26F614055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1" y="2249158"/>
            <a:ext cx="1785321" cy="647833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B69D6B1-1718-0DA0-DCC8-DA1C291E2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3" y="3658065"/>
            <a:ext cx="1635539" cy="604562"/>
          </a:xfrm>
          <a:prstGeom prst="rect">
            <a:avLst/>
          </a:prstGeom>
        </p:spPr>
      </p:pic>
      <p:pic>
        <p:nvPicPr>
          <p:cNvPr id="13" name="Picture 6" descr="Consorzio di ricerca Hypatia">
            <a:extLst>
              <a:ext uri="{FF2B5EF4-FFF2-40B4-BE49-F238E27FC236}">
                <a16:creationId xmlns:a16="http://schemas.microsoft.com/office/drawing/2014/main" id="{9711A95E-3A83-970F-61D3-4820F3EB8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28" y="3438167"/>
            <a:ext cx="1114369" cy="8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he Racah Institute of Physics">
            <a:extLst>
              <a:ext uri="{FF2B5EF4-FFF2-40B4-BE49-F238E27FC236}">
                <a16:creationId xmlns:a16="http://schemas.microsoft.com/office/drawing/2014/main" id="{32FED53D-D03E-FBEE-21D7-A0ADBA2A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64" y="3428155"/>
            <a:ext cx="2563813" cy="8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604EFC00-E472-CAD3-A0DE-FD3F7864D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44" y="3631456"/>
            <a:ext cx="1785321" cy="458925"/>
          </a:xfrm>
          <a:prstGeom prst="rect">
            <a:avLst/>
          </a:prstGeom>
        </p:spPr>
      </p:pic>
      <p:pic>
        <p:nvPicPr>
          <p:cNvPr id="16" name="Picture 10" descr="TU Wien, Austria | Study.eu">
            <a:extLst>
              <a:ext uri="{FF2B5EF4-FFF2-40B4-BE49-F238E27FC236}">
                <a16:creationId xmlns:a16="http://schemas.microsoft.com/office/drawing/2014/main" id="{48EC9550-F18D-6FF7-205D-6258FCB7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599" y="3550576"/>
            <a:ext cx="1375834" cy="6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Università di Pisa - Campus Orienta Digital">
            <a:extLst>
              <a:ext uri="{FF2B5EF4-FFF2-40B4-BE49-F238E27FC236}">
                <a16:creationId xmlns:a16="http://schemas.microsoft.com/office/drawing/2014/main" id="{F75D0025-D974-D22B-A968-022D6C7D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14" y="4636957"/>
            <a:ext cx="1579377" cy="8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5CC04D02-E1C0-6966-4EC8-5BB7FA5E5D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82" y="4810248"/>
            <a:ext cx="1896289" cy="590414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94E290-F959-37B2-E242-5A53073427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30" y="4813543"/>
            <a:ext cx="1672889" cy="6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63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</Words>
  <Application>Microsoft Office PowerPoint</Application>
  <PresentationFormat>Widescreen</PresentationFormat>
  <Paragraphs>152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A bit of history…</vt:lpstr>
      <vt:lpstr>The 2021 MSCA-DN Call</vt:lpstr>
      <vt:lpstr>What is EuPRAXIA-DN?</vt:lpstr>
      <vt:lpstr>Beneficiaries</vt:lpstr>
      <vt:lpstr>Partner Organizations</vt:lpstr>
      <vt:lpstr>Research</vt:lpstr>
      <vt:lpstr>Training &amp; Events</vt:lpstr>
      <vt:lpstr>Kick-off Meeting</vt:lpstr>
      <vt:lpstr>EuPRAXIA-DN Leaflet</vt:lpstr>
      <vt:lpstr>EuPRAXIA-DN Brochure</vt:lpstr>
      <vt:lpstr>Skills School</vt:lpstr>
      <vt:lpstr>Skills School</vt:lpstr>
      <vt:lpstr>MSCA Info Day 2023</vt:lpstr>
      <vt:lpstr>PowerPoint Presentation</vt:lpstr>
      <vt:lpstr>EuPRAXIA-DN Film</vt:lpstr>
      <vt:lpstr>PowerPoint Presentation</vt:lpstr>
      <vt:lpstr>PowerPoint Presentation</vt:lpstr>
      <vt:lpstr>EuPRAXIA-DN Newsletter</vt:lpstr>
      <vt:lpstr>Outreach</vt:lpstr>
      <vt:lpstr>Social Media</vt:lpstr>
      <vt:lpstr>Workshop overview</vt:lpstr>
      <vt:lpstr>Camp II – Overview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Welsch, Carsten</cp:lastModifiedBy>
  <cp:revision>124</cp:revision>
  <dcterms:created xsi:type="dcterms:W3CDTF">2018-02-09T13:41:45Z</dcterms:created>
  <dcterms:modified xsi:type="dcterms:W3CDTF">2025-07-13T15:29:50Z</dcterms:modified>
</cp:coreProperties>
</file>