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332AF-4833-8743-95A3-ADCD480CCA54}" v="29" dt="2025-10-09T07:16:24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/>
    <p:restoredTop sz="94694"/>
  </p:normalViewPr>
  <p:slideViewPr>
    <p:cSldViewPr snapToGrid="0">
      <p:cViewPr varScale="1">
        <p:scale>
          <a:sx n="121" d="100"/>
          <a:sy n="12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19100-FF24-2471-B913-75DD0B59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AFE3C2-20D5-E6C0-2A55-83AB52E2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FBC17-B4F4-93D7-14F4-4F906CFF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AC78A-A345-A186-1619-62D4752A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2D48CB-9690-F81D-A6C9-0109FB75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92292-5E18-BFB3-6744-07DDA908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111EA8-DC6D-9861-3B04-D562DA7C0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AA849-7C02-AC80-CC9D-36F10482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8E370-0473-14EB-4E54-0F700457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BAD45-DEA6-3DD2-0507-5449394B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3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2A9485-65CC-0A31-BDEC-98054BC18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B8B11A-7819-99CD-6649-6289C82AB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93AD2E-9D4C-EC8A-2769-48F2FB9C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9DF78-D40B-E6DD-75BC-3E263838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27163E-23DE-1E94-C9E6-1747F981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06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657DE-755D-66DB-0E7E-0CDF2D86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CE4E7-6C06-BEAE-8B4A-81776B11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245EE-5167-F3E7-95C0-6AD9F104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0D1639-BBC9-A83B-97B7-C33B70C9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264DF3-86FF-FE99-0772-E3C2A1F0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8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C1161A-BFDF-E246-B4CB-F98A2302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1DC086-03DB-6E9B-900E-382FB778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977B3F-5734-FA89-CD50-0C215CB4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E3AF8-85B5-20EB-DD2F-5424D71C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02E8BE-BA09-5987-527C-234868A3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9C18B-7093-19D1-7E49-0D69E55B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79E8F-7633-5CF5-4E87-CD48CFC4C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06B0BD-D4FF-E05C-3958-0D97BBB64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F58A1B-9488-664E-311D-B9E8C152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29FD04-E8F8-C42B-0776-BBC003F0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A9486A-B41C-D174-E90F-32334AC1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7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DDEBA-A617-887A-C9D2-DBF7558E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67373-B87E-52D1-52A9-73970D85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F39724-8E7D-E231-B98C-B04E42974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88C5DA-9D47-C011-F36D-4112464C0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575E39-1176-D329-5B09-741EFBFF3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37912CA-5038-9685-3E7B-D5ABF4D4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B56B0E-FEA0-12C7-C7FA-B59565C4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0F404E-8DC7-4964-5CA9-10CDA309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2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966B2-EB5B-DACA-EADB-1660E346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664374-CA16-F53E-BDD4-75F9F78E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36CCB9-5F70-F649-D9D0-86470CFD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146CA4-5834-B4FF-126B-68547838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9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247F71-08EF-8738-1E31-AD144796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9AC89A-75EC-C7A6-ABAD-034A9377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B19E7-5D25-FA3E-C720-712E294B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74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0184F-7529-664C-884C-1144FA09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48556-ED3C-F393-7E30-D27AC537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BBECEE-6ADA-8414-F7C3-4A7223C10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83C0A3-293B-B7AB-7A4B-9451EA77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5A3A8F-D14A-BBA8-C3CA-8F580DD3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784DCA-B05C-7DF7-2081-0F936E86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0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2C644-5D3E-719A-D5BA-3CBC7EF6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0B42B6-F437-2343-EB08-7E8C1017F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7E961F-18DF-6A7D-B203-2D10A98B6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1EF294-9AAB-9A32-8DFD-1DBB50FA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218F6-9FF6-4DD1-2454-732B4EAD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9B5464-C8BF-FDFE-6A2C-FAD16640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3D4274-609D-2D24-9A61-890DA8F7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A314EC-D9E3-94E0-1343-7D496976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E88B47-0965-07FA-0C7A-56B11796F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B1406-E5F5-9842-B994-D154914FC938}" type="datetimeFigureOut">
              <a:rPr lang="it-IT" smtClean="0"/>
              <a:t>09/10/25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E34D6E-4013-16E3-C086-B541B5580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2AFB8-696D-D971-987B-C6CD6EA76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7F8E9-0D23-7B43-9EBF-1B9BF4525A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5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33C-7730-E235-AE0E-4C929353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37B322A-55F2-53DB-89DE-4D8166B33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synergies</a:t>
            </a:r>
            <a:r>
              <a:rPr lang="it-IT" dirty="0"/>
              <a:t> and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cases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9595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15D4-4E44-C487-A1A3-39C0FAD58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51FC9-7B53-098B-412C-F09A9B92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aseline="30000" dirty="0"/>
              <a:t>15</a:t>
            </a:r>
            <a:r>
              <a:rPr lang="it-IT" dirty="0"/>
              <a:t>N(</a:t>
            </a:r>
            <a:r>
              <a:rPr lang="el-GR" dirty="0" err="1"/>
              <a:t>α,γ</a:t>
            </a:r>
            <a:r>
              <a:rPr lang="el-GR" dirty="0"/>
              <a:t>)</a:t>
            </a:r>
            <a:r>
              <a:rPr lang="el-GR" baseline="30000" dirty="0"/>
              <a:t>1</a:t>
            </a:r>
            <a:r>
              <a:rPr lang="it-IT" baseline="30000" dirty="0"/>
              <a:t>9</a:t>
            </a:r>
            <a:r>
              <a:rPr lang="it-IT" dirty="0"/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0C424-A896-DBDE-A557-CC6C120B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43" y="365125"/>
            <a:ext cx="4348288" cy="507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8F0F4-F625-E035-44DE-D55E6CC5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517" y="5477693"/>
            <a:ext cx="3142298" cy="2454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65F80D-6C51-A03D-E544-44E3352F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39" y="5743227"/>
            <a:ext cx="3637012" cy="1665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848C45-E489-F3EF-DDB5-54B36A6EF151}"/>
              </a:ext>
            </a:extLst>
          </p:cNvPr>
          <p:cNvSpPr txBox="1"/>
          <p:nvPr/>
        </p:nvSpPr>
        <p:spPr>
          <a:xfrm>
            <a:off x="248369" y="1650590"/>
            <a:ext cx="6560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in the </a:t>
            </a:r>
            <a:r>
              <a:rPr lang="it-IT" baseline="30000" dirty="0"/>
              <a:t>19</a:t>
            </a:r>
            <a:r>
              <a:rPr lang="it-IT" dirty="0"/>
              <a:t>F compound </a:t>
            </a:r>
            <a:r>
              <a:rPr lang="it-IT" dirty="0" err="1"/>
              <a:t>nucleus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At </a:t>
            </a:r>
            <a:r>
              <a:rPr lang="it-IT" dirty="0" err="1"/>
              <a:t>astrophysical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energies </a:t>
            </a:r>
            <a:r>
              <a:rPr lang="it-IT" dirty="0" err="1"/>
              <a:t>three</a:t>
            </a:r>
            <a:r>
              <a:rPr lang="it-IT" dirty="0"/>
              <a:t> of </a:t>
            </a:r>
            <a:r>
              <a:rPr lang="it-IT" dirty="0" err="1"/>
              <a:t>them</a:t>
            </a:r>
            <a:r>
              <a:rPr lang="it-IT" dirty="0"/>
              <a:t> are </a:t>
            </a:r>
            <a:r>
              <a:rPr lang="it-IT" dirty="0" err="1"/>
              <a:t>dominant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The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with </a:t>
            </a:r>
            <a:r>
              <a:rPr lang="it-IT" dirty="0" err="1"/>
              <a:t>indirect</a:t>
            </a:r>
            <a:r>
              <a:rPr lang="it-IT" dirty="0"/>
              <a:t> </a:t>
            </a:r>
            <a:r>
              <a:rPr lang="it-IT" dirty="0" err="1"/>
              <a:t>methods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490B6B6-A78D-9D05-BF34-605D7D17241D}"/>
              </a:ext>
            </a:extLst>
          </p:cNvPr>
          <p:cNvSpPr/>
          <p:nvPr/>
        </p:nvSpPr>
        <p:spPr>
          <a:xfrm>
            <a:off x="7675927" y="1761687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43055A8-B30A-6573-C9DF-C55D720AFA1C}"/>
              </a:ext>
            </a:extLst>
          </p:cNvPr>
          <p:cNvSpPr/>
          <p:nvPr/>
        </p:nvSpPr>
        <p:spPr>
          <a:xfrm>
            <a:off x="7677325" y="1964421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6628A7A-9691-EA2C-AB2E-A185958A9592}"/>
              </a:ext>
            </a:extLst>
          </p:cNvPr>
          <p:cNvSpPr/>
          <p:nvPr/>
        </p:nvSpPr>
        <p:spPr>
          <a:xfrm>
            <a:off x="7677325" y="2165757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46C400-DF02-4FA6-A5A1-66DC1967CC6C}"/>
              </a:ext>
            </a:extLst>
          </p:cNvPr>
          <p:cNvSpPr txBox="1"/>
          <p:nvPr/>
        </p:nvSpPr>
        <p:spPr>
          <a:xfrm>
            <a:off x="248369" y="2891435"/>
            <a:ext cx="6644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«A </a:t>
            </a:r>
            <a:r>
              <a:rPr lang="it-IT" dirty="0" err="1"/>
              <a:t>revision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reaction rate </a:t>
            </a:r>
            <a:r>
              <a:rPr lang="it-IT" dirty="0" err="1"/>
              <a:t>therefore</a:t>
            </a:r>
            <a:r>
              <a:rPr lang="it-IT" dirty="0"/>
              <a:t> looks </a:t>
            </a:r>
            <a:r>
              <a:rPr lang="it-IT" dirty="0" err="1"/>
              <a:t>mandatory</a:t>
            </a:r>
            <a:r>
              <a:rPr lang="it-IT" dirty="0"/>
              <a:t> for </a:t>
            </a:r>
            <a:r>
              <a:rPr lang="it-IT" dirty="0" err="1"/>
              <a:t>minimizing</a:t>
            </a:r>
            <a:r>
              <a:rPr lang="it-IT" dirty="0"/>
              <a:t> the </a:t>
            </a:r>
            <a:r>
              <a:rPr lang="it-IT" dirty="0" err="1"/>
              <a:t>uncertainty</a:t>
            </a:r>
            <a:r>
              <a:rPr lang="it-IT" dirty="0"/>
              <a:t> on the 19F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.»</a:t>
            </a:r>
          </a:p>
          <a:p>
            <a:pPr algn="just"/>
            <a:r>
              <a:rPr lang="it-IT" sz="1200" dirty="0"/>
              <a:t>Cristallo et al., A&amp;A 570, A46 (2014)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52F905-2907-C673-2F85-1F74C4EECA3A}"/>
              </a:ext>
            </a:extLst>
          </p:cNvPr>
          <p:cNvSpPr txBox="1"/>
          <p:nvPr/>
        </p:nvSpPr>
        <p:spPr>
          <a:xfrm>
            <a:off x="248369" y="4420998"/>
            <a:ext cx="721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some </a:t>
            </a:r>
            <a:r>
              <a:rPr lang="it-IT" dirty="0" err="1"/>
              <a:t>resonances</a:t>
            </a:r>
            <a:r>
              <a:rPr lang="it-IT" dirty="0"/>
              <a:t>, the </a:t>
            </a:r>
            <a:r>
              <a:rPr lang="it-IT" i="1" dirty="0"/>
              <a:t>E</a:t>
            </a:r>
            <a:r>
              <a:rPr lang="it-IT" i="1" baseline="-25000" dirty="0"/>
              <a:t>R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are </a:t>
            </a:r>
            <a:r>
              <a:rPr lang="it-IT" dirty="0" err="1"/>
              <a:t>debated</a:t>
            </a:r>
            <a:r>
              <a:rPr lang="it-IT" dirty="0"/>
              <a:t> in literature </a:t>
            </a:r>
            <a:r>
              <a:rPr lang="it-IT" dirty="0" err="1"/>
              <a:t>requiring</a:t>
            </a:r>
            <a:r>
              <a:rPr lang="it-IT" dirty="0"/>
              <a:t>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efforts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2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29E6A1-0E91-C0C9-04AB-550405EA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6" b="1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Immagine 10" descr="Immagine che contiene macchina, interno, acciaio, ingegneria&#10;&#10;Il contenuto generato dall'IA potrebbe non essere corretto.">
            <a:extLst>
              <a:ext uri="{FF2B5EF4-FFF2-40B4-BE49-F238E27FC236}">
                <a16:creationId xmlns:a16="http://schemas.microsoft.com/office/drawing/2014/main" id="{00BBF302-830F-F818-AD75-284F42A0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4" r="2" b="2"/>
          <a:stretch>
            <a:fillRect/>
          </a:stretch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Immagine 6" descr="Immagine che contiene interno, strumento, pavimento&#10;&#10;Il contenuto generato dall'IA potrebbe non essere corretto.">
            <a:extLst>
              <a:ext uri="{FF2B5EF4-FFF2-40B4-BE49-F238E27FC236}">
                <a16:creationId xmlns:a16="http://schemas.microsoft.com/office/drawing/2014/main" id="{0695D18B-081D-FAB2-CD2A-DE390F2A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19" r="2" b="2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525B1F-C949-0F9C-CE4C-25D863C8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Available setups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18D14B-BB0D-889A-5772-9F966ABC51E1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Both reactions can be studied via solid and gas targets setup based on previous LUNA studies to understand better the systematics due to the targets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Direct capture can be investigated at the IBF in a wide energy range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Synergies with other techniques (recoil separator and indirect methods) and other underground facilities (i.e. recent study at the Felsenkeller facility) can be planned</a:t>
            </a:r>
          </a:p>
        </p:txBody>
      </p:sp>
      <p:pic>
        <p:nvPicPr>
          <p:cNvPr id="9" name="Immagine 8" descr="Immagine che contiene interno, macchina, ingegneria, industria&#10;&#10;Il contenuto generato dall'IA potrebbe non essere corretto.">
            <a:extLst>
              <a:ext uri="{FF2B5EF4-FFF2-40B4-BE49-F238E27FC236}">
                <a16:creationId xmlns:a16="http://schemas.microsoft.com/office/drawing/2014/main" id="{0CD32B2E-ECEC-D4C0-6189-124350C8DD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68" r="-1" b="-1"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24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201CB-A7AD-ACA3-1BFF-5FF49D75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Synergies</a:t>
            </a:r>
            <a:r>
              <a:rPr lang="it-IT" dirty="0"/>
              <a:t> and Networks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9F0AC36-6862-2CE1-765D-F3C0CCED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009" y="164365"/>
            <a:ext cx="3072661" cy="3072661"/>
          </a:xfrm>
          <a:prstGeom prst="rect">
            <a:avLst/>
          </a:prstGeom>
        </p:spPr>
      </p:pic>
      <p:pic>
        <p:nvPicPr>
          <p:cNvPr id="5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679D38-33F4-E535-464C-A5FA186F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1" y="5183955"/>
            <a:ext cx="5232400" cy="1526556"/>
          </a:xfrm>
          <a:prstGeom prst="rect">
            <a:avLst/>
          </a:prstGeom>
        </p:spPr>
      </p:pic>
      <p:pic>
        <p:nvPicPr>
          <p:cNvPr id="6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408666BE-C1E9-F338-609D-2825E35D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48" y="2866651"/>
            <a:ext cx="5026091" cy="2010435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E2B581B2-27A3-CED6-BC51-B081B3C14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904" y="3299413"/>
            <a:ext cx="3654766" cy="3558587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F625E0BD-E77D-46C2-66B1-76009EFB0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53" y="1612865"/>
            <a:ext cx="2194125" cy="2507572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1F448640-6B67-EBA2-5849-50F6533AE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927" y="1301806"/>
            <a:ext cx="5310212" cy="1564845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0A17EC20-7917-943D-D237-3DFF4D105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53" y="4516387"/>
            <a:ext cx="2194124" cy="21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B5412-00E9-18CA-7B49-E78B1F23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83071-4F1D-B3C1-A696-8D748C706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35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synergies</a:t>
            </a:r>
            <a:r>
              <a:rPr lang="it-IT" dirty="0"/>
              <a:t> and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cases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en-US" b="1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14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N(α,</a:t>
            </a:r>
            <a:r>
              <a:rPr lang="en-US" b="1" spc="-1" dirty="0" err="1">
                <a:solidFill>
                  <a:srgbClr val="EA7500"/>
                </a:solidFill>
                <a:latin typeface="Times New Roman"/>
                <a:ea typeface="Times New Roman"/>
              </a:rPr>
              <a:t>γ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)</a:t>
            </a:r>
            <a:r>
              <a:rPr lang="en-US" b="1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18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F</a:t>
            </a:r>
            <a:b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</a:br>
            <a:b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</a:br>
            <a:r>
              <a:rPr lang="en-US" b="1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15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N(α,</a:t>
            </a:r>
            <a:r>
              <a:rPr lang="en-US" b="1" spc="-1" dirty="0" err="1">
                <a:solidFill>
                  <a:srgbClr val="EA7500"/>
                </a:solidFill>
                <a:latin typeface="Times New Roman"/>
                <a:ea typeface="Times New Roman"/>
              </a:rPr>
              <a:t>γ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)</a:t>
            </a:r>
            <a:r>
              <a:rPr lang="en-US" b="1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19</a:t>
            </a:r>
            <a:r>
              <a:rPr lang="en-US" b="1" spc="-1" dirty="0">
                <a:solidFill>
                  <a:srgbClr val="EA7500"/>
                </a:solidFill>
                <a:latin typeface="Arial"/>
                <a:ea typeface="Noto Sans CJK SC"/>
              </a:rPr>
              <a:t>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130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63938-4404-0214-0661-78E3AA46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Mid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Plan Paper for LNGS</a:t>
            </a:r>
          </a:p>
        </p:txBody>
      </p:sp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14DED07-A55D-04A6-7617-884DBC05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590223"/>
            <a:ext cx="7772400" cy="30363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469A28-795D-7BFD-1D54-91E3455222B5}"/>
              </a:ext>
            </a:extLst>
          </p:cNvPr>
          <p:cNvSpPr txBox="1"/>
          <p:nvPr/>
        </p:nvSpPr>
        <p:spPr>
          <a:xfrm>
            <a:off x="838200" y="1690688"/>
            <a:ext cx="756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Workshop </a:t>
            </a:r>
            <a:r>
              <a:rPr lang="it-IT" sz="2400" dirty="0" err="1"/>
              <a:t>performed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LNGS the 11th of </a:t>
            </a:r>
            <a:r>
              <a:rPr lang="it-IT" sz="2400" dirty="0" err="1"/>
              <a:t>October</a:t>
            </a:r>
            <a:r>
              <a:rPr lang="it-IT" sz="2400" dirty="0"/>
              <a:t> 2022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CBA1EC-E4AC-6879-60A3-BED13F78D355}"/>
              </a:ext>
            </a:extLst>
          </p:cNvPr>
          <p:cNvSpPr txBox="1"/>
          <p:nvPr/>
        </p:nvSpPr>
        <p:spPr>
          <a:xfrm>
            <a:off x="8682607" y="1535248"/>
            <a:ext cx="3305262" cy="3395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TOPICS:</a:t>
            </a:r>
          </a:p>
          <a:p>
            <a:endParaRPr lang="it-IT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Fundamental</a:t>
            </a:r>
            <a:r>
              <a:rPr lang="it-IT" sz="2000" dirty="0"/>
              <a:t> </a:t>
            </a:r>
            <a:r>
              <a:rPr lang="it-IT" sz="2000" dirty="0" err="1"/>
              <a:t>Symmetries</a:t>
            </a:r>
            <a:endParaRPr lang="it-IT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Direct </a:t>
            </a:r>
            <a:r>
              <a:rPr lang="it-IT" sz="2000" dirty="0" err="1"/>
              <a:t>measurements</a:t>
            </a:r>
            <a:r>
              <a:rPr lang="it-IT" sz="2000" dirty="0"/>
              <a:t> for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astrophysics</a:t>
            </a:r>
            <a:endParaRPr lang="it-IT" sz="2000" dirty="0"/>
          </a:p>
          <a:p>
            <a:r>
              <a:rPr lang="it-IT" sz="2000" dirty="0"/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Applied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physics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0748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2E9315-0522-0D72-B62C-EDEB603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 measurements for nuclear astrophysics</a:t>
            </a:r>
          </a:p>
        </p:txBody>
      </p:sp>
      <p:pic>
        <p:nvPicPr>
          <p:cNvPr id="4" name="Immagine 3" descr="Immagine che contiene testo, schermata, menu&#10;&#10;Il contenuto generato dall'IA potrebbe non essere corretto.">
            <a:extLst>
              <a:ext uri="{FF2B5EF4-FFF2-40B4-BE49-F238E27FC236}">
                <a16:creationId xmlns:a16="http://schemas.microsoft.com/office/drawing/2014/main" id="{2B73FBCD-F593-DF8C-A531-5B7ABD7F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276468"/>
            <a:ext cx="5604636" cy="42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733F7-7C88-EE71-FA94-B4DEC373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A04809-6FF3-A677-58E2-ACEF24CC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 measurements for nuclear astrophysics</a:t>
            </a: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CF6E5A5-DB7A-537A-F244-944F79E7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1" y="1907457"/>
            <a:ext cx="6573693" cy="24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25951-7D51-6893-46CE-7D15FF5D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C218CB-1165-09A6-6B8D-F5994700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 measurements for nuclear astrophysics @ LNGS</a:t>
            </a:r>
          </a:p>
        </p:txBody>
      </p:sp>
      <p:pic>
        <p:nvPicPr>
          <p:cNvPr id="5" name="Immagine 4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751BF0D6-BE5A-789B-CCAC-0A387EC5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7" y="1460764"/>
            <a:ext cx="6740342" cy="3699861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FA5E9802-8793-F3E5-0D9B-7D0D8811C786}"/>
              </a:ext>
            </a:extLst>
          </p:cNvPr>
          <p:cNvSpPr/>
          <p:nvPr/>
        </p:nvSpPr>
        <p:spPr>
          <a:xfrm>
            <a:off x="2801923" y="1577130"/>
            <a:ext cx="755009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B8AC78F-A06D-6B90-BEAF-2EC10F57D509}"/>
              </a:ext>
            </a:extLst>
          </p:cNvPr>
          <p:cNvSpPr/>
          <p:nvPr/>
        </p:nvSpPr>
        <p:spPr>
          <a:xfrm>
            <a:off x="2801922" y="2808902"/>
            <a:ext cx="1300295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883E4F4-4334-DA31-2414-D0A10C3E92FE}"/>
              </a:ext>
            </a:extLst>
          </p:cNvPr>
          <p:cNvSpPr/>
          <p:nvPr/>
        </p:nvSpPr>
        <p:spPr>
          <a:xfrm>
            <a:off x="3452070" y="4253218"/>
            <a:ext cx="742426" cy="29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91EF324-1435-C098-84D8-425A0F5FB646}"/>
              </a:ext>
            </a:extLst>
          </p:cNvPr>
          <p:cNvSpPr/>
          <p:nvPr/>
        </p:nvSpPr>
        <p:spPr>
          <a:xfrm>
            <a:off x="2808214" y="4402270"/>
            <a:ext cx="742426" cy="29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686289-925D-4BB9-A358-5441B78A61D3}"/>
              </a:ext>
            </a:extLst>
          </p:cNvPr>
          <p:cNvSpPr txBox="1"/>
          <p:nvPr/>
        </p:nvSpPr>
        <p:spPr>
          <a:xfrm>
            <a:off x="651047" y="5347087"/>
            <a:ext cx="6902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Those</a:t>
            </a:r>
            <a:r>
              <a:rPr lang="it-IT" sz="1600" dirty="0"/>
              <a:t> are </a:t>
            </a:r>
            <a:r>
              <a:rPr lang="it-IT" sz="1600" dirty="0" err="1"/>
              <a:t>also</a:t>
            </a:r>
            <a:r>
              <a:rPr lang="it-IT" sz="1600" dirty="0"/>
              <a:t> under study </a:t>
            </a:r>
            <a:r>
              <a:rPr lang="it-IT" sz="1600" dirty="0" err="1"/>
              <a:t>at</a:t>
            </a:r>
            <a:r>
              <a:rPr lang="it-IT" sz="1600" dirty="0"/>
              <a:t> the </a:t>
            </a:r>
            <a:r>
              <a:rPr lang="it-IT" sz="1600" dirty="0" err="1"/>
              <a:t>Felsenkeller</a:t>
            </a:r>
            <a:r>
              <a:rPr lang="it-IT" sz="1600" dirty="0"/>
              <a:t> facility (</a:t>
            </a:r>
            <a:r>
              <a:rPr lang="it-IT" sz="1600" dirty="0" err="1"/>
              <a:t>see</a:t>
            </a:r>
            <a:r>
              <a:rPr lang="it-IT" sz="1600" dirty="0"/>
              <a:t> Eliana Masha talk)</a:t>
            </a:r>
          </a:p>
        </p:txBody>
      </p:sp>
    </p:spTree>
    <p:extLst>
      <p:ext uri="{BB962C8B-B14F-4D97-AF65-F5344CB8AC3E}">
        <p14:creationId xmlns:p14="http://schemas.microsoft.com/office/powerpoint/2010/main" val="26932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8A324-688D-99D5-6CD1-23B606AE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Alpha </a:t>
            </a:r>
            <a:r>
              <a:rPr lang="it-IT" dirty="0" err="1"/>
              <a:t>induced</a:t>
            </a:r>
            <a:r>
              <a:rPr lang="it-IT" dirty="0"/>
              <a:t> reactions on </a:t>
            </a:r>
            <a:r>
              <a:rPr lang="it-IT" dirty="0" err="1"/>
              <a:t>nitrogen</a:t>
            </a:r>
            <a:r>
              <a:rPr lang="it-IT" dirty="0"/>
              <a:t> </a:t>
            </a:r>
            <a:r>
              <a:rPr lang="it-IT" dirty="0" err="1"/>
              <a:t>isotopes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E68101-001C-E9E1-09BD-C878DA4044FC}"/>
              </a:ext>
            </a:extLst>
          </p:cNvPr>
          <p:cNvSpPr txBox="1"/>
          <p:nvPr/>
        </p:nvSpPr>
        <p:spPr>
          <a:xfrm>
            <a:off x="700311" y="2953901"/>
            <a:ext cx="6094602" cy="95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5AA0"/>
              </a:buClr>
              <a:buSzPct val="45000"/>
            </a:pPr>
            <a:r>
              <a:rPr lang="en-US" sz="1800" b="1" strike="noStrike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14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N(α,</a:t>
            </a:r>
            <a:r>
              <a:rPr lang="en-US" sz="1800" b="1" strike="noStrike" spc="-1" dirty="0" err="1">
                <a:solidFill>
                  <a:srgbClr val="EA7500"/>
                </a:solidFill>
                <a:latin typeface="Times New Roman"/>
                <a:ea typeface="Times New Roman"/>
              </a:rPr>
              <a:t>γ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)</a:t>
            </a:r>
            <a:r>
              <a:rPr lang="en-US" sz="1800" b="1" strike="noStrike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18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F</a:t>
            </a:r>
            <a:r>
              <a:rPr lang="en-US" sz="1800" b="0" strike="noStrike" spc="-1" dirty="0">
                <a:latin typeface="Arial"/>
                <a:ea typeface="Noto Sans CJK SC"/>
              </a:rPr>
              <a:t>(β</a:t>
            </a:r>
            <a:r>
              <a:rPr lang="en-US" sz="1800" b="0" strike="noStrike" spc="-1" baseline="33000" dirty="0">
                <a:latin typeface="Arial"/>
                <a:ea typeface="Noto Sans CJK SC"/>
              </a:rPr>
              <a:t>+</a:t>
            </a:r>
            <a:r>
              <a:rPr lang="en-US" sz="1800" b="0" strike="noStrike" spc="-1" dirty="0" err="1">
                <a:latin typeface="Arial"/>
                <a:ea typeface="Noto Sans CJK SC"/>
              </a:rPr>
              <a:t>ν</a:t>
            </a:r>
            <a:r>
              <a:rPr lang="en-US" sz="1800" b="0" strike="noStrike" spc="-1" dirty="0">
                <a:latin typeface="Arial"/>
                <a:ea typeface="Noto Sans CJK SC"/>
              </a:rPr>
              <a:t>)</a:t>
            </a:r>
            <a:r>
              <a:rPr lang="en-US" sz="1800" b="0" strike="noStrike" spc="-1" baseline="33000" dirty="0">
                <a:latin typeface="Arial"/>
                <a:ea typeface="Noto Sans CJK SC"/>
              </a:rPr>
              <a:t>18</a:t>
            </a:r>
            <a:r>
              <a:rPr lang="en-US" sz="1800" b="0" strike="noStrike" spc="-1" dirty="0">
                <a:latin typeface="Arial"/>
                <a:ea typeface="Noto Sans CJK SC"/>
              </a:rPr>
              <a:t>O(p,α)</a:t>
            </a:r>
            <a:r>
              <a:rPr lang="en-US" sz="1800" b="1" strike="noStrike" spc="-1" baseline="33000" dirty="0">
                <a:solidFill>
                  <a:srgbClr val="005AA0"/>
                </a:solidFill>
                <a:latin typeface="Arial"/>
                <a:ea typeface="Noto Sans CJK SC"/>
              </a:rPr>
              <a:t>15</a:t>
            </a:r>
            <a:r>
              <a:rPr lang="en-US" sz="1800" b="1" strike="noStrike" spc="-1" dirty="0">
                <a:solidFill>
                  <a:srgbClr val="005AA0"/>
                </a:solidFill>
                <a:latin typeface="Arial"/>
                <a:ea typeface="Noto Sans CJK SC"/>
              </a:rPr>
              <a:t>N(α,</a:t>
            </a:r>
            <a:r>
              <a:rPr lang="en-US" sz="1800" b="1" strike="noStrike" spc="-1" dirty="0" err="1">
                <a:solidFill>
                  <a:srgbClr val="005AA0"/>
                </a:solidFill>
                <a:latin typeface="Arial"/>
                <a:ea typeface="Noto Sans CJK SC"/>
              </a:rPr>
              <a:t>γ</a:t>
            </a:r>
            <a:r>
              <a:rPr lang="en-US" sz="1800" b="1" strike="noStrike" spc="-1" dirty="0">
                <a:solidFill>
                  <a:srgbClr val="005AA0"/>
                </a:solidFill>
                <a:latin typeface="Arial"/>
                <a:ea typeface="Noto Sans CJK SC"/>
              </a:rPr>
              <a:t>)</a:t>
            </a:r>
            <a:r>
              <a:rPr lang="en-US" sz="1800" b="1" strike="noStrike" spc="-1" baseline="33000" dirty="0">
                <a:solidFill>
                  <a:srgbClr val="005AA0"/>
                </a:solidFill>
                <a:latin typeface="Arial"/>
                <a:ea typeface="Noto Sans CJK SC"/>
              </a:rPr>
              <a:t>19</a:t>
            </a:r>
            <a:r>
              <a:rPr lang="en-US" sz="1800" b="1" strike="noStrike" spc="-1" dirty="0">
                <a:solidFill>
                  <a:srgbClr val="005AA0"/>
                </a:solidFill>
                <a:latin typeface="Arial"/>
                <a:ea typeface="Noto Sans CJK SC"/>
              </a:rPr>
              <a:t>F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Clr>
                <a:srgbClr val="005AA0"/>
              </a:buClr>
              <a:buSzPct val="45000"/>
            </a:pPr>
            <a:r>
              <a:rPr lang="en-US" sz="1800" b="1" strike="noStrike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14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N(α,</a:t>
            </a:r>
            <a:r>
              <a:rPr lang="en-US" sz="1800" b="1" strike="noStrike" spc="-1" dirty="0" err="1">
                <a:solidFill>
                  <a:srgbClr val="EA7500"/>
                </a:solidFill>
                <a:latin typeface="Times New Roman"/>
                <a:ea typeface="Times New Roman"/>
              </a:rPr>
              <a:t>γ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)</a:t>
            </a:r>
            <a:r>
              <a:rPr lang="en-US" sz="1800" b="1" strike="noStrike" spc="-1" baseline="33000" dirty="0">
                <a:solidFill>
                  <a:srgbClr val="EA7500"/>
                </a:solidFill>
                <a:latin typeface="Arial"/>
                <a:ea typeface="Noto Sans CJK SC"/>
              </a:rPr>
              <a:t>18</a:t>
            </a:r>
            <a:r>
              <a:rPr lang="en-US" sz="1800" b="1" strike="noStrike" spc="-1" dirty="0">
                <a:solidFill>
                  <a:srgbClr val="EA7500"/>
                </a:solidFill>
                <a:latin typeface="Arial"/>
                <a:ea typeface="Noto Sans CJK SC"/>
              </a:rPr>
              <a:t>F</a:t>
            </a:r>
            <a:r>
              <a:rPr lang="en-US" sz="1800" b="0" strike="noStrike" spc="-1" dirty="0">
                <a:latin typeface="Arial"/>
                <a:ea typeface="Noto Sans CJK SC"/>
              </a:rPr>
              <a:t>(β</a:t>
            </a:r>
            <a:r>
              <a:rPr lang="en-US" sz="1800" b="0" strike="noStrike" spc="-1" baseline="33000" dirty="0">
                <a:latin typeface="Arial"/>
                <a:ea typeface="Noto Sans CJK SC"/>
              </a:rPr>
              <a:t>+</a:t>
            </a:r>
            <a:r>
              <a:rPr lang="en-US" sz="1800" b="0" strike="noStrike" spc="-1" dirty="0" err="1">
                <a:latin typeface="Arial"/>
                <a:ea typeface="Noto Sans CJK SC"/>
              </a:rPr>
              <a:t>ν</a:t>
            </a:r>
            <a:r>
              <a:rPr lang="en-US" sz="1800" b="0" strike="noStrike" spc="-1" dirty="0">
                <a:latin typeface="Arial"/>
                <a:ea typeface="Noto Sans CJK SC"/>
              </a:rPr>
              <a:t>)</a:t>
            </a:r>
            <a:r>
              <a:rPr lang="en-US" sz="1800" b="0" strike="noStrike" spc="-1" baseline="33000" dirty="0">
                <a:latin typeface="Arial"/>
                <a:ea typeface="Noto Sans CJK SC"/>
              </a:rPr>
              <a:t>18</a:t>
            </a:r>
            <a:r>
              <a:rPr lang="en-US" sz="1800" b="0" strike="noStrike" spc="-1" dirty="0">
                <a:latin typeface="Arial"/>
                <a:ea typeface="Noto Sans CJK SC"/>
              </a:rPr>
              <a:t>O(α,</a:t>
            </a:r>
            <a:r>
              <a:rPr lang="en-US" sz="1800" b="0" strike="noStrike" spc="-1" dirty="0" err="1">
                <a:latin typeface="Arial"/>
                <a:ea typeface="Noto Sans CJK SC"/>
              </a:rPr>
              <a:t>γ</a:t>
            </a:r>
            <a:r>
              <a:rPr lang="en-US" sz="1800" b="0" strike="noStrike" spc="-1" dirty="0">
                <a:latin typeface="Arial"/>
                <a:ea typeface="Noto Sans CJK SC"/>
              </a:rPr>
              <a:t>)</a:t>
            </a:r>
            <a:r>
              <a:rPr lang="en-US" sz="1800" b="0" strike="noStrike" spc="-1" baseline="33000" dirty="0">
                <a:latin typeface="Arial"/>
                <a:ea typeface="Noto Sans CJK SC"/>
              </a:rPr>
              <a:t>22</a:t>
            </a:r>
            <a:r>
              <a:rPr lang="en-US" sz="1800" b="0" strike="noStrike" spc="-1" dirty="0">
                <a:latin typeface="Arial"/>
                <a:ea typeface="Noto Sans CJK SC"/>
              </a:rPr>
              <a:t>Ne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00F380-DA1A-0C0A-3D06-3C404497E29B}"/>
              </a:ext>
            </a:extLst>
          </p:cNvPr>
          <p:cNvSpPr txBox="1"/>
          <p:nvPr/>
        </p:nvSpPr>
        <p:spPr>
          <a:xfrm>
            <a:off x="5380815" y="2301175"/>
            <a:ext cx="6613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Those</a:t>
            </a:r>
            <a:r>
              <a:rPr lang="it-IT" dirty="0"/>
              <a:t> reactions are </a:t>
            </a:r>
            <a:r>
              <a:rPr lang="it-IT" dirty="0" err="1"/>
              <a:t>important</a:t>
            </a:r>
            <a:r>
              <a:rPr lang="it-IT" dirty="0"/>
              <a:t> for the production of </a:t>
            </a:r>
            <a:r>
              <a:rPr lang="it-IT" baseline="30000" dirty="0"/>
              <a:t>19</a:t>
            </a:r>
            <a:r>
              <a:rPr lang="it-IT" dirty="0"/>
              <a:t>F and </a:t>
            </a:r>
            <a:r>
              <a:rPr lang="it-IT" baseline="30000" dirty="0"/>
              <a:t>22</a:t>
            </a:r>
            <a:r>
              <a:rPr lang="it-IT" dirty="0"/>
              <a:t>Ne</a:t>
            </a:r>
          </a:p>
          <a:p>
            <a:endParaRPr lang="it-IT" dirty="0"/>
          </a:p>
          <a:p>
            <a:r>
              <a:rPr lang="it-IT" dirty="0"/>
              <a:t>Key for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evolution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Fluorine can be </a:t>
            </a:r>
            <a:r>
              <a:rPr lang="it-IT" dirty="0" err="1"/>
              <a:t>produced</a:t>
            </a:r>
            <a:r>
              <a:rPr lang="it-IT" dirty="0"/>
              <a:t>/</a:t>
            </a:r>
            <a:r>
              <a:rPr lang="it-IT" dirty="0" err="1"/>
              <a:t>destroyed</a:t>
            </a:r>
            <a:r>
              <a:rPr lang="it-IT" dirty="0"/>
              <a:t> in </a:t>
            </a:r>
            <a:r>
              <a:rPr lang="it-IT" dirty="0" err="1"/>
              <a:t>several</a:t>
            </a:r>
            <a:r>
              <a:rPr lang="it-IT" dirty="0"/>
              <a:t> stellar </a:t>
            </a:r>
            <a:r>
              <a:rPr lang="it-IT" dirty="0" err="1"/>
              <a:t>scenarios</a:t>
            </a:r>
            <a:endParaRPr lang="it-IT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err="1"/>
              <a:t>Type</a:t>
            </a:r>
            <a:r>
              <a:rPr lang="it-IT" dirty="0"/>
              <a:t> II Supernova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Giant</a:t>
            </a:r>
            <a:r>
              <a:rPr lang="it-IT" dirty="0"/>
              <a:t> </a:t>
            </a:r>
            <a:r>
              <a:rPr lang="it-IT" dirty="0" err="1"/>
              <a:t>Branch</a:t>
            </a:r>
            <a:endParaRPr lang="it-IT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Wolf-</a:t>
            </a:r>
            <a:r>
              <a:rPr lang="it-IT" dirty="0" err="1"/>
              <a:t>Rayet</a:t>
            </a:r>
            <a:endParaRPr lang="it-IT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White </a:t>
            </a:r>
            <a:r>
              <a:rPr lang="it-IT" dirty="0" err="1"/>
              <a:t>Dwarf</a:t>
            </a:r>
            <a:r>
              <a:rPr lang="it-IT" dirty="0"/>
              <a:t> Merger</a:t>
            </a:r>
          </a:p>
        </p:txBody>
      </p:sp>
    </p:spTree>
    <p:extLst>
      <p:ext uri="{BB962C8B-B14F-4D97-AF65-F5344CB8AC3E}">
        <p14:creationId xmlns:p14="http://schemas.microsoft.com/office/powerpoint/2010/main" val="283055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D77EBD-F232-68B9-2C40-9ABE1CF9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it-IT" sz="3600" baseline="30000">
                <a:solidFill>
                  <a:srgbClr val="FFFFFF"/>
                </a:solidFill>
              </a:rPr>
              <a:t>14</a:t>
            </a:r>
            <a:r>
              <a:rPr lang="it-IT" sz="3600">
                <a:solidFill>
                  <a:srgbClr val="FFFFFF"/>
                </a:solidFill>
              </a:rPr>
              <a:t>N(</a:t>
            </a:r>
            <a:r>
              <a:rPr lang="el-GR" sz="3600">
                <a:solidFill>
                  <a:srgbClr val="FFFFFF"/>
                </a:solidFill>
              </a:rPr>
              <a:t>α,γ)</a:t>
            </a:r>
            <a:r>
              <a:rPr lang="el-GR" sz="3600" baseline="30000">
                <a:solidFill>
                  <a:srgbClr val="FFFFFF"/>
                </a:solidFill>
              </a:rPr>
              <a:t>18</a:t>
            </a:r>
            <a:r>
              <a:rPr lang="it-IT" sz="3600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6EEBDB-EE5A-9305-C2F2-D3D576677AD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77316" y="681652"/>
            <a:ext cx="6780700" cy="54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C984E-434A-FDCA-3F18-4177E631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aseline="30000" dirty="0"/>
              <a:t>15</a:t>
            </a:r>
            <a:r>
              <a:rPr lang="it-IT" dirty="0"/>
              <a:t>N(</a:t>
            </a:r>
            <a:r>
              <a:rPr lang="el-GR" dirty="0" err="1"/>
              <a:t>α,γ</a:t>
            </a:r>
            <a:r>
              <a:rPr lang="el-GR" dirty="0"/>
              <a:t>)</a:t>
            </a:r>
            <a:r>
              <a:rPr lang="el-GR" baseline="30000" dirty="0"/>
              <a:t>1</a:t>
            </a:r>
            <a:r>
              <a:rPr lang="it-IT" baseline="30000" dirty="0"/>
              <a:t>9</a:t>
            </a:r>
            <a:r>
              <a:rPr lang="it-IT" dirty="0"/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EEB00-10ED-0D14-BD61-23862705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43" y="365125"/>
            <a:ext cx="4348288" cy="507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FD4CE-4DBA-4FA1-9F23-842100F4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517" y="5477693"/>
            <a:ext cx="3142298" cy="2454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73DDC06-F147-202C-7CAE-D3758E455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39" y="5743227"/>
            <a:ext cx="3637012" cy="1665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831BC7-BA8F-570F-3AFA-F9AE8488B17E}"/>
              </a:ext>
            </a:extLst>
          </p:cNvPr>
          <p:cNvSpPr txBox="1"/>
          <p:nvPr/>
        </p:nvSpPr>
        <p:spPr>
          <a:xfrm>
            <a:off x="248369" y="1471490"/>
            <a:ext cx="6560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in the </a:t>
            </a:r>
            <a:r>
              <a:rPr lang="it-IT" baseline="30000" dirty="0"/>
              <a:t>19</a:t>
            </a:r>
            <a:r>
              <a:rPr lang="it-IT" dirty="0"/>
              <a:t>F compound </a:t>
            </a:r>
            <a:r>
              <a:rPr lang="it-IT" dirty="0" err="1"/>
              <a:t>nucleus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At </a:t>
            </a:r>
            <a:r>
              <a:rPr lang="it-IT" dirty="0" err="1"/>
              <a:t>astrophysical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energies </a:t>
            </a:r>
            <a:r>
              <a:rPr lang="it-IT" dirty="0" err="1"/>
              <a:t>three</a:t>
            </a:r>
            <a:r>
              <a:rPr lang="it-IT" dirty="0"/>
              <a:t> of </a:t>
            </a:r>
            <a:r>
              <a:rPr lang="it-IT" dirty="0" err="1"/>
              <a:t>them</a:t>
            </a:r>
            <a:r>
              <a:rPr lang="it-IT" dirty="0"/>
              <a:t> are </a:t>
            </a:r>
            <a:r>
              <a:rPr lang="it-IT" dirty="0" err="1"/>
              <a:t>dominant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resonances</a:t>
            </a:r>
            <a:r>
              <a:rPr lang="it-IT" dirty="0"/>
              <a:t> can be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IBF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The </a:t>
            </a:r>
            <a:r>
              <a:rPr lang="it-IT" dirty="0" err="1"/>
              <a:t>lowest</a:t>
            </a:r>
            <a:r>
              <a:rPr lang="it-IT" dirty="0"/>
              <a:t> 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with </a:t>
            </a:r>
            <a:r>
              <a:rPr lang="it-IT" dirty="0" err="1"/>
              <a:t>indirect</a:t>
            </a:r>
            <a:r>
              <a:rPr lang="it-IT" dirty="0"/>
              <a:t> </a:t>
            </a:r>
            <a:r>
              <a:rPr lang="it-IT" dirty="0" err="1"/>
              <a:t>methods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81E6432-9F77-8126-E4DD-D7A83F1C75A6}"/>
              </a:ext>
            </a:extLst>
          </p:cNvPr>
          <p:cNvSpPr/>
          <p:nvPr/>
        </p:nvSpPr>
        <p:spPr>
          <a:xfrm>
            <a:off x="7659149" y="1778465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CC1CEA2-2C8E-533D-38A4-347F24FAE208}"/>
              </a:ext>
            </a:extLst>
          </p:cNvPr>
          <p:cNvSpPr/>
          <p:nvPr/>
        </p:nvSpPr>
        <p:spPr>
          <a:xfrm>
            <a:off x="7677325" y="1964421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01CA7DA-7908-4DF5-031A-D7723AE6BD17}"/>
              </a:ext>
            </a:extLst>
          </p:cNvPr>
          <p:cNvSpPr/>
          <p:nvPr/>
        </p:nvSpPr>
        <p:spPr>
          <a:xfrm>
            <a:off x="7677325" y="2165757"/>
            <a:ext cx="329290" cy="214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F4CC3D-AA29-B8AB-6F67-CB07D4BE3067}"/>
              </a:ext>
            </a:extLst>
          </p:cNvPr>
          <p:cNvSpPr txBox="1"/>
          <p:nvPr/>
        </p:nvSpPr>
        <p:spPr>
          <a:xfrm>
            <a:off x="248369" y="2797053"/>
            <a:ext cx="6644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«A </a:t>
            </a:r>
            <a:r>
              <a:rPr lang="it-IT" dirty="0" err="1"/>
              <a:t>revision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reaction rate </a:t>
            </a:r>
            <a:r>
              <a:rPr lang="it-IT" dirty="0" err="1"/>
              <a:t>therefore</a:t>
            </a:r>
            <a:r>
              <a:rPr lang="it-IT" dirty="0"/>
              <a:t> looks </a:t>
            </a:r>
            <a:r>
              <a:rPr lang="it-IT" dirty="0" err="1"/>
              <a:t>mandatory</a:t>
            </a:r>
            <a:r>
              <a:rPr lang="it-IT" dirty="0"/>
              <a:t> for </a:t>
            </a:r>
            <a:r>
              <a:rPr lang="it-IT" dirty="0" err="1"/>
              <a:t>minimizing</a:t>
            </a:r>
            <a:r>
              <a:rPr lang="it-IT" dirty="0"/>
              <a:t> the </a:t>
            </a:r>
            <a:r>
              <a:rPr lang="it-IT" dirty="0" err="1"/>
              <a:t>uncertainty</a:t>
            </a:r>
            <a:r>
              <a:rPr lang="it-IT" dirty="0"/>
              <a:t> on the 19F </a:t>
            </a:r>
            <a:r>
              <a:rPr lang="it-IT" dirty="0" err="1"/>
              <a:t>nucleosynthesis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.»</a:t>
            </a:r>
          </a:p>
          <a:p>
            <a:pPr algn="just"/>
            <a:r>
              <a:rPr lang="it-IT" sz="1200" dirty="0"/>
              <a:t>Cristallo et al., A&amp;A 570, A46 (2014)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595E0000-AAE8-6F02-5D42-7281923D4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926" y="3464449"/>
            <a:ext cx="4642418" cy="33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3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416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Wingdings</vt:lpstr>
      <vt:lpstr>Tema di Office</vt:lpstr>
      <vt:lpstr>synergies and scientific cases</vt:lpstr>
      <vt:lpstr>synergies and scientific cases   14N(α,γ)18F  15N(α,γ)19F</vt:lpstr>
      <vt:lpstr>Mid Term Plan Paper for LNGS</vt:lpstr>
      <vt:lpstr>Direct measurements for nuclear astrophysics</vt:lpstr>
      <vt:lpstr>Direct measurements for nuclear astrophysics</vt:lpstr>
      <vt:lpstr>Direct measurements for nuclear astrophysics @ LNGS</vt:lpstr>
      <vt:lpstr>Alpha induced reactions on nitrogen isotopes</vt:lpstr>
      <vt:lpstr>14N(α,γ)18F</vt:lpstr>
      <vt:lpstr>15N(α,γ)19F</vt:lpstr>
      <vt:lpstr>15N(α,γ)19F</vt:lpstr>
      <vt:lpstr>Available setups</vt:lpstr>
      <vt:lpstr>Synergies and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Caciolli</dc:creator>
  <cp:lastModifiedBy>Antonio Caciolli</cp:lastModifiedBy>
  <cp:revision>2</cp:revision>
  <dcterms:created xsi:type="dcterms:W3CDTF">2025-10-06T09:11:20Z</dcterms:created>
  <dcterms:modified xsi:type="dcterms:W3CDTF">2025-10-09T10:07:09Z</dcterms:modified>
</cp:coreProperties>
</file>