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8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538" r:id="rId3"/>
    <p:sldId id="262" r:id="rId4"/>
    <p:sldId id="259" r:id="rId5"/>
    <p:sldId id="541" r:id="rId6"/>
    <p:sldId id="543" r:id="rId7"/>
    <p:sldId id="318" r:id="rId8"/>
    <p:sldId id="539" r:id="rId9"/>
    <p:sldId id="540" r:id="rId10"/>
    <p:sldId id="542" r:id="rId11"/>
    <p:sldId id="548" r:id="rId12"/>
    <p:sldId id="544" r:id="rId13"/>
    <p:sldId id="556" r:id="rId14"/>
    <p:sldId id="545" r:id="rId15"/>
    <p:sldId id="553" r:id="rId16"/>
    <p:sldId id="558" r:id="rId17"/>
    <p:sldId id="551" r:id="rId18"/>
    <p:sldId id="557" r:id="rId19"/>
    <p:sldId id="547" r:id="rId20"/>
    <p:sldId id="546" r:id="rId21"/>
    <p:sldId id="549" r:id="rId22"/>
    <p:sldId id="552" r:id="rId23"/>
    <p:sldId id="260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94737"/>
  </p:normalViewPr>
  <p:slideViewPr>
    <p:cSldViewPr snapToGrid="0">
      <p:cViewPr>
        <p:scale>
          <a:sx n="64" d="100"/>
          <a:sy n="64" d="100"/>
        </p:scale>
        <p:origin x="376" y="1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B77E6-D2CF-314B-A909-F47E814A3D9A}" type="datetimeFigureOut">
              <a:rPr lang="it-IT" smtClean="0"/>
              <a:t>09/10/25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29C31-3E83-4A4E-A3E1-0241707820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518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5E03F6F6-0428-8685-B77C-C31816B385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30F98B-8A40-B145-991A-C4F48DC0A323}" type="slidenum">
              <a:rPr lang="en-US" altLang="it-IT"/>
              <a:pPr/>
              <a:t>2</a:t>
            </a:fld>
            <a:endParaRPr lang="en-US" altLang="it-IT"/>
          </a:p>
        </p:txBody>
      </p:sp>
      <p:sp>
        <p:nvSpPr>
          <p:cNvPr id="74755" name="Text Box 1">
            <a:extLst>
              <a:ext uri="{FF2B5EF4-FFF2-40B4-BE49-F238E27FC236}">
                <a16:creationId xmlns:a16="http://schemas.microsoft.com/office/drawing/2014/main" id="{B3E3146D-21D2-B3ED-ABC2-3E5D49F2D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/>
        </p:spPr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id="{E023185D-0E01-FDA3-98DB-52EB9E9E6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32F00-9C76-084F-BBAA-129B661F061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23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c63679b8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bc63679b8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The EJ-309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provides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energy,</a:t>
            </a:r>
          </a:p>
          <a:p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timing, and tagging information for the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neutron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and the counters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provide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measure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of the</a:t>
            </a:r>
          </a:p>
          <a:p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number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neutrons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thermalised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in the system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29C31-3E83-4A4E-A3E1-0241707820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9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C60BF-DD15-BD87-C2C0-B4D3237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B21BB9A-E44F-EB9C-A093-006705B0B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8C53E4-88A0-7EB3-3E8D-834ED058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2B2E-D8E6-204B-9A34-B6E598321956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360A20-9D7F-9E64-E3EF-1B7A8B2C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05C4E1-F5BB-266F-D371-A1E35950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344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FD948-1721-324B-4051-881F2AD8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2EA9121-6C3B-220C-218F-097C7E88B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349A6B-D044-C44D-4386-7AC72888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09CB-80DF-E348-AB31-68F3CDDC5D1C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3659D7-017C-93E5-4F40-30426FCA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DE7BCE-F3F9-4BAA-C082-0135E7C7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30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420E357-D1C8-B0D6-14F2-08599162F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D07C145-120A-ADAD-FBB7-9E52CE296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566B53-5AD2-6FA1-26D7-E45E0DA83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0EC8-4863-A147-93B1-7CEA91811A29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BCF6E2-3874-7F53-09D6-04D33748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6BB7DA-FE4F-49DD-C9A3-4A27F9FC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06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D4E38-EECE-614D-F896-5BD415EC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986798-1070-7267-0F68-CEFCB7A6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702ECA-A92D-1E85-458E-AC9E32FF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AA53-46CB-7D41-9AA1-35CFA796788C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6616A2-EC63-BAD4-24A6-A87C785B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236A5C-1E10-1BCF-7699-8C5EA712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98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186B08-F93E-76F7-9271-7D882C0E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CB4F35-350B-1F3B-6BA6-E292E2510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91BB12-C625-4292-34C8-160CE8295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4B92-33FC-8A44-A72B-5FACBCD22967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4D8AA9-051C-2ADE-4BF8-4DBB262D0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EE9EA5-B280-77D2-3D37-863D4F50D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43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BA044B-56E4-68C6-A76A-5FAC154F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F900D2-5F08-49E6-65F5-D4886D996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6C4D26-6F97-558A-95CC-913BAE4DA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2CFA84-62DD-812D-7E23-6307125AA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D1A3-5008-AB4C-85BD-54EFB1D1DAEB}" type="datetime1">
              <a:rPr lang="it-IT" smtClean="0"/>
              <a:t>09/10/25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C8FED3-255B-768D-A429-5A55EE8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DEE7A6-1B05-CA64-E3F6-20D065E04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887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576A10-BF89-73F7-A2EA-E09B17AB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06EC91-AF59-2859-6B89-E669A4EF7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67A044-BB82-9644-682E-AB66AF144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6010CFA-31EA-ED9F-512D-6FD1AF3228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DCEB22D-1F47-46F0-32C0-CA47D854B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CDCF2E-6713-CDA3-0252-6ED6DD97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436E-20DD-DC47-9E54-29FF803F56C8}" type="datetime1">
              <a:rPr lang="it-IT" smtClean="0"/>
              <a:t>09/10/25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9CC6FFF-09F0-DF8D-65F2-CEC7BCD3B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CBF3C0A-B7B0-DB31-4115-E59C2F8F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75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D01239-6634-7C33-3852-F5258259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1B3FDC-EB67-6288-1F36-679104B3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2351-CBBA-8246-B537-E8C0A9D9ACF3}" type="datetime1">
              <a:rPr lang="it-IT" smtClean="0"/>
              <a:t>09/10/25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07D9B9-CCAE-6FE0-F237-615F663D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DFF079-86BB-A13A-389C-3DB3687B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759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9ED3C4-EB18-5B13-642E-3BA3F8DB9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DD169-047B-CC40-B18F-2E1F26A8CCF9}" type="datetime1">
              <a:rPr lang="it-IT" smtClean="0"/>
              <a:t>09/10/25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3F196AB-4ADC-270E-02F0-1D4C69773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54F29B-B8A8-07C7-66B3-26771A91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74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5148DE-9065-48A5-DECD-4B9BB02B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E02625-C4A5-3D27-BE72-A18848D6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100861-1A5F-D71C-E216-43F3880E3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BB8FA0-B312-6583-C1BF-2367B6727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55E4-6BA4-3B4A-A834-9D23A8B9BEE4}" type="datetime1">
              <a:rPr lang="it-IT" smtClean="0"/>
              <a:t>09/10/25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771640-D6E6-37D4-F5AD-3823EFE85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8D2992-2242-D2AB-3840-590AE746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3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EAC97E-D4CE-E80D-35D3-30F534AD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4AF1F63-CABA-EACC-D3D3-B553E74CF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8C276A-702D-7679-D07B-2AB20A7CC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63358A-E758-3406-07C1-62A19FF9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DE2D-0E87-3949-8390-EAAD448E12A3}" type="datetime1">
              <a:rPr lang="it-IT" smtClean="0"/>
              <a:t>09/10/25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11B098-657E-E3B1-6B10-5B0D97A2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8ABFE3-A8A1-3FAB-DAF0-B9A36E2D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60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0B22260-D9A2-FFE9-20FD-EF7E6202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7E0EBF-430D-45C3-D722-5BBB936B7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92CAD8-84A2-EDF5-BBEF-B78C06004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C028F5-CC1A-F349-A7F6-227DA6C24B60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C63100-52C6-BEB8-358C-4664F2C3E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4FF031-F969-4FC4-73A3-D45E57DE7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D7E8C9-0C9E-A24D-AA72-25BED702B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80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article/10.1088/1361-6471/ade0dc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13" Type="http://schemas.openxmlformats.org/officeDocument/2006/relationships/image" Target="../media/image79.tiff"/><Relationship Id="rId3" Type="http://schemas.openxmlformats.org/officeDocument/2006/relationships/image" Target="../media/image69.jpeg"/><Relationship Id="rId7" Type="http://schemas.openxmlformats.org/officeDocument/2006/relationships/image" Target="../media/image73.gif"/><Relationship Id="rId12" Type="http://schemas.openxmlformats.org/officeDocument/2006/relationships/image" Target="../media/image78.tiff"/><Relationship Id="rId2" Type="http://schemas.openxmlformats.org/officeDocument/2006/relationships/image" Target="../media/image68.jpeg"/><Relationship Id="rId16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tiff"/><Relationship Id="rId11" Type="http://schemas.openxmlformats.org/officeDocument/2006/relationships/image" Target="../media/image77.tiff"/><Relationship Id="rId5" Type="http://schemas.openxmlformats.org/officeDocument/2006/relationships/image" Target="../media/image71.jpg"/><Relationship Id="rId15" Type="http://schemas.openxmlformats.org/officeDocument/2006/relationships/image" Target="../media/image81.tiff"/><Relationship Id="rId10" Type="http://schemas.openxmlformats.org/officeDocument/2006/relationships/image" Target="../media/image76.tiff"/><Relationship Id="rId4" Type="http://schemas.openxmlformats.org/officeDocument/2006/relationships/image" Target="../media/image70.png"/><Relationship Id="rId9" Type="http://schemas.openxmlformats.org/officeDocument/2006/relationships/image" Target="../media/image75.tiff"/><Relationship Id="rId14" Type="http://schemas.openxmlformats.org/officeDocument/2006/relationships/image" Target="../media/image8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61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8C18BF-D54C-A8DD-B1CB-BA0126011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642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Detectors for </a:t>
            </a:r>
            <a:r>
              <a:rPr lang="it-IT" b="1" dirty="0" err="1"/>
              <a:t>Nuclear</a:t>
            </a:r>
            <a:r>
              <a:rPr lang="it-IT" b="1" dirty="0"/>
              <a:t> </a:t>
            </a:r>
            <a:r>
              <a:rPr lang="it-IT" b="1" dirty="0" err="1"/>
              <a:t>Astrophysics</a:t>
            </a:r>
            <a:r>
              <a:rPr lang="it-IT" b="1" dirty="0"/>
              <a:t> in the LUNA </a:t>
            </a:r>
            <a:r>
              <a:rPr lang="it-IT" b="1" dirty="0" err="1"/>
              <a:t>collaboration</a:t>
            </a:r>
            <a:endParaRPr lang="it-IT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BDE384E-9A11-53D9-CE1B-1A9DEC8C4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5553"/>
            <a:ext cx="9144000" cy="1655762"/>
          </a:xfrm>
        </p:spPr>
        <p:txBody>
          <a:bodyPr/>
          <a:lstStyle/>
          <a:p>
            <a:r>
              <a:rPr lang="it-IT" i="1" dirty="0"/>
              <a:t>G.F. Ciani on </a:t>
            </a:r>
            <a:r>
              <a:rPr lang="it-IT" i="1" dirty="0" err="1"/>
              <a:t>behalf</a:t>
            </a:r>
            <a:r>
              <a:rPr lang="it-IT" i="1" dirty="0"/>
              <a:t> of LUNA </a:t>
            </a:r>
            <a:r>
              <a:rPr lang="it-IT" i="1" dirty="0" err="1"/>
              <a:t>collaboration</a:t>
            </a:r>
            <a:br>
              <a:rPr lang="it-IT" i="1" dirty="0"/>
            </a:br>
            <a:r>
              <a:rPr lang="it-IT" i="1" dirty="0"/>
              <a:t>INFN Bari</a:t>
            </a:r>
          </a:p>
        </p:txBody>
      </p:sp>
      <p:pic>
        <p:nvPicPr>
          <p:cNvPr id="6" name="Immagine 5" descr="Immagine che contiene Elementi grafici, grafica, cerchio, Carattere&#10;&#10;Descrizione generata automaticamente">
            <a:extLst>
              <a:ext uri="{FF2B5EF4-FFF2-40B4-BE49-F238E27FC236}">
                <a16:creationId xmlns:a16="http://schemas.microsoft.com/office/drawing/2014/main" id="{4CED7A47-DF79-7DFC-66FD-4C75BDD40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760" y="0"/>
            <a:ext cx="4061012" cy="201101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5B6800-6607-2AE0-5C05-D8061FED7C94}"/>
              </a:ext>
            </a:extLst>
          </p:cNvPr>
          <p:cNvSpPr txBox="1"/>
          <p:nvPr/>
        </p:nvSpPr>
        <p:spPr>
          <a:xfrm>
            <a:off x="2855298" y="5814805"/>
            <a:ext cx="61520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021F38"/>
                </a:solidFill>
                <a:effectLst/>
                <a:latin typeface="Helvetica" pitchFamily="2" charset="0"/>
              </a:rPr>
              <a:t>Perspectives</a:t>
            </a:r>
            <a:r>
              <a:rPr lang="it-IT" b="1" dirty="0">
                <a:solidFill>
                  <a:srgbClr val="021F38"/>
                </a:solidFill>
                <a:effectLst/>
                <a:latin typeface="Helvetica" pitchFamily="2" charset="0"/>
              </a:rPr>
              <a:t> </a:t>
            </a:r>
            <a:r>
              <a:rPr lang="it-IT" b="1" dirty="0" err="1">
                <a:solidFill>
                  <a:srgbClr val="021F38"/>
                </a:solidFill>
                <a:effectLst/>
                <a:latin typeface="Helvetica" pitchFamily="2" charset="0"/>
              </a:rPr>
              <a:t>at</a:t>
            </a:r>
            <a:r>
              <a:rPr lang="it-IT" b="1" dirty="0">
                <a:solidFill>
                  <a:srgbClr val="021F38"/>
                </a:solidFill>
                <a:effectLst/>
                <a:latin typeface="Helvetica" pitchFamily="2" charset="0"/>
              </a:rPr>
              <a:t> the Bellotti IBF</a:t>
            </a:r>
            <a:br>
              <a:rPr lang="it-IT" b="1" dirty="0">
                <a:solidFill>
                  <a:srgbClr val="021F38"/>
                </a:solidFill>
                <a:effectLst/>
                <a:latin typeface="Helvetica" pitchFamily="2" charset="0"/>
              </a:rPr>
            </a:br>
            <a:r>
              <a:rPr lang="it-IT" b="1" dirty="0">
                <a:solidFill>
                  <a:srgbClr val="021F38"/>
                </a:solidFill>
                <a:effectLst/>
                <a:latin typeface="Helvetica" pitchFamily="2" charset="0"/>
              </a:rPr>
              <a:t>8-10 </a:t>
            </a:r>
            <a:r>
              <a:rPr lang="it-IT" b="1" dirty="0" err="1">
                <a:solidFill>
                  <a:srgbClr val="021F38"/>
                </a:solidFill>
                <a:effectLst/>
                <a:latin typeface="Helvetica" pitchFamily="2" charset="0"/>
              </a:rPr>
              <a:t>October</a:t>
            </a:r>
            <a:r>
              <a:rPr lang="it-IT" b="1" dirty="0">
                <a:solidFill>
                  <a:srgbClr val="021F38"/>
                </a:solidFill>
                <a:effectLst/>
                <a:latin typeface="Helvetica" pitchFamily="2" charset="0"/>
              </a:rPr>
              <a:t> 2025</a:t>
            </a:r>
            <a:br>
              <a:rPr lang="it-IT" b="1" dirty="0">
                <a:solidFill>
                  <a:srgbClr val="021F38"/>
                </a:solidFill>
                <a:effectLst/>
                <a:latin typeface="Helvetica" pitchFamily="2" charset="0"/>
              </a:rPr>
            </a:br>
            <a:r>
              <a:rPr lang="it-IT" b="1" dirty="0">
                <a:solidFill>
                  <a:srgbClr val="021F38"/>
                </a:solidFill>
                <a:effectLst/>
                <a:latin typeface="Helvetica" pitchFamily="2" charset="0"/>
              </a:rPr>
              <a:t>Laboratori Nazionali del Gran Sasso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5D011E4-1B89-E787-DC80-4FCE909E4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" y="120279"/>
            <a:ext cx="3501271" cy="177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73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266609-3A08-98EF-91EB-B2476E52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05" y="-21765"/>
            <a:ext cx="10515600" cy="1325563"/>
          </a:xfrm>
        </p:spPr>
        <p:txBody>
          <a:bodyPr/>
          <a:lstStyle/>
          <a:p>
            <a:r>
              <a:rPr lang="it-IT" b="1" dirty="0"/>
              <a:t>FAST NEUTRON DETECTORS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DFCB5E-FFBE-A91A-CC78-06C27BCC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6622-AE87-414B-B248-DC013E4AAB73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A07518-7766-B69C-66AC-7E5F6E6C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F5BBFB-BD88-76F6-7DDE-CE44F819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10</a:t>
            </a:fld>
            <a:endParaRPr lang="it-IT"/>
          </a:p>
        </p:txBody>
      </p:sp>
      <p:pic>
        <p:nvPicPr>
          <p:cNvPr id="8" name="Immagine 7" descr="Immagine che contiene cerchio, Policromia, Elementi grafici, arte&#10;&#10;Descrizione generata automaticamente">
            <a:extLst>
              <a:ext uri="{FF2B5EF4-FFF2-40B4-BE49-F238E27FC236}">
                <a16:creationId xmlns:a16="http://schemas.microsoft.com/office/drawing/2014/main" id="{095D920A-8987-3D0B-0962-107ACAC83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025" y="857541"/>
            <a:ext cx="2426807" cy="20496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2D8524-E928-E4A2-FA08-2DF1FB86815C}"/>
              </a:ext>
            </a:extLst>
          </p:cNvPr>
          <p:cNvSpPr txBox="1"/>
          <p:nvPr/>
        </p:nvSpPr>
        <p:spPr>
          <a:xfrm>
            <a:off x="62553" y="4136152"/>
            <a:ext cx="5663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  <a:effectLst/>
              </a:rPr>
              <a:t>DETECTION «STRATEGY»</a:t>
            </a:r>
          </a:p>
          <a:p>
            <a:pPr algn="ctr"/>
            <a:r>
              <a:rPr lang="it-IT" dirty="0" err="1">
                <a:solidFill>
                  <a:srgbClr val="000000"/>
                </a:solidFill>
                <a:effectLst/>
              </a:rPr>
              <a:t>Hybrid</a:t>
            </a:r>
            <a:r>
              <a:rPr lang="it-IT" dirty="0">
                <a:solidFill>
                  <a:srgbClr val="000000"/>
                </a:solidFill>
                <a:effectLst/>
              </a:rPr>
              <a:t> detector array: 18 </a:t>
            </a:r>
            <a:r>
              <a:rPr lang="it-IT" baseline="30000" dirty="0">
                <a:solidFill>
                  <a:srgbClr val="000000"/>
                </a:solidFill>
                <a:effectLst/>
              </a:rPr>
              <a:t>3</a:t>
            </a:r>
            <a:r>
              <a:rPr lang="it-IT" dirty="0">
                <a:solidFill>
                  <a:srgbClr val="000000"/>
                </a:solidFill>
                <a:effectLst/>
              </a:rPr>
              <a:t>He counters </a:t>
            </a:r>
            <a:r>
              <a:rPr lang="it-IT" dirty="0" err="1">
                <a:solidFill>
                  <a:srgbClr val="000000"/>
                </a:solidFill>
                <a:effectLst/>
              </a:rPr>
              <a:t>combined</a:t>
            </a:r>
            <a:r>
              <a:rPr lang="it-IT" dirty="0">
                <a:solidFill>
                  <a:srgbClr val="000000"/>
                </a:solidFill>
                <a:effectLst/>
              </a:rPr>
              <a:t> with 12 </a:t>
            </a:r>
            <a:r>
              <a:rPr lang="it-IT" dirty="0" err="1">
                <a:solidFill>
                  <a:srgbClr val="000000"/>
                </a:solidFill>
                <a:effectLst/>
              </a:rPr>
              <a:t>liquid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scintillator</a:t>
            </a:r>
            <a:r>
              <a:rPr lang="it-IT" dirty="0">
                <a:solidFill>
                  <a:srgbClr val="000000"/>
                </a:solidFill>
                <a:effectLst/>
              </a:rPr>
              <a:t> EJ-309 in the SHADES </a:t>
            </a:r>
            <a:r>
              <a:rPr lang="it-IT" dirty="0" err="1">
                <a:solidFill>
                  <a:srgbClr val="000000"/>
                </a:solidFill>
                <a:effectLst/>
              </a:rPr>
              <a:t>experiment</a:t>
            </a:r>
            <a:r>
              <a:rPr lang="it-IT" dirty="0">
                <a:solidFill>
                  <a:srgbClr val="000000"/>
                </a:solidFill>
                <a:effectLst/>
              </a:rPr>
              <a:t> for the </a:t>
            </a:r>
            <a:r>
              <a:rPr lang="it-IT" dirty="0" err="1">
                <a:solidFill>
                  <a:srgbClr val="000000"/>
                </a:solidFill>
                <a:effectLst/>
              </a:rPr>
              <a:t>measurement</a:t>
            </a:r>
            <a:r>
              <a:rPr lang="it-IT" dirty="0">
                <a:solidFill>
                  <a:srgbClr val="000000"/>
                </a:solidFill>
                <a:effectLst/>
              </a:rPr>
              <a:t> of the </a:t>
            </a:r>
            <a:r>
              <a:rPr lang="it-IT" baseline="30000" dirty="0">
                <a:solidFill>
                  <a:srgbClr val="000000"/>
                </a:solidFill>
                <a:effectLst/>
              </a:rPr>
              <a:t>22</a:t>
            </a:r>
            <a:r>
              <a:rPr lang="it-IT" dirty="0">
                <a:solidFill>
                  <a:srgbClr val="000000"/>
                </a:solidFill>
                <a:effectLst/>
              </a:rPr>
              <a:t>Ne(</a:t>
            </a:r>
            <a:r>
              <a:rPr lang="it-IT" dirty="0" err="1">
                <a:solidFill>
                  <a:srgbClr val="000000"/>
                </a:solidFill>
                <a:effectLst/>
              </a:rPr>
              <a:t>a,n</a:t>
            </a:r>
            <a:r>
              <a:rPr lang="it-IT" dirty="0">
                <a:solidFill>
                  <a:srgbClr val="000000"/>
                </a:solidFill>
                <a:effectLst/>
              </a:rPr>
              <a:t>)</a:t>
            </a:r>
            <a:r>
              <a:rPr lang="it-IT" baseline="30000" dirty="0">
                <a:solidFill>
                  <a:srgbClr val="000000"/>
                </a:solidFill>
                <a:effectLst/>
              </a:rPr>
              <a:t>25</a:t>
            </a:r>
            <a:r>
              <a:rPr lang="it-IT" dirty="0">
                <a:solidFill>
                  <a:srgbClr val="000000"/>
                </a:solidFill>
                <a:effectLst/>
              </a:rPr>
              <a:t>Mg reaction.</a:t>
            </a:r>
          </a:p>
          <a:p>
            <a:pPr algn="ctr"/>
            <a:r>
              <a:rPr lang="it-IT" dirty="0">
                <a:solidFill>
                  <a:srgbClr val="000000"/>
                </a:solidFill>
                <a:effectLst/>
              </a:rPr>
              <a:t>The EJ-309 </a:t>
            </a:r>
            <a:r>
              <a:rPr lang="it-IT" dirty="0" err="1">
                <a:solidFill>
                  <a:srgbClr val="000000"/>
                </a:solidFill>
                <a:effectLst/>
              </a:rPr>
              <a:t>provides</a:t>
            </a:r>
            <a:r>
              <a:rPr lang="it-IT" dirty="0">
                <a:solidFill>
                  <a:srgbClr val="000000"/>
                </a:solidFill>
                <a:effectLst/>
              </a:rPr>
              <a:t> energy, timing, and tagging information for the </a:t>
            </a:r>
            <a:r>
              <a:rPr lang="it-IT" dirty="0" err="1">
                <a:solidFill>
                  <a:srgbClr val="000000"/>
                </a:solidFill>
                <a:effectLst/>
              </a:rPr>
              <a:t>neutron</a:t>
            </a:r>
            <a:r>
              <a:rPr lang="it-IT" dirty="0">
                <a:solidFill>
                  <a:srgbClr val="000000"/>
                </a:solidFill>
                <a:effectLst/>
              </a:rPr>
              <a:t>, and the counters </a:t>
            </a:r>
            <a:r>
              <a:rPr lang="it-IT" dirty="0" err="1">
                <a:solidFill>
                  <a:srgbClr val="000000"/>
                </a:solidFill>
                <a:effectLst/>
              </a:rPr>
              <a:t>provide</a:t>
            </a:r>
            <a:r>
              <a:rPr lang="it-IT" dirty="0">
                <a:solidFill>
                  <a:srgbClr val="000000"/>
                </a:solidFill>
                <a:effectLst/>
              </a:rPr>
              <a:t> a </a:t>
            </a:r>
            <a:r>
              <a:rPr lang="it-IT" dirty="0" err="1">
                <a:solidFill>
                  <a:srgbClr val="000000"/>
                </a:solidFill>
                <a:effectLst/>
              </a:rPr>
              <a:t>measure</a:t>
            </a:r>
            <a:r>
              <a:rPr lang="it-IT" dirty="0">
                <a:solidFill>
                  <a:srgbClr val="000000"/>
                </a:solidFill>
                <a:effectLst/>
              </a:rPr>
              <a:t> of the </a:t>
            </a:r>
            <a:r>
              <a:rPr lang="it-IT" dirty="0" err="1">
                <a:solidFill>
                  <a:srgbClr val="000000"/>
                </a:solidFill>
                <a:effectLst/>
              </a:rPr>
              <a:t>number</a:t>
            </a:r>
            <a:r>
              <a:rPr lang="it-IT" dirty="0">
                <a:solidFill>
                  <a:srgbClr val="000000"/>
                </a:solidFill>
                <a:effectLst/>
              </a:rPr>
              <a:t> of </a:t>
            </a:r>
            <a:r>
              <a:rPr lang="it-IT" dirty="0" err="1">
                <a:solidFill>
                  <a:srgbClr val="000000"/>
                </a:solidFill>
                <a:effectLst/>
              </a:rPr>
              <a:t>neutrons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thermalised</a:t>
            </a:r>
            <a:r>
              <a:rPr lang="it-IT" dirty="0">
                <a:solidFill>
                  <a:srgbClr val="000000"/>
                </a:solidFill>
                <a:effectLst/>
              </a:rPr>
              <a:t> in the system.</a:t>
            </a:r>
          </a:p>
          <a:p>
            <a:pPr algn="ctr"/>
            <a:endParaRPr lang="it-IT" dirty="0"/>
          </a:p>
        </p:txBody>
      </p:sp>
      <p:pic>
        <p:nvPicPr>
          <p:cNvPr id="3" name="Picture 7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A7170028-17C9-251B-4FF3-F97A5ACE5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227" y="491350"/>
            <a:ext cx="3076428" cy="230732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52AEE44-327B-5F74-9773-C776A91C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" y="982744"/>
            <a:ext cx="4084573" cy="26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71EF28-315E-1AF2-A666-DCB63E1B1166}"/>
              </a:ext>
            </a:extLst>
          </p:cNvPr>
          <p:cNvSpPr txBox="1"/>
          <p:nvPr/>
        </p:nvSpPr>
        <p:spPr>
          <a:xfrm>
            <a:off x="519216" y="3727165"/>
            <a:ext cx="2686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/>
              <a:t>Credits of the plot: JINA-CEE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57DF46A-83B7-09C5-077F-DE805FF0D501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CC04BB0-DFBE-C764-A963-93B335231629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8733CB0-67ED-9B02-5E05-89D184068046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7F6AE34-6761-BCDF-5FE9-DB8F1E402EBE}"/>
              </a:ext>
            </a:extLst>
          </p:cNvPr>
          <p:cNvSpPr txBox="1"/>
          <p:nvPr/>
        </p:nvSpPr>
        <p:spPr>
          <a:xfrm>
            <a:off x="5893034" y="4202888"/>
            <a:ext cx="5970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  <a:effectLst/>
              </a:rPr>
              <a:t>BIB REDUCTION APPROACH </a:t>
            </a:r>
          </a:p>
          <a:p>
            <a:pPr algn="ctr"/>
            <a:r>
              <a:rPr lang="it-IT" dirty="0" err="1">
                <a:solidFill>
                  <a:srgbClr val="000000"/>
                </a:solidFill>
                <a:effectLst/>
              </a:rPr>
              <a:t>L</a:t>
            </a:r>
            <a:r>
              <a:rPr lang="it-IT" dirty="0" err="1"/>
              <a:t>owest</a:t>
            </a:r>
            <a:r>
              <a:rPr lang="it-IT" dirty="0"/>
              <a:t> </a:t>
            </a:r>
            <a:r>
              <a:rPr lang="it-IT" dirty="0" err="1"/>
              <a:t>detectable</a:t>
            </a:r>
            <a:r>
              <a:rPr lang="it-IT" dirty="0"/>
              <a:t> </a:t>
            </a:r>
            <a:r>
              <a:rPr lang="it-IT" dirty="0" err="1"/>
              <a:t>neutron</a:t>
            </a:r>
            <a:r>
              <a:rPr lang="it-IT" dirty="0"/>
              <a:t> energy in </a:t>
            </a:r>
            <a:r>
              <a:rPr lang="it-IT" dirty="0" err="1"/>
              <a:t>scintillator</a:t>
            </a:r>
            <a:r>
              <a:rPr lang="it-IT" dirty="0"/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is</a:t>
            </a:r>
            <a:r>
              <a:rPr lang="it-IT" dirty="0">
                <a:solidFill>
                  <a:srgbClr val="000000"/>
                </a:solidFill>
                <a:effectLst/>
              </a:rPr>
              <a:t> 163 </a:t>
            </a:r>
            <a:r>
              <a:rPr lang="it-IT" dirty="0" err="1">
                <a:solidFill>
                  <a:srgbClr val="000000"/>
                </a:solidFill>
                <a:effectLst/>
              </a:rPr>
              <a:t>keV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 err="1">
                <a:solidFill>
                  <a:srgbClr val="000000"/>
                </a:solidFill>
              </a:rPr>
              <a:t>Characterization</a:t>
            </a:r>
            <a:r>
              <a:rPr lang="it-IT" dirty="0">
                <a:solidFill>
                  <a:srgbClr val="000000"/>
                </a:solidFill>
              </a:rPr>
              <a:t> of a </a:t>
            </a:r>
            <a:r>
              <a:rPr lang="it-IT" dirty="0" err="1">
                <a:solidFill>
                  <a:srgbClr val="000000"/>
                </a:solidFill>
              </a:rPr>
              <a:t>prototype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indicates</a:t>
            </a:r>
            <a:r>
              <a:rPr lang="it-IT" dirty="0">
                <a:solidFill>
                  <a:srgbClr val="000000"/>
                </a:solidFill>
              </a:rPr>
              <a:t> a </a:t>
            </a:r>
            <a:r>
              <a:rPr lang="it-IT" dirty="0" err="1">
                <a:solidFill>
                  <a:srgbClr val="000000"/>
                </a:solidFill>
              </a:rPr>
              <a:t>coincidence</a:t>
            </a:r>
            <a:r>
              <a:rPr lang="it-IT" dirty="0">
                <a:solidFill>
                  <a:srgbClr val="000000"/>
                </a:solidFill>
              </a:rPr>
              <a:t> time of 3-7 </a:t>
            </a:r>
            <a:r>
              <a:rPr lang="it-IT" dirty="0" err="1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it-IT" dirty="0" err="1">
                <a:solidFill>
                  <a:srgbClr val="000000"/>
                </a:solidFill>
              </a:rPr>
              <a:t>s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p</a:t>
            </a:r>
            <a:r>
              <a:rPr lang="it-IT" dirty="0" err="1"/>
              <a:t>roviding</a:t>
            </a:r>
            <a:r>
              <a:rPr lang="it-IT" dirty="0"/>
              <a:t> a </a:t>
            </a:r>
            <a:r>
              <a:rPr lang="it-IT" dirty="0" err="1"/>
              <a:t>suppression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of 48% from background </a:t>
            </a:r>
            <a:r>
              <a:rPr lang="it-IT" dirty="0" err="1"/>
              <a:t>neutrons</a:t>
            </a:r>
            <a:r>
              <a:rPr lang="it-IT" dirty="0"/>
              <a:t> </a:t>
            </a:r>
            <a:r>
              <a:rPr lang="it-IT" dirty="0" err="1"/>
              <a:t>entering</a:t>
            </a:r>
            <a:r>
              <a:rPr lang="it-IT" dirty="0"/>
              <a:t> the counters</a:t>
            </a:r>
          </a:p>
          <a:p>
            <a:pPr algn="ctr"/>
            <a:r>
              <a:rPr lang="it-IT" dirty="0">
                <a:solidFill>
                  <a:srgbClr val="000000"/>
                </a:solidFill>
              </a:rPr>
              <a:t>Use </a:t>
            </a:r>
            <a:r>
              <a:rPr lang="it-IT" dirty="0" err="1">
                <a:solidFill>
                  <a:srgbClr val="000000"/>
                </a:solidFill>
              </a:rPr>
              <a:t>anticoincidence</a:t>
            </a:r>
            <a:r>
              <a:rPr lang="it-IT" dirty="0">
                <a:solidFill>
                  <a:srgbClr val="000000"/>
                </a:solidFill>
              </a:rPr>
              <a:t> to </a:t>
            </a:r>
            <a:r>
              <a:rPr lang="it-IT" dirty="0" err="1">
                <a:solidFill>
                  <a:srgbClr val="000000"/>
                </a:solidFill>
              </a:rPr>
              <a:t>select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neutrons</a:t>
            </a:r>
            <a:r>
              <a:rPr lang="it-IT" dirty="0">
                <a:solidFill>
                  <a:srgbClr val="000000"/>
                </a:solidFill>
              </a:rPr>
              <a:t> of the reaction from BIB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8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F14DA9-7A40-0F72-B14D-8DF28162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6E86-188D-E745-B6FE-D8537EDE9622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5A28A2-F90C-78C9-38CD-8AFA73F9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33620D-73ED-5B8D-2FF2-691A9443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11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44A24D5-5A8D-562C-4906-8EF27E6F5BA9}"/>
              </a:ext>
            </a:extLst>
          </p:cNvPr>
          <p:cNvGrpSpPr/>
          <p:nvPr/>
        </p:nvGrpSpPr>
        <p:grpSpPr>
          <a:xfrm>
            <a:off x="307712" y="4169306"/>
            <a:ext cx="3654287" cy="2120153"/>
            <a:chOff x="7736087" y="2143205"/>
            <a:chExt cx="3877071" cy="2223030"/>
          </a:xfrm>
        </p:grpSpPr>
        <p:pic>
          <p:nvPicPr>
            <p:cNvPr id="8" name="Immagine 7" descr="Immagine che contiene testo, schermata, Diagramm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936B190F-6741-E08B-6ACE-944B5CB8A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6087" y="2143205"/>
              <a:ext cx="3877071" cy="2223030"/>
            </a:xfrm>
            <a:prstGeom prst="rect">
              <a:avLst/>
            </a:prstGeom>
          </p:spPr>
        </p:pic>
        <p:pic>
          <p:nvPicPr>
            <p:cNvPr id="9" name="Immagine 8" descr="Immagine che contiene Carattere, testo, Elementi grafici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CAB23650-24E9-0204-9AFB-8519C8FC3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5230" y="2440546"/>
              <a:ext cx="558442" cy="418832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7372C1C0-5D65-C29B-7A41-3B814824D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" y="1787118"/>
            <a:ext cx="4114801" cy="23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6071EE17-128E-824E-2B3A-FC823EF7DC7F}"/>
              </a:ext>
            </a:extLst>
          </p:cNvPr>
          <p:cNvSpPr txBox="1">
            <a:spLocks/>
          </p:cNvSpPr>
          <p:nvPr/>
        </p:nvSpPr>
        <p:spPr>
          <a:xfrm>
            <a:off x="113804" y="-21765"/>
            <a:ext cx="11915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/>
              <a:t>FAST NEUTRON DETECTORS: </a:t>
            </a:r>
            <a:r>
              <a:rPr lang="it-IT" b="1" dirty="0" err="1"/>
              <a:t>characterization</a:t>
            </a:r>
            <a:endParaRPr lang="it-IT" b="1" dirty="0"/>
          </a:p>
        </p:txBody>
      </p:sp>
      <p:pic>
        <p:nvPicPr>
          <p:cNvPr id="12" name="Immagine 11" descr="Immagine che contiene testo, Carattere, numero, schermata&#10;&#10;Descrizione generata automaticamente">
            <a:extLst>
              <a:ext uri="{FF2B5EF4-FFF2-40B4-BE49-F238E27FC236}">
                <a16:creationId xmlns:a16="http://schemas.microsoft.com/office/drawing/2014/main" id="{69BF1E87-155E-C8C3-5D7B-78FEF2448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494" y="3366392"/>
            <a:ext cx="6583017" cy="212015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7580801-0317-4061-6324-00300565FE32}"/>
              </a:ext>
            </a:extLst>
          </p:cNvPr>
          <p:cNvSpPr txBox="1"/>
          <p:nvPr/>
        </p:nvSpPr>
        <p:spPr>
          <a:xfrm>
            <a:off x="373409" y="1090219"/>
            <a:ext cx="3820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Low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induced</a:t>
            </a:r>
            <a:r>
              <a:rPr lang="it-IT" dirty="0"/>
              <a:t> background after</a:t>
            </a:r>
          </a:p>
          <a:p>
            <a:pPr algn="ctr"/>
            <a:r>
              <a:rPr lang="it-IT" dirty="0"/>
              <a:t>OFHC </a:t>
            </a:r>
            <a:r>
              <a:rPr lang="it-IT" dirty="0" err="1"/>
              <a:t>collimator</a:t>
            </a:r>
            <a:r>
              <a:rPr lang="it-IT" dirty="0"/>
              <a:t> + </a:t>
            </a:r>
            <a:r>
              <a:rPr lang="it-IT" dirty="0" err="1"/>
              <a:t>nitric</a:t>
            </a:r>
            <a:r>
              <a:rPr lang="it-IT" dirty="0"/>
              <a:t> acid </a:t>
            </a:r>
            <a:r>
              <a:rPr lang="it-IT" dirty="0" err="1"/>
              <a:t>bath</a:t>
            </a:r>
            <a:endParaRPr lang="it-IT" dirty="0"/>
          </a:p>
        </p:txBody>
      </p:sp>
      <p:pic>
        <p:nvPicPr>
          <p:cNvPr id="15" name="Immagine 14" descr="Immagine che contiene lavandino, tubo, Rubinetterie, macchina&#10;&#10;Il contenuto generato dall'IA potrebbe non essere corretto.">
            <a:extLst>
              <a:ext uri="{FF2B5EF4-FFF2-40B4-BE49-F238E27FC236}">
                <a16:creationId xmlns:a16="http://schemas.microsoft.com/office/drawing/2014/main" id="{53F76FE9-1115-32A7-CBF8-9D0EE113E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V="1">
            <a:off x="2563763" y="4539171"/>
            <a:ext cx="690274" cy="51770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444F117-D284-0904-E7DF-02B632D10585}"/>
              </a:ext>
            </a:extLst>
          </p:cNvPr>
          <p:cNvSpPr txBox="1"/>
          <p:nvPr/>
        </p:nvSpPr>
        <p:spPr>
          <a:xfrm>
            <a:off x="5189864" y="5423736"/>
            <a:ext cx="6163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 err="1"/>
              <a:t>D</a:t>
            </a:r>
            <a:r>
              <a:rPr lang="it-IT" sz="1200" dirty="0" err="1">
                <a:effectLst/>
              </a:rPr>
              <a:t>eviation</a:t>
            </a:r>
            <a:r>
              <a:rPr lang="it-IT" sz="1200" dirty="0">
                <a:effectLst/>
              </a:rPr>
              <a:t> from </a:t>
            </a:r>
            <a:r>
              <a:rPr lang="it-IT" sz="1200" dirty="0" err="1">
                <a:effectLst/>
              </a:rPr>
              <a:t>experimental</a:t>
            </a:r>
            <a:r>
              <a:rPr lang="it-IT" sz="1200" dirty="0"/>
              <a:t> </a:t>
            </a:r>
            <a:r>
              <a:rPr lang="it-IT" sz="1200" dirty="0">
                <a:effectLst/>
              </a:rPr>
              <a:t>data by </a:t>
            </a:r>
            <a:r>
              <a:rPr lang="it-IT" sz="1200" dirty="0" err="1">
                <a:effectLst/>
              </a:rPr>
              <a:t>approximately</a:t>
            </a:r>
            <a:r>
              <a:rPr lang="it-IT" sz="1200" dirty="0">
                <a:effectLst/>
              </a:rPr>
              <a:t> 15%, </a:t>
            </a:r>
            <a:r>
              <a:rPr lang="it-IT" sz="1200" dirty="0" err="1">
                <a:effectLst/>
              </a:rPr>
              <a:t>likely</a:t>
            </a:r>
            <a:r>
              <a:rPr lang="it-IT" sz="1200" dirty="0">
                <a:effectLst/>
              </a:rPr>
              <a:t> due to </a:t>
            </a:r>
            <a:r>
              <a:rPr lang="it-IT" sz="1200" dirty="0" err="1">
                <a:effectLst/>
              </a:rPr>
              <a:t>inaccuracies</a:t>
            </a:r>
            <a:r>
              <a:rPr lang="it-IT" sz="1200" dirty="0"/>
              <a:t> </a:t>
            </a:r>
            <a:r>
              <a:rPr lang="it-IT" sz="1200" dirty="0">
                <a:effectLst/>
              </a:rPr>
              <a:t>in the </a:t>
            </a:r>
            <a:r>
              <a:rPr lang="it-IT" sz="1200" dirty="0" err="1">
                <a:effectLst/>
              </a:rPr>
              <a:t>thermal</a:t>
            </a:r>
            <a:r>
              <a:rPr lang="it-IT" sz="1200" dirty="0">
                <a:effectLst/>
              </a:rPr>
              <a:t> scattering cross </a:t>
            </a:r>
            <a:r>
              <a:rPr lang="it-IT" sz="1200" dirty="0" err="1">
                <a:effectLst/>
              </a:rPr>
              <a:t>sections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used</a:t>
            </a:r>
            <a:r>
              <a:rPr lang="it-IT" sz="1200" dirty="0">
                <a:effectLst/>
              </a:rPr>
              <a:t> in Geant4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D7AD1FE-9E7C-CF68-F5CF-C7660081304B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5F3551B-ED91-ED67-38A2-88E415E55537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0A64629-58A8-6D68-34C0-5E111251085C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C4A8FA65-A246-956A-9BF5-DB7526242A86}"/>
              </a:ext>
            </a:extLst>
          </p:cNvPr>
          <p:cNvGrpSpPr/>
          <p:nvPr/>
        </p:nvGrpSpPr>
        <p:grpSpPr>
          <a:xfrm>
            <a:off x="5771146" y="811135"/>
            <a:ext cx="4764507" cy="2644585"/>
            <a:chOff x="4831212" y="858004"/>
            <a:chExt cx="4764507" cy="2644585"/>
          </a:xfrm>
        </p:grpSpPr>
        <p:pic>
          <p:nvPicPr>
            <p:cNvPr id="3" name="Immagine 2" descr="Immagine che contiene testo, schermata, Diagramma, linea&#10;&#10;Descrizione generata automaticamente">
              <a:extLst>
                <a:ext uri="{FF2B5EF4-FFF2-40B4-BE49-F238E27FC236}">
                  <a16:creationId xmlns:a16="http://schemas.microsoft.com/office/drawing/2014/main" id="{9E66B55B-DBAE-61B8-4BF4-5C36DCE5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1212" y="858004"/>
              <a:ext cx="4764507" cy="2644585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FB09E093-EE88-BAB1-8532-959E6604962D}"/>
                </a:ext>
              </a:extLst>
            </p:cNvPr>
            <p:cNvSpPr/>
            <p:nvPr/>
          </p:nvSpPr>
          <p:spPr>
            <a:xfrm rot="10800000" flipV="1">
              <a:off x="8750207" y="1277305"/>
              <a:ext cx="550518" cy="117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BE4F1D51-7171-10BF-4A92-790AB4F802EC}"/>
              </a:ext>
            </a:extLst>
          </p:cNvPr>
          <p:cNvSpPr/>
          <p:nvPr/>
        </p:nvSpPr>
        <p:spPr>
          <a:xfrm rot="20880610">
            <a:off x="6005822" y="2854720"/>
            <a:ext cx="4530216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>
                      <a:alpha val="38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alpha val="40000"/>
                  </a:schemeClr>
                </a:solidFill>
                <a:effectLst/>
              </a:rPr>
              <a:t>PRELIMINARY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55CEA6F-B50E-77F4-8A48-B3227ABDA0F7}"/>
              </a:ext>
            </a:extLst>
          </p:cNvPr>
          <p:cNvSpPr txBox="1"/>
          <p:nvPr/>
        </p:nvSpPr>
        <p:spPr>
          <a:xfrm>
            <a:off x="8571525" y="5976977"/>
            <a:ext cx="345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A. Best &amp; D. Mercogliano</a:t>
            </a:r>
          </a:p>
        </p:txBody>
      </p:sp>
    </p:spTree>
    <p:extLst>
      <p:ext uri="{BB962C8B-B14F-4D97-AF65-F5344CB8AC3E}">
        <p14:creationId xmlns:p14="http://schemas.microsoft.com/office/powerpoint/2010/main" val="1471048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72D06D-0BF7-CAA2-CB77-9967E395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EB67-3D0D-7E48-968E-675EB7861999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87638A-E885-D04C-C44B-5EA86549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EBA0F7-7EB4-14F5-6C0F-FB970650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12</a:t>
            </a:fld>
            <a:endParaRPr lang="it-IT" dirty="0"/>
          </a:p>
        </p:txBody>
      </p:sp>
      <p:pic>
        <p:nvPicPr>
          <p:cNvPr id="13" name="Immagine 12" descr="Immagine che contiene macchina, industria, acciaio, Macchina utensile&#10;&#10;Descrizione generata automaticamente">
            <a:extLst>
              <a:ext uri="{FF2B5EF4-FFF2-40B4-BE49-F238E27FC236}">
                <a16:creationId xmlns:a16="http://schemas.microsoft.com/office/drawing/2014/main" id="{09ED7201-BDC7-8402-4269-DB2F31895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2121104"/>
            <a:ext cx="3152273" cy="225924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A20DCF-E79E-A008-B0A0-47CF16AF14F2}"/>
              </a:ext>
            </a:extLst>
          </p:cNvPr>
          <p:cNvSpPr txBox="1"/>
          <p:nvPr/>
        </p:nvSpPr>
        <p:spPr>
          <a:xfrm>
            <a:off x="3017325" y="2632431"/>
            <a:ext cx="5535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Array of  </a:t>
            </a:r>
            <a:r>
              <a:rPr lang="it-IT" dirty="0" err="1"/>
              <a:t>HPGe</a:t>
            </a:r>
            <a:r>
              <a:rPr lang="it-IT" dirty="0"/>
              <a:t> detectors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for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.</a:t>
            </a:r>
          </a:p>
          <a:p>
            <a:pPr algn="ctr"/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wit</a:t>
            </a:r>
            <a:r>
              <a:rPr lang="it-IT" dirty="0"/>
              <a:t> </a:t>
            </a:r>
            <a:r>
              <a:rPr lang="it-IT" dirty="0" err="1"/>
              <a:t>Cryocooler</a:t>
            </a:r>
            <a:r>
              <a:rPr lang="it-IT" dirty="0"/>
              <a:t> to </a:t>
            </a:r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operation</a:t>
            </a:r>
            <a:r>
              <a:rPr lang="it-IT" dirty="0"/>
              <a:t> of </a:t>
            </a:r>
            <a:r>
              <a:rPr lang="it-IT" dirty="0" err="1"/>
              <a:t>refilling</a:t>
            </a:r>
            <a:r>
              <a:rPr lang="it-IT" dirty="0"/>
              <a:t> and favor long </a:t>
            </a:r>
            <a:r>
              <a:rPr lang="it-IT" dirty="0" err="1"/>
              <a:t>measurements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0B2F69-36D8-3E7D-44F5-E9B7828B1093}"/>
              </a:ext>
            </a:extLst>
          </p:cNvPr>
          <p:cNvSpPr txBox="1"/>
          <p:nvPr/>
        </p:nvSpPr>
        <p:spPr>
          <a:xfrm>
            <a:off x="2730289" y="1435826"/>
            <a:ext cx="7968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cascades</a:t>
            </a:r>
            <a:r>
              <a:rPr lang="it-IT" dirty="0"/>
              <a:t> </a:t>
            </a:r>
            <a:r>
              <a:rPr lang="it-IT" dirty="0" err="1"/>
              <a:t>request</a:t>
            </a:r>
            <a:r>
              <a:rPr lang="it-IT" dirty="0"/>
              <a:t> high </a:t>
            </a:r>
            <a:r>
              <a:rPr lang="it-IT" dirty="0" err="1"/>
              <a:t>resolution</a:t>
            </a:r>
            <a:r>
              <a:rPr lang="it-IT" dirty="0"/>
              <a:t> to </a:t>
            </a:r>
            <a:r>
              <a:rPr lang="it-IT" dirty="0" err="1"/>
              <a:t>distinguish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>
                <a:latin typeface="Symbol" pitchFamily="2" charset="2"/>
              </a:rPr>
              <a:t>g</a:t>
            </a:r>
            <a:r>
              <a:rPr lang="it-IT" dirty="0"/>
              <a:t>-rays </a:t>
            </a:r>
            <a:r>
              <a:rPr lang="it-IT" dirty="0" err="1"/>
              <a:t>emitted</a:t>
            </a:r>
            <a:r>
              <a:rPr lang="it-IT" dirty="0"/>
              <a:t>.</a:t>
            </a:r>
          </a:p>
          <a:p>
            <a:r>
              <a:rPr lang="it-IT" dirty="0"/>
              <a:t>A </a:t>
            </a:r>
            <a:r>
              <a:rPr lang="it-IT" dirty="0" err="1"/>
              <a:t>recent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measurement</a:t>
            </a:r>
            <a:r>
              <a:rPr lang="it-IT" dirty="0"/>
              <a:t> of the </a:t>
            </a:r>
            <a:r>
              <a:rPr lang="it-IT" baseline="30000" dirty="0"/>
              <a:t>14</a:t>
            </a:r>
            <a:r>
              <a:rPr lang="it-IT" dirty="0"/>
              <a:t>N(</a:t>
            </a:r>
            <a:r>
              <a:rPr lang="it-IT" dirty="0" err="1"/>
              <a:t>p</a:t>
            </a:r>
            <a:r>
              <a:rPr lang="it-IT" dirty="0" err="1">
                <a:latin typeface="Symbol" pitchFamily="2" charset="2"/>
              </a:rPr>
              <a:t>,g</a:t>
            </a:r>
            <a:r>
              <a:rPr lang="it-IT" dirty="0"/>
              <a:t>)</a:t>
            </a:r>
            <a:r>
              <a:rPr lang="it-IT" baseline="30000" dirty="0"/>
              <a:t>15</a:t>
            </a:r>
            <a:r>
              <a:rPr lang="it-IT" dirty="0"/>
              <a:t>O reaction </a:t>
            </a:r>
            <a:r>
              <a:rPr lang="it-IT" dirty="0" err="1"/>
              <a:t>at</a:t>
            </a:r>
            <a:r>
              <a:rPr lang="it-IT" dirty="0"/>
              <a:t> IBF</a:t>
            </a:r>
          </a:p>
        </p:txBody>
      </p:sp>
      <p:pic>
        <p:nvPicPr>
          <p:cNvPr id="10" name="Immagine 9" descr="Immagine che contiene linea, testo, Diagramma, diagramma&#10;&#10;Descrizione generata automaticamente">
            <a:extLst>
              <a:ext uri="{FF2B5EF4-FFF2-40B4-BE49-F238E27FC236}">
                <a16:creationId xmlns:a16="http://schemas.microsoft.com/office/drawing/2014/main" id="{FC93D9EF-1D23-6C1A-C8A1-9416EB1A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1977"/>
            <a:ext cx="4818570" cy="2308558"/>
          </a:xfrm>
          <a:prstGeom prst="rect">
            <a:avLst/>
          </a:prstGeom>
        </p:spPr>
      </p:pic>
      <p:pic>
        <p:nvPicPr>
          <p:cNvPr id="12" name="Immagine 11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194861E4-3195-525C-AC37-90AC38E24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78" y="1046956"/>
            <a:ext cx="2345021" cy="2884411"/>
          </a:xfrm>
          <a:prstGeom prst="rect">
            <a:avLst/>
          </a:prstGeom>
        </p:spPr>
      </p:pic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E6B8B534-CEA9-36C0-8306-C948D78F0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758269"/>
              </p:ext>
            </p:extLst>
          </p:nvPr>
        </p:nvGraphicFramePr>
        <p:xfrm>
          <a:off x="4882104" y="4458590"/>
          <a:ext cx="699979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264">
                  <a:extLst>
                    <a:ext uri="{9D8B030D-6E8A-4147-A177-3AD203B41FA5}">
                      <a16:colId xmlns:a16="http://schemas.microsoft.com/office/drawing/2014/main" val="1425573545"/>
                    </a:ext>
                  </a:extLst>
                </a:gridCol>
                <a:gridCol w="2333264">
                  <a:extLst>
                    <a:ext uri="{9D8B030D-6E8A-4147-A177-3AD203B41FA5}">
                      <a16:colId xmlns:a16="http://schemas.microsoft.com/office/drawing/2014/main" val="504661622"/>
                    </a:ext>
                  </a:extLst>
                </a:gridCol>
                <a:gridCol w="2333264">
                  <a:extLst>
                    <a:ext uri="{9D8B030D-6E8A-4147-A177-3AD203B41FA5}">
                      <a16:colId xmlns:a16="http://schemas.microsoft.com/office/drawing/2014/main" val="2948096841"/>
                    </a:ext>
                  </a:extLst>
                </a:gridCol>
              </a:tblGrid>
              <a:tr h="343016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Relative </a:t>
                      </a:r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FWHM </a:t>
                      </a:r>
                      <a:r>
                        <a:rPr lang="it-IT" dirty="0" err="1"/>
                        <a:t>at</a:t>
                      </a:r>
                      <a:r>
                        <a:rPr lang="it-IT" dirty="0"/>
                        <a:t> 1.33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835288"/>
                  </a:ext>
                </a:extLst>
              </a:tr>
              <a:tr h="343016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HPGeBochum</a:t>
                      </a:r>
                      <a:r>
                        <a:rPr lang="it-IT" dirty="0"/>
                        <a:t>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Camberra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  <a:r>
                        <a:rPr lang="it-IT" dirty="0"/>
                        <a:t>2 </a:t>
                      </a:r>
                      <a:r>
                        <a:rPr lang="it-IT" dirty="0" err="1"/>
                        <a:t>keV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554215"/>
                  </a:ext>
                </a:extLst>
              </a:tr>
              <a:tr h="343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HPGe</a:t>
                      </a:r>
                      <a:r>
                        <a:rPr lang="it-IT" dirty="0"/>
                        <a:t> Genova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Ametek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  <a:r>
                        <a:rPr lang="it-IT" dirty="0"/>
                        <a:t>2 </a:t>
                      </a:r>
                      <a:r>
                        <a:rPr lang="it-IT" dirty="0" err="1"/>
                        <a:t>keV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212235"/>
                  </a:ext>
                </a:extLst>
              </a:tr>
              <a:tr h="343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HPGeDresda</a:t>
                      </a:r>
                      <a:endParaRPr lang="it-IT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Camberra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  <a:r>
                        <a:rPr lang="it-IT" dirty="0"/>
                        <a:t>2 </a:t>
                      </a:r>
                      <a:r>
                        <a:rPr lang="it-IT" dirty="0" err="1"/>
                        <a:t>keV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54133"/>
                  </a:ext>
                </a:extLst>
              </a:tr>
            </a:tbl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40AFD238-1E95-E09B-9306-19C8A1C93690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B5FF95C-F2C6-ED36-5162-934D07C60248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3DB5EEF-7E5E-88AA-8F16-FF1F4C5A34E5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B1A2239-C45E-E259-F656-2E8DD11E6AE2}"/>
              </a:ext>
            </a:extLst>
          </p:cNvPr>
          <p:cNvSpPr txBox="1"/>
          <p:nvPr/>
        </p:nvSpPr>
        <p:spPr>
          <a:xfrm>
            <a:off x="688446" y="5477670"/>
            <a:ext cx="167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605 </a:t>
            </a:r>
            <a:r>
              <a:rPr lang="it-IT" sz="1200" b="1" dirty="0" err="1">
                <a:solidFill>
                  <a:srgbClr val="FF0000"/>
                </a:solidFill>
              </a:rPr>
              <a:t>keV</a:t>
            </a:r>
            <a:endParaRPr lang="it-IT" sz="1200" b="1" dirty="0">
              <a:solidFill>
                <a:srgbClr val="FF0000"/>
              </a:solidFill>
            </a:endParaRPr>
          </a:p>
          <a:p>
            <a:r>
              <a:rPr lang="it-IT" sz="1200" b="1" dirty="0">
                <a:solidFill>
                  <a:srgbClr val="002060"/>
                </a:solidFill>
              </a:rPr>
              <a:t>1260 </a:t>
            </a:r>
            <a:r>
              <a:rPr lang="it-IT" sz="1200" b="1" dirty="0" err="1">
                <a:solidFill>
                  <a:srgbClr val="002060"/>
                </a:solidFill>
              </a:rPr>
              <a:t>keV</a:t>
            </a:r>
            <a:endParaRPr lang="it-IT" sz="1200" b="1" dirty="0">
              <a:solidFill>
                <a:srgbClr val="002060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4F5BCD-2F56-97AA-B03F-47FFDEB3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HIGH RESOLUTION</a:t>
            </a:r>
            <a:br>
              <a:rPr lang="it-IT" dirty="0"/>
            </a:br>
            <a:r>
              <a:rPr lang="it-IT" b="1" dirty="0">
                <a:latin typeface="Symbol" pitchFamily="2" charset="2"/>
              </a:rPr>
              <a:t>g-</a:t>
            </a:r>
            <a:r>
              <a:rPr lang="it-IT" b="1" dirty="0"/>
              <a:t>rays PARTICLES DETECTORS</a:t>
            </a:r>
            <a:endParaRPr lang="it-IT" b="1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5141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49F80F-E5C7-71CA-4EDC-51AF0698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592D-958C-EF46-959C-503B51BA1E1F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CE77B8-3728-4DBC-EF7F-F9B8D7A6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62AFC3-4A43-85FC-5BBE-3BB8B00A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13</a:t>
            </a:fld>
            <a:endParaRPr lang="it-IT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9863776-DE01-84A0-611D-64DCFDBD6E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EBB7008-D2AD-D53E-6F2A-50A5AD7736E9}"/>
              </a:ext>
            </a:extLst>
          </p:cNvPr>
          <p:cNvGrpSpPr/>
          <p:nvPr/>
        </p:nvGrpSpPr>
        <p:grpSpPr>
          <a:xfrm>
            <a:off x="83944" y="2062128"/>
            <a:ext cx="5105400" cy="4330700"/>
            <a:chOff x="679761" y="1498465"/>
            <a:chExt cx="5105400" cy="4330700"/>
          </a:xfrm>
        </p:grpSpPr>
        <p:pic>
          <p:nvPicPr>
            <p:cNvPr id="11" name="Immagine 10" descr="Immagine che contiene edificio, gas, forno, interno&#10;&#10;Descrizione generata automaticamente">
              <a:extLst>
                <a:ext uri="{FF2B5EF4-FFF2-40B4-BE49-F238E27FC236}">
                  <a16:creationId xmlns:a16="http://schemas.microsoft.com/office/drawing/2014/main" id="{70F1AFC1-A026-CEBB-223F-26C8E8963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761" y="1498465"/>
              <a:ext cx="5105400" cy="4330700"/>
            </a:xfrm>
            <a:prstGeom prst="rect">
              <a:avLst/>
            </a:prstGeom>
          </p:spPr>
        </p:pic>
        <p:pic>
          <p:nvPicPr>
            <p:cNvPr id="13" name="Immagine 12" descr="Immagine che contiene cilindro, tubo, metallo, macchina&#10;&#10;Descrizione generata automaticamente">
              <a:extLst>
                <a:ext uri="{FF2B5EF4-FFF2-40B4-BE49-F238E27FC236}">
                  <a16:creationId xmlns:a16="http://schemas.microsoft.com/office/drawing/2014/main" id="{8C96EBF8-A2FB-7D83-1815-DCA0765C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846" y="1650784"/>
              <a:ext cx="2997907" cy="1465766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4BC1E24C-C509-27CA-308C-9D61C5C3EF37}"/>
                </a:ext>
              </a:extLst>
            </p:cNvPr>
            <p:cNvSpPr/>
            <p:nvPr/>
          </p:nvSpPr>
          <p:spPr>
            <a:xfrm>
              <a:off x="3949002" y="3663815"/>
              <a:ext cx="1075174" cy="4962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63322DE-25F2-CA95-F952-B876AF883592}"/>
                </a:ext>
              </a:extLst>
            </p:cNvPr>
            <p:cNvSpPr/>
            <p:nvPr/>
          </p:nvSpPr>
          <p:spPr>
            <a:xfrm>
              <a:off x="710845" y="1650784"/>
              <a:ext cx="2997907" cy="14657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9B8201A7-684C-A2C2-43B8-D2D7EE5F920C}"/>
                </a:ext>
              </a:extLst>
            </p:cNvPr>
            <p:cNvCxnSpPr/>
            <p:nvPr/>
          </p:nvCxnSpPr>
          <p:spPr>
            <a:xfrm flipH="1" flipV="1">
              <a:off x="710845" y="3116550"/>
              <a:ext cx="3238157" cy="10434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7C674E12-0837-D535-80F0-5889C0920C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8752" y="1650784"/>
              <a:ext cx="1315424" cy="20130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D2CA51D7-2923-687F-7631-A52F985AD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541787"/>
              </p:ext>
            </p:extLst>
          </p:nvPr>
        </p:nvGraphicFramePr>
        <p:xfrm>
          <a:off x="5288500" y="1607453"/>
          <a:ext cx="641559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533">
                  <a:extLst>
                    <a:ext uri="{9D8B030D-6E8A-4147-A177-3AD203B41FA5}">
                      <a16:colId xmlns:a16="http://schemas.microsoft.com/office/drawing/2014/main" val="1425573545"/>
                    </a:ext>
                  </a:extLst>
                </a:gridCol>
                <a:gridCol w="2138533">
                  <a:extLst>
                    <a:ext uri="{9D8B030D-6E8A-4147-A177-3AD203B41FA5}">
                      <a16:colId xmlns:a16="http://schemas.microsoft.com/office/drawing/2014/main" val="504661622"/>
                    </a:ext>
                  </a:extLst>
                </a:gridCol>
                <a:gridCol w="2138533">
                  <a:extLst>
                    <a:ext uri="{9D8B030D-6E8A-4147-A177-3AD203B41FA5}">
                      <a16:colId xmlns:a16="http://schemas.microsoft.com/office/drawing/2014/main" val="2948096841"/>
                    </a:ext>
                  </a:extLst>
                </a:gridCol>
              </a:tblGrid>
              <a:tr h="343016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Relative </a:t>
                      </a:r>
                      <a:r>
                        <a:rPr lang="it-IT" dirty="0" err="1"/>
                        <a:t>efficiency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FWHM </a:t>
                      </a:r>
                      <a:r>
                        <a:rPr lang="it-IT" dirty="0" err="1"/>
                        <a:t>at</a:t>
                      </a:r>
                      <a:r>
                        <a:rPr lang="it-IT" dirty="0"/>
                        <a:t> 1.33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835288"/>
                  </a:ext>
                </a:extLst>
              </a:tr>
              <a:tr h="343016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HPGe</a:t>
                      </a:r>
                      <a:r>
                        <a:rPr lang="it-IT" dirty="0"/>
                        <a:t> Pd 2</a:t>
                      </a:r>
                    </a:p>
                    <a:p>
                      <a:pPr algn="ctr"/>
                      <a:r>
                        <a:rPr lang="it-IT" dirty="0" err="1"/>
                        <a:t>Ametek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2.1 </a:t>
                      </a:r>
                      <a:r>
                        <a:rPr lang="it-IT" dirty="0" err="1"/>
                        <a:t>keV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554215"/>
                  </a:ext>
                </a:extLst>
              </a:tr>
            </a:tbl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36AD3DF-CC16-6FE2-1A4F-8F8DCB9CB86F}"/>
              </a:ext>
            </a:extLst>
          </p:cNvPr>
          <p:cNvSpPr txBox="1"/>
          <p:nvPr/>
        </p:nvSpPr>
        <p:spPr>
          <a:xfrm>
            <a:off x="6153823" y="2811089"/>
            <a:ext cx="51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 l dewar for </a:t>
            </a:r>
            <a:r>
              <a:rPr lang="it-IT" dirty="0" err="1"/>
              <a:t>measurements</a:t>
            </a:r>
            <a:r>
              <a:rPr lang="it-IT" dirty="0"/>
              <a:t> </a:t>
            </a: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thatn</a:t>
            </a:r>
            <a:r>
              <a:rPr lang="it-IT" dirty="0"/>
              <a:t> 10 days</a:t>
            </a:r>
          </a:p>
        </p:txBody>
      </p:sp>
      <p:pic>
        <p:nvPicPr>
          <p:cNvPr id="25" name="Immagine 24" descr="Immagine che contiene testo, linea, ricevuta, Carattere&#10;&#10;Descrizione generata automaticamente">
            <a:extLst>
              <a:ext uri="{FF2B5EF4-FFF2-40B4-BE49-F238E27FC236}">
                <a16:creationId xmlns:a16="http://schemas.microsoft.com/office/drawing/2014/main" id="{6B394D8E-194B-04FE-AA14-BDEF1F18C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467046"/>
            <a:ext cx="5912899" cy="2547737"/>
          </a:xfrm>
          <a:prstGeom prst="rect">
            <a:avLst/>
          </a:prstGeom>
        </p:spPr>
      </p:pic>
      <p:pic>
        <p:nvPicPr>
          <p:cNvPr id="27" name="Immagine 26" descr="Immagine che contiene testo, diagramma, Diagramma, schermata&#10;&#10;Descrizione generata automaticamente">
            <a:extLst>
              <a:ext uri="{FF2B5EF4-FFF2-40B4-BE49-F238E27FC236}">
                <a16:creationId xmlns:a16="http://schemas.microsoft.com/office/drawing/2014/main" id="{1DA90249-7ACD-080C-DBF8-C6953BF84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059" y="1265338"/>
            <a:ext cx="6514755" cy="3512429"/>
          </a:xfrm>
          <a:prstGeom prst="rect">
            <a:avLst/>
          </a:prstGeom>
        </p:spPr>
      </p:pic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61C2845B-0989-CD93-9C0E-FF1BA3193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420690"/>
              </p:ext>
            </p:extLst>
          </p:nvPr>
        </p:nvGraphicFramePr>
        <p:xfrm>
          <a:off x="5654150" y="4985965"/>
          <a:ext cx="59129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6450">
                  <a:extLst>
                    <a:ext uri="{9D8B030D-6E8A-4147-A177-3AD203B41FA5}">
                      <a16:colId xmlns:a16="http://schemas.microsoft.com/office/drawing/2014/main" val="2956908149"/>
                    </a:ext>
                  </a:extLst>
                </a:gridCol>
                <a:gridCol w="2956450">
                  <a:extLst>
                    <a:ext uri="{9D8B030D-6E8A-4147-A177-3AD203B41FA5}">
                      <a16:colId xmlns:a16="http://schemas.microsoft.com/office/drawing/2014/main" val="4213145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Background rate [200-2700 </a:t>
                      </a:r>
                      <a:r>
                        <a:rPr lang="it-IT" sz="1400" dirty="0" err="1"/>
                        <a:t>keV</a:t>
                      </a:r>
                      <a:r>
                        <a:rPr lang="it-IT" sz="1400" dirty="0"/>
                        <a:t>]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08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unshielded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6 034 800 (900)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cpd</a:t>
                      </a: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910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Lead+Cu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4176(15)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cpd</a:t>
                      </a: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024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Lead+Cu</a:t>
                      </a:r>
                      <a:r>
                        <a:rPr lang="it-IT" dirty="0"/>
                        <a:t>+ N2 flushing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3416(10)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cpd</a:t>
                      </a: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31077"/>
                  </a:ext>
                </a:extLst>
              </a:tr>
            </a:tbl>
          </a:graphicData>
        </a:graphic>
      </p:graphicFrame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ED41918-A001-2D70-C422-8903B102EEAA}"/>
              </a:ext>
            </a:extLst>
          </p:cNvPr>
          <p:cNvSpPr txBox="1"/>
          <p:nvPr/>
        </p:nvSpPr>
        <p:spPr>
          <a:xfrm>
            <a:off x="60325" y="1074230"/>
            <a:ext cx="10195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Proton and alpha </a:t>
            </a:r>
            <a:r>
              <a:rPr lang="it-IT" dirty="0" err="1"/>
              <a:t>channels</a:t>
            </a:r>
            <a:r>
              <a:rPr lang="it-IT" dirty="0"/>
              <a:t> of the 12C+12C reaction </a:t>
            </a:r>
            <a:r>
              <a:rPr lang="it-IT" dirty="0" err="1"/>
              <a:t>emit</a:t>
            </a:r>
            <a:r>
              <a:rPr lang="it-IT" dirty="0"/>
              <a:t> </a:t>
            </a:r>
            <a:r>
              <a:rPr lang="it-IT" dirty="0">
                <a:latin typeface="Symbol" pitchFamily="2" charset="2"/>
              </a:rPr>
              <a:t>g</a:t>
            </a:r>
            <a:r>
              <a:rPr lang="it-IT" dirty="0"/>
              <a:t>-rays </a:t>
            </a:r>
            <a:r>
              <a:rPr lang="it-IT" dirty="0" err="1"/>
              <a:t>at</a:t>
            </a:r>
            <a:r>
              <a:rPr lang="it-IT" dirty="0"/>
              <a:t> 440 </a:t>
            </a:r>
            <a:r>
              <a:rPr lang="it-IT" dirty="0" err="1"/>
              <a:t>keV</a:t>
            </a:r>
            <a:r>
              <a:rPr lang="it-IT" dirty="0"/>
              <a:t> and 1634 </a:t>
            </a:r>
            <a:r>
              <a:rPr lang="it-IT" dirty="0" err="1"/>
              <a:t>keV</a:t>
            </a:r>
            <a:r>
              <a:rPr lang="it-IT" dirty="0"/>
              <a:t>, </a:t>
            </a:r>
            <a:r>
              <a:rPr lang="it-IT" dirty="0" err="1"/>
              <a:t>respectively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These</a:t>
            </a:r>
            <a:r>
              <a:rPr lang="it-IT" dirty="0"/>
              <a:t> signatures can be </a:t>
            </a:r>
            <a:r>
              <a:rPr lang="it-IT" dirty="0" err="1"/>
              <a:t>hampered</a:t>
            </a:r>
            <a:r>
              <a:rPr lang="it-IT" dirty="0"/>
              <a:t> by </a:t>
            </a:r>
            <a:r>
              <a:rPr lang="it-IT" dirty="0" err="1"/>
              <a:t>natural</a:t>
            </a:r>
            <a:r>
              <a:rPr lang="it-IT" dirty="0"/>
              <a:t> background.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F2FD0F2-7EBB-2871-E5BE-4E22933D0E5F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7547A6F-AA07-557B-864E-7EDA87C5FA87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FA5A47-6381-505E-3C42-824EEA1399CA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527F0459-02A1-F28D-24A3-9DFEB7529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040" y="-67360"/>
            <a:ext cx="11816139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HIGH RESOLUTION </a:t>
            </a:r>
            <a:br>
              <a:rPr lang="it-IT" b="1" dirty="0"/>
            </a:br>
            <a:r>
              <a:rPr lang="it-IT" b="1" dirty="0">
                <a:latin typeface="Symbol" pitchFamily="2" charset="2"/>
              </a:rPr>
              <a:t>g-</a:t>
            </a:r>
            <a:r>
              <a:rPr lang="it-IT" b="1" dirty="0"/>
              <a:t>rays PARTICLES DETECTORS</a:t>
            </a:r>
            <a:endParaRPr lang="it-IT" b="1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71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3470B-6ACF-00F0-1204-C541718E3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626120-98A0-FA48-3EA0-29C8426C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3EF4-EB06-FF4E-AC75-51C5A2365C2B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B03C0E-93A7-5544-EA43-53AD6656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15EDD1-337D-91E8-8322-69EA3E6E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14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9718D8-B5D0-19A2-3AE7-57E524F8B228}"/>
              </a:ext>
            </a:extLst>
          </p:cNvPr>
          <p:cNvSpPr txBox="1"/>
          <p:nvPr/>
        </p:nvSpPr>
        <p:spPr>
          <a:xfrm>
            <a:off x="3046640" y="920400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schermata, Software multimediale, Software per la grafica&#10;&#10;Descrizione generata automaticamente">
            <a:extLst>
              <a:ext uri="{FF2B5EF4-FFF2-40B4-BE49-F238E27FC236}">
                <a16:creationId xmlns:a16="http://schemas.microsoft.com/office/drawing/2014/main" id="{9EBEF3BB-A17C-74B4-2E56-3E97B4F9E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60" y="1798382"/>
            <a:ext cx="4381503" cy="24052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7C89D7-D6FB-009A-9C73-1DE5C0E9C07E}"/>
              </a:ext>
            </a:extLst>
          </p:cNvPr>
          <p:cNvSpPr txBox="1"/>
          <p:nvPr/>
        </p:nvSpPr>
        <p:spPr>
          <a:xfrm>
            <a:off x="214560" y="1415750"/>
            <a:ext cx="388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Bismuth</a:t>
            </a:r>
            <a:r>
              <a:rPr lang="it-IT" b="1" dirty="0"/>
              <a:t> </a:t>
            </a:r>
            <a:r>
              <a:rPr lang="it-IT" b="1" dirty="0" err="1"/>
              <a:t>Germanate</a:t>
            </a:r>
            <a:r>
              <a:rPr lang="it-IT" b="1" dirty="0"/>
              <a:t> </a:t>
            </a:r>
            <a:r>
              <a:rPr lang="it-IT" b="1" dirty="0" err="1"/>
              <a:t>Oxide</a:t>
            </a:r>
            <a:r>
              <a:rPr lang="it-IT" b="1" dirty="0"/>
              <a:t> detector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D7674E-E782-DC60-00BB-9C2F34B5BD12}"/>
              </a:ext>
            </a:extLst>
          </p:cNvPr>
          <p:cNvSpPr txBox="1"/>
          <p:nvPr/>
        </p:nvSpPr>
        <p:spPr>
          <a:xfrm>
            <a:off x="4909448" y="1523210"/>
            <a:ext cx="67348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Optimal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solution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for reactions with </a:t>
            </a:r>
            <a:r>
              <a:rPr lang="it-IT" b="1" dirty="0">
                <a:solidFill>
                  <a:srgbClr val="000000"/>
                </a:solidFill>
                <a:effectLst/>
                <a:latin typeface="Helvetica" pitchFamily="2" charset="0"/>
              </a:rPr>
              <a:t>high </a:t>
            </a:r>
            <a:r>
              <a:rPr lang="it-IT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Q-value</a:t>
            </a:r>
            <a:endParaRPr lang="it-IT" b="1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optically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independent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segments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each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them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read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out by one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photomultiplier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tube (Total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Absorbtion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Spectroscopy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). </a:t>
            </a:r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For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each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signal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each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cystal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energy and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timestamp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are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saved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endParaRPr lang="it-IT" dirty="0"/>
          </a:p>
        </p:txBody>
      </p:sp>
      <p:pic>
        <p:nvPicPr>
          <p:cNvPr id="11" name="Immagine 10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C162790C-3442-EB27-1644-42FE6B283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394" y="3680903"/>
            <a:ext cx="4218047" cy="248011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8490A59-98C0-A9D4-F329-411B92083083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9ED584E-C39C-00F0-8FA7-A5AD734A4883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09DC85-14E1-EE54-5FF4-A4F245294D9F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50538F8-0AEE-465E-67BB-2CA05662A697}"/>
              </a:ext>
            </a:extLst>
          </p:cNvPr>
          <p:cNvGrpSpPr/>
          <p:nvPr/>
        </p:nvGrpSpPr>
        <p:grpSpPr>
          <a:xfrm>
            <a:off x="7281660" y="3447608"/>
            <a:ext cx="4325527" cy="2908742"/>
            <a:chOff x="5693571" y="3555142"/>
            <a:chExt cx="4325527" cy="2908742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6AAC45D-1C69-332C-6667-033CFE25B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571" y="3555142"/>
              <a:ext cx="4218047" cy="2908742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BB5EF64-FD8B-AD5B-3FEC-52527812D338}"/>
                </a:ext>
              </a:extLst>
            </p:cNvPr>
            <p:cNvSpPr txBox="1"/>
            <p:nvPr/>
          </p:nvSpPr>
          <p:spPr>
            <a:xfrm>
              <a:off x="8604738" y="4111325"/>
              <a:ext cx="137746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600" dirty="0"/>
                <a:t>Brass holder + </a:t>
              </a:r>
              <a:r>
                <a:rPr lang="it-IT" sz="600" dirty="0" err="1"/>
                <a:t>steel</a:t>
              </a:r>
              <a:r>
                <a:rPr lang="it-IT" sz="600" dirty="0"/>
                <a:t> </a:t>
              </a:r>
              <a:r>
                <a:rPr lang="it-IT" sz="600" dirty="0" err="1"/>
                <a:t>chamber</a:t>
              </a:r>
              <a:endParaRPr lang="it-IT" sz="600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3620985-E98F-92B4-636C-6C742B1442AE}"/>
                </a:ext>
              </a:extLst>
            </p:cNvPr>
            <p:cNvSpPr txBox="1"/>
            <p:nvPr/>
          </p:nvSpPr>
          <p:spPr>
            <a:xfrm>
              <a:off x="8622202" y="4278885"/>
              <a:ext cx="89107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500" dirty="0"/>
                <a:t>Al holder+ Al </a:t>
              </a:r>
              <a:r>
                <a:rPr lang="it-IT" sz="500" dirty="0" err="1"/>
                <a:t>chamber</a:t>
              </a:r>
              <a:endParaRPr lang="it-IT" sz="500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CD5A56C-BE9A-A700-7BED-4DFBF7E62ED2}"/>
                </a:ext>
              </a:extLst>
            </p:cNvPr>
            <p:cNvSpPr txBox="1"/>
            <p:nvPr/>
          </p:nvSpPr>
          <p:spPr>
            <a:xfrm>
              <a:off x="8641636" y="3962818"/>
              <a:ext cx="137746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600" dirty="0" err="1"/>
                <a:t>steel</a:t>
              </a:r>
              <a:r>
                <a:rPr lang="it-IT" sz="600" dirty="0"/>
                <a:t> </a:t>
              </a:r>
              <a:r>
                <a:rPr lang="it-IT" sz="600" dirty="0" err="1"/>
                <a:t>chamber</a:t>
              </a:r>
              <a:endParaRPr lang="it-IT" sz="600" dirty="0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166966C-D89A-FE70-3710-B2AB3B6319F9}"/>
              </a:ext>
            </a:extLst>
          </p:cNvPr>
          <p:cNvSpPr txBox="1"/>
          <p:nvPr/>
        </p:nvSpPr>
        <p:spPr>
          <a:xfrm>
            <a:off x="4902501" y="2951291"/>
            <a:ext cx="6664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Proper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shielding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proper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coupling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with target holder for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maximization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of background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reduction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efficiency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3E757-6C50-6E8D-A5A5-DE7A0570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87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HIGH EFFICIENCY</a:t>
            </a:r>
            <a:br>
              <a:rPr lang="it-IT" dirty="0"/>
            </a:br>
            <a:r>
              <a:rPr lang="it-IT" b="1" dirty="0">
                <a:latin typeface="Symbol" pitchFamily="2" charset="2"/>
              </a:rPr>
              <a:t>g-</a:t>
            </a:r>
            <a:r>
              <a:rPr lang="it-IT" b="1" dirty="0"/>
              <a:t>rays PARTICLES DETECTORS</a:t>
            </a:r>
            <a:endParaRPr lang="it-IT" b="1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1261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5B3868-6C06-775C-0374-0EEF31D2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780E-BC69-6B46-A023-B10BCC9B3962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01CA50-F9A5-F8AF-384F-8FE372AE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622BF0-22B5-BFD3-B677-1BB6A7E3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15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7FC208-3BC9-6221-CCF5-6C5641038192}"/>
              </a:ext>
            </a:extLst>
          </p:cNvPr>
          <p:cNvSpPr txBox="1"/>
          <p:nvPr/>
        </p:nvSpPr>
        <p:spPr>
          <a:xfrm rot="10800000" flipV="1">
            <a:off x="-58126" y="891125"/>
            <a:ext cx="52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0000"/>
                </a:solidFill>
                <a:effectLst/>
              </a:rPr>
              <a:t>Add-Back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:By</a:t>
            </a:r>
            <a:r>
              <a:rPr lang="it-IT" sz="1600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adding</a:t>
            </a:r>
            <a:r>
              <a:rPr lang="it-IT" sz="1600" dirty="0">
                <a:solidFill>
                  <a:srgbClr val="000000"/>
                </a:solidFill>
                <a:effectLst/>
              </a:rPr>
              <a:t> the energy of «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coincident</a:t>
            </a:r>
            <a:r>
              <a:rPr lang="it-IT" sz="1600" dirty="0">
                <a:solidFill>
                  <a:srgbClr val="000000"/>
                </a:solidFill>
                <a:effectLst/>
              </a:rPr>
              <a:t>» events (</a:t>
            </a:r>
            <a:r>
              <a:rPr lang="it-IT" sz="1600" dirty="0" err="1">
                <a:solidFill>
                  <a:srgbClr val="000000"/>
                </a:solidFill>
                <a:effectLst/>
                <a:latin typeface="Symbol" pitchFamily="2" charset="2"/>
              </a:rPr>
              <a:t>D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t</a:t>
            </a:r>
            <a:r>
              <a:rPr lang="it-IT" sz="1600" dirty="0">
                <a:solidFill>
                  <a:srgbClr val="000000"/>
                </a:solidFill>
                <a:effectLst/>
              </a:rPr>
              <a:t>&lt;35 </a:t>
            </a:r>
            <a:r>
              <a:rPr lang="it-IT" sz="1600" dirty="0" err="1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s</a:t>
            </a:r>
            <a:r>
              <a:rPr lang="it-IT" sz="1600" dirty="0">
                <a:solidFill>
                  <a:srgbClr val="000000"/>
                </a:solidFill>
                <a:effectLst/>
              </a:rPr>
              <a:t>) in the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individual</a:t>
            </a:r>
            <a:r>
              <a:rPr lang="it-IT" sz="1600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crystals</a:t>
            </a:r>
            <a:r>
              <a:rPr lang="it-IT" sz="1600" dirty="0">
                <a:solidFill>
                  <a:srgbClr val="000000"/>
                </a:solidFill>
                <a:effectLst/>
              </a:rPr>
              <a:t>, a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total</a:t>
            </a:r>
            <a:r>
              <a:rPr lang="it-IT" sz="1600" dirty="0">
                <a:solidFill>
                  <a:srgbClr val="000000"/>
                </a:solidFill>
                <a:effectLst/>
              </a:rPr>
              <a:t> energy (sum, or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add</a:t>
            </a:r>
            <a:r>
              <a:rPr lang="it-IT" sz="1600" dirty="0">
                <a:solidFill>
                  <a:srgbClr val="000000"/>
                </a:solidFill>
                <a:effectLst/>
              </a:rPr>
              <a:t>-back)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spectrum</a:t>
            </a:r>
            <a:r>
              <a:rPr lang="it-IT" sz="1600" dirty="0">
                <a:solidFill>
                  <a:srgbClr val="000000"/>
                </a:solidFill>
                <a:effectLst/>
              </a:rPr>
              <a:t> can be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obtained</a:t>
            </a:r>
            <a:r>
              <a:rPr lang="it-IT" sz="1600" dirty="0">
                <a:solidFill>
                  <a:srgbClr val="000000"/>
                </a:solidFill>
                <a:effectLst/>
              </a:rPr>
              <a:t>,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while</a:t>
            </a:r>
            <a:r>
              <a:rPr lang="it-IT" sz="1600" dirty="0">
                <a:solidFill>
                  <a:srgbClr val="000000"/>
                </a:solidFill>
                <a:effectLst/>
              </a:rPr>
              <a:t> the energy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deposition</a:t>
            </a:r>
            <a:r>
              <a:rPr lang="it-IT" sz="1600" dirty="0">
                <a:solidFill>
                  <a:srgbClr val="000000"/>
                </a:solidFill>
                <a:effectLst/>
              </a:rPr>
              <a:t> in the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individual</a:t>
            </a:r>
            <a:r>
              <a:rPr lang="it-IT" sz="1600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crystals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allows</a:t>
            </a:r>
            <a:r>
              <a:rPr lang="it-IT" sz="1600" dirty="0">
                <a:solidFill>
                  <a:srgbClr val="000000"/>
                </a:solidFill>
                <a:effectLst/>
              </a:rPr>
              <a:t> to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infer</a:t>
            </a:r>
            <a:r>
              <a:rPr lang="it-IT" sz="1600" dirty="0">
                <a:solidFill>
                  <a:srgbClr val="000000"/>
                </a:solidFill>
                <a:effectLst/>
              </a:rPr>
              <a:t> information on the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individual</a:t>
            </a:r>
            <a:r>
              <a:rPr lang="it-IT" sz="1600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dirty="0">
                <a:solidFill>
                  <a:srgbClr val="000000"/>
                </a:solidFill>
                <a:effectLst/>
                <a:latin typeface="Symbol" pitchFamily="2" charset="2"/>
              </a:rPr>
              <a:t>g</a:t>
            </a:r>
            <a:r>
              <a:rPr lang="el-GR" sz="1600" dirty="0">
                <a:solidFill>
                  <a:srgbClr val="000000"/>
                </a:solidFill>
                <a:effectLst/>
              </a:rPr>
              <a:t>-</a:t>
            </a:r>
            <a:r>
              <a:rPr lang="it-IT" sz="1600" dirty="0">
                <a:solidFill>
                  <a:srgbClr val="000000"/>
                </a:solidFill>
                <a:effectLst/>
              </a:rPr>
              <a:t>rays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emitted</a:t>
            </a:r>
            <a:r>
              <a:rPr lang="it-IT" sz="1600" dirty="0">
                <a:solidFill>
                  <a:srgbClr val="000000"/>
                </a:solidFill>
                <a:effectLst/>
              </a:rPr>
              <a:t> in the </a:t>
            </a:r>
            <a:r>
              <a:rPr lang="it-IT" sz="1600" dirty="0" err="1">
                <a:solidFill>
                  <a:srgbClr val="000000"/>
                </a:solidFill>
                <a:effectLst/>
              </a:rPr>
              <a:t>cascades</a:t>
            </a:r>
            <a:endParaRPr lang="it-IT" sz="16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F37F6F8-57A7-C80D-CC97-38BB965EA5B3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DAA9845-BD9C-7208-0823-F3809636CD33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A6C996-477E-3877-B138-07A3BD0DB393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8EA6E4-3AB4-E280-BCC8-B765F5A3CC0E}"/>
              </a:ext>
            </a:extLst>
          </p:cNvPr>
          <p:cNvSpPr txBox="1"/>
          <p:nvPr/>
        </p:nvSpPr>
        <p:spPr>
          <a:xfrm>
            <a:off x="1044215" y="7392"/>
            <a:ext cx="9767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/>
              <a:t>Coincidence</a:t>
            </a:r>
            <a:r>
              <a:rPr lang="it-IT" sz="4000" b="1" dirty="0"/>
              <a:t> </a:t>
            </a:r>
            <a:r>
              <a:rPr lang="it-IT" sz="4000" b="1" dirty="0" err="1"/>
              <a:t>analysis</a:t>
            </a:r>
            <a:r>
              <a:rPr lang="it-IT" sz="4000" b="1" dirty="0"/>
              <a:t> with the BGO setup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49788EB-6101-C136-4D97-56BDDF68A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1" y="2462225"/>
            <a:ext cx="5019610" cy="250178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FF0577-4DB1-7F74-11FB-50EA911E7FBE}"/>
              </a:ext>
            </a:extLst>
          </p:cNvPr>
          <p:cNvSpPr txBox="1"/>
          <p:nvPr/>
        </p:nvSpPr>
        <p:spPr>
          <a:xfrm>
            <a:off x="291921" y="4989551"/>
            <a:ext cx="524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spectrum</a:t>
            </a:r>
            <a:r>
              <a:rPr lang="it-IT" dirty="0"/>
              <a:t> 1 </a:t>
            </a:r>
            <a:r>
              <a:rPr lang="it-IT" dirty="0">
                <a:sym typeface="Wingdings"/>
              </a:rPr>
              <a:t></a:t>
            </a:r>
            <a:r>
              <a:rPr lang="it-IT" dirty="0"/>
              <a:t> 1 event of E1</a:t>
            </a:r>
          </a:p>
          <a:p>
            <a:r>
              <a:rPr lang="it-IT" dirty="0"/>
              <a:t>In </a:t>
            </a:r>
            <a:r>
              <a:rPr lang="it-IT" dirty="0" err="1"/>
              <a:t>spectrum</a:t>
            </a:r>
            <a:r>
              <a:rPr lang="it-IT" dirty="0"/>
              <a:t> 3 </a:t>
            </a:r>
            <a:r>
              <a:rPr lang="it-IT" dirty="0">
                <a:sym typeface="Wingdings"/>
              </a:rPr>
              <a:t> 1 </a:t>
            </a:r>
            <a:r>
              <a:rPr lang="it-IT" dirty="0" err="1">
                <a:sym typeface="Wingdings"/>
              </a:rPr>
              <a:t>event</a:t>
            </a:r>
            <a:r>
              <a:rPr lang="it-IT" dirty="0">
                <a:sym typeface="Wingdings"/>
              </a:rPr>
              <a:t> of E2</a:t>
            </a:r>
          </a:p>
          <a:p>
            <a:r>
              <a:rPr lang="it-IT" dirty="0">
                <a:sym typeface="Wingdings"/>
              </a:rPr>
              <a:t>In the post processing sum </a:t>
            </a:r>
            <a:r>
              <a:rPr lang="it-IT" dirty="0" err="1">
                <a:sym typeface="Wingdings"/>
              </a:rPr>
              <a:t>spectrum</a:t>
            </a:r>
            <a:r>
              <a:rPr lang="it-IT" dirty="0">
                <a:sym typeface="Wingdings"/>
              </a:rPr>
              <a:t>  1 </a:t>
            </a:r>
            <a:r>
              <a:rPr lang="it-IT" dirty="0" err="1">
                <a:sym typeface="Wingdings"/>
              </a:rPr>
              <a:t>event</a:t>
            </a:r>
            <a:r>
              <a:rPr lang="it-IT" dirty="0">
                <a:sym typeface="Wingdings"/>
              </a:rPr>
              <a:t> of E1+E2 (</a:t>
            </a:r>
            <a:r>
              <a:rPr lang="it-IT" dirty="0" err="1">
                <a:sym typeface="Wingdings"/>
              </a:rPr>
              <a:t>Q+E</a:t>
            </a:r>
            <a:r>
              <a:rPr lang="it-IT" baseline="-25000" dirty="0" err="1">
                <a:sym typeface="Wingdings"/>
              </a:rPr>
              <a:t>p,cm</a:t>
            </a:r>
            <a:r>
              <a:rPr lang="it-IT" baseline="-25000" dirty="0">
                <a:sym typeface="Wingdings"/>
              </a:rPr>
              <a:t> </a:t>
            </a:r>
            <a:r>
              <a:rPr lang="it-IT" dirty="0">
                <a:sym typeface="Wingdings"/>
              </a:rPr>
              <a:t>)</a:t>
            </a:r>
            <a:endParaRPr lang="it-IT" baseline="-25000" dirty="0">
              <a:sym typeface="Wingdings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2195D34-FE55-C9A6-1CC8-F1192BC77362}"/>
              </a:ext>
            </a:extLst>
          </p:cNvPr>
          <p:cNvGrpSpPr/>
          <p:nvPr/>
        </p:nvGrpSpPr>
        <p:grpSpPr>
          <a:xfrm>
            <a:off x="5957866" y="2120218"/>
            <a:ext cx="6281529" cy="2724840"/>
            <a:chOff x="-351834" y="1173327"/>
            <a:chExt cx="9045628" cy="3416596"/>
          </a:xfrm>
        </p:grpSpPr>
        <p:pic>
          <p:nvPicPr>
            <p:cNvPr id="10" name="Picture 1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C748729-A338-E245-DF5C-D8EBC427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393" y="1173327"/>
              <a:ext cx="4909304" cy="3232465"/>
            </a:xfrm>
            <a:prstGeom prst="rect">
              <a:avLst/>
            </a:prstGeom>
          </p:spPr>
        </p:pic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C2442AE6-4A72-C092-CEA0-74C8A6D1DD41}"/>
                </a:ext>
              </a:extLst>
            </p:cNvPr>
            <p:cNvSpPr/>
            <p:nvPr/>
          </p:nvSpPr>
          <p:spPr>
            <a:xfrm>
              <a:off x="4618360" y="2308380"/>
              <a:ext cx="519545" cy="207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2C72E3A0-F1D3-3A8A-6CC4-558F92852812}"/>
                </a:ext>
              </a:extLst>
            </p:cNvPr>
            <p:cNvSpPr txBox="1"/>
            <p:nvPr/>
          </p:nvSpPr>
          <p:spPr>
            <a:xfrm>
              <a:off x="922394" y="1276391"/>
              <a:ext cx="804696" cy="38591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dirty="0"/>
                <a:t>5.67</a:t>
              </a:r>
            </a:p>
          </p:txBody>
        </p:sp>
        <p:sp>
          <p:nvSpPr>
            <p:cNvPr id="39" name="TextBox 16">
              <a:extLst>
                <a:ext uri="{FF2B5EF4-FFF2-40B4-BE49-F238E27FC236}">
                  <a16:creationId xmlns:a16="http://schemas.microsoft.com/office/drawing/2014/main" id="{B53507AE-233A-F35A-EDAB-64E9B0D20A9C}"/>
                </a:ext>
              </a:extLst>
            </p:cNvPr>
            <p:cNvSpPr txBox="1"/>
            <p:nvPr/>
          </p:nvSpPr>
          <p:spPr>
            <a:xfrm>
              <a:off x="600270" y="3102630"/>
              <a:ext cx="1141943" cy="38591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dirty="0"/>
                <a:t>1.08</a:t>
              </a:r>
            </a:p>
          </p:txBody>
        </p:sp>
        <p:cxnSp>
          <p:nvCxnSpPr>
            <p:cNvPr id="40" name="Straight Arrow Connector 18">
              <a:extLst>
                <a:ext uri="{FF2B5EF4-FFF2-40B4-BE49-F238E27FC236}">
                  <a16:creationId xmlns:a16="http://schemas.microsoft.com/office/drawing/2014/main" id="{7E9CA102-F9E8-157D-F7CB-E15403C18746}"/>
                </a:ext>
              </a:extLst>
            </p:cNvPr>
            <p:cNvCxnSpPr/>
            <p:nvPr/>
          </p:nvCxnSpPr>
          <p:spPr>
            <a:xfrm flipV="1">
              <a:off x="62346" y="2060597"/>
              <a:ext cx="1079055" cy="799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19">
              <a:extLst>
                <a:ext uri="{FF2B5EF4-FFF2-40B4-BE49-F238E27FC236}">
                  <a16:creationId xmlns:a16="http://schemas.microsoft.com/office/drawing/2014/main" id="{1942E9D0-0AA2-2094-8073-BF54729E6E91}"/>
                </a:ext>
              </a:extLst>
            </p:cNvPr>
            <p:cNvSpPr txBox="1"/>
            <p:nvPr/>
          </p:nvSpPr>
          <p:spPr>
            <a:xfrm>
              <a:off x="134826" y="2284657"/>
              <a:ext cx="1337341" cy="38591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aseline="30000" dirty="0"/>
                <a:t>17</a:t>
              </a:r>
              <a:r>
                <a:rPr lang="en-US" sz="1400" dirty="0"/>
                <a:t>O+p</a:t>
              </a:r>
            </a:p>
          </p:txBody>
        </p:sp>
        <p:sp>
          <p:nvSpPr>
            <p:cNvPr id="42" name="TextBox 20">
              <a:extLst>
                <a:ext uri="{FF2B5EF4-FFF2-40B4-BE49-F238E27FC236}">
                  <a16:creationId xmlns:a16="http://schemas.microsoft.com/office/drawing/2014/main" id="{F0569ABA-E19B-CB47-A5A3-16B363A39B9C}"/>
                </a:ext>
              </a:extLst>
            </p:cNvPr>
            <p:cNvSpPr txBox="1"/>
            <p:nvPr/>
          </p:nvSpPr>
          <p:spPr>
            <a:xfrm>
              <a:off x="-351834" y="1713700"/>
              <a:ext cx="1803364" cy="38591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Q = 5.6 MeV</a:t>
              </a:r>
            </a:p>
          </p:txBody>
        </p:sp>
        <p:cxnSp>
          <p:nvCxnSpPr>
            <p:cNvPr id="43" name="Straight Arrow Connector 21">
              <a:extLst>
                <a:ext uri="{FF2B5EF4-FFF2-40B4-BE49-F238E27FC236}">
                  <a16:creationId xmlns:a16="http://schemas.microsoft.com/office/drawing/2014/main" id="{66FEFD9F-ECF0-42D7-9DF4-DD7EEBBAF415}"/>
                </a:ext>
              </a:extLst>
            </p:cNvPr>
            <p:cNvCxnSpPr/>
            <p:nvPr/>
          </p:nvCxnSpPr>
          <p:spPr>
            <a:xfrm flipV="1">
              <a:off x="1117422" y="1520270"/>
              <a:ext cx="634645" cy="54032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1">
              <a:extLst>
                <a:ext uri="{FF2B5EF4-FFF2-40B4-BE49-F238E27FC236}">
                  <a16:creationId xmlns:a16="http://schemas.microsoft.com/office/drawing/2014/main" id="{115D583F-9C34-6BE5-27AB-E83AC8DC4CC5}"/>
                </a:ext>
              </a:extLst>
            </p:cNvPr>
            <p:cNvCxnSpPr/>
            <p:nvPr/>
          </p:nvCxnSpPr>
          <p:spPr>
            <a:xfrm>
              <a:off x="7153742" y="2024322"/>
              <a:ext cx="1166978" cy="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">
              <a:extLst>
                <a:ext uri="{FF2B5EF4-FFF2-40B4-BE49-F238E27FC236}">
                  <a16:creationId xmlns:a16="http://schemas.microsoft.com/office/drawing/2014/main" id="{2812BE5F-EE60-FF55-2386-B7BE07B91E76}"/>
                </a:ext>
              </a:extLst>
            </p:cNvPr>
            <p:cNvSpPr txBox="1"/>
            <p:nvPr/>
          </p:nvSpPr>
          <p:spPr>
            <a:xfrm>
              <a:off x="6390209" y="1644626"/>
              <a:ext cx="984738" cy="30777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5.56 MeV</a:t>
              </a:r>
            </a:p>
          </p:txBody>
        </p:sp>
        <p:cxnSp>
          <p:nvCxnSpPr>
            <p:cNvPr id="46" name="Straight Arrow Connector 6">
              <a:extLst>
                <a:ext uri="{FF2B5EF4-FFF2-40B4-BE49-F238E27FC236}">
                  <a16:creationId xmlns:a16="http://schemas.microsoft.com/office/drawing/2014/main" id="{DD3CC96B-C267-806A-BFBD-D8D28A85287E}"/>
                </a:ext>
              </a:extLst>
            </p:cNvPr>
            <p:cNvCxnSpPr/>
            <p:nvPr/>
          </p:nvCxnSpPr>
          <p:spPr>
            <a:xfrm>
              <a:off x="7735233" y="2022323"/>
              <a:ext cx="11191" cy="23771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8">
              <a:extLst>
                <a:ext uri="{FF2B5EF4-FFF2-40B4-BE49-F238E27FC236}">
                  <a16:creationId xmlns:a16="http://schemas.microsoft.com/office/drawing/2014/main" id="{0A664B28-0A07-A59A-1637-60D66F9A5EB6}"/>
                </a:ext>
              </a:extLst>
            </p:cNvPr>
            <p:cNvCxnSpPr>
              <a:cxnSpLocks/>
            </p:cNvCxnSpPr>
            <p:nvPr/>
          </p:nvCxnSpPr>
          <p:spPr>
            <a:xfrm>
              <a:off x="7225679" y="4438210"/>
              <a:ext cx="1166978" cy="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C6C316BF-36A2-C048-55A5-8AE1C3983C77}"/>
                </a:ext>
              </a:extLst>
            </p:cNvPr>
            <p:cNvSpPr txBox="1"/>
            <p:nvPr/>
          </p:nvSpPr>
          <p:spPr>
            <a:xfrm>
              <a:off x="6462146" y="4282146"/>
              <a:ext cx="912802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0 MeV</a:t>
              </a:r>
            </a:p>
          </p:txBody>
        </p:sp>
        <p:sp>
          <p:nvSpPr>
            <p:cNvPr id="49" name="TextBox 14">
              <a:extLst>
                <a:ext uri="{FF2B5EF4-FFF2-40B4-BE49-F238E27FC236}">
                  <a16:creationId xmlns:a16="http://schemas.microsoft.com/office/drawing/2014/main" id="{5175DA01-E8AC-66AF-338B-39A4AB29F868}"/>
                </a:ext>
              </a:extLst>
            </p:cNvPr>
            <p:cNvSpPr txBox="1"/>
            <p:nvPr/>
          </p:nvSpPr>
          <p:spPr>
            <a:xfrm>
              <a:off x="7780992" y="2867384"/>
              <a:ext cx="91280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latin typeface="Symbol"/>
                  <a:sym typeface="Symbol"/>
                </a:rPr>
                <a:t>g</a:t>
              </a:r>
              <a:r>
                <a:rPr lang="en-US" sz="2400"/>
                <a:t>3</a:t>
              </a:r>
            </a:p>
          </p:txBody>
        </p:sp>
        <p:cxnSp>
          <p:nvCxnSpPr>
            <p:cNvPr id="50" name="Straight Arrow Connector 48">
              <a:extLst>
                <a:ext uri="{FF2B5EF4-FFF2-40B4-BE49-F238E27FC236}">
                  <a16:creationId xmlns:a16="http://schemas.microsoft.com/office/drawing/2014/main" id="{39B30BBE-EC40-0F09-4852-62559B1C7E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154" y="2687741"/>
              <a:ext cx="1079055" cy="7993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49">
              <a:extLst>
                <a:ext uri="{FF2B5EF4-FFF2-40B4-BE49-F238E27FC236}">
                  <a16:creationId xmlns:a16="http://schemas.microsoft.com/office/drawing/2014/main" id="{69645DF8-80B7-14A7-9BA1-FD5ACD86D119}"/>
                </a:ext>
              </a:extLst>
            </p:cNvPr>
            <p:cNvSpPr txBox="1"/>
            <p:nvPr/>
          </p:nvSpPr>
          <p:spPr>
            <a:xfrm>
              <a:off x="6061695" y="2801001"/>
              <a:ext cx="800901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dirty="0" err="1"/>
                <a:t>D+p</a:t>
              </a:r>
              <a:endParaRPr lang="en-US" sz="1400" dirty="0"/>
            </a:p>
          </p:txBody>
        </p:sp>
        <p:sp>
          <p:nvSpPr>
            <p:cNvPr id="52" name="TextBox 50">
              <a:extLst>
                <a:ext uri="{FF2B5EF4-FFF2-40B4-BE49-F238E27FC236}">
                  <a16:creationId xmlns:a16="http://schemas.microsoft.com/office/drawing/2014/main" id="{64A75D02-F56A-A78F-8286-3825FC77F7D8}"/>
                </a:ext>
              </a:extLst>
            </p:cNvPr>
            <p:cNvSpPr txBox="1"/>
            <p:nvPr/>
          </p:nvSpPr>
          <p:spPr>
            <a:xfrm>
              <a:off x="5303825" y="2299602"/>
              <a:ext cx="1802099" cy="38591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Q = 5.5 MeV</a:t>
              </a:r>
            </a:p>
          </p:txBody>
        </p:sp>
        <p:cxnSp>
          <p:nvCxnSpPr>
            <p:cNvPr id="53" name="Straight Arrow Connector 51">
              <a:extLst>
                <a:ext uri="{FF2B5EF4-FFF2-40B4-BE49-F238E27FC236}">
                  <a16:creationId xmlns:a16="http://schemas.microsoft.com/office/drawing/2014/main" id="{149BD55E-F5A7-FA96-4BFC-059A057A60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0181" y="2075477"/>
              <a:ext cx="522743" cy="56430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98BD61BD-8AC8-7B64-964D-42E2E6551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480" y="3752951"/>
            <a:ext cx="959991" cy="670923"/>
          </a:xfrm>
          <a:prstGeom prst="rect">
            <a:avLst/>
          </a:prstGeom>
        </p:spPr>
      </p:pic>
      <p:pic>
        <p:nvPicPr>
          <p:cNvPr id="55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D5434AFA-284B-B423-A975-B0E4984C8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351" y="1576973"/>
            <a:ext cx="1167450" cy="826539"/>
          </a:xfrm>
          <a:prstGeom prst="rect">
            <a:avLst/>
          </a:prstGeom>
        </p:spPr>
      </p:pic>
      <p:pic>
        <p:nvPicPr>
          <p:cNvPr id="11" name="Immagine 10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0C2F534A-4C5C-59A0-552D-F2AFDD204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329" y="710025"/>
            <a:ext cx="6393556" cy="5486748"/>
          </a:xfrm>
          <a:prstGeom prst="rect">
            <a:avLst/>
          </a:prstGeom>
        </p:spPr>
      </p:pic>
      <p:pic>
        <p:nvPicPr>
          <p:cNvPr id="57" name="Immagine 56" descr="Immagine che contiene testo, schermata, ricevuta, numero&#10;&#10;Descrizione generata automaticamente">
            <a:extLst>
              <a:ext uri="{FF2B5EF4-FFF2-40B4-BE49-F238E27FC236}">
                <a16:creationId xmlns:a16="http://schemas.microsoft.com/office/drawing/2014/main" id="{3158424B-6661-F0FE-6130-CC1791B82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5" y="805649"/>
            <a:ext cx="5728556" cy="54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1F3277-F4FC-20AD-26B0-CCFC18E4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AA53-46CB-7D41-9AA1-35CFA796788C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F7D0A0-F21D-BCA6-C77E-4E95ECC6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9F476C-452B-35D2-3A36-B30485D4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16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DC3618-C7AB-B6F8-B7E4-1F1FABDC5658}"/>
              </a:ext>
            </a:extLst>
          </p:cNvPr>
          <p:cNvSpPr txBox="1"/>
          <p:nvPr/>
        </p:nvSpPr>
        <p:spPr>
          <a:xfrm>
            <a:off x="267660" y="1009843"/>
            <a:ext cx="58283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solidFill>
                  <a:srgbClr val="000000"/>
                </a:solidFill>
                <a:effectLst/>
              </a:rPr>
              <a:t>β+ </a:t>
            </a:r>
            <a:r>
              <a:rPr lang="it-IT" sz="1400" b="1" dirty="0">
                <a:solidFill>
                  <a:srgbClr val="000000"/>
                </a:solidFill>
              </a:rPr>
              <a:t>r</a:t>
            </a:r>
            <a:r>
              <a:rPr lang="it-IT" sz="1400" b="1" dirty="0">
                <a:solidFill>
                  <a:srgbClr val="000000"/>
                </a:solidFill>
                <a:effectLst/>
              </a:rPr>
              <a:t>eaction </a:t>
            </a:r>
            <a:r>
              <a:rPr lang="it-IT" sz="1400" dirty="0">
                <a:solidFill>
                  <a:srgbClr val="000000"/>
                </a:solidFill>
                <a:effectLst/>
              </a:rPr>
              <a:t>products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decay</a:t>
            </a:r>
            <a:r>
              <a:rPr lang="it-IT" sz="1400" dirty="0">
                <a:solidFill>
                  <a:srgbClr val="000000"/>
                </a:solidFill>
                <a:effectLst/>
              </a:rPr>
              <a:t> by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emission</a:t>
            </a:r>
            <a:r>
              <a:rPr lang="it-IT" sz="1400" dirty="0">
                <a:solidFill>
                  <a:srgbClr val="000000"/>
                </a:solidFill>
                <a:effectLst/>
              </a:rPr>
              <a:t> of e</a:t>
            </a:r>
            <a:r>
              <a:rPr lang="it-IT" sz="1400" baseline="30000" dirty="0">
                <a:solidFill>
                  <a:srgbClr val="000000"/>
                </a:solidFill>
                <a:effectLst/>
              </a:rPr>
              <a:t>+</a:t>
            </a:r>
            <a:r>
              <a:rPr lang="it-IT" sz="1400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particles</a:t>
            </a:r>
            <a:r>
              <a:rPr lang="it-IT" sz="1400" dirty="0">
                <a:solidFill>
                  <a:srgbClr val="000000"/>
                </a:solidFill>
                <a:effectLst/>
              </a:rPr>
              <a:t>, </a:t>
            </a:r>
          </a:p>
          <a:p>
            <a:pPr algn="ctr"/>
            <a:r>
              <a:rPr lang="it-IT" sz="1400" dirty="0" err="1">
                <a:solidFill>
                  <a:srgbClr val="000000"/>
                </a:solidFill>
                <a:effectLst/>
              </a:rPr>
              <a:t>annihilate</a:t>
            </a:r>
            <a:r>
              <a:rPr lang="it-IT" sz="1400" dirty="0">
                <a:solidFill>
                  <a:srgbClr val="000000"/>
                </a:solidFill>
                <a:effectLst/>
              </a:rPr>
              <a:t> with an e</a:t>
            </a:r>
            <a:r>
              <a:rPr lang="it-IT" sz="1400" baseline="30000" dirty="0">
                <a:solidFill>
                  <a:srgbClr val="000000"/>
                </a:solidFill>
                <a:effectLst/>
              </a:rPr>
              <a:t>−</a:t>
            </a:r>
            <a:r>
              <a:rPr lang="it-IT" sz="1400" dirty="0">
                <a:solidFill>
                  <a:srgbClr val="000000"/>
                </a:solidFill>
                <a:effectLst/>
              </a:rPr>
              <a:t>. </a:t>
            </a:r>
          </a:p>
          <a:p>
            <a:pPr algn="ctr"/>
            <a:r>
              <a:rPr lang="it-IT" sz="1400" dirty="0">
                <a:solidFill>
                  <a:srgbClr val="000000"/>
                </a:solidFill>
                <a:effectLst/>
              </a:rPr>
              <a:t> The 511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keV</a:t>
            </a:r>
            <a:r>
              <a:rPr lang="it-IT" sz="1400" dirty="0">
                <a:solidFill>
                  <a:srgbClr val="000000"/>
                </a:solidFill>
                <a:effectLst/>
              </a:rPr>
              <a:t> </a:t>
            </a:r>
            <a:r>
              <a:rPr lang="el-GR" sz="1400" dirty="0">
                <a:solidFill>
                  <a:srgbClr val="000000"/>
                </a:solidFill>
                <a:effectLst/>
              </a:rPr>
              <a:t>γ-</a:t>
            </a:r>
            <a:r>
              <a:rPr lang="it-IT" sz="1400" dirty="0">
                <a:solidFill>
                  <a:srgbClr val="000000"/>
                </a:solidFill>
                <a:effectLst/>
              </a:rPr>
              <a:t>rays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created</a:t>
            </a:r>
            <a:r>
              <a:rPr lang="it-IT" sz="1400" dirty="0">
                <a:solidFill>
                  <a:srgbClr val="000000"/>
                </a:solidFill>
                <a:effectLst/>
              </a:rPr>
              <a:t> in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e</a:t>
            </a:r>
            <a:r>
              <a:rPr lang="it-IT" sz="1400" baseline="30000" dirty="0" err="1">
                <a:solidFill>
                  <a:srgbClr val="000000"/>
                </a:solidFill>
                <a:effectLst/>
              </a:rPr>
              <a:t>+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e</a:t>
            </a:r>
            <a:r>
              <a:rPr lang="it-IT" sz="1400" dirty="0">
                <a:solidFill>
                  <a:srgbClr val="000000"/>
                </a:solidFill>
                <a:effectLst/>
              </a:rPr>
              <a:t>−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annihilation</a:t>
            </a:r>
            <a:r>
              <a:rPr lang="it-IT" sz="1400" dirty="0">
                <a:solidFill>
                  <a:srgbClr val="000000"/>
                </a:solidFill>
                <a:effectLst/>
              </a:rPr>
              <a:t> are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emitted</a:t>
            </a:r>
            <a:r>
              <a:rPr lang="it-IT" sz="1400" dirty="0">
                <a:solidFill>
                  <a:srgbClr val="000000"/>
                </a:solidFill>
                <a:effectLst/>
              </a:rPr>
              <a:t> in opposite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directions</a:t>
            </a:r>
            <a:r>
              <a:rPr lang="it-IT" sz="1400" dirty="0">
                <a:solidFill>
                  <a:srgbClr val="000000"/>
                </a:solidFill>
                <a:effectLst/>
              </a:rPr>
              <a:t>  from the point of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annihilation</a:t>
            </a:r>
            <a:r>
              <a:rPr lang="it-IT" sz="1400" dirty="0">
                <a:solidFill>
                  <a:srgbClr val="000000"/>
                </a:solidFill>
                <a:effectLst/>
              </a:rPr>
              <a:t>.</a:t>
            </a:r>
          </a:p>
          <a:p>
            <a:pPr algn="ctr"/>
            <a:r>
              <a:rPr lang="it-IT" sz="1400" dirty="0" err="1">
                <a:solidFill>
                  <a:srgbClr val="000000"/>
                </a:solidFill>
                <a:effectLst/>
              </a:rPr>
              <a:t>Because</a:t>
            </a:r>
            <a:r>
              <a:rPr lang="it-IT" sz="1400" dirty="0">
                <a:solidFill>
                  <a:srgbClr val="000000"/>
                </a:solidFill>
                <a:effectLst/>
              </a:rPr>
              <a:t> of the BGO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segmentation</a:t>
            </a:r>
            <a:r>
              <a:rPr lang="it-IT" sz="1400" dirty="0">
                <a:solidFill>
                  <a:srgbClr val="000000"/>
                </a:solidFill>
                <a:effectLst/>
              </a:rPr>
              <a:t> and 4</a:t>
            </a:r>
            <a:r>
              <a:rPr lang="el-GR" sz="1400" dirty="0">
                <a:solidFill>
                  <a:srgbClr val="000000"/>
                </a:solidFill>
                <a:effectLst/>
              </a:rPr>
              <a:t>π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geometry</a:t>
            </a:r>
            <a:r>
              <a:rPr lang="it-IT" sz="1400" dirty="0">
                <a:solidFill>
                  <a:srgbClr val="000000"/>
                </a:solidFill>
                <a:effectLst/>
              </a:rPr>
              <a:t>,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this</a:t>
            </a:r>
            <a:r>
              <a:rPr lang="it-IT" sz="1400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translates</a:t>
            </a:r>
            <a:r>
              <a:rPr lang="it-IT" sz="1400" dirty="0">
                <a:solidFill>
                  <a:srgbClr val="000000"/>
                </a:solidFill>
                <a:effectLst/>
              </a:rPr>
              <a:t> to a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coincident</a:t>
            </a:r>
            <a:r>
              <a:rPr lang="it-IT" sz="1400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detection</a:t>
            </a:r>
            <a:endParaRPr lang="it-IT" sz="140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it-IT" sz="1400" dirty="0">
                <a:solidFill>
                  <a:srgbClr val="000000"/>
                </a:solidFill>
                <a:effectLst/>
              </a:rPr>
              <a:t>of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two</a:t>
            </a:r>
            <a:r>
              <a:rPr lang="it-IT" sz="1400" dirty="0">
                <a:solidFill>
                  <a:srgbClr val="000000"/>
                </a:solidFill>
                <a:effectLst/>
              </a:rPr>
              <a:t> 511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keV</a:t>
            </a:r>
            <a:r>
              <a:rPr lang="it-IT" sz="1400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signals</a:t>
            </a:r>
            <a:r>
              <a:rPr lang="it-IT" sz="1400" dirty="0">
                <a:solidFill>
                  <a:srgbClr val="000000"/>
                </a:solidFill>
                <a:effectLst/>
              </a:rPr>
              <a:t> in opposite </a:t>
            </a:r>
            <a:r>
              <a:rPr lang="it-IT" sz="1400" dirty="0" err="1">
                <a:solidFill>
                  <a:srgbClr val="000000"/>
                </a:solidFill>
                <a:effectLst/>
              </a:rPr>
              <a:t>crystals</a:t>
            </a:r>
            <a:br>
              <a:rPr lang="it-IT" sz="1400" dirty="0">
                <a:solidFill>
                  <a:srgbClr val="000000"/>
                </a:solidFill>
                <a:effectLst/>
              </a:rPr>
            </a:br>
            <a:endParaRPr lang="it-IT" sz="140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it-IT" sz="1400" dirty="0" err="1">
                <a:solidFill>
                  <a:srgbClr val="000000"/>
                </a:solidFill>
              </a:rPr>
              <a:t>Counting</a:t>
            </a:r>
            <a:r>
              <a:rPr lang="it-IT" sz="1400" dirty="0">
                <a:solidFill>
                  <a:srgbClr val="000000"/>
                </a:solidFill>
              </a:rPr>
              <a:t> the </a:t>
            </a:r>
            <a:r>
              <a:rPr lang="it-IT" sz="1400" dirty="0" err="1">
                <a:solidFill>
                  <a:srgbClr val="000000"/>
                </a:solidFill>
              </a:rPr>
              <a:t>number</a:t>
            </a:r>
            <a:r>
              <a:rPr lang="it-IT" sz="1400" dirty="0">
                <a:solidFill>
                  <a:srgbClr val="000000"/>
                </a:solidFill>
              </a:rPr>
              <a:t> of nuclei </a:t>
            </a:r>
            <a:r>
              <a:rPr lang="it-IT" sz="1400" dirty="0" err="1">
                <a:solidFill>
                  <a:srgbClr val="000000"/>
                </a:solidFill>
              </a:rPr>
              <a:t>produced</a:t>
            </a:r>
            <a:r>
              <a:rPr lang="it-IT" sz="1400" dirty="0">
                <a:solidFill>
                  <a:srgbClr val="000000"/>
                </a:solidFill>
              </a:rPr>
              <a:t> in the reaction by </a:t>
            </a:r>
            <a:r>
              <a:rPr lang="it-IT" sz="1400" dirty="0" err="1">
                <a:solidFill>
                  <a:srgbClr val="000000"/>
                </a:solidFill>
              </a:rPr>
              <a:t>detecting</a:t>
            </a:r>
            <a:r>
              <a:rPr lang="it-IT" sz="1400" dirty="0">
                <a:solidFill>
                  <a:srgbClr val="000000"/>
                </a:solidFill>
              </a:rPr>
              <a:t> the 511 </a:t>
            </a:r>
            <a:r>
              <a:rPr lang="it-IT" sz="1400" dirty="0" err="1">
                <a:solidFill>
                  <a:srgbClr val="000000"/>
                </a:solidFill>
              </a:rPr>
              <a:t>keV</a:t>
            </a:r>
            <a:r>
              <a:rPr lang="it-IT" sz="1400" dirty="0">
                <a:solidFill>
                  <a:srgbClr val="000000"/>
                </a:solidFill>
                <a:latin typeface="Symbol" pitchFamily="2" charset="2"/>
              </a:rPr>
              <a:t> g</a:t>
            </a:r>
            <a:r>
              <a:rPr lang="el-GR" sz="1400" dirty="0">
                <a:solidFill>
                  <a:srgbClr val="000000"/>
                </a:solidFill>
              </a:rPr>
              <a:t>-</a:t>
            </a:r>
            <a:r>
              <a:rPr lang="it-IT" sz="1400" dirty="0">
                <a:solidFill>
                  <a:srgbClr val="000000"/>
                </a:solidFill>
              </a:rPr>
              <a:t>rays </a:t>
            </a:r>
            <a:r>
              <a:rPr lang="it-IT" sz="1400" dirty="0" err="1">
                <a:solidFill>
                  <a:srgbClr val="000000"/>
                </a:solidFill>
              </a:rPr>
              <a:t>created</a:t>
            </a:r>
            <a:r>
              <a:rPr lang="it-IT" sz="1400" dirty="0">
                <a:solidFill>
                  <a:srgbClr val="000000"/>
                </a:solidFill>
              </a:rPr>
              <a:t> in the </a:t>
            </a:r>
            <a:r>
              <a:rPr lang="it-IT" sz="1400" dirty="0" err="1">
                <a:solidFill>
                  <a:srgbClr val="000000"/>
                </a:solidFill>
              </a:rPr>
              <a:t>e</a:t>
            </a:r>
            <a:r>
              <a:rPr lang="it-IT" sz="1400" baseline="30000" dirty="0" err="1">
                <a:solidFill>
                  <a:srgbClr val="000000"/>
                </a:solidFill>
              </a:rPr>
              <a:t>+</a:t>
            </a:r>
            <a:r>
              <a:rPr lang="it-IT" sz="1400" dirty="0" err="1">
                <a:solidFill>
                  <a:srgbClr val="000000"/>
                </a:solidFill>
              </a:rPr>
              <a:t>e</a:t>
            </a:r>
            <a:r>
              <a:rPr lang="it-IT" sz="1400" baseline="30000" dirty="0">
                <a:solidFill>
                  <a:srgbClr val="000000"/>
                </a:solidFill>
              </a:rPr>
              <a:t>−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r>
              <a:rPr lang="it-IT" sz="1400" dirty="0" err="1">
                <a:solidFill>
                  <a:srgbClr val="000000"/>
                </a:solidFill>
              </a:rPr>
              <a:t>annihilation</a:t>
            </a:r>
            <a:r>
              <a:rPr lang="it-IT" sz="1400" dirty="0">
                <a:solidFill>
                  <a:srgbClr val="000000"/>
                </a:solidFill>
              </a:rPr>
              <a:t> following </a:t>
            </a:r>
            <a:r>
              <a:rPr lang="it-IT" sz="1400" dirty="0" err="1">
                <a:solidFill>
                  <a:srgbClr val="000000"/>
                </a:solidFill>
              </a:rPr>
              <a:t>their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r>
              <a:rPr lang="it-IT" sz="1400" dirty="0" err="1">
                <a:solidFill>
                  <a:srgbClr val="000000"/>
                </a:solidFill>
              </a:rPr>
              <a:t>decay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r>
              <a:rPr lang="it-IT" sz="1400" dirty="0" err="1">
                <a:solidFill>
                  <a:srgbClr val="000000"/>
                </a:solidFill>
              </a:rPr>
              <a:t>is</a:t>
            </a:r>
            <a:r>
              <a:rPr lang="it-IT" sz="1400" dirty="0">
                <a:solidFill>
                  <a:srgbClr val="000000"/>
                </a:solidFill>
              </a:rPr>
              <a:t> a </a:t>
            </a:r>
            <a:r>
              <a:rPr lang="it-IT" sz="1400" dirty="0" err="1">
                <a:solidFill>
                  <a:srgbClr val="000000"/>
                </a:solidFill>
              </a:rPr>
              <a:t>form</a:t>
            </a:r>
            <a:r>
              <a:rPr lang="it-IT" sz="1400" dirty="0">
                <a:solidFill>
                  <a:srgbClr val="000000"/>
                </a:solidFill>
              </a:rPr>
              <a:t> of</a:t>
            </a:r>
          </a:p>
          <a:p>
            <a:pPr algn="ctr"/>
            <a:r>
              <a:rPr lang="it-IT" sz="1400" dirty="0" err="1">
                <a:solidFill>
                  <a:srgbClr val="000000"/>
                </a:solidFill>
              </a:rPr>
              <a:t>activation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r>
              <a:rPr lang="it-IT" sz="1400" dirty="0" err="1">
                <a:solidFill>
                  <a:srgbClr val="000000"/>
                </a:solidFill>
              </a:rPr>
              <a:t>method</a:t>
            </a:r>
            <a:endParaRPr lang="it-IT" sz="1400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Immagine 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DC877683-97A2-796D-BFA2-0DD1CD08E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75" y="2131483"/>
            <a:ext cx="4722378" cy="3431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B77FE23-22D1-6313-533D-6C47999A7379}"/>
                  </a:ext>
                </a:extLst>
              </p:cNvPr>
              <p:cNvSpPr txBox="1"/>
              <p:nvPr/>
            </p:nvSpPr>
            <p:spPr>
              <a:xfrm>
                <a:off x="7897534" y="1367464"/>
                <a:ext cx="2043060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B77FE23-22D1-6313-533D-6C47999A7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534" y="1367464"/>
                <a:ext cx="2043060" cy="525913"/>
              </a:xfrm>
              <a:prstGeom prst="rect">
                <a:avLst/>
              </a:prstGeom>
              <a:blipFill>
                <a:blip r:embed="rId3"/>
                <a:stretch>
                  <a:fillRect l="-3106" t="-2326" r="-3727" b="-139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>
            <a:extLst>
              <a:ext uri="{FF2B5EF4-FFF2-40B4-BE49-F238E27FC236}">
                <a16:creationId xmlns:a16="http://schemas.microsoft.com/office/drawing/2014/main" id="{D5C232DC-4054-E2E7-F12C-3D7754099C2D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0EE39DA-18AD-B236-60BE-54C30C93F492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8816A2-652B-F9BB-9F23-1906B0A143CB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0E18602-F717-3474-7496-8ABC122517A4}"/>
              </a:ext>
            </a:extLst>
          </p:cNvPr>
          <p:cNvSpPr txBox="1"/>
          <p:nvPr/>
        </p:nvSpPr>
        <p:spPr>
          <a:xfrm>
            <a:off x="3581400" y="389494"/>
            <a:ext cx="450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Coincidence</a:t>
            </a:r>
            <a:r>
              <a:rPr lang="it-IT" b="1" dirty="0"/>
              <a:t> </a:t>
            </a:r>
            <a:r>
              <a:rPr lang="it-IT" b="1" dirty="0" err="1"/>
              <a:t>analysis</a:t>
            </a:r>
            <a:r>
              <a:rPr lang="it-IT" b="1" dirty="0"/>
              <a:t> with the BGO setup</a:t>
            </a:r>
          </a:p>
        </p:txBody>
      </p:sp>
      <p:pic>
        <p:nvPicPr>
          <p:cNvPr id="3" name="Immagine 2" descr="Immagine che contiene cerchio, diagramma&#10;&#10;Descrizione generata automaticamente">
            <a:extLst>
              <a:ext uri="{FF2B5EF4-FFF2-40B4-BE49-F238E27FC236}">
                <a16:creationId xmlns:a16="http://schemas.microsoft.com/office/drawing/2014/main" id="{E6B77254-310E-8D5B-58E6-ED4E1FB70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485" y="3800620"/>
            <a:ext cx="2513796" cy="2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5BAA9-B0CA-59CE-BECF-A7F3DA6F1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AFD2BC-ECBE-DC3F-8752-F715BB87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Symbol" pitchFamily="2" charset="2"/>
              </a:rPr>
              <a:t>g-</a:t>
            </a:r>
            <a:r>
              <a:rPr lang="it-IT" b="1" dirty="0"/>
              <a:t>rays PARTICLES DETECTORS</a:t>
            </a:r>
            <a:endParaRPr lang="it-IT" b="1" dirty="0">
              <a:latin typeface="Symbol" pitchFamily="2" charset="2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19F181-1C4B-3BAE-FD02-2121579FB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FB519-C5B4-6C47-A301-F3A17486F8F6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F5ED13-865F-74FC-4BE6-5DA606FC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BB3C79-17D7-6A53-39B3-EBF7EF6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17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D76003-4DC8-6C30-F29F-E67319EE1D3F}"/>
              </a:ext>
            </a:extLst>
          </p:cNvPr>
          <p:cNvSpPr txBox="1"/>
          <p:nvPr/>
        </p:nvSpPr>
        <p:spPr>
          <a:xfrm>
            <a:off x="3046640" y="1248558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High </a:t>
            </a:r>
            <a:r>
              <a:rPr lang="it-IT" dirty="0" err="1"/>
              <a:t>efficiency</a:t>
            </a:r>
            <a:r>
              <a:rPr lang="it-IT" dirty="0"/>
              <a:t> detectors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15119B-E8DF-E346-3A68-E923BD928394}"/>
              </a:ext>
            </a:extLst>
          </p:cNvPr>
          <p:cNvSpPr txBox="1"/>
          <p:nvPr/>
        </p:nvSpPr>
        <p:spPr>
          <a:xfrm>
            <a:off x="155111" y="1583820"/>
            <a:ext cx="578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NaI</a:t>
            </a:r>
            <a:r>
              <a:rPr lang="it-IT" dirty="0"/>
              <a:t> detectors: 109x109x254 mm </a:t>
            </a:r>
            <a:r>
              <a:rPr lang="it-IT" dirty="0" err="1"/>
              <a:t>each</a:t>
            </a:r>
            <a:r>
              <a:rPr lang="it-IT" dirty="0"/>
              <a:t>, </a:t>
            </a:r>
            <a:r>
              <a:rPr lang="it-IT" dirty="0" err="1"/>
              <a:t>coupled</a:t>
            </a:r>
            <a:r>
              <a:rPr lang="it-IT" dirty="0"/>
              <a:t> to a </a:t>
            </a:r>
            <a:r>
              <a:rPr lang="it-IT" dirty="0" err="1"/>
              <a:t>SiPM</a:t>
            </a:r>
            <a:endParaRPr lang="it-IT" dirty="0"/>
          </a:p>
        </p:txBody>
      </p:sp>
      <p:pic>
        <p:nvPicPr>
          <p:cNvPr id="8" name="Immagine 7" descr="Immagine che contiene interno, computer, elettronica, Hardware del computer&#10;&#10;Descrizione generata automaticamente">
            <a:extLst>
              <a:ext uri="{FF2B5EF4-FFF2-40B4-BE49-F238E27FC236}">
                <a16:creationId xmlns:a16="http://schemas.microsoft.com/office/drawing/2014/main" id="{A60CD04B-8EB1-E53C-5B37-4328A4E1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22" y="2066440"/>
            <a:ext cx="5606236" cy="3153508"/>
          </a:xfrm>
          <a:prstGeom prst="rect">
            <a:avLst/>
          </a:prstGeom>
        </p:spPr>
      </p:pic>
      <p:pic>
        <p:nvPicPr>
          <p:cNvPr id="7" name="Segnaposto contenuto 8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D688DA2F-0377-CFE7-5033-53836742F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9569" y="4139115"/>
            <a:ext cx="4184934" cy="2144437"/>
          </a:xfr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3FDF775-7C35-69E0-EDB5-DA7244390DD3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6C59520-C3BB-70FD-6370-F4B910F725D1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3B29F6-3590-FF4C-3D8C-0DB55BD119B7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Immagine 13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26F5F7B5-F153-8032-874B-0178708F3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924" y="1583820"/>
            <a:ext cx="3513946" cy="2615403"/>
          </a:xfrm>
          <a:prstGeom prst="rect">
            <a:avLst/>
          </a:prstGeom>
        </p:spPr>
      </p:pic>
      <p:pic>
        <p:nvPicPr>
          <p:cNvPr id="16" name="Immagine 1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17972062-39C6-B752-4AB6-4485039BFAC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629086" y="4147148"/>
            <a:ext cx="4183199" cy="21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B0E016-63CA-54BB-4A04-73DD5B23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AA53-46CB-7D41-9AA1-35CFA796788C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591CC1-D78A-94B9-EA86-A76D5A3F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93CBFA-D826-D3AD-B8FA-7E0562A3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18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5B389855-5C5B-B67C-A8F9-42D37D41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93"/>
            <a:ext cx="10515600" cy="1325563"/>
          </a:xfrm>
        </p:spPr>
        <p:txBody>
          <a:bodyPr/>
          <a:lstStyle/>
          <a:p>
            <a:pPr algn="ctr"/>
            <a:r>
              <a:rPr lang="it-IT" b="1" dirty="0" err="1"/>
              <a:t>NaI</a:t>
            </a:r>
            <a:r>
              <a:rPr lang="it-IT" b="1" dirty="0"/>
              <a:t> APPLICATION</a:t>
            </a:r>
            <a:endParaRPr lang="it-IT" b="1" dirty="0">
              <a:latin typeface="Symbol" pitchFamily="2" charset="2"/>
            </a:endParaRP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F6EF822-FA0F-7C62-1310-EADA8A533218}"/>
              </a:ext>
            </a:extLst>
          </p:cNvPr>
          <p:cNvCxnSpPr>
            <a:cxnSpLocks/>
          </p:cNvCxnSpPr>
          <p:nvPr/>
        </p:nvCxnSpPr>
        <p:spPr>
          <a:xfrm>
            <a:off x="5957866" y="1017814"/>
            <a:ext cx="0" cy="5338536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EC3FE0B-6A7F-2C7E-4E36-9E6A1AEC0767}"/>
              </a:ext>
            </a:extLst>
          </p:cNvPr>
          <p:cNvSpPr txBox="1"/>
          <p:nvPr/>
        </p:nvSpPr>
        <p:spPr>
          <a:xfrm>
            <a:off x="1127077" y="1130804"/>
            <a:ext cx="296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Detectors for Compton Veto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2649009-3851-CCF5-712C-22757DFCB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33" y="1430878"/>
            <a:ext cx="4506782" cy="242030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D231157-89D8-B4D2-2309-DFB981EE0606}"/>
              </a:ext>
            </a:extLst>
          </p:cNvPr>
          <p:cNvSpPr txBox="1"/>
          <p:nvPr/>
        </p:nvSpPr>
        <p:spPr>
          <a:xfrm>
            <a:off x="284018" y="4005299"/>
            <a:ext cx="538941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00000"/>
                </a:solidFill>
                <a:effectLst/>
              </a:rPr>
              <a:t>NaI</a:t>
            </a:r>
            <a:r>
              <a:rPr lang="it-IT" dirty="0">
                <a:solidFill>
                  <a:srgbClr val="000000"/>
                </a:solidFill>
                <a:effectLst/>
              </a:rPr>
              <a:t>(</a:t>
            </a:r>
            <a:r>
              <a:rPr lang="it-IT" dirty="0" err="1">
                <a:solidFill>
                  <a:srgbClr val="000000"/>
                </a:solidFill>
                <a:effectLst/>
              </a:rPr>
              <a:t>Tl</a:t>
            </a:r>
            <a:r>
              <a:rPr lang="it-IT" dirty="0">
                <a:solidFill>
                  <a:srgbClr val="000000"/>
                </a:solidFill>
                <a:effectLst/>
              </a:rPr>
              <a:t>) detector </a:t>
            </a:r>
            <a:r>
              <a:rPr lang="it-IT" dirty="0" err="1">
                <a:solidFill>
                  <a:srgbClr val="000000"/>
                </a:solidFill>
                <a:effectLst/>
              </a:rPr>
              <a:t>as</a:t>
            </a:r>
            <a:r>
              <a:rPr lang="it-IT" dirty="0">
                <a:solidFill>
                  <a:srgbClr val="000000"/>
                </a:solidFill>
                <a:effectLst/>
              </a:rPr>
              <a:t> a veto detector </a:t>
            </a:r>
            <a:r>
              <a:rPr lang="it-IT" dirty="0" err="1">
                <a:solidFill>
                  <a:srgbClr val="000000"/>
                </a:solidFill>
                <a:effectLst/>
              </a:rPr>
              <a:t>within</a:t>
            </a:r>
            <a:r>
              <a:rPr lang="it-IT" dirty="0">
                <a:solidFill>
                  <a:srgbClr val="000000"/>
                </a:solidFill>
                <a:effectLst/>
              </a:rPr>
              <a:t> the </a:t>
            </a:r>
            <a:r>
              <a:rPr lang="it-IT" dirty="0" err="1">
                <a:solidFill>
                  <a:srgbClr val="000000"/>
                </a:solidFill>
                <a:effectLst/>
              </a:rPr>
              <a:t>upcoming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campaign</a:t>
            </a:r>
            <a:r>
              <a:rPr lang="it-IT" dirty="0">
                <a:solidFill>
                  <a:srgbClr val="000000"/>
                </a:solidFill>
                <a:effectLst/>
              </a:rPr>
              <a:t>. </a:t>
            </a:r>
            <a:r>
              <a:rPr lang="it-IT" dirty="0" err="1">
                <a:solidFill>
                  <a:srgbClr val="000000"/>
                </a:solidFill>
                <a:effectLst/>
              </a:rPr>
              <a:t>When</a:t>
            </a:r>
            <a:r>
              <a:rPr lang="it-IT" dirty="0">
                <a:solidFill>
                  <a:srgbClr val="000000"/>
                </a:solidFill>
                <a:effectLst/>
                <a:latin typeface="Sylfaen" pitchFamily="18" charset="0"/>
              </a:rPr>
              <a:t> </a:t>
            </a:r>
            <a:r>
              <a:rPr lang="it-IT" dirty="0">
                <a:solidFill>
                  <a:srgbClr val="000000"/>
                </a:solidFill>
                <a:effectLst/>
                <a:latin typeface="Symbol" pitchFamily="2" charset="2"/>
              </a:rPr>
              <a:t>g</a:t>
            </a:r>
            <a:r>
              <a:rPr lang="el-GR" dirty="0">
                <a:solidFill>
                  <a:srgbClr val="000000"/>
                </a:solidFill>
                <a:effectLst/>
              </a:rPr>
              <a:t>-</a:t>
            </a:r>
            <a:r>
              <a:rPr lang="it-IT" dirty="0">
                <a:solidFill>
                  <a:srgbClr val="000000"/>
                </a:solidFill>
                <a:effectLst/>
              </a:rPr>
              <a:t>rays </a:t>
            </a:r>
            <a:r>
              <a:rPr lang="it-IT" dirty="0" err="1">
                <a:solidFill>
                  <a:srgbClr val="000000"/>
                </a:solidFill>
                <a:effectLst/>
              </a:rPr>
              <a:t>stemming</a:t>
            </a:r>
            <a:r>
              <a:rPr lang="it-IT" dirty="0">
                <a:solidFill>
                  <a:srgbClr val="000000"/>
                </a:solidFill>
                <a:effectLst/>
              </a:rPr>
              <a:t> from </a:t>
            </a:r>
            <a:r>
              <a:rPr lang="it-IT" dirty="0" err="1">
                <a:solidFill>
                  <a:srgbClr val="000000"/>
                </a:solidFill>
                <a:effectLst/>
              </a:rPr>
              <a:t>these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contaminations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within</a:t>
            </a:r>
            <a:r>
              <a:rPr lang="it-IT" dirty="0">
                <a:solidFill>
                  <a:srgbClr val="000000"/>
                </a:solidFill>
                <a:effectLst/>
              </a:rPr>
              <a:t> the </a:t>
            </a:r>
            <a:r>
              <a:rPr lang="it-IT" dirty="0" err="1">
                <a:solidFill>
                  <a:srgbClr val="000000"/>
                </a:solidFill>
                <a:effectLst/>
              </a:rPr>
              <a:t>NaI</a:t>
            </a:r>
            <a:r>
              <a:rPr lang="it-IT" dirty="0">
                <a:solidFill>
                  <a:srgbClr val="000000"/>
                </a:solidFill>
                <a:effectLst/>
              </a:rPr>
              <a:t>(</a:t>
            </a:r>
            <a:r>
              <a:rPr lang="it-IT" dirty="0" err="1">
                <a:solidFill>
                  <a:srgbClr val="000000"/>
                </a:solidFill>
                <a:effectLst/>
              </a:rPr>
              <a:t>Tl</a:t>
            </a:r>
            <a:r>
              <a:rPr lang="it-IT" dirty="0">
                <a:solidFill>
                  <a:srgbClr val="000000"/>
                </a:solidFill>
                <a:effectLst/>
              </a:rPr>
              <a:t>) detector </a:t>
            </a:r>
            <a:r>
              <a:rPr lang="it-IT" dirty="0" err="1">
                <a:solidFill>
                  <a:srgbClr val="000000"/>
                </a:solidFill>
                <a:effectLst/>
              </a:rPr>
              <a:t>deposit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  <a:effectLst/>
              </a:rPr>
              <a:t>energy in GePD2, </a:t>
            </a:r>
            <a:r>
              <a:rPr lang="it-IT" dirty="0" err="1">
                <a:solidFill>
                  <a:srgbClr val="000000"/>
                </a:solidFill>
                <a:effectLst/>
              </a:rPr>
              <a:t>their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associated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el-GR" dirty="0">
                <a:solidFill>
                  <a:srgbClr val="000000"/>
                </a:solidFill>
                <a:effectLst/>
              </a:rPr>
              <a:t>α </a:t>
            </a:r>
            <a:r>
              <a:rPr lang="it-IT" dirty="0">
                <a:solidFill>
                  <a:srgbClr val="000000"/>
                </a:solidFill>
                <a:effectLst/>
              </a:rPr>
              <a:t>and </a:t>
            </a:r>
            <a:r>
              <a:rPr lang="el-GR" dirty="0">
                <a:solidFill>
                  <a:srgbClr val="000000"/>
                </a:solidFill>
                <a:effectLst/>
              </a:rPr>
              <a:t>β </a:t>
            </a:r>
            <a:r>
              <a:rPr lang="it-IT" dirty="0" err="1">
                <a:solidFill>
                  <a:srgbClr val="000000"/>
                </a:solidFill>
                <a:effectLst/>
              </a:rPr>
              <a:t>particles</a:t>
            </a:r>
            <a:endParaRPr lang="it-IT" dirty="0">
              <a:solidFill>
                <a:srgbClr val="000000"/>
              </a:solidFill>
              <a:effectLst/>
            </a:endParaRPr>
          </a:p>
          <a:p>
            <a:pPr algn="ctr"/>
            <a:r>
              <a:rPr lang="it-IT" dirty="0">
                <a:solidFill>
                  <a:srgbClr val="000000"/>
                </a:solidFill>
                <a:effectLst/>
              </a:rPr>
              <a:t>from the </a:t>
            </a:r>
            <a:r>
              <a:rPr lang="it-IT" dirty="0" err="1">
                <a:solidFill>
                  <a:srgbClr val="000000"/>
                </a:solidFill>
                <a:effectLst/>
              </a:rPr>
              <a:t>respective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decay</a:t>
            </a:r>
            <a:r>
              <a:rPr lang="it-IT" dirty="0">
                <a:solidFill>
                  <a:srgbClr val="000000"/>
                </a:solidFill>
                <a:effectLst/>
              </a:rPr>
              <a:t> are </a:t>
            </a:r>
            <a:r>
              <a:rPr lang="it-IT" dirty="0" err="1">
                <a:solidFill>
                  <a:srgbClr val="000000"/>
                </a:solidFill>
                <a:effectLst/>
              </a:rPr>
              <a:t>expected</a:t>
            </a:r>
            <a:r>
              <a:rPr lang="it-IT" dirty="0">
                <a:solidFill>
                  <a:srgbClr val="000000"/>
                </a:solidFill>
                <a:effectLst/>
              </a:rPr>
              <a:t> to </a:t>
            </a:r>
            <a:r>
              <a:rPr lang="it-IT" dirty="0" err="1">
                <a:solidFill>
                  <a:srgbClr val="000000"/>
                </a:solidFill>
                <a:effectLst/>
              </a:rPr>
              <a:t>also</a:t>
            </a:r>
            <a:r>
              <a:rPr lang="it-IT" dirty="0">
                <a:solidFill>
                  <a:srgbClr val="000000"/>
                </a:solidFill>
                <a:effectLst/>
              </a:rPr>
              <a:t> induce</a:t>
            </a:r>
          </a:p>
          <a:p>
            <a:pPr algn="ctr"/>
            <a:r>
              <a:rPr lang="it-IT" dirty="0">
                <a:solidFill>
                  <a:srgbClr val="000000"/>
                </a:solidFill>
                <a:effectLst/>
              </a:rPr>
              <a:t>a </a:t>
            </a:r>
            <a:r>
              <a:rPr lang="it-IT" dirty="0" err="1">
                <a:solidFill>
                  <a:srgbClr val="000000"/>
                </a:solidFill>
                <a:effectLst/>
              </a:rPr>
              <a:t>signal</a:t>
            </a:r>
            <a:r>
              <a:rPr lang="it-IT" dirty="0">
                <a:solidFill>
                  <a:srgbClr val="000000"/>
                </a:solidFill>
                <a:effectLst/>
              </a:rPr>
              <a:t> in the </a:t>
            </a:r>
            <a:r>
              <a:rPr lang="it-IT" dirty="0" err="1">
                <a:solidFill>
                  <a:srgbClr val="000000"/>
                </a:solidFill>
                <a:effectLst/>
              </a:rPr>
              <a:t>NaI</a:t>
            </a:r>
            <a:r>
              <a:rPr lang="it-IT" dirty="0">
                <a:solidFill>
                  <a:srgbClr val="000000"/>
                </a:solidFill>
                <a:effectLst/>
              </a:rPr>
              <a:t>(</a:t>
            </a:r>
            <a:r>
              <a:rPr lang="it-IT" dirty="0" err="1">
                <a:solidFill>
                  <a:srgbClr val="000000"/>
                </a:solidFill>
                <a:effectLst/>
              </a:rPr>
              <a:t>Tl</a:t>
            </a:r>
            <a:r>
              <a:rPr lang="it-IT" dirty="0">
                <a:solidFill>
                  <a:srgbClr val="000000"/>
                </a:solidFill>
                <a:effectLst/>
              </a:rPr>
              <a:t>) detector and are </a:t>
            </a:r>
            <a:r>
              <a:rPr lang="it-IT" dirty="0" err="1">
                <a:solidFill>
                  <a:srgbClr val="000000"/>
                </a:solidFill>
                <a:effectLst/>
              </a:rPr>
              <a:t>therefore</a:t>
            </a:r>
            <a:endParaRPr lang="it-IT" dirty="0">
              <a:solidFill>
                <a:srgbClr val="000000"/>
              </a:solidFill>
              <a:effectLst/>
            </a:endParaRPr>
          </a:p>
          <a:p>
            <a:pPr algn="ctr"/>
            <a:r>
              <a:rPr lang="it-IT" dirty="0" err="1">
                <a:solidFill>
                  <a:srgbClr val="000000"/>
                </a:solidFill>
                <a:effectLst/>
              </a:rPr>
              <a:t>automatically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vetoed</a:t>
            </a:r>
            <a:r>
              <a:rPr lang="it-IT" dirty="0">
                <a:solidFill>
                  <a:srgbClr val="000000"/>
                </a:solidFill>
                <a:effectLst/>
              </a:rPr>
              <a:t> out</a:t>
            </a:r>
          </a:p>
        </p:txBody>
      </p:sp>
      <p:pic>
        <p:nvPicPr>
          <p:cNvPr id="20" name="Immagine 19" descr="Immagine che contiene muro, interno&#10;&#10;Descrizione generata automaticamente">
            <a:extLst>
              <a:ext uri="{FF2B5EF4-FFF2-40B4-BE49-F238E27FC236}">
                <a16:creationId xmlns:a16="http://schemas.microsoft.com/office/drawing/2014/main" id="{68DEDEE1-F730-0EA5-D1DB-747489B6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51" y="1082153"/>
            <a:ext cx="4257579" cy="294755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695676B-DEB3-EDA3-4550-760758577741}"/>
              </a:ext>
            </a:extLst>
          </p:cNvPr>
          <p:cNvSpPr txBox="1"/>
          <p:nvPr/>
        </p:nvSpPr>
        <p:spPr>
          <a:xfrm>
            <a:off x="6562588" y="4488872"/>
            <a:ext cx="521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Array of 6 </a:t>
            </a:r>
            <a:r>
              <a:rPr lang="it-IT" dirty="0" err="1"/>
              <a:t>NaI</a:t>
            </a:r>
            <a:r>
              <a:rPr lang="it-IT" dirty="0"/>
              <a:t> for the </a:t>
            </a:r>
            <a:r>
              <a:rPr lang="it-IT" dirty="0" err="1"/>
              <a:t>measurement</a:t>
            </a:r>
            <a:r>
              <a:rPr lang="it-IT" dirty="0"/>
              <a:t> of the </a:t>
            </a:r>
            <a:r>
              <a:rPr lang="it-IT" baseline="30000" dirty="0"/>
              <a:t>22</a:t>
            </a:r>
            <a:r>
              <a:rPr lang="it-IT" dirty="0"/>
              <a:t>Ne(</a:t>
            </a:r>
            <a:r>
              <a:rPr lang="it-IT" dirty="0" err="1"/>
              <a:t>a,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</a:t>
            </a:r>
            <a:r>
              <a:rPr lang="it-IT" baseline="30000" dirty="0"/>
              <a:t>26</a:t>
            </a:r>
            <a:r>
              <a:rPr lang="it-IT" dirty="0"/>
              <a:t>Mg reaction in the framework of the Easy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starting</a:t>
            </a:r>
            <a:r>
              <a:rPr lang="it-IT" dirty="0"/>
              <a:t> from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year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9627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4CD3BF-28EE-D117-0347-C8D81230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/>
              <a:t>SIMLUNA</a:t>
            </a:r>
            <a:br>
              <a:rPr lang="it-IT" dirty="0"/>
            </a:br>
            <a:r>
              <a:rPr lang="it-IT" sz="2800" i="1" dirty="0" err="1"/>
              <a:t>mainly</a:t>
            </a:r>
            <a:r>
              <a:rPr lang="it-IT" sz="2800" i="1" dirty="0"/>
              <a:t> </a:t>
            </a:r>
            <a:r>
              <a:rPr lang="it-IT" sz="2800" i="1" dirty="0" err="1"/>
              <a:t>developed</a:t>
            </a:r>
            <a:r>
              <a:rPr lang="it-IT" sz="2800" i="1" dirty="0"/>
              <a:t> by </a:t>
            </a:r>
            <a:r>
              <a:rPr lang="it-IT" sz="2800" i="1" dirty="0" err="1"/>
              <a:t>Z</a:t>
            </a:r>
            <a:r>
              <a:rPr lang="it-IT" sz="2800" i="1" dirty="0"/>
              <a:t>. </a:t>
            </a:r>
            <a:r>
              <a:rPr lang="it-IT" sz="2800" i="1" dirty="0" err="1"/>
              <a:t>Elekes</a:t>
            </a:r>
            <a:r>
              <a:rPr lang="it-IT" sz="2800" i="1" dirty="0"/>
              <a:t> (ATOMKI)</a:t>
            </a:r>
            <a:endParaRPr lang="it-IT" sz="28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2F8484-7A53-FC30-650E-C6975CFDE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5F0-44D7-4647-B8F1-ADA7DEBE641B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CBCC4F-5B01-C98B-7744-4F673729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806FBD-9076-97F6-05DD-A82CE98A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19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76CCF91-FDF9-42CA-AB4D-250CDD1C8600}"/>
              </a:ext>
            </a:extLst>
          </p:cNvPr>
          <p:cNvSpPr txBox="1"/>
          <p:nvPr/>
        </p:nvSpPr>
        <p:spPr>
          <a:xfrm>
            <a:off x="628292" y="1760474"/>
            <a:ext cx="897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Geant4-based 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simulation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code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including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different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setup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by LUNA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ollaboration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Immagine 9" descr="Immagine che contiene schermata, testo, design&#10;&#10;Descrizione generata automaticamente">
            <a:extLst>
              <a:ext uri="{FF2B5EF4-FFF2-40B4-BE49-F238E27FC236}">
                <a16:creationId xmlns:a16="http://schemas.microsoft.com/office/drawing/2014/main" id="{4A79592D-A9D7-9A3A-1BC9-9CE85E0F5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1276"/>
            <a:ext cx="6704645" cy="4030538"/>
          </a:xfrm>
          <a:prstGeom prst="rect">
            <a:avLst/>
          </a:prstGeom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D5F3CCD2-4558-43D2-95D9-E5FEECB7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43" y="2278527"/>
            <a:ext cx="4994841" cy="39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EB94F7-2219-4C09-D1D5-E4A6D13C4890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251C323-49D1-356A-22EE-D6FACDB25216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129982-6237-590E-73ED-CDB005F4E372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5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BCA9F139-0AF0-2F04-CFA6-576DA11FE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111" y="126260"/>
            <a:ext cx="91440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1209" tIns="49702" rIns="61209" bIns="3060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defRPr/>
            </a:pPr>
            <a:r>
              <a:rPr lang="en-US" altLang="x-none" sz="4000" b="1" dirty="0">
                <a:latin typeface="+mj-lt"/>
                <a:cs typeface="Avenir Black"/>
              </a:rPr>
              <a:t>TYPICAL EXPERIMENTAL SETUP IN NUCLEAR ASTROPHYSICS</a:t>
            </a:r>
          </a:p>
        </p:txBody>
      </p:sp>
      <p:sp>
        <p:nvSpPr>
          <p:cNvPr id="20482" name="AutoShape 2">
            <a:extLst>
              <a:ext uri="{FF2B5EF4-FFF2-40B4-BE49-F238E27FC236}">
                <a16:creationId xmlns:a16="http://schemas.microsoft.com/office/drawing/2014/main" id="{058DB8A3-7DEE-80D4-64D2-AD454B9D6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93" y="2233324"/>
            <a:ext cx="3081256" cy="1369763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lIns="61209" tIns="41378" rIns="61209" bIns="30605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defRPr/>
            </a:pPr>
            <a:r>
              <a:rPr lang="en-US" altLang="x-none" sz="3200" dirty="0">
                <a:solidFill>
                  <a:srgbClr val="000080"/>
                </a:solidFill>
              </a:rPr>
              <a:t>Accelerator</a:t>
            </a:r>
          </a:p>
        </p:txBody>
      </p:sp>
      <p:sp>
        <p:nvSpPr>
          <p:cNvPr id="20483" name="Line 3">
            <a:extLst>
              <a:ext uri="{FF2B5EF4-FFF2-40B4-BE49-F238E27FC236}">
                <a16:creationId xmlns:a16="http://schemas.microsoft.com/office/drawing/2014/main" id="{727FE580-C4FC-FCFF-FC1D-B53993CE0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4429" y="2473190"/>
            <a:ext cx="1422400" cy="0"/>
          </a:xfrm>
          <a:prstGeom prst="line">
            <a:avLst/>
          </a:prstGeom>
          <a:noFill/>
          <a:ln w="18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732" name="AutoShape 4">
            <a:extLst>
              <a:ext uri="{FF2B5EF4-FFF2-40B4-BE49-F238E27FC236}">
                <a16:creationId xmlns:a16="http://schemas.microsoft.com/office/drawing/2014/main" id="{5874805E-3716-8FCB-FD34-4DBBFB2B8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2" y="2392830"/>
            <a:ext cx="45719" cy="951154"/>
          </a:xfrm>
          <a:prstGeom prst="roundRect">
            <a:avLst>
              <a:gd name="adj" fmla="val 1722"/>
            </a:avLst>
          </a:prstGeom>
          <a:solidFill>
            <a:srgbClr val="00B050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73733" name="AutoShape 5">
            <a:extLst>
              <a:ext uri="{FF2B5EF4-FFF2-40B4-BE49-F238E27FC236}">
                <a16:creationId xmlns:a16="http://schemas.microsoft.com/office/drawing/2014/main" id="{7355848F-8941-0B6E-EA3F-F7BE4FE43F6A}"/>
              </a:ext>
            </a:extLst>
          </p:cNvPr>
          <p:cNvSpPr>
            <a:spLocks noChangeArrowheads="1"/>
          </p:cNvSpPr>
          <p:nvPr/>
        </p:nvSpPr>
        <p:spPr bwMode="auto">
          <a:xfrm rot="19980000">
            <a:off x="7879405" y="3421561"/>
            <a:ext cx="290912" cy="720411"/>
          </a:xfrm>
          <a:prstGeom prst="roundRect">
            <a:avLst>
              <a:gd name="adj" fmla="val 347"/>
            </a:avLst>
          </a:prstGeom>
          <a:solidFill>
            <a:srgbClr val="C5000B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24E85EE5-8ACE-0AEA-4209-44A7196A7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7028" y="3714762"/>
            <a:ext cx="2641435" cy="26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1209" tIns="41378" rIns="61209" bIns="3060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US" altLang="x-none" sz="1632" dirty="0">
                <a:solidFill>
                  <a:srgbClr val="FF0000"/>
                </a:solidFill>
              </a:rPr>
              <a:t>High performance detector:</a:t>
            </a:r>
            <a:br>
              <a:rPr lang="en-US" altLang="x-none" sz="1632" dirty="0">
                <a:solidFill>
                  <a:srgbClr val="FF0000"/>
                </a:solidFill>
              </a:rPr>
            </a:br>
            <a:br>
              <a:rPr lang="en-US" altLang="x-none" sz="1632" dirty="0">
                <a:solidFill>
                  <a:srgbClr val="FF0000"/>
                </a:solidFill>
              </a:rPr>
            </a:br>
            <a:r>
              <a:rPr lang="en-US" altLang="x-none" sz="1632" dirty="0">
                <a:solidFill>
                  <a:srgbClr val="FF0000"/>
                </a:solidFill>
              </a:rPr>
              <a:t>- low intrinsic background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x-none" sz="1632" dirty="0">
                <a:solidFill>
                  <a:srgbClr val="FF0000"/>
                </a:solidFill>
              </a:rPr>
              <a:t>High efficiency 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x-none" sz="1632" dirty="0">
                <a:solidFill>
                  <a:srgbClr val="FF0000"/>
                </a:solidFill>
              </a:rPr>
              <a:t>High energy resolution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C2B2C3BA-1EFB-5284-1C94-3FDA26246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480" y="3485003"/>
            <a:ext cx="2075822" cy="23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1209" tIns="41378" rIns="61209" bIns="3060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defRPr/>
            </a:pPr>
            <a:r>
              <a:rPr lang="en-US" altLang="x-none" sz="1632" dirty="0">
                <a:solidFill>
                  <a:srgbClr val="008000"/>
                </a:solidFill>
              </a:rPr>
              <a:t>HIGH DENSITY</a:t>
            </a:r>
          </a:p>
          <a:p>
            <a:pPr algn="ctr">
              <a:defRPr/>
            </a:pPr>
            <a:r>
              <a:rPr lang="en-US" altLang="x-none" sz="1632" dirty="0">
                <a:solidFill>
                  <a:srgbClr val="008000"/>
                </a:solidFill>
              </a:rPr>
              <a:t>AND STABILITY TARGET</a:t>
            </a:r>
          </a:p>
        </p:txBody>
      </p:sp>
      <p:sp>
        <p:nvSpPr>
          <p:cNvPr id="20494" name="Line 14">
            <a:extLst>
              <a:ext uri="{FF2B5EF4-FFF2-40B4-BE49-F238E27FC236}">
                <a16:creationId xmlns:a16="http://schemas.microsoft.com/office/drawing/2014/main" id="{FE6CAD81-66C9-784F-8CC6-FAC9B33086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59079" y="2911808"/>
            <a:ext cx="341313" cy="434975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95" name="Line 15">
            <a:extLst>
              <a:ext uri="{FF2B5EF4-FFF2-40B4-BE49-F238E27FC236}">
                <a16:creationId xmlns:a16="http://schemas.microsoft.com/office/drawing/2014/main" id="{A6045C88-4E6D-834A-A718-63CCE741CB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7217" y="2899108"/>
            <a:ext cx="287337" cy="447675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96" name="Line 16">
            <a:extLst>
              <a:ext uri="{FF2B5EF4-FFF2-40B4-BE49-F238E27FC236}">
                <a16:creationId xmlns:a16="http://schemas.microsoft.com/office/drawing/2014/main" id="{34725F31-58E5-866E-2C52-4D45BF9275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9128" y="2837196"/>
            <a:ext cx="484188" cy="1587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97" name="Line 17">
            <a:extLst>
              <a:ext uri="{FF2B5EF4-FFF2-40B4-BE49-F238E27FC236}">
                <a16:creationId xmlns:a16="http://schemas.microsoft.com/office/drawing/2014/main" id="{7FBBE578-C52B-7F70-8354-2BACBDCAB5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71829" y="2413333"/>
            <a:ext cx="373063" cy="341313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98" name="Text Box 18">
            <a:extLst>
              <a:ext uri="{FF2B5EF4-FFF2-40B4-BE49-F238E27FC236}">
                <a16:creationId xmlns:a16="http://schemas.microsoft.com/office/drawing/2014/main" id="{E22FA59C-16A0-3D20-B71D-BED913BCD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942" y="1792621"/>
            <a:ext cx="16033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1209" tIns="41378" rIns="61209" bIns="3060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US" altLang="x-none" sz="1632" dirty="0">
                <a:solidFill>
                  <a:srgbClr val="FF6633"/>
                </a:solidFill>
              </a:rPr>
              <a:t>REACTION PRODUCTS</a:t>
            </a:r>
          </a:p>
        </p:txBody>
      </p:sp>
      <p:pic>
        <p:nvPicPr>
          <p:cNvPr id="73742" name="Picture 19">
            <a:extLst>
              <a:ext uri="{FF2B5EF4-FFF2-40B4-BE49-F238E27FC236}">
                <a16:creationId xmlns:a16="http://schemas.microsoft.com/office/drawing/2014/main" id="{E8B651F7-1B6F-C5C0-2C4F-94C77798D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192" y="2603039"/>
            <a:ext cx="49053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0" name="Text Box 20">
            <a:extLst>
              <a:ext uri="{FF2B5EF4-FFF2-40B4-BE49-F238E27FC236}">
                <a16:creationId xmlns:a16="http://schemas.microsoft.com/office/drawing/2014/main" id="{98D44647-F17A-BBA7-11AD-CB21C6501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716" y="2529221"/>
            <a:ext cx="118110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1209" tIns="30605" rIns="61209" bIns="3060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9000"/>
              </a:lnSpc>
              <a:defRPr/>
            </a:pPr>
            <a:r>
              <a:rPr lang="en-US" altLang="x-none" sz="1361" dirty="0">
                <a:solidFill>
                  <a:srgbClr val="FF6633"/>
                </a:solidFill>
                <a:latin typeface="Symbol" pitchFamily="2" charset="2"/>
              </a:rPr>
              <a:t>a</a:t>
            </a:r>
            <a:r>
              <a:rPr lang="en-US" altLang="x-none" sz="1361" dirty="0">
                <a:solidFill>
                  <a:srgbClr val="FF6633"/>
                </a:solidFill>
              </a:rPr>
              <a:t>, p, n, </a:t>
            </a:r>
            <a:r>
              <a:rPr lang="en-US" altLang="x-none" sz="1361" dirty="0">
                <a:solidFill>
                  <a:srgbClr val="FF6633"/>
                </a:solidFill>
                <a:latin typeface="Symbol" pitchFamily="2" charset="2"/>
              </a:rPr>
              <a:t>g</a:t>
            </a:r>
          </a:p>
        </p:txBody>
      </p:sp>
      <p:sp>
        <p:nvSpPr>
          <p:cNvPr id="73744" name="CasellaDiTesto 2">
            <a:extLst>
              <a:ext uri="{FF2B5EF4-FFF2-40B4-BE49-F238E27FC236}">
                <a16:creationId xmlns:a16="http://schemas.microsoft.com/office/drawing/2014/main" id="{54FFEDA7-8EA7-1F68-26F7-F7981D21E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3668636"/>
            <a:ext cx="2646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</a:rPr>
              <a:t>Intense </a:t>
            </a:r>
            <a:r>
              <a:rPr lang="it-IT" altLang="it-IT" sz="1800" dirty="0" err="1">
                <a:solidFill>
                  <a:srgbClr val="000000"/>
                </a:solidFill>
              </a:rPr>
              <a:t>current</a:t>
            </a:r>
            <a:r>
              <a:rPr lang="it-IT" altLang="it-IT" sz="1800" dirty="0">
                <a:solidFill>
                  <a:srgbClr val="000000"/>
                </a:solidFill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</a:rPr>
              <a:t>beams</a:t>
            </a:r>
            <a:endParaRPr lang="it-IT" altLang="it-IT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chemeClr val="bg1"/>
              </a:solidFill>
            </a:endParaRPr>
          </a:p>
        </p:txBody>
      </p:sp>
      <p:sp>
        <p:nvSpPr>
          <p:cNvPr id="73747" name="Slide Number Placeholder 4">
            <a:extLst>
              <a:ext uri="{FF2B5EF4-FFF2-40B4-BE49-F238E27FC236}">
                <a16:creationId xmlns:a16="http://schemas.microsoft.com/office/drawing/2014/main" id="{BA5B17ED-02B0-B317-EA2D-514F8795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EDDA85-B776-A349-B739-1BC8D26CA07E}" type="slidenum">
              <a:rPr lang="en-US" altLang="it-IT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it-IT" sz="1400"/>
          </a:p>
        </p:txBody>
      </p:sp>
      <p:sp>
        <p:nvSpPr>
          <p:cNvPr id="73748" name="Segnaposto data 1">
            <a:extLst>
              <a:ext uri="{FF2B5EF4-FFF2-40B4-BE49-F238E27FC236}">
                <a16:creationId xmlns:a16="http://schemas.microsoft.com/office/drawing/2014/main" id="{17787FFD-B83E-FCEB-E506-56C15A4ED1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525DE3-7D71-644C-9A90-C05E41541220}" type="datetime1">
              <a:rPr lang="it-IT" altLang="it-IT" sz="1400" smtClean="0"/>
              <a:t>09/10/25</a:t>
            </a:fld>
            <a:endParaRPr lang="it-IT" altLang="it-IT" sz="1400"/>
          </a:p>
        </p:txBody>
      </p:sp>
      <p:sp>
        <p:nvSpPr>
          <p:cNvPr id="73749" name="Segnaposto piè di pagina 5">
            <a:extLst>
              <a:ext uri="{FF2B5EF4-FFF2-40B4-BE49-F238E27FC236}">
                <a16:creationId xmlns:a16="http://schemas.microsoft.com/office/drawing/2014/main" id="{F8B22705-01B0-258D-7A2D-A35E7447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Perspectives at the Bellotti IBF</a:t>
            </a:r>
            <a:endParaRPr lang="it-IT" altLang="it-IT" sz="1400" dirty="0"/>
          </a:p>
        </p:txBody>
      </p:sp>
      <p:sp>
        <p:nvSpPr>
          <p:cNvPr id="23" name="Line 3">
            <a:extLst>
              <a:ext uri="{FF2B5EF4-FFF2-40B4-BE49-F238E27FC236}">
                <a16:creationId xmlns:a16="http://schemas.microsoft.com/office/drawing/2014/main" id="{C36E4013-DC77-5862-4776-2CD185EC85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4429" y="2643847"/>
            <a:ext cx="1422400" cy="0"/>
          </a:xfrm>
          <a:prstGeom prst="line">
            <a:avLst/>
          </a:prstGeom>
          <a:noFill/>
          <a:ln w="18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Line 3">
            <a:extLst>
              <a:ext uri="{FF2B5EF4-FFF2-40B4-BE49-F238E27FC236}">
                <a16:creationId xmlns:a16="http://schemas.microsoft.com/office/drawing/2014/main" id="{20D0F9B3-8B3E-1389-9956-07AD3009C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4429" y="2829475"/>
            <a:ext cx="1422400" cy="0"/>
          </a:xfrm>
          <a:prstGeom prst="line">
            <a:avLst/>
          </a:prstGeom>
          <a:noFill/>
          <a:ln w="18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Line 3">
            <a:extLst>
              <a:ext uri="{FF2B5EF4-FFF2-40B4-BE49-F238E27FC236}">
                <a16:creationId xmlns:a16="http://schemas.microsoft.com/office/drawing/2014/main" id="{5F3D59AD-95CB-DAEE-CFBE-CE8880112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4429" y="2943090"/>
            <a:ext cx="1422400" cy="0"/>
          </a:xfrm>
          <a:prstGeom prst="line">
            <a:avLst/>
          </a:prstGeom>
          <a:noFill/>
          <a:ln w="18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680FB8D7-7DDA-1D25-3730-76A57510F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4429" y="3113747"/>
            <a:ext cx="1422400" cy="0"/>
          </a:xfrm>
          <a:prstGeom prst="line">
            <a:avLst/>
          </a:prstGeom>
          <a:noFill/>
          <a:ln w="18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A16785D4-9D48-5D4B-B258-878BC32BF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4429" y="3299375"/>
            <a:ext cx="1422400" cy="0"/>
          </a:xfrm>
          <a:prstGeom prst="line">
            <a:avLst/>
          </a:prstGeom>
          <a:noFill/>
          <a:ln w="18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it-IT" sz="1632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Matthias Junker">
            <a:extLst>
              <a:ext uri="{FF2B5EF4-FFF2-40B4-BE49-F238E27FC236}">
                <a16:creationId xmlns:a16="http://schemas.microsoft.com/office/drawing/2014/main" id="{3543F0DB-7CFF-C214-3887-BFAAFD04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4" y="4087978"/>
            <a:ext cx="2268372" cy="226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picture">
            <a:extLst>
              <a:ext uri="{FF2B5EF4-FFF2-40B4-BE49-F238E27FC236}">
                <a16:creationId xmlns:a16="http://schemas.microsoft.com/office/drawing/2014/main" id="{28AB80C3-B35E-0EBA-4420-8D6D6C3F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94" y="4494037"/>
            <a:ext cx="1679971" cy="167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tteo Campostrini">
            <a:extLst>
              <a:ext uri="{FF2B5EF4-FFF2-40B4-BE49-F238E27FC236}">
                <a16:creationId xmlns:a16="http://schemas.microsoft.com/office/drawing/2014/main" id="{1F1262FA-7194-5FBB-E4B9-916C5F9C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76" y="4293370"/>
            <a:ext cx="1873693" cy="210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C4E7DEC-1000-DBD0-3C6A-AAB2A19C626E}"/>
              </a:ext>
            </a:extLst>
          </p:cNvPr>
          <p:cNvSpPr/>
          <p:nvPr/>
        </p:nvSpPr>
        <p:spPr>
          <a:xfrm>
            <a:off x="8384629" y="5158153"/>
            <a:ext cx="3682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MY TURN!!!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73732" grpId="0" animBg="1"/>
      <p:bldP spid="73733" grpId="0" animBg="1"/>
      <p:bldP spid="20486" grpId="0"/>
      <p:bldP spid="20492" grpId="0"/>
      <p:bldP spid="20494" grpId="0" animBg="1"/>
      <p:bldP spid="20494" grpId="1" animBg="1"/>
      <p:bldP spid="20495" grpId="0" animBg="1"/>
      <p:bldP spid="20496" grpId="0" animBg="1"/>
      <p:bldP spid="20497" grpId="0" animBg="1"/>
      <p:bldP spid="20498" grpId="0"/>
      <p:bldP spid="20500" grpId="0"/>
      <p:bldP spid="73744" grpId="0"/>
      <p:bldP spid="23" grpId="0" animBg="1"/>
      <p:bldP spid="24" grpId="0" animBg="1"/>
      <p:bldP spid="2" grpId="0" animBg="1"/>
      <p:bldP spid="3" grpId="0" animBg="1"/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FD3874-CEFE-7774-9B15-0CD1642E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487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 err="1"/>
              <a:t>LunaDAQ</a:t>
            </a:r>
            <a:br>
              <a:rPr lang="it-IT" dirty="0"/>
            </a:br>
            <a:r>
              <a:rPr lang="it-IT" sz="2800" i="1" dirty="0" err="1"/>
              <a:t>mainly</a:t>
            </a:r>
            <a:r>
              <a:rPr lang="it-IT" sz="2800" i="1" dirty="0"/>
              <a:t> </a:t>
            </a:r>
            <a:r>
              <a:rPr lang="it-IT" sz="2800" i="1" dirty="0" err="1"/>
              <a:t>developed</a:t>
            </a:r>
            <a:r>
              <a:rPr lang="it-IT" sz="2800" i="1" dirty="0"/>
              <a:t> by </a:t>
            </a:r>
            <a:r>
              <a:rPr lang="it-IT" sz="2800" i="1" dirty="0" err="1"/>
              <a:t>J</a:t>
            </a:r>
            <a:r>
              <a:rPr lang="it-IT" sz="2800" i="1" dirty="0"/>
              <a:t>. </a:t>
            </a:r>
            <a:r>
              <a:rPr lang="it-IT" sz="2800" b="0" i="1" u="none" strike="noStrike" dirty="0" err="1"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Skowroński</a:t>
            </a:r>
            <a:r>
              <a:rPr lang="it-IT" sz="2800" b="0" i="1" u="none" strike="noStrike" dirty="0"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sz="2800" i="1" dirty="0"/>
              <a:t>and A. Compagnucci</a:t>
            </a:r>
            <a:endParaRPr lang="it-IT" i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906D11-389A-7BDB-0673-BCC0AEBA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3B4B-E2A8-8441-9D26-7437DEB06D79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6A96A0-ACCB-B41A-F17E-7952180D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049CAF-6EEB-6CC4-B4B5-D1F4A237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20</a:t>
            </a:fld>
            <a:endParaRPr lang="it-IT"/>
          </a:p>
        </p:txBody>
      </p:sp>
      <p:pic>
        <p:nvPicPr>
          <p:cNvPr id="1026" name="Picture 2" descr="Dashboard">
            <a:extLst>
              <a:ext uri="{FF2B5EF4-FFF2-40B4-BE49-F238E27FC236}">
                <a16:creationId xmlns:a16="http://schemas.microsoft.com/office/drawing/2014/main" id="{F98CD537-AAC1-536A-BEBE-F8117B92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1690688"/>
            <a:ext cx="6471557" cy="40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84C70E-DC55-453E-C641-3C052C9917FC}"/>
              </a:ext>
            </a:extLst>
          </p:cNvPr>
          <p:cNvSpPr txBox="1"/>
          <p:nvPr/>
        </p:nvSpPr>
        <p:spPr>
          <a:xfrm>
            <a:off x="7500257" y="1604683"/>
            <a:ext cx="3853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This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 system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integrates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 real-time data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collection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analysis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, and FAIR-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compliant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 metadata management in a user-friendly web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interface</a:t>
            </a:r>
            <a:endParaRPr lang="it-IT" b="0" i="0" u="none" strike="noStrike" dirty="0">
              <a:solidFill>
                <a:srgbClr val="40404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0CEA51F-1E71-03D6-F918-4483E8DF72DC}"/>
              </a:ext>
            </a:extLst>
          </p:cNvPr>
          <p:cNvSpPr txBox="1"/>
          <p:nvPr/>
        </p:nvSpPr>
        <p:spPr>
          <a:xfrm>
            <a:off x="6641303" y="3255157"/>
            <a:ext cx="55506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it-IT" b="1" i="0" u="none" strike="noStrike" dirty="0">
                <a:solidFill>
                  <a:srgbClr val="404040"/>
                </a:solidFill>
                <a:effectLst/>
              </a:rPr>
              <a:t>Key Capabilities</a:t>
            </a:r>
          </a:p>
          <a:p>
            <a:pPr algn="l">
              <a:lnSpc>
                <a:spcPts val="1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404040"/>
                </a:solidFill>
                <a:effectLst/>
              </a:rPr>
              <a:t>Real-time Data </a:t>
            </a:r>
            <a:r>
              <a:rPr lang="it-IT" b="1" i="0" u="none" strike="noStrike" dirty="0" err="1">
                <a:solidFill>
                  <a:srgbClr val="404040"/>
                </a:solidFill>
                <a:effectLst/>
              </a:rPr>
              <a:t>Acquisition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 from multiple detector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channels</a:t>
            </a:r>
            <a:endParaRPr lang="it-IT" b="0" i="0" u="none" strike="noStrike" dirty="0">
              <a:solidFill>
                <a:srgbClr val="404040"/>
              </a:solidFill>
              <a:effectLst/>
            </a:endParaRPr>
          </a:p>
          <a:p>
            <a:pPr algn="l">
              <a:lnSpc>
                <a:spcPts val="1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404040"/>
                </a:solidFill>
                <a:effectLst/>
              </a:rPr>
              <a:t>Interactive </a:t>
            </a:r>
            <a:r>
              <a:rPr lang="it-IT" b="1" i="0" u="none" strike="noStrike" dirty="0" err="1">
                <a:solidFill>
                  <a:srgbClr val="404040"/>
                </a:solidFill>
                <a:effectLst/>
              </a:rPr>
              <a:t>Visualization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 of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spectra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 and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waveforms</a:t>
            </a:r>
            <a:endParaRPr lang="it-IT" b="0" i="0" u="none" strike="noStrike" dirty="0">
              <a:solidFill>
                <a:srgbClr val="404040"/>
              </a:solidFill>
              <a:effectLst/>
            </a:endParaRPr>
          </a:p>
          <a:p>
            <a:pPr algn="l">
              <a:lnSpc>
                <a:spcPts val="1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404040"/>
                </a:solidFill>
                <a:effectLst/>
              </a:rPr>
              <a:t>FAIR Metadata Management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 for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experimental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runs</a:t>
            </a:r>
            <a:endParaRPr lang="it-IT" b="0" i="0" u="none" strike="noStrike" dirty="0">
              <a:solidFill>
                <a:srgbClr val="404040"/>
              </a:solidFill>
              <a:effectLst/>
            </a:endParaRPr>
          </a:p>
          <a:p>
            <a:pPr algn="l">
              <a:lnSpc>
                <a:spcPts val="1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404040"/>
                </a:solidFill>
                <a:effectLst/>
              </a:rPr>
              <a:t>Secure User Authentication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 with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role-based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 access</a:t>
            </a:r>
          </a:p>
          <a:p>
            <a:pPr algn="l">
              <a:lnSpc>
                <a:spcPts val="1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404040"/>
                </a:solidFill>
                <a:effectLst/>
              </a:rPr>
              <a:t>Dockerized</a:t>
            </a:r>
            <a:r>
              <a:rPr lang="it-IT" b="1" i="0" u="none" strike="noStrike" dirty="0">
                <a:solidFill>
                  <a:srgbClr val="404040"/>
                </a:solidFill>
                <a:effectLst/>
              </a:rPr>
              <a:t> Analysis Pipeline</a:t>
            </a:r>
            <a:r>
              <a:rPr lang="it-IT" b="0" i="0" u="none" strike="noStrike" dirty="0">
                <a:solidFill>
                  <a:srgbClr val="404040"/>
                </a:solidFill>
                <a:effectLst/>
              </a:rPr>
              <a:t> with XDAQ </a:t>
            </a:r>
            <a:r>
              <a:rPr lang="it-IT" b="0" i="0" u="none" strike="noStrike" dirty="0" err="1">
                <a:solidFill>
                  <a:srgbClr val="404040"/>
                </a:solidFill>
                <a:effectLst/>
              </a:rPr>
              <a:t>integration</a:t>
            </a:r>
            <a:endParaRPr lang="it-IT" b="0" i="0" u="none" strike="noStrike" dirty="0">
              <a:solidFill>
                <a:srgbClr val="404040"/>
              </a:solidFill>
              <a:effectLst/>
            </a:endParaRPr>
          </a:p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B19F0DB-222A-D278-EA86-903A99401A41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715D8CE-2178-F983-37AC-653AEF27CF4E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159AB8-D889-F91E-93E2-B3C6F6F40D8E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59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7A4CF-A500-0F4F-5BFE-B023A9F31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41" y="252290"/>
            <a:ext cx="11586117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/>
              <a:t>RECENT PAPERS ON DETECTORS (</a:t>
            </a:r>
            <a:r>
              <a:rPr lang="it-IT" sz="3200" b="1" dirty="0">
                <a:solidFill>
                  <a:srgbClr val="000000"/>
                </a:solidFill>
                <a:effectLst/>
              </a:rPr>
              <a:t>AND MORE WILL COME!!)</a:t>
            </a:r>
            <a:endParaRPr lang="it-IT" sz="32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F06250-53D7-BD71-F0C6-A87B04B8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362" y="1565560"/>
            <a:ext cx="10866150" cy="4489552"/>
          </a:xfrm>
        </p:spPr>
        <p:txBody>
          <a:bodyPr>
            <a:noAutofit/>
          </a:bodyPr>
          <a:lstStyle/>
          <a:p>
            <a:r>
              <a:rPr lang="it-IT" sz="2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it-IT" sz="2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strengths</a:t>
            </a:r>
            <a:r>
              <a:rPr lang="it-IT" sz="2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2000" baseline="30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17,18</a:t>
            </a:r>
            <a:r>
              <a:rPr lang="it-IT" sz="2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O(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r>
              <a:rPr lang="el-GR" sz="2000" baseline="30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14,15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reactions and background 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suppression</a:t>
            </a:r>
            <a:r>
              <a:rPr lang="it-IT" sz="20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underground» </a:t>
            </a:r>
            <a:r>
              <a:rPr lang="it-IT" sz="2000" i="1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Bruno </a:t>
            </a:r>
            <a:r>
              <a:rPr lang="it-IT" sz="2000" i="1" dirty="0">
                <a:solidFill>
                  <a:srgbClr val="1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it-IT" sz="2000" b="1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Eur. </a:t>
            </a:r>
            <a:r>
              <a:rPr lang="it-IT" sz="2000" b="1" dirty="0" err="1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2000" b="1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b="1" dirty="0" err="1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000" b="1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 (2015) 51: 94 </a:t>
            </a:r>
            <a:endParaRPr lang="it-IT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 LUNA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detector array for the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20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C(</a:t>
            </a:r>
            <a:r>
              <a:rPr lang="it-IT" sz="2000" dirty="0" err="1">
                <a:solidFill>
                  <a:srgbClr val="000000"/>
                </a:solidFill>
                <a:effectLst/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,n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0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reaction», </a:t>
            </a:r>
            <a:r>
              <a:rPr lang="it-IT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Csedreki</a:t>
            </a:r>
            <a:r>
              <a:rPr lang="it-IT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and Methods in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 994 (2021) 165081</a:t>
            </a:r>
            <a:endParaRPr lang="it-IT" sz="2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«A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prototype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-detector array for future deep- underground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s-process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studies»,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Chillery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G: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Part.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52 075202 (2025)</a:t>
            </a:r>
          </a:p>
          <a:p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Advances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radiative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capture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studies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LUNA with a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segmented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BGO detector» </a:t>
            </a:r>
            <a:r>
              <a:rPr lang="it-IT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Skowronski</a:t>
            </a:r>
            <a:r>
              <a:rPr lang="it-IT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G: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Part.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50 045201 (2023)</a:t>
            </a:r>
          </a:p>
          <a:p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Detectors and </a:t>
            </a:r>
            <a:r>
              <a:rPr lang="it-IT" sz="200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Shieldings</a:t>
            </a:r>
            <a:r>
              <a:rPr lang="it-IT" sz="20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00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Past</a:t>
            </a:r>
            <a:r>
              <a:rPr lang="it-IT" sz="20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Future </a:t>
            </a:r>
            <a:r>
              <a:rPr lang="it-IT" sz="200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LUNA», </a:t>
            </a:r>
            <a:r>
              <a:rPr lang="it-IT" sz="200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Ananna</a:t>
            </a:r>
            <a:r>
              <a:rPr lang="it-IT" sz="20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 </a:t>
            </a:r>
            <a:r>
              <a:rPr lang="it-IT" sz="2000" b="1" i="1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Universe</a:t>
            </a:r>
            <a:r>
              <a:rPr lang="it-IT" sz="2000" b="1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2024, </a:t>
            </a:r>
            <a:r>
              <a:rPr lang="it-IT" sz="2000" b="1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it-IT" sz="2000" b="1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(5), 228</a:t>
            </a:r>
            <a:endParaRPr lang="it-IT" sz="2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«Detector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a new 12C+12C reaction study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LUNA», </a:t>
            </a:r>
            <a:r>
              <a:rPr lang="it-IT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Gesuè</a:t>
            </a:r>
            <a:r>
              <a:rPr lang="it-IT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1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Phys. G: Nucl. Part. Phys. 105296 (2025)</a:t>
            </a:r>
            <a:endParaRPr lang="it-IT" sz="2000" b="1" i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"/>
              </a:rPr>
              <a:t>Towards</a:t>
            </a:r>
            <a:r>
              <a:rPr lang="it-IT" sz="2000" dirty="0">
                <a:solidFill>
                  <a:srgbClr val="101010"/>
                </a:solidFill>
                <a:effectLst/>
                <a:latin typeface="Times"/>
              </a:rPr>
              <a:t> a 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"/>
              </a:rPr>
              <a:t>comprehensive</a:t>
            </a:r>
            <a:r>
              <a:rPr lang="it-IT" sz="2000" dirty="0">
                <a:solidFill>
                  <a:srgbClr val="101010"/>
                </a:solidFill>
                <a:effectLst/>
                <a:latin typeface="Times"/>
              </a:rPr>
              <a:t> study of the </a:t>
            </a:r>
            <a:r>
              <a:rPr lang="it-IT" sz="2000" baseline="30000" dirty="0">
                <a:solidFill>
                  <a:srgbClr val="101010"/>
                </a:solidFill>
                <a:effectLst/>
                <a:latin typeface="Times"/>
              </a:rPr>
              <a:t>14</a:t>
            </a:r>
            <a:r>
              <a:rPr lang="it-IT" sz="2000" dirty="0">
                <a:solidFill>
                  <a:srgbClr val="101010"/>
                </a:solidFill>
                <a:effectLst/>
                <a:latin typeface="Times"/>
              </a:rPr>
              <a:t>N(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"/>
              </a:rPr>
              <a:t>p,</a:t>
            </a:r>
            <a:r>
              <a:rPr lang="it-IT" sz="2000" dirty="0" err="1">
                <a:solidFill>
                  <a:srgbClr val="101010"/>
                </a:solidFill>
                <a:effectLst/>
                <a:latin typeface="Symbol" pitchFamily="2" charset="2"/>
              </a:rPr>
              <a:t>g</a:t>
            </a:r>
            <a:r>
              <a:rPr lang="el-GR" sz="2000" dirty="0">
                <a:solidFill>
                  <a:srgbClr val="101010"/>
                </a:solidFill>
                <a:effectLst/>
                <a:latin typeface="Times"/>
              </a:rPr>
              <a:t>)</a:t>
            </a:r>
            <a:r>
              <a:rPr lang="el-GR" sz="2000" baseline="30000" dirty="0">
                <a:solidFill>
                  <a:srgbClr val="101010"/>
                </a:solidFill>
                <a:effectLst/>
                <a:latin typeface="Times"/>
              </a:rPr>
              <a:t>15</a:t>
            </a:r>
            <a:r>
              <a:rPr lang="it-IT" sz="2000" dirty="0">
                <a:solidFill>
                  <a:srgbClr val="101010"/>
                </a:solidFill>
                <a:effectLst/>
                <a:latin typeface="Times"/>
              </a:rPr>
              <a:t>O 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"/>
              </a:rPr>
              <a:t>astrophysical</a:t>
            </a:r>
            <a:r>
              <a:rPr lang="it-IT" sz="2000" dirty="0">
                <a:solidFill>
                  <a:srgbClr val="101010"/>
                </a:solidFill>
                <a:latin typeface="Times"/>
              </a:rPr>
              <a:t> </a:t>
            </a:r>
            <a:r>
              <a:rPr lang="it-IT" sz="2000" dirty="0">
                <a:solidFill>
                  <a:srgbClr val="101010"/>
                </a:solidFill>
                <a:effectLst/>
                <a:latin typeface="Times"/>
              </a:rPr>
              <a:t>key reaction: 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"/>
              </a:rPr>
              <a:t>Description</a:t>
            </a:r>
            <a:r>
              <a:rPr lang="it-IT" sz="2000" dirty="0">
                <a:solidFill>
                  <a:srgbClr val="101010"/>
                </a:solidFill>
                <a:effectLst/>
                <a:latin typeface="Times"/>
              </a:rPr>
              <a:t> of the 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"/>
              </a:rPr>
              <a:t>experimental</a:t>
            </a:r>
            <a:r>
              <a:rPr lang="it-IT" sz="2000" dirty="0">
                <a:solidFill>
                  <a:srgbClr val="101010"/>
                </a:solidFill>
                <a:effectLst/>
                <a:latin typeface="Times"/>
              </a:rPr>
              <a:t> technique 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"/>
              </a:rPr>
              <a:t>including</a:t>
            </a:r>
            <a:r>
              <a:rPr lang="it-IT" sz="2000" dirty="0">
                <a:solidFill>
                  <a:srgbClr val="101010"/>
                </a:solidFill>
                <a:latin typeface="Times"/>
              </a:rPr>
              <a:t> 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"/>
              </a:rPr>
              <a:t>novel</a:t>
            </a:r>
            <a:r>
              <a:rPr lang="it-IT" sz="2000" dirty="0">
                <a:solidFill>
                  <a:srgbClr val="101010"/>
                </a:solidFill>
                <a:effectLst/>
                <a:latin typeface="Times"/>
              </a:rPr>
              <a:t> target </a:t>
            </a:r>
            <a:r>
              <a:rPr lang="it-IT" sz="2000" dirty="0" err="1">
                <a:solidFill>
                  <a:srgbClr val="101010"/>
                </a:solidFill>
                <a:effectLst/>
                <a:latin typeface="Times"/>
              </a:rPr>
              <a:t>preparation</a:t>
            </a:r>
            <a:r>
              <a:rPr lang="it-IT" sz="2000" dirty="0">
                <a:solidFill>
                  <a:srgbClr val="101010"/>
                </a:solidFill>
                <a:effectLst/>
                <a:latin typeface="Times"/>
              </a:rPr>
              <a:t>»</a:t>
            </a:r>
            <a:r>
              <a:rPr lang="it-IT" sz="2000" b="1" dirty="0">
                <a:solidFill>
                  <a:srgbClr val="101010"/>
                </a:solidFill>
                <a:latin typeface="Times"/>
              </a:rPr>
              <a:t>, </a:t>
            </a:r>
            <a:r>
              <a:rPr lang="it-IT" sz="2000" i="1" dirty="0">
                <a:solidFill>
                  <a:srgbClr val="101010"/>
                </a:solidFill>
                <a:latin typeface="Times"/>
              </a:rPr>
              <a:t>Compagnucci et a</a:t>
            </a:r>
            <a:r>
              <a:rPr lang="it-IT" sz="2000" b="1" dirty="0">
                <a:solidFill>
                  <a:srgbClr val="101010"/>
                </a:solidFill>
                <a:latin typeface="Times"/>
              </a:rPr>
              <a:t>l </a:t>
            </a:r>
            <a:r>
              <a:rPr lang="it-IT" sz="2000" b="1" dirty="0">
                <a:solidFill>
                  <a:srgbClr val="101010"/>
                </a:solidFill>
                <a:effectLst/>
                <a:latin typeface="Times"/>
              </a:rPr>
              <a:t>Eur. </a:t>
            </a:r>
            <a:r>
              <a:rPr lang="it-IT" sz="2000" b="1" dirty="0" err="1">
                <a:solidFill>
                  <a:srgbClr val="101010"/>
                </a:solidFill>
                <a:effectLst/>
                <a:latin typeface="Times"/>
              </a:rPr>
              <a:t>Phys</a:t>
            </a:r>
            <a:r>
              <a:rPr lang="it-IT" sz="2000" b="1" dirty="0">
                <a:solidFill>
                  <a:srgbClr val="101010"/>
                </a:solidFill>
                <a:effectLst/>
                <a:latin typeface="Times"/>
              </a:rPr>
              <a:t>. </a:t>
            </a:r>
            <a:r>
              <a:rPr lang="it-IT" sz="2000" b="1" dirty="0" err="1">
                <a:solidFill>
                  <a:srgbClr val="101010"/>
                </a:solidFill>
                <a:effectLst/>
                <a:latin typeface="Times"/>
              </a:rPr>
              <a:t>J</a:t>
            </a:r>
            <a:r>
              <a:rPr lang="it-IT" sz="2000" b="1" dirty="0">
                <a:solidFill>
                  <a:srgbClr val="101010"/>
                </a:solidFill>
                <a:effectLst/>
                <a:latin typeface="Times"/>
              </a:rPr>
              <a:t>. A (2025) 61:191</a:t>
            </a:r>
          </a:p>
          <a:p>
            <a:endParaRPr lang="it-IT" sz="2000" dirty="0">
              <a:solidFill>
                <a:srgbClr val="101010"/>
              </a:solidFill>
              <a:effectLst/>
              <a:latin typeface="Times"/>
            </a:endParaRPr>
          </a:p>
          <a:p>
            <a:endParaRPr lang="it-IT" sz="200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it-IT" sz="2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8DD248-AADC-056F-4E46-E70ED404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B96-87B0-0742-BF0B-7B08C98410A9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AA3897-8F40-0046-87EC-F95F7CBCC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Perspectives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5C9DAB-AECA-66C0-85FE-E5DAECAD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21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2513316-FCEC-D166-CCD4-6DC4A32BA02A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B35B8E2-95D7-DCDC-63DE-91D78D25521C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D79E8C-F59B-61E2-3361-3E53285BC031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51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A0A78-DB1D-B7FA-CC6F-A24B5C5D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406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WHAT’S NEXT?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F09BFD-809D-3A40-1973-20CBCD239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429000"/>
            <a:ext cx="10515600" cy="4351338"/>
          </a:xfrm>
        </p:spPr>
        <p:txBody>
          <a:bodyPr>
            <a:normAutofit/>
          </a:bodyPr>
          <a:lstStyle/>
          <a:p>
            <a:r>
              <a:rPr lang="it-IT" dirty="0"/>
              <a:t>Combine gamma detector and </a:t>
            </a:r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detector for the 12C+12C reaction and </a:t>
            </a:r>
            <a:r>
              <a:rPr lang="it-IT" dirty="0" err="1"/>
              <a:t>further</a:t>
            </a:r>
            <a:r>
              <a:rPr lang="it-IT" dirty="0"/>
              <a:t> reduce the background</a:t>
            </a:r>
          </a:p>
          <a:p>
            <a:r>
              <a:rPr lang="it-IT" dirty="0"/>
              <a:t>Double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channels</a:t>
            </a:r>
            <a:r>
              <a:rPr lang="it-IT" dirty="0"/>
              <a:t> of the BGO detector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E8DC4B-7685-BB4B-631F-FF017E2C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46E-6C98-784D-8F7A-D15701CB1BC8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C7A536-2905-0E4E-8F30-A6E98FA8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B796F3-35E1-3FF3-7F78-0A592C9D8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22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9E8BFA3-5478-07A9-58B3-BA50A29E41F2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7B0A4B6-834B-DEDB-F296-559E97316937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248DBF-5CFE-7949-4342-EF780CC8DA61}"/>
              </a:ext>
            </a:extLst>
          </p:cNvPr>
          <p:cNvSpPr txBox="1"/>
          <p:nvPr/>
        </p:nvSpPr>
        <p:spPr>
          <a:xfrm>
            <a:off x="3071664" y="-25709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93EDC5-D408-9D6C-0FD6-28B1455EB2EF}"/>
              </a:ext>
            </a:extLst>
          </p:cNvPr>
          <p:cNvSpPr txBox="1"/>
          <p:nvPr/>
        </p:nvSpPr>
        <p:spPr>
          <a:xfrm>
            <a:off x="152400" y="1482724"/>
            <a:ext cx="9919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Thanks to the long and wide </a:t>
            </a:r>
            <a:r>
              <a:rPr lang="it-IT" sz="2800" dirty="0" err="1"/>
              <a:t>experience</a:t>
            </a:r>
            <a:r>
              <a:rPr lang="it-IT" sz="2800" dirty="0"/>
              <a:t> </a:t>
            </a:r>
            <a:r>
              <a:rPr lang="it-IT" sz="2800" dirty="0" err="1"/>
              <a:t>acquired</a:t>
            </a:r>
            <a:r>
              <a:rPr lang="it-IT" sz="2800" dirty="0"/>
              <a:t> with detectors, LUNA </a:t>
            </a:r>
            <a:r>
              <a:rPr lang="it-IT" sz="2800" dirty="0" err="1"/>
              <a:t>collaboration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ready to </a:t>
            </a:r>
            <a:r>
              <a:rPr lang="it-IT" sz="2800" dirty="0" err="1"/>
              <a:t>effort</a:t>
            </a:r>
            <a:r>
              <a:rPr lang="it-IT" sz="2800" dirty="0"/>
              <a:t> new challenges in </a:t>
            </a:r>
            <a:r>
              <a:rPr lang="it-IT" sz="2800" dirty="0" err="1"/>
              <a:t>Nuclear</a:t>
            </a:r>
            <a:r>
              <a:rPr lang="it-IT" sz="2800" dirty="0"/>
              <a:t> </a:t>
            </a:r>
            <a:r>
              <a:rPr lang="it-IT" sz="2800" dirty="0" err="1"/>
              <a:t>Astrophysics</a:t>
            </a:r>
            <a:r>
              <a:rPr lang="it-IT" sz="2800" dirty="0"/>
              <a:t> (and </a:t>
            </a:r>
            <a:r>
              <a:rPr lang="it-IT" sz="2800" dirty="0" err="1"/>
              <a:t>maybe</a:t>
            </a:r>
            <a:r>
              <a:rPr lang="it-IT" sz="2800" dirty="0"/>
              <a:t> more?!?!)</a:t>
            </a:r>
          </a:p>
        </p:txBody>
      </p:sp>
    </p:spTree>
    <p:extLst>
      <p:ext uri="{BB962C8B-B14F-4D97-AF65-F5344CB8AC3E}">
        <p14:creationId xmlns:p14="http://schemas.microsoft.com/office/powerpoint/2010/main" val="1414879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7107F0-AE9B-1EDF-8AE7-85AE2B812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5" y="68259"/>
            <a:ext cx="5157216" cy="36943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200" b="1" dirty="0"/>
              <a:t>THANK YOU FOR THE ATTENTION</a:t>
            </a:r>
          </a:p>
          <a:p>
            <a:pPr marL="0" indent="0" algn="ctr">
              <a:buNone/>
            </a:pPr>
            <a:br>
              <a:rPr lang="it-IT" sz="3200" b="1" dirty="0"/>
            </a:br>
            <a:endParaRPr lang="it-IT" sz="3200" b="1" dirty="0"/>
          </a:p>
        </p:txBody>
      </p:sp>
      <p:pic>
        <p:nvPicPr>
          <p:cNvPr id="7" name="Immagine 6" descr="Immagine che contiene testo, menu, uccello, poster&#10;&#10;Descrizione generata automaticamente">
            <a:extLst>
              <a:ext uri="{FF2B5EF4-FFF2-40B4-BE49-F238E27FC236}">
                <a16:creationId xmlns:a16="http://schemas.microsoft.com/office/drawing/2014/main" id="{78A19E6A-97BC-E981-DF63-8B9282227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572" r="-1" b="2836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B7170A-D9EA-8091-0B80-9B067010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DC8EF49-67FD-884B-ABE1-E1F92F00B500}" type="datetime1">
              <a:rPr lang="it-IT" smtClean="0"/>
              <a:t>09/10/25</a:t>
            </a:fld>
            <a:endParaRPr lang="it-IT"/>
          </a:p>
        </p:txBody>
      </p:sp>
      <p:pic>
        <p:nvPicPr>
          <p:cNvPr id="9" name="Immagine 8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611A72EA-0A2F-5ED8-B256-0B878123DC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57" b="21230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1BC7EA-4CC1-0185-5AFA-5F00E28F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838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59BF5A-6D61-B24E-BFEB-A2E8342A42EF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355BE74-D312-B2FF-5A3C-099A64CAF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08" y="5410373"/>
            <a:ext cx="1873641" cy="9550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43C721B-25EE-816B-2354-E27022BF8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58" y="3389602"/>
            <a:ext cx="826718" cy="8267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3BEB5B7-57F8-558F-E5E3-B6B01E0D3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068" y="3510838"/>
            <a:ext cx="1398727" cy="70903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F93ED13-C6F5-CDE2-F3F8-0E08507F5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46" y="3366233"/>
            <a:ext cx="1199596" cy="7918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AC50B75-1CFA-3180-DBA0-4B9497ED3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0379" y="4414925"/>
            <a:ext cx="766494" cy="7699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F07F861-C72D-124F-2597-1734506A8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2312" y="5330482"/>
            <a:ext cx="981194" cy="91995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27134ED-CFEE-9F4A-1541-0FC0EAABFF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9795" y="5482125"/>
            <a:ext cx="573167" cy="75834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5DCBD3B-8C25-87F1-551F-8D1F22A830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5928" y="3659870"/>
            <a:ext cx="1386427" cy="70079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2FDFFFD-5A2A-A80D-473C-B80E215C57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5520" y="4432618"/>
            <a:ext cx="785697" cy="78920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90B2043-A777-7142-99C6-B5ADD64404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9154" y="5539178"/>
            <a:ext cx="701291" cy="70129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FE0924B-2D6A-659F-31D7-3C5C3DD4D8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7124" y="4407638"/>
            <a:ext cx="832467" cy="83618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F9AAB74-5F0A-FB2A-9245-0B1BBB64A7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479" y="4549014"/>
            <a:ext cx="675812" cy="672808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FEA0D8-1388-73A0-A219-22959F06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pic>
        <p:nvPicPr>
          <p:cNvPr id="14" name="object 67">
            <a:extLst>
              <a:ext uri="{FF2B5EF4-FFF2-40B4-BE49-F238E27FC236}">
                <a16:creationId xmlns:a16="http://schemas.microsoft.com/office/drawing/2014/main" id="{457DD6AE-9649-79E4-9F7B-6BBE3D42D50C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5290" y="1168015"/>
            <a:ext cx="5007009" cy="191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2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7588402" y="1744715"/>
            <a:ext cx="4000006" cy="311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it-IT" b="1" dirty="0"/>
              <a:t>CNO </a:t>
            </a:r>
            <a:r>
              <a:rPr lang="it-IT" b="1" dirty="0" err="1"/>
              <a:t>Cycle</a:t>
            </a:r>
            <a:r>
              <a:rPr lang="it-IT" b="1" dirty="0"/>
              <a:t> </a:t>
            </a:r>
            <a:br>
              <a:rPr lang="it-IT" b="1" dirty="0"/>
            </a:br>
            <a:br>
              <a:rPr lang="it-IT" b="1" dirty="0"/>
            </a:b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14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15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O </a:t>
            </a:r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endParaRPr lang="it-IT" b="1" dirty="0"/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it-IT" b="1" dirty="0"/>
              <a:t>Carbon </a:t>
            </a:r>
            <a:r>
              <a:rPr lang="it-IT" b="1" dirty="0" err="1"/>
              <a:t>Burning</a:t>
            </a:r>
            <a:endParaRPr lang="it-IT" b="1" dirty="0"/>
          </a:p>
          <a:p>
            <a:pPr lvl="1">
              <a:lnSpc>
                <a:spcPct val="90000"/>
              </a:lnSpc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12C+12C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reactions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endParaRPr lang="it-IT" dirty="0">
              <a:solidFill>
                <a:schemeClr val="bg1">
                  <a:lumMod val="65000"/>
                </a:schemeClr>
              </a:solidFill>
            </a:endParaRPr>
          </a:p>
          <a:p>
            <a:pPr marL="317500" lvl="1" indent="-217488">
              <a:lnSpc>
                <a:spcPct val="90000"/>
              </a:lnSpc>
              <a:buFont typeface="Arial" charset="0"/>
              <a:buChar char="•"/>
            </a:pPr>
            <a:r>
              <a:rPr lang="it-IT" b="1" dirty="0" err="1"/>
              <a:t>Neutron</a:t>
            </a:r>
            <a:r>
              <a:rPr lang="it-IT" b="1" dirty="0"/>
              <a:t> </a:t>
            </a:r>
            <a:r>
              <a:rPr lang="it-IT" b="1" dirty="0" err="1"/>
              <a:t>capture</a:t>
            </a:r>
            <a:r>
              <a:rPr lang="it-IT" b="1" dirty="0"/>
              <a:t> </a:t>
            </a:r>
            <a:r>
              <a:rPr lang="it-IT" b="1" dirty="0" err="1"/>
              <a:t>nucleosynthesis</a:t>
            </a:r>
            <a:br>
              <a:rPr lang="it-IT" b="1" dirty="0"/>
            </a:br>
            <a:r>
              <a:rPr lang="it-IT" b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Ne(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α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25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Mg </a:t>
            </a:r>
            <a:br>
              <a:rPr lang="it-IT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Ne(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α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Symbol" pitchFamily="2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26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Mg </a:t>
            </a:r>
          </a:p>
          <a:p>
            <a:pPr marL="317500" lvl="1" indent="-217488">
              <a:lnSpc>
                <a:spcPct val="90000"/>
              </a:lnSpc>
              <a:buFont typeface="Arial" charset="0"/>
              <a:buChar char="•"/>
            </a:pPr>
            <a:endParaRPr lang="it-IT" dirty="0">
              <a:solidFill>
                <a:schemeClr val="bg1">
                  <a:lumMod val="65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3071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asellaDiTesto 8"/>
          <p:cNvSpPr txBox="1"/>
          <p:nvPr/>
        </p:nvSpPr>
        <p:spPr>
          <a:xfrm>
            <a:off x="578498" y="1101901"/>
            <a:ext cx="6909193" cy="469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it-IT" sz="2000" b="1" dirty="0"/>
              <a:t>solar fusion </a:t>
            </a:r>
            <a:r>
              <a:rPr lang="it-IT" sz="2000" b="1" dirty="0" err="1"/>
              <a:t>reactions</a:t>
            </a:r>
            <a:endParaRPr lang="it-IT" sz="2000" b="1" dirty="0"/>
          </a:p>
          <a:p>
            <a:pPr>
              <a:lnSpc>
                <a:spcPct val="90000"/>
              </a:lnSpc>
            </a:pPr>
            <a:r>
              <a:rPr lang="it-IT" baseline="30000" dirty="0"/>
              <a:t>	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He(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He,2p)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He  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He    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He(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α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7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Be</a:t>
            </a:r>
          </a:p>
          <a:p>
            <a:pPr>
              <a:lnSpc>
                <a:spcPct val="50000"/>
              </a:lnSpc>
            </a:pPr>
            <a:endParaRPr lang="it-IT" dirty="0">
              <a:solidFill>
                <a:srgbClr val="7F7F7F"/>
              </a:solidFill>
              <a:latin typeface="Calibri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electron screening and stopping power</a:t>
            </a:r>
          </a:p>
          <a:p>
            <a:pPr>
              <a:lnSpc>
                <a:spcPct val="90000"/>
              </a:lnSpc>
            </a:pPr>
            <a:r>
              <a:rPr lang="it-IT" baseline="30000" dirty="0"/>
              <a:t>	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H(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He,p)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He   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He(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H,p)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He</a:t>
            </a:r>
            <a:endParaRPr lang="it-IT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1000" b="1" dirty="0">
              <a:latin typeface="Calibri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/>
              </a:rPr>
              <a:t>CNO, Ne-Na and Mg-Al </a:t>
            </a:r>
            <a:r>
              <a:rPr lang="it-IT" sz="2000" b="1" dirty="0" err="1">
                <a:latin typeface="Calibri"/>
              </a:rPr>
              <a:t>cycles</a:t>
            </a:r>
            <a:endParaRPr lang="it-IT" sz="2000" b="1" dirty="0"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it-IT" baseline="30000" dirty="0">
                <a:latin typeface="Calibri"/>
              </a:rPr>
              <a:t> </a:t>
            </a:r>
            <a:r>
              <a:rPr lang="it-IT" dirty="0">
                <a:latin typeface="Calibri"/>
              </a:rPr>
              <a:t>   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14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N(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15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O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15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N(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16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O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22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Ne(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23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Na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Ne(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α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26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Mg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   </a:t>
            </a:r>
          </a:p>
          <a:p>
            <a:pPr>
              <a:lnSpc>
                <a:spcPct val="90000"/>
              </a:lnSpc>
            </a:pP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23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24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Mg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25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Mg(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26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Al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12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C(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13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 13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C(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14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      </a:t>
            </a:r>
          </a:p>
          <a:p>
            <a:pPr>
              <a:lnSpc>
                <a:spcPct val="90000"/>
              </a:lnSpc>
            </a:pP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21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Ne(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        20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Ne(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21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Na  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23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Na(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Ne</a:t>
            </a:r>
            <a:endParaRPr lang="it-IT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000" b="1" dirty="0">
                <a:latin typeface="Calibri"/>
              </a:rPr>
              <a:t>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/>
              </a:rPr>
              <a:t>Explosive</a:t>
            </a:r>
            <a:r>
              <a:rPr lang="it-IT" sz="2000" b="1" dirty="0">
                <a:latin typeface="Calibri"/>
              </a:rPr>
              <a:t> </a:t>
            </a:r>
            <a:r>
              <a:rPr lang="it-IT" sz="2000" b="1" dirty="0" err="1">
                <a:latin typeface="Calibri"/>
              </a:rPr>
              <a:t>hydrogen</a:t>
            </a:r>
            <a:r>
              <a:rPr lang="it-IT" sz="2000" b="1" dirty="0">
                <a:latin typeface="Calibri"/>
              </a:rPr>
              <a:t> </a:t>
            </a:r>
            <a:r>
              <a:rPr lang="it-IT" sz="2000" b="1" dirty="0" err="1">
                <a:latin typeface="Calibri"/>
              </a:rPr>
              <a:t>burning</a:t>
            </a:r>
            <a:r>
              <a:rPr lang="it-IT" sz="2000" b="1" dirty="0">
                <a:latin typeface="Calibri"/>
              </a:rPr>
              <a:t> in </a:t>
            </a:r>
            <a:r>
              <a:rPr lang="it-IT" sz="2000" b="1" dirty="0" err="1">
                <a:latin typeface="Calibri"/>
              </a:rPr>
              <a:t>novae</a:t>
            </a:r>
            <a:r>
              <a:rPr lang="it-IT" sz="2000" b="1" dirty="0">
                <a:latin typeface="Calibri"/>
              </a:rPr>
              <a:t> and AGB </a:t>
            </a:r>
            <a:r>
              <a:rPr lang="it-IT" sz="2000" b="1" dirty="0" err="1">
                <a:latin typeface="Calibri"/>
              </a:rPr>
              <a:t>stars</a:t>
            </a:r>
            <a:endParaRPr lang="it-IT" sz="2000" b="1" dirty="0"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it-IT" baseline="30000" dirty="0">
                <a:latin typeface="Calibri"/>
              </a:rPr>
              <a:t>	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17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O(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18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F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17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O(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α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14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N 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18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O(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19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F</a:t>
            </a:r>
            <a:r>
              <a:rPr lang="it-IT" b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     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18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O(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α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15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1000" b="1" dirty="0">
              <a:latin typeface="Calibri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/>
              </a:rPr>
              <a:t>Big Bang nucleosynthesis</a:t>
            </a:r>
          </a:p>
          <a:p>
            <a:pPr>
              <a:lnSpc>
                <a:spcPct val="90000"/>
              </a:lnSpc>
            </a:pPr>
            <a:r>
              <a:rPr lang="it-IT" baseline="30000" dirty="0">
                <a:latin typeface="Calibri"/>
              </a:rPr>
              <a:t>	</a:t>
            </a:r>
            <a:r>
              <a:rPr lang="it-IT" baseline="30000" dirty="0">
                <a:solidFill>
                  <a:srgbClr val="7F7F7F"/>
                </a:solidFill>
                <a:latin typeface="Calibri"/>
              </a:rPr>
              <a:t>2</a:t>
            </a:r>
            <a:r>
              <a:rPr lang="it-IT" dirty="0">
                <a:solidFill>
                  <a:srgbClr val="7F7F7F"/>
                </a:solidFill>
                <a:latin typeface="Calibri"/>
              </a:rPr>
              <a:t>H(</a:t>
            </a:r>
            <a:r>
              <a:rPr lang="el-GR" dirty="0">
                <a:solidFill>
                  <a:srgbClr val="7F7F7F"/>
                </a:solidFill>
                <a:latin typeface="Calibri"/>
              </a:rPr>
              <a:t>α</a:t>
            </a:r>
            <a:r>
              <a:rPr lang="it-IT" dirty="0">
                <a:solidFill>
                  <a:srgbClr val="7F7F7F"/>
                </a:solidFill>
                <a:latin typeface="Calibri"/>
              </a:rPr>
              <a:t>,</a:t>
            </a:r>
            <a:r>
              <a:rPr lang="en-GB" dirty="0">
                <a:solidFill>
                  <a:srgbClr val="7F7F7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rgbClr val="7F7F7F"/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rgbClr val="7F7F7F"/>
                </a:solidFill>
                <a:latin typeface="Calibri"/>
              </a:rPr>
              <a:t>6</a:t>
            </a:r>
            <a:r>
              <a:rPr lang="it-IT" dirty="0">
                <a:solidFill>
                  <a:srgbClr val="7F7F7F"/>
                </a:solidFill>
                <a:latin typeface="Calibri"/>
              </a:rPr>
              <a:t>Li       </a:t>
            </a:r>
            <a:r>
              <a:rPr lang="it-IT" baseline="30000" dirty="0">
                <a:solidFill>
                  <a:srgbClr val="7F7F7F"/>
                </a:solidFill>
                <a:latin typeface="Calibri"/>
              </a:rPr>
              <a:t>2</a:t>
            </a:r>
            <a:r>
              <a:rPr lang="it-IT" dirty="0">
                <a:solidFill>
                  <a:srgbClr val="7F7F7F"/>
                </a:solidFill>
                <a:latin typeface="Calibri"/>
              </a:rPr>
              <a:t>H(</a:t>
            </a:r>
            <a:r>
              <a:rPr lang="it-IT" dirty="0" err="1">
                <a:solidFill>
                  <a:srgbClr val="7F7F7F"/>
                </a:solidFill>
                <a:latin typeface="Calibri"/>
              </a:rPr>
              <a:t>p</a:t>
            </a:r>
            <a:r>
              <a:rPr lang="it-IT" dirty="0">
                <a:solidFill>
                  <a:srgbClr val="7F7F7F"/>
                </a:solidFill>
                <a:latin typeface="Calibri"/>
              </a:rPr>
              <a:t>,</a:t>
            </a:r>
            <a:r>
              <a:rPr lang="en-GB" dirty="0">
                <a:solidFill>
                  <a:srgbClr val="7F7F7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rgbClr val="7F7F7F"/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rgbClr val="7F7F7F"/>
                </a:solidFill>
                <a:latin typeface="Calibri"/>
              </a:rPr>
              <a:t>3</a:t>
            </a:r>
            <a:r>
              <a:rPr lang="it-IT" dirty="0">
                <a:solidFill>
                  <a:srgbClr val="7F7F7F"/>
                </a:solidFill>
                <a:latin typeface="Calibri"/>
              </a:rPr>
              <a:t>He      </a:t>
            </a:r>
            <a:r>
              <a:rPr lang="it-IT" baseline="300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6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Li(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  <a:latin typeface="Calibri"/>
              </a:rPr>
              <a:t>p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,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)</a:t>
            </a:r>
            <a:r>
              <a:rPr lang="it-IT" baseline="300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7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Be   </a:t>
            </a:r>
            <a:r>
              <a:rPr lang="it-IT" baseline="30000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Li(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He</a:t>
            </a:r>
            <a:endParaRPr lang="it-IT" dirty="0">
              <a:solidFill>
                <a:schemeClr val="bg1">
                  <a:lumMod val="65000"/>
                </a:schemeClr>
              </a:solidFill>
              <a:latin typeface="Calibri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1000" b="1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2000" b="1" dirty="0" err="1"/>
              <a:t>neutron</a:t>
            </a:r>
            <a:r>
              <a:rPr lang="it-IT" sz="2000" b="1" dirty="0"/>
              <a:t> </a:t>
            </a:r>
            <a:r>
              <a:rPr lang="it-IT" sz="2000" b="1" dirty="0" err="1"/>
              <a:t>capture</a:t>
            </a:r>
            <a:r>
              <a:rPr lang="it-IT" sz="2000" b="1" dirty="0"/>
              <a:t> nucleosynthesis</a:t>
            </a:r>
          </a:p>
          <a:p>
            <a:pPr>
              <a:lnSpc>
                <a:spcPct val="90000"/>
              </a:lnSpc>
            </a:pPr>
            <a:r>
              <a:rPr lang="it-IT" baseline="30000" dirty="0"/>
              <a:t>	</a:t>
            </a:r>
            <a:r>
              <a:rPr lang="it-IT" baseline="30000" dirty="0">
                <a:solidFill>
                  <a:schemeClr val="bg1">
                    <a:lumMod val="65000"/>
                  </a:schemeClr>
                </a:solidFill>
              </a:rPr>
              <a:t>13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C(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α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it-IT" baseline="30000" dirty="0">
                <a:solidFill>
                  <a:schemeClr val="bg1">
                    <a:lumMod val="65000"/>
                  </a:schemeClr>
                </a:solidFill>
              </a:rPr>
              <a:t>16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O</a:t>
            </a:r>
            <a:endParaRPr lang="it-IT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it-IT" dirty="0">
              <a:solidFill>
                <a:schemeClr val="bg1">
                  <a:lumMod val="65000"/>
                </a:schemeClr>
              </a:solidFill>
              <a:latin typeface="Calibri"/>
            </a:endParaRPr>
          </a:p>
        </p:txBody>
      </p:sp>
      <p:sp>
        <p:nvSpPr>
          <p:cNvPr id="10" name="CasellaDiTesto 7"/>
          <p:cNvSpPr txBox="1"/>
          <p:nvPr/>
        </p:nvSpPr>
        <p:spPr>
          <a:xfrm>
            <a:off x="426904" y="345741"/>
            <a:ext cx="1176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Over 30 year of Nuclear Astrophysics at LUNA (LNGS, INFN) and beyond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C233-03EC-624F-B45E-27507B9054C0}" type="datetime1">
              <a:rPr lang="it-IT" smtClean="0"/>
              <a:t>09/10/25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E156-07BA-964A-9A3C-07B0CE7A4C1B}" type="slidenum">
              <a:rPr lang="it-IT" smtClean="0"/>
              <a:t>3</a:t>
            </a:fld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69" y="3047720"/>
            <a:ext cx="1564226" cy="76256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78" y="3810280"/>
            <a:ext cx="1867241" cy="91028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7867679" y="923979"/>
            <a:ext cx="3090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LUNA </a:t>
            </a:r>
            <a:r>
              <a:rPr lang="it-IT" b="1" dirty="0" err="1"/>
              <a:t>program</a:t>
            </a:r>
            <a:r>
              <a:rPr lang="it-IT" b="1" dirty="0"/>
              <a:t> @ IBF facility</a:t>
            </a:r>
            <a:br>
              <a:rPr lang="it-IT" b="1" dirty="0"/>
            </a:br>
            <a:r>
              <a:rPr lang="it-IT" b="1" dirty="0"/>
              <a:t>2023-2027</a:t>
            </a:r>
          </a:p>
        </p:txBody>
      </p:sp>
      <p:cxnSp>
        <p:nvCxnSpPr>
          <p:cNvPr id="20" name="Connettore 1 19"/>
          <p:cNvCxnSpPr/>
          <p:nvPr/>
        </p:nvCxnSpPr>
        <p:spPr>
          <a:xfrm>
            <a:off x="6869832" y="1547762"/>
            <a:ext cx="0" cy="38137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RIN 2022 PNRR: 46 Unisi funded projects - UNISI - Research">
            <a:extLst>
              <a:ext uri="{FF2B5EF4-FFF2-40B4-BE49-F238E27FC236}">
                <a16:creationId xmlns:a16="http://schemas.microsoft.com/office/drawing/2014/main" id="{E5B2F942-897E-C906-4A95-CA1A5725A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855" y="2739856"/>
            <a:ext cx="767599" cy="7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ETEC-INFRA – EFSe">
            <a:extLst>
              <a:ext uri="{FF2B5EF4-FFF2-40B4-BE49-F238E27FC236}">
                <a16:creationId xmlns:a16="http://schemas.microsoft.com/office/drawing/2014/main" id="{0286A332-4C07-20B2-E4D6-D6EB2DE0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194" y="2733420"/>
            <a:ext cx="982191" cy="6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c63679b81_0_51"/>
          <p:cNvSpPr/>
          <p:nvPr/>
        </p:nvSpPr>
        <p:spPr>
          <a:xfrm>
            <a:off x="600" y="0"/>
            <a:ext cx="12192000" cy="6858000"/>
          </a:xfrm>
          <a:prstGeom prst="rect">
            <a:avLst/>
          </a:prstGeom>
          <a:noFill/>
          <a:ln w="19050" cap="flat" cmpd="sng">
            <a:solidFill>
              <a:srgbClr val="AC33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gbc63679b81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4600" y="6074900"/>
            <a:ext cx="816575" cy="78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bc63679b81_0_51"/>
          <p:cNvSpPr txBox="1">
            <a:spLocks noGrp="1"/>
          </p:cNvSpPr>
          <p:nvPr>
            <p:ph type="title"/>
          </p:nvPr>
        </p:nvSpPr>
        <p:spPr>
          <a:xfrm>
            <a:off x="3200592" y="272999"/>
            <a:ext cx="59235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3500" b="1" i="1" dirty="0"/>
              <a:t>DETECTOR USED AT LUNA FOR..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B99EF61-07EE-44E9-CA19-5D115C95C8B2}"/>
              </a:ext>
            </a:extLst>
          </p:cNvPr>
          <p:cNvGrpSpPr/>
          <p:nvPr/>
        </p:nvGrpSpPr>
        <p:grpSpPr>
          <a:xfrm>
            <a:off x="510225" y="1126872"/>
            <a:ext cx="3464700" cy="3505800"/>
            <a:chOff x="510225" y="1589099"/>
            <a:chExt cx="3464700" cy="3505800"/>
          </a:xfrm>
        </p:grpSpPr>
        <p:sp>
          <p:nvSpPr>
            <p:cNvPr id="125" name="Google Shape;125;gbc63679b81_0_51"/>
            <p:cNvSpPr/>
            <p:nvPr/>
          </p:nvSpPr>
          <p:spPr>
            <a:xfrm>
              <a:off x="510225" y="1589099"/>
              <a:ext cx="3464700" cy="3505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AC333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6" name="Google Shape;126;gbc63679b81_0_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8961" y="3146750"/>
              <a:ext cx="3287233" cy="1787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gbc63679b81_0_51"/>
            <p:cNvSpPr txBox="1"/>
            <p:nvPr/>
          </p:nvSpPr>
          <p:spPr>
            <a:xfrm>
              <a:off x="759375" y="1686724"/>
              <a:ext cx="2966400" cy="1084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600" b="1" dirty="0">
                  <a:solidFill>
                    <a:schemeClr val="dk1"/>
                  </a:solidFill>
                  <a:latin typeface="Symbol" charset="2"/>
                  <a:ea typeface="Symbol" charset="2"/>
                  <a:cs typeface="Symbol" charset="2"/>
                  <a:sym typeface="Calibri"/>
                </a:rPr>
                <a:t>g</a:t>
              </a:r>
              <a:r>
                <a:rPr lang="it-IT" sz="2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lang="it-IT" sz="26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rays</a:t>
              </a:r>
              <a:endParaRPr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1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HPGe</a:t>
              </a:r>
              <a:r>
                <a:rPr lang="it-IT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BGO, </a:t>
              </a:r>
              <a:r>
                <a:rPr lang="it-IT" sz="21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NaI</a:t>
              </a:r>
              <a:endParaRPr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A8F43B5-2B11-752F-9501-E896CC069A3F}"/>
              </a:ext>
            </a:extLst>
          </p:cNvPr>
          <p:cNvGrpSpPr/>
          <p:nvPr/>
        </p:nvGrpSpPr>
        <p:grpSpPr>
          <a:xfrm>
            <a:off x="4363650" y="1178727"/>
            <a:ext cx="3464700" cy="3505800"/>
            <a:chOff x="4363638" y="1589099"/>
            <a:chExt cx="3464700" cy="3505800"/>
          </a:xfrm>
        </p:grpSpPr>
        <p:sp>
          <p:nvSpPr>
            <p:cNvPr id="128" name="Google Shape;128;gbc63679b81_0_51"/>
            <p:cNvSpPr/>
            <p:nvPr/>
          </p:nvSpPr>
          <p:spPr>
            <a:xfrm>
              <a:off x="4363638" y="1589099"/>
              <a:ext cx="3464700" cy="3505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AC333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0" name="Google Shape;130;gbc63679b81_0_5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85535" y="2950024"/>
              <a:ext cx="2153614" cy="205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gbc63679b81_0_51"/>
            <p:cNvSpPr txBox="1"/>
            <p:nvPr/>
          </p:nvSpPr>
          <p:spPr>
            <a:xfrm>
              <a:off x="4612788" y="1686724"/>
              <a:ext cx="2966400" cy="10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6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Charged</a:t>
              </a:r>
              <a:r>
                <a:rPr lang="it-IT" sz="2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6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particles</a:t>
              </a:r>
              <a:endParaRPr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Silicon detector array</a:t>
              </a:r>
              <a:endParaRPr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ED47027C-30EC-8903-2085-78E0BF31D37B}"/>
              </a:ext>
            </a:extLst>
          </p:cNvPr>
          <p:cNvGrpSpPr/>
          <p:nvPr/>
        </p:nvGrpSpPr>
        <p:grpSpPr>
          <a:xfrm>
            <a:off x="8153400" y="1178727"/>
            <a:ext cx="3464700" cy="3505800"/>
            <a:chOff x="8217075" y="1589099"/>
            <a:chExt cx="3464700" cy="3505800"/>
          </a:xfrm>
        </p:grpSpPr>
        <p:sp>
          <p:nvSpPr>
            <p:cNvPr id="129" name="Google Shape;129;gbc63679b81_0_51"/>
            <p:cNvSpPr/>
            <p:nvPr/>
          </p:nvSpPr>
          <p:spPr>
            <a:xfrm>
              <a:off x="8217075" y="1589099"/>
              <a:ext cx="3464700" cy="3505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AC333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2" name="Google Shape;132;gbc63679b81_0_5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05800" y="2873824"/>
              <a:ext cx="3287249" cy="213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gbc63679b81_0_51"/>
            <p:cNvSpPr txBox="1"/>
            <p:nvPr/>
          </p:nvSpPr>
          <p:spPr>
            <a:xfrm>
              <a:off x="8466225" y="1686724"/>
              <a:ext cx="2966400" cy="1191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6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Neutrons</a:t>
              </a:r>
              <a:endParaRPr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He3 counters and </a:t>
              </a:r>
              <a:r>
                <a:rPr lang="it-IT" sz="21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scintillators</a:t>
              </a:r>
              <a:endParaRPr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5D80839-2D81-FFD8-9BDB-8C20A6C8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1CA5-1959-CD4D-92CC-7EC692A89C98}" type="datetime1">
              <a:rPr lang="it-IT" smtClean="0"/>
              <a:t>09/10/25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562FBF5-4E40-7BA7-345D-455EC90D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50CC84-E037-F9F9-BE4A-33B2232A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4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4ACEAC3-EBF2-5E62-94B5-76DE11B5231E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6A3D5BC-D539-2646-9493-376E36EBD22B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30FC1E-3873-40CE-B79D-A13D4949B146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EA863-FB1B-9331-81ED-144C6C7648CE}"/>
              </a:ext>
            </a:extLst>
          </p:cNvPr>
          <p:cNvSpPr txBox="1"/>
          <p:nvPr/>
        </p:nvSpPr>
        <p:spPr>
          <a:xfrm>
            <a:off x="346763" y="4828896"/>
            <a:ext cx="7078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Main</a:t>
            </a:r>
            <a:r>
              <a:rPr lang="it-IT" dirty="0"/>
              <a:t> features: </a:t>
            </a:r>
          </a:p>
          <a:p>
            <a:r>
              <a:rPr lang="it-IT" dirty="0"/>
              <a:t>- </a:t>
            </a:r>
            <a:r>
              <a:rPr lang="it-IT" dirty="0" err="1"/>
              <a:t>As</a:t>
            </a:r>
            <a:r>
              <a:rPr lang="it-IT" dirty="0"/>
              <a:t> high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efficiency</a:t>
            </a:r>
            <a:r>
              <a:rPr lang="it-IT" dirty="0"/>
              <a:t>, </a:t>
            </a:r>
            <a:r>
              <a:rPr lang="it-IT" dirty="0" err="1"/>
              <a:t>validated</a:t>
            </a:r>
            <a:r>
              <a:rPr lang="it-IT" dirty="0"/>
              <a:t> with Monte Carlo</a:t>
            </a:r>
          </a:p>
          <a:p>
            <a:pPr marL="285750" indent="-285750">
              <a:buFontTx/>
              <a:buChar char="-"/>
            </a:pPr>
            <a:r>
              <a:rPr lang="it-IT" dirty="0"/>
              <a:t>Good </a:t>
            </a:r>
            <a:r>
              <a:rPr lang="it-IT" dirty="0" err="1"/>
              <a:t>characterization</a:t>
            </a:r>
            <a:r>
              <a:rPr lang="it-IT" dirty="0"/>
              <a:t> in </a:t>
            </a:r>
            <a:r>
              <a:rPr lang="it-IT" dirty="0" err="1"/>
              <a:t>terms</a:t>
            </a:r>
            <a:r>
              <a:rPr lang="it-IT" dirty="0"/>
              <a:t> of energy </a:t>
            </a:r>
            <a:r>
              <a:rPr lang="it-IT" dirty="0" err="1"/>
              <a:t>calibration</a:t>
            </a:r>
            <a:r>
              <a:rPr lang="it-IT" dirty="0"/>
              <a:t> and </a:t>
            </a:r>
            <a:r>
              <a:rPr lang="it-IT" dirty="0" err="1"/>
              <a:t>resolution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Intrinsic</a:t>
            </a:r>
            <a:r>
              <a:rPr lang="it-IT" dirty="0"/>
              <a:t> background </a:t>
            </a:r>
            <a:r>
              <a:rPr lang="it-IT" dirty="0" err="1"/>
              <a:t>minimized</a:t>
            </a:r>
            <a:r>
              <a:rPr lang="it-IT" dirty="0"/>
              <a:t> or under control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magine 26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EE19F97D-7DF7-51F6-F0AB-0F1250525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141" y="4120465"/>
            <a:ext cx="3503333" cy="239193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F4C9591-D351-8519-4516-59E00A93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7313" y="-350827"/>
            <a:ext cx="12188952" cy="20570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CHARGED PARTICLE DETECTORS</a:t>
            </a:r>
          </a:p>
        </p:txBody>
      </p:sp>
      <p:pic>
        <p:nvPicPr>
          <p:cNvPr id="15" name="Immagine 14" descr="Immagine che contiene testo, Carattere, bianco e nero, schermata&#10;&#10;Descrizione generata automaticamente">
            <a:extLst>
              <a:ext uri="{FF2B5EF4-FFF2-40B4-BE49-F238E27FC236}">
                <a16:creationId xmlns:a16="http://schemas.microsoft.com/office/drawing/2014/main" id="{75E185BD-7D9E-60A4-8EF3-12FC99AA6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" y="3131319"/>
            <a:ext cx="4189788" cy="1916226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E318DA-BE42-9A06-6DB7-A412DF4E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0FB6970-A1F7-5948-B2BD-864C6A3974F9}" type="datetime1">
              <a:rPr lang="it-IT" smtClean="0">
                <a:solidFill>
                  <a:schemeClr val="tx1">
                    <a:tint val="75000"/>
                  </a:schemeClr>
                </a:solidFill>
              </a:rPr>
              <a:t>09/10/25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B18E67-D4FA-125A-B553-0487521B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0681F9-BF66-EF28-95BF-A7FF9171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FD7E8C9-0C9E-A24D-AA72-25BED702B324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9" name="Immagine 18" descr="Immagine che contiene testo, schermata, Carattere, algebra&#10;&#10;Descrizione generata automaticamente">
            <a:extLst>
              <a:ext uri="{FF2B5EF4-FFF2-40B4-BE49-F238E27FC236}">
                <a16:creationId xmlns:a16="http://schemas.microsoft.com/office/drawing/2014/main" id="{37944381-8175-BC9E-95FB-4B86F5C0C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61" y="1154254"/>
            <a:ext cx="4242391" cy="167363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E55A9E3-6B0F-1811-4270-6E38C33225E0}"/>
              </a:ext>
            </a:extLst>
          </p:cNvPr>
          <p:cNvSpPr txBox="1"/>
          <p:nvPr/>
        </p:nvSpPr>
        <p:spPr>
          <a:xfrm>
            <a:off x="4531314" y="2772550"/>
            <a:ext cx="7683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«In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order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suppress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the background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we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had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to use a new detector set-up,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which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consists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eight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thick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(1 mm) silicon detectors of 5x5 cm</a:t>
            </a:r>
            <a:r>
              <a:rPr lang="it-IT" sz="1400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2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area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placed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around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beam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They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form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a 12 cm long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parallelepiped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in the target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chamber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at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5.3 cm from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its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entrance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»</a:t>
            </a:r>
          </a:p>
          <a:p>
            <a:pPr algn="ctr"/>
            <a:endParaRPr lang="it-IT" sz="1400" dirty="0"/>
          </a:p>
        </p:txBody>
      </p:sp>
      <p:pic>
        <p:nvPicPr>
          <p:cNvPr id="23" name="Immagine 22" descr="Immagine che contiene testo, ricevuta, Carattere, bianco&#10;&#10;Descrizione generata automaticamente">
            <a:extLst>
              <a:ext uri="{FF2B5EF4-FFF2-40B4-BE49-F238E27FC236}">
                <a16:creationId xmlns:a16="http://schemas.microsoft.com/office/drawing/2014/main" id="{C5C252CA-7BFE-0C00-EBAD-CA78DD7B4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873" y="899676"/>
            <a:ext cx="6786422" cy="1673634"/>
          </a:xfrm>
          <a:prstGeom prst="rect">
            <a:avLst/>
          </a:prstGeom>
        </p:spPr>
      </p:pic>
      <p:pic>
        <p:nvPicPr>
          <p:cNvPr id="29" name="Immagine 28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6868D0D4-F7FD-568A-F4C5-732BF066C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160" y="4205372"/>
            <a:ext cx="3604651" cy="237563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CE0F8EA-8389-7FDC-9759-5A83524D0998}"/>
              </a:ext>
            </a:extLst>
          </p:cNvPr>
          <p:cNvSpPr txBox="1"/>
          <p:nvPr/>
        </p:nvSpPr>
        <p:spPr>
          <a:xfrm>
            <a:off x="6410278" y="3818451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Phys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. Rev. Lett.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82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, 5205 – 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Published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 28 June, 1999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9F9D2BF-DECA-7F4D-DDAA-47BEB8FF61A8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5264389-BF02-CC64-5B01-6285B0AF26A1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88C709-2DA3-64C5-7D0D-DDA86B4AD41B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3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23A51D-9564-6723-C4AF-3028A36D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3D83-39F9-5646-93CC-BF1130C2B30D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BE7A8D-0064-F72A-31E0-1AC8E435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A872A4-D35D-EE5E-EF0E-9B88133D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6</a:t>
            </a:fld>
            <a:endParaRPr lang="it-IT"/>
          </a:p>
        </p:txBody>
      </p:sp>
      <p:pic>
        <p:nvPicPr>
          <p:cNvPr id="7" name="Segnaposto contenuto 7" descr="Immagine che contiene Ricambio auto, macchina&#10;&#10;Descrizione generata automaticamente">
            <a:extLst>
              <a:ext uri="{FF2B5EF4-FFF2-40B4-BE49-F238E27FC236}">
                <a16:creationId xmlns:a16="http://schemas.microsoft.com/office/drawing/2014/main" id="{E3FEACD1-6FFA-48DC-512D-6A46757BC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34" y="907936"/>
            <a:ext cx="3000730" cy="2915557"/>
          </a:xfrm>
        </p:spPr>
      </p:pic>
      <p:pic>
        <p:nvPicPr>
          <p:cNvPr id="10" name="Immagine 9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3645947D-6450-3506-815F-0A6C37753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627" y="498189"/>
            <a:ext cx="6189545" cy="2283396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ADC4FD46-233E-65A0-AA5E-B2275A78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7156"/>
            <a:ext cx="12188952" cy="20570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CHARGED PARTICLE DETECTORS</a:t>
            </a:r>
          </a:p>
        </p:txBody>
      </p:sp>
      <p:pic>
        <p:nvPicPr>
          <p:cNvPr id="11" name="Immagine 10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E9A847CF-D6C1-EC50-2B34-82EF40DCB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50" y="3888262"/>
            <a:ext cx="3263650" cy="258532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F915203-73D1-7815-A7AC-175975880126}"/>
              </a:ext>
            </a:extLst>
          </p:cNvPr>
          <p:cNvSpPr txBox="1"/>
          <p:nvPr/>
        </p:nvSpPr>
        <p:spPr>
          <a:xfrm>
            <a:off x="4389792" y="3325370"/>
            <a:ext cx="71821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101010"/>
                </a:solidFill>
                <a:effectLst/>
              </a:rPr>
              <a:t>Implanted</a:t>
            </a:r>
            <a:r>
              <a:rPr lang="it-IT" dirty="0">
                <a:solidFill>
                  <a:srgbClr val="101010"/>
                </a:solidFill>
                <a:effectLst/>
              </a:rPr>
              <a:t> Planar Silicon detectors (PIPS, </a:t>
            </a:r>
            <a:r>
              <a:rPr lang="it-IT" dirty="0" err="1">
                <a:solidFill>
                  <a:srgbClr val="101010"/>
                </a:solidFill>
                <a:effectLst/>
              </a:rPr>
              <a:t>active</a:t>
            </a:r>
            <a:r>
              <a:rPr lang="it-IT" dirty="0">
                <a:solidFill>
                  <a:srgbClr val="101010"/>
                </a:solidFill>
              </a:rPr>
              <a:t> </a:t>
            </a:r>
            <a:r>
              <a:rPr lang="it-IT" dirty="0">
                <a:solidFill>
                  <a:srgbClr val="101010"/>
                </a:solidFill>
                <a:effectLst/>
              </a:rPr>
              <a:t>area 9 cm</a:t>
            </a:r>
            <a:r>
              <a:rPr lang="it-IT" baseline="30000" dirty="0">
                <a:solidFill>
                  <a:srgbClr val="101010"/>
                </a:solidFill>
                <a:effectLst/>
              </a:rPr>
              <a:t>2</a:t>
            </a:r>
            <a:r>
              <a:rPr lang="it-IT" dirty="0">
                <a:solidFill>
                  <a:srgbClr val="101010"/>
                </a:solidFill>
                <a:effectLst/>
              </a:rPr>
              <a:t> </a:t>
            </a:r>
            <a:r>
              <a:rPr lang="it-IT" dirty="0" err="1">
                <a:solidFill>
                  <a:srgbClr val="101010"/>
                </a:solidFill>
                <a:effectLst/>
              </a:rPr>
              <a:t>each</a:t>
            </a:r>
            <a:r>
              <a:rPr lang="it-IT" dirty="0">
                <a:solidFill>
                  <a:srgbClr val="101010"/>
                </a:solidFill>
                <a:effectLst/>
              </a:rPr>
              <a:t>;</a:t>
            </a:r>
            <a:br>
              <a:rPr lang="it-IT" dirty="0">
                <a:solidFill>
                  <a:srgbClr val="101010"/>
                </a:solidFill>
                <a:effectLst/>
              </a:rPr>
            </a:br>
            <a:r>
              <a:rPr lang="it-IT" dirty="0">
                <a:solidFill>
                  <a:srgbClr val="101010"/>
                </a:solidFill>
                <a:effectLst/>
              </a:rPr>
              <a:t> </a:t>
            </a:r>
            <a:r>
              <a:rPr lang="it-IT" dirty="0">
                <a:solidFill>
                  <a:srgbClr val="101010"/>
                </a:solidFill>
              </a:rPr>
              <a:t>5</a:t>
            </a:r>
            <a:r>
              <a:rPr lang="it-IT" dirty="0">
                <a:solidFill>
                  <a:srgbClr val="101010"/>
                </a:solidFill>
                <a:effectLst/>
              </a:rPr>
              <a:t> with 300 </a:t>
            </a:r>
            <a:r>
              <a:rPr lang="el-GR" dirty="0">
                <a:solidFill>
                  <a:srgbClr val="101010"/>
                </a:solidFill>
                <a:effectLst/>
              </a:rPr>
              <a:t>μ</a:t>
            </a:r>
            <a:r>
              <a:rPr lang="it-IT" dirty="0">
                <a:solidFill>
                  <a:srgbClr val="101010"/>
                </a:solidFill>
                <a:effectLst/>
              </a:rPr>
              <a:t>m +3 with 700</a:t>
            </a:r>
            <a:r>
              <a:rPr lang="el-GR" dirty="0">
                <a:solidFill>
                  <a:srgbClr val="101010"/>
                </a:solidFill>
                <a:effectLst/>
              </a:rPr>
              <a:t>μ</a:t>
            </a:r>
            <a:r>
              <a:rPr lang="it-IT" dirty="0">
                <a:solidFill>
                  <a:srgbClr val="101010"/>
                </a:solidFill>
                <a:effectLst/>
              </a:rPr>
              <a:t>m </a:t>
            </a:r>
            <a:r>
              <a:rPr lang="it-IT" dirty="0" err="1">
                <a:solidFill>
                  <a:srgbClr val="101010"/>
                </a:solidFill>
                <a:effectLst/>
              </a:rPr>
              <a:t>thickness</a:t>
            </a:r>
            <a:r>
              <a:rPr lang="it-IT" dirty="0">
                <a:solidFill>
                  <a:srgbClr val="101010"/>
                </a:solidFill>
                <a:effectLst/>
              </a:rPr>
              <a:t>; </a:t>
            </a:r>
          </a:p>
          <a:p>
            <a:pPr algn="ctr"/>
            <a:r>
              <a:rPr lang="it-IT" dirty="0" err="1">
                <a:solidFill>
                  <a:srgbClr val="101010"/>
                </a:solidFill>
              </a:rPr>
              <a:t>Arranged</a:t>
            </a:r>
            <a:r>
              <a:rPr lang="it-IT" dirty="0">
                <a:solidFill>
                  <a:srgbClr val="101010"/>
                </a:solidFill>
              </a:rPr>
              <a:t> in </a:t>
            </a:r>
            <a:r>
              <a:rPr lang="it-IT" dirty="0" err="1">
                <a:solidFill>
                  <a:srgbClr val="101010"/>
                </a:solidFill>
              </a:rPr>
              <a:t>two</a:t>
            </a:r>
            <a:r>
              <a:rPr lang="it-IT" dirty="0">
                <a:solidFill>
                  <a:srgbClr val="101010"/>
                </a:solidFill>
              </a:rPr>
              <a:t> </a:t>
            </a:r>
            <a:r>
              <a:rPr lang="it-IT" dirty="0" err="1">
                <a:solidFill>
                  <a:srgbClr val="101010"/>
                </a:solidFill>
                <a:effectLst/>
              </a:rPr>
              <a:t>rows</a:t>
            </a:r>
            <a:r>
              <a:rPr lang="it-IT" dirty="0">
                <a:solidFill>
                  <a:srgbClr val="101010"/>
                </a:solidFill>
                <a:effectLst/>
              </a:rPr>
              <a:t>, </a:t>
            </a:r>
            <a:r>
              <a:rPr lang="it-IT" dirty="0" err="1">
                <a:solidFill>
                  <a:srgbClr val="101010"/>
                </a:solidFill>
                <a:effectLst/>
              </a:rPr>
              <a:t>at</a:t>
            </a:r>
            <a:r>
              <a:rPr lang="it-IT" dirty="0">
                <a:solidFill>
                  <a:srgbClr val="101010"/>
                </a:solidFill>
                <a:effectLst/>
              </a:rPr>
              <a:t> 135.0° and 102.5°.</a:t>
            </a:r>
          </a:p>
          <a:p>
            <a:pPr algn="ctr"/>
            <a:endParaRPr lang="it-IT" dirty="0">
              <a:solidFill>
                <a:srgbClr val="101010"/>
              </a:solidFill>
              <a:effectLst/>
            </a:endParaRPr>
          </a:p>
          <a:p>
            <a:pPr algn="ctr"/>
            <a:r>
              <a:rPr lang="it-IT" dirty="0">
                <a:solidFill>
                  <a:srgbClr val="101010"/>
                </a:solidFill>
                <a:effectLst/>
              </a:rPr>
              <a:t>In </a:t>
            </a:r>
            <a:r>
              <a:rPr lang="it-IT" dirty="0" err="1">
                <a:solidFill>
                  <a:srgbClr val="101010"/>
                </a:solidFill>
                <a:effectLst/>
              </a:rPr>
              <a:t>order</a:t>
            </a:r>
            <a:r>
              <a:rPr lang="it-IT" dirty="0">
                <a:solidFill>
                  <a:srgbClr val="101010"/>
                </a:solidFill>
                <a:effectLst/>
              </a:rPr>
              <a:t> to </a:t>
            </a:r>
            <a:r>
              <a:rPr lang="it-IT" dirty="0" err="1">
                <a:solidFill>
                  <a:srgbClr val="101010"/>
                </a:solidFill>
                <a:effectLst/>
              </a:rPr>
              <a:t>protect</a:t>
            </a:r>
            <a:r>
              <a:rPr lang="it-IT" dirty="0">
                <a:solidFill>
                  <a:srgbClr val="101010"/>
                </a:solidFill>
                <a:effectLst/>
              </a:rPr>
              <a:t> the detectors from the large </a:t>
            </a:r>
            <a:r>
              <a:rPr lang="it-IT" dirty="0" err="1">
                <a:solidFill>
                  <a:srgbClr val="101010"/>
                </a:solidFill>
                <a:effectLst/>
              </a:rPr>
              <a:t>flux</a:t>
            </a:r>
            <a:endParaRPr lang="it-IT" dirty="0">
              <a:solidFill>
                <a:srgbClr val="101010"/>
              </a:solidFill>
              <a:effectLst/>
            </a:endParaRPr>
          </a:p>
          <a:p>
            <a:pPr algn="ctr"/>
            <a:r>
              <a:rPr lang="it-IT" dirty="0">
                <a:solidFill>
                  <a:srgbClr val="101010"/>
                </a:solidFill>
                <a:effectLst/>
              </a:rPr>
              <a:t>of </a:t>
            </a:r>
            <a:r>
              <a:rPr lang="it-IT" dirty="0" err="1">
                <a:solidFill>
                  <a:srgbClr val="101010"/>
                </a:solidFill>
                <a:effectLst/>
              </a:rPr>
              <a:t>elastically</a:t>
            </a:r>
            <a:r>
              <a:rPr lang="it-IT" dirty="0">
                <a:solidFill>
                  <a:srgbClr val="101010"/>
                </a:solidFill>
                <a:effectLst/>
              </a:rPr>
              <a:t> </a:t>
            </a:r>
            <a:r>
              <a:rPr lang="it-IT" dirty="0" err="1">
                <a:solidFill>
                  <a:srgbClr val="101010"/>
                </a:solidFill>
                <a:effectLst/>
              </a:rPr>
              <a:t>scattered</a:t>
            </a:r>
            <a:r>
              <a:rPr lang="it-IT" dirty="0">
                <a:solidFill>
                  <a:srgbClr val="101010"/>
                </a:solidFill>
                <a:effectLst/>
              </a:rPr>
              <a:t> </a:t>
            </a:r>
            <a:r>
              <a:rPr lang="it-IT" dirty="0" err="1">
                <a:solidFill>
                  <a:srgbClr val="101010"/>
                </a:solidFill>
                <a:effectLst/>
              </a:rPr>
              <a:t>protons</a:t>
            </a:r>
            <a:r>
              <a:rPr lang="it-IT" dirty="0">
                <a:solidFill>
                  <a:srgbClr val="101010"/>
                </a:solidFill>
                <a:effectLst/>
              </a:rPr>
              <a:t>, </a:t>
            </a:r>
            <a:r>
              <a:rPr lang="it-IT" dirty="0" err="1">
                <a:solidFill>
                  <a:srgbClr val="101010"/>
                </a:solidFill>
                <a:effectLst/>
              </a:rPr>
              <a:t>aluminised</a:t>
            </a:r>
            <a:r>
              <a:rPr lang="it-IT" dirty="0">
                <a:solidFill>
                  <a:srgbClr val="101010"/>
                </a:solidFill>
                <a:effectLst/>
              </a:rPr>
              <a:t> Mylar </a:t>
            </a:r>
            <a:r>
              <a:rPr lang="it-IT" dirty="0" err="1">
                <a:solidFill>
                  <a:srgbClr val="101010"/>
                </a:solidFill>
                <a:effectLst/>
              </a:rPr>
              <a:t>foils</a:t>
            </a:r>
            <a:r>
              <a:rPr lang="it-IT" dirty="0">
                <a:solidFill>
                  <a:srgbClr val="101010"/>
                </a:solidFill>
                <a:effectLst/>
              </a:rPr>
              <a:t> of </a:t>
            </a:r>
            <a:r>
              <a:rPr lang="it-IT" dirty="0" err="1">
                <a:solidFill>
                  <a:srgbClr val="101010"/>
                </a:solidFill>
                <a:effectLst/>
              </a:rPr>
              <a:t>about</a:t>
            </a:r>
            <a:r>
              <a:rPr lang="it-IT" dirty="0">
                <a:solidFill>
                  <a:srgbClr val="101010"/>
                </a:solidFill>
                <a:effectLst/>
              </a:rPr>
              <a:t> 2 </a:t>
            </a:r>
            <a:r>
              <a:rPr lang="it-IT" dirty="0">
                <a:solidFill>
                  <a:srgbClr val="101010"/>
                </a:solidFill>
                <a:effectLst/>
                <a:latin typeface="Symbol" pitchFamily="2" charset="2"/>
              </a:rPr>
              <a:t>m</a:t>
            </a:r>
            <a:r>
              <a:rPr lang="it-IT" dirty="0">
                <a:solidFill>
                  <a:srgbClr val="101010"/>
                </a:solidFill>
                <a:effectLst/>
              </a:rPr>
              <a:t>m  </a:t>
            </a:r>
            <a:r>
              <a:rPr lang="it-IT" dirty="0" err="1">
                <a:solidFill>
                  <a:srgbClr val="101010"/>
                </a:solidFill>
                <a:effectLst/>
              </a:rPr>
              <a:t>thickness</a:t>
            </a:r>
            <a:r>
              <a:rPr lang="it-IT" dirty="0">
                <a:solidFill>
                  <a:srgbClr val="101010"/>
                </a:solidFill>
                <a:effectLst/>
              </a:rPr>
              <a:t> </a:t>
            </a:r>
            <a:r>
              <a:rPr lang="it-IT" dirty="0" err="1">
                <a:solidFill>
                  <a:srgbClr val="101010"/>
                </a:solidFill>
                <a:effectLst/>
              </a:rPr>
              <a:t>were</a:t>
            </a:r>
            <a:r>
              <a:rPr lang="it-IT" dirty="0">
                <a:solidFill>
                  <a:srgbClr val="101010"/>
                </a:solidFill>
                <a:effectLst/>
              </a:rPr>
              <a:t> </a:t>
            </a:r>
            <a:r>
              <a:rPr lang="it-IT" dirty="0" err="1">
                <a:solidFill>
                  <a:srgbClr val="101010"/>
                </a:solidFill>
                <a:effectLst/>
              </a:rPr>
              <a:t>mounted</a:t>
            </a:r>
            <a:r>
              <a:rPr lang="it-IT" dirty="0">
                <a:solidFill>
                  <a:srgbClr val="101010"/>
                </a:solidFill>
                <a:effectLst/>
              </a:rPr>
              <a:t> on the</a:t>
            </a:r>
          </a:p>
          <a:p>
            <a:pPr algn="ctr"/>
            <a:r>
              <a:rPr lang="it-IT" dirty="0" err="1">
                <a:solidFill>
                  <a:srgbClr val="101010"/>
                </a:solidFill>
                <a:effectLst/>
              </a:rPr>
              <a:t>inner</a:t>
            </a:r>
            <a:r>
              <a:rPr lang="it-IT" dirty="0">
                <a:solidFill>
                  <a:srgbClr val="101010"/>
                </a:solidFill>
                <a:effectLst/>
              </a:rPr>
              <a:t> </a:t>
            </a:r>
            <a:r>
              <a:rPr lang="it-IT" dirty="0" err="1">
                <a:solidFill>
                  <a:srgbClr val="101010"/>
                </a:solidFill>
                <a:effectLst/>
              </a:rPr>
              <a:t>copper</a:t>
            </a:r>
            <a:r>
              <a:rPr lang="it-IT" dirty="0">
                <a:solidFill>
                  <a:srgbClr val="101010"/>
                </a:solidFill>
                <a:effectLst/>
              </a:rPr>
              <a:t> dome</a:t>
            </a:r>
          </a:p>
          <a:p>
            <a:pPr algn="ctr"/>
            <a:r>
              <a:rPr lang="it-IT" dirty="0" err="1">
                <a:solidFill>
                  <a:srgbClr val="101010"/>
                </a:solidFill>
              </a:rPr>
              <a:t>Efficiency</a:t>
            </a:r>
            <a:r>
              <a:rPr lang="it-IT" dirty="0">
                <a:solidFill>
                  <a:srgbClr val="101010"/>
                </a:solidFill>
              </a:rPr>
              <a:t> of </a:t>
            </a:r>
            <a:r>
              <a:rPr lang="it-IT" dirty="0" err="1">
                <a:solidFill>
                  <a:srgbClr val="101010"/>
                </a:solidFill>
              </a:rPr>
              <a:t>about</a:t>
            </a:r>
            <a:r>
              <a:rPr lang="it-IT" dirty="0">
                <a:solidFill>
                  <a:srgbClr val="101010"/>
                </a:solidFill>
              </a:rPr>
              <a:t> 10% (</a:t>
            </a:r>
            <a:r>
              <a:rPr lang="it-IT" dirty="0" err="1">
                <a:solidFill>
                  <a:srgbClr val="101010"/>
                </a:solidFill>
              </a:rPr>
              <a:t>simulation</a:t>
            </a:r>
            <a:r>
              <a:rPr lang="it-IT" dirty="0">
                <a:solidFill>
                  <a:srgbClr val="101010"/>
                </a:solidFill>
              </a:rPr>
              <a:t> </a:t>
            </a:r>
            <a:r>
              <a:rPr lang="it-IT" dirty="0" err="1">
                <a:solidFill>
                  <a:srgbClr val="101010"/>
                </a:solidFill>
              </a:rPr>
              <a:t>validated</a:t>
            </a:r>
            <a:r>
              <a:rPr lang="it-IT" dirty="0">
                <a:solidFill>
                  <a:srgbClr val="101010"/>
                </a:solidFill>
              </a:rPr>
              <a:t> with </a:t>
            </a:r>
            <a:r>
              <a:rPr lang="it-IT" dirty="0">
                <a:solidFill>
                  <a:srgbClr val="101010"/>
                </a:solidFill>
                <a:latin typeface="Symbol" pitchFamily="2" charset="2"/>
              </a:rPr>
              <a:t>a</a:t>
            </a:r>
            <a:r>
              <a:rPr lang="it-IT" dirty="0">
                <a:solidFill>
                  <a:srgbClr val="101010"/>
                </a:solidFill>
              </a:rPr>
              <a:t> source)</a:t>
            </a:r>
            <a:endParaRPr lang="it-IT" dirty="0">
              <a:solidFill>
                <a:srgbClr val="101010"/>
              </a:solidFill>
              <a:effectLst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D7CB11-1407-81D7-355C-276A30386668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106DC7F-5477-A8BE-CAC3-40CD5C1857CF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DAD048-DBA7-27AF-0C1A-1F08BF2B03F9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81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AEE58-5A53-0185-6B0A-5165C6AF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36" y="0"/>
            <a:ext cx="11116733" cy="6033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 NEW 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CHARGED PARTICLE DETECTOR (2025)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A70C16-6B7B-0BD3-1570-1C96370D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1499-2B2A-0D4C-95BB-19D9313378A8}" type="slidenum">
              <a:rPr lang="it-GB" smtClean="0"/>
              <a:t>7</a:t>
            </a:fld>
            <a:endParaRPr lang="it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59A95-161D-A6C6-F9C0-A7B95EED199A}"/>
              </a:ext>
            </a:extLst>
          </p:cNvPr>
          <p:cNvSpPr txBox="1"/>
          <p:nvPr/>
        </p:nvSpPr>
        <p:spPr>
          <a:xfrm>
            <a:off x="78503" y="612071"/>
            <a:ext cx="12009866" cy="1107996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A new beamline dedicated to the detection of charged-particles has been installed at LUNA400@LNGS, supported by </a:t>
            </a:r>
            <a:r>
              <a:rPr lang="en-GB" sz="2200" b="1" i="0" dirty="0">
                <a:effectLst/>
                <a:latin typeface="Söhne"/>
              </a:rPr>
              <a:t>ELDAR</a:t>
            </a:r>
            <a:r>
              <a:rPr lang="en-GB" sz="2200" b="1" dirty="0">
                <a:effectLst/>
                <a:latin typeface="NimbusRomNo9L"/>
              </a:rPr>
              <a:t> (burning questions on the origin of the Elements in the Lives and Deaths of </a:t>
            </a:r>
            <a:r>
              <a:rPr lang="en-GB" sz="2200" b="1" dirty="0" err="1">
                <a:effectLst/>
                <a:latin typeface="NimbusRomNo9L"/>
              </a:rPr>
              <a:t>stARs</a:t>
            </a:r>
            <a:r>
              <a:rPr lang="en-GB" sz="2200" b="1" dirty="0">
                <a:effectLst/>
                <a:latin typeface="NimbusRomNo9L"/>
              </a:rPr>
              <a:t>)</a:t>
            </a:r>
            <a:r>
              <a:rPr lang="en-GB" sz="2200" b="0" i="0" dirty="0">
                <a:effectLst/>
                <a:latin typeface="Söhne"/>
              </a:rPr>
              <a:t> UKRI-ERC </a:t>
            </a:r>
            <a:r>
              <a:rPr lang="en-GB" sz="2200" b="0" i="0" dirty="0" err="1">
                <a:effectLst/>
                <a:latin typeface="Söhne"/>
              </a:rPr>
              <a:t>StG</a:t>
            </a:r>
            <a:r>
              <a:rPr lang="en-GB" sz="2200" b="0" i="0" dirty="0">
                <a:effectLst/>
                <a:latin typeface="Söhne"/>
              </a:rPr>
              <a:t> with an in kind contribution</a:t>
            </a:r>
            <a:endParaRPr lang="en-GB" sz="2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870D26-B03A-12C1-CE4D-DC42C27BA7B7}"/>
              </a:ext>
            </a:extLst>
          </p:cNvPr>
          <p:cNvCxnSpPr>
            <a:cxnSpLocks/>
          </p:cNvCxnSpPr>
          <p:nvPr/>
        </p:nvCxnSpPr>
        <p:spPr>
          <a:xfrm flipV="1">
            <a:off x="2096736" y="5551313"/>
            <a:ext cx="1054827" cy="45302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449C408-6899-F849-93D7-203D806FB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74" y="1813793"/>
            <a:ext cx="3748061" cy="4997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EF3E1-309C-CA3E-2306-3F58DB99954F}"/>
              </a:ext>
            </a:extLst>
          </p:cNvPr>
          <p:cNvSpPr txBox="1"/>
          <p:nvPr/>
        </p:nvSpPr>
        <p:spPr>
          <a:xfrm>
            <a:off x="1010411" y="5902307"/>
            <a:ext cx="259282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3 MSPADs (</a:t>
            </a:r>
            <a:r>
              <a:rPr lang="en-GB" sz="2400" b="1" dirty="0" err="1">
                <a:solidFill>
                  <a:srgbClr val="0070C0"/>
                </a:solidFill>
              </a:rPr>
              <a:t>nTDs</a:t>
            </a:r>
            <a:r>
              <a:rPr lang="en-GB" sz="2400" b="1" dirty="0">
                <a:solidFill>
                  <a:srgbClr val="0070C0"/>
                </a:solidFill>
              </a:rPr>
              <a:t>, 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4 channels each)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01AF5-27E3-9546-F730-FC25C60BB824}"/>
              </a:ext>
            </a:extLst>
          </p:cNvPr>
          <p:cNvSpPr txBox="1"/>
          <p:nvPr/>
        </p:nvSpPr>
        <p:spPr>
          <a:xfrm>
            <a:off x="1613542" y="1820248"/>
            <a:ext cx="21224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24 HAMAMATSU</a:t>
            </a:r>
          </a:p>
          <a:p>
            <a:r>
              <a:rPr lang="en-GB" sz="2000" b="1" dirty="0">
                <a:solidFill>
                  <a:srgbClr val="0070C0"/>
                </a:solidFill>
              </a:rPr>
              <a:t>PHOTODIODES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CB558A-6C02-DDBC-15E3-2F7964D689DD}"/>
              </a:ext>
            </a:extLst>
          </p:cNvPr>
          <p:cNvCxnSpPr>
            <a:cxnSpLocks/>
          </p:cNvCxnSpPr>
          <p:nvPr/>
        </p:nvCxnSpPr>
        <p:spPr>
          <a:xfrm flipH="1" flipV="1">
            <a:off x="3257243" y="5428004"/>
            <a:ext cx="466768" cy="3963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36D68B-0D85-A49E-A067-7B6CAD433CDA}"/>
              </a:ext>
            </a:extLst>
          </p:cNvPr>
          <p:cNvCxnSpPr>
            <a:cxnSpLocks/>
          </p:cNvCxnSpPr>
          <p:nvPr/>
        </p:nvCxnSpPr>
        <p:spPr>
          <a:xfrm flipV="1">
            <a:off x="1194816" y="5096256"/>
            <a:ext cx="280416" cy="12118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3DE9F63-FD0B-6292-F7C8-803DE59537BB}"/>
              </a:ext>
            </a:extLst>
          </p:cNvPr>
          <p:cNvCxnSpPr>
            <a:cxnSpLocks/>
          </p:cNvCxnSpPr>
          <p:nvPr/>
        </p:nvCxnSpPr>
        <p:spPr>
          <a:xfrm flipH="1">
            <a:off x="2274463" y="2534589"/>
            <a:ext cx="254371" cy="8690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F0B3B6B4-4219-1695-2F17-BD73405CA491}"/>
              </a:ext>
            </a:extLst>
          </p:cNvPr>
          <p:cNvSpPr txBox="1"/>
          <p:nvPr/>
        </p:nvSpPr>
        <p:spPr>
          <a:xfrm>
            <a:off x="3871789" y="1965886"/>
            <a:ext cx="2775857" cy="1477328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/>
              <a:t>≃15% </a:t>
            </a:r>
            <a:r>
              <a:rPr lang="en-US" sz="1800" dirty="0"/>
              <a:t>geometric efficiency from Geant4 simulation</a:t>
            </a:r>
          </a:p>
          <a:p>
            <a:r>
              <a:rPr lang="en-US" b="1" dirty="0"/>
              <a:t>Energy resolution: 16-20 keV @</a:t>
            </a:r>
            <a:endParaRPr lang="en-US" sz="18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5BB2683-A08C-7192-862D-7A4D2E62ADF2}"/>
              </a:ext>
            </a:extLst>
          </p:cNvPr>
          <p:cNvSpPr txBox="1"/>
          <p:nvPr/>
        </p:nvSpPr>
        <p:spPr>
          <a:xfrm>
            <a:off x="6635262" y="1850831"/>
            <a:ext cx="54531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channels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the </a:t>
            </a:r>
            <a:r>
              <a:rPr lang="it-IT" dirty="0" err="1"/>
              <a:t>previous</a:t>
            </a:r>
            <a:r>
              <a:rPr lang="it-IT" dirty="0"/>
              <a:t> setup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sensibility</a:t>
            </a:r>
            <a:r>
              <a:rPr lang="it-IT" dirty="0"/>
              <a:t> to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Temperatures of detectors around </a:t>
            </a:r>
            <a:r>
              <a:rPr lang="en-GB" b="1" dirty="0"/>
              <a:t>42°C </a:t>
            </a:r>
            <a:r>
              <a:rPr lang="en-GB" dirty="0"/>
              <a:t>thanks to preamplifiers’ cooling system and dome being kept at liquid nitrogen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Reading of both sides of Silicon will reduce the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68E62046-C358-2974-40EF-F87900A809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4174" y="4002374"/>
            <a:ext cx="2751088" cy="280798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6DA0EDF-3296-E2AE-EAA8-5BD0D1A4F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950" y="4249271"/>
            <a:ext cx="1890355" cy="2520473"/>
          </a:xfrm>
          <a:prstGeom prst="rect">
            <a:avLst/>
          </a:prstGeom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F8591E8D-84B9-231B-45FA-D2C33497B0B1}"/>
              </a:ext>
            </a:extLst>
          </p:cNvPr>
          <p:cNvSpPr txBox="1"/>
          <p:nvPr/>
        </p:nvSpPr>
        <p:spPr>
          <a:xfrm>
            <a:off x="9040453" y="4208167"/>
            <a:ext cx="188349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SILVER DOME WITH ALUMINIZED MYLAR FOILS TO STOP SCATTERED BEAM PROTONS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418038C3-F193-25FC-A255-5751CACE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954F-9EC5-624A-BCF8-12ED54DC142A}" type="datetime1">
              <a:rPr lang="it-IT" smtClean="0"/>
              <a:t>09/10/25</a:t>
            </a:fld>
            <a:endParaRPr lang="it-IT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0E21B1F8-3827-9648-C84A-23334DA2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E807C3-F7B5-CDB9-BDA1-209845F35D7B}"/>
              </a:ext>
            </a:extLst>
          </p:cNvPr>
          <p:cNvSpPr txBox="1"/>
          <p:nvPr/>
        </p:nvSpPr>
        <p:spPr>
          <a:xfrm>
            <a:off x="8829305" y="5964983"/>
            <a:ext cx="345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Credits: </a:t>
            </a:r>
            <a:r>
              <a:rPr lang="it-IT" dirty="0" err="1"/>
              <a:t>C.Bruno</a:t>
            </a:r>
            <a:r>
              <a:rPr lang="it-IT" dirty="0"/>
              <a:t> &amp; Lucia Barbieri</a:t>
            </a:r>
          </a:p>
        </p:txBody>
      </p:sp>
    </p:spTree>
    <p:extLst>
      <p:ext uri="{BB962C8B-B14F-4D97-AF65-F5344CB8AC3E}">
        <p14:creationId xmlns:p14="http://schemas.microsoft.com/office/powerpoint/2010/main" val="294524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EA21D6-3943-AE57-5858-D68A8E40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1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NEUTRON DETECTION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17DA89-F3E3-4347-217E-3F8AB45B1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4FD9-C278-7242-8E75-FADC97910536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3B351B-56F8-ED1B-8752-A2E9B358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AEE6AE-3C82-8E49-C919-BC160E3E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8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1B2C507-889B-698B-5515-FB1E850A9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6708" y="2443163"/>
            <a:ext cx="4876799" cy="27432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590D4B-D2DB-46AF-C2E8-E384EC6AF23C}"/>
              </a:ext>
            </a:extLst>
          </p:cNvPr>
          <p:cNvSpPr txBox="1"/>
          <p:nvPr/>
        </p:nvSpPr>
        <p:spPr>
          <a:xfrm>
            <a:off x="838200" y="1479551"/>
            <a:ext cx="1916358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  <a:r>
              <a:rPr lang="it-IT" baseline="30000" dirty="0"/>
              <a:t>th</a:t>
            </a:r>
            <a:r>
              <a:rPr lang="it-IT" dirty="0"/>
              <a:t> </a:t>
            </a:r>
            <a:r>
              <a:rPr lang="it-IT" dirty="0" err="1"/>
              <a:t>October</a:t>
            </a:r>
            <a:r>
              <a:rPr lang="it-IT" dirty="0"/>
              <a:t> 2017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65831B2-AD0D-F5FB-9799-F0AC36C83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31" y="1063944"/>
            <a:ext cx="5177978" cy="353599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217535-336C-29BF-6440-A76DA939F992}"/>
              </a:ext>
            </a:extLst>
          </p:cNvPr>
          <p:cNvSpPr txBox="1"/>
          <p:nvPr/>
        </p:nvSpPr>
        <p:spPr>
          <a:xfrm>
            <a:off x="2975422" y="4560879"/>
            <a:ext cx="5177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/>
              <a:t>10 atm </a:t>
            </a:r>
            <a:r>
              <a:rPr lang="it-IT" dirty="0" err="1"/>
              <a:t>pressurised</a:t>
            </a:r>
            <a:r>
              <a:rPr lang="it-IT" dirty="0"/>
              <a:t> </a:t>
            </a:r>
            <a:r>
              <a:rPr lang="it-IT" baseline="30000" dirty="0"/>
              <a:t>3</a:t>
            </a:r>
            <a:r>
              <a:rPr lang="it-IT" dirty="0"/>
              <a:t>He counters with a </a:t>
            </a:r>
            <a:r>
              <a:rPr lang="it-IT" dirty="0" err="1"/>
              <a:t>stainless</a:t>
            </a:r>
            <a:r>
              <a:rPr lang="it-IT" dirty="0"/>
              <a:t> </a:t>
            </a:r>
            <a:r>
              <a:rPr lang="it-IT" dirty="0" err="1"/>
              <a:t>steel</a:t>
            </a:r>
            <a:r>
              <a:rPr lang="it-IT" dirty="0"/>
              <a:t> case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 err="1"/>
              <a:t>Intrinsic</a:t>
            </a:r>
            <a:r>
              <a:rPr lang="it-IT" dirty="0"/>
              <a:t> </a:t>
            </a:r>
            <a:r>
              <a:rPr lang="it-IT" dirty="0" err="1"/>
              <a:t>efficiency</a:t>
            </a:r>
            <a:r>
              <a:rPr lang="it-IT" dirty="0"/>
              <a:t> for slow </a:t>
            </a:r>
            <a:r>
              <a:rPr lang="it-IT" dirty="0" err="1"/>
              <a:t>neutrons</a:t>
            </a:r>
            <a:r>
              <a:rPr lang="it-IT" dirty="0"/>
              <a:t> </a:t>
            </a:r>
            <a:r>
              <a:rPr lang="it-IT" b="1" dirty="0"/>
              <a:t>&gt; 90%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Low </a:t>
            </a:r>
            <a:r>
              <a:rPr lang="it-IT" dirty="0" err="1"/>
              <a:t>intrinsic</a:t>
            </a:r>
            <a:r>
              <a:rPr lang="it-IT" dirty="0"/>
              <a:t> background (</a:t>
            </a:r>
            <a:r>
              <a:rPr lang="it-IT" dirty="0">
                <a:latin typeface="Symbol" pitchFamily="2" charset="2"/>
                <a:ea typeface="Symbol" charset="2"/>
                <a:cs typeface="Symbol" charset="2"/>
              </a:rPr>
              <a:t>a</a:t>
            </a:r>
            <a:r>
              <a:rPr lang="it-IT" dirty="0">
                <a:ea typeface="Symbol" charset="2"/>
                <a:cs typeface="Symbol" charset="2"/>
              </a:rPr>
              <a:t> </a:t>
            </a:r>
            <a:r>
              <a:rPr lang="it-IT" dirty="0" err="1">
                <a:ea typeface="Symbol" charset="2"/>
                <a:cs typeface="Symbol" charset="2"/>
              </a:rPr>
              <a:t>particles</a:t>
            </a:r>
            <a:r>
              <a:rPr lang="it-IT" dirty="0">
                <a:ea typeface="Symbol" charset="2"/>
                <a:cs typeface="Symbol" charset="2"/>
              </a:rPr>
              <a:t> source of  </a:t>
            </a:r>
            <a:r>
              <a:rPr lang="it-IT" dirty="0" err="1">
                <a:ea typeface="Symbol" charset="2"/>
                <a:cs typeface="Symbol" charset="2"/>
              </a:rPr>
              <a:t>intrinsic</a:t>
            </a:r>
            <a:r>
              <a:rPr lang="it-IT" dirty="0">
                <a:ea typeface="Symbol" charset="2"/>
                <a:cs typeface="Symbol" charset="2"/>
              </a:rPr>
              <a:t> background from U and </a:t>
            </a:r>
            <a:r>
              <a:rPr lang="it-IT" dirty="0" err="1">
                <a:ea typeface="Symbol" charset="2"/>
                <a:cs typeface="Symbol" charset="2"/>
              </a:rPr>
              <a:t>Th</a:t>
            </a:r>
            <a:r>
              <a:rPr lang="it-IT" dirty="0">
                <a:ea typeface="Symbol" charset="2"/>
                <a:cs typeface="Symbol" charset="2"/>
              </a:rPr>
              <a:t> </a:t>
            </a:r>
            <a:r>
              <a:rPr lang="it-IT" dirty="0" err="1">
                <a:ea typeface="Symbol" charset="2"/>
                <a:cs typeface="Symbol" charset="2"/>
              </a:rPr>
              <a:t>impurities</a:t>
            </a:r>
            <a:r>
              <a:rPr lang="it-IT" dirty="0">
                <a:ea typeface="Symbol" charset="2"/>
                <a:cs typeface="Symbol" charset="2"/>
              </a:rPr>
              <a:t> in the counters’ case</a:t>
            </a:r>
            <a:r>
              <a:rPr lang="it-IT" dirty="0"/>
              <a:t>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1E8C00E-4A62-1338-209B-2E5137466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94" y="1575714"/>
            <a:ext cx="3459108" cy="194574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88E03AC-8263-19E6-8590-6FE478FE5F6F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76F34CB-1ACB-637E-90DB-9B9275439458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66FD75D-B584-A1B5-D275-09C61CA6F7D5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5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31709365-98FE-A71C-3333-FD0CE2CBD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64" y="504045"/>
            <a:ext cx="3880736" cy="2505026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2F5211-F9FB-009E-13CF-443B1A369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365B-4C9F-9D4F-B1C4-FF43030BCDDB}" type="datetime1">
              <a:rPr lang="it-IT" smtClean="0"/>
              <a:t>09/10/25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2222DA-6726-4406-DBBB-6D248908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Perspectives at the Bellotti IBF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C4C490-7BA6-968C-1CF4-84C9A068D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E8C9-0C9E-A24D-AA72-25BED702B324}" type="slidenum">
              <a:rPr lang="it-IT" smtClean="0"/>
              <a:t>9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F28BEC-AFFB-6576-93C9-EB75C020922C}"/>
              </a:ext>
            </a:extLst>
          </p:cNvPr>
          <p:cNvSpPr txBox="1"/>
          <p:nvPr/>
        </p:nvSpPr>
        <p:spPr>
          <a:xfrm>
            <a:off x="-96701" y="3466255"/>
            <a:ext cx="525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Array of 18 </a:t>
            </a:r>
            <a:r>
              <a:rPr lang="it-IT" baseline="30000" dirty="0"/>
              <a:t>3</a:t>
            </a:r>
            <a:r>
              <a:rPr lang="it-IT" dirty="0"/>
              <a:t>He counters</a:t>
            </a:r>
          </a:p>
          <a:p>
            <a:pPr algn="ctr"/>
            <a:r>
              <a:rPr lang="it-IT" dirty="0"/>
              <a:t> </a:t>
            </a:r>
            <a:r>
              <a:rPr lang="it-IT" dirty="0" err="1"/>
              <a:t>arranged</a:t>
            </a:r>
            <a:r>
              <a:rPr lang="it-IT" dirty="0"/>
              <a:t> in 2 rings (r</a:t>
            </a:r>
            <a:r>
              <a:rPr lang="it-IT" baseline="-25000" dirty="0"/>
              <a:t>1</a:t>
            </a:r>
            <a:r>
              <a:rPr lang="it-IT" dirty="0"/>
              <a:t> = 6 cm, r</a:t>
            </a:r>
            <a:r>
              <a:rPr lang="it-IT" baseline="-25000" dirty="0"/>
              <a:t>2</a:t>
            </a:r>
            <a:r>
              <a:rPr lang="it-IT" dirty="0"/>
              <a:t>=11 cm)</a:t>
            </a:r>
          </a:p>
          <a:p>
            <a:pPr algn="ctr"/>
            <a:r>
              <a:rPr lang="it-IT" dirty="0"/>
              <a:t>6 </a:t>
            </a:r>
            <a:r>
              <a:rPr lang="it-IT" dirty="0" err="1"/>
              <a:t>inner</a:t>
            </a:r>
            <a:r>
              <a:rPr lang="it-IT" dirty="0"/>
              <a:t> counters L=25 cm</a:t>
            </a:r>
          </a:p>
          <a:p>
            <a:pPr algn="ctr"/>
            <a:r>
              <a:rPr lang="it-IT" dirty="0"/>
              <a:t>12 </a:t>
            </a:r>
            <a:r>
              <a:rPr lang="it-IT" dirty="0" err="1"/>
              <a:t>outer</a:t>
            </a:r>
            <a:r>
              <a:rPr lang="it-IT" dirty="0"/>
              <a:t> counters L= 40 cm </a:t>
            </a:r>
          </a:p>
          <a:p>
            <a:pPr algn="ctr"/>
            <a:r>
              <a:rPr lang="it-IT" dirty="0" err="1"/>
              <a:t>Polyethilene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moderator (&lt;E</a:t>
            </a:r>
            <a:r>
              <a:rPr lang="it-IT" baseline="-25000" dirty="0"/>
              <a:t>n</a:t>
            </a:r>
            <a:r>
              <a:rPr lang="it-IT" dirty="0"/>
              <a:t>&gt;=2.5 MeV) </a:t>
            </a:r>
          </a:p>
          <a:p>
            <a:pPr algn="ctr"/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shielding</a:t>
            </a:r>
            <a:r>
              <a:rPr lang="it-IT" dirty="0"/>
              <a:t> of BPE  (1 inch)</a:t>
            </a:r>
          </a:p>
          <a:p>
            <a:pPr algn="ctr"/>
            <a:r>
              <a:rPr lang="it-IT" sz="1800" b="1" dirty="0"/>
              <a:t>Background (</a:t>
            </a:r>
            <a:r>
              <a:rPr lang="it-IT" sz="1800" b="1" dirty="0" err="1"/>
              <a:t>n+</a:t>
            </a:r>
            <a:r>
              <a:rPr lang="it-IT" sz="1800" b="1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it-IT" sz="1800" b="1" dirty="0">
                <a:ea typeface="Symbol" charset="2"/>
                <a:cs typeface="Symbol" charset="2"/>
              </a:rPr>
              <a:t>)</a:t>
            </a:r>
            <a:r>
              <a:rPr lang="it-IT" sz="1800" b="1" dirty="0"/>
              <a:t>:</a:t>
            </a:r>
            <a:r>
              <a:rPr lang="it-IT" sz="1800" dirty="0"/>
              <a:t>3.3 </a:t>
            </a:r>
            <a:r>
              <a:rPr lang="it-IT" sz="1800" dirty="0" err="1"/>
              <a:t>counts</a:t>
            </a:r>
            <a:r>
              <a:rPr lang="it-IT" sz="1800" dirty="0"/>
              <a:t>/h in the ROI</a:t>
            </a:r>
            <a:br>
              <a:rPr lang="it-IT" sz="1800" b="1" dirty="0"/>
            </a:br>
            <a:r>
              <a:rPr lang="it-IT" b="1" dirty="0" err="1"/>
              <a:t>E</a:t>
            </a:r>
            <a:r>
              <a:rPr lang="it-IT" sz="1800" b="1" dirty="0" err="1"/>
              <a:t>fficiency</a:t>
            </a:r>
            <a:r>
              <a:rPr lang="it-IT" sz="1800" b="1" dirty="0"/>
              <a:t> Curve: </a:t>
            </a:r>
            <a:r>
              <a:rPr lang="it-IT" sz="1800" dirty="0" err="1"/>
              <a:t>simulated</a:t>
            </a:r>
            <a:r>
              <a:rPr lang="it-IT" sz="1800" dirty="0"/>
              <a:t> and </a:t>
            </a:r>
            <a:r>
              <a:rPr lang="it-IT" sz="1800" dirty="0" err="1"/>
              <a:t>validated</a:t>
            </a:r>
            <a:r>
              <a:rPr lang="it-IT" sz="1800" dirty="0"/>
              <a:t> with </a:t>
            </a:r>
            <a:r>
              <a:rPr lang="it-IT" sz="1800" baseline="30000" dirty="0"/>
              <a:t>51</a:t>
            </a:r>
            <a:r>
              <a:rPr lang="it-IT" sz="1800" dirty="0"/>
              <a:t>V(</a:t>
            </a:r>
            <a:r>
              <a:rPr lang="it-IT" sz="1800" dirty="0" err="1"/>
              <a:t>p,n</a:t>
            </a:r>
            <a:r>
              <a:rPr lang="it-IT" sz="1800" dirty="0"/>
              <a:t>)</a:t>
            </a:r>
            <a:r>
              <a:rPr lang="it-IT" sz="1800" baseline="30000" dirty="0"/>
              <a:t>51</a:t>
            </a:r>
            <a:r>
              <a:rPr lang="it-IT" sz="1800" dirty="0"/>
              <a:t>Cr reaction </a:t>
            </a:r>
            <a:r>
              <a:rPr lang="it-IT" sz="1800" dirty="0" err="1"/>
              <a:t>at</a:t>
            </a:r>
            <a:r>
              <a:rPr lang="it-IT" sz="1800" dirty="0"/>
              <a:t> ATOMKI </a:t>
            </a:r>
          </a:p>
          <a:p>
            <a:pPr algn="ctr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0520ED6-7C76-C7B3-A43F-77226ED60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86" y="369721"/>
            <a:ext cx="4203978" cy="271367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25CCC2D-00CC-D9F0-199E-AED24065CFE4}"/>
              </a:ext>
            </a:extLst>
          </p:cNvPr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163C163-209A-4174-C244-F752AE066A51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2CA64A-5420-7AC4-B111-491CA3CBCAB1}"/>
              </a:ext>
            </a:extLst>
          </p:cNvPr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4254FD1-ADD4-2005-2ECF-066D5C75FD88}"/>
              </a:ext>
            </a:extLst>
          </p:cNvPr>
          <p:cNvSpPr txBox="1"/>
          <p:nvPr/>
        </p:nvSpPr>
        <p:spPr>
          <a:xfrm>
            <a:off x="5135829" y="3909387"/>
            <a:ext cx="7294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Good point:  </a:t>
            </a:r>
            <a:r>
              <a:rPr lang="it-IT" dirty="0"/>
              <a:t>PE cheap and easy to machine: the moderator and the setup can be </a:t>
            </a:r>
            <a:r>
              <a:rPr lang="it-IT" dirty="0" err="1"/>
              <a:t>easily</a:t>
            </a:r>
            <a:r>
              <a:rPr lang="it-IT" dirty="0"/>
              <a:t> </a:t>
            </a:r>
            <a:r>
              <a:rPr lang="it-IT" dirty="0" err="1"/>
              <a:t>optimised</a:t>
            </a:r>
            <a:r>
              <a:rPr lang="it-IT" dirty="0"/>
              <a:t> for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occasions</a:t>
            </a:r>
            <a:r>
              <a:rPr lang="it-IT" dirty="0"/>
              <a:t> and for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BC65512-4917-31B8-D995-90E54FC4B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9" y="449770"/>
            <a:ext cx="3769000" cy="282675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A14BB5C-CED9-F984-2E5C-CF7ECA1DE049}"/>
              </a:ext>
            </a:extLst>
          </p:cNvPr>
          <p:cNvSpPr txBox="1"/>
          <p:nvPr/>
        </p:nvSpPr>
        <p:spPr>
          <a:xfrm>
            <a:off x="5474597" y="5004821"/>
            <a:ext cx="567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Weak</a:t>
            </a:r>
            <a:r>
              <a:rPr lang="it-IT" b="1" dirty="0"/>
              <a:t> point: </a:t>
            </a:r>
            <a:r>
              <a:rPr lang="it-IT" dirty="0" err="1"/>
              <a:t>cannot</a:t>
            </a:r>
            <a:r>
              <a:rPr lang="it-IT" dirty="0"/>
              <a:t> </a:t>
            </a:r>
            <a:r>
              <a:rPr lang="it-IT" dirty="0" err="1"/>
              <a:t>measure</a:t>
            </a:r>
            <a:r>
              <a:rPr lang="it-IT" dirty="0"/>
              <a:t> the </a:t>
            </a:r>
            <a:r>
              <a:rPr lang="it-IT" dirty="0" err="1"/>
              <a:t>neutron</a:t>
            </a:r>
            <a:r>
              <a:rPr lang="it-IT" dirty="0"/>
              <a:t> energy </a:t>
            </a:r>
            <a:r>
              <a:rPr lang="it-IT" dirty="0" err="1"/>
              <a:t>because</a:t>
            </a:r>
            <a:r>
              <a:rPr lang="it-IT" dirty="0"/>
              <a:t> of </a:t>
            </a:r>
            <a:r>
              <a:rPr lang="it-IT" dirty="0" err="1"/>
              <a:t>moderation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8809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4491</TotalTime>
  <Words>2217</Words>
  <Application>Microsoft Macintosh PowerPoint</Application>
  <PresentationFormat>Widescreen</PresentationFormat>
  <Paragraphs>284</Paragraphs>
  <Slides>23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Cambria Math</vt:lpstr>
      <vt:lpstr>Helvetica</vt:lpstr>
      <vt:lpstr>Lato</vt:lpstr>
      <vt:lpstr>NimbusRomNo9L</vt:lpstr>
      <vt:lpstr>Noto Sans</vt:lpstr>
      <vt:lpstr>Söhne</vt:lpstr>
      <vt:lpstr>Sylfaen</vt:lpstr>
      <vt:lpstr>Symbol</vt:lpstr>
      <vt:lpstr>Times</vt:lpstr>
      <vt:lpstr>Times New Roman</vt:lpstr>
      <vt:lpstr>Wingdings</vt:lpstr>
      <vt:lpstr>Tema di Office</vt:lpstr>
      <vt:lpstr>Detectors for Nuclear Astrophysics in the LUNA collaboration</vt:lpstr>
      <vt:lpstr>Presentazione standard di PowerPoint</vt:lpstr>
      <vt:lpstr>Presentazione standard di PowerPoint</vt:lpstr>
      <vt:lpstr>DETECTOR USED AT LUNA FOR..</vt:lpstr>
      <vt:lpstr>CHARGED PARTICLE DETECTORS</vt:lpstr>
      <vt:lpstr>CHARGED PARTICLE DETECTORS</vt:lpstr>
      <vt:lpstr>A NEW CHARGED PARTICLE DETECTOR (2025)</vt:lpstr>
      <vt:lpstr>NEUTRON DETECTION</vt:lpstr>
      <vt:lpstr>Presentazione standard di PowerPoint</vt:lpstr>
      <vt:lpstr>FAST NEUTRON DETECTORS</vt:lpstr>
      <vt:lpstr>Presentazione standard di PowerPoint</vt:lpstr>
      <vt:lpstr>HIGH RESOLUTION g-rays PARTICLES DETECTORS</vt:lpstr>
      <vt:lpstr>HIGH RESOLUTION  g-rays PARTICLES DETECTORS</vt:lpstr>
      <vt:lpstr>HIGH EFFICIENCY g-rays PARTICLES DETECTORS</vt:lpstr>
      <vt:lpstr>Presentazione standard di PowerPoint</vt:lpstr>
      <vt:lpstr>Presentazione standard di PowerPoint</vt:lpstr>
      <vt:lpstr>g-rays PARTICLES DETECTORS</vt:lpstr>
      <vt:lpstr>NaI APPLICATION</vt:lpstr>
      <vt:lpstr>SIMLUNA mainly developed by Z. Elekes (ATOMKI)</vt:lpstr>
      <vt:lpstr>LunaDAQ mainly developed by J. Skowroński and A. Compagnucci</vt:lpstr>
      <vt:lpstr>RECENT PAPERS ON DETECTORS (AND MORE WILL COME!!)</vt:lpstr>
      <vt:lpstr>WHAT’S NEXT?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Francesco Ciani</dc:creator>
  <cp:lastModifiedBy>Giovanni Francesco Ciani</cp:lastModifiedBy>
  <cp:revision>74</cp:revision>
  <dcterms:created xsi:type="dcterms:W3CDTF">2025-08-30T17:21:41Z</dcterms:created>
  <dcterms:modified xsi:type="dcterms:W3CDTF">2025-10-09T07:41:21Z</dcterms:modified>
</cp:coreProperties>
</file>