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" name="Shape 10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228600" indent="0" algn="ctr">
              <a:buClrTx/>
              <a:buSzTx/>
              <a:buFontTx/>
              <a:buNone/>
              <a:defRPr sz="2400"/>
            </a:lvl1pPr>
            <a:lvl2pPr marL="228600" indent="457200" algn="ctr">
              <a:buClrTx/>
              <a:buSzTx/>
              <a:buFontTx/>
              <a:buNone/>
              <a:defRPr sz="2400"/>
            </a:lvl2pPr>
            <a:lvl3pPr marL="228600" indent="914400" algn="ctr">
              <a:buClrTx/>
              <a:buSzTx/>
              <a:buFontTx/>
              <a:buNone/>
              <a:defRPr sz="2400"/>
            </a:lvl3pPr>
            <a:lvl4pPr marL="228600" indent="1371600" algn="ctr">
              <a:buClrTx/>
              <a:buSzTx/>
              <a:buFontTx/>
              <a:buNone/>
              <a:defRPr sz="2400"/>
            </a:lvl4pPr>
            <a:lvl5pPr marL="228600" indent="1828800" algn="ctr">
              <a:buClrTx/>
              <a:buSzTx/>
              <a:buFontTx/>
              <a:buNone/>
              <a:defRPr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Numero diapositiva"/>
          <p:cNvSpPr txBox="1"/>
          <p:nvPr>
            <p:ph type="sldNum" sz="quarter" idx="2"/>
          </p:nvPr>
        </p:nvSpPr>
        <p:spPr>
          <a:xfrm>
            <a:off x="11639428" y="6573021"/>
            <a:ext cx="335866" cy="333089"/>
          </a:xfrm>
          <a:prstGeom prst="rect">
            <a:avLst/>
          </a:prstGeom>
        </p:spPr>
        <p:txBody>
          <a:bodyPr lIns="45719" tIns="45719" rIns="45719" bIns="45719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93" name="Rectangle 26"/>
          <p:cNvSpPr/>
          <p:nvPr/>
        </p:nvSpPr>
        <p:spPr>
          <a:xfrm>
            <a:off x="-1" y="6634043"/>
            <a:ext cx="12190826" cy="219476"/>
          </a:xfrm>
          <a:prstGeom prst="rect">
            <a:avLst/>
          </a:prstGeom>
          <a:solidFill>
            <a:srgbClr val="9C0000"/>
          </a:solidFill>
          <a:ln w="12700">
            <a:solidFill>
              <a:srgbClr val="9C000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 b="1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" name="TextBox 27"/>
          <p:cNvSpPr txBox="1"/>
          <p:nvPr/>
        </p:nvSpPr>
        <p:spPr>
          <a:xfrm>
            <a:off x="2369977" y="6610598"/>
            <a:ext cx="7742947" cy="438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Nuclear Targets development at LUNA, Perspective at the Bellotti IBF workshop, LNGS (Italy), October 8</a:t>
            </a:r>
            <a:r>
              <a:rPr baseline="30000"/>
              <a:t>th </a:t>
            </a:r>
            <a:r>
              <a:t>- 10</a:t>
            </a:r>
            <a:r>
              <a:rPr baseline="30000"/>
              <a:t>th </a:t>
            </a:r>
            <a:r>
              <a:t>2025</a:t>
            </a:r>
          </a:p>
        </p:txBody>
      </p:sp>
      <p:sp>
        <p:nvSpPr>
          <p:cNvPr id="95" name="Rectangle 4"/>
          <p:cNvSpPr/>
          <p:nvPr/>
        </p:nvSpPr>
        <p:spPr>
          <a:xfrm>
            <a:off x="1173" y="1535"/>
            <a:ext cx="12189653" cy="1028127"/>
          </a:xfrm>
          <a:prstGeom prst="rect">
            <a:avLst/>
          </a:prstGeom>
          <a:solidFill>
            <a:srgbClr val="9C0000"/>
          </a:solidFill>
          <a:ln w="12700">
            <a:solidFill>
              <a:srgbClr val="9C000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96" name="Picture 24" descr="Picture 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26213" y="58419"/>
            <a:ext cx="1862482" cy="90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Google Shape;54;p1" descr="Google Shape;54;p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85376" y="55763"/>
            <a:ext cx="1627547" cy="90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1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Testo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30" name="Corpo livello uno…"/>
          <p:cNvSpPr txBox="1"/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228600" indent="4572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228600" indent="9144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228600" indent="1371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228600" indent="18288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9" name="Corpo livello uno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Testo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8" name="Corpo livello uno…"/>
          <p:cNvSpPr txBox="1"/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228600" indent="0">
              <a:buClrTx/>
              <a:buSzTx/>
              <a:buFontTx/>
              <a:buNone/>
              <a:defRPr b="1" sz="2400"/>
            </a:lvl1pPr>
            <a:lvl2pPr marL="228600" indent="457200">
              <a:buClrTx/>
              <a:buSzTx/>
              <a:buFontTx/>
              <a:buNone/>
              <a:defRPr b="1" sz="2400"/>
            </a:lvl2pPr>
            <a:lvl3pPr marL="228600" indent="914400">
              <a:buClrTx/>
              <a:buSzTx/>
              <a:buFontTx/>
              <a:buNone/>
              <a:defRPr b="1" sz="2400"/>
            </a:lvl3pPr>
            <a:lvl4pPr marL="228600" indent="1371600">
              <a:buClrTx/>
              <a:buSzTx/>
              <a:buFontTx/>
              <a:buNone/>
              <a:defRPr b="1" sz="2400"/>
            </a:lvl4pPr>
            <a:lvl5pPr marL="228600" indent="1828800">
              <a:buClrTx/>
              <a:buSzTx/>
              <a:buFontTx/>
              <a:buNone/>
              <a:defRPr b="1"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9" name="Google Shape;28;p43"/>
          <p:cNvSpPr txBox="1"/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olo Testo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Titolo Testo</a:t>
            </a:r>
          </a:p>
        </p:txBody>
      </p:sp>
      <p:sp>
        <p:nvSpPr>
          <p:cNvPr id="73" name="Corpo livello uno…"/>
          <p:cNvSpPr txBox="1"/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 indent="-431800">
              <a:buSzPts val="3200"/>
              <a:defRPr sz="3200"/>
            </a:lvl1pPr>
            <a:lvl2pPr indent="-431800">
              <a:buSzPts val="3200"/>
              <a:defRPr sz="3200"/>
            </a:lvl2pPr>
            <a:lvl3pPr indent="-431800">
              <a:buSzPts val="3200"/>
              <a:defRPr sz="3200"/>
            </a:lvl3pPr>
            <a:lvl4pPr indent="-431800">
              <a:buSzPts val="3200"/>
              <a:defRPr sz="3200"/>
            </a:lvl4pPr>
            <a:lvl5pPr indent="-431800">
              <a:buSzPts val="3200"/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4" name="Google Shape;38;p46"/>
          <p:cNvSpPr txBox="1"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olo Testo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Titolo Testo</a:t>
            </a:r>
          </a:p>
        </p:txBody>
      </p:sp>
      <p:sp>
        <p:nvSpPr>
          <p:cNvPr id="83" name="Google Shape;42;p47"/>
          <p:cNvSpPr/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Corpo livello uno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1600"/>
            </a:lvl1pPr>
            <a:lvl2pPr marL="228600" indent="457200">
              <a:buClrTx/>
              <a:buSzTx/>
              <a:buFontTx/>
              <a:buNone/>
              <a:defRPr sz="1600"/>
            </a:lvl2pPr>
            <a:lvl3pPr marL="228600" indent="914400">
              <a:buClrTx/>
              <a:buSzTx/>
              <a:buFontTx/>
              <a:buNone/>
              <a:defRPr sz="1600"/>
            </a:lvl3pPr>
            <a:lvl4pPr marL="228600" indent="1371600">
              <a:buClrTx/>
              <a:buSzTx/>
              <a:buFontTx/>
              <a:buNone/>
              <a:defRPr sz="1600"/>
            </a:lvl4pPr>
            <a:lvl5pPr marL="228600" indent="1828800">
              <a:buClrTx/>
              <a:buSzTx/>
              <a:buFontTx/>
              <a:buNone/>
              <a:defRPr sz="1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1095216" y="6414780"/>
            <a:ext cx="258585" cy="248265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144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3716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8288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2860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7432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2004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6576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1148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.jpeg"/><Relationship Id="rId4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16.png"/><Relationship Id="rId6" Type="http://schemas.openxmlformats.org/officeDocument/2006/relationships/image" Target="../media/image1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2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24.png"/><Relationship Id="rId4" Type="http://schemas.openxmlformats.org/officeDocument/2006/relationships/image" Target="../media/image5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13.jpe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14.jpeg"/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4" Type="http://schemas.openxmlformats.org/officeDocument/2006/relationships/image" Target="../media/image37.png"/><Relationship Id="rId15" Type="http://schemas.openxmlformats.org/officeDocument/2006/relationships/image" Target="../media/image15.jpeg"/><Relationship Id="rId16" Type="http://schemas.openxmlformats.org/officeDocument/2006/relationships/image" Target="../media/image3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4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7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4.png"/><Relationship Id="rId6" Type="http://schemas.openxmlformats.org/officeDocument/2006/relationships/image" Target="../media/image58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7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61.png"/><Relationship Id="rId8" Type="http://schemas.openxmlformats.org/officeDocument/2006/relationships/image" Target="../media/image54.png"/><Relationship Id="rId9" Type="http://schemas.openxmlformats.org/officeDocument/2006/relationships/image" Target="../media/image5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sciencedirect.com/science/article/abs/pii/S0927650517300294?via=ihub" TargetMode="External"/><Relationship Id="rId3" Type="http://schemas.openxmlformats.org/officeDocument/2006/relationships/hyperlink" Target="https://journals.aps.org/prl/abstract/10.1103/PhysRevLett.97.122502" TargetMode="External"/><Relationship Id="rId4" Type="http://schemas.openxmlformats.org/officeDocument/2006/relationships/hyperlink" Target="https://www.nature.com/articles/s41586-020-2878-4" TargetMode="External"/><Relationship Id="rId5" Type="http://schemas.openxmlformats.org/officeDocument/2006/relationships/hyperlink" Target="https://journals.aps.org/prl/abstract/10.1103/PhysRevLett.82.5205" TargetMode="External"/><Relationship Id="rId6" Type="http://schemas.openxmlformats.org/officeDocument/2006/relationships/hyperlink" Target="https://www.sciencedirect.com/science/article/abs/pii/S0375947402007492?via=ihub" TargetMode="External"/><Relationship Id="rId7" Type="http://schemas.openxmlformats.org/officeDocument/2006/relationships/hyperlink" Target="https://journals.aps.org/prc/abstract/10.1103/PhysRevC.102.052802" TargetMode="External"/><Relationship Id="rId8" Type="http://schemas.openxmlformats.org/officeDocument/2006/relationships/hyperlink" Target="https://journals.aps.org/prl/abstract/10.1103/PhysRevLett.131.162701" TargetMode="External"/><Relationship Id="rId9" Type="http://schemas.openxmlformats.org/officeDocument/2006/relationships/hyperlink" Target="https://journals.aps.org/prc/abstract/10.1103/PhysRevC.78.022802" TargetMode="External"/><Relationship Id="rId10" Type="http://schemas.openxmlformats.org/officeDocument/2006/relationships/hyperlink" Target="https://iopscience.iop.org/article/10.1088/0954-3899/36/4/045202" TargetMode="External"/><Relationship Id="rId11" Type="http://schemas.openxmlformats.org/officeDocument/2006/relationships/hyperlink" Target="https://journals.aps.org/prl/abstract/10.1103/PhysRevLett.117.142502" TargetMode="External"/><Relationship Id="rId12" Type="http://schemas.openxmlformats.org/officeDocument/2006/relationships/hyperlink" Target="https://link.springer.com/article/10.1140/epja/i2015-15094-y" TargetMode="External"/><Relationship Id="rId13" Type="http://schemas.openxmlformats.org/officeDocument/2006/relationships/hyperlink" Target="https://journals.aps.org/prl/abstract/10.1103/PhysRevLett.109.202501" TargetMode="External"/><Relationship Id="rId14" Type="http://schemas.openxmlformats.org/officeDocument/2006/relationships/hyperlink" Target="https://journals.aps.org/prc/abstract/10.1103/PhysRevC.104.025802" TargetMode="External"/><Relationship Id="rId15" Type="http://schemas.openxmlformats.org/officeDocument/2006/relationships/hyperlink" Target="https://journals.aps.org/prc/abstract/10.1103/PhysRevC.108.L052801" TargetMode="External"/><Relationship Id="rId16" Type="http://schemas.openxmlformats.org/officeDocument/2006/relationships/hyperlink" Target="https://journals.aps.org/prl/abstract/10.1103/PhysRevLett.121.172701" TargetMode="External"/><Relationship Id="rId17" Type="http://schemas.openxmlformats.org/officeDocument/2006/relationships/hyperlink" Target="https://www.sciencedirect.com/science/article/pii/S037026931930365X?via=ihub" TargetMode="External"/><Relationship Id="rId18" Type="http://schemas.openxmlformats.org/officeDocument/2006/relationships/hyperlink" Target="https://www.sciencedirect.com/science/article/abs/pii/S0370269311014869?via=ihub" TargetMode="External"/><Relationship Id="rId19" Type="http://schemas.openxmlformats.org/officeDocument/2006/relationships/hyperlink" Target="https://journals.aps.org/prl/abstract/10.1103/PhysRevLett.127.152701" TargetMode="External"/><Relationship Id="rId20" Type="http://schemas.openxmlformats.org/officeDocument/2006/relationships/hyperlink" Target="https://link.springer.com/article/10.1140/epja/s10050-022-00827-2" TargetMode="External"/><Relationship Id="rId21" Type="http://schemas.openxmlformats.org/officeDocument/2006/relationships/image" Target="../media/image2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2.png"/><Relationship Id="rId3" Type="http://schemas.openxmlformats.org/officeDocument/2006/relationships/image" Target="../media/image16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2.png"/><Relationship Id="rId3" Type="http://schemas.openxmlformats.org/officeDocument/2006/relationships/image" Target="../media/image17.jpeg"/><Relationship Id="rId4" Type="http://schemas.openxmlformats.org/officeDocument/2006/relationships/image" Target="../media/image16.jpe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69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4" Type="http://schemas.openxmlformats.org/officeDocument/2006/relationships/image" Target="../media/image90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18.jpeg"/><Relationship Id="rId4" Type="http://schemas.openxmlformats.org/officeDocument/2006/relationships/image" Target="../media/image1.tif"/><Relationship Id="rId5" Type="http://schemas.openxmlformats.org/officeDocument/2006/relationships/image" Target="../media/image1.gif"/><Relationship Id="rId6" Type="http://schemas.openxmlformats.org/officeDocument/2006/relationships/image" Target="../media/image2.tif"/><Relationship Id="rId7" Type="http://schemas.openxmlformats.org/officeDocument/2006/relationships/image" Target="../media/image3.tif"/><Relationship Id="rId8" Type="http://schemas.openxmlformats.org/officeDocument/2006/relationships/image" Target="../media/image4.tif"/><Relationship Id="rId9" Type="http://schemas.openxmlformats.org/officeDocument/2006/relationships/image" Target="../media/image5.tif"/><Relationship Id="rId10" Type="http://schemas.openxmlformats.org/officeDocument/2006/relationships/image" Target="../media/image6.tif"/><Relationship Id="rId11" Type="http://schemas.openxmlformats.org/officeDocument/2006/relationships/image" Target="../media/image7.tif"/><Relationship Id="rId12" Type="http://schemas.openxmlformats.org/officeDocument/2006/relationships/image" Target="../media/image8.tif"/><Relationship Id="rId13" Type="http://schemas.openxmlformats.org/officeDocument/2006/relationships/image" Target="../media/image9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4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5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49;p1"/>
          <p:cNvSpPr/>
          <p:nvPr/>
        </p:nvSpPr>
        <p:spPr>
          <a:xfrm>
            <a:off x="1173" y="1634390"/>
            <a:ext cx="12189653" cy="1875660"/>
          </a:xfrm>
          <a:prstGeom prst="rect">
            <a:avLst/>
          </a:prstGeom>
          <a:solidFill>
            <a:srgbClr val="9C0000"/>
          </a:solidFill>
          <a:ln w="12700">
            <a:solidFill>
              <a:srgbClr val="9C0000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" name="Google Shape;50;p1"/>
          <p:cNvSpPr txBox="1"/>
          <p:nvPr>
            <p:ph type="ctr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TARGET DEVELOPMENTS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AT LUNA</a:t>
            </a:r>
          </a:p>
        </p:txBody>
      </p:sp>
      <p:sp>
        <p:nvSpPr>
          <p:cNvPr id="108" name="Google Shape;51;p1"/>
          <p:cNvSpPr txBox="1"/>
          <p:nvPr>
            <p:ph type="subTitle" sz="quarter" idx="1"/>
          </p:nvPr>
        </p:nvSpPr>
        <p:spPr>
          <a:xfrm>
            <a:off x="1524000" y="3602022"/>
            <a:ext cx="9144000" cy="1797600"/>
          </a:xfrm>
          <a:prstGeom prst="rect">
            <a:avLst/>
          </a:prstGeom>
        </p:spPr>
        <p:txBody>
          <a:bodyPr/>
          <a:lstStyle/>
          <a:p>
            <a:pPr marL="0">
              <a:lnSpc>
                <a:spcPct val="81000"/>
              </a:lnSpc>
              <a:spcBef>
                <a:spcPts val="0"/>
              </a:spcBef>
            </a:pPr>
            <a:r>
              <a:t>Denise Piatti</a:t>
            </a:r>
            <a:r>
              <a:rPr baseline="30000"/>
              <a:t>1</a:t>
            </a:r>
            <a:r>
              <a:t> and Matteo Campostrini</a:t>
            </a:r>
            <a:r>
              <a:rPr baseline="30000"/>
              <a:t>2</a:t>
            </a:r>
            <a:endParaRPr baseline="30000"/>
          </a:p>
          <a:p>
            <a:pPr marL="0">
              <a:lnSpc>
                <a:spcPct val="81000"/>
              </a:lnSpc>
              <a:defRPr baseline="30000"/>
            </a:pPr>
            <a:r>
              <a:t>1 = University and INFN of Padua, via Marzolo 8 35136 Italy</a:t>
            </a:r>
          </a:p>
          <a:p>
            <a:pPr marL="0">
              <a:lnSpc>
                <a:spcPct val="81000"/>
              </a:lnSpc>
              <a:defRPr baseline="30000"/>
            </a:pPr>
            <a:r>
              <a:t>2 = INFN - Laboratori Nazionali di Legnaro, viale dell’Università 2 35020 Italy</a:t>
            </a:r>
          </a:p>
        </p:txBody>
      </p:sp>
      <p:pic>
        <p:nvPicPr>
          <p:cNvPr id="109" name="Google Shape;52;p1" descr="Google Shape;52;p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63924" y="5733462"/>
            <a:ext cx="2307349" cy="1034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Google Shape;53;p1" descr="Google Shape;53;p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736" y="5670631"/>
            <a:ext cx="2307351" cy="1096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Google Shape;54;p1" descr="Google Shape;54;p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42313" y="5491600"/>
            <a:ext cx="2307363" cy="1275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193;g38946e38597_0_76" descr="Google Shape;193;g38946e38597_0_7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020" y="6268661"/>
            <a:ext cx="1191262" cy="566309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Google Shape;194;g38946e38597_0_76"/>
          <p:cNvSpPr/>
          <p:nvPr/>
        </p:nvSpPr>
        <p:spPr>
          <a:xfrm>
            <a:off x="1284131" y="6634043"/>
            <a:ext cx="10906802" cy="219600"/>
          </a:xfrm>
          <a:prstGeom prst="rect">
            <a:avLst/>
          </a:prstGeom>
          <a:solidFill>
            <a:srgbClr val="9C0000"/>
          </a:solidFill>
          <a:ln w="12700">
            <a:solidFill>
              <a:srgbClr val="9C0000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4" name="Google Shape;195;g38946e38597_0_76"/>
          <p:cNvSpPr txBox="1"/>
          <p:nvPr>
            <p:ph type="title"/>
          </p:nvPr>
        </p:nvSpPr>
        <p:spPr>
          <a:xfrm>
            <a:off x="-1556" y="-148059"/>
            <a:ext cx="12226202" cy="132570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Where and how are </a:t>
            </a:r>
            <a:r>
              <a:rPr>
                <a:solidFill>
                  <a:srgbClr val="000000"/>
                </a:solidFill>
              </a:rPr>
              <a:t>they</a:t>
            </a:r>
            <a:r>
              <a:t> produce? </a:t>
            </a:r>
          </a:p>
        </p:txBody>
      </p:sp>
      <p:sp>
        <p:nvSpPr>
          <p:cNvPr id="235" name="Google Shape;196;g38946e38597_0_76"/>
          <p:cNvSpPr/>
          <p:nvPr/>
        </p:nvSpPr>
        <p:spPr>
          <a:xfrm>
            <a:off x="1172" y="1534"/>
            <a:ext cx="12189602" cy="1028102"/>
          </a:xfrm>
          <a:prstGeom prst="rect">
            <a:avLst/>
          </a:prstGeom>
          <a:solidFill>
            <a:srgbClr val="9C0000"/>
          </a:solidFill>
          <a:ln w="12700">
            <a:solidFill>
              <a:srgbClr val="9C0000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6" name="Google Shape;197;g38946e38597_0_76"/>
          <p:cNvSpPr txBox="1"/>
          <p:nvPr/>
        </p:nvSpPr>
        <p:spPr>
          <a:xfrm>
            <a:off x="-1556" y="-148059"/>
            <a:ext cx="12226202" cy="132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>
            <a:lvl1pPr>
              <a:lnSpc>
                <a:spcPct val="90000"/>
              </a:lnSpc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LUNA Solid Targets - Carbon Targets</a:t>
            </a:r>
          </a:p>
        </p:txBody>
      </p:sp>
      <p:sp>
        <p:nvSpPr>
          <p:cNvPr id="237" name="Google Shape;198;g38946e38597_0_76"/>
          <p:cNvSpPr txBox="1"/>
          <p:nvPr/>
        </p:nvSpPr>
        <p:spPr>
          <a:xfrm>
            <a:off x="273700" y="1269999"/>
            <a:ext cx="11703000" cy="2092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800" u="sng">
                <a:latin typeface="Calibri"/>
                <a:ea typeface="Calibri"/>
                <a:cs typeface="Calibri"/>
                <a:sym typeface="Calibri"/>
              </a:defRPr>
            </a:pPr>
            <a:r>
              <a:t>The aim:</a:t>
            </a:r>
            <a:r>
              <a:rPr u="none"/>
              <a:t> the measurement of the </a:t>
            </a:r>
            <a:r>
              <a:rPr baseline="30000" u="none"/>
              <a:t>13</a:t>
            </a:r>
            <a:r>
              <a:rPr u="none"/>
              <a:t>C(𝛼,n)</a:t>
            </a:r>
            <a:r>
              <a:rPr baseline="30000" u="none"/>
              <a:t>16</a:t>
            </a:r>
            <a:r>
              <a:rPr u="none"/>
              <a:t>O reaction cross section.</a:t>
            </a:r>
          </a:p>
          <a:p>
            <a:pPr/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>
              <a:defRPr sz="1800" u="sng">
                <a:latin typeface="Calibri"/>
                <a:ea typeface="Calibri"/>
                <a:cs typeface="Calibri"/>
                <a:sym typeface="Calibri"/>
              </a:defRPr>
            </a:pPr>
            <a:r>
              <a:t>Technique:</a:t>
            </a:r>
            <a:r>
              <a:rPr u="none"/>
              <a:t> Evaporation (PROUDLY) performed at ATOMKI, using a Leybold UNIVEX 350 vacuum evaporator, 99% enriched </a:t>
            </a:r>
            <a:r>
              <a:rPr baseline="30000" u="none"/>
              <a:t>13</a:t>
            </a:r>
            <a:r>
              <a:rPr u="none"/>
              <a:t>C powder and Ta as backing</a:t>
            </a:r>
          </a:p>
          <a:p>
            <a:pPr/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199;g38946e38597_0_76"/>
          <p:cNvSpPr txBox="1"/>
          <p:nvPr/>
        </p:nvSpPr>
        <p:spPr>
          <a:xfrm>
            <a:off x="3093718" y="6610598"/>
            <a:ext cx="6073802" cy="248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Perspective at the Bellotti IBF workshop, LNGS (Italy), October 8</a:t>
            </a:r>
            <a:r>
              <a:rPr baseline="30000"/>
              <a:t>th </a:t>
            </a:r>
            <a:r>
              <a:t>- 10</a:t>
            </a:r>
            <a:r>
              <a:rPr baseline="30000"/>
              <a:t>th </a:t>
            </a:r>
            <a:r>
              <a:t>2025</a:t>
            </a:r>
          </a:p>
        </p:txBody>
      </p:sp>
      <p:sp>
        <p:nvSpPr>
          <p:cNvPr id="239" name="Google Shape;200;g38946e38597_0_76"/>
          <p:cNvSpPr txBox="1"/>
          <p:nvPr>
            <p:ph type="sldNum" sz="quarter" idx="4294967295"/>
          </p:nvPr>
        </p:nvSpPr>
        <p:spPr>
          <a:xfrm>
            <a:off x="11838173" y="6623031"/>
            <a:ext cx="258585" cy="2482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40" name="PHOTO-2025-10-06-17-57-18.jpgGoogle Shape;201;g38946e38597_0_76" descr="PHOTO-2025-10-06-17-57-18.jpgGoogle Shape;201;g38946e38597_0_7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92925" y="2341099"/>
            <a:ext cx="3069925" cy="4093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PHOTO-2025-10-06-17-57-09.jpgGoogle Shape;202;g38946e38597_0_76" descr="PHOTO-2025-10-06-17-57-09.jpgGoogle Shape;202;g38946e38597_0_7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23150" y="2341099"/>
            <a:ext cx="3069925" cy="40932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4" name="Google Shape;203;g38946e38597_0_76"/>
          <p:cNvGrpSpPr/>
          <p:nvPr/>
        </p:nvGrpSpPr>
        <p:grpSpPr>
          <a:xfrm>
            <a:off x="5200424" y="5178524"/>
            <a:ext cx="1335601" cy="394201"/>
            <a:chOff x="0" y="0"/>
            <a:chExt cx="1335600" cy="394199"/>
          </a:xfrm>
        </p:grpSpPr>
        <p:sp>
          <p:nvSpPr>
            <p:cNvPr id="242" name="Rettangolo"/>
            <p:cNvSpPr/>
            <p:nvPr/>
          </p:nvSpPr>
          <p:spPr>
            <a:xfrm>
              <a:off x="-1" y="0"/>
              <a:ext cx="1335602" cy="394200"/>
            </a:xfrm>
            <a:prstGeom prst="rect">
              <a:avLst/>
            </a:prstGeom>
            <a:solidFill>
              <a:srgbClr val="E9ED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5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3" name="Cu melting pot"/>
            <p:cNvSpPr txBox="1"/>
            <p:nvPr/>
          </p:nvSpPr>
          <p:spPr>
            <a:xfrm>
              <a:off x="-1" y="0"/>
              <a:ext cx="1335602" cy="3694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5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Cu melting pot</a:t>
              </a:r>
            </a:p>
          </p:txBody>
        </p:sp>
      </p:grpSp>
      <p:sp>
        <p:nvSpPr>
          <p:cNvPr id="245" name="Google Shape;204;g38946e38597_0_76"/>
          <p:cNvSpPr/>
          <p:nvPr/>
        </p:nvSpPr>
        <p:spPr>
          <a:xfrm flipH="1">
            <a:off x="5879324" y="2775937"/>
            <a:ext cx="10801" cy="552301"/>
          </a:xfrm>
          <a:prstGeom prst="line">
            <a:avLst/>
          </a:prstGeom>
          <a:ln w="28575">
            <a:solidFill>
              <a:srgbClr val="E9EDF4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46" name="Google Shape;206;g38946e38597_0_76"/>
          <p:cNvSpPr/>
          <p:nvPr/>
        </p:nvSpPr>
        <p:spPr>
          <a:xfrm flipV="1">
            <a:off x="6536025" y="5025225"/>
            <a:ext cx="394201" cy="358201"/>
          </a:xfrm>
          <a:prstGeom prst="line">
            <a:avLst/>
          </a:prstGeom>
          <a:ln w="28575">
            <a:solidFill>
              <a:srgbClr val="E9EDF4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49" name="Google Shape;205;g38946e38597_0_76"/>
          <p:cNvGrpSpPr/>
          <p:nvPr/>
        </p:nvGrpSpPr>
        <p:grpSpPr>
          <a:xfrm>
            <a:off x="5200424" y="2417738"/>
            <a:ext cx="1379401" cy="369407"/>
            <a:chOff x="0" y="0"/>
            <a:chExt cx="1379400" cy="369406"/>
          </a:xfrm>
        </p:grpSpPr>
        <p:sp>
          <p:nvSpPr>
            <p:cNvPr id="247" name="Rettangolo"/>
            <p:cNvSpPr/>
            <p:nvPr/>
          </p:nvSpPr>
          <p:spPr>
            <a:xfrm>
              <a:off x="0" y="0"/>
              <a:ext cx="1379401" cy="358201"/>
            </a:xfrm>
            <a:prstGeom prst="rect">
              <a:avLst/>
            </a:prstGeom>
            <a:solidFill>
              <a:srgbClr val="E9ED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5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8" name="Adjustable arm"/>
            <p:cNvSpPr txBox="1"/>
            <p:nvPr/>
          </p:nvSpPr>
          <p:spPr>
            <a:xfrm>
              <a:off x="0" y="0"/>
              <a:ext cx="1379401" cy="3694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5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Adjustable arm</a:t>
              </a:r>
            </a:p>
          </p:txBody>
        </p:sp>
      </p:grpSp>
      <p:grpSp>
        <p:nvGrpSpPr>
          <p:cNvPr id="252" name="Google Shape;207;g38946e38597_0_76"/>
          <p:cNvGrpSpPr/>
          <p:nvPr/>
        </p:nvGrpSpPr>
        <p:grpSpPr>
          <a:xfrm>
            <a:off x="7268774" y="2943699"/>
            <a:ext cx="924301" cy="369408"/>
            <a:chOff x="0" y="0"/>
            <a:chExt cx="924299" cy="369406"/>
          </a:xfrm>
        </p:grpSpPr>
        <p:sp>
          <p:nvSpPr>
            <p:cNvPr id="250" name="Rettangolo"/>
            <p:cNvSpPr/>
            <p:nvPr/>
          </p:nvSpPr>
          <p:spPr>
            <a:xfrm>
              <a:off x="0" y="0"/>
              <a:ext cx="924300" cy="358201"/>
            </a:xfrm>
            <a:prstGeom prst="rect">
              <a:avLst/>
            </a:prstGeom>
            <a:solidFill>
              <a:srgbClr val="E9ED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5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1" name="Ta holder"/>
            <p:cNvSpPr txBox="1"/>
            <p:nvPr/>
          </p:nvSpPr>
          <p:spPr>
            <a:xfrm>
              <a:off x="0" y="0"/>
              <a:ext cx="924300" cy="3694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5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Ta holder</a:t>
              </a:r>
            </a:p>
          </p:txBody>
        </p:sp>
      </p:grpSp>
      <p:sp>
        <p:nvSpPr>
          <p:cNvPr id="253" name="Google Shape;208;g38946e38597_0_76"/>
          <p:cNvSpPr/>
          <p:nvPr/>
        </p:nvSpPr>
        <p:spPr>
          <a:xfrm flipH="1">
            <a:off x="7335225" y="3301900"/>
            <a:ext cx="395701" cy="442500"/>
          </a:xfrm>
          <a:prstGeom prst="line">
            <a:avLst/>
          </a:prstGeom>
          <a:ln w="28575">
            <a:solidFill>
              <a:srgbClr val="E9EDF4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54" name="Screenshot 2025-10-07 alle 16.02.03.pngGoogle Shape;209;g38946e38597_0_76" descr="Screenshot 2025-10-07 alle 16.02.03.pngGoogle Shape;209;g38946e38597_0_7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956925" y="1585725"/>
            <a:ext cx="1908750" cy="368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Screenshot 2025-10-07 alle 16.01.46.pngGoogle Shape;210;g38946e38597_0_76" descr="Screenshot 2025-10-07 alle 16.01.46.pngGoogle Shape;210;g38946e38597_0_7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6200000">
            <a:off x="2105349" y="3657510"/>
            <a:ext cx="2171701" cy="3724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15;g38981935dad_0_78" descr="Google Shape;215;g38981935dad_0_7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020" y="6268661"/>
            <a:ext cx="1191262" cy="566309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Google Shape;216;g38981935dad_0_78"/>
          <p:cNvSpPr/>
          <p:nvPr/>
        </p:nvSpPr>
        <p:spPr>
          <a:xfrm>
            <a:off x="1284131" y="6634043"/>
            <a:ext cx="10906802" cy="219600"/>
          </a:xfrm>
          <a:prstGeom prst="rect">
            <a:avLst/>
          </a:prstGeom>
          <a:solidFill>
            <a:srgbClr val="9C0000"/>
          </a:solidFill>
          <a:ln w="12700">
            <a:solidFill>
              <a:srgbClr val="9C0000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9" name="Google Shape;217;g38981935dad_0_78"/>
          <p:cNvSpPr txBox="1"/>
          <p:nvPr>
            <p:ph type="title"/>
          </p:nvPr>
        </p:nvSpPr>
        <p:spPr>
          <a:xfrm>
            <a:off x="-1556" y="-148059"/>
            <a:ext cx="12226202" cy="132570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Where and how are </a:t>
            </a:r>
            <a:r>
              <a:rPr>
                <a:solidFill>
                  <a:srgbClr val="000000"/>
                </a:solidFill>
              </a:rPr>
              <a:t>they</a:t>
            </a:r>
            <a:r>
              <a:t> produce? </a:t>
            </a:r>
          </a:p>
        </p:txBody>
      </p:sp>
      <p:sp>
        <p:nvSpPr>
          <p:cNvPr id="260" name="Google Shape;218;g38981935dad_0_78"/>
          <p:cNvSpPr/>
          <p:nvPr/>
        </p:nvSpPr>
        <p:spPr>
          <a:xfrm>
            <a:off x="1172" y="1534"/>
            <a:ext cx="12189602" cy="1028102"/>
          </a:xfrm>
          <a:prstGeom prst="rect">
            <a:avLst/>
          </a:prstGeom>
          <a:solidFill>
            <a:srgbClr val="9C0000"/>
          </a:solidFill>
          <a:ln w="12700">
            <a:solidFill>
              <a:srgbClr val="9C0000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1" name="Google Shape;219;g38981935dad_0_78"/>
          <p:cNvSpPr txBox="1"/>
          <p:nvPr/>
        </p:nvSpPr>
        <p:spPr>
          <a:xfrm>
            <a:off x="-1556" y="-148059"/>
            <a:ext cx="12226202" cy="132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>
            <a:lvl1pPr>
              <a:lnSpc>
                <a:spcPct val="90000"/>
              </a:lnSpc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LUNA Solid Targets - Carbon Targets</a:t>
            </a:r>
          </a:p>
        </p:txBody>
      </p:sp>
      <p:sp>
        <p:nvSpPr>
          <p:cNvPr id="262" name="Google Shape;220;g38981935dad_0_78"/>
          <p:cNvSpPr txBox="1"/>
          <p:nvPr/>
        </p:nvSpPr>
        <p:spPr>
          <a:xfrm>
            <a:off x="273700" y="1269999"/>
            <a:ext cx="11703000" cy="5020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800" u="sng">
                <a:latin typeface="Calibri"/>
                <a:ea typeface="Calibri"/>
                <a:cs typeface="Calibri"/>
                <a:sym typeface="Calibri"/>
              </a:defRPr>
            </a:pPr>
            <a:r>
              <a:t>The aim:</a:t>
            </a:r>
            <a:r>
              <a:rPr u="none"/>
              <a:t> the measurement of the </a:t>
            </a:r>
            <a:r>
              <a:rPr baseline="30000" u="none"/>
              <a:t>13</a:t>
            </a:r>
            <a:r>
              <a:rPr u="none"/>
              <a:t>C(𝛼,n)</a:t>
            </a:r>
            <a:r>
              <a:rPr baseline="30000" u="none"/>
              <a:t>16</a:t>
            </a:r>
            <a:r>
              <a:rPr u="none"/>
              <a:t>O and </a:t>
            </a:r>
            <a:r>
              <a:rPr baseline="30000" u="none"/>
              <a:t>12,13</a:t>
            </a:r>
            <a:r>
              <a:rPr u="none"/>
              <a:t>C(p,𝛾)</a:t>
            </a:r>
            <a:r>
              <a:rPr baseline="30000" u="none"/>
              <a:t>13,14</a:t>
            </a:r>
            <a:r>
              <a:rPr u="none"/>
              <a:t>N reaction cross sections.</a:t>
            </a:r>
          </a:p>
          <a:p>
            <a:pPr/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>
              <a:defRPr sz="1800" u="sng">
                <a:latin typeface="Calibri"/>
                <a:ea typeface="Calibri"/>
                <a:cs typeface="Calibri"/>
                <a:sym typeface="Calibri"/>
              </a:defRPr>
            </a:pPr>
            <a:r>
              <a:t>Technique:</a:t>
            </a:r>
            <a:r>
              <a:rPr u="none"/>
              <a:t> Evaporation (PROUDLY) performed at ATOMK, using a Leybold UNIVEX 350 vacuum evaporator, 99% enriched </a:t>
            </a:r>
            <a:r>
              <a:rPr baseline="30000" u="none"/>
              <a:t>13</a:t>
            </a:r>
            <a:r>
              <a:rPr u="none"/>
              <a:t>C powder and Ta as backing</a:t>
            </a:r>
          </a:p>
          <a:p>
            <a:pPr/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>
              <a:defRPr sz="1800" u="sng">
                <a:latin typeface="Calibri"/>
                <a:ea typeface="Calibri"/>
                <a:cs typeface="Calibri"/>
                <a:sym typeface="Calibri"/>
              </a:defRPr>
            </a:pPr>
            <a:r>
              <a:t>Target Features</a:t>
            </a:r>
            <a:r>
              <a:rPr u="none"/>
              <a:t> </a:t>
            </a:r>
            <a:r>
              <a:rPr u="none">
                <a:solidFill>
                  <a:srgbClr val="666666"/>
                </a:solidFill>
              </a:rPr>
              <a:t>[Ciani, G.F. et al, PRL 127 (2021) and Ciani, G.F. et al., EPJ A 56 (2020)]</a:t>
            </a:r>
            <a:r>
              <a:rPr u="none"/>
              <a:t>:</a:t>
            </a:r>
          </a:p>
          <a:p>
            <a:pPr marL="1828800" indent="-342900">
              <a:buClr>
                <a:srgbClr val="000000"/>
              </a:buClr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powder stable with time</a:t>
            </a:r>
          </a:p>
          <a:p>
            <a:pPr marL="1828800" indent="-342900">
              <a:buClr>
                <a:srgbClr val="000000"/>
              </a:buClr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u</a:t>
            </a:r>
            <a:r>
              <a:t>niform</a:t>
            </a:r>
          </a:p>
          <a:p>
            <a:pPr marL="1828800" indent="-342900">
              <a:buClr>
                <a:srgbClr val="000000"/>
              </a:buClr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high stability under proton irradiation</a:t>
            </a:r>
          </a:p>
          <a:p>
            <a:pPr marL="1828800" indent="-342900">
              <a:buClr>
                <a:srgbClr val="000000"/>
              </a:buClr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t</a:t>
            </a:r>
            <a:r>
              <a:t>arget stability under</a:t>
            </a:r>
            <a:r>
              <a:rPr>
                <a:solidFill>
                  <a:srgbClr val="FF0000"/>
                </a:solidFill>
              </a:rPr>
              <a:t> 𝛼  irradiation</a:t>
            </a:r>
            <a:r>
              <a:t> was poor -&gt;</a:t>
            </a:r>
            <a:r>
              <a:rPr>
                <a:solidFill>
                  <a:schemeClr val="accent1"/>
                </a:solidFill>
              </a:rPr>
              <a:t> </a:t>
            </a:r>
            <a:r>
              <a:t>setup designed to change target often </a:t>
            </a:r>
          </a:p>
          <a:p>
            <a:pPr marL="1828800" indent="-342900">
              <a:buClr>
                <a:srgbClr val="000000"/>
              </a:buClr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Online monitoring such as </a:t>
            </a:r>
            <a:r>
              <a:rPr>
                <a:solidFill>
                  <a:srgbClr val="FF2600"/>
                </a:solidFill>
              </a:rPr>
              <a:t>NRRA</a:t>
            </a:r>
            <a:r>
              <a:t> not available -&gt; </a:t>
            </a:r>
            <a:r>
              <a:rPr>
                <a:solidFill>
                  <a:srgbClr val="0433FF"/>
                </a:solidFill>
              </a:rPr>
              <a:t>Peak shape analysis</a:t>
            </a:r>
          </a:p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	</a:t>
            </a:r>
          </a:p>
          <a:p>
            <a:pPr/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							</a:t>
            </a:r>
          </a:p>
          <a:p>
            <a:pPr/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21;g38981935dad_0_78"/>
          <p:cNvSpPr txBox="1"/>
          <p:nvPr/>
        </p:nvSpPr>
        <p:spPr>
          <a:xfrm>
            <a:off x="3093718" y="6610598"/>
            <a:ext cx="6073802" cy="248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Perspective at the Bellotti IBF workshop, LNGS (Italy), October 8</a:t>
            </a:r>
            <a:r>
              <a:rPr baseline="30000"/>
              <a:t>th </a:t>
            </a:r>
            <a:r>
              <a:t>- 10</a:t>
            </a:r>
            <a:r>
              <a:rPr baseline="30000"/>
              <a:t>th </a:t>
            </a:r>
            <a:r>
              <a:t>2025</a:t>
            </a:r>
          </a:p>
        </p:txBody>
      </p:sp>
      <p:sp>
        <p:nvSpPr>
          <p:cNvPr id="264" name="Google Shape;222;g38981935dad_0_78"/>
          <p:cNvSpPr txBox="1"/>
          <p:nvPr>
            <p:ph type="sldNum" sz="quarter" idx="4294967295"/>
          </p:nvPr>
        </p:nvSpPr>
        <p:spPr>
          <a:xfrm>
            <a:off x="11838207" y="6622451"/>
            <a:ext cx="258585" cy="2482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65" name="Screenshot 2025-10-07 alle 16.41.15.pngGoogle Shape;223;g38981935dad_0_78" descr="Screenshot 2025-10-07 alle 16.41.15.pngGoogle Shape;223;g38981935dad_0_7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29465" y="4532712"/>
            <a:ext cx="3668628" cy="2076579"/>
          </a:xfrm>
          <a:prstGeom prst="rect">
            <a:avLst/>
          </a:prstGeom>
          <a:ln>
            <a:solidFill>
              <a:srgbClr val="FF2600"/>
            </a:solidFill>
          </a:ln>
        </p:spPr>
      </p:pic>
      <p:pic>
        <p:nvPicPr>
          <p:cNvPr id="266" name="Screenshot 2025-10-08 alle 20.34.47.png" descr="Screenshot 2025-10-08 alle 20.34.4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61946" y="4524256"/>
            <a:ext cx="3623707" cy="2086105"/>
          </a:xfrm>
          <a:prstGeom prst="rect">
            <a:avLst/>
          </a:prstGeom>
          <a:ln>
            <a:solidFill>
              <a:srgbClr val="0433FF"/>
            </a:solidFill>
          </a:ln>
        </p:spPr>
      </p:pic>
      <p:sp>
        <p:nvSpPr>
          <p:cNvPr id="267" name="Made in ATOMKI offline"/>
          <p:cNvSpPr txBox="1"/>
          <p:nvPr/>
        </p:nvSpPr>
        <p:spPr>
          <a:xfrm rot="20340000">
            <a:off x="3772734" y="4780862"/>
            <a:ext cx="866764" cy="603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>
                <a:solidFill>
                  <a:schemeClr val="accent3">
                    <a:lumOff val="8823"/>
                  </a:schemeClr>
                </a:solidFill>
              </a:defRPr>
            </a:lvl1pPr>
          </a:lstStyle>
          <a:p>
            <a:pPr/>
            <a:r>
              <a:t>Made in ATOMKI offline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28;g38981935dad_0_97" descr="Google Shape;228;g38981935dad_0_9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020" y="6268661"/>
            <a:ext cx="1191262" cy="566309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Google Shape;229;g38981935dad_0_97"/>
          <p:cNvSpPr/>
          <p:nvPr/>
        </p:nvSpPr>
        <p:spPr>
          <a:xfrm>
            <a:off x="1284131" y="6634043"/>
            <a:ext cx="10906802" cy="219600"/>
          </a:xfrm>
          <a:prstGeom prst="rect">
            <a:avLst/>
          </a:prstGeom>
          <a:solidFill>
            <a:srgbClr val="9C0000"/>
          </a:solidFill>
          <a:ln w="12700">
            <a:solidFill>
              <a:srgbClr val="9C0000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" name="Google Shape;230;g38981935dad_0_97"/>
          <p:cNvSpPr txBox="1"/>
          <p:nvPr>
            <p:ph type="title"/>
          </p:nvPr>
        </p:nvSpPr>
        <p:spPr>
          <a:xfrm>
            <a:off x="-1556" y="-148059"/>
            <a:ext cx="12226202" cy="132570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Where and how are </a:t>
            </a:r>
            <a:r>
              <a:rPr>
                <a:solidFill>
                  <a:srgbClr val="000000"/>
                </a:solidFill>
              </a:rPr>
              <a:t>they</a:t>
            </a:r>
            <a:r>
              <a:t> produce? </a:t>
            </a:r>
          </a:p>
        </p:txBody>
      </p:sp>
      <p:sp>
        <p:nvSpPr>
          <p:cNvPr id="272" name="Google Shape;231;g38981935dad_0_97"/>
          <p:cNvSpPr/>
          <p:nvPr/>
        </p:nvSpPr>
        <p:spPr>
          <a:xfrm>
            <a:off x="1172" y="1534"/>
            <a:ext cx="12189602" cy="1028102"/>
          </a:xfrm>
          <a:prstGeom prst="rect">
            <a:avLst/>
          </a:prstGeom>
          <a:solidFill>
            <a:srgbClr val="9C0000"/>
          </a:solidFill>
          <a:ln w="12700">
            <a:solidFill>
              <a:srgbClr val="9C0000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3" name="Google Shape;232;g38981935dad_0_97"/>
          <p:cNvSpPr txBox="1"/>
          <p:nvPr/>
        </p:nvSpPr>
        <p:spPr>
          <a:xfrm>
            <a:off x="-1556" y="-148059"/>
            <a:ext cx="12226202" cy="132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>
            <a:lvl1pPr>
              <a:lnSpc>
                <a:spcPct val="90000"/>
              </a:lnSpc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LUNA Solid Targets - Fluorine Targets</a:t>
            </a:r>
          </a:p>
        </p:txBody>
      </p:sp>
      <p:sp>
        <p:nvSpPr>
          <p:cNvPr id="274" name="Google Shape;233;g38981935dad_0_97"/>
          <p:cNvSpPr txBox="1"/>
          <p:nvPr/>
        </p:nvSpPr>
        <p:spPr>
          <a:xfrm>
            <a:off x="183500" y="1127674"/>
            <a:ext cx="11201700" cy="3931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800" u="sng">
                <a:latin typeface="Calibri"/>
                <a:ea typeface="Calibri"/>
                <a:cs typeface="Calibri"/>
                <a:sym typeface="Calibri"/>
              </a:defRPr>
            </a:pPr>
            <a:r>
              <a:t>The aim:</a:t>
            </a:r>
            <a:r>
              <a:rPr u="none"/>
              <a:t> the measurement of the </a:t>
            </a:r>
            <a:r>
              <a:rPr baseline="30000" u="none"/>
              <a:t>19</a:t>
            </a:r>
            <a:r>
              <a:rPr u="none"/>
              <a:t>F(p,𝛾)</a:t>
            </a:r>
            <a:r>
              <a:rPr baseline="30000" u="none"/>
              <a:t>20</a:t>
            </a:r>
            <a:r>
              <a:rPr u="none"/>
              <a:t>Ne reaction cross section</a:t>
            </a:r>
          </a:p>
          <a:p>
            <a:pPr/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>
              <a:defRPr sz="1800" u="sng">
                <a:latin typeface="Calibri"/>
                <a:ea typeface="Calibri"/>
                <a:cs typeface="Calibri"/>
                <a:sym typeface="Calibri"/>
              </a:defRPr>
            </a:pPr>
            <a:r>
              <a:t>Technique</a:t>
            </a:r>
            <a:r>
              <a:rPr u="none"/>
              <a:t>: </a:t>
            </a:r>
            <a:endParaRPr>
              <a:solidFill>
                <a:srgbClr val="FF2600"/>
              </a:solidFill>
            </a:endParaRPr>
          </a:p>
          <a:p>
            <a:pPr marL="1828800" indent="-342900">
              <a:buClr>
                <a:srgbClr val="FF2600"/>
              </a:buClr>
              <a:buSzPts val="1800"/>
              <a:buAutoNum type="arabicPeriod" startAt="1"/>
              <a:defRPr sz="1800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Evaporation starting from CaF</a:t>
            </a:r>
            <a:r>
              <a:rPr baseline="-25000"/>
              <a:t>2</a:t>
            </a:r>
            <a:r>
              <a:t> powder, performed in ATOMKI (favorable stoichiometry but bad stability)</a:t>
            </a:r>
          </a:p>
          <a:p>
            <a:pPr marL="1828800" indent="-342900">
              <a:buClr>
                <a:srgbClr val="00B050"/>
              </a:buClr>
              <a:buSzPts val="1800"/>
              <a:buAutoNum type="arabicPeriod" startAt="1"/>
              <a:defRPr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Implantation on Ta and Fe, performed at University NOVA in Lisbon, with 10</a:t>
            </a:r>
            <a:r>
              <a:rPr baseline="30000"/>
              <a:t>15</a:t>
            </a:r>
            <a:r>
              <a:t>-10</a:t>
            </a:r>
            <a:r>
              <a:rPr baseline="30000"/>
              <a:t>17</a:t>
            </a:r>
            <a:r>
              <a:t> atoms/cm</a:t>
            </a:r>
            <a:r>
              <a:rPr baseline="30000"/>
              <a:t>2</a:t>
            </a:r>
            <a:endParaRPr baseline="30000"/>
          </a:p>
          <a:p>
            <a:pPr marL="1828800" indent="-342900">
              <a:buClr>
                <a:srgbClr val="00B050"/>
              </a:buClr>
              <a:buSzPts val="1800"/>
              <a:buAutoNum type="arabicPeriod" startAt="1"/>
              <a:defRPr i="1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Fluorination</a:t>
            </a:r>
            <a:r>
              <a:rPr i="0"/>
              <a:t>, performed by external company, Ta was dipped in gaseous F</a:t>
            </a:r>
            <a:r>
              <a:rPr baseline="-25000" i="0"/>
              <a:t>2</a:t>
            </a:r>
            <a:r>
              <a:rPr i="0"/>
              <a:t> at 500 mbar for 2’ and at 100°</a:t>
            </a:r>
          </a:p>
          <a:p>
            <a:pPr/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/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			</a:t>
            </a:r>
          </a:p>
          <a:p>
            <a:pPr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34;g38981935dad_0_97"/>
          <p:cNvSpPr txBox="1"/>
          <p:nvPr/>
        </p:nvSpPr>
        <p:spPr>
          <a:xfrm>
            <a:off x="3093718" y="6610598"/>
            <a:ext cx="6073802" cy="248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Perspective at the Bellotti IBF workshop, LNGS (Italy), October 8</a:t>
            </a:r>
            <a:r>
              <a:rPr baseline="30000"/>
              <a:t>th </a:t>
            </a:r>
            <a:r>
              <a:t>- 10</a:t>
            </a:r>
            <a:r>
              <a:rPr baseline="30000"/>
              <a:t>th </a:t>
            </a:r>
            <a:r>
              <a:t>2025</a:t>
            </a:r>
          </a:p>
        </p:txBody>
      </p:sp>
      <p:sp>
        <p:nvSpPr>
          <p:cNvPr id="276" name="Google Shape;235;g38981935dad_0_97"/>
          <p:cNvSpPr txBox="1"/>
          <p:nvPr>
            <p:ph type="sldNum" sz="quarter" idx="4294967295"/>
          </p:nvPr>
        </p:nvSpPr>
        <p:spPr>
          <a:xfrm>
            <a:off x="11838128" y="6617857"/>
            <a:ext cx="258585" cy="2482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77" name="Google Shape;236;g38981935dad_0_97" descr="Google Shape;236;g38981935dad_0_9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79899" y="3591424"/>
            <a:ext cx="3935350" cy="2949876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Google Shape;237;g38981935dad_0_97"/>
          <p:cNvSpPr txBox="1"/>
          <p:nvPr/>
        </p:nvSpPr>
        <p:spPr>
          <a:xfrm>
            <a:off x="9734124" y="3591424"/>
            <a:ext cx="426901" cy="431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 sz="20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3</a:t>
            </a:r>
          </a:p>
        </p:txBody>
      </p:sp>
      <p:pic>
        <p:nvPicPr>
          <p:cNvPr id="279" name="Google Shape;238;g38981935dad_0_97" descr="Google Shape;238;g38981935dad_0_9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19297" y="3591424"/>
            <a:ext cx="2212403" cy="2949876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Google Shape;239;g38981935dad_0_97"/>
          <p:cNvSpPr txBox="1"/>
          <p:nvPr/>
        </p:nvSpPr>
        <p:spPr>
          <a:xfrm>
            <a:off x="6524081" y="3591424"/>
            <a:ext cx="426901" cy="431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 sz="20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2</a:t>
            </a:r>
          </a:p>
        </p:txBody>
      </p:sp>
      <p:pic>
        <p:nvPicPr>
          <p:cNvPr id="281" name="Google Shape;240;g38981935dad_0_97" descr="Google Shape;240;g38981935dad_0_9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96975" y="3602397"/>
            <a:ext cx="2212402" cy="2949833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Google Shape;241;g38981935dad_0_97"/>
          <p:cNvSpPr txBox="1"/>
          <p:nvPr/>
        </p:nvSpPr>
        <p:spPr>
          <a:xfrm>
            <a:off x="4150212" y="3591424"/>
            <a:ext cx="426901" cy="431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 sz="20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46;g38981935dad_0_123" descr="Google Shape;246;g38981935dad_0_12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020" y="6268661"/>
            <a:ext cx="1191262" cy="566309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Google Shape;247;g38981935dad_0_123"/>
          <p:cNvSpPr/>
          <p:nvPr/>
        </p:nvSpPr>
        <p:spPr>
          <a:xfrm>
            <a:off x="1284131" y="6634043"/>
            <a:ext cx="10906802" cy="219600"/>
          </a:xfrm>
          <a:prstGeom prst="rect">
            <a:avLst/>
          </a:prstGeom>
          <a:solidFill>
            <a:srgbClr val="9C0000"/>
          </a:solidFill>
          <a:ln w="12700">
            <a:solidFill>
              <a:srgbClr val="9C0000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" name="Google Shape;248;g38981935dad_0_123"/>
          <p:cNvSpPr txBox="1"/>
          <p:nvPr>
            <p:ph type="title"/>
          </p:nvPr>
        </p:nvSpPr>
        <p:spPr>
          <a:xfrm>
            <a:off x="-1556" y="-148059"/>
            <a:ext cx="12226202" cy="132570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Where and how are </a:t>
            </a:r>
            <a:r>
              <a:rPr>
                <a:solidFill>
                  <a:srgbClr val="000000"/>
                </a:solidFill>
              </a:rPr>
              <a:t>they</a:t>
            </a:r>
            <a:r>
              <a:t> produce? </a:t>
            </a:r>
          </a:p>
        </p:txBody>
      </p:sp>
      <p:sp>
        <p:nvSpPr>
          <p:cNvPr id="287" name="Google Shape;249;g38981935dad_0_123"/>
          <p:cNvSpPr/>
          <p:nvPr/>
        </p:nvSpPr>
        <p:spPr>
          <a:xfrm>
            <a:off x="1172" y="1534"/>
            <a:ext cx="12189602" cy="1028102"/>
          </a:xfrm>
          <a:prstGeom prst="rect">
            <a:avLst/>
          </a:prstGeom>
          <a:solidFill>
            <a:srgbClr val="9C0000"/>
          </a:solidFill>
          <a:ln w="12700">
            <a:solidFill>
              <a:srgbClr val="9C0000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8" name="Google Shape;250;g38981935dad_0_123"/>
          <p:cNvSpPr txBox="1"/>
          <p:nvPr/>
        </p:nvSpPr>
        <p:spPr>
          <a:xfrm>
            <a:off x="-1556" y="-148059"/>
            <a:ext cx="12226202" cy="132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>
            <a:lvl1pPr>
              <a:lnSpc>
                <a:spcPct val="90000"/>
              </a:lnSpc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LUNA Solid Targets - Fluorine Targets</a:t>
            </a:r>
          </a:p>
        </p:txBody>
      </p:sp>
      <p:sp>
        <p:nvSpPr>
          <p:cNvPr id="289" name="Google Shape;251;g38981935dad_0_123"/>
          <p:cNvSpPr txBox="1"/>
          <p:nvPr/>
        </p:nvSpPr>
        <p:spPr>
          <a:xfrm>
            <a:off x="161600" y="1166399"/>
            <a:ext cx="11938038" cy="3940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800" u="sng">
                <a:latin typeface="Calibri"/>
                <a:ea typeface="Calibri"/>
                <a:cs typeface="Calibri"/>
                <a:sym typeface="Calibri"/>
              </a:defRPr>
            </a:pPr>
            <a:r>
              <a:t>The aim:</a:t>
            </a:r>
            <a:r>
              <a:rPr u="none"/>
              <a:t> the measurement of the </a:t>
            </a:r>
            <a:r>
              <a:rPr baseline="30000" u="none"/>
              <a:t>19</a:t>
            </a:r>
            <a:r>
              <a:rPr u="none"/>
              <a:t>F(p,𝛾)</a:t>
            </a:r>
            <a:r>
              <a:rPr baseline="30000" u="none"/>
              <a:t>20</a:t>
            </a:r>
            <a:r>
              <a:rPr u="none"/>
              <a:t>Ne reaction cross section</a:t>
            </a:r>
          </a:p>
          <a:p>
            <a:pPr/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>
              <a:defRPr sz="1800" u="sng">
                <a:latin typeface="Calibri"/>
                <a:ea typeface="Calibri"/>
                <a:cs typeface="Calibri"/>
                <a:sym typeface="Calibri"/>
              </a:defRPr>
            </a:pPr>
            <a:r>
              <a:t>Technique</a:t>
            </a:r>
            <a:r>
              <a:rPr u="none"/>
              <a:t>: </a:t>
            </a:r>
            <a:endParaRPr>
              <a:solidFill>
                <a:srgbClr val="FF2600"/>
              </a:solidFill>
            </a:endParaRPr>
          </a:p>
          <a:p>
            <a:pPr marL="1828800" indent="-342900">
              <a:buClr>
                <a:srgbClr val="FF2600"/>
              </a:buClr>
              <a:buSzPts val="1800"/>
              <a:buAutoNum type="arabicPeriod" startAt="1"/>
              <a:defRPr sz="1800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Evaporation starting from CaF</a:t>
            </a:r>
            <a:r>
              <a:rPr baseline="-25000"/>
              <a:t>2</a:t>
            </a:r>
            <a:r>
              <a:t> powder, performed in ATOMKI (favorable stoichiometry but bad stability)</a:t>
            </a:r>
          </a:p>
          <a:p>
            <a:pPr marL="1828800" indent="-342900">
              <a:buClr>
                <a:srgbClr val="00B050"/>
              </a:buClr>
              <a:buSzPts val="1800"/>
              <a:buAutoNum type="arabicPeriod" startAt="1"/>
              <a:defRPr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Implantation on Ta and Fe, performed at University Nova in Lisbon, with 10</a:t>
            </a:r>
            <a:r>
              <a:rPr baseline="30000"/>
              <a:t>15</a:t>
            </a:r>
            <a:r>
              <a:t>-10</a:t>
            </a:r>
            <a:r>
              <a:rPr baseline="30000"/>
              <a:t>17</a:t>
            </a:r>
            <a:r>
              <a:t> atoms/cm</a:t>
            </a:r>
            <a:r>
              <a:rPr baseline="30000"/>
              <a:t>2 </a:t>
            </a:r>
            <a:r>
              <a:rPr baseline="-1999"/>
              <a:t>and HZDR in Dresden</a:t>
            </a:r>
            <a:endParaRPr baseline="-1999"/>
          </a:p>
          <a:p>
            <a:pPr marL="1828800" indent="-342900">
              <a:buClr>
                <a:srgbClr val="00B050"/>
              </a:buClr>
              <a:buSzPts val="1800"/>
              <a:buAutoNum type="arabicPeriod" startAt="1"/>
              <a:defRPr i="1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Fluorination</a:t>
            </a:r>
            <a:r>
              <a:rPr i="0"/>
              <a:t>, performed by external company, Ta was dipped in gaseous F</a:t>
            </a:r>
            <a:r>
              <a:rPr baseline="-25000" i="0"/>
              <a:t>2</a:t>
            </a:r>
            <a:r>
              <a:rPr i="0"/>
              <a:t> at 500 mbar for 2’ and at 100°</a:t>
            </a:r>
          </a:p>
          <a:p>
            <a:pPr>
              <a:defRPr sz="1800" u="sng">
                <a:latin typeface="Calibri"/>
                <a:ea typeface="Calibri"/>
                <a:cs typeface="Calibri"/>
                <a:sym typeface="Calibri"/>
              </a:defRPr>
            </a:pPr>
            <a:r>
              <a:t>Target features</a:t>
            </a:r>
            <a:r>
              <a:rPr u="none"/>
              <a:t>:</a:t>
            </a:r>
          </a:p>
          <a:p>
            <a:pPr marL="1828800" indent="-342900">
              <a:buClr>
                <a:srgbClr val="000000"/>
              </a:buClr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both target types thin as desired </a:t>
            </a:r>
          </a:p>
          <a:p>
            <a:pPr marL="1828800" indent="-342900">
              <a:buClr>
                <a:srgbClr val="000000"/>
              </a:buClr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and stable up to high accumulated charge</a:t>
            </a:r>
          </a:p>
          <a:p>
            <a:pPr marL="1828800" indent="-342900">
              <a:buClr>
                <a:srgbClr val="000000"/>
              </a:buClr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stoichiometry under investigation</a:t>
            </a:r>
          </a:p>
          <a:p>
            <a:pPr marL="1828800" indent="-342900">
              <a:buClr>
                <a:srgbClr val="000000"/>
              </a:buClr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Boron content similar in both Fe and Ta</a:t>
            </a:r>
          </a:p>
        </p:txBody>
      </p:sp>
      <p:sp>
        <p:nvSpPr>
          <p:cNvPr id="290" name="Google Shape;252;g38981935dad_0_123"/>
          <p:cNvSpPr txBox="1"/>
          <p:nvPr/>
        </p:nvSpPr>
        <p:spPr>
          <a:xfrm>
            <a:off x="3093718" y="6610598"/>
            <a:ext cx="6073802" cy="248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Perspective at the Bellotti IBF workshop, LNGS (Italy), October 8</a:t>
            </a:r>
            <a:r>
              <a:rPr baseline="30000"/>
              <a:t>th </a:t>
            </a:r>
            <a:r>
              <a:t>- 10</a:t>
            </a:r>
            <a:r>
              <a:rPr baseline="30000"/>
              <a:t>th </a:t>
            </a:r>
            <a:r>
              <a:t>2025</a:t>
            </a:r>
          </a:p>
        </p:txBody>
      </p:sp>
      <p:sp>
        <p:nvSpPr>
          <p:cNvPr id="291" name="Google Shape;253;g38981935dad_0_123"/>
          <p:cNvSpPr txBox="1"/>
          <p:nvPr>
            <p:ph type="sldNum" sz="quarter" idx="4294967295"/>
          </p:nvPr>
        </p:nvSpPr>
        <p:spPr>
          <a:xfrm>
            <a:off x="11838307" y="6619370"/>
            <a:ext cx="258585" cy="2482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92" name="Google Shape;254;g38981935dad_0_123" descr="Google Shape;254;g38981935dad_0_12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63399" y="3734723"/>
            <a:ext cx="4453166" cy="2833245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Google Shape;255;g38981935dad_0_123"/>
          <p:cNvSpPr txBox="1"/>
          <p:nvPr/>
        </p:nvSpPr>
        <p:spPr>
          <a:xfrm>
            <a:off x="7990729" y="3811020"/>
            <a:ext cx="489901" cy="42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974" tIns="104974" rIns="104974" bIns="104974">
            <a:spAutoFit/>
          </a:bodyPr>
          <a:lstStyle>
            <a:lvl1pPr>
              <a:defRPr b="1" sz="17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294" name="Google Shape;256;g38981935dad_0_123"/>
          <p:cNvSpPr txBox="1"/>
          <p:nvPr/>
        </p:nvSpPr>
        <p:spPr>
          <a:xfrm>
            <a:off x="2834276" y="6183423"/>
            <a:ext cx="5533801" cy="333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 paper is in preparation!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61;g38946e38597_0_6" descr="Google Shape;261;g38946e38597_0_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020" y="6268661"/>
            <a:ext cx="1191262" cy="566309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Google Shape;262;g38946e38597_0_6"/>
          <p:cNvSpPr/>
          <p:nvPr/>
        </p:nvSpPr>
        <p:spPr>
          <a:xfrm>
            <a:off x="1284131" y="6634043"/>
            <a:ext cx="10906802" cy="219600"/>
          </a:xfrm>
          <a:prstGeom prst="rect">
            <a:avLst/>
          </a:prstGeom>
          <a:solidFill>
            <a:srgbClr val="9C0000"/>
          </a:solidFill>
          <a:ln w="12700">
            <a:solidFill>
              <a:srgbClr val="9C0000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8" name="Google Shape;263;g38946e38597_0_6"/>
          <p:cNvSpPr txBox="1"/>
          <p:nvPr>
            <p:ph type="title"/>
          </p:nvPr>
        </p:nvSpPr>
        <p:spPr>
          <a:xfrm>
            <a:off x="-1556" y="-148059"/>
            <a:ext cx="12226202" cy="132570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Where and how are </a:t>
            </a:r>
            <a:r>
              <a:rPr>
                <a:solidFill>
                  <a:srgbClr val="000000"/>
                </a:solidFill>
              </a:rPr>
              <a:t>they</a:t>
            </a:r>
            <a:r>
              <a:t> produce? </a:t>
            </a:r>
          </a:p>
        </p:txBody>
      </p:sp>
      <p:sp>
        <p:nvSpPr>
          <p:cNvPr id="299" name="Google Shape;264;g38946e38597_0_6"/>
          <p:cNvSpPr/>
          <p:nvPr/>
        </p:nvSpPr>
        <p:spPr>
          <a:xfrm>
            <a:off x="1172" y="1534"/>
            <a:ext cx="12189602" cy="1028102"/>
          </a:xfrm>
          <a:prstGeom prst="rect">
            <a:avLst/>
          </a:prstGeom>
          <a:solidFill>
            <a:srgbClr val="9C0000"/>
          </a:solidFill>
          <a:ln w="12700">
            <a:solidFill>
              <a:srgbClr val="9C0000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" name="Google Shape;265;g38946e38597_0_6"/>
          <p:cNvSpPr txBox="1"/>
          <p:nvPr/>
        </p:nvSpPr>
        <p:spPr>
          <a:xfrm>
            <a:off x="-1556" y="-148059"/>
            <a:ext cx="12226202" cy="132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>
            <a:lvl1pPr>
              <a:lnSpc>
                <a:spcPct val="90000"/>
              </a:lnSpc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LUNA Targets - Gas target</a:t>
            </a:r>
          </a:p>
        </p:txBody>
      </p:sp>
      <p:sp>
        <p:nvSpPr>
          <p:cNvPr id="301" name="Google Shape;266;g38946e38597_0_6"/>
          <p:cNvSpPr txBox="1"/>
          <p:nvPr/>
        </p:nvSpPr>
        <p:spPr>
          <a:xfrm>
            <a:off x="3093718" y="6610598"/>
            <a:ext cx="6073802" cy="248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Perspective at the Bellotti IBF workshop, LNGS (Italy), October 8</a:t>
            </a:r>
            <a:r>
              <a:rPr baseline="30000"/>
              <a:t>th </a:t>
            </a:r>
            <a:r>
              <a:t>- 10</a:t>
            </a:r>
            <a:r>
              <a:rPr baseline="30000"/>
              <a:t>th </a:t>
            </a:r>
            <a:r>
              <a:t>2025</a:t>
            </a:r>
          </a:p>
        </p:txBody>
      </p:sp>
      <p:sp>
        <p:nvSpPr>
          <p:cNvPr id="302" name="Google Shape;267;g38946e38597_0_6"/>
          <p:cNvSpPr txBox="1"/>
          <p:nvPr>
            <p:ph type="sldNum" sz="quarter" idx="4294967295"/>
          </p:nvPr>
        </p:nvSpPr>
        <p:spPr>
          <a:xfrm>
            <a:off x="11838032" y="6635323"/>
            <a:ext cx="258585" cy="2482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03" name="Google Shape;269;g38946e38597_0_6"/>
          <p:cNvSpPr txBox="1"/>
          <p:nvPr/>
        </p:nvSpPr>
        <p:spPr>
          <a:xfrm>
            <a:off x="7821836" y="1177650"/>
            <a:ext cx="4274790" cy="4134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marL="457200" indent="-342900">
              <a:buClr>
                <a:srgbClr val="000000"/>
              </a:buClr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Three differential pumping stages windowless gas target</a:t>
            </a:r>
          </a:p>
          <a:p>
            <a:pPr marL="457200" indent="-342900">
              <a:buClr>
                <a:srgbClr val="000000"/>
              </a:buClr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Pressure in the chamber 0.3 - 2 mbar and kept constant within 0.5%</a:t>
            </a:r>
          </a:p>
          <a:p>
            <a:pPr marL="457200" indent="-342900">
              <a:buClr>
                <a:srgbClr val="000000"/>
              </a:buClr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Target density of 10</a:t>
            </a:r>
            <a:r>
              <a:rPr baseline="30000"/>
              <a:t>15</a:t>
            </a:r>
            <a:r>
              <a:t> atom/cm</a:t>
            </a:r>
            <a:r>
              <a:rPr baseline="30000"/>
              <a:t>2</a:t>
            </a:r>
            <a:endParaRPr baseline="30000"/>
          </a:p>
          <a:p>
            <a:pPr marL="457200" indent="-342900">
              <a:buClr>
                <a:srgbClr val="000000"/>
              </a:buClr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baseline="-1999"/>
              <a:t>High stability under irradiation</a:t>
            </a:r>
            <a:endParaRPr baseline="30000"/>
          </a:p>
          <a:p>
            <a:pPr marL="457200" indent="-342900">
              <a:buClr>
                <a:srgbClr val="000000"/>
              </a:buClr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Recirculation mode for expensive gas</a:t>
            </a:r>
          </a:p>
          <a:p>
            <a:pPr marL="457200" indent="-342900">
              <a:buClr>
                <a:srgbClr val="000000"/>
              </a:buClr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Calorimeter for current reading</a:t>
            </a:r>
          </a:p>
          <a:p>
            <a:pPr marL="457200" indent="-342900">
              <a:buClr>
                <a:srgbClr val="000000"/>
              </a:buClr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High precision obtained for the p+D measurement</a:t>
            </a:r>
          </a:p>
          <a:p>
            <a:pPr marL="457200" indent="-342900">
              <a:buClr>
                <a:srgbClr val="000000"/>
              </a:buClr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High purity BUT c</a:t>
            </a:r>
            <a:r>
              <a:t>ontaminants along beamline and at the beam stop must be annoying (B, C, N and F)</a:t>
            </a:r>
          </a:p>
        </p:txBody>
      </p:sp>
      <p:sp>
        <p:nvSpPr>
          <p:cNvPr id="304" name="[Ferraro F., et al., EPJ A 54 (2018); Mossa V., et al., EPJ A 56 (2020) and reference therein]"/>
          <p:cNvSpPr txBox="1"/>
          <p:nvPr/>
        </p:nvSpPr>
        <p:spPr>
          <a:xfrm>
            <a:off x="199582" y="5827413"/>
            <a:ext cx="7181306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accent3">
                    <a:lumOff val="-12941"/>
                  </a:schemeClr>
                </a:solidFill>
              </a:defRPr>
            </a:lvl1pPr>
          </a:lstStyle>
          <a:p>
            <a:pPr/>
            <a:r>
              <a:t>[Ferraro F., et al., EPJ A 54 (2018); Mossa V., et al., EPJ A 56 (2020) and reference therein]</a:t>
            </a:r>
          </a:p>
        </p:txBody>
      </p:sp>
      <p:pic>
        <p:nvPicPr>
          <p:cNvPr id="305" name="Screenshot 2025-10-08 alle 21.20.23.png" descr="Screenshot 2025-10-08 alle 21.20.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322" y="1237029"/>
            <a:ext cx="7848601" cy="4203701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Rettangolo"/>
          <p:cNvSpPr/>
          <p:nvPr/>
        </p:nvSpPr>
        <p:spPr>
          <a:xfrm>
            <a:off x="8249652" y="4122068"/>
            <a:ext cx="3860459" cy="937451"/>
          </a:xfrm>
          <a:prstGeom prst="rect">
            <a:avLst/>
          </a:prstGeom>
          <a:ln w="25400">
            <a:solidFill>
              <a:srgbClr val="9411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07" name="Linea"/>
          <p:cNvSpPr/>
          <p:nvPr/>
        </p:nvSpPr>
        <p:spPr>
          <a:xfrm>
            <a:off x="9959231" y="5057335"/>
            <a:ext cx="1" cy="444773"/>
          </a:xfrm>
          <a:prstGeom prst="line">
            <a:avLst/>
          </a:prstGeom>
          <a:ln w="25400">
            <a:solidFill>
              <a:srgbClr val="941100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08" name="Ultrasonic bath to reduce contaminants level and runs w. noble gas to subtract it"/>
          <p:cNvSpPr txBox="1"/>
          <p:nvPr/>
        </p:nvSpPr>
        <p:spPr>
          <a:xfrm>
            <a:off x="8267950" y="5515119"/>
            <a:ext cx="2587273" cy="67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600"/>
            </a:lvl1pPr>
          </a:lstStyle>
          <a:p>
            <a:pPr/>
            <a:r>
              <a:t>Ultrasonic bath to reduce contaminants level and runs w. noble gas to subtract it  </a:t>
            </a:r>
          </a:p>
        </p:txBody>
      </p:sp>
      <p:pic>
        <p:nvPicPr>
          <p:cNvPr id="309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20298" y="5120371"/>
            <a:ext cx="1248011" cy="14686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egnaposto numero diapositiva 15"/>
          <p:cNvSpPr txBox="1"/>
          <p:nvPr>
            <p:ph type="sldNum" sz="quarter" idx="2"/>
          </p:nvPr>
        </p:nvSpPr>
        <p:spPr>
          <a:xfrm>
            <a:off x="11639427" y="6573022"/>
            <a:ext cx="335867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2" name="Google Shape;281;p29"/>
          <p:cNvSpPr/>
          <p:nvPr/>
        </p:nvSpPr>
        <p:spPr>
          <a:xfrm>
            <a:off x="-14401" y="2439081"/>
            <a:ext cx="12220802" cy="1028101"/>
          </a:xfrm>
          <a:prstGeom prst="rect">
            <a:avLst/>
          </a:prstGeom>
          <a:solidFill>
            <a:srgbClr val="9C0000"/>
          </a:solidFill>
          <a:ln w="12700">
            <a:solidFill>
              <a:srgbClr val="9C0000"/>
            </a:solidFill>
            <a:miter lim="8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3" name="Google Shape;282;p29"/>
          <p:cNvSpPr txBox="1"/>
          <p:nvPr/>
        </p:nvSpPr>
        <p:spPr>
          <a:xfrm>
            <a:off x="143950" y="2290281"/>
            <a:ext cx="12195000" cy="132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>
            <a:lvl1pPr algn="ctr">
              <a:lnSpc>
                <a:spcPct val="90000"/>
              </a:lnSpc>
              <a:defRPr b="1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Speaking of Perspectives</a:t>
            </a:r>
          </a:p>
        </p:txBody>
      </p:sp>
      <p:sp>
        <p:nvSpPr>
          <p:cNvPr id="314" name="Rettangolo"/>
          <p:cNvSpPr/>
          <p:nvPr/>
        </p:nvSpPr>
        <p:spPr>
          <a:xfrm>
            <a:off x="-139338" y="-10595"/>
            <a:ext cx="14606509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ruppo 4"/>
          <p:cNvGrpSpPr/>
          <p:nvPr/>
        </p:nvGrpSpPr>
        <p:grpSpPr>
          <a:xfrm>
            <a:off x="5120968" y="1854628"/>
            <a:ext cx="6973266" cy="4630563"/>
            <a:chOff x="0" y="0"/>
            <a:chExt cx="6973264" cy="4630561"/>
          </a:xfrm>
        </p:grpSpPr>
        <p:pic>
          <p:nvPicPr>
            <p:cNvPr id="316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563" t="7752" r="0" b="0"/>
            <a:stretch>
              <a:fillRect/>
            </a:stretch>
          </p:blipFill>
          <p:spPr>
            <a:xfrm>
              <a:off x="-1" y="-1"/>
              <a:ext cx="6973266" cy="46305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19" name="Gruppo 6"/>
            <p:cNvGrpSpPr/>
            <p:nvPr/>
          </p:nvGrpSpPr>
          <p:grpSpPr>
            <a:xfrm>
              <a:off x="2935164" y="923823"/>
              <a:ext cx="1121791" cy="1184065"/>
              <a:chOff x="0" y="0"/>
              <a:chExt cx="1121790" cy="1184064"/>
            </a:xfrm>
          </p:grpSpPr>
          <p:sp>
            <p:nvSpPr>
              <p:cNvPr id="317" name="CasellaDiTesto 13"/>
              <p:cNvSpPr txBox="1"/>
              <p:nvPr/>
            </p:nvSpPr>
            <p:spPr>
              <a:xfrm>
                <a:off x="-1" y="0"/>
                <a:ext cx="1121792" cy="33308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CN facility</a:t>
                </a:r>
              </a:p>
            </p:txBody>
          </p:sp>
          <p:sp>
            <p:nvSpPr>
              <p:cNvPr id="318" name="Connettore 2 14"/>
              <p:cNvSpPr/>
              <p:nvPr/>
            </p:nvSpPr>
            <p:spPr>
              <a:xfrm flipH="1">
                <a:off x="560895" y="369330"/>
                <a:ext cx="1" cy="814735"/>
              </a:xfrm>
              <a:prstGeom prst="line">
                <a:avLst/>
              </a:prstGeom>
              <a:noFill/>
              <a:ln w="76200" cap="flat">
                <a:solidFill>
                  <a:srgbClr val="FF0000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22" name="Gruppo 7"/>
            <p:cNvGrpSpPr/>
            <p:nvPr/>
          </p:nvGrpSpPr>
          <p:grpSpPr>
            <a:xfrm>
              <a:off x="5293436" y="1606973"/>
              <a:ext cx="1121791" cy="1461064"/>
              <a:chOff x="0" y="0"/>
              <a:chExt cx="1121790" cy="1461063"/>
            </a:xfrm>
          </p:grpSpPr>
          <p:sp>
            <p:nvSpPr>
              <p:cNvPr id="320" name="CasellaDiTesto 11"/>
              <p:cNvSpPr txBox="1"/>
              <p:nvPr/>
            </p:nvSpPr>
            <p:spPr>
              <a:xfrm>
                <a:off x="-1" y="0"/>
                <a:ext cx="1121792" cy="62518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AN2000 facility</a:t>
                </a:r>
              </a:p>
            </p:txBody>
          </p:sp>
          <p:sp>
            <p:nvSpPr>
              <p:cNvPr id="321" name="Connettore 2 12"/>
              <p:cNvSpPr/>
              <p:nvPr/>
            </p:nvSpPr>
            <p:spPr>
              <a:xfrm flipH="1">
                <a:off x="560895" y="646329"/>
                <a:ext cx="1" cy="814735"/>
              </a:xfrm>
              <a:prstGeom prst="line">
                <a:avLst/>
              </a:prstGeom>
              <a:noFill/>
              <a:ln w="76200" cap="flat">
                <a:solidFill>
                  <a:srgbClr val="FF0000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25" name="Gruppo 8"/>
            <p:cNvGrpSpPr/>
            <p:nvPr/>
          </p:nvGrpSpPr>
          <p:grpSpPr>
            <a:xfrm>
              <a:off x="2951804" y="3394328"/>
              <a:ext cx="3070639" cy="1020838"/>
              <a:chOff x="0" y="0"/>
              <a:chExt cx="3070638" cy="1020837"/>
            </a:xfrm>
          </p:grpSpPr>
          <p:sp>
            <p:nvSpPr>
              <p:cNvPr id="323" name="CasellaDiTesto 9"/>
              <p:cNvSpPr txBox="1"/>
              <p:nvPr/>
            </p:nvSpPr>
            <p:spPr>
              <a:xfrm>
                <a:off x="0" y="103551"/>
                <a:ext cx="2191447" cy="91728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Laboratory of Materials Physics for Nuclear Physics</a:t>
                </a:r>
              </a:p>
            </p:txBody>
          </p:sp>
          <p:sp>
            <p:nvSpPr>
              <p:cNvPr id="324" name="Connettore 2 10"/>
              <p:cNvSpPr/>
              <p:nvPr/>
            </p:nvSpPr>
            <p:spPr>
              <a:xfrm flipV="1">
                <a:off x="2191446" y="-1"/>
                <a:ext cx="879193" cy="178331"/>
              </a:xfrm>
              <a:prstGeom prst="line">
                <a:avLst/>
              </a:prstGeom>
              <a:noFill/>
              <a:ln w="76200" cap="flat">
                <a:solidFill>
                  <a:srgbClr val="00FF00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327" name="Segnaposto numero diapositiva 15"/>
          <p:cNvSpPr txBox="1"/>
          <p:nvPr>
            <p:ph type="sldNum" sz="quarter" idx="2"/>
          </p:nvPr>
        </p:nvSpPr>
        <p:spPr>
          <a:xfrm>
            <a:off x="11639427" y="6573022"/>
            <a:ext cx="335867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8" name="CasellaDiTesto 17"/>
          <p:cNvSpPr txBox="1"/>
          <p:nvPr/>
        </p:nvSpPr>
        <p:spPr>
          <a:xfrm>
            <a:off x="-1" y="208527"/>
            <a:ext cx="8339329" cy="646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 algn="ctr">
              <a:lnSpc>
                <a:spcPct val="81000"/>
              </a:lnSpc>
              <a:defRPr b="1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NATIONAL LABORATORIES OF LEGNARO (LNL)</a:t>
            </a:r>
          </a:p>
        </p:txBody>
      </p:sp>
      <p:sp>
        <p:nvSpPr>
          <p:cNvPr id="329" name="CasellaDiTesto 19"/>
          <p:cNvSpPr txBox="1"/>
          <p:nvPr/>
        </p:nvSpPr>
        <p:spPr>
          <a:xfrm>
            <a:off x="447737" y="2123212"/>
            <a:ext cx="4627512" cy="3210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Other Laboratories involved in targets production:</a:t>
            </a:r>
          </a:p>
          <a:p>
            <a:pPr marL="285750" indent="-285750">
              <a:buSzPct val="100000"/>
              <a:buFont typeface="Arial"/>
              <a:buChar char="•"/>
              <a:defRPr b="1" sz="2000">
                <a:latin typeface="Calibri"/>
                <a:ea typeface="Calibri"/>
                <a:cs typeface="Calibri"/>
                <a:sym typeface="Calibri"/>
              </a:defRPr>
            </a:pPr>
            <a:r>
              <a:t>LNL (Padua-Italy)</a:t>
            </a:r>
          </a:p>
          <a:p>
            <a:pPr marL="285750" indent="-285750">
              <a:buSzPct val="100000"/>
              <a:buFont typeface="Arial"/>
              <a:buChar char="•"/>
              <a:defRPr b="1" sz="2000">
                <a:latin typeface="Calibri"/>
                <a:ea typeface="Calibri"/>
                <a:cs typeface="Calibri"/>
                <a:sym typeface="Calibri"/>
              </a:defRPr>
            </a:pPr>
            <a:r>
              <a:t>LNGS (L’Aquila-Italy)  </a:t>
            </a:r>
          </a:p>
          <a:p>
            <a:pPr marL="285750" indent="-285750">
              <a:buSzPct val="100000"/>
              <a:buFont typeface="Arial"/>
              <a:buChar char="•"/>
              <a:defRPr b="1" sz="2000">
                <a:latin typeface="Calibri"/>
                <a:ea typeface="Calibri"/>
                <a:cs typeface="Calibri"/>
                <a:sym typeface="Calibri"/>
              </a:defRPr>
            </a:pPr>
            <a:r>
              <a:t>ATOMKI (Debrecen-Hungary)</a:t>
            </a:r>
          </a:p>
          <a:p>
            <a:pPr marL="285750" indent="-285750">
              <a:buSzPct val="100000"/>
              <a:buFont typeface="Arial"/>
              <a:buChar char="•"/>
              <a:defRPr b="1" sz="2000">
                <a:latin typeface="Calibri"/>
                <a:ea typeface="Calibri"/>
                <a:cs typeface="Calibri"/>
                <a:sym typeface="Calibri"/>
              </a:defRPr>
            </a:pPr>
            <a:r>
              <a:t>University NOVA (Lisbon-Portugal) </a:t>
            </a:r>
          </a:p>
          <a:p>
            <a:pPr marL="285750" indent="-285750">
              <a:buSzPct val="100000"/>
              <a:buFont typeface="Arial"/>
              <a:buChar char="•"/>
              <a:defRPr b="1" sz="2000">
                <a:latin typeface="Calibri"/>
                <a:ea typeface="Calibri"/>
                <a:cs typeface="Calibri"/>
                <a:sym typeface="Calibri"/>
              </a:defRPr>
            </a:pPr>
            <a:r>
              <a:t>HZDR (Dresden-Germany)</a:t>
            </a:r>
          </a:p>
          <a:p>
            <a:pPr marL="285750" indent="-285750">
              <a:buSzPct val="100000"/>
              <a:buFont typeface="Arial"/>
              <a:buChar char="•"/>
              <a:defRPr b="1" sz="2000">
                <a:latin typeface="Calibri"/>
                <a:ea typeface="Calibri"/>
                <a:cs typeface="Calibri"/>
                <a:sym typeface="Calibri"/>
              </a:defRPr>
            </a:pPr>
            <a:r>
              <a:t>Edinburgh University (UK) </a:t>
            </a:r>
          </a:p>
          <a:p>
            <a:pPr marL="285750" indent="-285750">
              <a:buSzPct val="100000"/>
              <a:buFont typeface="Arial"/>
              <a:buChar char="•"/>
              <a:defRPr b="1" sz="2000">
                <a:latin typeface="Calibri"/>
                <a:ea typeface="Calibri"/>
                <a:cs typeface="Calibri"/>
                <a:sym typeface="Calibri"/>
              </a:defRPr>
            </a:pPr>
            <a:r>
              <a:t>Notre Dame (USA)</a:t>
            </a:r>
          </a:p>
          <a:p>
            <a:pPr marL="285750" indent="-285750">
              <a:buSzPct val="100000"/>
              <a:buFont typeface="Arial"/>
              <a:buChar char="•"/>
              <a:defRPr b="1" sz="2000">
                <a:latin typeface="Calibri"/>
                <a:ea typeface="Calibri"/>
                <a:cs typeface="Calibri"/>
                <a:sym typeface="Calibri"/>
              </a:defRPr>
            </a:pPr>
            <a:r>
              <a:t>……</a:t>
            </a:r>
          </a:p>
        </p:txBody>
      </p:sp>
      <p:sp>
        <p:nvSpPr>
          <p:cNvPr id="330" name="Connettore 2 1"/>
          <p:cNvSpPr/>
          <p:nvPr/>
        </p:nvSpPr>
        <p:spPr>
          <a:xfrm>
            <a:off x="2779776" y="3072500"/>
            <a:ext cx="2057401" cy="1"/>
          </a:xfrm>
          <a:prstGeom prst="line">
            <a:avLst/>
          </a:prstGeom>
          <a:ln w="76200">
            <a:solidFill>
              <a:srgbClr val="FF0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egnaposto numero diapositiva 15"/>
          <p:cNvSpPr txBox="1"/>
          <p:nvPr>
            <p:ph type="sldNum" sz="quarter" idx="2"/>
          </p:nvPr>
        </p:nvSpPr>
        <p:spPr>
          <a:xfrm>
            <a:off x="11639427" y="6573022"/>
            <a:ext cx="335867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33" name="CasellaDiTesto 17"/>
          <p:cNvSpPr txBox="1"/>
          <p:nvPr/>
        </p:nvSpPr>
        <p:spPr>
          <a:xfrm>
            <a:off x="-1" y="208527"/>
            <a:ext cx="8339329" cy="646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 algn="ctr">
              <a:lnSpc>
                <a:spcPct val="90000"/>
              </a:lnSpc>
              <a:defRPr b="1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Legnaro WG activities</a:t>
            </a:r>
          </a:p>
        </p:txBody>
      </p:sp>
      <p:sp>
        <p:nvSpPr>
          <p:cNvPr id="334" name="CasellaDiTesto 21"/>
          <p:cNvSpPr txBox="1"/>
          <p:nvPr/>
        </p:nvSpPr>
        <p:spPr>
          <a:xfrm>
            <a:off x="321629" y="1293397"/>
            <a:ext cx="3726941" cy="1318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LNL Group:</a:t>
            </a:r>
          </a:p>
          <a:p>
            <a:pPr marL="342900" indent="-342900">
              <a:buSzPct val="100000"/>
              <a:buFont typeface="Arial"/>
              <a:buChar char="•"/>
              <a:defRPr b="1" sz="2000">
                <a:latin typeface="Calibri"/>
                <a:ea typeface="Calibri"/>
                <a:cs typeface="Calibri"/>
                <a:sym typeface="Calibri"/>
              </a:defRPr>
            </a:pPr>
            <a:r>
              <a:t>Valentino Rigato (DT)</a:t>
            </a:r>
          </a:p>
          <a:p>
            <a:pPr marL="342900" indent="-342900">
              <a:buSzPct val="100000"/>
              <a:buFont typeface="Arial"/>
              <a:buChar char="•"/>
              <a:defRPr b="1" sz="2000">
                <a:latin typeface="Calibri"/>
                <a:ea typeface="Calibri"/>
                <a:cs typeface="Calibri"/>
                <a:sym typeface="Calibri"/>
              </a:defRPr>
            </a:pPr>
            <a:r>
              <a:t>Carlo Roncolato (PT)</a:t>
            </a:r>
          </a:p>
          <a:p>
            <a:pPr marL="342900" indent="-342900">
              <a:buSzPct val="100000"/>
              <a:buFont typeface="Arial"/>
              <a:buChar char="•"/>
              <a:defRPr b="1" sz="2000">
                <a:latin typeface="Calibri"/>
                <a:ea typeface="Calibri"/>
                <a:cs typeface="Calibri"/>
                <a:sym typeface="Calibri"/>
              </a:defRPr>
            </a:pPr>
            <a:r>
              <a:t>Matteo Campostrini (IIIT-TD)</a:t>
            </a:r>
          </a:p>
        </p:txBody>
      </p:sp>
      <p:grpSp>
        <p:nvGrpSpPr>
          <p:cNvPr id="339" name="Gruppo 20"/>
          <p:cNvGrpSpPr/>
          <p:nvPr/>
        </p:nvGrpSpPr>
        <p:grpSpPr>
          <a:xfrm>
            <a:off x="5631383" y="1093985"/>
            <a:ext cx="6615449" cy="5437446"/>
            <a:chOff x="0" y="0"/>
            <a:chExt cx="6615448" cy="5437444"/>
          </a:xfrm>
        </p:grpSpPr>
        <p:sp>
          <p:nvSpPr>
            <p:cNvPr id="335" name="CasellaDiTesto 2"/>
            <p:cNvSpPr txBox="1"/>
            <p:nvPr/>
          </p:nvSpPr>
          <p:spPr>
            <a:xfrm>
              <a:off x="18854" y="0"/>
              <a:ext cx="5500880" cy="708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b="1" sz="2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INFN CSN3 nuclear physics </a:t>
              </a:r>
            </a:p>
            <a:p>
              <a:pPr>
                <a:defRPr sz="20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Solid targets development and characterization</a:t>
              </a:r>
            </a:p>
          </p:txBody>
        </p:sp>
        <p:sp>
          <p:nvSpPr>
            <p:cNvPr id="336" name="CasellaDiTesto 3"/>
            <p:cNvSpPr txBox="1"/>
            <p:nvPr/>
          </p:nvSpPr>
          <p:spPr>
            <a:xfrm>
              <a:off x="18853" y="832232"/>
              <a:ext cx="6006258" cy="1318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b="1" sz="24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INFN CSN5 interdisciplinary physics</a:t>
              </a:r>
            </a:p>
            <a:p>
              <a:pPr>
                <a:defRPr sz="20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Functional coatings with nanostructured multilayers</a:t>
              </a:r>
            </a:p>
            <a:p>
              <a:pPr>
                <a:defRPr sz="20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Sigle ion irradiation for quantum technologies</a:t>
              </a:r>
            </a:p>
            <a:p>
              <a:pPr>
                <a:defRPr sz="20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Ion-matter interaction and beam induced damage </a:t>
              </a:r>
            </a:p>
          </p:txBody>
        </p:sp>
        <p:sp>
          <p:nvSpPr>
            <p:cNvPr id="337" name="CasellaDiTesto 16"/>
            <p:cNvSpPr txBox="1"/>
            <p:nvPr/>
          </p:nvSpPr>
          <p:spPr>
            <a:xfrm>
              <a:off x="37582" y="2212376"/>
              <a:ext cx="6477315" cy="1318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b="1" sz="2400">
                  <a:solidFill>
                    <a:srgbClr val="BF9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INFN Technological Transfer</a:t>
              </a:r>
            </a:p>
            <a:p>
              <a:pPr>
                <a:defRPr sz="20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Large area irradiations, accelerated tests for satellite components</a:t>
              </a:r>
            </a:p>
            <a:p>
              <a:pPr>
                <a:defRPr sz="20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Nanostructured coatings Mechanical reinforcement coatings</a:t>
              </a:r>
            </a:p>
          </p:txBody>
        </p:sp>
        <p:sp>
          <p:nvSpPr>
            <p:cNvPr id="338" name="CasellaDiTesto 18"/>
            <p:cNvSpPr txBox="1"/>
            <p:nvPr/>
          </p:nvSpPr>
          <p:spPr>
            <a:xfrm>
              <a:off x="0" y="3509762"/>
              <a:ext cx="6615449" cy="19276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b="1" sz="2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Legnaro laboratory activities and user's support</a:t>
              </a:r>
            </a:p>
            <a:p>
              <a:pPr>
                <a:defRPr sz="20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LNL Target service (technical support and IBA characterization)</a:t>
              </a:r>
            </a:p>
            <a:p>
              <a:pPr>
                <a:defRPr sz="20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SPES (target analysis, beam diagnostics, coatings…)</a:t>
              </a:r>
              <a:br/>
              <a:r>
                <a:t>Accelerator Division (Beam characterization, coating for RF accelerator windows)</a:t>
              </a:r>
            </a:p>
            <a:p>
              <a:pPr>
                <a:defRPr sz="20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……..</a:t>
              </a:r>
            </a:p>
          </p:txBody>
        </p:sp>
      </p:grpSp>
      <p:sp>
        <p:nvSpPr>
          <p:cNvPr id="340" name="Parentesi graffa aperta 22"/>
          <p:cNvSpPr/>
          <p:nvPr/>
        </p:nvSpPr>
        <p:spPr>
          <a:xfrm>
            <a:off x="4609707" y="1293397"/>
            <a:ext cx="1013664" cy="50885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0060"/>
                  <a:pt x="10800" y="18160"/>
                </a:cubicBezTo>
                <a:lnTo>
                  <a:pt x="10800" y="14240"/>
                </a:lnTo>
                <a:cubicBezTo>
                  <a:pt x="10800" y="12340"/>
                  <a:pt x="5965" y="10800"/>
                  <a:pt x="0" y="10800"/>
                </a:cubicBezTo>
                <a:cubicBezTo>
                  <a:pt x="5965" y="10800"/>
                  <a:pt x="10800" y="9260"/>
                  <a:pt x="10800" y="7360"/>
                </a:cubicBezTo>
                <a:lnTo>
                  <a:pt x="10800" y="3440"/>
                </a:lnTo>
                <a:cubicBezTo>
                  <a:pt x="10800" y="1540"/>
                  <a:pt x="15635" y="0"/>
                  <a:pt x="21600" y="0"/>
                </a:cubicBezTo>
              </a:path>
            </a:pathLst>
          </a:custGeom>
          <a:ln w="63500">
            <a:solidFill>
              <a:schemeClr val="accent1"/>
            </a:solidFill>
            <a:miter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1" name="CasellaDiTesto 4"/>
          <p:cNvSpPr txBox="1"/>
          <p:nvPr/>
        </p:nvSpPr>
        <p:spPr>
          <a:xfrm>
            <a:off x="284787" y="3091690"/>
            <a:ext cx="4627512" cy="2453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Research Fields:</a:t>
            </a:r>
          </a:p>
          <a:p>
            <a:pPr marL="285750" indent="-285750">
              <a:buSzPct val="100000"/>
              <a:buFont typeface="Arial"/>
              <a:buChar char="•"/>
              <a:defRPr b="1" sz="1800">
                <a:latin typeface="Calibri"/>
                <a:ea typeface="Calibri"/>
                <a:cs typeface="Calibri"/>
                <a:sym typeface="Calibri"/>
              </a:defRPr>
            </a:pPr>
            <a:r>
              <a:t>Surface engineering and materials synthesis</a:t>
            </a:r>
          </a:p>
          <a:p>
            <a:pPr marL="285750" indent="-285750">
              <a:buSzPct val="100000"/>
              <a:buFont typeface="Arial"/>
              <a:buChar char="•"/>
              <a:defRPr b="1" sz="1800">
                <a:latin typeface="Calibri"/>
                <a:ea typeface="Calibri"/>
                <a:cs typeface="Calibri"/>
                <a:sym typeface="Calibri"/>
              </a:defRPr>
            </a:pPr>
            <a:r>
              <a:t>Characterizations (IBA, morphological Compositional and structural analysis) </a:t>
            </a:r>
          </a:p>
          <a:p>
            <a:pPr marL="285750" indent="-285750">
              <a:buSzPct val="100000"/>
              <a:buFont typeface="Arial"/>
              <a:buChar char="•"/>
              <a:defRPr b="1" sz="1800">
                <a:latin typeface="Calibri"/>
                <a:ea typeface="Calibri"/>
                <a:cs typeface="Calibri"/>
                <a:sym typeface="Calibri"/>
              </a:defRPr>
            </a:pPr>
            <a:r>
              <a:t>High Vacuum deposition systems design and development </a:t>
            </a:r>
          </a:p>
          <a:p>
            <a:pPr marL="285750" indent="-285750">
              <a:buSzPct val="100000"/>
              <a:buFont typeface="Arial"/>
              <a:buChar char="•"/>
              <a:defRPr b="1" sz="1800">
                <a:latin typeface="Calibri"/>
                <a:ea typeface="Calibri"/>
                <a:cs typeface="Calibri"/>
                <a:sym typeface="Calibri"/>
              </a:defRPr>
            </a:pPr>
            <a:r>
              <a:t>Ion beam irradiation </a:t>
            </a:r>
          </a:p>
          <a:p>
            <a:pPr marL="285750" indent="-285750">
              <a:buSzPct val="100000"/>
              <a:buFont typeface="Arial"/>
              <a:buChar char="•"/>
              <a:defRPr b="1" sz="1800">
                <a:latin typeface="Calibri"/>
                <a:ea typeface="Calibri"/>
                <a:cs typeface="Calibri"/>
                <a:sym typeface="Calibri"/>
              </a:defRPr>
            </a:pPr>
            <a:r>
              <a:t>Detector testing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egnaposto numero diapositiva 15"/>
          <p:cNvSpPr txBox="1"/>
          <p:nvPr>
            <p:ph type="sldNum" sz="quarter" idx="2"/>
          </p:nvPr>
        </p:nvSpPr>
        <p:spPr>
          <a:xfrm>
            <a:off x="11639427" y="6573022"/>
            <a:ext cx="335867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44" name="CasellaDiTesto 17"/>
          <p:cNvSpPr txBox="1"/>
          <p:nvPr/>
        </p:nvSpPr>
        <p:spPr>
          <a:xfrm>
            <a:off x="1" y="208527"/>
            <a:ext cx="8348472" cy="646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 algn="ctr">
              <a:lnSpc>
                <a:spcPct val="90000"/>
              </a:lnSpc>
              <a:defRPr b="1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LNL ion beam facilities </a:t>
            </a:r>
          </a:p>
        </p:txBody>
      </p:sp>
      <p:pic>
        <p:nvPicPr>
          <p:cNvPr id="345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rcRect l="0" t="0" r="19984" b="19633"/>
          <a:stretch>
            <a:fillRect/>
          </a:stretch>
        </p:blipFill>
        <p:spPr>
          <a:xfrm>
            <a:off x="276840" y="2000419"/>
            <a:ext cx="3741386" cy="2392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magine 18" descr="Immagine 1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07027" y="2320284"/>
            <a:ext cx="2523020" cy="3838806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CasellaDiTesto 20"/>
          <p:cNvSpPr txBox="1"/>
          <p:nvPr/>
        </p:nvSpPr>
        <p:spPr>
          <a:xfrm>
            <a:off x="8811983" y="1560758"/>
            <a:ext cx="2735434" cy="179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Available beams:</a:t>
            </a:r>
          </a:p>
          <a:p>
            <a:pPr marL="285750" indent="-285750">
              <a:buSzPct val="100000"/>
              <a:buFont typeface="Arial"/>
              <a:buChar char="•"/>
              <a:defRPr b="1" baseline="30000" sz="1800">
                <a:latin typeface="Calibri"/>
                <a:ea typeface="Calibri"/>
                <a:cs typeface="Calibri"/>
                <a:sym typeface="Calibri"/>
              </a:defRPr>
            </a:pPr>
            <a:r>
              <a:t>1</a:t>
            </a:r>
            <a:r>
              <a:rPr baseline="0"/>
              <a:t>H</a:t>
            </a:r>
            <a:r>
              <a:t>+  </a:t>
            </a:r>
            <a:r>
              <a:rPr baseline="0"/>
              <a:t>0.8÷5.5 MeV</a:t>
            </a:r>
            <a:endParaRPr baseline="0"/>
          </a:p>
          <a:p>
            <a:pPr marL="285750" indent="-285750">
              <a:buSzPct val="100000"/>
              <a:buFont typeface="Arial"/>
              <a:buChar char="•"/>
              <a:defRPr b="1" baseline="30000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2</a:t>
            </a:r>
            <a:r>
              <a:rPr baseline="0"/>
              <a:t>H</a:t>
            </a:r>
            <a:r>
              <a:t>+  </a:t>
            </a:r>
            <a:r>
              <a:rPr baseline="0"/>
              <a:t>0.8÷5.5 MeV</a:t>
            </a:r>
            <a:endParaRPr baseline="0"/>
          </a:p>
          <a:p>
            <a:pPr marL="285750" indent="-285750">
              <a:buSzPct val="100000"/>
              <a:buFont typeface="Arial"/>
              <a:buChar char="•"/>
              <a:defRPr b="1" baseline="30000" sz="1800">
                <a:latin typeface="Calibri"/>
                <a:ea typeface="Calibri"/>
                <a:cs typeface="Calibri"/>
                <a:sym typeface="Calibri"/>
              </a:defRPr>
            </a:pPr>
            <a:r>
              <a:t>3</a:t>
            </a:r>
            <a:r>
              <a:rPr baseline="0"/>
              <a:t>He</a:t>
            </a:r>
            <a:r>
              <a:t>+  </a:t>
            </a:r>
            <a:r>
              <a:rPr baseline="0"/>
              <a:t>0.8÷5.5 MeV</a:t>
            </a:r>
            <a:endParaRPr baseline="0"/>
          </a:p>
          <a:p>
            <a:pPr marL="285750" indent="-285750">
              <a:buSzPct val="100000"/>
              <a:buFont typeface="Arial"/>
              <a:buChar char="•"/>
              <a:defRPr b="1" baseline="30000" sz="1800">
                <a:latin typeface="Calibri"/>
                <a:ea typeface="Calibri"/>
                <a:cs typeface="Calibri"/>
                <a:sym typeface="Calibri"/>
              </a:defRPr>
            </a:pPr>
            <a:r>
              <a:t>4</a:t>
            </a:r>
            <a:r>
              <a:rPr baseline="0"/>
              <a:t>He</a:t>
            </a:r>
            <a:r>
              <a:t>+  </a:t>
            </a:r>
            <a:r>
              <a:rPr baseline="0"/>
              <a:t>0.8÷5.5 MeV</a:t>
            </a:r>
            <a:endParaRPr baseline="0"/>
          </a:p>
          <a:p>
            <a:pPr marL="285750" indent="-285750">
              <a:buSzPct val="100000"/>
              <a:buChar char="➢"/>
              <a:defRPr b="1" sz="1800">
                <a:latin typeface="Calibri"/>
                <a:ea typeface="Calibri"/>
                <a:cs typeface="Calibri"/>
                <a:sym typeface="Calibri"/>
              </a:defRPr>
            </a:pPr>
            <a:r>
              <a:t>Pulsed beam</a:t>
            </a:r>
          </a:p>
        </p:txBody>
      </p:sp>
      <p:sp>
        <p:nvSpPr>
          <p:cNvPr id="348" name="CasellaDiTesto 22"/>
          <p:cNvSpPr txBox="1"/>
          <p:nvPr/>
        </p:nvSpPr>
        <p:spPr>
          <a:xfrm>
            <a:off x="36997" y="4461740"/>
            <a:ext cx="2428842" cy="1793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Available beams:</a:t>
            </a:r>
          </a:p>
          <a:p>
            <a:pPr marL="285750" indent="-285750">
              <a:buSzPct val="100000"/>
              <a:buFont typeface="Arial"/>
              <a:buChar char="•"/>
              <a:defRPr b="1" baseline="30000" sz="1800">
                <a:latin typeface="Calibri"/>
                <a:ea typeface="Calibri"/>
                <a:cs typeface="Calibri"/>
                <a:sym typeface="Calibri"/>
              </a:defRPr>
            </a:pPr>
            <a:r>
              <a:t>1</a:t>
            </a:r>
            <a:r>
              <a:rPr baseline="0"/>
              <a:t>H</a:t>
            </a:r>
            <a:r>
              <a:t>+  </a:t>
            </a:r>
            <a:r>
              <a:rPr baseline="0"/>
              <a:t>0.2÷2.0 MeV</a:t>
            </a:r>
            <a:endParaRPr baseline="0"/>
          </a:p>
          <a:p>
            <a:pPr marL="285750" indent="-285750">
              <a:buSzPct val="100000"/>
              <a:buFont typeface="Arial"/>
              <a:buChar char="•"/>
              <a:defRPr b="1" baseline="30000" sz="1800">
                <a:latin typeface="Calibri"/>
                <a:ea typeface="Calibri"/>
                <a:cs typeface="Calibri"/>
                <a:sym typeface="Calibri"/>
              </a:defRPr>
            </a:pPr>
            <a:r>
              <a:t>3</a:t>
            </a:r>
            <a:r>
              <a:rPr baseline="0"/>
              <a:t>He</a:t>
            </a:r>
            <a:r>
              <a:t>+  </a:t>
            </a:r>
            <a:r>
              <a:rPr baseline="0"/>
              <a:t>0.2÷2.0 MeV</a:t>
            </a:r>
            <a:endParaRPr baseline="0"/>
          </a:p>
          <a:p>
            <a:pPr marL="285750" indent="-285750">
              <a:buSzPct val="100000"/>
              <a:buFont typeface="Arial"/>
              <a:buChar char="•"/>
              <a:defRPr b="1" baseline="30000" sz="1800">
                <a:latin typeface="Calibri"/>
                <a:ea typeface="Calibri"/>
                <a:cs typeface="Calibri"/>
                <a:sym typeface="Calibri"/>
              </a:defRPr>
            </a:pPr>
            <a:r>
              <a:t>4</a:t>
            </a:r>
            <a:r>
              <a:rPr baseline="0"/>
              <a:t>He</a:t>
            </a:r>
            <a:r>
              <a:t>+  </a:t>
            </a:r>
            <a:r>
              <a:rPr baseline="0"/>
              <a:t>0.2÷2.0 MeV</a:t>
            </a:r>
            <a:endParaRPr baseline="0"/>
          </a:p>
          <a:p>
            <a:pPr marL="285750" indent="-285750">
              <a:buSzPct val="100000"/>
              <a:buChar char="➢"/>
              <a:defRPr b="1" baseline="30000" sz="1800">
                <a:latin typeface="Calibri"/>
                <a:ea typeface="Calibri"/>
                <a:cs typeface="Calibri"/>
                <a:sym typeface="Calibri"/>
              </a:defRPr>
            </a:pPr>
            <a:r>
              <a:t>1</a:t>
            </a:r>
            <a:r>
              <a:rPr baseline="0"/>
              <a:t>H</a:t>
            </a:r>
            <a:r>
              <a:t>+  </a:t>
            </a:r>
            <a:r>
              <a:rPr baseline="0"/>
              <a:t>and</a:t>
            </a:r>
            <a:r>
              <a:t> 4</a:t>
            </a:r>
            <a:r>
              <a:rPr baseline="0"/>
              <a:t>He</a:t>
            </a:r>
            <a:r>
              <a:t>+ </a:t>
            </a:r>
            <a:r>
              <a:rPr baseline="0">
                <a:solidFill>
                  <a:srgbClr val="FF0000"/>
                </a:solidFill>
              </a:rPr>
              <a:t>µ-probe 2-5 µm spot size</a:t>
            </a:r>
          </a:p>
        </p:txBody>
      </p:sp>
      <p:sp>
        <p:nvSpPr>
          <p:cNvPr id="349" name="CasellaDiTesto 23"/>
          <p:cNvSpPr txBox="1"/>
          <p:nvPr/>
        </p:nvSpPr>
        <p:spPr>
          <a:xfrm>
            <a:off x="198048" y="1264404"/>
            <a:ext cx="3083019" cy="54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AN2000 </a:t>
            </a:r>
          </a:p>
        </p:txBody>
      </p:sp>
      <p:sp>
        <p:nvSpPr>
          <p:cNvPr id="350" name="CasellaDiTesto 24"/>
          <p:cNvSpPr txBox="1"/>
          <p:nvPr/>
        </p:nvSpPr>
        <p:spPr>
          <a:xfrm>
            <a:off x="6141720" y="1306422"/>
            <a:ext cx="2865433" cy="54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CN </a:t>
            </a:r>
          </a:p>
        </p:txBody>
      </p:sp>
      <p:sp>
        <p:nvSpPr>
          <p:cNvPr id="351" name="CasellaDiTesto 25"/>
          <p:cNvSpPr txBox="1"/>
          <p:nvPr/>
        </p:nvSpPr>
        <p:spPr>
          <a:xfrm>
            <a:off x="8811983" y="3769243"/>
            <a:ext cx="3334296" cy="1209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Main activities:</a:t>
            </a:r>
          </a:p>
          <a:p>
            <a:pPr marL="285750" indent="-285750">
              <a:buSzPct val="100000"/>
              <a:buFont typeface="Arial"/>
              <a:buChar char="•"/>
              <a:defRPr b="1" sz="1800">
                <a:latin typeface="Calibri"/>
                <a:ea typeface="Calibri"/>
                <a:cs typeface="Calibri"/>
                <a:sym typeface="Calibri"/>
              </a:defRPr>
            </a:pPr>
            <a:r>
              <a:t>IBA (EBS,NRA and PIXE)</a:t>
            </a:r>
          </a:p>
          <a:p>
            <a:pPr marL="285750" indent="-285750">
              <a:buSzPct val="100000"/>
              <a:buFont typeface="Arial"/>
              <a:buChar char="•"/>
              <a:defRPr b="1" sz="1800">
                <a:latin typeface="Calibri"/>
                <a:ea typeface="Calibri"/>
                <a:cs typeface="Calibri"/>
                <a:sym typeface="Calibri"/>
              </a:defRPr>
            </a:pPr>
            <a:r>
              <a:t>ASIF (large area irradiation HE-facility)</a:t>
            </a:r>
          </a:p>
        </p:txBody>
      </p:sp>
      <p:sp>
        <p:nvSpPr>
          <p:cNvPr id="352" name="CasellaDiTesto 26"/>
          <p:cNvSpPr txBox="1"/>
          <p:nvPr/>
        </p:nvSpPr>
        <p:spPr>
          <a:xfrm>
            <a:off x="2556148" y="4427651"/>
            <a:ext cx="2628501" cy="2377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Main activities:</a:t>
            </a:r>
          </a:p>
          <a:p>
            <a:pPr marL="285750" indent="-285750">
              <a:buSzPct val="100000"/>
              <a:buFont typeface="Arial"/>
              <a:buChar char="•"/>
              <a:defRPr b="1" sz="1800">
                <a:latin typeface="Calibri"/>
                <a:ea typeface="Calibri"/>
                <a:cs typeface="Calibri"/>
                <a:sym typeface="Calibri"/>
              </a:defRPr>
            </a:pPr>
            <a:r>
              <a:t>IBA (EBS, NRA)</a:t>
            </a:r>
          </a:p>
          <a:p>
            <a:pPr marL="285750" indent="-285750">
              <a:buSzPct val="100000"/>
              <a:buFont typeface="Arial"/>
              <a:buChar char="•"/>
              <a:defRPr b="1" sz="1800">
                <a:latin typeface="Calibri"/>
                <a:ea typeface="Calibri"/>
                <a:cs typeface="Calibri"/>
                <a:sym typeface="Calibri"/>
              </a:defRPr>
            </a:pPr>
            <a:r>
              <a:t>ASIDI (Single ion irradiation) </a:t>
            </a:r>
          </a:p>
          <a:p>
            <a:pPr marL="285750" indent="-285750">
              <a:buSzPct val="100000"/>
              <a:buFont typeface="Arial"/>
              <a:buChar char="•"/>
              <a:defRPr b="1" sz="1800">
                <a:latin typeface="Calibri"/>
                <a:ea typeface="Calibri"/>
                <a:cs typeface="Calibri"/>
                <a:sym typeface="Calibri"/>
              </a:defRPr>
            </a:pPr>
            <a:r>
              <a:t>ASIF (large area irradiation LE-facility)</a:t>
            </a:r>
          </a:p>
          <a:p>
            <a:pPr marL="285750" indent="-285750">
              <a:buSzPct val="100000"/>
              <a:buFont typeface="Arial"/>
              <a:buChar char="•"/>
              <a:defRPr b="1" sz="1800">
                <a:latin typeface="Calibri"/>
                <a:ea typeface="Calibri"/>
                <a:cs typeface="Calibri"/>
                <a:sym typeface="Calibri"/>
              </a:defRPr>
            </a:pPr>
            <a:r>
              <a:t>Detector testing</a:t>
            </a:r>
          </a:p>
          <a:p>
            <a:pPr marL="285750" indent="-285750">
              <a:buSzPct val="100000"/>
              <a:buFont typeface="Arial"/>
              <a:buChar char="•"/>
              <a:defRPr b="1" sz="1800">
                <a:latin typeface="Calibri"/>
                <a:ea typeface="Calibri"/>
                <a:cs typeface="Calibri"/>
                <a:sym typeface="Calibri"/>
              </a:defRPr>
            </a:pPr>
            <a:r>
              <a:t>Quantum technology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egnaposto numero diapositiva 15"/>
          <p:cNvSpPr txBox="1"/>
          <p:nvPr>
            <p:ph type="sldNum" sz="quarter" idx="2"/>
          </p:nvPr>
        </p:nvSpPr>
        <p:spPr>
          <a:xfrm>
            <a:off x="11639427" y="6573022"/>
            <a:ext cx="335867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5" name="CasellaDiTesto 17"/>
          <p:cNvSpPr txBox="1"/>
          <p:nvPr/>
        </p:nvSpPr>
        <p:spPr>
          <a:xfrm>
            <a:off x="1" y="208527"/>
            <a:ext cx="8348472" cy="646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 algn="ctr">
              <a:lnSpc>
                <a:spcPct val="90000"/>
              </a:lnSpc>
              <a:defRPr b="1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LNL ion beam facilities </a:t>
            </a:r>
          </a:p>
        </p:txBody>
      </p:sp>
      <p:sp>
        <p:nvSpPr>
          <p:cNvPr id="356" name="CasellaDiTesto 23"/>
          <p:cNvSpPr txBox="1"/>
          <p:nvPr/>
        </p:nvSpPr>
        <p:spPr>
          <a:xfrm>
            <a:off x="198048" y="1264404"/>
            <a:ext cx="3083019" cy="54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AN2000 </a:t>
            </a:r>
          </a:p>
        </p:txBody>
      </p:sp>
      <p:sp>
        <p:nvSpPr>
          <p:cNvPr id="357" name="CasellaDiTesto 24"/>
          <p:cNvSpPr txBox="1"/>
          <p:nvPr/>
        </p:nvSpPr>
        <p:spPr>
          <a:xfrm>
            <a:off x="6141720" y="1306422"/>
            <a:ext cx="2865433" cy="54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CN </a:t>
            </a:r>
          </a:p>
        </p:txBody>
      </p:sp>
      <p:pic>
        <p:nvPicPr>
          <p:cNvPr id="358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rcRect l="0" t="23122" r="25639" b="0"/>
          <a:stretch>
            <a:fillRect/>
          </a:stretch>
        </p:blipFill>
        <p:spPr>
          <a:xfrm>
            <a:off x="5887534" y="1949293"/>
            <a:ext cx="2758661" cy="2140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magine 5" descr="Immagin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13601" y="4004419"/>
            <a:ext cx="2852016" cy="2140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Immagine 6" descr="Immagin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6099" y="1988999"/>
            <a:ext cx="2852016" cy="2140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Immagine 7" descr="Immagin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94677" y="4089641"/>
            <a:ext cx="2852015" cy="2140349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CasellaDiTesto 9"/>
          <p:cNvSpPr txBox="1"/>
          <p:nvPr/>
        </p:nvSpPr>
        <p:spPr>
          <a:xfrm>
            <a:off x="3326786" y="1950952"/>
            <a:ext cx="1281791" cy="15593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µ-probe scattering chamber </a:t>
            </a:r>
          </a:p>
          <a:p>
            <a:pPr>
              <a:defRPr b="1" sz="2000">
                <a:latin typeface="Calibri"/>
                <a:ea typeface="Calibri"/>
                <a:cs typeface="Calibri"/>
                <a:sym typeface="Calibri"/>
              </a:defRPr>
            </a:pPr>
            <a:r>
              <a:t>(2-5 µm spot size) </a:t>
            </a:r>
          </a:p>
        </p:txBody>
      </p:sp>
      <p:sp>
        <p:nvSpPr>
          <p:cNvPr id="363" name="CasellaDiTesto 10"/>
          <p:cNvSpPr txBox="1"/>
          <p:nvPr/>
        </p:nvSpPr>
        <p:spPr>
          <a:xfrm>
            <a:off x="712938" y="4612928"/>
            <a:ext cx="1281791" cy="17935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IBA scattering chamber</a:t>
            </a:r>
          </a:p>
          <a:p>
            <a:pPr>
              <a:defRPr b="1" sz="1800">
                <a:latin typeface="Calibri"/>
                <a:ea typeface="Calibri"/>
                <a:cs typeface="Calibri"/>
                <a:sym typeface="Calibri"/>
              </a:defRPr>
            </a:pPr>
            <a:r>
              <a:t>(1-25 mm</a:t>
            </a:r>
            <a:r>
              <a:rPr baseline="30000"/>
              <a:t>2</a:t>
            </a:r>
            <a:endParaRPr baseline="30000"/>
          </a:p>
          <a:p>
            <a:pPr>
              <a:defRPr b="1" sz="1800">
                <a:latin typeface="Calibri"/>
                <a:ea typeface="Calibri"/>
                <a:cs typeface="Calibri"/>
                <a:sym typeface="Calibri"/>
              </a:defRPr>
            </a:pPr>
            <a:r>
              <a:t>spot size) </a:t>
            </a:r>
          </a:p>
          <a:p>
            <a:pPr>
              <a:defRPr b="1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</a:t>
            </a:r>
          </a:p>
        </p:txBody>
      </p:sp>
      <p:sp>
        <p:nvSpPr>
          <p:cNvPr id="364" name="CasellaDiTesto 11"/>
          <p:cNvSpPr txBox="1"/>
          <p:nvPr/>
        </p:nvSpPr>
        <p:spPr>
          <a:xfrm>
            <a:off x="9052872" y="2003215"/>
            <a:ext cx="1281791" cy="17935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Total IBA scattering chamber</a:t>
            </a:r>
          </a:p>
          <a:p>
            <a:pPr>
              <a:defRPr b="1" sz="1800">
                <a:latin typeface="Calibri"/>
                <a:ea typeface="Calibri"/>
                <a:cs typeface="Calibri"/>
                <a:sym typeface="Calibri"/>
              </a:defRPr>
            </a:pPr>
            <a:r>
              <a:t>(1-25 mm</a:t>
            </a:r>
            <a:r>
              <a:rPr baseline="30000"/>
              <a:t>2</a:t>
            </a:r>
            <a:endParaRPr baseline="30000"/>
          </a:p>
          <a:p>
            <a:pPr>
              <a:defRPr b="1" sz="1800">
                <a:latin typeface="Calibri"/>
                <a:ea typeface="Calibri"/>
                <a:cs typeface="Calibri"/>
                <a:sym typeface="Calibri"/>
              </a:defRPr>
            </a:pPr>
            <a:r>
              <a:t>spot size) </a:t>
            </a:r>
          </a:p>
          <a:p>
            <a:pPr>
              <a:defRPr b="1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59;p3" descr="Google Shape;59;p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020" y="6268661"/>
            <a:ext cx="1191262" cy="566309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Google Shape;60;p3"/>
          <p:cNvSpPr/>
          <p:nvPr/>
        </p:nvSpPr>
        <p:spPr>
          <a:xfrm>
            <a:off x="1284132" y="6634043"/>
            <a:ext cx="10906692" cy="219476"/>
          </a:xfrm>
          <a:prstGeom prst="rect">
            <a:avLst/>
          </a:prstGeom>
          <a:solidFill>
            <a:srgbClr val="9C0000"/>
          </a:solidFill>
          <a:ln w="12700">
            <a:solidFill>
              <a:srgbClr val="9C0000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5" name="Google Shape;61;p3"/>
          <p:cNvSpPr txBox="1"/>
          <p:nvPr/>
        </p:nvSpPr>
        <p:spPr>
          <a:xfrm>
            <a:off x="3093718" y="6610598"/>
            <a:ext cx="6073802" cy="248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Perspective at the Bellotti IBF workshop, LNGS (Italy), October 8</a:t>
            </a:r>
            <a:r>
              <a:rPr baseline="30000"/>
              <a:t>th </a:t>
            </a:r>
            <a:r>
              <a:t>- 10</a:t>
            </a:r>
            <a:r>
              <a:rPr baseline="30000"/>
              <a:t>th </a:t>
            </a:r>
            <a:r>
              <a:t>2025</a:t>
            </a:r>
          </a:p>
        </p:txBody>
      </p:sp>
      <p:sp>
        <p:nvSpPr>
          <p:cNvPr id="116" name="Google Shape;62;p3"/>
          <p:cNvSpPr txBox="1"/>
          <p:nvPr>
            <p:ph type="sldNum" sz="quarter" idx="4294967295"/>
          </p:nvPr>
        </p:nvSpPr>
        <p:spPr>
          <a:xfrm>
            <a:off x="11915415" y="6623031"/>
            <a:ext cx="181343" cy="2482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7" name="Google Shape;63;p3"/>
          <p:cNvSpPr txBox="1"/>
          <p:nvPr>
            <p:ph type="title"/>
          </p:nvPr>
        </p:nvSpPr>
        <p:spPr>
          <a:xfrm>
            <a:off x="-1555" y="-148059"/>
            <a:ext cx="12226212" cy="1325563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Where and how are </a:t>
            </a:r>
            <a:r>
              <a:rPr>
                <a:solidFill>
                  <a:srgbClr val="000000"/>
                </a:solidFill>
              </a:rPr>
              <a:t>they</a:t>
            </a:r>
            <a:r>
              <a:t> produce? </a:t>
            </a:r>
          </a:p>
        </p:txBody>
      </p:sp>
      <p:sp>
        <p:nvSpPr>
          <p:cNvPr id="118" name="Google Shape;64;p3"/>
          <p:cNvSpPr/>
          <p:nvPr/>
        </p:nvSpPr>
        <p:spPr>
          <a:xfrm>
            <a:off x="1173" y="1535"/>
            <a:ext cx="12189653" cy="1028127"/>
          </a:xfrm>
          <a:prstGeom prst="rect">
            <a:avLst/>
          </a:prstGeom>
          <a:solidFill>
            <a:srgbClr val="9C0000"/>
          </a:solidFill>
          <a:ln w="12700">
            <a:solidFill>
              <a:srgbClr val="9C0000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9" name="Google Shape;65;p3"/>
          <p:cNvSpPr txBox="1"/>
          <p:nvPr/>
        </p:nvSpPr>
        <p:spPr>
          <a:xfrm>
            <a:off x="-1555" y="-148059"/>
            <a:ext cx="12226212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>
            <a:lvl1pPr>
              <a:lnSpc>
                <a:spcPct val="90000"/>
              </a:lnSpc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Speaking of LUNA</a:t>
            </a:r>
          </a:p>
        </p:txBody>
      </p:sp>
      <p:pic>
        <p:nvPicPr>
          <p:cNvPr id="120" name="Google Shape;66;p3" descr="Google Shape;66;p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2736" y="1127412"/>
            <a:ext cx="9615776" cy="5408879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Google Shape;67;p3"/>
          <p:cNvSpPr/>
          <p:nvPr/>
        </p:nvSpPr>
        <p:spPr>
          <a:xfrm flipV="1">
            <a:off x="8887782" y="3248604"/>
            <a:ext cx="2181000" cy="480715"/>
          </a:xfrm>
          <a:prstGeom prst="line">
            <a:avLst/>
          </a:prstGeom>
          <a:ln w="25400">
            <a:solidFill>
              <a:srgbClr val="0433FF"/>
            </a:solidFill>
            <a:miter lim="8000"/>
            <a:headEnd type="oval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2" name="Google Shape;68;p3"/>
          <p:cNvSpPr txBox="1"/>
          <p:nvPr/>
        </p:nvSpPr>
        <p:spPr>
          <a:xfrm>
            <a:off x="9605474" y="2855149"/>
            <a:ext cx="1797601" cy="1297669"/>
          </a:xfrm>
          <a:prstGeom prst="rect">
            <a:avLst/>
          </a:prstGeom>
          <a:solidFill>
            <a:srgbClr val="E8EBF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500">
                <a:solidFill>
                  <a:srgbClr val="0433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JUNA</a:t>
            </a:r>
          </a:p>
          <a:p>
            <a:pPr>
              <a:defRPr sz="1300">
                <a:solidFill>
                  <a:srgbClr val="0433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2400 m underground</a:t>
            </a:r>
          </a:p>
          <a:p>
            <a:pPr>
              <a:defRPr sz="1300">
                <a:solidFill>
                  <a:srgbClr val="0433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400 kV: H</a:t>
            </a:r>
            <a:r>
              <a:rPr baseline="30000"/>
              <a:t>+</a:t>
            </a:r>
            <a:r>
              <a:t>, He</a:t>
            </a:r>
            <a:r>
              <a:rPr baseline="30000"/>
              <a:t>+</a:t>
            </a:r>
            <a:r>
              <a:t>, He</a:t>
            </a:r>
            <a:r>
              <a:rPr baseline="30000"/>
              <a:t>++</a:t>
            </a:r>
            <a:endParaRPr baseline="30000"/>
          </a:p>
          <a:p>
            <a:pPr>
              <a:defRPr sz="1300">
                <a:solidFill>
                  <a:srgbClr val="0433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</a:t>
            </a:r>
            <a:r>
              <a:rPr baseline="-25000"/>
              <a:t>max</a:t>
            </a:r>
            <a:r>
              <a:t> = 1200 e𝜇A</a:t>
            </a:r>
          </a:p>
          <a:p>
            <a:pPr>
              <a:defRPr sz="1300">
                <a:solidFill>
                  <a:srgbClr val="0433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Since 2021</a:t>
            </a:r>
          </a:p>
        </p:txBody>
      </p:sp>
      <p:sp>
        <p:nvSpPr>
          <p:cNvPr id="123" name="Google Shape;69;p3"/>
          <p:cNvSpPr/>
          <p:nvPr/>
        </p:nvSpPr>
        <p:spPr>
          <a:xfrm flipV="1">
            <a:off x="6403207" y="1571491"/>
            <a:ext cx="723699" cy="1372782"/>
          </a:xfrm>
          <a:prstGeom prst="line">
            <a:avLst/>
          </a:prstGeom>
          <a:ln w="25400">
            <a:solidFill>
              <a:srgbClr val="000000"/>
            </a:solidFill>
            <a:miter lim="8000"/>
            <a:headEnd type="oval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4" name="Google Shape;70;p3"/>
          <p:cNvSpPr txBox="1"/>
          <p:nvPr/>
        </p:nvSpPr>
        <p:spPr>
          <a:xfrm>
            <a:off x="7126899" y="1177500"/>
            <a:ext cx="2040601" cy="1297668"/>
          </a:xfrm>
          <a:prstGeom prst="rect">
            <a:avLst/>
          </a:prstGeom>
          <a:solidFill>
            <a:srgbClr val="E8EBF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500">
                <a:latin typeface="Calibri"/>
                <a:ea typeface="Calibri"/>
                <a:cs typeface="Calibri"/>
                <a:sym typeface="Calibri"/>
              </a:defRPr>
            </a:pPr>
            <a:r>
              <a:t>Felsenkeller</a:t>
            </a:r>
          </a:p>
          <a:p>
            <a:pPr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t>45 m underground (shallow)</a:t>
            </a:r>
          </a:p>
          <a:p>
            <a:pPr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t>5 MV: H</a:t>
            </a:r>
            <a:r>
              <a:rPr baseline="30000"/>
              <a:t>+</a:t>
            </a:r>
            <a:r>
              <a:t>, He</a:t>
            </a:r>
            <a:r>
              <a:rPr baseline="30000"/>
              <a:t>+</a:t>
            </a:r>
            <a:r>
              <a:t>, C</a:t>
            </a:r>
            <a:r>
              <a:rPr baseline="30000"/>
              <a:t>+</a:t>
            </a:r>
            <a:r>
              <a:t>, C</a:t>
            </a:r>
            <a:r>
              <a:rPr baseline="30000"/>
              <a:t>++</a:t>
            </a:r>
            <a:endParaRPr baseline="30000"/>
          </a:p>
          <a:p>
            <a:pPr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t>I</a:t>
            </a:r>
            <a:r>
              <a:rPr baseline="-25000"/>
              <a:t>max</a:t>
            </a:r>
            <a:r>
              <a:t> = 30e𝜇A</a:t>
            </a:r>
          </a:p>
          <a:p>
            <a:pPr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t>Since 2019</a:t>
            </a:r>
          </a:p>
        </p:txBody>
      </p:sp>
      <p:sp>
        <p:nvSpPr>
          <p:cNvPr id="125" name="Google Shape;71;p3"/>
          <p:cNvSpPr/>
          <p:nvPr/>
        </p:nvSpPr>
        <p:spPr>
          <a:xfrm flipH="1">
            <a:off x="5574200" y="3286252"/>
            <a:ext cx="896745" cy="1606999"/>
          </a:xfrm>
          <a:prstGeom prst="line">
            <a:avLst/>
          </a:prstGeom>
          <a:ln w="25400">
            <a:solidFill>
              <a:srgbClr val="9C0000"/>
            </a:solidFill>
            <a:miter lim="8000"/>
            <a:headEnd type="oval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6" name="Google Shape;72;p3"/>
          <p:cNvSpPr txBox="1"/>
          <p:nvPr/>
        </p:nvSpPr>
        <p:spPr>
          <a:xfrm>
            <a:off x="5095999" y="4893250"/>
            <a:ext cx="1717201" cy="1553157"/>
          </a:xfrm>
          <a:prstGeom prst="rect">
            <a:avLst/>
          </a:prstGeom>
          <a:solidFill>
            <a:srgbClr val="E8EBF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5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LUNA</a:t>
            </a:r>
            <a:endParaRPr>
              <a:solidFill>
                <a:srgbClr val="FF2600"/>
              </a:solidFill>
            </a:endParaRPr>
          </a:p>
          <a:p>
            <a:pPr>
              <a:defRPr sz="1300">
                <a:solidFill>
                  <a:srgbClr val="9C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1400 m underground</a:t>
            </a:r>
          </a:p>
          <a:p>
            <a:pPr>
              <a:defRPr sz="1300">
                <a:solidFill>
                  <a:srgbClr val="9C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50 kV: H</a:t>
            </a:r>
            <a:r>
              <a:rPr baseline="30000"/>
              <a:t>+</a:t>
            </a:r>
            <a:r>
              <a:t>, He</a:t>
            </a:r>
            <a:r>
              <a:rPr baseline="30000"/>
              <a:t>+</a:t>
            </a:r>
            <a:endParaRPr baseline="30000"/>
          </a:p>
          <a:p>
            <a:pPr>
              <a:defRPr sz="1300">
                <a:solidFill>
                  <a:srgbClr val="9C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400 kV: H</a:t>
            </a:r>
            <a:r>
              <a:rPr baseline="30000"/>
              <a:t>+</a:t>
            </a:r>
            <a:r>
              <a:t>, He</a:t>
            </a:r>
            <a:r>
              <a:rPr baseline="30000"/>
              <a:t>+</a:t>
            </a:r>
            <a:endParaRPr baseline="30000"/>
          </a:p>
          <a:p>
            <a:pPr>
              <a:defRPr sz="1300">
                <a:solidFill>
                  <a:srgbClr val="9C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</a:t>
            </a:r>
            <a:r>
              <a:rPr baseline="-25000"/>
              <a:t>max</a:t>
            </a:r>
            <a:r>
              <a:t> = 100 -1000 e𝜇A</a:t>
            </a:r>
          </a:p>
          <a:p>
            <a:pPr>
              <a:defRPr b="1" sz="1700">
                <a:solidFill>
                  <a:srgbClr val="9C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Since 1991/2003</a:t>
            </a:r>
          </a:p>
        </p:txBody>
      </p:sp>
      <p:sp>
        <p:nvSpPr>
          <p:cNvPr id="127" name="Google Shape;73;p3"/>
          <p:cNvSpPr/>
          <p:nvPr/>
        </p:nvSpPr>
        <p:spPr>
          <a:xfrm flipH="1">
            <a:off x="2406800" y="3259811"/>
            <a:ext cx="966524" cy="488588"/>
          </a:xfrm>
          <a:prstGeom prst="line">
            <a:avLst/>
          </a:prstGeom>
          <a:ln w="25400">
            <a:solidFill>
              <a:srgbClr val="00B050"/>
            </a:solidFill>
            <a:miter lim="8000"/>
            <a:headEnd type="oval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8" name="Google Shape;74;p3"/>
          <p:cNvSpPr txBox="1"/>
          <p:nvPr/>
        </p:nvSpPr>
        <p:spPr>
          <a:xfrm>
            <a:off x="1593800" y="3748399"/>
            <a:ext cx="1626000" cy="1297669"/>
          </a:xfrm>
          <a:prstGeom prst="rect">
            <a:avLst/>
          </a:prstGeom>
          <a:solidFill>
            <a:srgbClr val="E8EBF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5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CASPAR</a:t>
            </a:r>
          </a:p>
          <a:p>
            <a:pPr>
              <a:defRPr sz="13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1290 m underground</a:t>
            </a:r>
          </a:p>
          <a:p>
            <a:pPr>
              <a:defRPr sz="13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 MV: H</a:t>
            </a:r>
            <a:r>
              <a:rPr baseline="30000"/>
              <a:t>+</a:t>
            </a:r>
            <a:r>
              <a:t>, He</a:t>
            </a:r>
            <a:r>
              <a:rPr baseline="30000"/>
              <a:t>+</a:t>
            </a:r>
            <a:endParaRPr baseline="30000"/>
          </a:p>
          <a:p>
            <a:pPr>
              <a:defRPr sz="13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</a:t>
            </a:r>
            <a:r>
              <a:rPr baseline="-25000"/>
              <a:t>max</a:t>
            </a:r>
            <a:r>
              <a:t> = 250 𝜇A</a:t>
            </a:r>
          </a:p>
          <a:p>
            <a:pPr>
              <a:defRPr sz="13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Since 2017 </a:t>
            </a:r>
          </a:p>
        </p:txBody>
      </p:sp>
      <p:sp>
        <p:nvSpPr>
          <p:cNvPr id="129" name="Google Shape;75;p3"/>
          <p:cNvSpPr/>
          <p:nvPr/>
        </p:nvSpPr>
        <p:spPr>
          <a:xfrm>
            <a:off x="6473592" y="3289982"/>
            <a:ext cx="1558548" cy="1425218"/>
          </a:xfrm>
          <a:prstGeom prst="line">
            <a:avLst/>
          </a:prstGeom>
          <a:ln w="25400">
            <a:solidFill>
              <a:schemeClr val="accent2"/>
            </a:solidFill>
            <a:miter lim="8000"/>
            <a:headEnd type="oval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30" name="Google Shape;76;p3"/>
          <p:cNvSpPr txBox="1"/>
          <p:nvPr/>
        </p:nvSpPr>
        <p:spPr>
          <a:xfrm>
            <a:off x="7450398" y="4715200"/>
            <a:ext cx="1717201" cy="1297669"/>
          </a:xfrm>
          <a:prstGeom prst="rect">
            <a:avLst/>
          </a:prstGeom>
          <a:solidFill>
            <a:srgbClr val="E8EBF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5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Bellotti IBF</a:t>
            </a:r>
          </a:p>
          <a:p>
            <a:pPr>
              <a:defRPr sz="13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1400 m underground</a:t>
            </a:r>
          </a:p>
          <a:p>
            <a:pPr>
              <a:defRPr sz="13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3.5 MV: H</a:t>
            </a:r>
            <a:r>
              <a:rPr baseline="30000"/>
              <a:t>+</a:t>
            </a:r>
            <a:r>
              <a:t>, He</a:t>
            </a:r>
            <a:r>
              <a:rPr baseline="30000"/>
              <a:t>+</a:t>
            </a:r>
            <a:r>
              <a:t>, C</a:t>
            </a:r>
            <a:r>
              <a:rPr baseline="30000"/>
              <a:t>+</a:t>
            </a:r>
            <a:r>
              <a:t>, C</a:t>
            </a:r>
            <a:r>
              <a:rPr baseline="30000"/>
              <a:t>++</a:t>
            </a:r>
            <a:endParaRPr baseline="30000"/>
          </a:p>
          <a:p>
            <a:pPr>
              <a:defRPr sz="13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</a:t>
            </a:r>
            <a:r>
              <a:rPr baseline="-25000"/>
              <a:t>max</a:t>
            </a:r>
            <a:r>
              <a:t> = 1000 e𝜇A</a:t>
            </a:r>
          </a:p>
          <a:p>
            <a:pPr>
              <a:defRPr sz="13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Since 2023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Immagine 58" descr="Immagine 5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37225" y="4328781"/>
            <a:ext cx="2407038" cy="2054006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Segnaposto numero diapositiva 1"/>
          <p:cNvSpPr txBox="1"/>
          <p:nvPr>
            <p:ph type="sldNum" sz="quarter" idx="2"/>
          </p:nvPr>
        </p:nvSpPr>
        <p:spPr>
          <a:xfrm>
            <a:off x="11639427" y="6573022"/>
            <a:ext cx="335867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68" name="CasellaDiTesto 3"/>
          <p:cNvSpPr txBox="1"/>
          <p:nvPr/>
        </p:nvSpPr>
        <p:spPr>
          <a:xfrm>
            <a:off x="83428" y="1089792"/>
            <a:ext cx="11895637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Large area ion beam irradiations</a:t>
            </a:r>
          </a:p>
        </p:txBody>
      </p:sp>
      <p:pic>
        <p:nvPicPr>
          <p:cNvPr id="369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60547" y="1517583"/>
            <a:ext cx="3554730" cy="24351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2" name="Gruppo 17"/>
          <p:cNvGrpSpPr/>
          <p:nvPr/>
        </p:nvGrpSpPr>
        <p:grpSpPr>
          <a:xfrm>
            <a:off x="147126" y="3945657"/>
            <a:ext cx="2752701" cy="1634363"/>
            <a:chOff x="0" y="0"/>
            <a:chExt cx="2752700" cy="1634361"/>
          </a:xfrm>
        </p:grpSpPr>
        <p:pic>
          <p:nvPicPr>
            <p:cNvPr id="370" name="Immagine 11" descr="Immagine 1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752701" cy="16343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1" name="Rettangolo 12"/>
            <p:cNvSpPr/>
            <p:nvPr/>
          </p:nvSpPr>
          <p:spPr>
            <a:xfrm>
              <a:off x="105386" y="44485"/>
              <a:ext cx="152800" cy="168175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73" name="CasellaDiTesto 19"/>
          <p:cNvSpPr txBox="1"/>
          <p:nvPr/>
        </p:nvSpPr>
        <p:spPr>
          <a:xfrm>
            <a:off x="321041" y="1504628"/>
            <a:ext cx="2193788" cy="27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Large area ASIF irradiation  facility </a:t>
            </a:r>
            <a:r>
              <a:rPr sz="1600">
                <a:solidFill>
                  <a:srgbClr val="000000"/>
                </a:solidFill>
              </a:rPr>
              <a:t>(</a:t>
            </a:r>
            <a:r>
              <a:rPr b="0" sz="1600">
                <a:solidFill>
                  <a:srgbClr val="000000"/>
                </a:solidFill>
              </a:rPr>
              <a:t>ASI Supported Irradiation Facilities </a:t>
            </a:r>
            <a:r>
              <a:rPr sz="1600">
                <a:solidFill>
                  <a:srgbClr val="000000"/>
                </a:solidFill>
              </a:rPr>
              <a:t>)</a:t>
            </a:r>
            <a:endParaRPr sz="1600">
              <a:solidFill>
                <a:srgbClr val="000000"/>
              </a:solidFill>
            </a:endParaRPr>
          </a:p>
          <a:p>
            <a:pPr lvl="1" marL="285750" indent="-285750">
              <a:buSzPct val="100000"/>
              <a:buFont typeface="Arial"/>
              <a:buChar char="•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Monochromatic Beams: 1H+, 4He+ </a:t>
            </a:r>
          </a:p>
          <a:p>
            <a:pPr lvl="1" marL="285750" indent="-285750">
              <a:buSzPct val="100000"/>
              <a:buFont typeface="Arial"/>
              <a:buChar char="•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Energy: 0.2÷5.5 MeV </a:t>
            </a:r>
          </a:p>
          <a:p>
            <a:pPr marL="285750" indent="-285750">
              <a:buSzPct val="100000"/>
              <a:buFont typeface="Arial"/>
              <a:buChar char="•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Spatial uniformity: target ≤ ±1% </a:t>
            </a:r>
          </a:p>
          <a:p>
            <a:pPr marL="285750" indent="-285750">
              <a:buSzPct val="100000"/>
              <a:buFont typeface="Arial"/>
              <a:buChar char="•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XY beam scanning (up to 20cmx20cm)</a:t>
            </a:r>
          </a:p>
        </p:txBody>
      </p:sp>
      <p:pic>
        <p:nvPicPr>
          <p:cNvPr id="374" name="Immagine 25" descr="Immagine 25"/>
          <p:cNvPicPr>
            <a:picLocks noChangeAspect="1"/>
          </p:cNvPicPr>
          <p:nvPr/>
        </p:nvPicPr>
        <p:blipFill>
          <a:blip r:embed="rId5">
            <a:extLst/>
          </a:blip>
          <a:srcRect l="34008" t="18175" r="38042" b="0"/>
          <a:stretch>
            <a:fillRect/>
          </a:stretch>
        </p:blipFill>
        <p:spPr>
          <a:xfrm>
            <a:off x="4232435" y="4305999"/>
            <a:ext cx="1851950" cy="2156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13205" y="6020560"/>
            <a:ext cx="1163521" cy="36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Picture 4" descr="Picture 4"/>
          <p:cNvPicPr>
            <a:picLocks noChangeAspect="1"/>
          </p:cNvPicPr>
          <p:nvPr/>
        </p:nvPicPr>
        <p:blipFill>
          <a:blip r:embed="rId7">
            <a:extLst/>
          </a:blip>
          <a:srcRect l="17357" t="22190" r="12347" b="32865"/>
          <a:stretch>
            <a:fillRect/>
          </a:stretch>
        </p:blipFill>
        <p:spPr>
          <a:xfrm>
            <a:off x="2911214" y="5772532"/>
            <a:ext cx="2001991" cy="7235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9" name="Gruppo 29"/>
          <p:cNvGrpSpPr/>
          <p:nvPr/>
        </p:nvGrpSpPr>
        <p:grpSpPr>
          <a:xfrm>
            <a:off x="2250725" y="4144855"/>
            <a:ext cx="2015586" cy="1612342"/>
            <a:chOff x="0" y="0"/>
            <a:chExt cx="2015584" cy="1612341"/>
          </a:xfrm>
        </p:grpSpPr>
        <p:pic>
          <p:nvPicPr>
            <p:cNvPr id="377" name="Immagine 27" descr="Immagine 27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2015585" cy="16123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8" name="Rettangolo 28"/>
            <p:cNvSpPr/>
            <p:nvPr/>
          </p:nvSpPr>
          <p:spPr>
            <a:xfrm>
              <a:off x="1482498" y="74719"/>
              <a:ext cx="235525" cy="219519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80" name="CasellaDiTesto 31"/>
          <p:cNvSpPr txBox="1"/>
          <p:nvPr/>
        </p:nvSpPr>
        <p:spPr>
          <a:xfrm>
            <a:off x="128837" y="5729230"/>
            <a:ext cx="6007609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Beam dynamics design</a:t>
            </a:r>
          </a:p>
        </p:txBody>
      </p:sp>
      <p:pic>
        <p:nvPicPr>
          <p:cNvPr id="381" name="Immagine 41" descr="Immagine 41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358252" y="1726583"/>
            <a:ext cx="1451111" cy="1869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Picture 4" descr="Picture 4"/>
          <p:cNvPicPr>
            <a:picLocks noChangeAspect="1"/>
          </p:cNvPicPr>
          <p:nvPr/>
        </p:nvPicPr>
        <p:blipFill>
          <a:blip r:embed="rId10">
            <a:extLst/>
          </a:blip>
          <a:srcRect l="0" t="0" r="7129" b="0"/>
          <a:stretch>
            <a:fillRect/>
          </a:stretch>
        </p:blipFill>
        <p:spPr>
          <a:xfrm>
            <a:off x="8548265" y="2875793"/>
            <a:ext cx="2060101" cy="686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Immagine 45" descr="Immagine 45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130139" y="2169555"/>
            <a:ext cx="2011620" cy="1638943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CasellaDiTesto 49"/>
          <p:cNvSpPr txBox="1"/>
          <p:nvPr/>
        </p:nvSpPr>
        <p:spPr>
          <a:xfrm>
            <a:off x="8534889" y="3700776"/>
            <a:ext cx="1576011" cy="19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https://doi.org/10.1063/1.2982370 </a:t>
            </a:r>
          </a:p>
        </p:txBody>
      </p:sp>
      <p:sp>
        <p:nvSpPr>
          <p:cNvPr id="385" name="CasellaDiTesto 51"/>
          <p:cNvSpPr txBox="1"/>
          <p:nvPr/>
        </p:nvSpPr>
        <p:spPr>
          <a:xfrm>
            <a:off x="7175858" y="1581072"/>
            <a:ext cx="3211726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High temperature Superconductive materials (REBCO), </a:t>
            </a:r>
            <a:r>
              <a:rPr b="0">
                <a:solidFill>
                  <a:srgbClr val="000000"/>
                </a:solidFill>
              </a:rPr>
              <a:t>compact fusion reactor</a:t>
            </a:r>
          </a:p>
        </p:txBody>
      </p:sp>
      <p:sp>
        <p:nvSpPr>
          <p:cNvPr id="386" name="CasellaDiTesto 55"/>
          <p:cNvSpPr txBox="1"/>
          <p:nvPr/>
        </p:nvSpPr>
        <p:spPr>
          <a:xfrm>
            <a:off x="7087204" y="4087933"/>
            <a:ext cx="4553108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Single Photon Emitters production for Quantum Technology</a:t>
            </a:r>
          </a:p>
        </p:txBody>
      </p:sp>
      <p:grpSp>
        <p:nvGrpSpPr>
          <p:cNvPr id="389" name="Gruppo 57"/>
          <p:cNvGrpSpPr/>
          <p:nvPr/>
        </p:nvGrpSpPr>
        <p:grpSpPr>
          <a:xfrm>
            <a:off x="7041484" y="4478844"/>
            <a:ext cx="1950419" cy="1801951"/>
            <a:chOff x="0" y="0"/>
            <a:chExt cx="1950417" cy="1801950"/>
          </a:xfrm>
        </p:grpSpPr>
        <p:pic>
          <p:nvPicPr>
            <p:cNvPr id="387" name="Immagine 53" descr="Immagine 53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1950"/>
              <a:ext cx="1950418" cy="180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8" name="Rettangolo 56"/>
            <p:cNvSpPr/>
            <p:nvPr/>
          </p:nvSpPr>
          <p:spPr>
            <a:xfrm>
              <a:off x="137983" y="0"/>
              <a:ext cx="173833" cy="161926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90" name="CasellaDiTesto 61"/>
          <p:cNvSpPr txBox="1"/>
          <p:nvPr/>
        </p:nvSpPr>
        <p:spPr>
          <a:xfrm>
            <a:off x="9187478" y="6200559"/>
            <a:ext cx="1784052" cy="225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Photo luminescence emission</a:t>
            </a:r>
          </a:p>
        </p:txBody>
      </p:sp>
      <p:sp>
        <p:nvSpPr>
          <p:cNvPr id="391" name="CasellaDiTesto 62"/>
          <p:cNvSpPr txBox="1"/>
          <p:nvPr/>
        </p:nvSpPr>
        <p:spPr>
          <a:xfrm>
            <a:off x="7312104" y="6234424"/>
            <a:ext cx="1784052" cy="225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Ion-matter interaction</a:t>
            </a:r>
          </a:p>
        </p:txBody>
      </p:sp>
      <p:pic>
        <p:nvPicPr>
          <p:cNvPr id="392" name="Immagine 6143" descr="Immagine 6143"/>
          <p:cNvPicPr>
            <a:picLocks noChangeAspect="1"/>
          </p:cNvPicPr>
          <p:nvPr/>
        </p:nvPicPr>
        <p:blipFill>
          <a:blip r:embed="rId13">
            <a:extLst/>
          </a:blip>
          <a:srcRect l="0" t="0" r="7398" b="0"/>
          <a:stretch>
            <a:fillRect/>
          </a:stretch>
        </p:blipFill>
        <p:spPr>
          <a:xfrm>
            <a:off x="11186821" y="4359125"/>
            <a:ext cx="998422" cy="1622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Immagine 6144" descr="Immagine 6144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1117397" y="6018424"/>
            <a:ext cx="408775" cy="432001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CasellaDiTesto 6148"/>
          <p:cNvSpPr txBox="1"/>
          <p:nvPr/>
        </p:nvSpPr>
        <p:spPr>
          <a:xfrm>
            <a:off x="4224775" y="3908387"/>
            <a:ext cx="1952782" cy="567294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satellite optical components  </a:t>
            </a:r>
          </a:p>
        </p:txBody>
      </p:sp>
      <p:pic>
        <p:nvPicPr>
          <p:cNvPr id="395" name="Picture 4" descr="Picture 4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500744" y="2109902"/>
            <a:ext cx="720001" cy="72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CasellaDiTesto 4"/>
          <p:cNvSpPr txBox="1"/>
          <p:nvPr/>
        </p:nvSpPr>
        <p:spPr>
          <a:xfrm>
            <a:off x="1" y="208527"/>
            <a:ext cx="8348472" cy="646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 algn="ctr">
              <a:lnSpc>
                <a:spcPct val="90000"/>
              </a:lnSpc>
              <a:defRPr b="1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Irradiation Activities… </a:t>
            </a:r>
          </a:p>
        </p:txBody>
      </p:sp>
      <p:pic>
        <p:nvPicPr>
          <p:cNvPr id="397" name="Immagine 5" descr="Immagine 5"/>
          <p:cNvPicPr>
            <a:picLocks noChangeAspect="1"/>
          </p:cNvPicPr>
          <p:nvPr/>
        </p:nvPicPr>
        <p:blipFill>
          <a:blip r:embed="rId16">
            <a:extLst/>
          </a:blip>
          <a:srcRect l="0" t="0" r="59583" b="0"/>
          <a:stretch>
            <a:fillRect/>
          </a:stretch>
        </p:blipFill>
        <p:spPr>
          <a:xfrm>
            <a:off x="11626316" y="6012717"/>
            <a:ext cx="440983" cy="459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egnaposto numero diapositiva 15"/>
          <p:cNvSpPr txBox="1"/>
          <p:nvPr>
            <p:ph type="sldNum" sz="quarter" idx="2"/>
          </p:nvPr>
        </p:nvSpPr>
        <p:spPr>
          <a:xfrm>
            <a:off x="11639427" y="6573022"/>
            <a:ext cx="335867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00" name="CasellaDiTesto 17"/>
          <p:cNvSpPr txBox="1"/>
          <p:nvPr/>
        </p:nvSpPr>
        <p:spPr>
          <a:xfrm>
            <a:off x="1" y="-46254"/>
            <a:ext cx="8348472" cy="106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lnSpc>
                <a:spcPct val="90000"/>
              </a:lnSpc>
              <a:defRPr b="1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Laboratory of Materials Physics for </a:t>
            </a:r>
            <a:br/>
            <a:r>
              <a:t>Nuclear Physics </a:t>
            </a:r>
          </a:p>
        </p:txBody>
      </p:sp>
      <p:grpSp>
        <p:nvGrpSpPr>
          <p:cNvPr id="406" name="Gruppo 2"/>
          <p:cNvGrpSpPr/>
          <p:nvPr/>
        </p:nvGrpSpPr>
        <p:grpSpPr>
          <a:xfrm>
            <a:off x="6032563" y="2100157"/>
            <a:ext cx="3279283" cy="4239344"/>
            <a:chOff x="0" y="0"/>
            <a:chExt cx="3279282" cy="4239343"/>
          </a:xfrm>
        </p:grpSpPr>
        <p:grpSp>
          <p:nvGrpSpPr>
            <p:cNvPr id="404" name="Gruppo 3"/>
            <p:cNvGrpSpPr/>
            <p:nvPr/>
          </p:nvGrpSpPr>
          <p:grpSpPr>
            <a:xfrm>
              <a:off x="0" y="0"/>
              <a:ext cx="3279283" cy="4236940"/>
              <a:chOff x="0" y="0"/>
              <a:chExt cx="3279282" cy="4236939"/>
            </a:xfrm>
          </p:grpSpPr>
          <p:pic>
            <p:nvPicPr>
              <p:cNvPr id="401" name="Immagine 5" descr="Immagine 5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2197" t="15486" r="7569" b="22455"/>
              <a:stretch>
                <a:fillRect/>
              </a:stretch>
            </p:blipFill>
            <p:spPr>
              <a:xfrm>
                <a:off x="279210" y="650723"/>
                <a:ext cx="2824800" cy="14033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02" name="CasellaDiTesto 6"/>
              <p:cNvSpPr txBox="1"/>
              <p:nvPr/>
            </p:nvSpPr>
            <p:spPr>
              <a:xfrm>
                <a:off x="149657" y="159300"/>
                <a:ext cx="3083905" cy="3401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b="1" sz="20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Alkali materials (Na, Mg,…)</a:t>
                </a:r>
              </a:p>
            </p:txBody>
          </p:sp>
          <p:sp>
            <p:nvSpPr>
              <p:cNvPr id="403" name="Rettangolo 7"/>
              <p:cNvSpPr/>
              <p:nvPr/>
            </p:nvSpPr>
            <p:spPr>
              <a:xfrm>
                <a:off x="-1" y="-1"/>
                <a:ext cx="3279284" cy="4236941"/>
              </a:xfrm>
              <a:prstGeom prst="rect">
                <a:avLst/>
              </a:prstGeom>
              <a:noFill/>
              <a:ln w="25400" cap="flat">
                <a:solidFill>
                  <a:srgbClr val="1D3053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sz="2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405" name="CasellaDiTesto 4"/>
            <p:cNvSpPr txBox="1"/>
            <p:nvPr/>
          </p:nvSpPr>
          <p:spPr>
            <a:xfrm>
              <a:off x="115805" y="2081484"/>
              <a:ext cx="3151609" cy="21578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spcBef>
                  <a:spcPts val="600"/>
                </a:spcBef>
                <a:defRPr b="1" sz="20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Materials:</a:t>
              </a:r>
              <a:endParaRPr sz="1400"/>
            </a:p>
            <a:p>
              <a:pPr>
                <a:spcBef>
                  <a:spcPts val="600"/>
                </a:spcBef>
                <a:defRPr sz="20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NaNbO</a:t>
              </a:r>
              <a:r>
                <a:rPr baseline="-25000"/>
                <a:t>3</a:t>
              </a:r>
              <a:r>
                <a:t>, Mg</a:t>
              </a:r>
              <a:r>
                <a:rPr baseline="-25000"/>
                <a:t>2</a:t>
              </a:r>
              <a:r>
                <a:t>Si</a:t>
              </a:r>
              <a:endParaRPr sz="1400"/>
            </a:p>
            <a:p>
              <a:pPr>
                <a:spcBef>
                  <a:spcPts val="600"/>
                </a:spcBef>
                <a:defRPr b="1" sz="20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Characteristics:</a:t>
              </a:r>
              <a:endParaRPr sz="1400"/>
            </a:p>
            <a:p>
              <a:pPr>
                <a:spcBef>
                  <a:spcPts val="600"/>
                </a:spcBef>
                <a:defRPr sz="20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Heated sample holder (up to 600 °C)</a:t>
              </a:r>
              <a:endParaRPr sz="1400"/>
            </a:p>
          </p:txBody>
        </p:sp>
      </p:grpSp>
      <p:grpSp>
        <p:nvGrpSpPr>
          <p:cNvPr id="412" name="Gruppo 28"/>
          <p:cNvGrpSpPr/>
          <p:nvPr/>
        </p:nvGrpSpPr>
        <p:grpSpPr>
          <a:xfrm>
            <a:off x="73889" y="1246549"/>
            <a:ext cx="6025216" cy="5125831"/>
            <a:chOff x="0" y="0"/>
            <a:chExt cx="6025214" cy="5125829"/>
          </a:xfrm>
        </p:grpSpPr>
        <p:grpSp>
          <p:nvGrpSpPr>
            <p:cNvPr id="410" name="Gruppo 8"/>
            <p:cNvGrpSpPr/>
            <p:nvPr/>
          </p:nvGrpSpPr>
          <p:grpSpPr>
            <a:xfrm>
              <a:off x="0" y="-1"/>
              <a:ext cx="6025215" cy="5125831"/>
              <a:chOff x="0" y="0"/>
              <a:chExt cx="6025214" cy="5125829"/>
            </a:xfrm>
          </p:grpSpPr>
          <p:pic>
            <p:nvPicPr>
              <p:cNvPr id="407" name="Immagine 10" descr="Immagine 10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663" t="24637" r="27853" b="21740"/>
              <a:stretch>
                <a:fillRect/>
              </a:stretch>
            </p:blipFill>
            <p:spPr>
              <a:xfrm>
                <a:off x="0" y="2741683"/>
                <a:ext cx="2597923" cy="22724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08" name="Rettangolo 11"/>
              <p:cNvSpPr txBox="1"/>
              <p:nvPr/>
            </p:nvSpPr>
            <p:spPr>
              <a:xfrm>
                <a:off x="2759421" y="456436"/>
                <a:ext cx="3265794" cy="46693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spcBef>
                    <a:spcPts val="600"/>
                  </a:spcBef>
                  <a:defRPr b="1" sz="1800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Characteristics:</a:t>
                </a:r>
              </a:p>
              <a:p>
                <a:pPr marL="285750" indent="-285750">
                  <a:buSzPct val="100000"/>
                  <a:buFont typeface="Arial"/>
                  <a:buChar char="•"/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3 sputtering source (</a:t>
                </a:r>
                <a:r>
                  <a:rPr sz="1200"/>
                  <a:t>50mmx140mm</a:t>
                </a:r>
                <a:r>
                  <a:t>)</a:t>
                </a:r>
              </a:p>
              <a:p>
                <a:pPr marL="285750" indent="-285750">
                  <a:buSzPct val="100000"/>
                  <a:buFont typeface="Arial"/>
                  <a:buChar char="•"/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2 sputtering source </a:t>
                </a:r>
                <a:r>
                  <a:rPr sz="1200"/>
                  <a:t>(150mmx230mm)</a:t>
                </a:r>
              </a:p>
              <a:p>
                <a:pPr marL="285750" indent="-285750">
                  <a:buSzPct val="100000"/>
                  <a:buFont typeface="Arial"/>
                  <a:buChar char="•"/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Active gettering system</a:t>
                </a:r>
              </a:p>
              <a:p>
                <a:pPr marL="285750" indent="-285750">
                  <a:buSzPct val="100000"/>
                  <a:buFont typeface="Arial"/>
                  <a:buChar char="•"/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Optical emission plasma diagnostics for reactive processes</a:t>
                </a:r>
              </a:p>
              <a:p>
                <a:pPr marL="285750" indent="-285750">
                  <a:buSzPct val="100000"/>
                  <a:buFont typeface="Arial"/>
                  <a:buChar char="•"/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Different power supply technologies (HiPIMS, DC, pulsed-DC, RF) </a:t>
                </a:r>
              </a:p>
              <a:p>
                <a:pPr marL="285750" indent="-285750">
                  <a:buSzPct val="100000"/>
                  <a:buFont typeface="Arial"/>
                  <a:buChar char="•"/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2 different sample holder</a:t>
                </a:r>
              </a:p>
              <a:p>
                <a:pPr>
                  <a:spcBef>
                    <a:spcPts val="600"/>
                  </a:spcBef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  <a:p>
                <a:pPr>
                  <a:spcBef>
                    <a:spcPts val="600"/>
                  </a:spcBef>
                  <a:defRPr b="1" sz="1600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Materials:</a:t>
                </a:r>
                <a:br/>
                <a:r>
                  <a:rPr b="0"/>
                  <a:t>Pure materials (Ta, Ti, Zr, Cr, Cu, Nb…)</a:t>
                </a:r>
                <a:endParaRPr b="0"/>
              </a:p>
              <a:p>
                <a:pPr>
                  <a:spcBef>
                    <a:spcPts val="600"/>
                  </a:spcBef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Compounds:</a:t>
                </a:r>
              </a:p>
              <a:p>
                <a:pPr marL="285750" indent="-285750">
                  <a:buSzPct val="100000"/>
                  <a:buFont typeface="Arial"/>
                  <a:buChar char="•"/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Oxides (natural O, </a:t>
                </a:r>
                <a:r>
                  <a:rPr baseline="30000"/>
                  <a:t>16</a:t>
                </a:r>
                <a:r>
                  <a:t>O and </a:t>
                </a:r>
                <a:r>
                  <a:rPr baseline="30000"/>
                  <a:t>17</a:t>
                </a:r>
                <a:r>
                  <a:t>O)</a:t>
                </a:r>
              </a:p>
              <a:p>
                <a:pPr marL="285750" indent="-285750">
                  <a:buSzPct val="100000"/>
                  <a:buFont typeface="Arial"/>
                  <a:buChar char="•"/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Nitrides (natural N, </a:t>
                </a:r>
                <a:r>
                  <a:rPr baseline="30000"/>
                  <a:t>14</a:t>
                </a:r>
                <a:r>
                  <a:t>N, </a:t>
                </a:r>
                <a:r>
                  <a:rPr baseline="30000"/>
                  <a:t>15</a:t>
                </a:r>
                <a:r>
                  <a:t>N)</a:t>
                </a:r>
              </a:p>
              <a:p>
                <a:pPr marL="285750" indent="-285750">
                  <a:buSzPct val="100000"/>
                  <a:buFont typeface="Arial"/>
                  <a:buChar char="•"/>
                  <a:defRPr sz="1600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Hydrides (natural H, Deuterium) </a:t>
                </a:r>
              </a:p>
            </p:txBody>
          </p:sp>
          <p:sp>
            <p:nvSpPr>
              <p:cNvPr id="409" name="Rettangolo 12"/>
              <p:cNvSpPr/>
              <p:nvPr/>
            </p:nvSpPr>
            <p:spPr>
              <a:xfrm>
                <a:off x="34313" y="0"/>
                <a:ext cx="5921122" cy="5094400"/>
              </a:xfrm>
              <a:prstGeom prst="rect">
                <a:avLst/>
              </a:prstGeom>
              <a:noFill/>
              <a:ln w="25400" cap="flat">
                <a:solidFill>
                  <a:srgbClr val="1D3053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411" name="CasellaDiTesto 14"/>
            <p:cNvSpPr txBox="1"/>
            <p:nvPr/>
          </p:nvSpPr>
          <p:spPr>
            <a:xfrm>
              <a:off x="135880" y="80858"/>
              <a:ext cx="5496086" cy="340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20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Pure metal and compounds materials synthesis</a:t>
              </a:r>
            </a:p>
          </p:txBody>
        </p:sp>
      </p:grpSp>
      <p:sp>
        <p:nvSpPr>
          <p:cNvPr id="413" name="CasellaDiTesto 19"/>
          <p:cNvSpPr txBox="1"/>
          <p:nvPr/>
        </p:nvSpPr>
        <p:spPr>
          <a:xfrm>
            <a:off x="9452365" y="1184450"/>
            <a:ext cx="2789164" cy="5641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000">
                <a:latin typeface="Calibri"/>
                <a:ea typeface="Calibri"/>
                <a:cs typeface="Calibri"/>
                <a:sym typeface="Calibri"/>
              </a:defRPr>
            </a:pPr>
            <a:r>
              <a:t>Characterization techniques:</a:t>
            </a:r>
          </a:p>
          <a:p>
            <a:pPr marL="285750" indent="-285750">
              <a:buSzPct val="100000"/>
              <a:buFont typeface="Arial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Optical microscope</a:t>
            </a:r>
          </a:p>
          <a:p>
            <a:pPr marL="285750" indent="-285750">
              <a:buSzPct val="100000"/>
              <a:buFont typeface="Arial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SEM (Scanning electron microscope)</a:t>
            </a:r>
          </a:p>
          <a:p>
            <a:pPr marL="285750" indent="-285750">
              <a:buSzPct val="100000"/>
              <a:buFont typeface="Arial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EDS (Energy-dispersive X-ray spectroscopy)</a:t>
            </a:r>
          </a:p>
          <a:p>
            <a:pPr marL="285750" indent="-285750">
              <a:buSzPct val="100000"/>
              <a:buFont typeface="Arial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AFM (Atomic force microscope)</a:t>
            </a:r>
          </a:p>
          <a:p>
            <a:pPr marL="285750" indent="-285750">
              <a:buSzPct val="100000"/>
              <a:buFont typeface="Arial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b="1" sz="2000">
                <a:latin typeface="Calibri"/>
                <a:ea typeface="Calibri"/>
                <a:cs typeface="Calibri"/>
                <a:sym typeface="Calibri"/>
              </a:defRPr>
            </a:pPr>
            <a:r>
              <a:t>Avaible in other collaborators laboratory:</a:t>
            </a:r>
          </a:p>
          <a:p>
            <a:pPr marL="285750" indent="-285750">
              <a:buSzPct val="100000"/>
              <a:buFont typeface="Arial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XRD (X-ray Diffraction)</a:t>
            </a:r>
          </a:p>
          <a:p>
            <a:pPr marL="285750" indent="-285750">
              <a:buSzPct val="100000"/>
              <a:buFont typeface="Arial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Raman</a:t>
            </a:r>
          </a:p>
          <a:p>
            <a:pPr marL="285750" indent="-285750">
              <a:buSzPct val="100000"/>
              <a:buFont typeface="Arial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TEM (transmission electron microscope)</a:t>
            </a:r>
          </a:p>
          <a:p>
            <a:pPr marL="285750" indent="-285750">
              <a:buSzPct val="100000"/>
              <a:buFont typeface="Arial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STEM (scanning TEM)</a:t>
            </a:r>
          </a:p>
          <a:p>
            <a:pPr marL="285750" indent="-285750">
              <a:buSzPct val="100000"/>
              <a:buFont typeface="Arial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FIB (focused ion beam)</a:t>
            </a:r>
          </a:p>
          <a:p>
            <a:pPr marL="285750" indent="-285750">
              <a:buSzPct val="100000"/>
              <a:buFont typeface="Arial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…</a:t>
            </a:r>
          </a:p>
        </p:txBody>
      </p:sp>
      <p:sp>
        <p:nvSpPr>
          <p:cNvPr id="414" name="CasellaDiTesto 27"/>
          <p:cNvSpPr txBox="1"/>
          <p:nvPr/>
        </p:nvSpPr>
        <p:spPr>
          <a:xfrm>
            <a:off x="6182221" y="1361775"/>
            <a:ext cx="2867019" cy="39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Sputtering systems</a:t>
            </a:r>
          </a:p>
        </p:txBody>
      </p:sp>
      <p:pic>
        <p:nvPicPr>
          <p:cNvPr id="415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791" y="1903748"/>
            <a:ext cx="2520002" cy="1890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egnaposto numero diapositiva 15"/>
          <p:cNvSpPr txBox="1"/>
          <p:nvPr>
            <p:ph type="sldNum" sz="quarter" idx="2"/>
          </p:nvPr>
        </p:nvSpPr>
        <p:spPr>
          <a:xfrm>
            <a:off x="11639427" y="6573022"/>
            <a:ext cx="335867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18" name="CasellaDiTesto 17"/>
          <p:cNvSpPr txBox="1"/>
          <p:nvPr/>
        </p:nvSpPr>
        <p:spPr>
          <a:xfrm>
            <a:off x="1" y="519"/>
            <a:ext cx="8348472" cy="1062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lnSpc>
                <a:spcPct val="90000"/>
              </a:lnSpc>
              <a:defRPr b="1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Laboratory of Materials Physics for </a:t>
            </a:r>
            <a:br/>
            <a:r>
              <a:t>Nuclear Physics </a:t>
            </a:r>
          </a:p>
        </p:txBody>
      </p:sp>
      <p:sp>
        <p:nvSpPr>
          <p:cNvPr id="419" name="CasellaDiTesto 28"/>
          <p:cNvSpPr txBox="1"/>
          <p:nvPr/>
        </p:nvSpPr>
        <p:spPr>
          <a:xfrm>
            <a:off x="160304" y="1082373"/>
            <a:ext cx="10510744" cy="34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Magnetron sputtering PVD deposition process</a:t>
            </a:r>
          </a:p>
        </p:txBody>
      </p:sp>
      <p:pic>
        <p:nvPicPr>
          <p:cNvPr id="420" name="Immagine 30" descr="Immagine 3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869" y="1710001"/>
            <a:ext cx="4106219" cy="2886123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CasellaDiTesto 34"/>
          <p:cNvSpPr txBox="1"/>
          <p:nvPr/>
        </p:nvSpPr>
        <p:spPr>
          <a:xfrm>
            <a:off x="278891" y="4473011"/>
            <a:ext cx="1879094" cy="228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DOI: 10.13140/RG.2.1.3855.5605</a:t>
            </a:r>
          </a:p>
        </p:txBody>
      </p:sp>
      <p:pic>
        <p:nvPicPr>
          <p:cNvPr id="422" name="Immagine 38" descr="Immagine 38"/>
          <p:cNvPicPr>
            <a:picLocks noChangeAspect="1"/>
          </p:cNvPicPr>
          <p:nvPr/>
        </p:nvPicPr>
        <p:blipFill>
          <a:blip r:embed="rId3">
            <a:extLst/>
          </a:blip>
          <a:srcRect l="3099" t="12465" r="16873" b="24933"/>
          <a:stretch>
            <a:fillRect/>
          </a:stretch>
        </p:blipFill>
        <p:spPr>
          <a:xfrm>
            <a:off x="4087369" y="4193885"/>
            <a:ext cx="1522034" cy="180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Immagine 40" descr="Immagine 40"/>
          <p:cNvPicPr>
            <a:picLocks noChangeAspect="1"/>
          </p:cNvPicPr>
          <p:nvPr/>
        </p:nvPicPr>
        <p:blipFill>
          <a:blip r:embed="rId4">
            <a:extLst/>
          </a:blip>
          <a:srcRect l="0" t="0" r="18719" b="40641"/>
          <a:stretch>
            <a:fillRect/>
          </a:stretch>
        </p:blipFill>
        <p:spPr>
          <a:xfrm>
            <a:off x="2433977" y="4719232"/>
            <a:ext cx="1848593" cy="180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CasellaDiTesto 41"/>
          <p:cNvSpPr txBox="1"/>
          <p:nvPr/>
        </p:nvSpPr>
        <p:spPr>
          <a:xfrm>
            <a:off x="465146" y="5015245"/>
            <a:ext cx="1557660" cy="1544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Magnesium Silicide (Mg</a:t>
            </a:r>
            <a:r>
              <a:rPr baseline="-25000"/>
              <a:t>2</a:t>
            </a:r>
            <a:r>
              <a:t>Si) deposition (Argon plasma process gas)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egnaposto numero diapositiva 15"/>
          <p:cNvSpPr txBox="1"/>
          <p:nvPr>
            <p:ph type="sldNum" sz="quarter" idx="2"/>
          </p:nvPr>
        </p:nvSpPr>
        <p:spPr>
          <a:xfrm>
            <a:off x="11639427" y="6573022"/>
            <a:ext cx="335867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7" name="CasellaDiTesto 28"/>
          <p:cNvSpPr txBox="1"/>
          <p:nvPr/>
        </p:nvSpPr>
        <p:spPr>
          <a:xfrm>
            <a:off x="160304" y="1082373"/>
            <a:ext cx="10510744" cy="34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Magnetron sputtering PVD deposition process</a:t>
            </a:r>
          </a:p>
        </p:txBody>
      </p:sp>
      <p:pic>
        <p:nvPicPr>
          <p:cNvPr id="428" name="Immagine 30" descr="Immagine 3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869" y="1710001"/>
            <a:ext cx="4106219" cy="2886123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CasellaDiTesto 34"/>
          <p:cNvSpPr txBox="1"/>
          <p:nvPr/>
        </p:nvSpPr>
        <p:spPr>
          <a:xfrm>
            <a:off x="278891" y="4473011"/>
            <a:ext cx="1879094" cy="228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DOI: 10.13140/RG.2.1.3855.5605</a:t>
            </a:r>
          </a:p>
        </p:txBody>
      </p:sp>
      <p:pic>
        <p:nvPicPr>
          <p:cNvPr id="430" name="Immagine 38" descr="Immagine 38"/>
          <p:cNvPicPr>
            <a:picLocks noChangeAspect="1"/>
          </p:cNvPicPr>
          <p:nvPr/>
        </p:nvPicPr>
        <p:blipFill>
          <a:blip r:embed="rId3">
            <a:extLst/>
          </a:blip>
          <a:srcRect l="3099" t="12465" r="16873" b="24933"/>
          <a:stretch>
            <a:fillRect/>
          </a:stretch>
        </p:blipFill>
        <p:spPr>
          <a:xfrm>
            <a:off x="4087369" y="4193885"/>
            <a:ext cx="1522034" cy="180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Immagine 40" descr="Immagine 40"/>
          <p:cNvPicPr>
            <a:picLocks noChangeAspect="1"/>
          </p:cNvPicPr>
          <p:nvPr/>
        </p:nvPicPr>
        <p:blipFill>
          <a:blip r:embed="rId4">
            <a:extLst/>
          </a:blip>
          <a:srcRect l="0" t="0" r="18719" b="40641"/>
          <a:stretch>
            <a:fillRect/>
          </a:stretch>
        </p:blipFill>
        <p:spPr>
          <a:xfrm>
            <a:off x="2433977" y="4719232"/>
            <a:ext cx="1848593" cy="1800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5" name="Gruppo 75"/>
          <p:cNvGrpSpPr/>
          <p:nvPr/>
        </p:nvGrpSpPr>
        <p:grpSpPr>
          <a:xfrm>
            <a:off x="5985500" y="2409515"/>
            <a:ext cx="5889763" cy="625189"/>
            <a:chOff x="0" y="0"/>
            <a:chExt cx="5889762" cy="625187"/>
          </a:xfrm>
        </p:grpSpPr>
        <p:sp>
          <p:nvSpPr>
            <p:cNvPr id="432" name="CasellaDiTesto 42"/>
            <p:cNvSpPr txBox="1"/>
            <p:nvPr/>
          </p:nvSpPr>
          <p:spPr>
            <a:xfrm>
              <a:off x="0" y="12027"/>
              <a:ext cx="2313433" cy="3330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High quality coatings</a:t>
              </a:r>
            </a:p>
          </p:txBody>
        </p:sp>
        <p:sp>
          <p:nvSpPr>
            <p:cNvPr id="433" name="CasellaDiTesto 44"/>
            <p:cNvSpPr txBox="1"/>
            <p:nvPr/>
          </p:nvSpPr>
          <p:spPr>
            <a:xfrm>
              <a:off x="3421324" y="0"/>
              <a:ext cx="2468439" cy="6251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Ion bombardment </a:t>
              </a:r>
              <a:r>
                <a:rPr>
                  <a:solidFill>
                    <a:srgbClr val="000000"/>
                  </a:solidFill>
                </a:rPr>
                <a:t>assisted film growth</a:t>
              </a:r>
            </a:p>
          </p:txBody>
        </p:sp>
        <p:sp>
          <p:nvSpPr>
            <p:cNvPr id="434" name="Freccia a destra 68"/>
            <p:cNvSpPr/>
            <p:nvPr/>
          </p:nvSpPr>
          <p:spPr>
            <a:xfrm>
              <a:off x="2171055" y="138658"/>
              <a:ext cx="1036950" cy="215447"/>
            </a:xfrm>
            <a:prstGeom prst="rightArrow">
              <a:avLst>
                <a:gd name="adj1" fmla="val 50000"/>
                <a:gd name="adj2" fmla="val 181159"/>
              </a:avLst>
            </a:prstGeom>
            <a:solidFill>
              <a:schemeClr val="accent4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39" name="Gruppo 74"/>
          <p:cNvGrpSpPr/>
          <p:nvPr/>
        </p:nvGrpSpPr>
        <p:grpSpPr>
          <a:xfrm>
            <a:off x="5981680" y="3038426"/>
            <a:ext cx="5779961" cy="625189"/>
            <a:chOff x="0" y="0"/>
            <a:chExt cx="5779960" cy="625187"/>
          </a:xfrm>
        </p:grpSpPr>
        <p:sp>
          <p:nvSpPr>
            <p:cNvPr id="436" name="CasellaDiTesto 48"/>
            <p:cNvSpPr txBox="1"/>
            <p:nvPr/>
          </p:nvSpPr>
          <p:spPr>
            <a:xfrm>
              <a:off x="0" y="0"/>
              <a:ext cx="2205924" cy="6251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Low Oxygen contamination </a:t>
              </a:r>
            </a:p>
          </p:txBody>
        </p:sp>
        <p:sp>
          <p:nvSpPr>
            <p:cNvPr id="437" name="CasellaDiTesto 64"/>
            <p:cNvSpPr txBox="1"/>
            <p:nvPr/>
          </p:nvSpPr>
          <p:spPr>
            <a:xfrm>
              <a:off x="3425144" y="153894"/>
              <a:ext cx="2354817" cy="3330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Active gettering system</a:t>
              </a:r>
            </a:p>
          </p:txBody>
        </p:sp>
        <p:sp>
          <p:nvSpPr>
            <p:cNvPr id="438" name="Freccia a destra 69"/>
            <p:cNvSpPr/>
            <p:nvPr/>
          </p:nvSpPr>
          <p:spPr>
            <a:xfrm>
              <a:off x="2142014" y="221674"/>
              <a:ext cx="1036951" cy="215446"/>
            </a:xfrm>
            <a:prstGeom prst="rightArrow">
              <a:avLst>
                <a:gd name="adj1" fmla="val 50000"/>
                <a:gd name="adj2" fmla="val 181159"/>
              </a:avLst>
            </a:prstGeom>
            <a:solidFill>
              <a:schemeClr val="accent4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43" name="Gruppo 73"/>
          <p:cNvGrpSpPr/>
          <p:nvPr/>
        </p:nvGrpSpPr>
        <p:grpSpPr>
          <a:xfrm>
            <a:off x="5966713" y="3942512"/>
            <a:ext cx="5794927" cy="1209388"/>
            <a:chOff x="0" y="0"/>
            <a:chExt cx="5794926" cy="1209387"/>
          </a:xfrm>
        </p:grpSpPr>
        <p:sp>
          <p:nvSpPr>
            <p:cNvPr id="440" name="CasellaDiTesto 50"/>
            <p:cNvSpPr txBox="1"/>
            <p:nvPr/>
          </p:nvSpPr>
          <p:spPr>
            <a:xfrm>
              <a:off x="0" y="0"/>
              <a:ext cx="2601458" cy="1209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Synthesis of compound targets using REACTIVE magnetron sputtering technology</a:t>
              </a:r>
            </a:p>
          </p:txBody>
        </p:sp>
        <p:sp>
          <p:nvSpPr>
            <p:cNvPr id="441" name="CasellaDiTesto 67"/>
            <p:cNvSpPr txBox="1"/>
            <p:nvPr/>
          </p:nvSpPr>
          <p:spPr>
            <a:xfrm>
              <a:off x="3440110" y="0"/>
              <a:ext cx="2354817" cy="1209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Nitrides, Oxides and Hydrides with natural and </a:t>
              </a:r>
              <a:r>
                <a:rPr>
                  <a:solidFill>
                    <a:srgbClr val="FF0000"/>
                  </a:solidFill>
                </a:rPr>
                <a:t>isotopically enriched gas</a:t>
              </a:r>
            </a:p>
          </p:txBody>
        </p:sp>
        <p:sp>
          <p:nvSpPr>
            <p:cNvPr id="442" name="Freccia a destra 70"/>
            <p:cNvSpPr/>
            <p:nvPr/>
          </p:nvSpPr>
          <p:spPr>
            <a:xfrm>
              <a:off x="2222967" y="388021"/>
              <a:ext cx="1036951" cy="215446"/>
            </a:xfrm>
            <a:prstGeom prst="rightArrow">
              <a:avLst>
                <a:gd name="adj1" fmla="val 50000"/>
                <a:gd name="adj2" fmla="val 181159"/>
              </a:avLst>
            </a:prstGeom>
            <a:solidFill>
              <a:schemeClr val="accent4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47" name="Gruppo 72"/>
          <p:cNvGrpSpPr/>
          <p:nvPr/>
        </p:nvGrpSpPr>
        <p:grpSpPr>
          <a:xfrm>
            <a:off x="5981680" y="5390226"/>
            <a:ext cx="5893536" cy="917288"/>
            <a:chOff x="0" y="0"/>
            <a:chExt cx="5893535" cy="917287"/>
          </a:xfrm>
        </p:grpSpPr>
        <p:sp>
          <p:nvSpPr>
            <p:cNvPr id="444" name="CasellaDiTesto 46"/>
            <p:cNvSpPr txBox="1"/>
            <p:nvPr/>
          </p:nvSpPr>
          <p:spPr>
            <a:xfrm>
              <a:off x="0" y="229006"/>
              <a:ext cx="2321074" cy="6251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Plasma study and monitoring </a:t>
              </a:r>
            </a:p>
          </p:txBody>
        </p:sp>
        <p:sp>
          <p:nvSpPr>
            <p:cNvPr id="445" name="CasellaDiTesto 66"/>
            <p:cNvSpPr txBox="1"/>
            <p:nvPr/>
          </p:nvSpPr>
          <p:spPr>
            <a:xfrm>
              <a:off x="3425144" y="0"/>
              <a:ext cx="2468392" cy="9172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Optical emission spectroscopy (UV-VIS) and Time resolved OES</a:t>
              </a:r>
            </a:p>
          </p:txBody>
        </p:sp>
        <p:sp>
          <p:nvSpPr>
            <p:cNvPr id="446" name="Freccia a destra 71"/>
            <p:cNvSpPr/>
            <p:nvPr/>
          </p:nvSpPr>
          <p:spPr>
            <a:xfrm>
              <a:off x="2174875" y="408141"/>
              <a:ext cx="1036950" cy="215447"/>
            </a:xfrm>
            <a:prstGeom prst="rightArrow">
              <a:avLst>
                <a:gd name="adj1" fmla="val 50000"/>
                <a:gd name="adj2" fmla="val 181159"/>
              </a:avLst>
            </a:prstGeom>
            <a:solidFill>
              <a:schemeClr val="accent4"/>
            </a:solidFill>
            <a:ln w="127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48" name="CasellaDiTesto 2"/>
          <p:cNvSpPr txBox="1"/>
          <p:nvPr/>
        </p:nvSpPr>
        <p:spPr>
          <a:xfrm>
            <a:off x="7220698" y="1423972"/>
            <a:ext cx="2974917" cy="760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Process control and system improvements</a:t>
            </a:r>
          </a:p>
        </p:txBody>
      </p:sp>
      <p:sp>
        <p:nvSpPr>
          <p:cNvPr id="449" name="CasellaDiTesto 1"/>
          <p:cNvSpPr txBox="1"/>
          <p:nvPr/>
        </p:nvSpPr>
        <p:spPr>
          <a:xfrm>
            <a:off x="1" y="519"/>
            <a:ext cx="8348472" cy="1062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lnSpc>
                <a:spcPct val="90000"/>
              </a:lnSpc>
              <a:defRPr b="1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Laboratory of Materials Physics for </a:t>
            </a:r>
            <a:br/>
            <a:r>
              <a:t>Nuclear Physics </a:t>
            </a:r>
          </a:p>
        </p:txBody>
      </p:sp>
      <p:sp>
        <p:nvSpPr>
          <p:cNvPr id="450" name="CasellaDiTesto 3"/>
          <p:cNvSpPr txBox="1"/>
          <p:nvPr/>
        </p:nvSpPr>
        <p:spPr>
          <a:xfrm>
            <a:off x="465146" y="5015245"/>
            <a:ext cx="1557660" cy="1544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Magnesium Silicide (Mg</a:t>
            </a:r>
            <a:r>
              <a:rPr baseline="-25000"/>
              <a:t>2</a:t>
            </a:r>
            <a:r>
              <a:t>Si) deposition (Argon plasma process gas)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egnaposto numero diapositiva 1"/>
          <p:cNvSpPr txBox="1"/>
          <p:nvPr>
            <p:ph type="sldNum" sz="quarter" idx="2"/>
          </p:nvPr>
        </p:nvSpPr>
        <p:spPr>
          <a:xfrm>
            <a:off x="11639427" y="6573022"/>
            <a:ext cx="335867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53" name="CasellaDiTesto 25"/>
          <p:cNvSpPr txBox="1"/>
          <p:nvPr/>
        </p:nvSpPr>
        <p:spPr>
          <a:xfrm>
            <a:off x="1" y="519"/>
            <a:ext cx="8348472" cy="1062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lnSpc>
                <a:spcPct val="90000"/>
              </a:lnSpc>
              <a:defRPr b="1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Laboratory of Materials Physics for </a:t>
            </a:r>
            <a:br/>
            <a:r>
              <a:t>Nuclear Physics </a:t>
            </a:r>
          </a:p>
        </p:txBody>
      </p:sp>
      <p:pic>
        <p:nvPicPr>
          <p:cNvPr id="454" name="Immagine 31" descr="Immagine 31"/>
          <p:cNvPicPr>
            <a:picLocks noChangeAspect="1"/>
          </p:cNvPicPr>
          <p:nvPr/>
        </p:nvPicPr>
        <p:blipFill>
          <a:blip r:embed="rId2">
            <a:extLst/>
          </a:blip>
          <a:srcRect l="21650" t="29110" r="57087" b="36147"/>
          <a:stretch>
            <a:fillRect/>
          </a:stretch>
        </p:blipFill>
        <p:spPr>
          <a:xfrm>
            <a:off x="1611730" y="1328519"/>
            <a:ext cx="1958357" cy="180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Immagine 38" descr="Immagine 3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1697" y="4472549"/>
            <a:ext cx="1836656" cy="1894650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CasellaDiTesto 41"/>
          <p:cNvSpPr txBox="1"/>
          <p:nvPr/>
        </p:nvSpPr>
        <p:spPr>
          <a:xfrm>
            <a:off x="229271" y="5425502"/>
            <a:ext cx="1495045" cy="73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NRA</a:t>
            </a:r>
          </a:p>
          <a:p>
            <a:pPr>
              <a:defRPr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D(</a:t>
            </a:r>
            <a:r>
              <a:rPr baseline="30000"/>
              <a:t>3</a:t>
            </a:r>
            <a:r>
              <a:t>He, p)</a:t>
            </a:r>
            <a:r>
              <a:rPr baseline="30000"/>
              <a:t>4</a:t>
            </a:r>
            <a:r>
              <a:t>He</a:t>
            </a:r>
          </a:p>
          <a:p>
            <a:pPr>
              <a:defRPr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1MeV </a:t>
            </a:r>
            <a:r>
              <a:rPr baseline="30000"/>
              <a:t>3</a:t>
            </a:r>
            <a:r>
              <a:t>He AN2000 </a:t>
            </a:r>
          </a:p>
        </p:txBody>
      </p:sp>
      <p:grpSp>
        <p:nvGrpSpPr>
          <p:cNvPr id="459" name="Gruppo 39"/>
          <p:cNvGrpSpPr/>
          <p:nvPr/>
        </p:nvGrpSpPr>
        <p:grpSpPr>
          <a:xfrm>
            <a:off x="-359438" y="3276229"/>
            <a:ext cx="3166237" cy="1675612"/>
            <a:chOff x="0" y="0"/>
            <a:chExt cx="3166235" cy="1675611"/>
          </a:xfrm>
        </p:grpSpPr>
        <p:pic>
          <p:nvPicPr>
            <p:cNvPr id="457" name="Immagine 32" descr="Immagine 32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0639" t="17518" r="30417" b="16900"/>
            <a:stretch>
              <a:fillRect/>
            </a:stretch>
          </p:blipFill>
          <p:spPr>
            <a:xfrm>
              <a:off x="323127" y="0"/>
              <a:ext cx="2658778" cy="1675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8" name="CasellaDiTesto 33"/>
            <p:cNvSpPr txBox="1"/>
            <p:nvPr/>
          </p:nvSpPr>
          <p:spPr>
            <a:xfrm>
              <a:off x="0" y="152770"/>
              <a:ext cx="3166236" cy="280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EBS (p,p) 2MeV, AN2000</a:t>
              </a:r>
            </a:p>
          </p:txBody>
        </p:sp>
      </p:grpSp>
      <p:sp>
        <p:nvSpPr>
          <p:cNvPr id="460" name="CasellaDiTesto 45"/>
          <p:cNvSpPr txBox="1"/>
          <p:nvPr/>
        </p:nvSpPr>
        <p:spPr>
          <a:xfrm>
            <a:off x="183550" y="1274103"/>
            <a:ext cx="1737362" cy="668620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Hydrides targets</a:t>
            </a:r>
          </a:p>
          <a:p>
            <a:pPr algn="ctr">
              <a:defRPr b="1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ZrD</a:t>
            </a:r>
            <a:r>
              <a:rPr baseline="-25000"/>
              <a:t>2</a:t>
            </a:r>
          </a:p>
        </p:txBody>
      </p:sp>
      <p:grpSp>
        <p:nvGrpSpPr>
          <p:cNvPr id="465" name="Gruppo 49"/>
          <p:cNvGrpSpPr/>
          <p:nvPr/>
        </p:nvGrpSpPr>
        <p:grpSpPr>
          <a:xfrm>
            <a:off x="4259896" y="1287188"/>
            <a:ext cx="3166237" cy="5220005"/>
            <a:chOff x="0" y="0"/>
            <a:chExt cx="3166235" cy="5220004"/>
          </a:xfrm>
        </p:grpSpPr>
        <p:pic>
          <p:nvPicPr>
            <p:cNvPr id="461" name="Immagine 26" descr="Immagine 26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5588" t="38492" r="39762" b="966"/>
            <a:stretch>
              <a:fillRect/>
            </a:stretch>
          </p:blipFill>
          <p:spPr>
            <a:xfrm>
              <a:off x="682581" y="518160"/>
              <a:ext cx="1832365" cy="180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2" name="Immagine 30" descr="Immagine 30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70897" y="2597736"/>
              <a:ext cx="2424441" cy="216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3" name="CasellaDiTesto 42"/>
            <p:cNvSpPr txBox="1"/>
            <p:nvPr/>
          </p:nvSpPr>
          <p:spPr>
            <a:xfrm>
              <a:off x="0" y="4939205"/>
              <a:ext cx="3166236" cy="280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t>EBS (</a:t>
              </a:r>
              <a:r>
                <a:t>α</a:t>
              </a:r>
              <a:r>
                <a:t>,</a:t>
              </a:r>
              <a:r>
                <a:t>α</a:t>
              </a:r>
              <a:r>
                <a:t>) 1.6MeV, AN2000</a:t>
              </a:r>
            </a:p>
          </p:txBody>
        </p:sp>
        <p:sp>
          <p:nvSpPr>
            <p:cNvPr id="464" name="CasellaDiTesto 46"/>
            <p:cNvSpPr txBox="1"/>
            <p:nvPr/>
          </p:nvSpPr>
          <p:spPr>
            <a:xfrm>
              <a:off x="287452" y="0"/>
              <a:ext cx="1737361" cy="637886"/>
            </a:xfrm>
            <a:prstGeom prst="rect">
              <a:avLst/>
            </a:prstGeom>
            <a:solidFill>
              <a:srgbClr val="FFF2CC"/>
            </a:solidFill>
            <a:ln w="12700" cap="flat">
              <a:solidFill>
                <a:srgbClr val="FFF2CC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b="1"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Nitrides targets</a:t>
              </a:r>
            </a:p>
            <a:p>
              <a:pPr algn="ctr">
                <a:defRPr b="1"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Ta</a:t>
              </a:r>
              <a:r>
                <a:rPr baseline="30000"/>
                <a:t>15</a:t>
              </a:r>
              <a:r>
                <a:t>N</a:t>
              </a:r>
            </a:p>
          </p:txBody>
        </p:sp>
      </p:grpSp>
      <p:grpSp>
        <p:nvGrpSpPr>
          <p:cNvPr id="470" name="Gruppo 50"/>
          <p:cNvGrpSpPr/>
          <p:nvPr/>
        </p:nvGrpSpPr>
        <p:grpSpPr>
          <a:xfrm>
            <a:off x="8088421" y="1225857"/>
            <a:ext cx="3166237" cy="5220006"/>
            <a:chOff x="0" y="0"/>
            <a:chExt cx="3166235" cy="5220004"/>
          </a:xfrm>
        </p:grpSpPr>
        <p:pic>
          <p:nvPicPr>
            <p:cNvPr id="466" name="Immagine 43" descr="Immagine 43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31500" t="32327" r="36200" b="18951"/>
            <a:stretch>
              <a:fillRect/>
            </a:stretch>
          </p:blipFill>
          <p:spPr>
            <a:xfrm>
              <a:off x="606352" y="746721"/>
              <a:ext cx="2122531" cy="180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7" name="Immagine 44" descr="Immagine 44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70913" y="2665337"/>
              <a:ext cx="2424412" cy="216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8" name="CasellaDiTesto 47"/>
            <p:cNvSpPr txBox="1"/>
            <p:nvPr/>
          </p:nvSpPr>
          <p:spPr>
            <a:xfrm>
              <a:off x="150814" y="0"/>
              <a:ext cx="1737361" cy="668620"/>
            </a:xfrm>
            <a:prstGeom prst="rect">
              <a:avLst/>
            </a:prstGeom>
            <a:solidFill>
              <a:srgbClr val="E2F0D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b="1"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Oxides targets</a:t>
              </a:r>
            </a:p>
            <a:p>
              <a:pPr algn="ctr">
                <a:defRPr b="1"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Ta</a:t>
              </a:r>
              <a:r>
                <a:rPr baseline="-25000"/>
                <a:t>2</a:t>
              </a:r>
              <a:r>
                <a:rPr baseline="30000"/>
                <a:t>nat</a:t>
              </a:r>
              <a:r>
                <a:t>O</a:t>
              </a:r>
              <a:r>
                <a:rPr baseline="-25000"/>
                <a:t>5</a:t>
              </a:r>
            </a:p>
          </p:txBody>
        </p:sp>
        <p:sp>
          <p:nvSpPr>
            <p:cNvPr id="469" name="CasellaDiTesto 48"/>
            <p:cNvSpPr txBox="1"/>
            <p:nvPr/>
          </p:nvSpPr>
          <p:spPr>
            <a:xfrm>
              <a:off x="0" y="4939205"/>
              <a:ext cx="3166236" cy="280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t>EBS (</a:t>
              </a:r>
              <a:r>
                <a:t>α</a:t>
              </a:r>
              <a:r>
                <a:t>,</a:t>
              </a:r>
              <a:r>
                <a:t>α</a:t>
              </a:r>
              <a:r>
                <a:t>) 2MeV, AN2000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egnaposto numero diapositiva 1"/>
          <p:cNvSpPr txBox="1"/>
          <p:nvPr>
            <p:ph type="sldNum" sz="quarter" idx="2"/>
          </p:nvPr>
        </p:nvSpPr>
        <p:spPr>
          <a:xfrm>
            <a:off x="11639427" y="6573022"/>
            <a:ext cx="335867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76" name="Gruppo 2"/>
          <p:cNvGrpSpPr/>
          <p:nvPr/>
        </p:nvGrpSpPr>
        <p:grpSpPr>
          <a:xfrm>
            <a:off x="748084" y="3194407"/>
            <a:ext cx="4246172" cy="787474"/>
            <a:chOff x="0" y="0"/>
            <a:chExt cx="4246170" cy="787472"/>
          </a:xfrm>
        </p:grpSpPr>
        <p:sp>
          <p:nvSpPr>
            <p:cNvPr id="473" name="CasellaDiTesto 4"/>
            <p:cNvSpPr txBox="1"/>
            <p:nvPr/>
          </p:nvSpPr>
          <p:spPr>
            <a:xfrm>
              <a:off x="0" y="138688"/>
              <a:ext cx="1841411" cy="352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baseline="30000" sz="200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23</a:t>
              </a:r>
              <a:r>
                <a:rPr baseline="0"/>
                <a:t>Na(p,</a:t>
              </a:r>
              <a:r>
                <a:rPr baseline="0">
                  <a:latin typeface="Symbol"/>
                  <a:ea typeface="Symbol"/>
                  <a:cs typeface="Symbol"/>
                  <a:sym typeface="Symbol"/>
                </a:rPr>
                <a:t>a</a:t>
              </a:r>
              <a:r>
                <a:rPr baseline="0"/>
                <a:t>)</a:t>
              </a:r>
              <a:r>
                <a:t>20</a:t>
              </a:r>
              <a:r>
                <a:rPr baseline="0"/>
                <a:t>Ne </a:t>
              </a:r>
            </a:p>
          </p:txBody>
        </p:sp>
        <p:pic>
          <p:nvPicPr>
            <p:cNvPr id="474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45524" y="0"/>
              <a:ext cx="806539" cy="767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5" name="TextBox 5"/>
            <p:cNvSpPr txBox="1"/>
            <p:nvPr/>
          </p:nvSpPr>
          <p:spPr>
            <a:xfrm>
              <a:off x="2452062" y="66849"/>
              <a:ext cx="1794109" cy="7206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ELDAR</a:t>
              </a:r>
            </a:p>
            <a:p>
              <a:pPr/>
              <a:r>
                <a:t>Elements in the Lives</a:t>
              </a:r>
            </a:p>
            <a:p>
              <a:pPr/>
              <a:r>
                <a:t>and Deaths of stARs</a:t>
              </a:r>
            </a:p>
          </p:txBody>
        </p:sp>
      </p:grpSp>
      <p:grpSp>
        <p:nvGrpSpPr>
          <p:cNvPr id="480" name="Gruppo 7"/>
          <p:cNvGrpSpPr/>
          <p:nvPr/>
        </p:nvGrpSpPr>
        <p:grpSpPr>
          <a:xfrm>
            <a:off x="795050" y="2126975"/>
            <a:ext cx="3878885" cy="764616"/>
            <a:chOff x="0" y="0"/>
            <a:chExt cx="3878883" cy="764615"/>
          </a:xfrm>
        </p:grpSpPr>
        <p:sp>
          <p:nvSpPr>
            <p:cNvPr id="477" name="CasellaDiTesto 8"/>
            <p:cNvSpPr txBox="1"/>
            <p:nvPr/>
          </p:nvSpPr>
          <p:spPr>
            <a:xfrm>
              <a:off x="0" y="187022"/>
              <a:ext cx="1497075" cy="352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baseline="30000" sz="200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14</a:t>
              </a:r>
              <a:r>
                <a:rPr baseline="0"/>
                <a:t>N(p,</a:t>
              </a:r>
              <a:r>
                <a:rPr baseline="0">
                  <a:latin typeface="Symbol"/>
                  <a:ea typeface="Symbol"/>
                  <a:cs typeface="Symbol"/>
                  <a:sym typeface="Symbol"/>
                </a:rPr>
                <a:t>g</a:t>
              </a:r>
              <a:r>
                <a:rPr baseline="0"/>
                <a:t>)</a:t>
              </a:r>
              <a:r>
                <a:t>15</a:t>
              </a:r>
              <a:r>
                <a:rPr baseline="0"/>
                <a:t>O</a:t>
              </a:r>
            </a:p>
          </p:txBody>
        </p:sp>
        <p:pic>
          <p:nvPicPr>
            <p:cNvPr id="478" name="Picture 2" descr="Picture 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410916" y="79093"/>
              <a:ext cx="722874" cy="6855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9" name="TextBox 11"/>
            <p:cNvSpPr txBox="1"/>
            <p:nvPr/>
          </p:nvSpPr>
          <p:spPr>
            <a:xfrm>
              <a:off x="2142417" y="0"/>
              <a:ext cx="1736467" cy="7206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SoCIAL</a:t>
              </a:r>
            </a:p>
            <a:p>
              <a:pPr/>
              <a:r>
                <a:t>SOlar Composition Investigated At Luna</a:t>
              </a:r>
            </a:p>
          </p:txBody>
        </p:sp>
      </p:grpSp>
      <p:sp>
        <p:nvSpPr>
          <p:cNvPr id="481" name="CasellaDiTesto 13"/>
          <p:cNvSpPr txBox="1"/>
          <p:nvPr/>
        </p:nvSpPr>
        <p:spPr>
          <a:xfrm>
            <a:off x="786423" y="4112643"/>
            <a:ext cx="2096699" cy="352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aseline="30000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24</a:t>
            </a:r>
            <a:r>
              <a:rPr baseline="0"/>
              <a:t>Mg(p,</a:t>
            </a:r>
            <a:r>
              <a:rPr baseline="0">
                <a:latin typeface="Symbol"/>
                <a:ea typeface="Symbol"/>
                <a:cs typeface="Symbol"/>
                <a:sym typeface="Symbol"/>
              </a:rPr>
              <a:t>g</a:t>
            </a:r>
            <a:r>
              <a:rPr baseline="0"/>
              <a:t>)</a:t>
            </a:r>
            <a:r>
              <a:t>25</a:t>
            </a:r>
            <a:r>
              <a:rPr baseline="0"/>
              <a:t>Al</a:t>
            </a:r>
          </a:p>
        </p:txBody>
      </p:sp>
      <p:sp>
        <p:nvSpPr>
          <p:cNvPr id="482" name="Parentesi graffa aperta 14"/>
          <p:cNvSpPr/>
          <p:nvPr/>
        </p:nvSpPr>
        <p:spPr>
          <a:xfrm rot="16200000">
            <a:off x="2153403" y="3240389"/>
            <a:ext cx="685520" cy="34827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0656"/>
                  <a:pt x="10800" y="19491"/>
                </a:cubicBezTo>
                <a:lnTo>
                  <a:pt x="10800" y="12909"/>
                </a:lnTo>
                <a:cubicBezTo>
                  <a:pt x="10800" y="11744"/>
                  <a:pt x="5965" y="10800"/>
                  <a:pt x="0" y="10800"/>
                </a:cubicBezTo>
                <a:cubicBezTo>
                  <a:pt x="5965" y="10800"/>
                  <a:pt x="10800" y="9856"/>
                  <a:pt x="10800" y="8691"/>
                </a:cubicBezTo>
                <a:lnTo>
                  <a:pt x="10800" y="2109"/>
                </a:lnTo>
                <a:cubicBezTo>
                  <a:pt x="10800" y="944"/>
                  <a:pt x="15635" y="0"/>
                  <a:pt x="21600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 algn="ctr">
              <a:defRPr sz="20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83" name="CasellaDiTesto 15"/>
          <p:cNvSpPr txBox="1"/>
          <p:nvPr/>
        </p:nvSpPr>
        <p:spPr>
          <a:xfrm>
            <a:off x="980914" y="5323683"/>
            <a:ext cx="2930188" cy="34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experiments at </a:t>
            </a:r>
            <a:r>
              <a:rPr b="1"/>
              <a:t>LUNA400</a:t>
            </a:r>
          </a:p>
        </p:txBody>
      </p:sp>
      <p:sp>
        <p:nvSpPr>
          <p:cNvPr id="484" name="CasellaDiTesto 17"/>
          <p:cNvSpPr txBox="1"/>
          <p:nvPr/>
        </p:nvSpPr>
        <p:spPr>
          <a:xfrm>
            <a:off x="6770085" y="5374792"/>
            <a:ext cx="2930189" cy="644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experiments at </a:t>
            </a:r>
            <a:r>
              <a:rPr b="1"/>
              <a:t>BELLOTTI ion beam facility</a:t>
            </a:r>
          </a:p>
        </p:txBody>
      </p:sp>
      <p:grpSp>
        <p:nvGrpSpPr>
          <p:cNvPr id="492" name="Gruppo 29"/>
          <p:cNvGrpSpPr/>
          <p:nvPr/>
        </p:nvGrpSpPr>
        <p:grpSpPr>
          <a:xfrm>
            <a:off x="5875605" y="2608407"/>
            <a:ext cx="5216207" cy="2698476"/>
            <a:chOff x="0" y="0"/>
            <a:chExt cx="5216206" cy="2698475"/>
          </a:xfrm>
        </p:grpSpPr>
        <p:sp>
          <p:nvSpPr>
            <p:cNvPr id="485" name="CasellaDiTesto 12"/>
            <p:cNvSpPr txBox="1"/>
            <p:nvPr/>
          </p:nvSpPr>
          <p:spPr>
            <a:xfrm>
              <a:off x="157057" y="1091380"/>
              <a:ext cx="5025544" cy="340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baseline="30000" sz="200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12</a:t>
              </a:r>
              <a:r>
                <a:rPr baseline="0"/>
                <a:t>C+</a:t>
              </a:r>
              <a:r>
                <a:t>12</a:t>
              </a:r>
              <a:r>
                <a:rPr baseline="0"/>
                <a:t>C</a:t>
              </a:r>
            </a:p>
          </p:txBody>
        </p:sp>
        <p:sp>
          <p:nvSpPr>
            <p:cNvPr id="486" name="Parentesi graffa aperta 16"/>
            <p:cNvSpPr/>
            <p:nvPr/>
          </p:nvSpPr>
          <p:spPr>
            <a:xfrm rot="16200000">
              <a:off x="2123199" y="-110245"/>
              <a:ext cx="685521" cy="493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5635" y="21600"/>
                    <a:pt x="10800" y="20933"/>
                    <a:pt x="10800" y="20111"/>
                  </a:cubicBezTo>
                  <a:lnTo>
                    <a:pt x="10800" y="12289"/>
                  </a:lnTo>
                  <a:cubicBezTo>
                    <a:pt x="10800" y="11467"/>
                    <a:pt x="5965" y="10800"/>
                    <a:pt x="0" y="10800"/>
                  </a:cubicBezTo>
                  <a:cubicBezTo>
                    <a:pt x="5965" y="10800"/>
                    <a:pt x="10800" y="10133"/>
                    <a:pt x="10800" y="9311"/>
                  </a:cubicBezTo>
                  <a:lnTo>
                    <a:pt x="10800" y="1489"/>
                  </a:lnTo>
                  <a:cubicBezTo>
                    <a:pt x="10800" y="667"/>
                    <a:pt x="15635" y="0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487" name="Picture 2" descr="Picture 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884005" y="1027343"/>
              <a:ext cx="732137" cy="6943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8" name="TextBox 5"/>
            <p:cNvSpPr txBox="1"/>
            <p:nvPr/>
          </p:nvSpPr>
          <p:spPr>
            <a:xfrm>
              <a:off x="2926442" y="1035789"/>
              <a:ext cx="1872712" cy="7206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CaBS</a:t>
              </a:r>
            </a:p>
            <a:p>
              <a:pPr/>
              <a:r>
                <a:t>Carbon Burning in Stars</a:t>
              </a:r>
            </a:p>
          </p:txBody>
        </p:sp>
        <p:grpSp>
          <p:nvGrpSpPr>
            <p:cNvPr id="491" name="Gruppo 22"/>
            <p:cNvGrpSpPr/>
            <p:nvPr/>
          </p:nvGrpSpPr>
          <p:grpSpPr>
            <a:xfrm>
              <a:off x="190663" y="-1"/>
              <a:ext cx="5025544" cy="509400"/>
              <a:chOff x="0" y="0"/>
              <a:chExt cx="5025542" cy="509398"/>
            </a:xfrm>
          </p:grpSpPr>
          <p:sp>
            <p:nvSpPr>
              <p:cNvPr id="489" name="CasellaDiTesto 23"/>
              <p:cNvSpPr txBox="1"/>
              <p:nvPr/>
            </p:nvSpPr>
            <p:spPr>
              <a:xfrm>
                <a:off x="0" y="64193"/>
                <a:ext cx="5025543" cy="352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defRPr baseline="30000" sz="200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14</a:t>
                </a:r>
                <a:r>
                  <a:rPr baseline="0"/>
                  <a:t>N(p,</a:t>
                </a:r>
                <a:r>
                  <a:rPr baseline="0">
                    <a:latin typeface="Symbol"/>
                    <a:ea typeface="Symbol"/>
                    <a:cs typeface="Symbol"/>
                    <a:sym typeface="Symbol"/>
                  </a:rPr>
                  <a:t>g</a:t>
                </a:r>
                <a:r>
                  <a:rPr baseline="0"/>
                  <a:t>)</a:t>
                </a:r>
                <a:r>
                  <a:t>15</a:t>
                </a:r>
                <a:r>
                  <a:rPr baseline="0"/>
                  <a:t>O</a:t>
                </a:r>
              </a:p>
            </p:txBody>
          </p:sp>
          <p:sp>
            <p:nvSpPr>
              <p:cNvPr id="490" name="TextBox 5"/>
              <p:cNvSpPr txBox="1"/>
              <p:nvPr/>
            </p:nvSpPr>
            <p:spPr>
              <a:xfrm>
                <a:off x="1594853" y="0"/>
                <a:ext cx="1872712" cy="50939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b="1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/>
                <a:r>
                  <a:t>First experiment at Bellotti facility</a:t>
                </a:r>
              </a:p>
            </p:txBody>
          </p:sp>
        </p:grpSp>
      </p:grpSp>
      <p:sp>
        <p:nvSpPr>
          <p:cNvPr id="493" name="CasellaDiTesto 27"/>
          <p:cNvSpPr txBox="1"/>
          <p:nvPr/>
        </p:nvSpPr>
        <p:spPr>
          <a:xfrm>
            <a:off x="459345" y="1438427"/>
            <a:ext cx="11015424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Targets production, characterization and experimental supports  </a:t>
            </a:r>
          </a:p>
        </p:txBody>
      </p:sp>
      <p:sp>
        <p:nvSpPr>
          <p:cNvPr id="494" name="CasellaDiTesto 28"/>
          <p:cNvSpPr txBox="1"/>
          <p:nvPr/>
        </p:nvSpPr>
        <p:spPr>
          <a:xfrm>
            <a:off x="1" y="257025"/>
            <a:ext cx="8348472" cy="549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lnSpc>
                <a:spcPct val="90000"/>
              </a:lnSpc>
              <a:defRPr b="1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LNL is involved in LUNA experiments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egnaposto numero diapositiva 1"/>
          <p:cNvSpPr txBox="1"/>
          <p:nvPr>
            <p:ph type="sldNum" sz="quarter" idx="2"/>
          </p:nvPr>
        </p:nvSpPr>
        <p:spPr>
          <a:xfrm>
            <a:off x="11639427" y="6573022"/>
            <a:ext cx="335867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97" name="CasellaDiTesto 4"/>
          <p:cNvSpPr txBox="1"/>
          <p:nvPr/>
        </p:nvSpPr>
        <p:spPr>
          <a:xfrm>
            <a:off x="159849" y="1054243"/>
            <a:ext cx="12092448" cy="1658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 baseline="30000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14</a:t>
            </a:r>
            <a:r>
              <a:rPr baseline="0"/>
              <a:t>N(p,</a:t>
            </a:r>
            <a:r>
              <a:rPr b="0" baseline="0">
                <a:latin typeface="Symbol"/>
                <a:ea typeface="Symbol"/>
                <a:cs typeface="Symbol"/>
                <a:sym typeface="Symbol"/>
              </a:rPr>
              <a:t> g</a:t>
            </a:r>
            <a:r>
              <a:rPr baseline="0"/>
              <a:t>)</a:t>
            </a:r>
            <a:r>
              <a:t>15</a:t>
            </a:r>
            <a:r>
              <a:rPr baseline="0"/>
              <a:t>O target production and characterization (first IBF experiment)</a:t>
            </a:r>
            <a:endParaRPr baseline="0"/>
          </a:p>
          <a:p>
            <a:pPr marL="342900" indent="-342900" algn="just">
              <a:buSzPct val="100000"/>
              <a:buFont typeface="Arial"/>
              <a:buChar char="•"/>
              <a:defRPr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Fluorine</a:t>
            </a:r>
            <a:r>
              <a:rPr>
                <a:solidFill>
                  <a:srgbClr val="000000"/>
                </a:solidFill>
              </a:rPr>
              <a:t> contaminant reduction</a:t>
            </a:r>
            <a:endParaRPr>
              <a:solidFill>
                <a:srgbClr val="000000"/>
              </a:solidFill>
            </a:endParaRPr>
          </a:p>
          <a:p>
            <a:pPr marL="342900" indent="-342900" algn="just">
              <a:buSzPct val="100000"/>
              <a:buFont typeface="Arial"/>
              <a:buChar char="•"/>
              <a:defRPr sz="1800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Oxygen contaminant reduction</a:t>
            </a:r>
          </a:p>
          <a:p>
            <a:pPr marL="342900" indent="-342900" algn="just">
              <a:buSzPct val="100000"/>
              <a:buFont typeface="Arial"/>
              <a:buChar char="•"/>
              <a:defRPr sz="1800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RBS characterization </a:t>
            </a:r>
          </a:p>
          <a:p>
            <a:pPr marL="342900" indent="-342900" algn="just">
              <a:buSzPct val="100000"/>
              <a:buFont typeface="Arial"/>
              <a:buChar char="•"/>
              <a:defRPr sz="1800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High endurance target</a:t>
            </a:r>
          </a:p>
        </p:txBody>
      </p:sp>
      <p:sp>
        <p:nvSpPr>
          <p:cNvPr id="498" name="CasellaDiTesto 28"/>
          <p:cNvSpPr txBox="1"/>
          <p:nvPr/>
        </p:nvSpPr>
        <p:spPr>
          <a:xfrm>
            <a:off x="2217123" y="6364440"/>
            <a:ext cx="2242897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aseline="30000">
                <a:latin typeface="Calibri"/>
                <a:ea typeface="Calibri"/>
                <a:cs typeface="Calibri"/>
                <a:sym typeface="Calibri"/>
              </a:defRPr>
            </a:pPr>
            <a:r>
              <a:t>19</a:t>
            </a:r>
            <a:r>
              <a:rPr baseline="0"/>
              <a:t>F(p,αγ)</a:t>
            </a:r>
            <a:r>
              <a:t>16</a:t>
            </a:r>
            <a:r>
              <a:rPr baseline="0"/>
              <a:t>O @ LNGS facility</a:t>
            </a:r>
          </a:p>
        </p:txBody>
      </p:sp>
      <p:pic>
        <p:nvPicPr>
          <p:cNvPr id="499" name="Immagine 45" descr="Immagine 45"/>
          <p:cNvPicPr>
            <a:picLocks noChangeAspect="1"/>
          </p:cNvPicPr>
          <p:nvPr/>
        </p:nvPicPr>
        <p:blipFill>
          <a:blip r:embed="rId2">
            <a:extLst/>
          </a:blip>
          <a:srcRect l="9767" t="11691" r="49612" b="33503"/>
          <a:stretch>
            <a:fillRect/>
          </a:stretch>
        </p:blipFill>
        <p:spPr>
          <a:xfrm>
            <a:off x="355596" y="2677331"/>
            <a:ext cx="1654178" cy="1837656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CasellaDiTesto 47"/>
          <p:cNvSpPr txBox="1"/>
          <p:nvPr/>
        </p:nvSpPr>
        <p:spPr>
          <a:xfrm>
            <a:off x="1576546" y="2685459"/>
            <a:ext cx="1166654" cy="9172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Acid cleaning procedure</a:t>
            </a:r>
          </a:p>
        </p:txBody>
      </p:sp>
      <p:sp>
        <p:nvSpPr>
          <p:cNvPr id="501" name="CasellaDiTesto 2"/>
          <p:cNvSpPr txBox="1"/>
          <p:nvPr/>
        </p:nvSpPr>
        <p:spPr>
          <a:xfrm>
            <a:off x="1" y="255007"/>
            <a:ext cx="8348472" cy="571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lnSpc>
                <a:spcPct val="90000"/>
              </a:lnSpc>
              <a:defRPr b="1" baseline="30000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14</a:t>
            </a:r>
            <a:r>
              <a:rPr baseline="0"/>
              <a:t>N(p, </a:t>
            </a:r>
            <a:r>
              <a:rPr b="0" baseline="0">
                <a:latin typeface="Symbol"/>
                <a:ea typeface="Symbol"/>
                <a:cs typeface="Symbol"/>
                <a:sym typeface="Symbol"/>
              </a:rPr>
              <a:t>g</a:t>
            </a:r>
            <a:r>
              <a:rPr baseline="0"/>
              <a:t>)</a:t>
            </a:r>
            <a:r>
              <a:t>15</a:t>
            </a:r>
            <a:r>
              <a:rPr baseline="0"/>
              <a:t>O experiments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egnaposto numero diapositiva 1"/>
          <p:cNvSpPr txBox="1"/>
          <p:nvPr>
            <p:ph type="sldNum" sz="quarter" idx="2"/>
          </p:nvPr>
        </p:nvSpPr>
        <p:spPr>
          <a:xfrm>
            <a:off x="11639427" y="6573022"/>
            <a:ext cx="335867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04" name="CasellaDiTesto 4"/>
          <p:cNvSpPr txBox="1"/>
          <p:nvPr/>
        </p:nvSpPr>
        <p:spPr>
          <a:xfrm>
            <a:off x="159849" y="1054243"/>
            <a:ext cx="12092448" cy="1658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 baseline="30000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14</a:t>
            </a:r>
            <a:r>
              <a:rPr baseline="0"/>
              <a:t>N(p,</a:t>
            </a:r>
            <a:r>
              <a:rPr b="0" baseline="0">
                <a:latin typeface="Symbol"/>
                <a:ea typeface="Symbol"/>
                <a:cs typeface="Symbol"/>
                <a:sym typeface="Symbol"/>
              </a:rPr>
              <a:t> g</a:t>
            </a:r>
            <a:r>
              <a:rPr baseline="0"/>
              <a:t>)</a:t>
            </a:r>
            <a:r>
              <a:t>15</a:t>
            </a:r>
            <a:r>
              <a:rPr baseline="0"/>
              <a:t>O target production and characterization (first IBF experiment)</a:t>
            </a:r>
            <a:endParaRPr baseline="0"/>
          </a:p>
          <a:p>
            <a:pPr marL="342900" indent="-342900" algn="just">
              <a:buSzPct val="100000"/>
              <a:buFont typeface="Arial"/>
              <a:buChar char="•"/>
              <a:defRPr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Fluorine</a:t>
            </a:r>
            <a:r>
              <a:rPr>
                <a:solidFill>
                  <a:srgbClr val="000000"/>
                </a:solidFill>
              </a:rPr>
              <a:t> contaminant reduction</a:t>
            </a:r>
            <a:endParaRPr>
              <a:solidFill>
                <a:srgbClr val="000000"/>
              </a:solidFill>
            </a:endParaRPr>
          </a:p>
          <a:p>
            <a:pPr marL="342900" indent="-342900" algn="just">
              <a:buSzPct val="100000"/>
              <a:buFont typeface="Arial"/>
              <a:buChar char="•"/>
              <a:defRPr sz="1800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Oxygen contaminant reduction</a:t>
            </a:r>
          </a:p>
          <a:p>
            <a:pPr marL="342900" indent="-342900" algn="just">
              <a:buSzPct val="100000"/>
              <a:buFont typeface="Arial"/>
              <a:buChar char="•"/>
              <a:defRPr sz="1800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RBS characterization </a:t>
            </a:r>
          </a:p>
          <a:p>
            <a:pPr marL="342900" indent="-342900" algn="just">
              <a:buSzPct val="100000"/>
              <a:buFont typeface="Arial"/>
              <a:buChar char="•"/>
              <a:defRPr sz="1800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High endurance target</a:t>
            </a:r>
          </a:p>
        </p:txBody>
      </p:sp>
      <p:pic>
        <p:nvPicPr>
          <p:cNvPr id="505" name="Immagine 24" descr="Immagine 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560423"/>
            <a:ext cx="3446561" cy="1829329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CasellaDiTesto 28"/>
          <p:cNvSpPr txBox="1"/>
          <p:nvPr/>
        </p:nvSpPr>
        <p:spPr>
          <a:xfrm>
            <a:off x="2217123" y="6364440"/>
            <a:ext cx="2242897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aseline="30000">
                <a:latin typeface="Calibri"/>
                <a:ea typeface="Calibri"/>
                <a:cs typeface="Calibri"/>
                <a:sym typeface="Calibri"/>
              </a:defRPr>
            </a:pPr>
            <a:r>
              <a:t>19</a:t>
            </a:r>
            <a:r>
              <a:rPr baseline="0"/>
              <a:t>F(p,αγ)</a:t>
            </a:r>
            <a:r>
              <a:t>16</a:t>
            </a:r>
            <a:r>
              <a:rPr baseline="0"/>
              <a:t>O @ LNGS facility</a:t>
            </a:r>
          </a:p>
        </p:txBody>
      </p:sp>
      <p:pic>
        <p:nvPicPr>
          <p:cNvPr id="507" name="Immagine 33" descr="Immagine 3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33488" y="4632750"/>
            <a:ext cx="2988001" cy="1791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Immagine 2" descr="Immagine 2"/>
          <p:cNvPicPr>
            <a:picLocks noChangeAspect="1"/>
          </p:cNvPicPr>
          <p:nvPr/>
        </p:nvPicPr>
        <p:blipFill>
          <a:blip r:embed="rId4">
            <a:extLst/>
          </a:blip>
          <a:srcRect l="9767" t="11691" r="49612" b="33503"/>
          <a:stretch>
            <a:fillRect/>
          </a:stretch>
        </p:blipFill>
        <p:spPr>
          <a:xfrm>
            <a:off x="355596" y="2677331"/>
            <a:ext cx="1654178" cy="1837656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CasellaDiTesto 3"/>
          <p:cNvSpPr txBox="1"/>
          <p:nvPr/>
        </p:nvSpPr>
        <p:spPr>
          <a:xfrm>
            <a:off x="1576546" y="2685459"/>
            <a:ext cx="1166654" cy="9172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Acid cleaning procedure</a:t>
            </a:r>
          </a:p>
        </p:txBody>
      </p:sp>
      <p:sp>
        <p:nvSpPr>
          <p:cNvPr id="510" name="CasellaDiTesto 7"/>
          <p:cNvSpPr txBox="1"/>
          <p:nvPr/>
        </p:nvSpPr>
        <p:spPr>
          <a:xfrm>
            <a:off x="1" y="245863"/>
            <a:ext cx="8348472" cy="571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lnSpc>
                <a:spcPct val="90000"/>
              </a:lnSpc>
              <a:defRPr b="1" baseline="30000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14</a:t>
            </a:r>
            <a:r>
              <a:rPr baseline="0"/>
              <a:t>N(p, </a:t>
            </a:r>
            <a:r>
              <a:rPr b="0" baseline="0">
                <a:latin typeface="Symbol"/>
                <a:ea typeface="Symbol"/>
                <a:cs typeface="Symbol"/>
                <a:sym typeface="Symbol"/>
              </a:rPr>
              <a:t>g</a:t>
            </a:r>
            <a:r>
              <a:rPr baseline="0"/>
              <a:t>)</a:t>
            </a:r>
            <a:r>
              <a:t>15</a:t>
            </a:r>
            <a:r>
              <a:rPr baseline="0"/>
              <a:t>O experiments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egnaposto numero diapositiva 1"/>
          <p:cNvSpPr txBox="1"/>
          <p:nvPr>
            <p:ph type="sldNum" sz="quarter" idx="2"/>
          </p:nvPr>
        </p:nvSpPr>
        <p:spPr>
          <a:xfrm>
            <a:off x="11639427" y="6573022"/>
            <a:ext cx="335867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13" name="CasellaDiTesto 4"/>
          <p:cNvSpPr txBox="1"/>
          <p:nvPr/>
        </p:nvSpPr>
        <p:spPr>
          <a:xfrm>
            <a:off x="159849" y="1054243"/>
            <a:ext cx="12092448" cy="1658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 baseline="30000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14</a:t>
            </a:r>
            <a:r>
              <a:rPr baseline="0"/>
              <a:t>N(p,</a:t>
            </a:r>
            <a:r>
              <a:rPr b="0" baseline="0">
                <a:latin typeface="Symbol"/>
                <a:ea typeface="Symbol"/>
                <a:cs typeface="Symbol"/>
                <a:sym typeface="Symbol"/>
              </a:rPr>
              <a:t> g</a:t>
            </a:r>
            <a:r>
              <a:rPr baseline="0"/>
              <a:t>)</a:t>
            </a:r>
            <a:r>
              <a:t>15</a:t>
            </a:r>
            <a:r>
              <a:rPr baseline="0"/>
              <a:t>O target production and characterization (first IBF experiment)</a:t>
            </a:r>
            <a:endParaRPr baseline="0"/>
          </a:p>
          <a:p>
            <a:pPr marL="342900" indent="-342900" algn="just">
              <a:buSzPct val="100000"/>
              <a:buFont typeface="Arial"/>
              <a:buChar char="•"/>
              <a:defRPr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Fluorine</a:t>
            </a:r>
            <a:r>
              <a:rPr>
                <a:solidFill>
                  <a:srgbClr val="000000"/>
                </a:solidFill>
              </a:rPr>
              <a:t> contaminant reduction</a:t>
            </a:r>
            <a:endParaRPr>
              <a:solidFill>
                <a:srgbClr val="000000"/>
              </a:solidFill>
            </a:endParaRPr>
          </a:p>
          <a:p>
            <a:pPr marL="342900" indent="-342900" algn="just">
              <a:buSzPct val="100000"/>
              <a:buFont typeface="Arial"/>
              <a:buChar char="•"/>
              <a:defRPr sz="1800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Oxygen contaminant reduction</a:t>
            </a:r>
          </a:p>
          <a:p>
            <a:pPr marL="342900" indent="-342900" algn="just">
              <a:buSzPct val="100000"/>
              <a:buFont typeface="Arial"/>
              <a:buChar char="•"/>
              <a:defRPr sz="1800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RBS characterization </a:t>
            </a:r>
          </a:p>
          <a:p>
            <a:pPr marL="342900" indent="-342900" algn="just">
              <a:buSzPct val="100000"/>
              <a:buFont typeface="Arial"/>
              <a:buChar char="•"/>
              <a:defRPr sz="1800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High endurance target</a:t>
            </a:r>
          </a:p>
        </p:txBody>
      </p:sp>
      <p:grpSp>
        <p:nvGrpSpPr>
          <p:cNvPr id="517" name="Gruppo 8"/>
          <p:cNvGrpSpPr/>
          <p:nvPr/>
        </p:nvGrpSpPr>
        <p:grpSpPr>
          <a:xfrm>
            <a:off x="3013438" y="2928828"/>
            <a:ext cx="3446562" cy="1315900"/>
            <a:chOff x="0" y="0"/>
            <a:chExt cx="3446561" cy="1315898"/>
          </a:xfrm>
        </p:grpSpPr>
        <p:pic>
          <p:nvPicPr>
            <p:cNvPr id="514" name="Immagine 9" descr="Immagine 9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4866" t="22286" r="8959" b="46639"/>
            <a:stretch>
              <a:fillRect/>
            </a:stretch>
          </p:blipFill>
          <p:spPr>
            <a:xfrm>
              <a:off x="-1" y="0"/>
              <a:ext cx="3446562" cy="13158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5" name="CasellaDiTesto 10"/>
            <p:cNvSpPr txBox="1"/>
            <p:nvPr/>
          </p:nvSpPr>
          <p:spPr>
            <a:xfrm>
              <a:off x="1082031" y="838306"/>
              <a:ext cx="728101" cy="3924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24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TiN</a:t>
              </a:r>
            </a:p>
          </p:txBody>
        </p:sp>
        <p:sp>
          <p:nvSpPr>
            <p:cNvPr id="516" name="CasellaDiTesto 11"/>
            <p:cNvSpPr txBox="1"/>
            <p:nvPr/>
          </p:nvSpPr>
          <p:spPr>
            <a:xfrm>
              <a:off x="2491248" y="789763"/>
              <a:ext cx="955313" cy="3924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b="1" sz="2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Ta</a:t>
              </a:r>
              <a:r>
                <a:rPr baseline="30000"/>
                <a:t>14</a:t>
              </a:r>
              <a:r>
                <a:t>N</a:t>
              </a:r>
            </a:p>
          </p:txBody>
        </p:sp>
      </p:grpSp>
      <p:pic>
        <p:nvPicPr>
          <p:cNvPr id="518" name="Immagine 24" descr="Immagine 2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560423"/>
            <a:ext cx="3446561" cy="1829329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CasellaDiTesto 28"/>
          <p:cNvSpPr txBox="1"/>
          <p:nvPr/>
        </p:nvSpPr>
        <p:spPr>
          <a:xfrm>
            <a:off x="2217123" y="6364440"/>
            <a:ext cx="2242897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aseline="30000">
                <a:latin typeface="Calibri"/>
                <a:ea typeface="Calibri"/>
                <a:cs typeface="Calibri"/>
                <a:sym typeface="Calibri"/>
              </a:defRPr>
            </a:pPr>
            <a:r>
              <a:t>19</a:t>
            </a:r>
            <a:r>
              <a:rPr baseline="0"/>
              <a:t>F(p,αγ)</a:t>
            </a:r>
            <a:r>
              <a:t>16</a:t>
            </a:r>
            <a:r>
              <a:rPr baseline="0"/>
              <a:t>O @ LNGS facility</a:t>
            </a:r>
          </a:p>
        </p:txBody>
      </p:sp>
      <p:pic>
        <p:nvPicPr>
          <p:cNvPr id="520" name="Immagine 33" descr="Immagine 3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33488" y="4632750"/>
            <a:ext cx="2988001" cy="1791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1" name="Immagine 2" descr="Immagine 2"/>
          <p:cNvPicPr>
            <a:picLocks noChangeAspect="1"/>
          </p:cNvPicPr>
          <p:nvPr/>
        </p:nvPicPr>
        <p:blipFill>
          <a:blip r:embed="rId5">
            <a:extLst/>
          </a:blip>
          <a:srcRect l="9767" t="11691" r="49612" b="33503"/>
          <a:stretch>
            <a:fillRect/>
          </a:stretch>
        </p:blipFill>
        <p:spPr>
          <a:xfrm>
            <a:off x="355596" y="2677331"/>
            <a:ext cx="1654178" cy="1837656"/>
          </a:xfrm>
          <a:prstGeom prst="rect">
            <a:avLst/>
          </a:prstGeom>
          <a:ln w="12700">
            <a:miter lim="400000"/>
          </a:ln>
        </p:spPr>
      </p:pic>
      <p:sp>
        <p:nvSpPr>
          <p:cNvPr id="522" name="CasellaDiTesto 3"/>
          <p:cNvSpPr txBox="1"/>
          <p:nvPr/>
        </p:nvSpPr>
        <p:spPr>
          <a:xfrm>
            <a:off x="1576546" y="2685459"/>
            <a:ext cx="1166654" cy="9172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Acid cleaning procedure</a:t>
            </a:r>
          </a:p>
        </p:txBody>
      </p:sp>
      <p:pic>
        <p:nvPicPr>
          <p:cNvPr id="523" name="Immagine 6" descr="Immagine 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08416" y="4770999"/>
            <a:ext cx="3026967" cy="1408177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CasellaDiTesto 5"/>
          <p:cNvSpPr txBox="1"/>
          <p:nvPr/>
        </p:nvSpPr>
        <p:spPr>
          <a:xfrm>
            <a:off x="1" y="245863"/>
            <a:ext cx="8348472" cy="571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lnSpc>
                <a:spcPct val="90000"/>
              </a:lnSpc>
              <a:defRPr b="1" baseline="30000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14</a:t>
            </a:r>
            <a:r>
              <a:rPr baseline="0"/>
              <a:t>N(p, </a:t>
            </a:r>
            <a:r>
              <a:rPr b="0" baseline="0">
                <a:latin typeface="Symbol"/>
                <a:ea typeface="Symbol"/>
                <a:cs typeface="Symbol"/>
                <a:sym typeface="Symbol"/>
              </a:rPr>
              <a:t>g</a:t>
            </a:r>
            <a:r>
              <a:rPr baseline="0"/>
              <a:t>)</a:t>
            </a:r>
            <a:r>
              <a:t>15</a:t>
            </a:r>
            <a:r>
              <a:rPr baseline="0"/>
              <a:t>O experiments </a:t>
            </a:r>
          </a:p>
        </p:txBody>
      </p:sp>
      <p:sp>
        <p:nvSpPr>
          <p:cNvPr id="525" name="CasellaDiTesto 7"/>
          <p:cNvSpPr txBox="1"/>
          <p:nvPr/>
        </p:nvSpPr>
        <p:spPr>
          <a:xfrm>
            <a:off x="4651745" y="1848693"/>
            <a:ext cx="1869744" cy="9497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baseline="30000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14</a:t>
            </a:r>
            <a:r>
              <a:rPr baseline="0"/>
              <a:t>N isotopically enriched (99.99% 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egnaposto numero diapositiva 1"/>
          <p:cNvSpPr txBox="1"/>
          <p:nvPr>
            <p:ph type="sldNum" sz="quarter" idx="2"/>
          </p:nvPr>
        </p:nvSpPr>
        <p:spPr>
          <a:xfrm>
            <a:off x="11639427" y="6573022"/>
            <a:ext cx="335867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28" name="CasellaDiTesto 4"/>
          <p:cNvSpPr txBox="1"/>
          <p:nvPr/>
        </p:nvSpPr>
        <p:spPr>
          <a:xfrm>
            <a:off x="159849" y="1054243"/>
            <a:ext cx="12092448" cy="1950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b="1" baseline="30000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14</a:t>
            </a:r>
            <a:r>
              <a:rPr baseline="0"/>
              <a:t>N(p,</a:t>
            </a:r>
            <a:r>
              <a:rPr b="0" baseline="0">
                <a:latin typeface="Symbol"/>
                <a:ea typeface="Symbol"/>
                <a:cs typeface="Symbol"/>
                <a:sym typeface="Symbol"/>
              </a:rPr>
              <a:t> g</a:t>
            </a:r>
            <a:r>
              <a:rPr baseline="0"/>
              <a:t>)</a:t>
            </a:r>
            <a:r>
              <a:t>15</a:t>
            </a:r>
            <a:r>
              <a:rPr baseline="0"/>
              <a:t>O target production and characterization (first IBF experiment)</a:t>
            </a:r>
            <a:endParaRPr baseline="0"/>
          </a:p>
          <a:p>
            <a:pPr marL="342900" indent="-342900" algn="just">
              <a:buSzPct val="100000"/>
              <a:buFont typeface="Arial"/>
              <a:buChar char="•"/>
              <a:defRPr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Fluorine</a:t>
            </a:r>
            <a:r>
              <a:rPr>
                <a:solidFill>
                  <a:srgbClr val="000000"/>
                </a:solidFill>
              </a:rPr>
              <a:t> contaminant reduction</a:t>
            </a:r>
            <a:endParaRPr>
              <a:solidFill>
                <a:srgbClr val="000000"/>
              </a:solidFill>
            </a:endParaRPr>
          </a:p>
          <a:p>
            <a:pPr marL="342900" indent="-342900" algn="just">
              <a:buSzPct val="100000"/>
              <a:buFont typeface="Arial"/>
              <a:buChar char="•"/>
              <a:defRPr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Oxygen</a:t>
            </a:r>
            <a:r>
              <a:rPr>
                <a:solidFill>
                  <a:srgbClr val="000000"/>
                </a:solidFill>
              </a:rPr>
              <a:t> contaminant reduction </a:t>
            </a:r>
            <a:endParaRPr>
              <a:solidFill>
                <a:srgbClr val="000000"/>
              </a:solidFill>
            </a:endParaRPr>
          </a:p>
          <a:p>
            <a:pPr marL="342900" indent="-342900" algn="just">
              <a:buSzPct val="100000"/>
              <a:buFont typeface="Arial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RBS characterization</a:t>
            </a:r>
          </a:p>
          <a:p>
            <a:pPr marL="342900" indent="-342900" algn="just">
              <a:buSzPct val="100000"/>
              <a:buFont typeface="Arial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High endurance target</a:t>
            </a:r>
          </a:p>
        </p:txBody>
      </p:sp>
      <p:grpSp>
        <p:nvGrpSpPr>
          <p:cNvPr id="532" name="Gruppo 8"/>
          <p:cNvGrpSpPr/>
          <p:nvPr/>
        </p:nvGrpSpPr>
        <p:grpSpPr>
          <a:xfrm>
            <a:off x="3013438" y="2928829"/>
            <a:ext cx="3473994" cy="1315900"/>
            <a:chOff x="0" y="0"/>
            <a:chExt cx="3473992" cy="1315898"/>
          </a:xfrm>
        </p:grpSpPr>
        <p:pic>
          <p:nvPicPr>
            <p:cNvPr id="529" name="Immagine 9" descr="Immagine 9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4867" t="22286" r="8959" b="46639"/>
            <a:stretch>
              <a:fillRect/>
            </a:stretch>
          </p:blipFill>
          <p:spPr>
            <a:xfrm>
              <a:off x="-1" y="0"/>
              <a:ext cx="3446563" cy="13158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0" name="CasellaDiTesto 10"/>
            <p:cNvSpPr txBox="1"/>
            <p:nvPr/>
          </p:nvSpPr>
          <p:spPr>
            <a:xfrm>
              <a:off x="1082031" y="838306"/>
              <a:ext cx="728101" cy="3924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24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TiN</a:t>
              </a:r>
            </a:p>
          </p:txBody>
        </p:sp>
        <p:sp>
          <p:nvSpPr>
            <p:cNvPr id="531" name="CasellaDiTesto 11"/>
            <p:cNvSpPr txBox="1"/>
            <p:nvPr/>
          </p:nvSpPr>
          <p:spPr>
            <a:xfrm>
              <a:off x="2482105" y="826340"/>
              <a:ext cx="991888" cy="3924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b="1" sz="2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Ta</a:t>
              </a:r>
              <a:r>
                <a:rPr baseline="30000"/>
                <a:t>14</a:t>
              </a:r>
              <a:r>
                <a:t>N</a:t>
              </a:r>
            </a:p>
          </p:txBody>
        </p:sp>
      </p:grpSp>
      <p:grpSp>
        <p:nvGrpSpPr>
          <p:cNvPr id="538" name="Gruppo 12"/>
          <p:cNvGrpSpPr/>
          <p:nvPr/>
        </p:nvGrpSpPr>
        <p:grpSpPr>
          <a:xfrm>
            <a:off x="6377620" y="1484243"/>
            <a:ext cx="5848173" cy="3034288"/>
            <a:chOff x="0" y="0"/>
            <a:chExt cx="5848172" cy="3034286"/>
          </a:xfrm>
        </p:grpSpPr>
        <p:grpSp>
          <p:nvGrpSpPr>
            <p:cNvPr id="535" name="Gruppo 13"/>
            <p:cNvGrpSpPr/>
            <p:nvPr/>
          </p:nvGrpSpPr>
          <p:grpSpPr>
            <a:xfrm>
              <a:off x="0" y="-1"/>
              <a:ext cx="5551128" cy="2449317"/>
              <a:chOff x="0" y="0"/>
              <a:chExt cx="5551127" cy="2449315"/>
            </a:xfrm>
          </p:grpSpPr>
          <p:pic>
            <p:nvPicPr>
              <p:cNvPr id="533" name="Immagine 17" descr="Immagine 17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" y="0"/>
                <a:ext cx="3179234" cy="238617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34" name="Immagine 18" descr="Immagine 18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361696" y="737451"/>
                <a:ext cx="2189432" cy="17118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36" name="CasellaDiTesto 14"/>
            <p:cNvSpPr txBox="1"/>
            <p:nvPr/>
          </p:nvSpPr>
          <p:spPr>
            <a:xfrm>
              <a:off x="498437" y="2441085"/>
              <a:ext cx="2761863" cy="5932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6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NRA Oxygen No detectable</a:t>
              </a:r>
            </a:p>
            <a:p>
              <a:pPr algn="ctr">
                <a:defRPr baseline="30000" sz="16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16</a:t>
              </a:r>
              <a:r>
                <a:rPr baseline="0"/>
                <a:t>O(d,p</a:t>
              </a:r>
              <a:r>
                <a:rPr baseline="-25000"/>
                <a:t>0</a:t>
              </a:r>
              <a:r>
                <a:rPr baseline="0"/>
                <a:t>)</a:t>
              </a:r>
              <a:r>
                <a:t>17</a:t>
              </a:r>
              <a:r>
                <a:rPr baseline="0"/>
                <a:t>O </a:t>
              </a:r>
            </a:p>
          </p:txBody>
        </p:sp>
        <p:sp>
          <p:nvSpPr>
            <p:cNvPr id="537" name="CasellaDiTesto 15"/>
            <p:cNvSpPr txBox="1"/>
            <p:nvPr/>
          </p:nvSpPr>
          <p:spPr>
            <a:xfrm>
              <a:off x="3302829" y="2357044"/>
              <a:ext cx="2545344" cy="509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EBS (α,α) stoichiometry measurement TaN compound </a:t>
              </a:r>
            </a:p>
          </p:txBody>
        </p:sp>
      </p:grpSp>
      <p:sp>
        <p:nvSpPr>
          <p:cNvPr id="539" name="CasellaDiTesto 22"/>
          <p:cNvSpPr txBox="1"/>
          <p:nvPr/>
        </p:nvSpPr>
        <p:spPr>
          <a:xfrm>
            <a:off x="9761749" y="1574229"/>
            <a:ext cx="2331371" cy="558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latin typeface="Calibri"/>
                <a:ea typeface="Calibri"/>
                <a:cs typeface="Calibri"/>
                <a:sym typeface="Calibri"/>
              </a:defRPr>
            </a:pPr>
            <a:r>
              <a:t>DOI: 10.1140/epja/s10050-025-01658-7</a:t>
            </a:r>
          </a:p>
          <a:p>
            <a:pPr>
              <a:defRPr sz="1000">
                <a:latin typeface="Calibri"/>
                <a:ea typeface="Calibri"/>
                <a:cs typeface="Calibri"/>
                <a:sym typeface="Calibri"/>
              </a:defRPr>
            </a:pPr>
            <a:r>
              <a:t>DOI: 10.1140/epja/s10050-025-01561-1</a:t>
            </a:r>
          </a:p>
          <a:p>
            <a:pPr>
              <a:defRPr sz="1000">
                <a:latin typeface="Calibri"/>
                <a:ea typeface="Calibri"/>
                <a:cs typeface="Calibri"/>
                <a:sym typeface="Calibri"/>
              </a:defRPr>
            </a:pPr>
            <a:r>
              <a:t>DOI: 10.1140/epjs/s11734-024-01349-2</a:t>
            </a:r>
          </a:p>
        </p:txBody>
      </p:sp>
      <p:pic>
        <p:nvPicPr>
          <p:cNvPr id="540" name="Immagine 24" descr="Immagine 2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4560423"/>
            <a:ext cx="3446561" cy="1829329"/>
          </a:xfrm>
          <a:prstGeom prst="rect">
            <a:avLst/>
          </a:prstGeom>
          <a:ln w="12700">
            <a:miter lim="400000"/>
          </a:ln>
        </p:spPr>
      </p:pic>
      <p:sp>
        <p:nvSpPr>
          <p:cNvPr id="541" name="CasellaDiTesto 28"/>
          <p:cNvSpPr txBox="1"/>
          <p:nvPr/>
        </p:nvSpPr>
        <p:spPr>
          <a:xfrm>
            <a:off x="2217123" y="6364440"/>
            <a:ext cx="2242897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aseline="30000">
                <a:latin typeface="Calibri"/>
                <a:ea typeface="Calibri"/>
                <a:cs typeface="Calibri"/>
                <a:sym typeface="Calibri"/>
              </a:defRPr>
            </a:pPr>
            <a:r>
              <a:t>19</a:t>
            </a:r>
            <a:r>
              <a:rPr baseline="0"/>
              <a:t>F(p,αγ)</a:t>
            </a:r>
            <a:r>
              <a:t>16</a:t>
            </a:r>
            <a:r>
              <a:rPr baseline="0"/>
              <a:t>O @ LNGS facility</a:t>
            </a:r>
          </a:p>
        </p:txBody>
      </p:sp>
      <p:pic>
        <p:nvPicPr>
          <p:cNvPr id="542" name="Immagine 33" descr="Immagine 3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33488" y="4632750"/>
            <a:ext cx="2988001" cy="1791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Immagine 34" descr="Immagine 3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23846" y="4328140"/>
            <a:ext cx="2020368" cy="1800001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CasellaDiTesto 35"/>
          <p:cNvSpPr txBox="1"/>
          <p:nvPr/>
        </p:nvSpPr>
        <p:spPr>
          <a:xfrm>
            <a:off x="9623897" y="6101226"/>
            <a:ext cx="2420262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EBS (α,α) measurement stoichiometry TiN compound </a:t>
            </a:r>
          </a:p>
        </p:txBody>
      </p:sp>
      <p:pic>
        <p:nvPicPr>
          <p:cNvPr id="545" name="Immagine 5" descr="Immagine 5"/>
          <p:cNvPicPr>
            <a:picLocks noChangeAspect="1"/>
          </p:cNvPicPr>
          <p:nvPr/>
        </p:nvPicPr>
        <p:blipFill>
          <a:blip r:embed="rId8">
            <a:extLst/>
          </a:blip>
          <a:srcRect l="9767" t="11691" r="49612" b="33503"/>
          <a:stretch>
            <a:fillRect/>
          </a:stretch>
        </p:blipFill>
        <p:spPr>
          <a:xfrm>
            <a:off x="355596" y="2677331"/>
            <a:ext cx="1654178" cy="1837656"/>
          </a:xfrm>
          <a:prstGeom prst="rect">
            <a:avLst/>
          </a:prstGeom>
          <a:ln w="12700">
            <a:miter lim="400000"/>
          </a:ln>
        </p:spPr>
      </p:pic>
      <p:sp>
        <p:nvSpPr>
          <p:cNvPr id="546" name="CasellaDiTesto 6"/>
          <p:cNvSpPr txBox="1"/>
          <p:nvPr/>
        </p:nvSpPr>
        <p:spPr>
          <a:xfrm>
            <a:off x="1576546" y="2685459"/>
            <a:ext cx="1166654" cy="9172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Acid cleaning procedure</a:t>
            </a:r>
          </a:p>
        </p:txBody>
      </p:sp>
      <p:pic>
        <p:nvPicPr>
          <p:cNvPr id="547" name="Immagine 7" descr="Immagine 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608416" y="4770999"/>
            <a:ext cx="3026967" cy="1408177"/>
          </a:xfrm>
          <a:prstGeom prst="rect">
            <a:avLst/>
          </a:prstGeom>
          <a:ln w="12700">
            <a:miter lim="400000"/>
          </a:ln>
        </p:spPr>
      </p:pic>
      <p:sp>
        <p:nvSpPr>
          <p:cNvPr id="548" name="CasellaDiTesto 3"/>
          <p:cNvSpPr txBox="1"/>
          <p:nvPr/>
        </p:nvSpPr>
        <p:spPr>
          <a:xfrm>
            <a:off x="1" y="245863"/>
            <a:ext cx="8348472" cy="571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lnSpc>
                <a:spcPct val="90000"/>
              </a:lnSpc>
              <a:defRPr b="1" baseline="30000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14</a:t>
            </a:r>
            <a:r>
              <a:rPr baseline="0"/>
              <a:t>N(p, </a:t>
            </a:r>
            <a:r>
              <a:rPr b="0" baseline="0">
                <a:latin typeface="Symbol"/>
                <a:ea typeface="Symbol"/>
                <a:cs typeface="Symbol"/>
                <a:sym typeface="Symbol"/>
              </a:rPr>
              <a:t>g</a:t>
            </a:r>
            <a:r>
              <a:rPr baseline="0"/>
              <a:t>)</a:t>
            </a:r>
            <a:r>
              <a:t>15</a:t>
            </a:r>
            <a:r>
              <a:rPr baseline="0"/>
              <a:t>O experiments </a:t>
            </a:r>
          </a:p>
        </p:txBody>
      </p:sp>
      <p:sp>
        <p:nvSpPr>
          <p:cNvPr id="549" name="CasellaDiTesto 16"/>
          <p:cNvSpPr txBox="1"/>
          <p:nvPr/>
        </p:nvSpPr>
        <p:spPr>
          <a:xfrm>
            <a:off x="4651745" y="1848693"/>
            <a:ext cx="1869744" cy="9497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baseline="30000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14</a:t>
            </a:r>
            <a:r>
              <a:rPr baseline="0"/>
              <a:t>N isotopically enriched (99.99% 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81;p13"/>
          <p:cNvSpPr/>
          <p:nvPr/>
        </p:nvSpPr>
        <p:spPr>
          <a:xfrm>
            <a:off x="1173" y="1535"/>
            <a:ext cx="12220755" cy="1028127"/>
          </a:xfrm>
          <a:prstGeom prst="rect">
            <a:avLst/>
          </a:prstGeom>
          <a:solidFill>
            <a:srgbClr val="9C0000"/>
          </a:solidFill>
          <a:ln w="12700">
            <a:solidFill>
              <a:srgbClr val="9C0000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3" name="Google Shape;82;p13"/>
          <p:cNvSpPr txBox="1"/>
          <p:nvPr>
            <p:ph type="title"/>
          </p:nvPr>
        </p:nvSpPr>
        <p:spPr>
          <a:xfrm>
            <a:off x="-1555" y="-109182"/>
            <a:ext cx="10515601" cy="13257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A successful 35 years long story… </a:t>
            </a:r>
          </a:p>
        </p:txBody>
      </p:sp>
      <p:graphicFrame>
        <p:nvGraphicFramePr>
          <p:cNvPr id="134" name="Google Shape;83;p13"/>
          <p:cNvGraphicFramePr/>
          <p:nvPr/>
        </p:nvGraphicFramePr>
        <p:xfrm>
          <a:off x="1856909" y="1154570"/>
          <a:ext cx="8547426" cy="5237626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2120025"/>
                <a:gridCol w="1211150"/>
                <a:gridCol w="5216250"/>
              </a:tblGrid>
              <a:tr h="424650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sym typeface="Arial"/>
                        </a:rPr>
                        <a:t>Reaction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sym typeface="Arial"/>
                        </a:rPr>
                        <a:t>Accelerator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  <a:sym typeface="Arial"/>
                        </a:rPr>
                        <a:t>Astrophysical Motivation/Scenario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424650">
                <a:tc>
                  <a:txBody>
                    <a:bodyPr/>
                    <a:lstStyle/>
                    <a:p>
                      <a:pPr algn="l">
                        <a:defRPr sz="1400" u="sng">
                          <a:solidFill>
                            <a:srgbClr val="0563C1"/>
                          </a:solidFill>
                          <a:sym typeface="Arial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" invalidUrl="" action="" tgtFrame="" tooltip="" history="1" highlightClick="0" endSnd="0"/>
                        </a:rPr>
                        <a:t>D(α,γ)</a:t>
                      </a:r>
                      <a:r>
                        <a:rPr baseline="30000" u="none">
                          <a:solidFill>
                            <a:srgbClr val="000000"/>
                          </a:solidFill>
                        </a:rPr>
                        <a:t>6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Li; </a:t>
                      </a:r>
                      <a:r>
                        <a:rPr baseline="30000" u="none">
                          <a:solidFill>
                            <a:srgbClr val="000000"/>
                          </a:solidFill>
                        </a:rPr>
                        <a:t>3</a:t>
                      </a: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" tgtFrame="" tooltip="" history="1" highlightClick="0" endSnd="0"/>
                        </a:rPr>
                        <a:t>He(α,γ)</a:t>
                      </a:r>
                      <a:r>
                        <a:rPr baseline="30000" u="none">
                          <a:solidFill>
                            <a:srgbClr val="000000"/>
                          </a:solidFill>
                        </a:rPr>
                        <a:t>7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Be; </a:t>
                      </a: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" tgtFrame="" tooltip="" history="1" highlightClick="0" endSnd="0"/>
                        </a:rPr>
                        <a:t>D(p,γ)</a:t>
                      </a:r>
                      <a:r>
                        <a:rPr baseline="30000" u="none">
                          <a:solidFill>
                            <a:srgbClr val="000000"/>
                          </a:solidFill>
                        </a:rPr>
                        <a:t>3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He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LUNA400kV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Big Bang Nucleosynthesis (BBN), Lithium problem(s) 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</a:tr>
              <a:tr h="424650">
                <a:tc>
                  <a:txBody>
                    <a:bodyPr/>
                    <a:lstStyle/>
                    <a:p>
                      <a:pPr algn="l">
                        <a:defRPr baseline="30000" sz="1400" u="sng">
                          <a:solidFill>
                            <a:srgbClr val="0563C1"/>
                          </a:solidFill>
                          <a:sym typeface="Arial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" tgtFrame="" tooltip="" history="1" highlightClick="0" endSnd="0"/>
                        </a:rPr>
                        <a:t>3</a:t>
                      </a:r>
                      <a:r>
                        <a:rPr baseline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" tgtFrame="" tooltip="" history="1" highlightClick="0" endSnd="0"/>
                        </a:rPr>
                        <a:t>He+</a:t>
                      </a: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" tgtFrame="" tooltip="" history="1" highlightClick="0" endSnd="0"/>
                        </a:rPr>
                        <a:t>3</a:t>
                      </a:r>
                      <a:r>
                        <a:rPr baseline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" tgtFrame="" tooltip="" history="1" highlightClick="0" endSnd="0"/>
                        </a:rPr>
                        <a:t>He</a:t>
                      </a:r>
                      <a:r>
                        <a:rPr baseline="0" u="none">
                          <a:solidFill>
                            <a:srgbClr val="000000"/>
                          </a:solidFill>
                        </a:rPr>
                        <a:t>; </a:t>
                      </a:r>
                      <a:r>
                        <a:rPr baseline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" tgtFrame="" tooltip="" history="1" highlightClick="0" endSnd="0"/>
                        </a:rPr>
                        <a:t>D(p,γ)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3</a:t>
                      </a:r>
                      <a:r>
                        <a:rPr baseline="0" u="none">
                          <a:solidFill>
                            <a:srgbClr val="000000"/>
                          </a:solidFill>
                        </a:rPr>
                        <a:t>He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LUNA50kV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pp-chain and Solar neutrinos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</a:tr>
              <a:tr h="566475">
                <a:tc>
                  <a:txBody>
                    <a:bodyPr/>
                    <a:lstStyle/>
                    <a:p>
                      <a:pPr algn="l">
                        <a:defRPr baseline="30000" sz="1400">
                          <a:sym typeface="Arial"/>
                        </a:defRPr>
                      </a:pPr>
                      <a:r>
                        <a:t>6</a:t>
                      </a:r>
                      <a:r>
                        <a:rPr baseline="0" u="sng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" tgtFrame="" tooltip="" history="1" highlightClick="0" endSnd="0"/>
                        </a:rPr>
                        <a:t>Li(p,γ)</a:t>
                      </a:r>
                      <a:r>
                        <a:t>7</a:t>
                      </a:r>
                      <a:r>
                        <a:rPr baseline="0"/>
                        <a:t>Be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LUNA400kV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Stars, cosmic-ray spallation and BBN; Resonance NOT confirmed 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</a:tr>
              <a:tr h="424650">
                <a:tc>
                  <a:txBody>
                    <a:bodyPr/>
                    <a:lstStyle/>
                    <a:p>
                      <a:pPr algn="l">
                        <a:defRPr baseline="30000" sz="1400">
                          <a:sym typeface="Arial"/>
                        </a:defRPr>
                      </a:pPr>
                      <a:r>
                        <a:t>12,13</a:t>
                      </a:r>
                      <a:r>
                        <a:rPr baseline="0" u="sng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" tgtFrame="" tooltip="" history="1" highlightClick="0" endSnd="0"/>
                        </a:rPr>
                        <a:t>C(p,γ)</a:t>
                      </a:r>
                      <a:r>
                        <a:t>13,14</a:t>
                      </a:r>
                      <a:r>
                        <a:rPr baseline="0"/>
                        <a:t>N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LUNA400kV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CNO cycle kick off reactions; only few, poorly constrained data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</a:tr>
              <a:tr h="424650">
                <a:tc>
                  <a:txBody>
                    <a:bodyPr/>
                    <a:lstStyle/>
                    <a:p>
                      <a:pPr algn="l">
                        <a:defRPr baseline="30000" sz="1400" u="sng">
                          <a:solidFill>
                            <a:srgbClr val="0563C1"/>
                          </a:solidFill>
                          <a:sym typeface="Arial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9" invalidUrl="" action="" tgtFrame="" tooltip="" history="1" highlightClick="0" endSnd="0"/>
                        </a:rPr>
                        <a:t>14,</a:t>
                      </a: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0" invalidUrl="" action="" tgtFrame="" tooltip="" history="1" highlightClick="0" endSnd="0"/>
                        </a:rPr>
                        <a:t>15</a:t>
                      </a:r>
                      <a:r>
                        <a:rPr baseline="0" u="none">
                          <a:solidFill>
                            <a:srgbClr val="000000"/>
                          </a:solidFill>
                        </a:rPr>
                        <a:t>N(p,</a:t>
                      </a:r>
                      <a:r>
                        <a:rPr baseline="0" u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γ</a:t>
                      </a:r>
                      <a:r>
                        <a:rPr baseline="0" u="none">
                          <a:solidFill>
                            <a:srgbClr val="000000"/>
                          </a:solidFill>
                        </a:rPr>
                        <a:t>)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15,16</a:t>
                      </a:r>
                      <a:r>
                        <a:rPr baseline="0" u="none">
                          <a:solidFill>
                            <a:srgbClr val="000000"/>
                          </a:solidFill>
                        </a:rPr>
                        <a:t>O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LUNA400kV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CNO cycle bottleneck; 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</a:tr>
              <a:tr h="424650">
                <a:tc>
                  <a:txBody>
                    <a:bodyPr/>
                    <a:lstStyle/>
                    <a:p>
                      <a:pPr algn="l">
                        <a:defRPr baseline="30000" sz="1400" u="sng">
                          <a:solidFill>
                            <a:srgbClr val="0563C1"/>
                          </a:solidFill>
                          <a:sym typeface="Arial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1" invalidUrl="" action="" tgtFrame="" tooltip="" history="1" highlightClick="0" endSnd="0"/>
                        </a:rPr>
                        <a:t>17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,</a:t>
                      </a: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2" invalidUrl="" action="" tgtFrame="" tooltip="" history="1" highlightClick="0" endSnd="0"/>
                        </a:rPr>
                        <a:t>18</a:t>
                      </a:r>
                      <a:r>
                        <a:rPr baseline="0" u="none">
                          <a:solidFill>
                            <a:srgbClr val="000000"/>
                          </a:solidFill>
                        </a:rPr>
                        <a:t>O(p,</a:t>
                      </a:r>
                      <a:r>
                        <a:rPr baseline="0" u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α</a:t>
                      </a:r>
                      <a:r>
                        <a:rPr baseline="0" u="none">
                          <a:solidFill>
                            <a:srgbClr val="000000"/>
                          </a:solidFill>
                        </a:rPr>
                        <a:t>)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14,15</a:t>
                      </a:r>
                      <a:r>
                        <a:rPr baseline="0" u="none">
                          <a:solidFill>
                            <a:srgbClr val="000000"/>
                          </a:solidFill>
                        </a:rPr>
                        <a:t>N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LUNA400kV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CNO cycle; crucial for oxygen isotopic abundance in AGB stars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</a:tr>
              <a:tr h="424650">
                <a:tc>
                  <a:txBody>
                    <a:bodyPr/>
                    <a:lstStyle/>
                    <a:p>
                      <a:pPr algn="l">
                        <a:defRPr baseline="30000" sz="1400">
                          <a:sym typeface="Arial"/>
                        </a:defRPr>
                      </a:pPr>
                      <a:r>
                        <a:t>16,</a:t>
                      </a:r>
                      <a:r>
                        <a:rPr u="sng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3" invalidUrl="" action="" tgtFrame="" tooltip="" history="1" highlightClick="0" endSnd="0"/>
                        </a:rPr>
                        <a:t>17,</a:t>
                      </a:r>
                      <a:r>
                        <a:rPr u="sng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4" invalidUrl="" action="" tgtFrame="" tooltip="" history="1" highlightClick="0" endSnd="0"/>
                        </a:rPr>
                        <a:t>18</a:t>
                      </a:r>
                      <a:r>
                        <a:rPr baseline="0"/>
                        <a:t>O(p,</a:t>
                      </a:r>
                      <a:r>
                        <a:rPr baseline="0"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γ</a:t>
                      </a:r>
                      <a:r>
                        <a:rPr baseline="0"/>
                        <a:t>)</a:t>
                      </a:r>
                      <a:r>
                        <a:t>17,18,19</a:t>
                      </a:r>
                      <a:r>
                        <a:rPr baseline="0"/>
                        <a:t>F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LUNA400kV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CNO cycle and CNO leak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</a:tr>
              <a:tr h="424650">
                <a:tc>
                  <a:txBody>
                    <a:bodyPr/>
                    <a:lstStyle/>
                    <a:p>
                      <a:pPr algn="l">
                        <a:defRPr baseline="30000" sz="1400" u="sng">
                          <a:solidFill>
                            <a:srgbClr val="0563C1"/>
                          </a:solidFill>
                          <a:sym typeface="Arial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5" invalidUrl="" action="" tgtFrame="" tooltip="" history="1" highlightClick="0" endSnd="0"/>
                        </a:rPr>
                        <a:t>20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,21,</a:t>
                      </a: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6" invalidUrl="" action="" tgtFrame="" tooltip="" history="1" highlightClick="0" endSnd="0"/>
                        </a:rPr>
                        <a:t>22</a:t>
                      </a:r>
                      <a:r>
                        <a:rPr baseline="0" u="none">
                          <a:solidFill>
                            <a:srgbClr val="000000"/>
                          </a:solidFill>
                        </a:rPr>
                        <a:t>Ne(p,</a:t>
                      </a:r>
                      <a:r>
                        <a:rPr baseline="0" u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γ</a:t>
                      </a:r>
                      <a:r>
                        <a:rPr baseline="0" u="none">
                          <a:solidFill>
                            <a:srgbClr val="000000"/>
                          </a:solidFill>
                        </a:rPr>
                        <a:t>)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21,22,23</a:t>
                      </a:r>
                      <a:r>
                        <a:rPr baseline="0" u="none">
                          <a:solidFill>
                            <a:srgbClr val="000000"/>
                          </a:solidFill>
                        </a:rPr>
                        <a:t>Na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LUNA400kV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NeNa cycle; affecting abundances up to P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</a:tr>
              <a:tr h="424650">
                <a:tc>
                  <a:txBody>
                    <a:bodyPr/>
                    <a:lstStyle/>
                    <a:p>
                      <a:pPr algn="l">
                        <a:defRPr baseline="30000" sz="1400" u="sng">
                          <a:solidFill>
                            <a:srgbClr val="0563C1"/>
                          </a:solidFill>
                          <a:sym typeface="Arial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7" invalidUrl="" action="" tgtFrame="" tooltip="" history="1" highlightClick="0" endSnd="0"/>
                        </a:rPr>
                        <a:t>23</a:t>
                      </a:r>
                      <a:r>
                        <a:rPr baseline="0" u="none">
                          <a:solidFill>
                            <a:srgbClr val="000000"/>
                          </a:solidFill>
                        </a:rPr>
                        <a:t>Na(p,</a:t>
                      </a:r>
                      <a:r>
                        <a:rPr baseline="0" u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γ</a:t>
                      </a:r>
                      <a:r>
                        <a:rPr baseline="0" u="none">
                          <a:solidFill>
                            <a:srgbClr val="000000"/>
                          </a:solidFill>
                        </a:rPr>
                        <a:t>)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24</a:t>
                      </a:r>
                      <a:r>
                        <a:rPr baseline="0" u="none">
                          <a:solidFill>
                            <a:srgbClr val="000000"/>
                          </a:solidFill>
                        </a:rPr>
                        <a:t>Mg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LUNA400kV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NeNa-MgAl cycle link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</a:tr>
              <a:tr h="424650">
                <a:tc>
                  <a:txBody>
                    <a:bodyPr/>
                    <a:lstStyle/>
                    <a:p>
                      <a:pPr algn="l">
                        <a:defRPr baseline="30000" sz="1400" u="sng">
                          <a:solidFill>
                            <a:srgbClr val="0563C1"/>
                          </a:solidFill>
                          <a:sym typeface="Arial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8" invalidUrl="" action="" tgtFrame="" tooltip="" history="1" highlightClick="0" endSnd="0"/>
                        </a:rPr>
                        <a:t>25</a:t>
                      </a:r>
                      <a:r>
                        <a:rPr baseline="0" u="none">
                          <a:solidFill>
                            <a:srgbClr val="000000"/>
                          </a:solidFill>
                        </a:rPr>
                        <a:t>Mg(p,</a:t>
                      </a:r>
                      <a:r>
                        <a:rPr baseline="0" u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γ</a:t>
                      </a:r>
                      <a:r>
                        <a:rPr baseline="0" u="none">
                          <a:solidFill>
                            <a:srgbClr val="000000"/>
                          </a:solidFill>
                        </a:rPr>
                        <a:t>)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26</a:t>
                      </a:r>
                      <a:r>
                        <a:rPr baseline="0" u="none">
                          <a:solidFill>
                            <a:srgbClr val="000000"/>
                          </a:solidFill>
                        </a:rPr>
                        <a:t>Al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LUNA400kV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MgAl cycle; poorly constrained resonances dominate the rate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</a:tr>
              <a:tr h="424650">
                <a:tc>
                  <a:txBody>
                    <a:bodyPr/>
                    <a:lstStyle/>
                    <a:p>
                      <a:pPr algn="l">
                        <a:defRPr baseline="30000" sz="1400" u="sng">
                          <a:solidFill>
                            <a:srgbClr val="0563C1"/>
                          </a:solidFill>
                          <a:sym typeface="Arial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19" invalidUrl="" action="" tgtFrame="" tooltip="" history="1" highlightClick="0" endSnd="0"/>
                        </a:rPr>
                        <a:t>13</a:t>
                      </a:r>
                      <a:r>
                        <a:rPr baseline="0" u="none">
                          <a:solidFill>
                            <a:srgbClr val="000000"/>
                          </a:solidFill>
                        </a:rPr>
                        <a:t>C(</a:t>
                      </a:r>
                      <a:r>
                        <a:rPr baseline="0" u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α</a:t>
                      </a:r>
                      <a:r>
                        <a:rPr baseline="0" u="none">
                          <a:solidFill>
                            <a:srgbClr val="000000"/>
                          </a:solidFill>
                        </a:rPr>
                        <a:t>,n)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16</a:t>
                      </a:r>
                      <a:r>
                        <a:rPr baseline="0" u="none">
                          <a:solidFill>
                            <a:srgbClr val="000000"/>
                          </a:solidFill>
                        </a:rPr>
                        <a:t>O, </a:t>
                      </a: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0" invalidUrl="" action="" tgtFrame="" tooltip="" history="1" highlightClick="0" endSnd="0"/>
                        </a:rPr>
                        <a:t>22</a:t>
                      </a:r>
                      <a:r>
                        <a:rPr baseline="0" u="none">
                          <a:solidFill>
                            <a:srgbClr val="000000"/>
                          </a:solidFill>
                        </a:rPr>
                        <a:t>Ne(</a:t>
                      </a:r>
                      <a:r>
                        <a:rPr baseline="0" u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α</a:t>
                      </a:r>
                      <a:r>
                        <a:rPr baseline="0" u="none">
                          <a:solidFill>
                            <a:srgbClr val="000000"/>
                          </a:solidFill>
                        </a:rPr>
                        <a:t>,</a:t>
                      </a:r>
                      <a:r>
                        <a:rPr baseline="0" u="none">
                          <a:solidFill>
                            <a:srgbClr val="000000"/>
                          </a:solidFill>
                          <a:latin typeface="Noto Sans Symbols"/>
                          <a:ea typeface="Noto Sans Symbols"/>
                          <a:cs typeface="Noto Sans Symbols"/>
                          <a:sym typeface="Noto Sans Symbols"/>
                        </a:rPr>
                        <a:t>γ</a:t>
                      </a:r>
                      <a:r>
                        <a:rPr baseline="0" u="none">
                          <a:solidFill>
                            <a:srgbClr val="000000"/>
                          </a:solidFill>
                        </a:rPr>
                        <a:t>)</a:t>
                      </a:r>
                      <a:r>
                        <a:rPr u="none">
                          <a:solidFill>
                            <a:srgbClr val="000000"/>
                          </a:solidFill>
                        </a:rPr>
                        <a:t>26</a:t>
                      </a:r>
                      <a:r>
                        <a:rPr baseline="0" u="none">
                          <a:solidFill>
                            <a:srgbClr val="000000"/>
                          </a:solidFill>
                        </a:rPr>
                        <a:t>Mg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LUNA400kV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ym typeface="Arial"/>
                        </a:rPr>
                        <a:t>s-process crucial for production of isotopes heavier than iron</a:t>
                      </a:r>
                    </a:p>
                  </a:txBody>
                  <a:tcPr marL="45725" marR="45725" marT="45725" marB="45725" anchor="t" anchorCtr="0" horzOverflow="overflow">
                    <a:lnL w="19650">
                      <a:solidFill>
                        <a:srgbClr val="FFFFFF"/>
                      </a:solidFill>
                    </a:lnL>
                    <a:lnR w="19650">
                      <a:solidFill>
                        <a:srgbClr val="FFFFFF"/>
                      </a:solidFill>
                    </a:lnR>
                    <a:lnT w="19650">
                      <a:solidFill>
                        <a:srgbClr val="FFFFFF"/>
                      </a:solidFill>
                    </a:lnT>
                    <a:lnB w="1965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pic>
        <p:nvPicPr>
          <p:cNvPr id="135" name="Google Shape;84;p13" descr="Google Shape;84;p13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68020" y="6268661"/>
            <a:ext cx="1191264" cy="566308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Google Shape;85;p13"/>
          <p:cNvSpPr/>
          <p:nvPr/>
        </p:nvSpPr>
        <p:spPr>
          <a:xfrm>
            <a:off x="1284132" y="6634043"/>
            <a:ext cx="10906692" cy="219476"/>
          </a:xfrm>
          <a:prstGeom prst="rect">
            <a:avLst/>
          </a:prstGeom>
          <a:solidFill>
            <a:srgbClr val="9C0000"/>
          </a:solidFill>
          <a:ln w="12700">
            <a:solidFill>
              <a:srgbClr val="9C0000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7" name="Google Shape;86;p13"/>
          <p:cNvSpPr txBox="1"/>
          <p:nvPr/>
        </p:nvSpPr>
        <p:spPr>
          <a:xfrm>
            <a:off x="3093718" y="6610598"/>
            <a:ext cx="6073802" cy="248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Perspective at the Bellotti IBF workshop, LNGS (Italy), October 8</a:t>
            </a:r>
            <a:r>
              <a:rPr baseline="30000"/>
              <a:t>th </a:t>
            </a:r>
            <a:r>
              <a:t>- 10</a:t>
            </a:r>
            <a:r>
              <a:rPr baseline="30000"/>
              <a:t>th </a:t>
            </a:r>
            <a:r>
              <a:t>2025</a:t>
            </a:r>
          </a:p>
        </p:txBody>
      </p:sp>
      <p:sp>
        <p:nvSpPr>
          <p:cNvPr id="138" name="Google Shape;87;p13"/>
          <p:cNvSpPr txBox="1"/>
          <p:nvPr>
            <p:ph type="sldNum" sz="quarter" idx="4294967295"/>
          </p:nvPr>
        </p:nvSpPr>
        <p:spPr>
          <a:xfrm>
            <a:off x="11915415" y="6623031"/>
            <a:ext cx="181343" cy="2482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egnaposto numero diapositiva 1"/>
          <p:cNvSpPr txBox="1"/>
          <p:nvPr>
            <p:ph type="sldNum" sz="quarter" idx="2"/>
          </p:nvPr>
        </p:nvSpPr>
        <p:spPr>
          <a:xfrm>
            <a:off x="11639427" y="6573022"/>
            <a:ext cx="335867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52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5740" y="3715260"/>
            <a:ext cx="4042224" cy="2272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Immagine 2" descr="Immagine 2"/>
          <p:cNvPicPr>
            <a:picLocks noChangeAspect="1"/>
          </p:cNvPicPr>
          <p:nvPr/>
        </p:nvPicPr>
        <p:blipFill>
          <a:blip r:embed="rId3">
            <a:extLst/>
          </a:blip>
          <a:srcRect l="16933" t="36646" r="21814" b="26327"/>
          <a:stretch>
            <a:fillRect/>
          </a:stretch>
        </p:blipFill>
        <p:spPr>
          <a:xfrm>
            <a:off x="4730618" y="2708487"/>
            <a:ext cx="2813420" cy="2265684"/>
          </a:xfrm>
          <a:prstGeom prst="rect">
            <a:avLst/>
          </a:prstGeom>
          <a:ln w="12700">
            <a:miter lim="400000"/>
          </a:ln>
        </p:spPr>
      </p:pic>
      <p:sp>
        <p:nvSpPr>
          <p:cNvPr id="554" name="Connettore 2 5"/>
          <p:cNvSpPr/>
          <p:nvPr/>
        </p:nvSpPr>
        <p:spPr>
          <a:xfrm flipH="1">
            <a:off x="2371412" y="3841327"/>
            <a:ext cx="3250978" cy="1214190"/>
          </a:xfrm>
          <a:prstGeom prst="line">
            <a:avLst/>
          </a:prstGeom>
          <a:ln w="762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55" name="CasellaDiTesto 23"/>
          <p:cNvSpPr txBox="1"/>
          <p:nvPr/>
        </p:nvSpPr>
        <p:spPr>
          <a:xfrm>
            <a:off x="163716" y="1733423"/>
            <a:ext cx="4409980" cy="1806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000">
                <a:latin typeface="Calibri"/>
                <a:ea typeface="Calibri"/>
                <a:cs typeface="Calibri"/>
                <a:sym typeface="Calibri"/>
              </a:defRPr>
            </a:pPr>
            <a:r>
              <a:t>High lifetime:  </a:t>
            </a:r>
          </a:p>
          <a:p>
            <a:pPr marL="285750" indent="-285750">
              <a:buSzPct val="100000"/>
              <a:buFont typeface="Arial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Max </a:t>
            </a:r>
            <a:r>
              <a:rPr baseline="30000"/>
              <a:t>12</a:t>
            </a:r>
            <a:r>
              <a:t>C implantation power: 400 W</a:t>
            </a:r>
          </a:p>
          <a:p>
            <a:pPr marL="285750" indent="-285750">
              <a:buSzPct val="100000"/>
              <a:buFont typeface="Arial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Expected lifetime: 50-100 C</a:t>
            </a:r>
          </a:p>
          <a:p>
            <a:pPr marL="285750" indent="-285750">
              <a:buSzPct val="100000"/>
              <a:buFont typeface="Arial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Characterization pre/post irradiation with IBA (AN2000, CN), SEM – EDS, AFM, RAMAN</a:t>
            </a:r>
          </a:p>
        </p:txBody>
      </p:sp>
      <p:sp>
        <p:nvSpPr>
          <p:cNvPr id="556" name="CasellaDiTesto 36"/>
          <p:cNvSpPr txBox="1"/>
          <p:nvPr/>
        </p:nvSpPr>
        <p:spPr>
          <a:xfrm>
            <a:off x="163717" y="960568"/>
            <a:ext cx="10513564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Target design and production </a:t>
            </a:r>
          </a:p>
        </p:txBody>
      </p:sp>
      <p:sp>
        <p:nvSpPr>
          <p:cNvPr id="557" name="CasellaDiTesto 3"/>
          <p:cNvSpPr txBox="1"/>
          <p:nvPr/>
        </p:nvSpPr>
        <p:spPr>
          <a:xfrm>
            <a:off x="1" y="257025"/>
            <a:ext cx="8348472" cy="549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lnSpc>
                <a:spcPct val="90000"/>
              </a:lnSpc>
              <a:defRPr b="1" baseline="30000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12</a:t>
            </a:r>
            <a:r>
              <a:rPr baseline="0"/>
              <a:t>C + </a:t>
            </a:r>
            <a:r>
              <a:t>12</a:t>
            </a:r>
            <a:r>
              <a:rPr baseline="0"/>
              <a:t>C experiment</a:t>
            </a:r>
          </a:p>
        </p:txBody>
      </p:sp>
      <p:sp>
        <p:nvSpPr>
          <p:cNvPr id="558" name="CasellaDiTesto 6"/>
          <p:cNvSpPr txBox="1"/>
          <p:nvPr/>
        </p:nvSpPr>
        <p:spPr>
          <a:xfrm>
            <a:off x="4776339" y="1682982"/>
            <a:ext cx="3305233" cy="884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800">
                <a:latin typeface="Calibri"/>
                <a:ea typeface="Calibri"/>
                <a:cs typeface="Calibri"/>
                <a:sym typeface="Calibri"/>
              </a:defRPr>
            </a:pPr>
            <a:r>
              <a:t>Purity : semiconductor grade</a:t>
            </a:r>
          </a:p>
          <a:p>
            <a:pPr>
              <a:defRPr b="1" sz="1800">
                <a:latin typeface="Calibri"/>
                <a:ea typeface="Calibri"/>
                <a:cs typeface="Calibri"/>
                <a:sym typeface="Calibri"/>
              </a:defRPr>
            </a:pPr>
            <a:r>
              <a:t>Structure</a:t>
            </a:r>
            <a:r>
              <a:rPr b="0" sz="1600"/>
              <a:t>: selected fine grain size</a:t>
            </a:r>
            <a:br>
              <a:rPr b="0" sz="1600"/>
            </a:b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egnaposto numero diapositiva 1"/>
          <p:cNvSpPr txBox="1"/>
          <p:nvPr>
            <p:ph type="sldNum" sz="quarter" idx="2"/>
          </p:nvPr>
        </p:nvSpPr>
        <p:spPr>
          <a:xfrm>
            <a:off x="11639427" y="6573022"/>
            <a:ext cx="335867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61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5740" y="3715260"/>
            <a:ext cx="4042224" cy="2272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Immagine 6" descr="Immagine 6"/>
          <p:cNvPicPr>
            <a:picLocks noChangeAspect="1"/>
          </p:cNvPicPr>
          <p:nvPr/>
        </p:nvPicPr>
        <p:blipFill>
          <a:blip r:embed="rId3">
            <a:extLst/>
          </a:blip>
          <a:srcRect l="0" t="22180" r="0" b="0"/>
          <a:stretch>
            <a:fillRect/>
          </a:stretch>
        </p:blipFill>
        <p:spPr>
          <a:xfrm>
            <a:off x="8391908" y="2396721"/>
            <a:ext cx="3279289" cy="2113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Immagine 2" descr="Immagine 2"/>
          <p:cNvPicPr>
            <a:picLocks noChangeAspect="1"/>
          </p:cNvPicPr>
          <p:nvPr/>
        </p:nvPicPr>
        <p:blipFill>
          <a:blip r:embed="rId4">
            <a:extLst/>
          </a:blip>
          <a:srcRect l="16933" t="36646" r="21814" b="26327"/>
          <a:stretch>
            <a:fillRect/>
          </a:stretch>
        </p:blipFill>
        <p:spPr>
          <a:xfrm>
            <a:off x="4730618" y="2708487"/>
            <a:ext cx="2813420" cy="2265684"/>
          </a:xfrm>
          <a:prstGeom prst="rect">
            <a:avLst/>
          </a:prstGeom>
          <a:ln w="12700">
            <a:miter lim="400000"/>
          </a:ln>
        </p:spPr>
      </p:pic>
      <p:sp>
        <p:nvSpPr>
          <p:cNvPr id="564" name="Connettore 2 5"/>
          <p:cNvSpPr/>
          <p:nvPr/>
        </p:nvSpPr>
        <p:spPr>
          <a:xfrm flipH="1">
            <a:off x="2371412" y="3841327"/>
            <a:ext cx="3250978" cy="1214190"/>
          </a:xfrm>
          <a:prstGeom prst="line">
            <a:avLst/>
          </a:prstGeom>
          <a:ln w="762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65" name="Connettore 2 7"/>
          <p:cNvSpPr/>
          <p:nvPr/>
        </p:nvSpPr>
        <p:spPr>
          <a:xfrm flipV="1">
            <a:off x="7019636" y="2944712"/>
            <a:ext cx="1626394" cy="484288"/>
          </a:xfrm>
          <a:prstGeom prst="line">
            <a:avLst/>
          </a:prstGeom>
          <a:ln w="762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66" name="CasellaDiTesto 23"/>
          <p:cNvSpPr txBox="1"/>
          <p:nvPr/>
        </p:nvSpPr>
        <p:spPr>
          <a:xfrm>
            <a:off x="163716" y="1733423"/>
            <a:ext cx="4409980" cy="1806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000">
                <a:latin typeface="Calibri"/>
                <a:ea typeface="Calibri"/>
                <a:cs typeface="Calibri"/>
                <a:sym typeface="Calibri"/>
              </a:defRPr>
            </a:pPr>
            <a:r>
              <a:t>High lifetime:  </a:t>
            </a:r>
          </a:p>
          <a:p>
            <a:pPr marL="285750" indent="-285750">
              <a:buSzPct val="100000"/>
              <a:buFont typeface="Arial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Max </a:t>
            </a:r>
            <a:r>
              <a:rPr baseline="30000"/>
              <a:t>12</a:t>
            </a:r>
            <a:r>
              <a:t>C implantation power: 400 W</a:t>
            </a:r>
          </a:p>
          <a:p>
            <a:pPr marL="285750" indent="-285750">
              <a:buSzPct val="100000"/>
              <a:buFont typeface="Arial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Expected lifetime: 50-100 C</a:t>
            </a:r>
          </a:p>
          <a:p>
            <a:pPr marL="285750" indent="-285750">
              <a:buSzPct val="100000"/>
              <a:buFont typeface="Arial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Characterization pre/post irradiation with IBA (AN2000, CN), SEM – EDS, AFM, RAMAN</a:t>
            </a:r>
          </a:p>
        </p:txBody>
      </p:sp>
      <p:sp>
        <p:nvSpPr>
          <p:cNvPr id="567" name="CasellaDiTesto 34"/>
          <p:cNvSpPr txBox="1"/>
          <p:nvPr/>
        </p:nvSpPr>
        <p:spPr>
          <a:xfrm>
            <a:off x="4776339" y="1682982"/>
            <a:ext cx="3305233" cy="884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800">
                <a:latin typeface="Calibri"/>
                <a:ea typeface="Calibri"/>
                <a:cs typeface="Calibri"/>
                <a:sym typeface="Calibri"/>
              </a:defRPr>
            </a:pPr>
            <a:r>
              <a:t>Purity : semiconductor grade</a:t>
            </a:r>
          </a:p>
          <a:p>
            <a:pPr>
              <a:defRPr b="1" sz="1800">
                <a:latin typeface="Calibri"/>
                <a:ea typeface="Calibri"/>
                <a:cs typeface="Calibri"/>
                <a:sym typeface="Calibri"/>
              </a:defRPr>
            </a:pPr>
            <a:r>
              <a:t>Structure</a:t>
            </a:r>
            <a:r>
              <a:rPr b="0" sz="1600"/>
              <a:t>: selected fine grain size</a:t>
            </a:r>
            <a:br>
              <a:rPr b="0" sz="1600"/>
            </a:br>
          </a:p>
        </p:txBody>
      </p:sp>
      <p:sp>
        <p:nvSpPr>
          <p:cNvPr id="568" name="CasellaDiTesto 35"/>
          <p:cNvSpPr txBox="1"/>
          <p:nvPr/>
        </p:nvSpPr>
        <p:spPr>
          <a:xfrm>
            <a:off x="8723049" y="1350990"/>
            <a:ext cx="3305234" cy="917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800">
                <a:latin typeface="Calibri"/>
                <a:ea typeface="Calibri"/>
                <a:cs typeface="Calibri"/>
                <a:sym typeface="Calibri"/>
              </a:defRPr>
            </a:pPr>
            <a:r>
              <a:t>Thich Ta-PVD coating: </a:t>
            </a:r>
          </a:p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prevent BIB for eventual target failure</a:t>
            </a:r>
          </a:p>
        </p:txBody>
      </p:sp>
      <p:grpSp>
        <p:nvGrpSpPr>
          <p:cNvPr id="577" name="Gruppo 24"/>
          <p:cNvGrpSpPr/>
          <p:nvPr/>
        </p:nvGrpSpPr>
        <p:grpSpPr>
          <a:xfrm>
            <a:off x="4884013" y="4718999"/>
            <a:ext cx="4179931" cy="1763094"/>
            <a:chOff x="0" y="0"/>
            <a:chExt cx="4179929" cy="1763092"/>
          </a:xfrm>
        </p:grpSpPr>
        <p:grpSp>
          <p:nvGrpSpPr>
            <p:cNvPr id="573" name="Gruppo 25"/>
            <p:cNvGrpSpPr/>
            <p:nvPr/>
          </p:nvGrpSpPr>
          <p:grpSpPr>
            <a:xfrm>
              <a:off x="-1" y="270541"/>
              <a:ext cx="2811384" cy="1492552"/>
              <a:chOff x="0" y="0"/>
              <a:chExt cx="2811382" cy="1492551"/>
            </a:xfrm>
          </p:grpSpPr>
          <p:pic>
            <p:nvPicPr>
              <p:cNvPr id="569" name="Immagine 29" descr="Immagine 29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-1" y="0"/>
                <a:ext cx="2597218" cy="14925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70" name="Connettore 2 30"/>
              <p:cNvSpPr/>
              <p:nvPr/>
            </p:nvSpPr>
            <p:spPr>
              <a:xfrm flipV="1">
                <a:off x="519375" y="187189"/>
                <a:ext cx="782010" cy="285619"/>
              </a:xfrm>
              <a:prstGeom prst="line">
                <a:avLst/>
              </a:prstGeom>
              <a:noFill/>
              <a:ln w="50800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71" name="Connettore 2 31"/>
              <p:cNvSpPr/>
              <p:nvPr/>
            </p:nvSpPr>
            <p:spPr>
              <a:xfrm flipV="1">
                <a:off x="2029373" y="198656"/>
                <a:ext cx="782010" cy="285619"/>
              </a:xfrm>
              <a:prstGeom prst="line">
                <a:avLst/>
              </a:prstGeom>
              <a:noFill/>
              <a:ln w="50800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72" name="Connettore 2 32"/>
              <p:cNvSpPr/>
              <p:nvPr/>
            </p:nvSpPr>
            <p:spPr>
              <a:xfrm>
                <a:off x="2193444" y="1040400"/>
                <a:ext cx="570842" cy="64797"/>
              </a:xfrm>
              <a:prstGeom prst="line">
                <a:avLst/>
              </a:prstGeom>
              <a:noFill/>
              <a:ln w="50800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574" name="CasellaDiTesto 26"/>
            <p:cNvSpPr txBox="1"/>
            <p:nvPr/>
          </p:nvSpPr>
          <p:spPr>
            <a:xfrm>
              <a:off x="761127" y="91029"/>
              <a:ext cx="1639900" cy="2808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Graphite 1-3mm</a:t>
              </a:r>
            </a:p>
          </p:txBody>
        </p:sp>
        <p:sp>
          <p:nvSpPr>
            <p:cNvPr id="575" name="CasellaDiTesto 27"/>
            <p:cNvSpPr txBox="1"/>
            <p:nvPr/>
          </p:nvSpPr>
          <p:spPr>
            <a:xfrm>
              <a:off x="2939758" y="0"/>
              <a:ext cx="1230740" cy="737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Tantalum coating</a:t>
              </a:r>
            </a:p>
            <a:p>
              <a:pPr>
                <a:defRPr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&gt;3µm</a:t>
              </a:r>
            </a:p>
          </p:txBody>
        </p:sp>
        <p:sp>
          <p:nvSpPr>
            <p:cNvPr id="576" name="CasellaDiTesto 28"/>
            <p:cNvSpPr txBox="1"/>
            <p:nvPr/>
          </p:nvSpPr>
          <p:spPr>
            <a:xfrm>
              <a:off x="2810007" y="1114129"/>
              <a:ext cx="1369923" cy="518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Cu backing</a:t>
              </a:r>
            </a:p>
            <a:p>
              <a:pPr>
                <a:defRPr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b="0">
                  <a:latin typeface="Symbol"/>
                  <a:ea typeface="Symbol"/>
                  <a:cs typeface="Symbol"/>
                  <a:sym typeface="Symbol"/>
                </a:rPr>
                <a:t>~</a:t>
              </a:r>
              <a:r>
                <a:t>1-3mm</a:t>
              </a:r>
            </a:p>
          </p:txBody>
        </p:sp>
      </p:grpSp>
      <p:sp>
        <p:nvSpPr>
          <p:cNvPr id="578" name="CasellaDiTesto 36"/>
          <p:cNvSpPr txBox="1"/>
          <p:nvPr/>
        </p:nvSpPr>
        <p:spPr>
          <a:xfrm>
            <a:off x="163717" y="960568"/>
            <a:ext cx="10513564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Target design and production </a:t>
            </a:r>
          </a:p>
        </p:txBody>
      </p:sp>
      <p:pic>
        <p:nvPicPr>
          <p:cNvPr id="579" name="Immagine 38" descr="Immagine 3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52949" y="4382570"/>
            <a:ext cx="2361017" cy="2182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Immagine 41" descr="Immagine 4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894849" y="5126430"/>
            <a:ext cx="1781425" cy="714476"/>
          </a:xfrm>
          <a:prstGeom prst="rect">
            <a:avLst/>
          </a:prstGeom>
          <a:ln w="12700">
            <a:miter lim="400000"/>
          </a:ln>
        </p:spPr>
      </p:pic>
      <p:sp>
        <p:nvSpPr>
          <p:cNvPr id="581" name="CasellaDiTesto 42"/>
          <p:cNvSpPr txBox="1"/>
          <p:nvPr/>
        </p:nvSpPr>
        <p:spPr>
          <a:xfrm>
            <a:off x="10069652" y="3022592"/>
            <a:ext cx="779669" cy="3330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3.9 µm</a:t>
            </a:r>
          </a:p>
        </p:txBody>
      </p:sp>
      <p:sp>
        <p:nvSpPr>
          <p:cNvPr id="582" name="Connettore diritto 44"/>
          <p:cNvSpPr/>
          <p:nvPr/>
        </p:nvSpPr>
        <p:spPr>
          <a:xfrm>
            <a:off x="9438023" y="2705561"/>
            <a:ext cx="1238251" cy="1"/>
          </a:xfrm>
          <a:prstGeom prst="line">
            <a:avLst/>
          </a:prstGeom>
          <a:ln w="38100">
            <a:solidFill>
              <a:srgbClr val="FF0000"/>
            </a:solidFill>
            <a:miter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3" name="Connettore diritto 45"/>
          <p:cNvSpPr/>
          <p:nvPr/>
        </p:nvSpPr>
        <p:spPr>
          <a:xfrm>
            <a:off x="9450527" y="3696210"/>
            <a:ext cx="1238251" cy="1"/>
          </a:xfrm>
          <a:prstGeom prst="line">
            <a:avLst/>
          </a:prstGeom>
          <a:ln w="38100">
            <a:solidFill>
              <a:srgbClr val="FF0000"/>
            </a:solidFill>
            <a:miter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4" name="CasellaDiTesto 3"/>
          <p:cNvSpPr txBox="1"/>
          <p:nvPr/>
        </p:nvSpPr>
        <p:spPr>
          <a:xfrm>
            <a:off x="1" y="257025"/>
            <a:ext cx="8348472" cy="549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lnSpc>
                <a:spcPct val="90000"/>
              </a:lnSpc>
              <a:defRPr b="1" baseline="30000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12</a:t>
            </a:r>
            <a:r>
              <a:rPr baseline="0"/>
              <a:t>C + </a:t>
            </a:r>
            <a:r>
              <a:t>12</a:t>
            </a:r>
            <a:r>
              <a:rPr baseline="0"/>
              <a:t>C experiment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egnaposto numero diapositiva 15"/>
          <p:cNvSpPr txBox="1"/>
          <p:nvPr>
            <p:ph type="sldNum" sz="quarter" idx="2"/>
          </p:nvPr>
        </p:nvSpPr>
        <p:spPr>
          <a:xfrm>
            <a:off x="11639427" y="6573022"/>
            <a:ext cx="335867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87" name="CasellaDiTesto 35"/>
          <p:cNvSpPr txBox="1"/>
          <p:nvPr/>
        </p:nvSpPr>
        <p:spPr>
          <a:xfrm>
            <a:off x="162840" y="6144824"/>
            <a:ext cx="8904817" cy="438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i="1" sz="1200">
                <a:latin typeface="Calibri"/>
                <a:ea typeface="Calibri"/>
                <a:cs typeface="Calibri"/>
                <a:sym typeface="Calibri"/>
              </a:defRPr>
            </a:pPr>
            <a:r>
              <a:t>Preliminary irradiation test performed at Felsenkeller HZDR (2024) E. Masha (HZDR) unpublished data</a:t>
            </a:r>
            <a:br/>
            <a:r>
              <a:t>LUNA test performed at IBF 2025 F. Ferraro (LNGS) unpublished data  </a:t>
            </a:r>
          </a:p>
        </p:txBody>
      </p:sp>
      <p:grpSp>
        <p:nvGrpSpPr>
          <p:cNvPr id="594" name="Gruppo 66"/>
          <p:cNvGrpSpPr/>
          <p:nvPr/>
        </p:nvGrpSpPr>
        <p:grpSpPr>
          <a:xfrm>
            <a:off x="2701527" y="2308818"/>
            <a:ext cx="4174133" cy="3753174"/>
            <a:chOff x="0" y="0"/>
            <a:chExt cx="4174132" cy="3753172"/>
          </a:xfrm>
        </p:grpSpPr>
        <p:pic>
          <p:nvPicPr>
            <p:cNvPr id="588" name="Immagine 67" descr="Immagine 6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189" y="0"/>
              <a:ext cx="2006765" cy="1628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9" name="Immagine 12" descr="Immagine 1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8227" t="23797" r="35310" b="31420"/>
            <a:stretch>
              <a:fillRect/>
            </a:stretch>
          </p:blipFill>
          <p:spPr>
            <a:xfrm>
              <a:off x="2076810" y="535908"/>
              <a:ext cx="2097323" cy="19955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0" name="CasellaDiTesto 71"/>
            <p:cNvSpPr txBox="1"/>
            <p:nvPr/>
          </p:nvSpPr>
          <p:spPr>
            <a:xfrm>
              <a:off x="232149" y="8886"/>
              <a:ext cx="2102666" cy="300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b="1" sz="160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NOT  </a:t>
              </a:r>
              <a:r>
                <a:rPr sz="1200"/>
                <a:t>IRRADIATED</a:t>
              </a:r>
            </a:p>
          </p:txBody>
        </p:sp>
        <p:grpSp>
          <p:nvGrpSpPr>
            <p:cNvPr id="593" name="Gruppo 72"/>
            <p:cNvGrpSpPr/>
            <p:nvPr/>
          </p:nvGrpSpPr>
          <p:grpSpPr>
            <a:xfrm>
              <a:off x="0" y="1896782"/>
              <a:ext cx="2301246" cy="1856391"/>
              <a:chOff x="0" y="0"/>
              <a:chExt cx="2301245" cy="1856389"/>
            </a:xfrm>
          </p:grpSpPr>
          <p:pic>
            <p:nvPicPr>
              <p:cNvPr id="591" name="Immagine 77" descr="Immagine 77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2096715" cy="18563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92" name="CasellaDiTesto 78"/>
              <p:cNvSpPr txBox="1"/>
              <p:nvPr/>
            </p:nvSpPr>
            <p:spPr>
              <a:xfrm>
                <a:off x="265715" y="218021"/>
                <a:ext cx="2035531" cy="3005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defRPr b="1" baseline="30000" sz="160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12</a:t>
                </a:r>
                <a:r>
                  <a:rPr baseline="0"/>
                  <a:t>C IRRADIATED</a:t>
                </a:r>
              </a:p>
            </p:txBody>
          </p:sp>
        </p:grpSp>
      </p:grpSp>
      <p:grpSp>
        <p:nvGrpSpPr>
          <p:cNvPr id="599" name="Gruppo 114"/>
          <p:cNvGrpSpPr/>
          <p:nvPr/>
        </p:nvGrpSpPr>
        <p:grpSpPr>
          <a:xfrm>
            <a:off x="9476284" y="1333213"/>
            <a:ext cx="2581465" cy="2520001"/>
            <a:chOff x="0" y="0"/>
            <a:chExt cx="2581463" cy="2520000"/>
          </a:xfrm>
        </p:grpSpPr>
        <p:sp>
          <p:nvSpPr>
            <p:cNvPr id="595" name="Rettangolo 115"/>
            <p:cNvSpPr/>
            <p:nvPr/>
          </p:nvSpPr>
          <p:spPr>
            <a:xfrm>
              <a:off x="0" y="-1"/>
              <a:ext cx="2581464" cy="2520001"/>
            </a:xfrm>
            <a:prstGeom prst="rect">
              <a:avLst/>
            </a:prstGeom>
            <a:solidFill>
              <a:srgbClr val="92D05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596" name="Immagine 116" descr="Immagine 116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56073"/>
            <a:stretch>
              <a:fillRect/>
            </a:stretch>
          </p:blipFill>
          <p:spPr>
            <a:xfrm>
              <a:off x="82625" y="703567"/>
              <a:ext cx="2395848" cy="10537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7" name="CasellaDiTesto 117"/>
            <p:cNvSpPr txBox="1"/>
            <p:nvPr/>
          </p:nvSpPr>
          <p:spPr>
            <a:xfrm>
              <a:off x="414499" y="142402"/>
              <a:ext cx="1752463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Sintered Graphite</a:t>
              </a:r>
            </a:p>
          </p:txBody>
        </p:sp>
        <p:sp>
          <p:nvSpPr>
            <p:cNvPr id="598" name="CasellaDiTesto 118"/>
            <p:cNvSpPr txBox="1"/>
            <p:nvPr/>
          </p:nvSpPr>
          <p:spPr>
            <a:xfrm>
              <a:off x="148280" y="1925315"/>
              <a:ext cx="2264538" cy="509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No evidence of damage after 7.5C of 2.9MeV of </a:t>
              </a:r>
              <a:r>
                <a:rPr baseline="30000"/>
                <a:t>12</a:t>
              </a:r>
              <a:r>
                <a:t>C</a:t>
              </a:r>
              <a:r>
                <a:rPr baseline="30000"/>
                <a:t>+ </a:t>
              </a:r>
              <a:r>
                <a:t>beam</a:t>
              </a:r>
            </a:p>
          </p:txBody>
        </p:sp>
      </p:grpSp>
      <p:grpSp>
        <p:nvGrpSpPr>
          <p:cNvPr id="604" name="Gruppo 119"/>
          <p:cNvGrpSpPr/>
          <p:nvPr/>
        </p:nvGrpSpPr>
        <p:grpSpPr>
          <a:xfrm>
            <a:off x="9450668" y="3895115"/>
            <a:ext cx="2581465" cy="2520002"/>
            <a:chOff x="0" y="0"/>
            <a:chExt cx="2581463" cy="2520000"/>
          </a:xfrm>
        </p:grpSpPr>
        <p:sp>
          <p:nvSpPr>
            <p:cNvPr id="600" name="Rettangolo 120"/>
            <p:cNvSpPr/>
            <p:nvPr/>
          </p:nvSpPr>
          <p:spPr>
            <a:xfrm>
              <a:off x="0" y="-1"/>
              <a:ext cx="2581464" cy="2520001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601" name="Immagine 121" descr="Immagine 121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50489" r="0" b="0"/>
            <a:stretch>
              <a:fillRect/>
            </a:stretch>
          </p:blipFill>
          <p:spPr>
            <a:xfrm>
              <a:off x="92808" y="616584"/>
              <a:ext cx="2395848" cy="1187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2" name="CasellaDiTesto 122"/>
            <p:cNvSpPr txBox="1"/>
            <p:nvPr/>
          </p:nvSpPr>
          <p:spPr>
            <a:xfrm>
              <a:off x="577051" y="142853"/>
              <a:ext cx="1752463" cy="300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6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Other Carbon</a:t>
              </a:r>
            </a:p>
          </p:txBody>
        </p:sp>
        <p:sp>
          <p:nvSpPr>
            <p:cNvPr id="603" name="CasellaDiTesto 123"/>
            <p:cNvSpPr txBox="1"/>
            <p:nvPr/>
          </p:nvSpPr>
          <p:spPr>
            <a:xfrm>
              <a:off x="166783" y="1884787"/>
              <a:ext cx="2247897" cy="554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16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Strong damage after 0.6C of 2.9MeV of </a:t>
              </a:r>
              <a:r>
                <a:rPr baseline="30000"/>
                <a:t>12</a:t>
              </a:r>
              <a:r>
                <a:t>C</a:t>
              </a:r>
              <a:r>
                <a:rPr baseline="30000"/>
                <a:t>+ </a:t>
              </a:r>
              <a:r>
                <a:t>beam</a:t>
              </a:r>
            </a:p>
          </p:txBody>
        </p:sp>
      </p:grpSp>
      <p:sp>
        <p:nvSpPr>
          <p:cNvPr id="605" name="CasellaDiTesto 228"/>
          <p:cNvSpPr txBox="1"/>
          <p:nvPr/>
        </p:nvSpPr>
        <p:spPr>
          <a:xfrm>
            <a:off x="212937" y="997158"/>
            <a:ext cx="10513564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Target testing and analysis</a:t>
            </a:r>
          </a:p>
        </p:txBody>
      </p:sp>
      <p:sp>
        <p:nvSpPr>
          <p:cNvPr id="606" name="CasellaDiTesto 1"/>
          <p:cNvSpPr txBox="1"/>
          <p:nvPr/>
        </p:nvSpPr>
        <p:spPr>
          <a:xfrm>
            <a:off x="1" y="257025"/>
            <a:ext cx="8348472" cy="549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lnSpc>
                <a:spcPct val="90000"/>
              </a:lnSpc>
              <a:defRPr b="1" baseline="30000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12</a:t>
            </a:r>
            <a:r>
              <a:rPr baseline="0"/>
              <a:t>C + </a:t>
            </a:r>
            <a:r>
              <a:t>12</a:t>
            </a:r>
            <a:r>
              <a:rPr baseline="0"/>
              <a:t>C experiment</a:t>
            </a:r>
          </a:p>
        </p:txBody>
      </p:sp>
      <p:sp>
        <p:nvSpPr>
          <p:cNvPr id="607" name="CasellaDiTesto 3"/>
          <p:cNvSpPr txBox="1"/>
          <p:nvPr/>
        </p:nvSpPr>
        <p:spPr>
          <a:xfrm>
            <a:off x="5074471" y="4869255"/>
            <a:ext cx="1506852" cy="917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Graphite irradiated target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egnaposto numero diapositiva 15"/>
          <p:cNvSpPr txBox="1"/>
          <p:nvPr>
            <p:ph type="sldNum" sz="quarter" idx="2"/>
          </p:nvPr>
        </p:nvSpPr>
        <p:spPr>
          <a:xfrm>
            <a:off x="11639427" y="6573022"/>
            <a:ext cx="335867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10" name="CasellaDiTesto 34"/>
          <p:cNvSpPr txBox="1"/>
          <p:nvPr/>
        </p:nvSpPr>
        <p:spPr>
          <a:xfrm>
            <a:off x="227957" y="1575654"/>
            <a:ext cx="6036493" cy="62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RAMAN</a:t>
            </a:r>
            <a:r>
              <a:rPr b="0"/>
              <a:t> </a:t>
            </a:r>
            <a:r>
              <a:rPr b="0">
                <a:solidFill>
                  <a:srgbClr val="000000"/>
                </a:solidFill>
              </a:rPr>
              <a:t>spectroscopy proves </a:t>
            </a:r>
            <a:r>
              <a:rPr b="0"/>
              <a:t>amorphization</a:t>
            </a:r>
            <a:r>
              <a:rPr b="0">
                <a:solidFill>
                  <a:srgbClr val="000000"/>
                </a:solidFill>
              </a:rPr>
              <a:t> of graphite surface </a:t>
            </a:r>
            <a:r>
              <a:t>IBA </a:t>
            </a:r>
            <a:r>
              <a:rPr b="0">
                <a:solidFill>
                  <a:srgbClr val="000000"/>
                </a:solidFill>
              </a:rPr>
              <a:t>analysis shows no contamination on irradiated regions</a:t>
            </a:r>
          </a:p>
        </p:txBody>
      </p:sp>
      <p:sp>
        <p:nvSpPr>
          <p:cNvPr id="611" name="CasellaDiTesto 35"/>
          <p:cNvSpPr txBox="1"/>
          <p:nvPr/>
        </p:nvSpPr>
        <p:spPr>
          <a:xfrm>
            <a:off x="162840" y="6144824"/>
            <a:ext cx="8904817" cy="438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i="1" sz="1200">
                <a:latin typeface="Calibri"/>
                <a:ea typeface="Calibri"/>
                <a:cs typeface="Calibri"/>
                <a:sym typeface="Calibri"/>
              </a:defRPr>
            </a:pPr>
            <a:r>
              <a:t>Preliminary irradiation test performed at Felsenkeller HZDR (2024) E. Masha (HZDR) unpublished data</a:t>
            </a:r>
            <a:br/>
            <a:r>
              <a:t>LUNA test performed at IBF 2025 F. Ferraro (LNGS) unpublished data  </a:t>
            </a:r>
          </a:p>
        </p:txBody>
      </p:sp>
      <p:grpSp>
        <p:nvGrpSpPr>
          <p:cNvPr id="630" name="Gruppo 126"/>
          <p:cNvGrpSpPr/>
          <p:nvPr/>
        </p:nvGrpSpPr>
        <p:grpSpPr>
          <a:xfrm>
            <a:off x="371427" y="2211401"/>
            <a:ext cx="7156082" cy="3958598"/>
            <a:chOff x="0" y="0"/>
            <a:chExt cx="7156080" cy="3958596"/>
          </a:xfrm>
        </p:grpSpPr>
        <p:grpSp>
          <p:nvGrpSpPr>
            <p:cNvPr id="625" name="Gruppo 66"/>
            <p:cNvGrpSpPr/>
            <p:nvPr/>
          </p:nvGrpSpPr>
          <p:grpSpPr>
            <a:xfrm>
              <a:off x="2330098" y="97417"/>
              <a:ext cx="4825983" cy="3753173"/>
              <a:chOff x="0" y="0"/>
              <a:chExt cx="4825981" cy="3753172"/>
            </a:xfrm>
          </p:grpSpPr>
          <p:pic>
            <p:nvPicPr>
              <p:cNvPr id="612" name="Immagine 67" descr="Immagine 67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4189" y="0"/>
                <a:ext cx="2006766" cy="16286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618" name="Gruppo 70"/>
              <p:cNvGrpSpPr/>
              <p:nvPr/>
            </p:nvGrpSpPr>
            <p:grpSpPr>
              <a:xfrm>
                <a:off x="2076811" y="535908"/>
                <a:ext cx="2749171" cy="2209209"/>
                <a:chOff x="0" y="0"/>
                <a:chExt cx="2749169" cy="2209208"/>
              </a:xfrm>
            </p:grpSpPr>
            <p:pic>
              <p:nvPicPr>
                <p:cNvPr id="613" name="Immagine 12" descr="Immagine 12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l="38227" t="23797" r="35310" b="31420"/>
                <a:stretch>
                  <a:fillRect/>
                </a:stretch>
              </p:blipFill>
              <p:spPr>
                <a:xfrm>
                  <a:off x="0" y="0"/>
                  <a:ext cx="2097322" cy="199552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614" name="CasellaDiTesto 80"/>
                <p:cNvSpPr/>
                <p:nvPr/>
              </p:nvSpPr>
              <p:spPr>
                <a:xfrm>
                  <a:off x="874076" y="331374"/>
                  <a:ext cx="168966" cy="115828"/>
                </a:xfrm>
                <a:prstGeom prst="rect">
                  <a:avLst/>
                </a:prstGeom>
                <a:noFill/>
                <a:ln w="3175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15" name="CasellaDiTesto 81"/>
                <p:cNvSpPr/>
                <p:nvPr/>
              </p:nvSpPr>
              <p:spPr>
                <a:xfrm>
                  <a:off x="712142" y="1234218"/>
                  <a:ext cx="583315" cy="115828"/>
                </a:xfrm>
                <a:prstGeom prst="rect">
                  <a:avLst/>
                </a:prstGeom>
                <a:noFill/>
                <a:ln w="3175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16" name="Connettore 2 83"/>
                <p:cNvSpPr/>
                <p:nvPr/>
              </p:nvSpPr>
              <p:spPr>
                <a:xfrm>
                  <a:off x="1357028" y="1346906"/>
                  <a:ext cx="1327187" cy="862303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17" name="Connettore 2 85"/>
                <p:cNvSpPr/>
                <p:nvPr/>
              </p:nvSpPr>
              <p:spPr>
                <a:xfrm flipV="1">
                  <a:off x="1071890" y="263154"/>
                  <a:ext cx="1677280" cy="95268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>
                    <a:defRPr sz="18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619" name="CasellaDiTesto 71"/>
              <p:cNvSpPr txBox="1"/>
              <p:nvPr/>
            </p:nvSpPr>
            <p:spPr>
              <a:xfrm>
                <a:off x="232149" y="8885"/>
                <a:ext cx="2102667" cy="3005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defRPr b="1" sz="1600">
                    <a:solidFill>
                      <a:srgbClr val="00B05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NOT  </a:t>
                </a:r>
                <a:r>
                  <a:rPr sz="1200"/>
                  <a:t>IRRADIATED</a:t>
                </a:r>
              </a:p>
            </p:txBody>
          </p:sp>
          <p:grpSp>
            <p:nvGrpSpPr>
              <p:cNvPr id="622" name="Gruppo 72"/>
              <p:cNvGrpSpPr/>
              <p:nvPr/>
            </p:nvGrpSpPr>
            <p:grpSpPr>
              <a:xfrm>
                <a:off x="-1" y="1896782"/>
                <a:ext cx="2301248" cy="1856391"/>
                <a:chOff x="0" y="0"/>
                <a:chExt cx="2301246" cy="1856389"/>
              </a:xfrm>
            </p:grpSpPr>
            <p:pic>
              <p:nvPicPr>
                <p:cNvPr id="620" name="Immagine 77" descr="Immagine 77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2096715" cy="185639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621" name="CasellaDiTesto 78"/>
                <p:cNvSpPr txBox="1"/>
                <p:nvPr/>
              </p:nvSpPr>
              <p:spPr>
                <a:xfrm>
                  <a:off x="265715" y="218021"/>
                  <a:ext cx="2035532" cy="30059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/>
                <a:p>
                  <a:pPr>
                    <a:defRPr b="1" baseline="30000" sz="1600">
                      <a:solidFill>
                        <a:srgbClr val="FF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r>
                    <a:t>12</a:t>
                  </a:r>
                  <a:r>
                    <a:rPr baseline="0"/>
                    <a:t>C IRRADIATED</a:t>
                  </a:r>
                </a:p>
              </p:txBody>
            </p:sp>
          </p:grpSp>
          <p:sp>
            <p:nvSpPr>
              <p:cNvPr id="623" name="Connettore diritto 75"/>
              <p:cNvSpPr/>
              <p:nvPr/>
            </p:nvSpPr>
            <p:spPr>
              <a:xfrm flipV="1">
                <a:off x="1686801" y="925196"/>
                <a:ext cx="1264088" cy="88760"/>
              </a:xfrm>
              <a:prstGeom prst="line">
                <a:avLst/>
              </a:prstGeom>
              <a:noFill/>
              <a:ln w="25400" cap="flat">
                <a:solidFill>
                  <a:srgbClr val="FFFF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24" name="Connettore diritto 76"/>
              <p:cNvSpPr/>
              <p:nvPr/>
            </p:nvSpPr>
            <p:spPr>
              <a:xfrm flipV="1">
                <a:off x="1063699" y="1828040"/>
                <a:ext cx="1725256" cy="1158233"/>
              </a:xfrm>
              <a:prstGeom prst="line">
                <a:avLst/>
              </a:prstGeom>
              <a:noFill/>
              <a:ln w="25400" cap="flat">
                <a:solidFill>
                  <a:srgbClr val="FFFF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pic>
          <p:nvPicPr>
            <p:cNvPr id="626" name="Immagine 88" descr="Immagine 88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186071" cy="198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7" name="Immagine 89" descr="Immagine 89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7626" y="1978596"/>
              <a:ext cx="2186072" cy="198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8" name="Connettore 2 90"/>
            <p:cNvSpPr/>
            <p:nvPr/>
          </p:nvSpPr>
          <p:spPr>
            <a:xfrm flipH="1">
              <a:off x="1525550" y="3104058"/>
              <a:ext cx="1650825" cy="276060"/>
            </a:xfrm>
            <a:prstGeom prst="line">
              <a:avLst/>
            </a:prstGeom>
            <a:noFill/>
            <a:ln w="76200" cap="flat">
              <a:solidFill>
                <a:schemeClr val="accent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29" name="Connettore 2 93"/>
            <p:cNvSpPr/>
            <p:nvPr/>
          </p:nvSpPr>
          <p:spPr>
            <a:xfrm flipH="1">
              <a:off x="1616948" y="966226"/>
              <a:ext cx="956196" cy="459088"/>
            </a:xfrm>
            <a:prstGeom prst="line">
              <a:avLst/>
            </a:prstGeom>
            <a:noFill/>
            <a:ln w="76200" cap="flat">
              <a:solidFill>
                <a:schemeClr val="accent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35" name="Gruppo 119"/>
          <p:cNvGrpSpPr/>
          <p:nvPr/>
        </p:nvGrpSpPr>
        <p:grpSpPr>
          <a:xfrm>
            <a:off x="9450668" y="3895115"/>
            <a:ext cx="2581465" cy="2520002"/>
            <a:chOff x="0" y="0"/>
            <a:chExt cx="2581463" cy="2520000"/>
          </a:xfrm>
        </p:grpSpPr>
        <p:sp>
          <p:nvSpPr>
            <p:cNvPr id="631" name="Rettangolo 120"/>
            <p:cNvSpPr/>
            <p:nvPr/>
          </p:nvSpPr>
          <p:spPr>
            <a:xfrm>
              <a:off x="0" y="-1"/>
              <a:ext cx="2581464" cy="2520001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632" name="Immagine 121" descr="Immagine 121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50489" r="0" b="0"/>
            <a:stretch>
              <a:fillRect/>
            </a:stretch>
          </p:blipFill>
          <p:spPr>
            <a:xfrm>
              <a:off x="92808" y="616584"/>
              <a:ext cx="2395848" cy="1187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33" name="CasellaDiTesto 122"/>
            <p:cNvSpPr txBox="1"/>
            <p:nvPr/>
          </p:nvSpPr>
          <p:spPr>
            <a:xfrm>
              <a:off x="577051" y="142853"/>
              <a:ext cx="1752463" cy="300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6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Other Carbon</a:t>
              </a:r>
            </a:p>
          </p:txBody>
        </p:sp>
        <p:sp>
          <p:nvSpPr>
            <p:cNvPr id="634" name="CasellaDiTesto 123"/>
            <p:cNvSpPr txBox="1"/>
            <p:nvPr/>
          </p:nvSpPr>
          <p:spPr>
            <a:xfrm>
              <a:off x="166783" y="1884787"/>
              <a:ext cx="2247897" cy="554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16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Strong damage after 0.6C of 2.9MeV of </a:t>
              </a:r>
              <a:r>
                <a:rPr baseline="30000"/>
                <a:t>12</a:t>
              </a:r>
              <a:r>
                <a:t>C</a:t>
              </a:r>
              <a:r>
                <a:rPr baseline="30000"/>
                <a:t>+ </a:t>
              </a:r>
              <a:r>
                <a:t>beam</a:t>
              </a:r>
            </a:p>
          </p:txBody>
        </p:sp>
      </p:grpSp>
      <p:sp>
        <p:nvSpPr>
          <p:cNvPr id="636" name="CasellaDiTesto 224"/>
          <p:cNvSpPr txBox="1"/>
          <p:nvPr/>
        </p:nvSpPr>
        <p:spPr>
          <a:xfrm>
            <a:off x="7253097" y="3818142"/>
            <a:ext cx="2067457" cy="53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i="1" sz="1600">
                <a:latin typeface="Calibri"/>
                <a:ea typeface="Calibri"/>
                <a:cs typeface="Calibri"/>
                <a:sym typeface="Calibri"/>
              </a:defRPr>
            </a:pPr>
            <a:r>
              <a:t>(</a:t>
            </a:r>
            <a:r>
              <a:rPr sz="1400"/>
              <a:t>RAMAN analysis F. Pezzoli (Bicocca University)</a:t>
            </a:r>
          </a:p>
        </p:txBody>
      </p:sp>
      <p:sp>
        <p:nvSpPr>
          <p:cNvPr id="637" name="CasellaDiTesto 228"/>
          <p:cNvSpPr txBox="1"/>
          <p:nvPr/>
        </p:nvSpPr>
        <p:spPr>
          <a:xfrm>
            <a:off x="212937" y="997158"/>
            <a:ext cx="10513564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Target testing and analysis</a:t>
            </a:r>
          </a:p>
        </p:txBody>
      </p:sp>
      <p:sp>
        <p:nvSpPr>
          <p:cNvPr id="638" name="CasellaDiTesto 1"/>
          <p:cNvSpPr txBox="1"/>
          <p:nvPr/>
        </p:nvSpPr>
        <p:spPr>
          <a:xfrm>
            <a:off x="1" y="257025"/>
            <a:ext cx="8348472" cy="549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lnSpc>
                <a:spcPct val="90000"/>
              </a:lnSpc>
              <a:defRPr b="1" baseline="30000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12</a:t>
            </a:r>
            <a:r>
              <a:rPr baseline="0"/>
              <a:t>C + </a:t>
            </a:r>
            <a:r>
              <a:t>12</a:t>
            </a:r>
            <a:r>
              <a:rPr baseline="0"/>
              <a:t>C experiment</a:t>
            </a:r>
          </a:p>
        </p:txBody>
      </p:sp>
      <p:sp>
        <p:nvSpPr>
          <p:cNvPr id="639" name="CasellaDiTesto 2"/>
          <p:cNvSpPr txBox="1"/>
          <p:nvPr/>
        </p:nvSpPr>
        <p:spPr>
          <a:xfrm>
            <a:off x="5074471" y="4869255"/>
            <a:ext cx="1506852" cy="917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Graphite irradiated target </a:t>
            </a:r>
          </a:p>
        </p:txBody>
      </p:sp>
      <p:grpSp>
        <p:nvGrpSpPr>
          <p:cNvPr id="644" name="Gruppo 3"/>
          <p:cNvGrpSpPr/>
          <p:nvPr/>
        </p:nvGrpSpPr>
        <p:grpSpPr>
          <a:xfrm>
            <a:off x="9476284" y="1333213"/>
            <a:ext cx="2581465" cy="2520001"/>
            <a:chOff x="0" y="0"/>
            <a:chExt cx="2581463" cy="2520000"/>
          </a:xfrm>
        </p:grpSpPr>
        <p:sp>
          <p:nvSpPr>
            <p:cNvPr id="640" name="Rettangolo 4"/>
            <p:cNvSpPr/>
            <p:nvPr/>
          </p:nvSpPr>
          <p:spPr>
            <a:xfrm>
              <a:off x="0" y="-1"/>
              <a:ext cx="2581464" cy="2520001"/>
            </a:xfrm>
            <a:prstGeom prst="rect">
              <a:avLst/>
            </a:prstGeom>
            <a:solidFill>
              <a:srgbClr val="92D05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641" name="Immagine 5" descr="Immagine 5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0" b="56073"/>
            <a:stretch>
              <a:fillRect/>
            </a:stretch>
          </p:blipFill>
          <p:spPr>
            <a:xfrm>
              <a:off x="82625" y="703567"/>
              <a:ext cx="2395848" cy="10537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2" name="CasellaDiTesto 6"/>
            <p:cNvSpPr txBox="1"/>
            <p:nvPr/>
          </p:nvSpPr>
          <p:spPr>
            <a:xfrm>
              <a:off x="414499" y="142402"/>
              <a:ext cx="1752463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Sintered Graphite</a:t>
              </a:r>
            </a:p>
          </p:txBody>
        </p:sp>
        <p:sp>
          <p:nvSpPr>
            <p:cNvPr id="643" name="CasellaDiTesto 7"/>
            <p:cNvSpPr txBox="1"/>
            <p:nvPr/>
          </p:nvSpPr>
          <p:spPr>
            <a:xfrm>
              <a:off x="148280" y="1925315"/>
              <a:ext cx="2264538" cy="509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No evidence of damage after 7.5C of 2.9MeV of </a:t>
              </a:r>
              <a:r>
                <a:rPr baseline="30000"/>
                <a:t>12</a:t>
              </a:r>
              <a:r>
                <a:t>C</a:t>
              </a:r>
              <a:r>
                <a:rPr baseline="30000"/>
                <a:t>+ </a:t>
              </a:r>
              <a:r>
                <a:t>beam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Segnaposto numero diapositiva 15"/>
          <p:cNvSpPr txBox="1"/>
          <p:nvPr>
            <p:ph type="sldNum" sz="quarter" idx="2"/>
          </p:nvPr>
        </p:nvSpPr>
        <p:spPr>
          <a:xfrm>
            <a:off x="11639427" y="6573022"/>
            <a:ext cx="335867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47" name="Immagine 12" descr="Immagine 12"/>
          <p:cNvPicPr>
            <a:picLocks noChangeAspect="1"/>
          </p:cNvPicPr>
          <p:nvPr/>
        </p:nvPicPr>
        <p:blipFill>
          <a:blip r:embed="rId2">
            <a:extLst/>
          </a:blip>
          <a:srcRect l="0" t="4968" r="0" b="0"/>
          <a:stretch>
            <a:fillRect/>
          </a:stretch>
        </p:blipFill>
        <p:spPr>
          <a:xfrm>
            <a:off x="6992981" y="1603082"/>
            <a:ext cx="4694156" cy="2568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8" name="Immagine 13" descr="Immagine 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0218" y="1930106"/>
            <a:ext cx="2698177" cy="2390278"/>
          </a:xfrm>
          <a:prstGeom prst="rect">
            <a:avLst/>
          </a:prstGeom>
          <a:ln w="12700">
            <a:miter lim="400000"/>
          </a:ln>
        </p:spPr>
      </p:pic>
      <p:sp>
        <p:nvSpPr>
          <p:cNvPr id="649" name="CasellaDiTesto 14"/>
          <p:cNvSpPr txBox="1"/>
          <p:nvPr/>
        </p:nvSpPr>
        <p:spPr>
          <a:xfrm>
            <a:off x="355648" y="4434075"/>
            <a:ext cx="3846022" cy="2085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The target was: </a:t>
            </a:r>
          </a:p>
          <a:p>
            <a:pPr marL="285750" indent="-285750">
              <a:buSzPct val="100000"/>
              <a:buChar char="✓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stable in air </a:t>
            </a:r>
          </a:p>
          <a:p>
            <a:pPr marL="285750" indent="-285750">
              <a:buSzPct val="100000"/>
              <a:buChar char="✓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good adhesion </a:t>
            </a:r>
          </a:p>
          <a:p>
            <a:pPr marL="285750" indent="-285750">
              <a:buSzPct val="100000"/>
              <a:buChar char="✓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good uniformity</a:t>
            </a:r>
          </a:p>
          <a:p>
            <a:pPr marL="285750" indent="-285750">
              <a:buSzPct val="100000"/>
              <a:buChar char="✓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RBS confirm a good stoichiometry</a:t>
            </a:r>
          </a:p>
          <a:p>
            <a:pPr marL="285750" indent="-285750">
              <a:buSzPct val="100000"/>
              <a:buChar char="▪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SEM and EDS shows nanometrically crystal enriched in Na </a:t>
            </a:r>
          </a:p>
        </p:txBody>
      </p:sp>
      <p:grpSp>
        <p:nvGrpSpPr>
          <p:cNvPr id="652" name="Gruppo 16"/>
          <p:cNvGrpSpPr/>
          <p:nvPr/>
        </p:nvGrpSpPr>
        <p:grpSpPr>
          <a:xfrm>
            <a:off x="4692948" y="4556443"/>
            <a:ext cx="4857821" cy="1908957"/>
            <a:chOff x="0" y="0"/>
            <a:chExt cx="4857819" cy="1908955"/>
          </a:xfrm>
        </p:grpSpPr>
        <p:pic>
          <p:nvPicPr>
            <p:cNvPr id="650" name="Immagine 17" descr="Immagine 1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530112" cy="1908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1" name="CasellaDiTesto 18"/>
            <p:cNvSpPr txBox="1"/>
            <p:nvPr/>
          </p:nvSpPr>
          <p:spPr>
            <a:xfrm>
              <a:off x="2642680" y="829923"/>
              <a:ext cx="2215140" cy="8055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RBS spectrum NaNbO</a:t>
              </a:r>
              <a:r>
                <a:rPr baseline="-25000"/>
                <a:t>3</a:t>
              </a:r>
              <a:r>
                <a:rPr baseline="30000"/>
                <a:t> </a:t>
              </a:r>
              <a:r>
                <a:t>/SI</a:t>
              </a:r>
              <a:r>
                <a:rPr baseline="-25000"/>
                <a:t> </a:t>
              </a:r>
              <a:r>
                <a:t>E</a:t>
              </a:r>
              <a:r>
                <a:t>α</a:t>
              </a:r>
              <a:r>
                <a:t>=1.6MeV</a:t>
              </a:r>
            </a:p>
            <a:p>
              <a:pPr>
                <a:defRPr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Θ</a:t>
              </a:r>
              <a:r>
                <a:rPr baseline="-25000"/>
                <a:t>EBS</a:t>
              </a:r>
              <a:r>
                <a:t>=160°</a:t>
              </a:r>
            </a:p>
          </p:txBody>
        </p:sp>
      </p:grpSp>
      <p:sp>
        <p:nvSpPr>
          <p:cNvPr id="653" name="CasellaDiTesto 19"/>
          <p:cNvSpPr txBox="1"/>
          <p:nvPr/>
        </p:nvSpPr>
        <p:spPr>
          <a:xfrm>
            <a:off x="8159898" y="4171950"/>
            <a:ext cx="3314870" cy="917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NO degradation up to 35C</a:t>
            </a:r>
          </a:p>
          <a:p>
            <a:pPr>
              <a:defRPr baseline="30000" sz="1800">
                <a:latin typeface="Calibri"/>
                <a:ea typeface="Calibri"/>
                <a:cs typeface="Calibri"/>
                <a:sym typeface="Calibri"/>
              </a:defRPr>
            </a:pPr>
            <a:r>
              <a:t>23</a:t>
            </a:r>
            <a:r>
              <a:rPr baseline="0"/>
              <a:t>Na(p,γ)</a:t>
            </a:r>
            <a:r>
              <a:t>24</a:t>
            </a:r>
            <a:r>
              <a:rPr baseline="0"/>
              <a:t>Mg, BGO detector</a:t>
            </a:r>
            <a:endParaRPr baseline="0"/>
          </a:p>
          <a:p>
            <a:pPr>
              <a:defRPr i="1" sz="1800">
                <a:latin typeface="Calibri"/>
                <a:ea typeface="Calibri"/>
                <a:cs typeface="Calibri"/>
                <a:sym typeface="Calibri"/>
              </a:defRPr>
            </a:pPr>
            <a:r>
              <a:t>L. Barbieri and C. Bruno (PI) </a:t>
            </a:r>
          </a:p>
        </p:txBody>
      </p:sp>
      <p:pic>
        <p:nvPicPr>
          <p:cNvPr id="654" name="Immagine 21" descr="Immagine 2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56131" y="1604606"/>
            <a:ext cx="2698178" cy="2790375"/>
          </a:xfrm>
          <a:prstGeom prst="rect">
            <a:avLst/>
          </a:prstGeom>
          <a:ln w="12700">
            <a:miter lim="400000"/>
          </a:ln>
        </p:spPr>
      </p:pic>
      <p:sp>
        <p:nvSpPr>
          <p:cNvPr id="655" name="Connettore diritto 22"/>
          <p:cNvSpPr/>
          <p:nvPr/>
        </p:nvSpPr>
        <p:spPr>
          <a:xfrm>
            <a:off x="7354396" y="2316215"/>
            <a:ext cx="3332654" cy="1"/>
          </a:xfrm>
          <a:prstGeom prst="line">
            <a:avLst/>
          </a:prstGeom>
          <a:ln w="41275">
            <a:solidFill>
              <a:srgbClr val="92D050"/>
            </a:solidFill>
            <a:prstDash val="sysDash"/>
          </a:ln>
        </p:spPr>
        <p:txBody>
          <a:bodyPr lIns="45718" tIns="45718" rIns="45718" bIns="45718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6" name="CasellaDiTesto 25"/>
          <p:cNvSpPr txBox="1"/>
          <p:nvPr/>
        </p:nvSpPr>
        <p:spPr>
          <a:xfrm>
            <a:off x="355646" y="1103845"/>
            <a:ext cx="11285771" cy="450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latin typeface="Calibri"/>
                <a:ea typeface="Calibri"/>
                <a:cs typeface="Calibri"/>
                <a:sym typeface="Calibri"/>
              </a:defRPr>
            </a:pPr>
            <a:r>
              <a:t>First test of NaNbO</a:t>
            </a:r>
            <a:r>
              <a:rPr baseline="-25000"/>
              <a:t>3  </a:t>
            </a:r>
            <a:r>
              <a:rPr>
                <a:solidFill>
                  <a:srgbClr val="FF0000"/>
                </a:solidFill>
              </a:rPr>
              <a:t>Sputtered Target endurance tests  </a:t>
            </a:r>
            <a:r>
              <a:rPr b="0" baseline="30000"/>
              <a:t>23</a:t>
            </a:r>
            <a:r>
              <a:rPr b="0"/>
              <a:t>Na(p,γ)</a:t>
            </a:r>
            <a:r>
              <a:rPr b="0" baseline="30000"/>
              <a:t>24</a:t>
            </a:r>
            <a:r>
              <a:rPr b="0"/>
              <a:t>Mg, BGO detector</a:t>
            </a:r>
          </a:p>
        </p:txBody>
      </p:sp>
      <p:sp>
        <p:nvSpPr>
          <p:cNvPr id="657" name="CasellaDiTesto 1"/>
          <p:cNvSpPr txBox="1"/>
          <p:nvPr/>
        </p:nvSpPr>
        <p:spPr>
          <a:xfrm>
            <a:off x="1" y="257025"/>
            <a:ext cx="8348472" cy="549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lnSpc>
                <a:spcPct val="90000"/>
              </a:lnSpc>
              <a:defRPr b="1" baseline="30000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23</a:t>
            </a:r>
            <a:r>
              <a:rPr baseline="0"/>
              <a:t>Na(p,</a:t>
            </a:r>
            <a:r>
              <a:rPr baseline="0"/>
              <a:t>α)</a:t>
            </a:r>
            <a:r>
              <a:t>20</a:t>
            </a:r>
            <a:r>
              <a:rPr baseline="0"/>
              <a:t>Ne experiment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egnaposto numero diapositiva 15"/>
          <p:cNvSpPr txBox="1"/>
          <p:nvPr>
            <p:ph type="sldNum" sz="quarter" idx="2"/>
          </p:nvPr>
        </p:nvSpPr>
        <p:spPr>
          <a:xfrm>
            <a:off x="11639427" y="6573022"/>
            <a:ext cx="335867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6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12200" t="14862" r="19288" b="13891"/>
          <a:stretch>
            <a:fillRect/>
          </a:stretch>
        </p:blipFill>
        <p:spPr>
          <a:xfrm>
            <a:off x="180576" y="2325745"/>
            <a:ext cx="4237751" cy="2478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1" name="Immagine 3" descr="Immagine 3"/>
          <p:cNvPicPr>
            <a:picLocks noChangeAspect="1"/>
          </p:cNvPicPr>
          <p:nvPr/>
        </p:nvPicPr>
        <p:blipFill>
          <a:blip r:embed="rId3">
            <a:extLst/>
          </a:blip>
          <a:srcRect l="0" t="5999" r="0" b="20123"/>
          <a:stretch>
            <a:fillRect/>
          </a:stretch>
        </p:blipFill>
        <p:spPr>
          <a:xfrm>
            <a:off x="2145514" y="3231262"/>
            <a:ext cx="3118134" cy="3044248"/>
          </a:xfrm>
          <a:prstGeom prst="rect">
            <a:avLst/>
          </a:prstGeom>
          <a:ln w="12700">
            <a:miter lim="400000"/>
          </a:ln>
        </p:spPr>
      </p:pic>
      <p:sp>
        <p:nvSpPr>
          <p:cNvPr id="662" name="CasellaDiTesto 5"/>
          <p:cNvSpPr txBox="1"/>
          <p:nvPr/>
        </p:nvSpPr>
        <p:spPr>
          <a:xfrm>
            <a:off x="633545" y="1257472"/>
            <a:ext cx="6766564" cy="876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i="1" sz="2800">
                <a:latin typeface="Calibri"/>
                <a:ea typeface="Calibri"/>
                <a:cs typeface="Calibri"/>
                <a:sym typeface="Calibri"/>
              </a:defRPr>
            </a:pPr>
            <a:r>
              <a:t>ELDAR experiment setup for </a:t>
            </a:r>
            <a:r>
              <a:rPr baseline="30000"/>
              <a:t>23</a:t>
            </a:r>
            <a:r>
              <a:t>Na(p,α)</a:t>
            </a:r>
            <a:r>
              <a:rPr baseline="30000"/>
              <a:t>20</a:t>
            </a:r>
            <a:r>
              <a:t>Ne analysis (PI C. Bruno)</a:t>
            </a:r>
          </a:p>
        </p:txBody>
      </p:sp>
      <p:sp>
        <p:nvSpPr>
          <p:cNvPr id="663" name="CasellaDiTesto 4"/>
          <p:cNvSpPr txBox="1"/>
          <p:nvPr/>
        </p:nvSpPr>
        <p:spPr>
          <a:xfrm>
            <a:off x="1" y="257025"/>
            <a:ext cx="8348472" cy="549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lnSpc>
                <a:spcPct val="90000"/>
              </a:lnSpc>
              <a:defRPr b="1" baseline="30000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23</a:t>
            </a:r>
            <a:r>
              <a:rPr baseline="0"/>
              <a:t>Na(p,</a:t>
            </a:r>
            <a:r>
              <a:rPr baseline="0"/>
              <a:t>α)</a:t>
            </a:r>
            <a:r>
              <a:t>20</a:t>
            </a:r>
            <a:r>
              <a:rPr baseline="0"/>
              <a:t>Ne experiment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Segnaposto numero diapositiva 15"/>
          <p:cNvSpPr txBox="1"/>
          <p:nvPr>
            <p:ph type="sldNum" sz="quarter" idx="2"/>
          </p:nvPr>
        </p:nvSpPr>
        <p:spPr>
          <a:xfrm>
            <a:off x="11639427" y="6573022"/>
            <a:ext cx="335867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6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12200" t="14862" r="19288" b="13891"/>
          <a:stretch>
            <a:fillRect/>
          </a:stretch>
        </p:blipFill>
        <p:spPr>
          <a:xfrm>
            <a:off x="180576" y="2325745"/>
            <a:ext cx="4237751" cy="2478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7" name="Immagine 3" descr="Immagine 3"/>
          <p:cNvPicPr>
            <a:picLocks noChangeAspect="1"/>
          </p:cNvPicPr>
          <p:nvPr/>
        </p:nvPicPr>
        <p:blipFill>
          <a:blip r:embed="rId3">
            <a:extLst/>
          </a:blip>
          <a:srcRect l="0" t="5999" r="0" b="20123"/>
          <a:stretch>
            <a:fillRect/>
          </a:stretch>
        </p:blipFill>
        <p:spPr>
          <a:xfrm>
            <a:off x="2145514" y="3231262"/>
            <a:ext cx="3118134" cy="3044248"/>
          </a:xfrm>
          <a:prstGeom prst="rect">
            <a:avLst/>
          </a:prstGeom>
          <a:ln w="12700">
            <a:miter lim="400000"/>
          </a:ln>
        </p:spPr>
      </p:pic>
      <p:sp>
        <p:nvSpPr>
          <p:cNvPr id="668" name="CasellaDiTesto 5"/>
          <p:cNvSpPr txBox="1"/>
          <p:nvPr/>
        </p:nvSpPr>
        <p:spPr>
          <a:xfrm>
            <a:off x="633545" y="1257472"/>
            <a:ext cx="6766564" cy="876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i="1" sz="2800">
                <a:latin typeface="Calibri"/>
                <a:ea typeface="Calibri"/>
                <a:cs typeface="Calibri"/>
                <a:sym typeface="Calibri"/>
              </a:defRPr>
            </a:pPr>
            <a:r>
              <a:t>ELDAR experiment setup for </a:t>
            </a:r>
            <a:r>
              <a:rPr baseline="30000"/>
              <a:t>23</a:t>
            </a:r>
            <a:r>
              <a:t>Na(p,α)</a:t>
            </a:r>
            <a:r>
              <a:rPr baseline="30000"/>
              <a:t>20</a:t>
            </a:r>
            <a:r>
              <a:t>Ne analysis (PI C. Bruno)</a:t>
            </a:r>
          </a:p>
        </p:txBody>
      </p:sp>
      <p:sp>
        <p:nvSpPr>
          <p:cNvPr id="669" name="CasellaDiTesto 10"/>
          <p:cNvSpPr txBox="1"/>
          <p:nvPr/>
        </p:nvSpPr>
        <p:spPr>
          <a:xfrm>
            <a:off x="8872477" y="5911615"/>
            <a:ext cx="2474480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L. Barbieri and C. Bruno </a:t>
            </a:r>
          </a:p>
        </p:txBody>
      </p:sp>
      <p:sp>
        <p:nvSpPr>
          <p:cNvPr id="670" name="CasellaDiTesto 11"/>
          <p:cNvSpPr txBox="1"/>
          <p:nvPr/>
        </p:nvSpPr>
        <p:spPr>
          <a:xfrm>
            <a:off x="7491548" y="1257472"/>
            <a:ext cx="3932301" cy="1497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2400">
                <a:latin typeface="Calibri"/>
                <a:ea typeface="Calibri"/>
                <a:cs typeface="Calibri"/>
                <a:sym typeface="Calibri"/>
              </a:defRPr>
            </a:pPr>
            <a:r>
              <a:t>The measurement cannot be performed due to the </a:t>
            </a:r>
            <a:r>
              <a:rPr>
                <a:solidFill>
                  <a:srgbClr val="FF0000"/>
                </a:solidFill>
              </a:rPr>
              <a:t>BIB</a:t>
            </a:r>
            <a:r>
              <a:t> caused by </a:t>
            </a:r>
            <a:r>
              <a:rPr baseline="30000">
                <a:solidFill>
                  <a:srgbClr val="FF0000"/>
                </a:solidFill>
              </a:rPr>
              <a:t>11</a:t>
            </a:r>
            <a:r>
              <a:rPr>
                <a:solidFill>
                  <a:srgbClr val="FF0000"/>
                </a:solidFill>
              </a:rPr>
              <a:t>B</a:t>
            </a:r>
            <a:r>
              <a:t> and </a:t>
            </a:r>
            <a:r>
              <a:rPr baseline="30000">
                <a:solidFill>
                  <a:srgbClr val="FF0000"/>
                </a:solidFill>
              </a:rPr>
              <a:t>6</a:t>
            </a:r>
            <a:r>
              <a:rPr>
                <a:solidFill>
                  <a:srgbClr val="FF0000"/>
                </a:solidFill>
              </a:rPr>
              <a:t>Li</a:t>
            </a:r>
            <a:r>
              <a:t> contamination</a:t>
            </a:r>
          </a:p>
        </p:txBody>
      </p:sp>
      <p:grpSp>
        <p:nvGrpSpPr>
          <p:cNvPr id="681" name="Gruppo 29"/>
          <p:cNvGrpSpPr/>
          <p:nvPr/>
        </p:nvGrpSpPr>
        <p:grpSpPr>
          <a:xfrm>
            <a:off x="5000609" y="2530146"/>
            <a:ext cx="3844043" cy="3211789"/>
            <a:chOff x="0" y="0"/>
            <a:chExt cx="3844042" cy="3211787"/>
          </a:xfrm>
        </p:grpSpPr>
        <p:grpSp>
          <p:nvGrpSpPr>
            <p:cNvPr id="676" name="Gruppo 19"/>
            <p:cNvGrpSpPr/>
            <p:nvPr/>
          </p:nvGrpSpPr>
          <p:grpSpPr>
            <a:xfrm>
              <a:off x="334009" y="-1"/>
              <a:ext cx="2486374" cy="2546831"/>
              <a:chOff x="0" y="0"/>
              <a:chExt cx="2486372" cy="2546829"/>
            </a:xfrm>
          </p:grpSpPr>
          <p:grpSp>
            <p:nvGrpSpPr>
              <p:cNvPr id="673" name="Gruppo 20"/>
              <p:cNvGrpSpPr/>
              <p:nvPr/>
            </p:nvGrpSpPr>
            <p:grpSpPr>
              <a:xfrm>
                <a:off x="0" y="0"/>
                <a:ext cx="2486373" cy="2546830"/>
                <a:chOff x="0" y="0"/>
                <a:chExt cx="2486372" cy="2546829"/>
              </a:xfrm>
            </p:grpSpPr>
            <p:pic>
              <p:nvPicPr>
                <p:cNvPr id="671" name="Immagine 23" descr="Immagine 23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0" y="832090"/>
                  <a:ext cx="2486373" cy="171474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672" name="CasellaDiTesto 24"/>
                <p:cNvSpPr txBox="1"/>
                <p:nvPr/>
              </p:nvSpPr>
              <p:spPr>
                <a:xfrm>
                  <a:off x="807101" y="0"/>
                  <a:ext cx="1444986" cy="39247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/>
                <a:p>
                  <a:pPr>
                    <a:defRPr b="1" baseline="30000" sz="2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r>
                    <a:t>23</a:t>
                  </a:r>
                  <a:r>
                    <a:rPr baseline="0"/>
                    <a:t>Na ROI</a:t>
                  </a:r>
                </a:p>
              </p:txBody>
            </p:sp>
          </p:grpSp>
          <p:sp>
            <p:nvSpPr>
              <p:cNvPr id="674" name="Rettangolo 21"/>
              <p:cNvSpPr/>
              <p:nvPr/>
            </p:nvSpPr>
            <p:spPr>
              <a:xfrm>
                <a:off x="1335428" y="832090"/>
                <a:ext cx="482035" cy="1520107"/>
              </a:xfrm>
              <a:prstGeom prst="rect">
                <a:avLst/>
              </a:prstGeom>
              <a:solidFill>
                <a:srgbClr val="00FF00">
                  <a:alpha val="3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75" name="Parentesi graffa aperta 22"/>
              <p:cNvSpPr/>
              <p:nvPr/>
            </p:nvSpPr>
            <p:spPr>
              <a:xfrm rot="5400000">
                <a:off x="1463641" y="446862"/>
                <a:ext cx="225607" cy="48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5635" y="21600"/>
                      <a:pt x="10800" y="19182"/>
                      <a:pt x="10800" y="16200"/>
                    </a:cubicBezTo>
                    <a:lnTo>
                      <a:pt x="10800" y="16200"/>
                    </a:lnTo>
                    <a:cubicBezTo>
                      <a:pt x="10800" y="13218"/>
                      <a:pt x="5965" y="10800"/>
                      <a:pt x="0" y="10800"/>
                    </a:cubicBezTo>
                    <a:cubicBezTo>
                      <a:pt x="5965" y="10800"/>
                      <a:pt x="10800" y="8382"/>
                      <a:pt x="10800" y="5400"/>
                    </a:cubicBezTo>
                    <a:lnTo>
                      <a:pt x="10800" y="5400"/>
                    </a:lnTo>
                    <a:cubicBezTo>
                      <a:pt x="10800" y="2418"/>
                      <a:pt x="15635" y="0"/>
                      <a:pt x="21600" y="0"/>
                    </a:cubicBezTo>
                  </a:path>
                </a:pathLst>
              </a:custGeom>
              <a:noFill/>
              <a:ln w="34925" cap="flat">
                <a:solidFill>
                  <a:srgbClr val="3F6EC3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677" name="CasellaDiTesto 25"/>
            <p:cNvSpPr txBox="1"/>
            <p:nvPr/>
          </p:nvSpPr>
          <p:spPr>
            <a:xfrm>
              <a:off x="2276547" y="2837963"/>
              <a:ext cx="1567496" cy="344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baseline="30000" sz="18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6</a:t>
              </a:r>
              <a:r>
                <a:rPr baseline="0"/>
                <a:t>Li(p,</a:t>
              </a:r>
              <a:r>
                <a:t> 3</a:t>
              </a:r>
              <a:r>
                <a:rPr baseline="0"/>
                <a:t>He)</a:t>
              </a:r>
              <a:r>
                <a:rPr baseline="0">
                  <a:latin typeface="Symbol"/>
                  <a:ea typeface="Symbol"/>
                  <a:cs typeface="Symbol"/>
                  <a:sym typeface="Symbol"/>
                </a:rPr>
                <a:t>a</a:t>
              </a:r>
            </a:p>
          </p:txBody>
        </p:sp>
        <p:sp>
          <p:nvSpPr>
            <p:cNvPr id="678" name="CasellaDiTesto 26"/>
            <p:cNvSpPr txBox="1"/>
            <p:nvPr/>
          </p:nvSpPr>
          <p:spPr>
            <a:xfrm>
              <a:off x="0" y="2867537"/>
              <a:ext cx="1658935" cy="3442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baseline="30000" sz="18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6</a:t>
              </a:r>
              <a:r>
                <a:rPr baseline="0"/>
                <a:t>Li(p,</a:t>
              </a:r>
              <a:r>
                <a:rPr baseline="0">
                  <a:latin typeface="Symbol"/>
                  <a:ea typeface="Symbol"/>
                  <a:cs typeface="Symbol"/>
                  <a:sym typeface="Symbol"/>
                </a:rPr>
                <a:t> a</a:t>
              </a:r>
              <a:r>
                <a:rPr baseline="0"/>
                <a:t>)</a:t>
              </a:r>
              <a:r>
                <a:t>3</a:t>
              </a:r>
              <a:r>
                <a:rPr baseline="0"/>
                <a:t>He</a:t>
              </a:r>
            </a:p>
          </p:txBody>
        </p:sp>
        <p:sp>
          <p:nvSpPr>
            <p:cNvPr id="679" name="Connettore 2 27"/>
            <p:cNvSpPr/>
            <p:nvPr/>
          </p:nvSpPr>
          <p:spPr>
            <a:xfrm flipH="1" flipV="1">
              <a:off x="2259210" y="2141826"/>
              <a:ext cx="328271" cy="692384"/>
            </a:xfrm>
            <a:prstGeom prst="line">
              <a:avLst/>
            </a:prstGeom>
            <a:noFill/>
            <a:ln w="41275" cap="flat">
              <a:solidFill>
                <a:srgbClr val="00B0F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0" name="Connettore 2 28"/>
            <p:cNvSpPr/>
            <p:nvPr/>
          </p:nvSpPr>
          <p:spPr>
            <a:xfrm flipV="1">
              <a:off x="845548" y="2000945"/>
              <a:ext cx="661783" cy="803776"/>
            </a:xfrm>
            <a:prstGeom prst="line">
              <a:avLst/>
            </a:prstGeom>
            <a:noFill/>
            <a:ln w="41275" cap="flat">
              <a:solidFill>
                <a:srgbClr val="00B0F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82" name="CasellaDiTesto 4"/>
          <p:cNvSpPr txBox="1"/>
          <p:nvPr/>
        </p:nvSpPr>
        <p:spPr>
          <a:xfrm>
            <a:off x="1" y="257025"/>
            <a:ext cx="8348472" cy="549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lnSpc>
                <a:spcPct val="90000"/>
              </a:lnSpc>
              <a:defRPr b="1" baseline="30000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23</a:t>
            </a:r>
            <a:r>
              <a:rPr baseline="0"/>
              <a:t>Na(p,</a:t>
            </a:r>
            <a:r>
              <a:rPr baseline="0"/>
              <a:t>α)</a:t>
            </a:r>
            <a:r>
              <a:t>20</a:t>
            </a:r>
            <a:r>
              <a:rPr baseline="0"/>
              <a:t>Ne experiment</a:t>
            </a:r>
            <a:r>
              <a:t> </a:t>
            </a:r>
          </a:p>
        </p:txBody>
      </p:sp>
      <p:grpSp>
        <p:nvGrpSpPr>
          <p:cNvPr id="687" name="Gruppo 12"/>
          <p:cNvGrpSpPr/>
          <p:nvPr/>
        </p:nvGrpSpPr>
        <p:grpSpPr>
          <a:xfrm>
            <a:off x="8206960" y="2737866"/>
            <a:ext cx="3600401" cy="3083667"/>
            <a:chOff x="0" y="0"/>
            <a:chExt cx="3600400" cy="3083666"/>
          </a:xfrm>
        </p:grpSpPr>
        <p:grpSp>
          <p:nvGrpSpPr>
            <p:cNvPr id="685" name="Gruppo 6"/>
            <p:cNvGrpSpPr/>
            <p:nvPr/>
          </p:nvGrpSpPr>
          <p:grpSpPr>
            <a:xfrm>
              <a:off x="0" y="0"/>
              <a:ext cx="3600401" cy="3083667"/>
              <a:chOff x="0" y="0"/>
              <a:chExt cx="3600400" cy="3083666"/>
            </a:xfrm>
          </p:grpSpPr>
          <p:pic>
            <p:nvPicPr>
              <p:cNvPr id="683" name="Immagine 7" descr="Immagine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3600401" cy="28845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84" name="CasellaDiTesto 8"/>
              <p:cNvSpPr txBox="1"/>
              <p:nvPr/>
            </p:nvSpPr>
            <p:spPr>
              <a:xfrm>
                <a:off x="190197" y="2872172"/>
                <a:ext cx="1420267" cy="2114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defRPr b="1" baseline="30000" sz="90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23</a:t>
                </a:r>
                <a:r>
                  <a:rPr baseline="0"/>
                  <a:t>Na(p,</a:t>
                </a:r>
                <a:r>
                  <a:rPr b="0" baseline="0">
                    <a:latin typeface="Symbol"/>
                    <a:ea typeface="Symbol"/>
                    <a:cs typeface="Symbol"/>
                    <a:sym typeface="Symbol"/>
                  </a:rPr>
                  <a:t>a</a:t>
                </a:r>
                <a:r>
                  <a:rPr baseline="0"/>
                  <a:t>)</a:t>
                </a:r>
                <a:r>
                  <a:t>20</a:t>
                </a:r>
                <a:r>
                  <a:rPr baseline="0"/>
                  <a:t>Ne  ROI</a:t>
                </a:r>
              </a:p>
            </p:txBody>
          </p:sp>
        </p:grpSp>
        <p:sp>
          <p:nvSpPr>
            <p:cNvPr id="686" name="Rettangolo 9"/>
            <p:cNvSpPr/>
            <p:nvPr/>
          </p:nvSpPr>
          <p:spPr>
            <a:xfrm>
              <a:off x="617416" y="1850802"/>
              <a:ext cx="524412" cy="119063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egnaposto numero diapositiva 15"/>
          <p:cNvSpPr txBox="1"/>
          <p:nvPr>
            <p:ph type="sldNum" sz="quarter" idx="2"/>
          </p:nvPr>
        </p:nvSpPr>
        <p:spPr>
          <a:xfrm>
            <a:off x="11639427" y="6573022"/>
            <a:ext cx="335867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694" name="Gruppo 4"/>
          <p:cNvGrpSpPr/>
          <p:nvPr/>
        </p:nvGrpSpPr>
        <p:grpSpPr>
          <a:xfrm>
            <a:off x="450139" y="1969387"/>
            <a:ext cx="2923009" cy="3279516"/>
            <a:chOff x="0" y="0"/>
            <a:chExt cx="2923007" cy="3279514"/>
          </a:xfrm>
        </p:grpSpPr>
        <p:pic>
          <p:nvPicPr>
            <p:cNvPr id="690" name="Immagine 12" descr="Immagine 1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2841" y="902658"/>
              <a:ext cx="2870167" cy="23768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93" name="Gruppo 13"/>
            <p:cNvGrpSpPr/>
            <p:nvPr/>
          </p:nvGrpSpPr>
          <p:grpSpPr>
            <a:xfrm>
              <a:off x="0" y="0"/>
              <a:ext cx="2909872" cy="1305943"/>
              <a:chOff x="0" y="0"/>
              <a:chExt cx="2909871" cy="1305942"/>
            </a:xfrm>
          </p:grpSpPr>
          <p:sp>
            <p:nvSpPr>
              <p:cNvPr id="691" name="CasellaDiTesto 14"/>
              <p:cNvSpPr txBox="1"/>
              <p:nvPr/>
            </p:nvSpPr>
            <p:spPr>
              <a:xfrm>
                <a:off x="1375582" y="1652"/>
                <a:ext cx="1534290" cy="9718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algn="ctr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thickness &gt; 2.5</a:t>
                </a:r>
                <a:r>
                  <a:rPr>
                    <a:latin typeface="Symbol"/>
                    <a:ea typeface="Symbol"/>
                    <a:cs typeface="Symbol"/>
                    <a:sym typeface="Symbol"/>
                  </a:rPr>
                  <a:t>m</a:t>
                </a:r>
                <a:r>
                  <a:t>m (E</a:t>
                </a:r>
                <a:r>
                  <a:rPr baseline="-25000"/>
                  <a:t>pmax</a:t>
                </a:r>
                <a:r>
                  <a:t>=400keV)</a:t>
                </a:r>
              </a:p>
            </p:txBody>
          </p:sp>
          <p:pic>
            <p:nvPicPr>
              <p:cNvPr id="692" name="Immagine 16" descr="Immagine 16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1289481" cy="13059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695" name="Immagine 17" descr="Immagine 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17644" y="2022196"/>
            <a:ext cx="1910787" cy="1619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96" name="Immagine 18" descr="Immagine 18"/>
          <p:cNvPicPr>
            <a:picLocks noChangeAspect="1"/>
          </p:cNvPicPr>
          <p:nvPr/>
        </p:nvPicPr>
        <p:blipFill>
          <a:blip r:embed="rId5">
            <a:extLst/>
          </a:blip>
          <a:srcRect l="689" t="45318" r="56041" b="339"/>
          <a:stretch>
            <a:fillRect/>
          </a:stretch>
        </p:blipFill>
        <p:spPr>
          <a:xfrm>
            <a:off x="7382889" y="2005553"/>
            <a:ext cx="2634755" cy="1723469"/>
          </a:xfrm>
          <a:prstGeom prst="rect">
            <a:avLst/>
          </a:prstGeom>
          <a:ln w="12700">
            <a:miter lim="400000"/>
          </a:ln>
        </p:spPr>
      </p:pic>
      <p:sp>
        <p:nvSpPr>
          <p:cNvPr id="697" name="CasellaDiTesto 32"/>
          <p:cNvSpPr txBox="1"/>
          <p:nvPr/>
        </p:nvSpPr>
        <p:spPr>
          <a:xfrm>
            <a:off x="4040947" y="1248298"/>
            <a:ext cx="2581376" cy="876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SETUP for NRA @ AN2000</a:t>
            </a:r>
          </a:p>
        </p:txBody>
      </p:sp>
      <p:pic>
        <p:nvPicPr>
          <p:cNvPr id="698" name="Immagine 34" descr="Immagine 3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72217" y="4655596"/>
            <a:ext cx="2350105" cy="1791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699" name="Immagine 35" descr="Immagine 35"/>
          <p:cNvPicPr>
            <a:picLocks noChangeAspect="1"/>
          </p:cNvPicPr>
          <p:nvPr/>
        </p:nvPicPr>
        <p:blipFill>
          <a:blip r:embed="rId7">
            <a:extLst/>
          </a:blip>
          <a:srcRect l="0" t="0" r="35603" b="0"/>
          <a:stretch>
            <a:fillRect/>
          </a:stretch>
        </p:blipFill>
        <p:spPr>
          <a:xfrm>
            <a:off x="4272217" y="2544360"/>
            <a:ext cx="2652821" cy="17692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2" name="Gruppo 36"/>
          <p:cNvGrpSpPr/>
          <p:nvPr/>
        </p:nvGrpSpPr>
        <p:grpSpPr>
          <a:xfrm>
            <a:off x="770726" y="4366517"/>
            <a:ext cx="2470133" cy="2103269"/>
            <a:chOff x="0" y="0"/>
            <a:chExt cx="2470132" cy="2103268"/>
          </a:xfrm>
        </p:grpSpPr>
        <p:pic>
          <p:nvPicPr>
            <p:cNvPr id="700" name="Immagine 37" descr="Immagine 37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2470133" cy="18831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01" name="CasellaDiTesto 38"/>
            <p:cNvSpPr txBox="1"/>
            <p:nvPr/>
          </p:nvSpPr>
          <p:spPr>
            <a:xfrm>
              <a:off x="482503" y="1874757"/>
              <a:ext cx="1650403" cy="2285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0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J.Liu et al. NIMB190(2002)107</a:t>
              </a:r>
            </a:p>
          </p:txBody>
        </p:sp>
      </p:grpSp>
      <p:pic>
        <p:nvPicPr>
          <p:cNvPr id="703" name="Immagine 39" descr="Immagine 39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902561" y="3875047"/>
            <a:ext cx="3180708" cy="2167492"/>
          </a:xfrm>
          <a:prstGeom prst="rect">
            <a:avLst/>
          </a:prstGeom>
          <a:ln w="12700">
            <a:miter lim="400000"/>
          </a:ln>
        </p:spPr>
      </p:pic>
      <p:sp>
        <p:nvSpPr>
          <p:cNvPr id="704" name="CasellaDiTesto 41"/>
          <p:cNvSpPr txBox="1"/>
          <p:nvPr/>
        </p:nvSpPr>
        <p:spPr>
          <a:xfrm>
            <a:off x="368485" y="1060842"/>
            <a:ext cx="3281495" cy="876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B reduction using PVD Ta thick coating</a:t>
            </a:r>
          </a:p>
        </p:txBody>
      </p:sp>
      <p:sp>
        <p:nvSpPr>
          <p:cNvPr id="705" name="CasellaDiTesto 42"/>
          <p:cNvSpPr txBox="1"/>
          <p:nvPr/>
        </p:nvSpPr>
        <p:spPr>
          <a:xfrm>
            <a:off x="8193273" y="1088492"/>
            <a:ext cx="3281495" cy="876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Li reduction in Vapour phase</a:t>
            </a:r>
          </a:p>
        </p:txBody>
      </p:sp>
      <p:sp>
        <p:nvSpPr>
          <p:cNvPr id="706" name="CasellaDiTesto 2"/>
          <p:cNvSpPr txBox="1"/>
          <p:nvPr/>
        </p:nvSpPr>
        <p:spPr>
          <a:xfrm>
            <a:off x="1" y="257025"/>
            <a:ext cx="8348472" cy="549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lnSpc>
                <a:spcPct val="90000"/>
              </a:lnSpc>
              <a:defRPr b="1" baseline="30000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23</a:t>
            </a:r>
            <a:r>
              <a:rPr baseline="0"/>
              <a:t>Na(p,</a:t>
            </a:r>
            <a:r>
              <a:rPr baseline="0"/>
              <a:t>α)</a:t>
            </a:r>
            <a:r>
              <a:t>20</a:t>
            </a:r>
            <a:r>
              <a:rPr baseline="0"/>
              <a:t>Ne experiment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Segnaposto numero diapositiva 15"/>
          <p:cNvSpPr txBox="1"/>
          <p:nvPr>
            <p:ph type="sldNum" sz="quarter" idx="2"/>
          </p:nvPr>
        </p:nvSpPr>
        <p:spPr>
          <a:xfrm>
            <a:off x="11639427" y="6573022"/>
            <a:ext cx="335867" cy="333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09" name="CasellaDiTesto 3"/>
          <p:cNvSpPr txBox="1"/>
          <p:nvPr/>
        </p:nvSpPr>
        <p:spPr>
          <a:xfrm>
            <a:off x="195009" y="1107569"/>
            <a:ext cx="10965337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i="1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Boron and Lithium contamination reduction: results</a:t>
            </a:r>
          </a:p>
        </p:txBody>
      </p:sp>
      <p:pic>
        <p:nvPicPr>
          <p:cNvPr id="710" name="Immagine 1" descr="Immag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6594" y="2627350"/>
            <a:ext cx="3906387" cy="3123082"/>
          </a:xfrm>
          <a:prstGeom prst="rect">
            <a:avLst/>
          </a:prstGeom>
          <a:ln w="12700">
            <a:miter lim="400000"/>
          </a:ln>
        </p:spPr>
      </p:pic>
      <p:sp>
        <p:nvSpPr>
          <p:cNvPr id="711" name="CasellaDiTesto 2"/>
          <p:cNvSpPr txBox="1"/>
          <p:nvPr/>
        </p:nvSpPr>
        <p:spPr>
          <a:xfrm>
            <a:off x="836018" y="5756062"/>
            <a:ext cx="4504992" cy="814597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Lithium content reduction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~ </a:t>
            </a:r>
            <a:r>
              <a:t>80%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 ~</a:t>
            </a:r>
            <a:r>
              <a:t>2 ppm of </a:t>
            </a:r>
            <a:r>
              <a:rPr baseline="30000"/>
              <a:t>6</a:t>
            </a:r>
            <a:r>
              <a:t>Li</a:t>
            </a:r>
          </a:p>
        </p:txBody>
      </p:sp>
      <p:grpSp>
        <p:nvGrpSpPr>
          <p:cNvPr id="723" name="Gruppo 5"/>
          <p:cNvGrpSpPr/>
          <p:nvPr/>
        </p:nvGrpSpPr>
        <p:grpSpPr>
          <a:xfrm>
            <a:off x="5844526" y="1513248"/>
            <a:ext cx="5863064" cy="4270827"/>
            <a:chOff x="0" y="0"/>
            <a:chExt cx="5863062" cy="4270826"/>
          </a:xfrm>
        </p:grpSpPr>
        <p:pic>
          <p:nvPicPr>
            <p:cNvPr id="712" name="Immagine 7" descr="Immagine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07530"/>
              <a:ext cx="4722708" cy="41632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13" name="Connettore 2 8"/>
            <p:cNvSpPr/>
            <p:nvPr/>
          </p:nvSpPr>
          <p:spPr>
            <a:xfrm flipH="1">
              <a:off x="1514132" y="2941843"/>
              <a:ext cx="1166591" cy="738235"/>
            </a:xfrm>
            <a:prstGeom prst="line">
              <a:avLst/>
            </a:prstGeom>
            <a:noFill/>
            <a:ln w="4762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4" name="Connettore 2 16"/>
            <p:cNvSpPr/>
            <p:nvPr/>
          </p:nvSpPr>
          <p:spPr>
            <a:xfrm flipH="1">
              <a:off x="1514132" y="2618031"/>
              <a:ext cx="1166591" cy="738235"/>
            </a:xfrm>
            <a:prstGeom prst="line">
              <a:avLst/>
            </a:prstGeom>
            <a:noFill/>
            <a:ln w="47625" cap="flat">
              <a:solidFill>
                <a:srgbClr val="00B0F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5" name="Connettore 2 17"/>
            <p:cNvSpPr/>
            <p:nvPr/>
          </p:nvSpPr>
          <p:spPr>
            <a:xfrm flipH="1">
              <a:off x="1498237" y="2187394"/>
              <a:ext cx="1166591" cy="738235"/>
            </a:xfrm>
            <a:prstGeom prst="line">
              <a:avLst/>
            </a:prstGeom>
            <a:noFill/>
            <a:ln w="476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6" name="CasellaDiTesto 18"/>
            <p:cNvSpPr txBox="1"/>
            <p:nvPr/>
          </p:nvSpPr>
          <p:spPr>
            <a:xfrm>
              <a:off x="2726442" y="2830070"/>
              <a:ext cx="1116371" cy="300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6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Ta(PVD-LNL)</a:t>
              </a:r>
            </a:p>
          </p:txBody>
        </p:sp>
        <p:sp>
          <p:nvSpPr>
            <p:cNvPr id="717" name="CasellaDiTesto 19"/>
            <p:cNvSpPr txBox="1"/>
            <p:nvPr/>
          </p:nvSpPr>
          <p:spPr>
            <a:xfrm>
              <a:off x="2726441" y="2499840"/>
              <a:ext cx="1704540" cy="300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600">
                  <a:solidFill>
                    <a:srgbClr val="00B0F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Ta(acid etched LNL)</a:t>
              </a:r>
            </a:p>
          </p:txBody>
        </p:sp>
        <p:sp>
          <p:nvSpPr>
            <p:cNvPr id="718" name="CasellaDiTesto 20"/>
            <p:cNvSpPr txBox="1"/>
            <p:nvPr/>
          </p:nvSpPr>
          <p:spPr>
            <a:xfrm>
              <a:off x="2710548" y="2051822"/>
              <a:ext cx="1551842" cy="300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6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Ta(after laser cut)</a:t>
              </a:r>
            </a:p>
          </p:txBody>
        </p:sp>
        <p:sp>
          <p:nvSpPr>
            <p:cNvPr id="719" name="CasellaDiTesto 21"/>
            <p:cNvSpPr txBox="1"/>
            <p:nvPr/>
          </p:nvSpPr>
          <p:spPr>
            <a:xfrm>
              <a:off x="3514726" y="0"/>
              <a:ext cx="2348337" cy="11012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sz="16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NRA</a:t>
              </a:r>
              <a:r>
                <a:rPr baseline="30000"/>
                <a:t> 11</a:t>
              </a:r>
              <a:r>
                <a:t>B(p,α)</a:t>
              </a:r>
              <a:r>
                <a:rPr baseline="30000"/>
                <a:t>8</a:t>
              </a:r>
              <a:r>
                <a:t>Be[2α]</a:t>
              </a:r>
            </a:p>
            <a:p>
              <a:pPr>
                <a:defRPr sz="16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Ep=680keV, ~13µm Mylar</a:t>
              </a:r>
            </a:p>
            <a:p>
              <a:pPr>
                <a:defRPr sz="16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Θ</a:t>
              </a:r>
              <a:r>
                <a:rPr baseline="-25000"/>
                <a:t>NRA</a:t>
              </a:r>
              <a:r>
                <a:t>=150° ; sample tilt=70°</a:t>
              </a:r>
            </a:p>
          </p:txBody>
        </p:sp>
        <p:sp>
          <p:nvSpPr>
            <p:cNvPr id="720" name="CasellaDiTesto 22"/>
            <p:cNvSpPr txBox="1"/>
            <p:nvPr/>
          </p:nvSpPr>
          <p:spPr>
            <a:xfrm>
              <a:off x="925637" y="1107996"/>
              <a:ext cx="1177787" cy="300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6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18O(p,α)15N</a:t>
              </a:r>
            </a:p>
          </p:txBody>
        </p:sp>
        <p:sp>
          <p:nvSpPr>
            <p:cNvPr id="721" name="CasellaDiTesto 23"/>
            <p:cNvSpPr txBox="1"/>
            <p:nvPr/>
          </p:nvSpPr>
          <p:spPr>
            <a:xfrm>
              <a:off x="3530258" y="942150"/>
              <a:ext cx="742272" cy="2257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>
                  <a:solidFill>
                    <a:srgbClr val="D3D3D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=Blue color</a:t>
              </a:r>
            </a:p>
          </p:txBody>
        </p:sp>
        <p:sp>
          <p:nvSpPr>
            <p:cNvPr id="722" name="Connettore 2 24"/>
            <p:cNvSpPr/>
            <p:nvPr/>
          </p:nvSpPr>
          <p:spPr>
            <a:xfrm flipH="1">
              <a:off x="975814" y="1417826"/>
              <a:ext cx="1" cy="1049292"/>
            </a:xfrm>
            <a:prstGeom prst="line">
              <a:avLst/>
            </a:prstGeom>
            <a:noFill/>
            <a:ln w="476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24" name="Ovale 25"/>
          <p:cNvSpPr/>
          <p:nvPr/>
        </p:nvSpPr>
        <p:spPr>
          <a:xfrm>
            <a:off x="3952014" y="4546215"/>
            <a:ext cx="737119" cy="669327"/>
          </a:xfrm>
          <a:prstGeom prst="ellipse">
            <a:avLst/>
          </a:prstGeom>
          <a:ln w="38100">
            <a:solidFill>
              <a:srgbClr val="FF0000"/>
            </a:solidFill>
            <a:miter/>
          </a:ln>
        </p:spPr>
        <p:txBody>
          <a:bodyPr lIns="45718" tIns="45718" rIns="45718" bIns="45718" anchor="ctr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25" name="CasellaDiTesto 26"/>
          <p:cNvSpPr txBox="1"/>
          <p:nvPr/>
        </p:nvSpPr>
        <p:spPr>
          <a:xfrm>
            <a:off x="6247943" y="5774351"/>
            <a:ext cx="4504991" cy="814596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Boron content reduction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~ </a:t>
            </a:r>
            <a:r>
              <a:t>90%</a:t>
            </a:r>
          </a:p>
          <a:p>
            <a:pPr algn="ctr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~</a:t>
            </a:r>
            <a:r>
              <a:t>2-3 ppm of </a:t>
            </a:r>
            <a:r>
              <a:rPr baseline="30000"/>
              <a:t>11</a:t>
            </a:r>
            <a:r>
              <a:t>B</a:t>
            </a:r>
          </a:p>
        </p:txBody>
      </p:sp>
      <p:pic>
        <p:nvPicPr>
          <p:cNvPr id="726" name="Immagine 4" descr="Immagin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9290" y="1595698"/>
            <a:ext cx="2517222" cy="1920513"/>
          </a:xfrm>
          <a:prstGeom prst="rect">
            <a:avLst/>
          </a:prstGeom>
          <a:ln w="12700">
            <a:miter lim="400000"/>
          </a:ln>
        </p:spPr>
      </p:pic>
      <p:sp>
        <p:nvSpPr>
          <p:cNvPr id="727" name="CasellaDiTesto 6"/>
          <p:cNvSpPr txBox="1"/>
          <p:nvPr/>
        </p:nvSpPr>
        <p:spPr>
          <a:xfrm>
            <a:off x="1" y="257025"/>
            <a:ext cx="8348472" cy="549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lnSpc>
                <a:spcPct val="90000"/>
              </a:lnSpc>
              <a:defRPr b="1" baseline="30000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23</a:t>
            </a:r>
            <a:r>
              <a:rPr baseline="0"/>
              <a:t>Na(p,</a:t>
            </a:r>
            <a:r>
              <a:rPr baseline="0"/>
              <a:t>α)</a:t>
            </a:r>
            <a:r>
              <a:t>20</a:t>
            </a:r>
            <a:r>
              <a:rPr baseline="0"/>
              <a:t>Ne experiment</a:t>
            </a:r>
            <a:r>
              <a:t> </a:t>
            </a:r>
          </a:p>
        </p:txBody>
      </p:sp>
      <p:sp>
        <p:nvSpPr>
          <p:cNvPr id="728" name="CasellaDiTesto 11"/>
          <p:cNvSpPr txBox="1"/>
          <p:nvPr/>
        </p:nvSpPr>
        <p:spPr>
          <a:xfrm>
            <a:off x="2760832" y="1640315"/>
            <a:ext cx="2313345" cy="11012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NRA  </a:t>
            </a:r>
            <a:r>
              <a:rPr baseline="30000"/>
              <a:t>7</a:t>
            </a:r>
            <a:r>
              <a:t>Li(p,α)</a:t>
            </a:r>
            <a:r>
              <a:rPr baseline="30000"/>
              <a:t>4</a:t>
            </a:r>
            <a:r>
              <a:t>He</a:t>
            </a:r>
          </a:p>
          <a:p>
            <a:pPr>
              <a:defRPr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Ep=1250keV, ~26µm Mylar</a:t>
            </a:r>
          </a:p>
          <a:p>
            <a:pPr>
              <a:defRPr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Θ</a:t>
            </a:r>
            <a:r>
              <a:rPr baseline="-25000"/>
              <a:t>NRA</a:t>
            </a:r>
            <a:r>
              <a:t>=150° ; sample tilt=0°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274;p28"/>
          <p:cNvSpPr/>
          <p:nvPr/>
        </p:nvSpPr>
        <p:spPr>
          <a:xfrm>
            <a:off x="1172" y="1534"/>
            <a:ext cx="12220802" cy="1028102"/>
          </a:xfrm>
          <a:prstGeom prst="rect">
            <a:avLst/>
          </a:prstGeom>
          <a:solidFill>
            <a:srgbClr val="9C0000"/>
          </a:solidFill>
          <a:ln w="12700">
            <a:solidFill>
              <a:srgbClr val="9C0000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1" name="Google Shape;275;p28"/>
          <p:cNvSpPr txBox="1"/>
          <p:nvPr>
            <p:ph type="title"/>
          </p:nvPr>
        </p:nvSpPr>
        <p:spPr>
          <a:xfrm>
            <a:off x="-1555" y="-109182"/>
            <a:ext cx="12195000" cy="132570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LUNA Collaboration</a:t>
            </a:r>
          </a:p>
        </p:txBody>
      </p:sp>
      <p:sp>
        <p:nvSpPr>
          <p:cNvPr id="732" name="Google Shape;276;p28"/>
          <p:cNvSpPr txBox="1"/>
          <p:nvPr/>
        </p:nvSpPr>
        <p:spPr>
          <a:xfrm>
            <a:off x="26549" y="1162799"/>
            <a:ext cx="12097502" cy="4059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300"/>
            </a:pPr>
            <a:r>
              <a:t>D. Basak, T. Chillery, R. Gesue'*, M. Junker, F. Ferraro </a:t>
            </a:r>
            <a:r>
              <a:rPr b="1"/>
              <a:t>|</a:t>
            </a:r>
            <a:r>
              <a:t> </a:t>
            </a:r>
            <a:r>
              <a:rPr>
                <a:solidFill>
                  <a:srgbClr val="8B0000"/>
                </a:solidFill>
              </a:rPr>
              <a:t>INFN LNGS *and GSSI, Italy</a:t>
            </a:r>
            <a:endParaRPr>
              <a:solidFill>
                <a:srgbClr val="8B0000"/>
              </a:solidFill>
            </a:endParaRPr>
          </a:p>
          <a:p>
            <a:pPr>
              <a:defRPr sz="700"/>
            </a:pPr>
            <a:endParaRPr>
              <a:solidFill>
                <a:srgbClr val="8B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defRPr sz="1300"/>
            </a:pPr>
            <a:r>
              <a:t>R. Biasissi, C. Broggini, A. Caciolli, R. Menegazzo, D. Piatti, J. Skowronski</a:t>
            </a:r>
            <a:r>
              <a:rPr>
                <a:solidFill>
                  <a:srgbClr val="003D73"/>
                </a:solidFill>
              </a:rPr>
              <a:t> </a:t>
            </a:r>
            <a:r>
              <a:rPr b="1"/>
              <a:t>|</a:t>
            </a:r>
            <a:r>
              <a:rPr>
                <a:solidFill>
                  <a:srgbClr val="003D73"/>
                </a:solidFill>
              </a:rPr>
              <a:t> </a:t>
            </a:r>
            <a:r>
              <a:rPr>
                <a:solidFill>
                  <a:srgbClr val="8B0000"/>
                </a:solidFill>
              </a:rPr>
              <a:t>Università di Padova and INFN Padova, Italy</a:t>
            </a:r>
            <a:endParaRPr sz="1700">
              <a:solidFill>
                <a:srgbClr val="8B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defRPr sz="700"/>
            </a:pPr>
            <a:endParaRPr>
              <a:solidFill>
                <a:srgbClr val="8B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defRPr sz="1300"/>
            </a:pPr>
            <a:r>
              <a:t>A. Formicola, C. Gustavino, M. Vagnoni* </a:t>
            </a:r>
            <a:r>
              <a:rPr b="1"/>
              <a:t>|</a:t>
            </a:r>
            <a:r>
              <a:rPr b="1">
                <a:solidFill>
                  <a:srgbClr val="8B0000"/>
                </a:solidFill>
              </a:rPr>
              <a:t> </a:t>
            </a:r>
            <a:r>
              <a:rPr>
                <a:solidFill>
                  <a:srgbClr val="8B0000"/>
                </a:solidFill>
              </a:rPr>
              <a:t>INFN Roma 1 *and Università degli Studi della Campania, Italy</a:t>
            </a:r>
            <a:endParaRPr sz="1700">
              <a:solidFill>
                <a:srgbClr val="8B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defRPr sz="700"/>
            </a:pPr>
            <a:endParaRPr>
              <a:solidFill>
                <a:srgbClr val="8B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defRPr sz="1300"/>
            </a:pPr>
            <a:r>
              <a:t>D. Bemmerer, A. Boeltzig, E. Masha </a:t>
            </a:r>
            <a:r>
              <a:rPr b="1"/>
              <a:t>|</a:t>
            </a:r>
            <a:r>
              <a:t> </a:t>
            </a:r>
            <a:r>
              <a:rPr>
                <a:solidFill>
                  <a:srgbClr val="8B0000"/>
                </a:solidFill>
              </a:rPr>
              <a:t>HZDR Dresden, Germany</a:t>
            </a:r>
            <a:endParaRPr sz="1700">
              <a:solidFill>
                <a:srgbClr val="8B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defRPr sz="700"/>
            </a:pPr>
            <a:endParaRPr>
              <a:solidFill>
                <a:srgbClr val="8B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defRPr sz="1300"/>
            </a:pPr>
            <a:r>
              <a:t>L. Csedreki, Z. Elekes, Zs. Fülöp, Gy. Gyürky, T. Szücs </a:t>
            </a:r>
            <a:r>
              <a:rPr b="1"/>
              <a:t>|</a:t>
            </a:r>
            <a:r>
              <a:t> </a:t>
            </a:r>
            <a:r>
              <a:rPr>
                <a:solidFill>
                  <a:srgbClr val="8B0000"/>
                </a:solidFill>
              </a:rPr>
              <a:t>MTA-ATOMKI Debrecen, Hungary</a:t>
            </a:r>
            <a:endParaRPr sz="1700">
              <a:solidFill>
                <a:srgbClr val="8B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defRPr sz="700"/>
            </a:pPr>
            <a:endParaRPr>
              <a:solidFill>
                <a:srgbClr val="8B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defRPr sz="1300"/>
            </a:pPr>
            <a:r>
              <a:t>M. Lugaro </a:t>
            </a:r>
            <a:r>
              <a:rPr b="1"/>
              <a:t>| </a:t>
            </a:r>
            <a:r>
              <a:rPr>
                <a:solidFill>
                  <a:srgbClr val="8B0000"/>
                </a:solidFill>
              </a:rPr>
              <a:t>Konkoly Observatory and ELTE University Budapest, Hungary</a:t>
            </a:r>
            <a:endParaRPr sz="1700">
              <a:solidFill>
                <a:srgbClr val="8B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defRPr sz="700"/>
            </a:pPr>
            <a:endParaRPr>
              <a:solidFill>
                <a:srgbClr val="8B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defRPr sz="1300"/>
            </a:pPr>
            <a:r>
              <a:t>U. Battino, O. Straniero</a:t>
            </a:r>
            <a:r>
              <a:rPr b="1"/>
              <a:t> |</a:t>
            </a:r>
            <a:r>
              <a:rPr>
                <a:solidFill>
                  <a:srgbClr val="800000"/>
                </a:solidFill>
              </a:rPr>
              <a:t> INAF Osservatorio Astronomico di Collurania, Teramo, Italy</a:t>
            </a:r>
          </a:p>
          <a:p>
            <a:pPr>
              <a:defRPr sz="700"/>
            </a:pPr>
            <a:endParaRPr>
              <a:solidFill>
                <a:srgbClr val="800000"/>
              </a:solidFill>
            </a:endParaRPr>
          </a:p>
          <a:p>
            <a:pPr>
              <a:defRPr sz="1300"/>
            </a:pPr>
            <a:r>
              <a:t>P. Corvisiero, P. Prati, M. Rossi, S. Zavatarelli</a:t>
            </a:r>
            <a:r>
              <a:rPr>
                <a:solidFill>
                  <a:srgbClr val="0000A8"/>
                </a:solidFill>
              </a:rPr>
              <a:t> </a:t>
            </a:r>
            <a:r>
              <a:rPr b="1"/>
              <a:t>|</a:t>
            </a:r>
            <a:r>
              <a:rPr>
                <a:solidFill>
                  <a:srgbClr val="0000A8"/>
                </a:solidFill>
              </a:rPr>
              <a:t> </a:t>
            </a:r>
            <a:r>
              <a:rPr>
                <a:solidFill>
                  <a:srgbClr val="8B0000"/>
                </a:solidFill>
              </a:rPr>
              <a:t>Università di Genova and INFN Genova, Italy</a:t>
            </a:r>
          </a:p>
          <a:p>
            <a:pPr>
              <a:defRPr sz="700"/>
            </a:pPr>
            <a:endParaRPr>
              <a:solidFill>
                <a:srgbClr val="8B0000"/>
              </a:solidFill>
            </a:endParaRPr>
          </a:p>
          <a:p>
            <a:pPr>
              <a:defRPr sz="1300"/>
            </a:pPr>
            <a:r>
              <a:t>R. Depalo, A. Guglielmetti </a:t>
            </a:r>
            <a:r>
              <a:rPr b="1"/>
              <a:t>|</a:t>
            </a:r>
            <a:r>
              <a:t> </a:t>
            </a:r>
            <a:r>
              <a:rPr>
                <a:solidFill>
                  <a:srgbClr val="8B0000"/>
                </a:solidFill>
              </a:rPr>
              <a:t>Università di Milano and INFN Milano, Italy</a:t>
            </a:r>
          </a:p>
          <a:p>
            <a:pPr>
              <a:defRPr sz="700"/>
            </a:pPr>
            <a:endParaRPr>
              <a:solidFill>
                <a:srgbClr val="8B0000"/>
              </a:solidFill>
            </a:endParaRPr>
          </a:p>
          <a:p>
            <a:pPr>
              <a:defRPr sz="1300"/>
            </a:pPr>
            <a:r>
              <a:t>A. Best, D. Dell'Aquila, A. Di Leva, D. Mercogliano, G. Imbriani, D. Rapagnani</a:t>
            </a:r>
            <a:r>
              <a:rPr>
                <a:solidFill>
                  <a:srgbClr val="003D73"/>
                </a:solidFill>
              </a:rPr>
              <a:t> </a:t>
            </a:r>
            <a:r>
              <a:rPr b="1"/>
              <a:t>| </a:t>
            </a:r>
            <a:r>
              <a:rPr>
                <a:solidFill>
                  <a:srgbClr val="8B0000"/>
                </a:solidFill>
              </a:rPr>
              <a:t>Università di Napoli and INFN Napoli, Italy</a:t>
            </a:r>
          </a:p>
          <a:p>
            <a:pPr>
              <a:defRPr sz="700"/>
            </a:pPr>
            <a:endParaRPr>
              <a:solidFill>
                <a:srgbClr val="8B0000"/>
              </a:solidFill>
            </a:endParaRPr>
          </a:p>
          <a:p>
            <a:pPr>
              <a:defRPr sz="1300"/>
            </a:pPr>
            <a:r>
              <a:t>F. Cavanna, P. Colombetti, G. Gervino</a:t>
            </a:r>
            <a:r>
              <a:rPr>
                <a:solidFill>
                  <a:srgbClr val="003D73"/>
                </a:solidFill>
              </a:rPr>
              <a:t> </a:t>
            </a:r>
            <a:r>
              <a:rPr b="1"/>
              <a:t>| </a:t>
            </a:r>
            <a:r>
              <a:rPr>
                <a:solidFill>
                  <a:srgbClr val="8B0000"/>
                </a:solidFill>
              </a:rPr>
              <a:t>Università di Torino and INFN Torino, Italy</a:t>
            </a:r>
          </a:p>
          <a:p>
            <a:pPr>
              <a:defRPr sz="700"/>
            </a:pPr>
            <a:endParaRPr>
              <a:solidFill>
                <a:srgbClr val="8B0000"/>
              </a:solidFill>
            </a:endParaRPr>
          </a:p>
          <a:p>
            <a:pPr>
              <a:defRPr sz="1300"/>
            </a:pPr>
            <a:r>
              <a:t>M. Aliotta, L. Barbieri, R. Bonnell,  C. Bruno, A. Compagnucci, L. Dalla Vedova, T. Davinson, J. Marsh, D. Robb </a:t>
            </a:r>
            <a:r>
              <a:rPr b="1"/>
              <a:t>|</a:t>
            </a:r>
            <a:r>
              <a:t> </a:t>
            </a:r>
            <a:r>
              <a:rPr>
                <a:solidFill>
                  <a:srgbClr val="8B0000"/>
                </a:solidFill>
              </a:rPr>
              <a:t>University of Edinburgh, United Kingdom</a:t>
            </a:r>
          </a:p>
          <a:p>
            <a:pPr>
              <a:defRPr sz="700"/>
            </a:pPr>
            <a:endParaRPr>
              <a:solidFill>
                <a:srgbClr val="8B0000"/>
              </a:solidFill>
            </a:endParaRPr>
          </a:p>
          <a:p>
            <a:pPr>
              <a:defRPr sz="1300"/>
            </a:pPr>
            <a:r>
              <a:t>G. Ciani </a:t>
            </a:r>
            <a:r>
              <a:rPr b="1"/>
              <a:t>|</a:t>
            </a:r>
            <a:r>
              <a:t> </a:t>
            </a:r>
            <a:r>
              <a:rPr>
                <a:solidFill>
                  <a:srgbClr val="8B0000"/>
                </a:solidFill>
              </a:rPr>
              <a:t>Università di Bari and INFN Bari, Italy</a:t>
            </a:r>
          </a:p>
          <a:p>
            <a:pPr>
              <a:defRPr sz="700"/>
            </a:pPr>
            <a:endParaRPr>
              <a:solidFill>
                <a:srgbClr val="8B0000"/>
              </a:solidFill>
            </a:endParaRPr>
          </a:p>
          <a:p>
            <a:pPr>
              <a:defRPr sz="1300"/>
            </a:pPr>
            <a:r>
              <a:t>M. Campostrini, V. Rigato </a:t>
            </a:r>
            <a:r>
              <a:rPr b="1"/>
              <a:t>| </a:t>
            </a:r>
            <a:r>
              <a:rPr>
                <a:solidFill>
                  <a:srgbClr val="8B0000"/>
                </a:solidFill>
              </a:rPr>
              <a:t>INFN LNL, Italy</a:t>
            </a:r>
          </a:p>
        </p:txBody>
      </p:sp>
      <p:pic>
        <p:nvPicPr>
          <p:cNvPr id="733" name="Immagine 17" descr="Immagine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59976" y="6026602"/>
            <a:ext cx="1412573" cy="72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4" name="Immagine 18" descr="Immagine 1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30959" y="6026602"/>
            <a:ext cx="720001" cy="72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5" name="Immagine 20" descr="Immagine 2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42122" y="6055509"/>
            <a:ext cx="1398728" cy="7090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38" name="Immagine 22"/>
          <p:cNvGrpSpPr/>
          <p:nvPr/>
        </p:nvGrpSpPr>
        <p:grpSpPr>
          <a:xfrm>
            <a:off x="9925662" y="5987756"/>
            <a:ext cx="1090682" cy="720001"/>
            <a:chOff x="0" y="0"/>
            <a:chExt cx="1090681" cy="719999"/>
          </a:xfrm>
        </p:grpSpPr>
        <p:sp>
          <p:nvSpPr>
            <p:cNvPr id="736" name="Rettangolo"/>
            <p:cNvSpPr/>
            <p:nvPr/>
          </p:nvSpPr>
          <p:spPr>
            <a:xfrm>
              <a:off x="0" y="0"/>
              <a:ext cx="1090682" cy="720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737" name="image84.gif" descr="image84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90682" cy="72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39" name="Immagine 23" descr="Immagine 2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79446" y="6055509"/>
            <a:ext cx="716801" cy="72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0" name="Immagine 24" descr="Immagine 2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50543" y="6043183"/>
            <a:ext cx="767931" cy="72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1" name="Immagine 25" descr="Immagine 25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627371" y="6066906"/>
            <a:ext cx="544187" cy="72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2" name="Immagine 26" descr="Immagine 26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4834" y="6026602"/>
            <a:ext cx="1386428" cy="700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43" name="Immagine 27" descr="Immagine 27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990868" y="6049270"/>
            <a:ext cx="716802" cy="72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4" name="Immagine 28" descr="Immagine 28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369095" y="6066906"/>
            <a:ext cx="720001" cy="72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5" name="Immagine 29" descr="Immagine 29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379820" y="6043183"/>
            <a:ext cx="716801" cy="72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6" name="Immagine 30" descr="Immagine 30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607137" y="6047301"/>
            <a:ext cx="723216" cy="72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92;g38946e38597_0_48" descr="Google Shape;92;g38946e38597_0_4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020" y="6268661"/>
            <a:ext cx="1191262" cy="566309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Google Shape;93;g38946e38597_0_48"/>
          <p:cNvSpPr/>
          <p:nvPr/>
        </p:nvSpPr>
        <p:spPr>
          <a:xfrm>
            <a:off x="1284131" y="6634043"/>
            <a:ext cx="10906802" cy="219600"/>
          </a:xfrm>
          <a:prstGeom prst="rect">
            <a:avLst/>
          </a:prstGeom>
          <a:solidFill>
            <a:srgbClr val="9C0000"/>
          </a:solidFill>
          <a:ln w="12700">
            <a:solidFill>
              <a:srgbClr val="9C0000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2" name="Google Shape;94;g38946e38597_0_48"/>
          <p:cNvSpPr txBox="1"/>
          <p:nvPr>
            <p:ph type="title"/>
          </p:nvPr>
        </p:nvSpPr>
        <p:spPr>
          <a:xfrm>
            <a:off x="-1556" y="-148059"/>
            <a:ext cx="12226202" cy="132570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Where and how are </a:t>
            </a:r>
            <a:r>
              <a:rPr>
                <a:solidFill>
                  <a:srgbClr val="000000"/>
                </a:solidFill>
              </a:rPr>
              <a:t>they</a:t>
            </a:r>
            <a:r>
              <a:t> produce? </a:t>
            </a:r>
          </a:p>
        </p:txBody>
      </p:sp>
      <p:sp>
        <p:nvSpPr>
          <p:cNvPr id="143" name="Google Shape;95;g38946e38597_0_48"/>
          <p:cNvSpPr/>
          <p:nvPr/>
        </p:nvSpPr>
        <p:spPr>
          <a:xfrm>
            <a:off x="1172" y="1534"/>
            <a:ext cx="12189602" cy="1028102"/>
          </a:xfrm>
          <a:prstGeom prst="rect">
            <a:avLst/>
          </a:prstGeom>
          <a:solidFill>
            <a:srgbClr val="9C0000"/>
          </a:solidFill>
          <a:ln w="12700">
            <a:solidFill>
              <a:srgbClr val="9C0000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4" name="Google Shape;96;g38946e38597_0_48"/>
          <p:cNvSpPr txBox="1"/>
          <p:nvPr/>
        </p:nvSpPr>
        <p:spPr>
          <a:xfrm>
            <a:off x="-1556" y="-148059"/>
            <a:ext cx="12226202" cy="132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>
            <a:lvl1pPr>
              <a:lnSpc>
                <a:spcPct val="90000"/>
              </a:lnSpc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 … but also painful…</a:t>
            </a:r>
          </a:p>
        </p:txBody>
      </p:sp>
      <p:sp>
        <p:nvSpPr>
          <p:cNvPr id="145" name="Google Shape;98;g38946e38597_0_48"/>
          <p:cNvSpPr txBox="1"/>
          <p:nvPr>
            <p:ph type="sldNum" sz="quarter" idx="4294967295"/>
          </p:nvPr>
        </p:nvSpPr>
        <p:spPr>
          <a:xfrm>
            <a:off x="11915415" y="6623031"/>
            <a:ext cx="181343" cy="2482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46" name="Google Shape;99;g38946e38597_0_48"/>
          <p:cNvSpPr txBox="1"/>
          <p:nvPr/>
        </p:nvSpPr>
        <p:spPr>
          <a:xfrm>
            <a:off x="3093718" y="6610598"/>
            <a:ext cx="6073802" cy="248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Perspective at the Bellotti IBF workshop, LNGS (Italy), October 8</a:t>
            </a:r>
            <a:r>
              <a:rPr baseline="30000"/>
              <a:t>th </a:t>
            </a:r>
            <a:r>
              <a:t>- 10</a:t>
            </a:r>
            <a:r>
              <a:rPr baseline="30000"/>
              <a:t>th </a:t>
            </a:r>
            <a:r>
              <a:t>2025</a:t>
            </a:r>
          </a:p>
        </p:txBody>
      </p:sp>
      <p:pic>
        <p:nvPicPr>
          <p:cNvPr id="147" name="Google Shape;100;g38946e38597_0_48" descr="Google Shape;100;g38946e38597_0_4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2979" y="1626337"/>
            <a:ext cx="10164958" cy="4013115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Google Shape;101;g38946e38597_0_48"/>
          <p:cNvSpPr txBox="1"/>
          <p:nvPr/>
        </p:nvSpPr>
        <p:spPr>
          <a:xfrm>
            <a:off x="190425" y="1217350"/>
            <a:ext cx="11201700" cy="333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LUNA performs direct measurement for which some ingredients are required:</a:t>
            </a:r>
          </a:p>
        </p:txBody>
      </p:sp>
      <p:sp>
        <p:nvSpPr>
          <p:cNvPr id="149" name="Google Shape;102;g38946e38597_0_48"/>
          <p:cNvSpPr txBox="1"/>
          <p:nvPr/>
        </p:nvSpPr>
        <p:spPr>
          <a:xfrm>
            <a:off x="985331" y="3635474"/>
            <a:ext cx="3766201" cy="528410"/>
          </a:xfrm>
          <a:prstGeom prst="rect">
            <a:avLst/>
          </a:prstGeom>
          <a:ln w="19050">
            <a:solidFill>
              <a:srgbClr val="76A5A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marL="457200" indent="-317500">
              <a:buClr>
                <a:srgbClr val="999999"/>
              </a:buClr>
              <a:buSzPts val="1400"/>
              <a:buFont typeface="Calibri"/>
              <a:buChar char="●"/>
              <a:defRPr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High stability and intensity beam</a:t>
            </a:r>
          </a:p>
          <a:p>
            <a:pPr marL="457200" indent="-317500">
              <a:buClr>
                <a:srgbClr val="999999"/>
              </a:buClr>
              <a:buSzPts val="1400"/>
              <a:buFont typeface="Calibri"/>
              <a:buChar char="●"/>
              <a:defRPr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Low beam spread</a:t>
            </a:r>
          </a:p>
        </p:txBody>
      </p:sp>
      <p:sp>
        <p:nvSpPr>
          <p:cNvPr id="150" name="Google Shape;103;g38946e38597_0_48"/>
          <p:cNvSpPr txBox="1"/>
          <p:nvPr/>
        </p:nvSpPr>
        <p:spPr>
          <a:xfrm>
            <a:off x="9399230" y="2940187"/>
            <a:ext cx="2048101" cy="1442810"/>
          </a:xfrm>
          <a:prstGeom prst="rect">
            <a:avLst/>
          </a:prstGeom>
          <a:ln w="19050">
            <a:solidFill>
              <a:srgbClr val="CC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marL="457200" indent="-317500">
              <a:buClr>
                <a:srgbClr val="999999"/>
              </a:buClr>
              <a:buSzPts val="1400"/>
              <a:buFont typeface="Calibri"/>
              <a:buChar char="●"/>
              <a:defRPr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High efficiency </a:t>
            </a:r>
            <a:r>
              <a:rPr i="1"/>
              <a:t>and</a:t>
            </a:r>
            <a:r>
              <a:t> resolution</a:t>
            </a:r>
          </a:p>
          <a:p>
            <a:pPr marL="457200" indent="-317500">
              <a:buClr>
                <a:srgbClr val="999999"/>
              </a:buClr>
              <a:buSzPts val="1400"/>
              <a:buFont typeface="Calibri"/>
              <a:buChar char="●"/>
              <a:defRPr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Low intrinsic background</a:t>
            </a:r>
          </a:p>
          <a:p>
            <a:pPr marL="457200" indent="-317500">
              <a:buClr>
                <a:srgbClr val="999999"/>
              </a:buClr>
              <a:buSzPts val="1400"/>
              <a:buFont typeface="Calibri"/>
              <a:buChar char="●"/>
              <a:defRPr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Versatile geometry</a:t>
            </a:r>
          </a:p>
          <a:p>
            <a:pPr marL="457200" indent="-317500">
              <a:buClr>
                <a:srgbClr val="999999"/>
              </a:buClr>
              <a:buSzPts val="1400"/>
              <a:buFont typeface="Calibri"/>
              <a:buChar char="●"/>
              <a:defRPr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…</a:t>
            </a:r>
          </a:p>
        </p:txBody>
      </p:sp>
      <p:sp>
        <p:nvSpPr>
          <p:cNvPr id="151" name="Google Shape;104;g38946e38597_0_48"/>
          <p:cNvSpPr txBox="1"/>
          <p:nvPr/>
        </p:nvSpPr>
        <p:spPr>
          <a:xfrm>
            <a:off x="5380330" y="3338588"/>
            <a:ext cx="2048101" cy="3271610"/>
          </a:xfrm>
          <a:prstGeom prst="rect">
            <a:avLst/>
          </a:prstGeom>
          <a:ln w="19050">
            <a:solidFill>
              <a:schemeClr val="accent5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marL="457200" indent="-317500">
              <a:buClr>
                <a:srgbClr val="000000"/>
              </a:buClr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High density</a:t>
            </a:r>
          </a:p>
          <a:p>
            <a:pPr marL="457200" indent="-317500">
              <a:buClr>
                <a:srgbClr val="000000"/>
              </a:buClr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Favorable stoichiometry</a:t>
            </a:r>
          </a:p>
          <a:p>
            <a:pPr marL="457200" indent="-317500">
              <a:buClr>
                <a:srgbClr val="000000"/>
              </a:buClr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High stability under irradiation</a:t>
            </a:r>
          </a:p>
          <a:p>
            <a:pPr marL="457200" indent="-317500">
              <a:buClr>
                <a:srgbClr val="000000"/>
              </a:buClr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Wide thickness range</a:t>
            </a:r>
          </a:p>
          <a:p>
            <a:pPr marL="457200" indent="-317500">
              <a:buClr>
                <a:srgbClr val="000000"/>
              </a:buClr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High purity</a:t>
            </a:r>
          </a:p>
          <a:p>
            <a:pPr marL="457200" indent="-317500">
              <a:buClr>
                <a:srgbClr val="000000"/>
              </a:buClr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Not fragile, easy to handle</a:t>
            </a:r>
          </a:p>
          <a:p>
            <a:pPr marL="457200" indent="-317500">
              <a:buClr>
                <a:srgbClr val="000000"/>
              </a:buClr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Enriched on demand</a:t>
            </a:r>
          </a:p>
          <a:p>
            <a:pPr marL="457200" indent="-317500">
              <a:buClr>
                <a:srgbClr val="000000"/>
              </a:buClr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Cheap</a:t>
            </a:r>
          </a:p>
          <a:p>
            <a:pPr marL="457200" indent="-317500">
              <a:buClr>
                <a:srgbClr val="000000"/>
              </a:buClr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281;p29"/>
          <p:cNvSpPr/>
          <p:nvPr/>
        </p:nvSpPr>
        <p:spPr>
          <a:xfrm>
            <a:off x="-82025" y="314815"/>
            <a:ext cx="12220802" cy="1028101"/>
          </a:xfrm>
          <a:prstGeom prst="rect">
            <a:avLst/>
          </a:prstGeom>
          <a:solidFill>
            <a:srgbClr val="9C0000"/>
          </a:solidFill>
          <a:ln w="12700">
            <a:solidFill>
              <a:srgbClr val="9C0000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9" name="Google Shape;282;p29"/>
          <p:cNvSpPr txBox="1"/>
          <p:nvPr>
            <p:ph type="title"/>
          </p:nvPr>
        </p:nvSpPr>
        <p:spPr>
          <a:xfrm>
            <a:off x="-110502" y="243261"/>
            <a:ext cx="12195001" cy="132570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Thank you for your attention</a:t>
            </a:r>
          </a:p>
        </p:txBody>
      </p:sp>
      <p:pic>
        <p:nvPicPr>
          <p:cNvPr id="750" name="5997996974068054780.jpg" descr="599799697406805478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1002" y="1568295"/>
            <a:ext cx="5087020" cy="5087020"/>
          </a:xfrm>
          <a:prstGeom prst="rect">
            <a:avLst/>
          </a:prstGeom>
          <a:ln w="12700">
            <a:miter lim="400000"/>
          </a:ln>
        </p:spPr>
      </p:pic>
      <p:sp>
        <p:nvSpPr>
          <p:cNvPr id="751" name="Rettangolo"/>
          <p:cNvSpPr/>
          <p:nvPr/>
        </p:nvSpPr>
        <p:spPr>
          <a:xfrm>
            <a:off x="6980172" y="1701692"/>
            <a:ext cx="1270001" cy="423362"/>
          </a:xfrm>
          <a:prstGeom prst="rect">
            <a:avLst/>
          </a:prstGeom>
          <a:solidFill>
            <a:srgbClr val="1E182B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52" name="Rettangolo"/>
          <p:cNvSpPr/>
          <p:nvPr/>
        </p:nvSpPr>
        <p:spPr>
          <a:xfrm>
            <a:off x="5678120" y="1658208"/>
            <a:ext cx="1425096" cy="286287"/>
          </a:xfrm>
          <a:prstGeom prst="rect">
            <a:avLst/>
          </a:prstGeom>
          <a:solidFill>
            <a:srgbClr val="1E182B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53" name="Rettangolo"/>
          <p:cNvSpPr/>
          <p:nvPr/>
        </p:nvSpPr>
        <p:spPr>
          <a:xfrm>
            <a:off x="4646429" y="1624128"/>
            <a:ext cx="1425097" cy="354447"/>
          </a:xfrm>
          <a:prstGeom prst="rect">
            <a:avLst/>
          </a:prstGeom>
          <a:solidFill>
            <a:srgbClr val="1E182B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54" name="Rettangolo"/>
          <p:cNvSpPr/>
          <p:nvPr/>
        </p:nvSpPr>
        <p:spPr>
          <a:xfrm>
            <a:off x="3719477" y="1658208"/>
            <a:ext cx="633375" cy="510331"/>
          </a:xfrm>
          <a:prstGeom prst="rect">
            <a:avLst/>
          </a:prstGeom>
          <a:solidFill>
            <a:srgbClr val="1E182B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55" name="Rettangolo"/>
          <p:cNvSpPr/>
          <p:nvPr/>
        </p:nvSpPr>
        <p:spPr>
          <a:xfrm>
            <a:off x="4142064" y="1770230"/>
            <a:ext cx="633375" cy="286287"/>
          </a:xfrm>
          <a:prstGeom prst="rect">
            <a:avLst/>
          </a:prstGeom>
          <a:solidFill>
            <a:srgbClr val="1E182B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09;g38946e38597_0_132" descr="Google Shape;109;g38946e38597_0_1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020" y="6268661"/>
            <a:ext cx="1191262" cy="56630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Google Shape;110;g38946e38597_0_132"/>
          <p:cNvSpPr/>
          <p:nvPr/>
        </p:nvSpPr>
        <p:spPr>
          <a:xfrm>
            <a:off x="1284131" y="6634043"/>
            <a:ext cx="10906802" cy="219600"/>
          </a:xfrm>
          <a:prstGeom prst="rect">
            <a:avLst/>
          </a:prstGeom>
          <a:solidFill>
            <a:srgbClr val="9C0000"/>
          </a:solidFill>
          <a:ln w="12700">
            <a:solidFill>
              <a:srgbClr val="9C0000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5" name="Google Shape;111;g38946e38597_0_132"/>
          <p:cNvSpPr txBox="1"/>
          <p:nvPr>
            <p:ph type="title"/>
          </p:nvPr>
        </p:nvSpPr>
        <p:spPr>
          <a:xfrm>
            <a:off x="-1556" y="-148059"/>
            <a:ext cx="12226202" cy="132570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Where and how are </a:t>
            </a:r>
            <a:r>
              <a:rPr>
                <a:solidFill>
                  <a:srgbClr val="000000"/>
                </a:solidFill>
              </a:rPr>
              <a:t>they</a:t>
            </a:r>
            <a:r>
              <a:t> produce? </a:t>
            </a:r>
          </a:p>
        </p:txBody>
      </p:sp>
      <p:sp>
        <p:nvSpPr>
          <p:cNvPr id="156" name="Google Shape;112;g38946e38597_0_132"/>
          <p:cNvSpPr/>
          <p:nvPr/>
        </p:nvSpPr>
        <p:spPr>
          <a:xfrm>
            <a:off x="1172" y="1534"/>
            <a:ext cx="12189602" cy="1028102"/>
          </a:xfrm>
          <a:prstGeom prst="rect">
            <a:avLst/>
          </a:prstGeom>
          <a:solidFill>
            <a:srgbClr val="9C0000"/>
          </a:solidFill>
          <a:ln w="12700">
            <a:solidFill>
              <a:srgbClr val="9C0000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7" name="Google Shape;113;g38946e38597_0_132"/>
          <p:cNvSpPr txBox="1"/>
          <p:nvPr/>
        </p:nvSpPr>
        <p:spPr>
          <a:xfrm>
            <a:off x="-1556" y="-148059"/>
            <a:ext cx="12226202" cy="132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>
            <a:lvl1pPr>
              <a:lnSpc>
                <a:spcPct val="90000"/>
              </a:lnSpc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… indeed</a:t>
            </a:r>
          </a:p>
        </p:txBody>
      </p:sp>
      <p:sp>
        <p:nvSpPr>
          <p:cNvPr id="158" name="Google Shape;115;g38946e38597_0_132"/>
          <p:cNvSpPr txBox="1"/>
          <p:nvPr>
            <p:ph type="sldNum" sz="quarter" idx="4294967295"/>
          </p:nvPr>
        </p:nvSpPr>
        <p:spPr>
          <a:xfrm>
            <a:off x="11915415" y="6623031"/>
            <a:ext cx="181343" cy="2482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59" name="Google Shape;116;g38946e38597_0_132"/>
          <p:cNvSpPr txBox="1"/>
          <p:nvPr/>
        </p:nvSpPr>
        <p:spPr>
          <a:xfrm>
            <a:off x="3093718" y="6610598"/>
            <a:ext cx="6073802" cy="248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Perspective at the Bellotti IBF workshop, LNGS (Italy), October 8</a:t>
            </a:r>
            <a:r>
              <a:rPr baseline="30000"/>
              <a:t>th </a:t>
            </a:r>
            <a:r>
              <a:t>- 10</a:t>
            </a:r>
            <a:r>
              <a:rPr baseline="30000"/>
              <a:t>th </a:t>
            </a:r>
            <a:r>
              <a:t>2025</a:t>
            </a:r>
          </a:p>
        </p:txBody>
      </p:sp>
      <p:pic>
        <p:nvPicPr>
          <p:cNvPr id="160" name="Google Shape;117;g38946e38597_0_132" descr="Google Shape;117;g38946e38597_0_13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43900" y="1092524"/>
            <a:ext cx="3752859" cy="5478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Google Shape;118;g38946e38597_0_132" descr="Google Shape;118;g38946e38597_0_13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02649" y="2680199"/>
            <a:ext cx="2039151" cy="2722376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Google Shape;119;g38946e38597_0_132"/>
          <p:cNvSpPr txBox="1"/>
          <p:nvPr/>
        </p:nvSpPr>
        <p:spPr>
          <a:xfrm>
            <a:off x="1560375" y="3188749"/>
            <a:ext cx="5533800" cy="333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The perfect target is a unicorn!</a:t>
            </a:r>
          </a:p>
        </p:txBody>
      </p:sp>
      <p:sp>
        <p:nvSpPr>
          <p:cNvPr id="163" name="Google Shape;120;g38946e38597_0_132"/>
          <p:cNvSpPr txBox="1"/>
          <p:nvPr/>
        </p:nvSpPr>
        <p:spPr>
          <a:xfrm rot="20913688">
            <a:off x="9156065" y="3872842"/>
            <a:ext cx="1834947" cy="322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800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PERFECT</a:t>
            </a:r>
          </a:p>
          <a:p>
            <a:pPr algn="ctr">
              <a:defRPr b="1" sz="800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TARGET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25;g38981935dad_0_16" descr="Google Shape;125;g38981935dad_0_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020" y="6268661"/>
            <a:ext cx="1191262" cy="566309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Google Shape;126;g38981935dad_0_16"/>
          <p:cNvSpPr/>
          <p:nvPr/>
        </p:nvSpPr>
        <p:spPr>
          <a:xfrm>
            <a:off x="1284131" y="6634043"/>
            <a:ext cx="10906802" cy="219600"/>
          </a:xfrm>
          <a:prstGeom prst="rect">
            <a:avLst/>
          </a:prstGeom>
          <a:solidFill>
            <a:srgbClr val="9C0000"/>
          </a:solidFill>
          <a:ln w="12700">
            <a:solidFill>
              <a:srgbClr val="9C0000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7" name="Google Shape;127;g38981935dad_0_16"/>
          <p:cNvSpPr txBox="1"/>
          <p:nvPr>
            <p:ph type="title"/>
          </p:nvPr>
        </p:nvSpPr>
        <p:spPr>
          <a:xfrm>
            <a:off x="-1556" y="-148059"/>
            <a:ext cx="12226202" cy="132570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Where and how are </a:t>
            </a:r>
            <a:r>
              <a:rPr>
                <a:solidFill>
                  <a:srgbClr val="000000"/>
                </a:solidFill>
              </a:rPr>
              <a:t>they</a:t>
            </a:r>
            <a:r>
              <a:t> produce? </a:t>
            </a:r>
          </a:p>
        </p:txBody>
      </p:sp>
      <p:sp>
        <p:nvSpPr>
          <p:cNvPr id="168" name="Google Shape;128;g38981935dad_0_16"/>
          <p:cNvSpPr/>
          <p:nvPr/>
        </p:nvSpPr>
        <p:spPr>
          <a:xfrm>
            <a:off x="1172" y="1534"/>
            <a:ext cx="12189602" cy="1028102"/>
          </a:xfrm>
          <a:prstGeom prst="rect">
            <a:avLst/>
          </a:prstGeom>
          <a:solidFill>
            <a:srgbClr val="9C0000"/>
          </a:solidFill>
          <a:ln w="12700">
            <a:solidFill>
              <a:srgbClr val="9C0000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9" name="Google Shape;129;g38981935dad_0_16"/>
          <p:cNvSpPr txBox="1"/>
          <p:nvPr/>
        </p:nvSpPr>
        <p:spPr>
          <a:xfrm>
            <a:off x="-1556" y="-148059"/>
            <a:ext cx="12226202" cy="132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>
            <a:lvl1pPr>
              <a:lnSpc>
                <a:spcPct val="90000"/>
              </a:lnSpc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LUNA Solid Targets - Oxygen Targets</a:t>
            </a:r>
          </a:p>
        </p:txBody>
      </p:sp>
      <p:sp>
        <p:nvSpPr>
          <p:cNvPr id="170" name="Google Shape;130;g38981935dad_0_16"/>
          <p:cNvSpPr txBox="1"/>
          <p:nvPr/>
        </p:nvSpPr>
        <p:spPr>
          <a:xfrm>
            <a:off x="168402" y="1225674"/>
            <a:ext cx="11950202" cy="1216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800" u="sng">
                <a:latin typeface="Calibri"/>
                <a:ea typeface="Calibri"/>
                <a:cs typeface="Calibri"/>
                <a:sym typeface="Calibri"/>
              </a:defRPr>
            </a:pPr>
            <a:r>
              <a:t>The (recent) aim</a:t>
            </a:r>
            <a:r>
              <a:rPr u="none"/>
              <a:t>: the first direct determination of the 64.5 keV resonance of the </a:t>
            </a:r>
            <a:r>
              <a:rPr baseline="30000" u="none"/>
              <a:t>17</a:t>
            </a:r>
            <a:r>
              <a:rPr u="none"/>
              <a:t>O(p,𝛾)</a:t>
            </a:r>
            <a:r>
              <a:rPr baseline="30000" u="none"/>
              <a:t>18</a:t>
            </a:r>
            <a:r>
              <a:rPr u="none"/>
              <a:t>F reaction</a:t>
            </a:r>
          </a:p>
          <a:p>
            <a:pPr/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>
              <a:defRPr sz="1800" u="sng">
                <a:latin typeface="Calibri"/>
                <a:ea typeface="Calibri"/>
                <a:cs typeface="Calibri"/>
                <a:sym typeface="Calibri"/>
              </a:defRPr>
            </a:pPr>
            <a:r>
              <a:t>Technique:</a:t>
            </a:r>
            <a:r>
              <a:rPr u="none"/>
              <a:t> anodic oxidation of Ta in enriched (at 90% level in </a:t>
            </a:r>
            <a:r>
              <a:rPr baseline="30000" u="none"/>
              <a:t>17</a:t>
            </a:r>
            <a:r>
              <a:rPr u="none"/>
              <a:t>O) water solution which acts as the electrolyte</a:t>
            </a:r>
          </a:p>
        </p:txBody>
      </p:sp>
      <p:sp>
        <p:nvSpPr>
          <p:cNvPr id="171" name="Google Shape;131;g38981935dad_0_16"/>
          <p:cNvSpPr txBox="1"/>
          <p:nvPr>
            <p:ph type="sldNum" sz="quarter" idx="4294967295"/>
          </p:nvPr>
        </p:nvSpPr>
        <p:spPr>
          <a:xfrm>
            <a:off x="11915415" y="6623031"/>
            <a:ext cx="181343" cy="2482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72" name="Google Shape;132;g38981935dad_0_16"/>
          <p:cNvSpPr txBox="1"/>
          <p:nvPr/>
        </p:nvSpPr>
        <p:spPr>
          <a:xfrm>
            <a:off x="3093718" y="6610598"/>
            <a:ext cx="6073802" cy="248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Perspective at the Bellotti IBF workshop, LNGS (Italy), October 8</a:t>
            </a:r>
            <a:r>
              <a:rPr baseline="30000"/>
              <a:t>th </a:t>
            </a:r>
            <a:r>
              <a:t>- 10</a:t>
            </a:r>
            <a:r>
              <a:rPr baseline="30000"/>
              <a:t>th </a:t>
            </a:r>
            <a:r>
              <a:t>2025</a:t>
            </a:r>
          </a:p>
        </p:txBody>
      </p:sp>
      <p:pic>
        <p:nvPicPr>
          <p:cNvPr id="173" name="setupclocsed.jpgGoogle Shape;133;g38981935dad_0_16" descr="setupclocsed.jpgGoogle Shape;133;g38981935dad_0_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06364" y="2289025"/>
            <a:ext cx="3111703" cy="4148926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Google Shape;134;g38981935dad_0_16"/>
          <p:cNvSpPr/>
          <p:nvPr/>
        </p:nvSpPr>
        <p:spPr>
          <a:xfrm>
            <a:off x="9113063" y="4243125"/>
            <a:ext cx="1008301" cy="1012226"/>
          </a:xfrm>
          <a:prstGeom prst="ellipse">
            <a:avLst/>
          </a:prstGeom>
          <a:ln w="28575">
            <a:solidFill>
              <a:srgbClr val="990000"/>
            </a:solidFill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5" name="Google Shape;135;g38981935dad_0_16"/>
          <p:cNvSpPr/>
          <p:nvPr/>
        </p:nvSpPr>
        <p:spPr>
          <a:xfrm flipH="1" flipV="1">
            <a:off x="8500660" y="2642496"/>
            <a:ext cx="760066" cy="1729611"/>
          </a:xfrm>
          <a:prstGeom prst="line">
            <a:avLst/>
          </a:prstGeom>
          <a:ln w="19050">
            <a:solidFill>
              <a:srgbClr val="99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76" name="Google Shape;136;g38981935dad_0_16"/>
          <p:cNvSpPr/>
          <p:nvPr/>
        </p:nvSpPr>
        <p:spPr>
          <a:xfrm flipH="1">
            <a:off x="8512353" y="5127394"/>
            <a:ext cx="736680" cy="1029160"/>
          </a:xfrm>
          <a:prstGeom prst="line">
            <a:avLst/>
          </a:prstGeom>
          <a:ln w="19050">
            <a:solidFill>
              <a:srgbClr val="990000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77" name="Screenshot 2025-10-07 alle 10.47.47.pngGoogle Shape;137;g38981935dad_0_16" descr="Screenshot 2025-10-07 alle 10.47.47.pngGoogle Shape;137;g38981935dad_0_1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33794" y="2648060"/>
            <a:ext cx="4777417" cy="3493261"/>
          </a:xfrm>
          <a:prstGeom prst="rect">
            <a:avLst/>
          </a:prstGeom>
          <a:ln w="19050">
            <a:solidFill>
              <a:srgbClr val="990000"/>
            </a:solidFill>
          </a:ln>
        </p:spPr>
      </p:pic>
      <p:sp>
        <p:nvSpPr>
          <p:cNvPr id="178" name="Google Shape;138;g38981935dad_0_16"/>
          <p:cNvSpPr txBox="1"/>
          <p:nvPr/>
        </p:nvSpPr>
        <p:spPr>
          <a:xfrm>
            <a:off x="7155819" y="3003662"/>
            <a:ext cx="3011101" cy="646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pot for </a:t>
            </a:r>
          </a:p>
          <a:p>
            <a:pPr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enriched water</a:t>
            </a:r>
          </a:p>
        </p:txBody>
      </p:sp>
      <p:pic>
        <p:nvPicPr>
          <p:cNvPr id="179" name="PHOTO-2025-07-16-18-29-32 3.pngGoogle Shape;139;g38981935dad_0_16" descr="PHOTO-2025-07-16-18-29-32 3.pngGoogle Shape;139;g38981935dad_0_1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284806" y="1713876"/>
            <a:ext cx="3755077" cy="500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PHOTO-2025-07-16-18-29-32 4.pngGoogle Shape;140;g38981935dad_0_16" descr="PHOTO-2025-07-16-18-29-32 4.pngGoogle Shape;140;g38981935dad_0_1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125635" y="3538110"/>
            <a:ext cx="4481677" cy="3361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PHOTO-2025-07-16-18-29-32 2.pngGoogle Shape;141;g38981935dad_0_16" descr="PHOTO-2025-07-16-18-29-32 2.pngGoogle Shape;141;g38981935dad_0_1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28890" y="3167409"/>
            <a:ext cx="3509677" cy="4679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PHOTO-2025-07-16-18-29-32.pngGoogle Shape;142;g38981935dad_0_16" descr="PHOTO-2025-07-16-18-29-32.pngGoogle Shape;142;g38981935dad_0_16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92718" y="1110825"/>
            <a:ext cx="3594706" cy="47929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47;g38981935dad_0_33" descr="Google Shape;147;g38981935dad_0_3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020" y="6268661"/>
            <a:ext cx="1191262" cy="566309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Google Shape;148;g38981935dad_0_33"/>
          <p:cNvSpPr/>
          <p:nvPr/>
        </p:nvSpPr>
        <p:spPr>
          <a:xfrm>
            <a:off x="1284131" y="6634043"/>
            <a:ext cx="10906802" cy="219600"/>
          </a:xfrm>
          <a:prstGeom prst="rect">
            <a:avLst/>
          </a:prstGeom>
          <a:solidFill>
            <a:srgbClr val="9C0000"/>
          </a:solidFill>
          <a:ln w="12700">
            <a:solidFill>
              <a:srgbClr val="9C0000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6" name="Google Shape;149;g38981935dad_0_33"/>
          <p:cNvSpPr txBox="1"/>
          <p:nvPr>
            <p:ph type="title"/>
          </p:nvPr>
        </p:nvSpPr>
        <p:spPr>
          <a:xfrm>
            <a:off x="-1556" y="-148059"/>
            <a:ext cx="12226202" cy="132570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Where and how are </a:t>
            </a:r>
            <a:r>
              <a:rPr>
                <a:solidFill>
                  <a:srgbClr val="000000"/>
                </a:solidFill>
              </a:rPr>
              <a:t>they</a:t>
            </a:r>
            <a:r>
              <a:t> produce? </a:t>
            </a:r>
          </a:p>
        </p:txBody>
      </p:sp>
      <p:sp>
        <p:nvSpPr>
          <p:cNvPr id="187" name="Google Shape;150;g38981935dad_0_33"/>
          <p:cNvSpPr/>
          <p:nvPr/>
        </p:nvSpPr>
        <p:spPr>
          <a:xfrm>
            <a:off x="1172" y="1534"/>
            <a:ext cx="12189602" cy="1028102"/>
          </a:xfrm>
          <a:prstGeom prst="rect">
            <a:avLst/>
          </a:prstGeom>
          <a:solidFill>
            <a:srgbClr val="9C0000"/>
          </a:solidFill>
          <a:ln w="12700">
            <a:solidFill>
              <a:srgbClr val="9C0000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8" name="Google Shape;151;g38981935dad_0_33"/>
          <p:cNvSpPr txBox="1"/>
          <p:nvPr/>
        </p:nvSpPr>
        <p:spPr>
          <a:xfrm>
            <a:off x="-1556" y="-148059"/>
            <a:ext cx="12226202" cy="132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>
            <a:lvl1pPr>
              <a:lnSpc>
                <a:spcPct val="90000"/>
              </a:lnSpc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LUNA Solid Targets - Oxygen Targets</a:t>
            </a:r>
          </a:p>
        </p:txBody>
      </p:sp>
      <p:sp>
        <p:nvSpPr>
          <p:cNvPr id="189" name="Google Shape;152;g38981935dad_0_33"/>
          <p:cNvSpPr txBox="1"/>
          <p:nvPr/>
        </p:nvSpPr>
        <p:spPr>
          <a:xfrm>
            <a:off x="169299" y="1215874"/>
            <a:ext cx="11884502" cy="4764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800" u="sng">
                <a:latin typeface="Calibri"/>
                <a:ea typeface="Calibri"/>
                <a:cs typeface="Calibri"/>
                <a:sym typeface="Calibri"/>
              </a:defRPr>
            </a:pPr>
            <a:r>
              <a:t>The (recent) aim</a:t>
            </a:r>
            <a:r>
              <a:rPr u="none"/>
              <a:t>: the first direct determination of the 64.5 keV resonance of the </a:t>
            </a:r>
            <a:r>
              <a:rPr baseline="30000" u="none"/>
              <a:t>17</a:t>
            </a:r>
            <a:r>
              <a:rPr u="none"/>
              <a:t>O(p,𝛾)</a:t>
            </a:r>
            <a:r>
              <a:rPr baseline="30000" u="none"/>
              <a:t>18</a:t>
            </a:r>
            <a:r>
              <a:rPr u="none"/>
              <a:t>F reaction</a:t>
            </a:r>
          </a:p>
          <a:p>
            <a:pPr/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>
              <a:defRPr sz="1800" u="sng">
                <a:latin typeface="Calibri"/>
                <a:ea typeface="Calibri"/>
                <a:cs typeface="Calibri"/>
                <a:sym typeface="Calibri"/>
              </a:defRPr>
            </a:pPr>
            <a:r>
              <a:t>Technique:</a:t>
            </a:r>
            <a:r>
              <a:rPr u="none"/>
              <a:t> anodic oxidation of Ta in enriched (at 90% level in </a:t>
            </a:r>
            <a:r>
              <a:rPr baseline="30000" u="none"/>
              <a:t>17</a:t>
            </a:r>
            <a:r>
              <a:rPr u="none"/>
              <a:t>O) water solution which acts as a electrolyte</a:t>
            </a:r>
          </a:p>
          <a:p>
            <a:pPr/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>
              <a:defRPr sz="1800" u="sng">
                <a:latin typeface="Calibri"/>
                <a:ea typeface="Calibri"/>
                <a:cs typeface="Calibri"/>
                <a:sym typeface="Calibri"/>
              </a:defRPr>
            </a:pPr>
            <a:r>
              <a:t>Target features</a:t>
            </a:r>
            <a:r>
              <a:rPr u="none"/>
              <a:t> </a:t>
            </a:r>
            <a:r>
              <a:rPr u="none">
                <a:solidFill>
                  <a:srgbClr val="666666"/>
                </a:solidFill>
              </a:rPr>
              <a:t>[Gesué, R.M. et al., PRL 133 (2024), Caciolli, A. et al, EPJ A 48 (2012) and references therein]</a:t>
            </a:r>
            <a:r>
              <a:rPr u="none"/>
              <a:t>: </a:t>
            </a:r>
          </a:p>
          <a:p>
            <a:pPr marL="4114800" indent="-342900">
              <a:buClr>
                <a:srgbClr val="000000"/>
              </a:buClr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easy and fast to produce (1h per target on average)</a:t>
            </a:r>
          </a:p>
          <a:p>
            <a:pPr marL="4114800" indent="-342900">
              <a:buClr>
                <a:srgbClr val="000000"/>
              </a:buClr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uniform</a:t>
            </a:r>
          </a:p>
          <a:p>
            <a:pPr marL="4114800" indent="-342900">
              <a:buClr>
                <a:srgbClr val="000000"/>
              </a:buClr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well known target stoichiometry, Ta</a:t>
            </a:r>
            <a:r>
              <a:rPr baseline="-25000"/>
              <a:t>2</a:t>
            </a:r>
            <a:r>
              <a:t>O</a:t>
            </a:r>
            <a:r>
              <a:rPr baseline="-25000"/>
              <a:t>5</a:t>
            </a:r>
            <a:endParaRPr baseline="-25000"/>
          </a:p>
          <a:p>
            <a:pPr marL="4114800" indent="-342900">
              <a:buClr>
                <a:srgbClr val="000000"/>
              </a:buClr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well known target stability (10-20% degradation with Q</a:t>
            </a:r>
            <a:r>
              <a:rPr baseline="-5999"/>
              <a:t>tot</a:t>
            </a:r>
            <a:r>
              <a:t> = 25-30 C) </a:t>
            </a:r>
          </a:p>
          <a:p>
            <a:pPr marL="4114800" indent="-342900">
              <a:buClr>
                <a:srgbClr val="000000"/>
              </a:buClr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well known voltage-thickness relation in the range 50 - 400 nm </a:t>
            </a:r>
          </a:p>
          <a:p>
            <a:pPr marL="4114800" indent="-342900">
              <a:buClr>
                <a:srgbClr val="000000"/>
              </a:buClr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target areal density of 10</a:t>
            </a:r>
            <a:r>
              <a:rPr baseline="30000"/>
              <a:t>17</a:t>
            </a:r>
            <a:r>
              <a:t>-10</a:t>
            </a:r>
            <a:r>
              <a:rPr baseline="30000"/>
              <a:t>18 </a:t>
            </a:r>
            <a:r>
              <a:t>atoms/cm</a:t>
            </a:r>
            <a:r>
              <a:rPr baseline="30000"/>
              <a:t>2</a:t>
            </a:r>
            <a:endParaRPr baseline="30000"/>
          </a:p>
          <a:p>
            <a:pPr marL="4114800" indent="-342900">
              <a:buClr>
                <a:srgbClr val="000000"/>
              </a:buClr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online characterization via NRRA doping the solution with </a:t>
            </a:r>
            <a:r>
              <a:rPr baseline="30000"/>
              <a:t>18</a:t>
            </a:r>
            <a:r>
              <a:t>O </a:t>
            </a:r>
          </a:p>
          <a:p>
            <a:pPr marL="4114800" indent="-342900">
              <a:buClr>
                <a:srgbClr val="000000"/>
              </a:buClr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if handled with care no contaminants introduced in the production </a:t>
            </a:r>
          </a:p>
          <a:p>
            <a:pPr/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3657600"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SO FAR IT SEEMS VERY CLOSE TO THE UNICORN!!!!</a:t>
            </a:r>
          </a:p>
          <a:p>
            <a:pPr indent="2286000"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				BUT….</a:t>
            </a:r>
          </a:p>
        </p:txBody>
      </p:sp>
      <p:sp>
        <p:nvSpPr>
          <p:cNvPr id="190" name="Google Shape;153;g38981935dad_0_33"/>
          <p:cNvSpPr txBox="1"/>
          <p:nvPr>
            <p:ph type="sldNum" sz="quarter" idx="4294967295"/>
          </p:nvPr>
        </p:nvSpPr>
        <p:spPr>
          <a:xfrm>
            <a:off x="11915415" y="6623031"/>
            <a:ext cx="181343" cy="2482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91" name="Google Shape;154;g38981935dad_0_33"/>
          <p:cNvSpPr txBox="1"/>
          <p:nvPr/>
        </p:nvSpPr>
        <p:spPr>
          <a:xfrm>
            <a:off x="3093718" y="6610598"/>
            <a:ext cx="6073802" cy="248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Perspective at the Bellotti IBF workshop, LNGS (Italy), October 8</a:t>
            </a:r>
            <a:r>
              <a:rPr baseline="30000"/>
              <a:t>th </a:t>
            </a:r>
            <a:r>
              <a:t>- 10</a:t>
            </a:r>
            <a:r>
              <a:rPr baseline="30000"/>
              <a:t>th </a:t>
            </a:r>
            <a:r>
              <a:t>2025</a:t>
            </a:r>
          </a:p>
        </p:txBody>
      </p:sp>
      <p:pic>
        <p:nvPicPr>
          <p:cNvPr id="192" name="Screenshot 2025-10-07 alle 11.33.38.pngGoogle Shape;155;g38981935dad_0_33" descr="Screenshot 2025-10-07 alle 11.33.38.pngGoogle Shape;155;g38981935dad_0_3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025" y="3006150"/>
            <a:ext cx="3858401" cy="22753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60;g38946e38597_0_62" descr="Google Shape;160;g38946e38597_0_6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020" y="6268661"/>
            <a:ext cx="1191262" cy="566309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Google Shape;161;g38946e38597_0_62"/>
          <p:cNvSpPr/>
          <p:nvPr/>
        </p:nvSpPr>
        <p:spPr>
          <a:xfrm>
            <a:off x="1284131" y="6634043"/>
            <a:ext cx="10906802" cy="219600"/>
          </a:xfrm>
          <a:prstGeom prst="rect">
            <a:avLst/>
          </a:prstGeom>
          <a:solidFill>
            <a:srgbClr val="9C0000"/>
          </a:solidFill>
          <a:ln w="12700">
            <a:solidFill>
              <a:srgbClr val="9C0000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" name="Google Shape;162;g38946e38597_0_62"/>
          <p:cNvSpPr txBox="1"/>
          <p:nvPr>
            <p:ph type="title"/>
          </p:nvPr>
        </p:nvSpPr>
        <p:spPr>
          <a:xfrm>
            <a:off x="-1556" y="-148059"/>
            <a:ext cx="12226202" cy="132570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Where and how are </a:t>
            </a:r>
            <a:r>
              <a:rPr>
                <a:solidFill>
                  <a:srgbClr val="000000"/>
                </a:solidFill>
              </a:rPr>
              <a:t>they</a:t>
            </a:r>
            <a:r>
              <a:t> produce? </a:t>
            </a:r>
          </a:p>
        </p:txBody>
      </p:sp>
      <p:sp>
        <p:nvSpPr>
          <p:cNvPr id="197" name="Google Shape;163;g38946e38597_0_62"/>
          <p:cNvSpPr/>
          <p:nvPr/>
        </p:nvSpPr>
        <p:spPr>
          <a:xfrm>
            <a:off x="1172" y="1534"/>
            <a:ext cx="12189602" cy="1028102"/>
          </a:xfrm>
          <a:prstGeom prst="rect">
            <a:avLst/>
          </a:prstGeom>
          <a:solidFill>
            <a:srgbClr val="9C0000"/>
          </a:solidFill>
          <a:ln w="12700">
            <a:solidFill>
              <a:srgbClr val="9C0000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8" name="Google Shape;164;g38946e38597_0_62"/>
          <p:cNvSpPr txBox="1"/>
          <p:nvPr/>
        </p:nvSpPr>
        <p:spPr>
          <a:xfrm>
            <a:off x="-1556" y="-148059"/>
            <a:ext cx="12226202" cy="132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>
            <a:lvl1pPr>
              <a:lnSpc>
                <a:spcPct val="90000"/>
              </a:lnSpc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LUNA Solid Targets - Oxygen Targets</a:t>
            </a:r>
          </a:p>
        </p:txBody>
      </p:sp>
      <p:sp>
        <p:nvSpPr>
          <p:cNvPr id="199" name="Google Shape;165;g38946e38597_0_62"/>
          <p:cNvSpPr txBox="1"/>
          <p:nvPr>
            <p:ph type="sldNum" sz="quarter" idx="4294967295"/>
          </p:nvPr>
        </p:nvSpPr>
        <p:spPr>
          <a:xfrm>
            <a:off x="11915415" y="6623031"/>
            <a:ext cx="181343" cy="2482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00" name="Google Shape;166;g38946e38597_0_62"/>
          <p:cNvSpPr txBox="1"/>
          <p:nvPr/>
        </p:nvSpPr>
        <p:spPr>
          <a:xfrm>
            <a:off x="3093718" y="6610598"/>
            <a:ext cx="6073802" cy="248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Perspective at the Bellotti IBF workshop, LNGS (Italy), October 8</a:t>
            </a:r>
            <a:r>
              <a:rPr baseline="30000"/>
              <a:t>th </a:t>
            </a:r>
            <a:r>
              <a:t>- 10</a:t>
            </a:r>
            <a:r>
              <a:rPr baseline="30000"/>
              <a:t>th </a:t>
            </a:r>
            <a:r>
              <a:t>2025</a:t>
            </a:r>
          </a:p>
        </p:txBody>
      </p:sp>
      <p:sp>
        <p:nvSpPr>
          <p:cNvPr id="201" name="Google Shape;167;g38946e38597_0_62"/>
          <p:cNvSpPr txBox="1"/>
          <p:nvPr/>
        </p:nvSpPr>
        <p:spPr>
          <a:xfrm>
            <a:off x="340197" y="1230982"/>
            <a:ext cx="11572800" cy="3260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indent="3657600"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SO FAR IT SEEMS VERY CLOSE TO THE UNICORN!!!!</a:t>
            </a:r>
          </a:p>
          <a:p>
            <a:pPr indent="2286000"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				BUT</a:t>
            </a:r>
          </a:p>
          <a:p>
            <a:pPr indent="914400"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Ta backing is a sponge for contaminants (bulk and surface) </a:t>
            </a:r>
            <a:r>
              <a:rPr>
                <a:solidFill>
                  <a:srgbClr val="666666"/>
                </a:solidFill>
              </a:rPr>
              <a:t>[Campostrini, M. et al., EPJ ST 233 (2024)]</a:t>
            </a:r>
            <a:r>
              <a:t>:</a:t>
            </a:r>
          </a:p>
          <a:p>
            <a:pPr indent="2286000"/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743200" indent="-342900">
              <a:buClr>
                <a:srgbClr val="000000"/>
              </a:buClr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Superficial Fluorine can be reduced by 3 orders of magnitude via acid bath</a:t>
            </a:r>
          </a:p>
          <a:p>
            <a:pPr marL="2743200" indent="-342900">
              <a:buClr>
                <a:srgbClr val="000000"/>
              </a:buClr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Boron contamination is reduced by 2 orders of magnitude via acid bath</a:t>
            </a:r>
          </a:p>
          <a:p>
            <a:pPr marL="2743200" indent="-342900">
              <a:buClr>
                <a:srgbClr val="000000"/>
              </a:buClr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Deuterium, however, could be reduced by a factor of 4 applying a Mo coating to the Ta but this was not useful for the </a:t>
            </a:r>
            <a:r>
              <a:rPr baseline="30000"/>
              <a:t>17</a:t>
            </a:r>
            <a:r>
              <a:t>O(p,𝛾)</a:t>
            </a:r>
            <a:r>
              <a:rPr baseline="30000"/>
              <a:t>18</a:t>
            </a:r>
            <a:r>
              <a:t>F investigation</a:t>
            </a:r>
          </a:p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	</a:t>
            </a:r>
          </a:p>
          <a:p>
            <a:pPr lvl="2"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					AND GUESS WHAT…</a:t>
            </a:r>
          </a:p>
        </p:txBody>
      </p:sp>
      <p:grpSp>
        <p:nvGrpSpPr>
          <p:cNvPr id="204" name="Good electrical…"/>
          <p:cNvGrpSpPr/>
          <p:nvPr/>
        </p:nvGrpSpPr>
        <p:grpSpPr>
          <a:xfrm>
            <a:off x="48054" y="2742963"/>
            <a:ext cx="2466692" cy="2177753"/>
            <a:chOff x="0" y="0"/>
            <a:chExt cx="2466691" cy="2177752"/>
          </a:xfrm>
        </p:grpSpPr>
        <p:sp>
          <p:nvSpPr>
            <p:cNvPr id="203" name="Good electrical…"/>
            <p:cNvSpPr txBox="1"/>
            <p:nvPr/>
          </p:nvSpPr>
          <p:spPr>
            <a:xfrm>
              <a:off x="215900" y="139700"/>
              <a:ext cx="2034892" cy="1618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140368" indent="-140368">
                <a:buSzPct val="100000"/>
                <a:buChar char="•"/>
                <a:defRPr sz="1600"/>
              </a:pPr>
              <a:r>
                <a:t>Good electrical</a:t>
              </a:r>
            </a:p>
            <a:p>
              <a:pPr marL="140368" indent="-140368">
                <a:buSzPct val="100000"/>
                <a:buChar char="•"/>
                <a:defRPr sz="1600"/>
              </a:pPr>
              <a:r>
                <a:t>and thermal conductivity</a:t>
              </a:r>
            </a:p>
            <a:p>
              <a:pPr marL="140368" indent="-140368">
                <a:buSzPct val="100000"/>
                <a:buChar char="•"/>
                <a:defRPr sz="1600"/>
              </a:pPr>
              <a:r>
                <a:t>high Z</a:t>
              </a:r>
            </a:p>
            <a:p>
              <a:pPr marL="140368" indent="-140368">
                <a:buSzPct val="100000"/>
                <a:buChar char="•"/>
                <a:defRPr sz="1600"/>
              </a:pPr>
              <a:r>
                <a:t>and of course suitable for anodic oxidation</a:t>
              </a:r>
            </a:p>
          </p:txBody>
        </p:sp>
        <p:pic>
          <p:nvPicPr>
            <p:cNvPr id="202" name="Good electrical… Good electricaland thermal conductivityhigh Zand of course suitable for anodic oxidation" descr="Good electrical… Good electricaland thermal conductivityhigh Zand of course suitable for anodic oxidation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466692" cy="2177753"/>
            </a:xfrm>
            <a:prstGeom prst="rect">
              <a:avLst/>
            </a:prstGeom>
            <a:effectLst/>
          </p:spPr>
        </p:pic>
      </p:grpSp>
      <p:sp>
        <p:nvSpPr>
          <p:cNvPr id="205" name="Linea"/>
          <p:cNvSpPr/>
          <p:nvPr/>
        </p:nvSpPr>
        <p:spPr>
          <a:xfrm flipH="1">
            <a:off x="1379659" y="2134860"/>
            <a:ext cx="1" cy="566309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06" name="Ovale"/>
          <p:cNvSpPr/>
          <p:nvPr/>
        </p:nvSpPr>
        <p:spPr>
          <a:xfrm>
            <a:off x="1215346" y="1804007"/>
            <a:ext cx="328628" cy="31259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07" name="Ovale"/>
          <p:cNvSpPr/>
          <p:nvPr/>
        </p:nvSpPr>
        <p:spPr>
          <a:xfrm>
            <a:off x="9221442" y="2973828"/>
            <a:ext cx="328628" cy="312591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08" name="Linea"/>
          <p:cNvSpPr/>
          <p:nvPr/>
        </p:nvSpPr>
        <p:spPr>
          <a:xfrm>
            <a:off x="9385756" y="3304682"/>
            <a:ext cx="1" cy="566309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grpSp>
        <p:nvGrpSpPr>
          <p:cNvPr id="211" name="Low H permeability [Katsuka H., J. Phys. Chem. Solids 43 (1982)]"/>
          <p:cNvGrpSpPr/>
          <p:nvPr/>
        </p:nvGrpSpPr>
        <p:grpSpPr>
          <a:xfrm>
            <a:off x="8152410" y="3874530"/>
            <a:ext cx="2466692" cy="1491953"/>
            <a:chOff x="0" y="0"/>
            <a:chExt cx="2466691" cy="1491952"/>
          </a:xfrm>
        </p:grpSpPr>
        <p:sp>
          <p:nvSpPr>
            <p:cNvPr id="210" name="Low H permeability [Katsuka H., J. Phys. Chem. Solids 43 (1982)]"/>
            <p:cNvSpPr txBox="1"/>
            <p:nvPr/>
          </p:nvSpPr>
          <p:spPr>
            <a:xfrm>
              <a:off x="215900" y="139700"/>
              <a:ext cx="2034892" cy="933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140368" indent="-140368">
                <a:buSzPct val="100000"/>
                <a:buChar char="•"/>
                <a:defRPr sz="1600"/>
              </a:pPr>
              <a:r>
                <a:t>Low H permeability </a:t>
              </a:r>
              <a:r>
                <a:rPr>
                  <a:solidFill>
                    <a:srgbClr val="535353"/>
                  </a:solidFill>
                </a:rPr>
                <a:t>[Katsuka H., J. Phys. Chem. Solids 43 (1982)]</a:t>
              </a:r>
            </a:p>
          </p:txBody>
        </p:sp>
        <p:pic>
          <p:nvPicPr>
            <p:cNvPr id="209" name="Low H permeability [Katsuka H., J. Phys. Chem. Solids 43 (1982)] Low H permeability [Katsuka H., J. Phys. Chem. Solids 43 (1982)]" descr="Low H permeability [Katsuka H., J. Phys. Chem. Solids 43 (1982)] Low H permeability [Katsuka H., J. Phys. Chem. Solids 43 (1982)]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466692" cy="1491953"/>
            </a:xfrm>
            <a:prstGeom prst="rect">
              <a:avLst/>
            </a:prstGeom>
            <a:effectLst/>
          </p:spPr>
        </p:pic>
      </p:grpSp>
      <p:pic>
        <p:nvPicPr>
          <p:cNvPr id="212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830871" y="1511444"/>
            <a:ext cx="1267815" cy="14919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172;g38981935dad_0_51" descr="Google Shape;172;g38981935dad_0_5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020" y="6268661"/>
            <a:ext cx="1191262" cy="566309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Google Shape;173;g38981935dad_0_51"/>
          <p:cNvSpPr/>
          <p:nvPr/>
        </p:nvSpPr>
        <p:spPr>
          <a:xfrm>
            <a:off x="1284131" y="6634043"/>
            <a:ext cx="10906802" cy="219600"/>
          </a:xfrm>
          <a:prstGeom prst="rect">
            <a:avLst/>
          </a:prstGeom>
          <a:solidFill>
            <a:srgbClr val="9C0000"/>
          </a:solidFill>
          <a:ln w="12700">
            <a:solidFill>
              <a:srgbClr val="9C0000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" name="Google Shape;174;g38981935dad_0_51"/>
          <p:cNvSpPr txBox="1"/>
          <p:nvPr>
            <p:ph type="title"/>
          </p:nvPr>
        </p:nvSpPr>
        <p:spPr>
          <a:xfrm>
            <a:off x="-1556" y="-148059"/>
            <a:ext cx="12226202" cy="132570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Where and how are </a:t>
            </a:r>
            <a:r>
              <a:rPr>
                <a:solidFill>
                  <a:srgbClr val="000000"/>
                </a:solidFill>
              </a:rPr>
              <a:t>they</a:t>
            </a:r>
            <a:r>
              <a:t> produce? </a:t>
            </a:r>
          </a:p>
        </p:txBody>
      </p:sp>
      <p:sp>
        <p:nvSpPr>
          <p:cNvPr id="217" name="Google Shape;175;g38981935dad_0_51"/>
          <p:cNvSpPr/>
          <p:nvPr/>
        </p:nvSpPr>
        <p:spPr>
          <a:xfrm>
            <a:off x="1172" y="1534"/>
            <a:ext cx="12189602" cy="1028102"/>
          </a:xfrm>
          <a:prstGeom prst="rect">
            <a:avLst/>
          </a:prstGeom>
          <a:solidFill>
            <a:srgbClr val="9C0000"/>
          </a:solidFill>
          <a:ln w="12700">
            <a:solidFill>
              <a:srgbClr val="9C0000"/>
            </a:solidFill>
            <a:miter lim="8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8" name="Google Shape;176;g38981935dad_0_51"/>
          <p:cNvSpPr txBox="1"/>
          <p:nvPr/>
        </p:nvSpPr>
        <p:spPr>
          <a:xfrm>
            <a:off x="-1556" y="-148059"/>
            <a:ext cx="12226202" cy="132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>
            <a:lvl1pPr>
              <a:lnSpc>
                <a:spcPct val="90000"/>
              </a:lnSpc>
              <a:defRPr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LUNA Solid Targets - Oxygen Targets</a:t>
            </a:r>
          </a:p>
        </p:txBody>
      </p:sp>
      <p:sp>
        <p:nvSpPr>
          <p:cNvPr id="219" name="Google Shape;177;g38981935dad_0_51"/>
          <p:cNvSpPr txBox="1"/>
          <p:nvPr/>
        </p:nvSpPr>
        <p:spPr>
          <a:xfrm>
            <a:off x="340197" y="1230982"/>
            <a:ext cx="11572800" cy="3260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indent="3657600"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SO FAR IT SEEMS VERY CLOSE TO THE UNICORN!!!!</a:t>
            </a:r>
          </a:p>
          <a:p>
            <a:pPr indent="2286000"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				BUT</a:t>
            </a:r>
          </a:p>
          <a:p>
            <a:pPr indent="914400"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Ta backing is a sponge for contaminants (bulk and surface) </a:t>
            </a:r>
            <a:r>
              <a:rPr>
                <a:solidFill>
                  <a:srgbClr val="666666"/>
                </a:solidFill>
              </a:rPr>
              <a:t>[Campostrini, M. et al., EPJ ST 233 (2024)]</a:t>
            </a:r>
            <a:r>
              <a:t>:</a:t>
            </a:r>
          </a:p>
          <a:p>
            <a:pPr indent="2286000"/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743200" indent="-342900">
              <a:buClr>
                <a:srgbClr val="000000"/>
              </a:buClr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Superficial Fluorine can be reduced by 3 orders of magnitude via acid bath</a:t>
            </a:r>
          </a:p>
          <a:p>
            <a:pPr marL="2743200" indent="-342900">
              <a:buClr>
                <a:srgbClr val="000000"/>
              </a:buClr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Boron contamination is reduced by 2 orders of magnitude via acid bath</a:t>
            </a:r>
          </a:p>
          <a:p>
            <a:pPr marL="2743200" indent="-342900">
              <a:buClr>
                <a:srgbClr val="000000"/>
              </a:buClr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Deuterium, however, could be reduced by a factor of 4 applying a Mo coating to the Ta but this was not useful for the </a:t>
            </a:r>
            <a:r>
              <a:rPr baseline="30000"/>
              <a:t>17</a:t>
            </a:r>
            <a:r>
              <a:t>O(p,𝛾)</a:t>
            </a:r>
            <a:r>
              <a:rPr baseline="30000"/>
              <a:t>18</a:t>
            </a:r>
            <a:r>
              <a:t>F investigation</a:t>
            </a:r>
          </a:p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	</a:t>
            </a:r>
          </a:p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					AND GUESS WHAT…</a:t>
            </a:r>
          </a:p>
        </p:txBody>
      </p:sp>
      <p:sp>
        <p:nvSpPr>
          <p:cNvPr id="220" name="Google Shape;178;g38981935dad_0_51"/>
          <p:cNvSpPr txBox="1"/>
          <p:nvPr>
            <p:ph type="sldNum" sz="quarter" idx="4294967295"/>
          </p:nvPr>
        </p:nvSpPr>
        <p:spPr>
          <a:xfrm>
            <a:off x="11915415" y="6623031"/>
            <a:ext cx="181343" cy="2482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21" name="Google Shape;179;g38981935dad_0_51"/>
          <p:cNvSpPr txBox="1"/>
          <p:nvPr/>
        </p:nvSpPr>
        <p:spPr>
          <a:xfrm>
            <a:off x="3093718" y="6610598"/>
            <a:ext cx="6073802" cy="248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b="1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Perspective at the Bellotti IBF workshop, LNGS (Italy), October 8</a:t>
            </a:r>
            <a:r>
              <a:rPr baseline="30000"/>
              <a:t>th </a:t>
            </a:r>
            <a:r>
              <a:t>- 10</a:t>
            </a:r>
            <a:r>
              <a:rPr baseline="30000"/>
              <a:t>th </a:t>
            </a:r>
            <a:r>
              <a:t>2025</a:t>
            </a:r>
          </a:p>
        </p:txBody>
      </p:sp>
      <p:pic>
        <p:nvPicPr>
          <p:cNvPr id="222" name="Google Shape;180;g38981935dad_0_51" descr="Google Shape;180;g38981935dad_0_5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106" y="4177500"/>
            <a:ext cx="3100983" cy="1908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Screenshot 2025-10-07 alle 12.08.45.pngGoogle Shape;181;g38981935dad_0_51" descr="Screenshot 2025-10-07 alle 12.08.45.pngGoogle Shape;181;g38981935dad_0_5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90252" y="4379976"/>
            <a:ext cx="3566726" cy="2117926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Google Shape;182;g38981935dad_0_51"/>
          <p:cNvSpPr/>
          <p:nvPr/>
        </p:nvSpPr>
        <p:spPr>
          <a:xfrm flipV="1">
            <a:off x="5396894" y="5479699"/>
            <a:ext cx="1" cy="812402"/>
          </a:xfrm>
          <a:prstGeom prst="line">
            <a:avLst/>
          </a:prstGeom>
          <a:ln w="28575">
            <a:solidFill>
              <a:srgbClr val="00FF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25" name="Google Shape;183;g38981935dad_0_51"/>
          <p:cNvSpPr/>
          <p:nvPr/>
        </p:nvSpPr>
        <p:spPr>
          <a:xfrm flipV="1">
            <a:off x="5694970" y="5480827"/>
            <a:ext cx="1" cy="812401"/>
          </a:xfrm>
          <a:prstGeom prst="line">
            <a:avLst/>
          </a:prstGeom>
          <a:ln w="28575">
            <a:solidFill>
              <a:srgbClr val="00FF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26" name="Google Shape;184;g38981935dad_0_51"/>
          <p:cNvSpPr txBox="1"/>
          <p:nvPr/>
        </p:nvSpPr>
        <p:spPr>
          <a:xfrm>
            <a:off x="5361999" y="5418049"/>
            <a:ext cx="465001" cy="319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000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ROI</a:t>
            </a:r>
          </a:p>
        </p:txBody>
      </p:sp>
      <p:sp>
        <p:nvSpPr>
          <p:cNvPr id="227" name="Google Shape;185;g38981935dad_0_51"/>
          <p:cNvSpPr/>
          <p:nvPr/>
        </p:nvSpPr>
        <p:spPr>
          <a:xfrm flipV="1">
            <a:off x="5257944" y="4494705"/>
            <a:ext cx="1" cy="812401"/>
          </a:xfrm>
          <a:prstGeom prst="line">
            <a:avLst/>
          </a:prstGeom>
          <a:ln w="19050">
            <a:solidFill>
              <a:srgbClr val="00FF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28" name="Google Shape;186;g38981935dad_0_51"/>
          <p:cNvSpPr/>
          <p:nvPr/>
        </p:nvSpPr>
        <p:spPr>
          <a:xfrm flipV="1">
            <a:off x="7046395" y="4494705"/>
            <a:ext cx="1" cy="812401"/>
          </a:xfrm>
          <a:prstGeom prst="line">
            <a:avLst/>
          </a:prstGeom>
          <a:ln w="19050">
            <a:solidFill>
              <a:srgbClr val="00FF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29" name="Google Shape;187;g38981935dad_0_51"/>
          <p:cNvSpPr/>
          <p:nvPr/>
        </p:nvSpPr>
        <p:spPr>
          <a:xfrm>
            <a:off x="7357250" y="5539825"/>
            <a:ext cx="1521901" cy="11101"/>
          </a:xfrm>
          <a:prstGeom prst="line">
            <a:avLst/>
          </a:prstGeom>
          <a:ln w="76200">
            <a:solidFill>
              <a:srgbClr val="9900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30" name="Google Shape;188;g38981935dad_0_51"/>
          <p:cNvSpPr txBox="1"/>
          <p:nvPr/>
        </p:nvSpPr>
        <p:spPr>
          <a:xfrm>
            <a:off x="9079424" y="4836400"/>
            <a:ext cx="2700901" cy="1480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200">
                <a:latin typeface="Calibri"/>
                <a:ea typeface="Calibri"/>
                <a:cs typeface="Calibri"/>
                <a:sym typeface="Calibri"/>
              </a:defRPr>
            </a:pPr>
            <a:r>
              <a:t>At this point you can only be smart </a:t>
            </a:r>
            <a:r>
              <a:rPr sz="1800">
                <a:solidFill>
                  <a:srgbClr val="666666"/>
                </a:solidFill>
              </a:rPr>
              <a:t>[Gesué, R.M. et al., PRL 133 (2024)]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