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73" r:id="rId3"/>
    <p:sldId id="276" r:id="rId4"/>
    <p:sldId id="277" r:id="rId5"/>
    <p:sldId id="278" r:id="rId6"/>
    <p:sldId id="262" r:id="rId7"/>
    <p:sldId id="275" r:id="rId8"/>
    <p:sldId id="274" r:id="rId9"/>
    <p:sldId id="264" r:id="rId10"/>
    <p:sldId id="265" r:id="rId11"/>
    <p:sldId id="266" r:id="rId12"/>
    <p:sldId id="271" r:id="rId13"/>
    <p:sldId id="280" r:id="rId14"/>
    <p:sldId id="281" r:id="rId15"/>
    <p:sldId id="279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21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6FDEF-7B1D-4B4F-97B0-F60D305197E0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21D6A-35B4-433F-9B96-647C04A193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45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EAS: Extended air shower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21D6A-35B4-433F-9B96-647C04A1933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79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3727480-2498-936F-156C-56BF88073F0B}"/>
              </a:ext>
            </a:extLst>
          </p:cNvPr>
          <p:cNvSpPr/>
          <p:nvPr/>
        </p:nvSpPr>
        <p:spPr>
          <a:xfrm>
            <a:off x="38816" y="33188"/>
            <a:ext cx="692704" cy="4496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845" y="1557020"/>
            <a:ext cx="8229600" cy="2056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/>
              <a:t>A </a:t>
            </a:r>
            <a:r>
              <a:rPr lang="en-US" sz="2000" dirty="0">
                <a:solidFill>
                  <a:schemeClr val="accent5"/>
                </a:solidFill>
              </a:rPr>
              <a:t>Global Navigation Satellite Systems (</a:t>
            </a:r>
            <a:r>
              <a:rPr sz="2000" dirty="0">
                <a:solidFill>
                  <a:schemeClr val="accent5"/>
                </a:solidFill>
              </a:rPr>
              <a:t>GNSS</a:t>
            </a:r>
            <a:r>
              <a:rPr lang="en-US" sz="2000" dirty="0">
                <a:solidFill>
                  <a:schemeClr val="accent5"/>
                </a:solidFill>
              </a:rPr>
              <a:t>)</a:t>
            </a:r>
            <a:r>
              <a:rPr sz="2000" dirty="0">
                <a:solidFill>
                  <a:schemeClr val="accent5"/>
                </a:solidFill>
              </a:rPr>
              <a:t> </a:t>
            </a:r>
            <a:r>
              <a:rPr sz="2000" dirty="0"/>
              <a:t>receiver chain consists of an antenna, RF cable, and receiver.</a:t>
            </a:r>
            <a:r>
              <a:rPr lang="en-US" sz="2000" dirty="0"/>
              <a:t> </a:t>
            </a:r>
            <a:r>
              <a:rPr lang="en-US" altLang="zh-CN" sz="2000" dirty="0"/>
              <a:t>Absolute calibration of a GNSS receiver chain is necessary for GNSS time scales monitoring.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This calibration allows for the computation of [</a:t>
            </a:r>
            <a:r>
              <a:rPr lang="en-US" altLang="zh-CN" sz="2000" dirty="0" err="1"/>
              <a:t>GNSS_time</a:t>
            </a:r>
            <a:r>
              <a:rPr lang="en-US" altLang="zh-CN" sz="2000" dirty="0"/>
              <a:t> − UTC(k)] and monitoring of GNSS timing broadcast messages.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8403A-BE5B-58F6-7EBF-EE0BCC7605D7}"/>
              </a:ext>
            </a:extLst>
          </p:cNvPr>
          <p:cNvSpPr txBox="1">
            <a:spLocks/>
          </p:cNvSpPr>
          <p:nvPr/>
        </p:nvSpPr>
        <p:spPr>
          <a:xfrm>
            <a:off x="251689" y="564041"/>
            <a:ext cx="8718254" cy="601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/>
              <a:t>Absolute Calibration of GNSS Timing Receiver Chain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5845" y="4059127"/>
            <a:ext cx="7714343" cy="1842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/>
              <a:t>CNES absolute calibration: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The Centre National </a:t>
            </a:r>
            <a:r>
              <a:rPr lang="en-US" sz="2000" dirty="0" err="1"/>
              <a:t>d’Etudes</a:t>
            </a:r>
            <a:r>
              <a:rPr lang="en-US" sz="2000" dirty="0"/>
              <a:t> </a:t>
            </a:r>
            <a:r>
              <a:rPr lang="en-US" sz="2000" dirty="0" err="1"/>
              <a:t>Spatiales</a:t>
            </a:r>
            <a:r>
              <a:rPr lang="en-US" sz="2000" dirty="0"/>
              <a:t> (CNES) has developed absolute calibration methods for the antenna, cable, and receiver, to give an uncertainty budget.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121A07-85C4-B758-98E9-5D51704E6C36}"/>
              </a:ext>
            </a:extLst>
          </p:cNvPr>
          <p:cNvSpPr txBox="1">
            <a:spLocks/>
          </p:cNvSpPr>
          <p:nvPr/>
        </p:nvSpPr>
        <p:spPr>
          <a:xfrm>
            <a:off x="425861" y="3878944"/>
            <a:ext cx="8369911" cy="60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80141A3-1B86-408A-1459-CEE23DF83560}"/>
              </a:ext>
            </a:extLst>
          </p:cNvPr>
          <p:cNvSpPr txBox="1"/>
          <p:nvPr/>
        </p:nvSpPr>
        <p:spPr>
          <a:xfrm>
            <a:off x="8667869" y="62939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658" y="142208"/>
            <a:ext cx="7204841" cy="771252"/>
          </a:xfrm>
        </p:spPr>
        <p:txBody>
          <a:bodyPr>
            <a:normAutofit/>
          </a:bodyPr>
          <a:lstStyle/>
          <a:p>
            <a:r>
              <a:rPr sz="3200" dirty="0"/>
              <a:t>Diurnal Variations in TWSTFT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73" y="132935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</a:t>
            </a:r>
            <a:r>
              <a:rPr sz="2400" dirty="0"/>
              <a:t>iurnal variation</a:t>
            </a:r>
            <a:r>
              <a:rPr lang="en-US" sz="2400" dirty="0"/>
              <a:t>:</a:t>
            </a:r>
            <a:r>
              <a:rPr sz="2400" dirty="0"/>
              <a:t> peak-to-peak amplitudes reaching 2.0 ns.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O</a:t>
            </a:r>
            <a:r>
              <a:rPr sz="2400" dirty="0"/>
              <a:t>rigin of the diurnal variation is not yet conclusively understood, and efforts are ongoing to mitigate its impact.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4178526-3D1B-AF07-228D-07B1AC42A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87" y="3125369"/>
            <a:ext cx="6268325" cy="300079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CA68FDE-BF8E-6BD6-DA35-B61569AA1325}"/>
              </a:ext>
            </a:extLst>
          </p:cNvPr>
          <p:cNvSpPr/>
          <p:nvPr/>
        </p:nvSpPr>
        <p:spPr>
          <a:xfrm>
            <a:off x="38816" y="33188"/>
            <a:ext cx="692704" cy="4496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E47530E-156F-5BFC-A8FE-C5A23471B451}"/>
              </a:ext>
            </a:extLst>
          </p:cNvPr>
          <p:cNvSpPr txBox="1"/>
          <p:nvPr/>
        </p:nvSpPr>
        <p:spPr>
          <a:xfrm>
            <a:off x="8599908" y="6293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10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95" y="113513"/>
            <a:ext cx="7327450" cy="878139"/>
          </a:xfrm>
        </p:spPr>
        <p:txBody>
          <a:bodyPr>
            <a:normAutofit/>
          </a:bodyPr>
          <a:lstStyle/>
          <a:p>
            <a:r>
              <a:rPr sz="3200" dirty="0"/>
              <a:t>Use of GPSPPP in UTC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23" y="10702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400" dirty="0"/>
              <a:t>Since 2010, the BIPM has used the combination of </a:t>
            </a:r>
            <a:r>
              <a:rPr lang="en-US" sz="2400" dirty="0" err="1">
                <a:solidFill>
                  <a:schemeClr val="accent5"/>
                </a:solidFill>
              </a:rPr>
              <a:t>SAtellite</a:t>
            </a:r>
            <a:r>
              <a:rPr lang="en-US" sz="2400" dirty="0">
                <a:solidFill>
                  <a:schemeClr val="accent5"/>
                </a:solidFill>
              </a:rPr>
              <a:t> Time and Ranging  Equipment (</a:t>
            </a:r>
            <a:r>
              <a:rPr sz="2400" dirty="0">
                <a:solidFill>
                  <a:schemeClr val="accent5"/>
                </a:solidFill>
              </a:rPr>
              <a:t>SATRE</a:t>
            </a:r>
            <a:r>
              <a:rPr lang="en-US" sz="2400" dirty="0">
                <a:solidFill>
                  <a:schemeClr val="accent5"/>
                </a:solidFill>
              </a:rPr>
              <a:t>)</a:t>
            </a:r>
            <a:r>
              <a:rPr sz="2400" dirty="0">
                <a:solidFill>
                  <a:schemeClr val="accent5"/>
                </a:solidFill>
              </a:rPr>
              <a:t> TWSTFT </a:t>
            </a:r>
            <a:r>
              <a:rPr sz="2400" dirty="0"/>
              <a:t>results and </a:t>
            </a:r>
            <a:r>
              <a:rPr sz="2400" dirty="0">
                <a:solidFill>
                  <a:schemeClr val="accent5"/>
                </a:solidFill>
              </a:rPr>
              <a:t>GPS carrier-phase precise point positioning (GPSPPP).</a:t>
            </a:r>
            <a:endParaRPr lang="en-US" sz="24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sz="1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sz="2400" dirty="0"/>
              <a:t>This combination eliminates the diurnal variations as GPSPPP results are almost free from diurnals.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198FDE-DC08-79DF-0E2D-325773B93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743" y="3466872"/>
            <a:ext cx="4783546" cy="327761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B8768F7-9274-F3C9-A859-561B4F1C9BDF}"/>
              </a:ext>
            </a:extLst>
          </p:cNvPr>
          <p:cNvSpPr/>
          <p:nvPr/>
        </p:nvSpPr>
        <p:spPr>
          <a:xfrm>
            <a:off x="38816" y="33188"/>
            <a:ext cx="692704" cy="4496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2E86DA8-82A0-5F54-0C9E-3F5988A58D1D}"/>
              </a:ext>
            </a:extLst>
          </p:cNvPr>
          <p:cNvSpPr txBox="1"/>
          <p:nvPr/>
        </p:nvSpPr>
        <p:spPr>
          <a:xfrm>
            <a:off x="8599908" y="6293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11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411" y="160321"/>
            <a:ext cx="6429178" cy="696518"/>
          </a:xfrm>
        </p:spPr>
        <p:txBody>
          <a:bodyPr>
            <a:normAutofit/>
          </a:bodyPr>
          <a:lstStyle/>
          <a:p>
            <a:r>
              <a:rPr sz="3200" dirty="0"/>
              <a:t>SDR TWSTFT Indirect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549" y="93030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400" dirty="0"/>
              <a:t>Using indirect </a:t>
            </a:r>
            <a:r>
              <a:rPr lang="en-US" sz="2400" dirty="0">
                <a:solidFill>
                  <a:schemeClr val="accent5"/>
                </a:solidFill>
              </a:rPr>
              <a:t>Software-defined radio (SDR)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/>
              <a:t>TWSTFT links is a pure TWSTFT solution, independent of GPS results.</a:t>
            </a:r>
            <a:endParaRPr lang="en-US" sz="240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sz="2400" dirty="0"/>
              <a:t>This improves the robustness of UTC computation, providing a more resilient approach to time transfer.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A085EE-25E5-C677-F8F7-D9E7F7275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962" y="2867052"/>
            <a:ext cx="5206325" cy="35567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D1CA756-EA15-8F9D-D436-823F097B0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71" y="3354903"/>
            <a:ext cx="3584291" cy="230672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525BDD5-81E7-9BA6-5940-567B8E5CF76D}"/>
              </a:ext>
            </a:extLst>
          </p:cNvPr>
          <p:cNvSpPr/>
          <p:nvPr/>
        </p:nvSpPr>
        <p:spPr>
          <a:xfrm>
            <a:off x="38816" y="33188"/>
            <a:ext cx="692704" cy="4496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B420439-C1A8-8735-4A20-E3BB0F166ED9}"/>
              </a:ext>
            </a:extLst>
          </p:cNvPr>
          <p:cNvSpPr txBox="1"/>
          <p:nvPr/>
        </p:nvSpPr>
        <p:spPr>
          <a:xfrm>
            <a:off x="8599908" y="6293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12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2DE40-0E24-DF8B-5EF3-98FEE9913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6203-300A-6719-C4C3-579040CE6FB1}"/>
              </a:ext>
            </a:extLst>
          </p:cNvPr>
          <p:cNvSpPr txBox="1">
            <a:spLocks/>
          </p:cNvSpPr>
          <p:nvPr/>
        </p:nvSpPr>
        <p:spPr>
          <a:xfrm>
            <a:off x="407886" y="361372"/>
            <a:ext cx="8328228" cy="1176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/>
              <a:t>Cosmic time synchronizer (CTS) for wireless and precise time synchronization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65DCE7-A6B8-13CF-CED6-01F2F2E5C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4" y="4515853"/>
            <a:ext cx="8229600" cy="1721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output signals from the detectors are given to the </a:t>
            </a:r>
            <a:r>
              <a:rPr lang="en-US" sz="2400" dirty="0">
                <a:solidFill>
                  <a:schemeClr val="accent5"/>
                </a:solidFill>
              </a:rPr>
              <a:t>Time to Digital Converter (TDC) </a:t>
            </a:r>
            <a:r>
              <a:rPr lang="en-US" sz="2400" dirty="0"/>
              <a:t>as the stop signals. Signals from the </a:t>
            </a:r>
            <a:r>
              <a:rPr lang="en-US" sz="2400" dirty="0">
                <a:solidFill>
                  <a:schemeClr val="accent5"/>
                </a:solidFill>
              </a:rPr>
              <a:t>Oven-Controlled Crystal Oscillator (OCXO) </a:t>
            </a:r>
            <a:r>
              <a:rPr lang="en-US" sz="2400" dirty="0"/>
              <a:t>are given to the TDC as the start signals so that the time difference can be measured.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24D03DD-FF73-ADD3-F94B-626CB5B7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67" t="1449" r="2528" b="49038"/>
          <a:stretch/>
        </p:blipFill>
        <p:spPr>
          <a:xfrm>
            <a:off x="202933" y="1722591"/>
            <a:ext cx="4190805" cy="23723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9798C20-A3C7-5C53-799C-BADC60A1DD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83" t="53239" r="7727" b="104"/>
          <a:stretch/>
        </p:blipFill>
        <p:spPr>
          <a:xfrm>
            <a:off x="4572000" y="1654232"/>
            <a:ext cx="4455655" cy="250911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86019DA-6914-DA35-84B8-4FC5FEB24B4C}"/>
              </a:ext>
            </a:extLst>
          </p:cNvPr>
          <p:cNvSpPr/>
          <p:nvPr/>
        </p:nvSpPr>
        <p:spPr>
          <a:xfrm>
            <a:off x="38816" y="33188"/>
            <a:ext cx="692704" cy="4496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2996E2E-6F31-E9CF-9510-F0A0B20FFDF0}"/>
              </a:ext>
            </a:extLst>
          </p:cNvPr>
          <p:cNvSpPr txBox="1"/>
          <p:nvPr/>
        </p:nvSpPr>
        <p:spPr>
          <a:xfrm>
            <a:off x="8599908" y="6293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13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6561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0CE69-FDDD-CE7F-B9BE-D5539188C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A4F2-C268-7DBE-09CD-6486A82C1FD2}"/>
              </a:ext>
            </a:extLst>
          </p:cNvPr>
          <p:cNvSpPr txBox="1">
            <a:spLocks/>
          </p:cNvSpPr>
          <p:nvPr/>
        </p:nvSpPr>
        <p:spPr>
          <a:xfrm>
            <a:off x="407886" y="409921"/>
            <a:ext cx="8328228" cy="1176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/>
              <a:t>Cosmic time synchronizer (CTS) for wireless and precise time synchronization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3C5727D-3273-0C82-3D59-D8179C01D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788" y="1724275"/>
            <a:ext cx="4837065" cy="484477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1968AF2-9E45-50DD-487D-BC97B1B78EEB}"/>
              </a:ext>
            </a:extLst>
          </p:cNvPr>
          <p:cNvSpPr/>
          <p:nvPr/>
        </p:nvSpPr>
        <p:spPr>
          <a:xfrm>
            <a:off x="38816" y="33188"/>
            <a:ext cx="692704" cy="4496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42053C-16CD-17C8-B92D-70201E1DC700}"/>
              </a:ext>
            </a:extLst>
          </p:cNvPr>
          <p:cNvSpPr txBox="1"/>
          <p:nvPr/>
        </p:nvSpPr>
        <p:spPr>
          <a:xfrm>
            <a:off x="8599908" y="6293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14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800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26720-07CA-6886-DEE0-80A058390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029E-14D3-017D-5183-FFA5CAE4A5EE}"/>
              </a:ext>
            </a:extLst>
          </p:cNvPr>
          <p:cNvSpPr txBox="1">
            <a:spLocks/>
          </p:cNvSpPr>
          <p:nvPr/>
        </p:nvSpPr>
        <p:spPr>
          <a:xfrm>
            <a:off x="212873" y="482804"/>
            <a:ext cx="8718254" cy="601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/>
              <a:t>High-accuracy coherent optical frequency transfer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3812F21-B248-06FA-D923-7AB96D37E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55" y="2905507"/>
            <a:ext cx="3362794" cy="29436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6AE9272-1439-90AA-61C5-C7A4FC64D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980" y="2662412"/>
            <a:ext cx="4163815" cy="363154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FFE8D2A-B7E7-32A0-279F-770FAE341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27" y="1185525"/>
            <a:ext cx="8229600" cy="1236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ultimate link performance has been evaluated by doubling the link to 1,284 km, demonstrating a new characterization technique based on the double round trip on a single fiber.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08A7E58-6B09-9005-275A-8DF999A5C1AD}"/>
              </a:ext>
            </a:extLst>
          </p:cNvPr>
          <p:cNvSpPr/>
          <p:nvPr/>
        </p:nvSpPr>
        <p:spPr>
          <a:xfrm>
            <a:off x="38816" y="33188"/>
            <a:ext cx="692704" cy="4496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  <a:endParaRPr lang="zh-CN" altLang="en-US" sz="2800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EA807F2-B20F-8BE7-1BB4-982C09640167}"/>
              </a:ext>
            </a:extLst>
          </p:cNvPr>
          <p:cNvSpPr txBox="1"/>
          <p:nvPr/>
        </p:nvSpPr>
        <p:spPr>
          <a:xfrm>
            <a:off x="8599908" y="6293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15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134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DD1AC-B004-65C9-C5C1-98A7C52E7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2814-C6E2-7B36-A72A-9065A0E26DE5}"/>
              </a:ext>
            </a:extLst>
          </p:cNvPr>
          <p:cNvSpPr txBox="1">
            <a:spLocks/>
          </p:cNvSpPr>
          <p:nvPr/>
        </p:nvSpPr>
        <p:spPr>
          <a:xfrm>
            <a:off x="212873" y="502793"/>
            <a:ext cx="8718254" cy="601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/>
              <a:t>High-accuracy coherent optical frequency transfer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68FB399-A4EE-9902-1FBA-7699C70777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1527" y="5376032"/>
                <a:ext cx="8229600" cy="12369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frequency instability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</a:t>
                </a:r>
                <a:r>
                  <a:rPr lang="en-US" altLang="zh-CN" sz="2400" dirty="0"/>
                  <a:t>in terms of Allan deviation</a:t>
                </a:r>
                <a:r>
                  <a:rPr lang="en-US" sz="2400" dirty="0"/>
                  <a:t>) at 1,000 s.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68FB399-A4EE-9902-1FBA-7699C70777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527" y="5376032"/>
                <a:ext cx="8229600" cy="1236910"/>
              </a:xfrm>
              <a:blipFill>
                <a:blip r:embed="rId2"/>
                <a:stretch>
                  <a:fillRect l="-1111" t="-3941" r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85361D77-CE69-8983-9603-A67168EFA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27" y="1349030"/>
            <a:ext cx="2557702" cy="11009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36E885F-BB2A-85CD-93B7-EE2EEA750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729" y="1349030"/>
            <a:ext cx="4980087" cy="378268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144F3CA-9F66-9C10-7260-04F785341A01}"/>
              </a:ext>
            </a:extLst>
          </p:cNvPr>
          <p:cNvSpPr/>
          <p:nvPr/>
        </p:nvSpPr>
        <p:spPr>
          <a:xfrm>
            <a:off x="38816" y="33188"/>
            <a:ext cx="692704" cy="4496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  <a:endParaRPr lang="zh-CN" altLang="en-US" sz="28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FE8EDA-4C31-0DA1-064C-6BDBAB0E74E7}"/>
              </a:ext>
            </a:extLst>
          </p:cNvPr>
          <p:cNvSpPr txBox="1"/>
          <p:nvPr/>
        </p:nvSpPr>
        <p:spPr>
          <a:xfrm>
            <a:off x="8599908" y="6293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16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7230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64C8C-097C-0D39-0A20-4E2A684C8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7E18FF5-0262-8A44-B017-2FF8E9963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32" y="1864051"/>
            <a:ext cx="8459225" cy="387634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11FF681-9E74-886B-9783-F9E41789FC44}"/>
              </a:ext>
            </a:extLst>
          </p:cNvPr>
          <p:cNvSpPr txBox="1"/>
          <p:nvPr/>
        </p:nvSpPr>
        <p:spPr>
          <a:xfrm>
            <a:off x="798285" y="1117600"/>
            <a:ext cx="3468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Antenna delay calibration</a:t>
            </a:r>
            <a:endParaRPr lang="zh-CN" altLang="en-US" sz="24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F19C1A0-4827-F90E-FB94-66D5A39C767F}"/>
              </a:ext>
            </a:extLst>
          </p:cNvPr>
          <p:cNvSpPr txBox="1">
            <a:spLocks/>
          </p:cNvSpPr>
          <p:nvPr/>
        </p:nvSpPr>
        <p:spPr>
          <a:xfrm>
            <a:off x="425746" y="171530"/>
            <a:ext cx="8369911" cy="60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CNES absolute calibration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DD7F500-A778-E142-E3CF-2A927956BD22}"/>
              </a:ext>
            </a:extLst>
          </p:cNvPr>
          <p:cNvSpPr/>
          <p:nvPr/>
        </p:nvSpPr>
        <p:spPr>
          <a:xfrm>
            <a:off x="38816" y="33188"/>
            <a:ext cx="692704" cy="4496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4CFB1C-0C5C-38AC-1694-E9B8A157A1A9}"/>
              </a:ext>
            </a:extLst>
          </p:cNvPr>
          <p:cNvSpPr txBox="1"/>
          <p:nvPr/>
        </p:nvSpPr>
        <p:spPr>
          <a:xfrm>
            <a:off x="8667869" y="62939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6839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984BE-B663-21C7-07B1-0E8CC4010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BF8E51F-6D7B-18D5-469A-1459207A8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90" y="1888785"/>
            <a:ext cx="7729592" cy="345617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35328DD-9408-243F-41E4-FBF4FCC47945}"/>
              </a:ext>
            </a:extLst>
          </p:cNvPr>
          <p:cNvSpPr txBox="1"/>
          <p:nvPr/>
        </p:nvSpPr>
        <p:spPr>
          <a:xfrm>
            <a:off x="798285" y="1117600"/>
            <a:ext cx="3468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RF cable delay calibration</a:t>
            </a:r>
            <a:endParaRPr lang="zh-CN" altLang="en-US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F14902B-3151-295E-67AF-12581BED1B1A}"/>
              </a:ext>
            </a:extLst>
          </p:cNvPr>
          <p:cNvSpPr txBox="1">
            <a:spLocks/>
          </p:cNvSpPr>
          <p:nvPr/>
        </p:nvSpPr>
        <p:spPr>
          <a:xfrm>
            <a:off x="425746" y="171530"/>
            <a:ext cx="8369911" cy="60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CNES absolute calibration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167DCD6-D11F-8B4B-DD21-11C4B7CB0000}"/>
              </a:ext>
            </a:extLst>
          </p:cNvPr>
          <p:cNvSpPr/>
          <p:nvPr/>
        </p:nvSpPr>
        <p:spPr>
          <a:xfrm>
            <a:off x="38816" y="33188"/>
            <a:ext cx="692704" cy="4496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620139-35C7-C960-F65C-3DDF306A7B77}"/>
              </a:ext>
            </a:extLst>
          </p:cNvPr>
          <p:cNvSpPr txBox="1"/>
          <p:nvPr/>
        </p:nvSpPr>
        <p:spPr>
          <a:xfrm>
            <a:off x="8667869" y="63012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3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122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60423-6CF6-5EB9-0F40-879E26FDB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172AA68-E521-7683-BEF3-52C874D82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86" y="2042830"/>
            <a:ext cx="3880514" cy="313698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34B84E-BDED-0FBD-FA8A-2DCEA16FF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838" y="1923410"/>
            <a:ext cx="3759200" cy="335373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DD913F6-6930-8A03-1D32-A4892EC1FB10}"/>
              </a:ext>
            </a:extLst>
          </p:cNvPr>
          <p:cNvSpPr txBox="1"/>
          <p:nvPr/>
        </p:nvSpPr>
        <p:spPr>
          <a:xfrm>
            <a:off x="798285" y="1117600"/>
            <a:ext cx="4789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Receiver delay (</a:t>
            </a:r>
            <a:r>
              <a:rPr lang="en-US" altLang="zh-CN" sz="2400" dirty="0" err="1"/>
              <a:t>RxD</a:t>
            </a:r>
            <a:r>
              <a:rPr lang="en-US" altLang="zh-CN" sz="2400" dirty="0"/>
              <a:t>) calibration</a:t>
            </a:r>
            <a:endParaRPr lang="zh-CN" alt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AE1DE7-D20D-351D-3DFD-6EF1B83C29FA}"/>
              </a:ext>
            </a:extLst>
          </p:cNvPr>
          <p:cNvSpPr txBox="1">
            <a:spLocks/>
          </p:cNvSpPr>
          <p:nvPr/>
        </p:nvSpPr>
        <p:spPr>
          <a:xfrm>
            <a:off x="425746" y="171530"/>
            <a:ext cx="8369911" cy="60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CNES absolute calibration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B2044F5-C9B5-6491-77DC-D4000A4D114C}"/>
              </a:ext>
            </a:extLst>
          </p:cNvPr>
          <p:cNvSpPr/>
          <p:nvPr/>
        </p:nvSpPr>
        <p:spPr>
          <a:xfrm>
            <a:off x="38816" y="33188"/>
            <a:ext cx="692704" cy="4496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E914BA5-42A1-8A7C-2860-B13AF9ADFBF8}"/>
              </a:ext>
            </a:extLst>
          </p:cNvPr>
          <p:cNvSpPr txBox="1"/>
          <p:nvPr/>
        </p:nvSpPr>
        <p:spPr>
          <a:xfrm>
            <a:off x="8667869" y="62939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4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3036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CFD4-30F9-1D85-B50F-CF6D61B7A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BFF4-73A1-E4A7-5DC6-4EB9B5A9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46" y="171530"/>
            <a:ext cx="8369911" cy="6019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Common-clock validation setup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133FF50-33D6-FAC8-7312-E91D23E4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3" y="1499313"/>
            <a:ext cx="3416602" cy="38593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E0AB51-41CE-62EA-DE21-136342054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09" y="2104571"/>
            <a:ext cx="5339324" cy="258354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6E6F9C-7379-6DAC-A1EE-EE1C8AFF4423}"/>
              </a:ext>
            </a:extLst>
          </p:cNvPr>
          <p:cNvSpPr/>
          <p:nvPr/>
        </p:nvSpPr>
        <p:spPr>
          <a:xfrm>
            <a:off x="38816" y="33188"/>
            <a:ext cx="692704" cy="4496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C9E416F-5FC9-9AE5-BD7F-EF76D093E8CA}"/>
              </a:ext>
            </a:extLst>
          </p:cNvPr>
          <p:cNvSpPr txBox="1"/>
          <p:nvPr/>
        </p:nvSpPr>
        <p:spPr>
          <a:xfrm>
            <a:off x="8667869" y="62939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5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94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13" y="482804"/>
            <a:ext cx="8369911" cy="6019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Uncertainty budget for ‘CS22’ receiver chain (ns)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11311A-394A-5206-4E65-C3A19A61CC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080"/>
          <a:stretch/>
        </p:blipFill>
        <p:spPr>
          <a:xfrm>
            <a:off x="294376" y="1130048"/>
            <a:ext cx="8555248" cy="307625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9AE48DB-4FE8-3A3F-9184-DE5A6C9E3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12" y="4647310"/>
            <a:ext cx="4634985" cy="969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14DB304-0ED7-8263-48E2-BB37A245DE8C}"/>
                  </a:ext>
                </a:extLst>
              </p:cNvPr>
              <p:cNvSpPr txBox="1"/>
              <p:nvPr/>
            </p:nvSpPr>
            <p:spPr>
              <a:xfrm>
                <a:off x="857144" y="5740674"/>
                <a:ext cx="4572000" cy="655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RAWDIF is the raw CGGTTS data with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dirty="0"/>
                          <m:t>RAWDIF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14DB304-0ED7-8263-48E2-BB37A245D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44" y="5740674"/>
                <a:ext cx="4572000" cy="655757"/>
              </a:xfrm>
              <a:prstGeom prst="rect">
                <a:avLst/>
              </a:prstGeom>
              <a:blipFill>
                <a:blip r:embed="rId4"/>
                <a:stretch>
                  <a:fillRect l="-1200" t="-5607" r="-133" b="-14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59D2AAAC-E322-EB8F-52D1-81A4107758B5}"/>
              </a:ext>
            </a:extLst>
          </p:cNvPr>
          <p:cNvSpPr txBox="1"/>
          <p:nvPr/>
        </p:nvSpPr>
        <p:spPr>
          <a:xfrm>
            <a:off x="857144" y="43592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Use ionosphere-free linear combination: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7321985-8F75-2120-B4EB-F0D2FEC47905}"/>
              </a:ext>
            </a:extLst>
          </p:cNvPr>
          <p:cNvSpPr/>
          <p:nvPr/>
        </p:nvSpPr>
        <p:spPr>
          <a:xfrm>
            <a:off x="38816" y="33188"/>
            <a:ext cx="692704" cy="4496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96DA666-2C04-3B95-E526-C2D20416C4EF}"/>
              </a:ext>
            </a:extLst>
          </p:cNvPr>
          <p:cNvSpPr txBox="1"/>
          <p:nvPr/>
        </p:nvSpPr>
        <p:spPr>
          <a:xfrm>
            <a:off x="8667869" y="62939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6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6384D-43E5-9632-5956-FA0C7A3C5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5C67-47A4-9811-4BEA-27B63B01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46" y="482804"/>
            <a:ext cx="8369911" cy="6019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Uncertainty budget for ‘CS22’ receiver chain (ns)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9F6BDF7-E7D4-D502-D30E-FB0BAAC9A8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123" r="48839"/>
          <a:stretch/>
        </p:blipFill>
        <p:spPr>
          <a:xfrm>
            <a:off x="1235658" y="1178740"/>
            <a:ext cx="6727178" cy="49172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9C6AE8C-6C35-754F-5AAC-9D2A07A485EA}"/>
              </a:ext>
            </a:extLst>
          </p:cNvPr>
          <p:cNvSpPr/>
          <p:nvPr/>
        </p:nvSpPr>
        <p:spPr>
          <a:xfrm>
            <a:off x="38816" y="33188"/>
            <a:ext cx="692704" cy="4496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5C65641-824A-2680-BFD9-71882F26D826}"/>
              </a:ext>
            </a:extLst>
          </p:cNvPr>
          <p:cNvSpPr txBox="1"/>
          <p:nvPr/>
        </p:nvSpPr>
        <p:spPr>
          <a:xfrm>
            <a:off x="8667869" y="62939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7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3556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ABA86-E2FA-3369-449B-9C855483E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69FDA0-C962-A60E-2231-F7D7D033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617" y="2425942"/>
            <a:ext cx="5683172" cy="414896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FF80C2-2AD7-764C-8255-B4BFE1DAB739}"/>
              </a:ext>
            </a:extLst>
          </p:cNvPr>
          <p:cNvSpPr txBox="1"/>
          <p:nvPr/>
        </p:nvSpPr>
        <p:spPr>
          <a:xfrm>
            <a:off x="200420" y="999534"/>
            <a:ext cx="41301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[GST −UTC] =[UTC(CNES)−UTC]−[UTC(CNES)−GST]. </a:t>
            </a:r>
          </a:p>
          <a:p>
            <a:r>
              <a:rPr lang="en-US" altLang="zh-CN" dirty="0"/>
              <a:t>Associated to the Galileo to UTC coefficients (GAUT) broadcast messages:</a:t>
            </a:r>
          </a:p>
          <a:p>
            <a:endParaRPr lang="en-US" altLang="zh-CN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F815E2F-2F7E-6948-F839-AD1794B2074D}"/>
              </a:ext>
            </a:extLst>
          </p:cNvPr>
          <p:cNvSpPr txBox="1">
            <a:spLocks/>
          </p:cNvSpPr>
          <p:nvPr/>
        </p:nvSpPr>
        <p:spPr>
          <a:xfrm>
            <a:off x="425746" y="171530"/>
            <a:ext cx="8369911" cy="60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 UTC −  </a:t>
            </a:r>
            <a:r>
              <a:rPr lang="en-US" sz="3200" dirty="0" err="1"/>
              <a:t>GNSS_Time</a:t>
            </a:r>
            <a:endParaRPr lang="en-US" sz="32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E59B2F0-22DE-AA5E-FF18-3F4DBA4E1414}"/>
              </a:ext>
            </a:extLst>
          </p:cNvPr>
          <p:cNvSpPr txBox="1"/>
          <p:nvPr/>
        </p:nvSpPr>
        <p:spPr>
          <a:xfrm>
            <a:off x="4533300" y="1030919"/>
            <a:ext cx="43715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This equation includes the calibrated BIPM link on one hand (4.7 ns), and the absolute calibration of the CS22 receiver chain on the other (1.0 ns).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A52C73B-1F40-CCA3-4401-BC33B0623D67}"/>
              </a:ext>
            </a:extLst>
          </p:cNvPr>
          <p:cNvSpPr/>
          <p:nvPr/>
        </p:nvSpPr>
        <p:spPr>
          <a:xfrm>
            <a:off x="38816" y="33188"/>
            <a:ext cx="692704" cy="4496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441EFE1-37DD-48D7-B822-D967FEACAEE9}"/>
              </a:ext>
            </a:extLst>
          </p:cNvPr>
          <p:cNvSpPr txBox="1"/>
          <p:nvPr/>
        </p:nvSpPr>
        <p:spPr>
          <a:xfrm>
            <a:off x="8667869" y="62939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8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0310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199BC32-4830-2380-A817-73C57DCF7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185" y="3917664"/>
            <a:ext cx="4273204" cy="27500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26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400" dirty="0">
                <a:solidFill>
                  <a:schemeClr val="accent5"/>
                </a:solidFill>
              </a:rPr>
              <a:t>Two-</a:t>
            </a:r>
            <a:r>
              <a:rPr lang="en-US" sz="2400" dirty="0">
                <a:solidFill>
                  <a:schemeClr val="accent5"/>
                </a:solidFill>
              </a:rPr>
              <a:t>W</a:t>
            </a:r>
            <a:r>
              <a:rPr sz="2400" dirty="0">
                <a:solidFill>
                  <a:schemeClr val="accent5"/>
                </a:solidFill>
              </a:rPr>
              <a:t>ay </a:t>
            </a:r>
            <a:r>
              <a:rPr lang="en-US" sz="2400" dirty="0">
                <a:solidFill>
                  <a:schemeClr val="accent5"/>
                </a:solidFill>
              </a:rPr>
              <a:t>S</a:t>
            </a:r>
            <a:r>
              <a:rPr sz="2400" dirty="0">
                <a:solidFill>
                  <a:schemeClr val="accent5"/>
                </a:solidFill>
              </a:rPr>
              <a:t>atellite </a:t>
            </a:r>
            <a:r>
              <a:rPr lang="en-US" sz="2400" dirty="0">
                <a:solidFill>
                  <a:schemeClr val="accent5"/>
                </a:solidFill>
              </a:rPr>
              <a:t>T</a:t>
            </a:r>
            <a:r>
              <a:rPr sz="2400" dirty="0">
                <a:solidFill>
                  <a:schemeClr val="accent5"/>
                </a:solidFill>
              </a:rPr>
              <a:t>ime and </a:t>
            </a:r>
            <a:r>
              <a:rPr lang="en-US" sz="2400" dirty="0">
                <a:solidFill>
                  <a:schemeClr val="accent5"/>
                </a:solidFill>
              </a:rPr>
              <a:t>F</a:t>
            </a:r>
            <a:r>
              <a:rPr sz="2400" dirty="0">
                <a:solidFill>
                  <a:schemeClr val="accent5"/>
                </a:solidFill>
              </a:rPr>
              <a:t>requency </a:t>
            </a:r>
            <a:r>
              <a:rPr lang="en-US" sz="2400" dirty="0">
                <a:solidFill>
                  <a:schemeClr val="accent5"/>
                </a:solidFill>
              </a:rPr>
              <a:t>T</a:t>
            </a:r>
            <a:r>
              <a:rPr sz="2400" dirty="0">
                <a:solidFill>
                  <a:schemeClr val="accent5"/>
                </a:solidFill>
              </a:rPr>
              <a:t>ransfer (TWSTFT) </a:t>
            </a:r>
            <a:r>
              <a:rPr sz="2400" dirty="0"/>
              <a:t>is a key technique for generating UTC.</a:t>
            </a:r>
            <a:endParaRPr lang="en-US" sz="2400" dirty="0"/>
          </a:p>
          <a:p>
            <a:pPr marL="0" indent="0">
              <a:buNone/>
            </a:pPr>
            <a:endParaRPr sz="1600" dirty="0"/>
          </a:p>
          <a:p>
            <a:pPr marL="0" indent="0">
              <a:buNone/>
            </a:pPr>
            <a:r>
              <a:rPr sz="2400" dirty="0"/>
              <a:t>Currently, over 12 timing laboratories worldwide use TWSTFT for UTC generation.</a:t>
            </a:r>
            <a:r>
              <a:rPr lang="en-US" sz="2400" dirty="0"/>
              <a:t> </a:t>
            </a:r>
            <a:r>
              <a:rPr sz="2400" dirty="0"/>
              <a:t>TWSTFT has small calibration uncertainty and long-term link stability.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FAEB930-319F-AE27-75C3-1532FBC78399}"/>
              </a:ext>
            </a:extLst>
          </p:cNvPr>
          <p:cNvSpPr txBox="1"/>
          <p:nvPr/>
        </p:nvSpPr>
        <p:spPr>
          <a:xfrm>
            <a:off x="808772" y="190254"/>
            <a:ext cx="7408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+mj-lt"/>
              </a:rPr>
              <a:t>Two-Way Satellite Time and Frequency Transfer (TWSTFT) and UTC Computation</a:t>
            </a:r>
            <a:endParaRPr lang="zh-CN" altLang="en-US" sz="3200" dirty="0">
              <a:latin typeface="+mj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7CD3987-1DBD-2E38-382D-83EF53357836}"/>
              </a:ext>
            </a:extLst>
          </p:cNvPr>
          <p:cNvSpPr/>
          <p:nvPr/>
        </p:nvSpPr>
        <p:spPr>
          <a:xfrm>
            <a:off x="38816" y="33188"/>
            <a:ext cx="692704" cy="4496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29022C-ECA7-C09F-7CB6-85C120103AFA}"/>
              </a:ext>
            </a:extLst>
          </p:cNvPr>
          <p:cNvSpPr txBox="1"/>
          <p:nvPr/>
        </p:nvSpPr>
        <p:spPr>
          <a:xfrm>
            <a:off x="8667869" y="62939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9</a:t>
            </a:r>
            <a:endParaRPr lang="zh-CN" alt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584</Words>
  <Application>Microsoft Office PowerPoint</Application>
  <PresentationFormat>全屏显示(4:3)</PresentationFormat>
  <Paragraphs>77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Arial</vt:lpstr>
      <vt:lpstr>Calibri</vt:lpstr>
      <vt:lpstr>Cambria Math</vt:lpstr>
      <vt:lpstr>Office Theme</vt:lpstr>
      <vt:lpstr>PowerPoint 演示文稿</vt:lpstr>
      <vt:lpstr>PowerPoint 演示文稿</vt:lpstr>
      <vt:lpstr>PowerPoint 演示文稿</vt:lpstr>
      <vt:lpstr>PowerPoint 演示文稿</vt:lpstr>
      <vt:lpstr>Common-clock validation setup</vt:lpstr>
      <vt:lpstr>Uncertainty budget for ‘CS22’ receiver chain (ns)</vt:lpstr>
      <vt:lpstr>Uncertainty budget for ‘CS22’ receiver chain (ns)</vt:lpstr>
      <vt:lpstr>PowerPoint 演示文稿</vt:lpstr>
      <vt:lpstr>PowerPoint 演示文稿</vt:lpstr>
      <vt:lpstr>Diurnal Variations in TWSTFT</vt:lpstr>
      <vt:lpstr>Use of GPSPPP in UTC Computation</vt:lpstr>
      <vt:lpstr>SDR TWSTFT Indirect Links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Xu CH</dc:creator>
  <cp:keywords/>
  <dc:description>generated using python-pptx</dc:description>
  <cp:lastModifiedBy>ch x</cp:lastModifiedBy>
  <cp:revision>15</cp:revision>
  <dcterms:created xsi:type="dcterms:W3CDTF">2013-01-27T09:14:16Z</dcterms:created>
  <dcterms:modified xsi:type="dcterms:W3CDTF">2025-03-23T16:52:52Z</dcterms:modified>
  <cp:category/>
</cp:coreProperties>
</file>