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8"/>
  </p:notesMasterIdLst>
  <p:sldIdLst>
    <p:sldId id="271" r:id="rId3"/>
    <p:sldId id="1158" r:id="rId4"/>
    <p:sldId id="1145" r:id="rId5"/>
    <p:sldId id="270" r:id="rId6"/>
    <p:sldId id="1156" r:id="rId7"/>
    <p:sldId id="1137" r:id="rId8"/>
    <p:sldId id="1163" r:id="rId9"/>
    <p:sldId id="1101" r:id="rId10"/>
    <p:sldId id="1164" r:id="rId11"/>
    <p:sldId id="1165" r:id="rId12"/>
    <p:sldId id="1166" r:id="rId13"/>
    <p:sldId id="272" r:id="rId14"/>
    <p:sldId id="1160" r:id="rId15"/>
    <p:sldId id="1133" r:id="rId16"/>
    <p:sldId id="1161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794D"/>
    <a:srgbClr val="011893"/>
    <a:srgbClr val="005289"/>
    <a:srgbClr val="0432FF"/>
    <a:srgbClr val="E86D22"/>
    <a:srgbClr val="2A3990"/>
    <a:srgbClr val="CC3399"/>
    <a:srgbClr val="4A66AC"/>
    <a:srgbClr val="001C37"/>
    <a:srgbClr val="0016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/>
    <p:restoredTop sz="96138"/>
  </p:normalViewPr>
  <p:slideViewPr>
    <p:cSldViewPr snapToGrid="0">
      <p:cViewPr varScale="1">
        <p:scale>
          <a:sx n="126" d="100"/>
          <a:sy n="126" d="100"/>
        </p:scale>
        <p:origin x="80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21FEB-1A35-B048-B144-459247DDF190}" type="datetimeFigureOut">
              <a:rPr lang="it-IT" smtClean="0"/>
              <a:t>19/03/25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B4036-01DB-BD4E-8CEB-F204BDC5996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5767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B4036-01DB-BD4E-8CEB-F204BDC5996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991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 </a:t>
            </a:r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D96B3-6ECA-A24E-8F79-0F49D5CA7BD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0670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B4036-01DB-BD4E-8CEB-F204BDC5996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582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B4036-01DB-BD4E-8CEB-F204BDC5996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8337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B4036-01DB-BD4E-8CEB-F204BDC5996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1300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B4036-01DB-BD4E-8CEB-F204BDC5996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5941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6DD7581-7655-BD8B-04E4-09E56C750FF4}" type="slidenum">
              <a:rPr/>
              <a:t>12</a:t>
            </a:fld>
            <a:endParaRPr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F074EA-2C33-80E2-9AA9-6651F4F2ED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3405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B4036-01DB-BD4E-8CEB-F204BDC5996A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8717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D9C124-5695-64AF-E3A4-E1EB23E82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152BB88-785B-4E27-B29D-CA65B2B72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BD0F1A-D5AE-A149-AE28-CA8E3DA1B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2025.03.19 Riunione n.1 Disciplinare, Archivio e Satelliti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D4C6E2-D52D-D753-EFB5-AA540239C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30F5-900F-2E4C-9E10-8DFEB8412C1C}" type="slidenum">
              <a:rPr lang="it-IT" smtClean="0"/>
              <a:t>‹#›</a:t>
            </a:fld>
            <a:endParaRPr lang="it-IT"/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4C69E952-A80D-2B31-C437-BDB6E17952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253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C818B3-7787-39EF-7686-AF8D42E37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1127CFA-A757-1204-16C4-16900A383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2774E6-C97E-C84A-8108-222ADEED1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2025.03.19 Riunione n.1 Disciplinare, Archivio e Satelliti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C9071F-3B73-875E-F7FE-CAF2D4757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30F5-900F-2E4C-9E10-8DFEB8412C1C}" type="slidenum">
              <a:rPr lang="it-IT" smtClean="0"/>
              <a:t>‹#›</a:t>
            </a:fld>
            <a:endParaRPr lang="it-IT"/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C5D79717-747C-A53E-F20F-2BC4BD2AC5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9276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D1243AA-D469-8D96-CB51-68D738E024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2655C0B-D2AA-6520-9FEF-DB6114F42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C5B937-CEEA-FF98-8620-5CDB59AA7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2025.03.19 Riunione n.1 Disciplinare, Archivio e Satelliti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CC9EB5-2C61-711E-138B-8DED7574A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30F5-900F-2E4C-9E10-8DFEB8412C1C}" type="slidenum">
              <a:rPr lang="it-IT" smtClean="0"/>
              <a:t>‹#›</a:t>
            </a:fld>
            <a:endParaRPr lang="it-IT"/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150D4F81-E4C9-F95F-D8F4-3FBC9E497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7266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4D6D4F-3D59-FA6B-B4B2-504B05D72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92F9B28-59AE-891E-C5EB-D8D6DAA3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2025.03.19 Riunione n.1 Disciplinare, Archivio e Satelliti</a:t>
            </a:r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1A8D44C5-3381-101E-AADF-38B4DE9CED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605670A6-0AE5-588D-9F72-0F700F18A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D2030F5-900F-2E4C-9E10-8DFEB8412C1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4752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9E219B-5049-8516-9439-49708E93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90B33AE-4572-A284-8A8E-834AF9846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2025.03.19 Riunione n.1 Disciplinare, Archivio e Satelliti</a:t>
            </a:r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251C26E3-83B6-3522-24EC-2490E2B3FD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8A9088BD-0CDE-8965-AD9E-9F088027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D2030F5-900F-2E4C-9E10-8DFEB8412C1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226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D9C124-5695-64AF-E3A4-E1EB23E82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152BB88-785B-4E27-B29D-CA65B2B72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30676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F539F0-535D-68CE-D65A-2AD483121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E56026-CC5C-A2A9-A236-09B0BEB4B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22908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A72EC4-72BF-3E5E-3BE9-FF8A49EB1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FB161EA-4447-F811-FF48-9EBDA5380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7457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B8F55A-07D7-3FCD-E564-F81A41B97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73DF74-EFD9-54AC-382C-F2DCA564F2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3CFF984-4458-6404-7642-4AE4144FF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66581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B06B72-F8E8-5F2A-8442-9E843E19B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924145-2A8D-054B-8CF5-BAD5F368E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0C360E3-7C6B-9CE7-524B-5C4634A91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BCCC2E4-EEF7-66DD-D78B-1C6C0A1FE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9B7C69C-D462-D0BE-FBD9-05F464001B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469994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EAB773-2631-BE4C-9372-D46498A94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3105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F539F0-535D-68CE-D65A-2AD483121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E56026-CC5C-A2A9-A236-09B0BEB4B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0B3D59-2D7D-757C-8170-7EB411B8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2025.03.19 Riunione n.1 Disciplinare, Archivio e Satelliti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9DE333-4E97-7727-DC84-FE219CFB0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30F5-900F-2E4C-9E10-8DFEB8412C1C}" type="slidenum">
              <a:rPr lang="it-IT" smtClean="0"/>
              <a:t>‹#›</a:t>
            </a:fld>
            <a:endParaRPr lang="it-IT"/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626B1798-6395-C73B-FD75-229FEF404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0013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49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3D296B-C377-F8FA-F327-EC429BBB5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68CDDC-5BAF-927B-6482-BEF5DEF47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1B8B65-17C1-88FD-ACE3-981F1B831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89732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8275B7-4AE9-0627-3CCF-B0A793915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7505149-C190-73AE-93EA-C1159DA1D6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F4976B5-FD36-5999-BE66-72C313735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46855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C818B3-7787-39EF-7686-AF8D42E37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1127CFA-A757-1204-16C4-16900A383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703367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D1243AA-D469-8D96-CB51-68D738E024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2655C0B-D2AA-6520-9FEF-DB6114F42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0285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A72EC4-72BF-3E5E-3BE9-FF8A49EB1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FB161EA-4447-F811-FF48-9EBDA5380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61A4EE-BA1F-A277-EFDC-9F6700079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2025.03.19 Riunione n.1 Disciplinare, Archivio e Satelliti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02A508-94D5-D7AE-B845-08426A99D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30F5-900F-2E4C-9E10-8DFEB8412C1C}" type="slidenum">
              <a:rPr lang="it-IT" smtClean="0"/>
              <a:t>‹#›</a:t>
            </a:fld>
            <a:endParaRPr lang="it-IT"/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9B5A347C-EDB2-B474-9B33-DFCFF05B3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7131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B8F55A-07D7-3FCD-E564-F81A41B97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73DF74-EFD9-54AC-382C-F2DCA564F2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3CFF984-4458-6404-7642-4AE4144FF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3161DD-2C41-2AA6-57AA-6BD1D57C5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2025.03.19 Riunione n.1 Disciplinare, Archivio e Satelliti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D9D6ABB-46BF-73B3-B325-52B5723DA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30F5-900F-2E4C-9E10-8DFEB8412C1C}" type="slidenum">
              <a:rPr lang="it-IT" smtClean="0"/>
              <a:t>‹#›</a:t>
            </a:fld>
            <a:endParaRPr lang="it-IT"/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B1DE618F-7E53-D394-A240-EABE092008D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97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B06B72-F8E8-5F2A-8442-9E843E19B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924145-2A8D-054B-8CF5-BAD5F368E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0C360E3-7C6B-9CE7-524B-5C4634A91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BCCC2E4-EEF7-66DD-D78B-1C6C0A1FE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9B7C69C-D462-D0BE-FBD9-05F464001B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7E22639-BE93-D474-92A7-9E70DBC76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2025.03.19 Riunione n.1 Disciplinare, Archivio e Satelliti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D626C54-B2DF-41BD-9208-26C6E4481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30F5-900F-2E4C-9E10-8DFEB8412C1C}" type="slidenum">
              <a:rPr lang="it-IT" smtClean="0"/>
              <a:t>‹#›</a:t>
            </a:fld>
            <a:endParaRPr lang="it-IT"/>
          </a:p>
        </p:txBody>
      </p:sp>
      <p:sp>
        <p:nvSpPr>
          <p:cNvPr id="11" name="Segnaposto data 3">
            <a:extLst>
              <a:ext uri="{FF2B5EF4-FFF2-40B4-BE49-F238E27FC236}">
                <a16:creationId xmlns:a16="http://schemas.microsoft.com/office/drawing/2014/main" id="{3B8F8FB9-02C5-0C8B-7A12-EB5AF1D9C09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3866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EAB773-2631-BE4C-9372-D46498A94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E047740-474E-7F66-A84F-831E56B4A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4038599" y="6356350"/>
            <a:ext cx="5981299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2025.03.19 Riunione n.1 Disciplinare, Archivio e Satelliti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0DFEE05-FA06-BA28-B0AD-31980B0ED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5284" y="6356350"/>
            <a:ext cx="958516" cy="365125"/>
          </a:xfrm>
        </p:spPr>
        <p:txBody>
          <a:bodyPr/>
          <a:lstStyle/>
          <a:p>
            <a:fld id="{4D2030F5-900F-2E4C-9E10-8DFEB8412C1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270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3D4D70E-F45C-E6F3-6403-AE7DF0B1F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2025.03.19 Riunione n.1 Disciplinare, Archivio e Satelliti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BB834D7-03C6-2A79-5126-6064E6402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30F5-900F-2E4C-9E10-8DFEB8412C1C}" type="slidenum">
              <a:rPr lang="it-IT" smtClean="0"/>
              <a:t>‹#›</a:t>
            </a:fld>
            <a:endParaRPr lang="it-IT"/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1A6D547B-0416-A257-C846-52E1B6F64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96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3D296B-C377-F8FA-F327-EC429BBB5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68CDDC-5BAF-927B-6482-BEF5DEF47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1B8B65-17C1-88FD-ACE3-981F1B831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3575359-467C-30C5-74E9-9C10FB75A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2025.03.19 Riunione n.1 Disciplinare, Archivio e Satelliti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8D7612B-9F97-11EB-2D44-B29F394C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30F5-900F-2E4C-9E10-8DFEB8412C1C}" type="slidenum">
              <a:rPr lang="it-IT" smtClean="0"/>
              <a:t>‹#›</a:t>
            </a:fld>
            <a:endParaRPr lang="it-IT"/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00B29D09-1947-1002-3379-07B0F9C9265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188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8275B7-4AE9-0627-3CCF-B0A793915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7505149-C190-73AE-93EA-C1159DA1D6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F4976B5-FD36-5999-BE66-72C313735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8131C84-5786-B6B6-E9A6-C629AEA05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2025.03.19 Riunione n.1 Disciplinare, Archivio e Satelliti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EDA44F9-9C90-0A09-B272-5CE3EF3D0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30F5-900F-2E4C-9E10-8DFEB8412C1C}" type="slidenum">
              <a:rPr lang="it-IT" smtClean="0"/>
              <a:t>‹#›</a:t>
            </a:fld>
            <a:endParaRPr lang="it-IT"/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8BCC6467-FD88-F730-F9E1-68BCA7BC64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7417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5.sv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8E43D8E-53AD-D962-966A-EB0405733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AE79F70-6B4D-F837-7905-4015AFCA3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801BC5-403E-8A74-3C0E-BA388B2A21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7FD27C-016E-6D51-5D2D-6442C2FD6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2025.03.19 Riunione n.1 Disciplinare, Archivio e Satelliti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00D48A-A280-AFC5-6001-82A0E9EF6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D2030F5-900F-2E4C-9E10-8DFEB8412C1C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7" name="Immagine 6" descr="Immagine che contiene Blu elettrico, schermata, Elementi grafici, blu&#10;&#10;Descrizione generata automaticamente">
            <a:extLst>
              <a:ext uri="{FF2B5EF4-FFF2-40B4-BE49-F238E27FC236}">
                <a16:creationId xmlns:a16="http://schemas.microsoft.com/office/drawing/2014/main" id="{F5033699-5BDC-A410-CC4E-7E798DA2A86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-22773"/>
            <a:ext cx="12192000" cy="178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3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  <p:sldLayoutId id="2147483687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8E43D8E-53AD-D962-966A-EB0405733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AE79F70-6B4D-F837-7905-4015AFCA3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801BC5-403E-8A74-3C0E-BA388B2A21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7FD27C-016E-6D51-5D2D-6442C2FD6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2025.03.19 Riunione n.1 Disciplinare, Archivio e Satelliti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00D48A-A280-AFC5-6001-82A0E9EF6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030F5-900F-2E4C-9E10-8DFEB8412C1C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Segnaposto contenuto 4">
            <a:extLst>
              <a:ext uri="{FF2B5EF4-FFF2-40B4-BE49-F238E27FC236}">
                <a16:creationId xmlns:a16="http://schemas.microsoft.com/office/drawing/2014/main" id="{44617BE1-DD37-97F6-7C98-8D3F8A8C7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32040"/>
          <a:stretch/>
        </p:blipFill>
        <p:spPr>
          <a:xfrm>
            <a:off x="-13854" y="6311899"/>
            <a:ext cx="12192000" cy="54610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71EB2C0-C8ED-6093-284E-221FB651DF7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0097" y="6421072"/>
            <a:ext cx="1342434" cy="336795"/>
          </a:xfrm>
          <a:prstGeom prst="rect">
            <a:avLst/>
          </a:prstGeom>
        </p:spPr>
      </p:pic>
      <p:sp>
        <p:nvSpPr>
          <p:cNvPr id="14" name="Freeform 2">
            <a:extLst>
              <a:ext uri="{FF2B5EF4-FFF2-40B4-BE49-F238E27FC236}">
                <a16:creationId xmlns:a16="http://schemas.microsoft.com/office/drawing/2014/main" id="{C57089F0-16CD-E2BD-A430-5629071970E7}"/>
              </a:ext>
            </a:extLst>
          </p:cNvPr>
          <p:cNvSpPr/>
          <p:nvPr userDrawn="1"/>
        </p:nvSpPr>
        <p:spPr>
          <a:xfrm rot="-2142210">
            <a:off x="10396031" y="-1151073"/>
            <a:ext cx="4269408" cy="3378140"/>
          </a:xfrm>
          <a:custGeom>
            <a:avLst/>
            <a:gdLst/>
            <a:ahLst/>
            <a:cxnLst/>
            <a:rect l="l" t="t" r="r" b="b"/>
            <a:pathLst>
              <a:path w="8028719" h="6671135">
                <a:moveTo>
                  <a:pt x="0" y="0"/>
                </a:moveTo>
                <a:lnTo>
                  <a:pt x="8028719" y="0"/>
                </a:lnTo>
                <a:lnTo>
                  <a:pt x="8028719" y="6671136"/>
                </a:lnTo>
                <a:lnTo>
                  <a:pt x="0" y="667113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40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it-IT" sz="1200"/>
          </a:p>
        </p:txBody>
      </p:sp>
      <p:sp>
        <p:nvSpPr>
          <p:cNvPr id="15" name="Segnaposto piè di pagina 4">
            <a:extLst>
              <a:ext uri="{FF2B5EF4-FFF2-40B4-BE49-F238E27FC236}">
                <a16:creationId xmlns:a16="http://schemas.microsoft.com/office/drawing/2014/main" id="{664993BF-D88D-08D5-A552-CDEF00352E46}"/>
              </a:ext>
            </a:extLst>
          </p:cNvPr>
          <p:cNvSpPr txBox="1">
            <a:spLocks/>
          </p:cNvSpPr>
          <p:nvPr userDrawn="1"/>
        </p:nvSpPr>
        <p:spPr>
          <a:xfrm>
            <a:off x="5867400" y="6424612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GLOS INFN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29DA45A9-C34B-BDD6-259C-E95F288B608E}"/>
              </a:ext>
            </a:extLst>
          </p:cNvPr>
          <p:cNvSpPr txBox="1">
            <a:spLocks/>
          </p:cNvSpPr>
          <p:nvPr userDrawn="1"/>
        </p:nvSpPr>
        <p:spPr>
          <a:xfrm>
            <a:off x="11375675" y="64726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2030F5-900F-2E4C-9E10-8DFEB8412C1C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908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openscience@lists.infn.it" TargetMode="External"/><Relationship Id="rId7" Type="http://schemas.openxmlformats.org/officeDocument/2006/relationships/hyperlink" Target="mailto:luca.dellagnello@cnaf.infn.i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laura.patrizii@bo.infn.it" TargetMode="External"/><Relationship Id="rId5" Type="http://schemas.openxmlformats.org/officeDocument/2006/relationships/hyperlink" Target="mailto:marcello.maggi@ba.infn.it" TargetMode="External"/><Relationship Id="rId4" Type="http://schemas.openxmlformats.org/officeDocument/2006/relationships/hyperlink" Target="mailto:stefano.bianco@lnf.infn.it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hyperlink" Target="https://www.openaccessrepository.it/record/143269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5161/oar.it/7711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hyperlink" Target="https://doi.org/10.15161/oar.it/14326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B4710892-7AAA-DFA9-1C22-C50C0090E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99862"/>
            <a:ext cx="12192000" cy="1739352"/>
          </a:xfrm>
        </p:spPr>
        <p:txBody>
          <a:bodyPr>
            <a:noAutofit/>
          </a:bodyPr>
          <a:lstStyle/>
          <a:p>
            <a:pPr algn="ctr"/>
            <a:r>
              <a:rPr lang="it-IT" sz="40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  <a:cs typeface="Arial" panose="020B0604020202020204" pitchFamily="34" charset="0"/>
              </a:rPr>
              <a:t>Disciplinare, archivio istituzionale e satelliti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675BAE0-E52F-5827-2F11-E9AB8C8CF70A}"/>
              </a:ext>
            </a:extLst>
          </p:cNvPr>
          <p:cNvSpPr txBox="1"/>
          <p:nvPr/>
        </p:nvSpPr>
        <p:spPr>
          <a:xfrm>
            <a:off x="2776250" y="3583499"/>
            <a:ext cx="73514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stefano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, Marcello, Luca, Laura</a:t>
            </a:r>
            <a:endParaRPr lang="en-IT" sz="1600" dirty="0">
              <a:solidFill>
                <a:schemeClr val="bg2">
                  <a:lumMod val="2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7339C2-8AC2-97A5-4BD6-9D86233E7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30F5-900F-2E4C-9E10-8DFEB8412C1C}" type="slidenum">
              <a:rPr lang="it-IT" smtClean="0"/>
              <a:t>1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C95740-0B7A-55DB-EE51-83E1E8496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66820" y="6459438"/>
            <a:ext cx="5981299" cy="365125"/>
          </a:xfrm>
        </p:spPr>
        <p:txBody>
          <a:bodyPr/>
          <a:lstStyle/>
          <a:p>
            <a:r>
              <a:rPr lang="it-IT">
                <a:solidFill>
                  <a:schemeClr val="tx1"/>
                </a:solidFill>
              </a:rPr>
              <a:t>2025.03.19 Riunione n.1 Disciplinare, Archivio e Satelliti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89B5E8-1696-B1F9-6BB2-EBBDF64B3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2562" y="6448493"/>
            <a:ext cx="1036275" cy="365125"/>
          </a:xfrm>
          <a:prstGeom prst="rect">
            <a:avLst/>
          </a:prstGeom>
        </p:spPr>
      </p:pic>
      <p:sp>
        <p:nvSpPr>
          <p:cNvPr id="5" name="Rettangolo 8">
            <a:extLst>
              <a:ext uri="{FF2B5EF4-FFF2-40B4-BE49-F238E27FC236}">
                <a16:creationId xmlns:a16="http://schemas.microsoft.com/office/drawing/2014/main" id="{E766DC61-1B86-A5C9-0660-1DEECCEFBCE4}"/>
              </a:ext>
            </a:extLst>
          </p:cNvPr>
          <p:cNvSpPr/>
          <p:nvPr/>
        </p:nvSpPr>
        <p:spPr>
          <a:xfrm>
            <a:off x="1547" y="1565330"/>
            <a:ext cx="8601559" cy="898654"/>
          </a:xfrm>
          <a:prstGeom prst="rect">
            <a:avLst/>
          </a:prstGeom>
          <a:solidFill>
            <a:srgbClr val="D974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Riunione comitato 2025.03.19</a:t>
            </a:r>
          </a:p>
          <a:p>
            <a:pPr algn="ctr"/>
            <a:r>
              <a:rPr lang="en-GB" sz="12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URL short cut di </a:t>
            </a:r>
            <a:r>
              <a:rPr lang="en-GB" sz="12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questa</a:t>
            </a:r>
            <a:r>
              <a:rPr lang="en-GB" sz="12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12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riunione</a:t>
            </a:r>
            <a:r>
              <a:rPr lang="en-GB" sz="12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:  https://</a:t>
            </a:r>
            <a:r>
              <a:rPr lang="en-GB" sz="12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agenda.infn.it</a:t>
            </a:r>
            <a:r>
              <a:rPr lang="en-GB" sz="12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/e/DisciplinareArchivioESatellitiN1</a:t>
            </a:r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47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25A05-3FCC-9E43-3A4D-2F8D2F7BBBED}"/>
              </a:ext>
            </a:extLst>
          </p:cNvPr>
          <p:cNvSpPr txBox="1">
            <a:spLocks/>
          </p:cNvSpPr>
          <p:nvPr/>
        </p:nvSpPr>
        <p:spPr>
          <a:xfrm>
            <a:off x="788490" y="-217"/>
            <a:ext cx="7905964" cy="81301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err="1">
                <a:solidFill>
                  <a:srgbClr val="011893"/>
                </a:solidFill>
                <a:latin typeface="Avenir Medium" panose="02000503020000020003" pitchFamily="2" charset="0"/>
              </a:rPr>
              <a:t>Archivio</a:t>
            </a:r>
            <a:r>
              <a:rPr lang="en-GB" sz="3600" b="1" dirty="0">
                <a:solidFill>
                  <a:srgbClr val="011893"/>
                </a:solidFill>
                <a:latin typeface="Avenir Medium" panose="02000503020000020003" pitchFamily="2" charset="0"/>
              </a:rPr>
              <a:t> </a:t>
            </a:r>
            <a:r>
              <a:rPr lang="en-GB" sz="3600" b="1" dirty="0" err="1">
                <a:solidFill>
                  <a:srgbClr val="011893"/>
                </a:solidFill>
                <a:latin typeface="Avenir Medium" panose="02000503020000020003" pitchFamily="2" charset="0"/>
              </a:rPr>
              <a:t>istituzionale</a:t>
            </a:r>
            <a:r>
              <a:rPr lang="en-GB" sz="3600" b="1" dirty="0">
                <a:solidFill>
                  <a:srgbClr val="011893"/>
                </a:solidFill>
                <a:latin typeface="Avenir Medium" panose="02000503020000020003" pitchFamily="2" charset="0"/>
              </a:rPr>
              <a:t> (II)</a:t>
            </a:r>
            <a:endParaRPr lang="en-IT" sz="3600" b="1" dirty="0">
              <a:solidFill>
                <a:srgbClr val="011893"/>
              </a:solidFill>
              <a:latin typeface="Avenir Medium" panose="02000503020000020003" pitchFamily="2" charset="0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A64D2105-BC66-8804-6F8F-15E61FAE03C5}"/>
              </a:ext>
            </a:extLst>
          </p:cNvPr>
          <p:cNvSpPr txBox="1">
            <a:spLocks/>
          </p:cNvSpPr>
          <p:nvPr/>
        </p:nvSpPr>
        <p:spPr>
          <a:xfrm>
            <a:off x="325120" y="549493"/>
            <a:ext cx="11582400" cy="54957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00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200"/>
              </a:spcBef>
            </a:pP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Disciplinare</a:t>
            </a:r>
            <a:r>
              <a:rPr lang="en-GB" sz="2400" b="1" i="1" dirty="0">
                <a:solidFill>
                  <a:srgbClr val="F2794D"/>
                </a:solidFill>
                <a:latin typeface="Aptos" panose="020B0004020202020204" pitchFamily="34" charset="0"/>
              </a:rPr>
              <a:t>, art. 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4.1  L’INFN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istituisce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un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Archivio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istituzionale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per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i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propri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Dati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e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Prodotti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.  </a:t>
            </a:r>
          </a:p>
          <a:p>
            <a:pPr>
              <a:spcBef>
                <a:spcPts val="2200"/>
              </a:spcBef>
            </a:pPr>
            <a:r>
              <a:rPr lang="en-GB" sz="2400" b="1" i="1" dirty="0">
                <a:solidFill>
                  <a:srgbClr val="F2794D"/>
                </a:solidFill>
                <a:latin typeface="Aptos" panose="020B0004020202020204" pitchFamily="34" charset="0"/>
              </a:rPr>
              <a:t>art. 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5.1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Gli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Autori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depositano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i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propri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Prodotti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nell’Archivio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istituzionale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dell’INFN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. Il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deposito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non è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richiesto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laddove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il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Prodotto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sia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gia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̀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stato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depositato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su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arXiv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oppure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su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InspireHEP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. </a:t>
            </a:r>
          </a:p>
          <a:p>
            <a:pPr>
              <a:spcBef>
                <a:spcPts val="2200"/>
              </a:spcBef>
            </a:pPr>
            <a:r>
              <a:rPr lang="en-GB" sz="2400" b="1" i="1" dirty="0">
                <a:solidFill>
                  <a:srgbClr val="F2794D"/>
                </a:solidFill>
                <a:latin typeface="Aptos" panose="020B0004020202020204" pitchFamily="34" charset="0"/>
              </a:rPr>
              <a:t> art. 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8.1  L’INFN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istituisce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il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Comitato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per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l’accesso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ai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prodotti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della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ricerca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. </a:t>
            </a:r>
          </a:p>
          <a:p>
            <a:pPr>
              <a:spcBef>
                <a:spcPts val="2200"/>
              </a:spcBef>
            </a:pP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8.7  Il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Comitato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promuove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iniziative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ed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eventi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diretti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alla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sensibilizzazione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e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formazione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in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materia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di Accesso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Aperto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. </a:t>
            </a:r>
          </a:p>
          <a:p>
            <a:pPr>
              <a:spcBef>
                <a:spcPts val="2200"/>
              </a:spcBef>
            </a:pP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8.8  Il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Comitato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monitora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costantemente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lo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stato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di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attuazione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del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presente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Disciplinare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sia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con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riferimento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al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deposito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e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alla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pubblicazione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sull’Archivio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istituzionale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sia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con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riferimento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alle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Pubblicazioni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ad Accesso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aperto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,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redige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annualmente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ed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invia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al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Presidente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una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relazione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sullo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stato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di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attuazione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del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Disciplinare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suggerendo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misure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di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intervento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per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implementare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le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politiche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di Accesso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Aperto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. </a:t>
            </a:r>
          </a:p>
          <a:p>
            <a:pPr>
              <a:spcBef>
                <a:spcPts val="2200"/>
              </a:spcBef>
            </a:pPr>
            <a:endParaRPr lang="en-GB" sz="2400" b="1" i="1" dirty="0">
              <a:solidFill>
                <a:srgbClr val="F2794D"/>
              </a:solidFill>
              <a:effectLst/>
              <a:latin typeface="Aptos" panose="020B0004020202020204" pitchFamily="34" charset="0"/>
            </a:endParaRPr>
          </a:p>
          <a:p>
            <a:pPr>
              <a:spcBef>
                <a:spcPts val="2200"/>
              </a:spcBef>
            </a:pPr>
            <a:endParaRPr lang="en-GB" sz="2400" b="1" i="1" dirty="0">
              <a:solidFill>
                <a:srgbClr val="F2794D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741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25A05-3FCC-9E43-3A4D-2F8D2F7BBBED}"/>
              </a:ext>
            </a:extLst>
          </p:cNvPr>
          <p:cNvSpPr txBox="1">
            <a:spLocks/>
          </p:cNvSpPr>
          <p:nvPr/>
        </p:nvSpPr>
        <p:spPr>
          <a:xfrm>
            <a:off x="788490" y="-217"/>
            <a:ext cx="7905964" cy="81301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err="1">
                <a:solidFill>
                  <a:srgbClr val="011893"/>
                </a:solidFill>
                <a:latin typeface="Avenir Medium" panose="02000503020000020003" pitchFamily="2" charset="0"/>
              </a:rPr>
              <a:t>Conclusioni</a:t>
            </a:r>
            <a:endParaRPr lang="en-IT" sz="3600" b="1" dirty="0">
              <a:solidFill>
                <a:srgbClr val="011893"/>
              </a:solidFill>
              <a:latin typeface="Avenir Medium" panose="02000503020000020003" pitchFamily="2" charset="0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A64D2105-BC66-8804-6F8F-15E61FAE03C5}"/>
              </a:ext>
            </a:extLst>
          </p:cNvPr>
          <p:cNvSpPr txBox="1">
            <a:spLocks/>
          </p:cNvSpPr>
          <p:nvPr/>
        </p:nvSpPr>
        <p:spPr>
          <a:xfrm>
            <a:off x="304800" y="1220053"/>
            <a:ext cx="11582400" cy="41850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00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2200"/>
              </a:spcBef>
              <a:buFont typeface="+mj-lt"/>
              <a:buAutoNum type="arabicPeriod"/>
            </a:pP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L’archivio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istituzionale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INFN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è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gestito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dal - e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localizzato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al -  CNAF</a:t>
            </a:r>
          </a:p>
          <a:p>
            <a:pPr marL="457200" indent="-457200">
              <a:spcBef>
                <a:spcPts val="2200"/>
              </a:spcBef>
              <a:buFont typeface="+mj-lt"/>
              <a:buAutoNum type="arabicPeriod"/>
            </a:pPr>
            <a:r>
              <a:rPr lang="en-GB" sz="2400" b="1" i="1" dirty="0">
                <a:solidFill>
                  <a:srgbClr val="F2794D"/>
                </a:solidFill>
                <a:latin typeface="Aptos" panose="020B0004020202020204" pitchFamily="34" charset="0"/>
              </a:rPr>
              <a:t>Tutti </a:t>
            </a:r>
            <a:r>
              <a:rPr lang="en-GB" sz="2400" b="1" i="1" dirty="0" err="1">
                <a:solidFill>
                  <a:srgbClr val="F2794D"/>
                </a:solidFill>
                <a:latin typeface="Aptos" panose="020B0004020202020204" pitchFamily="34" charset="0"/>
              </a:rPr>
              <a:t>i</a:t>
            </a:r>
            <a:r>
              <a:rPr lang="en-GB" sz="2400" b="1" i="1" dirty="0">
                <a:solidFill>
                  <a:srgbClr val="F2794D"/>
                </a:solidFill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latin typeface="Aptos" panose="020B0004020202020204" pitchFamily="34" charset="0"/>
              </a:rPr>
              <a:t>Prodotti</a:t>
            </a:r>
            <a:r>
              <a:rPr lang="en-GB" sz="2400" b="1" i="1" dirty="0">
                <a:solidFill>
                  <a:srgbClr val="F2794D"/>
                </a:solidFill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latin typeface="Aptos" panose="020B0004020202020204" pitchFamily="34" charset="0"/>
              </a:rPr>
              <a:t>della</a:t>
            </a:r>
            <a:r>
              <a:rPr lang="en-GB" sz="2400" b="1" i="1" dirty="0">
                <a:solidFill>
                  <a:srgbClr val="F2794D"/>
                </a:solidFill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latin typeface="Aptos" panose="020B0004020202020204" pitchFamily="34" charset="0"/>
              </a:rPr>
              <a:t>ricerca</a:t>
            </a:r>
            <a:r>
              <a:rPr lang="en-GB" sz="2400" b="1" i="1" dirty="0">
                <a:solidFill>
                  <a:srgbClr val="F2794D"/>
                </a:solidFill>
                <a:latin typeface="Aptos" panose="020B0004020202020204" pitchFamily="34" charset="0"/>
              </a:rPr>
              <a:t> INFN </a:t>
            </a:r>
            <a:r>
              <a:rPr lang="en-GB" sz="2400" b="1" i="1" dirty="0" err="1">
                <a:solidFill>
                  <a:srgbClr val="F2794D"/>
                </a:solidFill>
                <a:latin typeface="Aptos" panose="020B0004020202020204" pitchFamily="34" charset="0"/>
              </a:rPr>
              <a:t>sono</a:t>
            </a:r>
            <a:r>
              <a:rPr lang="en-GB" sz="2400" b="1" i="1" dirty="0">
                <a:solidFill>
                  <a:srgbClr val="F2794D"/>
                </a:solidFill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latin typeface="Aptos" panose="020B0004020202020204" pitchFamily="34" charset="0"/>
              </a:rPr>
              <a:t>consultabili</a:t>
            </a:r>
            <a:r>
              <a:rPr lang="en-GB" sz="2400" b="1" i="1" dirty="0">
                <a:solidFill>
                  <a:srgbClr val="F2794D"/>
                </a:solidFill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latin typeface="Aptos" panose="020B0004020202020204" pitchFamily="34" charset="0"/>
              </a:rPr>
              <a:t>presso</a:t>
            </a:r>
            <a:r>
              <a:rPr lang="en-GB" sz="2400" b="1" i="1" dirty="0">
                <a:solidFill>
                  <a:srgbClr val="F2794D"/>
                </a:solidFill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latin typeface="Aptos" panose="020B0004020202020204" pitchFamily="34" charset="0"/>
              </a:rPr>
              <a:t>l’archivio</a:t>
            </a:r>
            <a:r>
              <a:rPr lang="en-GB" sz="2400" b="1" i="1" dirty="0">
                <a:solidFill>
                  <a:srgbClr val="F2794D"/>
                </a:solidFill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latin typeface="Aptos" panose="020B0004020202020204" pitchFamily="34" charset="0"/>
              </a:rPr>
              <a:t>istituzionale</a:t>
            </a:r>
            <a:endParaRPr lang="en-GB" sz="2400" b="1" i="1" dirty="0">
              <a:solidFill>
                <a:srgbClr val="F2794D"/>
              </a:solidFill>
              <a:latin typeface="Aptos" panose="020B0004020202020204" pitchFamily="34" charset="0"/>
            </a:endParaRPr>
          </a:p>
          <a:p>
            <a:pPr marL="457200" indent="-457200">
              <a:spcBef>
                <a:spcPts val="2200"/>
              </a:spcBef>
              <a:buFont typeface="+mj-lt"/>
              <a:buAutoNum type="arabicPeriod"/>
            </a:pPr>
            <a:r>
              <a:rPr lang="en-GB" sz="2400" b="1" i="1" dirty="0">
                <a:solidFill>
                  <a:srgbClr val="F2794D"/>
                </a:solidFill>
                <a:latin typeface="Aptos" panose="020B0004020202020204" pitchFamily="34" charset="0"/>
              </a:rPr>
              <a:t>Tutti </a:t>
            </a:r>
            <a:r>
              <a:rPr lang="en-GB" sz="2400" b="1" i="1" dirty="0" err="1">
                <a:solidFill>
                  <a:srgbClr val="F2794D"/>
                </a:solidFill>
                <a:latin typeface="Aptos" panose="020B0004020202020204" pitchFamily="34" charset="0"/>
              </a:rPr>
              <a:t>i</a:t>
            </a:r>
            <a:r>
              <a:rPr lang="en-GB" sz="2400" b="1" i="1" dirty="0">
                <a:solidFill>
                  <a:srgbClr val="F2794D"/>
                </a:solidFill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latin typeface="Aptos" panose="020B0004020202020204" pitchFamily="34" charset="0"/>
              </a:rPr>
              <a:t>Prodotti</a:t>
            </a:r>
            <a:r>
              <a:rPr lang="en-GB" sz="2400" b="1" i="1" dirty="0">
                <a:solidFill>
                  <a:srgbClr val="F2794D"/>
                </a:solidFill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latin typeface="Aptos" panose="020B0004020202020204" pitchFamily="34" charset="0"/>
              </a:rPr>
              <a:t>della</a:t>
            </a:r>
            <a:r>
              <a:rPr lang="en-GB" sz="2400" b="1" i="1" dirty="0">
                <a:solidFill>
                  <a:srgbClr val="F2794D"/>
                </a:solidFill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latin typeface="Aptos" panose="020B0004020202020204" pitchFamily="34" charset="0"/>
              </a:rPr>
              <a:t>ricerca</a:t>
            </a:r>
            <a:r>
              <a:rPr lang="en-GB" sz="2400" b="1" i="1" dirty="0">
                <a:solidFill>
                  <a:srgbClr val="F2794D"/>
                </a:solidFill>
                <a:latin typeface="Aptos" panose="020B0004020202020204" pitchFamily="34" charset="0"/>
              </a:rPr>
              <a:t> INFN </a:t>
            </a:r>
            <a:r>
              <a:rPr lang="en-GB" sz="2400" b="1" i="1" dirty="0" err="1">
                <a:solidFill>
                  <a:srgbClr val="F2794D"/>
                </a:solidFill>
                <a:latin typeface="Aptos" panose="020B0004020202020204" pitchFamily="34" charset="0"/>
              </a:rPr>
              <a:t>devono</a:t>
            </a:r>
            <a:r>
              <a:rPr lang="en-GB" sz="2400" b="1" i="1" dirty="0">
                <a:solidFill>
                  <a:srgbClr val="F2794D"/>
                </a:solidFill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latin typeface="Aptos" panose="020B0004020202020204" pitchFamily="34" charset="0"/>
              </a:rPr>
              <a:t>essere</a:t>
            </a:r>
            <a:r>
              <a:rPr lang="en-GB" sz="2400" b="1" i="1" dirty="0">
                <a:solidFill>
                  <a:srgbClr val="F2794D"/>
                </a:solidFill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latin typeface="Aptos" panose="020B0004020202020204" pitchFamily="34" charset="0"/>
              </a:rPr>
              <a:t>depositati</a:t>
            </a:r>
            <a:r>
              <a:rPr lang="en-GB" sz="2400" b="1" i="1" dirty="0">
                <a:solidFill>
                  <a:srgbClr val="F2794D"/>
                </a:solidFill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latin typeface="Aptos" panose="020B0004020202020204" pitchFamily="34" charset="0"/>
              </a:rPr>
              <a:t>nell’archivio</a:t>
            </a:r>
            <a:r>
              <a:rPr lang="en-GB" sz="2400" b="1" i="1" dirty="0">
                <a:solidFill>
                  <a:srgbClr val="F2794D"/>
                </a:solidFill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latin typeface="Aptos" panose="020B0004020202020204" pitchFamily="34" charset="0"/>
              </a:rPr>
              <a:t>istituzionale</a:t>
            </a:r>
            <a:r>
              <a:rPr lang="en-GB" sz="2400" b="1" i="1" dirty="0">
                <a:solidFill>
                  <a:srgbClr val="F2794D"/>
                </a:solidFill>
                <a:latin typeface="Aptos" panose="020B0004020202020204" pitchFamily="34" charset="0"/>
              </a:rPr>
              <a:t> (in </a:t>
            </a:r>
            <a:r>
              <a:rPr lang="en-GB" sz="2400" b="1" i="1" dirty="0" err="1">
                <a:solidFill>
                  <a:srgbClr val="F2794D"/>
                </a:solidFill>
                <a:latin typeface="Aptos" panose="020B0004020202020204" pitchFamily="34" charset="0"/>
              </a:rPr>
              <a:t>alternativa</a:t>
            </a:r>
            <a:r>
              <a:rPr lang="en-GB" sz="2400" b="1" i="1" dirty="0">
                <a:solidFill>
                  <a:srgbClr val="F2794D"/>
                </a:solidFill>
                <a:latin typeface="Aptos" panose="020B0004020202020204" pitchFamily="34" charset="0"/>
              </a:rPr>
              <a:t>, </a:t>
            </a:r>
            <a:r>
              <a:rPr lang="en-GB" sz="2400" b="1" i="1" dirty="0" err="1">
                <a:solidFill>
                  <a:srgbClr val="F2794D"/>
                </a:solidFill>
                <a:latin typeface="Aptos" panose="020B0004020202020204" pitchFamily="34" charset="0"/>
              </a:rPr>
              <a:t>su</a:t>
            </a:r>
            <a:r>
              <a:rPr lang="en-GB" sz="2400" b="1" i="1" dirty="0">
                <a:solidFill>
                  <a:srgbClr val="F2794D"/>
                </a:solidFill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latin typeface="Aptos" panose="020B0004020202020204" pitchFamily="34" charset="0"/>
              </a:rPr>
              <a:t>arXiv</a:t>
            </a:r>
            <a:r>
              <a:rPr lang="en-GB" sz="2400" b="1" i="1" dirty="0">
                <a:solidFill>
                  <a:srgbClr val="F2794D"/>
                </a:solidFill>
                <a:latin typeface="Aptos" panose="020B0004020202020204" pitchFamily="34" charset="0"/>
              </a:rPr>
              <a:t> o </a:t>
            </a:r>
            <a:r>
              <a:rPr lang="en-GB" sz="2400" b="1" i="1" dirty="0" err="1">
                <a:solidFill>
                  <a:srgbClr val="F2794D"/>
                </a:solidFill>
                <a:latin typeface="Aptos" panose="020B0004020202020204" pitchFamily="34" charset="0"/>
              </a:rPr>
              <a:t>inspirehep</a:t>
            </a:r>
            <a:r>
              <a:rPr lang="en-GB" sz="2400" b="1" i="1" dirty="0">
                <a:solidFill>
                  <a:srgbClr val="F2794D"/>
                </a:solidFill>
                <a:latin typeface="Aptos" panose="020B0004020202020204" pitchFamily="34" charset="0"/>
              </a:rPr>
              <a:t>).</a:t>
            </a:r>
          </a:p>
          <a:p>
            <a:pPr marL="457200" indent="-457200">
              <a:spcBef>
                <a:spcPts val="2200"/>
              </a:spcBef>
              <a:buFont typeface="+mj-lt"/>
              <a:buAutoNum type="arabicPeriod"/>
            </a:pPr>
            <a:r>
              <a:rPr lang="en-GB" sz="2400" b="1" i="1" dirty="0">
                <a:solidFill>
                  <a:srgbClr val="F2794D"/>
                </a:solidFill>
                <a:latin typeface="Aptos" panose="020B0004020202020204" pitchFamily="34" charset="0"/>
              </a:rPr>
              <a:t>Le </a:t>
            </a:r>
            <a:r>
              <a:rPr lang="en-GB" sz="2400" b="1" i="1" dirty="0" err="1">
                <a:solidFill>
                  <a:srgbClr val="F2794D"/>
                </a:solidFill>
                <a:latin typeface="Aptos" panose="020B0004020202020204" pitchFamily="34" charset="0"/>
              </a:rPr>
              <a:t>risorse</a:t>
            </a:r>
            <a:r>
              <a:rPr lang="en-GB" sz="2400" b="1" i="1" dirty="0">
                <a:solidFill>
                  <a:srgbClr val="F2794D"/>
                </a:solidFill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latin typeface="Aptos" panose="020B0004020202020204" pitchFamily="34" charset="0"/>
              </a:rPr>
              <a:t>assegnate</a:t>
            </a:r>
            <a:r>
              <a:rPr lang="en-GB" sz="2400" b="1" i="1" dirty="0">
                <a:solidFill>
                  <a:srgbClr val="F2794D"/>
                </a:solidFill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latin typeface="Aptos" panose="020B0004020202020204" pitchFamily="34" charset="0"/>
              </a:rPr>
              <a:t>all’archivio</a:t>
            </a:r>
            <a:r>
              <a:rPr lang="en-GB" sz="2400" b="1" i="1" dirty="0">
                <a:solidFill>
                  <a:srgbClr val="F2794D"/>
                </a:solidFill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latin typeface="Aptos" panose="020B0004020202020204" pitchFamily="34" charset="0"/>
              </a:rPr>
              <a:t>istituzionale</a:t>
            </a:r>
            <a:r>
              <a:rPr lang="en-GB" sz="2400" b="1" i="1" dirty="0">
                <a:solidFill>
                  <a:srgbClr val="F2794D"/>
                </a:solidFill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latin typeface="Aptos" panose="020B0004020202020204" pitchFamily="34" charset="0"/>
              </a:rPr>
              <a:t>sono</a:t>
            </a:r>
            <a:r>
              <a:rPr lang="en-GB" sz="2400" b="1" i="1" dirty="0">
                <a:solidFill>
                  <a:srgbClr val="F2794D"/>
                </a:solidFill>
                <a:latin typeface="Aptos" panose="020B0004020202020204" pitchFamily="34" charset="0"/>
              </a:rPr>
              <a:t> quelle </a:t>
            </a:r>
            <a:r>
              <a:rPr lang="en-GB" sz="2400" b="1" i="1" dirty="0" err="1">
                <a:solidFill>
                  <a:srgbClr val="F2794D"/>
                </a:solidFill>
                <a:latin typeface="Aptos" panose="020B0004020202020204" pitchFamily="34" charset="0"/>
              </a:rPr>
              <a:t>già</a:t>
            </a:r>
            <a:r>
              <a:rPr lang="en-GB" sz="2400" b="1" i="1" dirty="0">
                <a:solidFill>
                  <a:srgbClr val="F2794D"/>
                </a:solidFill>
                <a:latin typeface="Aptos" panose="020B0004020202020204" pitchFamily="34" charset="0"/>
              </a:rPr>
              <a:t> in </a:t>
            </a:r>
            <a:r>
              <a:rPr lang="en-GB" sz="2400" b="1" i="1" dirty="0" err="1">
                <a:solidFill>
                  <a:srgbClr val="F2794D"/>
                </a:solidFill>
                <a:latin typeface="Aptos" panose="020B0004020202020204" pitchFamily="34" charset="0"/>
              </a:rPr>
              <a:t>uso</a:t>
            </a:r>
            <a:r>
              <a:rPr lang="en-GB" sz="2400" b="1" i="1" dirty="0">
                <a:solidFill>
                  <a:srgbClr val="F2794D"/>
                </a:solidFill>
                <a:latin typeface="Aptos" panose="020B0004020202020204" pitchFamily="34" charset="0"/>
              </a:rPr>
              <a:t> (n.1 IT e n.1 </a:t>
            </a:r>
            <a:r>
              <a:rPr lang="en-GB" sz="2400" b="1" i="1" dirty="0" err="1">
                <a:solidFill>
                  <a:srgbClr val="F2794D"/>
                </a:solidFill>
                <a:latin typeface="Aptos" panose="020B0004020202020204" pitchFamily="34" charset="0"/>
              </a:rPr>
              <a:t>curatela</a:t>
            </a:r>
            <a:r>
              <a:rPr lang="en-GB" sz="2400" b="1" i="1" dirty="0">
                <a:solidFill>
                  <a:srgbClr val="F2794D"/>
                </a:solidFill>
                <a:latin typeface="Aptos" panose="020B0004020202020204" pitchFamily="34" charset="0"/>
              </a:rPr>
              <a:t>) </a:t>
            </a:r>
            <a:endParaRPr lang="en-GB" sz="2400" b="1" i="1" dirty="0">
              <a:solidFill>
                <a:srgbClr val="F2794D"/>
              </a:solidFill>
              <a:effectLst/>
              <a:latin typeface="Aptos" panose="020B0004020202020204" pitchFamily="34" charset="0"/>
            </a:endParaRPr>
          </a:p>
          <a:p>
            <a:pPr marL="457200" indent="-457200">
              <a:spcBef>
                <a:spcPts val="2200"/>
              </a:spcBef>
              <a:buFont typeface="+mj-lt"/>
              <a:buAutoNum type="arabicPeriod"/>
            </a:pPr>
            <a:r>
              <a:rPr lang="en-GB" sz="2400" b="1" i="1" dirty="0" err="1">
                <a:solidFill>
                  <a:srgbClr val="F2794D"/>
                </a:solidFill>
                <a:latin typeface="Aptos" panose="020B0004020202020204" pitchFamily="34" charset="0"/>
              </a:rPr>
              <a:t>L’archivio</a:t>
            </a:r>
            <a:r>
              <a:rPr lang="en-GB" sz="2400" b="1" i="1" dirty="0">
                <a:solidFill>
                  <a:srgbClr val="F2794D"/>
                </a:solidFill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latin typeface="Aptos" panose="020B0004020202020204" pitchFamily="34" charset="0"/>
              </a:rPr>
              <a:t>istituzionale</a:t>
            </a:r>
            <a:r>
              <a:rPr lang="en-GB" sz="2400" b="1" i="1" dirty="0">
                <a:solidFill>
                  <a:srgbClr val="F2794D"/>
                </a:solidFill>
                <a:latin typeface="Aptos" panose="020B0004020202020204" pitchFamily="34" charset="0"/>
              </a:rPr>
              <a:t> INFN </a:t>
            </a:r>
            <a:r>
              <a:rPr lang="en-GB" sz="2400" b="1" i="1" dirty="0" err="1">
                <a:solidFill>
                  <a:srgbClr val="F2794D"/>
                </a:solidFill>
                <a:latin typeface="Aptos" panose="020B0004020202020204" pitchFamily="34" charset="0"/>
              </a:rPr>
              <a:t>può</a:t>
            </a:r>
            <a:r>
              <a:rPr lang="en-GB" sz="2400" b="1" i="1" dirty="0">
                <a:solidFill>
                  <a:srgbClr val="F2794D"/>
                </a:solidFill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latin typeface="Aptos" panose="020B0004020202020204" pitchFamily="34" charset="0"/>
              </a:rPr>
              <a:t>interoperare</a:t>
            </a:r>
            <a:r>
              <a:rPr lang="en-GB" sz="2400" b="1" i="1" dirty="0">
                <a:solidFill>
                  <a:srgbClr val="F2794D"/>
                </a:solidFill>
                <a:latin typeface="Aptos" panose="020B0004020202020204" pitchFamily="34" charset="0"/>
              </a:rPr>
              <a:t> con </a:t>
            </a:r>
            <a:r>
              <a:rPr lang="en-GB" sz="2400" b="1" i="1" dirty="0" err="1">
                <a:solidFill>
                  <a:srgbClr val="F2794D"/>
                </a:solidFill>
                <a:latin typeface="Aptos" panose="020B0004020202020204" pitchFamily="34" charset="0"/>
              </a:rPr>
              <a:t>archivi</a:t>
            </a:r>
            <a:r>
              <a:rPr lang="en-GB" sz="2400" b="1" i="1" dirty="0">
                <a:solidFill>
                  <a:srgbClr val="F2794D"/>
                </a:solidFill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latin typeface="Aptos" panose="020B0004020202020204" pitchFamily="34" charset="0"/>
              </a:rPr>
              <a:t>satelliti</a:t>
            </a:r>
            <a:r>
              <a:rPr lang="en-GB" sz="2400" b="1" i="1" dirty="0">
                <a:solidFill>
                  <a:srgbClr val="F2794D"/>
                </a:solidFill>
                <a:latin typeface="Aptos" panose="020B0004020202020204" pitchFamily="34" charset="0"/>
              </a:rPr>
              <a:t> </a:t>
            </a:r>
            <a:endParaRPr lang="en-GB" sz="2400" b="1" i="1" dirty="0">
              <a:solidFill>
                <a:srgbClr val="F2794D"/>
              </a:solidFill>
              <a:effectLst/>
              <a:latin typeface="Aptos" panose="020B0004020202020204" pitchFamily="34" charset="0"/>
            </a:endParaRPr>
          </a:p>
          <a:p>
            <a:pPr marL="0" indent="0">
              <a:spcBef>
                <a:spcPts val="2200"/>
              </a:spcBef>
              <a:buNone/>
            </a:pPr>
            <a:endParaRPr lang="en-GB" sz="2400" b="1" i="1" dirty="0">
              <a:solidFill>
                <a:srgbClr val="F2794D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098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6110666" name="Titolo 1"/>
          <p:cNvSpPr>
            <a:spLocks noGrp="1"/>
          </p:cNvSpPr>
          <p:nvPr>
            <p:ph type="ctrTitle"/>
          </p:nvPr>
        </p:nvSpPr>
        <p:spPr bwMode="auto">
          <a:xfrm>
            <a:off x="577429" y="2006094"/>
            <a:ext cx="5707087" cy="1116702"/>
          </a:xfrm>
        </p:spPr>
        <p:txBody>
          <a:bodyPr vertOverflow="overflow" horzOverflow="overflow" vert="horz" lIns="91440" tIns="45720" rIns="91440" bIns="45720" numCol="1" spcCol="0" rtlCol="0" fromWordArt="0" anchor="b" anchorCtr="0" forceAA="0" compatLnSpc="0">
            <a:noAutofit/>
          </a:bodyPr>
          <a:lstStyle/>
          <a:p>
            <a:pPr algn="l">
              <a:defRPr/>
            </a:pPr>
            <a:r>
              <a:rPr lang="it-IT" sz="88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Grazie</a:t>
            </a:r>
            <a:r>
              <a:rPr lang="it-IT" sz="88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!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BEA0717E-CEFA-ADB4-ED48-99921556B398}"/>
              </a:ext>
            </a:extLst>
          </p:cNvPr>
          <p:cNvSpPr txBox="1">
            <a:spLocks/>
          </p:cNvSpPr>
          <p:nvPr/>
        </p:nvSpPr>
        <p:spPr bwMode="auto">
          <a:xfrm>
            <a:off x="697739" y="3932389"/>
            <a:ext cx="10796522" cy="2193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Quicksand"/>
                <a:ea typeface="+mn-ea"/>
                <a:cs typeface="+mn-cs"/>
              </a:defRPr>
            </a:lvl1pPr>
            <a:lvl2pPr marL="457177" indent="0" algn="ctr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53" indent="0" algn="ctr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31" indent="0" algn="ctr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08" indent="0" algn="ctr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885" indent="0" algn="ctr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60" indent="0" algn="ctr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39" indent="0" algn="ctr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17" indent="0" algn="ctr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3300" b="1" dirty="0">
                <a:solidFill>
                  <a:srgbClr val="D974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Contatti</a:t>
            </a:r>
          </a:p>
          <a:p>
            <a:pPr>
              <a:lnSpc>
                <a:spcPct val="90000"/>
              </a:lnSpc>
            </a:pPr>
            <a:endParaRPr lang="it-IT" sz="2200" b="1" dirty="0">
              <a:solidFill>
                <a:srgbClr val="D97400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it-IT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Gruppo di lavoro Open Science  dell’INFN: </a:t>
            </a:r>
            <a:r>
              <a:rPr lang="it-IT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openscience@lists.infn.it</a:t>
            </a:r>
            <a:endParaRPr lang="it-IT" dirty="0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it-IT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  <a:hlinkClick r:id="rId4"/>
              </a:rPr>
              <a:t>stefano.bianco@lnf.infn.it</a:t>
            </a:r>
            <a:r>
              <a:rPr lang="it-IT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  <a:hlinkClick r:id="rId5"/>
              </a:rPr>
              <a:t>marcello.maggi@ba.infn.it</a:t>
            </a:r>
            <a:r>
              <a:rPr lang="it-IT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  <a:hlinkClick r:id="rId6"/>
              </a:rPr>
              <a:t>laura.patrizii@bo.infn.it</a:t>
            </a:r>
            <a:r>
              <a:rPr lang="it-IT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  </a:t>
            </a:r>
            <a:r>
              <a:rPr lang="it-IT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  <a:hlinkClick r:id="rId7"/>
              </a:rPr>
              <a:t>luca.dellagnello@cnaf.infn.it</a:t>
            </a:r>
            <a:r>
              <a:rPr lang="it-IT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3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11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4611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1106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F51650-EBF0-0D48-1A99-405A888A9A0A}"/>
              </a:ext>
            </a:extLst>
          </p:cNvPr>
          <p:cNvSpPr txBox="1"/>
          <p:nvPr/>
        </p:nvSpPr>
        <p:spPr>
          <a:xfrm>
            <a:off x="3312160" y="2275840"/>
            <a:ext cx="21371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8000" dirty="0"/>
              <a:t>altro</a:t>
            </a:r>
          </a:p>
        </p:txBody>
      </p:sp>
    </p:spTree>
    <p:extLst>
      <p:ext uri="{BB962C8B-B14F-4D97-AF65-F5344CB8AC3E}">
        <p14:creationId xmlns:p14="http://schemas.microsoft.com/office/powerpoint/2010/main" val="1701005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7D8333D-5292-CE31-7D94-7488BEA77645}"/>
              </a:ext>
            </a:extLst>
          </p:cNvPr>
          <p:cNvSpPr txBox="1"/>
          <p:nvPr/>
        </p:nvSpPr>
        <p:spPr>
          <a:xfrm>
            <a:off x="569494" y="943859"/>
            <a:ext cx="10310540" cy="40459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2760"/>
              </a:lnSpc>
              <a:spcBef>
                <a:spcPts val="1200"/>
              </a:spcBef>
            </a:pPr>
            <a:r>
              <a:rPr lang="it-IT" sz="2000" b="1" dirty="0">
                <a:latin typeface="Avenir" panose="02000503020000020003" pitchFamily="2" charset="0"/>
              </a:rPr>
              <a:t>ART.7. GESTIONE DEI DIRITTI DI AUTORE</a:t>
            </a:r>
          </a:p>
          <a:p>
            <a:pPr>
              <a:lnSpc>
                <a:spcPts val="2760"/>
              </a:lnSpc>
              <a:spcBef>
                <a:spcPts val="1200"/>
              </a:spcBef>
            </a:pPr>
            <a:r>
              <a:rPr lang="it-IT" dirty="0">
                <a:latin typeface="Avenir" panose="02000503020000020003" pitchFamily="2" charset="0"/>
              </a:rPr>
              <a:t>7.1 Ai sensi della legislazione italiana sul diritto d’autore, </a:t>
            </a:r>
            <a:r>
              <a:rPr lang="it-IT" b="1" dirty="0">
                <a:latin typeface="Avenir" panose="02000503020000020003" pitchFamily="2" charset="0"/>
              </a:rPr>
              <a:t>fermo restando il diritto morale d’autore riconosciuto a colui che abbia generato il Prodotto della ricerca, spetta all’INFN il diritto di utilizzazione del Prodotto creato e pubblicato per conto e a spese dell’INFN. </a:t>
            </a:r>
          </a:p>
          <a:p>
            <a:pPr>
              <a:lnSpc>
                <a:spcPts val="2760"/>
              </a:lnSpc>
              <a:spcBef>
                <a:spcPts val="1800"/>
              </a:spcBef>
            </a:pPr>
            <a:r>
              <a:rPr lang="it-IT" dirty="0">
                <a:latin typeface="Avenir" panose="02000503020000020003" pitchFamily="2" charset="0"/>
              </a:rPr>
              <a:t>7.2 Poiché la legislazione italiana sul diritto d’autore dispone che l’Autore di articoli su rivista o di contributi singoli a pubblicazione miscellanea torni libero di disporre del proprio Prodotto subito dopo la sua pubblicazione, salvo patto contrario risultante per iscritto</a:t>
            </a:r>
            <a:r>
              <a:rPr lang="it-IT" dirty="0">
                <a:solidFill>
                  <a:srgbClr val="0432FF"/>
                </a:solidFill>
                <a:latin typeface="Avenir" panose="02000503020000020003" pitchFamily="2" charset="0"/>
              </a:rPr>
              <a:t>, </a:t>
            </a:r>
            <a:r>
              <a:rPr lang="it-IT" b="1" dirty="0">
                <a:latin typeface="Avenir" panose="02000503020000020003" pitchFamily="2" charset="0"/>
              </a:rPr>
              <a:t>l’INFN raccomanda agli Autori di non sottoscrivere accordi che prevedano la concessione di diritti esclusivi diversi ed ulteriori rispetto a quello di prima pubblicazione e distribuzione commerciale o che impediscano di riutilizzare il Prodotto medesimo.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11E54C-2CFF-700E-EC94-BB603BC09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137" y="6413297"/>
            <a:ext cx="1036275" cy="365125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E293EFF-68BE-170F-2711-758CAEA65DA7}"/>
              </a:ext>
            </a:extLst>
          </p:cNvPr>
          <p:cNvSpPr txBox="1">
            <a:spLocks/>
          </p:cNvSpPr>
          <p:nvPr/>
        </p:nvSpPr>
        <p:spPr>
          <a:xfrm>
            <a:off x="6751127" y="6416162"/>
            <a:ext cx="465657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>
                <a:solidFill>
                  <a:schemeClr val="bg1"/>
                </a:solidFill>
              </a:rPr>
              <a:t>2024.02.12 </a:t>
            </a:r>
            <a:r>
              <a:rPr lang="it-IT" sz="1200" dirty="0" err="1">
                <a:solidFill>
                  <a:schemeClr val="bg1"/>
                </a:solidFill>
              </a:rPr>
              <a:t>S.Bianco</a:t>
            </a:r>
            <a:r>
              <a:rPr lang="it-IT" sz="1200" dirty="0">
                <a:solidFill>
                  <a:schemeClr val="bg1"/>
                </a:solidFill>
              </a:rPr>
              <a:t> et al., Disciplinare Accesso ai Prodotti della Ricerca</a:t>
            </a:r>
          </a:p>
        </p:txBody>
      </p:sp>
    </p:spTree>
    <p:extLst>
      <p:ext uri="{BB962C8B-B14F-4D97-AF65-F5344CB8AC3E}">
        <p14:creationId xmlns:p14="http://schemas.microsoft.com/office/powerpoint/2010/main" val="3679577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9C0C38-6DEC-17BD-C44C-768229C63032}"/>
              </a:ext>
            </a:extLst>
          </p:cNvPr>
          <p:cNvSpPr txBox="1"/>
          <p:nvPr/>
        </p:nvSpPr>
        <p:spPr>
          <a:xfrm>
            <a:off x="2174240" y="1036320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appunti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533FAB-3CC7-79DD-FB0A-FF2B74EBD452}"/>
              </a:ext>
            </a:extLst>
          </p:cNvPr>
          <p:cNvSpPr txBox="1"/>
          <p:nvPr/>
        </p:nvSpPr>
        <p:spPr>
          <a:xfrm>
            <a:off x="2164080" y="2519680"/>
            <a:ext cx="6825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twiki.cern.ch</a:t>
            </a:r>
            <a:r>
              <a:rPr lang="en-GB" dirty="0"/>
              <a:t>/</a:t>
            </a:r>
            <a:r>
              <a:rPr lang="en-GB" dirty="0" err="1"/>
              <a:t>twiki</a:t>
            </a:r>
            <a:r>
              <a:rPr lang="en-GB" dirty="0"/>
              <a:t>/bin/view/</a:t>
            </a:r>
            <a:r>
              <a:rPr lang="en-GB" dirty="0" err="1"/>
              <a:t>CMSPublic</a:t>
            </a:r>
            <a:r>
              <a:rPr lang="en-GB" dirty="0"/>
              <a:t>/CompOpsTier0Policies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774100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E707C30-E254-1756-7464-A61FE9A34454}"/>
              </a:ext>
            </a:extLst>
          </p:cNvPr>
          <p:cNvSpPr txBox="1"/>
          <p:nvPr/>
        </p:nvSpPr>
        <p:spPr>
          <a:xfrm>
            <a:off x="1053796" y="125744"/>
            <a:ext cx="9309403" cy="6815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>
                <a:solidFill>
                  <a:srgbClr val="0432FF"/>
                </a:solidFill>
                <a:latin typeface="Avenir Book" panose="02000503020000020003" pitchFamily="2" charset="0"/>
              </a:rPr>
              <a:t>Il gruppo di lavoro Open Science («GLOS»)</a:t>
            </a:r>
          </a:p>
          <a:p>
            <a:pPr marL="0" indent="0" algn="ctr">
              <a:lnSpc>
                <a:spcPct val="100000"/>
              </a:lnSpc>
              <a:spcBef>
                <a:spcPts val="1600"/>
              </a:spcBef>
              <a:buNone/>
            </a:pPr>
            <a:r>
              <a:rPr lang="it-IT" sz="2400" dirty="0">
                <a:effectLst/>
                <a:latin typeface="Avenir" panose="02000503020000020003" pitchFamily="2" charset="0"/>
              </a:rPr>
              <a:t>S. Bianco, T. Boccali, M. Bruno, </a:t>
            </a:r>
            <a:r>
              <a:rPr lang="it-IT" sz="2400" dirty="0">
                <a:latin typeface="Avenir" panose="02000503020000020003" pitchFamily="2" charset="0"/>
              </a:rPr>
              <a:t>M.</a:t>
            </a:r>
            <a:r>
              <a:rPr lang="it-IT" sz="2400" dirty="0">
                <a:effectLst/>
                <a:latin typeface="Avenir" panose="02000503020000020003" pitchFamily="2" charset="0"/>
              </a:rPr>
              <a:t> Maggi,  </a:t>
            </a:r>
            <a:r>
              <a:rPr lang="it-IT" sz="2400" dirty="0" err="1">
                <a:effectLst/>
                <a:latin typeface="Avenir" panose="02000503020000020003" pitchFamily="2" charset="0"/>
              </a:rPr>
              <a:t>D.Menasce</a:t>
            </a:r>
            <a:r>
              <a:rPr lang="it-IT" sz="2400" dirty="0">
                <a:latin typeface="Avenir" panose="02000503020000020003" pitchFamily="2" charset="0"/>
              </a:rPr>
              <a:t>, </a:t>
            </a:r>
          </a:p>
          <a:p>
            <a:pPr marL="0" indent="0" algn="ctr">
              <a:lnSpc>
                <a:spcPct val="100000"/>
              </a:lnSpc>
              <a:spcBef>
                <a:spcPts val="1600"/>
              </a:spcBef>
              <a:buNone/>
            </a:pPr>
            <a:r>
              <a:rPr lang="it-IT" sz="2400" dirty="0">
                <a:latin typeface="Avenir" panose="02000503020000020003" pitchFamily="2" charset="0"/>
              </a:rPr>
              <a:t>M. Pallavicini (</a:t>
            </a:r>
            <a:r>
              <a:rPr lang="it-IT" sz="2400" dirty="0" err="1">
                <a:latin typeface="Avenir" panose="02000503020000020003" pitchFamily="2" charset="0"/>
              </a:rPr>
              <a:t>e.o.</a:t>
            </a:r>
            <a:r>
              <a:rPr lang="it-IT" sz="2400" dirty="0">
                <a:latin typeface="Avenir" panose="02000503020000020003" pitchFamily="2" charset="0"/>
              </a:rPr>
              <a:t>), </a:t>
            </a:r>
            <a:r>
              <a:rPr lang="it-IT" sz="2400" dirty="0">
                <a:effectLst/>
                <a:latin typeface="Avenir" panose="02000503020000020003" pitchFamily="2" charset="0"/>
              </a:rPr>
              <a:t>L. </a:t>
            </a:r>
            <a:r>
              <a:rPr lang="it-IT" sz="2400" dirty="0" err="1">
                <a:effectLst/>
                <a:latin typeface="Avenir" panose="02000503020000020003" pitchFamily="2" charset="0"/>
              </a:rPr>
              <a:t>Patrizii</a:t>
            </a:r>
            <a:endParaRPr lang="it-IT" sz="2400" dirty="0">
              <a:latin typeface="Avenir" panose="02000503020000020003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1600"/>
              </a:spcBef>
              <a:buNone/>
            </a:pPr>
            <a:r>
              <a:rPr lang="it-IT" sz="2400" dirty="0" err="1">
                <a:latin typeface="Avenir" panose="02000503020000020003" pitchFamily="2" charset="0"/>
              </a:rPr>
              <a:t>I.Piergentili</a:t>
            </a:r>
            <a:r>
              <a:rPr lang="it-IT" sz="2400" dirty="0">
                <a:latin typeface="Avenir" panose="02000503020000020003" pitchFamily="2" charset="0"/>
              </a:rPr>
              <a:t>, L. Sabatini , </a:t>
            </a:r>
            <a:r>
              <a:rPr lang="it-IT" sz="2400" dirty="0" err="1">
                <a:latin typeface="Avenir" panose="02000503020000020003" pitchFamily="2" charset="0"/>
              </a:rPr>
              <a:t>S.Dal</a:t>
            </a:r>
            <a:r>
              <a:rPr lang="it-IT" sz="2400" dirty="0">
                <a:latin typeface="Avenir" panose="02000503020000020003" pitchFamily="2" charset="0"/>
              </a:rPr>
              <a:t> </a:t>
            </a:r>
            <a:r>
              <a:rPr lang="it-IT" sz="2400" dirty="0" err="1">
                <a:latin typeface="Avenir" panose="02000503020000020003" pitchFamily="2" charset="0"/>
              </a:rPr>
              <a:t>Pra</a:t>
            </a:r>
            <a:r>
              <a:rPr lang="it-IT" sz="2400" dirty="0">
                <a:latin typeface="Avenir" panose="02000503020000020003" pitchFamily="2" charset="0"/>
              </a:rPr>
              <a:t>, L. Dell’Agnello, </a:t>
            </a:r>
          </a:p>
          <a:p>
            <a:pPr marL="0" indent="0" algn="ctr">
              <a:lnSpc>
                <a:spcPct val="100000"/>
              </a:lnSpc>
              <a:spcBef>
                <a:spcPts val="1600"/>
              </a:spcBef>
              <a:buNone/>
            </a:pPr>
            <a:r>
              <a:rPr lang="it-IT" sz="2400" dirty="0" err="1">
                <a:latin typeface="Avenir" panose="02000503020000020003" pitchFamily="2" charset="0"/>
              </a:rPr>
              <a:t>F.Marchegiani</a:t>
            </a:r>
            <a:r>
              <a:rPr lang="it-IT" sz="2400" dirty="0">
                <a:latin typeface="Avenir" panose="02000503020000020003" pitchFamily="2" charset="0"/>
              </a:rPr>
              <a:t>, </a:t>
            </a:r>
            <a:r>
              <a:rPr lang="it-IT" sz="2400" dirty="0" err="1">
                <a:latin typeface="Avenir" panose="02000503020000020003" pitchFamily="2" charset="0"/>
              </a:rPr>
              <a:t>A.Paoletti</a:t>
            </a:r>
            <a:r>
              <a:rPr lang="it-IT" sz="2400" dirty="0">
                <a:latin typeface="Avenir" panose="02000503020000020003" pitchFamily="2" charset="0"/>
              </a:rPr>
              <a:t>, </a:t>
            </a:r>
            <a:r>
              <a:rPr lang="it-IT" sz="2400" dirty="0" err="1">
                <a:latin typeface="Avenir" panose="02000503020000020003" pitchFamily="2" charset="0"/>
              </a:rPr>
              <a:t>R.Rotondo</a:t>
            </a:r>
            <a:r>
              <a:rPr lang="it-IT" sz="2400" dirty="0">
                <a:latin typeface="Avenir" panose="02000503020000020003" pitchFamily="2" charset="0"/>
              </a:rPr>
              <a:t> (</a:t>
            </a:r>
            <a:r>
              <a:rPr lang="it-IT" sz="2400" i="1" dirty="0">
                <a:latin typeface="Avenir" panose="02000503020000020003" pitchFamily="2" charset="0"/>
              </a:rPr>
              <a:t>esperti)</a:t>
            </a:r>
          </a:p>
          <a:p>
            <a:pPr marL="0" indent="0" algn="ctr">
              <a:lnSpc>
                <a:spcPct val="100000"/>
              </a:lnSpc>
              <a:spcBef>
                <a:spcPts val="1600"/>
              </a:spcBef>
              <a:buNone/>
            </a:pPr>
            <a:r>
              <a:rPr lang="it-IT" sz="2400" dirty="0" err="1">
                <a:latin typeface="Avenir" panose="02000503020000020003" pitchFamily="2" charset="0"/>
              </a:rPr>
              <a:t>N.Pastrone</a:t>
            </a:r>
            <a:r>
              <a:rPr lang="it-IT" sz="2400" dirty="0">
                <a:latin typeface="Avenir" panose="02000503020000020003" pitchFamily="2" charset="0"/>
              </a:rPr>
              <a:t> GLV</a:t>
            </a:r>
          </a:p>
          <a:p>
            <a:pPr marL="0" indent="0" algn="ctr">
              <a:lnSpc>
                <a:spcPct val="100000"/>
              </a:lnSpc>
              <a:spcBef>
                <a:spcPts val="1600"/>
              </a:spcBef>
              <a:buNone/>
            </a:pPr>
            <a:r>
              <a:rPr lang="it-IT" sz="2400" dirty="0" err="1">
                <a:latin typeface="Avenir" panose="02000503020000020003" pitchFamily="2" charset="0"/>
              </a:rPr>
              <a:t>C.Bozzi</a:t>
            </a:r>
            <a:r>
              <a:rPr lang="it-IT" sz="2400" dirty="0">
                <a:latin typeface="Avenir" panose="02000503020000020003" pitchFamily="2" charset="0"/>
              </a:rPr>
              <a:t>, </a:t>
            </a:r>
            <a:r>
              <a:rPr lang="it-IT" sz="2400" dirty="0" err="1">
                <a:latin typeface="Avenir" panose="02000503020000020003" pitchFamily="2" charset="0"/>
              </a:rPr>
              <a:t>L.Gaido</a:t>
            </a:r>
            <a:r>
              <a:rPr lang="it-IT" sz="2400" dirty="0">
                <a:latin typeface="Avenir" panose="02000503020000020003" pitchFamily="2" charset="0"/>
              </a:rPr>
              <a:t> GLC3SN</a:t>
            </a:r>
          </a:p>
          <a:p>
            <a:pPr algn="ctr">
              <a:lnSpc>
                <a:spcPct val="150000"/>
              </a:lnSpc>
            </a:pPr>
            <a:endParaRPr lang="it-IT" sz="2400" b="1" dirty="0">
              <a:solidFill>
                <a:srgbClr val="0432FF"/>
              </a:solidFill>
              <a:latin typeface="Avenir Book" panose="02000503020000020003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it-IT" sz="2400" b="1" dirty="0">
                <a:solidFill>
                  <a:srgbClr val="0432FF"/>
                </a:solidFill>
                <a:latin typeface="Avenir Book" panose="02000503020000020003" pitchFamily="2" charset="0"/>
              </a:rPr>
              <a:t>Il comitato ex art. 8 disciplinare («Comitato»)</a:t>
            </a:r>
          </a:p>
          <a:p>
            <a:pPr algn="ctr">
              <a:lnSpc>
                <a:spcPct val="150000"/>
              </a:lnSpc>
            </a:pPr>
            <a:r>
              <a:rPr lang="it-IT" sz="2400" b="1" dirty="0" err="1">
                <a:latin typeface="Avenir Book" panose="02000503020000020003" pitchFamily="2" charset="0"/>
              </a:rPr>
              <a:t>S.Bianco</a:t>
            </a:r>
            <a:r>
              <a:rPr lang="it-IT" sz="2400" b="1" dirty="0">
                <a:latin typeface="Avenir Book" panose="02000503020000020003" pitchFamily="2" charset="0"/>
              </a:rPr>
              <a:t>, </a:t>
            </a:r>
            <a:r>
              <a:rPr lang="it-IT" sz="2400" b="1" dirty="0" err="1">
                <a:latin typeface="Avenir Book" panose="02000503020000020003" pitchFamily="2" charset="0"/>
              </a:rPr>
              <a:t>M.Maggi</a:t>
            </a:r>
            <a:r>
              <a:rPr lang="it-IT" sz="2400" b="1" dirty="0">
                <a:latin typeface="Avenir Book" panose="02000503020000020003" pitchFamily="2" charset="0"/>
              </a:rPr>
              <a:t>, </a:t>
            </a:r>
            <a:r>
              <a:rPr lang="it-IT" sz="2400" b="1" dirty="0" err="1">
                <a:latin typeface="Avenir Book" panose="02000503020000020003" pitchFamily="2" charset="0"/>
              </a:rPr>
              <a:t>M.Pallavicini</a:t>
            </a:r>
            <a:r>
              <a:rPr lang="it-IT" sz="2400" b="1" dirty="0">
                <a:latin typeface="Avenir Book" panose="02000503020000020003" pitchFamily="2" charset="0"/>
              </a:rPr>
              <a:t> (</a:t>
            </a:r>
            <a:r>
              <a:rPr lang="it-IT" sz="2400" b="1" dirty="0" err="1">
                <a:latin typeface="Avenir Book" panose="02000503020000020003" pitchFamily="2" charset="0"/>
              </a:rPr>
              <a:t>presid</a:t>
            </a:r>
            <a:r>
              <a:rPr lang="it-IT" sz="2400" b="1" dirty="0">
                <a:latin typeface="Avenir Book" panose="02000503020000020003" pitchFamily="2" charset="0"/>
              </a:rPr>
              <a:t>.), </a:t>
            </a:r>
            <a:r>
              <a:rPr lang="it-IT" sz="2400" b="1" dirty="0" err="1">
                <a:latin typeface="Avenir Book" panose="02000503020000020003" pitchFamily="2" charset="0"/>
              </a:rPr>
              <a:t>L.Patrizii</a:t>
            </a:r>
            <a:endParaRPr lang="it-IT" sz="2400" b="1" dirty="0">
              <a:latin typeface="Avenir Book" panose="02000503020000020003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it-IT" sz="2400" b="1" dirty="0" err="1">
                <a:latin typeface="Avenir Book" panose="02000503020000020003" pitchFamily="2" charset="0"/>
              </a:rPr>
              <a:t>L.Dell’Agnello</a:t>
            </a:r>
            <a:r>
              <a:rPr lang="it-IT" sz="2400" b="1" dirty="0">
                <a:latin typeface="Avenir Book" panose="02000503020000020003" pitchFamily="2" charset="0"/>
              </a:rPr>
              <a:t> (</a:t>
            </a:r>
            <a:r>
              <a:rPr lang="it-IT" sz="2400" b="1" i="1" dirty="0">
                <a:latin typeface="Avenir Book" panose="02000503020000020003" pitchFamily="2" charset="0"/>
              </a:rPr>
              <a:t>esperto)</a:t>
            </a:r>
          </a:p>
          <a:p>
            <a:pPr algn="ctr">
              <a:lnSpc>
                <a:spcPct val="150000"/>
              </a:lnSpc>
            </a:pPr>
            <a:endParaRPr lang="it-IT" sz="2400" b="1" dirty="0">
              <a:solidFill>
                <a:srgbClr val="0432FF"/>
              </a:solidFill>
              <a:latin typeface="Avenir Book" panose="02000503020000020003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4719E5-F407-16FB-C0F6-9DE39B2E0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137" y="6413297"/>
            <a:ext cx="1036275" cy="365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BDAE4E-CFC2-E53F-AFD4-3344BCBAE14A}"/>
              </a:ext>
            </a:extLst>
          </p:cNvPr>
          <p:cNvSpPr txBox="1"/>
          <p:nvPr/>
        </p:nvSpPr>
        <p:spPr>
          <a:xfrm rot="1989039">
            <a:off x="7966549" y="2537767"/>
            <a:ext cx="4793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2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openscience@lists.infn.it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7AF0603-B9CE-D840-A94C-40ACE0D63604}"/>
              </a:ext>
            </a:extLst>
          </p:cNvPr>
          <p:cNvSpPr txBox="1">
            <a:spLocks/>
          </p:cNvSpPr>
          <p:nvPr/>
        </p:nvSpPr>
        <p:spPr>
          <a:xfrm>
            <a:off x="6751127" y="6416162"/>
            <a:ext cx="465657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>
                <a:solidFill>
                  <a:schemeClr val="bg1"/>
                </a:solidFill>
              </a:rPr>
              <a:t>2024.02.12 </a:t>
            </a:r>
            <a:r>
              <a:rPr lang="it-IT" sz="1200" dirty="0" err="1">
                <a:solidFill>
                  <a:schemeClr val="bg1"/>
                </a:solidFill>
              </a:rPr>
              <a:t>S.Bianco</a:t>
            </a:r>
            <a:r>
              <a:rPr lang="it-IT" sz="1200" dirty="0">
                <a:solidFill>
                  <a:schemeClr val="bg1"/>
                </a:solidFill>
              </a:rPr>
              <a:t> et al., Disciplinare Accesso ai Prodotti della Ricerca</a:t>
            </a:r>
          </a:p>
        </p:txBody>
      </p:sp>
    </p:spTree>
    <p:extLst>
      <p:ext uri="{BB962C8B-B14F-4D97-AF65-F5344CB8AC3E}">
        <p14:creationId xmlns:p14="http://schemas.microsoft.com/office/powerpoint/2010/main" val="550488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EBDA43B-87EC-C3C6-82F7-356FCA7ACA84}"/>
              </a:ext>
            </a:extLst>
          </p:cNvPr>
          <p:cNvSpPr txBox="1"/>
          <p:nvPr/>
        </p:nvSpPr>
        <p:spPr>
          <a:xfrm>
            <a:off x="2856320" y="444167"/>
            <a:ext cx="449958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en-US" b="1" dirty="0" err="1">
                <a:solidFill>
                  <a:srgbClr val="005289"/>
                </a:solidFill>
                <a:latin typeface="Avenir" panose="02000503020000020003" pitchFamily="2" charset="0"/>
              </a:rPr>
              <a:t>Adottata</a:t>
            </a:r>
            <a:r>
              <a:rPr lang="en-US" b="1" dirty="0">
                <a:solidFill>
                  <a:srgbClr val="005289"/>
                </a:solidFill>
                <a:latin typeface="Avenir" panose="02000503020000020003" pitchFamily="2" charset="0"/>
              </a:rPr>
              <a:t> da 193 </a:t>
            </a:r>
            <a:r>
              <a:rPr lang="en-US" b="1" dirty="0" err="1">
                <a:solidFill>
                  <a:srgbClr val="005289"/>
                </a:solidFill>
                <a:latin typeface="Avenir" panose="02000503020000020003" pitchFamily="2" charset="0"/>
              </a:rPr>
              <a:t>Paesi</a:t>
            </a:r>
            <a:endParaRPr lang="en-US" b="1" dirty="0">
              <a:solidFill>
                <a:srgbClr val="005289"/>
              </a:solidFill>
              <a:latin typeface="Avenir" panose="02000503020000020003" pitchFamily="2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1B282E2-7FB5-790F-4D33-A89C9B64209F}"/>
              </a:ext>
            </a:extLst>
          </p:cNvPr>
          <p:cNvSpPr txBox="1"/>
          <p:nvPr/>
        </p:nvSpPr>
        <p:spPr>
          <a:xfrm>
            <a:off x="2856320" y="48524"/>
            <a:ext cx="7143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  <a:highlight>
                  <a:srgbClr val="FFFF00"/>
                </a:highlight>
                <a:latin typeface="Avenir" panose="02000503020000020003" pitchFamily="2" charset="0"/>
              </a:rPr>
              <a:t>Raccomandazione UNESCO sulla Scienza Aperta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A208E39-1CEB-9D95-5759-927ADF550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89" y="343968"/>
            <a:ext cx="1901509" cy="25999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6A7FAB-DDA5-9562-6E91-DC37F58B3BD1}"/>
              </a:ext>
            </a:extLst>
          </p:cNvPr>
          <p:cNvSpPr txBox="1"/>
          <p:nvPr/>
        </p:nvSpPr>
        <p:spPr>
          <a:xfrm>
            <a:off x="2962666" y="916365"/>
            <a:ext cx="7844423" cy="1514325"/>
          </a:xfrm>
          <a:prstGeom prst="rect">
            <a:avLst/>
          </a:prstGeom>
          <a:solidFill>
            <a:srgbClr val="00AAE5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760"/>
              </a:lnSpc>
              <a:buSzPct val="150000"/>
              <a:buFont typeface="Arial" panose="020B0604020202020204" pitchFamily="34" charset="0"/>
              <a:buChar char="•"/>
            </a:pPr>
            <a:r>
              <a:rPr lang="en-IT" sz="2000" b="1">
                <a:solidFill>
                  <a:schemeClr val="bg1"/>
                </a:solidFill>
                <a:latin typeface="Avenir" panose="02000503020000020003" pitchFamily="2" charset="0"/>
              </a:rPr>
              <a:t>Accesso aperto e immediato alla conoscenza</a:t>
            </a:r>
            <a:r>
              <a:rPr lang="en-GB" sz="2000" b="1" dirty="0">
                <a:solidFill>
                  <a:schemeClr val="bg1"/>
                </a:solidFill>
                <a:latin typeface="Avenir" panose="02000503020000020003" pitchFamily="2" charset="0"/>
              </a:rPr>
              <a:t> “A</a:t>
            </a:r>
            <a:r>
              <a:rPr lang="en-IT" sz="2000" b="1">
                <a:solidFill>
                  <a:schemeClr val="bg1"/>
                </a:solidFill>
                <a:latin typeface="Avenir" panose="02000503020000020003" pitchFamily="2" charset="0"/>
              </a:rPr>
              <a:t>s open as possible as closed as necessary</a:t>
            </a:r>
            <a:r>
              <a:rPr lang="en-GB" sz="2000" b="1" dirty="0">
                <a:solidFill>
                  <a:schemeClr val="bg1"/>
                </a:solidFill>
                <a:latin typeface="Avenir" panose="02000503020000020003" pitchFamily="2" charset="0"/>
              </a:rPr>
              <a:t>”</a:t>
            </a:r>
            <a:r>
              <a:rPr lang="en-IT" sz="2000" b="1">
                <a:solidFill>
                  <a:schemeClr val="bg1"/>
                </a:solidFill>
                <a:latin typeface="Avenir" panose="02000503020000020003" pitchFamily="2" charset="0"/>
              </a:rPr>
              <a:t> </a:t>
            </a:r>
          </a:p>
          <a:p>
            <a:pPr marL="285750" indent="-285750">
              <a:lnSpc>
                <a:spcPts val="2760"/>
              </a:lnSpc>
              <a:buSzPct val="150000"/>
              <a:buFont typeface="Arial" panose="020B0604020202020204" pitchFamily="34" charset="0"/>
              <a:buChar char="•"/>
            </a:pPr>
            <a:r>
              <a:rPr lang="en-IT" sz="2000" b="1">
                <a:solidFill>
                  <a:schemeClr val="bg1"/>
                </a:solidFill>
                <a:latin typeface="Avenir" panose="02000503020000020003" pitchFamily="2" charset="0"/>
              </a:rPr>
              <a:t>Condividere infrastrutture di ricerca</a:t>
            </a:r>
          </a:p>
          <a:p>
            <a:pPr marL="285750" indent="-285750">
              <a:lnSpc>
                <a:spcPts val="2760"/>
              </a:lnSpc>
              <a:buSzPct val="150000"/>
              <a:buFont typeface="Arial" panose="020B0604020202020204" pitchFamily="34" charset="0"/>
              <a:buChar char="•"/>
            </a:pPr>
            <a:r>
              <a:rPr lang="en-IT" sz="2000" b="1">
                <a:solidFill>
                  <a:schemeClr val="bg1"/>
                </a:solidFill>
                <a:latin typeface="Avenir" panose="02000503020000020003" pitchFamily="2" charset="0"/>
              </a:rPr>
              <a:t>Promuovere collaborazione fra scienziati e attori sociali</a:t>
            </a:r>
          </a:p>
        </p:txBody>
      </p:sp>
      <p:sp>
        <p:nvSpPr>
          <p:cNvPr id="18" name="CasellaDiTesto 13">
            <a:extLst>
              <a:ext uri="{FF2B5EF4-FFF2-40B4-BE49-F238E27FC236}">
                <a16:creationId xmlns:a16="http://schemas.microsoft.com/office/drawing/2014/main" id="{A7D42510-254A-6646-86F2-C2BEA27F21D2}"/>
              </a:ext>
            </a:extLst>
          </p:cNvPr>
          <p:cNvSpPr txBox="1"/>
          <p:nvPr/>
        </p:nvSpPr>
        <p:spPr>
          <a:xfrm>
            <a:off x="2982603" y="3314309"/>
            <a:ext cx="7127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  <a:highlight>
                  <a:srgbClr val="FFFF00"/>
                </a:highlight>
                <a:latin typeface="Avenir" panose="02000503020000020003" pitchFamily="2" charset="0"/>
              </a:rPr>
              <a:t>Piano Nazionale della Scienza Aperta 2021-2027</a:t>
            </a:r>
          </a:p>
        </p:txBody>
      </p:sp>
      <p:sp>
        <p:nvSpPr>
          <p:cNvPr id="19" name="CasellaDiTesto 12">
            <a:extLst>
              <a:ext uri="{FF2B5EF4-FFF2-40B4-BE49-F238E27FC236}">
                <a16:creationId xmlns:a16="http://schemas.microsoft.com/office/drawing/2014/main" id="{26AC9C57-A490-4136-C44E-52A395232724}"/>
              </a:ext>
            </a:extLst>
          </p:cNvPr>
          <p:cNvSpPr txBox="1"/>
          <p:nvPr/>
        </p:nvSpPr>
        <p:spPr>
          <a:xfrm>
            <a:off x="266842" y="3206587"/>
            <a:ext cx="224979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rgbClr val="005289"/>
                </a:solidFill>
                <a:latin typeface="Avenir Medium" panose="02000503020000020003" pitchFamily="2" charset="0"/>
              </a:rPr>
              <a:t>Giugno 2022 </a:t>
            </a:r>
            <a:endParaRPr lang="en-US" b="1" dirty="0">
              <a:solidFill>
                <a:srgbClr val="005289"/>
              </a:solidFill>
              <a:latin typeface="Avenir" panose="02000503020000020003" pitchFamily="2" charset="0"/>
            </a:endParaRPr>
          </a:p>
        </p:txBody>
      </p:sp>
      <p:sp>
        <p:nvSpPr>
          <p:cNvPr id="20" name="CasellaDiTesto 11">
            <a:extLst>
              <a:ext uri="{FF2B5EF4-FFF2-40B4-BE49-F238E27FC236}">
                <a16:creationId xmlns:a16="http://schemas.microsoft.com/office/drawing/2014/main" id="{4DF4129B-7F26-F38B-EF0F-1A1446909E35}"/>
              </a:ext>
            </a:extLst>
          </p:cNvPr>
          <p:cNvSpPr txBox="1"/>
          <p:nvPr/>
        </p:nvSpPr>
        <p:spPr>
          <a:xfrm>
            <a:off x="2939524" y="4280760"/>
            <a:ext cx="4545868" cy="1477328"/>
          </a:xfrm>
          <a:prstGeom prst="rect">
            <a:avLst/>
          </a:prstGeom>
          <a:solidFill>
            <a:srgbClr val="CC3399"/>
          </a:solidFill>
          <a:ln>
            <a:solidFill>
              <a:srgbClr val="002A4A"/>
            </a:solidFill>
          </a:ln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Avenir" panose="02000503020000020003" pitchFamily="2" charset="0"/>
              </a:rPr>
              <a:t>Favorire la transizione verso un sistema aperto, trasparente, equo, inclusivo, in cui la comunità scientifica si riappropri della comunicazione dei risultati della ricerca, con benefici per l’intera società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A3755A-0D20-82BE-E3B6-7EBCF144CDA1}"/>
              </a:ext>
            </a:extLst>
          </p:cNvPr>
          <p:cNvGrpSpPr/>
          <p:nvPr/>
        </p:nvGrpSpPr>
        <p:grpSpPr>
          <a:xfrm>
            <a:off x="331889" y="3522058"/>
            <a:ext cx="2230161" cy="2512941"/>
            <a:chOff x="376726" y="1675371"/>
            <a:chExt cx="3309452" cy="3644180"/>
          </a:xfrm>
        </p:grpSpPr>
        <p:pic>
          <p:nvPicPr>
            <p:cNvPr id="21" name="Immagine 7">
              <a:extLst>
                <a:ext uri="{FF2B5EF4-FFF2-40B4-BE49-F238E27FC236}">
                  <a16:creationId xmlns:a16="http://schemas.microsoft.com/office/drawing/2014/main" id="{3C26ED71-A414-3878-9984-71D732434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687" y="5045707"/>
              <a:ext cx="3042710" cy="273844"/>
            </a:xfrm>
            <a:prstGeom prst="rect">
              <a:avLst/>
            </a:prstGeom>
            <a:ln>
              <a:solidFill>
                <a:srgbClr val="002A4A"/>
              </a:solidFill>
            </a:ln>
          </p:spPr>
        </p:pic>
        <p:pic>
          <p:nvPicPr>
            <p:cNvPr id="22" name="Immagine 4">
              <a:extLst>
                <a:ext uri="{FF2B5EF4-FFF2-40B4-BE49-F238E27FC236}">
                  <a16:creationId xmlns:a16="http://schemas.microsoft.com/office/drawing/2014/main" id="{D5E41908-8C1B-AAE1-3DAF-BD5DC7551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6134"/>
            <a:stretch/>
          </p:blipFill>
          <p:spPr>
            <a:xfrm>
              <a:off x="581407" y="2885555"/>
              <a:ext cx="2917697" cy="2033502"/>
            </a:xfrm>
            <a:prstGeom prst="rect">
              <a:avLst/>
            </a:prstGeom>
            <a:ln>
              <a:solidFill>
                <a:srgbClr val="002A4A"/>
              </a:solidFill>
            </a:ln>
          </p:spPr>
        </p:pic>
        <p:pic>
          <p:nvPicPr>
            <p:cNvPr id="23" name="Immagine 1">
              <a:extLst>
                <a:ext uri="{FF2B5EF4-FFF2-40B4-BE49-F238E27FC236}">
                  <a16:creationId xmlns:a16="http://schemas.microsoft.com/office/drawing/2014/main" id="{F0C23C4E-B5CA-C7FA-6620-BA875EDFBD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-1690" b="56928"/>
            <a:stretch/>
          </p:blipFill>
          <p:spPr>
            <a:xfrm>
              <a:off x="376726" y="1675371"/>
              <a:ext cx="3309452" cy="1104222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84F6D54-5C01-9110-E8F3-935C47BB37C9}"/>
              </a:ext>
            </a:extLst>
          </p:cNvPr>
          <p:cNvSpPr txBox="1"/>
          <p:nvPr/>
        </p:nvSpPr>
        <p:spPr>
          <a:xfrm>
            <a:off x="7640855" y="4280760"/>
            <a:ext cx="3911976" cy="1754326"/>
          </a:xfrm>
          <a:prstGeom prst="rect">
            <a:avLst/>
          </a:prstGeom>
          <a:solidFill>
            <a:srgbClr val="4A66AC"/>
          </a:solidFill>
        </p:spPr>
        <p:txBody>
          <a:bodyPr wrap="square" rtlCol="0">
            <a:spAutoFit/>
          </a:bodyPr>
          <a:lstStyle/>
          <a:p>
            <a:r>
              <a:rPr lang="en-IT" dirty="0">
                <a:solidFill>
                  <a:schemeClr val="bg1"/>
                </a:solidFill>
                <a:latin typeface="Avenir Medium" panose="02000503020000020003" pitchFamily="2" charset="0"/>
              </a:rPr>
              <a:t>Pubblicazioni scientifiche</a:t>
            </a:r>
          </a:p>
          <a:p>
            <a:r>
              <a:rPr lang="en-IT" dirty="0">
                <a:solidFill>
                  <a:schemeClr val="bg1"/>
                </a:solidFill>
                <a:latin typeface="Avenir Medium" panose="02000503020000020003" pitchFamily="2" charset="0"/>
              </a:rPr>
              <a:t>Dati della ricerca</a:t>
            </a:r>
          </a:p>
          <a:p>
            <a:r>
              <a:rPr lang="en-IT" dirty="0">
                <a:solidFill>
                  <a:schemeClr val="bg1"/>
                </a:solidFill>
                <a:latin typeface="Avenir Medium" panose="02000503020000020003" pitchFamily="2" charset="0"/>
              </a:rPr>
              <a:t>Valutazione della ricerca</a:t>
            </a:r>
          </a:p>
          <a:p>
            <a:r>
              <a:rPr lang="en-IT">
                <a:solidFill>
                  <a:schemeClr val="bg1"/>
                </a:solidFill>
                <a:latin typeface="Avenir Medium" panose="02000503020000020003" pitchFamily="2" charset="0"/>
              </a:rPr>
              <a:t>Coordinamento</a:t>
            </a:r>
            <a:r>
              <a:rPr lang="en-GB" dirty="0">
                <a:solidFill>
                  <a:schemeClr val="bg1"/>
                </a:solidFill>
                <a:latin typeface="Avenir Medium" panose="02000503020000020003" pitchFamily="2" charset="0"/>
              </a:rPr>
              <a:t> a </a:t>
            </a:r>
            <a:r>
              <a:rPr lang="en-GB" dirty="0" err="1">
                <a:solidFill>
                  <a:schemeClr val="bg1"/>
                </a:solidFill>
                <a:latin typeface="Avenir Medium" panose="02000503020000020003" pitchFamily="2" charset="0"/>
              </a:rPr>
              <a:t>livello</a:t>
            </a:r>
            <a:r>
              <a:rPr lang="en-GB" dirty="0">
                <a:solidFill>
                  <a:schemeClr val="bg1"/>
                </a:solidFill>
                <a:latin typeface="Avenir Medium" panose="02000503020000020003" pitchFamily="2" charset="0"/>
              </a:rPr>
              <a:t> </a:t>
            </a:r>
            <a:r>
              <a:rPr lang="en-IT">
                <a:solidFill>
                  <a:schemeClr val="bg1"/>
                </a:solidFill>
                <a:latin typeface="Avenir Medium" panose="02000503020000020003" pitchFamily="2" charset="0"/>
              </a:rPr>
              <a:t>europeo</a:t>
            </a:r>
            <a:endParaRPr lang="en-IT" dirty="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r>
              <a:rPr lang="en-GB" dirty="0">
                <a:solidFill>
                  <a:schemeClr val="bg1"/>
                </a:solidFill>
                <a:latin typeface="Avenir Medium" panose="02000503020000020003" pitchFamily="2" charset="0"/>
              </a:rPr>
              <a:t>Apertura d</a:t>
            </a:r>
            <a:r>
              <a:rPr lang="en-IT">
                <a:solidFill>
                  <a:schemeClr val="bg1"/>
                </a:solidFill>
                <a:latin typeface="Avenir Medium" panose="02000503020000020003" pitchFamily="2" charset="0"/>
              </a:rPr>
              <a:t>ati</a:t>
            </a:r>
            <a:r>
              <a:rPr lang="en-GB" dirty="0">
                <a:solidFill>
                  <a:schemeClr val="bg1"/>
                </a:solidFill>
                <a:latin typeface="Avenir Medium" panose="02000503020000020003" pitchFamily="2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venir Medium" panose="02000503020000020003" pitchFamily="2" charset="0"/>
              </a:rPr>
              <a:t>ricerca</a:t>
            </a:r>
            <a:r>
              <a:rPr lang="en-IT">
                <a:solidFill>
                  <a:schemeClr val="bg1"/>
                </a:solidFill>
                <a:latin typeface="Avenir Medium" panose="02000503020000020003" pitchFamily="2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venir Medium" panose="02000503020000020003" pitchFamily="2" charset="0"/>
              </a:rPr>
              <a:t>su</a:t>
            </a:r>
            <a:r>
              <a:rPr lang="en-GB" dirty="0">
                <a:solidFill>
                  <a:schemeClr val="bg1"/>
                </a:solidFill>
                <a:latin typeface="Avenir Medium" panose="02000503020000020003" pitchFamily="2" charset="0"/>
              </a:rPr>
              <a:t> </a:t>
            </a:r>
            <a:r>
              <a:rPr lang="en-IT">
                <a:solidFill>
                  <a:schemeClr val="bg1"/>
                </a:solidFill>
                <a:latin typeface="Avenir Medium" panose="02000503020000020003" pitchFamily="2" charset="0"/>
              </a:rPr>
              <a:t>emergenze </a:t>
            </a:r>
            <a:r>
              <a:rPr lang="en-IT" dirty="0">
                <a:solidFill>
                  <a:schemeClr val="bg1"/>
                </a:solidFill>
                <a:latin typeface="Avenir Medium" panose="02000503020000020003" pitchFamily="2" charset="0"/>
              </a:rPr>
              <a:t>sanitarie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4D82D3F-DC4F-86D1-2F42-DB44CC43753D}"/>
              </a:ext>
            </a:extLst>
          </p:cNvPr>
          <p:cNvSpPr txBox="1"/>
          <p:nvPr/>
        </p:nvSpPr>
        <p:spPr>
          <a:xfrm>
            <a:off x="2962666" y="3844222"/>
            <a:ext cx="1350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CC3399"/>
                </a:solidFill>
                <a:latin typeface="Avenir Black" panose="02000503020000020003" pitchFamily="2" charset="0"/>
              </a:rPr>
              <a:t>Obiettivo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12A8F27-BFEE-92FF-0322-05D01D2ED01D}"/>
              </a:ext>
            </a:extLst>
          </p:cNvPr>
          <p:cNvSpPr txBox="1"/>
          <p:nvPr/>
        </p:nvSpPr>
        <p:spPr>
          <a:xfrm>
            <a:off x="7640855" y="3844222"/>
            <a:ext cx="2337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2A3990"/>
                </a:solidFill>
                <a:latin typeface="Avenir Black" panose="02000503020000020003" pitchFamily="2" charset="0"/>
              </a:rPr>
              <a:t>Assi di Intervento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0C82E7F-6445-C22B-170F-6A311748A27B}"/>
              </a:ext>
            </a:extLst>
          </p:cNvPr>
          <p:cNvSpPr txBox="1"/>
          <p:nvPr/>
        </p:nvSpPr>
        <p:spPr>
          <a:xfrm>
            <a:off x="331889" y="32746"/>
            <a:ext cx="76332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005289"/>
                </a:solidFill>
                <a:latin typeface="Avenir Medium" panose="02000503020000020003" pitchFamily="2" charset="0"/>
              </a:rPr>
              <a:t>Novembre  2021 </a:t>
            </a:r>
            <a:endParaRPr lang="it-IT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7268A84-6031-9CB5-D9ED-060D8C69D2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7137" y="6413297"/>
            <a:ext cx="1036275" cy="365125"/>
          </a:xfrm>
          <a:prstGeom prst="rect">
            <a:avLst/>
          </a:prstGeom>
        </p:spPr>
      </p:pic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F73F3637-3F3A-F3F0-9E86-573972D649A7}"/>
              </a:ext>
            </a:extLst>
          </p:cNvPr>
          <p:cNvSpPr txBox="1">
            <a:spLocks/>
          </p:cNvSpPr>
          <p:nvPr/>
        </p:nvSpPr>
        <p:spPr>
          <a:xfrm>
            <a:off x="6751127" y="6416162"/>
            <a:ext cx="465657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>
                <a:solidFill>
                  <a:schemeClr val="bg1"/>
                </a:solidFill>
              </a:rPr>
              <a:t>2024.02.12 </a:t>
            </a:r>
            <a:r>
              <a:rPr lang="it-IT" sz="1200" dirty="0" err="1">
                <a:solidFill>
                  <a:schemeClr val="bg1"/>
                </a:solidFill>
              </a:rPr>
              <a:t>S.Bianco</a:t>
            </a:r>
            <a:r>
              <a:rPr lang="it-IT" sz="1200" dirty="0">
                <a:solidFill>
                  <a:schemeClr val="bg1"/>
                </a:solidFill>
              </a:rPr>
              <a:t> et al., Disciplinare Accesso ai Prodotti della Ricerca</a:t>
            </a:r>
          </a:p>
        </p:txBody>
      </p:sp>
      <p:sp>
        <p:nvSpPr>
          <p:cNvPr id="3" name="Striped Right Arrow 2">
            <a:extLst>
              <a:ext uri="{FF2B5EF4-FFF2-40B4-BE49-F238E27FC236}">
                <a16:creationId xmlns:a16="http://schemas.microsoft.com/office/drawing/2014/main" id="{F381C044-66D2-C216-B40A-450CC4372EA7}"/>
              </a:ext>
            </a:extLst>
          </p:cNvPr>
          <p:cNvSpPr/>
          <p:nvPr/>
        </p:nvSpPr>
        <p:spPr>
          <a:xfrm rot="7572496">
            <a:off x="10452375" y="3268038"/>
            <a:ext cx="1569688" cy="1644366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516419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6BF54D6-61DC-9808-6C48-13772BEF5F86}"/>
              </a:ext>
            </a:extLst>
          </p:cNvPr>
          <p:cNvSpPr txBox="1"/>
          <p:nvPr/>
        </p:nvSpPr>
        <p:spPr>
          <a:xfrm rot="5400000">
            <a:off x="-1637756" y="4428450"/>
            <a:ext cx="355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testi estratti da Delibera 16717. Enfasi colore aggiunta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BA4FF9EE-F98B-0DD4-A39B-B24790B04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94" y="79578"/>
            <a:ext cx="8356408" cy="4380287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0EBE21A8-715A-BAB7-09EA-972500D9E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869" y="4566949"/>
            <a:ext cx="8904259" cy="1686600"/>
          </a:xfrm>
          <a:prstGeom prst="rect">
            <a:avLst/>
          </a:prstGeom>
        </p:spPr>
      </p:pic>
      <p:sp>
        <p:nvSpPr>
          <p:cNvPr id="2" name="CasellaDiTesto 1">
            <a:hlinkClick r:id="rId5"/>
            <a:extLst>
              <a:ext uri="{FF2B5EF4-FFF2-40B4-BE49-F238E27FC236}">
                <a16:creationId xmlns:a16="http://schemas.microsoft.com/office/drawing/2014/main" id="{0001CA7F-605E-C700-0F58-1B526F0A98B7}"/>
              </a:ext>
            </a:extLst>
          </p:cNvPr>
          <p:cNvSpPr txBox="1"/>
          <p:nvPr/>
        </p:nvSpPr>
        <p:spPr>
          <a:xfrm rot="2163732">
            <a:off x="7987909" y="1347833"/>
            <a:ext cx="44792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DOI: </a:t>
            </a:r>
            <a:r>
              <a:rPr lang="en-GB" sz="1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https://</a:t>
            </a:r>
            <a:r>
              <a:rPr lang="en-GB" sz="1400" b="1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doi.org</a:t>
            </a:r>
            <a:r>
              <a:rPr lang="en-GB" sz="1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/10.15161/</a:t>
            </a:r>
            <a:r>
              <a:rPr lang="en-GB" sz="1400" b="1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oar.it</a:t>
            </a:r>
            <a:r>
              <a:rPr lang="en-GB" sz="1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/143269</a:t>
            </a:r>
            <a:endParaRPr lang="it-IT" sz="1400" b="1" dirty="0">
              <a:highlight>
                <a:srgbClr val="FFFF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082764B-F6C2-B21A-4D30-FFA022A17237}"/>
              </a:ext>
            </a:extLst>
          </p:cNvPr>
          <p:cNvSpPr txBox="1">
            <a:spLocks/>
          </p:cNvSpPr>
          <p:nvPr/>
        </p:nvSpPr>
        <p:spPr>
          <a:xfrm>
            <a:off x="6751127" y="6416162"/>
            <a:ext cx="837602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>
                <a:solidFill>
                  <a:schemeClr val="bg1"/>
                </a:solidFill>
              </a:rPr>
              <a:t>2024.02.12 </a:t>
            </a:r>
            <a:r>
              <a:rPr lang="it-IT" sz="1200" dirty="0" err="1">
                <a:solidFill>
                  <a:schemeClr val="bg1"/>
                </a:solidFill>
              </a:rPr>
              <a:t>S.Bianco</a:t>
            </a:r>
            <a:r>
              <a:rPr lang="it-IT" sz="1200" dirty="0">
                <a:solidFill>
                  <a:schemeClr val="bg1"/>
                </a:solidFill>
              </a:rPr>
              <a:t> et al., Disciplinare Accesso ai Prodotti della Ricerca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72F8BA-204D-4071-016A-B747FAA235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7137" y="6413297"/>
            <a:ext cx="1036275" cy="365125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8736F1F3-08D6-046F-5CD1-1272EE6E7640}"/>
              </a:ext>
            </a:extLst>
          </p:cNvPr>
          <p:cNvSpPr txBox="1">
            <a:spLocks/>
          </p:cNvSpPr>
          <p:nvPr/>
        </p:nvSpPr>
        <p:spPr>
          <a:xfrm>
            <a:off x="6751127" y="6416162"/>
            <a:ext cx="465657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>
                <a:solidFill>
                  <a:schemeClr val="bg1"/>
                </a:solidFill>
              </a:rPr>
              <a:t>2024.02.12 </a:t>
            </a:r>
            <a:r>
              <a:rPr lang="it-IT" sz="1200" dirty="0" err="1">
                <a:solidFill>
                  <a:schemeClr val="bg1"/>
                </a:solidFill>
              </a:rPr>
              <a:t>S.Bianco</a:t>
            </a:r>
            <a:r>
              <a:rPr lang="it-IT" sz="1200" dirty="0">
                <a:solidFill>
                  <a:schemeClr val="bg1"/>
                </a:solidFill>
              </a:rPr>
              <a:t> et al., Disciplinare Accesso ai Prodotti della Ricerca</a:t>
            </a:r>
          </a:p>
        </p:txBody>
      </p:sp>
    </p:spTree>
    <p:extLst>
      <p:ext uri="{BB962C8B-B14F-4D97-AF65-F5344CB8AC3E}">
        <p14:creationId xmlns:p14="http://schemas.microsoft.com/office/powerpoint/2010/main" val="353871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E707C30-E254-1756-7464-A61FE9A34454}"/>
              </a:ext>
            </a:extLst>
          </p:cNvPr>
          <p:cNvSpPr txBox="1"/>
          <p:nvPr/>
        </p:nvSpPr>
        <p:spPr>
          <a:xfrm>
            <a:off x="1053796" y="881340"/>
            <a:ext cx="9309403" cy="3922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>
                <a:solidFill>
                  <a:srgbClr val="0432FF"/>
                </a:solidFill>
                <a:latin typeface="Avenir Book" panose="02000503020000020003" pitchFamily="2" charset="0"/>
              </a:rPr>
              <a:t>Hanno contribuito alla preparazione del  Disciplinare</a:t>
            </a:r>
          </a:p>
          <a:p>
            <a:pPr algn="ctr">
              <a:lnSpc>
                <a:spcPct val="150000"/>
              </a:lnSpc>
            </a:pPr>
            <a:r>
              <a:rPr lang="it-IT" sz="2400" dirty="0">
                <a:latin typeface="Avenir Book" panose="02000503020000020003" pitchFamily="2" charset="0"/>
              </a:rPr>
              <a:t>Il Gruppo di Lavoro Open Science</a:t>
            </a:r>
          </a:p>
          <a:p>
            <a:pPr algn="ctr">
              <a:lnSpc>
                <a:spcPts val="3580"/>
              </a:lnSpc>
            </a:pPr>
            <a:r>
              <a:rPr lang="it-IT" sz="2400" dirty="0">
                <a:effectLst/>
                <a:latin typeface="Avenir Book" panose="02000503020000020003" pitchFamily="2" charset="0"/>
                <a:ea typeface="Calibri" panose="020F0502020204030204" pitchFamily="34" charset="0"/>
              </a:rPr>
              <a:t>Pasquale Lubrano</a:t>
            </a:r>
            <a:r>
              <a:rPr lang="it-IT" sz="2400" dirty="0">
                <a:latin typeface="Avenir Book" panose="02000503020000020003" pitchFamily="2" charset="0"/>
                <a:ea typeface="Calibri" panose="020F0502020204030204" pitchFamily="34" charset="0"/>
              </a:rPr>
              <a:t> - </a:t>
            </a:r>
            <a:r>
              <a:rPr lang="it-IT" sz="2400" i="1" dirty="0">
                <a:effectLst/>
                <a:latin typeface="Avenir Book" panose="02000503020000020003" pitchFamily="2" charset="0"/>
                <a:ea typeface="Calibri" panose="020F0502020204030204" pitchFamily="34" charset="0"/>
              </a:rPr>
              <a:t>Gruppo di Lavoro Valutazione (2015-2022)</a:t>
            </a:r>
          </a:p>
          <a:p>
            <a:pPr algn="ctr">
              <a:lnSpc>
                <a:spcPts val="3580"/>
              </a:lnSpc>
            </a:pPr>
            <a:r>
              <a:rPr lang="it-IT" sz="2400" dirty="0">
                <a:effectLst/>
                <a:latin typeface="Avenir Book" panose="02000503020000020003" pitchFamily="2" charset="0"/>
                <a:ea typeface="Calibri" panose="020F0502020204030204" pitchFamily="34" charset="0"/>
              </a:rPr>
              <a:t>Eleonora Bovo</a:t>
            </a:r>
            <a:r>
              <a:rPr lang="it-IT" sz="2400" dirty="0">
                <a:latin typeface="Avenir Book" panose="02000503020000020003" pitchFamily="2" charset="0"/>
                <a:ea typeface="Calibri" panose="020F0502020204030204" pitchFamily="34" charset="0"/>
              </a:rPr>
              <a:t> - </a:t>
            </a:r>
            <a:r>
              <a:rPr lang="it-IT" sz="2400" i="1" dirty="0">
                <a:effectLst/>
                <a:latin typeface="Avenir Book" panose="02000503020000020003" pitchFamily="2" charset="0"/>
                <a:ea typeface="Calibri" panose="020F0502020204030204" pitchFamily="34" charset="0"/>
              </a:rPr>
              <a:t>Servizio Professionale Legale e Contenzioso</a:t>
            </a:r>
          </a:p>
          <a:p>
            <a:pPr algn="ctr">
              <a:lnSpc>
                <a:spcPts val="3580"/>
              </a:lnSpc>
            </a:pPr>
            <a:r>
              <a:rPr lang="it-IT" sz="2400" dirty="0">
                <a:effectLst/>
                <a:latin typeface="Avenir Book" panose="02000503020000020003" pitchFamily="2" charset="0"/>
                <a:ea typeface="Calibri" panose="020F0502020204030204" pitchFamily="34" charset="0"/>
              </a:rPr>
              <a:t> Ilaria </a:t>
            </a:r>
            <a:r>
              <a:rPr lang="it-IT" sz="2400" dirty="0" err="1">
                <a:effectLst/>
                <a:latin typeface="Avenir Book" panose="02000503020000020003" pitchFamily="2" charset="0"/>
                <a:ea typeface="Calibri" panose="020F0502020204030204" pitchFamily="34" charset="0"/>
              </a:rPr>
              <a:t>Giammarioli</a:t>
            </a:r>
            <a:r>
              <a:rPr lang="it-IT" sz="2400" dirty="0">
                <a:latin typeface="Avenir Book" panose="02000503020000020003" pitchFamily="2" charset="0"/>
                <a:ea typeface="Calibri" panose="020F0502020204030204" pitchFamily="34" charset="0"/>
              </a:rPr>
              <a:t> -</a:t>
            </a:r>
            <a:r>
              <a:rPr lang="it-IT" sz="2400" i="1" dirty="0">
                <a:effectLst/>
                <a:latin typeface="Avenir Book" panose="02000503020000020003" pitchFamily="2" charset="0"/>
                <a:ea typeface="Calibri" panose="020F0502020204030204" pitchFamily="34" charset="0"/>
              </a:rPr>
              <a:t>Servizio Trasferimento Tecnologico</a:t>
            </a:r>
          </a:p>
          <a:p>
            <a:pPr algn="ctr">
              <a:lnSpc>
                <a:spcPts val="3580"/>
              </a:lnSpc>
            </a:pPr>
            <a:r>
              <a:rPr lang="it-IT" sz="2400" dirty="0">
                <a:latin typeface="Avenir Book" panose="02000503020000020003" pitchFamily="2" charset="0"/>
                <a:ea typeface="Calibri" panose="020F0502020204030204" pitchFamily="34" charset="0"/>
              </a:rPr>
              <a:t>Attilio Sequi  - </a:t>
            </a:r>
            <a:r>
              <a:rPr lang="it-IT" sz="2400" i="1" dirty="0">
                <a:latin typeface="Avenir Book" panose="02000503020000020003" pitchFamily="2" charset="0"/>
              </a:rPr>
              <a:t>Direzione Servizi alla ricerca</a:t>
            </a:r>
          </a:p>
          <a:p>
            <a:pPr algn="ctr">
              <a:lnSpc>
                <a:spcPts val="3580"/>
              </a:lnSpc>
            </a:pPr>
            <a:r>
              <a:rPr lang="it-IT" sz="2400" dirty="0">
                <a:latin typeface="Avenir Book" panose="02000503020000020003" pitchFamily="2" charset="0"/>
              </a:rPr>
              <a:t>Simona Fiori – </a:t>
            </a:r>
            <a:r>
              <a:rPr lang="it-IT" sz="2400" i="1" dirty="0">
                <a:latin typeface="Avenir Book" panose="02000503020000020003" pitchFamily="2" charset="0"/>
              </a:rPr>
              <a:t>Direzione Gestione e Finanza</a:t>
            </a:r>
            <a:br>
              <a:rPr lang="it-IT" dirty="0">
                <a:latin typeface="Avenir Book" panose="02000503020000020003" pitchFamily="2" charset="0"/>
              </a:rPr>
            </a:br>
            <a:endParaRPr lang="it-IT" dirty="0">
              <a:latin typeface="Avenir Book" panose="02000503020000020003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4719E5-F407-16FB-C0F6-9DE39B2E0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137" y="6413297"/>
            <a:ext cx="1036275" cy="365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F4BE89-D17B-8052-E5AA-947A27F81A57}"/>
              </a:ext>
            </a:extLst>
          </p:cNvPr>
          <p:cNvSpPr txBox="1"/>
          <p:nvPr/>
        </p:nvSpPr>
        <p:spPr>
          <a:xfrm>
            <a:off x="4560848" y="5239421"/>
            <a:ext cx="3631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>
                <a:latin typeface="Courier New" panose="02070309020205020404" pitchFamily="49" charset="0"/>
                <a:cs typeface="Courier New" panose="02070309020205020404" pitchFamily="49" charset="0"/>
              </a:rPr>
              <a:t>openscience@lists.infn.it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4186051-10C0-BEDD-0C15-08EBBA952F8D}"/>
              </a:ext>
            </a:extLst>
          </p:cNvPr>
          <p:cNvSpPr txBox="1">
            <a:spLocks/>
          </p:cNvSpPr>
          <p:nvPr/>
        </p:nvSpPr>
        <p:spPr>
          <a:xfrm>
            <a:off x="6751127" y="6416162"/>
            <a:ext cx="465657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>
                <a:solidFill>
                  <a:schemeClr val="bg1"/>
                </a:solidFill>
              </a:rPr>
              <a:t>2024.02.12 </a:t>
            </a:r>
            <a:r>
              <a:rPr lang="it-IT" sz="1200" dirty="0" err="1">
                <a:solidFill>
                  <a:schemeClr val="bg1"/>
                </a:solidFill>
              </a:rPr>
              <a:t>S.Bianco</a:t>
            </a:r>
            <a:r>
              <a:rPr lang="it-IT" sz="1200" dirty="0">
                <a:solidFill>
                  <a:schemeClr val="bg1"/>
                </a:solidFill>
              </a:rPr>
              <a:t> et al., Disciplinare Accesso ai Prodotti della Ricerca</a:t>
            </a:r>
          </a:p>
        </p:txBody>
      </p:sp>
    </p:spTree>
    <p:extLst>
      <p:ext uri="{BB962C8B-B14F-4D97-AF65-F5344CB8AC3E}">
        <p14:creationId xmlns:p14="http://schemas.microsoft.com/office/powerpoint/2010/main" val="1667260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F7A77-69E0-C2A7-39D2-95E25B7B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30" y="-107872"/>
            <a:ext cx="7905964" cy="813017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011893"/>
                </a:solidFill>
                <a:latin typeface="Avenir Medium" panose="02000503020000020003" pitchFamily="2" charset="0"/>
              </a:rPr>
              <a:t>Storia </a:t>
            </a:r>
            <a:r>
              <a:rPr lang="en-GB" sz="3600" b="1" dirty="0" err="1">
                <a:solidFill>
                  <a:srgbClr val="011893"/>
                </a:solidFill>
                <a:latin typeface="Avenir Medium" panose="02000503020000020003" pitchFamily="2" charset="0"/>
              </a:rPr>
              <a:t>dell’archivio</a:t>
            </a:r>
            <a:endParaRPr lang="en-IT" sz="3600" b="1" dirty="0">
              <a:solidFill>
                <a:srgbClr val="011893"/>
              </a:solidFill>
              <a:latin typeface="Avenir Medium" panose="02000503020000020003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96581-46B5-CA87-0386-CDFCA0A1A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258971-2581-1140-A045-EF224496870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33871A-C698-7DE7-628C-D0F0814B1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610" y="549493"/>
            <a:ext cx="10740272" cy="5495707"/>
          </a:xfrm>
          <a:solidFill>
            <a:schemeClr val="bg1">
              <a:lumMod val="95000"/>
            </a:schemeClr>
          </a:solidFill>
        </p:spPr>
        <p:txBody>
          <a:bodyPr lIns="90000">
            <a:noAutofit/>
          </a:bodyPr>
          <a:lstStyle/>
          <a:p>
            <a:pPr>
              <a:spcBef>
                <a:spcPts val="2200"/>
              </a:spcBef>
            </a:pPr>
            <a:r>
              <a:rPr lang="en-IT" sz="2400" b="1" dirty="0">
                <a:solidFill>
                  <a:srgbClr val="F2794D"/>
                </a:solidFill>
                <a:latin typeface="Aptos" panose="020B0004020202020204" pitchFamily="34" charset="0"/>
              </a:rPr>
              <a:t>dal 2017 circa - pilot a Catania (Roberto Barbera, Riccardo Rotondo et al.)</a:t>
            </a:r>
          </a:p>
          <a:p>
            <a:pPr>
              <a:spcBef>
                <a:spcPts val="2200"/>
              </a:spcBef>
            </a:pPr>
            <a:r>
              <a:rPr lang="en-IT" sz="2400" b="1" dirty="0">
                <a:solidFill>
                  <a:srgbClr val="F2794D"/>
                </a:solidFill>
                <a:latin typeface="Aptos" panose="020B0004020202020204" pitchFamily="34" charset="0"/>
              </a:rPr>
              <a:t>2018 Prima presentazione alla Giunta Esecutiva</a:t>
            </a:r>
          </a:p>
          <a:p>
            <a:pPr>
              <a:spcBef>
                <a:spcPts val="2200"/>
              </a:spcBef>
            </a:pPr>
            <a:r>
              <a:rPr lang="en-IT" sz="2400" b="1" dirty="0">
                <a:solidFill>
                  <a:srgbClr val="F2794D"/>
                </a:solidFill>
                <a:latin typeface="Aptos" panose="020B0004020202020204" pitchFamily="34" charset="0"/>
              </a:rPr>
              <a:t>2019 Conceptual Design Report</a:t>
            </a:r>
          </a:p>
          <a:p>
            <a:pPr lvl="1">
              <a:lnSpc>
                <a:spcPts val="2020"/>
              </a:lnSpc>
            </a:pPr>
            <a:r>
              <a:rPr lang="it-IT" sz="1800" dirty="0">
                <a:solidFill>
                  <a:srgbClr val="000000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   </a:t>
            </a:r>
            <a:r>
              <a:rPr lang="en-GB" sz="1400" dirty="0">
                <a:latin typeface="Aptos" panose="020B0004020202020204" pitchFamily="34" charset="0"/>
                <a:hlinkClick r:id="rId3"/>
              </a:rPr>
              <a:t>https://doi.org/10.15161/oar.it/77118</a:t>
            </a:r>
            <a:endParaRPr lang="en-GB" sz="1400" dirty="0">
              <a:latin typeface="Aptos" panose="020B0004020202020204" pitchFamily="34" charset="0"/>
            </a:endParaRPr>
          </a:p>
          <a:p>
            <a:pPr>
              <a:spcBef>
                <a:spcPts val="2200"/>
              </a:spcBef>
            </a:pPr>
            <a:r>
              <a:rPr lang="it-IT" sz="2400" b="1" dirty="0">
                <a:solidFill>
                  <a:srgbClr val="F2794D"/>
                </a:solidFill>
                <a:latin typeface="Aptos" panose="020B0004020202020204" pitchFamily="34" charset="0"/>
              </a:rPr>
              <a:t>2020 Prima versione del disciplinare</a:t>
            </a:r>
          </a:p>
          <a:p>
            <a:pPr>
              <a:spcBef>
                <a:spcPts val="2200"/>
              </a:spcBef>
            </a:pPr>
            <a:r>
              <a:rPr lang="it-IT" sz="2400" b="1" dirty="0">
                <a:solidFill>
                  <a:srgbClr val="F2794D"/>
                </a:solidFill>
                <a:latin typeface="Aptos" panose="020B0004020202020204" pitchFamily="34" charset="0"/>
              </a:rPr>
              <a:t>2021 Approvazione della GE con modifiche agli artt.8 e 9</a:t>
            </a:r>
          </a:p>
          <a:p>
            <a:pPr>
              <a:spcBef>
                <a:spcPts val="2200"/>
              </a:spcBef>
            </a:pPr>
            <a:r>
              <a:rPr lang="it-IT" sz="2400" b="1" dirty="0">
                <a:solidFill>
                  <a:srgbClr val="F2794D"/>
                </a:solidFill>
                <a:latin typeface="Aptos" panose="020B0004020202020204" pitchFamily="34" charset="0"/>
              </a:rPr>
              <a:t>2023 Seconda versione del disciplinare </a:t>
            </a:r>
            <a:r>
              <a:rPr lang="it-IT" sz="2400" b="1" dirty="0" err="1">
                <a:solidFill>
                  <a:srgbClr val="F2794D"/>
                </a:solidFill>
                <a:latin typeface="Aptos" panose="020B0004020202020204" pitchFamily="34" charset="0"/>
              </a:rPr>
              <a:t>delib</a:t>
            </a:r>
            <a:r>
              <a:rPr lang="it-IT" sz="2400" b="1" dirty="0">
                <a:solidFill>
                  <a:srgbClr val="F2794D"/>
                </a:solidFill>
                <a:latin typeface="Aptos" panose="020B0004020202020204" pitchFamily="34" charset="0"/>
              </a:rPr>
              <a:t>. CD luglio 2023</a:t>
            </a:r>
          </a:p>
          <a:p>
            <a:pPr lvl="1">
              <a:spcBef>
                <a:spcPts val="2200"/>
              </a:spcBef>
            </a:pPr>
            <a:r>
              <a:rPr lang="en-GB" sz="1400" b="0" i="0" u="none" strike="noStrike" dirty="0">
                <a:solidFill>
                  <a:srgbClr val="CB6D04"/>
                </a:solidFill>
                <a:effectLst/>
                <a:latin typeface="Aptos" panose="020B0004020202020204" pitchFamily="34" charset="0"/>
                <a:hlinkClick r:id="rId4"/>
              </a:rPr>
              <a:t>https://doi.org/10.15161/oar.it/143269</a:t>
            </a:r>
            <a:endParaRPr lang="it-IT" sz="1400" b="1" dirty="0">
              <a:solidFill>
                <a:srgbClr val="F2794D"/>
              </a:solidFill>
              <a:latin typeface="Aptos" panose="020B0004020202020204" pitchFamily="34" charset="0"/>
            </a:endParaRPr>
          </a:p>
          <a:p>
            <a:pPr>
              <a:spcBef>
                <a:spcPts val="2200"/>
              </a:spcBef>
            </a:pPr>
            <a:r>
              <a:rPr lang="it-IT" sz="2400" b="1" dirty="0">
                <a:solidFill>
                  <a:srgbClr val="F2794D"/>
                </a:solidFill>
                <a:latin typeface="Aptos" panose="020B0004020202020204" pitchFamily="34" charset="0"/>
              </a:rPr>
              <a:t>2024 Inizio migrazione da Catania a servizi nazionali CNAF e upgrade da INVENIO 3 a INVENIO 12</a:t>
            </a:r>
          </a:p>
          <a:p>
            <a:pPr>
              <a:spcBef>
                <a:spcPts val="2200"/>
              </a:spcBef>
            </a:pPr>
            <a:r>
              <a:rPr lang="it-IT" sz="2400" b="1" dirty="0">
                <a:solidFill>
                  <a:srgbClr val="F2794D"/>
                </a:solidFill>
                <a:latin typeface="Aptos" panose="020B0004020202020204" pitchFamily="34" charset="0"/>
              </a:rPr>
              <a:t>2025 Pasqua rilascio archivio come servizio nazionale al CNAF</a:t>
            </a:r>
          </a:p>
          <a:p>
            <a:pPr lvl="1"/>
            <a:endParaRPr lang="en-GB" sz="2000" dirty="0">
              <a:latin typeface="Aptos" panose="020B00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1F1A36-9894-08A8-998D-ACACB79A52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7137" y="6413297"/>
            <a:ext cx="1036275" cy="365125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3894629-2AAA-D84B-EAB0-333D3DC102E5}"/>
              </a:ext>
            </a:extLst>
          </p:cNvPr>
          <p:cNvSpPr txBox="1">
            <a:spLocks/>
          </p:cNvSpPr>
          <p:nvPr/>
        </p:nvSpPr>
        <p:spPr>
          <a:xfrm>
            <a:off x="6751127" y="6416162"/>
            <a:ext cx="465657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>
                <a:solidFill>
                  <a:schemeClr val="bg1"/>
                </a:solidFill>
              </a:rPr>
              <a:t>2024.02.12 </a:t>
            </a:r>
            <a:r>
              <a:rPr lang="it-IT" sz="1200" dirty="0" err="1">
                <a:solidFill>
                  <a:schemeClr val="bg1"/>
                </a:solidFill>
              </a:rPr>
              <a:t>S.Bianco</a:t>
            </a:r>
            <a:r>
              <a:rPr lang="it-IT" sz="1200" dirty="0">
                <a:solidFill>
                  <a:schemeClr val="bg1"/>
                </a:solidFill>
              </a:rPr>
              <a:t> et al., Disciplinare Accesso ai Prodotti della Ricerca</a:t>
            </a:r>
          </a:p>
        </p:txBody>
      </p:sp>
    </p:spTree>
    <p:extLst>
      <p:ext uri="{BB962C8B-B14F-4D97-AF65-F5344CB8AC3E}">
        <p14:creationId xmlns:p14="http://schemas.microsoft.com/office/powerpoint/2010/main" val="1618243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F7A77-69E0-C2A7-39D2-95E25B7B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864" y="146302"/>
            <a:ext cx="7905964" cy="813017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rgbClr val="011893"/>
                </a:solidFill>
                <a:latin typeface="Avenir Medium" panose="02000503020000020003" pitchFamily="2" charset="0"/>
              </a:rPr>
              <a:t>Disciplinare</a:t>
            </a:r>
            <a:r>
              <a:rPr lang="en-GB" sz="3600" b="1" dirty="0">
                <a:solidFill>
                  <a:srgbClr val="011893"/>
                </a:solidFill>
                <a:latin typeface="Avenir Medium" panose="02000503020000020003" pitchFamily="2" charset="0"/>
              </a:rPr>
              <a:t> /1</a:t>
            </a:r>
            <a:endParaRPr lang="en-IT" sz="3600" b="1" dirty="0">
              <a:solidFill>
                <a:srgbClr val="011893"/>
              </a:solidFill>
              <a:latin typeface="Avenir Medium" panose="02000503020000020003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96581-46B5-CA87-0386-CDFCA0A1A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258971-2581-1140-A045-EF224496870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33871A-C698-7DE7-628C-D0F0814B1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730" y="812800"/>
            <a:ext cx="10740272" cy="5495707"/>
          </a:xfrm>
          <a:solidFill>
            <a:schemeClr val="bg1">
              <a:lumMod val="95000"/>
            </a:schemeClr>
          </a:solidFill>
        </p:spPr>
        <p:txBody>
          <a:bodyPr lIns="90000">
            <a:noAutofit/>
          </a:bodyPr>
          <a:lstStyle/>
          <a:p>
            <a:pPr>
              <a:spcBef>
                <a:spcPts val="2200"/>
              </a:spcBef>
            </a:pPr>
            <a:r>
              <a:rPr lang="en-IT" sz="2400" b="1" dirty="0">
                <a:solidFill>
                  <a:srgbClr val="F2794D"/>
                </a:solidFill>
                <a:latin typeface="Avenir Black" panose="02000503020000020003" pitchFamily="2" charset="0"/>
              </a:rPr>
              <a:t>Art.3 Definizioni </a:t>
            </a:r>
          </a:p>
          <a:p>
            <a:pPr lvl="1">
              <a:lnSpc>
                <a:spcPts val="2020"/>
              </a:lnSpc>
            </a:pPr>
            <a:r>
              <a:rPr lang="it-IT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Prodotto della ricerca o Prodotto</a:t>
            </a:r>
            <a:r>
              <a:rPr lang="it-IT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 espressione del lavoro intellettuale destinata al dibattito scientifico e ad applicazioni tecnologiche, comprensiva di elementi quali documenti, immagini, video, tabelle, disegni, formule, software, dati</a:t>
            </a:r>
            <a:r>
              <a:rPr lang="it-IT" sz="1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it-IT" sz="2000" b="1" dirty="0">
              <a:solidFill>
                <a:srgbClr val="F2794D"/>
              </a:solidFill>
              <a:latin typeface="Avenir" panose="02000503020000020003" pitchFamily="2" charset="0"/>
            </a:endParaRPr>
          </a:p>
          <a:p>
            <a:pPr>
              <a:spcBef>
                <a:spcPts val="2200"/>
              </a:spcBef>
            </a:pPr>
            <a:r>
              <a:rPr lang="it-IT" sz="2400" b="1" dirty="0">
                <a:solidFill>
                  <a:srgbClr val="F2794D"/>
                </a:solidFill>
                <a:latin typeface="Avenir Black" panose="02000503020000020003" pitchFamily="2" charset="0"/>
              </a:rPr>
              <a:t>Art.5 Obbligo di deposito di ogni prodotto</a:t>
            </a:r>
          </a:p>
          <a:p>
            <a:pPr lvl="1"/>
            <a:r>
              <a:rPr lang="en-GB" sz="2000" dirty="0"/>
              <a:t>D</a:t>
            </a:r>
            <a:r>
              <a:rPr lang="en-IT" sz="2000" dirty="0"/>
              <a:t>eposito singolo, non serve duplicare se già depositato su arXiv oppure InspireHEP (CERN</a:t>
            </a:r>
            <a:r>
              <a:rPr lang="en-IT" dirty="0"/>
              <a:t>)</a:t>
            </a:r>
          </a:p>
          <a:p>
            <a:pPr marL="914400" lvl="2" indent="0">
              <a:lnSpc>
                <a:spcPts val="2260"/>
              </a:lnSpc>
              <a:buNone/>
            </a:pPr>
            <a:r>
              <a:rPr lang="en-GB" sz="1800" i="1" dirty="0">
                <a:latin typeface="Calibri" panose="020F0502020204030204" pitchFamily="34" charset="0"/>
              </a:rPr>
              <a:t>5.1 </a:t>
            </a:r>
            <a:r>
              <a:rPr lang="en-GB" sz="1800" i="1" dirty="0" err="1">
                <a:latin typeface="Calibri" panose="020F0502020204030204" pitchFamily="34" charset="0"/>
              </a:rPr>
              <a:t>Gli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Autori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depositano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i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propri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Prodotti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nell’Archivio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istituzionale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dell’INFN</a:t>
            </a:r>
            <a:r>
              <a:rPr lang="en-GB" sz="1800" i="1" dirty="0">
                <a:latin typeface="Calibri" panose="020F0502020204030204" pitchFamily="34" charset="0"/>
              </a:rPr>
              <a:t>. Il </a:t>
            </a:r>
            <a:r>
              <a:rPr lang="en-GB" sz="1800" i="1" dirty="0" err="1">
                <a:latin typeface="Calibri" panose="020F0502020204030204" pitchFamily="34" charset="0"/>
              </a:rPr>
              <a:t>deposito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b="1" i="1" dirty="0">
                <a:latin typeface="Calibri" panose="020F0502020204030204" pitchFamily="34" charset="0"/>
              </a:rPr>
              <a:t>non è </a:t>
            </a:r>
            <a:r>
              <a:rPr lang="en-GB" sz="1800" b="1" i="1" dirty="0" err="1">
                <a:latin typeface="Calibri" panose="020F0502020204030204" pitchFamily="34" charset="0"/>
              </a:rPr>
              <a:t>richiesto</a:t>
            </a:r>
            <a:r>
              <a:rPr lang="en-GB" sz="1800" b="1" i="1" dirty="0">
                <a:latin typeface="Calibri" panose="020F0502020204030204" pitchFamily="34" charset="0"/>
              </a:rPr>
              <a:t> </a:t>
            </a:r>
            <a:r>
              <a:rPr lang="en-GB" sz="1800" b="1" i="1" dirty="0" err="1">
                <a:latin typeface="Calibri" panose="020F0502020204030204" pitchFamily="34" charset="0"/>
              </a:rPr>
              <a:t>laddove</a:t>
            </a:r>
            <a:r>
              <a:rPr lang="en-GB" sz="1800" b="1" i="1" dirty="0">
                <a:latin typeface="Calibri" panose="020F0502020204030204" pitchFamily="34" charset="0"/>
              </a:rPr>
              <a:t> il </a:t>
            </a:r>
            <a:r>
              <a:rPr lang="en-GB" sz="1800" b="1" i="1" dirty="0" err="1">
                <a:latin typeface="Calibri" panose="020F0502020204030204" pitchFamily="34" charset="0"/>
              </a:rPr>
              <a:t>Prodotto</a:t>
            </a:r>
            <a:r>
              <a:rPr lang="en-GB" sz="1800" b="1" i="1" dirty="0">
                <a:latin typeface="Calibri" panose="020F0502020204030204" pitchFamily="34" charset="0"/>
              </a:rPr>
              <a:t> </a:t>
            </a:r>
            <a:r>
              <a:rPr lang="en-GB" sz="1800" b="1" i="1" dirty="0" err="1">
                <a:latin typeface="Calibri" panose="020F0502020204030204" pitchFamily="34" charset="0"/>
              </a:rPr>
              <a:t>sia</a:t>
            </a:r>
            <a:r>
              <a:rPr lang="en-GB" sz="1800" b="1" i="1" dirty="0">
                <a:latin typeface="Calibri" panose="020F0502020204030204" pitchFamily="34" charset="0"/>
              </a:rPr>
              <a:t> </a:t>
            </a:r>
            <a:r>
              <a:rPr lang="en-GB" sz="1800" b="1" i="1" dirty="0" err="1">
                <a:latin typeface="Calibri" panose="020F0502020204030204" pitchFamily="34" charset="0"/>
              </a:rPr>
              <a:t>gia</a:t>
            </a:r>
            <a:r>
              <a:rPr lang="en-GB" sz="1800" b="1" i="1" dirty="0">
                <a:latin typeface="Calibri" panose="020F0502020204030204" pitchFamily="34" charset="0"/>
              </a:rPr>
              <a:t>̀ </a:t>
            </a:r>
            <a:r>
              <a:rPr lang="en-GB" sz="1800" b="1" i="1" dirty="0" err="1">
                <a:latin typeface="Calibri" panose="020F0502020204030204" pitchFamily="34" charset="0"/>
              </a:rPr>
              <a:t>stato</a:t>
            </a:r>
            <a:r>
              <a:rPr lang="en-GB" sz="1800" b="1" i="1" dirty="0">
                <a:latin typeface="Calibri" panose="020F0502020204030204" pitchFamily="34" charset="0"/>
              </a:rPr>
              <a:t> </a:t>
            </a:r>
            <a:r>
              <a:rPr lang="en-GB" sz="1800" b="1" i="1" dirty="0" err="1">
                <a:latin typeface="Calibri" panose="020F0502020204030204" pitchFamily="34" charset="0"/>
              </a:rPr>
              <a:t>depositato</a:t>
            </a:r>
            <a:r>
              <a:rPr lang="en-GB" sz="1800" b="1" i="1" dirty="0">
                <a:latin typeface="Calibri" panose="020F0502020204030204" pitchFamily="34" charset="0"/>
              </a:rPr>
              <a:t> </a:t>
            </a:r>
            <a:r>
              <a:rPr lang="en-GB" sz="1800" b="1" i="1" dirty="0" err="1">
                <a:latin typeface="Calibri" panose="020F0502020204030204" pitchFamily="34" charset="0"/>
              </a:rPr>
              <a:t>su</a:t>
            </a:r>
            <a:r>
              <a:rPr lang="en-GB" sz="1800" b="1" i="1" dirty="0">
                <a:latin typeface="Calibri" panose="020F0502020204030204" pitchFamily="34" charset="0"/>
              </a:rPr>
              <a:t> </a:t>
            </a:r>
            <a:r>
              <a:rPr lang="en-GB" sz="1800" b="1" i="1" dirty="0" err="1">
                <a:latin typeface="Calibri" panose="020F0502020204030204" pitchFamily="34" charset="0"/>
              </a:rPr>
              <a:t>arXiv</a:t>
            </a:r>
            <a:r>
              <a:rPr lang="en-GB" sz="1800" b="1" i="1" dirty="0">
                <a:latin typeface="Calibri" panose="020F0502020204030204" pitchFamily="34" charset="0"/>
              </a:rPr>
              <a:t> </a:t>
            </a:r>
            <a:r>
              <a:rPr lang="en-GB" sz="1800" b="1" i="1" dirty="0" err="1">
                <a:latin typeface="Calibri" panose="020F0502020204030204" pitchFamily="34" charset="0"/>
              </a:rPr>
              <a:t>oppure</a:t>
            </a:r>
            <a:r>
              <a:rPr lang="en-GB" sz="1800" b="1" i="1" dirty="0">
                <a:latin typeface="Calibri" panose="020F0502020204030204" pitchFamily="34" charset="0"/>
              </a:rPr>
              <a:t> </a:t>
            </a:r>
            <a:r>
              <a:rPr lang="en-GB" sz="1800" b="1" i="1" dirty="0" err="1">
                <a:latin typeface="Calibri" panose="020F0502020204030204" pitchFamily="34" charset="0"/>
              </a:rPr>
              <a:t>su</a:t>
            </a:r>
            <a:r>
              <a:rPr lang="en-GB" sz="1800" b="1" i="1" dirty="0">
                <a:latin typeface="Calibri" panose="020F0502020204030204" pitchFamily="34" charset="0"/>
              </a:rPr>
              <a:t> </a:t>
            </a:r>
            <a:r>
              <a:rPr lang="en-GB" sz="1800" b="1" i="1" dirty="0" err="1">
                <a:latin typeface="Calibri" panose="020F0502020204030204" pitchFamily="34" charset="0"/>
              </a:rPr>
              <a:t>InspireHEP</a:t>
            </a:r>
            <a:r>
              <a:rPr lang="en-GB" sz="1800" i="1" dirty="0">
                <a:latin typeface="Calibri" panose="020F0502020204030204" pitchFamily="34" charset="0"/>
              </a:rPr>
              <a:t>. Il </a:t>
            </a:r>
            <a:r>
              <a:rPr lang="en-GB" sz="1800" i="1" dirty="0" err="1">
                <a:latin typeface="Calibri" panose="020F0502020204030204" pitchFamily="34" charset="0"/>
              </a:rPr>
              <a:t>Prodotto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che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costituisca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espressione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dell’attivita</a:t>
            </a:r>
            <a:r>
              <a:rPr lang="en-GB" sz="1800" i="1" dirty="0">
                <a:latin typeface="Calibri" panose="020F0502020204030204" pitchFamily="34" charset="0"/>
              </a:rPr>
              <a:t>̀ </a:t>
            </a:r>
            <a:r>
              <a:rPr lang="en-GB" sz="1800" i="1" dirty="0" err="1">
                <a:latin typeface="Calibri" panose="020F0502020204030204" pitchFamily="34" charset="0"/>
              </a:rPr>
              <a:t>intellettuale</a:t>
            </a:r>
            <a:r>
              <a:rPr lang="en-GB" sz="1800" i="1" dirty="0">
                <a:latin typeface="Calibri" panose="020F0502020204030204" pitchFamily="34" charset="0"/>
              </a:rPr>
              <a:t> di più </a:t>
            </a:r>
            <a:r>
              <a:rPr lang="en-GB" sz="1800" i="1" dirty="0" err="1">
                <a:latin typeface="Calibri" panose="020F0502020204030204" pitchFamily="34" charset="0"/>
              </a:rPr>
              <a:t>Autori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costituisce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oggetto</a:t>
            </a:r>
            <a:r>
              <a:rPr lang="en-GB" sz="1800" i="1" dirty="0">
                <a:latin typeface="Calibri" panose="020F0502020204030204" pitchFamily="34" charset="0"/>
              </a:rPr>
              <a:t> di un </a:t>
            </a:r>
            <a:r>
              <a:rPr lang="en-GB" sz="1800" i="1" dirty="0" err="1">
                <a:latin typeface="Calibri" panose="020F0502020204030204" pitchFamily="34" charset="0"/>
              </a:rPr>
              <a:t>unico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deposito</a:t>
            </a:r>
            <a:r>
              <a:rPr lang="en-GB" sz="1800" i="1" dirty="0">
                <a:latin typeface="Calibri" panose="020F0502020204030204" pitchFamily="34" charset="0"/>
              </a:rPr>
              <a:t>. </a:t>
            </a:r>
            <a:endParaRPr lang="en-IT" i="1" dirty="0"/>
          </a:p>
          <a:p>
            <a:pPr lvl="1"/>
            <a:r>
              <a:rPr lang="en-IT" sz="2000" dirty="0"/>
              <a:t>Rilascio di Digital Object Identifier per ogni prodotto</a:t>
            </a:r>
          </a:p>
          <a:p>
            <a:pPr lvl="1"/>
            <a:r>
              <a:rPr lang="en-IT" sz="2000" dirty="0"/>
              <a:t>Implementa obbligo di utilizzo dell’ORCID e di Registry of Research organisations (ROR)</a:t>
            </a:r>
            <a:endParaRPr lang="en-GB" sz="2000" dirty="0">
              <a:latin typeface="Calibri" panose="020F0502020204030204" pitchFamily="34" charset="0"/>
            </a:endParaRPr>
          </a:p>
          <a:p>
            <a:pPr lvl="1"/>
            <a:r>
              <a:rPr lang="en-GB" sz="2000" dirty="0" err="1">
                <a:latin typeface="Calibri" panose="020F0502020204030204" pitchFamily="34" charset="0"/>
              </a:rPr>
              <a:t>Flusso</a:t>
            </a:r>
            <a:r>
              <a:rPr lang="en-GB" sz="2000" dirty="0">
                <a:latin typeface="Calibri" panose="020F0502020204030204" pitchFamily="34" charset="0"/>
              </a:rPr>
              <a:t> di </a:t>
            </a:r>
            <a:r>
              <a:rPr lang="en-GB" sz="2000" dirty="0" err="1">
                <a:latin typeface="Calibri" panose="020F0502020204030204" pitchFamily="34" charset="0"/>
              </a:rPr>
              <a:t>approvazione</a:t>
            </a:r>
            <a:r>
              <a:rPr lang="en-GB" sz="2000" dirty="0">
                <a:latin typeface="Calibri" panose="020F0502020204030204" pitchFamily="34" charset="0"/>
              </a:rPr>
              <a:t> : </a:t>
            </a:r>
            <a:r>
              <a:rPr lang="en-GB" sz="2000" dirty="0" err="1">
                <a:latin typeface="Calibri" panose="020F0502020204030204" pitchFamily="34" charset="0"/>
              </a:rPr>
              <a:t>Coordinatore</a:t>
            </a:r>
            <a:r>
              <a:rPr lang="en-GB" sz="2000" dirty="0">
                <a:latin typeface="Calibri" panose="020F0502020204030204" pitchFamily="34" charset="0"/>
              </a:rPr>
              <a:t> (o </a:t>
            </a:r>
            <a:r>
              <a:rPr lang="en-GB" sz="2000" dirty="0" err="1">
                <a:latin typeface="Calibri" panose="020F0502020204030204" pitchFamily="34" charset="0"/>
              </a:rPr>
              <a:t>Direttore</a:t>
            </a:r>
            <a:r>
              <a:rPr lang="en-GB" sz="2000" dirty="0">
                <a:latin typeface="Calibri" panose="020F0502020204030204" pitchFamily="34" charset="0"/>
              </a:rPr>
              <a:t>)-  </a:t>
            </a:r>
            <a:r>
              <a:rPr lang="en-GB" sz="2000" dirty="0" err="1">
                <a:latin typeface="Calibri" panose="020F0502020204030204" pitchFamily="34" charset="0"/>
              </a:rPr>
              <a:t>Segnalazione</a:t>
            </a:r>
            <a:r>
              <a:rPr lang="en-GB" sz="2000" dirty="0">
                <a:latin typeface="Calibri" panose="020F0502020204030204" pitchFamily="34" charset="0"/>
              </a:rPr>
              <a:t> al </a:t>
            </a:r>
            <a:r>
              <a:rPr lang="en-GB" sz="2000" dirty="0" err="1">
                <a:latin typeface="Calibri" panose="020F0502020204030204" pitchFamily="34" charset="0"/>
              </a:rPr>
              <a:t>Comitato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dei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Prodotti</a:t>
            </a:r>
            <a:r>
              <a:rPr lang="en-GB" sz="2000" dirty="0">
                <a:latin typeface="Calibri" panose="020F0502020204030204" pitchFamily="34" charset="0"/>
              </a:rPr>
              <a:t> non </a:t>
            </a:r>
            <a:r>
              <a:rPr lang="en-GB" sz="2000" dirty="0" err="1">
                <a:latin typeface="Calibri" panose="020F0502020204030204" pitchFamily="34" charset="0"/>
              </a:rPr>
              <a:t>congrui</a:t>
            </a:r>
            <a:r>
              <a:rPr lang="en-GB" sz="2000" dirty="0">
                <a:latin typeface="Calibri" panose="020F0502020204030204" pitchFamily="34" charset="0"/>
              </a:rPr>
              <a:t> con </a:t>
            </a:r>
            <a:r>
              <a:rPr lang="en-GB" sz="2000" dirty="0" err="1">
                <a:latin typeface="Calibri" panose="020F0502020204030204" pitchFamily="34" charset="0"/>
              </a:rPr>
              <a:t>i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principi</a:t>
            </a:r>
            <a:r>
              <a:rPr lang="en-GB" sz="2000" dirty="0">
                <a:latin typeface="Calibri" panose="020F0502020204030204" pitchFamily="34" charset="0"/>
              </a:rPr>
              <a:t> e le </a:t>
            </a:r>
            <a:r>
              <a:rPr lang="en-GB" sz="2000" dirty="0" err="1">
                <a:latin typeface="Calibri" panose="020F0502020204030204" pitchFamily="34" charset="0"/>
              </a:rPr>
              <a:t>finalita</a:t>
            </a:r>
            <a:r>
              <a:rPr lang="en-GB" sz="2000" dirty="0">
                <a:latin typeface="Calibri" panose="020F0502020204030204" pitchFamily="34" charset="0"/>
              </a:rPr>
              <a:t>̀ </a:t>
            </a:r>
            <a:r>
              <a:rPr lang="en-GB" sz="2000" dirty="0" err="1">
                <a:latin typeface="Calibri" panose="020F0502020204030204" pitchFamily="34" charset="0"/>
              </a:rPr>
              <a:t>dell’Ente</a:t>
            </a:r>
            <a:r>
              <a:rPr lang="en-GB" sz="2000" dirty="0">
                <a:latin typeface="Calibri" panose="020F0502020204030204" pitchFamily="34" charset="0"/>
              </a:rPr>
              <a:t>. – </a:t>
            </a:r>
            <a:r>
              <a:rPr lang="en-GB" sz="2000" dirty="0" err="1">
                <a:latin typeface="Calibri" panose="020F0502020204030204" pitchFamily="34" charset="0"/>
              </a:rPr>
              <a:t>Curatela</a:t>
            </a:r>
            <a:r>
              <a:rPr lang="en-GB" sz="2000" dirty="0">
                <a:latin typeface="Calibri" panose="020F0502020204030204" pitchFamily="34" charset="0"/>
              </a:rPr>
              <a:t> per </a:t>
            </a:r>
            <a:r>
              <a:rPr lang="en-GB" sz="2000" dirty="0" err="1">
                <a:latin typeface="Calibri" panose="020F0502020204030204" pitchFamily="34" charset="0"/>
              </a:rPr>
              <a:t>conformità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dei</a:t>
            </a:r>
            <a:r>
              <a:rPr lang="en-GB" sz="2000" dirty="0">
                <a:latin typeface="Calibri" panose="020F0502020204030204" pitchFamily="34" charset="0"/>
              </a:rPr>
              <a:t> metadata.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</a:rPr>
              <a:t> </a:t>
            </a:r>
            <a:r>
              <a:rPr lang="en-GB" sz="2000" dirty="0" err="1">
                <a:latin typeface="Calibri" panose="020F0502020204030204" pitchFamily="34" charset="0"/>
              </a:rPr>
              <a:t>Licenze</a:t>
            </a:r>
            <a:r>
              <a:rPr lang="en-GB" sz="2000" dirty="0">
                <a:latin typeface="Calibri" panose="020F0502020204030204" pitchFamily="34" charset="0"/>
              </a:rPr>
              <a:t> di accesso al </a:t>
            </a:r>
            <a:r>
              <a:rPr lang="en-GB" sz="2000" dirty="0" err="1">
                <a:latin typeface="Calibri" panose="020F0502020204030204" pitchFamily="34" charset="0"/>
              </a:rPr>
              <a:t>prodotto</a:t>
            </a:r>
            <a:r>
              <a:rPr lang="en-GB" sz="2000" dirty="0">
                <a:latin typeface="Calibri" panose="020F0502020204030204" pitchFamily="34" charset="0"/>
              </a:rPr>
              <a:t> (CC-BY default, </a:t>
            </a:r>
            <a:r>
              <a:rPr lang="en-GB" sz="2000" dirty="0" err="1">
                <a:latin typeface="Calibri" panose="020F0502020204030204" pitchFamily="34" charset="0"/>
              </a:rPr>
              <a:t>chiuso</a:t>
            </a:r>
            <a:r>
              <a:rPr lang="en-GB" sz="2000" dirty="0">
                <a:latin typeface="Calibri" panose="020F0502020204030204" pitchFamily="34" charset="0"/>
              </a:rPr>
              <a:t>, embargo, </a:t>
            </a:r>
            <a:r>
              <a:rPr lang="en-GB" sz="2000" dirty="0" err="1">
                <a:latin typeface="Calibri" panose="020F0502020204030204" pitchFamily="34" charset="0"/>
              </a:rPr>
              <a:t>altro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su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richiesta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motivata</a:t>
            </a:r>
            <a:r>
              <a:rPr lang="en-GB" sz="2000" dirty="0">
                <a:latin typeface="Calibri" panose="020F0502020204030204" pitchFamily="34" charset="0"/>
              </a:rPr>
              <a:t>). 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</a:rPr>
              <a:t> </a:t>
            </a:r>
            <a:r>
              <a:rPr lang="en-GB" sz="2000" dirty="0" err="1">
                <a:latin typeface="Calibri" panose="020F0502020204030204" pitchFamily="34" charset="0"/>
              </a:rPr>
              <a:t>Esclusione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obbligo</a:t>
            </a:r>
            <a:r>
              <a:rPr lang="en-GB" sz="2000" dirty="0">
                <a:latin typeface="Calibri" panose="020F0502020204030204" pitchFamily="34" charset="0"/>
              </a:rPr>
              <a:t> per </a:t>
            </a:r>
            <a:r>
              <a:rPr lang="en-GB" sz="2000" dirty="0" err="1">
                <a:latin typeface="Calibri" panose="020F0502020204030204" pitchFamily="34" charset="0"/>
              </a:rPr>
              <a:t>i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prodotti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suscettibili</a:t>
            </a:r>
            <a:r>
              <a:rPr lang="en-GB" sz="2000" dirty="0">
                <a:latin typeface="Calibri" panose="020F0502020204030204" pitchFamily="34" charset="0"/>
              </a:rPr>
              <a:t> di </a:t>
            </a:r>
            <a:r>
              <a:rPr lang="en-GB" sz="2000" dirty="0" err="1">
                <a:latin typeface="Calibri" panose="020F0502020204030204" pitchFamily="34" charset="0"/>
              </a:rPr>
              <a:t>brevettazione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1F1A36-9894-08A8-998D-ACACB79A5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137" y="6413297"/>
            <a:ext cx="1036275" cy="365125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3894629-2AAA-D84B-EAB0-333D3DC102E5}"/>
              </a:ext>
            </a:extLst>
          </p:cNvPr>
          <p:cNvSpPr txBox="1">
            <a:spLocks/>
          </p:cNvSpPr>
          <p:nvPr/>
        </p:nvSpPr>
        <p:spPr>
          <a:xfrm>
            <a:off x="6751127" y="6416162"/>
            <a:ext cx="465657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>
                <a:solidFill>
                  <a:schemeClr val="bg1"/>
                </a:solidFill>
              </a:rPr>
              <a:t>2024.02.12 </a:t>
            </a:r>
            <a:r>
              <a:rPr lang="it-IT" sz="1200" dirty="0" err="1">
                <a:solidFill>
                  <a:schemeClr val="bg1"/>
                </a:solidFill>
              </a:rPr>
              <a:t>S.Bianco</a:t>
            </a:r>
            <a:r>
              <a:rPr lang="it-IT" sz="1200" dirty="0">
                <a:solidFill>
                  <a:schemeClr val="bg1"/>
                </a:solidFill>
              </a:rPr>
              <a:t> et al., Disciplinare Accesso ai Prodotti della Ricerca</a:t>
            </a:r>
          </a:p>
        </p:txBody>
      </p:sp>
    </p:spTree>
    <p:extLst>
      <p:ext uri="{BB962C8B-B14F-4D97-AF65-F5344CB8AC3E}">
        <p14:creationId xmlns:p14="http://schemas.microsoft.com/office/powerpoint/2010/main" val="383816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33871A-C698-7DE7-628C-D0F0814B103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1904" y="1000603"/>
            <a:ext cx="10365822" cy="4419537"/>
          </a:xfrm>
          <a:solidFill>
            <a:schemeClr val="bg1">
              <a:lumMod val="95000"/>
            </a:schemeClr>
          </a:solidFill>
        </p:spPr>
        <p:txBody>
          <a:bodyPr lIns="90000">
            <a:noAutofit/>
          </a:bodyPr>
          <a:lstStyle/>
          <a:p>
            <a:pPr marL="457200" lvl="1" indent="0">
              <a:buNone/>
            </a:pPr>
            <a:endParaRPr lang="en-GB" sz="2000" b="1" dirty="0">
              <a:solidFill>
                <a:srgbClr val="F2794D"/>
              </a:solidFill>
              <a:latin typeface="Avenir Black" panose="02000503020000020003" pitchFamily="2" charset="0"/>
            </a:endParaRPr>
          </a:p>
          <a:p>
            <a:pPr marL="457200" lvl="1" indent="0">
              <a:buNone/>
            </a:pPr>
            <a:r>
              <a:rPr lang="en-IT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Art.6</a:t>
            </a:r>
            <a:r>
              <a:rPr lang="en-GB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 	</a:t>
            </a:r>
            <a:r>
              <a:rPr lang="en-IT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Definisce e protegge il Prodotto </a:t>
            </a:r>
            <a:r>
              <a:rPr lang="en-GB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“</a:t>
            </a:r>
            <a:r>
              <a:rPr lang="en-IT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Dati della ricerca”</a:t>
            </a:r>
          </a:p>
          <a:p>
            <a:pPr lvl="5">
              <a:spcBef>
                <a:spcPts val="1100"/>
              </a:spcBef>
            </a:pPr>
            <a:r>
              <a:rPr lang="en-IT" b="1" dirty="0">
                <a:latin typeface="Avenir" panose="02000503020000020003" pitchFamily="2" charset="0"/>
              </a:rPr>
              <a:t>Obbligatorietà del Data Management Plan</a:t>
            </a:r>
            <a:endParaRPr lang="en-GB" b="1" dirty="0">
              <a:latin typeface="Avenir" panose="02000503020000020003" pitchFamily="2" charset="0"/>
            </a:endParaRPr>
          </a:p>
          <a:p>
            <a:pPr marL="2286000" lvl="5" indent="0">
              <a:buNone/>
            </a:pPr>
            <a:r>
              <a:rPr lang="en-GB" sz="1600" dirty="0">
                <a:latin typeface="Avenir" panose="02000503020000020003" pitchFamily="2" charset="0"/>
              </a:rPr>
              <a:t>   </a:t>
            </a:r>
            <a:r>
              <a:rPr lang="en-IT" sz="1600" dirty="0">
                <a:latin typeface="Avenir" panose="02000503020000020003" pitchFamily="2" charset="0"/>
              </a:rPr>
              <a:t>Gruppo di lavoro ad hoc inter-laboratorio e inter-CSN (</a:t>
            </a:r>
            <a:r>
              <a:rPr lang="en-GB" sz="1600" dirty="0">
                <a:latin typeface="Avenir" panose="02000503020000020003" pitchFamily="2" charset="0"/>
              </a:rPr>
              <a:t>R. </a:t>
            </a:r>
            <a:r>
              <a:rPr lang="en-IT" sz="1600" dirty="0">
                <a:latin typeface="Avenir" panose="02000503020000020003" pitchFamily="2" charset="0"/>
              </a:rPr>
              <a:t>Nania, E.Fioretto et al.</a:t>
            </a:r>
            <a:r>
              <a:rPr lang="en-IT" sz="1400" dirty="0">
                <a:latin typeface="Avenir" panose="02000503020000020003" pitchFamily="2" charset="0"/>
              </a:rPr>
              <a:t>)</a:t>
            </a:r>
          </a:p>
          <a:p>
            <a:pPr marL="457200" lvl="1" indent="0">
              <a:spcBef>
                <a:spcPts val="1100"/>
              </a:spcBef>
              <a:buNone/>
            </a:pPr>
            <a:r>
              <a:rPr lang="en-IT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Art.7 </a:t>
            </a:r>
            <a:r>
              <a:rPr lang="en-GB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	</a:t>
            </a:r>
            <a:r>
              <a:rPr lang="en-IT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Non cessione dei diritti sulla A</a:t>
            </a:r>
            <a:r>
              <a:rPr lang="en-GB" sz="2000" b="1" dirty="0" err="1">
                <a:solidFill>
                  <a:srgbClr val="F2794D"/>
                </a:solidFill>
                <a:latin typeface="Avenir Black" panose="02000503020000020003" pitchFamily="2" charset="0"/>
              </a:rPr>
              <a:t>uthor’s</a:t>
            </a:r>
            <a:r>
              <a:rPr lang="en-GB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 </a:t>
            </a:r>
            <a:r>
              <a:rPr lang="en-IT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A</a:t>
            </a:r>
            <a:r>
              <a:rPr lang="en-GB" sz="2000" b="1" dirty="0" err="1">
                <a:solidFill>
                  <a:srgbClr val="F2794D"/>
                </a:solidFill>
                <a:latin typeface="Avenir Black" panose="02000503020000020003" pitchFamily="2" charset="0"/>
              </a:rPr>
              <a:t>ccepted</a:t>
            </a:r>
            <a:r>
              <a:rPr lang="en-GB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 </a:t>
            </a:r>
            <a:r>
              <a:rPr lang="en-IT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M</a:t>
            </a:r>
            <a:r>
              <a:rPr lang="en-GB" sz="2000" b="1" dirty="0" err="1">
                <a:solidFill>
                  <a:srgbClr val="F2794D"/>
                </a:solidFill>
                <a:latin typeface="Avenir Black" panose="02000503020000020003" pitchFamily="2" charset="0"/>
              </a:rPr>
              <a:t>anuscript</a:t>
            </a:r>
            <a:r>
              <a:rPr lang="en-GB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 (AAM)</a:t>
            </a:r>
            <a:endParaRPr lang="en-IT" sz="2000" b="1" dirty="0">
              <a:solidFill>
                <a:srgbClr val="F2794D"/>
              </a:solidFill>
              <a:latin typeface="Avenir Black" panose="02000503020000020003" pitchFamily="2" charset="0"/>
            </a:endParaRPr>
          </a:p>
          <a:p>
            <a:pPr marL="457200" lvl="1" indent="0">
              <a:spcBef>
                <a:spcPts val="1100"/>
              </a:spcBef>
              <a:buNone/>
            </a:pPr>
            <a:r>
              <a:rPr lang="en-IT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Art.8 </a:t>
            </a:r>
            <a:r>
              <a:rPr lang="en-GB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	</a:t>
            </a:r>
            <a:r>
              <a:rPr lang="en-IT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Comitato per l’accesso ai prodotti della ricerca</a:t>
            </a:r>
          </a:p>
          <a:p>
            <a:pPr marL="457200" lvl="1" indent="0">
              <a:spcBef>
                <a:spcPts val="1100"/>
              </a:spcBef>
              <a:buNone/>
            </a:pPr>
            <a:r>
              <a:rPr lang="en-IT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Art.9 </a:t>
            </a:r>
            <a:r>
              <a:rPr lang="en-GB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	</a:t>
            </a:r>
            <a:r>
              <a:rPr lang="en-IT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Linee guida pagamento costi di pubblicazione (APC)</a:t>
            </a:r>
            <a:endParaRPr lang="en-GB" sz="2000" b="1" dirty="0">
              <a:solidFill>
                <a:srgbClr val="F2794D"/>
              </a:solidFill>
              <a:latin typeface="Avenir Black" panose="02000503020000020003" pitchFamily="2" charset="0"/>
            </a:endParaRPr>
          </a:p>
          <a:p>
            <a:pPr lvl="5">
              <a:spcBef>
                <a:spcPts val="1100"/>
              </a:spcBef>
            </a:pPr>
            <a:r>
              <a:rPr lang="en-IT" b="1" dirty="0">
                <a:latin typeface="Avenir" panose="02000503020000020003" pitchFamily="2" charset="0"/>
              </a:rPr>
              <a:t>Rimane lo status quo (CSN) con la consulenza del Comitato ex art.8</a:t>
            </a:r>
          </a:p>
          <a:p>
            <a:pPr marL="457200" lvl="1" indent="0">
              <a:spcBef>
                <a:spcPts val="1100"/>
              </a:spcBef>
              <a:buNone/>
            </a:pPr>
            <a:r>
              <a:rPr lang="en-GB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Art.10 	</a:t>
            </a:r>
            <a:r>
              <a:rPr lang="en-GB" sz="2000" b="1" dirty="0" err="1">
                <a:solidFill>
                  <a:srgbClr val="F2794D"/>
                </a:solidFill>
                <a:latin typeface="Avenir Black" panose="02000503020000020003" pitchFamily="2" charset="0"/>
              </a:rPr>
              <a:t>Deroghe</a:t>
            </a:r>
            <a:endParaRPr lang="en-GB" sz="2000" b="1" dirty="0">
              <a:solidFill>
                <a:srgbClr val="F2794D"/>
              </a:solidFill>
              <a:latin typeface="Avenir Black" panose="02000503020000020003" pitchFamily="2" charset="0"/>
            </a:endParaRPr>
          </a:p>
          <a:p>
            <a:pPr marL="457200" lvl="1" indent="0">
              <a:spcBef>
                <a:spcPts val="1100"/>
              </a:spcBef>
              <a:buNone/>
            </a:pPr>
            <a:r>
              <a:rPr lang="en-GB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A</a:t>
            </a:r>
            <a:r>
              <a:rPr lang="en-IT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rt.11 </a:t>
            </a:r>
            <a:r>
              <a:rPr lang="en-GB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	</a:t>
            </a:r>
            <a:r>
              <a:rPr lang="en-IT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Istituisce le Edizioni INFN</a:t>
            </a:r>
          </a:p>
          <a:p>
            <a:pPr lvl="5">
              <a:spcBef>
                <a:spcPts val="1100"/>
              </a:spcBef>
              <a:spcAft>
                <a:spcPts val="1200"/>
              </a:spcAft>
            </a:pPr>
            <a:r>
              <a:rPr lang="en-IT" b="1" dirty="0">
                <a:latin typeface="Avenir" panose="02000503020000020003" pitchFamily="2" charset="0"/>
              </a:rPr>
              <a:t>Gettare le basi per il Diamond OA </a:t>
            </a:r>
            <a:endParaRPr lang="en-GB" b="1" dirty="0">
              <a:latin typeface="Avenir" panose="02000503020000020003" pitchFamily="2" charset="0"/>
            </a:endParaRPr>
          </a:p>
          <a:p>
            <a:pPr marL="0" indent="0">
              <a:spcBef>
                <a:spcPts val="1100"/>
              </a:spcBef>
              <a:buNone/>
            </a:pPr>
            <a:r>
              <a:rPr lang="en-GB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      Art.12        </a:t>
            </a:r>
            <a:r>
              <a:rPr lang="en-GB" sz="2000" b="1" dirty="0" err="1">
                <a:solidFill>
                  <a:srgbClr val="F2794D"/>
                </a:solidFill>
                <a:latin typeface="Avenir Black" panose="02000503020000020003" pitchFamily="2" charset="0"/>
              </a:rPr>
              <a:t>Revisioni</a:t>
            </a:r>
            <a:r>
              <a:rPr lang="en-GB" sz="2000" b="1" dirty="0">
                <a:solidFill>
                  <a:srgbClr val="F2794D"/>
                </a:solidFill>
                <a:latin typeface="Avenir Black" panose="02000503020000020003" pitchFamily="2" charset="0"/>
              </a:rPr>
              <a:t> </a:t>
            </a:r>
            <a:r>
              <a:rPr lang="en-GB" sz="2000" b="1" dirty="0" err="1">
                <a:solidFill>
                  <a:srgbClr val="F2794D"/>
                </a:solidFill>
                <a:latin typeface="Avenir Black" panose="02000503020000020003" pitchFamily="2" charset="0"/>
              </a:rPr>
              <a:t>biennali</a:t>
            </a:r>
            <a:endParaRPr lang="en-GB" sz="2000" b="1" dirty="0">
              <a:solidFill>
                <a:srgbClr val="F2794D"/>
              </a:solidFill>
              <a:latin typeface="Avenir Black" panose="02000503020000020003" pitchFamily="2" charset="0"/>
            </a:endParaRPr>
          </a:p>
          <a:p>
            <a:pPr marL="2286000" lvl="5" indent="0">
              <a:spcBef>
                <a:spcPts val="1100"/>
              </a:spcBef>
              <a:buNone/>
            </a:pPr>
            <a:endParaRPr lang="en-GB" dirty="0">
              <a:latin typeface="Avenir" panose="02000503020000020003" pitchFamily="2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018A9D1-FDEF-8B90-D8A0-AB771FAF3BF8}"/>
              </a:ext>
            </a:extLst>
          </p:cNvPr>
          <p:cNvSpPr txBox="1"/>
          <p:nvPr/>
        </p:nvSpPr>
        <p:spPr>
          <a:xfrm>
            <a:off x="320843" y="199086"/>
            <a:ext cx="76360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 err="1">
                <a:solidFill>
                  <a:srgbClr val="011893"/>
                </a:solidFill>
                <a:latin typeface="Avenir Black" panose="02000503020000020003" pitchFamily="2" charset="0"/>
              </a:rPr>
              <a:t>Disciplinare</a:t>
            </a:r>
            <a:r>
              <a:rPr lang="en-GB" sz="3600" b="1" dirty="0">
                <a:solidFill>
                  <a:srgbClr val="011893"/>
                </a:solidFill>
                <a:latin typeface="Avenir Black" panose="02000503020000020003" pitchFamily="2" charset="0"/>
              </a:rPr>
              <a:t> </a:t>
            </a:r>
            <a:r>
              <a:rPr kumimoji="0" lang="en-GB" sz="3600" b="1" u="none" strike="noStrike" kern="1200" cap="none" spc="0" normalizeH="0" baseline="0" noProof="0" dirty="0">
                <a:ln>
                  <a:noFill/>
                </a:ln>
                <a:solidFill>
                  <a:srgbClr val="011893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+mj-cs"/>
              </a:rPr>
              <a:t>/ 2</a:t>
            </a:r>
            <a:endParaRPr lang="it-IT" sz="3600" b="1" dirty="0">
              <a:latin typeface="Avenir Black" panose="02000503020000020003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C3F603-A30A-C588-83E0-3E51718BB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137" y="6413297"/>
            <a:ext cx="1036275" cy="365125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78FAC5C-7354-FD38-E8E5-C350CFE0EED0}"/>
              </a:ext>
            </a:extLst>
          </p:cNvPr>
          <p:cNvSpPr txBox="1">
            <a:spLocks/>
          </p:cNvSpPr>
          <p:nvPr/>
        </p:nvSpPr>
        <p:spPr>
          <a:xfrm>
            <a:off x="6751127" y="6416162"/>
            <a:ext cx="465657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>
                <a:solidFill>
                  <a:schemeClr val="bg1"/>
                </a:solidFill>
              </a:rPr>
              <a:t>2024.02.12 </a:t>
            </a:r>
            <a:r>
              <a:rPr lang="it-IT" sz="1200" dirty="0" err="1">
                <a:solidFill>
                  <a:schemeClr val="bg1"/>
                </a:solidFill>
              </a:rPr>
              <a:t>S.Bianco</a:t>
            </a:r>
            <a:r>
              <a:rPr lang="it-IT" sz="1200" dirty="0">
                <a:solidFill>
                  <a:schemeClr val="bg1"/>
                </a:solidFill>
              </a:rPr>
              <a:t> et al., Disciplinare Accesso ai Prodotti della Ricerca</a:t>
            </a:r>
          </a:p>
        </p:txBody>
      </p:sp>
    </p:spTree>
    <p:extLst>
      <p:ext uri="{BB962C8B-B14F-4D97-AF65-F5344CB8AC3E}">
        <p14:creationId xmlns:p14="http://schemas.microsoft.com/office/powerpoint/2010/main" val="955031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25A05-3FCC-9E43-3A4D-2F8D2F7BBBED}"/>
              </a:ext>
            </a:extLst>
          </p:cNvPr>
          <p:cNvSpPr txBox="1">
            <a:spLocks/>
          </p:cNvSpPr>
          <p:nvPr/>
        </p:nvSpPr>
        <p:spPr>
          <a:xfrm>
            <a:off x="788490" y="-217"/>
            <a:ext cx="7905964" cy="81301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err="1">
                <a:solidFill>
                  <a:srgbClr val="011893"/>
                </a:solidFill>
                <a:latin typeface="Avenir Medium" panose="02000503020000020003" pitchFamily="2" charset="0"/>
              </a:rPr>
              <a:t>Archivio</a:t>
            </a:r>
            <a:r>
              <a:rPr lang="en-GB" sz="3600" b="1" dirty="0">
                <a:solidFill>
                  <a:srgbClr val="011893"/>
                </a:solidFill>
                <a:latin typeface="Avenir Medium" panose="02000503020000020003" pitchFamily="2" charset="0"/>
              </a:rPr>
              <a:t> </a:t>
            </a:r>
            <a:r>
              <a:rPr lang="en-GB" sz="3600" b="1" dirty="0" err="1">
                <a:solidFill>
                  <a:srgbClr val="011893"/>
                </a:solidFill>
                <a:latin typeface="Avenir Medium" panose="02000503020000020003" pitchFamily="2" charset="0"/>
              </a:rPr>
              <a:t>istituzionale</a:t>
            </a:r>
            <a:r>
              <a:rPr lang="en-GB" sz="3600" b="1" dirty="0">
                <a:solidFill>
                  <a:srgbClr val="011893"/>
                </a:solidFill>
                <a:latin typeface="Avenir Medium" panose="02000503020000020003" pitchFamily="2" charset="0"/>
              </a:rPr>
              <a:t> (I)</a:t>
            </a:r>
            <a:endParaRPr lang="en-IT" sz="3600" b="1" dirty="0">
              <a:solidFill>
                <a:srgbClr val="011893"/>
              </a:solidFill>
              <a:latin typeface="Avenir Medium" panose="02000503020000020003" pitchFamily="2" charset="0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A64D2105-BC66-8804-6F8F-15E61FAE03C5}"/>
              </a:ext>
            </a:extLst>
          </p:cNvPr>
          <p:cNvSpPr txBox="1">
            <a:spLocks/>
          </p:cNvSpPr>
          <p:nvPr/>
        </p:nvSpPr>
        <p:spPr>
          <a:xfrm>
            <a:off x="325120" y="549493"/>
            <a:ext cx="11582400" cy="54957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00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200"/>
              </a:spcBef>
            </a:pP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L’archivio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accoglierà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e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conserverà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tutto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il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patrimonio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documentale</a:t>
            </a:r>
            <a:r>
              <a:rPr lang="en-GB" sz="2400" b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  (CDR, 2019)</a:t>
            </a:r>
            <a:endParaRPr lang="en-IT" sz="2400" b="1" dirty="0">
              <a:solidFill>
                <a:srgbClr val="F2794D"/>
              </a:solidFill>
              <a:latin typeface="Aptos" panose="020B0004020202020204" pitchFamily="34" charset="0"/>
            </a:endParaRPr>
          </a:p>
          <a:p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Occorre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altresì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un forte</a:t>
            </a:r>
            <a:r>
              <a:rPr lang="en-GB" sz="2400" b="1" i="1" dirty="0">
                <a:solidFill>
                  <a:srgbClr val="F2794D"/>
                </a:solidFill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coordinamento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con il Gruppo di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Lavoro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Valutazione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per il quale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l’archivio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istituzionale</a:t>
            </a:r>
            <a:r>
              <a:rPr lang="en-GB" sz="2400" b="1" i="1" dirty="0">
                <a:solidFill>
                  <a:srgbClr val="F2794D"/>
                </a:solidFill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rivestirebbe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il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ruolo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di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strumento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essenziale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. (CDR, 2019)</a:t>
            </a:r>
          </a:p>
          <a:p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La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soluzione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tecnica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scelta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per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l’archivio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istituzionale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è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flessibile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e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consentirebbe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, se ritenuto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necessario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, di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integrarsi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con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l'esistente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database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delle</a:t>
            </a:r>
            <a:r>
              <a:rPr lang="en-GB" sz="2400" b="1" i="1" dirty="0">
                <a:solidFill>
                  <a:srgbClr val="F2794D"/>
                </a:solidFill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pubblicazioni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lasciandone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inalterate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le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funzionalità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e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i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collegamenti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con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gli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altri</a:t>
            </a:r>
            <a:r>
              <a:rPr lang="en-GB" sz="2400" b="1" i="1" dirty="0">
                <a:solidFill>
                  <a:srgbClr val="F2794D"/>
                </a:solidFill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applicativi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 del Sistema </a:t>
            </a:r>
            <a:r>
              <a:rPr lang="en-GB" sz="2400" b="1" i="1" dirty="0" err="1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Informativo</a:t>
            </a:r>
            <a:r>
              <a:rPr lang="en-GB" sz="24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. (CDR, 2019)</a:t>
            </a:r>
          </a:p>
          <a:p>
            <a:r>
              <a:rPr lang="en-GB" sz="2400" b="1" i="1" dirty="0" err="1">
                <a:solidFill>
                  <a:srgbClr val="F2794D"/>
                </a:solidFill>
                <a:latin typeface="Aptos" panose="020B0004020202020204" pitchFamily="34" charset="0"/>
              </a:rPr>
              <a:t>Risorse</a:t>
            </a:r>
            <a:r>
              <a:rPr lang="en-GB" sz="2400" b="1" i="1" dirty="0">
                <a:solidFill>
                  <a:srgbClr val="F2794D"/>
                </a:solidFill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latin typeface="Aptos" panose="020B0004020202020204" pitchFamily="34" charset="0"/>
              </a:rPr>
              <a:t>chieste</a:t>
            </a:r>
            <a:r>
              <a:rPr lang="en-GB" sz="2400" b="1" i="1" dirty="0">
                <a:solidFill>
                  <a:srgbClr val="F2794D"/>
                </a:solidFill>
                <a:latin typeface="Aptos" panose="020B0004020202020204" pitchFamily="34" charset="0"/>
              </a:rPr>
              <a:t> e </a:t>
            </a:r>
            <a:r>
              <a:rPr lang="en-GB" sz="2400" b="1" i="1" dirty="0" err="1">
                <a:solidFill>
                  <a:srgbClr val="F2794D"/>
                </a:solidFill>
                <a:latin typeface="Aptos" panose="020B0004020202020204" pitchFamily="34" charset="0"/>
              </a:rPr>
              <a:t>concesse</a:t>
            </a:r>
            <a:r>
              <a:rPr lang="en-GB" sz="2400" b="1" i="1" dirty="0">
                <a:solidFill>
                  <a:srgbClr val="F2794D"/>
                </a:solidFill>
                <a:latin typeface="Aptos" panose="020B0004020202020204" pitchFamily="34" charset="0"/>
              </a:rPr>
              <a:t> per </a:t>
            </a:r>
            <a:r>
              <a:rPr lang="en-GB" sz="2400" b="1" i="1" dirty="0" err="1">
                <a:solidFill>
                  <a:srgbClr val="F2794D"/>
                </a:solidFill>
                <a:latin typeface="Aptos" panose="020B0004020202020204" pitchFamily="34" charset="0"/>
              </a:rPr>
              <a:t>operare</a:t>
            </a:r>
            <a:r>
              <a:rPr lang="en-GB" sz="2400" b="1" i="1" dirty="0">
                <a:solidFill>
                  <a:srgbClr val="F2794D"/>
                </a:solidFill>
                <a:latin typeface="Aptos" panose="020B0004020202020204" pitchFamily="34" charset="0"/>
              </a:rPr>
              <a:t> </a:t>
            </a:r>
            <a:r>
              <a:rPr lang="en-GB" sz="2400" b="1" i="1" dirty="0" err="1">
                <a:solidFill>
                  <a:srgbClr val="F2794D"/>
                </a:solidFill>
                <a:latin typeface="Aptos" panose="020B0004020202020204" pitchFamily="34" charset="0"/>
              </a:rPr>
              <a:t>l’archivio</a:t>
            </a:r>
            <a:endParaRPr lang="en-GB" sz="2400" b="1" i="1" dirty="0">
              <a:solidFill>
                <a:srgbClr val="F2794D"/>
              </a:solidFill>
              <a:latin typeface="Aptos" panose="020B0004020202020204" pitchFamily="34" charset="0"/>
            </a:endParaRPr>
          </a:p>
          <a:p>
            <a:pPr lvl="1"/>
            <a:r>
              <a:rPr lang="en-GB" sz="20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n.1 FTE </a:t>
            </a:r>
            <a:r>
              <a:rPr lang="en-GB" sz="2000" b="1" i="1" dirty="0" err="1">
                <a:solidFill>
                  <a:srgbClr val="F2794D"/>
                </a:solidFill>
                <a:latin typeface="Aptos" panose="020B0004020202020204" pitchFamily="34" charset="0"/>
              </a:rPr>
              <a:t>specialista</a:t>
            </a:r>
            <a:r>
              <a:rPr lang="en-GB" sz="2000" b="1" i="1" dirty="0">
                <a:solidFill>
                  <a:srgbClr val="F2794D"/>
                </a:solidFill>
                <a:latin typeface="Aptos" panose="020B0004020202020204" pitchFamily="34" charset="0"/>
              </a:rPr>
              <a:t> IT </a:t>
            </a:r>
            <a:r>
              <a:rPr lang="en-GB" sz="2000" b="1" i="1" dirty="0" err="1">
                <a:solidFill>
                  <a:srgbClr val="F2794D"/>
                </a:solidFill>
                <a:latin typeface="Aptos" panose="020B0004020202020204" pitchFamily="34" charset="0"/>
              </a:rPr>
              <a:t>presso</a:t>
            </a:r>
            <a:r>
              <a:rPr lang="en-GB" sz="2000" b="1" i="1" dirty="0">
                <a:solidFill>
                  <a:srgbClr val="F2794D"/>
                </a:solidFill>
                <a:latin typeface="Aptos" panose="020B0004020202020204" pitchFamily="34" charset="0"/>
              </a:rPr>
              <a:t> CNAF</a:t>
            </a:r>
          </a:p>
          <a:p>
            <a:pPr lvl="1"/>
            <a:r>
              <a:rPr lang="en-GB" sz="2000" b="1" i="1" dirty="0">
                <a:solidFill>
                  <a:srgbClr val="F2794D"/>
                </a:solidFill>
                <a:effectLst/>
                <a:latin typeface="Aptos" panose="020B0004020202020204" pitchFamily="34" charset="0"/>
              </a:rPr>
              <a:t>n.1 FTE </a:t>
            </a:r>
            <a:r>
              <a:rPr lang="en-GB" sz="2000" b="1" i="1" dirty="0" err="1">
                <a:solidFill>
                  <a:srgbClr val="F2794D"/>
                </a:solidFill>
                <a:latin typeface="Aptos" panose="020B0004020202020204" pitchFamily="34" charset="0"/>
              </a:rPr>
              <a:t>specialista</a:t>
            </a:r>
            <a:r>
              <a:rPr lang="en-GB" sz="2000" b="1" i="1" dirty="0">
                <a:solidFill>
                  <a:srgbClr val="F2794D"/>
                </a:solidFill>
                <a:latin typeface="Aptos" panose="020B0004020202020204" pitchFamily="34" charset="0"/>
              </a:rPr>
              <a:t> </a:t>
            </a:r>
            <a:r>
              <a:rPr lang="en-GB" sz="2000" b="1" i="1" dirty="0" err="1">
                <a:solidFill>
                  <a:srgbClr val="F2794D"/>
                </a:solidFill>
                <a:latin typeface="Aptos" panose="020B0004020202020204" pitchFamily="34" charset="0"/>
              </a:rPr>
              <a:t>biblioteconomia</a:t>
            </a:r>
            <a:r>
              <a:rPr lang="en-GB" sz="2000" b="1" i="1" dirty="0">
                <a:solidFill>
                  <a:srgbClr val="F2794D"/>
                </a:solidFill>
                <a:latin typeface="Aptos" panose="020B0004020202020204" pitchFamily="34" charset="0"/>
              </a:rPr>
              <a:t> </a:t>
            </a:r>
            <a:r>
              <a:rPr lang="en-GB" sz="2000" b="1" i="1" dirty="0" err="1">
                <a:solidFill>
                  <a:srgbClr val="F2794D"/>
                </a:solidFill>
                <a:latin typeface="Aptos" panose="020B0004020202020204" pitchFamily="34" charset="0"/>
              </a:rPr>
              <a:t>digitale</a:t>
            </a:r>
            <a:r>
              <a:rPr lang="en-GB" sz="2000" b="1" i="1" dirty="0">
                <a:solidFill>
                  <a:srgbClr val="F2794D"/>
                </a:solidFill>
                <a:latin typeface="Aptos" panose="020B0004020202020204" pitchFamily="34" charset="0"/>
              </a:rPr>
              <a:t> </a:t>
            </a:r>
            <a:r>
              <a:rPr lang="en-GB" sz="2000" b="1" i="1" dirty="0" err="1">
                <a:solidFill>
                  <a:srgbClr val="F2794D"/>
                </a:solidFill>
                <a:latin typeface="Aptos" panose="020B0004020202020204" pitchFamily="34" charset="0"/>
              </a:rPr>
              <a:t>presso</a:t>
            </a:r>
            <a:r>
              <a:rPr lang="en-GB" sz="2000" b="1" i="1" dirty="0">
                <a:solidFill>
                  <a:srgbClr val="F2794D"/>
                </a:solidFill>
                <a:latin typeface="Aptos" panose="020B0004020202020204" pitchFamily="34" charset="0"/>
              </a:rPr>
              <a:t> LNF</a:t>
            </a:r>
            <a:endParaRPr lang="en-GB" sz="2000" b="1" i="1" dirty="0">
              <a:solidFill>
                <a:srgbClr val="F2794D"/>
              </a:solidFill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6673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C30D214-6648-C445-A842-1C986524C99F}">
  <we:reference id="wa104379279" version="2.1.0.0" store="it-IT" storeType="OMEX"/>
  <we:alternateReferences>
    <we:reference id="WA104379279" version="2.1.0.0" store="WA104379279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10123</TotalTime>
  <Words>1451</Words>
  <Application>Microsoft Macintosh PowerPoint</Application>
  <PresentationFormat>Widescreen</PresentationFormat>
  <Paragraphs>130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Aptos</vt:lpstr>
      <vt:lpstr>Arial</vt:lpstr>
      <vt:lpstr>Avenir</vt:lpstr>
      <vt:lpstr>Avenir Black</vt:lpstr>
      <vt:lpstr>Avenir Book</vt:lpstr>
      <vt:lpstr>Avenir Medium</vt:lpstr>
      <vt:lpstr>Calibri</vt:lpstr>
      <vt:lpstr>Calibri Light</vt:lpstr>
      <vt:lpstr>Courier New</vt:lpstr>
      <vt:lpstr>Helvetica</vt:lpstr>
      <vt:lpstr>Roboto</vt:lpstr>
      <vt:lpstr>Tema di Office</vt:lpstr>
      <vt:lpstr>1_Tema di Office</vt:lpstr>
      <vt:lpstr>Disciplinare, archivio istituzionale e satelliti</vt:lpstr>
      <vt:lpstr>PowerPoint Presentation</vt:lpstr>
      <vt:lpstr>PowerPoint Presentation</vt:lpstr>
      <vt:lpstr>PowerPoint Presentation</vt:lpstr>
      <vt:lpstr>PowerPoint Presentation</vt:lpstr>
      <vt:lpstr>Storia dell’archivio</vt:lpstr>
      <vt:lpstr>Disciplinare /1</vt:lpstr>
      <vt:lpstr>PowerPoint Presentation</vt:lpstr>
      <vt:lpstr>PowerPoint Presentation</vt:lpstr>
      <vt:lpstr>PowerPoint Presentation</vt:lpstr>
      <vt:lpstr>PowerPoint Presentation</vt:lpstr>
      <vt:lpstr>Grazie!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Gruppo di Lavoro Open Science INFN  </dc:title>
  <dc:creator>Irene Piergentili</dc:creator>
  <cp:lastModifiedBy>Microsoft Office User</cp:lastModifiedBy>
  <cp:revision>160</cp:revision>
  <dcterms:created xsi:type="dcterms:W3CDTF">2023-11-20T10:40:55Z</dcterms:created>
  <dcterms:modified xsi:type="dcterms:W3CDTF">2025-03-19T05:38:52Z</dcterms:modified>
</cp:coreProperties>
</file>