
<file path=[Content_Types].xml><?xml version="1.0" encoding="utf-8"?>
<Types xmlns="http://schemas.openxmlformats.org/package/2006/content-types">
  <Default Extension="5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1"/>
  </p:notesMasterIdLst>
  <p:sldIdLst>
    <p:sldId id="256" r:id="rId3"/>
    <p:sldId id="271" r:id="rId4"/>
    <p:sldId id="266" r:id="rId5"/>
    <p:sldId id="272" r:id="rId6"/>
    <p:sldId id="273" r:id="rId7"/>
    <p:sldId id="269" r:id="rId8"/>
    <p:sldId id="258" r:id="rId9"/>
    <p:sldId id="264" r:id="rId1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B38"/>
    <a:srgbClr val="EFE0AC"/>
    <a:srgbClr val="65AAD8"/>
    <a:srgbClr val="002060"/>
    <a:srgbClr val="BB8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506" y="58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2ED3D-6B18-48D2-90FE-6D99465DDF8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4142-D56F-4E98-BDF5-8D66B883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64142-D56F-4E98-BDF5-8D66B8839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64142-D56F-4E98-BDF5-8D66B88393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3D9F-908D-3FA9-5FC3-D9BD8B839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D4B16-B001-1E81-ED7F-F7EFA0E3F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9B490-BE3F-F051-F9A8-1B4EFEE03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BEF7-BFE0-B2FF-6B2F-0D807FB36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64142-D56F-4E98-BDF5-8D66B88393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7CC4C-8142-6140-7DAE-7CC7F4004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890AD-1712-6BD4-66D7-17B499031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A70A2-FA02-A083-49D6-09B468745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253CA-34C8-AB8A-BCE0-DAE55D967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64142-D56F-4E98-BDF5-8D66B88393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C512-6971-90CF-62B0-3191470E2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C084B-966F-7BDB-0FFD-B004D322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A3913-6E7D-356C-47B5-02C2159F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43673-6E7C-6FB0-7FA5-F7E0E510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64148-98C6-1E8C-A331-FA6CEAB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53D0-1F5C-5DA0-CEA3-F8A52F4F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79BA9-D09D-59E8-8E57-6E5D2412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727C-FAD8-9537-8468-AA5FB634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F442D-EE28-1B37-2550-0F297D74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F1B2-A059-A603-DB11-E353C42A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1AB3-91A9-DA2A-AB3A-3D410C43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44D8A-BF64-1343-2943-A6DB4506D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10B3-F2F2-2619-60F8-B66A141C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C660-934F-735B-9E3D-2E5F3835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BB28-C56C-31E6-D46E-00777E23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686B-19A1-C23B-690F-E49AEA68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B3C71-6354-9D61-1CE0-4EFB2000C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DA49-DDD4-E8FF-4A03-B4EA7390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27582-7934-EF52-9A77-DF9D30E6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5EC0D-2CC3-6BF5-A751-F5956D16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5E1D-066D-B807-CAE8-1F89AB1B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8562-8BDF-14A4-BED0-DEE59D6A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753C-BEF5-F5F7-C3F2-6DC3D114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47A5A-BA0B-C136-6A53-7F2BB2637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D237-32D9-7694-2DE9-BACA44AE6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0CFB5-1FAE-438F-51DE-F47D4CBE0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71F71-CEC9-957F-B53F-8BEBA8B3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EF0C5-A8DB-2C20-AF73-97F7830F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2A501-AC8F-5DD6-9618-E948AC4D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F354-BE44-DD2D-AED2-F8BF014C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29F94-07CE-E840-10FD-07D258DB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738FB-F61F-29F6-48F7-81B9D080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79C80-6756-E6CB-2599-D00A103B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33595-FCE5-B045-1747-C90C1B97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76833-9C55-3E80-3762-2C39481D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CB6EC-F80A-DC1D-2028-E27E60DF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49DE-DAC5-C892-23C1-5D4D093C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F07A-72D6-0DE9-B3F3-5270F607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EC3B0-9580-B133-4B6B-025F5A15B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CA42A-8108-C507-8A91-AFD3AFEF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90D8E-AA84-4261-1674-2AFFE5E9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70239-51F9-C9E5-C4CA-E3A79A50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2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789C-257C-266E-C34D-936CA3F0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82405-08B1-8BB1-D18C-0905A58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20BCF-C413-1117-A72F-48E33688C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5CF33-5BEF-28DE-4DB6-0DB65DEA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0C44E-937F-9431-9EF6-F475A2B8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9ACA8-9EFA-618B-6AEA-EF911819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1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A534-B10B-D38A-E0E7-8C2955AE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11E92-CDBC-322A-5B2D-4EA84946A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336C-86F9-4B81-6B5A-1984F952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CA21-99CD-0F7A-1D7C-3EDFF261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0536-5C89-9D04-D402-832ECF32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8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1D562-E9E1-F22E-27E1-180E89244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3568D-8550-F4F6-8125-7C4705D49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DCCCD-ACF6-C298-6743-E41A538F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DA5D-E8C1-0CCF-A4BD-1D3D301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5239-8359-E6A6-4825-59C24B6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4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C7A26-75C3-9F8E-1985-5C33EF93F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9012" y="5585249"/>
            <a:ext cx="3383280" cy="6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8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Aspides meeting, February 20,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C657FBD-0E48-E2BE-3989-385E26EA0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97493" y="6400800"/>
            <a:ext cx="229295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0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1/30/2025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CAE2F-EE77-8BCA-0EDC-11906D86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144E0-6788-70F7-B774-3056CB3F7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5737-3F3E-27F0-6ED2-7AB3A0F94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943C-99DD-59E0-8461-39981156C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86562-C46F-4721-3DD0-356A3A16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5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5"/><Relationship Id="rId4" Type="http://schemas.openxmlformats.org/officeDocument/2006/relationships/image" Target="../media/image8.5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5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5"/><Relationship Id="rId4" Type="http://schemas.openxmlformats.org/officeDocument/2006/relationships/image" Target="../media/image11.5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B790E6-EE76-443D-AA8E-F8F82FE41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8368C-9696-C4D3-4F58-C7BD2945C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107" y="639097"/>
            <a:ext cx="6929258" cy="368601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Crosstalk Analysis in ASAP110LF Chip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B46F1-55E9-1ABE-E679-F575370A9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2106" y="4455621"/>
            <a:ext cx="6929259" cy="12386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Shojaei &amp; L. Ratti</a:t>
            </a:r>
          </a:p>
          <a:p>
            <a:pPr>
              <a:spcBef>
                <a:spcPts val="750"/>
              </a:spcBef>
            </a:pPr>
            <a:r>
              <a:rPr lang="en-US" sz="20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ASPIDES meeting</a:t>
            </a:r>
          </a:p>
          <a:p>
            <a:pPr>
              <a:spcBef>
                <a:spcPts val="75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14, 2025</a:t>
            </a:r>
            <a:endParaRPr lang="en-US" sz="20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logo with a computer chip&#10;&#10;AI-generated content may be incorrect.">
            <a:extLst>
              <a:ext uri="{FF2B5EF4-FFF2-40B4-BE49-F238E27FC236}">
                <a16:creationId xmlns:a16="http://schemas.microsoft.com/office/drawing/2014/main" id="{5F279E0B-2B8A-FF10-E73C-9EFCFEAC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77" y="4282966"/>
            <a:ext cx="1583926" cy="1583926"/>
          </a:xfrm>
          <a:prstGeom prst="rect">
            <a:avLst/>
          </a:prstGeom>
        </p:spPr>
      </p:pic>
      <p:pic>
        <p:nvPicPr>
          <p:cNvPr id="7" name="Picture 6" descr="A black logo with text&#10;&#10;AI-generated content may be incorrect.">
            <a:extLst>
              <a:ext uri="{FF2B5EF4-FFF2-40B4-BE49-F238E27FC236}">
                <a16:creationId xmlns:a16="http://schemas.microsoft.com/office/drawing/2014/main" id="{9AFBEEB6-AF06-8295-7425-FFADF753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70" y="523684"/>
            <a:ext cx="1243940" cy="1599923"/>
          </a:xfrm>
          <a:prstGeom prst="rect">
            <a:avLst/>
          </a:prstGeom>
        </p:spPr>
      </p:pic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ACC2E8DC-D5B2-0611-5E44-5B8724461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64" y="2329732"/>
            <a:ext cx="2708152" cy="158392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77CCA9-2D65-481C-90A2-FC8CC8540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19423" y="4343400"/>
            <a:ext cx="5943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A26D578-D897-486C-B758-A1DC3392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DF7A7E-971E-459A-BE93-DAE500388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D71A9E-93B4-F52C-FDD0-C9C2EED2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Aspides meeting, March 14,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0A6F5-936F-1D58-A52B-A4C63218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F3498A1-B07F-D40A-B59F-0DDCC804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Crosstalk Probability Estimation &amp; Measurement Approach  in Array A1 &amp; A3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97025B-D107-D4AD-7D00-35D2BB3AF68D}"/>
              </a:ext>
            </a:extLst>
          </p:cNvPr>
          <p:cNvGrpSpPr/>
          <p:nvPr/>
        </p:nvGrpSpPr>
        <p:grpSpPr>
          <a:xfrm>
            <a:off x="6573738" y="908343"/>
            <a:ext cx="4924625" cy="2237613"/>
            <a:chOff x="6444585" y="1180816"/>
            <a:chExt cx="4924625" cy="22376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BA22AE-3679-6E9E-52AF-1C7C04294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170" y="1180816"/>
              <a:ext cx="3749040" cy="2196514"/>
            </a:xfrm>
            <a:prstGeom prst="rect">
              <a:avLst/>
            </a:prstGeom>
          </p:spPr>
        </p:pic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9BB82E0D-9BB8-D3BD-86E0-8B4DD967A318}"/>
                </a:ext>
              </a:extLst>
            </p:cNvPr>
            <p:cNvCxnSpPr/>
            <p:nvPr/>
          </p:nvCxnSpPr>
          <p:spPr>
            <a:xfrm rot="10800000" flipV="1">
              <a:off x="6912534" y="2057399"/>
              <a:ext cx="817418" cy="54725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BC02FF-E704-D99A-29B1-6D68F9A9BF3C}"/>
                </a:ext>
              </a:extLst>
            </p:cNvPr>
            <p:cNvSpPr txBox="1"/>
            <p:nvPr/>
          </p:nvSpPr>
          <p:spPr>
            <a:xfrm>
              <a:off x="6444585" y="2464322"/>
              <a:ext cx="82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1-bit output memory per pixel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EB72A34E-4200-B49A-81BB-6F0D4406E05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292018" y="2633878"/>
              <a:ext cx="467160" cy="408709"/>
            </a:xfrm>
            <a:prstGeom prst="bentConnector3">
              <a:avLst>
                <a:gd name="adj1" fmla="val -97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85050D-C21F-E655-70B2-FB65A7061628}"/>
                  </a:ext>
                </a:extLst>
              </p:cNvPr>
              <p:cNvSpPr txBox="1"/>
              <p:nvPr/>
            </p:nvSpPr>
            <p:spPr>
              <a:xfrm>
                <a:off x="625296" y="1244600"/>
                <a:ext cx="5470704" cy="4595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pair of adjacent pixels in the same row are selected.</a:t>
                </a:r>
              </a:p>
              <a:p>
                <a:pPr marL="171450" indent="-17145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DCR of each pixel in a pair is measured while the other is off.</a:t>
                </a:r>
              </a:p>
              <a:p>
                <a:pPr algn="justLow"/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these DCR measurements, each pixel was enabled for 5 us for 10000 times, and the number of 1s in the output memory is counted. </a:t>
                </a:r>
              </a:p>
              <a:p>
                <a:pPr marL="171450" indent="-17145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point</a:t>
                </a: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Consider pixels that have 10 times DCR higher than the other in a pair as emitter and so the other as detector.</a:t>
                </a: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Counts for emitter = N</a:t>
                </a:r>
                <a:r>
                  <a:rPr lang="en-US" sz="13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Counts for detector = N</a:t>
                </a:r>
                <a:r>
                  <a:rPr lang="en-US" sz="13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Total counts = N in this case 10000.</a:t>
                </a:r>
              </a:p>
              <a:p>
                <a:pPr algn="justLow"/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both pixels are enabled, and the number of simultaneous avalanches is counted. Coincidence counts = N</a:t>
                </a:r>
                <a:r>
                  <a:rPr lang="en-US" sz="13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l-GR" sz="13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3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l-GR" sz="13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l-GR" sz="130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l-GR" sz="13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𝑥𝐷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(1-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85050D-C21F-E655-70B2-FB65A706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96" y="1244600"/>
                <a:ext cx="5470704" cy="4595682"/>
              </a:xfrm>
              <a:prstGeom prst="rect">
                <a:avLst/>
              </a:prstGeom>
              <a:blipFill>
                <a:blip r:embed="rId3"/>
                <a:stretch>
                  <a:fillRect l="-780" t="-133" r="-892" b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8A6D82-CEE5-DCCE-5E0A-A6307A3119BA}"/>
              </a:ext>
            </a:extLst>
          </p:cNvPr>
          <p:cNvCxnSpPr>
            <a:cxnSpLocks/>
          </p:cNvCxnSpPr>
          <p:nvPr/>
        </p:nvCxnSpPr>
        <p:spPr>
          <a:xfrm flipV="1">
            <a:off x="3911600" y="4911300"/>
            <a:ext cx="285750" cy="28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FDD88F-A562-A4E9-3117-E54A64292BB1}"/>
              </a:ext>
            </a:extLst>
          </p:cNvPr>
          <p:cNvSpPr txBox="1"/>
          <p:nvPr/>
        </p:nvSpPr>
        <p:spPr>
          <a:xfrm>
            <a:off x="4134054" y="4694783"/>
            <a:ext cx="531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0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69FF970-8628-9E29-3439-1EA8D6FC3F0C}"/>
              </a:ext>
            </a:extLst>
          </p:cNvPr>
          <p:cNvGrpSpPr>
            <a:grpSpLocks noChangeAspect="1"/>
          </p:cNvGrpSpPr>
          <p:nvPr/>
        </p:nvGrpSpPr>
        <p:grpSpPr>
          <a:xfrm>
            <a:off x="7859105" y="4325025"/>
            <a:ext cx="2063171" cy="1371600"/>
            <a:chOff x="7865455" y="3628045"/>
            <a:chExt cx="3304012" cy="21965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7DEF74-39F4-73F8-0388-5B277F64763B}"/>
                </a:ext>
              </a:extLst>
            </p:cNvPr>
            <p:cNvSpPr/>
            <p:nvPr/>
          </p:nvSpPr>
          <p:spPr>
            <a:xfrm>
              <a:off x="7866508" y="3628045"/>
              <a:ext cx="3296609" cy="21965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352D38F-3138-6B90-DA05-A69665442D19}"/>
                </a:ext>
              </a:extLst>
            </p:cNvPr>
            <p:cNvSpPr/>
            <p:nvPr/>
          </p:nvSpPr>
          <p:spPr>
            <a:xfrm>
              <a:off x="7866508" y="3628045"/>
              <a:ext cx="356742" cy="21965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A07F011-4999-B321-07A2-BD9269513DDE}"/>
                </a:ext>
              </a:extLst>
            </p:cNvPr>
            <p:cNvSpPr/>
            <p:nvPr/>
          </p:nvSpPr>
          <p:spPr>
            <a:xfrm>
              <a:off x="8223250" y="3628045"/>
              <a:ext cx="356742" cy="21965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41B4547-9BD6-67B3-2E96-3EE33D558D68}"/>
                </a:ext>
              </a:extLst>
            </p:cNvPr>
            <p:cNvSpPr/>
            <p:nvPr/>
          </p:nvSpPr>
          <p:spPr>
            <a:xfrm>
              <a:off x="8579992" y="3628045"/>
              <a:ext cx="356742" cy="21965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A6B8A48-0C45-A7EF-3656-DA0459630DF8}"/>
                </a:ext>
              </a:extLst>
            </p:cNvPr>
            <p:cNvSpPr/>
            <p:nvPr/>
          </p:nvSpPr>
          <p:spPr>
            <a:xfrm>
              <a:off x="10092891" y="3628045"/>
              <a:ext cx="356742" cy="21965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645B6DA-7529-1766-6F3E-526475E509C0}"/>
                </a:ext>
              </a:extLst>
            </p:cNvPr>
            <p:cNvSpPr/>
            <p:nvPr/>
          </p:nvSpPr>
          <p:spPr>
            <a:xfrm>
              <a:off x="10449633" y="3628045"/>
              <a:ext cx="356742" cy="21965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CA2AF30-883E-C57B-B0CF-E3C209C8FEF1}"/>
                </a:ext>
              </a:extLst>
            </p:cNvPr>
            <p:cNvSpPr/>
            <p:nvPr/>
          </p:nvSpPr>
          <p:spPr>
            <a:xfrm>
              <a:off x="10806375" y="3628045"/>
              <a:ext cx="356742" cy="21965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D7F0CB2-3528-BD8C-0541-FE35828286BC}"/>
                </a:ext>
              </a:extLst>
            </p:cNvPr>
            <p:cNvCxnSpPr>
              <a:cxnSpLocks/>
            </p:cNvCxnSpPr>
            <p:nvPr/>
          </p:nvCxnSpPr>
          <p:spPr>
            <a:xfrm>
              <a:off x="7865455" y="393700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73737C-90DA-AF2A-73EF-C6ED81FE8ADB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838" y="393700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03AE46D-CBF1-04B7-DBDA-1FA342E1578D}"/>
                </a:ext>
              </a:extLst>
            </p:cNvPr>
            <p:cNvCxnSpPr>
              <a:cxnSpLocks/>
            </p:cNvCxnSpPr>
            <p:nvPr/>
          </p:nvCxnSpPr>
          <p:spPr>
            <a:xfrm>
              <a:off x="7865455" y="425196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9FA4AAD-E2F9-9352-4065-8F160DAC7480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838" y="425196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C6E2F67-6195-B689-0D49-7A756ECA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865455" y="456692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ED546D3-9645-5F78-7069-AD4298F46A8E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838" y="456692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8906C52-FA41-71CE-58B8-7B405BC0C522}"/>
                </a:ext>
              </a:extLst>
            </p:cNvPr>
            <p:cNvCxnSpPr>
              <a:cxnSpLocks/>
            </p:cNvCxnSpPr>
            <p:nvPr/>
          </p:nvCxnSpPr>
          <p:spPr>
            <a:xfrm>
              <a:off x="7865455" y="488188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29AA51D-1F3A-02CD-57AC-A459D2C9EBB2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838" y="488188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C18D2E-A936-1987-50AA-415C8E556E53}"/>
                </a:ext>
              </a:extLst>
            </p:cNvPr>
            <p:cNvCxnSpPr>
              <a:cxnSpLocks/>
            </p:cNvCxnSpPr>
            <p:nvPr/>
          </p:nvCxnSpPr>
          <p:spPr>
            <a:xfrm>
              <a:off x="7865455" y="519684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CCFE646-A2CD-F56F-E86F-E33F2D01F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838" y="519684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2A5E2F6-41DE-A499-EAB0-198EE7D032A1}"/>
                </a:ext>
              </a:extLst>
            </p:cNvPr>
            <p:cNvCxnSpPr>
              <a:cxnSpLocks/>
            </p:cNvCxnSpPr>
            <p:nvPr/>
          </p:nvCxnSpPr>
          <p:spPr>
            <a:xfrm>
              <a:off x="7865455" y="551180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05C1CCE-4071-AFDE-F76F-EB74835FFD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838" y="5511800"/>
              <a:ext cx="1077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FECE03A-2012-F70D-3912-56BBAB9B75AB}"/>
                </a:ext>
              </a:extLst>
            </p:cNvPr>
            <p:cNvCxnSpPr/>
            <p:nvPr/>
          </p:nvCxnSpPr>
          <p:spPr>
            <a:xfrm>
              <a:off x="9175750" y="4756150"/>
              <a:ext cx="72470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8FC4108D-BDB1-A86E-525B-14C78D20B191}"/>
              </a:ext>
            </a:extLst>
          </p:cNvPr>
          <p:cNvSpPr/>
          <p:nvPr/>
        </p:nvSpPr>
        <p:spPr>
          <a:xfrm rot="5400000">
            <a:off x="8024507" y="4176529"/>
            <a:ext cx="123875" cy="1589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DBDC2184-B2EF-913F-CF04-A983CC58E2FE}"/>
              </a:ext>
            </a:extLst>
          </p:cNvPr>
          <p:cNvSpPr/>
          <p:nvPr/>
        </p:nvSpPr>
        <p:spPr>
          <a:xfrm rot="5400000">
            <a:off x="8247185" y="4176615"/>
            <a:ext cx="124047" cy="158996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7247E9-9FEC-1C0E-9962-703FDB1CB05B}"/>
              </a:ext>
            </a:extLst>
          </p:cNvPr>
          <p:cNvSpPr txBox="1"/>
          <p:nvPr/>
        </p:nvSpPr>
        <p:spPr>
          <a:xfrm>
            <a:off x="7852300" y="430561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</a:t>
            </a:r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E3F8186-727A-FCC5-EE44-824CFA7941FA}"/>
              </a:ext>
            </a:extLst>
          </p:cNvPr>
          <p:cNvSpPr txBox="1"/>
          <p:nvPr/>
        </p:nvSpPr>
        <p:spPr>
          <a:xfrm>
            <a:off x="8069427" y="429588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28B2D41-F89E-5A86-9C95-865CB665B8CA}"/>
              </a:ext>
            </a:extLst>
          </p:cNvPr>
          <p:cNvSpPr txBox="1"/>
          <p:nvPr/>
        </p:nvSpPr>
        <p:spPr>
          <a:xfrm>
            <a:off x="8299316" y="4304881"/>
            <a:ext cx="205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170B1E6-9D02-DC3B-32E3-087D489A5A73}"/>
              </a:ext>
            </a:extLst>
          </p:cNvPr>
          <p:cNvSpPr txBox="1"/>
          <p:nvPr/>
        </p:nvSpPr>
        <p:spPr>
          <a:xfrm>
            <a:off x="7119464" y="3421413"/>
            <a:ext cx="35391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overlap among pixels during measurements. For example, measurements were taken for pixels 0, 1, and then for 1, 2, and so on.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6DCC2D0C-F91C-B320-40D4-F836A87CC240}"/>
              </a:ext>
            </a:extLst>
          </p:cNvPr>
          <p:cNvSpPr/>
          <p:nvPr/>
        </p:nvSpPr>
        <p:spPr>
          <a:xfrm rot="5400000">
            <a:off x="9410841" y="4176530"/>
            <a:ext cx="123875" cy="1589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eft Brace 123">
            <a:extLst>
              <a:ext uri="{FF2B5EF4-FFF2-40B4-BE49-F238E27FC236}">
                <a16:creationId xmlns:a16="http://schemas.microsoft.com/office/drawing/2014/main" id="{7E72E387-3B22-39F7-9F79-FDB76F96D8E9}"/>
              </a:ext>
            </a:extLst>
          </p:cNvPr>
          <p:cNvSpPr/>
          <p:nvPr/>
        </p:nvSpPr>
        <p:spPr>
          <a:xfrm rot="5400000">
            <a:off x="9633519" y="4176616"/>
            <a:ext cx="124047" cy="158996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36550-D382-109D-6BA6-DD3018A2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Aspides meeting, March 14,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394D-A8F8-8BB9-0A93-9E97C6CA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08CA306-4065-70C2-E07A-03254C8C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Measurement</a:t>
            </a:r>
            <a:r>
              <a:rPr lang="en-US" sz="2800" i="0" u="none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 Results in Array A1</a:t>
            </a:r>
            <a:endParaRPr lang="en-US" sz="2800" i="0" u="none" noProof="0" dirty="0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9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F86F86-023E-C874-2761-390D7A553E7C}"/>
              </a:ext>
            </a:extLst>
          </p:cNvPr>
          <p:cNvSpPr txBox="1"/>
          <p:nvPr/>
        </p:nvSpPr>
        <p:spPr>
          <a:xfrm>
            <a:off x="1944370" y="1501140"/>
            <a:ext cx="9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ex</a:t>
            </a:r>
            <a:r>
              <a:rPr lang="en-US" dirty="0"/>
              <a:t>= 1V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C3F3F-3B34-D359-B87F-A36008F01E96}"/>
              </a:ext>
            </a:extLst>
          </p:cNvPr>
          <p:cNvSpPr txBox="1"/>
          <p:nvPr/>
        </p:nvSpPr>
        <p:spPr>
          <a:xfrm>
            <a:off x="5789410" y="1501140"/>
            <a:ext cx="9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ex</a:t>
            </a:r>
            <a:r>
              <a:rPr lang="en-US" dirty="0"/>
              <a:t>= 2V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C25F4-D313-81E2-5187-A5129952FCB2}"/>
              </a:ext>
            </a:extLst>
          </p:cNvPr>
          <p:cNvSpPr txBox="1"/>
          <p:nvPr/>
        </p:nvSpPr>
        <p:spPr>
          <a:xfrm>
            <a:off x="9634450" y="1501140"/>
            <a:ext cx="9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ex</a:t>
            </a:r>
            <a:r>
              <a:rPr lang="en-US" dirty="0"/>
              <a:t>= 3V</a:t>
            </a:r>
          </a:p>
        </p:txBody>
      </p:sp>
      <p:pic>
        <p:nvPicPr>
          <p:cNvPr id="46" name="Picture 45" descr="A graph of a graph&#10;&#10;AI-generated content may be incorrect.">
            <a:extLst>
              <a:ext uri="{FF2B5EF4-FFF2-40B4-BE49-F238E27FC236}">
                <a16:creationId xmlns:a16="http://schemas.microsoft.com/office/drawing/2014/main" id="{22ED663B-90BE-4C99-86D5-A8CE91CE3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86" y="2011680"/>
            <a:ext cx="3779788" cy="2834640"/>
          </a:xfrm>
          <a:prstGeom prst="rect">
            <a:avLst/>
          </a:prstGeom>
        </p:spPr>
      </p:pic>
      <p:pic>
        <p:nvPicPr>
          <p:cNvPr id="49" name="Picture 48" descr="A graph of a graph&#10;&#10;AI-generated content may be incorrect.">
            <a:extLst>
              <a:ext uri="{FF2B5EF4-FFF2-40B4-BE49-F238E27FC236}">
                <a16:creationId xmlns:a16="http://schemas.microsoft.com/office/drawing/2014/main" id="{AE71DFBE-49F1-EE95-3D38-2658E0D89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34" y="2011680"/>
            <a:ext cx="3779788" cy="2834640"/>
          </a:xfrm>
          <a:prstGeom prst="rect">
            <a:avLst/>
          </a:prstGeom>
        </p:spPr>
      </p:pic>
      <p:pic>
        <p:nvPicPr>
          <p:cNvPr id="52" name="Picture 51" descr="A graph of a function&#10;&#10;AI-generated content may be incorrect.">
            <a:extLst>
              <a:ext uri="{FF2B5EF4-FFF2-40B4-BE49-F238E27FC236}">
                <a16:creationId xmlns:a16="http://schemas.microsoft.com/office/drawing/2014/main" id="{9AC8C62B-7086-4386-1015-E4BB1A684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182" y="2011680"/>
            <a:ext cx="377978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0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68D7-7219-093A-A1BA-117078F0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90CA5-8FF5-1C3C-5B35-5FAE0BB8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Aspides meeting, March 14,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6F12D-1AB1-5FE3-C577-2631EF04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EE5CB2E-2C59-C095-BD6E-4C3061AF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Measurement</a:t>
            </a:r>
            <a:r>
              <a:rPr lang="en-US" sz="2800" i="0" u="none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 Results in Array A3</a:t>
            </a:r>
            <a:endParaRPr lang="en-US" sz="2800" i="0" u="none" noProof="0" dirty="0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9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A01A1-2C5A-DCE5-753B-AFC1022E95AD}"/>
              </a:ext>
            </a:extLst>
          </p:cNvPr>
          <p:cNvSpPr txBox="1"/>
          <p:nvPr/>
        </p:nvSpPr>
        <p:spPr>
          <a:xfrm>
            <a:off x="2106236" y="1409700"/>
            <a:ext cx="9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ex</a:t>
            </a:r>
            <a:r>
              <a:rPr lang="en-US" dirty="0"/>
              <a:t>= 1V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ECD601-FC6D-1E57-FC73-DE2B1510F561}"/>
              </a:ext>
            </a:extLst>
          </p:cNvPr>
          <p:cNvSpPr txBox="1"/>
          <p:nvPr/>
        </p:nvSpPr>
        <p:spPr>
          <a:xfrm>
            <a:off x="5772842" y="1409700"/>
            <a:ext cx="9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ex</a:t>
            </a:r>
            <a:r>
              <a:rPr lang="en-US" dirty="0"/>
              <a:t>= 2V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8611F-0DCD-E6D2-C6B9-B1EAB7EBC0C2}"/>
              </a:ext>
            </a:extLst>
          </p:cNvPr>
          <p:cNvSpPr txBox="1"/>
          <p:nvPr/>
        </p:nvSpPr>
        <p:spPr>
          <a:xfrm>
            <a:off x="9439448" y="1409700"/>
            <a:ext cx="9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ex</a:t>
            </a:r>
            <a:r>
              <a:rPr lang="en-US" dirty="0"/>
              <a:t>= 3V</a:t>
            </a:r>
          </a:p>
        </p:txBody>
      </p:sp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26E74BF6-A6AE-4452-1F24-5E8C5BFE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6" y="2011680"/>
            <a:ext cx="3779788" cy="2834640"/>
          </a:xfrm>
          <a:prstGeom prst="rect">
            <a:avLst/>
          </a:prstGeom>
        </p:spPr>
      </p:pic>
      <p:pic>
        <p:nvPicPr>
          <p:cNvPr id="16" name="Picture 15" descr="A graph of a graph&#10;&#10;AI-generated content may be incorrect.">
            <a:extLst>
              <a:ext uri="{FF2B5EF4-FFF2-40B4-BE49-F238E27FC236}">
                <a16:creationId xmlns:a16="http://schemas.microsoft.com/office/drawing/2014/main" id="{36D613BC-4CA9-255A-D695-4C5589C06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300" y="2011680"/>
            <a:ext cx="3779788" cy="2834640"/>
          </a:xfrm>
          <a:prstGeom prst="rect">
            <a:avLst/>
          </a:prstGeom>
        </p:spPr>
      </p:pic>
      <p:pic>
        <p:nvPicPr>
          <p:cNvPr id="22" name="Picture 21" descr="A graph of a graph&#10;&#10;AI-generated content may be incorrect.">
            <a:extLst>
              <a:ext uri="{FF2B5EF4-FFF2-40B4-BE49-F238E27FC236}">
                <a16:creationId xmlns:a16="http://schemas.microsoft.com/office/drawing/2014/main" id="{D51D634A-9D0C-C93A-19A9-40B118BB0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304" y="2011680"/>
            <a:ext cx="377978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9943F-4167-9166-A3D5-998B91B9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0CE3-7DBA-1D38-EDBF-3A26990B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Aspides meeting, March 14,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C9D1D-AE54-5E09-F876-BAA44921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7861B4C-AF2C-FA02-E645-E71821A11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Comparison between </a:t>
            </a:r>
            <a:r>
              <a:rPr lang="en-US" sz="2800" i="0" u="none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A1 &amp; A3</a:t>
            </a:r>
            <a:endParaRPr lang="en-US" sz="2800" i="0" u="none" noProof="0" dirty="0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902030302020204" pitchFamily="66" charset="0"/>
            </a:endParaRPr>
          </a:p>
        </p:txBody>
      </p:sp>
      <p:pic>
        <p:nvPicPr>
          <p:cNvPr id="7" name="Picture 6" descr="A graph of a line&#10;&#10;AI-generated content may be incorrect.">
            <a:extLst>
              <a:ext uri="{FF2B5EF4-FFF2-40B4-BE49-F238E27FC236}">
                <a16:creationId xmlns:a16="http://schemas.microsoft.com/office/drawing/2014/main" id="{6DB872CB-2F80-8C98-6F4F-BC33A683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6" y="1322066"/>
            <a:ext cx="5334392" cy="4000508"/>
          </a:xfrm>
          <a:prstGeom prst="rect">
            <a:avLst/>
          </a:prstGeom>
        </p:spPr>
      </p:pic>
      <p:pic>
        <p:nvPicPr>
          <p:cNvPr id="10" name="Picture 9" descr="A graph of a line&#10;&#10;AI-generated content may be incorrect.">
            <a:extLst>
              <a:ext uri="{FF2B5EF4-FFF2-40B4-BE49-F238E27FC236}">
                <a16:creationId xmlns:a16="http://schemas.microsoft.com/office/drawing/2014/main" id="{387408B6-5DDE-C788-4822-188010742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314" y="1322066"/>
            <a:ext cx="5334392" cy="40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E6353E-0533-E49A-78F2-23D8C7BC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BFDAD29-013A-D452-5980-51A0B7772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Crosstalk Probability Estimation &amp; Measurement Approach  in Array A2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387E4-296B-F1C1-8871-ACA298A24639}"/>
              </a:ext>
            </a:extLst>
          </p:cNvPr>
          <p:cNvGrpSpPr/>
          <p:nvPr/>
        </p:nvGrpSpPr>
        <p:grpSpPr>
          <a:xfrm>
            <a:off x="6956387" y="745346"/>
            <a:ext cx="4610317" cy="2562891"/>
            <a:chOff x="7139723" y="752966"/>
            <a:chExt cx="4610317" cy="25628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245CF0-87D0-7918-B791-04B0CADC1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9723" y="1119343"/>
              <a:ext cx="3749040" cy="2196514"/>
            </a:xfrm>
            <a:prstGeom prst="rect">
              <a:avLst/>
            </a:prstGeom>
          </p:spPr>
        </p:pic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8D84ACAC-8F3C-53A6-F432-539646BEF552}"/>
                </a:ext>
              </a:extLst>
            </p:cNvPr>
            <p:cNvCxnSpPr/>
            <p:nvPr/>
          </p:nvCxnSpPr>
          <p:spPr>
            <a:xfrm flipV="1">
              <a:off x="8831580" y="899160"/>
              <a:ext cx="701040" cy="563880"/>
            </a:xfrm>
            <a:prstGeom prst="bentConnector3">
              <a:avLst>
                <a:gd name="adj1" fmla="val 10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49C9D6-0D0F-7286-4570-F09C5C3173B1}"/>
                </a:ext>
              </a:extLst>
            </p:cNvPr>
            <p:cNvSpPr txBox="1"/>
            <p:nvPr/>
          </p:nvSpPr>
          <p:spPr>
            <a:xfrm>
              <a:off x="9532620" y="752966"/>
              <a:ext cx="22174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10-bit output counter per pixel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278E2-9246-1825-A514-74DAEE2F8878}"/>
                  </a:ext>
                </a:extLst>
              </p:cNvPr>
              <p:cNvSpPr txBox="1"/>
              <p:nvPr/>
            </p:nvSpPr>
            <p:spPr>
              <a:xfrm>
                <a:off x="510996" y="1278374"/>
                <a:ext cx="5676444" cy="2564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pair of adjacent pixels in the same row are selected. In this case, there is no overlap among pixels.</a:t>
                </a: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Again, DCR of each pixel is measured while the other is off for 10 </a:t>
                </a:r>
                <a:r>
                  <a:rPr lang="en-US" sz="1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ms.</a:t>
                </a: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Pixel with DCR 10 times higher than the other is considered as emitter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</a:t>
                </a:r>
                <a:r>
                  <a:rPr lang="en-US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</a:t>
                </a:r>
                <a:r>
                  <a:rPr lang="en-US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/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the DCR of the detector while the emitter is on (N</a:t>
                </a:r>
                <a:r>
                  <a:rPr lang="en-US" sz="13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3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Crosstalk coefficient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Low">
                  <a:buFont typeface="Arial" panose="020B0604020202020204" pitchFamily="34" charset="0"/>
                  <a:buChar char="•"/>
                </a:pPr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278E2-9246-1825-A514-74DAEE2F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96" y="1278374"/>
                <a:ext cx="5676444" cy="2564933"/>
              </a:xfrm>
              <a:prstGeom prst="rect">
                <a:avLst/>
              </a:prstGeom>
              <a:blipFill>
                <a:blip r:embed="rId3"/>
                <a:stretch>
                  <a:fillRect l="-107" t="-238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13C91349-1674-8D4E-A31D-4607B80B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Aspides meeting, March 14, 2025</a:t>
            </a:r>
          </a:p>
        </p:txBody>
      </p:sp>
    </p:spTree>
    <p:extLst>
      <p:ext uri="{BB962C8B-B14F-4D97-AF65-F5344CB8AC3E}">
        <p14:creationId xmlns:p14="http://schemas.microsoft.com/office/powerpoint/2010/main" val="191801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7BF3-2C5F-F067-DE90-35AAB2F0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5A852D0-596A-572F-5235-8D24548B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Measurement</a:t>
            </a:r>
            <a:r>
              <a:rPr lang="en-US" sz="2800" i="0" u="none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 Results in Array A2</a:t>
            </a:r>
            <a:endParaRPr lang="en-US" sz="2800" i="0" u="none" noProof="0" dirty="0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902030302020204" pitchFamily="66" charset="0"/>
            </a:endParaRPr>
          </a:p>
        </p:txBody>
      </p:sp>
      <p:pic>
        <p:nvPicPr>
          <p:cNvPr id="14" name="Picture 13" descr="A graph of a function&#10;&#10;AI-generated content may be incorrect.">
            <a:extLst>
              <a:ext uri="{FF2B5EF4-FFF2-40B4-BE49-F238E27FC236}">
                <a16:creationId xmlns:a16="http://schemas.microsoft.com/office/drawing/2014/main" id="{FE08772B-C763-B85F-A70C-995F325D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70" y="1950897"/>
            <a:ext cx="3383280" cy="2537281"/>
          </a:xfrm>
          <a:prstGeom prst="rect">
            <a:avLst/>
          </a:prstGeom>
        </p:spPr>
      </p:pic>
      <p:pic>
        <p:nvPicPr>
          <p:cNvPr id="16" name="Picture 15" descr="A graph of a function&#10;&#10;AI-generated content may be incorrect.">
            <a:extLst>
              <a:ext uri="{FF2B5EF4-FFF2-40B4-BE49-F238E27FC236}">
                <a16:creationId xmlns:a16="http://schemas.microsoft.com/office/drawing/2014/main" id="{2E88AE7B-F497-A17F-71EF-3DF558EA6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0" y="1950897"/>
            <a:ext cx="3383280" cy="2537281"/>
          </a:xfrm>
          <a:prstGeom prst="rect">
            <a:avLst/>
          </a:prstGeom>
        </p:spPr>
      </p:pic>
      <p:pic>
        <p:nvPicPr>
          <p:cNvPr id="18" name="Picture 17" descr="A graph of a function&#10;&#10;AI-generated content may be incorrect.">
            <a:extLst>
              <a:ext uri="{FF2B5EF4-FFF2-40B4-BE49-F238E27FC236}">
                <a16:creationId xmlns:a16="http://schemas.microsoft.com/office/drawing/2014/main" id="{2E868772-1DF5-2B5F-40B9-5DC068D2A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50" y="1950897"/>
            <a:ext cx="3383280" cy="2537281"/>
          </a:xfrm>
          <a:prstGeom prst="rect">
            <a:avLst/>
          </a:prstGeom>
        </p:spPr>
      </p:pic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CF1AF5A-5C6F-797D-F2A4-EBDD5985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Aspides meeting, March 14, 2025</a:t>
            </a:r>
          </a:p>
        </p:txBody>
      </p:sp>
    </p:spTree>
    <p:extLst>
      <p:ext uri="{BB962C8B-B14F-4D97-AF65-F5344CB8AC3E}">
        <p14:creationId xmlns:p14="http://schemas.microsoft.com/office/powerpoint/2010/main" val="231202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5E3D6-1168-3F91-B68C-DB21F7CCB992}"/>
              </a:ext>
            </a:extLst>
          </p:cNvPr>
          <p:cNvSpPr txBox="1"/>
          <p:nvPr/>
        </p:nvSpPr>
        <p:spPr>
          <a:xfrm>
            <a:off x="1097280" y="758952"/>
            <a:ext cx="100584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97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413</Words>
  <Application>Microsoft Office PowerPoint</Application>
  <PresentationFormat>Widescreen</PresentationFormat>
  <Paragraphs>64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Custom Design</vt:lpstr>
      <vt:lpstr>Crosstalk Analysis in ASAP110LF Chip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Fatemeh Shojaei</dc:creator>
  <cp:lastModifiedBy>Fatemeh Shojaei</cp:lastModifiedBy>
  <cp:revision>25</cp:revision>
  <cp:lastPrinted>2025-01-14T09:44:17Z</cp:lastPrinted>
  <dcterms:created xsi:type="dcterms:W3CDTF">2025-01-09T14:08:16Z</dcterms:created>
  <dcterms:modified xsi:type="dcterms:W3CDTF">2025-03-14T16:06:09Z</dcterms:modified>
</cp:coreProperties>
</file>