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Lst>
  <p:notesMasterIdLst>
    <p:notesMasterId r:id="rId26"/>
  </p:notesMasterIdLst>
  <p:sldIdLst>
    <p:sldId id="256" r:id="rId2"/>
    <p:sldId id="260" r:id="rId3"/>
    <p:sldId id="261" r:id="rId4"/>
    <p:sldId id="263" r:id="rId5"/>
    <p:sldId id="264" r:id="rId6"/>
    <p:sldId id="293" r:id="rId7"/>
    <p:sldId id="266" r:id="rId8"/>
    <p:sldId id="262" r:id="rId9"/>
    <p:sldId id="265" r:id="rId10"/>
    <p:sldId id="294" r:id="rId11"/>
    <p:sldId id="295" r:id="rId12"/>
    <p:sldId id="296" r:id="rId13"/>
    <p:sldId id="311" r:id="rId14"/>
    <p:sldId id="270" r:id="rId15"/>
    <p:sldId id="297" r:id="rId16"/>
    <p:sldId id="298" r:id="rId17"/>
    <p:sldId id="316" r:id="rId18"/>
    <p:sldId id="317" r:id="rId19"/>
    <p:sldId id="318" r:id="rId20"/>
    <p:sldId id="315" r:id="rId21"/>
    <p:sldId id="313" r:id="rId22"/>
    <p:sldId id="302" r:id="rId23"/>
    <p:sldId id="283" r:id="rId24"/>
    <p:sldId id="312" r:id="rId25"/>
  </p:sldIdLst>
  <p:sldSz cx="12192000" cy="6858000"/>
  <p:notesSz cx="6858000" cy="9144000"/>
  <p:embeddedFontLst>
    <p:embeddedFont>
      <p:font typeface="Helvetica Neue" panose="02000503000000020004" pitchFamily="2" charset="0"/>
      <p:regular r:id="rId27"/>
      <p:bold r:id="rId28"/>
      <p:italic r:id="rId29"/>
      <p:boldItalic r:id="rId30"/>
    </p:embeddedFont>
    <p:embeddedFont>
      <p:font typeface="Libre Franklin" pitchFamily="2" charset="77"/>
      <p:regular r:id="rId31"/>
      <p:bold r:id="rId32"/>
      <p:italic r:id="rId33"/>
      <p:boldItalic r:id="rId34"/>
    </p:embeddedFont>
    <p:embeddedFont>
      <p:font typeface="Libre Franklin Medium" panose="020F0502020204030204" pitchFamily="34" charset="0"/>
      <p:regular r:id="rId35"/>
      <p:bold r:id="rId36"/>
      <p:italic r:id="rId37"/>
      <p:boldItalic r:id="rId38"/>
    </p:embeddedFont>
    <p:embeddedFont>
      <p:font typeface="Montserrat" pitchFamily="2" charset="77"/>
      <p:regular r:id="rId39"/>
      <p:bold r:id="rId40"/>
      <p:italic r:id="rId41"/>
      <p:boldItalic r:id="rId42"/>
    </p:embeddedFont>
    <p:embeddedFont>
      <p:font typeface="Noto Sans Symbols" pitchFamily="2" charset="0"/>
      <p:regular r:id="rId43"/>
      <p:bold r:id="rId44"/>
    </p:embeddedFont>
    <p:embeddedFont>
      <p:font typeface="Proxima Nova" panose="02000506030000020004" pitchFamily="2" charset="0"/>
      <p:regular r:id="rId45"/>
      <p:bold r:id="rId46"/>
      <p:italic r:id="rId47"/>
      <p:boldItalic r:id="rId48"/>
    </p:embeddedFont>
    <p:embeddedFont>
      <p:font typeface="Source Sans Pro" panose="020B0503030403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D1C603-604B-4995-BE28-B473972C588D}">
  <a:tblStyle styleId="{D6D1C603-604B-4995-BE28-B473972C588D}" styleName="Table_0">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C"/>
          </a:solidFill>
        </a:fill>
      </a:tcStyle>
    </a:wholeTbl>
    <a:band1H>
      <a:tcTxStyle/>
      <a:tcStyle>
        <a:tcBdr/>
        <a:fill>
          <a:solidFill>
            <a:srgbClr val="CAD1D8"/>
          </a:solidFill>
        </a:fill>
      </a:tcStyle>
    </a:band1H>
    <a:band2H>
      <a:tcTxStyle/>
      <a:tcStyle>
        <a:tcBdr/>
      </a:tcStyle>
    </a:band2H>
    <a:band1V>
      <a:tcTxStyle/>
      <a:tcStyle>
        <a:tcBdr/>
        <a:fill>
          <a:solidFill>
            <a:srgbClr val="CAD1D8"/>
          </a:solidFill>
        </a:fill>
      </a:tcStyle>
    </a:band1V>
    <a:band2V>
      <a:tcTxStyle/>
      <a:tcStyle>
        <a:tcBdr/>
      </a:tcStyle>
    </a:band2V>
    <a:lastCol>
      <a:tcTxStyle b="on" i="off">
        <a:font>
          <a:latin typeface="Aptos"/>
          <a:ea typeface="Aptos"/>
          <a:cs typeface="Aptos"/>
        </a:font>
        <a:schemeClr val="lt1"/>
      </a:tcTxStyle>
      <a:tcStyle>
        <a:tcBdr/>
        <a:fill>
          <a:solidFill>
            <a:schemeClr val="accent1"/>
          </a:solidFill>
        </a:fill>
      </a:tcStyle>
    </a:lastCol>
    <a:firstCol>
      <a:tcTxStyle b="on" i="off">
        <a:font>
          <a:latin typeface="Aptos"/>
          <a:ea typeface="Aptos"/>
          <a:cs typeface="Aptos"/>
        </a:font>
        <a:schemeClr val="lt1"/>
      </a:tcTxStyle>
      <a:tcStyle>
        <a:tcBdr/>
        <a:fill>
          <a:solidFill>
            <a:schemeClr val="accent1"/>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9"/>
  </p:normalViewPr>
  <p:slideViewPr>
    <p:cSldViewPr snapToGrid="0">
      <p:cViewPr varScale="1">
        <p:scale>
          <a:sx n="102" d="100"/>
          <a:sy n="102" d="100"/>
        </p:scale>
        <p:origin x="9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6b7cef63df_2_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36b7cef63df_2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0830E139-C48E-67A1-FB72-3C4ABC1C28C6}"/>
            </a:ext>
          </a:extLst>
        </p:cNvPr>
        <p:cNvGrpSpPr/>
        <p:nvPr/>
      </p:nvGrpSpPr>
      <p:grpSpPr>
        <a:xfrm>
          <a:off x="0" y="0"/>
          <a:ext cx="0" cy="0"/>
          <a:chOff x="0" y="0"/>
          <a:chExt cx="0" cy="0"/>
        </a:xfrm>
      </p:grpSpPr>
      <p:sp>
        <p:nvSpPr>
          <p:cNvPr id="233" name="Google Shape;233;g36bee989f98_0_73:notes">
            <a:extLst>
              <a:ext uri="{FF2B5EF4-FFF2-40B4-BE49-F238E27FC236}">
                <a16:creationId xmlns:a16="http://schemas.microsoft.com/office/drawing/2014/main" id="{46EC3B01-68D6-88AE-07AC-B30636CEA3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36bee989f98_0_73:notes">
            <a:extLst>
              <a:ext uri="{FF2B5EF4-FFF2-40B4-BE49-F238E27FC236}">
                <a16:creationId xmlns:a16="http://schemas.microsoft.com/office/drawing/2014/main" id="{72EE7DDB-5C1D-282F-CD24-EC4802C847E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35" name="Google Shape;235;g36bee989f98_0_73:notes">
            <a:extLst>
              <a:ext uri="{FF2B5EF4-FFF2-40B4-BE49-F238E27FC236}">
                <a16:creationId xmlns:a16="http://schemas.microsoft.com/office/drawing/2014/main" id="{2AFB4AC1-7C8B-25A6-0099-1FED17F58AD1}"/>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372821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C83F6B1A-97CA-EBFF-CA86-A97C6982ABCF}"/>
            </a:ext>
          </a:extLst>
        </p:cNvPr>
        <p:cNvGrpSpPr/>
        <p:nvPr/>
      </p:nvGrpSpPr>
      <p:grpSpPr>
        <a:xfrm>
          <a:off x="0" y="0"/>
          <a:ext cx="0" cy="0"/>
          <a:chOff x="0" y="0"/>
          <a:chExt cx="0" cy="0"/>
        </a:xfrm>
      </p:grpSpPr>
      <p:sp>
        <p:nvSpPr>
          <p:cNvPr id="233" name="Google Shape;233;g36bee989f98_0_73:notes">
            <a:extLst>
              <a:ext uri="{FF2B5EF4-FFF2-40B4-BE49-F238E27FC236}">
                <a16:creationId xmlns:a16="http://schemas.microsoft.com/office/drawing/2014/main" id="{15A3E7CF-2FA9-652E-1ED5-C7C5D36FEE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36bee989f98_0_73:notes">
            <a:extLst>
              <a:ext uri="{FF2B5EF4-FFF2-40B4-BE49-F238E27FC236}">
                <a16:creationId xmlns:a16="http://schemas.microsoft.com/office/drawing/2014/main" id="{DFD3E250-F4BF-C3F4-B449-E939BDB188B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35" name="Google Shape;235;g36bee989f98_0_73:notes">
            <a:extLst>
              <a:ext uri="{FF2B5EF4-FFF2-40B4-BE49-F238E27FC236}">
                <a16:creationId xmlns:a16="http://schemas.microsoft.com/office/drawing/2014/main" id="{CAB1BA2D-7FC5-7CF2-75A3-F2C083A57737}"/>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44032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47E15D68-D872-2AB9-9D57-9BB6AAE240A6}"/>
            </a:ext>
          </a:extLst>
        </p:cNvPr>
        <p:cNvGrpSpPr/>
        <p:nvPr/>
      </p:nvGrpSpPr>
      <p:grpSpPr>
        <a:xfrm>
          <a:off x="0" y="0"/>
          <a:ext cx="0" cy="0"/>
          <a:chOff x="0" y="0"/>
          <a:chExt cx="0" cy="0"/>
        </a:xfrm>
      </p:grpSpPr>
      <p:sp>
        <p:nvSpPr>
          <p:cNvPr id="233" name="Google Shape;233;g36bee989f98_0_73:notes">
            <a:extLst>
              <a:ext uri="{FF2B5EF4-FFF2-40B4-BE49-F238E27FC236}">
                <a16:creationId xmlns:a16="http://schemas.microsoft.com/office/drawing/2014/main" id="{8A285B27-53CF-5357-D551-3CABC01B5C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36bee989f98_0_73:notes">
            <a:extLst>
              <a:ext uri="{FF2B5EF4-FFF2-40B4-BE49-F238E27FC236}">
                <a16:creationId xmlns:a16="http://schemas.microsoft.com/office/drawing/2014/main" id="{E451D885-F12E-E5F1-447D-C28FC60D58B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35" name="Google Shape;235;g36bee989f98_0_73:notes">
            <a:extLst>
              <a:ext uri="{FF2B5EF4-FFF2-40B4-BE49-F238E27FC236}">
                <a16:creationId xmlns:a16="http://schemas.microsoft.com/office/drawing/2014/main" id="{F465851A-ECE1-14AC-B9C9-18643BFAC1CB}"/>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99305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0CE818CE-52DD-5B34-393A-79D0E5F1AD45}"/>
            </a:ext>
          </a:extLst>
        </p:cNvPr>
        <p:cNvGrpSpPr/>
        <p:nvPr/>
      </p:nvGrpSpPr>
      <p:grpSpPr>
        <a:xfrm>
          <a:off x="0" y="0"/>
          <a:ext cx="0" cy="0"/>
          <a:chOff x="0" y="0"/>
          <a:chExt cx="0" cy="0"/>
        </a:xfrm>
      </p:grpSpPr>
      <p:sp>
        <p:nvSpPr>
          <p:cNvPr id="233" name="Google Shape;233;g36bee989f98_0_73:notes">
            <a:extLst>
              <a:ext uri="{FF2B5EF4-FFF2-40B4-BE49-F238E27FC236}">
                <a16:creationId xmlns:a16="http://schemas.microsoft.com/office/drawing/2014/main" id="{043402C3-0A24-44F1-5EF9-938C700B6A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36bee989f98_0_73:notes">
            <a:extLst>
              <a:ext uri="{FF2B5EF4-FFF2-40B4-BE49-F238E27FC236}">
                <a16:creationId xmlns:a16="http://schemas.microsoft.com/office/drawing/2014/main" id="{73285F5B-F7AF-0226-02CC-9AC5075983F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35" name="Google Shape;235;g36bee989f98_0_73:notes">
            <a:extLst>
              <a:ext uri="{FF2B5EF4-FFF2-40B4-BE49-F238E27FC236}">
                <a16:creationId xmlns:a16="http://schemas.microsoft.com/office/drawing/2014/main" id="{05AC2625-ECE5-DDB7-C88A-28AFC4658E42}"/>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19968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b7cef63df_2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b7cef63df_2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g36b7cef63df_2_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540C15CF-28A6-21D8-B762-097424B79CD8}"/>
            </a:ext>
          </a:extLst>
        </p:cNvPr>
        <p:cNvGrpSpPr/>
        <p:nvPr/>
      </p:nvGrpSpPr>
      <p:grpSpPr>
        <a:xfrm>
          <a:off x="0" y="0"/>
          <a:ext cx="0" cy="0"/>
          <a:chOff x="0" y="0"/>
          <a:chExt cx="0" cy="0"/>
        </a:xfrm>
      </p:grpSpPr>
      <p:sp>
        <p:nvSpPr>
          <p:cNvPr id="285" name="Google Shape;285;g36b7cef63df_2_80:notes">
            <a:extLst>
              <a:ext uri="{FF2B5EF4-FFF2-40B4-BE49-F238E27FC236}">
                <a16:creationId xmlns:a16="http://schemas.microsoft.com/office/drawing/2014/main" id="{31F82C91-7691-B29E-5845-22FE77F887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b7cef63df_2_80:notes">
            <a:extLst>
              <a:ext uri="{FF2B5EF4-FFF2-40B4-BE49-F238E27FC236}">
                <a16:creationId xmlns:a16="http://schemas.microsoft.com/office/drawing/2014/main" id="{AE3B6CAE-0DBC-92AA-E5BE-38A409153E4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g36b7cef63df_2_80:notes">
            <a:extLst>
              <a:ext uri="{FF2B5EF4-FFF2-40B4-BE49-F238E27FC236}">
                <a16:creationId xmlns:a16="http://schemas.microsoft.com/office/drawing/2014/main" id="{4521E978-91B0-A559-A0A6-9D264577DBEC}"/>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76572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99AEF448-E969-4935-28FE-BB1D2E5196D1}"/>
            </a:ext>
          </a:extLst>
        </p:cNvPr>
        <p:cNvGrpSpPr/>
        <p:nvPr/>
      </p:nvGrpSpPr>
      <p:grpSpPr>
        <a:xfrm>
          <a:off x="0" y="0"/>
          <a:ext cx="0" cy="0"/>
          <a:chOff x="0" y="0"/>
          <a:chExt cx="0" cy="0"/>
        </a:xfrm>
      </p:grpSpPr>
      <p:sp>
        <p:nvSpPr>
          <p:cNvPr id="285" name="Google Shape;285;g36b7cef63df_2_80:notes">
            <a:extLst>
              <a:ext uri="{FF2B5EF4-FFF2-40B4-BE49-F238E27FC236}">
                <a16:creationId xmlns:a16="http://schemas.microsoft.com/office/drawing/2014/main" id="{8DA43AFD-EF0A-7818-5420-ACE1E4C7AF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b7cef63df_2_80:notes">
            <a:extLst>
              <a:ext uri="{FF2B5EF4-FFF2-40B4-BE49-F238E27FC236}">
                <a16:creationId xmlns:a16="http://schemas.microsoft.com/office/drawing/2014/main" id="{0F0E624E-2A1E-0652-9C28-443A3FC70C9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g36b7cef63df_2_80:notes">
            <a:extLst>
              <a:ext uri="{FF2B5EF4-FFF2-40B4-BE49-F238E27FC236}">
                <a16:creationId xmlns:a16="http://schemas.microsoft.com/office/drawing/2014/main" id="{B7202BDE-870F-5AE5-A0CD-354024683F2C}"/>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998390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52A8DB81-CDE6-FAD1-2550-D3AAF115AD93}"/>
            </a:ext>
          </a:extLst>
        </p:cNvPr>
        <p:cNvGrpSpPr/>
        <p:nvPr/>
      </p:nvGrpSpPr>
      <p:grpSpPr>
        <a:xfrm>
          <a:off x="0" y="0"/>
          <a:ext cx="0" cy="0"/>
          <a:chOff x="0" y="0"/>
          <a:chExt cx="0" cy="0"/>
        </a:xfrm>
      </p:grpSpPr>
      <p:sp>
        <p:nvSpPr>
          <p:cNvPr id="285" name="Google Shape;285;g36b7cef63df_2_80:notes">
            <a:extLst>
              <a:ext uri="{FF2B5EF4-FFF2-40B4-BE49-F238E27FC236}">
                <a16:creationId xmlns:a16="http://schemas.microsoft.com/office/drawing/2014/main" id="{ED9FE705-193C-F46B-1DE1-7F5FD47E8A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b7cef63df_2_80:notes">
            <a:extLst>
              <a:ext uri="{FF2B5EF4-FFF2-40B4-BE49-F238E27FC236}">
                <a16:creationId xmlns:a16="http://schemas.microsoft.com/office/drawing/2014/main" id="{408EDDD4-935B-9DFF-7AC8-52902A94E7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g36b7cef63df_2_80:notes">
            <a:extLst>
              <a:ext uri="{FF2B5EF4-FFF2-40B4-BE49-F238E27FC236}">
                <a16:creationId xmlns:a16="http://schemas.microsoft.com/office/drawing/2014/main" id="{07B768CE-B121-9BDD-C3B0-C7C3333F9C46}"/>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135304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6D18ACB9-C28B-34C5-1411-6E36AAAF1472}"/>
            </a:ext>
          </a:extLst>
        </p:cNvPr>
        <p:cNvGrpSpPr/>
        <p:nvPr/>
      </p:nvGrpSpPr>
      <p:grpSpPr>
        <a:xfrm>
          <a:off x="0" y="0"/>
          <a:ext cx="0" cy="0"/>
          <a:chOff x="0" y="0"/>
          <a:chExt cx="0" cy="0"/>
        </a:xfrm>
      </p:grpSpPr>
      <p:sp>
        <p:nvSpPr>
          <p:cNvPr id="285" name="Google Shape;285;g36b7cef63df_2_80:notes">
            <a:extLst>
              <a:ext uri="{FF2B5EF4-FFF2-40B4-BE49-F238E27FC236}">
                <a16:creationId xmlns:a16="http://schemas.microsoft.com/office/drawing/2014/main" id="{6D964322-2FD3-1088-71AD-A8781DFDD7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b7cef63df_2_80:notes">
            <a:extLst>
              <a:ext uri="{FF2B5EF4-FFF2-40B4-BE49-F238E27FC236}">
                <a16:creationId xmlns:a16="http://schemas.microsoft.com/office/drawing/2014/main" id="{D012A547-9EC3-D139-6BE2-55874056C8A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g36b7cef63df_2_80:notes">
            <a:extLst>
              <a:ext uri="{FF2B5EF4-FFF2-40B4-BE49-F238E27FC236}">
                <a16:creationId xmlns:a16="http://schemas.microsoft.com/office/drawing/2014/main" id="{79BBC41A-AEE2-E131-B061-388D5029CD97}"/>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229708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CE6BAAD2-C7CC-B825-375C-D25697FCB7EA}"/>
            </a:ext>
          </a:extLst>
        </p:cNvPr>
        <p:cNvGrpSpPr/>
        <p:nvPr/>
      </p:nvGrpSpPr>
      <p:grpSpPr>
        <a:xfrm>
          <a:off x="0" y="0"/>
          <a:ext cx="0" cy="0"/>
          <a:chOff x="0" y="0"/>
          <a:chExt cx="0" cy="0"/>
        </a:xfrm>
      </p:grpSpPr>
      <p:sp>
        <p:nvSpPr>
          <p:cNvPr id="285" name="Google Shape;285;g36b7cef63df_2_80:notes">
            <a:extLst>
              <a:ext uri="{FF2B5EF4-FFF2-40B4-BE49-F238E27FC236}">
                <a16:creationId xmlns:a16="http://schemas.microsoft.com/office/drawing/2014/main" id="{4FFBB015-0B83-1C19-1F27-5E90FAE696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b7cef63df_2_80:notes">
            <a:extLst>
              <a:ext uri="{FF2B5EF4-FFF2-40B4-BE49-F238E27FC236}">
                <a16:creationId xmlns:a16="http://schemas.microsoft.com/office/drawing/2014/main" id="{97B40E2A-A870-0096-9413-DD5B79B5764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g36b7cef63df_2_80:notes">
            <a:extLst>
              <a:ext uri="{FF2B5EF4-FFF2-40B4-BE49-F238E27FC236}">
                <a16:creationId xmlns:a16="http://schemas.microsoft.com/office/drawing/2014/main" id="{6ADAC716-52BF-DE35-76ED-D5B1487B7CD6}"/>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36336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6b7cef63df_2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36b7cef63df_2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03F63713-92A7-4743-8939-C51B90C9AAF3}"/>
            </a:ext>
          </a:extLst>
        </p:cNvPr>
        <p:cNvGrpSpPr/>
        <p:nvPr/>
      </p:nvGrpSpPr>
      <p:grpSpPr>
        <a:xfrm>
          <a:off x="0" y="0"/>
          <a:ext cx="0" cy="0"/>
          <a:chOff x="0" y="0"/>
          <a:chExt cx="0" cy="0"/>
        </a:xfrm>
      </p:grpSpPr>
      <p:sp>
        <p:nvSpPr>
          <p:cNvPr id="285" name="Google Shape;285;g36b7cef63df_2_80:notes">
            <a:extLst>
              <a:ext uri="{FF2B5EF4-FFF2-40B4-BE49-F238E27FC236}">
                <a16:creationId xmlns:a16="http://schemas.microsoft.com/office/drawing/2014/main" id="{F1B238D2-99A4-1921-98F9-946A0522B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b7cef63df_2_80:notes">
            <a:extLst>
              <a:ext uri="{FF2B5EF4-FFF2-40B4-BE49-F238E27FC236}">
                <a16:creationId xmlns:a16="http://schemas.microsoft.com/office/drawing/2014/main" id="{C3E6C1D1-D0C6-7F0E-3912-D6EF9426FC0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g36b7cef63df_2_80:notes">
            <a:extLst>
              <a:ext uri="{FF2B5EF4-FFF2-40B4-BE49-F238E27FC236}">
                <a16:creationId xmlns:a16="http://schemas.microsoft.com/office/drawing/2014/main" id="{38155619-51BD-4FFE-768F-225193EFAF35}"/>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23121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0371B0E4-E264-4E65-54E1-1D7D2E1B0A05}"/>
            </a:ext>
          </a:extLst>
        </p:cNvPr>
        <p:cNvGrpSpPr/>
        <p:nvPr/>
      </p:nvGrpSpPr>
      <p:grpSpPr>
        <a:xfrm>
          <a:off x="0" y="0"/>
          <a:ext cx="0" cy="0"/>
          <a:chOff x="0" y="0"/>
          <a:chExt cx="0" cy="0"/>
        </a:xfrm>
      </p:grpSpPr>
      <p:sp>
        <p:nvSpPr>
          <p:cNvPr id="285" name="Google Shape;285;g36b7cef63df_2_80:notes">
            <a:extLst>
              <a:ext uri="{FF2B5EF4-FFF2-40B4-BE49-F238E27FC236}">
                <a16:creationId xmlns:a16="http://schemas.microsoft.com/office/drawing/2014/main" id="{CA828A3F-0C14-B311-10EE-B9A101D229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b7cef63df_2_80:notes">
            <a:extLst>
              <a:ext uri="{FF2B5EF4-FFF2-40B4-BE49-F238E27FC236}">
                <a16:creationId xmlns:a16="http://schemas.microsoft.com/office/drawing/2014/main" id="{38AD84C3-CC6C-D681-114E-4FAF1C81739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g36b7cef63df_2_80:notes">
            <a:extLst>
              <a:ext uri="{FF2B5EF4-FFF2-40B4-BE49-F238E27FC236}">
                <a16:creationId xmlns:a16="http://schemas.microsoft.com/office/drawing/2014/main" id="{0BAA69D1-39C9-B127-72B2-543651FC6AF7}"/>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726948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65BA55A3-B3C2-90D6-9ED2-F0503E2A24BE}"/>
            </a:ext>
          </a:extLst>
        </p:cNvPr>
        <p:cNvGrpSpPr/>
        <p:nvPr/>
      </p:nvGrpSpPr>
      <p:grpSpPr>
        <a:xfrm>
          <a:off x="0" y="0"/>
          <a:ext cx="0" cy="0"/>
          <a:chOff x="0" y="0"/>
          <a:chExt cx="0" cy="0"/>
        </a:xfrm>
      </p:grpSpPr>
      <p:sp>
        <p:nvSpPr>
          <p:cNvPr id="285" name="Google Shape;285;g36b7cef63df_2_80:notes">
            <a:extLst>
              <a:ext uri="{FF2B5EF4-FFF2-40B4-BE49-F238E27FC236}">
                <a16:creationId xmlns:a16="http://schemas.microsoft.com/office/drawing/2014/main" id="{E3B17DFA-DF3E-467A-A568-5A263C8103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b7cef63df_2_80:notes">
            <a:extLst>
              <a:ext uri="{FF2B5EF4-FFF2-40B4-BE49-F238E27FC236}">
                <a16:creationId xmlns:a16="http://schemas.microsoft.com/office/drawing/2014/main" id="{C2517773-99A7-DFE3-17EF-D259DFD61B5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g36b7cef63df_2_80:notes">
            <a:extLst>
              <a:ext uri="{FF2B5EF4-FFF2-40B4-BE49-F238E27FC236}">
                <a16:creationId xmlns:a16="http://schemas.microsoft.com/office/drawing/2014/main" id="{159DE590-0678-8DA8-62A5-0A617918DD46}"/>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389932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6b7cef63df_2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6b7cef63df_2_1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36b7cef63df_2_1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a:extLst>
            <a:ext uri="{FF2B5EF4-FFF2-40B4-BE49-F238E27FC236}">
              <a16:creationId xmlns:a16="http://schemas.microsoft.com/office/drawing/2014/main" id="{D5098AF7-54A9-0476-6E9E-E808E9175C01}"/>
            </a:ext>
          </a:extLst>
        </p:cNvPr>
        <p:cNvGrpSpPr/>
        <p:nvPr/>
      </p:nvGrpSpPr>
      <p:grpSpPr>
        <a:xfrm>
          <a:off x="0" y="0"/>
          <a:ext cx="0" cy="0"/>
          <a:chOff x="0" y="0"/>
          <a:chExt cx="0" cy="0"/>
        </a:xfrm>
      </p:grpSpPr>
      <p:sp>
        <p:nvSpPr>
          <p:cNvPr id="285" name="Google Shape;285;g36b7cef63df_2_80:notes">
            <a:extLst>
              <a:ext uri="{FF2B5EF4-FFF2-40B4-BE49-F238E27FC236}">
                <a16:creationId xmlns:a16="http://schemas.microsoft.com/office/drawing/2014/main" id="{6050C49E-F70C-2D0F-6D16-041681C8DF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b7cef63df_2_80:notes">
            <a:extLst>
              <a:ext uri="{FF2B5EF4-FFF2-40B4-BE49-F238E27FC236}">
                <a16:creationId xmlns:a16="http://schemas.microsoft.com/office/drawing/2014/main" id="{6D8E43F4-931D-3D71-9D50-1F3134CAB70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87" name="Google Shape;287;g36b7cef63df_2_80:notes">
            <a:extLst>
              <a:ext uri="{FF2B5EF4-FFF2-40B4-BE49-F238E27FC236}">
                <a16:creationId xmlns:a16="http://schemas.microsoft.com/office/drawing/2014/main" id="{B41B4578-6DE8-1ACA-9D35-CACACA719FE4}"/>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202975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6b7cef63df_2_2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36b7cef63df_2_224:notes"/>
          <p:cNvSpPr txBox="1">
            <a:spLocks noGrp="1"/>
          </p:cNvSpPr>
          <p:nvPr>
            <p:ph type="body" idx="1"/>
          </p:nvPr>
        </p:nvSpPr>
        <p:spPr>
          <a:xfrm>
            <a:off x="701675" y="4416425"/>
            <a:ext cx="5607000" cy="418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400"/>
              <a:buNone/>
            </a:pPr>
            <a:endParaRPr/>
          </a:p>
        </p:txBody>
      </p:sp>
      <p:sp>
        <p:nvSpPr>
          <p:cNvPr id="201" name="Google Shape;201;g36b7cef63df_2_224:notes"/>
          <p:cNvSpPr txBox="1">
            <a:spLocks noGrp="1"/>
          </p:cNvSpPr>
          <p:nvPr>
            <p:ph type="sldNum" idx="12"/>
          </p:nvPr>
        </p:nvSpPr>
        <p:spPr>
          <a:xfrm>
            <a:off x="3970338" y="8829675"/>
            <a:ext cx="3038400" cy="4650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6b7cef63df_2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6b7cef63df_2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25" name="Google Shape;225;g36b7cef63df_2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6bee989f98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36bee989f98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35" name="Google Shape;235;g36bee989f98_0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a:extLst>
            <a:ext uri="{FF2B5EF4-FFF2-40B4-BE49-F238E27FC236}">
              <a16:creationId xmlns:a16="http://schemas.microsoft.com/office/drawing/2014/main" id="{83D33160-5B78-6812-F1C2-E1B4583F07DD}"/>
            </a:ext>
          </a:extLst>
        </p:cNvPr>
        <p:cNvGrpSpPr/>
        <p:nvPr/>
      </p:nvGrpSpPr>
      <p:grpSpPr>
        <a:xfrm>
          <a:off x="0" y="0"/>
          <a:ext cx="0" cy="0"/>
          <a:chOff x="0" y="0"/>
          <a:chExt cx="0" cy="0"/>
        </a:xfrm>
      </p:grpSpPr>
      <p:sp>
        <p:nvSpPr>
          <p:cNvPr id="233" name="Google Shape;233;g36bee989f98_0_73:notes">
            <a:extLst>
              <a:ext uri="{FF2B5EF4-FFF2-40B4-BE49-F238E27FC236}">
                <a16:creationId xmlns:a16="http://schemas.microsoft.com/office/drawing/2014/main" id="{DA0C4232-4BBE-7708-7612-F1259D399D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36bee989f98_0_73:notes">
            <a:extLst>
              <a:ext uri="{FF2B5EF4-FFF2-40B4-BE49-F238E27FC236}">
                <a16:creationId xmlns:a16="http://schemas.microsoft.com/office/drawing/2014/main" id="{B1F74CDB-E28B-F4B7-5469-3D7A4C84981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35" name="Google Shape;235;g36bee989f98_0_73:notes">
            <a:extLst>
              <a:ext uri="{FF2B5EF4-FFF2-40B4-BE49-F238E27FC236}">
                <a16:creationId xmlns:a16="http://schemas.microsoft.com/office/drawing/2014/main" id="{9636792D-B0BA-CAC1-0555-6390980C6725}"/>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4585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6b7cef63df_2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6b7cef63df_2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36b7cef63df_2_2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6b7cef63df_2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36b7cef63df_2_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 </a:t>
            </a:r>
            <a:endParaRPr/>
          </a:p>
        </p:txBody>
      </p:sp>
      <p:sp>
        <p:nvSpPr>
          <p:cNvPr id="217" name="Google Shape;217;g36b7cef63df_2_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6b7cef63df_2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36b7cef63df_2_2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44" name="Google Shape;244;g36b7cef63df_2_2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8"/>
        <p:cNvGrpSpPr/>
        <p:nvPr/>
      </p:nvGrpSpPr>
      <p:grpSpPr>
        <a:xfrm>
          <a:off x="0" y="0"/>
          <a:ext cx="0" cy="0"/>
          <a:chOff x="0" y="0"/>
          <a:chExt cx="0" cy="0"/>
        </a:xfrm>
      </p:grpSpPr>
      <p:sp>
        <p:nvSpPr>
          <p:cNvPr id="59" name="Google Shape;59;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Libre Franklin Medium"/>
              <a:buNone/>
              <a:defRPr sz="6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
          <p:cNvSpPr txBox="1">
            <a:spLocks noGrp="1"/>
          </p:cNvSpPr>
          <p:nvPr>
            <p:ph type="subTitle" idx="1"/>
          </p:nvPr>
        </p:nvSpPr>
        <p:spPr>
          <a:xfrm>
            <a:off x="1524000" y="4869726"/>
            <a:ext cx="9144000" cy="103909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2"/>
              </a:buClr>
              <a:buSzPts val="2400"/>
              <a:buNone/>
              <a:defRPr sz="2400" b="1">
                <a:solidFill>
                  <a:schemeClr val="accent2"/>
                </a:solidFill>
                <a:latin typeface="Libre Franklin Medium"/>
                <a:ea typeface="Libre Franklin Medium"/>
                <a:cs typeface="Libre Franklin Medium"/>
                <a:sym typeface="Libre Franklin Medium"/>
              </a:defRPr>
            </a:lvl1pPr>
            <a:lvl2pPr lvl="1" algn="ctr">
              <a:lnSpc>
                <a:spcPct val="90000"/>
              </a:lnSpc>
              <a:spcBef>
                <a:spcPts val="500"/>
              </a:spcBef>
              <a:spcAft>
                <a:spcPts val="0"/>
              </a:spcAft>
              <a:buClr>
                <a:schemeClr val="accent1"/>
              </a:buClr>
              <a:buSzPts val="2000"/>
              <a:buNone/>
              <a:defRPr sz="2000"/>
            </a:lvl2pPr>
            <a:lvl3pPr lvl="2" algn="ctr">
              <a:lnSpc>
                <a:spcPct val="70000"/>
              </a:lnSpc>
              <a:spcBef>
                <a:spcPts val="500"/>
              </a:spcBef>
              <a:spcAft>
                <a:spcPts val="0"/>
              </a:spcAft>
              <a:buClr>
                <a:schemeClr val="accent2"/>
              </a:buClr>
              <a:buSzPts val="1800"/>
              <a:buNone/>
              <a:defRPr sz="1800"/>
            </a:lvl3pPr>
            <a:lvl4pPr lvl="3" algn="ctr">
              <a:lnSpc>
                <a:spcPct val="60000"/>
              </a:lnSpc>
              <a:spcBef>
                <a:spcPts val="500"/>
              </a:spcBef>
              <a:spcAft>
                <a:spcPts val="0"/>
              </a:spcAft>
              <a:buClr>
                <a:schemeClr val="accent3"/>
              </a:buClr>
              <a:buSzPts val="1600"/>
              <a:buNone/>
              <a:defRPr sz="1600"/>
            </a:lvl4pPr>
            <a:lvl5pPr lvl="4" algn="ctr">
              <a:lnSpc>
                <a:spcPct val="6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1" name="Google Shape;61;p10"/>
          <p:cNvSpPr txBox="1">
            <a:spLocks noGrp="1"/>
          </p:cNvSpPr>
          <p:nvPr>
            <p:ph type="dt" idx="10"/>
          </p:nvPr>
        </p:nvSpPr>
        <p:spPr>
          <a:xfrm>
            <a:off x="0" y="649287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
          <p:cNvSpPr txBox="1">
            <a:spLocks noGrp="1"/>
          </p:cNvSpPr>
          <p:nvPr>
            <p:ph type="ftr" idx="11"/>
          </p:nvPr>
        </p:nvSpPr>
        <p:spPr>
          <a:xfrm>
            <a:off x="4078431" y="64928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sldNum" idx="12"/>
          </p:nvPr>
        </p:nvSpPr>
        <p:spPr>
          <a:xfrm>
            <a:off x="11263745" y="6492875"/>
            <a:ext cx="9282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4" name="Google Shape;64;p10"/>
          <p:cNvCxnSpPr/>
          <p:nvPr/>
        </p:nvCxnSpPr>
        <p:spPr>
          <a:xfrm>
            <a:off x="1524000" y="4613564"/>
            <a:ext cx="9144000" cy="0"/>
          </a:xfrm>
          <a:prstGeom prst="straightConnector1">
            <a:avLst/>
          </a:prstGeom>
          <a:noFill/>
          <a:ln w="19050" cap="flat" cmpd="sng">
            <a:solidFill>
              <a:schemeClr val="accent1"/>
            </a:solidFill>
            <a:prstDash val="solid"/>
            <a:miter lim="800000"/>
            <a:headEnd type="none" w="sm" len="sm"/>
            <a:tailEnd type="none" w="sm" len="sm"/>
          </a:ln>
        </p:spPr>
      </p:cxnSp>
      <p:sp>
        <p:nvSpPr>
          <p:cNvPr id="65" name="Google Shape;65;p10"/>
          <p:cNvSpPr txBox="1">
            <a:spLocks noGrp="1"/>
          </p:cNvSpPr>
          <p:nvPr>
            <p:ph type="body" idx="2"/>
          </p:nvPr>
        </p:nvSpPr>
        <p:spPr>
          <a:xfrm>
            <a:off x="768927" y="207817"/>
            <a:ext cx="7969828" cy="40495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atin typeface="Libre Franklin Medium"/>
                <a:ea typeface="Libre Franklin Medium"/>
                <a:cs typeface="Libre Franklin Medium"/>
                <a:sym typeface="Libre Franklin Medium"/>
              </a:defRPr>
            </a:lvl1pPr>
            <a:lvl2pPr marL="914400" lvl="1" indent="-342900" algn="l">
              <a:lnSpc>
                <a:spcPct val="90000"/>
              </a:lnSpc>
              <a:spcBef>
                <a:spcPts val="500"/>
              </a:spcBef>
              <a:spcAft>
                <a:spcPts val="0"/>
              </a:spcAft>
              <a:buClr>
                <a:schemeClr val="accent1"/>
              </a:buClr>
              <a:buSzPts val="1800"/>
              <a:buChar char="▪"/>
              <a:defRPr/>
            </a:lvl2pPr>
            <a:lvl3pPr marL="1371600" lvl="2" indent="-342900" algn="l">
              <a:lnSpc>
                <a:spcPct val="70000"/>
              </a:lnSpc>
              <a:spcBef>
                <a:spcPts val="500"/>
              </a:spcBef>
              <a:spcAft>
                <a:spcPts val="0"/>
              </a:spcAft>
              <a:buClr>
                <a:schemeClr val="accent2"/>
              </a:buClr>
              <a:buSzPts val="1800"/>
              <a:buChar char="•"/>
              <a:defRPr/>
            </a:lvl3pPr>
            <a:lvl4pPr marL="1828800" lvl="3" indent="-342900" algn="l">
              <a:lnSpc>
                <a:spcPct val="60000"/>
              </a:lnSpc>
              <a:spcBef>
                <a:spcPts val="500"/>
              </a:spcBef>
              <a:spcAft>
                <a:spcPts val="0"/>
              </a:spcAft>
              <a:buClr>
                <a:schemeClr val="accent3"/>
              </a:buClr>
              <a:buSzPts val="1800"/>
              <a:buChar char="▪"/>
              <a:defRPr/>
            </a:lvl4pPr>
            <a:lvl5pPr marL="2286000" lvl="4" indent="-342900" algn="l">
              <a:lnSpc>
                <a:spcPct val="6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838200" y="23668"/>
            <a:ext cx="11090564" cy="65736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Libre Franklin Medium"/>
              <a:buNone/>
              <a:defRPr>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txBox="1">
            <a:spLocks noGrp="1"/>
          </p:cNvSpPr>
          <p:nvPr>
            <p:ph type="body" idx="1"/>
          </p:nvPr>
        </p:nvSpPr>
        <p:spPr>
          <a:xfrm>
            <a:off x="93518" y="841664"/>
            <a:ext cx="11835246" cy="533529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latin typeface="Libre Franklin Medium"/>
                <a:ea typeface="Libre Franklin Medium"/>
                <a:cs typeface="Libre Franklin Medium"/>
                <a:sym typeface="Libre Franklin Medium"/>
              </a:defRPr>
            </a:lvl1pPr>
            <a:lvl2pPr marL="914400" lvl="1" indent="-342900" algn="l">
              <a:lnSpc>
                <a:spcPct val="90000"/>
              </a:lnSpc>
              <a:spcBef>
                <a:spcPts val="500"/>
              </a:spcBef>
              <a:spcAft>
                <a:spcPts val="0"/>
              </a:spcAft>
              <a:buClr>
                <a:schemeClr val="accent1"/>
              </a:buClr>
              <a:buSzPts val="1800"/>
              <a:buChar char="▪"/>
              <a:defRPr>
                <a:latin typeface="Libre Franklin Medium"/>
                <a:ea typeface="Libre Franklin Medium"/>
                <a:cs typeface="Libre Franklin Medium"/>
                <a:sym typeface="Libre Franklin Medium"/>
              </a:defRPr>
            </a:lvl2pPr>
            <a:lvl3pPr marL="1371600" lvl="2" indent="-317500" algn="l">
              <a:lnSpc>
                <a:spcPct val="70000"/>
              </a:lnSpc>
              <a:spcBef>
                <a:spcPts val="500"/>
              </a:spcBef>
              <a:spcAft>
                <a:spcPts val="0"/>
              </a:spcAft>
              <a:buClr>
                <a:schemeClr val="accent2"/>
              </a:buClr>
              <a:buSzPts val="1400"/>
              <a:buChar char="•"/>
              <a:defRPr>
                <a:latin typeface="Libre Franklin Medium"/>
                <a:ea typeface="Libre Franklin Medium"/>
                <a:cs typeface="Libre Franklin Medium"/>
                <a:sym typeface="Libre Franklin Medium"/>
              </a:defRPr>
            </a:lvl3pPr>
            <a:lvl4pPr marL="1828800" lvl="3" indent="-295275" algn="l">
              <a:lnSpc>
                <a:spcPct val="60000"/>
              </a:lnSpc>
              <a:spcBef>
                <a:spcPts val="500"/>
              </a:spcBef>
              <a:spcAft>
                <a:spcPts val="0"/>
              </a:spcAft>
              <a:buClr>
                <a:schemeClr val="accent3"/>
              </a:buClr>
              <a:buSzPts val="1050"/>
              <a:buChar char="▪"/>
              <a:defRPr>
                <a:latin typeface="Libre Franklin Medium"/>
                <a:ea typeface="Libre Franklin Medium"/>
                <a:cs typeface="Libre Franklin Medium"/>
                <a:sym typeface="Libre Franklin Medium"/>
              </a:defRPr>
            </a:lvl4pPr>
            <a:lvl5pPr marL="2286000" lvl="4" indent="-279400" algn="l">
              <a:lnSpc>
                <a:spcPct val="60000"/>
              </a:lnSpc>
              <a:spcBef>
                <a:spcPts val="500"/>
              </a:spcBef>
              <a:spcAft>
                <a:spcPts val="0"/>
              </a:spcAft>
              <a:buClr>
                <a:schemeClr val="dk1"/>
              </a:buClr>
              <a:buSzPts val="800"/>
              <a:buChar char="•"/>
              <a:defRPr>
                <a:latin typeface="Libre Franklin Medium"/>
                <a:ea typeface="Libre Franklin Medium"/>
                <a:cs typeface="Libre Franklin Medium"/>
                <a:sym typeface="Libre Franklin Medium"/>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9" name="Google Shape;69;p11"/>
          <p:cNvSpPr txBox="1">
            <a:spLocks noGrp="1"/>
          </p:cNvSpPr>
          <p:nvPr>
            <p:ph type="sldNum" idx="12"/>
          </p:nvPr>
        </p:nvSpPr>
        <p:spPr>
          <a:xfrm>
            <a:off x="11242964" y="6469207"/>
            <a:ext cx="94903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11"/>
          <p:cNvSpPr txBox="1"/>
          <p:nvPr/>
        </p:nvSpPr>
        <p:spPr>
          <a:xfrm>
            <a:off x="111025" y="6487700"/>
            <a:ext cx="9862200" cy="3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rgbClr val="888888"/>
                </a:solidFill>
                <a:latin typeface="Libre Franklin Medium"/>
                <a:ea typeface="Libre Franklin Medium"/>
                <a:cs typeface="Libre Franklin Medium"/>
                <a:sym typeface="Libre Franklin Medium"/>
              </a:rPr>
              <a:t>TESSERACT – D. McKinsey </a:t>
            </a:r>
            <a:endParaRPr sz="1200" dirty="0">
              <a:solidFill>
                <a:srgbClr val="888888"/>
              </a:solidFill>
              <a:latin typeface="Libre Franklin Medium"/>
              <a:ea typeface="Libre Franklin Medium"/>
              <a:cs typeface="Libre Franklin Medium"/>
              <a:sym typeface="Libre Franklin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838200" y="32616"/>
            <a:ext cx="11080172" cy="64842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Libre Franklin Medium"/>
              <a:buNone/>
              <a:defRPr>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124691" y="838993"/>
            <a:ext cx="5895110" cy="547868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latin typeface="Libre Franklin Medium"/>
                <a:ea typeface="Libre Franklin Medium"/>
                <a:cs typeface="Libre Franklin Medium"/>
                <a:sym typeface="Libre Franklin Medium"/>
              </a:defRPr>
            </a:lvl1pPr>
            <a:lvl2pPr marL="914400" lvl="1" indent="-342900" algn="l">
              <a:lnSpc>
                <a:spcPct val="90000"/>
              </a:lnSpc>
              <a:spcBef>
                <a:spcPts val="500"/>
              </a:spcBef>
              <a:spcAft>
                <a:spcPts val="0"/>
              </a:spcAft>
              <a:buClr>
                <a:schemeClr val="accent1"/>
              </a:buClr>
              <a:buSzPts val="1800"/>
              <a:buChar char="▪"/>
              <a:defRPr>
                <a:latin typeface="Libre Franklin Medium"/>
                <a:ea typeface="Libre Franklin Medium"/>
                <a:cs typeface="Libre Franklin Medium"/>
                <a:sym typeface="Libre Franklin Medium"/>
              </a:defRPr>
            </a:lvl2pPr>
            <a:lvl3pPr marL="1371600" lvl="2" indent="-317500" algn="l">
              <a:lnSpc>
                <a:spcPct val="70000"/>
              </a:lnSpc>
              <a:spcBef>
                <a:spcPts val="500"/>
              </a:spcBef>
              <a:spcAft>
                <a:spcPts val="0"/>
              </a:spcAft>
              <a:buClr>
                <a:schemeClr val="accent2"/>
              </a:buClr>
              <a:buSzPts val="1400"/>
              <a:buChar char="•"/>
              <a:defRPr>
                <a:latin typeface="Libre Franklin Medium"/>
                <a:ea typeface="Libre Franklin Medium"/>
                <a:cs typeface="Libre Franklin Medium"/>
                <a:sym typeface="Libre Franklin Medium"/>
              </a:defRPr>
            </a:lvl3pPr>
            <a:lvl4pPr marL="1828800" lvl="3" indent="-295275" algn="l">
              <a:lnSpc>
                <a:spcPct val="60000"/>
              </a:lnSpc>
              <a:spcBef>
                <a:spcPts val="500"/>
              </a:spcBef>
              <a:spcAft>
                <a:spcPts val="0"/>
              </a:spcAft>
              <a:buClr>
                <a:schemeClr val="accent3"/>
              </a:buClr>
              <a:buSzPts val="1050"/>
              <a:buChar char="▪"/>
              <a:defRPr>
                <a:latin typeface="Libre Franklin Medium"/>
                <a:ea typeface="Libre Franklin Medium"/>
                <a:cs typeface="Libre Franklin Medium"/>
                <a:sym typeface="Libre Franklin Medium"/>
              </a:defRPr>
            </a:lvl4pPr>
            <a:lvl5pPr marL="2286000" lvl="4" indent="-279400" algn="l">
              <a:lnSpc>
                <a:spcPct val="60000"/>
              </a:lnSpc>
              <a:spcBef>
                <a:spcPts val="500"/>
              </a:spcBef>
              <a:spcAft>
                <a:spcPts val="0"/>
              </a:spcAft>
              <a:buClr>
                <a:schemeClr val="dk1"/>
              </a:buClr>
              <a:buSzPts val="800"/>
              <a:buChar char="•"/>
              <a:defRPr>
                <a:latin typeface="Libre Franklin Medium"/>
                <a:ea typeface="Libre Franklin Medium"/>
                <a:cs typeface="Libre Franklin Medium"/>
                <a:sym typeface="Libre Franklin Medium"/>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2"/>
          <p:cNvSpPr txBox="1">
            <a:spLocks noGrp="1"/>
          </p:cNvSpPr>
          <p:nvPr>
            <p:ph type="body" idx="2"/>
          </p:nvPr>
        </p:nvSpPr>
        <p:spPr>
          <a:xfrm>
            <a:off x="6172199" y="838993"/>
            <a:ext cx="5895110" cy="54959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accent1"/>
              </a:buClr>
              <a:buSzPts val="1800"/>
              <a:buChar char="▪"/>
              <a:defRPr/>
            </a:lvl2pPr>
            <a:lvl3pPr marL="1371600" lvl="2" indent="-342900" algn="l">
              <a:lnSpc>
                <a:spcPct val="70000"/>
              </a:lnSpc>
              <a:spcBef>
                <a:spcPts val="500"/>
              </a:spcBef>
              <a:spcAft>
                <a:spcPts val="0"/>
              </a:spcAft>
              <a:buClr>
                <a:schemeClr val="accent2"/>
              </a:buClr>
              <a:buSzPts val="1800"/>
              <a:buChar char="•"/>
              <a:defRPr/>
            </a:lvl3pPr>
            <a:lvl4pPr marL="1828800" lvl="3" indent="-342900" algn="l">
              <a:lnSpc>
                <a:spcPct val="60000"/>
              </a:lnSpc>
              <a:spcBef>
                <a:spcPts val="500"/>
              </a:spcBef>
              <a:spcAft>
                <a:spcPts val="0"/>
              </a:spcAft>
              <a:buClr>
                <a:schemeClr val="accent3"/>
              </a:buClr>
              <a:buSzPts val="1800"/>
              <a:buChar char="▪"/>
              <a:defRPr/>
            </a:lvl4pPr>
            <a:lvl5pPr marL="2286000" lvl="4" indent="-342900" algn="l">
              <a:lnSpc>
                <a:spcPct val="6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sldNum" idx="12"/>
          </p:nvPr>
        </p:nvSpPr>
        <p:spPr>
          <a:xfrm>
            <a:off x="11263745" y="6492875"/>
            <a:ext cx="9282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12"/>
          <p:cNvSpPr txBox="1"/>
          <p:nvPr/>
        </p:nvSpPr>
        <p:spPr>
          <a:xfrm>
            <a:off x="111025" y="6487700"/>
            <a:ext cx="9862200" cy="3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888888"/>
                </a:solidFill>
                <a:latin typeface="Libre Franklin Medium"/>
                <a:ea typeface="Libre Franklin Medium"/>
                <a:cs typeface="Libre Franklin Medium"/>
                <a:sym typeface="Libre Franklin Medium"/>
              </a:rPr>
              <a:t>TESSERACT Gateway Review - McKinsey - Overview</a:t>
            </a:r>
            <a:endParaRPr sz="1200">
              <a:solidFill>
                <a:srgbClr val="888888"/>
              </a:solidFill>
              <a:latin typeface="Libre Franklin Medium"/>
              <a:ea typeface="Libre Franklin Medium"/>
              <a:cs typeface="Libre Franklin Medium"/>
              <a:sym typeface="Libre Franklin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Libre Franklin Medium"/>
              <a:buNone/>
              <a:defRPr sz="6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Libre Franklin Medium"/>
                <a:ea typeface="Libre Franklin Medium"/>
                <a:cs typeface="Libre Franklin Medium"/>
                <a:sym typeface="Libre Franklin Medium"/>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70000"/>
              </a:lnSpc>
              <a:spcBef>
                <a:spcPts val="500"/>
              </a:spcBef>
              <a:spcAft>
                <a:spcPts val="0"/>
              </a:spcAft>
              <a:buClr>
                <a:srgbClr val="888888"/>
              </a:buClr>
              <a:buSzPts val="1800"/>
              <a:buNone/>
              <a:defRPr sz="1800">
                <a:solidFill>
                  <a:srgbClr val="888888"/>
                </a:solidFill>
              </a:defRPr>
            </a:lvl3pPr>
            <a:lvl4pPr marL="1828800" lvl="3" indent="-228600" algn="l">
              <a:lnSpc>
                <a:spcPct val="60000"/>
              </a:lnSpc>
              <a:spcBef>
                <a:spcPts val="500"/>
              </a:spcBef>
              <a:spcAft>
                <a:spcPts val="0"/>
              </a:spcAft>
              <a:buClr>
                <a:srgbClr val="888888"/>
              </a:buClr>
              <a:buSzPts val="1600"/>
              <a:buNone/>
              <a:defRPr sz="1600">
                <a:solidFill>
                  <a:srgbClr val="888888"/>
                </a:solidFill>
              </a:defRPr>
            </a:lvl4pPr>
            <a:lvl5pPr marL="2286000" lvl="4" indent="-228600" algn="l">
              <a:lnSpc>
                <a:spcPct val="6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0" name="Google Shape;80;p13"/>
          <p:cNvSpPr txBox="1">
            <a:spLocks noGrp="1"/>
          </p:cNvSpPr>
          <p:nvPr>
            <p:ph type="sldNum" idx="12"/>
          </p:nvPr>
        </p:nvSpPr>
        <p:spPr>
          <a:xfrm>
            <a:off x="11263745" y="6492875"/>
            <a:ext cx="9282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13"/>
          <p:cNvSpPr txBox="1"/>
          <p:nvPr/>
        </p:nvSpPr>
        <p:spPr>
          <a:xfrm>
            <a:off x="111025" y="6487700"/>
            <a:ext cx="9862200" cy="3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888888"/>
                </a:solidFill>
                <a:latin typeface="Libre Franklin Medium"/>
                <a:ea typeface="Libre Franklin Medium"/>
                <a:cs typeface="Libre Franklin Medium"/>
                <a:sym typeface="Libre Franklin Medium"/>
              </a:rPr>
              <a:t>TESSERACT Gateway Review - McKinsey - Overview</a:t>
            </a:r>
            <a:endParaRPr sz="1200">
              <a:solidFill>
                <a:srgbClr val="888888"/>
              </a:solidFill>
              <a:latin typeface="Libre Franklin Medium"/>
              <a:ea typeface="Libre Franklin Medium"/>
              <a:cs typeface="Libre Franklin Medium"/>
              <a:sym typeface="Libre Franklin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838200" y="32616"/>
            <a:ext cx="11080172" cy="64842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11263745" y="6492875"/>
            <a:ext cx="9282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14"/>
          <p:cNvSpPr txBox="1"/>
          <p:nvPr/>
        </p:nvSpPr>
        <p:spPr>
          <a:xfrm>
            <a:off x="111025" y="6487700"/>
            <a:ext cx="9862200" cy="3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rgbClr val="888888"/>
                </a:solidFill>
                <a:latin typeface="Libre Franklin Medium"/>
                <a:ea typeface="Libre Franklin Medium"/>
                <a:cs typeface="Libre Franklin Medium"/>
                <a:sym typeface="Libre Franklin Medium"/>
              </a:rPr>
              <a:t>TESSERACT – D. McKinsey </a:t>
            </a:r>
            <a:endParaRPr sz="1200" dirty="0">
              <a:solidFill>
                <a:srgbClr val="888888"/>
              </a:solidFill>
              <a:latin typeface="Libre Franklin Medium"/>
              <a:ea typeface="Libre Franklin Medium"/>
              <a:cs typeface="Libre Franklin Medium"/>
              <a:sym typeface="Libre Franklin 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15"/>
          <p:cNvSpPr txBox="1">
            <a:spLocks noGrp="1"/>
          </p:cNvSpPr>
          <p:nvPr>
            <p:ph type="dt" idx="10"/>
          </p:nvPr>
        </p:nvSpPr>
        <p:spPr>
          <a:xfrm>
            <a:off x="0" y="649287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5"/>
          <p:cNvSpPr txBox="1">
            <a:spLocks noGrp="1"/>
          </p:cNvSpPr>
          <p:nvPr>
            <p:ph type="ftr" idx="11"/>
          </p:nvPr>
        </p:nvSpPr>
        <p:spPr>
          <a:xfrm>
            <a:off x="4078431" y="64928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5"/>
          <p:cNvSpPr txBox="1">
            <a:spLocks noGrp="1"/>
          </p:cNvSpPr>
          <p:nvPr>
            <p:ph type="sldNum" idx="12"/>
          </p:nvPr>
        </p:nvSpPr>
        <p:spPr>
          <a:xfrm>
            <a:off x="11263745" y="6492875"/>
            <a:ext cx="9282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838200" y="32616"/>
            <a:ext cx="11080172" cy="64842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body" idx="1"/>
          </p:nvPr>
        </p:nvSpPr>
        <p:spPr>
          <a:xfrm rot="5400000">
            <a:off x="3225860" y="-2290998"/>
            <a:ext cx="5559850" cy="11825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accent1"/>
              </a:buClr>
              <a:buSzPts val="1800"/>
              <a:buChar char="▪"/>
              <a:defRPr/>
            </a:lvl2pPr>
            <a:lvl3pPr marL="1371600" lvl="2" indent="-342900" algn="l">
              <a:lnSpc>
                <a:spcPct val="70000"/>
              </a:lnSpc>
              <a:spcBef>
                <a:spcPts val="500"/>
              </a:spcBef>
              <a:spcAft>
                <a:spcPts val="0"/>
              </a:spcAft>
              <a:buClr>
                <a:schemeClr val="accent2"/>
              </a:buClr>
              <a:buSzPts val="1800"/>
              <a:buChar char="•"/>
              <a:defRPr/>
            </a:lvl3pPr>
            <a:lvl4pPr marL="1828800" lvl="3" indent="-342900" algn="l">
              <a:lnSpc>
                <a:spcPct val="60000"/>
              </a:lnSpc>
              <a:spcBef>
                <a:spcPts val="500"/>
              </a:spcBef>
              <a:spcAft>
                <a:spcPts val="0"/>
              </a:spcAft>
              <a:buClr>
                <a:schemeClr val="accent3"/>
              </a:buClr>
              <a:buSzPts val="1800"/>
              <a:buChar char="▪"/>
              <a:defRPr/>
            </a:lvl4pPr>
            <a:lvl5pPr marL="2286000" lvl="4" indent="-342900" algn="l">
              <a:lnSpc>
                <a:spcPct val="6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6"/>
          <p:cNvSpPr txBox="1">
            <a:spLocks noGrp="1"/>
          </p:cNvSpPr>
          <p:nvPr>
            <p:ph type="dt" idx="10"/>
          </p:nvPr>
        </p:nvSpPr>
        <p:spPr>
          <a:xfrm>
            <a:off x="0" y="649287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78431" y="64928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11263745" y="6492875"/>
            <a:ext cx="9282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00"/>
        <p:cNvGrpSpPr/>
        <p:nvPr/>
      </p:nvGrpSpPr>
      <p:grpSpPr>
        <a:xfrm>
          <a:off x="0" y="0"/>
          <a:ext cx="0" cy="0"/>
          <a:chOff x="0" y="0"/>
          <a:chExt cx="0" cy="0"/>
        </a:xfrm>
      </p:grpSpPr>
      <p:sp>
        <p:nvSpPr>
          <p:cNvPr id="101" name="Google Shape;101;p18"/>
          <p:cNvSpPr txBox="1">
            <a:spLocks noGrp="1"/>
          </p:cNvSpPr>
          <p:nvPr>
            <p:ph type="body" idx="1"/>
          </p:nvPr>
        </p:nvSpPr>
        <p:spPr>
          <a:xfrm>
            <a:off x="422033" y="947225"/>
            <a:ext cx="10972800" cy="53691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580"/>
              </a:spcBef>
              <a:spcAft>
                <a:spcPts val="0"/>
              </a:spcAft>
              <a:buClr>
                <a:schemeClr val="dk1"/>
              </a:buClr>
              <a:buSzPts val="2000"/>
              <a:buChar char="●"/>
              <a:defRPr sz="2000" i="0" u="none" strike="noStrike" cap="none">
                <a:solidFill>
                  <a:schemeClr val="dk1"/>
                </a:solidFill>
              </a:defRPr>
            </a:lvl1pPr>
            <a:lvl2pPr marL="914400" marR="0" lvl="1" indent="-355600" algn="l">
              <a:lnSpc>
                <a:spcPct val="100000"/>
              </a:lnSpc>
              <a:spcBef>
                <a:spcPts val="1000"/>
              </a:spcBef>
              <a:spcAft>
                <a:spcPts val="0"/>
              </a:spcAft>
              <a:buClr>
                <a:schemeClr val="dk1"/>
              </a:buClr>
              <a:buSzPts val="2000"/>
              <a:buChar char="○"/>
              <a:defRPr sz="2000" i="0" u="none" strike="noStrike" cap="none">
                <a:solidFill>
                  <a:schemeClr val="dk1"/>
                </a:solidFill>
              </a:defRPr>
            </a:lvl2pPr>
            <a:lvl3pPr marL="1371600" marR="0" lvl="2" indent="-355600" algn="l">
              <a:lnSpc>
                <a:spcPct val="100000"/>
              </a:lnSpc>
              <a:spcBef>
                <a:spcPts val="1000"/>
              </a:spcBef>
              <a:spcAft>
                <a:spcPts val="0"/>
              </a:spcAft>
              <a:buClr>
                <a:schemeClr val="dk1"/>
              </a:buClr>
              <a:buSzPts val="2000"/>
              <a:buChar char="■"/>
              <a:defRPr sz="2000" i="0" u="none" strike="noStrike" cap="none">
                <a:solidFill>
                  <a:schemeClr val="dk1"/>
                </a:solidFill>
              </a:defRPr>
            </a:lvl3pPr>
            <a:lvl4pPr marL="1828800" marR="0" lvl="3" indent="-355600" algn="l">
              <a:lnSpc>
                <a:spcPct val="100000"/>
              </a:lnSpc>
              <a:spcBef>
                <a:spcPts val="1000"/>
              </a:spcBef>
              <a:spcAft>
                <a:spcPts val="0"/>
              </a:spcAft>
              <a:buClr>
                <a:schemeClr val="dk1"/>
              </a:buClr>
              <a:buSzPts val="2000"/>
              <a:buChar char="●"/>
              <a:defRPr sz="2000" i="0" u="none" strike="noStrike" cap="none">
                <a:solidFill>
                  <a:schemeClr val="dk1"/>
                </a:solidFill>
              </a:defRPr>
            </a:lvl4pPr>
            <a:lvl5pPr marL="2286000" marR="0" lvl="4" indent="-355600" algn="l">
              <a:lnSpc>
                <a:spcPct val="100000"/>
              </a:lnSpc>
              <a:spcBef>
                <a:spcPts val="1000"/>
              </a:spcBef>
              <a:spcAft>
                <a:spcPts val="0"/>
              </a:spcAft>
              <a:buClr>
                <a:schemeClr val="dk1"/>
              </a:buClr>
              <a:buSzPts val="2000"/>
              <a:buChar char="○"/>
              <a:defRPr sz="2000" i="0" u="none" strike="noStrike" cap="none">
                <a:solidFill>
                  <a:schemeClr val="dk1"/>
                </a:solidFill>
              </a:defRPr>
            </a:lvl5pPr>
            <a:lvl6pPr marL="2743200" marR="0" lvl="5" indent="-355600" algn="l">
              <a:lnSpc>
                <a:spcPct val="100000"/>
              </a:lnSpc>
              <a:spcBef>
                <a:spcPts val="10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10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10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1000"/>
              </a:spcBef>
              <a:spcAft>
                <a:spcPts val="1000"/>
              </a:spcAft>
              <a:buClr>
                <a:schemeClr val="dk1"/>
              </a:buClr>
              <a:buSzPts val="2000"/>
              <a:buChar char="■"/>
              <a:defRPr sz="2000" i="0" u="none" strike="noStrike" cap="none">
                <a:solidFill>
                  <a:schemeClr val="dk1"/>
                </a:solidFill>
              </a:defRPr>
            </a:lvl9pPr>
          </a:lstStyle>
          <a:p>
            <a:endParaRPr/>
          </a:p>
        </p:txBody>
      </p:sp>
      <p:sp>
        <p:nvSpPr>
          <p:cNvPr id="102" name="Google Shape;102;p18"/>
          <p:cNvSpPr txBox="1">
            <a:spLocks noGrp="1"/>
          </p:cNvSpPr>
          <p:nvPr>
            <p:ph type="title"/>
          </p:nvPr>
        </p:nvSpPr>
        <p:spPr>
          <a:xfrm>
            <a:off x="5167933" y="0"/>
            <a:ext cx="6938100" cy="4431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000"/>
              <a:buNone/>
              <a:defRPr sz="2000" b="1">
                <a:solidFill>
                  <a:srgbClr val="FFCB05"/>
                </a:solidFill>
                <a:latin typeface="Helvetica Neue"/>
                <a:ea typeface="Helvetica Neue"/>
                <a:cs typeface="Helvetica Neue"/>
                <a:sym typeface="Helvetica Neue"/>
              </a:defRPr>
            </a:lvl1pPr>
            <a:lvl2pPr lvl="1" algn="r">
              <a:lnSpc>
                <a:spcPct val="100000"/>
              </a:lnSpc>
              <a:spcBef>
                <a:spcPts val="0"/>
              </a:spcBef>
              <a:spcAft>
                <a:spcPts val="0"/>
              </a:spcAft>
              <a:buSzPts val="1400"/>
              <a:buNone/>
              <a:defRPr>
                <a:latin typeface="Montserrat"/>
                <a:ea typeface="Montserrat"/>
                <a:cs typeface="Montserrat"/>
                <a:sym typeface="Montserrat"/>
              </a:defRPr>
            </a:lvl2pPr>
            <a:lvl3pPr lvl="2" algn="r">
              <a:lnSpc>
                <a:spcPct val="100000"/>
              </a:lnSpc>
              <a:spcBef>
                <a:spcPts val="0"/>
              </a:spcBef>
              <a:spcAft>
                <a:spcPts val="0"/>
              </a:spcAft>
              <a:buSzPts val="1400"/>
              <a:buNone/>
              <a:defRPr>
                <a:latin typeface="Montserrat"/>
                <a:ea typeface="Montserrat"/>
                <a:cs typeface="Montserrat"/>
                <a:sym typeface="Montserrat"/>
              </a:defRPr>
            </a:lvl3pPr>
            <a:lvl4pPr lvl="3" algn="r">
              <a:lnSpc>
                <a:spcPct val="100000"/>
              </a:lnSpc>
              <a:spcBef>
                <a:spcPts val="0"/>
              </a:spcBef>
              <a:spcAft>
                <a:spcPts val="0"/>
              </a:spcAft>
              <a:buSzPts val="1400"/>
              <a:buNone/>
              <a:defRPr>
                <a:latin typeface="Montserrat"/>
                <a:ea typeface="Montserrat"/>
                <a:cs typeface="Montserrat"/>
                <a:sym typeface="Montserrat"/>
              </a:defRPr>
            </a:lvl4pPr>
            <a:lvl5pPr lvl="4" algn="r">
              <a:lnSpc>
                <a:spcPct val="100000"/>
              </a:lnSpc>
              <a:spcBef>
                <a:spcPts val="0"/>
              </a:spcBef>
              <a:spcAft>
                <a:spcPts val="0"/>
              </a:spcAft>
              <a:buSzPts val="1400"/>
              <a:buNone/>
              <a:defRPr>
                <a:latin typeface="Montserrat"/>
                <a:ea typeface="Montserrat"/>
                <a:cs typeface="Montserrat"/>
                <a:sym typeface="Montserrat"/>
              </a:defRPr>
            </a:lvl5pPr>
            <a:lvl6pPr lvl="5" algn="r">
              <a:lnSpc>
                <a:spcPct val="100000"/>
              </a:lnSpc>
              <a:spcBef>
                <a:spcPts val="0"/>
              </a:spcBef>
              <a:spcAft>
                <a:spcPts val="0"/>
              </a:spcAft>
              <a:buSzPts val="1400"/>
              <a:buNone/>
              <a:defRPr>
                <a:latin typeface="Montserrat"/>
                <a:ea typeface="Montserrat"/>
                <a:cs typeface="Montserrat"/>
                <a:sym typeface="Montserrat"/>
              </a:defRPr>
            </a:lvl6pPr>
            <a:lvl7pPr lvl="6" algn="r">
              <a:lnSpc>
                <a:spcPct val="100000"/>
              </a:lnSpc>
              <a:spcBef>
                <a:spcPts val="0"/>
              </a:spcBef>
              <a:spcAft>
                <a:spcPts val="0"/>
              </a:spcAft>
              <a:buSzPts val="1400"/>
              <a:buNone/>
              <a:defRPr>
                <a:latin typeface="Montserrat"/>
                <a:ea typeface="Montserrat"/>
                <a:cs typeface="Montserrat"/>
                <a:sym typeface="Montserrat"/>
              </a:defRPr>
            </a:lvl7pPr>
            <a:lvl8pPr lvl="7" algn="r">
              <a:lnSpc>
                <a:spcPct val="100000"/>
              </a:lnSpc>
              <a:spcBef>
                <a:spcPts val="0"/>
              </a:spcBef>
              <a:spcAft>
                <a:spcPts val="0"/>
              </a:spcAft>
              <a:buSzPts val="1400"/>
              <a:buNone/>
              <a:defRPr>
                <a:latin typeface="Montserrat"/>
                <a:ea typeface="Montserrat"/>
                <a:cs typeface="Montserrat"/>
                <a:sym typeface="Montserrat"/>
              </a:defRPr>
            </a:lvl8pPr>
            <a:lvl9pPr lvl="8" algn="r">
              <a:lnSpc>
                <a:spcPct val="100000"/>
              </a:lnSpc>
              <a:spcBef>
                <a:spcPts val="0"/>
              </a:spcBef>
              <a:spcAft>
                <a:spcPts val="0"/>
              </a:spcAft>
              <a:buSzPts val="1400"/>
              <a:buNone/>
              <a:defRPr>
                <a:latin typeface="Montserrat"/>
                <a:ea typeface="Montserrat"/>
                <a:cs typeface="Montserrat"/>
                <a:sym typeface="Montserrat"/>
              </a:defRPr>
            </a:lvl9pPr>
          </a:lstStyle>
          <a:p>
            <a:endParaRPr/>
          </a:p>
        </p:txBody>
      </p:sp>
      <p:sp>
        <p:nvSpPr>
          <p:cNvPr id="103" name="Google Shape;103;p18"/>
          <p:cNvSpPr txBox="1">
            <a:spLocks noGrp="1"/>
          </p:cNvSpPr>
          <p:nvPr>
            <p:ph type="sldNum" idx="12"/>
          </p:nvPr>
        </p:nvSpPr>
        <p:spPr>
          <a:xfrm>
            <a:off x="11530365" y="6541475"/>
            <a:ext cx="610500" cy="351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chemeClr val="dk1"/>
              </a:buClr>
              <a:buSzPts val="1100"/>
              <a:buFont typeface="Arial"/>
              <a:buNone/>
              <a:defRPr sz="1300" b="1" i="0" u="none" strike="noStrike" cap="none">
                <a:solidFill>
                  <a:srgbClr val="FFCB05"/>
                </a:solidFill>
                <a:latin typeface="Proxima Nova"/>
                <a:ea typeface="Proxima Nova"/>
                <a:cs typeface="Proxima Nova"/>
                <a:sym typeface="Proxima Nova"/>
              </a:defRPr>
            </a:lvl1pPr>
            <a:lvl2pPr marL="0" marR="0" lvl="1" indent="0" algn="r">
              <a:lnSpc>
                <a:spcPct val="100000"/>
              </a:lnSpc>
              <a:spcBef>
                <a:spcPts val="0"/>
              </a:spcBef>
              <a:spcAft>
                <a:spcPts val="0"/>
              </a:spcAft>
              <a:buClr>
                <a:schemeClr val="dk1"/>
              </a:buClr>
              <a:buSzPts val="1100"/>
              <a:buFont typeface="Arial"/>
              <a:buNone/>
              <a:defRPr sz="1300" b="1" i="0" u="none" strike="noStrike" cap="none">
                <a:solidFill>
                  <a:srgbClr val="FFCB05"/>
                </a:solidFill>
                <a:latin typeface="Proxima Nova"/>
                <a:ea typeface="Proxima Nova"/>
                <a:cs typeface="Proxima Nova"/>
                <a:sym typeface="Proxima Nova"/>
              </a:defRPr>
            </a:lvl2pPr>
            <a:lvl3pPr marL="0" marR="0" lvl="2" indent="0" algn="r">
              <a:lnSpc>
                <a:spcPct val="100000"/>
              </a:lnSpc>
              <a:spcBef>
                <a:spcPts val="0"/>
              </a:spcBef>
              <a:spcAft>
                <a:spcPts val="0"/>
              </a:spcAft>
              <a:buClr>
                <a:schemeClr val="dk1"/>
              </a:buClr>
              <a:buSzPts val="1100"/>
              <a:buFont typeface="Arial"/>
              <a:buNone/>
              <a:defRPr sz="1300" b="1" i="0" u="none" strike="noStrike" cap="none">
                <a:solidFill>
                  <a:srgbClr val="FFCB05"/>
                </a:solidFill>
                <a:latin typeface="Proxima Nova"/>
                <a:ea typeface="Proxima Nova"/>
                <a:cs typeface="Proxima Nova"/>
                <a:sym typeface="Proxima Nova"/>
              </a:defRPr>
            </a:lvl3pPr>
            <a:lvl4pPr marL="0" marR="0" lvl="3" indent="0" algn="r">
              <a:lnSpc>
                <a:spcPct val="100000"/>
              </a:lnSpc>
              <a:spcBef>
                <a:spcPts val="0"/>
              </a:spcBef>
              <a:spcAft>
                <a:spcPts val="0"/>
              </a:spcAft>
              <a:buClr>
                <a:schemeClr val="dk1"/>
              </a:buClr>
              <a:buSzPts val="1100"/>
              <a:buFont typeface="Arial"/>
              <a:buNone/>
              <a:defRPr sz="1300" b="1" i="0" u="none" strike="noStrike" cap="none">
                <a:solidFill>
                  <a:srgbClr val="FFCB05"/>
                </a:solidFill>
                <a:latin typeface="Proxima Nova"/>
                <a:ea typeface="Proxima Nova"/>
                <a:cs typeface="Proxima Nova"/>
                <a:sym typeface="Proxima Nova"/>
              </a:defRPr>
            </a:lvl4pPr>
            <a:lvl5pPr marL="0" marR="0" lvl="4" indent="0" algn="r">
              <a:lnSpc>
                <a:spcPct val="100000"/>
              </a:lnSpc>
              <a:spcBef>
                <a:spcPts val="0"/>
              </a:spcBef>
              <a:spcAft>
                <a:spcPts val="0"/>
              </a:spcAft>
              <a:buClr>
                <a:schemeClr val="dk1"/>
              </a:buClr>
              <a:buSzPts val="1100"/>
              <a:buFont typeface="Arial"/>
              <a:buNone/>
              <a:defRPr sz="1300" b="1" i="0" u="none" strike="noStrike" cap="none">
                <a:solidFill>
                  <a:srgbClr val="FFCB05"/>
                </a:solidFill>
                <a:latin typeface="Proxima Nova"/>
                <a:ea typeface="Proxima Nova"/>
                <a:cs typeface="Proxima Nova"/>
                <a:sym typeface="Proxima Nova"/>
              </a:defRPr>
            </a:lvl5pPr>
            <a:lvl6pPr marL="0" marR="0" lvl="5" indent="0" algn="r">
              <a:lnSpc>
                <a:spcPct val="100000"/>
              </a:lnSpc>
              <a:spcBef>
                <a:spcPts val="0"/>
              </a:spcBef>
              <a:spcAft>
                <a:spcPts val="0"/>
              </a:spcAft>
              <a:buClr>
                <a:schemeClr val="dk1"/>
              </a:buClr>
              <a:buSzPts val="1100"/>
              <a:buFont typeface="Arial"/>
              <a:buNone/>
              <a:defRPr sz="1300" b="1" i="0" u="none" strike="noStrike" cap="none">
                <a:solidFill>
                  <a:srgbClr val="FFCB05"/>
                </a:solidFill>
                <a:latin typeface="Proxima Nova"/>
                <a:ea typeface="Proxima Nova"/>
                <a:cs typeface="Proxima Nova"/>
                <a:sym typeface="Proxima Nova"/>
              </a:defRPr>
            </a:lvl6pPr>
            <a:lvl7pPr marL="0" marR="0" lvl="6" indent="0" algn="r">
              <a:lnSpc>
                <a:spcPct val="100000"/>
              </a:lnSpc>
              <a:spcBef>
                <a:spcPts val="0"/>
              </a:spcBef>
              <a:spcAft>
                <a:spcPts val="0"/>
              </a:spcAft>
              <a:buClr>
                <a:schemeClr val="dk1"/>
              </a:buClr>
              <a:buSzPts val="1100"/>
              <a:buFont typeface="Arial"/>
              <a:buNone/>
              <a:defRPr sz="1300" b="1" i="0" u="none" strike="noStrike" cap="none">
                <a:solidFill>
                  <a:srgbClr val="FFCB05"/>
                </a:solidFill>
                <a:latin typeface="Proxima Nova"/>
                <a:ea typeface="Proxima Nova"/>
                <a:cs typeface="Proxima Nova"/>
                <a:sym typeface="Proxima Nova"/>
              </a:defRPr>
            </a:lvl7pPr>
            <a:lvl8pPr marL="0" marR="0" lvl="7" indent="0" algn="r">
              <a:lnSpc>
                <a:spcPct val="100000"/>
              </a:lnSpc>
              <a:spcBef>
                <a:spcPts val="0"/>
              </a:spcBef>
              <a:spcAft>
                <a:spcPts val="0"/>
              </a:spcAft>
              <a:buClr>
                <a:schemeClr val="dk1"/>
              </a:buClr>
              <a:buSzPts val="1100"/>
              <a:buFont typeface="Arial"/>
              <a:buNone/>
              <a:defRPr sz="1300" b="1" i="0" u="none" strike="noStrike" cap="none">
                <a:solidFill>
                  <a:srgbClr val="FFCB05"/>
                </a:solidFill>
                <a:latin typeface="Proxima Nova"/>
                <a:ea typeface="Proxima Nova"/>
                <a:cs typeface="Proxima Nova"/>
                <a:sym typeface="Proxima Nova"/>
              </a:defRPr>
            </a:lvl8pPr>
            <a:lvl9pPr marL="0" marR="0" lvl="8" indent="0" algn="r">
              <a:lnSpc>
                <a:spcPct val="100000"/>
              </a:lnSpc>
              <a:spcBef>
                <a:spcPts val="0"/>
              </a:spcBef>
              <a:spcAft>
                <a:spcPts val="0"/>
              </a:spcAft>
              <a:buClr>
                <a:schemeClr val="dk1"/>
              </a:buClr>
              <a:buSzPts val="1100"/>
              <a:buFont typeface="Arial"/>
              <a:buNone/>
              <a:defRPr sz="1300" b="1" i="0" u="none" strike="noStrike" cap="none">
                <a:solidFill>
                  <a:srgbClr val="FFCB05"/>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838200" y="32616"/>
            <a:ext cx="11080172" cy="64842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Libre Franklin Medium"/>
              <a:buNone/>
              <a:defRPr sz="4400" b="1" i="0" u="none" strike="noStrike" cap="none">
                <a:solidFill>
                  <a:schemeClr val="accent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9"/>
          <p:cNvSpPr txBox="1">
            <a:spLocks noGrp="1"/>
          </p:cNvSpPr>
          <p:nvPr>
            <p:ph type="body" idx="1"/>
          </p:nvPr>
        </p:nvSpPr>
        <p:spPr>
          <a:xfrm>
            <a:off x="93197" y="841664"/>
            <a:ext cx="11825175" cy="55598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ibre Franklin Medium"/>
                <a:ea typeface="Libre Franklin Medium"/>
                <a:cs typeface="Libre Franklin Medium"/>
                <a:sym typeface="Libre Franklin Medium"/>
              </a:defRPr>
            </a:lvl1pPr>
            <a:lvl2pPr marL="914400" marR="0" lvl="1" indent="-342900" algn="l" rtl="0">
              <a:lnSpc>
                <a:spcPct val="90000"/>
              </a:lnSpc>
              <a:spcBef>
                <a:spcPts val="500"/>
              </a:spcBef>
              <a:spcAft>
                <a:spcPts val="0"/>
              </a:spcAft>
              <a:buClr>
                <a:schemeClr val="accent1"/>
              </a:buClr>
              <a:buSzPts val="1800"/>
              <a:buFont typeface="Noto Sans Symbols"/>
              <a:buChar char="▪"/>
              <a:defRPr sz="1800" b="0" i="0" u="none" strike="noStrike" cap="none">
                <a:solidFill>
                  <a:schemeClr val="accent1"/>
                </a:solidFill>
                <a:latin typeface="Libre Franklin Medium"/>
                <a:ea typeface="Libre Franklin Medium"/>
                <a:cs typeface="Libre Franklin Medium"/>
                <a:sym typeface="Libre Franklin Medium"/>
              </a:defRPr>
            </a:lvl2pPr>
            <a:lvl3pPr marL="1371600" marR="0" lvl="2" indent="-317500" algn="l" rtl="0">
              <a:lnSpc>
                <a:spcPct val="70000"/>
              </a:lnSpc>
              <a:spcBef>
                <a:spcPts val="500"/>
              </a:spcBef>
              <a:spcAft>
                <a:spcPts val="0"/>
              </a:spcAft>
              <a:buClr>
                <a:schemeClr val="accent2"/>
              </a:buClr>
              <a:buSzPts val="1400"/>
              <a:buFont typeface="Arial"/>
              <a:buChar char="•"/>
              <a:defRPr sz="1400" b="0" i="0" u="none" strike="noStrike" cap="none">
                <a:solidFill>
                  <a:schemeClr val="accent2"/>
                </a:solidFill>
                <a:latin typeface="Libre Franklin Medium"/>
                <a:ea typeface="Libre Franklin Medium"/>
                <a:cs typeface="Libre Franklin Medium"/>
                <a:sym typeface="Libre Franklin Medium"/>
              </a:defRPr>
            </a:lvl3pPr>
            <a:lvl4pPr marL="1828800" marR="0" lvl="3" indent="-295275" algn="l" rtl="0">
              <a:lnSpc>
                <a:spcPct val="60000"/>
              </a:lnSpc>
              <a:spcBef>
                <a:spcPts val="500"/>
              </a:spcBef>
              <a:spcAft>
                <a:spcPts val="0"/>
              </a:spcAft>
              <a:buClr>
                <a:schemeClr val="accent3"/>
              </a:buClr>
              <a:buSzPts val="1050"/>
              <a:buFont typeface="Noto Sans Symbols"/>
              <a:buChar char="▪"/>
              <a:defRPr sz="1050" b="0" i="0" u="none" strike="noStrike" cap="none">
                <a:solidFill>
                  <a:schemeClr val="accent3"/>
                </a:solidFill>
                <a:latin typeface="Libre Franklin Medium"/>
                <a:ea typeface="Libre Franklin Medium"/>
                <a:cs typeface="Libre Franklin Medium"/>
                <a:sym typeface="Libre Franklin Medium"/>
              </a:defRPr>
            </a:lvl4pPr>
            <a:lvl5pPr marL="2286000" marR="0" lvl="4" indent="-279400" algn="l" rtl="0">
              <a:lnSpc>
                <a:spcPct val="60000"/>
              </a:lnSpc>
              <a:spcBef>
                <a:spcPts val="500"/>
              </a:spcBef>
              <a:spcAft>
                <a:spcPts val="0"/>
              </a:spcAft>
              <a:buClr>
                <a:schemeClr val="dk1"/>
              </a:buClr>
              <a:buSzPts val="800"/>
              <a:buFont typeface="Arial"/>
              <a:buChar char="•"/>
              <a:defRPr sz="800" b="0" i="0" u="none" strike="noStrike" cap="none">
                <a:solidFill>
                  <a:schemeClr val="dk1"/>
                </a:solidFill>
                <a:latin typeface="Libre Franklin Medium"/>
                <a:ea typeface="Libre Franklin Medium"/>
                <a:cs typeface="Libre Franklin Medium"/>
                <a:sym typeface="Libre Franklin Medium"/>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dt" idx="10"/>
          </p:nvPr>
        </p:nvSpPr>
        <p:spPr>
          <a:xfrm>
            <a:off x="0" y="649287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ftr" idx="11"/>
          </p:nvPr>
        </p:nvSpPr>
        <p:spPr>
          <a:xfrm>
            <a:off x="4078431" y="6492875"/>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9"/>
          <p:cNvSpPr txBox="1">
            <a:spLocks noGrp="1"/>
          </p:cNvSpPr>
          <p:nvPr>
            <p:ph type="sldNum" idx="12"/>
          </p:nvPr>
        </p:nvSpPr>
        <p:spPr>
          <a:xfrm>
            <a:off x="11263745" y="6492875"/>
            <a:ext cx="92825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p9"/>
          <p:cNvCxnSpPr/>
          <p:nvPr/>
        </p:nvCxnSpPr>
        <p:spPr>
          <a:xfrm>
            <a:off x="353291" y="758536"/>
            <a:ext cx="11565081" cy="0"/>
          </a:xfrm>
          <a:prstGeom prst="straightConnector1">
            <a:avLst/>
          </a:prstGeom>
          <a:noFill/>
          <a:ln w="19050" cap="flat" cmpd="sng">
            <a:solidFill>
              <a:schemeClr val="accent1"/>
            </a:solidFill>
            <a:prstDash val="solid"/>
            <a:miter lim="800000"/>
            <a:headEnd type="none" w="sm" len="sm"/>
            <a:tailEnd type="none" w="sm" len="sm"/>
          </a:ln>
        </p:spPr>
      </p:cxnSp>
      <p:cxnSp>
        <p:nvCxnSpPr>
          <p:cNvPr id="56" name="Google Shape;56;p9"/>
          <p:cNvCxnSpPr/>
          <p:nvPr/>
        </p:nvCxnSpPr>
        <p:spPr>
          <a:xfrm>
            <a:off x="313459" y="6479019"/>
            <a:ext cx="11565081" cy="0"/>
          </a:xfrm>
          <a:prstGeom prst="straightConnector1">
            <a:avLst/>
          </a:prstGeom>
          <a:noFill/>
          <a:ln w="19050" cap="flat" cmpd="sng">
            <a:solidFill>
              <a:schemeClr val="accent1"/>
            </a:solidFill>
            <a:prstDash val="solid"/>
            <a:miter lim="800000"/>
            <a:headEnd type="none" w="sm" len="sm"/>
            <a:tailEnd type="none" w="sm" len="sm"/>
          </a:ln>
        </p:spPr>
      </p:cxnSp>
      <p:pic>
        <p:nvPicPr>
          <p:cNvPr id="57" name="Google Shape;57;p9" descr="https://lh7-us.googleusercontent.com/slidesz/AGV_vUfe2E9J9_-HUYutlJbbQ5ulEo5qNGILNMZF02lDGBn6jtjecsveJb7av83O0c45eQmbXhltn4n1NUteTy2GxI-dhiUcKnwZ4ipLAH7smcIA9RRgzV80qcN3kK30mm62hOe3BehT5TrTt14ZOrmtodY9VGtnqdtE=s2048?key=Wzf4hXDEiPs5h96dGQkdTA"/>
          <p:cNvPicPr preferRelativeResize="0"/>
          <p:nvPr/>
        </p:nvPicPr>
        <p:blipFill rotWithShape="1">
          <a:blip r:embed="rId10">
            <a:alphaModFix/>
          </a:blip>
          <a:srcRect/>
          <a:stretch/>
        </p:blipFill>
        <p:spPr>
          <a:xfrm>
            <a:off x="93196" y="68789"/>
            <a:ext cx="650515" cy="6505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hyperlink" Target="https://arxiv.org/pdf/2503.03683" TargetMode="Externa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000"/>
              <a:buFont typeface="Libre Franklin Medium"/>
              <a:buNone/>
            </a:pPr>
            <a:r>
              <a:rPr lang="en-US" sz="3600" dirty="0"/>
              <a:t>Detection of Light-Mass and Ultralight Dark Matter Particles with the TESSERACT Experiment</a:t>
            </a:r>
            <a:endParaRPr sz="3600" dirty="0"/>
          </a:p>
        </p:txBody>
      </p:sp>
      <p:sp>
        <p:nvSpPr>
          <p:cNvPr id="158" name="Google Shape;158;p27"/>
          <p:cNvSpPr txBox="1">
            <a:spLocks noGrp="1"/>
          </p:cNvSpPr>
          <p:nvPr>
            <p:ph type="subTitle" idx="1"/>
          </p:nvPr>
        </p:nvSpPr>
        <p:spPr>
          <a:xfrm>
            <a:off x="1524000" y="4869726"/>
            <a:ext cx="9144000" cy="1506022"/>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accent2"/>
              </a:buClr>
              <a:buSzPts val="2400"/>
              <a:buNone/>
            </a:pPr>
            <a:r>
              <a:rPr lang="en-US" dirty="0"/>
              <a:t>Dan McKinsey - LBNL and UC Berkeley</a:t>
            </a:r>
          </a:p>
          <a:p>
            <a:pPr marL="0" lvl="0" indent="0" algn="ctr" rtl="0">
              <a:lnSpc>
                <a:spcPct val="90000"/>
              </a:lnSpc>
              <a:spcBef>
                <a:spcPts val="0"/>
              </a:spcBef>
              <a:spcAft>
                <a:spcPts val="0"/>
              </a:spcAft>
              <a:buClr>
                <a:schemeClr val="accent2"/>
              </a:buClr>
              <a:buSzPts val="2400"/>
              <a:buNone/>
            </a:pPr>
            <a:endParaRPr lang="en-US" dirty="0"/>
          </a:p>
          <a:p>
            <a:pPr marL="0" lvl="0" indent="0" algn="ctr" rtl="0">
              <a:lnSpc>
                <a:spcPct val="90000"/>
              </a:lnSpc>
              <a:spcBef>
                <a:spcPts val="0"/>
              </a:spcBef>
              <a:spcAft>
                <a:spcPts val="0"/>
              </a:spcAft>
              <a:buClr>
                <a:schemeClr val="accent2"/>
              </a:buClr>
              <a:buSzPts val="2400"/>
              <a:buNone/>
            </a:pPr>
            <a:r>
              <a:rPr lang="en-US" dirty="0"/>
              <a:t>20</a:t>
            </a:r>
            <a:r>
              <a:rPr lang="en-US" baseline="30000" dirty="0"/>
              <a:t>th</a:t>
            </a:r>
            <a:r>
              <a:rPr lang="en-US" dirty="0"/>
              <a:t> Patras Workshop on Axions, WIMPs, and WISPs</a:t>
            </a:r>
          </a:p>
          <a:p>
            <a:pPr marL="0" lvl="0" indent="0" algn="ctr" rtl="0">
              <a:lnSpc>
                <a:spcPct val="90000"/>
              </a:lnSpc>
              <a:spcBef>
                <a:spcPts val="0"/>
              </a:spcBef>
              <a:spcAft>
                <a:spcPts val="0"/>
              </a:spcAft>
              <a:buClr>
                <a:schemeClr val="accent2"/>
              </a:buClr>
              <a:buSzPts val="2400"/>
              <a:buNone/>
            </a:pPr>
            <a:endParaRPr lang="en-US" dirty="0"/>
          </a:p>
          <a:p>
            <a:pPr marL="0" lvl="0" indent="0" algn="ctr" rtl="0">
              <a:lnSpc>
                <a:spcPct val="90000"/>
              </a:lnSpc>
              <a:spcBef>
                <a:spcPts val="0"/>
              </a:spcBef>
              <a:spcAft>
                <a:spcPts val="0"/>
              </a:spcAft>
              <a:buClr>
                <a:schemeClr val="accent2"/>
              </a:buClr>
              <a:buSzPts val="2400"/>
              <a:buNone/>
            </a:pPr>
            <a:r>
              <a:rPr lang="en-US" dirty="0"/>
              <a:t>Sept. 25, 2025</a:t>
            </a:r>
          </a:p>
          <a:p>
            <a:pPr marL="0" lvl="0" indent="0" algn="ctr" rtl="0">
              <a:lnSpc>
                <a:spcPct val="90000"/>
              </a:lnSpc>
              <a:spcBef>
                <a:spcPts val="0"/>
              </a:spcBef>
              <a:spcAft>
                <a:spcPts val="0"/>
              </a:spcAft>
              <a:buClr>
                <a:schemeClr val="accent2"/>
              </a:buClr>
              <a:buSzPts val="2400"/>
              <a:buNone/>
            </a:pPr>
            <a:endParaRPr dirty="0"/>
          </a:p>
        </p:txBody>
      </p:sp>
      <p:sp>
        <p:nvSpPr>
          <p:cNvPr id="159" name="Google Shape;159;p27"/>
          <p:cNvSpPr txBox="1">
            <a:spLocks noGrp="1"/>
          </p:cNvSpPr>
          <p:nvPr>
            <p:ph type="body" idx="2"/>
          </p:nvPr>
        </p:nvSpPr>
        <p:spPr>
          <a:xfrm>
            <a:off x="768927" y="207817"/>
            <a:ext cx="7969828" cy="4049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dirty="0"/>
              <a:t>TESSERACT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7361F86B-7470-822B-EC4D-069120CF5E37}"/>
            </a:ext>
          </a:extLst>
        </p:cNvPr>
        <p:cNvGrpSpPr/>
        <p:nvPr/>
      </p:nvGrpSpPr>
      <p:grpSpPr>
        <a:xfrm>
          <a:off x="0" y="0"/>
          <a:ext cx="0" cy="0"/>
          <a:chOff x="0" y="0"/>
          <a:chExt cx="0" cy="0"/>
        </a:xfrm>
      </p:grpSpPr>
      <p:grpSp>
        <p:nvGrpSpPr>
          <p:cNvPr id="15" name="Google Shape;118;p17">
            <a:extLst>
              <a:ext uri="{FF2B5EF4-FFF2-40B4-BE49-F238E27FC236}">
                <a16:creationId xmlns:a16="http://schemas.microsoft.com/office/drawing/2014/main" id="{D298BBA6-FAAC-0896-C2F5-715675AA5CFD}"/>
              </a:ext>
            </a:extLst>
          </p:cNvPr>
          <p:cNvGrpSpPr/>
          <p:nvPr/>
        </p:nvGrpSpPr>
        <p:grpSpPr>
          <a:xfrm>
            <a:off x="7138507" y="1456937"/>
            <a:ext cx="4125238" cy="2752059"/>
            <a:chOff x="3520315" y="1456750"/>
            <a:chExt cx="4023635" cy="2851364"/>
          </a:xfrm>
        </p:grpSpPr>
        <p:pic>
          <p:nvPicPr>
            <p:cNvPr id="16" name="Google Shape;119;p17">
              <a:extLst>
                <a:ext uri="{FF2B5EF4-FFF2-40B4-BE49-F238E27FC236}">
                  <a16:creationId xmlns:a16="http://schemas.microsoft.com/office/drawing/2014/main" id="{71E59F51-6DBC-3C52-F431-ECD1DFA5C3EC}"/>
                </a:ext>
              </a:extLst>
            </p:cNvPr>
            <p:cNvPicPr preferRelativeResize="0"/>
            <p:nvPr/>
          </p:nvPicPr>
          <p:blipFill rotWithShape="1">
            <a:blip r:embed="rId3">
              <a:alphaModFix/>
            </a:blip>
            <a:srcRect t="25865" r="33422"/>
            <a:stretch/>
          </p:blipFill>
          <p:spPr>
            <a:xfrm>
              <a:off x="3520315" y="1456754"/>
              <a:ext cx="3956727" cy="2851360"/>
            </a:xfrm>
            <a:prstGeom prst="rect">
              <a:avLst/>
            </a:prstGeom>
            <a:noFill/>
            <a:ln>
              <a:noFill/>
            </a:ln>
          </p:spPr>
        </p:pic>
        <p:sp>
          <p:nvSpPr>
            <p:cNvPr id="17" name="Google Shape;120;p17">
              <a:extLst>
                <a:ext uri="{FF2B5EF4-FFF2-40B4-BE49-F238E27FC236}">
                  <a16:creationId xmlns:a16="http://schemas.microsoft.com/office/drawing/2014/main" id="{35B816D5-6021-F7F9-66CE-7B6AFA643203}"/>
                </a:ext>
              </a:extLst>
            </p:cNvPr>
            <p:cNvSpPr/>
            <p:nvPr/>
          </p:nvSpPr>
          <p:spPr>
            <a:xfrm>
              <a:off x="3587250" y="1456750"/>
              <a:ext cx="3956700" cy="961200"/>
            </a:xfrm>
            <a:prstGeom prst="rect">
              <a:avLst/>
            </a:prstGeom>
            <a:solidFill>
              <a:schemeClr val="lt1"/>
            </a:solidFill>
            <a:ln w="10450" cap="flat" cmpd="sng">
              <a:solidFill>
                <a:schemeClr val="lt1"/>
              </a:solidFill>
              <a:prstDash val="solid"/>
              <a:round/>
              <a:headEnd type="none" w="sm" len="sm"/>
              <a:tailEnd type="none" w="sm" len="sm"/>
            </a:ln>
          </p:spPr>
          <p:txBody>
            <a:bodyPr spcFirstLastPara="1" wrap="square" lIns="133600" tIns="133600" rIns="133600" bIns="133600" anchor="ctr" anchorCtr="0">
              <a:noAutofit/>
            </a:bodyPr>
            <a:lstStyle/>
            <a:p>
              <a:pPr algn="ctr"/>
              <a:endParaRPr sz="2045"/>
            </a:p>
          </p:txBody>
        </p:sp>
      </p:grpSp>
      <p:sp>
        <p:nvSpPr>
          <p:cNvPr id="237" name="Google Shape;237;p35">
            <a:extLst>
              <a:ext uri="{FF2B5EF4-FFF2-40B4-BE49-F238E27FC236}">
                <a16:creationId xmlns:a16="http://schemas.microsoft.com/office/drawing/2014/main" id="{25CABE45-B9BC-4FCF-8AED-68C3DC7F5B5E}"/>
              </a:ext>
            </a:extLst>
          </p:cNvPr>
          <p:cNvSpPr/>
          <p:nvPr/>
        </p:nvSpPr>
        <p:spPr>
          <a:xfrm>
            <a:off x="293768" y="864295"/>
            <a:ext cx="11690532" cy="6571443"/>
          </a:xfrm>
          <a:prstGeom prst="rect">
            <a:avLst/>
          </a:prstGeom>
          <a:noFill/>
          <a:ln>
            <a:noFill/>
          </a:ln>
        </p:spPr>
        <p:txBody>
          <a:bodyPr spcFirstLastPara="1" wrap="square" lIns="91425" tIns="45700" rIns="91425" bIns="45700" anchor="t" anchorCtr="0">
            <a:noAutofit/>
          </a:bodyPr>
          <a:lstStyle/>
          <a:p>
            <a:pPr indent="-507987">
              <a:buClr>
                <a:srgbClr val="003262"/>
              </a:buClr>
              <a:buSzPts val="2400"/>
              <a:buFont typeface="Arial" panose="020B0604020202020204" pitchFamily="34" charset="0"/>
              <a:buChar char="•"/>
            </a:pPr>
            <a:r>
              <a:rPr lang="en-US" sz="2000" dirty="0">
                <a:solidFill>
                  <a:srgbClr val="003262"/>
                </a:solidFill>
                <a:latin typeface="Libre Franklin" pitchFamily="2" charset="77"/>
              </a:rPr>
              <a:t>W Transition-edge-sensors</a:t>
            </a:r>
          </a:p>
          <a:p>
            <a:pPr indent="-507987">
              <a:buClr>
                <a:srgbClr val="003262"/>
              </a:buClr>
              <a:buSzPts val="2400"/>
              <a:buFont typeface="Arial" panose="020B0604020202020204" pitchFamily="34" charset="0"/>
              <a:buChar char="•"/>
            </a:pPr>
            <a:r>
              <a:rPr lang="en-US" sz="2000" dirty="0">
                <a:solidFill>
                  <a:srgbClr val="003262"/>
                </a:solidFill>
                <a:latin typeface="Libre Franklin" pitchFamily="2" charset="77"/>
              </a:rPr>
              <a:t>DM scatters in absorber, producing </a:t>
            </a:r>
            <a:r>
              <a:rPr lang="en-US" sz="2000" dirty="0" err="1">
                <a:solidFill>
                  <a:srgbClr val="003262"/>
                </a:solidFill>
                <a:latin typeface="Libre Franklin" pitchFamily="2" charset="77"/>
              </a:rPr>
              <a:t>athermal</a:t>
            </a:r>
            <a:r>
              <a:rPr lang="en-US" sz="2000" dirty="0">
                <a:solidFill>
                  <a:srgbClr val="003262"/>
                </a:solidFill>
                <a:latin typeface="Libre Franklin" pitchFamily="2" charset="77"/>
              </a:rPr>
              <a:t> phonons</a:t>
            </a:r>
          </a:p>
          <a:p>
            <a:pPr indent="-507987">
              <a:buClr>
                <a:srgbClr val="003262"/>
              </a:buClr>
              <a:buSzPts val="2400"/>
              <a:buFont typeface="Arial" panose="020B0604020202020204" pitchFamily="34" charset="0"/>
              <a:buChar char="•"/>
            </a:pPr>
            <a:r>
              <a:rPr lang="en-US" sz="2000" dirty="0" err="1">
                <a:solidFill>
                  <a:srgbClr val="003262"/>
                </a:solidFill>
                <a:latin typeface="Libre Franklin" pitchFamily="2" charset="77"/>
              </a:rPr>
              <a:t>Athermal</a:t>
            </a:r>
            <a:r>
              <a:rPr lang="en-US" sz="2000" dirty="0">
                <a:solidFill>
                  <a:srgbClr val="003262"/>
                </a:solidFill>
                <a:latin typeface="Libre Franklin" pitchFamily="2" charset="77"/>
              </a:rPr>
              <a:t> phonon break cooper pairs in large area Al</a:t>
            </a:r>
          </a:p>
          <a:p>
            <a:pPr indent="-507987">
              <a:buClr>
                <a:srgbClr val="003262"/>
              </a:buClr>
              <a:buSzPts val="2400"/>
              <a:buFont typeface="Arial" panose="020B0604020202020204" pitchFamily="34" charset="0"/>
              <a:buChar char="•"/>
            </a:pPr>
            <a:r>
              <a:rPr lang="en-US" sz="2000" dirty="0">
                <a:solidFill>
                  <a:srgbClr val="003262"/>
                </a:solidFill>
                <a:latin typeface="Libre Franklin" pitchFamily="2" charset="77"/>
              </a:rPr>
              <a:t>Broken cooper pairs thermalize in W (biased in superconducting transition)</a:t>
            </a:r>
          </a:p>
          <a:p>
            <a:pPr indent="-507987">
              <a:buClr>
                <a:srgbClr val="003262"/>
              </a:buClr>
              <a:buSzPts val="2400"/>
              <a:buFont typeface="Arial" panose="020B0604020202020204" pitchFamily="34" charset="0"/>
              <a:buChar char="•"/>
            </a:pPr>
            <a:r>
              <a:rPr lang="en-US" sz="2000" dirty="0">
                <a:solidFill>
                  <a:srgbClr val="003262"/>
                </a:solidFill>
                <a:latin typeface="Libre Franklin" pitchFamily="2" charset="77"/>
              </a:rPr>
              <a:t>Optimized for resolution: </a:t>
            </a:r>
            <a:r>
              <a:rPr lang="en-US" sz="2000" b="1" u="sng" dirty="0">
                <a:solidFill>
                  <a:srgbClr val="003262"/>
                </a:solidFill>
                <a:latin typeface="Libre Franklin" pitchFamily="2" charset="77"/>
              </a:rPr>
              <a:t>361.5 ± .4 </a:t>
            </a:r>
            <a:r>
              <a:rPr lang="en-US" sz="2000" b="1" u="sng" dirty="0" err="1">
                <a:solidFill>
                  <a:srgbClr val="003262"/>
                </a:solidFill>
                <a:latin typeface="Libre Franklin" pitchFamily="2" charset="77"/>
              </a:rPr>
              <a:t>meV</a:t>
            </a:r>
            <a:r>
              <a:rPr lang="en-US" sz="2000" b="1" dirty="0">
                <a:solidFill>
                  <a:srgbClr val="003262"/>
                </a:solidFill>
                <a:latin typeface="Libre Franklin" pitchFamily="2" charset="77"/>
              </a:rPr>
              <a:t> </a:t>
            </a:r>
            <a:r>
              <a:rPr lang="en-US" sz="2000" dirty="0">
                <a:solidFill>
                  <a:srgbClr val="003262"/>
                </a:solidFill>
                <a:latin typeface="Libre Franklin" pitchFamily="2" charset="77"/>
              </a:rPr>
              <a:t>from photon source</a:t>
            </a:r>
            <a:endParaRPr sz="2000" dirty="0">
              <a:solidFill>
                <a:srgbClr val="0028A5"/>
              </a:solidFill>
              <a:latin typeface="Libre Franklin" pitchFamily="2" charset="77"/>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38" name="Google Shape;238;p35">
            <a:extLst>
              <a:ext uri="{FF2B5EF4-FFF2-40B4-BE49-F238E27FC236}">
                <a16:creationId xmlns:a16="http://schemas.microsoft.com/office/drawing/2014/main" id="{B7C74277-74FE-1A43-7483-BD01F7292779}"/>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
        <p:nvSpPr>
          <p:cNvPr id="239" name="Google Shape;239;p35">
            <a:extLst>
              <a:ext uri="{FF2B5EF4-FFF2-40B4-BE49-F238E27FC236}">
                <a16:creationId xmlns:a16="http://schemas.microsoft.com/office/drawing/2014/main" id="{790B0662-99CB-371A-94FF-D81E47452ADE}"/>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dirty="0"/>
              <a:t>TESSERACT </a:t>
            </a:r>
            <a:r>
              <a:rPr lang="en-US" sz="3200" dirty="0"/>
              <a:t>Sensors</a:t>
            </a:r>
            <a:endParaRPr sz="3200" b="1" dirty="0"/>
          </a:p>
        </p:txBody>
      </p:sp>
      <p:pic>
        <p:nvPicPr>
          <p:cNvPr id="18" name="Google Shape;122;p17">
            <a:extLst>
              <a:ext uri="{FF2B5EF4-FFF2-40B4-BE49-F238E27FC236}">
                <a16:creationId xmlns:a16="http://schemas.microsoft.com/office/drawing/2014/main" id="{0670D68D-6728-50AA-2E9D-B11F254A005B}"/>
              </a:ext>
            </a:extLst>
          </p:cNvPr>
          <p:cNvPicPr preferRelativeResize="0"/>
          <p:nvPr/>
        </p:nvPicPr>
        <p:blipFill>
          <a:blip r:embed="rId4">
            <a:alphaModFix/>
          </a:blip>
          <a:stretch>
            <a:fillRect/>
          </a:stretch>
        </p:blipFill>
        <p:spPr>
          <a:xfrm>
            <a:off x="638084" y="2869384"/>
            <a:ext cx="5280314" cy="3263887"/>
          </a:xfrm>
          <a:prstGeom prst="rect">
            <a:avLst/>
          </a:prstGeom>
          <a:noFill/>
          <a:ln>
            <a:noFill/>
          </a:ln>
        </p:spPr>
      </p:pic>
      <p:pic>
        <p:nvPicPr>
          <p:cNvPr id="19" name="Google Shape;173;p19">
            <a:extLst>
              <a:ext uri="{FF2B5EF4-FFF2-40B4-BE49-F238E27FC236}">
                <a16:creationId xmlns:a16="http://schemas.microsoft.com/office/drawing/2014/main" id="{1A1DDDA0-9F79-6797-1581-15028C85F9A2}"/>
              </a:ext>
            </a:extLst>
          </p:cNvPr>
          <p:cNvPicPr preferRelativeResize="0"/>
          <p:nvPr/>
        </p:nvPicPr>
        <p:blipFill rotWithShape="1">
          <a:blip r:embed="rId5">
            <a:alphaModFix/>
          </a:blip>
          <a:srcRect l="17390" t="53894" r="17914" b="33275"/>
          <a:stretch/>
        </p:blipFill>
        <p:spPr>
          <a:xfrm>
            <a:off x="6617920" y="4280188"/>
            <a:ext cx="4024899" cy="776704"/>
          </a:xfrm>
          <a:prstGeom prst="rect">
            <a:avLst/>
          </a:prstGeom>
          <a:noFill/>
          <a:ln>
            <a:noFill/>
          </a:ln>
        </p:spPr>
      </p:pic>
      <p:grpSp>
        <p:nvGrpSpPr>
          <p:cNvPr id="20" name="Google Shape;174;p19">
            <a:extLst>
              <a:ext uri="{FF2B5EF4-FFF2-40B4-BE49-F238E27FC236}">
                <a16:creationId xmlns:a16="http://schemas.microsoft.com/office/drawing/2014/main" id="{629D8EF1-809F-2306-939C-201FE89D06D4}"/>
              </a:ext>
            </a:extLst>
          </p:cNvPr>
          <p:cNvGrpSpPr/>
          <p:nvPr/>
        </p:nvGrpSpPr>
        <p:grpSpPr>
          <a:xfrm>
            <a:off x="6464053" y="5101900"/>
            <a:ext cx="5405548" cy="1299286"/>
            <a:chOff x="220324" y="2980775"/>
            <a:chExt cx="4054161" cy="974465"/>
          </a:xfrm>
        </p:grpSpPr>
        <p:pic>
          <p:nvPicPr>
            <p:cNvPr id="21" name="Google Shape;175;p19">
              <a:extLst>
                <a:ext uri="{FF2B5EF4-FFF2-40B4-BE49-F238E27FC236}">
                  <a16:creationId xmlns:a16="http://schemas.microsoft.com/office/drawing/2014/main" id="{F3C94948-2BFB-8A34-A7EF-5352FB7475C4}"/>
                </a:ext>
              </a:extLst>
            </p:cNvPr>
            <p:cNvPicPr preferRelativeResize="0"/>
            <p:nvPr/>
          </p:nvPicPr>
          <p:blipFill rotWithShape="1">
            <a:blip r:embed="rId5">
              <a:alphaModFix/>
            </a:blip>
            <a:srcRect l="28913" t="74148" r="37250" b="18016"/>
            <a:stretch/>
          </p:blipFill>
          <p:spPr>
            <a:xfrm>
              <a:off x="439450" y="2980775"/>
              <a:ext cx="1311075" cy="295375"/>
            </a:xfrm>
            <a:prstGeom prst="rect">
              <a:avLst/>
            </a:prstGeom>
            <a:noFill/>
            <a:ln>
              <a:noFill/>
            </a:ln>
          </p:spPr>
        </p:pic>
        <p:sp>
          <p:nvSpPr>
            <p:cNvPr id="22" name="Google Shape;176;p19">
              <a:extLst>
                <a:ext uri="{FF2B5EF4-FFF2-40B4-BE49-F238E27FC236}">
                  <a16:creationId xmlns:a16="http://schemas.microsoft.com/office/drawing/2014/main" id="{4560B567-E5DA-5A81-7D23-4BB07EF1141C}"/>
                </a:ext>
              </a:extLst>
            </p:cNvPr>
            <p:cNvSpPr txBox="1"/>
            <p:nvPr/>
          </p:nvSpPr>
          <p:spPr>
            <a:xfrm>
              <a:off x="220324" y="3585938"/>
              <a:ext cx="3421237" cy="369302"/>
            </a:xfrm>
            <a:prstGeom prst="rect">
              <a:avLst/>
            </a:prstGeom>
            <a:noFill/>
            <a:ln>
              <a:noFill/>
            </a:ln>
          </p:spPr>
          <p:txBody>
            <a:bodyPr spcFirstLastPara="1" wrap="square" lIns="121900" tIns="121900" rIns="121900" bIns="121900" anchor="t" anchorCtr="0">
              <a:spAutoFit/>
            </a:bodyPr>
            <a:lstStyle/>
            <a:p>
              <a:r>
                <a:rPr lang="fr" sz="1600" dirty="0">
                  <a:solidFill>
                    <a:schemeClr val="accent5"/>
                  </a:solidFill>
                  <a:latin typeface="Source Sans Pro"/>
                  <a:ea typeface="Source Sans Pro"/>
                  <a:cs typeface="Source Sans Pro"/>
                  <a:sym typeface="Source Sans Pro"/>
                </a:rPr>
                <a:t>Energy </a:t>
              </a:r>
              <a:r>
                <a:rPr lang="fr" sz="1600" dirty="0" err="1">
                  <a:solidFill>
                    <a:schemeClr val="accent5"/>
                  </a:solidFill>
                  <a:latin typeface="Source Sans Pro"/>
                  <a:ea typeface="Source Sans Pro"/>
                  <a:cs typeface="Source Sans Pro"/>
                  <a:sym typeface="Source Sans Pro"/>
                </a:rPr>
                <a:t>threshold</a:t>
              </a:r>
              <a:r>
                <a:rPr lang="fr" sz="1600" dirty="0">
                  <a:solidFill>
                    <a:schemeClr val="accent5"/>
                  </a:solidFill>
                  <a:latin typeface="Source Sans Pro"/>
                  <a:ea typeface="Source Sans Pro"/>
                  <a:cs typeface="Source Sans Pro"/>
                  <a:sym typeface="Source Sans Pro"/>
                </a:rPr>
                <a:t> </a:t>
              </a:r>
              <a:r>
                <a:rPr lang="fr" sz="1600" dirty="0" err="1">
                  <a:solidFill>
                    <a:schemeClr val="accent5"/>
                  </a:solidFill>
                  <a:latin typeface="Source Sans Pro"/>
                  <a:ea typeface="Source Sans Pro"/>
                  <a:cs typeface="Source Sans Pro"/>
                  <a:sym typeface="Source Sans Pro"/>
                </a:rPr>
                <a:t>decreases</a:t>
              </a:r>
              <a:r>
                <a:rPr lang="fr" sz="1600" dirty="0">
                  <a:solidFill>
                    <a:schemeClr val="accent5"/>
                  </a:solidFill>
                  <a:latin typeface="Source Sans Pro"/>
                  <a:ea typeface="Source Sans Pro"/>
                  <a:cs typeface="Source Sans Pro"/>
                  <a:sym typeface="Source Sans Pro"/>
                </a:rPr>
                <a:t> </a:t>
              </a:r>
              <a:r>
                <a:rPr lang="fr" sz="1600" dirty="0" err="1">
                  <a:solidFill>
                    <a:schemeClr val="accent5"/>
                  </a:solidFill>
                  <a:latin typeface="Source Sans Pro"/>
                  <a:ea typeface="Source Sans Pro"/>
                  <a:cs typeface="Source Sans Pro"/>
                  <a:sym typeface="Source Sans Pro"/>
                </a:rPr>
                <a:t>with</a:t>
              </a:r>
              <a:r>
                <a:rPr lang="fr" sz="1600" dirty="0">
                  <a:solidFill>
                    <a:schemeClr val="accent5"/>
                  </a:solidFill>
                  <a:latin typeface="Source Sans Pro"/>
                  <a:ea typeface="Source Sans Pro"/>
                  <a:cs typeface="Source Sans Pro"/>
                  <a:sym typeface="Source Sans Pro"/>
                </a:rPr>
                <a:t> TES mass</a:t>
              </a:r>
              <a:endParaRPr sz="1600" dirty="0">
                <a:solidFill>
                  <a:schemeClr val="accent5"/>
                </a:solidFill>
                <a:latin typeface="Source Sans Pro"/>
                <a:ea typeface="Source Sans Pro"/>
                <a:cs typeface="Source Sans Pro"/>
                <a:sym typeface="Source Sans Pro"/>
              </a:endParaRPr>
            </a:p>
          </p:txBody>
        </p:sp>
        <p:sp>
          <p:nvSpPr>
            <p:cNvPr id="23" name="Google Shape;177;p19">
              <a:extLst>
                <a:ext uri="{FF2B5EF4-FFF2-40B4-BE49-F238E27FC236}">
                  <a16:creationId xmlns:a16="http://schemas.microsoft.com/office/drawing/2014/main" id="{378C6361-78CE-2498-1D1B-D72B047D5B13}"/>
                </a:ext>
              </a:extLst>
            </p:cNvPr>
            <p:cNvSpPr txBox="1"/>
            <p:nvPr/>
          </p:nvSpPr>
          <p:spPr>
            <a:xfrm>
              <a:off x="2163125" y="3229025"/>
              <a:ext cx="2111360" cy="553967"/>
            </a:xfrm>
            <a:prstGeom prst="rect">
              <a:avLst/>
            </a:prstGeom>
            <a:noFill/>
            <a:ln>
              <a:noFill/>
            </a:ln>
          </p:spPr>
          <p:txBody>
            <a:bodyPr spcFirstLastPara="1" wrap="square" lIns="121900" tIns="121900" rIns="121900" bIns="121900" anchor="t" anchorCtr="0">
              <a:spAutoFit/>
            </a:bodyPr>
            <a:lstStyle/>
            <a:p>
              <a:r>
                <a:rPr lang="fr" sz="1600" dirty="0">
                  <a:solidFill>
                    <a:schemeClr val="accent4"/>
                  </a:solidFill>
                  <a:latin typeface="Source Sans Pro"/>
                  <a:ea typeface="Source Sans Pro"/>
                  <a:cs typeface="Source Sans Pro"/>
                  <a:sym typeface="Source Sans Pro"/>
                </a:rPr>
                <a:t>Energy </a:t>
              </a:r>
              <a:r>
                <a:rPr lang="fr" sz="1600" dirty="0" err="1">
                  <a:solidFill>
                    <a:schemeClr val="accent4"/>
                  </a:solidFill>
                  <a:latin typeface="Source Sans Pro"/>
                  <a:ea typeface="Source Sans Pro"/>
                  <a:cs typeface="Source Sans Pro"/>
                  <a:sym typeface="Source Sans Pro"/>
                </a:rPr>
                <a:t>threshold</a:t>
              </a:r>
              <a:r>
                <a:rPr lang="fr" sz="1600" dirty="0">
                  <a:solidFill>
                    <a:schemeClr val="accent4"/>
                  </a:solidFill>
                  <a:latin typeface="Source Sans Pro"/>
                  <a:ea typeface="Source Sans Pro"/>
                  <a:cs typeface="Source Sans Pro"/>
                  <a:sym typeface="Source Sans Pro"/>
                </a:rPr>
                <a:t> </a:t>
              </a:r>
              <a:r>
                <a:rPr lang="fr" sz="1600" dirty="0" err="1">
                  <a:solidFill>
                    <a:schemeClr val="accent4"/>
                  </a:solidFill>
                  <a:latin typeface="Source Sans Pro"/>
                  <a:ea typeface="Source Sans Pro"/>
                  <a:cs typeface="Source Sans Pro"/>
                  <a:sym typeface="Source Sans Pro"/>
                </a:rPr>
                <a:t>decreases</a:t>
              </a:r>
              <a:r>
                <a:rPr lang="fr" sz="1600" dirty="0">
                  <a:solidFill>
                    <a:schemeClr val="accent4"/>
                  </a:solidFill>
                  <a:latin typeface="Source Sans Pro"/>
                  <a:ea typeface="Source Sans Pro"/>
                  <a:cs typeface="Source Sans Pro"/>
                  <a:sym typeface="Source Sans Pro"/>
                </a:rPr>
                <a:t> </a:t>
              </a:r>
              <a:r>
                <a:rPr lang="fr" sz="1600" dirty="0" err="1">
                  <a:solidFill>
                    <a:schemeClr val="accent4"/>
                  </a:solidFill>
                  <a:latin typeface="Source Sans Pro"/>
                  <a:ea typeface="Source Sans Pro"/>
                  <a:cs typeface="Source Sans Pro"/>
                  <a:sym typeface="Source Sans Pro"/>
                </a:rPr>
                <a:t>very</a:t>
              </a:r>
              <a:r>
                <a:rPr lang="fr" sz="1600" dirty="0">
                  <a:solidFill>
                    <a:schemeClr val="accent4"/>
                  </a:solidFill>
                  <a:latin typeface="Source Sans Pro"/>
                  <a:ea typeface="Source Sans Pro"/>
                  <a:cs typeface="Source Sans Pro"/>
                  <a:sym typeface="Source Sans Pro"/>
                </a:rPr>
                <a:t> </a:t>
              </a:r>
              <a:r>
                <a:rPr lang="fr" sz="1600" dirty="0" err="1">
                  <a:solidFill>
                    <a:schemeClr val="accent4"/>
                  </a:solidFill>
                  <a:latin typeface="Source Sans Pro"/>
                  <a:ea typeface="Source Sans Pro"/>
                  <a:cs typeface="Source Sans Pro"/>
                  <a:sym typeface="Source Sans Pro"/>
                </a:rPr>
                <a:t>quickly</a:t>
              </a:r>
              <a:r>
                <a:rPr lang="fr" sz="1600" dirty="0">
                  <a:solidFill>
                    <a:schemeClr val="accent4"/>
                  </a:solidFill>
                  <a:latin typeface="Source Sans Pro"/>
                  <a:ea typeface="Source Sans Pro"/>
                  <a:cs typeface="Source Sans Pro"/>
                  <a:sym typeface="Source Sans Pro"/>
                </a:rPr>
                <a:t> </a:t>
              </a:r>
              <a:r>
                <a:rPr lang="fr" sz="1600" dirty="0" err="1">
                  <a:solidFill>
                    <a:schemeClr val="accent4"/>
                  </a:solidFill>
                  <a:latin typeface="Source Sans Pro"/>
                  <a:ea typeface="Source Sans Pro"/>
                  <a:cs typeface="Source Sans Pro"/>
                  <a:sym typeface="Source Sans Pro"/>
                </a:rPr>
                <a:t>with</a:t>
              </a:r>
              <a:r>
                <a:rPr lang="fr" sz="1600" dirty="0">
                  <a:solidFill>
                    <a:schemeClr val="accent4"/>
                  </a:solidFill>
                  <a:latin typeface="Source Sans Pro"/>
                  <a:ea typeface="Source Sans Pro"/>
                  <a:cs typeface="Source Sans Pro"/>
                  <a:sym typeface="Source Sans Pro"/>
                </a:rPr>
                <a:t> T</a:t>
              </a:r>
              <a:r>
                <a:rPr lang="fr" sz="1600" baseline="-25000" dirty="0">
                  <a:solidFill>
                    <a:schemeClr val="accent4"/>
                  </a:solidFill>
                  <a:latin typeface="Source Sans Pro"/>
                  <a:ea typeface="Source Sans Pro"/>
                  <a:cs typeface="Source Sans Pro"/>
                  <a:sym typeface="Source Sans Pro"/>
                </a:rPr>
                <a:t>C</a:t>
              </a:r>
              <a:endParaRPr sz="1600" dirty="0">
                <a:solidFill>
                  <a:schemeClr val="accent4"/>
                </a:solidFill>
                <a:latin typeface="Source Sans Pro"/>
                <a:ea typeface="Source Sans Pro"/>
                <a:cs typeface="Source Sans Pro"/>
                <a:sym typeface="Source Sans Pro"/>
              </a:endParaRPr>
            </a:p>
          </p:txBody>
        </p:sp>
        <p:sp>
          <p:nvSpPr>
            <p:cNvPr id="24" name="Google Shape;178;p19">
              <a:extLst>
                <a:ext uri="{FF2B5EF4-FFF2-40B4-BE49-F238E27FC236}">
                  <a16:creationId xmlns:a16="http://schemas.microsoft.com/office/drawing/2014/main" id="{5232ACE9-FEA6-2AB7-7289-AB616F90CD3A}"/>
                </a:ext>
              </a:extLst>
            </p:cNvPr>
            <p:cNvSpPr/>
            <p:nvPr/>
          </p:nvSpPr>
          <p:spPr>
            <a:xfrm rot="5400000">
              <a:off x="1524925" y="3061025"/>
              <a:ext cx="57600" cy="393600"/>
            </a:xfrm>
            <a:prstGeom prst="rightBracket">
              <a:avLst>
                <a:gd name="adj" fmla="val 8333"/>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Source Sans Pro"/>
                <a:ea typeface="Source Sans Pro"/>
                <a:cs typeface="Source Sans Pro"/>
                <a:sym typeface="Source Sans Pro"/>
              </a:endParaRPr>
            </a:p>
          </p:txBody>
        </p:sp>
        <p:sp>
          <p:nvSpPr>
            <p:cNvPr id="25" name="Google Shape;179;p19">
              <a:extLst>
                <a:ext uri="{FF2B5EF4-FFF2-40B4-BE49-F238E27FC236}">
                  <a16:creationId xmlns:a16="http://schemas.microsoft.com/office/drawing/2014/main" id="{5EF90120-8A97-FA3F-06CA-5C17CF098E08}"/>
                </a:ext>
              </a:extLst>
            </p:cNvPr>
            <p:cNvSpPr/>
            <p:nvPr/>
          </p:nvSpPr>
          <p:spPr>
            <a:xfrm>
              <a:off x="1563225" y="3284925"/>
              <a:ext cx="626725" cy="266550"/>
            </a:xfrm>
            <a:custGeom>
              <a:avLst/>
              <a:gdLst/>
              <a:ahLst/>
              <a:cxnLst/>
              <a:rect l="l" t="t" r="r" b="b"/>
              <a:pathLst>
                <a:path w="25069" h="10662" extrusionOk="0">
                  <a:moveTo>
                    <a:pt x="0" y="0"/>
                  </a:moveTo>
                  <a:lnTo>
                    <a:pt x="0" y="10662"/>
                  </a:lnTo>
                  <a:lnTo>
                    <a:pt x="25069" y="10662"/>
                  </a:lnTo>
                </a:path>
              </a:pathLst>
            </a:custGeom>
            <a:noFill/>
            <a:ln w="19050" cap="flat" cmpd="sng">
              <a:solidFill>
                <a:schemeClr val="accent4"/>
              </a:solidFill>
              <a:prstDash val="solid"/>
              <a:round/>
              <a:headEnd type="none" w="med" len="med"/>
              <a:tailEnd type="none" w="med" len="med"/>
            </a:ln>
          </p:spPr>
          <p:txBody>
            <a:bodyPr/>
            <a:lstStyle/>
            <a:p>
              <a:endParaRPr lang="en-US" sz="1867"/>
            </a:p>
          </p:txBody>
        </p:sp>
        <p:sp>
          <p:nvSpPr>
            <p:cNvPr id="26" name="Google Shape;180;p19">
              <a:extLst>
                <a:ext uri="{FF2B5EF4-FFF2-40B4-BE49-F238E27FC236}">
                  <a16:creationId xmlns:a16="http://schemas.microsoft.com/office/drawing/2014/main" id="{4B694B2A-0470-8F4E-7E84-535D91ECB9DD}"/>
                </a:ext>
              </a:extLst>
            </p:cNvPr>
            <p:cNvSpPr/>
            <p:nvPr/>
          </p:nvSpPr>
          <p:spPr>
            <a:xfrm rot="5400000">
              <a:off x="1103744" y="3061025"/>
              <a:ext cx="57600" cy="393600"/>
            </a:xfrm>
            <a:prstGeom prst="rightBracket">
              <a:avLst>
                <a:gd name="adj" fmla="val 8333"/>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Source Sans Pro"/>
                <a:ea typeface="Source Sans Pro"/>
                <a:cs typeface="Source Sans Pro"/>
                <a:sym typeface="Source Sans Pro"/>
              </a:endParaRPr>
            </a:p>
          </p:txBody>
        </p:sp>
        <p:cxnSp>
          <p:nvCxnSpPr>
            <p:cNvPr id="27" name="Google Shape;181;p19">
              <a:extLst>
                <a:ext uri="{FF2B5EF4-FFF2-40B4-BE49-F238E27FC236}">
                  <a16:creationId xmlns:a16="http://schemas.microsoft.com/office/drawing/2014/main" id="{65D2CF73-BA84-FF47-4494-44ECF6085B20}"/>
                </a:ext>
              </a:extLst>
            </p:cNvPr>
            <p:cNvCxnSpPr/>
            <p:nvPr/>
          </p:nvCxnSpPr>
          <p:spPr>
            <a:xfrm flipH="1">
              <a:off x="1131000" y="3292125"/>
              <a:ext cx="7200" cy="374700"/>
            </a:xfrm>
            <a:prstGeom prst="straightConnector1">
              <a:avLst/>
            </a:prstGeom>
            <a:noFill/>
            <a:ln w="19050" cap="flat" cmpd="sng">
              <a:solidFill>
                <a:schemeClr val="accent5"/>
              </a:solidFill>
              <a:prstDash val="solid"/>
              <a:round/>
              <a:headEnd type="none" w="med" len="med"/>
              <a:tailEnd type="none" w="med" len="med"/>
            </a:ln>
          </p:spPr>
        </p:cxnSp>
      </p:grpSp>
    </p:spTree>
    <p:extLst>
      <p:ext uri="{BB962C8B-B14F-4D97-AF65-F5344CB8AC3E}">
        <p14:creationId xmlns:p14="http://schemas.microsoft.com/office/powerpoint/2010/main" val="3555738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076B3FE8-BC5E-6085-26CF-657C08DE1FC4}"/>
            </a:ext>
          </a:extLst>
        </p:cNvPr>
        <p:cNvGrpSpPr/>
        <p:nvPr/>
      </p:nvGrpSpPr>
      <p:grpSpPr>
        <a:xfrm>
          <a:off x="0" y="0"/>
          <a:ext cx="0" cy="0"/>
          <a:chOff x="0" y="0"/>
          <a:chExt cx="0" cy="0"/>
        </a:xfrm>
      </p:grpSpPr>
      <p:sp>
        <p:nvSpPr>
          <p:cNvPr id="237" name="Google Shape;237;p35">
            <a:extLst>
              <a:ext uri="{FF2B5EF4-FFF2-40B4-BE49-F238E27FC236}">
                <a16:creationId xmlns:a16="http://schemas.microsoft.com/office/drawing/2014/main" id="{23A7194A-B50A-9DE4-6531-4A76BEFE8F25}"/>
              </a:ext>
            </a:extLst>
          </p:cNvPr>
          <p:cNvSpPr/>
          <p:nvPr/>
        </p:nvSpPr>
        <p:spPr>
          <a:xfrm>
            <a:off x="305250" y="1340284"/>
            <a:ext cx="5429252" cy="6571443"/>
          </a:xfrm>
          <a:prstGeom prst="rect">
            <a:avLst/>
          </a:prstGeom>
          <a:noFill/>
          <a:ln>
            <a:noFill/>
          </a:ln>
        </p:spPr>
        <p:txBody>
          <a:bodyPr spcFirstLastPara="1" wrap="square" lIns="91425" tIns="45700" rIns="91425" bIns="45700" anchor="t" anchorCtr="0">
            <a:noAutofit/>
          </a:bodyPr>
          <a:lstStyle/>
          <a:p>
            <a:pPr>
              <a:buClr>
                <a:srgbClr val="003262"/>
              </a:buClr>
            </a:pPr>
            <a:r>
              <a:rPr lang="en-US" sz="2000" dirty="0">
                <a:solidFill>
                  <a:srgbClr val="003262"/>
                </a:solidFill>
                <a:latin typeface="Libre Franklin" pitchFamily="2" charset="77"/>
              </a:rPr>
              <a:t>Low-temperature detectors see an excess of backgrounds at low energies (LEE)</a:t>
            </a:r>
          </a:p>
          <a:p>
            <a:pPr>
              <a:buClr>
                <a:srgbClr val="003262"/>
              </a:buClr>
            </a:pPr>
            <a:endParaRPr lang="en-US" sz="2000" dirty="0">
              <a:solidFill>
                <a:srgbClr val="003262"/>
              </a:solidFill>
              <a:latin typeface="Libre Franklin" pitchFamily="2" charset="77"/>
            </a:endParaRPr>
          </a:p>
          <a:p>
            <a:pPr>
              <a:buClr>
                <a:srgbClr val="003262"/>
              </a:buClr>
            </a:pPr>
            <a:r>
              <a:rPr lang="en-US" sz="2000" dirty="0">
                <a:solidFill>
                  <a:srgbClr val="003262"/>
                </a:solidFill>
                <a:latin typeface="Libre Franklin" pitchFamily="2" charset="77"/>
              </a:rPr>
              <a:t>What do we know?</a:t>
            </a:r>
          </a:p>
          <a:p>
            <a:pPr marL="342900" lvl="2" indent="-342900">
              <a:buClr>
                <a:srgbClr val="003262"/>
              </a:buClr>
              <a:buFont typeface="Arial" panose="020B0604020202020204" pitchFamily="34" charset="0"/>
              <a:buChar char="•"/>
            </a:pPr>
            <a:r>
              <a:rPr lang="en-US" sz="2000" u="sng" dirty="0">
                <a:solidFill>
                  <a:srgbClr val="003262"/>
                </a:solidFill>
                <a:latin typeface="Libre Franklin" pitchFamily="2" charset="77"/>
              </a:rPr>
              <a:t>It’s not DM</a:t>
            </a:r>
            <a:r>
              <a:rPr lang="en-US" sz="2000" dirty="0">
                <a:solidFill>
                  <a:srgbClr val="003262"/>
                </a:solidFill>
                <a:latin typeface="Libre Franklin" pitchFamily="2" charset="77"/>
              </a:rPr>
              <a:t>: rate is time-dependent</a:t>
            </a:r>
          </a:p>
          <a:p>
            <a:pPr>
              <a:buClr>
                <a:srgbClr val="003262"/>
              </a:buClr>
            </a:pPr>
            <a:endParaRPr lang="en-US" sz="2000" dirty="0">
              <a:solidFill>
                <a:srgbClr val="003262"/>
              </a:solidFill>
              <a:latin typeface="Libre Franklin" pitchFamily="2" charset="77"/>
            </a:endParaRPr>
          </a:p>
          <a:p>
            <a:pPr>
              <a:buClr>
                <a:srgbClr val="003262"/>
              </a:buClr>
            </a:pPr>
            <a:r>
              <a:rPr lang="en-US" sz="2000" dirty="0">
                <a:solidFill>
                  <a:srgbClr val="003262"/>
                </a:solidFill>
                <a:latin typeface="Libre Franklin" pitchFamily="2" charset="77"/>
              </a:rPr>
              <a:t>What impact does this have on our science goals?</a:t>
            </a:r>
          </a:p>
          <a:p>
            <a:pPr marL="342900" lvl="1" indent="-342900">
              <a:buClr>
                <a:srgbClr val="003262"/>
              </a:buClr>
              <a:buFont typeface="Arial" panose="020B0604020202020204" pitchFamily="34" charset="0"/>
              <a:buChar char="•"/>
            </a:pPr>
            <a:r>
              <a:rPr lang="en-US" sz="2000" dirty="0">
                <a:solidFill>
                  <a:srgbClr val="003262"/>
                </a:solidFill>
                <a:latin typeface="Libre Franklin" pitchFamily="2" charset="77"/>
              </a:rPr>
              <a:t>Above threshold: LEE is a background, limiting DM searches at lower cross-sections</a:t>
            </a:r>
          </a:p>
          <a:p>
            <a:pPr marL="342900" lvl="1" indent="-342900">
              <a:buClr>
                <a:srgbClr val="003262"/>
              </a:buClr>
              <a:buFont typeface="Arial" panose="020B0604020202020204" pitchFamily="34" charset="0"/>
              <a:buChar char="•"/>
            </a:pPr>
            <a:r>
              <a:rPr lang="en-US" sz="2000" dirty="0">
                <a:solidFill>
                  <a:srgbClr val="003262"/>
                </a:solidFill>
                <a:latin typeface="Libre Franklin" pitchFamily="2" charset="77"/>
              </a:rPr>
              <a:t>Sub-threshold: LEE adds extra noise. Limiting DM searches at lower masses</a:t>
            </a: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38" name="Google Shape;238;p35">
            <a:extLst>
              <a:ext uri="{FF2B5EF4-FFF2-40B4-BE49-F238E27FC236}">
                <a16:creationId xmlns:a16="http://schemas.microsoft.com/office/drawing/2014/main" id="{186D3747-09B1-B3D6-67B9-42520F8E88D6}"/>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
        <p:nvSpPr>
          <p:cNvPr id="239" name="Google Shape;239;p35">
            <a:extLst>
              <a:ext uri="{FF2B5EF4-FFF2-40B4-BE49-F238E27FC236}">
                <a16:creationId xmlns:a16="http://schemas.microsoft.com/office/drawing/2014/main" id="{B81D1AB5-9309-0DE2-85D7-09A1BF4C94ED}"/>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dirty="0"/>
              <a:t>Instrumental Backgrounds</a:t>
            </a:r>
            <a:endParaRPr sz="3200" b="1" dirty="0"/>
          </a:p>
        </p:txBody>
      </p:sp>
      <p:grpSp>
        <p:nvGrpSpPr>
          <p:cNvPr id="2" name="Google Shape;134;p18">
            <a:extLst>
              <a:ext uri="{FF2B5EF4-FFF2-40B4-BE49-F238E27FC236}">
                <a16:creationId xmlns:a16="http://schemas.microsoft.com/office/drawing/2014/main" id="{D29D9B2E-F40B-DF02-7198-178DC3BA67AE}"/>
              </a:ext>
            </a:extLst>
          </p:cNvPr>
          <p:cNvGrpSpPr/>
          <p:nvPr/>
        </p:nvGrpSpPr>
        <p:grpSpPr>
          <a:xfrm>
            <a:off x="5958229" y="1160123"/>
            <a:ext cx="8874832" cy="4754989"/>
            <a:chOff x="4947307" y="1056750"/>
            <a:chExt cx="6098703" cy="3267585"/>
          </a:xfrm>
        </p:grpSpPr>
        <p:sp>
          <p:nvSpPr>
            <p:cNvPr id="3" name="Google Shape;135;p18">
              <a:extLst>
                <a:ext uri="{FF2B5EF4-FFF2-40B4-BE49-F238E27FC236}">
                  <a16:creationId xmlns:a16="http://schemas.microsoft.com/office/drawing/2014/main" id="{7E38C63C-8459-C19C-BC6C-BFB92F1D8F13}"/>
                </a:ext>
              </a:extLst>
            </p:cNvPr>
            <p:cNvSpPr txBox="1"/>
            <p:nvPr/>
          </p:nvSpPr>
          <p:spPr>
            <a:xfrm>
              <a:off x="7199750" y="1056750"/>
              <a:ext cx="3300300" cy="478800"/>
            </a:xfrm>
            <a:prstGeom prst="rect">
              <a:avLst/>
            </a:prstGeom>
            <a:noFill/>
            <a:ln>
              <a:noFill/>
            </a:ln>
          </p:spPr>
          <p:txBody>
            <a:bodyPr spcFirstLastPara="1" wrap="square" lIns="133033" tIns="133033" rIns="133033" bIns="133033" anchor="t" anchorCtr="0">
              <a:noAutofit/>
            </a:bodyPr>
            <a:lstStyle/>
            <a:p>
              <a:r>
                <a:rPr lang="en" sz="2037" dirty="0" err="1">
                  <a:solidFill>
                    <a:schemeClr val="dk2"/>
                  </a:solidFill>
                </a:rPr>
                <a:t>arXiv</a:t>
              </a:r>
              <a:r>
                <a:rPr lang="en" sz="2037" dirty="0">
                  <a:solidFill>
                    <a:schemeClr val="dk2"/>
                  </a:solidFill>
                </a:rPr>
                <a:t>: 2503.08859</a:t>
              </a:r>
              <a:endParaRPr sz="2037" dirty="0">
                <a:solidFill>
                  <a:schemeClr val="dk2"/>
                </a:solidFill>
              </a:endParaRPr>
            </a:p>
          </p:txBody>
        </p:sp>
        <p:grpSp>
          <p:nvGrpSpPr>
            <p:cNvPr id="4" name="Google Shape;136;p18">
              <a:extLst>
                <a:ext uri="{FF2B5EF4-FFF2-40B4-BE49-F238E27FC236}">
                  <a16:creationId xmlns:a16="http://schemas.microsoft.com/office/drawing/2014/main" id="{D21B6C3B-124F-724B-1B9D-DF92A9F7F7CA}"/>
                </a:ext>
              </a:extLst>
            </p:cNvPr>
            <p:cNvGrpSpPr/>
            <p:nvPr/>
          </p:nvGrpSpPr>
          <p:grpSpPr>
            <a:xfrm>
              <a:off x="4947307" y="1372929"/>
              <a:ext cx="6098703" cy="2951405"/>
              <a:chOff x="4484100" y="1450875"/>
              <a:chExt cx="5070000" cy="2453575"/>
            </a:xfrm>
          </p:grpSpPr>
          <p:pic>
            <p:nvPicPr>
              <p:cNvPr id="5" name="Google Shape;137;p18">
                <a:extLst>
                  <a:ext uri="{FF2B5EF4-FFF2-40B4-BE49-F238E27FC236}">
                    <a16:creationId xmlns:a16="http://schemas.microsoft.com/office/drawing/2014/main" id="{46BDF862-DA7C-7DEF-0C2B-50118A918E7A}"/>
                  </a:ext>
                </a:extLst>
              </p:cNvPr>
              <p:cNvPicPr preferRelativeResize="0"/>
              <p:nvPr/>
            </p:nvPicPr>
            <p:blipFill>
              <a:blip r:embed="rId3">
                <a:alphaModFix/>
              </a:blip>
              <a:stretch>
                <a:fillRect/>
              </a:stretch>
            </p:blipFill>
            <p:spPr>
              <a:xfrm>
                <a:off x="4484100" y="1450875"/>
                <a:ext cx="4555525" cy="2202124"/>
              </a:xfrm>
              <a:prstGeom prst="rect">
                <a:avLst/>
              </a:prstGeom>
              <a:noFill/>
              <a:ln>
                <a:noFill/>
              </a:ln>
            </p:spPr>
          </p:pic>
          <p:sp>
            <p:nvSpPr>
              <p:cNvPr id="6" name="Google Shape;138;p18">
                <a:extLst>
                  <a:ext uri="{FF2B5EF4-FFF2-40B4-BE49-F238E27FC236}">
                    <a16:creationId xmlns:a16="http://schemas.microsoft.com/office/drawing/2014/main" id="{E11B4D58-BD00-CA05-2E0E-A9C5B4A28992}"/>
                  </a:ext>
                </a:extLst>
              </p:cNvPr>
              <p:cNvSpPr/>
              <p:nvPr/>
            </p:nvSpPr>
            <p:spPr>
              <a:xfrm>
                <a:off x="7620000" y="1450875"/>
                <a:ext cx="1614600" cy="1662300"/>
              </a:xfrm>
              <a:prstGeom prst="rect">
                <a:avLst/>
              </a:prstGeom>
              <a:solidFill>
                <a:schemeClr val="lt1"/>
              </a:solidFill>
              <a:ln w="12500" cap="flat" cmpd="sng">
                <a:solidFill>
                  <a:schemeClr val="lt1"/>
                </a:solidFill>
                <a:prstDash val="solid"/>
                <a:round/>
                <a:headEnd type="none" w="sm" len="sm"/>
                <a:tailEnd type="none" w="sm" len="sm"/>
              </a:ln>
            </p:spPr>
            <p:txBody>
              <a:bodyPr spcFirstLastPara="1" wrap="square" lIns="160033" tIns="160033" rIns="160033" bIns="160033" anchor="ctr" anchorCtr="0">
                <a:noAutofit/>
              </a:bodyPr>
              <a:lstStyle/>
              <a:p>
                <a:pPr algn="ctr"/>
                <a:endParaRPr sz="2451"/>
              </a:p>
            </p:txBody>
          </p:sp>
          <p:sp>
            <p:nvSpPr>
              <p:cNvPr id="7" name="Google Shape;139;p18">
                <a:extLst>
                  <a:ext uri="{FF2B5EF4-FFF2-40B4-BE49-F238E27FC236}">
                    <a16:creationId xmlns:a16="http://schemas.microsoft.com/office/drawing/2014/main" id="{D378C1D7-5FA6-DC0E-C64C-B70995EF30A4}"/>
                  </a:ext>
                </a:extLst>
              </p:cNvPr>
              <p:cNvSpPr/>
              <p:nvPr/>
            </p:nvSpPr>
            <p:spPr>
              <a:xfrm>
                <a:off x="7939500" y="2242150"/>
                <a:ext cx="1614600" cy="1662300"/>
              </a:xfrm>
              <a:prstGeom prst="rect">
                <a:avLst/>
              </a:prstGeom>
              <a:solidFill>
                <a:schemeClr val="lt1"/>
              </a:solidFill>
              <a:ln w="12500" cap="flat" cmpd="sng">
                <a:solidFill>
                  <a:schemeClr val="lt1"/>
                </a:solidFill>
                <a:prstDash val="solid"/>
                <a:round/>
                <a:headEnd type="none" w="sm" len="sm"/>
                <a:tailEnd type="none" w="sm" len="sm"/>
              </a:ln>
            </p:spPr>
            <p:txBody>
              <a:bodyPr spcFirstLastPara="1" wrap="square" lIns="160033" tIns="160033" rIns="160033" bIns="160033" anchor="ctr" anchorCtr="0">
                <a:noAutofit/>
              </a:bodyPr>
              <a:lstStyle/>
              <a:p>
                <a:pPr algn="ctr"/>
                <a:endParaRPr sz="2451"/>
              </a:p>
            </p:txBody>
          </p:sp>
        </p:grpSp>
      </p:grpSp>
    </p:spTree>
    <p:extLst>
      <p:ext uri="{BB962C8B-B14F-4D97-AF65-F5344CB8AC3E}">
        <p14:creationId xmlns:p14="http://schemas.microsoft.com/office/powerpoint/2010/main" val="2168936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0442DC03-1A3C-7538-FEA5-23FA1C4CAD42}"/>
            </a:ext>
          </a:extLst>
        </p:cNvPr>
        <p:cNvGrpSpPr/>
        <p:nvPr/>
      </p:nvGrpSpPr>
      <p:grpSpPr>
        <a:xfrm>
          <a:off x="0" y="0"/>
          <a:ext cx="0" cy="0"/>
          <a:chOff x="0" y="0"/>
          <a:chExt cx="0" cy="0"/>
        </a:xfrm>
      </p:grpSpPr>
      <p:sp>
        <p:nvSpPr>
          <p:cNvPr id="237" name="Google Shape;237;p35">
            <a:extLst>
              <a:ext uri="{FF2B5EF4-FFF2-40B4-BE49-F238E27FC236}">
                <a16:creationId xmlns:a16="http://schemas.microsoft.com/office/drawing/2014/main" id="{2E798637-60AF-3712-3A25-D4812ECFDFF8}"/>
              </a:ext>
            </a:extLst>
          </p:cNvPr>
          <p:cNvSpPr/>
          <p:nvPr/>
        </p:nvSpPr>
        <p:spPr>
          <a:xfrm>
            <a:off x="249340" y="1142799"/>
            <a:ext cx="5846659" cy="6571443"/>
          </a:xfrm>
          <a:prstGeom prst="rect">
            <a:avLst/>
          </a:prstGeom>
          <a:noFill/>
          <a:ln>
            <a:noFill/>
          </a:ln>
        </p:spPr>
        <p:txBody>
          <a:bodyPr spcFirstLastPara="1" wrap="square" lIns="91425" tIns="45700" rIns="91425" bIns="45700" anchor="t" anchorCtr="0">
            <a:noAutofit/>
          </a:bodyPr>
          <a:lstStyle/>
          <a:p>
            <a:pPr indent="-474121">
              <a:buClr>
                <a:srgbClr val="003262"/>
              </a:buClr>
              <a:buSzPts val="2000"/>
            </a:pPr>
            <a:r>
              <a:rPr lang="en-US" sz="2667" dirty="0">
                <a:solidFill>
                  <a:srgbClr val="003262"/>
                </a:solidFill>
                <a:latin typeface="Libre Franklin" pitchFamily="2" charset="77"/>
              </a:rPr>
              <a:t>Extensive R&amp;D toward mitigating LEE from 3 sources:</a:t>
            </a:r>
          </a:p>
          <a:p>
            <a:pPr indent="-474121">
              <a:buClr>
                <a:srgbClr val="003262"/>
              </a:buClr>
              <a:buSzPts val="2000"/>
            </a:pPr>
            <a:endParaRPr lang="en-US" sz="2667" dirty="0">
              <a:solidFill>
                <a:srgbClr val="003262"/>
              </a:solidFill>
              <a:latin typeface="Libre Franklin" pitchFamily="2" charset="77"/>
            </a:endParaRPr>
          </a:p>
          <a:p>
            <a:pPr lvl="1" indent="-474121">
              <a:buClr>
                <a:srgbClr val="FF9900"/>
              </a:buClr>
              <a:buSzPts val="2000"/>
            </a:pPr>
            <a:r>
              <a:rPr lang="en-US" sz="2667" dirty="0">
                <a:solidFill>
                  <a:srgbClr val="FF9900"/>
                </a:solidFill>
                <a:latin typeface="Libre Franklin" pitchFamily="2" charset="77"/>
              </a:rPr>
              <a:t>1) Mounting Scheme (stress)</a:t>
            </a:r>
          </a:p>
          <a:p>
            <a:pPr lvl="2" indent="-474121">
              <a:buClr>
                <a:srgbClr val="003262"/>
              </a:buClr>
              <a:buSzPts val="2000"/>
            </a:pPr>
            <a:r>
              <a:rPr lang="en-US" sz="2000" dirty="0">
                <a:solidFill>
                  <a:srgbClr val="003262"/>
                </a:solidFill>
                <a:latin typeface="Libre Franklin" pitchFamily="2" charset="77"/>
              </a:rPr>
              <a:t>Hang by wire-bonds &gt; Gluing</a:t>
            </a:r>
          </a:p>
          <a:p>
            <a:pPr lvl="1" indent="-474121">
              <a:buClr>
                <a:srgbClr val="0000FF"/>
              </a:buClr>
              <a:buSzPts val="2000"/>
            </a:pPr>
            <a:endParaRPr lang="en-US" sz="2667" dirty="0">
              <a:solidFill>
                <a:srgbClr val="0000FF"/>
              </a:solidFill>
              <a:latin typeface="Libre Franklin" pitchFamily="2" charset="77"/>
            </a:endParaRPr>
          </a:p>
          <a:p>
            <a:pPr lvl="1" indent="-474121">
              <a:buClr>
                <a:srgbClr val="0000FF"/>
              </a:buClr>
              <a:buSzPts val="2000"/>
            </a:pPr>
            <a:r>
              <a:rPr lang="en-US" sz="2667" dirty="0">
                <a:solidFill>
                  <a:srgbClr val="0000FF"/>
                </a:solidFill>
                <a:latin typeface="Libre Franklin" pitchFamily="2" charset="77"/>
              </a:rPr>
              <a:t>2) Al/W Films</a:t>
            </a:r>
          </a:p>
          <a:p>
            <a:pPr lvl="2" indent="-474121">
              <a:buClr>
                <a:srgbClr val="003262"/>
              </a:buClr>
              <a:buSzPts val="2000"/>
            </a:pPr>
            <a:r>
              <a:rPr lang="en-US" sz="2000" dirty="0">
                <a:solidFill>
                  <a:srgbClr val="003262"/>
                </a:solidFill>
                <a:latin typeface="Libre Franklin" pitchFamily="2" charset="77"/>
              </a:rPr>
              <a:t>Require coincidence between 2 independent sensor films</a:t>
            </a:r>
          </a:p>
          <a:p>
            <a:pPr lvl="2" indent="-474121">
              <a:buClr>
                <a:srgbClr val="003262"/>
              </a:buClr>
              <a:buSzPts val="2000"/>
            </a:pPr>
            <a:endParaRPr lang="en-US" sz="2667" dirty="0">
              <a:solidFill>
                <a:srgbClr val="003262"/>
              </a:solidFill>
              <a:latin typeface="Libre Franklin" pitchFamily="2" charset="77"/>
            </a:endParaRPr>
          </a:p>
          <a:p>
            <a:pPr lvl="1" indent="-474121">
              <a:buClr>
                <a:srgbClr val="6AA84F"/>
              </a:buClr>
              <a:buSzPts val="2000"/>
            </a:pPr>
            <a:r>
              <a:rPr lang="en-US" sz="2667" dirty="0">
                <a:solidFill>
                  <a:srgbClr val="6AA84F"/>
                </a:solidFill>
                <a:latin typeface="Libre Franklin" pitchFamily="2" charset="77"/>
              </a:rPr>
              <a:t>3) Substrate volume</a:t>
            </a:r>
          </a:p>
          <a:p>
            <a:pPr lvl="2" indent="-474121">
              <a:buClr>
                <a:srgbClr val="003262"/>
              </a:buClr>
              <a:buSzPts val="2000"/>
            </a:pPr>
            <a:r>
              <a:rPr lang="en-US" sz="2000" dirty="0">
                <a:solidFill>
                  <a:srgbClr val="003262"/>
                </a:solidFill>
                <a:latin typeface="Libre Franklin" pitchFamily="2" charset="77"/>
              </a:rPr>
              <a:t>Active area of research</a:t>
            </a:r>
          </a:p>
          <a:p>
            <a:pPr lvl="2" indent="-474121">
              <a:buClr>
                <a:srgbClr val="003262"/>
              </a:buClr>
              <a:buSzPts val="2000"/>
            </a:pPr>
            <a:r>
              <a:rPr lang="en-US" sz="2000" dirty="0">
                <a:solidFill>
                  <a:srgbClr val="003262"/>
                </a:solidFill>
                <a:latin typeface="Libre Franklin" pitchFamily="2" charset="77"/>
              </a:rPr>
              <a:t>Rate ~ substrate volume </a:t>
            </a: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38" name="Google Shape;238;p35">
            <a:extLst>
              <a:ext uri="{FF2B5EF4-FFF2-40B4-BE49-F238E27FC236}">
                <a16:creationId xmlns:a16="http://schemas.microsoft.com/office/drawing/2014/main" id="{84D15A12-B958-29EC-49C0-D6C95B410D0C}"/>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
        <p:nvSpPr>
          <p:cNvPr id="239" name="Google Shape;239;p35">
            <a:extLst>
              <a:ext uri="{FF2B5EF4-FFF2-40B4-BE49-F238E27FC236}">
                <a16:creationId xmlns:a16="http://schemas.microsoft.com/office/drawing/2014/main" id="{675B9811-942D-4320-07F4-24727B032EB9}"/>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dirty="0"/>
              <a:t>Instrumental Backgrounds</a:t>
            </a:r>
            <a:endParaRPr sz="3200" b="1" dirty="0"/>
          </a:p>
        </p:txBody>
      </p:sp>
      <p:sp>
        <p:nvSpPr>
          <p:cNvPr id="8" name="Google Shape;206;p21">
            <a:extLst>
              <a:ext uri="{FF2B5EF4-FFF2-40B4-BE49-F238E27FC236}">
                <a16:creationId xmlns:a16="http://schemas.microsoft.com/office/drawing/2014/main" id="{8CFC16CA-ADA4-EBF6-A27C-C02E07C7C9B6}"/>
              </a:ext>
            </a:extLst>
          </p:cNvPr>
          <p:cNvSpPr/>
          <p:nvPr/>
        </p:nvSpPr>
        <p:spPr>
          <a:xfrm>
            <a:off x="6731314" y="2917390"/>
            <a:ext cx="3681600" cy="1402000"/>
          </a:xfrm>
          <a:prstGeom prst="rect">
            <a:avLst/>
          </a:prstGeom>
          <a:solidFill>
            <a:srgbClr val="B6D7A8"/>
          </a:solidFill>
          <a:ln w="14475" cap="flat" cmpd="sng">
            <a:solidFill>
              <a:schemeClr val="dk2"/>
            </a:solidFill>
            <a:prstDash val="solid"/>
            <a:round/>
            <a:headEnd type="none" w="sm" len="sm"/>
            <a:tailEnd type="none" w="sm" len="sm"/>
          </a:ln>
        </p:spPr>
        <p:txBody>
          <a:bodyPr spcFirstLastPara="1" wrap="square" lIns="185367" tIns="185367" rIns="185367" bIns="185367" anchor="ctr" anchorCtr="0">
            <a:noAutofit/>
          </a:bodyPr>
          <a:lstStyle/>
          <a:p>
            <a:pPr algn="ctr"/>
            <a:endParaRPr sz="2229"/>
          </a:p>
        </p:txBody>
      </p:sp>
      <p:sp>
        <p:nvSpPr>
          <p:cNvPr id="9" name="Google Shape;207;p21">
            <a:extLst>
              <a:ext uri="{FF2B5EF4-FFF2-40B4-BE49-F238E27FC236}">
                <a16:creationId xmlns:a16="http://schemas.microsoft.com/office/drawing/2014/main" id="{351BEF0B-19DC-96D8-6EB5-A21925F456D7}"/>
              </a:ext>
            </a:extLst>
          </p:cNvPr>
          <p:cNvSpPr/>
          <p:nvPr/>
        </p:nvSpPr>
        <p:spPr>
          <a:xfrm>
            <a:off x="8910912" y="2685348"/>
            <a:ext cx="731600" cy="232000"/>
          </a:xfrm>
          <a:prstGeom prst="rect">
            <a:avLst/>
          </a:prstGeom>
          <a:solidFill>
            <a:srgbClr val="C9DAF8"/>
          </a:solidFill>
          <a:ln w="14475" cap="flat" cmpd="sng">
            <a:solidFill>
              <a:schemeClr val="dk2"/>
            </a:solidFill>
            <a:prstDash val="solid"/>
            <a:round/>
            <a:headEnd type="none" w="sm" len="sm"/>
            <a:tailEnd type="none" w="sm" len="sm"/>
          </a:ln>
        </p:spPr>
        <p:txBody>
          <a:bodyPr spcFirstLastPara="1" wrap="square" lIns="185367" tIns="185367" rIns="185367" bIns="185367" anchor="ctr" anchorCtr="0">
            <a:noAutofit/>
          </a:bodyPr>
          <a:lstStyle/>
          <a:p>
            <a:pPr algn="ctr"/>
            <a:endParaRPr sz="2837"/>
          </a:p>
        </p:txBody>
      </p:sp>
      <p:sp>
        <p:nvSpPr>
          <p:cNvPr id="10" name="Google Shape;208;p21">
            <a:extLst>
              <a:ext uri="{FF2B5EF4-FFF2-40B4-BE49-F238E27FC236}">
                <a16:creationId xmlns:a16="http://schemas.microsoft.com/office/drawing/2014/main" id="{71C4449E-033B-0C51-FD98-3A53D29449AC}"/>
              </a:ext>
            </a:extLst>
          </p:cNvPr>
          <p:cNvSpPr/>
          <p:nvPr/>
        </p:nvSpPr>
        <p:spPr>
          <a:xfrm>
            <a:off x="6197506" y="3816938"/>
            <a:ext cx="1020400" cy="1037600"/>
          </a:xfrm>
          <a:prstGeom prst="corner">
            <a:avLst>
              <a:gd name="adj1" fmla="val 50000"/>
              <a:gd name="adj2" fmla="val 50000"/>
            </a:avLst>
          </a:prstGeom>
          <a:solidFill>
            <a:srgbClr val="FFE599"/>
          </a:solidFill>
          <a:ln w="14475" cap="flat" cmpd="sng">
            <a:solidFill>
              <a:schemeClr val="dk2"/>
            </a:solidFill>
            <a:prstDash val="solid"/>
            <a:round/>
            <a:headEnd type="none" w="sm" len="sm"/>
            <a:tailEnd type="none" w="sm" len="sm"/>
          </a:ln>
        </p:spPr>
        <p:txBody>
          <a:bodyPr spcFirstLastPara="1" wrap="square" lIns="185367" tIns="185367" rIns="185367" bIns="185367" anchor="ctr" anchorCtr="0">
            <a:noAutofit/>
          </a:bodyPr>
          <a:lstStyle/>
          <a:p>
            <a:pPr algn="ctr"/>
            <a:endParaRPr sz="2837"/>
          </a:p>
        </p:txBody>
      </p:sp>
      <p:sp>
        <p:nvSpPr>
          <p:cNvPr id="11" name="Google Shape;209;p21">
            <a:extLst>
              <a:ext uri="{FF2B5EF4-FFF2-40B4-BE49-F238E27FC236}">
                <a16:creationId xmlns:a16="http://schemas.microsoft.com/office/drawing/2014/main" id="{46471835-CF93-FA6F-132D-5BBD5DA3E0F8}"/>
              </a:ext>
            </a:extLst>
          </p:cNvPr>
          <p:cNvSpPr/>
          <p:nvPr/>
        </p:nvSpPr>
        <p:spPr>
          <a:xfrm flipH="1">
            <a:off x="9926940" y="3816938"/>
            <a:ext cx="1020400" cy="1037600"/>
          </a:xfrm>
          <a:prstGeom prst="corner">
            <a:avLst>
              <a:gd name="adj1" fmla="val 50000"/>
              <a:gd name="adj2" fmla="val 50000"/>
            </a:avLst>
          </a:prstGeom>
          <a:solidFill>
            <a:srgbClr val="FFE599"/>
          </a:solidFill>
          <a:ln w="14475" cap="flat" cmpd="sng">
            <a:solidFill>
              <a:schemeClr val="dk2"/>
            </a:solidFill>
            <a:prstDash val="solid"/>
            <a:round/>
            <a:headEnd type="none" w="sm" len="sm"/>
            <a:tailEnd type="none" w="sm" len="sm"/>
          </a:ln>
        </p:spPr>
        <p:txBody>
          <a:bodyPr spcFirstLastPara="1" wrap="square" lIns="185367" tIns="185367" rIns="185367" bIns="185367" anchor="ctr" anchorCtr="0">
            <a:noAutofit/>
          </a:bodyPr>
          <a:lstStyle/>
          <a:p>
            <a:pPr algn="ctr"/>
            <a:endParaRPr sz="2837"/>
          </a:p>
        </p:txBody>
      </p:sp>
      <p:sp>
        <p:nvSpPr>
          <p:cNvPr id="12" name="Google Shape;210;p21">
            <a:extLst>
              <a:ext uri="{FF2B5EF4-FFF2-40B4-BE49-F238E27FC236}">
                <a16:creationId xmlns:a16="http://schemas.microsoft.com/office/drawing/2014/main" id="{2E6D0C5C-F862-90E4-1A41-F081295FADCD}"/>
              </a:ext>
            </a:extLst>
          </p:cNvPr>
          <p:cNvSpPr txBox="1"/>
          <p:nvPr/>
        </p:nvSpPr>
        <p:spPr>
          <a:xfrm>
            <a:off x="9738545" y="2137582"/>
            <a:ext cx="1525200" cy="1037600"/>
          </a:xfrm>
          <a:prstGeom prst="rect">
            <a:avLst/>
          </a:prstGeom>
          <a:noFill/>
          <a:ln>
            <a:noFill/>
          </a:ln>
        </p:spPr>
        <p:txBody>
          <a:bodyPr spcFirstLastPara="1" wrap="square" lIns="121900" tIns="121900" rIns="121900" bIns="121900" anchor="t" anchorCtr="0">
            <a:noAutofit/>
          </a:bodyPr>
          <a:lstStyle/>
          <a:p>
            <a:r>
              <a:rPr lang="en" sz="2000">
                <a:solidFill>
                  <a:srgbClr val="274E13"/>
                </a:solidFill>
              </a:rPr>
              <a:t>Substrate/Absorber</a:t>
            </a:r>
            <a:endParaRPr sz="2000">
              <a:solidFill>
                <a:srgbClr val="274E13"/>
              </a:solidFill>
            </a:endParaRPr>
          </a:p>
        </p:txBody>
      </p:sp>
      <p:sp>
        <p:nvSpPr>
          <p:cNvPr id="13" name="Google Shape;211;p21">
            <a:extLst>
              <a:ext uri="{FF2B5EF4-FFF2-40B4-BE49-F238E27FC236}">
                <a16:creationId xmlns:a16="http://schemas.microsoft.com/office/drawing/2014/main" id="{8F9C1258-E0CF-0FB0-9956-0B214D872A17}"/>
              </a:ext>
            </a:extLst>
          </p:cNvPr>
          <p:cNvSpPr txBox="1"/>
          <p:nvPr/>
        </p:nvSpPr>
        <p:spPr>
          <a:xfrm>
            <a:off x="7809406" y="2043082"/>
            <a:ext cx="1525200" cy="478800"/>
          </a:xfrm>
          <a:prstGeom prst="rect">
            <a:avLst/>
          </a:prstGeom>
          <a:noFill/>
          <a:ln>
            <a:noFill/>
          </a:ln>
        </p:spPr>
        <p:txBody>
          <a:bodyPr spcFirstLastPara="1" wrap="square" lIns="121900" tIns="121900" rIns="121900" bIns="121900" anchor="t" anchorCtr="0">
            <a:noAutofit/>
          </a:bodyPr>
          <a:lstStyle/>
          <a:p>
            <a:r>
              <a:rPr lang="en" sz="2000">
                <a:solidFill>
                  <a:srgbClr val="1155CC"/>
                </a:solidFill>
              </a:rPr>
              <a:t>Al/W Films</a:t>
            </a:r>
            <a:endParaRPr sz="2000">
              <a:solidFill>
                <a:srgbClr val="1155CC"/>
              </a:solidFill>
            </a:endParaRPr>
          </a:p>
        </p:txBody>
      </p:sp>
      <p:sp>
        <p:nvSpPr>
          <p:cNvPr id="14" name="Google Shape;212;p21">
            <a:extLst>
              <a:ext uri="{FF2B5EF4-FFF2-40B4-BE49-F238E27FC236}">
                <a16:creationId xmlns:a16="http://schemas.microsoft.com/office/drawing/2014/main" id="{4D8E7462-6F70-E009-4A7F-EB51F5A4CC28}"/>
              </a:ext>
            </a:extLst>
          </p:cNvPr>
          <p:cNvSpPr txBox="1"/>
          <p:nvPr/>
        </p:nvSpPr>
        <p:spPr>
          <a:xfrm>
            <a:off x="8624745" y="4281115"/>
            <a:ext cx="1525200" cy="1037600"/>
          </a:xfrm>
          <a:prstGeom prst="rect">
            <a:avLst/>
          </a:prstGeom>
          <a:noFill/>
          <a:ln>
            <a:noFill/>
          </a:ln>
        </p:spPr>
        <p:txBody>
          <a:bodyPr spcFirstLastPara="1" wrap="square" lIns="121900" tIns="121900" rIns="121900" bIns="121900" anchor="t" anchorCtr="0">
            <a:noAutofit/>
          </a:bodyPr>
          <a:lstStyle/>
          <a:p>
            <a:r>
              <a:rPr lang="en" sz="2000">
                <a:solidFill>
                  <a:srgbClr val="FF9900"/>
                </a:solidFill>
              </a:rPr>
              <a:t>Mounting </a:t>
            </a:r>
            <a:endParaRPr sz="2000">
              <a:solidFill>
                <a:srgbClr val="FF9900"/>
              </a:solidFill>
            </a:endParaRPr>
          </a:p>
        </p:txBody>
      </p:sp>
      <p:sp>
        <p:nvSpPr>
          <p:cNvPr id="15" name="Google Shape;213;p21">
            <a:extLst>
              <a:ext uri="{FF2B5EF4-FFF2-40B4-BE49-F238E27FC236}">
                <a16:creationId xmlns:a16="http://schemas.microsoft.com/office/drawing/2014/main" id="{8E8E1A63-AD37-9A5E-91AF-30BA9A445A39}"/>
              </a:ext>
            </a:extLst>
          </p:cNvPr>
          <p:cNvSpPr/>
          <p:nvPr/>
        </p:nvSpPr>
        <p:spPr>
          <a:xfrm>
            <a:off x="7229396" y="2685348"/>
            <a:ext cx="731600" cy="232000"/>
          </a:xfrm>
          <a:prstGeom prst="rect">
            <a:avLst/>
          </a:prstGeom>
          <a:solidFill>
            <a:srgbClr val="C9DAF8"/>
          </a:solidFill>
          <a:ln w="14475" cap="flat" cmpd="sng">
            <a:solidFill>
              <a:schemeClr val="dk2"/>
            </a:solidFill>
            <a:prstDash val="solid"/>
            <a:round/>
            <a:headEnd type="none" w="sm" len="sm"/>
            <a:tailEnd type="none" w="sm" len="sm"/>
          </a:ln>
        </p:spPr>
        <p:txBody>
          <a:bodyPr spcFirstLastPara="1" wrap="square" lIns="185367" tIns="185367" rIns="185367" bIns="185367" anchor="ctr" anchorCtr="0">
            <a:noAutofit/>
          </a:bodyPr>
          <a:lstStyle/>
          <a:p>
            <a:pPr algn="ctr"/>
            <a:endParaRPr sz="2837"/>
          </a:p>
        </p:txBody>
      </p:sp>
      <p:sp>
        <p:nvSpPr>
          <p:cNvPr id="16" name="Google Shape;214;p21">
            <a:extLst>
              <a:ext uri="{FF2B5EF4-FFF2-40B4-BE49-F238E27FC236}">
                <a16:creationId xmlns:a16="http://schemas.microsoft.com/office/drawing/2014/main" id="{3D6BD69B-2ED4-DC39-EB73-562AA2FA52FD}"/>
              </a:ext>
            </a:extLst>
          </p:cNvPr>
          <p:cNvSpPr/>
          <p:nvPr/>
        </p:nvSpPr>
        <p:spPr>
          <a:xfrm>
            <a:off x="8345206" y="3502348"/>
            <a:ext cx="279539" cy="232040"/>
          </a:xfrm>
          <a:custGeom>
            <a:avLst/>
            <a:gdLst/>
            <a:ahLst/>
            <a:cxnLst/>
            <a:rect l="l" t="t" r="r" b="b"/>
            <a:pathLst>
              <a:path w="72923" h="49161" extrusionOk="0">
                <a:moveTo>
                  <a:pt x="27039" y="17206"/>
                </a:moveTo>
                <a:lnTo>
                  <a:pt x="34003" y="0"/>
                </a:lnTo>
                <a:lnTo>
                  <a:pt x="35232" y="18435"/>
                </a:lnTo>
                <a:lnTo>
                  <a:pt x="50391" y="4506"/>
                </a:lnTo>
                <a:lnTo>
                  <a:pt x="49571" y="20893"/>
                </a:lnTo>
                <a:lnTo>
                  <a:pt x="72923" y="16796"/>
                </a:lnTo>
                <a:lnTo>
                  <a:pt x="52849" y="30316"/>
                </a:lnTo>
                <a:lnTo>
                  <a:pt x="65958" y="40967"/>
                </a:lnTo>
                <a:lnTo>
                  <a:pt x="43426" y="38100"/>
                </a:lnTo>
                <a:lnTo>
                  <a:pt x="36871" y="49161"/>
                </a:lnTo>
                <a:lnTo>
                  <a:pt x="27449" y="35232"/>
                </a:lnTo>
                <a:lnTo>
                  <a:pt x="9832" y="42606"/>
                </a:lnTo>
                <a:lnTo>
                  <a:pt x="22123" y="29496"/>
                </a:lnTo>
                <a:lnTo>
                  <a:pt x="0" y="12700"/>
                </a:lnTo>
                <a:close/>
              </a:path>
            </a:pathLst>
          </a:custGeom>
          <a:solidFill>
            <a:schemeClr val="accent6"/>
          </a:solidFill>
          <a:ln w="9525" cap="flat" cmpd="sng">
            <a:solidFill>
              <a:schemeClr val="dk1"/>
            </a:solidFill>
            <a:prstDash val="solid"/>
            <a:round/>
            <a:headEnd type="none" w="med" len="med"/>
            <a:tailEnd type="none" w="med" len="med"/>
          </a:ln>
        </p:spPr>
        <p:txBody>
          <a:bodyPr/>
          <a:lstStyle/>
          <a:p>
            <a:endParaRPr lang="en-US" sz="1867"/>
          </a:p>
        </p:txBody>
      </p:sp>
    </p:spTree>
    <p:extLst>
      <p:ext uri="{BB962C8B-B14F-4D97-AF65-F5344CB8AC3E}">
        <p14:creationId xmlns:p14="http://schemas.microsoft.com/office/powerpoint/2010/main" val="2065903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5C40F030-678B-60EC-858A-D4B0024DBBE5}"/>
            </a:ext>
          </a:extLst>
        </p:cNvPr>
        <p:cNvGrpSpPr/>
        <p:nvPr/>
      </p:nvGrpSpPr>
      <p:grpSpPr>
        <a:xfrm>
          <a:off x="0" y="0"/>
          <a:ext cx="0" cy="0"/>
          <a:chOff x="0" y="0"/>
          <a:chExt cx="0" cy="0"/>
        </a:xfrm>
      </p:grpSpPr>
      <p:sp>
        <p:nvSpPr>
          <p:cNvPr id="237" name="Google Shape;237;p35">
            <a:extLst>
              <a:ext uri="{FF2B5EF4-FFF2-40B4-BE49-F238E27FC236}">
                <a16:creationId xmlns:a16="http://schemas.microsoft.com/office/drawing/2014/main" id="{1195F8F5-AF2E-17E1-A9DA-428598955272}"/>
              </a:ext>
            </a:extLst>
          </p:cNvPr>
          <p:cNvSpPr/>
          <p:nvPr/>
        </p:nvSpPr>
        <p:spPr>
          <a:xfrm>
            <a:off x="200680" y="848126"/>
            <a:ext cx="5034601" cy="6571443"/>
          </a:xfrm>
          <a:prstGeom prst="rect">
            <a:avLst/>
          </a:prstGeom>
          <a:noFill/>
          <a:ln>
            <a:noFill/>
          </a:ln>
        </p:spPr>
        <p:txBody>
          <a:bodyPr spcFirstLastPara="1" wrap="square" lIns="91425" tIns="45700" rIns="91425" bIns="45700" anchor="t" anchorCtr="0">
            <a:noAutofit/>
          </a:bodyPr>
          <a:lstStyle/>
          <a:p>
            <a:pPr marL="342900" marR="0" lvl="0" indent="-254000" algn="l" rtl="0">
              <a:lnSpc>
                <a:spcPct val="100000"/>
              </a:lnSpc>
              <a:spcBef>
                <a:spcPts val="0"/>
              </a:spcBef>
              <a:spcAft>
                <a:spcPts val="0"/>
              </a:spcAft>
              <a:buClr>
                <a:srgbClr val="000000"/>
              </a:buClr>
              <a:buSzPts val="1400"/>
              <a:buFont typeface="Noto Sans Symbols"/>
              <a:buNone/>
            </a:pPr>
            <a:r>
              <a:rPr lang="en-US" sz="2000" i="0" u="none" strike="noStrike" cap="none" dirty="0">
                <a:solidFill>
                  <a:srgbClr val="C00000"/>
                </a:solidFill>
                <a:latin typeface="Libre Franklin"/>
                <a:ea typeface="Libre Franklin"/>
                <a:cs typeface="Libre Franklin"/>
                <a:sym typeface="Libre Franklin"/>
              </a:rPr>
              <a:t>LEE Discrimination: selection of events shared between 2 channels: </a:t>
            </a:r>
            <a:endParaRPr sz="2000"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38" name="Google Shape;238;p35">
            <a:extLst>
              <a:ext uri="{FF2B5EF4-FFF2-40B4-BE49-F238E27FC236}">
                <a16:creationId xmlns:a16="http://schemas.microsoft.com/office/drawing/2014/main" id="{B9C95735-C662-99AC-28EF-54E0FD2C50FD}"/>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
        <p:nvSpPr>
          <p:cNvPr id="239" name="Google Shape;239;p35">
            <a:extLst>
              <a:ext uri="{FF2B5EF4-FFF2-40B4-BE49-F238E27FC236}">
                <a16:creationId xmlns:a16="http://schemas.microsoft.com/office/drawing/2014/main" id="{C5B32B90-F3F5-ADA3-A41B-639E39C93015}"/>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dirty="0"/>
              <a:t>LEE Discrimination and Mitigation</a:t>
            </a:r>
            <a:endParaRPr sz="3200" b="1" dirty="0"/>
          </a:p>
        </p:txBody>
      </p:sp>
      <p:grpSp>
        <p:nvGrpSpPr>
          <p:cNvPr id="2" name="Google Shape;221;p20">
            <a:extLst>
              <a:ext uri="{FF2B5EF4-FFF2-40B4-BE49-F238E27FC236}">
                <a16:creationId xmlns:a16="http://schemas.microsoft.com/office/drawing/2014/main" id="{FC22FFC1-D877-BFF2-F4E4-EC5FA2A199E6}"/>
              </a:ext>
            </a:extLst>
          </p:cNvPr>
          <p:cNvGrpSpPr/>
          <p:nvPr/>
        </p:nvGrpSpPr>
        <p:grpSpPr>
          <a:xfrm>
            <a:off x="6632945" y="1721534"/>
            <a:ext cx="3565964" cy="2371963"/>
            <a:chOff x="4712975" y="1455142"/>
            <a:chExt cx="3530551" cy="2233258"/>
          </a:xfrm>
        </p:grpSpPr>
        <p:pic>
          <p:nvPicPr>
            <p:cNvPr id="3" name="Google Shape;222;p20" title="img125.jpg">
              <a:extLst>
                <a:ext uri="{FF2B5EF4-FFF2-40B4-BE49-F238E27FC236}">
                  <a16:creationId xmlns:a16="http://schemas.microsoft.com/office/drawing/2014/main" id="{64810C8A-5AAB-96D1-759B-F44000097894}"/>
                </a:ext>
              </a:extLst>
            </p:cNvPr>
            <p:cNvPicPr preferRelativeResize="0"/>
            <p:nvPr/>
          </p:nvPicPr>
          <p:blipFill>
            <a:blip r:embed="rId3">
              <a:alphaModFix/>
            </a:blip>
            <a:stretch>
              <a:fillRect/>
            </a:stretch>
          </p:blipFill>
          <p:spPr>
            <a:xfrm>
              <a:off x="4712975" y="1603055"/>
              <a:ext cx="2128163" cy="1937400"/>
            </a:xfrm>
            <a:prstGeom prst="rect">
              <a:avLst/>
            </a:prstGeom>
            <a:noFill/>
            <a:ln>
              <a:noFill/>
            </a:ln>
          </p:spPr>
        </p:pic>
        <p:pic>
          <p:nvPicPr>
            <p:cNvPr id="4" name="Google Shape;223;p20" title="4.jpg">
              <a:extLst>
                <a:ext uri="{FF2B5EF4-FFF2-40B4-BE49-F238E27FC236}">
                  <a16:creationId xmlns:a16="http://schemas.microsoft.com/office/drawing/2014/main" id="{11399821-2BD0-414D-537E-4BB506BF65C5}"/>
                </a:ext>
              </a:extLst>
            </p:cNvPr>
            <p:cNvPicPr preferRelativeResize="0"/>
            <p:nvPr/>
          </p:nvPicPr>
          <p:blipFill>
            <a:blip r:embed="rId4">
              <a:alphaModFix/>
            </a:blip>
            <a:stretch>
              <a:fillRect/>
            </a:stretch>
          </p:blipFill>
          <p:spPr>
            <a:xfrm>
              <a:off x="7292200" y="1459925"/>
              <a:ext cx="951326" cy="2223649"/>
            </a:xfrm>
            <a:prstGeom prst="rect">
              <a:avLst/>
            </a:prstGeom>
            <a:noFill/>
            <a:ln w="8300" cap="flat" cmpd="sng">
              <a:solidFill>
                <a:schemeClr val="dk2"/>
              </a:solidFill>
              <a:prstDash val="solid"/>
              <a:round/>
              <a:headEnd type="none" w="sm" len="sm"/>
              <a:tailEnd type="none" w="sm" len="sm"/>
            </a:ln>
          </p:spPr>
        </p:pic>
        <p:cxnSp>
          <p:nvCxnSpPr>
            <p:cNvPr id="5" name="Google Shape;224;p20">
              <a:extLst>
                <a:ext uri="{FF2B5EF4-FFF2-40B4-BE49-F238E27FC236}">
                  <a16:creationId xmlns:a16="http://schemas.microsoft.com/office/drawing/2014/main" id="{5BC82831-4FD2-FBBA-7EAA-87BF0C375918}"/>
                </a:ext>
              </a:extLst>
            </p:cNvPr>
            <p:cNvCxnSpPr/>
            <p:nvPr/>
          </p:nvCxnSpPr>
          <p:spPr>
            <a:xfrm rot="10800000" flipH="1">
              <a:off x="5943117" y="1455142"/>
              <a:ext cx="1347000" cy="1087800"/>
            </a:xfrm>
            <a:prstGeom prst="straightConnector1">
              <a:avLst/>
            </a:prstGeom>
            <a:noFill/>
            <a:ln w="8300" cap="flat" cmpd="sng">
              <a:solidFill>
                <a:schemeClr val="dk2"/>
              </a:solidFill>
              <a:prstDash val="solid"/>
              <a:round/>
              <a:headEnd type="none" w="med" len="med"/>
              <a:tailEnd type="none" w="med" len="med"/>
            </a:ln>
          </p:spPr>
        </p:cxnSp>
        <p:cxnSp>
          <p:nvCxnSpPr>
            <p:cNvPr id="6" name="Google Shape;225;p20">
              <a:extLst>
                <a:ext uri="{FF2B5EF4-FFF2-40B4-BE49-F238E27FC236}">
                  <a16:creationId xmlns:a16="http://schemas.microsoft.com/office/drawing/2014/main" id="{8308E0B9-B368-0D44-44F4-03720B56F0F2}"/>
                </a:ext>
              </a:extLst>
            </p:cNvPr>
            <p:cNvCxnSpPr/>
            <p:nvPr/>
          </p:nvCxnSpPr>
          <p:spPr>
            <a:xfrm>
              <a:off x="6007942" y="2665400"/>
              <a:ext cx="1282200" cy="1023000"/>
            </a:xfrm>
            <a:prstGeom prst="straightConnector1">
              <a:avLst/>
            </a:prstGeom>
            <a:noFill/>
            <a:ln w="8300" cap="flat" cmpd="sng">
              <a:solidFill>
                <a:schemeClr val="dk2"/>
              </a:solidFill>
              <a:prstDash val="solid"/>
              <a:round/>
              <a:headEnd type="none" w="med" len="med"/>
              <a:tailEnd type="none" w="med" len="med"/>
            </a:ln>
          </p:spPr>
        </p:cxnSp>
      </p:grpSp>
      <p:grpSp>
        <p:nvGrpSpPr>
          <p:cNvPr id="7" name="Google Shape;227;p20">
            <a:extLst>
              <a:ext uri="{FF2B5EF4-FFF2-40B4-BE49-F238E27FC236}">
                <a16:creationId xmlns:a16="http://schemas.microsoft.com/office/drawing/2014/main" id="{C865DC4F-E9B4-7E38-1A01-5F252F323819}"/>
              </a:ext>
            </a:extLst>
          </p:cNvPr>
          <p:cNvGrpSpPr/>
          <p:nvPr/>
        </p:nvGrpSpPr>
        <p:grpSpPr>
          <a:xfrm>
            <a:off x="838201" y="2531155"/>
            <a:ext cx="3693510" cy="3822109"/>
            <a:chOff x="591825" y="489329"/>
            <a:chExt cx="3076299" cy="3168522"/>
          </a:xfrm>
        </p:grpSpPr>
        <p:pic>
          <p:nvPicPr>
            <p:cNvPr id="17" name="Google Shape;228;p20" title="plot papier spice.jpg">
              <a:extLst>
                <a:ext uri="{FF2B5EF4-FFF2-40B4-BE49-F238E27FC236}">
                  <a16:creationId xmlns:a16="http://schemas.microsoft.com/office/drawing/2014/main" id="{D0CF8BA9-C737-4092-EC36-EBCA5A2F2B43}"/>
                </a:ext>
              </a:extLst>
            </p:cNvPr>
            <p:cNvPicPr preferRelativeResize="0"/>
            <p:nvPr/>
          </p:nvPicPr>
          <p:blipFill>
            <a:blip r:embed="rId5">
              <a:alphaModFix/>
            </a:blip>
            <a:stretch>
              <a:fillRect/>
            </a:stretch>
          </p:blipFill>
          <p:spPr>
            <a:xfrm>
              <a:off x="591825" y="669951"/>
              <a:ext cx="3076299" cy="2987900"/>
            </a:xfrm>
            <a:prstGeom prst="rect">
              <a:avLst/>
            </a:prstGeom>
            <a:noFill/>
            <a:ln>
              <a:noFill/>
            </a:ln>
          </p:spPr>
        </p:pic>
        <p:sp>
          <p:nvSpPr>
            <p:cNvPr id="18" name="Google Shape;229;p20">
              <a:extLst>
                <a:ext uri="{FF2B5EF4-FFF2-40B4-BE49-F238E27FC236}">
                  <a16:creationId xmlns:a16="http://schemas.microsoft.com/office/drawing/2014/main" id="{1BBF4668-2AFB-20C3-1EC1-0D7C96344639}"/>
                </a:ext>
              </a:extLst>
            </p:cNvPr>
            <p:cNvSpPr txBox="1"/>
            <p:nvPr/>
          </p:nvSpPr>
          <p:spPr>
            <a:xfrm>
              <a:off x="1553725" y="489329"/>
              <a:ext cx="1383000" cy="338451"/>
            </a:xfrm>
            <a:prstGeom prst="rect">
              <a:avLst/>
            </a:prstGeom>
            <a:noFill/>
            <a:ln>
              <a:noFill/>
            </a:ln>
          </p:spPr>
          <p:txBody>
            <a:bodyPr spcFirstLastPara="1" wrap="square" lIns="107033" tIns="107033" rIns="107033" bIns="107033" anchor="t" anchorCtr="0">
              <a:spAutoFit/>
            </a:bodyPr>
            <a:lstStyle/>
            <a:p>
              <a:pPr algn="ctr"/>
              <a:r>
                <a:rPr lang="fr" sz="1169" i="1" dirty="0">
                  <a:solidFill>
                    <a:srgbClr val="C00000"/>
                  </a:solidFill>
                </a:rPr>
                <a:t>arXiv:2503.03683v2</a:t>
              </a:r>
              <a:endParaRPr sz="1169" i="1" dirty="0">
                <a:solidFill>
                  <a:srgbClr val="C00000"/>
                </a:solidFill>
              </a:endParaRPr>
            </a:p>
          </p:txBody>
        </p:sp>
      </p:grpSp>
      <p:sp>
        <p:nvSpPr>
          <p:cNvPr id="19" name="Google Shape;231;p20">
            <a:extLst>
              <a:ext uri="{FF2B5EF4-FFF2-40B4-BE49-F238E27FC236}">
                <a16:creationId xmlns:a16="http://schemas.microsoft.com/office/drawing/2014/main" id="{9EA3D5C4-CDDE-E5DC-174B-24276E21D217}"/>
              </a:ext>
            </a:extLst>
          </p:cNvPr>
          <p:cNvSpPr txBox="1"/>
          <p:nvPr/>
        </p:nvSpPr>
        <p:spPr>
          <a:xfrm>
            <a:off x="5538853" y="862997"/>
            <a:ext cx="6452467" cy="841280"/>
          </a:xfrm>
          <a:prstGeom prst="rect">
            <a:avLst/>
          </a:prstGeom>
          <a:noFill/>
          <a:ln>
            <a:noFill/>
          </a:ln>
        </p:spPr>
        <p:txBody>
          <a:bodyPr spcFirstLastPara="1" wrap="square" lIns="121900" tIns="121900" rIns="121900" bIns="121900" anchor="t" anchorCtr="0">
            <a:spAutoFit/>
          </a:bodyPr>
          <a:lstStyle/>
          <a:p>
            <a:pPr algn="just"/>
            <a:r>
              <a:rPr lang="fr" sz="1867" dirty="0">
                <a:solidFill>
                  <a:srgbClr val="C00000"/>
                </a:solidFill>
                <a:latin typeface="Libre Franklin" pitchFamily="2" charset="77"/>
                <a:ea typeface="Source Sans Pro"/>
                <a:cs typeface="Source Sans Pro"/>
                <a:sym typeface="Source Sans Pro"/>
              </a:rPr>
              <a:t>LEE </a:t>
            </a:r>
            <a:r>
              <a:rPr lang="fr" sz="2000" dirty="0">
                <a:solidFill>
                  <a:srgbClr val="C00000"/>
                </a:solidFill>
                <a:latin typeface="Libre Franklin" pitchFamily="2" charset="77"/>
                <a:ea typeface="Source Sans Pro"/>
                <a:cs typeface="Source Sans Pro"/>
                <a:sym typeface="Source Sans Pro"/>
              </a:rPr>
              <a:t>mitigation</a:t>
            </a:r>
            <a:r>
              <a:rPr lang="fr" sz="1867" dirty="0">
                <a:solidFill>
                  <a:srgbClr val="C00000"/>
                </a:solidFill>
                <a:latin typeface="Libre Franklin" pitchFamily="2" charset="77"/>
                <a:ea typeface="Source Sans Pro"/>
                <a:cs typeface="Source Sans Pro"/>
                <a:sym typeface="Source Sans Pro"/>
              </a:rPr>
              <a:t> : Si </a:t>
            </a:r>
            <a:r>
              <a:rPr lang="fr" sz="1867" dirty="0" err="1">
                <a:solidFill>
                  <a:srgbClr val="C00000"/>
                </a:solidFill>
                <a:latin typeface="Libre Franklin" pitchFamily="2" charset="77"/>
                <a:ea typeface="Source Sans Pro"/>
                <a:cs typeface="Source Sans Pro"/>
                <a:sym typeface="Source Sans Pro"/>
              </a:rPr>
              <a:t>substrate</a:t>
            </a:r>
            <a:r>
              <a:rPr lang="fr" sz="1867" dirty="0">
                <a:solidFill>
                  <a:srgbClr val="C00000"/>
                </a:solidFill>
                <a:latin typeface="Libre Franklin" pitchFamily="2" charset="77"/>
                <a:ea typeface="Source Sans Pro"/>
                <a:cs typeface="Source Sans Pro"/>
                <a:sym typeface="Source Sans Pro"/>
              </a:rPr>
              <a:t> </a:t>
            </a:r>
            <a:r>
              <a:rPr lang="fr" sz="1867" dirty="0" err="1">
                <a:solidFill>
                  <a:srgbClr val="C00000"/>
                </a:solidFill>
                <a:latin typeface="Libre Franklin" pitchFamily="2" charset="77"/>
                <a:ea typeface="Source Sans Pro"/>
                <a:cs typeface="Source Sans Pro"/>
                <a:sym typeface="Source Sans Pro"/>
              </a:rPr>
              <a:t>suspended</a:t>
            </a:r>
            <a:r>
              <a:rPr lang="fr" sz="1867" dirty="0">
                <a:solidFill>
                  <a:srgbClr val="C00000"/>
                </a:solidFill>
                <a:latin typeface="Libre Franklin" pitchFamily="2" charset="77"/>
                <a:ea typeface="Source Sans Pro"/>
                <a:cs typeface="Source Sans Pro"/>
                <a:sym typeface="Source Sans Pro"/>
              </a:rPr>
              <a:t> </a:t>
            </a:r>
            <a:r>
              <a:rPr lang="fr" sz="1867" dirty="0" err="1">
                <a:solidFill>
                  <a:srgbClr val="C00000"/>
                </a:solidFill>
                <a:latin typeface="Libre Franklin" pitchFamily="2" charset="77"/>
                <a:ea typeface="Source Sans Pro"/>
                <a:cs typeface="Source Sans Pro"/>
                <a:sym typeface="Source Sans Pro"/>
              </a:rPr>
              <a:t>with</a:t>
            </a:r>
            <a:r>
              <a:rPr lang="fr" sz="1867" dirty="0">
                <a:solidFill>
                  <a:srgbClr val="C00000"/>
                </a:solidFill>
                <a:latin typeface="Libre Franklin" pitchFamily="2" charset="77"/>
                <a:ea typeface="Source Sans Pro"/>
                <a:cs typeface="Source Sans Pro"/>
                <a:sym typeface="Source Sans Pro"/>
              </a:rPr>
              <a:t> Al </a:t>
            </a:r>
            <a:r>
              <a:rPr lang="fr" sz="1867" dirty="0" err="1">
                <a:solidFill>
                  <a:srgbClr val="C00000"/>
                </a:solidFill>
                <a:latin typeface="Libre Franklin" pitchFamily="2" charset="77"/>
                <a:ea typeface="Source Sans Pro"/>
                <a:cs typeface="Source Sans Pro"/>
                <a:sym typeface="Source Sans Pro"/>
              </a:rPr>
              <a:t>wires</a:t>
            </a:r>
            <a:endParaRPr sz="1867" dirty="0">
              <a:solidFill>
                <a:srgbClr val="C00000"/>
              </a:solidFill>
              <a:latin typeface="Libre Franklin" pitchFamily="2" charset="77"/>
              <a:ea typeface="Source Sans Pro"/>
              <a:cs typeface="Source Sans Pro"/>
              <a:sym typeface="Source Sans Pro"/>
            </a:endParaRPr>
          </a:p>
          <a:p>
            <a:pPr algn="just"/>
            <a:r>
              <a:rPr lang="fr" sz="1867" dirty="0">
                <a:solidFill>
                  <a:srgbClr val="C00000"/>
                </a:solidFill>
                <a:latin typeface="Libre Franklin" pitchFamily="2" charset="77"/>
                <a:ea typeface="Source Sans Pro"/>
                <a:cs typeface="Source Sans Pro"/>
                <a:sym typeface="Source Sans Pro"/>
              </a:rPr>
              <a:t>⇒ </a:t>
            </a:r>
            <a:r>
              <a:rPr lang="fr" sz="1867" dirty="0" err="1">
                <a:solidFill>
                  <a:srgbClr val="C00000"/>
                </a:solidFill>
                <a:latin typeface="Libre Franklin" pitchFamily="2" charset="77"/>
                <a:ea typeface="Source Sans Pro"/>
                <a:cs typeface="Source Sans Pro"/>
                <a:sym typeface="Source Sans Pro"/>
              </a:rPr>
              <a:t>suppress</a:t>
            </a:r>
            <a:r>
              <a:rPr lang="fr" sz="1867" dirty="0">
                <a:solidFill>
                  <a:srgbClr val="C00000"/>
                </a:solidFill>
                <a:latin typeface="Libre Franklin" pitchFamily="2" charset="77"/>
                <a:ea typeface="Source Sans Pro"/>
                <a:cs typeface="Source Sans Pro"/>
                <a:sym typeface="Source Sans Pro"/>
              </a:rPr>
              <a:t> a stress </a:t>
            </a:r>
            <a:r>
              <a:rPr lang="fr" sz="1867" dirty="0" err="1">
                <a:solidFill>
                  <a:srgbClr val="C00000"/>
                </a:solidFill>
                <a:latin typeface="Libre Franklin" pitchFamily="2" charset="77"/>
                <a:ea typeface="Source Sans Pro"/>
                <a:cs typeface="Source Sans Pro"/>
                <a:sym typeface="Source Sans Pro"/>
              </a:rPr>
              <a:t>induced</a:t>
            </a:r>
            <a:r>
              <a:rPr lang="fr" sz="1867" dirty="0">
                <a:solidFill>
                  <a:srgbClr val="C00000"/>
                </a:solidFill>
                <a:latin typeface="Libre Franklin" pitchFamily="2" charset="77"/>
                <a:ea typeface="Source Sans Pro"/>
                <a:cs typeface="Source Sans Pro"/>
                <a:sym typeface="Source Sans Pro"/>
              </a:rPr>
              <a:t> LEE source </a:t>
            </a:r>
            <a:r>
              <a:rPr lang="fr" sz="1867" dirty="0" err="1">
                <a:solidFill>
                  <a:srgbClr val="C00000"/>
                </a:solidFill>
                <a:latin typeface="Libre Franklin" pitchFamily="2" charset="77"/>
                <a:ea typeface="Source Sans Pro"/>
                <a:cs typeface="Source Sans Pro"/>
                <a:sym typeface="Source Sans Pro"/>
              </a:rPr>
              <a:t>from</a:t>
            </a:r>
            <a:r>
              <a:rPr lang="fr" sz="1867" dirty="0">
                <a:solidFill>
                  <a:srgbClr val="C00000"/>
                </a:solidFill>
                <a:latin typeface="Libre Franklin" pitchFamily="2" charset="77"/>
                <a:ea typeface="Source Sans Pro"/>
                <a:cs typeface="Source Sans Pro"/>
                <a:sym typeface="Source Sans Pro"/>
              </a:rPr>
              <a:t> the </a:t>
            </a:r>
            <a:r>
              <a:rPr lang="fr" sz="1867" dirty="0" err="1">
                <a:solidFill>
                  <a:srgbClr val="C00000"/>
                </a:solidFill>
                <a:latin typeface="Libre Franklin" pitchFamily="2" charset="77"/>
                <a:ea typeface="Source Sans Pro"/>
                <a:cs typeface="Source Sans Pro"/>
                <a:sym typeface="Source Sans Pro"/>
              </a:rPr>
              <a:t>holder</a:t>
            </a:r>
            <a:endParaRPr sz="1867" dirty="0">
              <a:solidFill>
                <a:srgbClr val="C00000"/>
              </a:solidFill>
              <a:latin typeface="Libre Franklin" pitchFamily="2" charset="77"/>
              <a:ea typeface="Source Sans Pro"/>
              <a:cs typeface="Source Sans Pro"/>
              <a:sym typeface="Source Sans Pro"/>
            </a:endParaRPr>
          </a:p>
        </p:txBody>
      </p:sp>
      <p:pic>
        <p:nvPicPr>
          <p:cNvPr id="20" name="Google Shape;232;p20" title="glueLEE.jpg">
            <a:extLst>
              <a:ext uri="{FF2B5EF4-FFF2-40B4-BE49-F238E27FC236}">
                <a16:creationId xmlns:a16="http://schemas.microsoft.com/office/drawing/2014/main" id="{1C7FBF4A-E58E-1F3B-5DF8-F7D6D60CC34E}"/>
              </a:ext>
            </a:extLst>
          </p:cNvPr>
          <p:cNvPicPr preferRelativeResize="0"/>
          <p:nvPr/>
        </p:nvPicPr>
        <p:blipFill rotWithShape="1">
          <a:blip r:embed="rId6">
            <a:alphaModFix/>
          </a:blip>
          <a:srcRect t="5105"/>
          <a:stretch/>
        </p:blipFill>
        <p:spPr>
          <a:xfrm>
            <a:off x="6302633" y="4240088"/>
            <a:ext cx="4072386" cy="2113176"/>
          </a:xfrm>
          <a:prstGeom prst="rect">
            <a:avLst/>
          </a:prstGeom>
          <a:noFill/>
          <a:ln>
            <a:noFill/>
          </a:ln>
        </p:spPr>
      </p:pic>
      <p:grpSp>
        <p:nvGrpSpPr>
          <p:cNvPr id="21" name="Google Shape;234;p20">
            <a:extLst>
              <a:ext uri="{FF2B5EF4-FFF2-40B4-BE49-F238E27FC236}">
                <a16:creationId xmlns:a16="http://schemas.microsoft.com/office/drawing/2014/main" id="{B8CAA2DE-72DE-E113-3386-FB2A3797ED7A}"/>
              </a:ext>
            </a:extLst>
          </p:cNvPr>
          <p:cNvGrpSpPr/>
          <p:nvPr/>
        </p:nvGrpSpPr>
        <p:grpSpPr>
          <a:xfrm>
            <a:off x="702467" y="1664377"/>
            <a:ext cx="3965300" cy="938885"/>
            <a:chOff x="2216725" y="3874247"/>
            <a:chExt cx="2973975" cy="704164"/>
          </a:xfrm>
        </p:grpSpPr>
        <p:grpSp>
          <p:nvGrpSpPr>
            <p:cNvPr id="22" name="Google Shape;235;p20">
              <a:extLst>
                <a:ext uri="{FF2B5EF4-FFF2-40B4-BE49-F238E27FC236}">
                  <a16:creationId xmlns:a16="http://schemas.microsoft.com/office/drawing/2014/main" id="{6E755441-5D6E-88AB-B218-A8E9E725A5C2}"/>
                </a:ext>
              </a:extLst>
            </p:cNvPr>
            <p:cNvGrpSpPr/>
            <p:nvPr/>
          </p:nvGrpSpPr>
          <p:grpSpPr>
            <a:xfrm>
              <a:off x="3795657" y="3880314"/>
              <a:ext cx="1095909" cy="167318"/>
              <a:chOff x="5272213" y="2499700"/>
              <a:chExt cx="2426725" cy="370500"/>
            </a:xfrm>
          </p:grpSpPr>
          <p:sp>
            <p:nvSpPr>
              <p:cNvPr id="40" name="Google Shape;236;p20">
                <a:extLst>
                  <a:ext uri="{FF2B5EF4-FFF2-40B4-BE49-F238E27FC236}">
                    <a16:creationId xmlns:a16="http://schemas.microsoft.com/office/drawing/2014/main" id="{F80B69E6-ECFF-62DF-99F7-9D26C272DD7B}"/>
                  </a:ext>
                </a:extLst>
              </p:cNvPr>
              <p:cNvSpPr/>
              <p:nvPr/>
            </p:nvSpPr>
            <p:spPr>
              <a:xfrm>
                <a:off x="6648338" y="2499700"/>
                <a:ext cx="1050600" cy="370500"/>
              </a:xfrm>
              <a:prstGeom prst="rect">
                <a:avLst/>
              </a:prstGeom>
              <a:solidFill>
                <a:schemeClr val="lt2"/>
              </a:solidFill>
              <a:ln w="5975" cap="flat" cmpd="sng">
                <a:solidFill>
                  <a:schemeClr val="dk2"/>
                </a:solidFill>
                <a:prstDash val="solid"/>
                <a:round/>
                <a:headEnd type="none" w="sm" len="sm"/>
                <a:tailEnd type="none" w="sm" len="sm"/>
              </a:ln>
            </p:spPr>
            <p:txBody>
              <a:bodyPr spcFirstLastPara="1" wrap="square" lIns="76467" tIns="76467" rIns="76467" bIns="76467" anchor="ctr" anchorCtr="0">
                <a:noAutofit/>
              </a:bodyPr>
              <a:lstStyle/>
              <a:p>
                <a:pPr algn="ctr"/>
                <a:endParaRPr sz="1171">
                  <a:latin typeface="Source Sans Pro"/>
                  <a:ea typeface="Source Sans Pro"/>
                  <a:cs typeface="Source Sans Pro"/>
                  <a:sym typeface="Source Sans Pro"/>
                </a:endParaRPr>
              </a:p>
            </p:txBody>
          </p:sp>
          <p:sp>
            <p:nvSpPr>
              <p:cNvPr id="41" name="Google Shape;237;p20">
                <a:extLst>
                  <a:ext uri="{FF2B5EF4-FFF2-40B4-BE49-F238E27FC236}">
                    <a16:creationId xmlns:a16="http://schemas.microsoft.com/office/drawing/2014/main" id="{C47A48F9-3711-0542-3607-3969F010C224}"/>
                  </a:ext>
                </a:extLst>
              </p:cNvPr>
              <p:cNvSpPr/>
              <p:nvPr/>
            </p:nvSpPr>
            <p:spPr>
              <a:xfrm>
                <a:off x="5272213" y="2499700"/>
                <a:ext cx="1050600" cy="370500"/>
              </a:xfrm>
              <a:prstGeom prst="rect">
                <a:avLst/>
              </a:prstGeom>
              <a:solidFill>
                <a:schemeClr val="lt2"/>
              </a:solidFill>
              <a:ln w="5975" cap="flat" cmpd="sng">
                <a:solidFill>
                  <a:schemeClr val="dk2"/>
                </a:solidFill>
                <a:prstDash val="solid"/>
                <a:round/>
                <a:headEnd type="none" w="sm" len="sm"/>
                <a:tailEnd type="none" w="sm" len="sm"/>
              </a:ln>
            </p:spPr>
            <p:txBody>
              <a:bodyPr spcFirstLastPara="1" wrap="square" lIns="76467" tIns="76467" rIns="76467" bIns="76467" anchor="ctr" anchorCtr="0">
                <a:noAutofit/>
              </a:bodyPr>
              <a:lstStyle/>
              <a:p>
                <a:pPr algn="ctr"/>
                <a:endParaRPr sz="1171">
                  <a:latin typeface="Source Sans Pro"/>
                  <a:ea typeface="Source Sans Pro"/>
                  <a:cs typeface="Source Sans Pro"/>
                  <a:sym typeface="Source Sans Pro"/>
                </a:endParaRPr>
              </a:p>
            </p:txBody>
          </p:sp>
          <p:sp>
            <p:nvSpPr>
              <p:cNvPr id="42" name="Google Shape;238;p20">
                <a:extLst>
                  <a:ext uri="{FF2B5EF4-FFF2-40B4-BE49-F238E27FC236}">
                    <a16:creationId xmlns:a16="http://schemas.microsoft.com/office/drawing/2014/main" id="{3B9863C9-11EC-3977-3167-943046C9FBAA}"/>
                  </a:ext>
                </a:extLst>
              </p:cNvPr>
              <p:cNvSpPr/>
              <p:nvPr/>
            </p:nvSpPr>
            <p:spPr>
              <a:xfrm>
                <a:off x="6102840" y="2675396"/>
                <a:ext cx="762300" cy="150000"/>
              </a:xfrm>
              <a:prstGeom prst="rect">
                <a:avLst/>
              </a:prstGeom>
              <a:solidFill>
                <a:schemeClr val="accent4"/>
              </a:solidFill>
              <a:ln w="5975" cap="flat" cmpd="sng">
                <a:solidFill>
                  <a:schemeClr val="dk2"/>
                </a:solidFill>
                <a:prstDash val="solid"/>
                <a:round/>
                <a:headEnd type="none" w="sm" len="sm"/>
                <a:tailEnd type="none" w="sm" len="sm"/>
              </a:ln>
            </p:spPr>
            <p:txBody>
              <a:bodyPr spcFirstLastPara="1" wrap="square" lIns="76467" tIns="76467" rIns="76467" bIns="76467" anchor="ctr" anchorCtr="0">
                <a:noAutofit/>
              </a:bodyPr>
              <a:lstStyle/>
              <a:p>
                <a:pPr algn="ctr"/>
                <a:endParaRPr sz="1171">
                  <a:latin typeface="Source Sans Pro"/>
                  <a:ea typeface="Source Sans Pro"/>
                  <a:cs typeface="Source Sans Pro"/>
                  <a:sym typeface="Source Sans Pro"/>
                </a:endParaRPr>
              </a:p>
            </p:txBody>
          </p:sp>
        </p:grpSp>
        <p:grpSp>
          <p:nvGrpSpPr>
            <p:cNvPr id="23" name="Google Shape;239;p20">
              <a:extLst>
                <a:ext uri="{FF2B5EF4-FFF2-40B4-BE49-F238E27FC236}">
                  <a16:creationId xmlns:a16="http://schemas.microsoft.com/office/drawing/2014/main" id="{641F0F59-DFBF-3AB5-3068-F7BD5FD73B78}"/>
                </a:ext>
              </a:extLst>
            </p:cNvPr>
            <p:cNvGrpSpPr/>
            <p:nvPr/>
          </p:nvGrpSpPr>
          <p:grpSpPr>
            <a:xfrm>
              <a:off x="2216725" y="3874247"/>
              <a:ext cx="2973975" cy="704164"/>
              <a:chOff x="2216725" y="3874247"/>
              <a:chExt cx="2973975" cy="704164"/>
            </a:xfrm>
          </p:grpSpPr>
          <p:grpSp>
            <p:nvGrpSpPr>
              <p:cNvPr id="24" name="Google Shape;240;p20">
                <a:extLst>
                  <a:ext uri="{FF2B5EF4-FFF2-40B4-BE49-F238E27FC236}">
                    <a16:creationId xmlns:a16="http://schemas.microsoft.com/office/drawing/2014/main" id="{71BEE254-827F-138A-29D2-5E4DC1FEEDA2}"/>
                  </a:ext>
                </a:extLst>
              </p:cNvPr>
              <p:cNvGrpSpPr/>
              <p:nvPr/>
            </p:nvGrpSpPr>
            <p:grpSpPr>
              <a:xfrm>
                <a:off x="2216725" y="3874247"/>
                <a:ext cx="2876304" cy="642505"/>
                <a:chOff x="5211412" y="3579209"/>
                <a:chExt cx="2876304" cy="642505"/>
              </a:xfrm>
            </p:grpSpPr>
            <p:cxnSp>
              <p:nvCxnSpPr>
                <p:cNvPr id="26" name="Google Shape;241;p20">
                  <a:extLst>
                    <a:ext uri="{FF2B5EF4-FFF2-40B4-BE49-F238E27FC236}">
                      <a16:creationId xmlns:a16="http://schemas.microsoft.com/office/drawing/2014/main" id="{95AD9DB1-28A8-739B-C06A-ECCB2D3A8E25}"/>
                    </a:ext>
                  </a:extLst>
                </p:cNvPr>
                <p:cNvCxnSpPr>
                  <a:endCxn id="39" idx="3"/>
                </p:cNvCxnSpPr>
                <p:nvPr/>
              </p:nvCxnSpPr>
              <p:spPr>
                <a:xfrm flipH="1">
                  <a:off x="6138325" y="3622077"/>
                  <a:ext cx="313200" cy="76500"/>
                </a:xfrm>
                <a:prstGeom prst="straightConnector1">
                  <a:avLst/>
                </a:prstGeom>
                <a:noFill/>
                <a:ln w="9525" cap="flat" cmpd="sng">
                  <a:solidFill>
                    <a:schemeClr val="dk2"/>
                  </a:solidFill>
                  <a:prstDash val="dot"/>
                  <a:round/>
                  <a:headEnd type="none" w="med" len="med"/>
                  <a:tailEnd type="triangle" w="med" len="med"/>
                </a:ln>
              </p:spPr>
            </p:cxnSp>
            <p:cxnSp>
              <p:nvCxnSpPr>
                <p:cNvPr id="27" name="Google Shape;243;p20">
                  <a:extLst>
                    <a:ext uri="{FF2B5EF4-FFF2-40B4-BE49-F238E27FC236}">
                      <a16:creationId xmlns:a16="http://schemas.microsoft.com/office/drawing/2014/main" id="{6B010861-C54D-A861-37B8-C34A7CC1D89F}"/>
                    </a:ext>
                  </a:extLst>
                </p:cNvPr>
                <p:cNvCxnSpPr>
                  <a:stCxn id="33" idx="1"/>
                </p:cNvCxnSpPr>
                <p:nvPr/>
              </p:nvCxnSpPr>
              <p:spPr>
                <a:xfrm rot="10800000">
                  <a:off x="5962398" y="3659267"/>
                  <a:ext cx="246600" cy="318300"/>
                </a:xfrm>
                <a:prstGeom prst="straightConnector1">
                  <a:avLst/>
                </a:prstGeom>
                <a:noFill/>
                <a:ln w="9525" cap="flat" cmpd="sng">
                  <a:solidFill>
                    <a:schemeClr val="dk2"/>
                  </a:solidFill>
                  <a:prstDash val="dot"/>
                  <a:round/>
                  <a:headEnd type="none" w="med" len="med"/>
                  <a:tailEnd type="triangle" w="med" len="med"/>
                </a:ln>
              </p:spPr>
            </p:cxnSp>
            <p:grpSp>
              <p:nvGrpSpPr>
                <p:cNvPr id="28" name="Google Shape;245;p20">
                  <a:extLst>
                    <a:ext uri="{FF2B5EF4-FFF2-40B4-BE49-F238E27FC236}">
                      <a16:creationId xmlns:a16="http://schemas.microsoft.com/office/drawing/2014/main" id="{D3E46EAB-491C-19F1-7DD6-A92133EB368F}"/>
                    </a:ext>
                  </a:extLst>
                </p:cNvPr>
                <p:cNvGrpSpPr/>
                <p:nvPr/>
              </p:nvGrpSpPr>
              <p:grpSpPr>
                <a:xfrm>
                  <a:off x="5211412" y="3579209"/>
                  <a:ext cx="2876304" cy="642505"/>
                  <a:chOff x="4055726" y="3197360"/>
                  <a:chExt cx="5022357" cy="1121888"/>
                </a:xfrm>
              </p:grpSpPr>
              <p:grpSp>
                <p:nvGrpSpPr>
                  <p:cNvPr id="32" name="Google Shape;246;p20">
                    <a:extLst>
                      <a:ext uri="{FF2B5EF4-FFF2-40B4-BE49-F238E27FC236}">
                        <a16:creationId xmlns:a16="http://schemas.microsoft.com/office/drawing/2014/main" id="{B179A1A8-C64C-1A63-9F2C-73F822F7F33B}"/>
                      </a:ext>
                    </a:extLst>
                  </p:cNvPr>
                  <p:cNvGrpSpPr/>
                  <p:nvPr/>
                </p:nvGrpSpPr>
                <p:grpSpPr>
                  <a:xfrm>
                    <a:off x="4055726" y="3197360"/>
                    <a:ext cx="5022357" cy="1121888"/>
                    <a:chOff x="4430949" y="2666192"/>
                    <a:chExt cx="6368700" cy="1422633"/>
                  </a:xfrm>
                </p:grpSpPr>
                <p:grpSp>
                  <p:nvGrpSpPr>
                    <p:cNvPr id="34" name="Google Shape;247;p20">
                      <a:extLst>
                        <a:ext uri="{FF2B5EF4-FFF2-40B4-BE49-F238E27FC236}">
                          <a16:creationId xmlns:a16="http://schemas.microsoft.com/office/drawing/2014/main" id="{CE0A42A9-779A-78E6-1D7D-A9A225AAC9F3}"/>
                        </a:ext>
                      </a:extLst>
                    </p:cNvPr>
                    <p:cNvGrpSpPr/>
                    <p:nvPr/>
                  </p:nvGrpSpPr>
                  <p:grpSpPr>
                    <a:xfrm>
                      <a:off x="4430949" y="2679800"/>
                      <a:ext cx="6368700" cy="1409025"/>
                      <a:chOff x="4812774" y="2499700"/>
                      <a:chExt cx="6368700" cy="1409025"/>
                    </a:xfrm>
                  </p:grpSpPr>
                  <p:sp>
                    <p:nvSpPr>
                      <p:cNvPr id="36" name="Google Shape;248;p20">
                        <a:extLst>
                          <a:ext uri="{FF2B5EF4-FFF2-40B4-BE49-F238E27FC236}">
                            <a16:creationId xmlns:a16="http://schemas.microsoft.com/office/drawing/2014/main" id="{7D7B56F6-8A29-93EC-0826-F1B224538745}"/>
                          </a:ext>
                        </a:extLst>
                      </p:cNvPr>
                      <p:cNvSpPr/>
                      <p:nvPr/>
                    </p:nvSpPr>
                    <p:spPr>
                      <a:xfrm>
                        <a:off x="6648338" y="2499700"/>
                        <a:ext cx="1050600" cy="370500"/>
                      </a:xfrm>
                      <a:prstGeom prst="rect">
                        <a:avLst/>
                      </a:prstGeom>
                      <a:solidFill>
                        <a:schemeClr val="lt2"/>
                      </a:solidFill>
                      <a:ln w="5975" cap="flat" cmpd="sng">
                        <a:solidFill>
                          <a:schemeClr val="dk2"/>
                        </a:solidFill>
                        <a:prstDash val="solid"/>
                        <a:round/>
                        <a:headEnd type="none" w="sm" len="sm"/>
                        <a:tailEnd type="none" w="sm" len="sm"/>
                      </a:ln>
                    </p:spPr>
                    <p:txBody>
                      <a:bodyPr spcFirstLastPara="1" wrap="square" lIns="76467" tIns="76467" rIns="76467" bIns="76467" anchor="ctr" anchorCtr="0">
                        <a:noAutofit/>
                      </a:bodyPr>
                      <a:lstStyle/>
                      <a:p>
                        <a:pPr algn="ctr"/>
                        <a:endParaRPr sz="1171">
                          <a:latin typeface="Source Sans Pro"/>
                          <a:ea typeface="Source Sans Pro"/>
                          <a:cs typeface="Source Sans Pro"/>
                          <a:sym typeface="Source Sans Pro"/>
                        </a:endParaRPr>
                      </a:p>
                    </p:txBody>
                  </p:sp>
                  <p:sp>
                    <p:nvSpPr>
                      <p:cNvPr id="37" name="Google Shape;249;p20">
                        <a:extLst>
                          <a:ext uri="{FF2B5EF4-FFF2-40B4-BE49-F238E27FC236}">
                            <a16:creationId xmlns:a16="http://schemas.microsoft.com/office/drawing/2014/main" id="{EDA5B226-AE15-2A98-1ED9-159F52B3155C}"/>
                          </a:ext>
                        </a:extLst>
                      </p:cNvPr>
                      <p:cNvSpPr/>
                      <p:nvPr/>
                    </p:nvSpPr>
                    <p:spPr>
                      <a:xfrm>
                        <a:off x="5272213" y="2499700"/>
                        <a:ext cx="1050600" cy="370500"/>
                      </a:xfrm>
                      <a:prstGeom prst="rect">
                        <a:avLst/>
                      </a:prstGeom>
                      <a:solidFill>
                        <a:schemeClr val="lt2"/>
                      </a:solidFill>
                      <a:ln w="5975" cap="flat" cmpd="sng">
                        <a:solidFill>
                          <a:schemeClr val="dk2"/>
                        </a:solidFill>
                        <a:prstDash val="solid"/>
                        <a:round/>
                        <a:headEnd type="none" w="sm" len="sm"/>
                        <a:tailEnd type="none" w="sm" len="sm"/>
                      </a:ln>
                    </p:spPr>
                    <p:txBody>
                      <a:bodyPr spcFirstLastPara="1" wrap="square" lIns="76467" tIns="76467" rIns="76467" bIns="76467" anchor="ctr" anchorCtr="0">
                        <a:noAutofit/>
                      </a:bodyPr>
                      <a:lstStyle/>
                      <a:p>
                        <a:pPr algn="ctr"/>
                        <a:endParaRPr sz="1171">
                          <a:latin typeface="Source Sans Pro"/>
                          <a:ea typeface="Source Sans Pro"/>
                          <a:cs typeface="Source Sans Pro"/>
                          <a:sym typeface="Source Sans Pro"/>
                        </a:endParaRPr>
                      </a:p>
                    </p:txBody>
                  </p:sp>
                  <p:sp>
                    <p:nvSpPr>
                      <p:cNvPr id="38" name="Google Shape;250;p20">
                        <a:extLst>
                          <a:ext uri="{FF2B5EF4-FFF2-40B4-BE49-F238E27FC236}">
                            <a16:creationId xmlns:a16="http://schemas.microsoft.com/office/drawing/2014/main" id="{557F1794-C6A4-4B19-6D6D-AEC92EE770F9}"/>
                          </a:ext>
                        </a:extLst>
                      </p:cNvPr>
                      <p:cNvSpPr/>
                      <p:nvPr/>
                    </p:nvSpPr>
                    <p:spPr>
                      <a:xfrm>
                        <a:off x="4812774" y="2825425"/>
                        <a:ext cx="6368700" cy="1083300"/>
                      </a:xfrm>
                      <a:prstGeom prst="rect">
                        <a:avLst/>
                      </a:prstGeom>
                      <a:solidFill>
                        <a:schemeClr val="accent5"/>
                      </a:solidFill>
                      <a:ln w="5975" cap="flat" cmpd="sng">
                        <a:solidFill>
                          <a:srgbClr val="000000"/>
                        </a:solidFill>
                        <a:prstDash val="solid"/>
                        <a:round/>
                        <a:headEnd type="none" w="sm" len="sm"/>
                        <a:tailEnd type="none" w="sm" len="sm"/>
                      </a:ln>
                    </p:spPr>
                    <p:txBody>
                      <a:bodyPr spcFirstLastPara="1" wrap="square" lIns="76467" tIns="76467" rIns="76467" bIns="76467" anchor="ctr" anchorCtr="0">
                        <a:noAutofit/>
                      </a:bodyPr>
                      <a:lstStyle/>
                      <a:p>
                        <a:pPr algn="ctr"/>
                        <a:endParaRPr sz="1171">
                          <a:latin typeface="Source Sans Pro"/>
                          <a:ea typeface="Source Sans Pro"/>
                          <a:cs typeface="Source Sans Pro"/>
                          <a:sym typeface="Source Sans Pro"/>
                        </a:endParaRPr>
                      </a:p>
                    </p:txBody>
                  </p:sp>
                  <p:sp>
                    <p:nvSpPr>
                      <p:cNvPr id="39" name="Google Shape;242;p20">
                        <a:extLst>
                          <a:ext uri="{FF2B5EF4-FFF2-40B4-BE49-F238E27FC236}">
                            <a16:creationId xmlns:a16="http://schemas.microsoft.com/office/drawing/2014/main" id="{C60EEA98-B6CE-BCC0-D4EA-DAB29B9A3368}"/>
                          </a:ext>
                        </a:extLst>
                      </p:cNvPr>
                      <p:cNvSpPr/>
                      <p:nvPr/>
                    </p:nvSpPr>
                    <p:spPr>
                      <a:xfrm>
                        <a:off x="6102840" y="2675396"/>
                        <a:ext cx="762300" cy="150000"/>
                      </a:xfrm>
                      <a:prstGeom prst="rect">
                        <a:avLst/>
                      </a:prstGeom>
                      <a:solidFill>
                        <a:schemeClr val="accent4"/>
                      </a:solidFill>
                      <a:ln w="5975" cap="flat" cmpd="sng">
                        <a:solidFill>
                          <a:schemeClr val="dk2"/>
                        </a:solidFill>
                        <a:prstDash val="solid"/>
                        <a:round/>
                        <a:headEnd type="none" w="sm" len="sm"/>
                        <a:tailEnd type="none" w="sm" len="sm"/>
                      </a:ln>
                    </p:spPr>
                    <p:txBody>
                      <a:bodyPr spcFirstLastPara="1" wrap="square" lIns="76467" tIns="76467" rIns="76467" bIns="76467" anchor="ctr" anchorCtr="0">
                        <a:noAutofit/>
                      </a:bodyPr>
                      <a:lstStyle/>
                      <a:p>
                        <a:pPr algn="ctr"/>
                        <a:endParaRPr sz="1171">
                          <a:latin typeface="Source Sans Pro"/>
                          <a:ea typeface="Source Sans Pro"/>
                          <a:cs typeface="Source Sans Pro"/>
                          <a:sym typeface="Source Sans Pro"/>
                        </a:endParaRPr>
                      </a:p>
                    </p:txBody>
                  </p:sp>
                </p:grpSp>
                <p:sp>
                  <p:nvSpPr>
                    <p:cNvPr id="35" name="Google Shape;251;p20">
                      <a:extLst>
                        <a:ext uri="{FF2B5EF4-FFF2-40B4-BE49-F238E27FC236}">
                          <a16:creationId xmlns:a16="http://schemas.microsoft.com/office/drawing/2014/main" id="{0B602BCE-B0F2-700B-A87A-4EFF65FCADED}"/>
                        </a:ext>
                      </a:extLst>
                    </p:cNvPr>
                    <p:cNvSpPr/>
                    <p:nvPr/>
                  </p:nvSpPr>
                  <p:spPr>
                    <a:xfrm rot="2700000">
                      <a:off x="6862569" y="2713777"/>
                      <a:ext cx="244987" cy="266523"/>
                    </a:xfrm>
                    <a:prstGeom prst="irregularSeal2">
                      <a:avLst/>
                    </a:prstGeom>
                    <a:solidFill>
                      <a:srgbClr val="FF0000"/>
                    </a:solidFill>
                    <a:ln w="4300" cap="flat" cmpd="sng">
                      <a:solidFill>
                        <a:schemeClr val="dk2"/>
                      </a:solidFill>
                      <a:prstDash val="solid"/>
                      <a:round/>
                      <a:headEnd type="none" w="sm" len="sm"/>
                      <a:tailEnd type="none" w="sm" len="sm"/>
                    </a:ln>
                  </p:spPr>
                  <p:txBody>
                    <a:bodyPr spcFirstLastPara="1" wrap="square" lIns="55033" tIns="55033" rIns="55033" bIns="55033" anchor="ctr" anchorCtr="0">
                      <a:noAutofit/>
                    </a:bodyPr>
                    <a:lstStyle/>
                    <a:p>
                      <a:pPr algn="ctr"/>
                      <a:endParaRPr sz="843">
                        <a:latin typeface="Source Sans Pro"/>
                        <a:ea typeface="Source Sans Pro"/>
                        <a:cs typeface="Source Sans Pro"/>
                        <a:sym typeface="Source Sans Pro"/>
                      </a:endParaRPr>
                    </a:p>
                  </p:txBody>
                </p:sp>
              </p:grpSp>
              <p:sp>
                <p:nvSpPr>
                  <p:cNvPr id="33" name="Google Shape;244;p20">
                    <a:extLst>
                      <a:ext uri="{FF2B5EF4-FFF2-40B4-BE49-F238E27FC236}">
                        <a16:creationId xmlns:a16="http://schemas.microsoft.com/office/drawing/2014/main" id="{FE48882C-9826-1D5F-9CF4-3F623A3DF11E}"/>
                      </a:ext>
                    </a:extLst>
                  </p:cNvPr>
                  <p:cNvSpPr/>
                  <p:nvPr/>
                </p:nvSpPr>
                <p:spPr>
                  <a:xfrm rot="2700000">
                    <a:off x="5773530" y="3795704"/>
                    <a:ext cx="343196" cy="384816"/>
                  </a:xfrm>
                  <a:prstGeom prst="irregularSeal2">
                    <a:avLst/>
                  </a:prstGeom>
                  <a:solidFill>
                    <a:schemeClr val="accent6"/>
                  </a:solidFill>
                  <a:ln w="4300" cap="flat" cmpd="sng">
                    <a:solidFill>
                      <a:schemeClr val="dk2"/>
                    </a:solidFill>
                    <a:prstDash val="solid"/>
                    <a:round/>
                    <a:headEnd type="none" w="sm" len="sm"/>
                    <a:tailEnd type="none" w="sm" len="sm"/>
                  </a:ln>
                </p:spPr>
                <p:txBody>
                  <a:bodyPr spcFirstLastPara="1" wrap="square" lIns="55033" tIns="55033" rIns="55033" bIns="55033" anchor="ctr" anchorCtr="0">
                    <a:noAutofit/>
                  </a:bodyPr>
                  <a:lstStyle/>
                  <a:p>
                    <a:pPr algn="ctr"/>
                    <a:endParaRPr sz="843">
                      <a:latin typeface="Source Sans Pro"/>
                      <a:ea typeface="Source Sans Pro"/>
                      <a:cs typeface="Source Sans Pro"/>
                      <a:sym typeface="Source Sans Pro"/>
                    </a:endParaRPr>
                  </a:p>
                </p:txBody>
              </p:sp>
            </p:grpSp>
            <p:cxnSp>
              <p:nvCxnSpPr>
                <p:cNvPr id="29" name="Google Shape;252;p20">
                  <a:extLst>
                    <a:ext uri="{FF2B5EF4-FFF2-40B4-BE49-F238E27FC236}">
                      <a16:creationId xmlns:a16="http://schemas.microsoft.com/office/drawing/2014/main" id="{45A63250-7A78-E00F-4976-7587E28DBCE0}"/>
                    </a:ext>
                  </a:extLst>
                </p:cNvPr>
                <p:cNvCxnSpPr>
                  <a:stCxn id="33" idx="1"/>
                </p:cNvCxnSpPr>
                <p:nvPr/>
              </p:nvCxnSpPr>
              <p:spPr>
                <a:xfrm rot="10800000">
                  <a:off x="6047298" y="3760367"/>
                  <a:ext cx="161700" cy="217200"/>
                </a:xfrm>
                <a:prstGeom prst="straightConnector1">
                  <a:avLst/>
                </a:prstGeom>
                <a:noFill/>
                <a:ln w="9525" cap="flat" cmpd="sng">
                  <a:solidFill>
                    <a:schemeClr val="dk2"/>
                  </a:solidFill>
                  <a:prstDash val="dot"/>
                  <a:round/>
                  <a:headEnd type="none" w="med" len="med"/>
                  <a:tailEnd type="triangle" w="med" len="med"/>
                </a:ln>
              </p:spPr>
            </p:cxnSp>
            <p:cxnSp>
              <p:nvCxnSpPr>
                <p:cNvPr id="30" name="Google Shape;253;p20">
                  <a:extLst>
                    <a:ext uri="{FF2B5EF4-FFF2-40B4-BE49-F238E27FC236}">
                      <a16:creationId xmlns:a16="http://schemas.microsoft.com/office/drawing/2014/main" id="{5FA9BBF5-7C92-C132-1A74-CEDA13D5BFE3}"/>
                    </a:ext>
                  </a:extLst>
                </p:cNvPr>
                <p:cNvCxnSpPr/>
                <p:nvPr/>
              </p:nvCxnSpPr>
              <p:spPr>
                <a:xfrm rot="10800000" flipH="1">
                  <a:off x="6377140" y="3774723"/>
                  <a:ext cx="442500" cy="265200"/>
                </a:xfrm>
                <a:prstGeom prst="straightConnector1">
                  <a:avLst/>
                </a:prstGeom>
                <a:noFill/>
                <a:ln w="9525" cap="flat" cmpd="sng">
                  <a:solidFill>
                    <a:schemeClr val="dk2"/>
                  </a:solidFill>
                  <a:prstDash val="dot"/>
                  <a:round/>
                  <a:headEnd type="none" w="med" len="med"/>
                  <a:tailEnd type="triangle" w="med" len="med"/>
                </a:ln>
              </p:spPr>
            </p:cxnSp>
            <p:cxnSp>
              <p:nvCxnSpPr>
                <p:cNvPr id="31" name="Google Shape;254;p20">
                  <a:extLst>
                    <a:ext uri="{FF2B5EF4-FFF2-40B4-BE49-F238E27FC236}">
                      <a16:creationId xmlns:a16="http://schemas.microsoft.com/office/drawing/2014/main" id="{86824227-FB38-3DE4-828A-BEF2C31C375B}"/>
                    </a:ext>
                  </a:extLst>
                </p:cNvPr>
                <p:cNvCxnSpPr/>
                <p:nvPr/>
              </p:nvCxnSpPr>
              <p:spPr>
                <a:xfrm flipH="1">
                  <a:off x="6138181" y="3652293"/>
                  <a:ext cx="198000" cy="3000"/>
                </a:xfrm>
                <a:prstGeom prst="straightConnector1">
                  <a:avLst/>
                </a:prstGeom>
                <a:noFill/>
                <a:ln w="9525" cap="flat" cmpd="sng">
                  <a:solidFill>
                    <a:schemeClr val="dk2"/>
                  </a:solidFill>
                  <a:prstDash val="dot"/>
                  <a:round/>
                  <a:headEnd type="none" w="med" len="med"/>
                  <a:tailEnd type="triangle" w="med" len="med"/>
                </a:ln>
              </p:spPr>
            </p:cxnSp>
          </p:grpSp>
          <p:sp>
            <p:nvSpPr>
              <p:cNvPr id="25" name="Google Shape;255;p20">
                <a:extLst>
                  <a:ext uri="{FF2B5EF4-FFF2-40B4-BE49-F238E27FC236}">
                    <a16:creationId xmlns:a16="http://schemas.microsoft.com/office/drawing/2014/main" id="{512C94E9-EB25-45CD-57E1-44F7AD3D91EF}"/>
                  </a:ext>
                </a:extLst>
              </p:cNvPr>
              <p:cNvSpPr txBox="1"/>
              <p:nvPr/>
            </p:nvSpPr>
            <p:spPr>
              <a:xfrm>
                <a:off x="4207000" y="4224450"/>
                <a:ext cx="983700" cy="353961"/>
              </a:xfrm>
              <a:prstGeom prst="rect">
                <a:avLst/>
              </a:prstGeom>
              <a:noFill/>
              <a:ln>
                <a:noFill/>
              </a:ln>
            </p:spPr>
            <p:txBody>
              <a:bodyPr spcFirstLastPara="1" wrap="square" lIns="121900" tIns="121900" rIns="121900" bIns="121900" anchor="t" anchorCtr="0">
                <a:spAutoFit/>
              </a:bodyPr>
              <a:lstStyle/>
              <a:p>
                <a:pPr algn="ctr"/>
                <a:r>
                  <a:rPr lang="fr" sz="1467">
                    <a:solidFill>
                      <a:schemeClr val="dk2"/>
                    </a:solidFill>
                    <a:latin typeface="Source Sans Pro"/>
                    <a:ea typeface="Source Sans Pro"/>
                    <a:cs typeface="Source Sans Pro"/>
                    <a:sym typeface="Source Sans Pro"/>
                  </a:rPr>
                  <a:t>Si substrate</a:t>
                </a:r>
                <a:endParaRPr sz="1467">
                  <a:solidFill>
                    <a:schemeClr val="dk2"/>
                  </a:solidFill>
                  <a:latin typeface="Source Sans Pro"/>
                  <a:ea typeface="Source Sans Pro"/>
                  <a:cs typeface="Source Sans Pro"/>
                  <a:sym typeface="Source Sans Pro"/>
                </a:endParaRPr>
              </a:p>
            </p:txBody>
          </p:sp>
        </p:grpSp>
      </p:grpSp>
    </p:spTree>
    <p:extLst>
      <p:ext uri="{BB962C8B-B14F-4D97-AF65-F5344CB8AC3E}">
        <p14:creationId xmlns:p14="http://schemas.microsoft.com/office/powerpoint/2010/main" val="3042576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1"/>
          <p:cNvSpPr/>
          <p:nvPr/>
        </p:nvSpPr>
        <p:spPr>
          <a:xfrm>
            <a:off x="289674" y="1061625"/>
            <a:ext cx="5096517" cy="45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dirty="0">
                <a:solidFill>
                  <a:schemeClr val="dk1"/>
                </a:solidFill>
                <a:latin typeface="Libre Franklin"/>
                <a:ea typeface="Libre Franklin"/>
                <a:cs typeface="Libre Franklin"/>
                <a:sym typeface="Libre Franklin"/>
              </a:rPr>
              <a:t>Because TESSERACT energy thresholds are especially low, even very small detectors operated at the surface can probe new dark matter parameter space.</a:t>
            </a: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r>
              <a:rPr lang="en-US" sz="2000" dirty="0">
                <a:solidFill>
                  <a:schemeClr val="dk1"/>
                </a:solidFill>
                <a:latin typeface="Libre Franklin"/>
                <a:ea typeface="Libre Franklin"/>
                <a:cs typeface="Libre Franklin"/>
                <a:sym typeface="Libre Franklin"/>
              </a:rPr>
              <a:t>Here is a new TESSERACT result, using a  0.23 g silicon detector, like we would use for one of the readout pixels for </a:t>
            </a:r>
            <a:r>
              <a:rPr lang="en-US" sz="2000" dirty="0" err="1">
                <a:solidFill>
                  <a:schemeClr val="dk1"/>
                </a:solidFill>
                <a:latin typeface="Libre Franklin"/>
                <a:ea typeface="Libre Franklin"/>
                <a:cs typeface="Libre Franklin"/>
                <a:sym typeface="Libre Franklin"/>
              </a:rPr>
              <a:t>HeRALD</a:t>
            </a:r>
            <a:r>
              <a:rPr lang="en-US" sz="2000" dirty="0">
                <a:solidFill>
                  <a:schemeClr val="dk1"/>
                </a:solidFill>
                <a:latin typeface="Libre Franklin"/>
                <a:ea typeface="Libre Franklin"/>
                <a:cs typeface="Libre Franklin"/>
                <a:sym typeface="Libre Franklin"/>
              </a:rPr>
              <a:t>. </a:t>
            </a:r>
          </a:p>
          <a:p>
            <a:r>
              <a:rPr lang="en-US" sz="2000" b="1" u="sng" dirty="0">
                <a:solidFill>
                  <a:srgbClr val="003262"/>
                </a:solidFill>
              </a:rPr>
              <a:t>361.5 ± .4 </a:t>
            </a:r>
            <a:r>
              <a:rPr lang="en-US" sz="2000" b="1" u="sng" dirty="0" err="1">
                <a:solidFill>
                  <a:srgbClr val="003262"/>
                </a:solidFill>
              </a:rPr>
              <a:t>meV</a:t>
            </a:r>
            <a:r>
              <a:rPr lang="en-US" sz="2000" dirty="0">
                <a:solidFill>
                  <a:srgbClr val="003262"/>
                </a:solidFill>
              </a:rPr>
              <a:t> photon resolution</a:t>
            </a:r>
            <a:endParaRPr lang="en-US" sz="2400" dirty="0">
              <a:solidFill>
                <a:srgbClr val="003262"/>
              </a:solidFill>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90" name="Google Shape;290;p41"/>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291" name="Google Shape;291;p41"/>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a:t>TESSERACT </a:t>
            </a:r>
            <a:r>
              <a:rPr lang="en-US" sz="3200"/>
              <a:t>Has Already Produced New DM Science</a:t>
            </a:r>
            <a:endParaRPr sz="3200" b="1"/>
          </a:p>
        </p:txBody>
      </p:sp>
      <p:pic>
        <p:nvPicPr>
          <p:cNvPr id="292" name="Google Shape;292;p41" title="Screen Shot 2025-06-06 at 9.13.08 AM.png"/>
          <p:cNvPicPr preferRelativeResize="0"/>
          <p:nvPr/>
        </p:nvPicPr>
        <p:blipFill>
          <a:blip r:embed="rId3">
            <a:alphaModFix/>
          </a:blip>
          <a:stretch>
            <a:fillRect/>
          </a:stretch>
        </p:blipFill>
        <p:spPr>
          <a:xfrm>
            <a:off x="5293623" y="1552697"/>
            <a:ext cx="6901725" cy="4707301"/>
          </a:xfrm>
          <a:prstGeom prst="rect">
            <a:avLst/>
          </a:prstGeom>
          <a:noFill/>
          <a:ln>
            <a:noFill/>
          </a:ln>
        </p:spPr>
      </p:pic>
      <p:pic>
        <p:nvPicPr>
          <p:cNvPr id="293" name="Google Shape;293;p41" title="Screen Shot 2025-06-06 at 9.12.46 AM.png"/>
          <p:cNvPicPr preferRelativeResize="0"/>
          <p:nvPr/>
        </p:nvPicPr>
        <p:blipFill>
          <a:blip r:embed="rId4">
            <a:alphaModFix/>
          </a:blip>
          <a:stretch>
            <a:fillRect/>
          </a:stretch>
        </p:blipFill>
        <p:spPr>
          <a:xfrm>
            <a:off x="1290181" y="3970751"/>
            <a:ext cx="2643283" cy="2289247"/>
          </a:xfrm>
          <a:prstGeom prst="rect">
            <a:avLst/>
          </a:prstGeom>
          <a:noFill/>
          <a:ln>
            <a:noFill/>
          </a:ln>
        </p:spPr>
      </p:pic>
      <p:sp>
        <p:nvSpPr>
          <p:cNvPr id="294" name="Google Shape;294;p41"/>
          <p:cNvSpPr txBox="1"/>
          <p:nvPr/>
        </p:nvSpPr>
        <p:spPr>
          <a:xfrm>
            <a:off x="6555369" y="812004"/>
            <a:ext cx="5745300" cy="101563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chemeClr val="dk1"/>
                </a:solidFill>
                <a:latin typeface="Libre Franklin Medium"/>
                <a:ea typeface="Libre Franklin Medium"/>
                <a:cs typeface="Libre Franklin Medium"/>
                <a:sym typeface="Libre Franklin Medium"/>
              </a:rPr>
              <a:t>TESSERACT Collaboration, </a:t>
            </a:r>
            <a:r>
              <a:rPr lang="en-US" sz="1800" dirty="0">
                <a:solidFill>
                  <a:schemeClr val="dk1"/>
                </a:solidFill>
                <a:latin typeface="Libre Franklin Medium"/>
                <a:ea typeface="Libre Franklin Medium"/>
                <a:cs typeface="Libre Franklin Medium"/>
                <a:sym typeface="Libre Franklin Medium"/>
                <a:hlinkClick r:id="rId5"/>
              </a:rPr>
              <a:t>https://arxiv.org/pdf/2503.03683</a:t>
            </a:r>
            <a:endParaRPr lang="en-US" sz="18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None/>
            </a:pPr>
            <a:r>
              <a:rPr lang="en-US" sz="1800" dirty="0">
                <a:solidFill>
                  <a:schemeClr val="dk1"/>
                </a:solidFill>
                <a:latin typeface="Libre Franklin Medium"/>
                <a:ea typeface="Libre Franklin Medium"/>
                <a:cs typeface="Libre Franklin Medium"/>
                <a:sym typeface="Libre Franklin Medium"/>
              </a:rPr>
              <a:t>Now accepted to Physical Review Letters</a:t>
            </a:r>
            <a:endParaRPr sz="1800" dirty="0">
              <a:solidFill>
                <a:schemeClr val="dk1"/>
              </a:solidFill>
              <a:latin typeface="Libre Franklin Medium"/>
              <a:ea typeface="Libre Franklin Medium"/>
              <a:cs typeface="Libre Franklin Medium"/>
              <a:sym typeface="Libre Franklin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C0DB6523-020A-E433-1998-965BD827961E}"/>
            </a:ext>
          </a:extLst>
        </p:cNvPr>
        <p:cNvGrpSpPr/>
        <p:nvPr/>
      </p:nvGrpSpPr>
      <p:grpSpPr>
        <a:xfrm>
          <a:off x="0" y="0"/>
          <a:ext cx="0" cy="0"/>
          <a:chOff x="0" y="0"/>
          <a:chExt cx="0" cy="0"/>
        </a:xfrm>
      </p:grpSpPr>
      <p:sp>
        <p:nvSpPr>
          <p:cNvPr id="289" name="Google Shape;289;p41">
            <a:extLst>
              <a:ext uri="{FF2B5EF4-FFF2-40B4-BE49-F238E27FC236}">
                <a16:creationId xmlns:a16="http://schemas.microsoft.com/office/drawing/2014/main" id="{269C3F59-D1F7-170B-E2D9-C2EC95660BCE}"/>
              </a:ext>
            </a:extLst>
          </p:cNvPr>
          <p:cNvSpPr/>
          <p:nvPr/>
        </p:nvSpPr>
        <p:spPr>
          <a:xfrm>
            <a:off x="289674" y="1061625"/>
            <a:ext cx="5096517" cy="45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dirty="0">
              <a:solidFill>
                <a:schemeClr val="dk1"/>
              </a:solidFill>
              <a:latin typeface="Libre Franklin" pitchFamily="2" charset="77"/>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pitchFamily="2" charset="77"/>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pitchFamily="2" charset="77"/>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pitchFamily="2" charset="77"/>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pitchFamily="2" charset="77"/>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Libre Franklin" pitchFamily="2" charset="77"/>
                <a:sym typeface="Arial"/>
              </a:rPr>
            </a:br>
            <a:endParaRPr sz="2000" b="1" i="0" u="none" strike="noStrike" cap="none" dirty="0">
              <a:solidFill>
                <a:srgbClr val="FF0000"/>
              </a:solidFill>
              <a:latin typeface="Libre Franklin" pitchFamily="2" charset="77"/>
              <a:sym typeface="Arial"/>
            </a:endParaRPr>
          </a:p>
        </p:txBody>
      </p:sp>
      <p:sp>
        <p:nvSpPr>
          <p:cNvPr id="290" name="Google Shape;290;p41">
            <a:extLst>
              <a:ext uri="{FF2B5EF4-FFF2-40B4-BE49-F238E27FC236}">
                <a16:creationId xmlns:a16="http://schemas.microsoft.com/office/drawing/2014/main" id="{C7D3EF83-744C-63D0-A2C6-9B366310945E}"/>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291" name="Google Shape;291;p41">
            <a:extLst>
              <a:ext uri="{FF2B5EF4-FFF2-40B4-BE49-F238E27FC236}">
                <a16:creationId xmlns:a16="http://schemas.microsoft.com/office/drawing/2014/main" id="{1311EFE3-BDE2-C12C-80FF-144DEE610CF7}"/>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dirty="0"/>
              <a:t>Sapphire Target</a:t>
            </a:r>
            <a:endParaRPr sz="3200" b="1" dirty="0"/>
          </a:p>
        </p:txBody>
      </p:sp>
      <p:sp>
        <p:nvSpPr>
          <p:cNvPr id="3" name="TextBox 2">
            <a:extLst>
              <a:ext uri="{FF2B5EF4-FFF2-40B4-BE49-F238E27FC236}">
                <a16:creationId xmlns:a16="http://schemas.microsoft.com/office/drawing/2014/main" id="{C6730F52-A967-B9B2-8957-0CCB432F23D5}"/>
              </a:ext>
            </a:extLst>
          </p:cNvPr>
          <p:cNvSpPr txBox="1"/>
          <p:nvPr/>
        </p:nvSpPr>
        <p:spPr>
          <a:xfrm>
            <a:off x="361398" y="5530880"/>
            <a:ext cx="7035448" cy="830997"/>
          </a:xfrm>
          <a:prstGeom prst="rect">
            <a:avLst/>
          </a:prstGeom>
          <a:noFill/>
        </p:spPr>
        <p:txBody>
          <a:bodyPr wrap="square">
            <a:spAutoFit/>
          </a:bodyPr>
          <a:lstStyle/>
          <a:p>
            <a:pPr indent="-474121">
              <a:buClr>
                <a:srgbClr val="003262"/>
              </a:buClr>
              <a:buSzPts val="2000"/>
              <a:buFont typeface="Arial" panose="020B0604020202020204" pitchFamily="34" charset="0"/>
              <a:buChar char="•"/>
            </a:pPr>
            <a:r>
              <a:rPr lang="en-US" sz="1600" dirty="0">
                <a:solidFill>
                  <a:srgbClr val="003262"/>
                </a:solidFill>
                <a:latin typeface="Libre Franklin" pitchFamily="2" charset="77"/>
              </a:rPr>
              <a:t>1 detection channel:  Phonons (sensors on sapphire)</a:t>
            </a:r>
          </a:p>
          <a:p>
            <a:pPr indent="-474121">
              <a:buClr>
                <a:srgbClr val="003262"/>
              </a:buClr>
              <a:buSzPts val="2000"/>
              <a:buFont typeface="Arial" panose="020B0604020202020204" pitchFamily="34" charset="0"/>
              <a:buChar char="•"/>
            </a:pPr>
            <a:r>
              <a:rPr lang="en-US" sz="1600" dirty="0">
                <a:solidFill>
                  <a:srgbClr val="003262"/>
                </a:solidFill>
                <a:latin typeface="Libre Franklin" pitchFamily="2" charset="77"/>
              </a:rPr>
              <a:t>Polar crystal =&gt; phonon modes couple to dark photon</a:t>
            </a:r>
          </a:p>
          <a:p>
            <a:pPr indent="-474121">
              <a:buClr>
                <a:srgbClr val="003262"/>
              </a:buClr>
              <a:buSzPts val="2000"/>
              <a:buFont typeface="Arial" panose="020B0604020202020204" pitchFamily="34" charset="0"/>
              <a:buChar char="•"/>
            </a:pPr>
            <a:r>
              <a:rPr lang="en-US" sz="1600" dirty="0">
                <a:solidFill>
                  <a:srgbClr val="003262"/>
                </a:solidFill>
                <a:latin typeface="Libre Franklin" pitchFamily="2" charset="77"/>
              </a:rPr>
              <a:t>Status: First sensors have been fabricated!</a:t>
            </a:r>
          </a:p>
        </p:txBody>
      </p:sp>
      <p:pic>
        <p:nvPicPr>
          <p:cNvPr id="4" name="Google Shape;266;p25">
            <a:extLst>
              <a:ext uri="{FF2B5EF4-FFF2-40B4-BE49-F238E27FC236}">
                <a16:creationId xmlns:a16="http://schemas.microsoft.com/office/drawing/2014/main" id="{9C5C6134-CE84-5E82-60C7-22E86428CC5C}"/>
              </a:ext>
            </a:extLst>
          </p:cNvPr>
          <p:cNvPicPr preferRelativeResize="0"/>
          <p:nvPr/>
        </p:nvPicPr>
        <p:blipFill rotWithShape="1">
          <a:blip r:embed="rId3">
            <a:alphaModFix/>
          </a:blip>
          <a:srcRect r="71685" b="12800"/>
          <a:stretch/>
        </p:blipFill>
        <p:spPr>
          <a:xfrm>
            <a:off x="9149068" y="3040377"/>
            <a:ext cx="2456181" cy="2359509"/>
          </a:xfrm>
          <a:prstGeom prst="rect">
            <a:avLst/>
          </a:prstGeom>
          <a:noFill/>
          <a:ln>
            <a:noFill/>
          </a:ln>
        </p:spPr>
      </p:pic>
      <p:sp>
        <p:nvSpPr>
          <p:cNvPr id="6" name="TextBox 5">
            <a:extLst>
              <a:ext uri="{FF2B5EF4-FFF2-40B4-BE49-F238E27FC236}">
                <a16:creationId xmlns:a16="http://schemas.microsoft.com/office/drawing/2014/main" id="{6B09BF56-6B4C-42C6-5192-BA128D679AB2}"/>
              </a:ext>
            </a:extLst>
          </p:cNvPr>
          <p:cNvSpPr txBox="1"/>
          <p:nvPr/>
        </p:nvSpPr>
        <p:spPr>
          <a:xfrm>
            <a:off x="361398" y="962708"/>
            <a:ext cx="11540928" cy="2062103"/>
          </a:xfrm>
          <a:prstGeom prst="rect">
            <a:avLst/>
          </a:prstGeom>
          <a:noFill/>
        </p:spPr>
        <p:txBody>
          <a:bodyPr wrap="square" rtlCol="0">
            <a:spAutoFit/>
          </a:bodyPr>
          <a:lstStyle/>
          <a:p>
            <a:r>
              <a:rPr lang="en" sz="1600" b="1" dirty="0">
                <a:latin typeface="Libre Franklin" pitchFamily="2" charset="77"/>
              </a:rPr>
              <a:t>Coherent excitations: </a:t>
            </a:r>
          </a:p>
          <a:p>
            <a:pPr marL="285750" indent="-285750">
              <a:buFont typeface="Arial" panose="020B0604020202020204" pitchFamily="34" charset="0"/>
              <a:buChar char="•"/>
            </a:pPr>
            <a:r>
              <a:rPr lang="en" sz="1600" dirty="0">
                <a:latin typeface="Libre Franklin" pitchFamily="2" charset="77"/>
              </a:rPr>
              <a:t>Vi</a:t>
            </a:r>
            <a:r>
              <a:rPr lang="en-US" sz="1600" dirty="0" err="1">
                <a:latin typeface="Libre Franklin" pitchFamily="2" charset="77"/>
              </a:rPr>
              <a:t>brational</a:t>
            </a:r>
            <a:r>
              <a:rPr lang="en-US" sz="1600" dirty="0">
                <a:latin typeface="Libre Franklin" pitchFamily="2" charset="77"/>
              </a:rPr>
              <a:t> energy scale in crystals is O(100 </a:t>
            </a:r>
            <a:r>
              <a:rPr lang="en-US" sz="1600" dirty="0" err="1">
                <a:latin typeface="Libre Franklin" pitchFamily="2" charset="77"/>
              </a:rPr>
              <a:t>meV</a:t>
            </a:r>
            <a:r>
              <a:rPr lang="en-US" sz="1600" dirty="0">
                <a:latin typeface="Libre Franklin" pitchFamily="2" charset="77"/>
              </a:rPr>
              <a:t>) </a:t>
            </a:r>
          </a:p>
          <a:p>
            <a:pPr marL="285750" indent="-285750">
              <a:buFont typeface="Arial" panose="020B0604020202020204" pitchFamily="34" charset="0"/>
              <a:buChar char="•"/>
            </a:pPr>
            <a:r>
              <a:rPr lang="en-US" sz="1600" dirty="0">
                <a:latin typeface="Libre Franklin" pitchFamily="2" charset="77"/>
              </a:rPr>
              <a:t>For dark matter masses &lt; 100 MeV, we can’t  use the simplifying approximation that the nucleus is free.</a:t>
            </a:r>
          </a:p>
          <a:p>
            <a:pPr marL="285750" indent="-285750">
              <a:buFont typeface="Arial" panose="020B0604020202020204" pitchFamily="34" charset="0"/>
              <a:buChar char="•"/>
            </a:pPr>
            <a:r>
              <a:rPr lang="en-US" sz="1600" dirty="0">
                <a:latin typeface="Libre Franklin" pitchFamily="2" charset="77"/>
              </a:rPr>
              <a:t>DM scatters coherently with the entire crystal, producing a single phonon. </a:t>
            </a:r>
          </a:p>
          <a:p>
            <a:pPr marL="285750" indent="-285750">
              <a:buFont typeface="Arial" panose="020B0604020202020204" pitchFamily="34" charset="0"/>
              <a:buChar char="•"/>
            </a:pPr>
            <a:r>
              <a:rPr lang="en-US" sz="1600" dirty="0">
                <a:latin typeface="Libre Franklin" pitchFamily="2" charset="77"/>
              </a:rPr>
              <a:t>The kinematics of optical phonon production are favorable; due to their gapped nature, all of the kinetic energy of the DM can potentially be used for phonon creation. </a:t>
            </a:r>
          </a:p>
          <a:p>
            <a:pPr marL="285750" indent="-285750">
              <a:buFont typeface="Arial" panose="020B0604020202020204" pitchFamily="34" charset="0"/>
              <a:buChar char="•"/>
            </a:pPr>
            <a:r>
              <a:rPr lang="en-US" sz="1600" dirty="0">
                <a:latin typeface="Libre Franklin" pitchFamily="2" charset="77"/>
              </a:rPr>
              <a:t>Optical phonons modulate the electric dipole in polar crystals, so they have strong couplings to IR photons, and thus by extension, all DM models that interact through a kinematically mixed dark photon. </a:t>
            </a:r>
          </a:p>
        </p:txBody>
      </p:sp>
      <p:pic>
        <p:nvPicPr>
          <p:cNvPr id="7" name="Picture 6">
            <a:extLst>
              <a:ext uri="{FF2B5EF4-FFF2-40B4-BE49-F238E27FC236}">
                <a16:creationId xmlns:a16="http://schemas.microsoft.com/office/drawing/2014/main" id="{D9911396-DFE9-15AD-673A-FC705F0E7157}"/>
              </a:ext>
            </a:extLst>
          </p:cNvPr>
          <p:cNvPicPr>
            <a:picLocks noChangeAspect="1"/>
          </p:cNvPicPr>
          <p:nvPr/>
        </p:nvPicPr>
        <p:blipFill>
          <a:blip r:embed="rId4"/>
          <a:stretch>
            <a:fillRect/>
          </a:stretch>
        </p:blipFill>
        <p:spPr>
          <a:xfrm>
            <a:off x="397503" y="3186985"/>
            <a:ext cx="4988688" cy="1834281"/>
          </a:xfrm>
          <a:prstGeom prst="rect">
            <a:avLst/>
          </a:prstGeom>
        </p:spPr>
      </p:pic>
      <p:pic>
        <p:nvPicPr>
          <p:cNvPr id="8" name="Picture 7">
            <a:extLst>
              <a:ext uri="{FF2B5EF4-FFF2-40B4-BE49-F238E27FC236}">
                <a16:creationId xmlns:a16="http://schemas.microsoft.com/office/drawing/2014/main" id="{62D168FB-7D68-36DB-31C3-3243A46BA8DB}"/>
              </a:ext>
            </a:extLst>
          </p:cNvPr>
          <p:cNvPicPr>
            <a:picLocks noChangeAspect="1"/>
          </p:cNvPicPr>
          <p:nvPr/>
        </p:nvPicPr>
        <p:blipFill>
          <a:blip r:embed="rId5"/>
          <a:stretch>
            <a:fillRect/>
          </a:stretch>
        </p:blipFill>
        <p:spPr>
          <a:xfrm>
            <a:off x="4801877" y="3040377"/>
            <a:ext cx="3628139" cy="2489520"/>
          </a:xfrm>
          <a:prstGeom prst="rect">
            <a:avLst/>
          </a:prstGeom>
        </p:spPr>
      </p:pic>
    </p:spTree>
    <p:extLst>
      <p:ext uri="{BB962C8B-B14F-4D97-AF65-F5344CB8AC3E}">
        <p14:creationId xmlns:p14="http://schemas.microsoft.com/office/powerpoint/2010/main" val="4138283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24D18467-9277-5453-2075-9B11E1E8337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44724FB-C47B-1681-74D9-F31CE303D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610" y="3425868"/>
            <a:ext cx="4645580" cy="3001465"/>
          </a:xfrm>
          <a:prstGeom prst="rect">
            <a:avLst/>
          </a:prstGeom>
        </p:spPr>
      </p:pic>
      <p:sp>
        <p:nvSpPr>
          <p:cNvPr id="10" name="TextBox 9">
            <a:extLst>
              <a:ext uri="{FF2B5EF4-FFF2-40B4-BE49-F238E27FC236}">
                <a16:creationId xmlns:a16="http://schemas.microsoft.com/office/drawing/2014/main" id="{E412AD50-FC30-8959-A4F4-0EDDC180A9D8}"/>
              </a:ext>
            </a:extLst>
          </p:cNvPr>
          <p:cNvSpPr txBox="1"/>
          <p:nvPr/>
        </p:nvSpPr>
        <p:spPr>
          <a:xfrm>
            <a:off x="2837932" y="5344926"/>
            <a:ext cx="2180405" cy="276999"/>
          </a:xfrm>
          <a:prstGeom prst="rect">
            <a:avLst/>
          </a:prstGeom>
          <a:noFill/>
        </p:spPr>
        <p:txBody>
          <a:bodyPr wrap="none" rtlCol="0">
            <a:spAutoFit/>
          </a:bodyPr>
          <a:lstStyle/>
          <a:p>
            <a:r>
              <a:rPr lang="en-US" sz="1200" dirty="0"/>
              <a:t>S. </a:t>
            </a:r>
            <a:r>
              <a:rPr lang="en-US" sz="1200" dirty="0" err="1"/>
              <a:t>Derenzo</a:t>
            </a:r>
            <a:r>
              <a:rPr lang="en-US" sz="1200" dirty="0"/>
              <a:t> et al, 1607.01009</a:t>
            </a:r>
          </a:p>
        </p:txBody>
      </p:sp>
      <p:sp>
        <p:nvSpPr>
          <p:cNvPr id="289" name="Google Shape;289;p41">
            <a:extLst>
              <a:ext uri="{FF2B5EF4-FFF2-40B4-BE49-F238E27FC236}">
                <a16:creationId xmlns:a16="http://schemas.microsoft.com/office/drawing/2014/main" id="{A16A79FB-DEBF-38B3-9B41-264CCF69C022}"/>
              </a:ext>
            </a:extLst>
          </p:cNvPr>
          <p:cNvSpPr/>
          <p:nvPr/>
        </p:nvSpPr>
        <p:spPr>
          <a:xfrm>
            <a:off x="289674" y="1061625"/>
            <a:ext cx="5096517" cy="45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90" name="Google Shape;290;p41">
            <a:extLst>
              <a:ext uri="{FF2B5EF4-FFF2-40B4-BE49-F238E27FC236}">
                <a16:creationId xmlns:a16="http://schemas.microsoft.com/office/drawing/2014/main" id="{36853162-9F9A-53CA-58E2-825A32467433}"/>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291" name="Google Shape;291;p41">
            <a:extLst>
              <a:ext uri="{FF2B5EF4-FFF2-40B4-BE49-F238E27FC236}">
                <a16:creationId xmlns:a16="http://schemas.microsoft.com/office/drawing/2014/main" id="{5D2E9B84-96AB-B08E-94CE-3F592BC77184}"/>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dirty="0"/>
              <a:t>Gallium Arsenide</a:t>
            </a:r>
            <a:r>
              <a:rPr lang="en-US" sz="3200" b="1" dirty="0"/>
              <a:t> Target</a:t>
            </a:r>
            <a:endParaRPr sz="3200" b="1" dirty="0"/>
          </a:p>
        </p:txBody>
      </p:sp>
      <p:pic>
        <p:nvPicPr>
          <p:cNvPr id="2" name="Google Shape;278;p26">
            <a:extLst>
              <a:ext uri="{FF2B5EF4-FFF2-40B4-BE49-F238E27FC236}">
                <a16:creationId xmlns:a16="http://schemas.microsoft.com/office/drawing/2014/main" id="{BC2228BC-EF73-8970-5FDC-EC705E7142E1}"/>
              </a:ext>
            </a:extLst>
          </p:cNvPr>
          <p:cNvPicPr preferRelativeResize="0"/>
          <p:nvPr/>
        </p:nvPicPr>
        <p:blipFill rotWithShape="1">
          <a:blip r:embed="rId4">
            <a:alphaModFix/>
          </a:blip>
          <a:srcRect l="70908"/>
          <a:stretch/>
        </p:blipFill>
        <p:spPr>
          <a:xfrm>
            <a:off x="7483513" y="2406149"/>
            <a:ext cx="3489288" cy="3405927"/>
          </a:xfrm>
          <a:prstGeom prst="rect">
            <a:avLst/>
          </a:prstGeom>
          <a:noFill/>
          <a:ln>
            <a:noFill/>
          </a:ln>
        </p:spPr>
      </p:pic>
      <p:sp>
        <p:nvSpPr>
          <p:cNvPr id="7" name="TextBox 6">
            <a:extLst>
              <a:ext uri="{FF2B5EF4-FFF2-40B4-BE49-F238E27FC236}">
                <a16:creationId xmlns:a16="http://schemas.microsoft.com/office/drawing/2014/main" id="{652C112B-8D5B-B241-C74D-B0BB07D731D5}"/>
              </a:ext>
            </a:extLst>
          </p:cNvPr>
          <p:cNvSpPr txBox="1"/>
          <p:nvPr/>
        </p:nvSpPr>
        <p:spPr>
          <a:xfrm>
            <a:off x="289674" y="814021"/>
            <a:ext cx="11628726" cy="1477328"/>
          </a:xfrm>
          <a:prstGeom prst="rect">
            <a:avLst/>
          </a:prstGeom>
          <a:noFill/>
        </p:spPr>
        <p:txBody>
          <a:bodyPr wrap="square" rtlCol="0">
            <a:spAutoFit/>
          </a:bodyPr>
          <a:lstStyle/>
          <a:p>
            <a:r>
              <a:rPr lang="en" sz="1800" b="1" dirty="0">
                <a:latin typeface="Libre Franklin" pitchFamily="2" charset="77"/>
              </a:rPr>
              <a:t>Low bandgaps: </a:t>
            </a:r>
          </a:p>
          <a:p>
            <a:pPr marL="285750" indent="-285750">
              <a:buFont typeface="Arial" panose="020B0604020202020204" pitchFamily="34" charset="0"/>
              <a:buChar char="•"/>
            </a:pPr>
            <a:r>
              <a:rPr lang="en-US" sz="1800" dirty="0">
                <a:latin typeface="Libre Franklin" pitchFamily="2" charset="77"/>
              </a:rPr>
              <a:t>Just as with optical phonons, the gapped nature of an electronic excitations in semiconductors allows them to maximally extract kinetic energy when scattering with or absorbing DM. </a:t>
            </a:r>
          </a:p>
          <a:p>
            <a:pPr marL="285750" indent="-285750">
              <a:buFont typeface="Arial" panose="020B0604020202020204" pitchFamily="34" charset="0"/>
              <a:buChar char="•"/>
            </a:pPr>
            <a:r>
              <a:rPr lang="en-US" sz="1800" dirty="0">
                <a:latin typeface="Libre Franklin" pitchFamily="2" charset="77"/>
              </a:rPr>
              <a:t>Due to a strong rate dependence upon energy, low bandgap semiconductors like Ge, Si (SENSEI and </a:t>
            </a:r>
            <a:r>
              <a:rPr lang="en-US" sz="1800" dirty="0" err="1">
                <a:latin typeface="Libre Franklin" pitchFamily="2" charset="77"/>
              </a:rPr>
              <a:t>SuperCDMS</a:t>
            </a:r>
            <a:r>
              <a:rPr lang="en-US" sz="1800" dirty="0">
                <a:latin typeface="Libre Franklin" pitchFamily="2" charset="77"/>
              </a:rPr>
              <a:t> HV), and GaAs (SPICE) are the preferred target candidates. </a:t>
            </a:r>
          </a:p>
        </p:txBody>
      </p:sp>
      <p:sp>
        <p:nvSpPr>
          <p:cNvPr id="8" name="TextBox 7">
            <a:extLst>
              <a:ext uri="{FF2B5EF4-FFF2-40B4-BE49-F238E27FC236}">
                <a16:creationId xmlns:a16="http://schemas.microsoft.com/office/drawing/2014/main" id="{484B5F24-6004-EB12-F545-C69EE49A6057}"/>
              </a:ext>
            </a:extLst>
          </p:cNvPr>
          <p:cNvSpPr txBox="1"/>
          <p:nvPr/>
        </p:nvSpPr>
        <p:spPr>
          <a:xfrm>
            <a:off x="289674" y="2501624"/>
            <a:ext cx="7655375" cy="1477328"/>
          </a:xfrm>
          <a:prstGeom prst="rect">
            <a:avLst/>
          </a:prstGeom>
          <a:noFill/>
        </p:spPr>
        <p:txBody>
          <a:bodyPr wrap="square" rtlCol="0">
            <a:spAutoFit/>
          </a:bodyPr>
          <a:lstStyle/>
          <a:p>
            <a:r>
              <a:rPr lang="en-US" sz="1800" dirty="0">
                <a:latin typeface="Libre Franklin" pitchFamily="2" charset="77"/>
              </a:rPr>
              <a:t>With GaAs one can collect both photons and phonons!</a:t>
            </a:r>
          </a:p>
          <a:p>
            <a:r>
              <a:rPr lang="en-US" sz="1800" dirty="0">
                <a:solidFill>
                  <a:srgbClr val="0070C0"/>
                </a:solidFill>
                <a:latin typeface="Libre Franklin" pitchFamily="2" charset="77"/>
              </a:rPr>
              <a:t>Can allow background rejection through phonon/photon ratio</a:t>
            </a:r>
          </a:p>
          <a:p>
            <a:r>
              <a:rPr lang="en-US" sz="1800" dirty="0">
                <a:solidFill>
                  <a:srgbClr val="003262"/>
                </a:solidFill>
                <a:latin typeface="Libre Franklin" pitchFamily="2" charset="77"/>
              </a:rPr>
              <a:t>Status: First sensors have been fabricated!</a:t>
            </a:r>
          </a:p>
          <a:p>
            <a:endParaRPr lang="en-US" sz="1800" dirty="0">
              <a:latin typeface="Libre Franklin" pitchFamily="2" charset="77"/>
            </a:endParaRPr>
          </a:p>
          <a:p>
            <a:r>
              <a:rPr lang="en-US" sz="1800" dirty="0">
                <a:solidFill>
                  <a:schemeClr val="accent3">
                    <a:lumMod val="50000"/>
                  </a:schemeClr>
                </a:solidFill>
                <a:latin typeface="Libre Franklin" pitchFamily="2" charset="77"/>
              </a:rPr>
              <a:t>	</a:t>
            </a:r>
          </a:p>
        </p:txBody>
      </p:sp>
    </p:spTree>
    <p:extLst>
      <p:ext uri="{BB962C8B-B14F-4D97-AF65-F5344CB8AC3E}">
        <p14:creationId xmlns:p14="http://schemas.microsoft.com/office/powerpoint/2010/main" val="4116791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2F2F4AE0-B379-FE08-4B0E-E40EC284728F}"/>
            </a:ext>
          </a:extLst>
        </p:cNvPr>
        <p:cNvGrpSpPr/>
        <p:nvPr/>
      </p:nvGrpSpPr>
      <p:grpSpPr>
        <a:xfrm>
          <a:off x="0" y="0"/>
          <a:ext cx="0" cy="0"/>
          <a:chOff x="0" y="0"/>
          <a:chExt cx="0" cy="0"/>
        </a:xfrm>
      </p:grpSpPr>
      <p:sp>
        <p:nvSpPr>
          <p:cNvPr id="289" name="Google Shape;289;p41">
            <a:extLst>
              <a:ext uri="{FF2B5EF4-FFF2-40B4-BE49-F238E27FC236}">
                <a16:creationId xmlns:a16="http://schemas.microsoft.com/office/drawing/2014/main" id="{789048AD-906B-407B-4A44-73D438756EAB}"/>
              </a:ext>
            </a:extLst>
          </p:cNvPr>
          <p:cNvSpPr/>
          <p:nvPr/>
        </p:nvSpPr>
        <p:spPr>
          <a:xfrm>
            <a:off x="289674" y="1061625"/>
            <a:ext cx="5096517" cy="45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90" name="Google Shape;290;p41">
            <a:extLst>
              <a:ext uri="{FF2B5EF4-FFF2-40B4-BE49-F238E27FC236}">
                <a16:creationId xmlns:a16="http://schemas.microsoft.com/office/drawing/2014/main" id="{9A6E5D91-E3C9-1B31-56D7-A2DFDABB854F}"/>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
        <p:nvSpPr>
          <p:cNvPr id="291" name="Google Shape;291;p41">
            <a:extLst>
              <a:ext uri="{FF2B5EF4-FFF2-40B4-BE49-F238E27FC236}">
                <a16:creationId xmlns:a16="http://schemas.microsoft.com/office/drawing/2014/main" id="{7F5CBF7C-E491-5E20-3D40-46857606B127}"/>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dirty="0"/>
              <a:t>Si/Ge Target</a:t>
            </a:r>
            <a:endParaRPr sz="3200" b="1" dirty="0"/>
          </a:p>
        </p:txBody>
      </p:sp>
      <p:grpSp>
        <p:nvGrpSpPr>
          <p:cNvPr id="2" name="Google Shape;334;p24">
            <a:extLst>
              <a:ext uri="{FF2B5EF4-FFF2-40B4-BE49-F238E27FC236}">
                <a16:creationId xmlns:a16="http://schemas.microsoft.com/office/drawing/2014/main" id="{0265EEB8-FC54-ADFA-D8D9-D4DD9FDF4A54}"/>
              </a:ext>
            </a:extLst>
          </p:cNvPr>
          <p:cNvGrpSpPr/>
          <p:nvPr/>
        </p:nvGrpSpPr>
        <p:grpSpPr>
          <a:xfrm>
            <a:off x="6553275" y="1016078"/>
            <a:ext cx="2993051" cy="2046084"/>
            <a:chOff x="6048150" y="561525"/>
            <a:chExt cx="2543958" cy="1739079"/>
          </a:xfrm>
        </p:grpSpPr>
        <p:sp>
          <p:nvSpPr>
            <p:cNvPr id="7" name="Google Shape;335;p24">
              <a:extLst>
                <a:ext uri="{FF2B5EF4-FFF2-40B4-BE49-F238E27FC236}">
                  <a16:creationId xmlns:a16="http://schemas.microsoft.com/office/drawing/2014/main" id="{D9702253-9846-4E0C-8C78-B32A56504E52}"/>
                </a:ext>
              </a:extLst>
            </p:cNvPr>
            <p:cNvSpPr/>
            <p:nvPr/>
          </p:nvSpPr>
          <p:spPr>
            <a:xfrm>
              <a:off x="6048150" y="615800"/>
              <a:ext cx="2295300" cy="1662900"/>
            </a:xfrm>
            <a:prstGeom prst="rect">
              <a:avLst/>
            </a:prstGeom>
            <a:solidFill>
              <a:schemeClr val="lt1"/>
            </a:solidFill>
            <a:ln w="8400" cap="flat" cmpd="sng">
              <a:solidFill>
                <a:schemeClr val="dk2"/>
              </a:solidFill>
              <a:prstDash val="solid"/>
              <a:round/>
              <a:headEnd type="none" w="sm" len="sm"/>
              <a:tailEnd type="none" w="sm" len="sm"/>
            </a:ln>
          </p:spPr>
          <p:txBody>
            <a:bodyPr spcFirstLastPara="1" wrap="square" lIns="107567" tIns="107567" rIns="107567" bIns="107567" anchor="ctr" anchorCtr="0">
              <a:noAutofit/>
            </a:bodyPr>
            <a:lstStyle/>
            <a:p>
              <a:pPr algn="ctr"/>
              <a:endParaRPr sz="1647">
                <a:latin typeface="Source Sans Pro"/>
                <a:ea typeface="Source Sans Pro"/>
                <a:cs typeface="Source Sans Pro"/>
                <a:sym typeface="Source Sans Pro"/>
              </a:endParaRPr>
            </a:p>
          </p:txBody>
        </p:sp>
        <p:sp>
          <p:nvSpPr>
            <p:cNvPr id="8" name="Google Shape;336;p24">
              <a:extLst>
                <a:ext uri="{FF2B5EF4-FFF2-40B4-BE49-F238E27FC236}">
                  <a16:creationId xmlns:a16="http://schemas.microsoft.com/office/drawing/2014/main" id="{62F746B0-59F6-B75A-3A44-88AECFC21C8C}"/>
                </a:ext>
              </a:extLst>
            </p:cNvPr>
            <p:cNvSpPr txBox="1"/>
            <p:nvPr/>
          </p:nvSpPr>
          <p:spPr>
            <a:xfrm>
              <a:off x="6539850" y="561525"/>
              <a:ext cx="1311900" cy="369300"/>
            </a:xfrm>
            <a:prstGeom prst="rect">
              <a:avLst/>
            </a:prstGeom>
            <a:noFill/>
            <a:ln>
              <a:noFill/>
            </a:ln>
          </p:spPr>
          <p:txBody>
            <a:bodyPr spcFirstLastPara="1" wrap="square" lIns="107567" tIns="107567" rIns="107567" bIns="107567" anchor="ctr" anchorCtr="0">
              <a:noAutofit/>
            </a:bodyPr>
            <a:lstStyle/>
            <a:p>
              <a:pPr algn="ctr"/>
              <a:r>
                <a:rPr lang="fr" sz="1411">
                  <a:solidFill>
                    <a:schemeClr val="dk2"/>
                  </a:solidFill>
                  <a:latin typeface="Source Sans Pro"/>
                  <a:ea typeface="Source Sans Pro"/>
                  <a:cs typeface="Source Sans Pro"/>
                  <a:sym typeface="Source Sans Pro"/>
                </a:rPr>
                <a:t>Ionization signal</a:t>
              </a:r>
              <a:endParaRPr sz="1411">
                <a:solidFill>
                  <a:schemeClr val="dk2"/>
                </a:solidFill>
                <a:latin typeface="Source Sans Pro"/>
                <a:ea typeface="Source Sans Pro"/>
                <a:cs typeface="Source Sans Pro"/>
                <a:sym typeface="Source Sans Pro"/>
              </a:endParaRPr>
            </a:p>
          </p:txBody>
        </p:sp>
        <p:grpSp>
          <p:nvGrpSpPr>
            <p:cNvPr id="9" name="Google Shape;337;p24">
              <a:extLst>
                <a:ext uri="{FF2B5EF4-FFF2-40B4-BE49-F238E27FC236}">
                  <a16:creationId xmlns:a16="http://schemas.microsoft.com/office/drawing/2014/main" id="{CC5426F6-4F35-0D71-7446-8A701A856C88}"/>
                </a:ext>
              </a:extLst>
            </p:cNvPr>
            <p:cNvGrpSpPr/>
            <p:nvPr/>
          </p:nvGrpSpPr>
          <p:grpSpPr>
            <a:xfrm>
              <a:off x="6124343" y="756187"/>
              <a:ext cx="2467765" cy="1544417"/>
              <a:chOff x="5927800" y="685800"/>
              <a:chExt cx="2081975" cy="1347659"/>
            </a:xfrm>
          </p:grpSpPr>
          <p:cxnSp>
            <p:nvCxnSpPr>
              <p:cNvPr id="10" name="Google Shape;338;p24">
                <a:extLst>
                  <a:ext uri="{FF2B5EF4-FFF2-40B4-BE49-F238E27FC236}">
                    <a16:creationId xmlns:a16="http://schemas.microsoft.com/office/drawing/2014/main" id="{49188DE2-32A6-4B28-D1F1-BBBF85A822DC}"/>
                  </a:ext>
                </a:extLst>
              </p:cNvPr>
              <p:cNvCxnSpPr/>
              <p:nvPr/>
            </p:nvCxnSpPr>
            <p:spPr>
              <a:xfrm>
                <a:off x="5939757" y="1752600"/>
                <a:ext cx="1756500" cy="0"/>
              </a:xfrm>
              <a:prstGeom prst="straightConnector1">
                <a:avLst/>
              </a:prstGeom>
              <a:noFill/>
              <a:ln w="16800" cap="flat" cmpd="sng">
                <a:solidFill>
                  <a:schemeClr val="lt2"/>
                </a:solidFill>
                <a:prstDash val="solid"/>
                <a:round/>
                <a:headEnd type="none" w="med" len="med"/>
                <a:tailEnd type="triangle" w="med" len="med"/>
              </a:ln>
            </p:spPr>
          </p:cxnSp>
          <p:cxnSp>
            <p:nvCxnSpPr>
              <p:cNvPr id="11" name="Google Shape;339;p24">
                <a:extLst>
                  <a:ext uri="{FF2B5EF4-FFF2-40B4-BE49-F238E27FC236}">
                    <a16:creationId xmlns:a16="http://schemas.microsoft.com/office/drawing/2014/main" id="{D92C648F-7C61-F269-AE39-B0F26D08B573}"/>
                  </a:ext>
                </a:extLst>
              </p:cNvPr>
              <p:cNvCxnSpPr/>
              <p:nvPr/>
            </p:nvCxnSpPr>
            <p:spPr>
              <a:xfrm rot="10800000">
                <a:off x="5943600" y="685800"/>
                <a:ext cx="0" cy="1066800"/>
              </a:xfrm>
              <a:prstGeom prst="straightConnector1">
                <a:avLst/>
              </a:prstGeom>
              <a:noFill/>
              <a:ln w="16800" cap="flat" cmpd="sng">
                <a:solidFill>
                  <a:schemeClr val="lt2"/>
                </a:solidFill>
                <a:prstDash val="solid"/>
                <a:round/>
                <a:headEnd type="none" w="med" len="med"/>
                <a:tailEnd type="triangle" w="med" len="med"/>
              </a:ln>
            </p:spPr>
          </p:cxnSp>
          <p:cxnSp>
            <p:nvCxnSpPr>
              <p:cNvPr id="12" name="Google Shape;340;p24">
                <a:extLst>
                  <a:ext uri="{FF2B5EF4-FFF2-40B4-BE49-F238E27FC236}">
                    <a16:creationId xmlns:a16="http://schemas.microsoft.com/office/drawing/2014/main" id="{277D1748-70F2-0722-D65D-4CE87D3A54C2}"/>
                  </a:ext>
                </a:extLst>
              </p:cNvPr>
              <p:cNvCxnSpPr/>
              <p:nvPr/>
            </p:nvCxnSpPr>
            <p:spPr>
              <a:xfrm>
                <a:off x="5943600" y="1600200"/>
                <a:ext cx="457200" cy="0"/>
              </a:xfrm>
              <a:prstGeom prst="straightConnector1">
                <a:avLst/>
              </a:prstGeom>
              <a:noFill/>
              <a:ln w="16800" cap="flat" cmpd="sng">
                <a:solidFill>
                  <a:schemeClr val="dk1"/>
                </a:solidFill>
                <a:prstDash val="solid"/>
                <a:round/>
                <a:headEnd type="none" w="med" len="med"/>
                <a:tailEnd type="none" w="med" len="med"/>
              </a:ln>
            </p:spPr>
          </p:cxnSp>
          <p:cxnSp>
            <p:nvCxnSpPr>
              <p:cNvPr id="13" name="Google Shape;341;p24">
                <a:extLst>
                  <a:ext uri="{FF2B5EF4-FFF2-40B4-BE49-F238E27FC236}">
                    <a16:creationId xmlns:a16="http://schemas.microsoft.com/office/drawing/2014/main" id="{4BE7CD0D-AAB5-641A-CA43-6E85208C60F6}"/>
                  </a:ext>
                </a:extLst>
              </p:cNvPr>
              <p:cNvCxnSpPr/>
              <p:nvPr/>
            </p:nvCxnSpPr>
            <p:spPr>
              <a:xfrm rot="10800000">
                <a:off x="6400800" y="838200"/>
                <a:ext cx="0" cy="762000"/>
              </a:xfrm>
              <a:prstGeom prst="straightConnector1">
                <a:avLst/>
              </a:prstGeom>
              <a:noFill/>
              <a:ln w="16800" cap="flat" cmpd="sng">
                <a:solidFill>
                  <a:schemeClr val="dk1"/>
                </a:solidFill>
                <a:prstDash val="solid"/>
                <a:round/>
                <a:headEnd type="none" w="med" len="med"/>
                <a:tailEnd type="none" w="med" len="med"/>
              </a:ln>
            </p:spPr>
          </p:cxnSp>
          <p:sp>
            <p:nvSpPr>
              <p:cNvPr id="14" name="Google Shape;342;p24">
                <a:extLst>
                  <a:ext uri="{FF2B5EF4-FFF2-40B4-BE49-F238E27FC236}">
                    <a16:creationId xmlns:a16="http://schemas.microsoft.com/office/drawing/2014/main" id="{9F1558C6-48EB-06E9-DABE-57253B1EAF33}"/>
                  </a:ext>
                </a:extLst>
              </p:cNvPr>
              <p:cNvSpPr/>
              <p:nvPr/>
            </p:nvSpPr>
            <p:spPr>
              <a:xfrm>
                <a:off x="6395150" y="847475"/>
                <a:ext cx="1186450" cy="740625"/>
              </a:xfrm>
              <a:custGeom>
                <a:avLst/>
                <a:gdLst/>
                <a:ahLst/>
                <a:cxnLst/>
                <a:rect l="l" t="t" r="r" b="b"/>
                <a:pathLst>
                  <a:path w="47458" h="29625" extrusionOk="0">
                    <a:moveTo>
                      <a:pt x="0" y="0"/>
                    </a:moveTo>
                    <a:cubicBezTo>
                      <a:pt x="1304" y="3738"/>
                      <a:pt x="2912" y="17601"/>
                      <a:pt x="7823" y="22425"/>
                    </a:cubicBezTo>
                    <a:cubicBezTo>
                      <a:pt x="12734" y="27249"/>
                      <a:pt x="22860" y="27771"/>
                      <a:pt x="29466" y="28944"/>
                    </a:cubicBezTo>
                    <a:cubicBezTo>
                      <a:pt x="36072" y="30118"/>
                      <a:pt x="44459" y="29379"/>
                      <a:pt x="47458" y="29466"/>
                    </a:cubicBezTo>
                  </a:path>
                </a:pathLst>
              </a:custGeom>
              <a:noFill/>
              <a:ln w="16800" cap="flat" cmpd="sng">
                <a:solidFill>
                  <a:schemeClr val="dk1"/>
                </a:solidFill>
                <a:prstDash val="solid"/>
                <a:round/>
                <a:headEnd type="none" w="med" len="med"/>
                <a:tailEnd type="none" w="med" len="med"/>
              </a:ln>
            </p:spPr>
            <p:txBody>
              <a:bodyPr/>
              <a:lstStyle/>
              <a:p>
                <a:endParaRPr lang="en-US" sz="1867"/>
              </a:p>
            </p:txBody>
          </p:sp>
          <p:cxnSp>
            <p:nvCxnSpPr>
              <p:cNvPr id="15" name="Google Shape;343;p24">
                <a:extLst>
                  <a:ext uri="{FF2B5EF4-FFF2-40B4-BE49-F238E27FC236}">
                    <a16:creationId xmlns:a16="http://schemas.microsoft.com/office/drawing/2014/main" id="{ECA9C238-6CA8-9BCD-1F45-DB9F85B51384}"/>
                  </a:ext>
                </a:extLst>
              </p:cNvPr>
              <p:cNvCxnSpPr/>
              <p:nvPr/>
            </p:nvCxnSpPr>
            <p:spPr>
              <a:xfrm>
                <a:off x="5927800" y="831637"/>
                <a:ext cx="697500" cy="0"/>
              </a:xfrm>
              <a:prstGeom prst="straightConnector1">
                <a:avLst/>
              </a:prstGeom>
              <a:noFill/>
              <a:ln w="8400" cap="flat" cmpd="sng">
                <a:solidFill>
                  <a:schemeClr val="lt2"/>
                </a:solidFill>
                <a:prstDash val="dash"/>
                <a:round/>
                <a:headEnd type="none" w="med" len="med"/>
                <a:tailEnd type="none" w="med" len="med"/>
              </a:ln>
            </p:spPr>
          </p:cxnSp>
          <p:sp>
            <p:nvSpPr>
              <p:cNvPr id="16" name="Google Shape;344;p24">
                <a:extLst>
                  <a:ext uri="{FF2B5EF4-FFF2-40B4-BE49-F238E27FC236}">
                    <a16:creationId xmlns:a16="http://schemas.microsoft.com/office/drawing/2014/main" id="{880B5F1D-13E2-D7FA-0EFA-E96928BD2FFA}"/>
                  </a:ext>
                </a:extLst>
              </p:cNvPr>
              <p:cNvSpPr txBox="1"/>
              <p:nvPr/>
            </p:nvSpPr>
            <p:spPr>
              <a:xfrm>
                <a:off x="5975175" y="734175"/>
                <a:ext cx="586800" cy="308684"/>
              </a:xfrm>
              <a:prstGeom prst="rect">
                <a:avLst/>
              </a:prstGeom>
              <a:noFill/>
              <a:ln>
                <a:noFill/>
              </a:ln>
            </p:spPr>
            <p:txBody>
              <a:bodyPr spcFirstLastPara="1" wrap="square" lIns="107567" tIns="107567" rIns="107567" bIns="107567" anchor="t" anchorCtr="0">
                <a:spAutoFit/>
              </a:bodyPr>
              <a:lstStyle/>
              <a:p>
                <a:r>
                  <a:rPr lang="fr" sz="1293" b="1">
                    <a:solidFill>
                      <a:schemeClr val="dk1"/>
                    </a:solidFill>
                    <a:latin typeface="Source Sans Pro"/>
                    <a:ea typeface="Source Sans Pro"/>
                    <a:cs typeface="Source Sans Pro"/>
                    <a:sym typeface="Source Sans Pro"/>
                  </a:rPr>
                  <a:t>E</a:t>
                </a:r>
                <a:r>
                  <a:rPr lang="fr" sz="1293" b="1" baseline="-25000">
                    <a:solidFill>
                      <a:schemeClr val="dk1"/>
                    </a:solidFill>
                    <a:latin typeface="Source Sans Pro"/>
                    <a:ea typeface="Source Sans Pro"/>
                    <a:cs typeface="Source Sans Pro"/>
                    <a:sym typeface="Source Sans Pro"/>
                  </a:rPr>
                  <a:t>ion</a:t>
                </a:r>
                <a:endParaRPr sz="1293" b="1" baseline="-25000">
                  <a:solidFill>
                    <a:schemeClr val="dk1"/>
                  </a:solidFill>
                  <a:latin typeface="Source Sans Pro"/>
                  <a:ea typeface="Source Sans Pro"/>
                  <a:cs typeface="Source Sans Pro"/>
                  <a:sym typeface="Source Sans Pro"/>
                </a:endParaRPr>
              </a:p>
            </p:txBody>
          </p:sp>
          <p:cxnSp>
            <p:nvCxnSpPr>
              <p:cNvPr id="17" name="Google Shape;345;p24">
                <a:extLst>
                  <a:ext uri="{FF2B5EF4-FFF2-40B4-BE49-F238E27FC236}">
                    <a16:creationId xmlns:a16="http://schemas.microsoft.com/office/drawing/2014/main" id="{17935CAC-AE72-8BA7-82C0-F3F0F7D3E882}"/>
                  </a:ext>
                </a:extLst>
              </p:cNvPr>
              <p:cNvCxnSpPr/>
              <p:nvPr/>
            </p:nvCxnSpPr>
            <p:spPr>
              <a:xfrm>
                <a:off x="6297375" y="834425"/>
                <a:ext cx="0" cy="756300"/>
              </a:xfrm>
              <a:prstGeom prst="straightConnector1">
                <a:avLst/>
              </a:prstGeom>
              <a:noFill/>
              <a:ln w="8400" cap="flat" cmpd="sng">
                <a:solidFill>
                  <a:schemeClr val="lt2"/>
                </a:solidFill>
                <a:prstDash val="solid"/>
                <a:round/>
                <a:headEnd type="stealth" w="med" len="med"/>
                <a:tailEnd type="stealth" w="med" len="med"/>
              </a:ln>
            </p:spPr>
          </p:cxnSp>
          <p:sp>
            <p:nvSpPr>
              <p:cNvPr id="18" name="Google Shape;346;p24">
                <a:extLst>
                  <a:ext uri="{FF2B5EF4-FFF2-40B4-BE49-F238E27FC236}">
                    <a16:creationId xmlns:a16="http://schemas.microsoft.com/office/drawing/2014/main" id="{4773DDA5-315A-4002-BA59-32C630CB091A}"/>
                  </a:ext>
                </a:extLst>
              </p:cNvPr>
              <p:cNvSpPr txBox="1"/>
              <p:nvPr/>
            </p:nvSpPr>
            <p:spPr>
              <a:xfrm>
                <a:off x="7422975" y="1724775"/>
                <a:ext cx="586800" cy="308684"/>
              </a:xfrm>
              <a:prstGeom prst="rect">
                <a:avLst/>
              </a:prstGeom>
              <a:noFill/>
              <a:ln>
                <a:noFill/>
              </a:ln>
            </p:spPr>
            <p:txBody>
              <a:bodyPr spcFirstLastPara="1" wrap="square" lIns="107567" tIns="107567" rIns="107567" bIns="107567" anchor="t" anchorCtr="0">
                <a:spAutoFit/>
              </a:bodyPr>
              <a:lstStyle/>
              <a:p>
                <a:r>
                  <a:rPr lang="fr" sz="1293">
                    <a:solidFill>
                      <a:schemeClr val="lt2"/>
                    </a:solidFill>
                    <a:latin typeface="Source Sans Pro"/>
                    <a:ea typeface="Source Sans Pro"/>
                    <a:cs typeface="Source Sans Pro"/>
                    <a:sym typeface="Source Sans Pro"/>
                  </a:rPr>
                  <a:t>time</a:t>
                </a:r>
                <a:endParaRPr sz="1293" baseline="-25000">
                  <a:solidFill>
                    <a:schemeClr val="lt2"/>
                  </a:solidFill>
                  <a:latin typeface="Source Sans Pro"/>
                  <a:ea typeface="Source Sans Pro"/>
                  <a:cs typeface="Source Sans Pro"/>
                  <a:sym typeface="Source Sans Pro"/>
                </a:endParaRPr>
              </a:p>
            </p:txBody>
          </p:sp>
        </p:grpSp>
      </p:grpSp>
      <p:sp>
        <p:nvSpPr>
          <p:cNvPr id="19" name="Google Shape;348;p24">
            <a:extLst>
              <a:ext uri="{FF2B5EF4-FFF2-40B4-BE49-F238E27FC236}">
                <a16:creationId xmlns:a16="http://schemas.microsoft.com/office/drawing/2014/main" id="{7CD1F48B-11B3-8FBC-C2F6-4A1EB6C6DF85}"/>
              </a:ext>
            </a:extLst>
          </p:cNvPr>
          <p:cNvSpPr txBox="1">
            <a:spLocks/>
          </p:cNvSpPr>
          <p:nvPr/>
        </p:nvSpPr>
        <p:spPr>
          <a:xfrm>
            <a:off x="422567" y="801133"/>
            <a:ext cx="7026000" cy="630000"/>
          </a:xfrm>
          <a:prstGeom prst="rect">
            <a:avLst/>
          </a:prstGeom>
          <a:noFill/>
          <a:ln>
            <a:noFill/>
          </a:ln>
        </p:spPr>
        <p:txBody>
          <a:bodyPr spcFirstLastPara="1" wrap="square" lIns="121900" tIns="121900" rIns="121900" bIns="121900" anchor="t" anchorCtr="0">
            <a:normAutofit fontScale="70000" lnSpcReduction="20000"/>
          </a:bodyPr>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ibre Franklin Medium"/>
                <a:ea typeface="Libre Franklin Medium"/>
                <a:cs typeface="Libre Franklin Medium"/>
                <a:sym typeface="Libre Franklin Medium"/>
              </a:defRPr>
            </a:lvl1pPr>
            <a:lvl2pPr marL="914400" marR="0" lvl="1" indent="-342900" algn="l" rtl="0">
              <a:lnSpc>
                <a:spcPct val="90000"/>
              </a:lnSpc>
              <a:spcBef>
                <a:spcPts val="500"/>
              </a:spcBef>
              <a:spcAft>
                <a:spcPts val="0"/>
              </a:spcAft>
              <a:buClr>
                <a:schemeClr val="accent1"/>
              </a:buClr>
              <a:buSzPts val="1800"/>
              <a:buFont typeface="Noto Sans Symbols"/>
              <a:buChar char="▪"/>
              <a:defRPr sz="1800" b="0" i="0" u="none" strike="noStrike" cap="none">
                <a:solidFill>
                  <a:schemeClr val="accent1"/>
                </a:solidFill>
                <a:latin typeface="Libre Franklin Medium"/>
                <a:ea typeface="Libre Franklin Medium"/>
                <a:cs typeface="Libre Franklin Medium"/>
                <a:sym typeface="Libre Franklin Medium"/>
              </a:defRPr>
            </a:lvl2pPr>
            <a:lvl3pPr marL="1371600" marR="0" lvl="2" indent="-317500" algn="l" rtl="0">
              <a:lnSpc>
                <a:spcPct val="70000"/>
              </a:lnSpc>
              <a:spcBef>
                <a:spcPts val="500"/>
              </a:spcBef>
              <a:spcAft>
                <a:spcPts val="0"/>
              </a:spcAft>
              <a:buClr>
                <a:schemeClr val="accent2"/>
              </a:buClr>
              <a:buSzPts val="1400"/>
              <a:buFont typeface="Arial"/>
              <a:buChar char="•"/>
              <a:defRPr sz="1400" b="0" i="0" u="none" strike="noStrike" cap="none">
                <a:solidFill>
                  <a:schemeClr val="accent2"/>
                </a:solidFill>
                <a:latin typeface="Libre Franklin Medium"/>
                <a:ea typeface="Libre Franklin Medium"/>
                <a:cs typeface="Libre Franklin Medium"/>
                <a:sym typeface="Libre Franklin Medium"/>
              </a:defRPr>
            </a:lvl3pPr>
            <a:lvl4pPr marL="1828800" marR="0" lvl="3" indent="-295275" algn="l" rtl="0">
              <a:lnSpc>
                <a:spcPct val="60000"/>
              </a:lnSpc>
              <a:spcBef>
                <a:spcPts val="500"/>
              </a:spcBef>
              <a:spcAft>
                <a:spcPts val="0"/>
              </a:spcAft>
              <a:buClr>
                <a:schemeClr val="accent3"/>
              </a:buClr>
              <a:buSzPts val="1050"/>
              <a:buFont typeface="Noto Sans Symbols"/>
              <a:buChar char="▪"/>
              <a:defRPr sz="1050" b="0" i="0" u="none" strike="noStrike" cap="none">
                <a:solidFill>
                  <a:schemeClr val="accent3"/>
                </a:solidFill>
                <a:latin typeface="Libre Franklin Medium"/>
                <a:ea typeface="Libre Franklin Medium"/>
                <a:cs typeface="Libre Franklin Medium"/>
                <a:sym typeface="Libre Franklin Medium"/>
              </a:defRPr>
            </a:lvl4pPr>
            <a:lvl5pPr marL="2286000" marR="0" lvl="4" indent="-279400" algn="l" rtl="0">
              <a:lnSpc>
                <a:spcPct val="60000"/>
              </a:lnSpc>
              <a:spcBef>
                <a:spcPts val="500"/>
              </a:spcBef>
              <a:spcAft>
                <a:spcPts val="0"/>
              </a:spcAft>
              <a:buClr>
                <a:schemeClr val="dk1"/>
              </a:buClr>
              <a:buSzPts val="800"/>
              <a:buFont typeface="Arial"/>
              <a:buChar char="•"/>
              <a:defRPr sz="800" b="0" i="0" u="none" strike="noStrike" cap="none">
                <a:solidFill>
                  <a:schemeClr val="dk1"/>
                </a:solidFill>
                <a:latin typeface="Libre Franklin Medium"/>
                <a:ea typeface="Libre Franklin Medium"/>
                <a:cs typeface="Libre Franklin Medium"/>
                <a:sym typeface="Libre Franklin Medium"/>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spcAft>
                <a:spcPts val="1600"/>
              </a:spcAft>
              <a:buFont typeface="Arial"/>
              <a:buNone/>
            </a:pPr>
            <a:r>
              <a:rPr lang="en-US" dirty="0"/>
              <a:t>Based on </a:t>
            </a:r>
            <a:r>
              <a:rPr lang="en-US" dirty="0">
                <a:solidFill>
                  <a:schemeClr val="accent5"/>
                </a:solidFill>
              </a:rPr>
              <a:t>EDELWEISS</a:t>
            </a:r>
            <a:r>
              <a:rPr lang="en-US" dirty="0"/>
              <a:t> and </a:t>
            </a:r>
            <a:r>
              <a:rPr lang="en-US" dirty="0">
                <a:solidFill>
                  <a:schemeClr val="accent5"/>
                </a:solidFill>
              </a:rPr>
              <a:t>Ricochet</a:t>
            </a:r>
            <a:r>
              <a:rPr lang="en-US" dirty="0"/>
              <a:t> expertise</a:t>
            </a:r>
          </a:p>
        </p:txBody>
      </p:sp>
      <p:sp>
        <p:nvSpPr>
          <p:cNvPr id="20" name="Google Shape;349;p24">
            <a:extLst>
              <a:ext uri="{FF2B5EF4-FFF2-40B4-BE49-F238E27FC236}">
                <a16:creationId xmlns:a16="http://schemas.microsoft.com/office/drawing/2014/main" id="{1A2A20A6-4DA4-E3DA-1D33-3EE24B33EB77}"/>
              </a:ext>
            </a:extLst>
          </p:cNvPr>
          <p:cNvSpPr txBox="1"/>
          <p:nvPr/>
        </p:nvSpPr>
        <p:spPr>
          <a:xfrm>
            <a:off x="7470000" y="3063562"/>
            <a:ext cx="4214000" cy="1272296"/>
          </a:xfrm>
          <a:prstGeom prst="rect">
            <a:avLst/>
          </a:prstGeom>
          <a:noFill/>
          <a:ln>
            <a:noFill/>
          </a:ln>
        </p:spPr>
        <p:txBody>
          <a:bodyPr spcFirstLastPara="1" wrap="square" lIns="121900" tIns="121900" rIns="121900" bIns="121900" anchor="t" anchorCtr="0">
            <a:spAutoFit/>
          </a:bodyPr>
          <a:lstStyle/>
          <a:p>
            <a:pPr>
              <a:lnSpc>
                <a:spcPct val="150000"/>
              </a:lnSpc>
            </a:pPr>
            <a:r>
              <a:rPr lang="fr" sz="2667" b="1" dirty="0" err="1">
                <a:solidFill>
                  <a:schemeClr val="accent4"/>
                </a:solidFill>
                <a:latin typeface="Source Sans Pro"/>
                <a:ea typeface="Source Sans Pro"/>
                <a:cs typeface="Source Sans Pro"/>
                <a:sym typeface="Source Sans Pro"/>
              </a:rPr>
              <a:t>E</a:t>
            </a:r>
            <a:r>
              <a:rPr lang="fr" sz="2667" b="1" baseline="-25000" dirty="0" err="1">
                <a:solidFill>
                  <a:schemeClr val="accent4"/>
                </a:solidFill>
                <a:latin typeface="Source Sans Pro"/>
                <a:ea typeface="Source Sans Pro"/>
                <a:cs typeface="Source Sans Pro"/>
                <a:sym typeface="Source Sans Pro"/>
              </a:rPr>
              <a:t>heat</a:t>
            </a:r>
            <a:r>
              <a:rPr lang="fr" sz="2667" b="1" dirty="0">
                <a:solidFill>
                  <a:srgbClr val="7F7F7F"/>
                </a:solidFill>
                <a:latin typeface="Source Sans Pro"/>
                <a:ea typeface="Source Sans Pro"/>
                <a:cs typeface="Source Sans Pro"/>
                <a:sym typeface="Source Sans Pro"/>
              </a:rPr>
              <a:t> = </a:t>
            </a:r>
            <a:r>
              <a:rPr lang="fr" sz="2667" b="1" dirty="0" err="1">
                <a:solidFill>
                  <a:srgbClr val="009688"/>
                </a:solidFill>
                <a:latin typeface="Source Sans Pro"/>
                <a:ea typeface="Source Sans Pro"/>
                <a:cs typeface="Source Sans Pro"/>
                <a:sym typeface="Source Sans Pro"/>
              </a:rPr>
              <a:t>E</a:t>
            </a:r>
            <a:r>
              <a:rPr lang="fr" sz="2667" b="1" baseline="-25000" dirty="0" err="1">
                <a:solidFill>
                  <a:srgbClr val="009688"/>
                </a:solidFill>
                <a:latin typeface="Source Sans Pro"/>
                <a:ea typeface="Source Sans Pro"/>
                <a:cs typeface="Source Sans Pro"/>
                <a:sym typeface="Source Sans Pro"/>
              </a:rPr>
              <a:t>recoil</a:t>
            </a:r>
            <a:r>
              <a:rPr lang="fr" sz="2667" b="1" baseline="-25000" dirty="0">
                <a:solidFill>
                  <a:srgbClr val="009688"/>
                </a:solidFill>
                <a:latin typeface="Source Sans Pro"/>
                <a:ea typeface="Source Sans Pro"/>
                <a:cs typeface="Source Sans Pro"/>
                <a:sym typeface="Source Sans Pro"/>
              </a:rPr>
              <a:t> </a:t>
            </a:r>
            <a:r>
              <a:rPr lang="fr" sz="2667" b="1" dirty="0">
                <a:solidFill>
                  <a:srgbClr val="7F7F7F"/>
                </a:solidFill>
                <a:latin typeface="Source Sans Pro"/>
                <a:ea typeface="Source Sans Pro"/>
                <a:cs typeface="Source Sans Pro"/>
                <a:sym typeface="Source Sans Pro"/>
              </a:rPr>
              <a:t>+ </a:t>
            </a:r>
            <a:r>
              <a:rPr lang="fr" sz="2667" b="1" dirty="0" err="1">
                <a:solidFill>
                  <a:schemeClr val="dk1"/>
                </a:solidFill>
                <a:latin typeface="Source Sans Pro"/>
                <a:ea typeface="Source Sans Pro"/>
                <a:cs typeface="Source Sans Pro"/>
                <a:sym typeface="Source Sans Pro"/>
              </a:rPr>
              <a:t>E</a:t>
            </a:r>
            <a:r>
              <a:rPr lang="fr" sz="2667" b="1" baseline="-25000" dirty="0" err="1">
                <a:solidFill>
                  <a:schemeClr val="dk1"/>
                </a:solidFill>
                <a:latin typeface="Source Sans Pro"/>
                <a:ea typeface="Source Sans Pro"/>
                <a:cs typeface="Source Sans Pro"/>
                <a:sym typeface="Source Sans Pro"/>
              </a:rPr>
              <a:t>luke</a:t>
            </a:r>
            <a:endParaRPr sz="2667" b="1" baseline="-25000" dirty="0">
              <a:solidFill>
                <a:schemeClr val="dk1"/>
              </a:solidFill>
              <a:latin typeface="Source Sans Pro"/>
              <a:ea typeface="Source Sans Pro"/>
              <a:cs typeface="Source Sans Pro"/>
              <a:sym typeface="Source Sans Pro"/>
            </a:endParaRPr>
          </a:p>
          <a:p>
            <a:r>
              <a:rPr lang="fr" sz="2667" b="1" dirty="0">
                <a:solidFill>
                  <a:srgbClr val="7F7F7F"/>
                </a:solidFill>
                <a:latin typeface="Source Sans Pro"/>
                <a:ea typeface="Source Sans Pro"/>
                <a:cs typeface="Source Sans Pro"/>
                <a:sym typeface="Source Sans Pro"/>
              </a:rPr>
              <a:t>          = </a:t>
            </a:r>
            <a:r>
              <a:rPr lang="fr" sz="2667" b="1" dirty="0" err="1">
                <a:solidFill>
                  <a:schemeClr val="accent5"/>
                </a:solidFill>
                <a:latin typeface="Source Sans Pro"/>
                <a:ea typeface="Source Sans Pro"/>
                <a:cs typeface="Source Sans Pro"/>
                <a:sym typeface="Source Sans Pro"/>
              </a:rPr>
              <a:t>E</a:t>
            </a:r>
            <a:r>
              <a:rPr lang="fr" sz="2667" b="1" baseline="-25000" dirty="0" err="1">
                <a:solidFill>
                  <a:schemeClr val="accent5"/>
                </a:solidFill>
                <a:latin typeface="Source Sans Pro"/>
                <a:ea typeface="Source Sans Pro"/>
                <a:cs typeface="Source Sans Pro"/>
                <a:sym typeface="Source Sans Pro"/>
              </a:rPr>
              <a:t>recoil</a:t>
            </a:r>
            <a:r>
              <a:rPr lang="fr" sz="2667" b="1" dirty="0">
                <a:solidFill>
                  <a:srgbClr val="7F7F7F"/>
                </a:solidFill>
                <a:latin typeface="Source Sans Pro"/>
                <a:ea typeface="Source Sans Pro"/>
                <a:cs typeface="Source Sans Pro"/>
                <a:sym typeface="Source Sans Pro"/>
              </a:rPr>
              <a:t> +  </a:t>
            </a:r>
            <a:r>
              <a:rPr lang="fr" sz="2667" b="1" dirty="0" err="1">
                <a:solidFill>
                  <a:schemeClr val="dk1"/>
                </a:solidFill>
                <a:latin typeface="Source Sans Pro"/>
                <a:ea typeface="Source Sans Pro"/>
                <a:cs typeface="Source Sans Pro"/>
                <a:sym typeface="Source Sans Pro"/>
              </a:rPr>
              <a:t>E</a:t>
            </a:r>
            <a:r>
              <a:rPr lang="fr" sz="2667" b="1" baseline="-25000" dirty="0" err="1">
                <a:solidFill>
                  <a:schemeClr val="dk1"/>
                </a:solidFill>
                <a:latin typeface="Source Sans Pro"/>
                <a:ea typeface="Source Sans Pro"/>
                <a:cs typeface="Source Sans Pro"/>
                <a:sym typeface="Source Sans Pro"/>
              </a:rPr>
              <a:t>ion</a:t>
            </a:r>
            <a:r>
              <a:rPr lang="fr" sz="2667" b="1" dirty="0">
                <a:solidFill>
                  <a:srgbClr val="7E57C2"/>
                </a:solidFill>
                <a:latin typeface="Source Sans Pro"/>
                <a:ea typeface="Source Sans Pro"/>
                <a:cs typeface="Source Sans Pro"/>
                <a:sym typeface="Source Sans Pro"/>
              </a:rPr>
              <a:t> </a:t>
            </a:r>
            <a:r>
              <a:rPr lang="fr" sz="2667" b="1" dirty="0">
                <a:solidFill>
                  <a:srgbClr val="7F7F7F"/>
                </a:solidFill>
                <a:latin typeface="Proxima Nova"/>
                <a:ea typeface="Proxima Nova"/>
                <a:cs typeface="Proxima Nova"/>
                <a:sym typeface="Proxima Nova"/>
              </a:rPr>
              <a:t>ΔV</a:t>
            </a:r>
            <a:r>
              <a:rPr lang="fr" sz="2667" b="1" dirty="0">
                <a:solidFill>
                  <a:schemeClr val="accent1"/>
                </a:solidFill>
                <a:latin typeface="Source Sans Pro"/>
                <a:ea typeface="Source Sans Pro"/>
                <a:cs typeface="Source Sans Pro"/>
                <a:sym typeface="Source Sans Pro"/>
              </a:rPr>
              <a:t>/</a:t>
            </a:r>
            <a:r>
              <a:rPr lang="fr" sz="2667" b="1" dirty="0" err="1">
                <a:solidFill>
                  <a:schemeClr val="accent1"/>
                </a:solidFill>
                <a:latin typeface="Source Sans Pro"/>
                <a:ea typeface="Source Sans Pro"/>
                <a:cs typeface="Source Sans Pro"/>
                <a:sym typeface="Source Sans Pro"/>
              </a:rPr>
              <a:t>ε</a:t>
            </a:r>
            <a:r>
              <a:rPr lang="fr" sz="2533" b="1" baseline="-25000" dirty="0" err="1">
                <a:solidFill>
                  <a:schemeClr val="accent1"/>
                </a:solidFill>
                <a:latin typeface="Source Sans Pro"/>
                <a:ea typeface="Source Sans Pro"/>
                <a:cs typeface="Source Sans Pro"/>
                <a:sym typeface="Source Sans Pro"/>
              </a:rPr>
              <a:t>eh</a:t>
            </a:r>
            <a:endParaRPr sz="2533" b="1" dirty="0">
              <a:solidFill>
                <a:schemeClr val="accent1"/>
              </a:solidFill>
              <a:latin typeface="Source Sans Pro"/>
              <a:ea typeface="Source Sans Pro"/>
              <a:cs typeface="Source Sans Pro"/>
              <a:sym typeface="Source Sans Pro"/>
            </a:endParaRPr>
          </a:p>
        </p:txBody>
      </p:sp>
      <p:grpSp>
        <p:nvGrpSpPr>
          <p:cNvPr id="21" name="Google Shape;350;p24">
            <a:extLst>
              <a:ext uri="{FF2B5EF4-FFF2-40B4-BE49-F238E27FC236}">
                <a16:creationId xmlns:a16="http://schemas.microsoft.com/office/drawing/2014/main" id="{B63F32DF-E6A4-DAF4-5F8F-162439E6EFA4}"/>
              </a:ext>
            </a:extLst>
          </p:cNvPr>
          <p:cNvGrpSpPr/>
          <p:nvPr/>
        </p:nvGrpSpPr>
        <p:grpSpPr>
          <a:xfrm>
            <a:off x="320368" y="1379956"/>
            <a:ext cx="4524185" cy="2639803"/>
            <a:chOff x="1721700" y="1581550"/>
            <a:chExt cx="4478800" cy="2613322"/>
          </a:xfrm>
        </p:grpSpPr>
        <p:grpSp>
          <p:nvGrpSpPr>
            <p:cNvPr id="22" name="Google Shape;351;p24">
              <a:extLst>
                <a:ext uri="{FF2B5EF4-FFF2-40B4-BE49-F238E27FC236}">
                  <a16:creationId xmlns:a16="http://schemas.microsoft.com/office/drawing/2014/main" id="{1A981293-1222-C7DF-6EDC-25C1C556E8E6}"/>
                </a:ext>
              </a:extLst>
            </p:cNvPr>
            <p:cNvGrpSpPr/>
            <p:nvPr/>
          </p:nvGrpSpPr>
          <p:grpSpPr>
            <a:xfrm>
              <a:off x="1721700" y="1581550"/>
              <a:ext cx="4478800" cy="2613322"/>
              <a:chOff x="2864700" y="1810150"/>
              <a:chExt cx="4478800" cy="2613322"/>
            </a:xfrm>
          </p:grpSpPr>
          <p:sp>
            <p:nvSpPr>
              <p:cNvPr id="24" name="Google Shape;352;p24">
                <a:extLst>
                  <a:ext uri="{FF2B5EF4-FFF2-40B4-BE49-F238E27FC236}">
                    <a16:creationId xmlns:a16="http://schemas.microsoft.com/office/drawing/2014/main" id="{F6C77E3B-20E8-D17F-C9B8-26E8C553A435}"/>
                  </a:ext>
                </a:extLst>
              </p:cNvPr>
              <p:cNvSpPr/>
              <p:nvPr/>
            </p:nvSpPr>
            <p:spPr>
              <a:xfrm>
                <a:off x="2864700" y="2234550"/>
                <a:ext cx="3414600" cy="1766400"/>
              </a:xfrm>
              <a:prstGeom prst="roundRect">
                <a:avLst>
                  <a:gd name="adj" fmla="val 16667"/>
                </a:avLst>
              </a:prstGeom>
              <a:solidFill>
                <a:srgbClr val="009688">
                  <a:alpha val="29550"/>
                </a:srgbClr>
              </a:solidFill>
              <a:ln w="7225" cap="flat" cmpd="sng">
                <a:solidFill>
                  <a:srgbClr val="000000"/>
                </a:solidFill>
                <a:prstDash val="solid"/>
                <a:round/>
                <a:headEnd type="none" w="sm" len="sm"/>
                <a:tailEnd type="none" w="sm" len="sm"/>
              </a:ln>
            </p:spPr>
            <p:txBody>
              <a:bodyPr spcFirstLastPara="1" wrap="square" lIns="92333" tIns="92333" rIns="92333" bIns="92333" anchor="ctr" anchorCtr="0">
                <a:noAutofit/>
              </a:bodyPr>
              <a:lstStyle/>
              <a:p>
                <a:pPr algn="ctr"/>
                <a:endParaRPr sz="1413">
                  <a:latin typeface="Source Sans Pro"/>
                  <a:ea typeface="Source Sans Pro"/>
                  <a:cs typeface="Source Sans Pro"/>
                  <a:sym typeface="Source Sans Pro"/>
                </a:endParaRPr>
              </a:p>
            </p:txBody>
          </p:sp>
          <p:sp>
            <p:nvSpPr>
              <p:cNvPr id="25" name="Google Shape;353;p24">
                <a:extLst>
                  <a:ext uri="{FF2B5EF4-FFF2-40B4-BE49-F238E27FC236}">
                    <a16:creationId xmlns:a16="http://schemas.microsoft.com/office/drawing/2014/main" id="{3F9CDC56-46AA-7AF8-B89E-53984F53656E}"/>
                  </a:ext>
                </a:extLst>
              </p:cNvPr>
              <p:cNvSpPr/>
              <p:nvPr/>
            </p:nvSpPr>
            <p:spPr>
              <a:xfrm>
                <a:off x="6345700" y="2234550"/>
                <a:ext cx="264600" cy="1766400"/>
              </a:xfrm>
              <a:prstGeom prst="upArrow">
                <a:avLst>
                  <a:gd name="adj1" fmla="val 50000"/>
                  <a:gd name="adj2" fmla="val 50000"/>
                </a:avLst>
              </a:prstGeom>
              <a:solidFill>
                <a:srgbClr val="7F7F7F"/>
              </a:solidFill>
              <a:ln w="7225" cap="flat" cmpd="sng">
                <a:solidFill>
                  <a:srgbClr val="000000"/>
                </a:solidFill>
                <a:prstDash val="solid"/>
                <a:round/>
                <a:headEnd type="none" w="sm" len="sm"/>
                <a:tailEnd type="none" w="sm" len="sm"/>
              </a:ln>
            </p:spPr>
            <p:txBody>
              <a:bodyPr spcFirstLastPara="1" wrap="square" lIns="92333" tIns="92333" rIns="92333" bIns="92333" anchor="ctr" anchorCtr="0">
                <a:noAutofit/>
              </a:bodyPr>
              <a:lstStyle/>
              <a:p>
                <a:pPr algn="ctr"/>
                <a:endParaRPr sz="1413">
                  <a:latin typeface="Source Sans Pro"/>
                  <a:ea typeface="Source Sans Pro"/>
                  <a:cs typeface="Source Sans Pro"/>
                  <a:sym typeface="Source Sans Pro"/>
                </a:endParaRPr>
              </a:p>
            </p:txBody>
          </p:sp>
          <p:sp>
            <p:nvSpPr>
              <p:cNvPr id="26" name="Google Shape;354;p24">
                <a:extLst>
                  <a:ext uri="{FF2B5EF4-FFF2-40B4-BE49-F238E27FC236}">
                    <a16:creationId xmlns:a16="http://schemas.microsoft.com/office/drawing/2014/main" id="{E2299652-8DB6-219A-818B-401AAF82D73F}"/>
                  </a:ext>
                </a:extLst>
              </p:cNvPr>
              <p:cNvSpPr txBox="1"/>
              <p:nvPr/>
            </p:nvSpPr>
            <p:spPr>
              <a:xfrm>
                <a:off x="6534101" y="2879250"/>
                <a:ext cx="809399" cy="476974"/>
              </a:xfrm>
              <a:prstGeom prst="rect">
                <a:avLst/>
              </a:prstGeom>
              <a:noFill/>
              <a:ln>
                <a:noFill/>
              </a:ln>
            </p:spPr>
            <p:txBody>
              <a:bodyPr spcFirstLastPara="1" wrap="square" lIns="92333" tIns="92333" rIns="92333" bIns="92333" anchor="t" anchorCtr="0">
                <a:spAutoFit/>
              </a:bodyPr>
              <a:lstStyle/>
              <a:p>
                <a:r>
                  <a:rPr lang="fr" sz="1919" b="1">
                    <a:solidFill>
                      <a:srgbClr val="434343"/>
                    </a:solidFill>
                    <a:latin typeface="Proxima Nova"/>
                    <a:ea typeface="Proxima Nova"/>
                    <a:cs typeface="Proxima Nova"/>
                    <a:sym typeface="Proxima Nova"/>
                  </a:rPr>
                  <a:t>ΔV</a:t>
                </a:r>
                <a:endParaRPr sz="2221">
                  <a:solidFill>
                    <a:srgbClr val="7F7F7F"/>
                  </a:solidFill>
                  <a:latin typeface="Source Sans Pro"/>
                  <a:ea typeface="Source Sans Pro"/>
                  <a:cs typeface="Source Sans Pro"/>
                  <a:sym typeface="Source Sans Pro"/>
                </a:endParaRPr>
              </a:p>
            </p:txBody>
          </p:sp>
          <p:cxnSp>
            <p:nvCxnSpPr>
              <p:cNvPr id="27" name="Google Shape;355;p24">
                <a:extLst>
                  <a:ext uri="{FF2B5EF4-FFF2-40B4-BE49-F238E27FC236}">
                    <a16:creationId xmlns:a16="http://schemas.microsoft.com/office/drawing/2014/main" id="{61FB1AC7-648D-47FB-6800-D83C800B0F47}"/>
                  </a:ext>
                </a:extLst>
              </p:cNvPr>
              <p:cNvCxnSpPr/>
              <p:nvPr/>
            </p:nvCxnSpPr>
            <p:spPr>
              <a:xfrm>
                <a:off x="3183250" y="2218987"/>
                <a:ext cx="2817000" cy="7800"/>
              </a:xfrm>
              <a:prstGeom prst="straightConnector1">
                <a:avLst/>
              </a:prstGeom>
              <a:noFill/>
              <a:ln w="28875" cap="flat" cmpd="sng">
                <a:solidFill>
                  <a:srgbClr val="000000"/>
                </a:solidFill>
                <a:prstDash val="solid"/>
                <a:round/>
                <a:headEnd type="none" w="med" len="med"/>
                <a:tailEnd type="none" w="med" len="med"/>
              </a:ln>
            </p:spPr>
          </p:cxnSp>
          <p:cxnSp>
            <p:nvCxnSpPr>
              <p:cNvPr id="28" name="Google Shape;356;p24">
                <a:extLst>
                  <a:ext uri="{FF2B5EF4-FFF2-40B4-BE49-F238E27FC236}">
                    <a16:creationId xmlns:a16="http://schemas.microsoft.com/office/drawing/2014/main" id="{1B0BA058-B38A-DB33-C966-85C5E663645D}"/>
                  </a:ext>
                </a:extLst>
              </p:cNvPr>
              <p:cNvCxnSpPr/>
              <p:nvPr/>
            </p:nvCxnSpPr>
            <p:spPr>
              <a:xfrm>
                <a:off x="3183250" y="4008731"/>
                <a:ext cx="2817000" cy="7800"/>
              </a:xfrm>
              <a:prstGeom prst="straightConnector1">
                <a:avLst/>
              </a:prstGeom>
              <a:noFill/>
              <a:ln w="28875" cap="flat" cmpd="sng">
                <a:solidFill>
                  <a:srgbClr val="000000"/>
                </a:solidFill>
                <a:prstDash val="solid"/>
                <a:round/>
                <a:headEnd type="none" w="med" len="med"/>
                <a:tailEnd type="none" w="med" len="med"/>
              </a:ln>
            </p:spPr>
          </p:cxnSp>
          <p:sp>
            <p:nvSpPr>
              <p:cNvPr id="29" name="Google Shape;357;p24">
                <a:extLst>
                  <a:ext uri="{FF2B5EF4-FFF2-40B4-BE49-F238E27FC236}">
                    <a16:creationId xmlns:a16="http://schemas.microsoft.com/office/drawing/2014/main" id="{F139F29D-3C88-420C-0501-C92A2A664D5A}"/>
                  </a:ext>
                </a:extLst>
              </p:cNvPr>
              <p:cNvSpPr txBox="1"/>
              <p:nvPr/>
            </p:nvSpPr>
            <p:spPr>
              <a:xfrm>
                <a:off x="2929400" y="1810150"/>
                <a:ext cx="2588400" cy="461422"/>
              </a:xfrm>
              <a:prstGeom prst="rect">
                <a:avLst/>
              </a:prstGeom>
              <a:noFill/>
              <a:ln>
                <a:noFill/>
              </a:ln>
            </p:spPr>
            <p:txBody>
              <a:bodyPr spcFirstLastPara="1" wrap="square" lIns="92333" tIns="92333" rIns="92333" bIns="92333" anchor="t" anchorCtr="0">
                <a:spAutoFit/>
              </a:bodyPr>
              <a:lstStyle/>
              <a:p>
                <a:r>
                  <a:rPr lang="fr" sz="1817">
                    <a:solidFill>
                      <a:schemeClr val="dk1"/>
                    </a:solidFill>
                    <a:latin typeface="Source Sans Pro"/>
                    <a:ea typeface="Source Sans Pro"/>
                    <a:cs typeface="Source Sans Pro"/>
                    <a:sym typeface="Source Sans Pro"/>
                  </a:rPr>
                  <a:t>Charge</a:t>
                </a:r>
                <a:r>
                  <a:rPr lang="fr" sz="1817">
                    <a:latin typeface="Source Sans Pro"/>
                    <a:ea typeface="Source Sans Pro"/>
                    <a:cs typeface="Source Sans Pro"/>
                    <a:sym typeface="Source Sans Pro"/>
                  </a:rPr>
                  <a:t>/</a:t>
                </a:r>
                <a:r>
                  <a:rPr lang="fr" sz="1817">
                    <a:solidFill>
                      <a:srgbClr val="C77025"/>
                    </a:solidFill>
                    <a:latin typeface="Source Sans Pro"/>
                    <a:ea typeface="Source Sans Pro"/>
                    <a:cs typeface="Source Sans Pro"/>
                    <a:sym typeface="Source Sans Pro"/>
                  </a:rPr>
                  <a:t>Phonon</a:t>
                </a:r>
                <a:r>
                  <a:rPr lang="fr" sz="1817">
                    <a:latin typeface="Source Sans Pro"/>
                    <a:ea typeface="Source Sans Pro"/>
                    <a:cs typeface="Source Sans Pro"/>
                    <a:sym typeface="Source Sans Pro"/>
                  </a:rPr>
                  <a:t> sensors</a:t>
                </a:r>
                <a:endParaRPr sz="1817">
                  <a:latin typeface="Source Sans Pro"/>
                  <a:ea typeface="Source Sans Pro"/>
                  <a:cs typeface="Source Sans Pro"/>
                  <a:sym typeface="Source Sans Pro"/>
                </a:endParaRPr>
              </a:p>
            </p:txBody>
          </p:sp>
          <p:sp>
            <p:nvSpPr>
              <p:cNvPr id="30" name="Google Shape;358;p24">
                <a:extLst>
                  <a:ext uri="{FF2B5EF4-FFF2-40B4-BE49-F238E27FC236}">
                    <a16:creationId xmlns:a16="http://schemas.microsoft.com/office/drawing/2014/main" id="{D05F29A9-D762-D7E2-84C4-B6616745CD05}"/>
                  </a:ext>
                </a:extLst>
              </p:cNvPr>
              <p:cNvSpPr txBox="1"/>
              <p:nvPr/>
            </p:nvSpPr>
            <p:spPr>
              <a:xfrm>
                <a:off x="2929400" y="3962050"/>
                <a:ext cx="3070800" cy="461422"/>
              </a:xfrm>
              <a:prstGeom prst="rect">
                <a:avLst/>
              </a:prstGeom>
              <a:noFill/>
              <a:ln>
                <a:noFill/>
              </a:ln>
            </p:spPr>
            <p:txBody>
              <a:bodyPr spcFirstLastPara="1" wrap="square" lIns="92333" tIns="92333" rIns="92333" bIns="92333" anchor="t" anchorCtr="0">
                <a:spAutoFit/>
              </a:bodyPr>
              <a:lstStyle/>
              <a:p>
                <a:r>
                  <a:rPr lang="fr" sz="1817">
                    <a:solidFill>
                      <a:schemeClr val="dk1"/>
                    </a:solidFill>
                    <a:latin typeface="Source Sans Pro"/>
                    <a:ea typeface="Source Sans Pro"/>
                    <a:cs typeface="Source Sans Pro"/>
                    <a:sym typeface="Source Sans Pro"/>
                  </a:rPr>
                  <a:t>Charge</a:t>
                </a:r>
                <a:r>
                  <a:rPr lang="fr" sz="1817">
                    <a:latin typeface="Source Sans Pro"/>
                    <a:ea typeface="Source Sans Pro"/>
                    <a:cs typeface="Source Sans Pro"/>
                    <a:sym typeface="Source Sans Pro"/>
                  </a:rPr>
                  <a:t>/</a:t>
                </a:r>
                <a:r>
                  <a:rPr lang="fr" sz="1817">
                    <a:solidFill>
                      <a:srgbClr val="C77025"/>
                    </a:solidFill>
                    <a:latin typeface="Source Sans Pro"/>
                    <a:ea typeface="Source Sans Pro"/>
                    <a:cs typeface="Source Sans Pro"/>
                    <a:sym typeface="Source Sans Pro"/>
                  </a:rPr>
                  <a:t>Phonon</a:t>
                </a:r>
                <a:r>
                  <a:rPr lang="fr" sz="1817">
                    <a:latin typeface="Source Sans Pro"/>
                    <a:ea typeface="Source Sans Pro"/>
                    <a:cs typeface="Source Sans Pro"/>
                    <a:sym typeface="Source Sans Pro"/>
                  </a:rPr>
                  <a:t> sensors</a:t>
                </a:r>
                <a:endParaRPr sz="1817">
                  <a:latin typeface="Source Sans Pro"/>
                  <a:ea typeface="Source Sans Pro"/>
                  <a:cs typeface="Source Sans Pro"/>
                  <a:sym typeface="Source Sans Pro"/>
                </a:endParaRPr>
              </a:p>
            </p:txBody>
          </p:sp>
          <p:cxnSp>
            <p:nvCxnSpPr>
              <p:cNvPr id="31" name="Google Shape;359;p24">
                <a:extLst>
                  <a:ext uri="{FF2B5EF4-FFF2-40B4-BE49-F238E27FC236}">
                    <a16:creationId xmlns:a16="http://schemas.microsoft.com/office/drawing/2014/main" id="{D97059C5-0550-D175-5F51-E079D128E505}"/>
                  </a:ext>
                </a:extLst>
              </p:cNvPr>
              <p:cNvCxnSpPr>
                <a:stCxn id="45" idx="0"/>
              </p:cNvCxnSpPr>
              <p:nvPr/>
            </p:nvCxnSpPr>
            <p:spPr>
              <a:xfrm rot="10800000">
                <a:off x="4015733" y="2304648"/>
                <a:ext cx="154800" cy="646800"/>
              </a:xfrm>
              <a:prstGeom prst="straightConnector1">
                <a:avLst/>
              </a:prstGeom>
              <a:noFill/>
              <a:ln w="7225" cap="flat" cmpd="sng">
                <a:solidFill>
                  <a:schemeClr val="dk1"/>
                </a:solidFill>
                <a:prstDash val="solid"/>
                <a:round/>
                <a:headEnd type="none" w="med" len="med"/>
                <a:tailEnd type="triangle" w="med" len="med"/>
              </a:ln>
            </p:spPr>
          </p:cxnSp>
          <p:cxnSp>
            <p:nvCxnSpPr>
              <p:cNvPr id="32" name="Google Shape;361;p24">
                <a:extLst>
                  <a:ext uri="{FF2B5EF4-FFF2-40B4-BE49-F238E27FC236}">
                    <a16:creationId xmlns:a16="http://schemas.microsoft.com/office/drawing/2014/main" id="{7D5F2393-1442-238E-4CD5-1D94A5A86F23}"/>
                  </a:ext>
                </a:extLst>
              </p:cNvPr>
              <p:cNvCxnSpPr>
                <a:stCxn id="45" idx="2"/>
              </p:cNvCxnSpPr>
              <p:nvPr/>
            </p:nvCxnSpPr>
            <p:spPr>
              <a:xfrm flipH="1">
                <a:off x="3945957" y="3260411"/>
                <a:ext cx="259200" cy="615900"/>
              </a:xfrm>
              <a:prstGeom prst="straightConnector1">
                <a:avLst/>
              </a:prstGeom>
              <a:noFill/>
              <a:ln w="7225" cap="flat" cmpd="sng">
                <a:solidFill>
                  <a:schemeClr val="dk1"/>
                </a:solidFill>
                <a:prstDash val="solid"/>
                <a:round/>
                <a:headEnd type="none" w="med" len="med"/>
                <a:tailEnd type="triangle" w="med" len="med"/>
              </a:ln>
            </p:spPr>
          </p:cxnSp>
          <p:cxnSp>
            <p:nvCxnSpPr>
              <p:cNvPr id="33" name="Google Shape;362;p24">
                <a:extLst>
                  <a:ext uri="{FF2B5EF4-FFF2-40B4-BE49-F238E27FC236}">
                    <a16:creationId xmlns:a16="http://schemas.microsoft.com/office/drawing/2014/main" id="{52B79901-9631-29FF-101C-18496BF42B74}"/>
                  </a:ext>
                </a:extLst>
              </p:cNvPr>
              <p:cNvCxnSpPr>
                <a:stCxn id="45" idx="2"/>
              </p:cNvCxnSpPr>
              <p:nvPr/>
            </p:nvCxnSpPr>
            <p:spPr>
              <a:xfrm>
                <a:off x="4205157" y="3260411"/>
                <a:ext cx="425400" cy="678300"/>
              </a:xfrm>
              <a:prstGeom prst="straightConnector1">
                <a:avLst/>
              </a:prstGeom>
              <a:noFill/>
              <a:ln w="7225" cap="flat" cmpd="sng">
                <a:solidFill>
                  <a:schemeClr val="dk1"/>
                </a:solidFill>
                <a:prstDash val="solid"/>
                <a:round/>
                <a:headEnd type="none" w="med" len="med"/>
                <a:tailEnd type="triangle" w="med" len="med"/>
              </a:ln>
            </p:spPr>
          </p:cxnSp>
          <p:sp>
            <p:nvSpPr>
              <p:cNvPr id="34" name="Google Shape;363;p24">
                <a:extLst>
                  <a:ext uri="{FF2B5EF4-FFF2-40B4-BE49-F238E27FC236}">
                    <a16:creationId xmlns:a16="http://schemas.microsoft.com/office/drawing/2014/main" id="{0F764E5D-40E7-419F-DD1D-4407C3BF167A}"/>
                  </a:ext>
                </a:extLst>
              </p:cNvPr>
              <p:cNvSpPr txBox="1"/>
              <p:nvPr/>
            </p:nvSpPr>
            <p:spPr>
              <a:xfrm>
                <a:off x="4459375" y="3456225"/>
                <a:ext cx="425400" cy="384488"/>
              </a:xfrm>
              <a:prstGeom prst="rect">
                <a:avLst/>
              </a:prstGeom>
              <a:noFill/>
              <a:ln>
                <a:noFill/>
              </a:ln>
            </p:spPr>
            <p:txBody>
              <a:bodyPr spcFirstLastPara="1" wrap="square" lIns="92333" tIns="92333" rIns="92333" bIns="92333" anchor="t" anchorCtr="0">
                <a:spAutoFit/>
              </a:bodyPr>
              <a:lstStyle/>
              <a:p>
                <a:r>
                  <a:rPr lang="fr" sz="1312">
                    <a:solidFill>
                      <a:schemeClr val="dk1"/>
                    </a:solidFill>
                    <a:latin typeface="Source Sans Pro"/>
                    <a:ea typeface="Source Sans Pro"/>
                    <a:cs typeface="Source Sans Pro"/>
                    <a:sym typeface="Source Sans Pro"/>
                  </a:rPr>
                  <a:t>e</a:t>
                </a:r>
                <a:r>
                  <a:rPr lang="fr" sz="1312" baseline="30000">
                    <a:solidFill>
                      <a:schemeClr val="dk1"/>
                    </a:solidFill>
                    <a:latin typeface="Source Sans Pro"/>
                    <a:ea typeface="Source Sans Pro"/>
                    <a:cs typeface="Source Sans Pro"/>
                    <a:sym typeface="Source Sans Pro"/>
                  </a:rPr>
                  <a:t>-</a:t>
                </a:r>
                <a:endParaRPr sz="1312" baseline="30000">
                  <a:solidFill>
                    <a:schemeClr val="dk1"/>
                  </a:solidFill>
                  <a:latin typeface="Source Sans Pro"/>
                  <a:ea typeface="Source Sans Pro"/>
                  <a:cs typeface="Source Sans Pro"/>
                  <a:sym typeface="Source Sans Pro"/>
                </a:endParaRPr>
              </a:p>
            </p:txBody>
          </p:sp>
          <p:sp>
            <p:nvSpPr>
              <p:cNvPr id="35" name="Google Shape;364;p24">
                <a:extLst>
                  <a:ext uri="{FF2B5EF4-FFF2-40B4-BE49-F238E27FC236}">
                    <a16:creationId xmlns:a16="http://schemas.microsoft.com/office/drawing/2014/main" id="{9C8141A2-2F9E-3AFF-19CC-884ABD5940EE}"/>
                  </a:ext>
                </a:extLst>
              </p:cNvPr>
              <p:cNvSpPr txBox="1"/>
              <p:nvPr/>
            </p:nvSpPr>
            <p:spPr>
              <a:xfrm>
                <a:off x="3714561" y="3716606"/>
                <a:ext cx="425400" cy="384488"/>
              </a:xfrm>
              <a:prstGeom prst="rect">
                <a:avLst/>
              </a:prstGeom>
              <a:noFill/>
              <a:ln>
                <a:noFill/>
              </a:ln>
            </p:spPr>
            <p:txBody>
              <a:bodyPr spcFirstLastPara="1" wrap="square" lIns="92333" tIns="92333" rIns="92333" bIns="92333" anchor="t" anchorCtr="0">
                <a:spAutoFit/>
              </a:bodyPr>
              <a:lstStyle/>
              <a:p>
                <a:r>
                  <a:rPr lang="fr" sz="1312">
                    <a:solidFill>
                      <a:schemeClr val="dk1"/>
                    </a:solidFill>
                    <a:latin typeface="Source Sans Pro"/>
                    <a:ea typeface="Source Sans Pro"/>
                    <a:cs typeface="Source Sans Pro"/>
                    <a:sym typeface="Source Sans Pro"/>
                  </a:rPr>
                  <a:t>e</a:t>
                </a:r>
                <a:r>
                  <a:rPr lang="fr" sz="1312" baseline="30000">
                    <a:solidFill>
                      <a:schemeClr val="dk1"/>
                    </a:solidFill>
                    <a:latin typeface="Source Sans Pro"/>
                    <a:ea typeface="Source Sans Pro"/>
                    <a:cs typeface="Source Sans Pro"/>
                    <a:sym typeface="Source Sans Pro"/>
                  </a:rPr>
                  <a:t>-</a:t>
                </a:r>
                <a:endParaRPr sz="1312" baseline="30000">
                  <a:solidFill>
                    <a:schemeClr val="dk1"/>
                  </a:solidFill>
                  <a:latin typeface="Source Sans Pro"/>
                  <a:ea typeface="Source Sans Pro"/>
                  <a:cs typeface="Source Sans Pro"/>
                  <a:sym typeface="Source Sans Pro"/>
                </a:endParaRPr>
              </a:p>
            </p:txBody>
          </p:sp>
          <p:sp>
            <p:nvSpPr>
              <p:cNvPr id="36" name="Google Shape;365;p24">
                <a:extLst>
                  <a:ext uri="{FF2B5EF4-FFF2-40B4-BE49-F238E27FC236}">
                    <a16:creationId xmlns:a16="http://schemas.microsoft.com/office/drawing/2014/main" id="{0E501C90-BAED-B294-0266-BD51A5218F4C}"/>
                  </a:ext>
                </a:extLst>
              </p:cNvPr>
              <p:cNvSpPr txBox="1"/>
              <p:nvPr/>
            </p:nvSpPr>
            <p:spPr>
              <a:xfrm>
                <a:off x="3651463" y="2278893"/>
                <a:ext cx="425400" cy="384488"/>
              </a:xfrm>
              <a:prstGeom prst="rect">
                <a:avLst/>
              </a:prstGeom>
              <a:noFill/>
              <a:ln>
                <a:noFill/>
              </a:ln>
            </p:spPr>
            <p:txBody>
              <a:bodyPr spcFirstLastPara="1" wrap="square" lIns="92333" tIns="92333" rIns="92333" bIns="92333" anchor="t" anchorCtr="0">
                <a:spAutoFit/>
              </a:bodyPr>
              <a:lstStyle/>
              <a:p>
                <a:r>
                  <a:rPr lang="fr" sz="1312">
                    <a:solidFill>
                      <a:schemeClr val="dk1"/>
                    </a:solidFill>
                    <a:latin typeface="Source Sans Pro"/>
                    <a:ea typeface="Source Sans Pro"/>
                    <a:cs typeface="Source Sans Pro"/>
                    <a:sym typeface="Source Sans Pro"/>
                  </a:rPr>
                  <a:t>h</a:t>
                </a:r>
                <a:r>
                  <a:rPr lang="fr" sz="1312" baseline="30000">
                    <a:solidFill>
                      <a:schemeClr val="dk1"/>
                    </a:solidFill>
                    <a:latin typeface="Source Sans Pro"/>
                    <a:ea typeface="Source Sans Pro"/>
                    <a:cs typeface="Source Sans Pro"/>
                    <a:sym typeface="Source Sans Pro"/>
                  </a:rPr>
                  <a:t>+</a:t>
                </a:r>
                <a:endParaRPr sz="1312" baseline="30000">
                  <a:solidFill>
                    <a:schemeClr val="dk1"/>
                  </a:solidFill>
                  <a:latin typeface="Source Sans Pro"/>
                  <a:ea typeface="Source Sans Pro"/>
                  <a:cs typeface="Source Sans Pro"/>
                  <a:sym typeface="Source Sans Pro"/>
                </a:endParaRPr>
              </a:p>
            </p:txBody>
          </p:sp>
          <p:cxnSp>
            <p:nvCxnSpPr>
              <p:cNvPr id="37" name="Google Shape;366;p24">
                <a:extLst>
                  <a:ext uri="{FF2B5EF4-FFF2-40B4-BE49-F238E27FC236}">
                    <a16:creationId xmlns:a16="http://schemas.microsoft.com/office/drawing/2014/main" id="{D30F0146-A226-51E6-D914-F27ED32C6DF8}"/>
                  </a:ext>
                </a:extLst>
              </p:cNvPr>
              <p:cNvCxnSpPr/>
              <p:nvPr/>
            </p:nvCxnSpPr>
            <p:spPr>
              <a:xfrm rot="10800000" flipH="1">
                <a:off x="4343400" y="2981700"/>
                <a:ext cx="228600" cy="66300"/>
              </a:xfrm>
              <a:prstGeom prst="straightConnector1">
                <a:avLst/>
              </a:prstGeom>
              <a:noFill/>
              <a:ln w="14425" cap="flat" cmpd="sng">
                <a:solidFill>
                  <a:srgbClr val="C77025"/>
                </a:solidFill>
                <a:prstDash val="solid"/>
                <a:round/>
                <a:headEnd type="none" w="med" len="med"/>
                <a:tailEnd type="triangle" w="med" len="med"/>
              </a:ln>
            </p:spPr>
          </p:cxnSp>
          <p:cxnSp>
            <p:nvCxnSpPr>
              <p:cNvPr id="38" name="Google Shape;367;p24">
                <a:extLst>
                  <a:ext uri="{FF2B5EF4-FFF2-40B4-BE49-F238E27FC236}">
                    <a16:creationId xmlns:a16="http://schemas.microsoft.com/office/drawing/2014/main" id="{731BE286-1BFE-6752-6BCD-388769CEF3EC}"/>
                  </a:ext>
                </a:extLst>
              </p:cNvPr>
              <p:cNvCxnSpPr>
                <a:stCxn id="45" idx="2"/>
              </p:cNvCxnSpPr>
              <p:nvPr/>
            </p:nvCxnSpPr>
            <p:spPr>
              <a:xfrm>
                <a:off x="4205157" y="3260411"/>
                <a:ext cx="62100" cy="244800"/>
              </a:xfrm>
              <a:prstGeom prst="straightConnector1">
                <a:avLst/>
              </a:prstGeom>
              <a:noFill/>
              <a:ln w="14425" cap="flat" cmpd="sng">
                <a:solidFill>
                  <a:srgbClr val="C77025"/>
                </a:solidFill>
                <a:prstDash val="solid"/>
                <a:round/>
                <a:headEnd type="none" w="med" len="med"/>
                <a:tailEnd type="triangle" w="med" len="med"/>
              </a:ln>
            </p:spPr>
          </p:cxnSp>
          <p:cxnSp>
            <p:nvCxnSpPr>
              <p:cNvPr id="39" name="Google Shape;368;p24">
                <a:extLst>
                  <a:ext uri="{FF2B5EF4-FFF2-40B4-BE49-F238E27FC236}">
                    <a16:creationId xmlns:a16="http://schemas.microsoft.com/office/drawing/2014/main" id="{476EF645-220B-C192-BAD4-27DAA6B2D379}"/>
                  </a:ext>
                </a:extLst>
              </p:cNvPr>
              <p:cNvCxnSpPr/>
              <p:nvPr/>
            </p:nvCxnSpPr>
            <p:spPr>
              <a:xfrm flipH="1">
                <a:off x="3810000" y="3200400"/>
                <a:ext cx="166500" cy="152400"/>
              </a:xfrm>
              <a:prstGeom prst="straightConnector1">
                <a:avLst/>
              </a:prstGeom>
              <a:noFill/>
              <a:ln w="14425" cap="flat" cmpd="sng">
                <a:solidFill>
                  <a:srgbClr val="C77025"/>
                </a:solidFill>
                <a:prstDash val="solid"/>
                <a:round/>
                <a:headEnd type="none" w="med" len="med"/>
                <a:tailEnd type="triangle" w="med" len="med"/>
              </a:ln>
            </p:spPr>
          </p:cxnSp>
          <p:cxnSp>
            <p:nvCxnSpPr>
              <p:cNvPr id="40" name="Google Shape;369;p24">
                <a:extLst>
                  <a:ext uri="{FF2B5EF4-FFF2-40B4-BE49-F238E27FC236}">
                    <a16:creationId xmlns:a16="http://schemas.microsoft.com/office/drawing/2014/main" id="{4BDD53AE-8118-644E-902E-355871449BED}"/>
                  </a:ext>
                </a:extLst>
              </p:cNvPr>
              <p:cNvCxnSpPr/>
              <p:nvPr/>
            </p:nvCxnSpPr>
            <p:spPr>
              <a:xfrm rot="10800000">
                <a:off x="3886200" y="2819400"/>
                <a:ext cx="166500" cy="152400"/>
              </a:xfrm>
              <a:prstGeom prst="straightConnector1">
                <a:avLst/>
              </a:prstGeom>
              <a:noFill/>
              <a:ln w="14425" cap="flat" cmpd="sng">
                <a:solidFill>
                  <a:srgbClr val="C77025"/>
                </a:solidFill>
                <a:prstDash val="solid"/>
                <a:round/>
                <a:headEnd type="none" w="med" len="med"/>
                <a:tailEnd type="triangle" w="med" len="med"/>
              </a:ln>
            </p:spPr>
          </p:cxnSp>
          <p:cxnSp>
            <p:nvCxnSpPr>
              <p:cNvPr id="41" name="Google Shape;370;p24">
                <a:extLst>
                  <a:ext uri="{FF2B5EF4-FFF2-40B4-BE49-F238E27FC236}">
                    <a16:creationId xmlns:a16="http://schemas.microsoft.com/office/drawing/2014/main" id="{60E11E6D-770C-FC4F-3FC7-14FA8DD230C9}"/>
                  </a:ext>
                </a:extLst>
              </p:cNvPr>
              <p:cNvCxnSpPr/>
              <p:nvPr/>
            </p:nvCxnSpPr>
            <p:spPr>
              <a:xfrm rot="10800000">
                <a:off x="4253525" y="2689100"/>
                <a:ext cx="0" cy="304800"/>
              </a:xfrm>
              <a:prstGeom prst="straightConnector1">
                <a:avLst/>
              </a:prstGeom>
              <a:noFill/>
              <a:ln w="14425" cap="flat" cmpd="sng">
                <a:solidFill>
                  <a:srgbClr val="C77025"/>
                </a:solidFill>
                <a:prstDash val="solid"/>
                <a:round/>
                <a:headEnd type="none" w="med" len="med"/>
                <a:tailEnd type="triangle" w="med" len="med"/>
              </a:ln>
            </p:spPr>
          </p:cxnSp>
          <p:cxnSp>
            <p:nvCxnSpPr>
              <p:cNvPr id="42" name="Google Shape;371;p24">
                <a:extLst>
                  <a:ext uri="{FF2B5EF4-FFF2-40B4-BE49-F238E27FC236}">
                    <a16:creationId xmlns:a16="http://schemas.microsoft.com/office/drawing/2014/main" id="{5598FF71-5FF3-3C94-602A-F9157D5C030C}"/>
                  </a:ext>
                </a:extLst>
              </p:cNvPr>
              <p:cNvCxnSpPr/>
              <p:nvPr/>
            </p:nvCxnSpPr>
            <p:spPr>
              <a:xfrm>
                <a:off x="4357500" y="3200400"/>
                <a:ext cx="214500" cy="152400"/>
              </a:xfrm>
              <a:prstGeom prst="straightConnector1">
                <a:avLst/>
              </a:prstGeom>
              <a:noFill/>
              <a:ln w="14425" cap="flat" cmpd="sng">
                <a:solidFill>
                  <a:srgbClr val="C77025"/>
                </a:solidFill>
                <a:prstDash val="solid"/>
                <a:round/>
                <a:headEnd type="none" w="med" len="med"/>
                <a:tailEnd type="triangle" w="med" len="med"/>
              </a:ln>
            </p:spPr>
          </p:cxnSp>
          <p:cxnSp>
            <p:nvCxnSpPr>
              <p:cNvPr id="43" name="Google Shape;372;p24">
                <a:extLst>
                  <a:ext uri="{FF2B5EF4-FFF2-40B4-BE49-F238E27FC236}">
                    <a16:creationId xmlns:a16="http://schemas.microsoft.com/office/drawing/2014/main" id="{680EFC68-6FEC-5E0D-F338-7016BDF4AE9C}"/>
                  </a:ext>
                </a:extLst>
              </p:cNvPr>
              <p:cNvCxnSpPr/>
              <p:nvPr/>
            </p:nvCxnSpPr>
            <p:spPr>
              <a:xfrm>
                <a:off x="4349849" y="3149225"/>
                <a:ext cx="263700" cy="19200"/>
              </a:xfrm>
              <a:prstGeom prst="straightConnector1">
                <a:avLst/>
              </a:prstGeom>
              <a:noFill/>
              <a:ln w="14425" cap="flat" cmpd="sng">
                <a:solidFill>
                  <a:srgbClr val="C77025"/>
                </a:solidFill>
                <a:prstDash val="solid"/>
                <a:round/>
                <a:headEnd type="none" w="med" len="med"/>
                <a:tailEnd type="triangle" w="med" len="med"/>
              </a:ln>
            </p:spPr>
          </p:cxnSp>
          <p:cxnSp>
            <p:nvCxnSpPr>
              <p:cNvPr id="44" name="Google Shape;373;p24">
                <a:extLst>
                  <a:ext uri="{FF2B5EF4-FFF2-40B4-BE49-F238E27FC236}">
                    <a16:creationId xmlns:a16="http://schemas.microsoft.com/office/drawing/2014/main" id="{1912CD8F-A5CB-3891-D1B4-5382032BA142}"/>
                  </a:ext>
                </a:extLst>
              </p:cNvPr>
              <p:cNvCxnSpPr/>
              <p:nvPr/>
            </p:nvCxnSpPr>
            <p:spPr>
              <a:xfrm rot="10800000">
                <a:off x="3704474" y="3082800"/>
                <a:ext cx="256800" cy="23700"/>
              </a:xfrm>
              <a:prstGeom prst="straightConnector1">
                <a:avLst/>
              </a:prstGeom>
              <a:noFill/>
              <a:ln w="14425" cap="flat" cmpd="sng">
                <a:solidFill>
                  <a:srgbClr val="C77025"/>
                </a:solidFill>
                <a:prstDash val="solid"/>
                <a:round/>
                <a:headEnd type="none" w="med" len="med"/>
                <a:tailEnd type="triangle" w="med" len="med"/>
              </a:ln>
            </p:spPr>
          </p:cxnSp>
          <p:sp>
            <p:nvSpPr>
              <p:cNvPr id="45" name="Google Shape;360;p24">
                <a:extLst>
                  <a:ext uri="{FF2B5EF4-FFF2-40B4-BE49-F238E27FC236}">
                    <a16:creationId xmlns:a16="http://schemas.microsoft.com/office/drawing/2014/main" id="{246EAB7D-C8FB-F066-C9D2-FF091D0227FE}"/>
                  </a:ext>
                </a:extLst>
              </p:cNvPr>
              <p:cNvSpPr/>
              <p:nvPr/>
            </p:nvSpPr>
            <p:spPr>
              <a:xfrm>
                <a:off x="3992426" y="2917063"/>
                <a:ext cx="395712" cy="393606"/>
              </a:xfrm>
              <a:prstGeom prst="irregularSeal2">
                <a:avLst/>
              </a:prstGeom>
              <a:solidFill>
                <a:srgbClr val="FFD600"/>
              </a:solidFill>
              <a:ln w="21650" cap="flat" cmpd="sng">
                <a:solidFill>
                  <a:srgbClr val="009688"/>
                </a:solidFill>
                <a:prstDash val="solid"/>
                <a:round/>
                <a:headEnd type="none" w="sm" len="sm"/>
                <a:tailEnd type="none" w="sm" len="sm"/>
              </a:ln>
            </p:spPr>
            <p:txBody>
              <a:bodyPr spcFirstLastPara="1" wrap="square" lIns="92333" tIns="92333" rIns="92333" bIns="92333" anchor="ctr" anchorCtr="0">
                <a:noAutofit/>
              </a:bodyPr>
              <a:lstStyle/>
              <a:p>
                <a:endParaRPr sz="1867"/>
              </a:p>
            </p:txBody>
          </p:sp>
          <p:sp>
            <p:nvSpPr>
              <p:cNvPr id="46" name="Google Shape;374;p24">
                <a:extLst>
                  <a:ext uri="{FF2B5EF4-FFF2-40B4-BE49-F238E27FC236}">
                    <a16:creationId xmlns:a16="http://schemas.microsoft.com/office/drawing/2014/main" id="{C28F64CF-B1F8-6C51-6CDA-CC70502E21C9}"/>
                  </a:ext>
                </a:extLst>
              </p:cNvPr>
              <p:cNvSpPr txBox="1"/>
              <p:nvPr/>
            </p:nvSpPr>
            <p:spPr>
              <a:xfrm>
                <a:off x="4591675" y="2903750"/>
                <a:ext cx="1626000" cy="369253"/>
              </a:xfrm>
              <a:prstGeom prst="rect">
                <a:avLst/>
              </a:prstGeom>
              <a:noFill/>
              <a:ln>
                <a:noFill/>
              </a:ln>
            </p:spPr>
            <p:txBody>
              <a:bodyPr spcFirstLastPara="1" wrap="square" lIns="92333" tIns="92333" rIns="92333" bIns="92333" anchor="t" anchorCtr="0">
                <a:spAutoFit/>
              </a:bodyPr>
              <a:lstStyle/>
              <a:p>
                <a:r>
                  <a:rPr lang="fr" sz="1212">
                    <a:solidFill>
                      <a:srgbClr val="C77025"/>
                    </a:solidFill>
                    <a:latin typeface="Source Sans Pro"/>
                    <a:ea typeface="Source Sans Pro"/>
                    <a:cs typeface="Source Sans Pro"/>
                    <a:sym typeface="Source Sans Pro"/>
                  </a:rPr>
                  <a:t>prompt phonons</a:t>
                </a:r>
                <a:endParaRPr sz="1212">
                  <a:solidFill>
                    <a:srgbClr val="C77025"/>
                  </a:solidFill>
                  <a:latin typeface="Source Sans Pro"/>
                  <a:ea typeface="Source Sans Pro"/>
                  <a:cs typeface="Source Sans Pro"/>
                  <a:sym typeface="Source Sans Pro"/>
                </a:endParaRPr>
              </a:p>
            </p:txBody>
          </p:sp>
          <p:cxnSp>
            <p:nvCxnSpPr>
              <p:cNvPr id="47" name="Google Shape;375;p24">
                <a:extLst>
                  <a:ext uri="{FF2B5EF4-FFF2-40B4-BE49-F238E27FC236}">
                    <a16:creationId xmlns:a16="http://schemas.microsoft.com/office/drawing/2014/main" id="{51E31F13-83E2-248C-8505-C94D34E38510}"/>
                  </a:ext>
                </a:extLst>
              </p:cNvPr>
              <p:cNvCxnSpPr/>
              <p:nvPr/>
            </p:nvCxnSpPr>
            <p:spPr>
              <a:xfrm rot="10800000">
                <a:off x="3925107" y="2667000"/>
                <a:ext cx="166500" cy="152400"/>
              </a:xfrm>
              <a:prstGeom prst="straightConnector1">
                <a:avLst/>
              </a:prstGeom>
              <a:noFill/>
              <a:ln w="7225" cap="flat" cmpd="sng">
                <a:solidFill>
                  <a:schemeClr val="accent4"/>
                </a:solidFill>
                <a:prstDash val="solid"/>
                <a:round/>
                <a:headEnd type="none" w="med" len="med"/>
                <a:tailEnd type="stealth" w="med" len="med"/>
              </a:ln>
            </p:spPr>
          </p:cxnSp>
          <p:cxnSp>
            <p:nvCxnSpPr>
              <p:cNvPr id="48" name="Google Shape;376;p24">
                <a:extLst>
                  <a:ext uri="{FF2B5EF4-FFF2-40B4-BE49-F238E27FC236}">
                    <a16:creationId xmlns:a16="http://schemas.microsoft.com/office/drawing/2014/main" id="{514C6DBD-5351-E852-D963-F4757D9B81B0}"/>
                  </a:ext>
                </a:extLst>
              </p:cNvPr>
              <p:cNvCxnSpPr/>
              <p:nvPr/>
            </p:nvCxnSpPr>
            <p:spPr>
              <a:xfrm rot="10800000">
                <a:off x="3893981" y="2492870"/>
                <a:ext cx="166500" cy="152400"/>
              </a:xfrm>
              <a:prstGeom prst="straightConnector1">
                <a:avLst/>
              </a:prstGeom>
              <a:noFill/>
              <a:ln w="7225" cap="flat" cmpd="sng">
                <a:solidFill>
                  <a:schemeClr val="accent4"/>
                </a:solidFill>
                <a:prstDash val="solid"/>
                <a:round/>
                <a:headEnd type="none" w="med" len="med"/>
                <a:tailEnd type="stealth" w="med" len="med"/>
              </a:ln>
            </p:spPr>
          </p:cxnSp>
          <p:cxnSp>
            <p:nvCxnSpPr>
              <p:cNvPr id="49" name="Google Shape;377;p24">
                <a:extLst>
                  <a:ext uri="{FF2B5EF4-FFF2-40B4-BE49-F238E27FC236}">
                    <a16:creationId xmlns:a16="http://schemas.microsoft.com/office/drawing/2014/main" id="{9CD81D72-E1DD-5824-8959-00DC73998434}"/>
                  </a:ext>
                </a:extLst>
              </p:cNvPr>
              <p:cNvCxnSpPr/>
              <p:nvPr/>
            </p:nvCxnSpPr>
            <p:spPr>
              <a:xfrm rot="10800000">
                <a:off x="3862856" y="2362200"/>
                <a:ext cx="166500" cy="152400"/>
              </a:xfrm>
              <a:prstGeom prst="straightConnector1">
                <a:avLst/>
              </a:prstGeom>
              <a:noFill/>
              <a:ln w="7225" cap="flat" cmpd="sng">
                <a:solidFill>
                  <a:schemeClr val="accent4"/>
                </a:solidFill>
                <a:prstDash val="solid"/>
                <a:round/>
                <a:headEnd type="none" w="med" len="med"/>
                <a:tailEnd type="stealth" w="med" len="med"/>
              </a:ln>
            </p:spPr>
          </p:cxnSp>
          <p:cxnSp>
            <p:nvCxnSpPr>
              <p:cNvPr id="50" name="Google Shape;378;p24">
                <a:extLst>
                  <a:ext uri="{FF2B5EF4-FFF2-40B4-BE49-F238E27FC236}">
                    <a16:creationId xmlns:a16="http://schemas.microsoft.com/office/drawing/2014/main" id="{397E94F8-BC89-A6AD-360C-8DA745A8B53B}"/>
                  </a:ext>
                </a:extLst>
              </p:cNvPr>
              <p:cNvCxnSpPr/>
              <p:nvPr/>
            </p:nvCxnSpPr>
            <p:spPr>
              <a:xfrm rot="10800000" flipH="1">
                <a:off x="4181888" y="2612725"/>
                <a:ext cx="198300" cy="206700"/>
              </a:xfrm>
              <a:prstGeom prst="straightConnector1">
                <a:avLst/>
              </a:prstGeom>
              <a:noFill/>
              <a:ln w="7225" cap="flat" cmpd="sng">
                <a:solidFill>
                  <a:schemeClr val="accent4"/>
                </a:solidFill>
                <a:prstDash val="solid"/>
                <a:round/>
                <a:headEnd type="none" w="med" len="med"/>
                <a:tailEnd type="stealth" w="med" len="med"/>
              </a:ln>
            </p:spPr>
          </p:cxnSp>
          <p:cxnSp>
            <p:nvCxnSpPr>
              <p:cNvPr id="51" name="Google Shape;379;p24">
                <a:extLst>
                  <a:ext uri="{FF2B5EF4-FFF2-40B4-BE49-F238E27FC236}">
                    <a16:creationId xmlns:a16="http://schemas.microsoft.com/office/drawing/2014/main" id="{332BCF6D-9008-4026-9EFE-418D404BF9D4}"/>
                  </a:ext>
                </a:extLst>
              </p:cNvPr>
              <p:cNvCxnSpPr/>
              <p:nvPr/>
            </p:nvCxnSpPr>
            <p:spPr>
              <a:xfrm rot="10800000" flipH="1">
                <a:off x="4150762" y="2454158"/>
                <a:ext cx="198300" cy="206700"/>
              </a:xfrm>
              <a:prstGeom prst="straightConnector1">
                <a:avLst/>
              </a:prstGeom>
              <a:noFill/>
              <a:ln w="7225" cap="flat" cmpd="sng">
                <a:solidFill>
                  <a:schemeClr val="accent4"/>
                </a:solidFill>
                <a:prstDash val="solid"/>
                <a:round/>
                <a:headEnd type="none" w="med" len="med"/>
                <a:tailEnd type="stealth" w="med" len="med"/>
              </a:ln>
            </p:spPr>
          </p:cxnSp>
          <p:cxnSp>
            <p:nvCxnSpPr>
              <p:cNvPr id="52" name="Google Shape;380;p24">
                <a:extLst>
                  <a:ext uri="{FF2B5EF4-FFF2-40B4-BE49-F238E27FC236}">
                    <a16:creationId xmlns:a16="http://schemas.microsoft.com/office/drawing/2014/main" id="{01A89A74-F50F-3983-472D-36A4EA815C60}"/>
                  </a:ext>
                </a:extLst>
              </p:cNvPr>
              <p:cNvCxnSpPr/>
              <p:nvPr/>
            </p:nvCxnSpPr>
            <p:spPr>
              <a:xfrm rot="10800000" flipH="1">
                <a:off x="4113469" y="2301758"/>
                <a:ext cx="198300" cy="206700"/>
              </a:xfrm>
              <a:prstGeom prst="straightConnector1">
                <a:avLst/>
              </a:prstGeom>
              <a:noFill/>
              <a:ln w="7225" cap="flat" cmpd="sng">
                <a:solidFill>
                  <a:schemeClr val="accent4"/>
                </a:solidFill>
                <a:prstDash val="solid"/>
                <a:round/>
                <a:headEnd type="none" w="med" len="med"/>
                <a:tailEnd type="stealth" w="med" len="med"/>
              </a:ln>
            </p:spPr>
          </p:cxnSp>
          <p:cxnSp>
            <p:nvCxnSpPr>
              <p:cNvPr id="53" name="Google Shape;381;p24">
                <a:extLst>
                  <a:ext uri="{FF2B5EF4-FFF2-40B4-BE49-F238E27FC236}">
                    <a16:creationId xmlns:a16="http://schemas.microsoft.com/office/drawing/2014/main" id="{14A65D37-0EEE-2AEF-67F3-B6E20405D350}"/>
                  </a:ext>
                </a:extLst>
              </p:cNvPr>
              <p:cNvCxnSpPr/>
              <p:nvPr/>
            </p:nvCxnSpPr>
            <p:spPr>
              <a:xfrm>
                <a:off x="4161552" y="3412811"/>
                <a:ext cx="62100" cy="244800"/>
              </a:xfrm>
              <a:prstGeom prst="straightConnector1">
                <a:avLst/>
              </a:prstGeom>
              <a:noFill/>
              <a:ln w="7225" cap="flat" cmpd="sng">
                <a:solidFill>
                  <a:schemeClr val="accent4"/>
                </a:solidFill>
                <a:prstDash val="solid"/>
                <a:round/>
                <a:headEnd type="none" w="med" len="med"/>
                <a:tailEnd type="stealth" w="med" len="med"/>
              </a:ln>
            </p:spPr>
          </p:cxnSp>
          <p:cxnSp>
            <p:nvCxnSpPr>
              <p:cNvPr id="54" name="Google Shape;382;p24">
                <a:extLst>
                  <a:ext uri="{FF2B5EF4-FFF2-40B4-BE49-F238E27FC236}">
                    <a16:creationId xmlns:a16="http://schemas.microsoft.com/office/drawing/2014/main" id="{BF629DBC-D94D-7368-0C05-CF7451EC5975}"/>
                  </a:ext>
                </a:extLst>
              </p:cNvPr>
              <p:cNvCxnSpPr/>
              <p:nvPr/>
            </p:nvCxnSpPr>
            <p:spPr>
              <a:xfrm>
                <a:off x="4108697" y="3565211"/>
                <a:ext cx="62100" cy="244800"/>
              </a:xfrm>
              <a:prstGeom prst="straightConnector1">
                <a:avLst/>
              </a:prstGeom>
              <a:noFill/>
              <a:ln w="7225" cap="flat" cmpd="sng">
                <a:solidFill>
                  <a:schemeClr val="accent4"/>
                </a:solidFill>
                <a:prstDash val="solid"/>
                <a:round/>
                <a:headEnd type="none" w="med" len="med"/>
                <a:tailEnd type="stealth" w="med" len="med"/>
              </a:ln>
            </p:spPr>
          </p:cxnSp>
          <p:cxnSp>
            <p:nvCxnSpPr>
              <p:cNvPr id="55" name="Google Shape;383;p24">
                <a:extLst>
                  <a:ext uri="{FF2B5EF4-FFF2-40B4-BE49-F238E27FC236}">
                    <a16:creationId xmlns:a16="http://schemas.microsoft.com/office/drawing/2014/main" id="{B59AF2C7-8895-C348-7959-8DB9DAC98F83}"/>
                  </a:ext>
                </a:extLst>
              </p:cNvPr>
              <p:cNvCxnSpPr/>
              <p:nvPr/>
            </p:nvCxnSpPr>
            <p:spPr>
              <a:xfrm flipH="1">
                <a:off x="3939197" y="3412811"/>
                <a:ext cx="169500" cy="166500"/>
              </a:xfrm>
              <a:prstGeom prst="straightConnector1">
                <a:avLst/>
              </a:prstGeom>
              <a:noFill/>
              <a:ln w="7225" cap="flat" cmpd="sng">
                <a:solidFill>
                  <a:schemeClr val="accent4"/>
                </a:solidFill>
                <a:prstDash val="solid"/>
                <a:round/>
                <a:headEnd type="none" w="med" len="med"/>
                <a:tailEnd type="stealth" w="med" len="med"/>
              </a:ln>
            </p:spPr>
          </p:cxnSp>
          <p:cxnSp>
            <p:nvCxnSpPr>
              <p:cNvPr id="56" name="Google Shape;384;p24">
                <a:extLst>
                  <a:ext uri="{FF2B5EF4-FFF2-40B4-BE49-F238E27FC236}">
                    <a16:creationId xmlns:a16="http://schemas.microsoft.com/office/drawing/2014/main" id="{5EC780A4-7DF6-E5DA-2952-80CD2DF7076D}"/>
                  </a:ext>
                </a:extLst>
              </p:cNvPr>
              <p:cNvCxnSpPr/>
              <p:nvPr/>
            </p:nvCxnSpPr>
            <p:spPr>
              <a:xfrm flipH="1">
                <a:off x="3862997" y="3565211"/>
                <a:ext cx="169500" cy="166500"/>
              </a:xfrm>
              <a:prstGeom prst="straightConnector1">
                <a:avLst/>
              </a:prstGeom>
              <a:noFill/>
              <a:ln w="7225" cap="flat" cmpd="sng">
                <a:solidFill>
                  <a:schemeClr val="accent4"/>
                </a:solidFill>
                <a:prstDash val="solid"/>
                <a:round/>
                <a:headEnd type="none" w="med" len="med"/>
                <a:tailEnd type="stealth" w="med" len="med"/>
              </a:ln>
            </p:spPr>
          </p:cxnSp>
          <p:cxnSp>
            <p:nvCxnSpPr>
              <p:cNvPr id="57" name="Google Shape;385;p24">
                <a:extLst>
                  <a:ext uri="{FF2B5EF4-FFF2-40B4-BE49-F238E27FC236}">
                    <a16:creationId xmlns:a16="http://schemas.microsoft.com/office/drawing/2014/main" id="{D6F18002-695A-9277-1E66-212898F76B7A}"/>
                  </a:ext>
                </a:extLst>
              </p:cNvPr>
              <p:cNvCxnSpPr/>
              <p:nvPr/>
            </p:nvCxnSpPr>
            <p:spPr>
              <a:xfrm flipH="1">
                <a:off x="3786797" y="3717611"/>
                <a:ext cx="169500" cy="166500"/>
              </a:xfrm>
              <a:prstGeom prst="straightConnector1">
                <a:avLst/>
              </a:prstGeom>
              <a:noFill/>
              <a:ln w="7225" cap="flat" cmpd="sng">
                <a:solidFill>
                  <a:schemeClr val="accent4"/>
                </a:solidFill>
                <a:prstDash val="solid"/>
                <a:round/>
                <a:headEnd type="none" w="med" len="med"/>
                <a:tailEnd type="stealth" w="med" len="med"/>
              </a:ln>
            </p:spPr>
          </p:cxnSp>
          <p:cxnSp>
            <p:nvCxnSpPr>
              <p:cNvPr id="58" name="Google Shape;386;p24">
                <a:extLst>
                  <a:ext uri="{FF2B5EF4-FFF2-40B4-BE49-F238E27FC236}">
                    <a16:creationId xmlns:a16="http://schemas.microsoft.com/office/drawing/2014/main" id="{9FB56589-8BB7-8368-2C48-9A93F8645944}"/>
                  </a:ext>
                </a:extLst>
              </p:cNvPr>
              <p:cNvCxnSpPr/>
              <p:nvPr/>
            </p:nvCxnSpPr>
            <p:spPr>
              <a:xfrm>
                <a:off x="4069790" y="3733174"/>
                <a:ext cx="62100" cy="244800"/>
              </a:xfrm>
              <a:prstGeom prst="straightConnector1">
                <a:avLst/>
              </a:prstGeom>
              <a:noFill/>
              <a:ln w="7225" cap="flat" cmpd="sng">
                <a:solidFill>
                  <a:schemeClr val="accent4"/>
                </a:solidFill>
                <a:prstDash val="solid"/>
                <a:round/>
                <a:headEnd type="none" w="med" len="med"/>
                <a:tailEnd type="stealth" w="med" len="med"/>
              </a:ln>
            </p:spPr>
          </p:cxnSp>
          <p:cxnSp>
            <p:nvCxnSpPr>
              <p:cNvPr id="59" name="Google Shape;387;p24">
                <a:extLst>
                  <a:ext uri="{FF2B5EF4-FFF2-40B4-BE49-F238E27FC236}">
                    <a16:creationId xmlns:a16="http://schemas.microsoft.com/office/drawing/2014/main" id="{574E6EBA-AA1D-5E5B-F574-774DCE281548}"/>
                  </a:ext>
                </a:extLst>
              </p:cNvPr>
              <p:cNvCxnSpPr/>
              <p:nvPr/>
            </p:nvCxnSpPr>
            <p:spPr>
              <a:xfrm flipH="1">
                <a:off x="4242625" y="3412811"/>
                <a:ext cx="36000" cy="281700"/>
              </a:xfrm>
              <a:prstGeom prst="straightConnector1">
                <a:avLst/>
              </a:prstGeom>
              <a:noFill/>
              <a:ln w="7225" cap="flat" cmpd="sng">
                <a:solidFill>
                  <a:schemeClr val="accent4"/>
                </a:solidFill>
                <a:prstDash val="solid"/>
                <a:round/>
                <a:headEnd type="none" w="med" len="med"/>
                <a:tailEnd type="stealth" w="med" len="med"/>
              </a:ln>
            </p:spPr>
          </p:cxnSp>
          <p:cxnSp>
            <p:nvCxnSpPr>
              <p:cNvPr id="60" name="Google Shape;388;p24">
                <a:extLst>
                  <a:ext uri="{FF2B5EF4-FFF2-40B4-BE49-F238E27FC236}">
                    <a16:creationId xmlns:a16="http://schemas.microsoft.com/office/drawing/2014/main" id="{D9AE8216-8F6F-5239-79DA-6C1CCD0B36DB}"/>
                  </a:ext>
                </a:extLst>
              </p:cNvPr>
              <p:cNvCxnSpPr/>
              <p:nvPr/>
            </p:nvCxnSpPr>
            <p:spPr>
              <a:xfrm flipH="1">
                <a:off x="4318825" y="3518522"/>
                <a:ext cx="36000" cy="281700"/>
              </a:xfrm>
              <a:prstGeom prst="straightConnector1">
                <a:avLst/>
              </a:prstGeom>
              <a:noFill/>
              <a:ln w="7225" cap="flat" cmpd="sng">
                <a:solidFill>
                  <a:schemeClr val="accent4"/>
                </a:solidFill>
                <a:prstDash val="solid"/>
                <a:round/>
                <a:headEnd type="none" w="med" len="med"/>
                <a:tailEnd type="stealth" w="med" len="med"/>
              </a:ln>
            </p:spPr>
          </p:cxnSp>
          <p:cxnSp>
            <p:nvCxnSpPr>
              <p:cNvPr id="61" name="Google Shape;389;p24">
                <a:extLst>
                  <a:ext uri="{FF2B5EF4-FFF2-40B4-BE49-F238E27FC236}">
                    <a16:creationId xmlns:a16="http://schemas.microsoft.com/office/drawing/2014/main" id="{B6894AB0-2B55-34BF-50E0-47A4BF471838}"/>
                  </a:ext>
                </a:extLst>
              </p:cNvPr>
              <p:cNvCxnSpPr/>
              <p:nvPr/>
            </p:nvCxnSpPr>
            <p:spPr>
              <a:xfrm flipH="1">
                <a:off x="4416756" y="3663141"/>
                <a:ext cx="36000" cy="281700"/>
              </a:xfrm>
              <a:prstGeom prst="straightConnector1">
                <a:avLst/>
              </a:prstGeom>
              <a:noFill/>
              <a:ln w="7225" cap="flat" cmpd="sng">
                <a:solidFill>
                  <a:schemeClr val="accent4"/>
                </a:solidFill>
                <a:prstDash val="solid"/>
                <a:round/>
                <a:headEnd type="none" w="med" len="med"/>
                <a:tailEnd type="stealth" w="med" len="med"/>
              </a:ln>
            </p:spPr>
          </p:cxnSp>
          <p:cxnSp>
            <p:nvCxnSpPr>
              <p:cNvPr id="62" name="Google Shape;390;p24">
                <a:extLst>
                  <a:ext uri="{FF2B5EF4-FFF2-40B4-BE49-F238E27FC236}">
                    <a16:creationId xmlns:a16="http://schemas.microsoft.com/office/drawing/2014/main" id="{6AF5ACFB-A1C0-5998-0E28-1D380B806619}"/>
                  </a:ext>
                </a:extLst>
              </p:cNvPr>
              <p:cNvCxnSpPr/>
              <p:nvPr/>
            </p:nvCxnSpPr>
            <p:spPr>
              <a:xfrm>
                <a:off x="4306523" y="3381685"/>
                <a:ext cx="219000" cy="104400"/>
              </a:xfrm>
              <a:prstGeom prst="straightConnector1">
                <a:avLst/>
              </a:prstGeom>
              <a:noFill/>
              <a:ln w="7225" cap="flat" cmpd="sng">
                <a:solidFill>
                  <a:schemeClr val="accent4"/>
                </a:solidFill>
                <a:prstDash val="solid"/>
                <a:round/>
                <a:headEnd type="none" w="med" len="med"/>
                <a:tailEnd type="stealth" w="med" len="med"/>
              </a:ln>
            </p:spPr>
          </p:cxnSp>
          <p:cxnSp>
            <p:nvCxnSpPr>
              <p:cNvPr id="63" name="Google Shape;391;p24">
                <a:extLst>
                  <a:ext uri="{FF2B5EF4-FFF2-40B4-BE49-F238E27FC236}">
                    <a16:creationId xmlns:a16="http://schemas.microsoft.com/office/drawing/2014/main" id="{F710119E-CD55-20B0-1E86-3F3C0623E968}"/>
                  </a:ext>
                </a:extLst>
              </p:cNvPr>
              <p:cNvCxnSpPr/>
              <p:nvPr/>
            </p:nvCxnSpPr>
            <p:spPr>
              <a:xfrm>
                <a:off x="4390505" y="3534085"/>
                <a:ext cx="219000" cy="104400"/>
              </a:xfrm>
              <a:prstGeom prst="straightConnector1">
                <a:avLst/>
              </a:prstGeom>
              <a:noFill/>
              <a:ln w="7225" cap="flat" cmpd="sng">
                <a:solidFill>
                  <a:schemeClr val="accent4"/>
                </a:solidFill>
                <a:prstDash val="solid"/>
                <a:round/>
                <a:headEnd type="none" w="med" len="med"/>
                <a:tailEnd type="stealth" w="med" len="med"/>
              </a:ln>
            </p:spPr>
          </p:cxnSp>
          <p:cxnSp>
            <p:nvCxnSpPr>
              <p:cNvPr id="256" name="Google Shape;392;p24">
                <a:extLst>
                  <a:ext uri="{FF2B5EF4-FFF2-40B4-BE49-F238E27FC236}">
                    <a16:creationId xmlns:a16="http://schemas.microsoft.com/office/drawing/2014/main" id="{05C19BFA-1DDD-C816-A2A8-711C253295CE}"/>
                  </a:ext>
                </a:extLst>
              </p:cNvPr>
              <p:cNvCxnSpPr/>
              <p:nvPr/>
            </p:nvCxnSpPr>
            <p:spPr>
              <a:xfrm>
                <a:off x="4521174" y="3723778"/>
                <a:ext cx="219000" cy="104400"/>
              </a:xfrm>
              <a:prstGeom prst="straightConnector1">
                <a:avLst/>
              </a:prstGeom>
              <a:noFill/>
              <a:ln w="7225" cap="flat" cmpd="sng">
                <a:solidFill>
                  <a:schemeClr val="accent4"/>
                </a:solidFill>
                <a:prstDash val="solid"/>
                <a:round/>
                <a:headEnd type="none" w="med" len="med"/>
                <a:tailEnd type="stealth" w="med" len="med"/>
              </a:ln>
            </p:spPr>
          </p:cxnSp>
        </p:grpSp>
        <p:sp>
          <p:nvSpPr>
            <p:cNvPr id="23" name="Google Shape;393;p24">
              <a:extLst>
                <a:ext uri="{FF2B5EF4-FFF2-40B4-BE49-F238E27FC236}">
                  <a16:creationId xmlns:a16="http://schemas.microsoft.com/office/drawing/2014/main" id="{FB8D6C79-A10E-14E3-C34C-B5D5B97101F0}"/>
                </a:ext>
              </a:extLst>
            </p:cNvPr>
            <p:cNvSpPr/>
            <p:nvPr/>
          </p:nvSpPr>
          <p:spPr>
            <a:xfrm>
              <a:off x="4269050" y="1832508"/>
              <a:ext cx="409500" cy="152700"/>
            </a:xfrm>
            <a:prstGeom prst="round2SameRect">
              <a:avLst>
                <a:gd name="adj1" fmla="val 16667"/>
                <a:gd name="adj2" fmla="val 0"/>
              </a:avLst>
            </a:prstGeom>
            <a:solidFill>
              <a:schemeClr val="accent4"/>
            </a:solidFill>
            <a:ln w="7225" cap="flat" cmpd="sng">
              <a:solidFill>
                <a:schemeClr val="dk2"/>
              </a:solidFill>
              <a:prstDash val="solid"/>
              <a:round/>
              <a:headEnd type="none" w="sm" len="sm"/>
              <a:tailEnd type="none" w="sm" len="sm"/>
            </a:ln>
          </p:spPr>
          <p:txBody>
            <a:bodyPr spcFirstLastPara="1" wrap="square" lIns="92333" tIns="92333" rIns="92333" bIns="92333" anchor="ctr" anchorCtr="0">
              <a:noAutofit/>
            </a:bodyPr>
            <a:lstStyle/>
            <a:p>
              <a:pPr algn="ctr"/>
              <a:endParaRPr sz="1413">
                <a:latin typeface="Source Sans Pro"/>
                <a:ea typeface="Source Sans Pro"/>
                <a:cs typeface="Source Sans Pro"/>
                <a:sym typeface="Source Sans Pro"/>
              </a:endParaRPr>
            </a:p>
          </p:txBody>
        </p:sp>
      </p:grpSp>
      <p:grpSp>
        <p:nvGrpSpPr>
          <p:cNvPr id="257" name="Google Shape;394;p24">
            <a:extLst>
              <a:ext uri="{FF2B5EF4-FFF2-40B4-BE49-F238E27FC236}">
                <a16:creationId xmlns:a16="http://schemas.microsoft.com/office/drawing/2014/main" id="{F2F7C96D-24CF-1631-AB41-D7BCBF84ED93}"/>
              </a:ext>
            </a:extLst>
          </p:cNvPr>
          <p:cNvGrpSpPr/>
          <p:nvPr/>
        </p:nvGrpSpPr>
        <p:grpSpPr>
          <a:xfrm>
            <a:off x="9281062" y="1027010"/>
            <a:ext cx="3050397" cy="2053143"/>
            <a:chOff x="6276750" y="1475925"/>
            <a:chExt cx="2576059" cy="1751430"/>
          </a:xfrm>
        </p:grpSpPr>
        <p:grpSp>
          <p:nvGrpSpPr>
            <p:cNvPr id="258" name="Google Shape;395;p24">
              <a:extLst>
                <a:ext uri="{FF2B5EF4-FFF2-40B4-BE49-F238E27FC236}">
                  <a16:creationId xmlns:a16="http://schemas.microsoft.com/office/drawing/2014/main" id="{FC0F94DD-0893-7F0E-068F-27AFA39E1BE7}"/>
                </a:ext>
              </a:extLst>
            </p:cNvPr>
            <p:cNvGrpSpPr/>
            <p:nvPr/>
          </p:nvGrpSpPr>
          <p:grpSpPr>
            <a:xfrm>
              <a:off x="6276750" y="1475925"/>
              <a:ext cx="2576059" cy="1751430"/>
              <a:chOff x="6048150" y="1475925"/>
              <a:chExt cx="2576059" cy="1751430"/>
            </a:xfrm>
          </p:grpSpPr>
          <p:sp>
            <p:nvSpPr>
              <p:cNvPr id="263" name="Google Shape;396;p24">
                <a:extLst>
                  <a:ext uri="{FF2B5EF4-FFF2-40B4-BE49-F238E27FC236}">
                    <a16:creationId xmlns:a16="http://schemas.microsoft.com/office/drawing/2014/main" id="{021DD0FF-471A-7991-C6D8-FE823946A691}"/>
                  </a:ext>
                </a:extLst>
              </p:cNvPr>
              <p:cNvSpPr/>
              <p:nvPr/>
            </p:nvSpPr>
            <p:spPr>
              <a:xfrm>
                <a:off x="6048150" y="1530200"/>
                <a:ext cx="2295300" cy="1662900"/>
              </a:xfrm>
              <a:prstGeom prst="rect">
                <a:avLst/>
              </a:prstGeom>
              <a:solidFill>
                <a:schemeClr val="lt1"/>
              </a:solidFill>
              <a:ln w="8250" cap="flat" cmpd="sng">
                <a:solidFill>
                  <a:schemeClr val="dk2"/>
                </a:solidFill>
                <a:prstDash val="solid"/>
                <a:round/>
                <a:headEnd type="none" w="sm" len="sm"/>
                <a:tailEnd type="none" w="sm" len="sm"/>
              </a:ln>
            </p:spPr>
            <p:txBody>
              <a:bodyPr spcFirstLastPara="1" wrap="square" lIns="105633" tIns="105633" rIns="105633" bIns="105633" anchor="ctr" anchorCtr="0">
                <a:noAutofit/>
              </a:bodyPr>
              <a:lstStyle/>
              <a:p>
                <a:pPr algn="ctr"/>
                <a:endParaRPr sz="1617">
                  <a:latin typeface="Source Sans Pro"/>
                  <a:ea typeface="Source Sans Pro"/>
                  <a:cs typeface="Source Sans Pro"/>
                  <a:sym typeface="Source Sans Pro"/>
                </a:endParaRPr>
              </a:p>
            </p:txBody>
          </p:sp>
          <p:grpSp>
            <p:nvGrpSpPr>
              <p:cNvPr id="264" name="Google Shape;397;p24">
                <a:extLst>
                  <a:ext uri="{FF2B5EF4-FFF2-40B4-BE49-F238E27FC236}">
                    <a16:creationId xmlns:a16="http://schemas.microsoft.com/office/drawing/2014/main" id="{B62118B1-65A8-FD1C-7C5D-B6F8124765CB}"/>
                  </a:ext>
                </a:extLst>
              </p:cNvPr>
              <p:cNvGrpSpPr/>
              <p:nvPr/>
            </p:nvGrpSpPr>
            <p:grpSpPr>
              <a:xfrm>
                <a:off x="6156444" y="1647570"/>
                <a:ext cx="2467765" cy="1579785"/>
                <a:chOff x="6156400" y="2133600"/>
                <a:chExt cx="2081975" cy="1333377"/>
              </a:xfrm>
            </p:grpSpPr>
            <p:grpSp>
              <p:nvGrpSpPr>
                <p:cNvPr id="266" name="Google Shape;398;p24">
                  <a:extLst>
                    <a:ext uri="{FF2B5EF4-FFF2-40B4-BE49-F238E27FC236}">
                      <a16:creationId xmlns:a16="http://schemas.microsoft.com/office/drawing/2014/main" id="{4DCE9293-B095-FAC7-E5C6-84D4A484D35C}"/>
                    </a:ext>
                  </a:extLst>
                </p:cNvPr>
                <p:cNvGrpSpPr/>
                <p:nvPr/>
              </p:nvGrpSpPr>
              <p:grpSpPr>
                <a:xfrm>
                  <a:off x="6156400" y="2133600"/>
                  <a:ext cx="2081975" cy="1333377"/>
                  <a:chOff x="5927800" y="685800"/>
                  <a:chExt cx="2081975" cy="1333377"/>
                </a:xfrm>
              </p:grpSpPr>
              <p:cxnSp>
                <p:nvCxnSpPr>
                  <p:cNvPr id="268" name="Google Shape;399;p24">
                    <a:extLst>
                      <a:ext uri="{FF2B5EF4-FFF2-40B4-BE49-F238E27FC236}">
                        <a16:creationId xmlns:a16="http://schemas.microsoft.com/office/drawing/2014/main" id="{F7368F19-7A26-DF01-9083-11ECC22F4154}"/>
                      </a:ext>
                    </a:extLst>
                  </p:cNvPr>
                  <p:cNvCxnSpPr/>
                  <p:nvPr/>
                </p:nvCxnSpPr>
                <p:spPr>
                  <a:xfrm>
                    <a:off x="5939757" y="1752600"/>
                    <a:ext cx="1756500" cy="0"/>
                  </a:xfrm>
                  <a:prstGeom prst="straightConnector1">
                    <a:avLst/>
                  </a:prstGeom>
                  <a:noFill/>
                  <a:ln w="16500" cap="flat" cmpd="sng">
                    <a:solidFill>
                      <a:schemeClr val="lt2"/>
                    </a:solidFill>
                    <a:prstDash val="solid"/>
                    <a:round/>
                    <a:headEnd type="none" w="med" len="med"/>
                    <a:tailEnd type="triangle" w="med" len="med"/>
                  </a:ln>
                </p:spPr>
              </p:cxnSp>
              <p:cxnSp>
                <p:nvCxnSpPr>
                  <p:cNvPr id="269" name="Google Shape;400;p24">
                    <a:extLst>
                      <a:ext uri="{FF2B5EF4-FFF2-40B4-BE49-F238E27FC236}">
                        <a16:creationId xmlns:a16="http://schemas.microsoft.com/office/drawing/2014/main" id="{C6F57CE6-6660-FA53-8E95-E883D27BDC55}"/>
                      </a:ext>
                    </a:extLst>
                  </p:cNvPr>
                  <p:cNvCxnSpPr/>
                  <p:nvPr/>
                </p:nvCxnSpPr>
                <p:spPr>
                  <a:xfrm rot="10800000">
                    <a:off x="5943600" y="685800"/>
                    <a:ext cx="0" cy="1066800"/>
                  </a:xfrm>
                  <a:prstGeom prst="straightConnector1">
                    <a:avLst/>
                  </a:prstGeom>
                  <a:noFill/>
                  <a:ln w="16500" cap="flat" cmpd="sng">
                    <a:solidFill>
                      <a:schemeClr val="lt2"/>
                    </a:solidFill>
                    <a:prstDash val="solid"/>
                    <a:round/>
                    <a:headEnd type="none" w="med" len="med"/>
                    <a:tailEnd type="triangle" w="med" len="med"/>
                  </a:ln>
                </p:spPr>
              </p:cxnSp>
              <p:cxnSp>
                <p:nvCxnSpPr>
                  <p:cNvPr id="270" name="Google Shape;401;p24">
                    <a:extLst>
                      <a:ext uri="{FF2B5EF4-FFF2-40B4-BE49-F238E27FC236}">
                        <a16:creationId xmlns:a16="http://schemas.microsoft.com/office/drawing/2014/main" id="{95309DC6-E88E-B4DE-6F7A-C559E486AF30}"/>
                      </a:ext>
                    </a:extLst>
                  </p:cNvPr>
                  <p:cNvCxnSpPr/>
                  <p:nvPr/>
                </p:nvCxnSpPr>
                <p:spPr>
                  <a:xfrm>
                    <a:off x="5943600" y="1600200"/>
                    <a:ext cx="457200" cy="0"/>
                  </a:xfrm>
                  <a:prstGeom prst="straightConnector1">
                    <a:avLst/>
                  </a:prstGeom>
                  <a:noFill/>
                  <a:ln w="16500" cap="flat" cmpd="sng">
                    <a:solidFill>
                      <a:schemeClr val="accent4"/>
                    </a:solidFill>
                    <a:prstDash val="solid"/>
                    <a:round/>
                    <a:headEnd type="none" w="med" len="med"/>
                    <a:tailEnd type="none" w="med" len="med"/>
                  </a:ln>
                </p:spPr>
              </p:cxnSp>
              <p:cxnSp>
                <p:nvCxnSpPr>
                  <p:cNvPr id="271" name="Google Shape;402;p24">
                    <a:extLst>
                      <a:ext uri="{FF2B5EF4-FFF2-40B4-BE49-F238E27FC236}">
                        <a16:creationId xmlns:a16="http://schemas.microsoft.com/office/drawing/2014/main" id="{5DCD11CC-5855-009A-099A-070054712229}"/>
                      </a:ext>
                    </a:extLst>
                  </p:cNvPr>
                  <p:cNvCxnSpPr/>
                  <p:nvPr/>
                </p:nvCxnSpPr>
                <p:spPr>
                  <a:xfrm>
                    <a:off x="5927800" y="864232"/>
                    <a:ext cx="697500" cy="0"/>
                  </a:xfrm>
                  <a:prstGeom prst="straightConnector1">
                    <a:avLst/>
                  </a:prstGeom>
                  <a:noFill/>
                  <a:ln w="8250" cap="flat" cmpd="sng">
                    <a:solidFill>
                      <a:schemeClr val="lt2"/>
                    </a:solidFill>
                    <a:prstDash val="dash"/>
                    <a:round/>
                    <a:headEnd type="none" w="med" len="med"/>
                    <a:tailEnd type="none" w="med" len="med"/>
                  </a:ln>
                </p:spPr>
              </p:cxnSp>
              <p:sp>
                <p:nvSpPr>
                  <p:cNvPr id="272" name="Google Shape;403;p24">
                    <a:extLst>
                      <a:ext uri="{FF2B5EF4-FFF2-40B4-BE49-F238E27FC236}">
                        <a16:creationId xmlns:a16="http://schemas.microsoft.com/office/drawing/2014/main" id="{5D933B37-C22C-7E6F-9CE6-50AF02089512}"/>
                      </a:ext>
                    </a:extLst>
                  </p:cNvPr>
                  <p:cNvSpPr txBox="1"/>
                  <p:nvPr/>
                </p:nvSpPr>
                <p:spPr>
                  <a:xfrm>
                    <a:off x="5936061" y="778514"/>
                    <a:ext cx="586800" cy="294402"/>
                  </a:xfrm>
                  <a:prstGeom prst="rect">
                    <a:avLst/>
                  </a:prstGeom>
                  <a:noFill/>
                  <a:ln>
                    <a:noFill/>
                  </a:ln>
                </p:spPr>
                <p:txBody>
                  <a:bodyPr spcFirstLastPara="1" wrap="square" lIns="105633" tIns="105633" rIns="105633" bIns="105633" anchor="t" anchorCtr="0">
                    <a:spAutoFit/>
                  </a:bodyPr>
                  <a:lstStyle/>
                  <a:p>
                    <a:r>
                      <a:rPr lang="fr" sz="1271" b="1">
                        <a:solidFill>
                          <a:schemeClr val="accent4"/>
                        </a:solidFill>
                        <a:latin typeface="Source Sans Pro"/>
                        <a:ea typeface="Source Sans Pro"/>
                        <a:cs typeface="Source Sans Pro"/>
                        <a:sym typeface="Source Sans Pro"/>
                      </a:rPr>
                      <a:t>E</a:t>
                    </a:r>
                    <a:r>
                      <a:rPr lang="fr" sz="1271" b="1" baseline="-25000">
                        <a:solidFill>
                          <a:schemeClr val="accent4"/>
                        </a:solidFill>
                        <a:latin typeface="Source Sans Pro"/>
                        <a:ea typeface="Source Sans Pro"/>
                        <a:cs typeface="Source Sans Pro"/>
                        <a:sym typeface="Source Sans Pro"/>
                      </a:rPr>
                      <a:t>heat</a:t>
                    </a:r>
                    <a:endParaRPr sz="1271" b="1" baseline="-25000">
                      <a:solidFill>
                        <a:schemeClr val="accent4"/>
                      </a:solidFill>
                      <a:latin typeface="Source Sans Pro"/>
                      <a:ea typeface="Source Sans Pro"/>
                      <a:cs typeface="Source Sans Pro"/>
                      <a:sym typeface="Source Sans Pro"/>
                    </a:endParaRPr>
                  </a:p>
                </p:txBody>
              </p:sp>
              <p:cxnSp>
                <p:nvCxnSpPr>
                  <p:cNvPr id="273" name="Google Shape;404;p24">
                    <a:extLst>
                      <a:ext uri="{FF2B5EF4-FFF2-40B4-BE49-F238E27FC236}">
                        <a16:creationId xmlns:a16="http://schemas.microsoft.com/office/drawing/2014/main" id="{0F9C15F4-13AC-DF68-EE90-1B935E544ADD}"/>
                      </a:ext>
                    </a:extLst>
                  </p:cNvPr>
                  <p:cNvCxnSpPr/>
                  <p:nvPr/>
                </p:nvCxnSpPr>
                <p:spPr>
                  <a:xfrm flipH="1">
                    <a:off x="6297575" y="872975"/>
                    <a:ext cx="6300" cy="717600"/>
                  </a:xfrm>
                  <a:prstGeom prst="straightConnector1">
                    <a:avLst/>
                  </a:prstGeom>
                  <a:noFill/>
                  <a:ln w="8250" cap="flat" cmpd="sng">
                    <a:solidFill>
                      <a:schemeClr val="lt2"/>
                    </a:solidFill>
                    <a:prstDash val="solid"/>
                    <a:round/>
                    <a:headEnd type="stealth" w="med" len="med"/>
                    <a:tailEnd type="stealth" w="med" len="med"/>
                  </a:ln>
                </p:spPr>
              </p:cxnSp>
              <p:sp>
                <p:nvSpPr>
                  <p:cNvPr id="274" name="Google Shape;405;p24">
                    <a:extLst>
                      <a:ext uri="{FF2B5EF4-FFF2-40B4-BE49-F238E27FC236}">
                        <a16:creationId xmlns:a16="http://schemas.microsoft.com/office/drawing/2014/main" id="{EF3CFF6B-828A-DAB0-A838-6FC541C07141}"/>
                      </a:ext>
                    </a:extLst>
                  </p:cNvPr>
                  <p:cNvSpPr txBox="1"/>
                  <p:nvPr/>
                </p:nvSpPr>
                <p:spPr>
                  <a:xfrm>
                    <a:off x="7422975" y="1724775"/>
                    <a:ext cx="586800" cy="294402"/>
                  </a:xfrm>
                  <a:prstGeom prst="rect">
                    <a:avLst/>
                  </a:prstGeom>
                  <a:noFill/>
                  <a:ln>
                    <a:noFill/>
                  </a:ln>
                </p:spPr>
                <p:txBody>
                  <a:bodyPr spcFirstLastPara="1" wrap="square" lIns="105633" tIns="105633" rIns="105633" bIns="105633" anchor="t" anchorCtr="0">
                    <a:spAutoFit/>
                  </a:bodyPr>
                  <a:lstStyle/>
                  <a:p>
                    <a:r>
                      <a:rPr lang="fr" sz="1271">
                        <a:solidFill>
                          <a:schemeClr val="lt2"/>
                        </a:solidFill>
                        <a:latin typeface="Source Sans Pro"/>
                        <a:ea typeface="Source Sans Pro"/>
                        <a:cs typeface="Source Sans Pro"/>
                        <a:sym typeface="Source Sans Pro"/>
                      </a:rPr>
                      <a:t>time</a:t>
                    </a:r>
                    <a:endParaRPr sz="1271" baseline="-25000">
                      <a:solidFill>
                        <a:schemeClr val="lt2"/>
                      </a:solidFill>
                      <a:latin typeface="Source Sans Pro"/>
                      <a:ea typeface="Source Sans Pro"/>
                      <a:cs typeface="Source Sans Pro"/>
                      <a:sym typeface="Source Sans Pro"/>
                    </a:endParaRPr>
                  </a:p>
                </p:txBody>
              </p:sp>
            </p:grpSp>
            <p:sp>
              <p:nvSpPr>
                <p:cNvPr id="267" name="Google Shape;406;p24">
                  <a:extLst>
                    <a:ext uri="{FF2B5EF4-FFF2-40B4-BE49-F238E27FC236}">
                      <a16:creationId xmlns:a16="http://schemas.microsoft.com/office/drawing/2014/main" id="{01174470-6AE5-2C10-9C84-6314369E712C}"/>
                    </a:ext>
                  </a:extLst>
                </p:cNvPr>
                <p:cNvSpPr/>
                <p:nvPr/>
              </p:nvSpPr>
              <p:spPr>
                <a:xfrm>
                  <a:off x="6630275" y="2320028"/>
                  <a:ext cx="1140825" cy="733850"/>
                </a:xfrm>
                <a:custGeom>
                  <a:avLst/>
                  <a:gdLst/>
                  <a:ahLst/>
                  <a:cxnLst/>
                  <a:rect l="l" t="t" r="r" b="b"/>
                  <a:pathLst>
                    <a:path w="45633" h="29354" extrusionOk="0">
                      <a:moveTo>
                        <a:pt x="0" y="28974"/>
                      </a:moveTo>
                      <a:cubicBezTo>
                        <a:pt x="826" y="24150"/>
                        <a:pt x="1043" y="508"/>
                        <a:pt x="4954" y="30"/>
                      </a:cubicBezTo>
                      <a:cubicBezTo>
                        <a:pt x="8865" y="-448"/>
                        <a:pt x="16688" y="21239"/>
                        <a:pt x="23468" y="26106"/>
                      </a:cubicBezTo>
                      <a:cubicBezTo>
                        <a:pt x="30248" y="30974"/>
                        <a:pt x="41939" y="28714"/>
                        <a:pt x="45633" y="29235"/>
                      </a:cubicBezTo>
                    </a:path>
                  </a:pathLst>
                </a:custGeom>
                <a:noFill/>
                <a:ln w="16500" cap="flat" cmpd="sng">
                  <a:solidFill>
                    <a:schemeClr val="accent4"/>
                  </a:solidFill>
                  <a:prstDash val="solid"/>
                  <a:round/>
                  <a:headEnd type="none" w="med" len="med"/>
                  <a:tailEnd type="none" w="med" len="med"/>
                </a:ln>
              </p:spPr>
              <p:txBody>
                <a:bodyPr/>
                <a:lstStyle/>
                <a:p>
                  <a:endParaRPr lang="en-US" sz="1867"/>
                </a:p>
              </p:txBody>
            </p:sp>
          </p:grpSp>
          <p:sp>
            <p:nvSpPr>
              <p:cNvPr id="265" name="Google Shape;407;p24">
                <a:extLst>
                  <a:ext uri="{FF2B5EF4-FFF2-40B4-BE49-F238E27FC236}">
                    <a16:creationId xmlns:a16="http://schemas.microsoft.com/office/drawing/2014/main" id="{8CA433FF-A51A-8DD6-D52E-5AAAE0823224}"/>
                  </a:ext>
                </a:extLst>
              </p:cNvPr>
              <p:cNvSpPr txBox="1"/>
              <p:nvPr/>
            </p:nvSpPr>
            <p:spPr>
              <a:xfrm>
                <a:off x="6539850" y="1475925"/>
                <a:ext cx="1311900" cy="369300"/>
              </a:xfrm>
              <a:prstGeom prst="rect">
                <a:avLst/>
              </a:prstGeom>
              <a:noFill/>
              <a:ln>
                <a:noFill/>
              </a:ln>
            </p:spPr>
            <p:txBody>
              <a:bodyPr spcFirstLastPara="1" wrap="square" lIns="105633" tIns="105633" rIns="105633" bIns="105633" anchor="ctr" anchorCtr="0">
                <a:noAutofit/>
              </a:bodyPr>
              <a:lstStyle/>
              <a:p>
                <a:pPr algn="ctr"/>
                <a:r>
                  <a:rPr lang="fr" sz="1385">
                    <a:solidFill>
                      <a:schemeClr val="dk2"/>
                    </a:solidFill>
                    <a:latin typeface="Source Sans Pro"/>
                    <a:ea typeface="Source Sans Pro"/>
                    <a:cs typeface="Source Sans Pro"/>
                    <a:sym typeface="Source Sans Pro"/>
                  </a:rPr>
                  <a:t>Heat signal</a:t>
                </a:r>
                <a:endParaRPr sz="1385">
                  <a:solidFill>
                    <a:schemeClr val="dk2"/>
                  </a:solidFill>
                  <a:latin typeface="Source Sans Pro"/>
                  <a:ea typeface="Source Sans Pro"/>
                  <a:cs typeface="Source Sans Pro"/>
                  <a:sym typeface="Source Sans Pro"/>
                </a:endParaRPr>
              </a:p>
            </p:txBody>
          </p:sp>
        </p:grpSp>
        <p:sp>
          <p:nvSpPr>
            <p:cNvPr id="259" name="Google Shape;408;p24">
              <a:extLst>
                <a:ext uri="{FF2B5EF4-FFF2-40B4-BE49-F238E27FC236}">
                  <a16:creationId xmlns:a16="http://schemas.microsoft.com/office/drawing/2014/main" id="{334E1904-63E2-782F-D603-18DDC5F0207D}"/>
                </a:ext>
              </a:extLst>
            </p:cNvPr>
            <p:cNvSpPr/>
            <p:nvPr/>
          </p:nvSpPr>
          <p:spPr>
            <a:xfrm>
              <a:off x="6946725" y="2344320"/>
              <a:ext cx="1352220" cy="393637"/>
            </a:xfrm>
            <a:custGeom>
              <a:avLst/>
              <a:gdLst/>
              <a:ahLst/>
              <a:cxnLst/>
              <a:rect l="l" t="t" r="r" b="b"/>
              <a:pathLst>
                <a:path w="45633" h="29354" extrusionOk="0">
                  <a:moveTo>
                    <a:pt x="0" y="28974"/>
                  </a:moveTo>
                  <a:cubicBezTo>
                    <a:pt x="826" y="24150"/>
                    <a:pt x="1043" y="508"/>
                    <a:pt x="4954" y="30"/>
                  </a:cubicBezTo>
                  <a:cubicBezTo>
                    <a:pt x="8865" y="-448"/>
                    <a:pt x="16688" y="21239"/>
                    <a:pt x="23468" y="26106"/>
                  </a:cubicBezTo>
                  <a:cubicBezTo>
                    <a:pt x="30248" y="30974"/>
                    <a:pt x="41939" y="28714"/>
                    <a:pt x="45633" y="29235"/>
                  </a:cubicBezTo>
                </a:path>
              </a:pathLst>
            </a:custGeom>
            <a:noFill/>
            <a:ln w="8250" cap="flat" cmpd="sng">
              <a:solidFill>
                <a:schemeClr val="accent4"/>
              </a:solidFill>
              <a:prstDash val="dash"/>
              <a:round/>
              <a:headEnd type="none" w="med" len="med"/>
              <a:tailEnd type="none" w="med" len="med"/>
            </a:ln>
          </p:spPr>
          <p:txBody>
            <a:bodyPr/>
            <a:lstStyle/>
            <a:p>
              <a:endParaRPr lang="en-US" sz="1867"/>
            </a:p>
          </p:txBody>
        </p:sp>
        <p:cxnSp>
          <p:nvCxnSpPr>
            <p:cNvPr id="260" name="Google Shape;409;p24">
              <a:extLst>
                <a:ext uri="{FF2B5EF4-FFF2-40B4-BE49-F238E27FC236}">
                  <a16:creationId xmlns:a16="http://schemas.microsoft.com/office/drawing/2014/main" id="{157DB7F0-8926-059B-93BF-A94F87760B19}"/>
                </a:ext>
              </a:extLst>
            </p:cNvPr>
            <p:cNvCxnSpPr/>
            <p:nvPr/>
          </p:nvCxnSpPr>
          <p:spPr>
            <a:xfrm>
              <a:off x="6733943" y="2336452"/>
              <a:ext cx="507000" cy="10200"/>
            </a:xfrm>
            <a:prstGeom prst="straightConnector1">
              <a:avLst/>
            </a:prstGeom>
            <a:noFill/>
            <a:ln w="8250" cap="flat" cmpd="sng">
              <a:solidFill>
                <a:schemeClr val="lt2"/>
              </a:solidFill>
              <a:prstDash val="dash"/>
              <a:round/>
              <a:headEnd type="none" w="med" len="med"/>
              <a:tailEnd type="none" w="med" len="med"/>
            </a:ln>
          </p:spPr>
        </p:cxnSp>
        <p:cxnSp>
          <p:nvCxnSpPr>
            <p:cNvPr id="261" name="Google Shape;410;p24">
              <a:extLst>
                <a:ext uri="{FF2B5EF4-FFF2-40B4-BE49-F238E27FC236}">
                  <a16:creationId xmlns:a16="http://schemas.microsoft.com/office/drawing/2014/main" id="{61A99C36-207D-1A25-6DEE-830F2329AD5F}"/>
                </a:ext>
              </a:extLst>
            </p:cNvPr>
            <p:cNvCxnSpPr/>
            <p:nvPr/>
          </p:nvCxnSpPr>
          <p:spPr>
            <a:xfrm flipH="1">
              <a:off x="7102713" y="1883180"/>
              <a:ext cx="5100" cy="429000"/>
            </a:xfrm>
            <a:prstGeom prst="straightConnector1">
              <a:avLst/>
            </a:prstGeom>
            <a:noFill/>
            <a:ln w="8250" cap="flat" cmpd="sng">
              <a:solidFill>
                <a:schemeClr val="lt2"/>
              </a:solidFill>
              <a:prstDash val="solid"/>
              <a:round/>
              <a:headEnd type="stealth" w="med" len="med"/>
              <a:tailEnd type="stealth" w="med" len="med"/>
            </a:ln>
          </p:spPr>
        </p:cxnSp>
        <p:sp>
          <p:nvSpPr>
            <p:cNvPr id="262" name="Google Shape;411;p24">
              <a:extLst>
                <a:ext uri="{FF2B5EF4-FFF2-40B4-BE49-F238E27FC236}">
                  <a16:creationId xmlns:a16="http://schemas.microsoft.com/office/drawing/2014/main" id="{10C8C66D-B3EF-F1F6-C1C8-60B0F26FA2C1}"/>
                </a:ext>
              </a:extLst>
            </p:cNvPr>
            <p:cNvSpPr txBox="1"/>
            <p:nvPr/>
          </p:nvSpPr>
          <p:spPr>
            <a:xfrm>
              <a:off x="7032178" y="1944482"/>
              <a:ext cx="695400" cy="348808"/>
            </a:xfrm>
            <a:prstGeom prst="rect">
              <a:avLst/>
            </a:prstGeom>
            <a:noFill/>
            <a:ln>
              <a:noFill/>
            </a:ln>
          </p:spPr>
          <p:txBody>
            <a:bodyPr spcFirstLastPara="1" wrap="square" lIns="105633" tIns="105633" rIns="105633" bIns="105633" anchor="t" anchorCtr="0">
              <a:spAutoFit/>
            </a:bodyPr>
            <a:lstStyle/>
            <a:p>
              <a:r>
                <a:rPr lang="fr" sz="1271" b="1">
                  <a:solidFill>
                    <a:schemeClr val="dk1"/>
                  </a:solidFill>
                  <a:latin typeface="Source Sans Pro"/>
                  <a:ea typeface="Source Sans Pro"/>
                  <a:cs typeface="Source Sans Pro"/>
                  <a:sym typeface="Source Sans Pro"/>
                </a:rPr>
                <a:t>E</a:t>
              </a:r>
              <a:r>
                <a:rPr lang="fr" sz="1271" b="1" baseline="-25000">
                  <a:solidFill>
                    <a:schemeClr val="dk1"/>
                  </a:solidFill>
                  <a:latin typeface="Source Sans Pro"/>
                  <a:ea typeface="Source Sans Pro"/>
                  <a:cs typeface="Source Sans Pro"/>
                  <a:sym typeface="Source Sans Pro"/>
                </a:rPr>
                <a:t>Luke</a:t>
              </a:r>
              <a:endParaRPr sz="1271" b="1" baseline="-25000">
                <a:solidFill>
                  <a:schemeClr val="dk1"/>
                </a:solidFill>
                <a:latin typeface="Source Sans Pro"/>
                <a:ea typeface="Source Sans Pro"/>
                <a:cs typeface="Source Sans Pro"/>
                <a:sym typeface="Source Sans Pro"/>
              </a:endParaRPr>
            </a:p>
          </p:txBody>
        </p:sp>
      </p:grpSp>
      <p:pic>
        <p:nvPicPr>
          <p:cNvPr id="275" name="Google Shape;413;p24">
            <a:extLst>
              <a:ext uri="{FF2B5EF4-FFF2-40B4-BE49-F238E27FC236}">
                <a16:creationId xmlns:a16="http://schemas.microsoft.com/office/drawing/2014/main" id="{925F1C90-59EF-BAD0-60E6-B33287ACC4FA}"/>
              </a:ext>
            </a:extLst>
          </p:cNvPr>
          <p:cNvPicPr preferRelativeResize="0"/>
          <p:nvPr/>
        </p:nvPicPr>
        <p:blipFill>
          <a:blip r:embed="rId3">
            <a:alphaModFix/>
          </a:blip>
          <a:stretch>
            <a:fillRect/>
          </a:stretch>
        </p:blipFill>
        <p:spPr>
          <a:xfrm>
            <a:off x="1094467" y="4213298"/>
            <a:ext cx="1949360" cy="2046533"/>
          </a:xfrm>
          <a:prstGeom prst="rect">
            <a:avLst/>
          </a:prstGeom>
          <a:noFill/>
          <a:ln>
            <a:noFill/>
          </a:ln>
        </p:spPr>
      </p:pic>
      <p:sp>
        <p:nvSpPr>
          <p:cNvPr id="276" name="Google Shape;414;p24">
            <a:extLst>
              <a:ext uri="{FF2B5EF4-FFF2-40B4-BE49-F238E27FC236}">
                <a16:creationId xmlns:a16="http://schemas.microsoft.com/office/drawing/2014/main" id="{373D503C-F176-0935-F49D-008B5D971C00}"/>
              </a:ext>
            </a:extLst>
          </p:cNvPr>
          <p:cNvSpPr txBox="1"/>
          <p:nvPr/>
        </p:nvSpPr>
        <p:spPr>
          <a:xfrm>
            <a:off x="4084433" y="4356201"/>
            <a:ext cx="6903600" cy="902643"/>
          </a:xfrm>
          <a:prstGeom prst="rect">
            <a:avLst/>
          </a:prstGeom>
          <a:noFill/>
          <a:ln>
            <a:noFill/>
          </a:ln>
        </p:spPr>
        <p:txBody>
          <a:bodyPr spcFirstLastPara="1" wrap="square" lIns="121900" tIns="121900" rIns="121900" bIns="121900" anchor="t" anchorCtr="0">
            <a:spAutoFit/>
          </a:bodyPr>
          <a:lstStyle/>
          <a:p>
            <a:pPr marL="609585" indent="-440256">
              <a:buClr>
                <a:schemeClr val="dk2"/>
              </a:buClr>
              <a:buSzPts val="1600"/>
              <a:buFont typeface="Source Sans Pro"/>
              <a:buChar char="●"/>
            </a:pPr>
            <a:r>
              <a:rPr lang="fr" sz="2133">
                <a:solidFill>
                  <a:schemeClr val="dk2"/>
                </a:solidFill>
                <a:latin typeface="Source Sans Pro"/>
                <a:ea typeface="Source Sans Pro"/>
                <a:cs typeface="Source Sans Pro"/>
                <a:sym typeface="Source Sans Pro"/>
              </a:rPr>
              <a:t>Two channels : heat and ionization</a:t>
            </a:r>
            <a:endParaRPr sz="2133">
              <a:solidFill>
                <a:schemeClr val="dk2"/>
              </a:solidFill>
              <a:latin typeface="Source Sans Pro"/>
              <a:ea typeface="Source Sans Pro"/>
              <a:cs typeface="Source Sans Pro"/>
              <a:sym typeface="Source Sans Pro"/>
            </a:endParaRPr>
          </a:p>
          <a:p>
            <a:pPr marL="609585" indent="-440256">
              <a:buClr>
                <a:schemeClr val="dk2"/>
              </a:buClr>
              <a:buSzPts val="1600"/>
              <a:buFont typeface="Source Sans Pro"/>
              <a:buChar char="●"/>
            </a:pPr>
            <a:r>
              <a:rPr lang="fr" sz="2133">
                <a:solidFill>
                  <a:schemeClr val="dk2"/>
                </a:solidFill>
                <a:latin typeface="Source Sans Pro"/>
                <a:ea typeface="Source Sans Pro"/>
                <a:cs typeface="Source Sans Pro"/>
                <a:sym typeface="Source Sans Pro"/>
              </a:rPr>
              <a:t>Luke boost ⇒ additional phonons proportional to ΔV</a:t>
            </a:r>
            <a:endParaRPr sz="1600">
              <a:solidFill>
                <a:schemeClr val="dk2"/>
              </a:solidFill>
              <a:latin typeface="Source Sans Pro"/>
              <a:ea typeface="Source Sans Pro"/>
              <a:cs typeface="Source Sans Pro"/>
              <a:sym typeface="Source Sans Pro"/>
            </a:endParaRPr>
          </a:p>
        </p:txBody>
      </p:sp>
      <p:sp>
        <p:nvSpPr>
          <p:cNvPr id="277" name="Google Shape;415;p24">
            <a:extLst>
              <a:ext uri="{FF2B5EF4-FFF2-40B4-BE49-F238E27FC236}">
                <a16:creationId xmlns:a16="http://schemas.microsoft.com/office/drawing/2014/main" id="{490836C4-F440-111E-A238-8BE725B82B9C}"/>
              </a:ext>
            </a:extLst>
          </p:cNvPr>
          <p:cNvSpPr/>
          <p:nvPr/>
        </p:nvSpPr>
        <p:spPr>
          <a:xfrm>
            <a:off x="7328633" y="5177133"/>
            <a:ext cx="230400" cy="5248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Source Sans Pro"/>
              <a:ea typeface="Source Sans Pro"/>
              <a:cs typeface="Source Sans Pro"/>
              <a:sym typeface="Source Sans Pro"/>
            </a:endParaRPr>
          </a:p>
        </p:txBody>
      </p:sp>
      <p:sp>
        <p:nvSpPr>
          <p:cNvPr id="278" name="Google Shape;416;p24">
            <a:extLst>
              <a:ext uri="{FF2B5EF4-FFF2-40B4-BE49-F238E27FC236}">
                <a16:creationId xmlns:a16="http://schemas.microsoft.com/office/drawing/2014/main" id="{D6D222F1-A577-EF36-D5BE-C0D0ACFE8AC0}"/>
              </a:ext>
            </a:extLst>
          </p:cNvPr>
          <p:cNvSpPr txBox="1"/>
          <p:nvPr/>
        </p:nvSpPr>
        <p:spPr>
          <a:xfrm>
            <a:off x="3496033" y="5719801"/>
            <a:ext cx="8502970" cy="615513"/>
          </a:xfrm>
          <a:prstGeom prst="rect">
            <a:avLst/>
          </a:prstGeom>
          <a:noFill/>
          <a:ln>
            <a:noFill/>
          </a:ln>
        </p:spPr>
        <p:txBody>
          <a:bodyPr spcFirstLastPara="1" wrap="square" lIns="121900" tIns="121900" rIns="121900" bIns="121900" anchor="t" anchorCtr="0">
            <a:spAutoFit/>
          </a:bodyPr>
          <a:lstStyle/>
          <a:p>
            <a:r>
              <a:rPr lang="fr" sz="2400" dirty="0" err="1">
                <a:solidFill>
                  <a:schemeClr val="accent4"/>
                </a:solidFill>
                <a:latin typeface="Source Sans Pro"/>
                <a:ea typeface="Source Sans Pro"/>
                <a:cs typeface="Source Sans Pro"/>
                <a:sym typeface="Source Sans Pro"/>
              </a:rPr>
              <a:t>Two</a:t>
            </a:r>
            <a:r>
              <a:rPr lang="fr" sz="2400" dirty="0">
                <a:solidFill>
                  <a:schemeClr val="accent4"/>
                </a:solidFill>
                <a:latin typeface="Source Sans Pro"/>
                <a:ea typeface="Source Sans Pro"/>
                <a:cs typeface="Source Sans Pro"/>
                <a:sym typeface="Source Sans Pro"/>
              </a:rPr>
              <a:t> </a:t>
            </a:r>
            <a:r>
              <a:rPr lang="fr" sz="2400" dirty="0" err="1">
                <a:solidFill>
                  <a:schemeClr val="accent4"/>
                </a:solidFill>
                <a:latin typeface="Source Sans Pro"/>
                <a:ea typeface="Source Sans Pro"/>
                <a:cs typeface="Source Sans Pro"/>
                <a:sym typeface="Source Sans Pro"/>
              </a:rPr>
              <a:t>working</a:t>
            </a:r>
            <a:r>
              <a:rPr lang="fr" sz="2400" dirty="0">
                <a:solidFill>
                  <a:schemeClr val="accent4"/>
                </a:solidFill>
                <a:latin typeface="Source Sans Pro"/>
                <a:ea typeface="Source Sans Pro"/>
                <a:cs typeface="Source Sans Pro"/>
                <a:sym typeface="Source Sans Pro"/>
              </a:rPr>
              <a:t> modes : Low Voltage (LV) and High Voltage (HV)</a:t>
            </a:r>
            <a:endParaRPr sz="2400" dirty="0">
              <a:solidFill>
                <a:schemeClr val="accent4"/>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122552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A6D89845-DAA0-F1EC-6E52-8ED1BBB8F594}"/>
            </a:ext>
          </a:extLst>
        </p:cNvPr>
        <p:cNvGrpSpPr/>
        <p:nvPr/>
      </p:nvGrpSpPr>
      <p:grpSpPr>
        <a:xfrm>
          <a:off x="0" y="0"/>
          <a:ext cx="0" cy="0"/>
          <a:chOff x="0" y="0"/>
          <a:chExt cx="0" cy="0"/>
        </a:xfrm>
      </p:grpSpPr>
      <p:sp>
        <p:nvSpPr>
          <p:cNvPr id="290" name="Google Shape;290;p41">
            <a:extLst>
              <a:ext uri="{FF2B5EF4-FFF2-40B4-BE49-F238E27FC236}">
                <a16:creationId xmlns:a16="http://schemas.microsoft.com/office/drawing/2014/main" id="{50FFA2BE-ADCF-1753-01C9-6A8CFD0DAD1C}"/>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291" name="Google Shape;291;p41">
            <a:extLst>
              <a:ext uri="{FF2B5EF4-FFF2-40B4-BE49-F238E27FC236}">
                <a16:creationId xmlns:a16="http://schemas.microsoft.com/office/drawing/2014/main" id="{DC4A79EA-639B-F716-FA0F-EE53A19B2C4E}"/>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dirty="0"/>
              <a:t>Si/Ge Target</a:t>
            </a:r>
            <a:endParaRPr sz="3200" b="1" dirty="0"/>
          </a:p>
        </p:txBody>
      </p:sp>
      <p:sp>
        <p:nvSpPr>
          <p:cNvPr id="3" name="Google Shape;421;p25">
            <a:extLst>
              <a:ext uri="{FF2B5EF4-FFF2-40B4-BE49-F238E27FC236}">
                <a16:creationId xmlns:a16="http://schemas.microsoft.com/office/drawing/2014/main" id="{02475124-BA6E-6E27-B12B-90174BC763E7}"/>
              </a:ext>
            </a:extLst>
          </p:cNvPr>
          <p:cNvSpPr txBox="1"/>
          <p:nvPr/>
        </p:nvSpPr>
        <p:spPr>
          <a:xfrm>
            <a:off x="1061933" y="703868"/>
            <a:ext cx="7407200" cy="615513"/>
          </a:xfrm>
          <a:prstGeom prst="rect">
            <a:avLst/>
          </a:prstGeom>
          <a:noFill/>
          <a:ln>
            <a:noFill/>
          </a:ln>
        </p:spPr>
        <p:txBody>
          <a:bodyPr spcFirstLastPara="1" wrap="square" lIns="121900" tIns="121900" rIns="121900" bIns="121900" anchor="t" anchorCtr="0">
            <a:spAutoFit/>
          </a:bodyPr>
          <a:lstStyle/>
          <a:p>
            <a:r>
              <a:rPr lang="fr" sz="2400" dirty="0">
                <a:solidFill>
                  <a:schemeClr val="tx1"/>
                </a:solidFill>
                <a:latin typeface="Libre Franklin" pitchFamily="2" charset="77"/>
                <a:ea typeface="Source Sans Pro"/>
                <a:cs typeface="Source Sans Pro"/>
                <a:sym typeface="Source Sans Pro"/>
              </a:rPr>
              <a:t>High-Voltage</a:t>
            </a:r>
            <a:r>
              <a:rPr lang="fr" sz="2400" dirty="0">
                <a:solidFill>
                  <a:schemeClr val="tx1"/>
                </a:solidFill>
                <a:latin typeface="Source Sans Pro"/>
                <a:ea typeface="Source Sans Pro"/>
                <a:cs typeface="Source Sans Pro"/>
                <a:sym typeface="Source Sans Pro"/>
              </a:rPr>
              <a:t> </a:t>
            </a:r>
            <a:r>
              <a:rPr lang="fr" sz="2400" dirty="0" err="1">
                <a:solidFill>
                  <a:schemeClr val="tx1"/>
                </a:solidFill>
                <a:latin typeface="Source Sans Pro"/>
                <a:ea typeface="Source Sans Pro"/>
                <a:cs typeface="Source Sans Pro"/>
                <a:sym typeface="Source Sans Pro"/>
              </a:rPr>
              <a:t>approach</a:t>
            </a:r>
            <a:r>
              <a:rPr lang="fr" sz="2400" dirty="0">
                <a:solidFill>
                  <a:schemeClr val="tx1"/>
                </a:solidFill>
                <a:latin typeface="Source Sans Pro"/>
                <a:ea typeface="Source Sans Pro"/>
                <a:cs typeface="Source Sans Pro"/>
                <a:sym typeface="Source Sans Pro"/>
              </a:rPr>
              <a:t> for optimal ERDM </a:t>
            </a:r>
            <a:r>
              <a:rPr lang="fr" sz="2400" dirty="0" err="1">
                <a:solidFill>
                  <a:schemeClr val="tx1"/>
                </a:solidFill>
                <a:latin typeface="Source Sans Pro"/>
                <a:ea typeface="Source Sans Pro"/>
                <a:cs typeface="Source Sans Pro"/>
                <a:sym typeface="Source Sans Pro"/>
              </a:rPr>
              <a:t>sensitivity</a:t>
            </a:r>
            <a:endParaRPr sz="2400" b="1" dirty="0">
              <a:solidFill>
                <a:schemeClr val="tx1"/>
              </a:solidFill>
              <a:latin typeface="Source Sans Pro"/>
              <a:ea typeface="Source Sans Pro"/>
              <a:cs typeface="Source Sans Pro"/>
              <a:sym typeface="Source Sans Pro"/>
            </a:endParaRPr>
          </a:p>
        </p:txBody>
      </p:sp>
      <p:sp>
        <p:nvSpPr>
          <p:cNvPr id="4" name="Google Shape;422;p25">
            <a:extLst>
              <a:ext uri="{FF2B5EF4-FFF2-40B4-BE49-F238E27FC236}">
                <a16:creationId xmlns:a16="http://schemas.microsoft.com/office/drawing/2014/main" id="{512CB97D-1CFB-2E6E-A064-4BFBF0BB5DAE}"/>
              </a:ext>
            </a:extLst>
          </p:cNvPr>
          <p:cNvSpPr txBox="1"/>
          <p:nvPr/>
        </p:nvSpPr>
        <p:spPr>
          <a:xfrm>
            <a:off x="265967" y="3669534"/>
            <a:ext cx="6015600" cy="2219029"/>
          </a:xfrm>
          <a:prstGeom prst="rect">
            <a:avLst/>
          </a:prstGeom>
          <a:noFill/>
          <a:ln>
            <a:noFill/>
          </a:ln>
        </p:spPr>
        <p:txBody>
          <a:bodyPr spcFirstLastPara="1" wrap="square" lIns="121900" tIns="121900" rIns="121900" bIns="121900" anchor="t" anchorCtr="0">
            <a:spAutoFit/>
          </a:bodyPr>
          <a:lstStyle/>
          <a:p>
            <a:r>
              <a:rPr lang="fr" sz="1467" b="1" dirty="0">
                <a:solidFill>
                  <a:schemeClr val="dk1"/>
                </a:solidFill>
                <a:latin typeface="Libre Franklin" pitchFamily="2" charset="77"/>
                <a:ea typeface="Source Sans Pro"/>
                <a:cs typeface="Source Sans Pro"/>
                <a:sym typeface="Source Sans Pro"/>
              </a:rPr>
              <a:t>First observation of a single-</a:t>
            </a:r>
            <a:r>
              <a:rPr lang="fr" sz="1467" b="1" dirty="0" err="1">
                <a:solidFill>
                  <a:schemeClr val="dk1"/>
                </a:solidFill>
                <a:latin typeface="Libre Franklin" pitchFamily="2" charset="77"/>
                <a:ea typeface="Source Sans Pro"/>
                <a:cs typeface="Source Sans Pro"/>
                <a:sym typeface="Source Sans Pro"/>
              </a:rPr>
              <a:t>electron</a:t>
            </a:r>
            <a:r>
              <a:rPr lang="fr" sz="1467" b="1" dirty="0">
                <a:solidFill>
                  <a:schemeClr val="dk1"/>
                </a:solidFill>
                <a:latin typeface="Libre Franklin" pitchFamily="2" charset="77"/>
                <a:ea typeface="Source Sans Pro"/>
                <a:cs typeface="Source Sans Pro"/>
                <a:sym typeface="Source Sans Pro"/>
              </a:rPr>
              <a:t> </a:t>
            </a:r>
            <a:r>
              <a:rPr lang="fr" sz="1467" b="1" dirty="0" err="1">
                <a:solidFill>
                  <a:schemeClr val="dk1"/>
                </a:solidFill>
                <a:latin typeface="Libre Franklin" pitchFamily="2" charset="77"/>
                <a:ea typeface="Source Sans Pro"/>
                <a:cs typeface="Source Sans Pro"/>
                <a:sym typeface="Source Sans Pro"/>
              </a:rPr>
              <a:t>sensitivity</a:t>
            </a:r>
            <a:r>
              <a:rPr lang="fr" sz="1467" b="1" dirty="0">
                <a:solidFill>
                  <a:schemeClr val="dk1"/>
                </a:solidFill>
                <a:latin typeface="Libre Franklin" pitchFamily="2" charset="77"/>
                <a:ea typeface="Source Sans Pro"/>
                <a:cs typeface="Source Sans Pro"/>
                <a:sym typeface="Source Sans Pro"/>
              </a:rPr>
              <a:t> in a massive (40g) Ge </a:t>
            </a:r>
            <a:r>
              <a:rPr lang="fr" sz="1467" b="1" dirty="0" err="1">
                <a:solidFill>
                  <a:schemeClr val="dk1"/>
                </a:solidFill>
                <a:latin typeface="Libre Franklin" pitchFamily="2" charset="77"/>
                <a:ea typeface="Source Sans Pro"/>
                <a:cs typeface="Source Sans Pro"/>
                <a:sym typeface="Source Sans Pro"/>
              </a:rPr>
              <a:t>cryogenic</a:t>
            </a:r>
            <a:r>
              <a:rPr lang="fr" sz="1467" b="1" dirty="0">
                <a:solidFill>
                  <a:schemeClr val="dk1"/>
                </a:solidFill>
                <a:latin typeface="Libre Franklin" pitchFamily="2" charset="77"/>
                <a:ea typeface="Source Sans Pro"/>
                <a:cs typeface="Source Sans Pro"/>
                <a:sym typeface="Source Sans Pro"/>
              </a:rPr>
              <a:t> detector !</a:t>
            </a:r>
            <a:endParaRPr sz="1467" dirty="0">
              <a:solidFill>
                <a:schemeClr val="dk1"/>
              </a:solidFill>
              <a:latin typeface="Libre Franklin" pitchFamily="2" charset="77"/>
              <a:ea typeface="Source Sans Pro"/>
              <a:cs typeface="Source Sans Pro"/>
              <a:sym typeface="Source Sans Pro"/>
            </a:endParaRPr>
          </a:p>
          <a:p>
            <a:endParaRPr sz="1467" dirty="0">
              <a:solidFill>
                <a:schemeClr val="dk2"/>
              </a:solidFill>
              <a:latin typeface="Libre Franklin" pitchFamily="2" charset="77"/>
              <a:ea typeface="Source Sans Pro"/>
              <a:cs typeface="Source Sans Pro"/>
              <a:sym typeface="Source Sans Pro"/>
            </a:endParaRPr>
          </a:p>
          <a:p>
            <a:pPr marL="609585" indent="-397923">
              <a:buClr>
                <a:schemeClr val="dk2"/>
              </a:buClr>
              <a:buSzPts val="1100"/>
              <a:buFont typeface="Source Sans Pro"/>
              <a:buChar char="●"/>
            </a:pPr>
            <a:r>
              <a:rPr lang="fr" sz="1467" dirty="0">
                <a:solidFill>
                  <a:schemeClr val="dk2"/>
                </a:solidFill>
                <a:latin typeface="Libre Franklin" pitchFamily="2" charset="77"/>
                <a:ea typeface="Source Sans Pro"/>
                <a:cs typeface="Source Sans Pro"/>
                <a:sym typeface="Source Sans Pro"/>
              </a:rPr>
              <a:t>Low-imp. TES and SQUID </a:t>
            </a:r>
            <a:r>
              <a:rPr lang="fr" sz="1467" dirty="0" err="1">
                <a:solidFill>
                  <a:schemeClr val="dk2"/>
                </a:solidFill>
                <a:latin typeface="Libre Franklin" pitchFamily="2" charset="77"/>
                <a:ea typeface="Source Sans Pro"/>
                <a:cs typeface="Source Sans Pro"/>
                <a:sym typeface="Source Sans Pro"/>
              </a:rPr>
              <a:t>readout</a:t>
            </a:r>
            <a:r>
              <a:rPr lang="fr" sz="1467" dirty="0">
                <a:solidFill>
                  <a:schemeClr val="dk2"/>
                </a:solidFill>
                <a:latin typeface="Libre Franklin" pitchFamily="2" charset="77"/>
                <a:ea typeface="Source Sans Pro"/>
                <a:cs typeface="Source Sans Pro"/>
                <a:sym typeface="Source Sans Pro"/>
              </a:rPr>
              <a:t> : </a:t>
            </a:r>
            <a:r>
              <a:rPr lang="fr" sz="1467" b="1" dirty="0">
                <a:solidFill>
                  <a:schemeClr val="dk2"/>
                </a:solidFill>
                <a:latin typeface="Libre Franklin" pitchFamily="2" charset="77"/>
                <a:ea typeface="Source Sans Pro"/>
                <a:cs typeface="Source Sans Pro"/>
                <a:sym typeface="Source Sans Pro"/>
              </a:rPr>
              <a:t>0.1 </a:t>
            </a:r>
            <a:r>
              <a:rPr lang="fr" sz="1467" b="1" dirty="0" err="1">
                <a:solidFill>
                  <a:schemeClr val="dk2"/>
                </a:solidFill>
                <a:latin typeface="Libre Franklin" pitchFamily="2" charset="77"/>
                <a:ea typeface="Source Sans Pro"/>
                <a:cs typeface="Source Sans Pro"/>
                <a:sym typeface="Source Sans Pro"/>
              </a:rPr>
              <a:t>electron</a:t>
            </a:r>
            <a:r>
              <a:rPr lang="fr" sz="1467" b="1" dirty="0">
                <a:solidFill>
                  <a:schemeClr val="dk2"/>
                </a:solidFill>
                <a:latin typeface="Libre Franklin" pitchFamily="2" charset="77"/>
                <a:ea typeface="Source Sans Pro"/>
                <a:cs typeface="Source Sans Pro"/>
                <a:sym typeface="Source Sans Pro"/>
              </a:rPr>
              <a:t>/</a:t>
            </a:r>
            <a:r>
              <a:rPr lang="fr" sz="1467" b="1" dirty="0" err="1">
                <a:solidFill>
                  <a:schemeClr val="dk2"/>
                </a:solidFill>
                <a:latin typeface="Libre Franklin" pitchFamily="2" charset="77"/>
                <a:ea typeface="Source Sans Pro"/>
                <a:cs typeface="Source Sans Pro"/>
                <a:sym typeface="Source Sans Pro"/>
              </a:rPr>
              <a:t>hole</a:t>
            </a:r>
            <a:r>
              <a:rPr lang="fr" sz="1467" b="1" dirty="0">
                <a:solidFill>
                  <a:schemeClr val="dk2"/>
                </a:solidFill>
                <a:latin typeface="Libre Franklin" pitchFamily="2" charset="77"/>
                <a:ea typeface="Source Sans Pro"/>
                <a:cs typeface="Source Sans Pro"/>
                <a:sym typeface="Source Sans Pro"/>
              </a:rPr>
              <a:t> (RMS)</a:t>
            </a:r>
            <a:endParaRPr sz="1467" b="1" dirty="0">
              <a:solidFill>
                <a:schemeClr val="dk2"/>
              </a:solidFill>
              <a:latin typeface="Libre Franklin" pitchFamily="2" charset="77"/>
              <a:ea typeface="Source Sans Pro"/>
              <a:cs typeface="Source Sans Pro"/>
              <a:sym typeface="Source Sans Pro"/>
            </a:endParaRPr>
          </a:p>
          <a:p>
            <a:pPr>
              <a:spcBef>
                <a:spcPts val="1333"/>
              </a:spcBef>
            </a:pPr>
            <a:r>
              <a:rPr lang="fr" sz="1467" dirty="0">
                <a:solidFill>
                  <a:schemeClr val="accent4"/>
                </a:solidFill>
                <a:latin typeface="Libre Franklin" pitchFamily="2" charset="77"/>
                <a:ea typeface="Source Sans Pro"/>
                <a:cs typeface="Source Sans Pro"/>
                <a:sym typeface="Source Sans Pro"/>
              </a:rPr>
              <a:t>For TESSERACT :</a:t>
            </a:r>
            <a:endParaRPr sz="1467" dirty="0">
              <a:solidFill>
                <a:schemeClr val="accent4"/>
              </a:solidFill>
              <a:latin typeface="Libre Franklin" pitchFamily="2" charset="77"/>
              <a:ea typeface="Source Sans Pro"/>
              <a:cs typeface="Source Sans Pro"/>
              <a:sym typeface="Source Sans Pro"/>
            </a:endParaRPr>
          </a:p>
          <a:p>
            <a:pPr marL="609585" indent="-397923">
              <a:buClr>
                <a:schemeClr val="dk2"/>
              </a:buClr>
              <a:buSzPts val="1100"/>
              <a:buFont typeface="Source Sans Pro"/>
              <a:buChar char="●"/>
            </a:pPr>
            <a:r>
              <a:rPr lang="fr" sz="1467" dirty="0">
                <a:solidFill>
                  <a:schemeClr val="dk2"/>
                </a:solidFill>
                <a:latin typeface="Libre Franklin" pitchFamily="2" charset="77"/>
                <a:ea typeface="Source Sans Pro"/>
                <a:cs typeface="Source Sans Pro"/>
                <a:sym typeface="Source Sans Pro"/>
              </a:rPr>
              <a:t>High control of IR backgrounds and charge </a:t>
            </a:r>
            <a:r>
              <a:rPr lang="fr" sz="1467" dirty="0" err="1">
                <a:solidFill>
                  <a:schemeClr val="dk2"/>
                </a:solidFill>
                <a:latin typeface="Libre Franklin" pitchFamily="2" charset="77"/>
                <a:ea typeface="Source Sans Pro"/>
                <a:cs typeface="Source Sans Pro"/>
                <a:sym typeface="Source Sans Pro"/>
              </a:rPr>
              <a:t>leakage</a:t>
            </a:r>
            <a:endParaRPr sz="1467" dirty="0">
              <a:solidFill>
                <a:schemeClr val="dk2"/>
              </a:solidFill>
              <a:latin typeface="Libre Franklin" pitchFamily="2" charset="77"/>
              <a:ea typeface="Source Sans Pro"/>
              <a:cs typeface="Source Sans Pro"/>
              <a:sym typeface="Source Sans Pro"/>
            </a:endParaRPr>
          </a:p>
          <a:p>
            <a:pPr marL="609585" indent="-397923">
              <a:buClr>
                <a:schemeClr val="dk2"/>
              </a:buClr>
              <a:buSzPts val="1100"/>
              <a:buFont typeface="Source Sans Pro"/>
              <a:buChar char="●"/>
            </a:pPr>
            <a:r>
              <a:rPr lang="fr" sz="1467" dirty="0">
                <a:solidFill>
                  <a:schemeClr val="dk2"/>
                </a:solidFill>
                <a:latin typeface="Libre Franklin" pitchFamily="2" charset="77"/>
                <a:ea typeface="Source Sans Pro"/>
                <a:cs typeface="Source Sans Pro"/>
                <a:sym typeface="Source Sans Pro"/>
              </a:rPr>
              <a:t>LEE discrimination down to single e/h pair </a:t>
            </a:r>
            <a:endParaRPr sz="1467" dirty="0">
              <a:solidFill>
                <a:schemeClr val="dk2"/>
              </a:solidFill>
              <a:latin typeface="Libre Franklin" pitchFamily="2" charset="77"/>
              <a:ea typeface="Source Sans Pro"/>
              <a:cs typeface="Source Sans Pro"/>
              <a:sym typeface="Source Sans Pro"/>
            </a:endParaRPr>
          </a:p>
          <a:p>
            <a:pPr marL="609585" indent="-397923">
              <a:buClr>
                <a:schemeClr val="dk2"/>
              </a:buClr>
              <a:buSzPts val="1100"/>
              <a:buFont typeface="Source Sans Pro"/>
              <a:buChar char="●"/>
            </a:pPr>
            <a:r>
              <a:rPr lang="fr" sz="1467" b="1" dirty="0" err="1">
                <a:solidFill>
                  <a:schemeClr val="dk2"/>
                </a:solidFill>
                <a:latin typeface="Libre Franklin" pitchFamily="2" charset="77"/>
                <a:ea typeface="Source Sans Pro"/>
                <a:cs typeface="Source Sans Pro"/>
                <a:sym typeface="Source Sans Pro"/>
              </a:rPr>
              <a:t>Exquisite</a:t>
            </a:r>
            <a:r>
              <a:rPr lang="fr" sz="1467" b="1" dirty="0">
                <a:solidFill>
                  <a:schemeClr val="dk2"/>
                </a:solidFill>
                <a:latin typeface="Libre Franklin" pitchFamily="2" charset="77"/>
                <a:ea typeface="Source Sans Pro"/>
                <a:cs typeface="Source Sans Pro"/>
                <a:sym typeface="Source Sans Pro"/>
              </a:rPr>
              <a:t> </a:t>
            </a:r>
            <a:r>
              <a:rPr lang="fr" sz="1467" b="1" dirty="0" err="1">
                <a:solidFill>
                  <a:schemeClr val="dk2"/>
                </a:solidFill>
                <a:latin typeface="Libre Franklin" pitchFamily="2" charset="77"/>
                <a:ea typeface="Source Sans Pro"/>
                <a:cs typeface="Source Sans Pro"/>
                <a:sym typeface="Source Sans Pro"/>
              </a:rPr>
              <a:t>sensitivities</a:t>
            </a:r>
            <a:r>
              <a:rPr lang="fr" sz="1467" b="1" dirty="0">
                <a:solidFill>
                  <a:schemeClr val="dk2"/>
                </a:solidFill>
                <a:latin typeface="Libre Franklin" pitchFamily="2" charset="77"/>
                <a:ea typeface="Source Sans Pro"/>
                <a:cs typeface="Source Sans Pro"/>
                <a:sym typeface="Source Sans Pro"/>
              </a:rPr>
              <a:t> to ERDM </a:t>
            </a:r>
            <a:r>
              <a:rPr lang="fr" sz="1467" b="1" dirty="0" err="1">
                <a:solidFill>
                  <a:schemeClr val="dk2"/>
                </a:solidFill>
                <a:latin typeface="Libre Franklin" pitchFamily="2" charset="77"/>
                <a:ea typeface="Source Sans Pro"/>
                <a:cs typeface="Source Sans Pro"/>
                <a:sym typeface="Source Sans Pro"/>
              </a:rPr>
              <a:t>with</a:t>
            </a:r>
            <a:r>
              <a:rPr lang="fr" sz="1467" b="1" dirty="0">
                <a:solidFill>
                  <a:schemeClr val="dk2"/>
                </a:solidFill>
                <a:latin typeface="Libre Franklin" pitchFamily="2" charset="77"/>
                <a:ea typeface="Source Sans Pro"/>
                <a:cs typeface="Source Sans Pro"/>
                <a:sym typeface="Source Sans Pro"/>
              </a:rPr>
              <a:t> LEE discrimination</a:t>
            </a:r>
            <a:endParaRPr sz="1467" b="1" dirty="0">
              <a:solidFill>
                <a:schemeClr val="dk2"/>
              </a:solidFill>
              <a:latin typeface="Libre Franklin" pitchFamily="2" charset="77"/>
              <a:ea typeface="Source Sans Pro"/>
              <a:cs typeface="Source Sans Pro"/>
              <a:sym typeface="Source Sans Pro"/>
            </a:endParaRPr>
          </a:p>
        </p:txBody>
      </p:sp>
      <p:pic>
        <p:nvPicPr>
          <p:cNvPr id="5" name="Google Shape;423;p25">
            <a:extLst>
              <a:ext uri="{FF2B5EF4-FFF2-40B4-BE49-F238E27FC236}">
                <a16:creationId xmlns:a16="http://schemas.microsoft.com/office/drawing/2014/main" id="{B67EBD8E-4A0B-BDB3-1ECA-F625D09F0121}"/>
              </a:ext>
            </a:extLst>
          </p:cNvPr>
          <p:cNvPicPr preferRelativeResize="0"/>
          <p:nvPr/>
        </p:nvPicPr>
        <p:blipFill>
          <a:blip r:embed="rId3">
            <a:alphaModFix/>
          </a:blip>
          <a:stretch>
            <a:fillRect/>
          </a:stretch>
        </p:blipFill>
        <p:spPr>
          <a:xfrm>
            <a:off x="506967" y="1649115"/>
            <a:ext cx="1952800" cy="1723317"/>
          </a:xfrm>
          <a:prstGeom prst="rect">
            <a:avLst/>
          </a:prstGeom>
          <a:noFill/>
          <a:ln>
            <a:noFill/>
          </a:ln>
        </p:spPr>
      </p:pic>
      <p:pic>
        <p:nvPicPr>
          <p:cNvPr id="6" name="Google Shape;424;p25">
            <a:extLst>
              <a:ext uri="{FF2B5EF4-FFF2-40B4-BE49-F238E27FC236}">
                <a16:creationId xmlns:a16="http://schemas.microsoft.com/office/drawing/2014/main" id="{0ECAA624-809C-F3BF-96BB-C6FC93ECD865}"/>
              </a:ext>
            </a:extLst>
          </p:cNvPr>
          <p:cNvPicPr preferRelativeResize="0"/>
          <p:nvPr/>
        </p:nvPicPr>
        <p:blipFill>
          <a:blip r:embed="rId4">
            <a:alphaModFix/>
          </a:blip>
          <a:stretch>
            <a:fillRect/>
          </a:stretch>
        </p:blipFill>
        <p:spPr>
          <a:xfrm>
            <a:off x="2706352" y="1595134"/>
            <a:ext cx="2852368" cy="1831265"/>
          </a:xfrm>
          <a:prstGeom prst="rect">
            <a:avLst/>
          </a:prstGeom>
          <a:noFill/>
          <a:ln>
            <a:noFill/>
          </a:ln>
        </p:spPr>
      </p:pic>
      <p:pic>
        <p:nvPicPr>
          <p:cNvPr id="279" name="Google Shape;425;p25">
            <a:extLst>
              <a:ext uri="{FF2B5EF4-FFF2-40B4-BE49-F238E27FC236}">
                <a16:creationId xmlns:a16="http://schemas.microsoft.com/office/drawing/2014/main" id="{3DB81CC7-720E-7308-67C4-8D350F42125A}"/>
              </a:ext>
            </a:extLst>
          </p:cNvPr>
          <p:cNvPicPr preferRelativeResize="0"/>
          <p:nvPr/>
        </p:nvPicPr>
        <p:blipFill>
          <a:blip r:embed="rId5">
            <a:alphaModFix/>
          </a:blip>
          <a:stretch>
            <a:fillRect/>
          </a:stretch>
        </p:blipFill>
        <p:spPr>
          <a:xfrm>
            <a:off x="6470001" y="2345167"/>
            <a:ext cx="5306399" cy="2982400"/>
          </a:xfrm>
          <a:prstGeom prst="rect">
            <a:avLst/>
          </a:prstGeom>
          <a:noFill/>
          <a:ln>
            <a:noFill/>
          </a:ln>
        </p:spPr>
      </p:pic>
      <p:sp>
        <p:nvSpPr>
          <p:cNvPr id="281" name="Google Shape;428;p25">
            <a:extLst>
              <a:ext uri="{FF2B5EF4-FFF2-40B4-BE49-F238E27FC236}">
                <a16:creationId xmlns:a16="http://schemas.microsoft.com/office/drawing/2014/main" id="{25FA523D-37BA-4330-3C34-B6354A472A04}"/>
              </a:ext>
            </a:extLst>
          </p:cNvPr>
          <p:cNvSpPr txBox="1"/>
          <p:nvPr/>
        </p:nvSpPr>
        <p:spPr>
          <a:xfrm>
            <a:off x="8267934" y="1134616"/>
            <a:ext cx="4214000" cy="1169511"/>
          </a:xfrm>
          <a:prstGeom prst="rect">
            <a:avLst/>
          </a:prstGeom>
          <a:noFill/>
          <a:ln>
            <a:noFill/>
          </a:ln>
        </p:spPr>
        <p:txBody>
          <a:bodyPr spcFirstLastPara="1" wrap="square" lIns="121900" tIns="121900" rIns="121900" bIns="121900" anchor="t" anchorCtr="0">
            <a:spAutoFit/>
          </a:bodyPr>
          <a:lstStyle/>
          <a:p>
            <a:pPr>
              <a:lnSpc>
                <a:spcPct val="150000"/>
              </a:lnSpc>
            </a:pPr>
            <a:r>
              <a:rPr lang="fr" sz="2000" b="1" dirty="0" err="1">
                <a:solidFill>
                  <a:schemeClr val="accent4"/>
                </a:solidFill>
                <a:latin typeface="Source Sans Pro"/>
                <a:ea typeface="Source Sans Pro"/>
                <a:cs typeface="Source Sans Pro"/>
                <a:sym typeface="Source Sans Pro"/>
              </a:rPr>
              <a:t>E</a:t>
            </a:r>
            <a:r>
              <a:rPr lang="fr" sz="2000" b="1" baseline="-25000" dirty="0" err="1">
                <a:solidFill>
                  <a:schemeClr val="accent4"/>
                </a:solidFill>
                <a:latin typeface="Source Sans Pro"/>
                <a:ea typeface="Source Sans Pro"/>
                <a:cs typeface="Source Sans Pro"/>
                <a:sym typeface="Source Sans Pro"/>
              </a:rPr>
              <a:t>heat</a:t>
            </a:r>
            <a:r>
              <a:rPr lang="fr" sz="2000" b="1" dirty="0">
                <a:solidFill>
                  <a:srgbClr val="7F7F7F"/>
                </a:solidFill>
                <a:latin typeface="Source Sans Pro"/>
                <a:ea typeface="Source Sans Pro"/>
                <a:cs typeface="Source Sans Pro"/>
                <a:sym typeface="Source Sans Pro"/>
              </a:rPr>
              <a:t> = </a:t>
            </a:r>
            <a:r>
              <a:rPr lang="fr" sz="2000" b="1" dirty="0" err="1">
                <a:solidFill>
                  <a:srgbClr val="009688"/>
                </a:solidFill>
                <a:latin typeface="Source Sans Pro"/>
                <a:ea typeface="Source Sans Pro"/>
                <a:cs typeface="Source Sans Pro"/>
                <a:sym typeface="Source Sans Pro"/>
              </a:rPr>
              <a:t>E</a:t>
            </a:r>
            <a:r>
              <a:rPr lang="fr" sz="2000" b="1" baseline="-25000" dirty="0" err="1">
                <a:solidFill>
                  <a:srgbClr val="009688"/>
                </a:solidFill>
                <a:latin typeface="Source Sans Pro"/>
                <a:ea typeface="Source Sans Pro"/>
                <a:cs typeface="Source Sans Pro"/>
                <a:sym typeface="Source Sans Pro"/>
              </a:rPr>
              <a:t>recoil</a:t>
            </a:r>
            <a:r>
              <a:rPr lang="fr" sz="2000" b="1" baseline="-25000" dirty="0">
                <a:solidFill>
                  <a:srgbClr val="009688"/>
                </a:solidFill>
                <a:latin typeface="Source Sans Pro"/>
                <a:ea typeface="Source Sans Pro"/>
                <a:cs typeface="Source Sans Pro"/>
                <a:sym typeface="Source Sans Pro"/>
              </a:rPr>
              <a:t> </a:t>
            </a:r>
            <a:r>
              <a:rPr lang="fr" sz="2000" b="1" dirty="0">
                <a:solidFill>
                  <a:srgbClr val="7F7F7F"/>
                </a:solidFill>
                <a:latin typeface="Source Sans Pro"/>
                <a:ea typeface="Source Sans Pro"/>
                <a:cs typeface="Source Sans Pro"/>
                <a:sym typeface="Source Sans Pro"/>
              </a:rPr>
              <a:t>+ </a:t>
            </a:r>
            <a:r>
              <a:rPr lang="fr" sz="2000" b="1" dirty="0" err="1">
                <a:solidFill>
                  <a:schemeClr val="dk1"/>
                </a:solidFill>
                <a:latin typeface="Source Sans Pro"/>
                <a:ea typeface="Source Sans Pro"/>
                <a:cs typeface="Source Sans Pro"/>
                <a:sym typeface="Source Sans Pro"/>
              </a:rPr>
              <a:t>E</a:t>
            </a:r>
            <a:r>
              <a:rPr lang="fr" sz="2000" b="1" baseline="-25000" dirty="0" err="1">
                <a:solidFill>
                  <a:schemeClr val="dk1"/>
                </a:solidFill>
                <a:latin typeface="Source Sans Pro"/>
                <a:ea typeface="Source Sans Pro"/>
                <a:cs typeface="Source Sans Pro"/>
                <a:sym typeface="Source Sans Pro"/>
              </a:rPr>
              <a:t>ion</a:t>
            </a:r>
            <a:r>
              <a:rPr lang="fr" sz="2000" b="1" dirty="0">
                <a:solidFill>
                  <a:schemeClr val="accent3"/>
                </a:solidFill>
                <a:latin typeface="Source Sans Pro"/>
                <a:ea typeface="Source Sans Pro"/>
                <a:cs typeface="Source Sans Pro"/>
                <a:sym typeface="Source Sans Pro"/>
              </a:rPr>
              <a:t> </a:t>
            </a:r>
            <a:r>
              <a:rPr lang="fr" sz="2000" b="1" dirty="0">
                <a:solidFill>
                  <a:schemeClr val="accent1"/>
                </a:solidFill>
                <a:latin typeface="Proxima Nova"/>
                <a:ea typeface="Proxima Nova"/>
                <a:cs typeface="Proxima Nova"/>
                <a:sym typeface="Proxima Nova"/>
              </a:rPr>
              <a:t>ΔV</a:t>
            </a:r>
            <a:r>
              <a:rPr lang="fr" sz="2000" b="1" dirty="0">
                <a:solidFill>
                  <a:schemeClr val="accent1"/>
                </a:solidFill>
                <a:latin typeface="Source Sans Pro"/>
                <a:ea typeface="Source Sans Pro"/>
                <a:cs typeface="Source Sans Pro"/>
                <a:sym typeface="Source Sans Pro"/>
              </a:rPr>
              <a:t>/</a:t>
            </a:r>
            <a:r>
              <a:rPr lang="fr" sz="2000" b="1" dirty="0" err="1">
                <a:solidFill>
                  <a:schemeClr val="accent1"/>
                </a:solidFill>
                <a:latin typeface="Source Sans Pro"/>
                <a:ea typeface="Source Sans Pro"/>
                <a:cs typeface="Source Sans Pro"/>
                <a:sym typeface="Source Sans Pro"/>
              </a:rPr>
              <a:t>ε</a:t>
            </a:r>
            <a:r>
              <a:rPr lang="fr" sz="1867" b="1" baseline="-25000" dirty="0" err="1">
                <a:solidFill>
                  <a:schemeClr val="accent1"/>
                </a:solidFill>
                <a:latin typeface="Source Sans Pro"/>
                <a:ea typeface="Source Sans Pro"/>
                <a:cs typeface="Source Sans Pro"/>
                <a:sym typeface="Source Sans Pro"/>
              </a:rPr>
              <a:t>eh</a:t>
            </a:r>
            <a:endParaRPr sz="1867" b="1" baseline="-25000" dirty="0">
              <a:solidFill>
                <a:schemeClr val="accent1"/>
              </a:solidFill>
              <a:latin typeface="Source Sans Pro"/>
              <a:ea typeface="Source Sans Pro"/>
              <a:cs typeface="Source Sans Pro"/>
              <a:sym typeface="Source Sans Pro"/>
            </a:endParaRPr>
          </a:p>
          <a:p>
            <a:pPr>
              <a:lnSpc>
                <a:spcPct val="150000"/>
              </a:lnSpc>
              <a:buClr>
                <a:schemeClr val="dk2"/>
              </a:buClr>
              <a:buSzPts val="1100"/>
            </a:pPr>
            <a:r>
              <a:rPr lang="fr" sz="2000" b="1" dirty="0" err="1">
                <a:solidFill>
                  <a:schemeClr val="accent4"/>
                </a:solidFill>
                <a:latin typeface="Source Sans Pro"/>
                <a:ea typeface="Source Sans Pro"/>
                <a:cs typeface="Source Sans Pro"/>
                <a:sym typeface="Source Sans Pro"/>
              </a:rPr>
              <a:t>E</a:t>
            </a:r>
            <a:r>
              <a:rPr lang="fr" sz="2000" b="1" baseline="-25000" dirty="0" err="1">
                <a:solidFill>
                  <a:schemeClr val="accent4"/>
                </a:solidFill>
                <a:latin typeface="Source Sans Pro"/>
                <a:ea typeface="Source Sans Pro"/>
                <a:cs typeface="Source Sans Pro"/>
                <a:sym typeface="Source Sans Pro"/>
              </a:rPr>
              <a:t>heat</a:t>
            </a:r>
            <a:r>
              <a:rPr lang="fr" sz="2000" b="1" dirty="0">
                <a:solidFill>
                  <a:schemeClr val="accent4"/>
                </a:solidFill>
                <a:latin typeface="Source Sans Pro"/>
                <a:ea typeface="Source Sans Pro"/>
                <a:cs typeface="Source Sans Pro"/>
                <a:sym typeface="Source Sans Pro"/>
              </a:rPr>
              <a:t>≃ </a:t>
            </a:r>
            <a:r>
              <a:rPr lang="fr" sz="2000" b="1" dirty="0" err="1">
                <a:solidFill>
                  <a:schemeClr val="dk1"/>
                </a:solidFill>
                <a:latin typeface="Source Sans Pro"/>
                <a:ea typeface="Source Sans Pro"/>
                <a:cs typeface="Source Sans Pro"/>
                <a:sym typeface="Source Sans Pro"/>
              </a:rPr>
              <a:t>E</a:t>
            </a:r>
            <a:r>
              <a:rPr lang="fr" sz="2000" b="1" baseline="-25000" dirty="0" err="1">
                <a:solidFill>
                  <a:schemeClr val="dk1"/>
                </a:solidFill>
                <a:latin typeface="Source Sans Pro"/>
                <a:ea typeface="Source Sans Pro"/>
                <a:cs typeface="Source Sans Pro"/>
                <a:sym typeface="Source Sans Pro"/>
              </a:rPr>
              <a:t>ion</a:t>
            </a:r>
            <a:r>
              <a:rPr lang="fr" sz="2000" b="1" dirty="0">
                <a:solidFill>
                  <a:schemeClr val="accent3"/>
                </a:solidFill>
                <a:latin typeface="Source Sans Pro"/>
                <a:ea typeface="Source Sans Pro"/>
                <a:cs typeface="Source Sans Pro"/>
                <a:sym typeface="Source Sans Pro"/>
              </a:rPr>
              <a:t> </a:t>
            </a:r>
            <a:r>
              <a:rPr lang="fr" sz="2000" b="1" dirty="0">
                <a:solidFill>
                  <a:schemeClr val="accent1"/>
                </a:solidFill>
                <a:latin typeface="Proxima Nova"/>
                <a:ea typeface="Proxima Nova"/>
                <a:cs typeface="Proxima Nova"/>
                <a:sym typeface="Proxima Nova"/>
              </a:rPr>
              <a:t>ΔV</a:t>
            </a:r>
            <a:r>
              <a:rPr lang="fr" sz="2000" b="1" dirty="0">
                <a:solidFill>
                  <a:schemeClr val="accent1"/>
                </a:solidFill>
                <a:latin typeface="Source Sans Pro"/>
                <a:ea typeface="Source Sans Pro"/>
                <a:cs typeface="Source Sans Pro"/>
                <a:sym typeface="Source Sans Pro"/>
              </a:rPr>
              <a:t>/</a:t>
            </a:r>
            <a:r>
              <a:rPr lang="fr" sz="2000" b="1" dirty="0" err="1">
                <a:solidFill>
                  <a:schemeClr val="accent1"/>
                </a:solidFill>
                <a:latin typeface="Source Sans Pro"/>
                <a:ea typeface="Source Sans Pro"/>
                <a:cs typeface="Source Sans Pro"/>
                <a:sym typeface="Source Sans Pro"/>
              </a:rPr>
              <a:t>ε</a:t>
            </a:r>
            <a:r>
              <a:rPr lang="fr" sz="1867" b="1" baseline="-25000" dirty="0" err="1">
                <a:solidFill>
                  <a:schemeClr val="accent1"/>
                </a:solidFill>
                <a:latin typeface="Source Sans Pro"/>
                <a:ea typeface="Source Sans Pro"/>
                <a:cs typeface="Source Sans Pro"/>
                <a:sym typeface="Source Sans Pro"/>
              </a:rPr>
              <a:t>eh</a:t>
            </a:r>
            <a:r>
              <a:rPr lang="fr" sz="1867" b="1" dirty="0">
                <a:solidFill>
                  <a:schemeClr val="accent1"/>
                </a:solidFill>
                <a:latin typeface="Source Sans Pro"/>
                <a:ea typeface="Source Sans Pro"/>
                <a:cs typeface="Source Sans Pro"/>
                <a:sym typeface="Source Sans Pro"/>
              </a:rPr>
              <a:t>  (HV)</a:t>
            </a:r>
            <a:endParaRPr sz="1867" b="1" dirty="0">
              <a:solidFill>
                <a:schemeClr val="accent1"/>
              </a:solidFill>
              <a:latin typeface="Source Sans Pro"/>
              <a:ea typeface="Source Sans Pro"/>
              <a:cs typeface="Source Sans Pro"/>
              <a:sym typeface="Source Sans Pro"/>
            </a:endParaRPr>
          </a:p>
        </p:txBody>
      </p:sp>
      <p:sp>
        <p:nvSpPr>
          <p:cNvPr id="282" name="Google Shape;429;p25">
            <a:extLst>
              <a:ext uri="{FF2B5EF4-FFF2-40B4-BE49-F238E27FC236}">
                <a16:creationId xmlns:a16="http://schemas.microsoft.com/office/drawing/2014/main" id="{45ED93CA-0F4A-02E4-9B48-716BEE8335D0}"/>
              </a:ext>
            </a:extLst>
          </p:cNvPr>
          <p:cNvSpPr/>
          <p:nvPr/>
        </p:nvSpPr>
        <p:spPr>
          <a:xfrm>
            <a:off x="8277667" y="1147715"/>
            <a:ext cx="2852400" cy="10028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lgn="ctr"/>
            <a:endParaRPr sz="1867">
              <a:latin typeface="Source Sans Pro"/>
              <a:ea typeface="Source Sans Pro"/>
              <a:cs typeface="Source Sans Pro"/>
              <a:sym typeface="Source Sans Pro"/>
            </a:endParaRPr>
          </a:p>
        </p:txBody>
      </p:sp>
    </p:spTree>
    <p:extLst>
      <p:ext uri="{BB962C8B-B14F-4D97-AF65-F5344CB8AC3E}">
        <p14:creationId xmlns:p14="http://schemas.microsoft.com/office/powerpoint/2010/main" val="3159341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9E53D66B-9031-0E22-9576-287A70B6CDBD}"/>
            </a:ext>
          </a:extLst>
        </p:cNvPr>
        <p:cNvGrpSpPr/>
        <p:nvPr/>
      </p:nvGrpSpPr>
      <p:grpSpPr>
        <a:xfrm>
          <a:off x="0" y="0"/>
          <a:ext cx="0" cy="0"/>
          <a:chOff x="0" y="0"/>
          <a:chExt cx="0" cy="0"/>
        </a:xfrm>
      </p:grpSpPr>
      <p:sp>
        <p:nvSpPr>
          <p:cNvPr id="290" name="Google Shape;290;p41">
            <a:extLst>
              <a:ext uri="{FF2B5EF4-FFF2-40B4-BE49-F238E27FC236}">
                <a16:creationId xmlns:a16="http://schemas.microsoft.com/office/drawing/2014/main" id="{BE97E178-1B16-3CD3-3E48-E1299F720A6E}"/>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
        <p:nvSpPr>
          <p:cNvPr id="291" name="Google Shape;291;p41">
            <a:extLst>
              <a:ext uri="{FF2B5EF4-FFF2-40B4-BE49-F238E27FC236}">
                <a16:creationId xmlns:a16="http://schemas.microsoft.com/office/drawing/2014/main" id="{F00663A5-8C36-2E2A-A496-A27F055B4EFB}"/>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dirty="0"/>
              <a:t>Si/Ge Target</a:t>
            </a:r>
            <a:endParaRPr sz="3200" b="1" dirty="0"/>
          </a:p>
        </p:txBody>
      </p:sp>
      <p:sp>
        <p:nvSpPr>
          <p:cNvPr id="2" name="Google Shape;434;p26">
            <a:extLst>
              <a:ext uri="{FF2B5EF4-FFF2-40B4-BE49-F238E27FC236}">
                <a16:creationId xmlns:a16="http://schemas.microsoft.com/office/drawing/2014/main" id="{9DDB3454-B1AA-793E-AB83-23CDD7F352E9}"/>
              </a:ext>
            </a:extLst>
          </p:cNvPr>
          <p:cNvSpPr txBox="1"/>
          <p:nvPr/>
        </p:nvSpPr>
        <p:spPr>
          <a:xfrm>
            <a:off x="1163533" y="703868"/>
            <a:ext cx="7407200" cy="615513"/>
          </a:xfrm>
          <a:prstGeom prst="rect">
            <a:avLst/>
          </a:prstGeom>
          <a:noFill/>
          <a:ln>
            <a:noFill/>
          </a:ln>
        </p:spPr>
        <p:txBody>
          <a:bodyPr spcFirstLastPara="1" wrap="square" lIns="121900" tIns="121900" rIns="121900" bIns="121900" anchor="t" anchorCtr="0">
            <a:spAutoFit/>
          </a:bodyPr>
          <a:lstStyle/>
          <a:p>
            <a:r>
              <a:rPr lang="fr" sz="2400" dirty="0">
                <a:solidFill>
                  <a:schemeClr val="tx1"/>
                </a:solidFill>
                <a:latin typeface="Source Sans Pro"/>
                <a:ea typeface="Source Sans Pro"/>
                <a:cs typeface="Source Sans Pro"/>
                <a:sym typeface="Source Sans Pro"/>
              </a:rPr>
              <a:t>Low-Voltage </a:t>
            </a:r>
            <a:r>
              <a:rPr lang="fr" sz="2400" dirty="0" err="1">
                <a:solidFill>
                  <a:schemeClr val="tx1"/>
                </a:solidFill>
                <a:latin typeface="Source Sans Pro"/>
                <a:ea typeface="Source Sans Pro"/>
                <a:cs typeface="Source Sans Pro"/>
                <a:sym typeface="Source Sans Pro"/>
              </a:rPr>
              <a:t>approach</a:t>
            </a:r>
            <a:r>
              <a:rPr lang="fr" sz="2400" dirty="0">
                <a:solidFill>
                  <a:schemeClr val="tx1"/>
                </a:solidFill>
                <a:latin typeface="Source Sans Pro"/>
                <a:ea typeface="Source Sans Pro"/>
                <a:cs typeface="Source Sans Pro"/>
                <a:sym typeface="Source Sans Pro"/>
              </a:rPr>
              <a:t> for optimal NRDM </a:t>
            </a:r>
            <a:r>
              <a:rPr lang="fr" sz="2400" dirty="0" err="1">
                <a:solidFill>
                  <a:schemeClr val="tx1"/>
                </a:solidFill>
                <a:latin typeface="Source Sans Pro"/>
                <a:ea typeface="Source Sans Pro"/>
                <a:cs typeface="Source Sans Pro"/>
                <a:sym typeface="Source Sans Pro"/>
              </a:rPr>
              <a:t>sensitivity</a:t>
            </a:r>
            <a:endParaRPr sz="2400" b="1" dirty="0">
              <a:solidFill>
                <a:schemeClr val="tx1"/>
              </a:solidFill>
              <a:latin typeface="Source Sans Pro"/>
              <a:ea typeface="Source Sans Pro"/>
              <a:cs typeface="Source Sans Pro"/>
              <a:sym typeface="Source Sans Pro"/>
            </a:endParaRPr>
          </a:p>
        </p:txBody>
      </p:sp>
      <p:grpSp>
        <p:nvGrpSpPr>
          <p:cNvPr id="7" name="Google Shape;437;p26">
            <a:extLst>
              <a:ext uri="{FF2B5EF4-FFF2-40B4-BE49-F238E27FC236}">
                <a16:creationId xmlns:a16="http://schemas.microsoft.com/office/drawing/2014/main" id="{A58A0AF6-6E04-C6D1-EC2E-3782A27227ED}"/>
              </a:ext>
            </a:extLst>
          </p:cNvPr>
          <p:cNvGrpSpPr/>
          <p:nvPr/>
        </p:nvGrpSpPr>
        <p:grpSpPr>
          <a:xfrm>
            <a:off x="8134632" y="1089089"/>
            <a:ext cx="3955768" cy="3018848"/>
            <a:chOff x="6177174" y="1983825"/>
            <a:chExt cx="2966826" cy="2264136"/>
          </a:xfrm>
        </p:grpSpPr>
        <p:sp>
          <p:nvSpPr>
            <p:cNvPr id="8" name="Google Shape;438;p26">
              <a:extLst>
                <a:ext uri="{FF2B5EF4-FFF2-40B4-BE49-F238E27FC236}">
                  <a16:creationId xmlns:a16="http://schemas.microsoft.com/office/drawing/2014/main" id="{2426D14D-4D4F-4B47-1F94-4103F8AAC443}"/>
                </a:ext>
              </a:extLst>
            </p:cNvPr>
            <p:cNvSpPr txBox="1"/>
            <p:nvPr/>
          </p:nvSpPr>
          <p:spPr>
            <a:xfrm>
              <a:off x="6841739" y="3894000"/>
              <a:ext cx="1637700" cy="353961"/>
            </a:xfrm>
            <a:prstGeom prst="rect">
              <a:avLst/>
            </a:prstGeom>
            <a:noFill/>
            <a:ln>
              <a:noFill/>
            </a:ln>
          </p:spPr>
          <p:txBody>
            <a:bodyPr spcFirstLastPara="1" wrap="square" lIns="121900" tIns="121900" rIns="121900" bIns="121900" anchor="t" anchorCtr="0">
              <a:spAutoFit/>
            </a:bodyPr>
            <a:lstStyle/>
            <a:p>
              <a:pPr algn="ctr"/>
              <a:r>
                <a:rPr lang="fr" sz="1467" dirty="0">
                  <a:solidFill>
                    <a:schemeClr val="tx1"/>
                  </a:solidFill>
                  <a:latin typeface="Source Sans Pro"/>
                  <a:ea typeface="Source Sans Pro"/>
                  <a:cs typeface="Source Sans Pro"/>
                  <a:sym typeface="Source Sans Pro"/>
                </a:rPr>
                <a:t>Ricochet</a:t>
              </a:r>
              <a:r>
                <a:rPr lang="fr" sz="1467" dirty="0">
                  <a:solidFill>
                    <a:schemeClr val="lt2"/>
                  </a:solidFill>
                  <a:latin typeface="Source Sans Pro"/>
                  <a:ea typeface="Source Sans Pro"/>
                  <a:cs typeface="Source Sans Pro"/>
                  <a:sym typeface="Source Sans Pro"/>
                </a:rPr>
                <a:t> </a:t>
              </a:r>
              <a:r>
                <a:rPr lang="fr" sz="1467" dirty="0">
                  <a:solidFill>
                    <a:schemeClr val="tx1"/>
                  </a:solidFill>
                  <a:latin typeface="Source Sans Pro"/>
                  <a:ea typeface="Source Sans Pro"/>
                  <a:cs typeface="Source Sans Pro"/>
                  <a:sym typeface="Source Sans Pro"/>
                </a:rPr>
                <a:t>Mini-</a:t>
              </a:r>
              <a:r>
                <a:rPr lang="fr" sz="1467" dirty="0" err="1">
                  <a:solidFill>
                    <a:schemeClr val="tx1"/>
                  </a:solidFill>
                  <a:latin typeface="Source Sans Pro"/>
                  <a:ea typeface="Source Sans Pro"/>
                  <a:cs typeface="Source Sans Pro"/>
                  <a:sym typeface="Source Sans Pro"/>
                </a:rPr>
                <a:t>Cryocube</a:t>
              </a:r>
              <a:endParaRPr sz="1467" dirty="0">
                <a:solidFill>
                  <a:schemeClr val="tx1"/>
                </a:solidFill>
                <a:latin typeface="Source Sans Pro"/>
                <a:ea typeface="Source Sans Pro"/>
                <a:cs typeface="Source Sans Pro"/>
                <a:sym typeface="Source Sans Pro"/>
              </a:endParaRPr>
            </a:p>
          </p:txBody>
        </p:sp>
        <p:pic>
          <p:nvPicPr>
            <p:cNvPr id="9" name="Google Shape;439;p26" title="img13.jpg">
              <a:extLst>
                <a:ext uri="{FF2B5EF4-FFF2-40B4-BE49-F238E27FC236}">
                  <a16:creationId xmlns:a16="http://schemas.microsoft.com/office/drawing/2014/main" id="{3CB3436D-A8F0-19E0-F762-F3C61EDB807C}"/>
                </a:ext>
              </a:extLst>
            </p:cNvPr>
            <p:cNvPicPr preferRelativeResize="0"/>
            <p:nvPr/>
          </p:nvPicPr>
          <p:blipFill>
            <a:blip r:embed="rId3">
              <a:alphaModFix/>
            </a:blip>
            <a:stretch>
              <a:fillRect/>
            </a:stretch>
          </p:blipFill>
          <p:spPr>
            <a:xfrm>
              <a:off x="6177174" y="1983825"/>
              <a:ext cx="2966826" cy="1964090"/>
            </a:xfrm>
            <a:prstGeom prst="rect">
              <a:avLst/>
            </a:prstGeom>
            <a:noFill/>
            <a:ln>
              <a:noFill/>
            </a:ln>
          </p:spPr>
        </p:pic>
      </p:grpSp>
      <p:sp>
        <p:nvSpPr>
          <p:cNvPr id="10" name="Google Shape;440;p26">
            <a:extLst>
              <a:ext uri="{FF2B5EF4-FFF2-40B4-BE49-F238E27FC236}">
                <a16:creationId xmlns:a16="http://schemas.microsoft.com/office/drawing/2014/main" id="{96D3EA94-DCFE-17FF-77AE-E2B66BCF18EA}"/>
              </a:ext>
            </a:extLst>
          </p:cNvPr>
          <p:cNvSpPr txBox="1"/>
          <p:nvPr/>
        </p:nvSpPr>
        <p:spPr>
          <a:xfrm>
            <a:off x="6096000" y="4515500"/>
            <a:ext cx="6096000" cy="1477287"/>
          </a:xfrm>
          <a:prstGeom prst="rect">
            <a:avLst/>
          </a:prstGeom>
          <a:noFill/>
          <a:ln>
            <a:noFill/>
          </a:ln>
        </p:spPr>
        <p:txBody>
          <a:bodyPr spcFirstLastPara="1" wrap="square" lIns="121900" tIns="121900" rIns="121900" bIns="121900" anchor="t" anchorCtr="0">
            <a:spAutoFit/>
          </a:bodyPr>
          <a:lstStyle/>
          <a:p>
            <a:pPr marL="609585" indent="-431789">
              <a:buClr>
                <a:schemeClr val="dk2"/>
              </a:buClr>
              <a:buSzPts val="1500"/>
              <a:buFont typeface="Source Sans Pro"/>
              <a:buChar char="●"/>
            </a:pPr>
            <a:r>
              <a:rPr lang="fr" sz="2000">
                <a:solidFill>
                  <a:schemeClr val="dk2"/>
                </a:solidFill>
                <a:latin typeface="Source Sans Pro"/>
                <a:ea typeface="Source Sans Pro"/>
                <a:cs typeface="Source Sans Pro"/>
                <a:sym typeface="Source Sans Pro"/>
              </a:rPr>
              <a:t>Double readout heat/ionization ⇒ particle identification</a:t>
            </a:r>
            <a:endParaRPr sz="2000">
              <a:solidFill>
                <a:schemeClr val="dk2"/>
              </a:solidFill>
              <a:latin typeface="Source Sans Pro"/>
              <a:ea typeface="Source Sans Pro"/>
              <a:cs typeface="Source Sans Pro"/>
              <a:sym typeface="Source Sans Pro"/>
            </a:endParaRPr>
          </a:p>
          <a:p>
            <a:pPr marL="609585" indent="-431789">
              <a:buClr>
                <a:schemeClr val="dk2"/>
              </a:buClr>
              <a:buSzPts val="1500"/>
              <a:buFont typeface="Source Sans Pro"/>
              <a:buChar char="●"/>
            </a:pPr>
            <a:r>
              <a:rPr lang="fr" sz="2000">
                <a:solidFill>
                  <a:schemeClr val="dk2"/>
                </a:solidFill>
                <a:latin typeface="Source Sans Pro"/>
                <a:ea typeface="Source Sans Pro"/>
                <a:cs typeface="Source Sans Pro"/>
                <a:sym typeface="Source Sans Pro"/>
              </a:rPr>
              <a:t>LEE are non ionizing ⇒ improving the charge resolution is of major importance</a:t>
            </a:r>
            <a:endParaRPr sz="2000">
              <a:solidFill>
                <a:schemeClr val="dk2"/>
              </a:solidFill>
              <a:latin typeface="Source Sans Pro"/>
              <a:ea typeface="Source Sans Pro"/>
              <a:cs typeface="Source Sans Pro"/>
              <a:sym typeface="Source Sans Pro"/>
            </a:endParaRPr>
          </a:p>
        </p:txBody>
      </p:sp>
      <p:grpSp>
        <p:nvGrpSpPr>
          <p:cNvPr id="11" name="Google Shape;441;p26">
            <a:extLst>
              <a:ext uri="{FF2B5EF4-FFF2-40B4-BE49-F238E27FC236}">
                <a16:creationId xmlns:a16="http://schemas.microsoft.com/office/drawing/2014/main" id="{1E88D04F-D51B-FE98-E697-CDD386406AD5}"/>
              </a:ext>
            </a:extLst>
          </p:cNvPr>
          <p:cNvGrpSpPr/>
          <p:nvPr/>
        </p:nvGrpSpPr>
        <p:grpSpPr>
          <a:xfrm>
            <a:off x="13076" y="1757733"/>
            <a:ext cx="5955908" cy="4188934"/>
            <a:chOff x="238407" y="1318300"/>
            <a:chExt cx="4466931" cy="3141700"/>
          </a:xfrm>
        </p:grpSpPr>
        <p:grpSp>
          <p:nvGrpSpPr>
            <p:cNvPr id="12" name="Google Shape;442;p26">
              <a:extLst>
                <a:ext uri="{FF2B5EF4-FFF2-40B4-BE49-F238E27FC236}">
                  <a16:creationId xmlns:a16="http://schemas.microsoft.com/office/drawing/2014/main" id="{77818250-3505-B78B-55A0-2DF5C0ECFE60}"/>
                </a:ext>
              </a:extLst>
            </p:cNvPr>
            <p:cNvGrpSpPr/>
            <p:nvPr/>
          </p:nvGrpSpPr>
          <p:grpSpPr>
            <a:xfrm>
              <a:off x="468725" y="1504688"/>
              <a:ext cx="4236613" cy="2955312"/>
              <a:chOff x="1088225" y="1018500"/>
              <a:chExt cx="4236613" cy="2955312"/>
            </a:xfrm>
          </p:grpSpPr>
          <p:pic>
            <p:nvPicPr>
              <p:cNvPr id="18" name="Google Shape;443;p26" title="fid.png">
                <a:extLst>
                  <a:ext uri="{FF2B5EF4-FFF2-40B4-BE49-F238E27FC236}">
                    <a16:creationId xmlns:a16="http://schemas.microsoft.com/office/drawing/2014/main" id="{5DA5A7D9-4366-43B5-F2E6-0282C30BA5E3}"/>
                  </a:ext>
                </a:extLst>
              </p:cNvPr>
              <p:cNvPicPr preferRelativeResize="0"/>
              <p:nvPr/>
            </p:nvPicPr>
            <p:blipFill rotWithShape="1">
              <a:blip r:embed="rId4">
                <a:alphaModFix/>
              </a:blip>
              <a:srcRect l="5132"/>
              <a:stretch/>
            </p:blipFill>
            <p:spPr>
              <a:xfrm>
                <a:off x="1088225" y="1218363"/>
                <a:ext cx="3983227" cy="2755449"/>
              </a:xfrm>
              <a:prstGeom prst="rect">
                <a:avLst/>
              </a:prstGeom>
              <a:noFill/>
              <a:ln>
                <a:noFill/>
              </a:ln>
            </p:spPr>
          </p:pic>
          <p:sp>
            <p:nvSpPr>
              <p:cNvPr id="19" name="Google Shape;444;p26">
                <a:extLst>
                  <a:ext uri="{FF2B5EF4-FFF2-40B4-BE49-F238E27FC236}">
                    <a16:creationId xmlns:a16="http://schemas.microsoft.com/office/drawing/2014/main" id="{63AD60F2-B9B1-2490-DFCA-F7D16BF05532}"/>
                  </a:ext>
                </a:extLst>
              </p:cNvPr>
              <p:cNvSpPr txBox="1"/>
              <p:nvPr/>
            </p:nvSpPr>
            <p:spPr>
              <a:xfrm>
                <a:off x="3819138" y="1018500"/>
                <a:ext cx="1505700" cy="353961"/>
              </a:xfrm>
              <a:prstGeom prst="rect">
                <a:avLst/>
              </a:prstGeom>
              <a:noFill/>
              <a:ln>
                <a:noFill/>
              </a:ln>
            </p:spPr>
            <p:txBody>
              <a:bodyPr spcFirstLastPara="1" wrap="square" lIns="121900" tIns="121900" rIns="121900" bIns="121900" anchor="t" anchorCtr="0">
                <a:spAutoFit/>
              </a:bodyPr>
              <a:lstStyle/>
              <a:p>
                <a:pPr algn="ctr"/>
                <a:r>
                  <a:rPr lang="fr" sz="1467">
                    <a:solidFill>
                      <a:schemeClr val="lt2"/>
                    </a:solidFill>
                    <a:latin typeface="Source Sans Pro"/>
                    <a:ea typeface="Source Sans Pro"/>
                    <a:cs typeface="Source Sans Pro"/>
                    <a:sym typeface="Source Sans Pro"/>
                  </a:rPr>
                  <a:t>Ricochet data</a:t>
                </a:r>
                <a:endParaRPr sz="1467">
                  <a:solidFill>
                    <a:schemeClr val="lt2"/>
                  </a:solidFill>
                  <a:latin typeface="Source Sans Pro"/>
                  <a:ea typeface="Source Sans Pro"/>
                  <a:cs typeface="Source Sans Pro"/>
                  <a:sym typeface="Source Sans Pro"/>
                </a:endParaRPr>
              </a:p>
            </p:txBody>
          </p:sp>
          <p:sp>
            <p:nvSpPr>
              <p:cNvPr id="20" name="Google Shape;445;p26">
                <a:extLst>
                  <a:ext uri="{FF2B5EF4-FFF2-40B4-BE49-F238E27FC236}">
                    <a16:creationId xmlns:a16="http://schemas.microsoft.com/office/drawing/2014/main" id="{96538DF7-AA89-1953-8B19-EACCDE857E93}"/>
                  </a:ext>
                </a:extLst>
              </p:cNvPr>
              <p:cNvSpPr txBox="1"/>
              <p:nvPr/>
            </p:nvSpPr>
            <p:spPr>
              <a:xfrm>
                <a:off x="1930600" y="2053100"/>
                <a:ext cx="1433400" cy="353961"/>
              </a:xfrm>
              <a:prstGeom prst="rect">
                <a:avLst/>
              </a:prstGeom>
              <a:noFill/>
              <a:ln>
                <a:noFill/>
              </a:ln>
            </p:spPr>
            <p:txBody>
              <a:bodyPr spcFirstLastPara="1" wrap="square" lIns="121900" tIns="121900" rIns="121900" bIns="121900" anchor="t" anchorCtr="0">
                <a:spAutoFit/>
              </a:bodyPr>
              <a:lstStyle/>
              <a:p>
                <a:r>
                  <a:rPr lang="fr" sz="1467" b="1">
                    <a:solidFill>
                      <a:schemeClr val="dk1"/>
                    </a:solidFill>
                    <a:latin typeface="Source Sans Pro"/>
                    <a:ea typeface="Source Sans Pro"/>
                    <a:cs typeface="Source Sans Pro"/>
                    <a:sym typeface="Source Sans Pro"/>
                  </a:rPr>
                  <a:t>Electronic recoils</a:t>
                </a:r>
                <a:endParaRPr sz="1467" b="1">
                  <a:solidFill>
                    <a:schemeClr val="dk1"/>
                  </a:solidFill>
                  <a:latin typeface="Source Sans Pro"/>
                  <a:ea typeface="Source Sans Pro"/>
                  <a:cs typeface="Source Sans Pro"/>
                  <a:sym typeface="Source Sans Pro"/>
                </a:endParaRPr>
              </a:p>
            </p:txBody>
          </p:sp>
          <p:sp>
            <p:nvSpPr>
              <p:cNvPr id="21" name="Google Shape;446;p26">
                <a:extLst>
                  <a:ext uri="{FF2B5EF4-FFF2-40B4-BE49-F238E27FC236}">
                    <a16:creationId xmlns:a16="http://schemas.microsoft.com/office/drawing/2014/main" id="{64548AC5-7CEF-2742-7AE3-34F58A2A8228}"/>
                  </a:ext>
                </a:extLst>
              </p:cNvPr>
              <p:cNvSpPr txBox="1"/>
              <p:nvPr/>
            </p:nvSpPr>
            <p:spPr>
              <a:xfrm>
                <a:off x="3450275" y="3101175"/>
                <a:ext cx="1433400" cy="353961"/>
              </a:xfrm>
              <a:prstGeom prst="rect">
                <a:avLst/>
              </a:prstGeom>
              <a:noFill/>
              <a:ln>
                <a:noFill/>
              </a:ln>
            </p:spPr>
            <p:txBody>
              <a:bodyPr spcFirstLastPara="1" wrap="square" lIns="121900" tIns="121900" rIns="121900" bIns="121900" anchor="t" anchorCtr="0">
                <a:spAutoFit/>
              </a:bodyPr>
              <a:lstStyle/>
              <a:p>
                <a:r>
                  <a:rPr lang="fr" sz="1467" b="1">
                    <a:solidFill>
                      <a:schemeClr val="accent2"/>
                    </a:solidFill>
                    <a:latin typeface="Source Sans Pro"/>
                    <a:ea typeface="Source Sans Pro"/>
                    <a:cs typeface="Source Sans Pro"/>
                    <a:sym typeface="Source Sans Pro"/>
                  </a:rPr>
                  <a:t>Nuclear recoils</a:t>
                </a:r>
                <a:endParaRPr sz="1467" b="1">
                  <a:solidFill>
                    <a:schemeClr val="accent2"/>
                  </a:solidFill>
                  <a:latin typeface="Source Sans Pro"/>
                  <a:ea typeface="Source Sans Pro"/>
                  <a:cs typeface="Source Sans Pro"/>
                  <a:sym typeface="Source Sans Pro"/>
                </a:endParaRPr>
              </a:p>
            </p:txBody>
          </p:sp>
          <p:sp>
            <p:nvSpPr>
              <p:cNvPr id="22" name="Google Shape;447;p26">
                <a:extLst>
                  <a:ext uri="{FF2B5EF4-FFF2-40B4-BE49-F238E27FC236}">
                    <a16:creationId xmlns:a16="http://schemas.microsoft.com/office/drawing/2014/main" id="{60778EAF-7A3E-D4A9-F7BD-882BCDD74765}"/>
                  </a:ext>
                </a:extLst>
              </p:cNvPr>
              <p:cNvSpPr txBox="1"/>
              <p:nvPr/>
            </p:nvSpPr>
            <p:spPr>
              <a:xfrm>
                <a:off x="1088225" y="3619825"/>
                <a:ext cx="1433400" cy="353961"/>
              </a:xfrm>
              <a:prstGeom prst="rect">
                <a:avLst/>
              </a:prstGeom>
              <a:noFill/>
              <a:ln>
                <a:noFill/>
              </a:ln>
            </p:spPr>
            <p:txBody>
              <a:bodyPr spcFirstLastPara="1" wrap="square" lIns="121900" tIns="121900" rIns="121900" bIns="121900" anchor="t" anchorCtr="0">
                <a:spAutoFit/>
              </a:bodyPr>
              <a:lstStyle/>
              <a:p>
                <a:r>
                  <a:rPr lang="fr" sz="1467" b="1">
                    <a:solidFill>
                      <a:schemeClr val="dk1"/>
                    </a:solidFill>
                    <a:latin typeface="Source Sans Pro"/>
                    <a:ea typeface="Source Sans Pro"/>
                    <a:cs typeface="Source Sans Pro"/>
                    <a:sym typeface="Source Sans Pro"/>
                  </a:rPr>
                  <a:t>LEE (heat only)</a:t>
                </a:r>
                <a:endParaRPr sz="1467" b="1">
                  <a:solidFill>
                    <a:schemeClr val="dk1"/>
                  </a:solidFill>
                  <a:latin typeface="Source Sans Pro"/>
                  <a:ea typeface="Source Sans Pro"/>
                  <a:cs typeface="Source Sans Pro"/>
                  <a:sym typeface="Source Sans Pro"/>
                </a:endParaRPr>
              </a:p>
            </p:txBody>
          </p:sp>
        </p:grpSp>
        <p:sp>
          <p:nvSpPr>
            <p:cNvPr id="13" name="Google Shape;448;p26">
              <a:extLst>
                <a:ext uri="{FF2B5EF4-FFF2-40B4-BE49-F238E27FC236}">
                  <a16:creationId xmlns:a16="http://schemas.microsoft.com/office/drawing/2014/main" id="{0EAFEFEE-DAC1-AFDB-8B0B-B732B476610C}"/>
                </a:ext>
              </a:extLst>
            </p:cNvPr>
            <p:cNvSpPr txBox="1"/>
            <p:nvPr/>
          </p:nvSpPr>
          <p:spPr>
            <a:xfrm>
              <a:off x="994100" y="1318300"/>
              <a:ext cx="1469700" cy="384643"/>
            </a:xfrm>
            <a:prstGeom prst="rect">
              <a:avLst/>
            </a:prstGeom>
            <a:noFill/>
            <a:ln>
              <a:noFill/>
            </a:ln>
          </p:spPr>
          <p:txBody>
            <a:bodyPr spcFirstLastPara="1" wrap="square" lIns="121900" tIns="121900" rIns="121900" bIns="121900" anchor="t" anchorCtr="0">
              <a:spAutoFit/>
            </a:bodyPr>
            <a:lstStyle/>
            <a:p>
              <a:r>
                <a:rPr lang="fr" sz="1733">
                  <a:solidFill>
                    <a:schemeClr val="dk2"/>
                  </a:solidFill>
                  <a:latin typeface="Source Sans Pro"/>
                  <a:ea typeface="Source Sans Pro"/>
                  <a:cs typeface="Source Sans Pro"/>
                  <a:sym typeface="Source Sans Pro"/>
                </a:rPr>
                <a:t>Calibration peaks</a:t>
              </a:r>
              <a:endParaRPr sz="1733">
                <a:solidFill>
                  <a:schemeClr val="dk2"/>
                </a:solidFill>
                <a:latin typeface="Source Sans Pro"/>
                <a:ea typeface="Source Sans Pro"/>
                <a:cs typeface="Source Sans Pro"/>
                <a:sym typeface="Source Sans Pro"/>
              </a:endParaRPr>
            </a:p>
          </p:txBody>
        </p:sp>
        <p:cxnSp>
          <p:nvCxnSpPr>
            <p:cNvPr id="14" name="Google Shape;449;p26">
              <a:extLst>
                <a:ext uri="{FF2B5EF4-FFF2-40B4-BE49-F238E27FC236}">
                  <a16:creationId xmlns:a16="http://schemas.microsoft.com/office/drawing/2014/main" id="{C0C37F91-1361-0E4C-1AA8-145641D07D73}"/>
                </a:ext>
              </a:extLst>
            </p:cNvPr>
            <p:cNvCxnSpPr/>
            <p:nvPr/>
          </p:nvCxnSpPr>
          <p:spPr>
            <a:xfrm flipH="1">
              <a:off x="842725" y="1700100"/>
              <a:ext cx="324300" cy="540300"/>
            </a:xfrm>
            <a:prstGeom prst="straightConnector1">
              <a:avLst/>
            </a:prstGeom>
            <a:noFill/>
            <a:ln w="9525" cap="flat" cmpd="sng">
              <a:solidFill>
                <a:schemeClr val="dk2"/>
              </a:solidFill>
              <a:prstDash val="solid"/>
              <a:round/>
              <a:headEnd type="none" w="med" len="med"/>
              <a:tailEnd type="triangle" w="med" len="med"/>
            </a:ln>
          </p:spPr>
        </p:cxnSp>
        <p:cxnSp>
          <p:nvCxnSpPr>
            <p:cNvPr id="15" name="Google Shape;450;p26">
              <a:extLst>
                <a:ext uri="{FF2B5EF4-FFF2-40B4-BE49-F238E27FC236}">
                  <a16:creationId xmlns:a16="http://schemas.microsoft.com/office/drawing/2014/main" id="{D97A2F9C-61A6-DB8C-91D4-A2FD23DFD201}"/>
                </a:ext>
              </a:extLst>
            </p:cNvPr>
            <p:cNvCxnSpPr/>
            <p:nvPr/>
          </p:nvCxnSpPr>
          <p:spPr>
            <a:xfrm>
              <a:off x="1995450" y="1678475"/>
              <a:ext cx="648300" cy="482700"/>
            </a:xfrm>
            <a:prstGeom prst="straightConnector1">
              <a:avLst/>
            </a:prstGeom>
            <a:noFill/>
            <a:ln w="9525" cap="flat" cmpd="sng">
              <a:solidFill>
                <a:schemeClr val="dk2"/>
              </a:solidFill>
              <a:prstDash val="solid"/>
              <a:round/>
              <a:headEnd type="none" w="med" len="med"/>
              <a:tailEnd type="triangle" w="med" len="med"/>
            </a:ln>
          </p:spPr>
        </p:cxnSp>
        <p:sp>
          <p:nvSpPr>
            <p:cNvPr id="16" name="Google Shape;451;p26">
              <a:extLst>
                <a:ext uri="{FF2B5EF4-FFF2-40B4-BE49-F238E27FC236}">
                  <a16:creationId xmlns:a16="http://schemas.microsoft.com/office/drawing/2014/main" id="{1FECAC94-5483-740C-2E8D-C132788841B7}"/>
                </a:ext>
              </a:extLst>
            </p:cNvPr>
            <p:cNvSpPr txBox="1"/>
            <p:nvPr/>
          </p:nvSpPr>
          <p:spPr>
            <a:xfrm rot="16200000">
              <a:off x="-198075" y="2143508"/>
              <a:ext cx="1196100" cy="323135"/>
            </a:xfrm>
            <a:prstGeom prst="rect">
              <a:avLst/>
            </a:prstGeom>
            <a:noFill/>
            <a:ln>
              <a:noFill/>
            </a:ln>
          </p:spPr>
          <p:txBody>
            <a:bodyPr spcFirstLastPara="1" wrap="square" lIns="121900" tIns="121900" rIns="121900" bIns="121900" anchor="t" anchorCtr="0">
              <a:spAutoFit/>
            </a:bodyPr>
            <a:lstStyle/>
            <a:p>
              <a:r>
                <a:rPr lang="fr" sz="1200">
                  <a:solidFill>
                    <a:schemeClr val="dk2"/>
                  </a:solidFill>
                  <a:latin typeface="Source Sans Pro"/>
                  <a:ea typeface="Source Sans Pro"/>
                  <a:cs typeface="Source Sans Pro"/>
                  <a:sym typeface="Source Sans Pro"/>
                </a:rPr>
                <a:t>= E</a:t>
              </a:r>
              <a:r>
                <a:rPr lang="fr" sz="1200" baseline="-25000">
                  <a:solidFill>
                    <a:schemeClr val="dk2"/>
                  </a:solidFill>
                  <a:latin typeface="Source Sans Pro"/>
                  <a:ea typeface="Source Sans Pro"/>
                  <a:cs typeface="Source Sans Pro"/>
                  <a:sym typeface="Source Sans Pro"/>
                </a:rPr>
                <a:t>ion</a:t>
              </a:r>
              <a:r>
                <a:rPr lang="fr" sz="1200">
                  <a:solidFill>
                    <a:schemeClr val="dk2"/>
                  </a:solidFill>
                  <a:latin typeface="Source Sans Pro"/>
                  <a:ea typeface="Source Sans Pro"/>
                  <a:cs typeface="Source Sans Pro"/>
                  <a:sym typeface="Source Sans Pro"/>
                </a:rPr>
                <a:t>/E</a:t>
              </a:r>
              <a:r>
                <a:rPr lang="fr" sz="1200" baseline="-25000">
                  <a:solidFill>
                    <a:schemeClr val="dk2"/>
                  </a:solidFill>
                  <a:latin typeface="Source Sans Pro"/>
                  <a:ea typeface="Source Sans Pro"/>
                  <a:cs typeface="Source Sans Pro"/>
                  <a:sym typeface="Source Sans Pro"/>
                </a:rPr>
                <a:t>Recoil</a:t>
              </a:r>
              <a:endParaRPr sz="1200" baseline="-25000">
                <a:solidFill>
                  <a:schemeClr val="dk2"/>
                </a:solidFill>
                <a:latin typeface="Source Sans Pro"/>
                <a:ea typeface="Source Sans Pro"/>
                <a:cs typeface="Source Sans Pro"/>
                <a:sym typeface="Source Sans Pro"/>
              </a:endParaRPr>
            </a:p>
          </p:txBody>
        </p:sp>
        <p:pic>
          <p:nvPicPr>
            <p:cNvPr id="17" name="Google Shape;452;p26" title="fid.png">
              <a:extLst>
                <a:ext uri="{FF2B5EF4-FFF2-40B4-BE49-F238E27FC236}">
                  <a16:creationId xmlns:a16="http://schemas.microsoft.com/office/drawing/2014/main" id="{C9E6AC73-B08E-4E13-6E5A-35E4B5C74F5E}"/>
                </a:ext>
              </a:extLst>
            </p:cNvPr>
            <p:cNvPicPr preferRelativeResize="0"/>
            <p:nvPr/>
          </p:nvPicPr>
          <p:blipFill rotWithShape="1">
            <a:blip r:embed="rId4">
              <a:alphaModFix/>
            </a:blip>
            <a:srcRect l="999" t="28294" r="94732" b="35365"/>
            <a:stretch/>
          </p:blipFill>
          <p:spPr>
            <a:xfrm>
              <a:off x="302562" y="2845485"/>
              <a:ext cx="179174" cy="1001324"/>
            </a:xfrm>
            <a:prstGeom prst="rect">
              <a:avLst/>
            </a:prstGeom>
            <a:noFill/>
            <a:ln>
              <a:noFill/>
            </a:ln>
          </p:spPr>
        </p:pic>
      </p:grpSp>
      <p:grpSp>
        <p:nvGrpSpPr>
          <p:cNvPr id="23" name="Google Shape;453;p26">
            <a:extLst>
              <a:ext uri="{FF2B5EF4-FFF2-40B4-BE49-F238E27FC236}">
                <a16:creationId xmlns:a16="http://schemas.microsoft.com/office/drawing/2014/main" id="{D359F73A-1E44-3D17-C3A9-D1425541D348}"/>
              </a:ext>
            </a:extLst>
          </p:cNvPr>
          <p:cNvGrpSpPr/>
          <p:nvPr/>
        </p:nvGrpSpPr>
        <p:grpSpPr>
          <a:xfrm>
            <a:off x="5762406" y="1692388"/>
            <a:ext cx="2516001" cy="2554565"/>
            <a:chOff x="130795" y="1112669"/>
            <a:chExt cx="3115405" cy="3163156"/>
          </a:xfrm>
        </p:grpSpPr>
        <p:pic>
          <p:nvPicPr>
            <p:cNvPr id="24" name="Google Shape;454;p26">
              <a:extLst>
                <a:ext uri="{FF2B5EF4-FFF2-40B4-BE49-F238E27FC236}">
                  <a16:creationId xmlns:a16="http://schemas.microsoft.com/office/drawing/2014/main" id="{4D1F1BBE-0782-5CCB-13F1-52A414E0A0C9}"/>
                </a:ext>
              </a:extLst>
            </p:cNvPr>
            <p:cNvPicPr preferRelativeResize="0"/>
            <p:nvPr/>
          </p:nvPicPr>
          <p:blipFill>
            <a:blip r:embed="rId5">
              <a:alphaModFix/>
            </a:blip>
            <a:stretch>
              <a:fillRect/>
            </a:stretch>
          </p:blipFill>
          <p:spPr>
            <a:xfrm>
              <a:off x="646412" y="1746477"/>
              <a:ext cx="1908023" cy="1908049"/>
            </a:xfrm>
            <a:prstGeom prst="rect">
              <a:avLst/>
            </a:prstGeom>
            <a:noFill/>
            <a:ln w="23075" cap="flat" cmpd="sng">
              <a:solidFill>
                <a:srgbClr val="C77025"/>
              </a:solidFill>
              <a:prstDash val="solid"/>
              <a:round/>
              <a:headEnd type="none" w="sm" len="sm"/>
              <a:tailEnd type="none" w="sm" len="sm"/>
            </a:ln>
          </p:spPr>
        </p:pic>
        <p:cxnSp>
          <p:nvCxnSpPr>
            <p:cNvPr id="25" name="Google Shape;455;p26">
              <a:extLst>
                <a:ext uri="{FF2B5EF4-FFF2-40B4-BE49-F238E27FC236}">
                  <a16:creationId xmlns:a16="http://schemas.microsoft.com/office/drawing/2014/main" id="{887AF6EB-6CAE-150F-EB76-BC7458B37F32}"/>
                </a:ext>
              </a:extLst>
            </p:cNvPr>
            <p:cNvCxnSpPr>
              <a:stCxn id="26" idx="0"/>
            </p:cNvCxnSpPr>
            <p:nvPr/>
          </p:nvCxnSpPr>
          <p:spPr>
            <a:xfrm rot="10800000" flipH="1">
              <a:off x="722995" y="2997525"/>
              <a:ext cx="758400" cy="837000"/>
            </a:xfrm>
            <a:prstGeom prst="straightConnector1">
              <a:avLst/>
            </a:prstGeom>
            <a:noFill/>
            <a:ln w="11550" cap="flat" cmpd="sng">
              <a:solidFill>
                <a:srgbClr val="009688"/>
              </a:solidFill>
              <a:prstDash val="solid"/>
              <a:round/>
              <a:headEnd type="none" w="med" len="med"/>
              <a:tailEnd type="triangle" w="med" len="med"/>
            </a:ln>
          </p:spPr>
        </p:cxnSp>
        <p:sp>
          <p:nvSpPr>
            <p:cNvPr id="26" name="Google Shape;456;p26">
              <a:extLst>
                <a:ext uri="{FF2B5EF4-FFF2-40B4-BE49-F238E27FC236}">
                  <a16:creationId xmlns:a16="http://schemas.microsoft.com/office/drawing/2014/main" id="{0BB5242A-B52F-B097-4F40-932D419F39A7}"/>
                </a:ext>
              </a:extLst>
            </p:cNvPr>
            <p:cNvSpPr txBox="1"/>
            <p:nvPr/>
          </p:nvSpPr>
          <p:spPr>
            <a:xfrm>
              <a:off x="130795" y="3834525"/>
              <a:ext cx="1184400" cy="441300"/>
            </a:xfrm>
            <a:prstGeom prst="rect">
              <a:avLst/>
            </a:prstGeom>
            <a:noFill/>
            <a:ln>
              <a:noFill/>
            </a:ln>
          </p:spPr>
          <p:txBody>
            <a:bodyPr spcFirstLastPara="1" wrap="square" lIns="73833" tIns="73833" rIns="73833" bIns="73833" anchor="t" anchorCtr="0">
              <a:noAutofit/>
            </a:bodyPr>
            <a:lstStyle/>
            <a:p>
              <a:pPr algn="ctr"/>
              <a:r>
                <a:rPr lang="fr" sz="1129" b="1">
                  <a:solidFill>
                    <a:srgbClr val="009688"/>
                  </a:solidFill>
                  <a:latin typeface="Montserrat"/>
                  <a:ea typeface="Montserrat"/>
                  <a:cs typeface="Montserrat"/>
                  <a:sym typeface="Montserrat"/>
                </a:rPr>
                <a:t>Ge crystal</a:t>
              </a:r>
              <a:endParaRPr sz="1129" b="1">
                <a:solidFill>
                  <a:srgbClr val="009688"/>
                </a:solidFill>
                <a:latin typeface="Montserrat"/>
                <a:ea typeface="Montserrat"/>
                <a:cs typeface="Montserrat"/>
                <a:sym typeface="Montserrat"/>
              </a:endParaRPr>
            </a:p>
          </p:txBody>
        </p:sp>
        <p:cxnSp>
          <p:nvCxnSpPr>
            <p:cNvPr id="27" name="Google Shape;457;p26">
              <a:extLst>
                <a:ext uri="{FF2B5EF4-FFF2-40B4-BE49-F238E27FC236}">
                  <a16:creationId xmlns:a16="http://schemas.microsoft.com/office/drawing/2014/main" id="{B819728F-80FF-AF58-8FD7-F36F9B9E3758}"/>
                </a:ext>
              </a:extLst>
            </p:cNvPr>
            <p:cNvCxnSpPr>
              <a:stCxn id="29" idx="0"/>
            </p:cNvCxnSpPr>
            <p:nvPr/>
          </p:nvCxnSpPr>
          <p:spPr>
            <a:xfrm rot="10800000">
              <a:off x="1647500" y="2692971"/>
              <a:ext cx="937200" cy="1093500"/>
            </a:xfrm>
            <a:prstGeom prst="straightConnector1">
              <a:avLst/>
            </a:prstGeom>
            <a:noFill/>
            <a:ln w="11550" cap="flat" cmpd="sng">
              <a:solidFill>
                <a:srgbClr val="009688"/>
              </a:solidFill>
              <a:prstDash val="solid"/>
              <a:round/>
              <a:headEnd type="none" w="med" len="med"/>
              <a:tailEnd type="triangle" w="med" len="med"/>
            </a:ln>
          </p:spPr>
        </p:cxnSp>
        <p:cxnSp>
          <p:nvCxnSpPr>
            <p:cNvPr id="28" name="Google Shape;459;p26">
              <a:extLst>
                <a:ext uri="{FF2B5EF4-FFF2-40B4-BE49-F238E27FC236}">
                  <a16:creationId xmlns:a16="http://schemas.microsoft.com/office/drawing/2014/main" id="{D42EA8D9-A4DB-0C8D-F01E-F4A793FCC914}"/>
                </a:ext>
              </a:extLst>
            </p:cNvPr>
            <p:cNvCxnSpPr>
              <a:stCxn id="29" idx="0"/>
            </p:cNvCxnSpPr>
            <p:nvPr/>
          </p:nvCxnSpPr>
          <p:spPr>
            <a:xfrm rot="10800000">
              <a:off x="1672400" y="3140571"/>
              <a:ext cx="912300" cy="645900"/>
            </a:xfrm>
            <a:prstGeom prst="straightConnector1">
              <a:avLst/>
            </a:prstGeom>
            <a:noFill/>
            <a:ln w="11550" cap="flat" cmpd="sng">
              <a:solidFill>
                <a:srgbClr val="009688"/>
              </a:solidFill>
              <a:prstDash val="solid"/>
              <a:round/>
              <a:headEnd type="none" w="med" len="med"/>
              <a:tailEnd type="triangle" w="med" len="med"/>
            </a:ln>
          </p:spPr>
        </p:cxnSp>
        <p:sp>
          <p:nvSpPr>
            <p:cNvPr id="29" name="Google Shape;458;p26">
              <a:extLst>
                <a:ext uri="{FF2B5EF4-FFF2-40B4-BE49-F238E27FC236}">
                  <a16:creationId xmlns:a16="http://schemas.microsoft.com/office/drawing/2014/main" id="{2FE7A3D0-812D-DA3B-34E9-248CDD88930B}"/>
                </a:ext>
              </a:extLst>
            </p:cNvPr>
            <p:cNvSpPr txBox="1"/>
            <p:nvPr/>
          </p:nvSpPr>
          <p:spPr>
            <a:xfrm>
              <a:off x="1923200" y="3786471"/>
              <a:ext cx="1323000" cy="393600"/>
            </a:xfrm>
            <a:prstGeom prst="rect">
              <a:avLst/>
            </a:prstGeom>
            <a:noFill/>
            <a:ln>
              <a:noFill/>
            </a:ln>
          </p:spPr>
          <p:txBody>
            <a:bodyPr spcFirstLastPara="1" wrap="square" lIns="73833" tIns="73833" rIns="73833" bIns="73833" anchor="t" anchorCtr="0">
              <a:noAutofit/>
            </a:bodyPr>
            <a:lstStyle/>
            <a:p>
              <a:pPr algn="ctr"/>
              <a:r>
                <a:rPr lang="fr" sz="1129" b="1">
                  <a:solidFill>
                    <a:srgbClr val="009688"/>
                  </a:solidFill>
                  <a:latin typeface="Montserrat"/>
                  <a:ea typeface="Montserrat"/>
                  <a:cs typeface="Montserrat"/>
                  <a:sym typeface="Montserrat"/>
                </a:rPr>
                <a:t>Electrodes</a:t>
              </a:r>
              <a:endParaRPr sz="1129" b="1">
                <a:solidFill>
                  <a:srgbClr val="009688"/>
                </a:solidFill>
                <a:latin typeface="Montserrat"/>
                <a:ea typeface="Montserrat"/>
                <a:cs typeface="Montserrat"/>
                <a:sym typeface="Montserrat"/>
              </a:endParaRPr>
            </a:p>
          </p:txBody>
        </p:sp>
        <p:sp>
          <p:nvSpPr>
            <p:cNvPr id="30" name="Google Shape;460;p26">
              <a:extLst>
                <a:ext uri="{FF2B5EF4-FFF2-40B4-BE49-F238E27FC236}">
                  <a16:creationId xmlns:a16="http://schemas.microsoft.com/office/drawing/2014/main" id="{87776DD9-4824-EE4E-86E6-83E3B79ECD8C}"/>
                </a:ext>
              </a:extLst>
            </p:cNvPr>
            <p:cNvSpPr txBox="1"/>
            <p:nvPr/>
          </p:nvSpPr>
          <p:spPr>
            <a:xfrm>
              <a:off x="409926" y="1112669"/>
              <a:ext cx="2383500" cy="393600"/>
            </a:xfrm>
            <a:prstGeom prst="rect">
              <a:avLst/>
            </a:prstGeom>
            <a:noFill/>
            <a:ln>
              <a:noFill/>
            </a:ln>
          </p:spPr>
          <p:txBody>
            <a:bodyPr spcFirstLastPara="1" wrap="square" lIns="73833" tIns="73833" rIns="73833" bIns="73833" anchor="t" anchorCtr="0">
              <a:noAutofit/>
            </a:bodyPr>
            <a:lstStyle/>
            <a:p>
              <a:r>
                <a:rPr lang="fr" sz="1129" b="1">
                  <a:solidFill>
                    <a:srgbClr val="009688"/>
                  </a:solidFill>
                  <a:latin typeface="Montserrat"/>
                  <a:ea typeface="Montserrat"/>
                  <a:cs typeface="Montserrat"/>
                  <a:sym typeface="Montserrat"/>
                </a:rPr>
                <a:t>Heat sensor (NTD-Ge)</a:t>
              </a:r>
              <a:endParaRPr sz="1129" b="1">
                <a:solidFill>
                  <a:srgbClr val="009688"/>
                </a:solidFill>
                <a:latin typeface="Montserrat"/>
                <a:ea typeface="Montserrat"/>
                <a:cs typeface="Montserrat"/>
                <a:sym typeface="Montserrat"/>
              </a:endParaRPr>
            </a:p>
          </p:txBody>
        </p:sp>
        <p:cxnSp>
          <p:nvCxnSpPr>
            <p:cNvPr id="31" name="Google Shape;461;p26">
              <a:extLst>
                <a:ext uri="{FF2B5EF4-FFF2-40B4-BE49-F238E27FC236}">
                  <a16:creationId xmlns:a16="http://schemas.microsoft.com/office/drawing/2014/main" id="{FE694ED1-4217-DC70-8FD7-32DF3D7B29AB}"/>
                </a:ext>
              </a:extLst>
            </p:cNvPr>
            <p:cNvCxnSpPr>
              <a:stCxn id="30" idx="2"/>
            </p:cNvCxnSpPr>
            <p:nvPr/>
          </p:nvCxnSpPr>
          <p:spPr>
            <a:xfrm flipH="1">
              <a:off x="1565676" y="1506269"/>
              <a:ext cx="36000" cy="833700"/>
            </a:xfrm>
            <a:prstGeom prst="straightConnector1">
              <a:avLst/>
            </a:prstGeom>
            <a:noFill/>
            <a:ln w="11550" cap="flat" cmpd="sng">
              <a:solidFill>
                <a:srgbClr val="009688"/>
              </a:solidFill>
              <a:prstDash val="solid"/>
              <a:round/>
              <a:headEnd type="none" w="med" len="med"/>
              <a:tailEnd type="triangle" w="med" len="med"/>
            </a:ln>
          </p:spPr>
        </p:cxnSp>
        <p:sp>
          <p:nvSpPr>
            <p:cNvPr id="32" name="Google Shape;462;p26">
              <a:extLst>
                <a:ext uri="{FF2B5EF4-FFF2-40B4-BE49-F238E27FC236}">
                  <a16:creationId xmlns:a16="http://schemas.microsoft.com/office/drawing/2014/main" id="{E17CBFEA-9B7B-9EDB-9BA6-A4F3A1EAE93E}"/>
                </a:ext>
              </a:extLst>
            </p:cNvPr>
            <p:cNvSpPr txBox="1"/>
            <p:nvPr/>
          </p:nvSpPr>
          <p:spPr>
            <a:xfrm>
              <a:off x="2125250" y="1439900"/>
              <a:ext cx="650700" cy="249300"/>
            </a:xfrm>
            <a:prstGeom prst="rect">
              <a:avLst/>
            </a:prstGeom>
            <a:noFill/>
            <a:ln>
              <a:noFill/>
            </a:ln>
          </p:spPr>
          <p:txBody>
            <a:bodyPr spcFirstLastPara="1" wrap="square" lIns="73833" tIns="73833" rIns="73833" bIns="73833" anchor="t" anchorCtr="0">
              <a:noAutofit/>
            </a:bodyPr>
            <a:lstStyle/>
            <a:p>
              <a:r>
                <a:rPr lang="fr" sz="807" i="1">
                  <a:solidFill>
                    <a:srgbClr val="7F7F7F"/>
                  </a:solidFill>
                  <a:latin typeface="Source Sans Pro"/>
                  <a:ea typeface="Source Sans Pro"/>
                  <a:cs typeface="Source Sans Pro"/>
                  <a:sym typeface="Source Sans Pro"/>
                </a:rPr>
                <a:t>RED167</a:t>
              </a:r>
              <a:endParaRPr sz="807" i="1">
                <a:solidFill>
                  <a:srgbClr val="7F7F7F"/>
                </a:solidFill>
                <a:latin typeface="Source Sans Pro"/>
                <a:ea typeface="Source Sans Pro"/>
                <a:cs typeface="Source Sans Pro"/>
                <a:sym typeface="Source Sans Pro"/>
              </a:endParaRPr>
            </a:p>
          </p:txBody>
        </p:sp>
      </p:grpSp>
    </p:spTree>
    <p:extLst>
      <p:ext uri="{BB962C8B-B14F-4D97-AF65-F5344CB8AC3E}">
        <p14:creationId xmlns:p14="http://schemas.microsoft.com/office/powerpoint/2010/main" val="3310618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801666" y="107949"/>
            <a:ext cx="11390279"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14"/>
              <a:buNone/>
            </a:pPr>
            <a:r>
              <a:rPr lang="en-US" sz="2400" b="1" dirty="0"/>
              <a:t>TESSERACT - A New Experiment to</a:t>
            </a:r>
            <a:r>
              <a:rPr lang="en-US" sz="2400" dirty="0"/>
              <a:t> Detect Light and Ultralight Dark Matter</a:t>
            </a:r>
            <a:endParaRPr sz="2400" b="1" dirty="0"/>
          </a:p>
        </p:txBody>
      </p:sp>
      <p:sp>
        <p:nvSpPr>
          <p:cNvPr id="194" name="Google Shape;194;p31"/>
          <p:cNvSpPr txBox="1">
            <a:spLocks noGrp="1"/>
          </p:cNvSpPr>
          <p:nvPr>
            <p:ph type="sldNum" idx="12"/>
          </p:nvPr>
        </p:nvSpPr>
        <p:spPr>
          <a:xfrm>
            <a:off x="11263745" y="6492875"/>
            <a:ext cx="928200" cy="365100"/>
          </a:xfrm>
          <a:prstGeom prst="rect">
            <a:avLst/>
          </a:prstGeom>
          <a:noFill/>
          <a:ln>
            <a:noFill/>
          </a:ln>
        </p:spPr>
        <p:txBody>
          <a:bodyPr spcFirstLastPara="1" wrap="square" lIns="91425" tIns="91425" rIns="91425" bIns="91425" anchor="ctr" anchorCtr="0">
            <a:normAutofit lnSpcReduction="10000"/>
          </a:bodyPr>
          <a:lstStyle/>
          <a:p>
            <a:pPr marL="0" lvl="0" indent="0" algn="r" rtl="0">
              <a:spcBef>
                <a:spcPts val="0"/>
              </a:spcBef>
              <a:spcAft>
                <a:spcPts val="0"/>
              </a:spcAft>
              <a:buClr>
                <a:srgbClr val="000000"/>
              </a:buClr>
              <a:buFont typeface="Arial"/>
              <a:buNone/>
            </a:pPr>
            <a:fld id="{00000000-1234-1234-1234-123412341234}" type="slidenum">
              <a:rPr lang="en-US">
                <a:latin typeface="Calibri"/>
                <a:ea typeface="Calibri"/>
                <a:cs typeface="Calibri"/>
                <a:sym typeface="Calibri"/>
              </a:rPr>
              <a:t>2</a:t>
            </a:fld>
            <a:endParaRPr>
              <a:latin typeface="Calibri"/>
              <a:ea typeface="Calibri"/>
              <a:cs typeface="Calibri"/>
              <a:sym typeface="Calibri"/>
            </a:endParaRPr>
          </a:p>
        </p:txBody>
      </p:sp>
      <p:pic>
        <p:nvPicPr>
          <p:cNvPr id="195" name="Google Shape;195;p31"/>
          <p:cNvPicPr preferRelativeResize="0"/>
          <p:nvPr/>
        </p:nvPicPr>
        <p:blipFill rotWithShape="1">
          <a:blip r:embed="rId3">
            <a:alphaModFix/>
          </a:blip>
          <a:srcRect/>
          <a:stretch/>
        </p:blipFill>
        <p:spPr>
          <a:xfrm>
            <a:off x="993764" y="2926227"/>
            <a:ext cx="10793276" cy="3089400"/>
          </a:xfrm>
          <a:prstGeom prst="rect">
            <a:avLst/>
          </a:prstGeom>
          <a:noFill/>
          <a:ln>
            <a:noFill/>
          </a:ln>
        </p:spPr>
      </p:pic>
      <p:sp>
        <p:nvSpPr>
          <p:cNvPr id="196" name="Google Shape;196;p31"/>
          <p:cNvSpPr txBox="1"/>
          <p:nvPr/>
        </p:nvSpPr>
        <p:spPr>
          <a:xfrm>
            <a:off x="8906680" y="5422089"/>
            <a:ext cx="1863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Arial"/>
                <a:ea typeface="Arial"/>
                <a:cs typeface="Arial"/>
                <a:sym typeface="Arial"/>
              </a:rPr>
              <a:t>Courtesy T. Lin</a:t>
            </a:r>
            <a:endParaRPr/>
          </a:p>
        </p:txBody>
      </p:sp>
      <p:sp>
        <p:nvSpPr>
          <p:cNvPr id="197" name="Google Shape;197;p31"/>
          <p:cNvSpPr txBox="1"/>
          <p:nvPr/>
        </p:nvSpPr>
        <p:spPr>
          <a:xfrm>
            <a:off x="440350" y="1151775"/>
            <a:ext cx="115014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We don’t know the dark matter particle mass; many possibilities exist</a:t>
            </a:r>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TESSERACT is sensitive to bosonic dark matter absorption in the meV to keV mass range (“ultralight DM”), and to Electronic Recoil (ER) and Nuclear Recoil (NR) scattering in the keV to GeV mass range (”Light DM”)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8C3705C1-103F-3E6E-F6F4-C7607EE0E16F}"/>
            </a:ext>
          </a:extLst>
        </p:cNvPr>
        <p:cNvGrpSpPr/>
        <p:nvPr/>
      </p:nvGrpSpPr>
      <p:grpSpPr>
        <a:xfrm>
          <a:off x="0" y="0"/>
          <a:ext cx="0" cy="0"/>
          <a:chOff x="0" y="0"/>
          <a:chExt cx="0" cy="0"/>
        </a:xfrm>
      </p:grpSpPr>
      <p:sp>
        <p:nvSpPr>
          <p:cNvPr id="289" name="Google Shape;289;p41">
            <a:extLst>
              <a:ext uri="{FF2B5EF4-FFF2-40B4-BE49-F238E27FC236}">
                <a16:creationId xmlns:a16="http://schemas.microsoft.com/office/drawing/2014/main" id="{6C37D1A0-73A5-3D56-9D37-4D67BF0C8CFF}"/>
              </a:ext>
            </a:extLst>
          </p:cNvPr>
          <p:cNvSpPr/>
          <p:nvPr/>
        </p:nvSpPr>
        <p:spPr>
          <a:xfrm>
            <a:off x="289674" y="1061625"/>
            <a:ext cx="5096517" cy="45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90" name="Google Shape;290;p41">
            <a:extLst>
              <a:ext uri="{FF2B5EF4-FFF2-40B4-BE49-F238E27FC236}">
                <a16:creationId xmlns:a16="http://schemas.microsoft.com/office/drawing/2014/main" id="{6380DCB4-2933-0E6C-C95F-CC482F369B47}"/>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
        <p:nvSpPr>
          <p:cNvPr id="291" name="Google Shape;291;p41">
            <a:extLst>
              <a:ext uri="{FF2B5EF4-FFF2-40B4-BE49-F238E27FC236}">
                <a16:creationId xmlns:a16="http://schemas.microsoft.com/office/drawing/2014/main" id="{0C6B76E8-8FA0-6D5B-1A5E-5CA5D9A2F8D5}"/>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dirty="0"/>
              <a:t>Superfluid Helium T</a:t>
            </a:r>
            <a:r>
              <a:rPr lang="en-US" sz="3200" b="1" dirty="0"/>
              <a:t>arget (</a:t>
            </a:r>
            <a:r>
              <a:rPr lang="en-US" sz="3200" b="1" dirty="0" err="1"/>
              <a:t>HeRALD</a:t>
            </a:r>
            <a:r>
              <a:rPr lang="en-US" sz="3200" b="1" dirty="0"/>
              <a:t>)</a:t>
            </a:r>
            <a:endParaRPr sz="3200" b="1" dirty="0"/>
          </a:p>
        </p:txBody>
      </p:sp>
      <p:sp>
        <p:nvSpPr>
          <p:cNvPr id="3" name="TextBox 2">
            <a:extLst>
              <a:ext uri="{FF2B5EF4-FFF2-40B4-BE49-F238E27FC236}">
                <a16:creationId xmlns:a16="http://schemas.microsoft.com/office/drawing/2014/main" id="{004487F9-0794-18DA-7C05-8E48833C08E7}"/>
              </a:ext>
            </a:extLst>
          </p:cNvPr>
          <p:cNvSpPr txBox="1"/>
          <p:nvPr/>
        </p:nvSpPr>
        <p:spPr>
          <a:xfrm>
            <a:off x="273600" y="844427"/>
            <a:ext cx="7924982" cy="3477875"/>
          </a:xfrm>
          <a:prstGeom prst="rect">
            <a:avLst/>
          </a:prstGeom>
          <a:noFill/>
        </p:spPr>
        <p:txBody>
          <a:bodyPr wrap="square">
            <a:spAutoFit/>
          </a:bodyPr>
          <a:lstStyle/>
          <a:p>
            <a:r>
              <a:rPr lang="en-US" sz="2000" dirty="0">
                <a:solidFill>
                  <a:schemeClr val="dk2"/>
                </a:solidFill>
                <a:latin typeface="Libre Franklin" pitchFamily="2" charset="77"/>
                <a:ea typeface="Source Sans Pro"/>
                <a:cs typeface="Source Sans Pro"/>
                <a:sym typeface="Source Sans Pro"/>
              </a:rPr>
              <a:t>Target : </a:t>
            </a:r>
            <a:r>
              <a:rPr lang="en-US" sz="2000" dirty="0">
                <a:solidFill>
                  <a:schemeClr val="accent5"/>
                </a:solidFill>
                <a:latin typeface="Libre Franklin" pitchFamily="2" charset="77"/>
                <a:ea typeface="Source Sans Pro"/>
                <a:cs typeface="Source Sans Pro"/>
                <a:sym typeface="Source Sans Pro"/>
              </a:rPr>
              <a:t>Liquid He</a:t>
            </a:r>
            <a:endParaRPr lang="en-US" sz="2533" dirty="0">
              <a:solidFill>
                <a:schemeClr val="accent5"/>
              </a:solidFill>
              <a:latin typeface="Libre Franklin" pitchFamily="2" charset="77"/>
              <a:ea typeface="Source Sans Pro"/>
              <a:cs typeface="Source Sans Pro"/>
              <a:sym typeface="Source Sans Pro"/>
            </a:endParaRPr>
          </a:p>
          <a:p>
            <a:pPr marL="285750" indent="-285750">
              <a:buFont typeface="Arial" panose="020B0604020202020204" pitchFamily="34" charset="0"/>
              <a:buChar char="•"/>
            </a:pPr>
            <a:r>
              <a:rPr lang="en-US" sz="1800" dirty="0">
                <a:solidFill>
                  <a:schemeClr val="dk2"/>
                </a:solidFill>
                <a:latin typeface="Libre Franklin" pitchFamily="2" charset="77"/>
                <a:ea typeface="Source Sans Pro"/>
                <a:cs typeface="Source Sans Pro"/>
                <a:sym typeface="Source Sans Pro"/>
              </a:rPr>
              <a:t>Light material ⇒ better kinematic matching with LDM</a:t>
            </a:r>
          </a:p>
          <a:p>
            <a:pPr marL="285750" indent="-285750">
              <a:buFont typeface="Arial" panose="020B0604020202020204" pitchFamily="34" charset="0"/>
              <a:buChar char="•"/>
            </a:pPr>
            <a:r>
              <a:rPr lang="en-US" sz="1800" dirty="0">
                <a:solidFill>
                  <a:schemeClr val="dk2"/>
                </a:solidFill>
                <a:latin typeface="Libre Franklin" pitchFamily="2" charset="77"/>
                <a:ea typeface="Source Sans Pro"/>
                <a:cs typeface="Source Sans Pro"/>
                <a:sym typeface="Source Sans Pro"/>
              </a:rPr>
              <a:t>Extremely radiopure</a:t>
            </a:r>
          </a:p>
          <a:p>
            <a:pPr marL="285750" indent="-285750">
              <a:buFont typeface="Arial" panose="020B0604020202020204" pitchFamily="34" charset="0"/>
              <a:buChar char="•"/>
            </a:pPr>
            <a:r>
              <a:rPr lang="en-US" sz="1800" dirty="0">
                <a:solidFill>
                  <a:schemeClr val="dk2"/>
                </a:solidFill>
                <a:latin typeface="Libre Franklin" pitchFamily="2" charset="77"/>
                <a:ea typeface="Source Sans Pro"/>
                <a:cs typeface="Source Sans Pro"/>
                <a:sym typeface="Source Sans Pro"/>
              </a:rPr>
              <a:t>No internal stress nor dislocation (LEE source ?)</a:t>
            </a:r>
          </a:p>
          <a:p>
            <a:pPr marL="285750" indent="-285750">
              <a:buFont typeface="Arial" panose="020B0604020202020204" pitchFamily="34" charset="0"/>
              <a:buChar char="•"/>
            </a:pPr>
            <a:r>
              <a:rPr lang="en-US" sz="1800" dirty="0">
                <a:solidFill>
                  <a:schemeClr val="dk2"/>
                </a:solidFill>
                <a:latin typeface="Libre Franklin" pitchFamily="2" charset="77"/>
                <a:ea typeface="Source Sans Pro"/>
                <a:cs typeface="Source Sans Pro"/>
                <a:sym typeface="Source Sans Pro"/>
              </a:rPr>
              <a:t>Superfluid ⇒ no vibrational coupling with the environment (another LEE source ?)</a:t>
            </a:r>
          </a:p>
          <a:p>
            <a:endParaRPr lang="en-US" sz="1800" dirty="0">
              <a:solidFill>
                <a:schemeClr val="dk2"/>
              </a:solidFill>
              <a:latin typeface="Libre Franklin" pitchFamily="2" charset="77"/>
              <a:ea typeface="Source Sans Pro"/>
              <a:cs typeface="Source Sans Pro"/>
              <a:sym typeface="Source Sans Pro"/>
            </a:endParaRPr>
          </a:p>
          <a:p>
            <a:r>
              <a:rPr lang="en-US" sz="1800" dirty="0">
                <a:solidFill>
                  <a:schemeClr val="dk2"/>
                </a:solidFill>
                <a:latin typeface="Libre Franklin" pitchFamily="2" charset="77"/>
                <a:ea typeface="Source Sans Pro"/>
                <a:cs typeface="Source Sans Pro"/>
                <a:sym typeface="Source Sans Pro"/>
              </a:rPr>
              <a:t>Several signal channels :</a:t>
            </a:r>
          </a:p>
          <a:p>
            <a:pPr marL="285750" lvl="2" indent="-285750">
              <a:buFont typeface="Arial" panose="020B0604020202020204" pitchFamily="34" charset="0"/>
              <a:buChar char="•"/>
            </a:pPr>
            <a:r>
              <a:rPr lang="en-US" sz="1800" dirty="0">
                <a:solidFill>
                  <a:schemeClr val="dk2"/>
                </a:solidFill>
                <a:latin typeface="Libre Franklin" pitchFamily="2" charset="77"/>
                <a:ea typeface="Source Sans Pro"/>
                <a:cs typeface="Source Sans Pro"/>
                <a:sym typeface="Source Sans Pro"/>
              </a:rPr>
              <a:t>quasiparticles (phonon/</a:t>
            </a:r>
            <a:r>
              <a:rPr lang="en-US" sz="1800" dirty="0" err="1">
                <a:solidFill>
                  <a:schemeClr val="dk2"/>
                </a:solidFill>
                <a:latin typeface="Libre Franklin" pitchFamily="2" charset="77"/>
                <a:ea typeface="Source Sans Pro"/>
                <a:cs typeface="Source Sans Pro"/>
                <a:sym typeface="Source Sans Pro"/>
              </a:rPr>
              <a:t>roton</a:t>
            </a:r>
            <a:endParaRPr lang="en-US" sz="1800" dirty="0">
              <a:solidFill>
                <a:schemeClr val="dk2"/>
              </a:solidFill>
              <a:latin typeface="Libre Franklin" pitchFamily="2" charset="77"/>
              <a:ea typeface="Source Sans Pro"/>
              <a:cs typeface="Source Sans Pro"/>
              <a:sym typeface="Source Sans Pro"/>
            </a:endParaRPr>
          </a:p>
          <a:p>
            <a:pPr marL="285750" lvl="2" indent="-285750">
              <a:buFont typeface="Arial" panose="020B0604020202020204" pitchFamily="34" charset="0"/>
              <a:buChar char="•"/>
            </a:pPr>
            <a:r>
              <a:rPr lang="en-US" sz="1800" dirty="0">
                <a:solidFill>
                  <a:schemeClr val="dk2"/>
                </a:solidFill>
                <a:latin typeface="Libre Franklin" pitchFamily="2" charset="77"/>
                <a:ea typeface="Source Sans Pro"/>
                <a:cs typeface="Source Sans Pro"/>
                <a:sym typeface="Source Sans Pro"/>
              </a:rPr>
              <a:t>singlet ⇒ short lived, decay to emit a 15.5 eV photon</a:t>
            </a:r>
          </a:p>
          <a:p>
            <a:pPr marL="285750" lvl="2" indent="-285750">
              <a:buFont typeface="Arial" panose="020B0604020202020204" pitchFamily="34" charset="0"/>
              <a:buChar char="•"/>
            </a:pPr>
            <a:r>
              <a:rPr lang="en-US" sz="1800" dirty="0">
                <a:solidFill>
                  <a:schemeClr val="dk2"/>
                </a:solidFill>
                <a:latin typeface="Libre Franklin" pitchFamily="2" charset="77"/>
                <a:ea typeface="Source Sans Pro"/>
                <a:cs typeface="Source Sans Pro"/>
                <a:sym typeface="Source Sans Pro"/>
              </a:rPr>
              <a:t>triplet ⇒ long lived, ballistic</a:t>
            </a:r>
          </a:p>
          <a:p>
            <a:pPr indent="-474121">
              <a:buClr>
                <a:srgbClr val="003262"/>
              </a:buClr>
              <a:buSzPts val="2000"/>
            </a:pPr>
            <a:endParaRPr lang="en-US" sz="2000" dirty="0">
              <a:solidFill>
                <a:srgbClr val="003262"/>
              </a:solidFill>
              <a:latin typeface="Libre Franklin" pitchFamily="2" charset="77"/>
            </a:endParaRPr>
          </a:p>
        </p:txBody>
      </p:sp>
      <p:pic>
        <p:nvPicPr>
          <p:cNvPr id="4" name="Google Shape;310;p22">
            <a:extLst>
              <a:ext uri="{FF2B5EF4-FFF2-40B4-BE49-F238E27FC236}">
                <a16:creationId xmlns:a16="http://schemas.microsoft.com/office/drawing/2014/main" id="{DEE6EC29-E1ED-ABCD-C4F6-9ECB601A756F}"/>
              </a:ext>
            </a:extLst>
          </p:cNvPr>
          <p:cNvPicPr preferRelativeResize="0"/>
          <p:nvPr/>
        </p:nvPicPr>
        <p:blipFill>
          <a:blip r:embed="rId3">
            <a:alphaModFix/>
          </a:blip>
          <a:stretch>
            <a:fillRect/>
          </a:stretch>
        </p:blipFill>
        <p:spPr>
          <a:xfrm>
            <a:off x="8105365" y="792207"/>
            <a:ext cx="3599050" cy="2489778"/>
          </a:xfrm>
          <a:prstGeom prst="rect">
            <a:avLst/>
          </a:prstGeom>
          <a:noFill/>
          <a:ln>
            <a:noFill/>
          </a:ln>
        </p:spPr>
      </p:pic>
      <p:pic>
        <p:nvPicPr>
          <p:cNvPr id="5" name="Google Shape;302;p28">
            <a:extLst>
              <a:ext uri="{FF2B5EF4-FFF2-40B4-BE49-F238E27FC236}">
                <a16:creationId xmlns:a16="http://schemas.microsoft.com/office/drawing/2014/main" id="{CC6DB683-FF61-7FCC-C2A3-10E27B311D89}"/>
              </a:ext>
            </a:extLst>
          </p:cNvPr>
          <p:cNvPicPr preferRelativeResize="0"/>
          <p:nvPr/>
        </p:nvPicPr>
        <p:blipFill>
          <a:blip r:embed="rId4">
            <a:alphaModFix/>
          </a:blip>
          <a:stretch>
            <a:fillRect/>
          </a:stretch>
        </p:blipFill>
        <p:spPr>
          <a:xfrm>
            <a:off x="6476643" y="3281985"/>
            <a:ext cx="2470352" cy="3080123"/>
          </a:xfrm>
          <a:prstGeom prst="rect">
            <a:avLst/>
          </a:prstGeom>
          <a:noFill/>
          <a:ln>
            <a:noFill/>
          </a:ln>
        </p:spPr>
      </p:pic>
      <p:grpSp>
        <p:nvGrpSpPr>
          <p:cNvPr id="6" name="Google Shape;273;p22">
            <a:extLst>
              <a:ext uri="{FF2B5EF4-FFF2-40B4-BE49-F238E27FC236}">
                <a16:creationId xmlns:a16="http://schemas.microsoft.com/office/drawing/2014/main" id="{36179E53-BC28-0A4C-0C4B-7F6A8274A7EF}"/>
              </a:ext>
            </a:extLst>
          </p:cNvPr>
          <p:cNvGrpSpPr/>
          <p:nvPr/>
        </p:nvGrpSpPr>
        <p:grpSpPr>
          <a:xfrm>
            <a:off x="9108418" y="3817320"/>
            <a:ext cx="2837220" cy="2544788"/>
            <a:chOff x="3473597" y="4749517"/>
            <a:chExt cx="2272200" cy="2392618"/>
          </a:xfrm>
        </p:grpSpPr>
        <p:pic>
          <p:nvPicPr>
            <p:cNvPr id="18" name="Google Shape;274;p22">
              <a:extLst>
                <a:ext uri="{FF2B5EF4-FFF2-40B4-BE49-F238E27FC236}">
                  <a16:creationId xmlns:a16="http://schemas.microsoft.com/office/drawing/2014/main" id="{5DF1A063-D6BE-585F-AC3D-7CA7198BDC13}"/>
                </a:ext>
              </a:extLst>
            </p:cNvPr>
            <p:cNvPicPr preferRelativeResize="0"/>
            <p:nvPr/>
          </p:nvPicPr>
          <p:blipFill>
            <a:blip r:embed="rId5">
              <a:alphaModFix/>
            </a:blip>
            <a:stretch>
              <a:fillRect/>
            </a:stretch>
          </p:blipFill>
          <p:spPr>
            <a:xfrm>
              <a:off x="3774287" y="4749517"/>
              <a:ext cx="1778325" cy="2056793"/>
            </a:xfrm>
            <a:prstGeom prst="rect">
              <a:avLst/>
            </a:prstGeom>
            <a:noFill/>
            <a:ln>
              <a:noFill/>
            </a:ln>
          </p:spPr>
        </p:pic>
        <p:sp>
          <p:nvSpPr>
            <p:cNvPr id="19" name="Google Shape;275;p22">
              <a:extLst>
                <a:ext uri="{FF2B5EF4-FFF2-40B4-BE49-F238E27FC236}">
                  <a16:creationId xmlns:a16="http://schemas.microsoft.com/office/drawing/2014/main" id="{50ED5BA9-D930-78AF-C69D-6302AB352F50}"/>
                </a:ext>
              </a:extLst>
            </p:cNvPr>
            <p:cNvSpPr txBox="1"/>
            <p:nvPr/>
          </p:nvSpPr>
          <p:spPr>
            <a:xfrm>
              <a:off x="3473597" y="6709499"/>
              <a:ext cx="2272200" cy="432636"/>
            </a:xfrm>
            <a:prstGeom prst="rect">
              <a:avLst/>
            </a:prstGeom>
            <a:noFill/>
            <a:ln>
              <a:noFill/>
            </a:ln>
          </p:spPr>
          <p:txBody>
            <a:bodyPr spcFirstLastPara="1" wrap="square" lIns="143967" tIns="143967" rIns="143967" bIns="143967" anchor="t" anchorCtr="0">
              <a:spAutoFit/>
            </a:bodyPr>
            <a:lstStyle/>
            <a:p>
              <a:r>
                <a:rPr lang="fr" sz="1101" i="1" dirty="0">
                  <a:solidFill>
                    <a:schemeClr val="tx1"/>
                  </a:solidFill>
                  <a:latin typeface="Source Sans Pro"/>
                  <a:ea typeface="Source Sans Pro"/>
                  <a:cs typeface="Source Sans Pro"/>
                  <a:sym typeface="Source Sans Pro"/>
                </a:rPr>
                <a:t>R. Anthony-Petersen et al., arXiv:2307.11877</a:t>
              </a:r>
              <a:endParaRPr sz="1101" i="1" dirty="0">
                <a:solidFill>
                  <a:schemeClr val="tx1"/>
                </a:solidFill>
                <a:latin typeface="Source Sans Pro"/>
                <a:ea typeface="Source Sans Pro"/>
                <a:cs typeface="Source Sans Pro"/>
                <a:sym typeface="Source Sans Pro"/>
              </a:endParaRPr>
            </a:p>
          </p:txBody>
        </p:sp>
      </p:grpSp>
      <p:grpSp>
        <p:nvGrpSpPr>
          <p:cNvPr id="20" name="Google Shape;304;p28">
            <a:extLst>
              <a:ext uri="{FF2B5EF4-FFF2-40B4-BE49-F238E27FC236}">
                <a16:creationId xmlns:a16="http://schemas.microsoft.com/office/drawing/2014/main" id="{C372DB73-6AF2-BD0A-81B2-62120536F510}"/>
              </a:ext>
            </a:extLst>
          </p:cNvPr>
          <p:cNvGrpSpPr/>
          <p:nvPr/>
        </p:nvGrpSpPr>
        <p:grpSpPr>
          <a:xfrm>
            <a:off x="992162" y="3979160"/>
            <a:ext cx="4768236" cy="2489485"/>
            <a:chOff x="2458550" y="2532350"/>
            <a:chExt cx="5645375" cy="2192650"/>
          </a:xfrm>
        </p:grpSpPr>
        <p:pic>
          <p:nvPicPr>
            <p:cNvPr id="21" name="Google Shape;305;p28">
              <a:extLst>
                <a:ext uri="{FF2B5EF4-FFF2-40B4-BE49-F238E27FC236}">
                  <a16:creationId xmlns:a16="http://schemas.microsoft.com/office/drawing/2014/main" id="{E7792006-BA6B-FA7B-63E5-841DCABA04BD}"/>
                </a:ext>
              </a:extLst>
            </p:cNvPr>
            <p:cNvPicPr preferRelativeResize="0"/>
            <p:nvPr/>
          </p:nvPicPr>
          <p:blipFill>
            <a:blip r:embed="rId6">
              <a:alphaModFix/>
            </a:blip>
            <a:stretch>
              <a:fillRect/>
            </a:stretch>
          </p:blipFill>
          <p:spPr>
            <a:xfrm>
              <a:off x="2458550" y="2532350"/>
              <a:ext cx="5645375" cy="2192650"/>
            </a:xfrm>
            <a:prstGeom prst="rect">
              <a:avLst/>
            </a:prstGeom>
            <a:noFill/>
            <a:ln>
              <a:noFill/>
            </a:ln>
          </p:spPr>
        </p:pic>
        <p:sp>
          <p:nvSpPr>
            <p:cNvPr id="22" name="Google Shape;306;p28">
              <a:extLst>
                <a:ext uri="{FF2B5EF4-FFF2-40B4-BE49-F238E27FC236}">
                  <a16:creationId xmlns:a16="http://schemas.microsoft.com/office/drawing/2014/main" id="{55A1CEBF-C070-AFD9-F201-8DB38531D897}"/>
                </a:ext>
              </a:extLst>
            </p:cNvPr>
            <p:cNvSpPr txBox="1"/>
            <p:nvPr/>
          </p:nvSpPr>
          <p:spPr>
            <a:xfrm>
              <a:off x="3682601" y="2913215"/>
              <a:ext cx="1106700" cy="327000"/>
            </a:xfrm>
            <a:prstGeom prst="rect">
              <a:avLst/>
            </a:prstGeom>
            <a:noFill/>
            <a:ln>
              <a:noFill/>
            </a:ln>
          </p:spPr>
          <p:txBody>
            <a:bodyPr spcFirstLastPara="1" wrap="square" lIns="82100" tIns="82100" rIns="82100" bIns="82100" anchor="t" anchorCtr="0">
              <a:noAutofit/>
            </a:bodyPr>
            <a:lstStyle/>
            <a:p>
              <a:r>
                <a:rPr lang="en" sz="808"/>
                <a:t>Evaporation</a:t>
              </a:r>
              <a:endParaRPr sz="808"/>
            </a:p>
          </p:txBody>
        </p:sp>
        <p:sp>
          <p:nvSpPr>
            <p:cNvPr id="23" name="Google Shape;307;p28">
              <a:extLst>
                <a:ext uri="{FF2B5EF4-FFF2-40B4-BE49-F238E27FC236}">
                  <a16:creationId xmlns:a16="http://schemas.microsoft.com/office/drawing/2014/main" id="{0D862233-A744-A12A-B115-13052C0A8407}"/>
                </a:ext>
              </a:extLst>
            </p:cNvPr>
            <p:cNvSpPr txBox="1"/>
            <p:nvPr/>
          </p:nvSpPr>
          <p:spPr>
            <a:xfrm>
              <a:off x="2825254" y="2805304"/>
              <a:ext cx="1106700" cy="327000"/>
            </a:xfrm>
            <a:prstGeom prst="rect">
              <a:avLst/>
            </a:prstGeom>
            <a:noFill/>
            <a:ln>
              <a:noFill/>
            </a:ln>
          </p:spPr>
          <p:txBody>
            <a:bodyPr spcFirstLastPara="1" wrap="square" lIns="82100" tIns="82100" rIns="82100" bIns="82100" anchor="t" anchorCtr="0">
              <a:noAutofit/>
            </a:bodyPr>
            <a:lstStyle/>
            <a:p>
              <a:r>
                <a:rPr lang="en" sz="808"/>
                <a:t>Singlet</a:t>
              </a:r>
              <a:endParaRPr sz="808"/>
            </a:p>
          </p:txBody>
        </p:sp>
        <p:cxnSp>
          <p:nvCxnSpPr>
            <p:cNvPr id="24" name="Google Shape;308;p28">
              <a:extLst>
                <a:ext uri="{FF2B5EF4-FFF2-40B4-BE49-F238E27FC236}">
                  <a16:creationId xmlns:a16="http://schemas.microsoft.com/office/drawing/2014/main" id="{A6074788-6875-F324-8E8A-C8D92BCA5763}"/>
                </a:ext>
              </a:extLst>
            </p:cNvPr>
            <p:cNvCxnSpPr/>
            <p:nvPr/>
          </p:nvCxnSpPr>
          <p:spPr>
            <a:xfrm>
              <a:off x="3211407" y="3069781"/>
              <a:ext cx="221400" cy="262200"/>
            </a:xfrm>
            <a:prstGeom prst="straightConnector1">
              <a:avLst/>
            </a:prstGeom>
            <a:noFill/>
            <a:ln w="6400" cap="flat" cmpd="sng">
              <a:solidFill>
                <a:srgbClr val="000000"/>
              </a:solidFill>
              <a:prstDash val="solid"/>
              <a:round/>
              <a:headEnd type="none" w="med" len="med"/>
              <a:tailEnd type="triangle" w="med" len="med"/>
            </a:ln>
          </p:spPr>
        </p:cxnSp>
        <p:cxnSp>
          <p:nvCxnSpPr>
            <p:cNvPr id="25" name="Google Shape;309;p28">
              <a:extLst>
                <a:ext uri="{FF2B5EF4-FFF2-40B4-BE49-F238E27FC236}">
                  <a16:creationId xmlns:a16="http://schemas.microsoft.com/office/drawing/2014/main" id="{8128BAA4-1288-0B23-D15D-BCF652D8B95E}"/>
                </a:ext>
              </a:extLst>
            </p:cNvPr>
            <p:cNvCxnSpPr/>
            <p:nvPr/>
          </p:nvCxnSpPr>
          <p:spPr>
            <a:xfrm flipH="1">
              <a:off x="3666436" y="3163967"/>
              <a:ext cx="213900" cy="253800"/>
            </a:xfrm>
            <a:prstGeom prst="straightConnector1">
              <a:avLst/>
            </a:prstGeom>
            <a:noFill/>
            <a:ln w="6400" cap="flat" cmpd="sng">
              <a:solidFill>
                <a:srgbClr val="000000"/>
              </a:solidFill>
              <a:prstDash val="solid"/>
              <a:round/>
              <a:headEnd type="none" w="med" len="med"/>
              <a:tailEnd type="triangle" w="med" len="med"/>
            </a:ln>
          </p:spPr>
        </p:cxnSp>
        <p:sp>
          <p:nvSpPr>
            <p:cNvPr id="26" name="Google Shape;310;p28">
              <a:extLst>
                <a:ext uri="{FF2B5EF4-FFF2-40B4-BE49-F238E27FC236}">
                  <a16:creationId xmlns:a16="http://schemas.microsoft.com/office/drawing/2014/main" id="{5860EA48-9CBA-D731-8DA7-9C368D9E45CC}"/>
                </a:ext>
              </a:extLst>
            </p:cNvPr>
            <p:cNvSpPr txBox="1"/>
            <p:nvPr/>
          </p:nvSpPr>
          <p:spPr>
            <a:xfrm>
              <a:off x="5512575" y="3377421"/>
              <a:ext cx="1106700" cy="327000"/>
            </a:xfrm>
            <a:prstGeom prst="rect">
              <a:avLst/>
            </a:prstGeom>
            <a:noFill/>
            <a:ln>
              <a:noFill/>
            </a:ln>
          </p:spPr>
          <p:txBody>
            <a:bodyPr spcFirstLastPara="1" wrap="square" lIns="82100" tIns="82100" rIns="82100" bIns="82100" anchor="t" anchorCtr="0">
              <a:noAutofit/>
            </a:bodyPr>
            <a:lstStyle/>
            <a:p>
              <a:r>
                <a:rPr lang="en" sz="808"/>
                <a:t>Triplets</a:t>
              </a:r>
              <a:endParaRPr sz="808"/>
            </a:p>
          </p:txBody>
        </p:sp>
        <p:cxnSp>
          <p:nvCxnSpPr>
            <p:cNvPr id="27" name="Google Shape;311;p28">
              <a:extLst>
                <a:ext uri="{FF2B5EF4-FFF2-40B4-BE49-F238E27FC236}">
                  <a16:creationId xmlns:a16="http://schemas.microsoft.com/office/drawing/2014/main" id="{51091F38-3174-82EA-6C70-0AD5A9955EFC}"/>
                </a:ext>
              </a:extLst>
            </p:cNvPr>
            <p:cNvCxnSpPr/>
            <p:nvPr/>
          </p:nvCxnSpPr>
          <p:spPr>
            <a:xfrm flipH="1">
              <a:off x="4162150" y="3525925"/>
              <a:ext cx="1381200" cy="427200"/>
            </a:xfrm>
            <a:prstGeom prst="straightConnector1">
              <a:avLst/>
            </a:prstGeom>
            <a:noFill/>
            <a:ln w="6400" cap="flat" cmpd="sng">
              <a:solidFill>
                <a:srgbClr val="000000"/>
              </a:solidFill>
              <a:prstDash val="solid"/>
              <a:round/>
              <a:headEnd type="none" w="med" len="med"/>
              <a:tailEnd type="triangle" w="med" len="med"/>
            </a:ln>
          </p:spPr>
        </p:cxnSp>
        <p:cxnSp>
          <p:nvCxnSpPr>
            <p:cNvPr id="28" name="Google Shape;312;p28">
              <a:extLst>
                <a:ext uri="{FF2B5EF4-FFF2-40B4-BE49-F238E27FC236}">
                  <a16:creationId xmlns:a16="http://schemas.microsoft.com/office/drawing/2014/main" id="{146A7CDA-52EB-AF02-7D54-323B4697361E}"/>
                </a:ext>
              </a:extLst>
            </p:cNvPr>
            <p:cNvCxnSpPr/>
            <p:nvPr/>
          </p:nvCxnSpPr>
          <p:spPr>
            <a:xfrm flipH="1">
              <a:off x="4262175" y="3598625"/>
              <a:ext cx="1326600" cy="427200"/>
            </a:xfrm>
            <a:prstGeom prst="straightConnector1">
              <a:avLst/>
            </a:prstGeom>
            <a:noFill/>
            <a:ln w="6400" cap="flat" cmpd="sng">
              <a:solidFill>
                <a:srgbClr val="000000"/>
              </a:solidFill>
              <a:prstDash val="solid"/>
              <a:round/>
              <a:headEnd type="none" w="med" len="med"/>
              <a:tailEnd type="triangle" w="med" len="med"/>
            </a:ln>
          </p:spPr>
        </p:cxnSp>
        <p:cxnSp>
          <p:nvCxnSpPr>
            <p:cNvPr id="29" name="Google Shape;313;p28">
              <a:extLst>
                <a:ext uri="{FF2B5EF4-FFF2-40B4-BE49-F238E27FC236}">
                  <a16:creationId xmlns:a16="http://schemas.microsoft.com/office/drawing/2014/main" id="{ECCAB009-EDCE-8C2F-E59E-397DA64A1938}"/>
                </a:ext>
              </a:extLst>
            </p:cNvPr>
            <p:cNvCxnSpPr/>
            <p:nvPr/>
          </p:nvCxnSpPr>
          <p:spPr>
            <a:xfrm>
              <a:off x="5870500" y="3662250"/>
              <a:ext cx="218400" cy="321000"/>
            </a:xfrm>
            <a:prstGeom prst="straightConnector1">
              <a:avLst/>
            </a:prstGeom>
            <a:noFill/>
            <a:ln w="6400" cap="flat" cmpd="sng">
              <a:solidFill>
                <a:srgbClr val="000000"/>
              </a:solidFill>
              <a:prstDash val="solid"/>
              <a:round/>
              <a:headEnd type="none" w="med" len="med"/>
              <a:tailEnd type="triangle" w="med" len="med"/>
            </a:ln>
          </p:spPr>
        </p:cxnSp>
        <p:cxnSp>
          <p:nvCxnSpPr>
            <p:cNvPr id="30" name="Google Shape;314;p28">
              <a:extLst>
                <a:ext uri="{FF2B5EF4-FFF2-40B4-BE49-F238E27FC236}">
                  <a16:creationId xmlns:a16="http://schemas.microsoft.com/office/drawing/2014/main" id="{30937690-EBBD-D341-33BB-E1240F8EB853}"/>
                </a:ext>
              </a:extLst>
            </p:cNvPr>
            <p:cNvCxnSpPr/>
            <p:nvPr/>
          </p:nvCxnSpPr>
          <p:spPr>
            <a:xfrm>
              <a:off x="6097675" y="3544100"/>
              <a:ext cx="1408500" cy="463500"/>
            </a:xfrm>
            <a:prstGeom prst="straightConnector1">
              <a:avLst/>
            </a:prstGeom>
            <a:noFill/>
            <a:ln w="6400" cap="flat" cmpd="sng">
              <a:solidFill>
                <a:srgbClr val="000000"/>
              </a:solidFill>
              <a:prstDash val="solid"/>
              <a:round/>
              <a:headEnd type="none" w="med" len="med"/>
              <a:tailEnd type="triangle" w="med" len="med"/>
            </a:ln>
          </p:spPr>
        </p:cxnSp>
      </p:grpSp>
    </p:spTree>
    <p:extLst>
      <p:ext uri="{BB962C8B-B14F-4D97-AF65-F5344CB8AC3E}">
        <p14:creationId xmlns:p14="http://schemas.microsoft.com/office/powerpoint/2010/main" val="2365006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E2F3786F-D2F9-A335-FEA4-16D4D74DAF7E}"/>
            </a:ext>
          </a:extLst>
        </p:cNvPr>
        <p:cNvGrpSpPr/>
        <p:nvPr/>
      </p:nvGrpSpPr>
      <p:grpSpPr>
        <a:xfrm>
          <a:off x="0" y="0"/>
          <a:ext cx="0" cy="0"/>
          <a:chOff x="0" y="0"/>
          <a:chExt cx="0" cy="0"/>
        </a:xfrm>
      </p:grpSpPr>
      <p:sp>
        <p:nvSpPr>
          <p:cNvPr id="289" name="Google Shape;289;p41">
            <a:extLst>
              <a:ext uri="{FF2B5EF4-FFF2-40B4-BE49-F238E27FC236}">
                <a16:creationId xmlns:a16="http://schemas.microsoft.com/office/drawing/2014/main" id="{7518030B-F89F-4374-DD08-87EE4A09C1CD}"/>
              </a:ext>
            </a:extLst>
          </p:cNvPr>
          <p:cNvSpPr/>
          <p:nvPr/>
        </p:nvSpPr>
        <p:spPr>
          <a:xfrm>
            <a:off x="289674" y="1061625"/>
            <a:ext cx="5096517" cy="45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90" name="Google Shape;290;p41">
            <a:extLst>
              <a:ext uri="{FF2B5EF4-FFF2-40B4-BE49-F238E27FC236}">
                <a16:creationId xmlns:a16="http://schemas.microsoft.com/office/drawing/2014/main" id="{0C0EF586-5BD6-F642-C1E2-677655C4F366}"/>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
        <p:nvSpPr>
          <p:cNvPr id="291" name="Google Shape;291;p41">
            <a:extLst>
              <a:ext uri="{FF2B5EF4-FFF2-40B4-BE49-F238E27FC236}">
                <a16:creationId xmlns:a16="http://schemas.microsoft.com/office/drawing/2014/main" id="{DFF0728A-8A87-1995-1B9C-FDBFFBB36910}"/>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dirty="0"/>
              <a:t>Superfluid Helium T</a:t>
            </a:r>
            <a:r>
              <a:rPr lang="en-US" sz="3200" b="1" dirty="0"/>
              <a:t>arget (</a:t>
            </a:r>
            <a:r>
              <a:rPr lang="en-US" sz="3200" b="1" dirty="0" err="1"/>
              <a:t>HeRALD</a:t>
            </a:r>
            <a:r>
              <a:rPr lang="en-US" sz="3200" b="1" dirty="0"/>
              <a:t>)</a:t>
            </a:r>
            <a:endParaRPr sz="3200" b="1" dirty="0"/>
          </a:p>
        </p:txBody>
      </p:sp>
      <p:sp>
        <p:nvSpPr>
          <p:cNvPr id="6" name="Google Shape;319;p23">
            <a:extLst>
              <a:ext uri="{FF2B5EF4-FFF2-40B4-BE49-F238E27FC236}">
                <a16:creationId xmlns:a16="http://schemas.microsoft.com/office/drawing/2014/main" id="{9AB05256-E5DA-4EAB-DECD-839CDDA32AD5}"/>
              </a:ext>
            </a:extLst>
          </p:cNvPr>
          <p:cNvSpPr txBox="1"/>
          <p:nvPr/>
        </p:nvSpPr>
        <p:spPr>
          <a:xfrm>
            <a:off x="839221" y="1034321"/>
            <a:ext cx="3850655" cy="738623"/>
          </a:xfrm>
          <a:prstGeom prst="rect">
            <a:avLst/>
          </a:prstGeom>
          <a:noFill/>
          <a:ln>
            <a:noFill/>
          </a:ln>
        </p:spPr>
        <p:txBody>
          <a:bodyPr spcFirstLastPara="1" wrap="square" lIns="121900" tIns="121900" rIns="121900" bIns="121900" anchor="t" anchorCtr="0">
            <a:spAutoFit/>
          </a:bodyPr>
          <a:lstStyle/>
          <a:p>
            <a:r>
              <a:rPr lang="fr" sz="1600" dirty="0" err="1">
                <a:solidFill>
                  <a:schemeClr val="dk2"/>
                </a:solidFill>
                <a:latin typeface="Libre Franklin" pitchFamily="2" charset="77"/>
                <a:ea typeface="Source Sans Pro"/>
                <a:cs typeface="Source Sans Pro"/>
                <a:sym typeface="Source Sans Pro"/>
              </a:rPr>
              <a:t>Particle</a:t>
            </a:r>
            <a:r>
              <a:rPr lang="fr" sz="1600" dirty="0">
                <a:solidFill>
                  <a:schemeClr val="dk2"/>
                </a:solidFill>
                <a:latin typeface="Libre Franklin" pitchFamily="2" charset="77"/>
                <a:ea typeface="Source Sans Pro"/>
                <a:cs typeface="Source Sans Pro"/>
                <a:sym typeface="Source Sans Pro"/>
              </a:rPr>
              <a:t> identification </a:t>
            </a:r>
            <a:r>
              <a:rPr lang="fr" sz="1600" dirty="0" err="1">
                <a:solidFill>
                  <a:schemeClr val="dk2"/>
                </a:solidFill>
                <a:latin typeface="Libre Franklin" pitchFamily="2" charset="77"/>
                <a:ea typeface="Source Sans Pro"/>
                <a:cs typeface="Source Sans Pro"/>
                <a:sym typeface="Source Sans Pro"/>
              </a:rPr>
              <a:t>thanks</a:t>
            </a:r>
            <a:r>
              <a:rPr lang="fr" sz="1600" dirty="0">
                <a:solidFill>
                  <a:schemeClr val="dk2"/>
                </a:solidFill>
                <a:latin typeface="Libre Franklin" pitchFamily="2" charset="77"/>
                <a:ea typeface="Source Sans Pro"/>
                <a:cs typeface="Source Sans Pro"/>
                <a:sym typeface="Source Sans Pro"/>
              </a:rPr>
              <a:t> to </a:t>
            </a:r>
            <a:r>
              <a:rPr lang="fr" sz="1600" dirty="0">
                <a:solidFill>
                  <a:schemeClr val="dk1"/>
                </a:solidFill>
                <a:latin typeface="Libre Franklin" pitchFamily="2" charset="77"/>
                <a:ea typeface="Source Sans Pro"/>
                <a:cs typeface="Source Sans Pro"/>
                <a:sym typeface="Source Sans Pro"/>
              </a:rPr>
              <a:t>pulse </a:t>
            </a:r>
            <a:r>
              <a:rPr lang="fr" sz="1600" dirty="0" err="1">
                <a:solidFill>
                  <a:schemeClr val="dk1"/>
                </a:solidFill>
                <a:latin typeface="Libre Franklin" pitchFamily="2" charset="77"/>
                <a:ea typeface="Source Sans Pro"/>
                <a:cs typeface="Source Sans Pro"/>
                <a:sym typeface="Source Sans Pro"/>
              </a:rPr>
              <a:t>shape</a:t>
            </a:r>
            <a:r>
              <a:rPr lang="fr" sz="1600" dirty="0">
                <a:solidFill>
                  <a:schemeClr val="dk1"/>
                </a:solidFill>
                <a:latin typeface="Libre Franklin" pitchFamily="2" charset="77"/>
                <a:ea typeface="Source Sans Pro"/>
                <a:cs typeface="Source Sans Pro"/>
                <a:sym typeface="Source Sans Pro"/>
              </a:rPr>
              <a:t> discrimination</a:t>
            </a:r>
            <a:endParaRPr sz="1600" dirty="0">
              <a:solidFill>
                <a:schemeClr val="dk1"/>
              </a:solidFill>
              <a:latin typeface="Libre Franklin" pitchFamily="2" charset="77"/>
              <a:ea typeface="Source Sans Pro"/>
              <a:cs typeface="Source Sans Pro"/>
              <a:sym typeface="Source Sans Pro"/>
            </a:endParaRPr>
          </a:p>
        </p:txBody>
      </p:sp>
      <p:grpSp>
        <p:nvGrpSpPr>
          <p:cNvPr id="18" name="Google Shape;320;p23">
            <a:extLst>
              <a:ext uri="{FF2B5EF4-FFF2-40B4-BE49-F238E27FC236}">
                <a16:creationId xmlns:a16="http://schemas.microsoft.com/office/drawing/2014/main" id="{94861A0D-8443-0D59-0C72-07708AFF7B69}"/>
              </a:ext>
            </a:extLst>
          </p:cNvPr>
          <p:cNvGrpSpPr/>
          <p:nvPr/>
        </p:nvGrpSpPr>
        <p:grpSpPr>
          <a:xfrm>
            <a:off x="388307" y="2276057"/>
            <a:ext cx="5096517" cy="4154188"/>
            <a:chOff x="673983" y="2771545"/>
            <a:chExt cx="2669100" cy="1899750"/>
          </a:xfrm>
        </p:grpSpPr>
        <p:pic>
          <p:nvPicPr>
            <p:cNvPr id="19" name="Google Shape;321;p23">
              <a:extLst>
                <a:ext uri="{FF2B5EF4-FFF2-40B4-BE49-F238E27FC236}">
                  <a16:creationId xmlns:a16="http://schemas.microsoft.com/office/drawing/2014/main" id="{28EA8D98-26C4-3121-D95C-790C2307D15D}"/>
                </a:ext>
              </a:extLst>
            </p:cNvPr>
            <p:cNvPicPr preferRelativeResize="0"/>
            <p:nvPr/>
          </p:nvPicPr>
          <p:blipFill>
            <a:blip r:embed="rId3">
              <a:alphaModFix/>
            </a:blip>
            <a:stretch>
              <a:fillRect/>
            </a:stretch>
          </p:blipFill>
          <p:spPr>
            <a:xfrm>
              <a:off x="673983" y="2771545"/>
              <a:ext cx="2669100" cy="1899750"/>
            </a:xfrm>
            <a:prstGeom prst="rect">
              <a:avLst/>
            </a:prstGeom>
            <a:noFill/>
            <a:ln>
              <a:noFill/>
            </a:ln>
          </p:spPr>
        </p:pic>
        <p:sp>
          <p:nvSpPr>
            <p:cNvPr id="20" name="Google Shape;322;p23">
              <a:extLst>
                <a:ext uri="{FF2B5EF4-FFF2-40B4-BE49-F238E27FC236}">
                  <a16:creationId xmlns:a16="http://schemas.microsoft.com/office/drawing/2014/main" id="{8F926D72-A5BD-FA51-A3AB-CE274AFB6FEA}"/>
                </a:ext>
              </a:extLst>
            </p:cNvPr>
            <p:cNvSpPr txBox="1"/>
            <p:nvPr/>
          </p:nvSpPr>
          <p:spPr>
            <a:xfrm>
              <a:off x="1339900" y="4139125"/>
              <a:ext cx="331500" cy="323135"/>
            </a:xfrm>
            <a:prstGeom prst="rect">
              <a:avLst/>
            </a:prstGeom>
            <a:noFill/>
            <a:ln>
              <a:noFill/>
            </a:ln>
          </p:spPr>
          <p:txBody>
            <a:bodyPr spcFirstLastPara="1" wrap="square" lIns="121900" tIns="121900" rIns="121900" bIns="121900" anchor="t" anchorCtr="0">
              <a:spAutoFit/>
            </a:bodyPr>
            <a:lstStyle/>
            <a:p>
              <a:r>
                <a:rPr lang="fr" sz="1200">
                  <a:solidFill>
                    <a:srgbClr val="FF0000"/>
                  </a:solidFill>
                  <a:latin typeface="Source Sans Pro"/>
                  <a:ea typeface="Source Sans Pro"/>
                  <a:cs typeface="Source Sans Pro"/>
                  <a:sym typeface="Source Sans Pro"/>
                </a:rPr>
                <a:t>ER</a:t>
              </a:r>
              <a:endParaRPr sz="1200">
                <a:solidFill>
                  <a:srgbClr val="FF0000"/>
                </a:solidFill>
                <a:latin typeface="Source Sans Pro"/>
                <a:ea typeface="Source Sans Pro"/>
                <a:cs typeface="Source Sans Pro"/>
                <a:sym typeface="Source Sans Pro"/>
              </a:endParaRPr>
            </a:p>
          </p:txBody>
        </p:sp>
        <p:sp>
          <p:nvSpPr>
            <p:cNvPr id="21" name="Google Shape;323;p23">
              <a:extLst>
                <a:ext uri="{FF2B5EF4-FFF2-40B4-BE49-F238E27FC236}">
                  <a16:creationId xmlns:a16="http://schemas.microsoft.com/office/drawing/2014/main" id="{7B990575-AC19-827B-DB24-E3B4AB10EC2C}"/>
                </a:ext>
              </a:extLst>
            </p:cNvPr>
            <p:cNvSpPr txBox="1"/>
            <p:nvPr/>
          </p:nvSpPr>
          <p:spPr>
            <a:xfrm>
              <a:off x="940207" y="2918417"/>
              <a:ext cx="1078200" cy="200913"/>
            </a:xfrm>
            <a:prstGeom prst="rect">
              <a:avLst/>
            </a:prstGeom>
            <a:noFill/>
            <a:ln>
              <a:noFill/>
            </a:ln>
          </p:spPr>
          <p:txBody>
            <a:bodyPr spcFirstLastPara="1" wrap="square" lIns="121900" tIns="121900" rIns="121900" bIns="121900" anchor="t" anchorCtr="0">
              <a:spAutoFit/>
            </a:bodyPr>
            <a:lstStyle/>
            <a:p>
              <a:r>
                <a:rPr lang="fr" sz="1200" dirty="0">
                  <a:solidFill>
                    <a:srgbClr val="0000FF"/>
                  </a:solidFill>
                  <a:latin typeface="Source Sans Pro"/>
                  <a:ea typeface="Source Sans Pro"/>
                  <a:cs typeface="Source Sans Pro"/>
                  <a:sym typeface="Source Sans Pro"/>
                </a:rPr>
                <a:t>Prompt Scintillation</a:t>
              </a:r>
              <a:endParaRPr sz="1200" dirty="0">
                <a:solidFill>
                  <a:srgbClr val="0000FF"/>
                </a:solidFill>
                <a:latin typeface="Source Sans Pro"/>
                <a:ea typeface="Source Sans Pro"/>
                <a:cs typeface="Source Sans Pro"/>
                <a:sym typeface="Source Sans Pro"/>
              </a:endParaRPr>
            </a:p>
          </p:txBody>
        </p:sp>
        <p:cxnSp>
          <p:nvCxnSpPr>
            <p:cNvPr id="22" name="Google Shape;324;p23">
              <a:extLst>
                <a:ext uri="{FF2B5EF4-FFF2-40B4-BE49-F238E27FC236}">
                  <a16:creationId xmlns:a16="http://schemas.microsoft.com/office/drawing/2014/main" id="{323D37D2-9C6D-847A-62DC-557953BF72B5}"/>
                </a:ext>
              </a:extLst>
            </p:cNvPr>
            <p:cNvCxnSpPr/>
            <p:nvPr/>
          </p:nvCxnSpPr>
          <p:spPr>
            <a:xfrm>
              <a:off x="1210225" y="3090425"/>
              <a:ext cx="72000" cy="302700"/>
            </a:xfrm>
            <a:prstGeom prst="straightConnector1">
              <a:avLst/>
            </a:prstGeom>
            <a:noFill/>
            <a:ln w="9525" cap="flat" cmpd="sng">
              <a:solidFill>
                <a:srgbClr val="0000FF"/>
              </a:solidFill>
              <a:prstDash val="solid"/>
              <a:round/>
              <a:headEnd type="none" w="med" len="med"/>
              <a:tailEnd type="triangle" w="med" len="med"/>
            </a:ln>
          </p:spPr>
        </p:cxnSp>
        <p:cxnSp>
          <p:nvCxnSpPr>
            <p:cNvPr id="23" name="Google Shape;325;p23">
              <a:extLst>
                <a:ext uri="{FF2B5EF4-FFF2-40B4-BE49-F238E27FC236}">
                  <a16:creationId xmlns:a16="http://schemas.microsoft.com/office/drawing/2014/main" id="{330D972E-8F40-9950-F9E1-AA81E510D3BE}"/>
                </a:ext>
              </a:extLst>
            </p:cNvPr>
            <p:cNvCxnSpPr/>
            <p:nvPr/>
          </p:nvCxnSpPr>
          <p:spPr>
            <a:xfrm rot="10800000" flipH="1">
              <a:off x="1505650" y="3930325"/>
              <a:ext cx="43200" cy="285000"/>
            </a:xfrm>
            <a:prstGeom prst="straightConnector1">
              <a:avLst/>
            </a:prstGeom>
            <a:noFill/>
            <a:ln w="9525" cap="flat" cmpd="sng">
              <a:solidFill>
                <a:srgbClr val="FF0000"/>
              </a:solidFill>
              <a:prstDash val="solid"/>
              <a:round/>
              <a:headEnd type="none" w="med" len="med"/>
              <a:tailEnd type="triangle" w="med" len="med"/>
            </a:ln>
          </p:spPr>
        </p:cxnSp>
      </p:grpSp>
      <p:sp>
        <p:nvSpPr>
          <p:cNvPr id="24" name="Google Shape;327;p23">
            <a:extLst>
              <a:ext uri="{FF2B5EF4-FFF2-40B4-BE49-F238E27FC236}">
                <a16:creationId xmlns:a16="http://schemas.microsoft.com/office/drawing/2014/main" id="{F42696B5-61FB-19FB-46EF-6C3BC7ACECB1}"/>
              </a:ext>
            </a:extLst>
          </p:cNvPr>
          <p:cNvSpPr txBox="1"/>
          <p:nvPr/>
        </p:nvSpPr>
        <p:spPr>
          <a:xfrm>
            <a:off x="6096000" y="973677"/>
            <a:ext cx="5979090" cy="1231066"/>
          </a:xfrm>
          <a:prstGeom prst="rect">
            <a:avLst/>
          </a:prstGeom>
          <a:noFill/>
          <a:ln>
            <a:noFill/>
          </a:ln>
        </p:spPr>
        <p:txBody>
          <a:bodyPr spcFirstLastPara="1" wrap="square" lIns="121900" tIns="121900" rIns="121900" bIns="121900" anchor="t" anchorCtr="0">
            <a:spAutoFit/>
          </a:bodyPr>
          <a:lstStyle/>
          <a:p>
            <a:r>
              <a:rPr lang="fr" sz="1600" dirty="0">
                <a:solidFill>
                  <a:schemeClr val="accent4"/>
                </a:solidFill>
                <a:latin typeface="Libre Franklin" pitchFamily="2" charset="77"/>
                <a:ea typeface="Source Sans Pro"/>
                <a:cs typeface="Source Sans Pro"/>
                <a:sym typeface="Source Sans Pro"/>
              </a:rPr>
              <a:t>LEE mitigation </a:t>
            </a:r>
            <a:r>
              <a:rPr lang="fr" sz="1600" dirty="0" err="1">
                <a:solidFill>
                  <a:schemeClr val="accent4"/>
                </a:solidFill>
                <a:latin typeface="Libre Franklin" pitchFamily="2" charset="77"/>
                <a:ea typeface="Source Sans Pro"/>
                <a:cs typeface="Source Sans Pro"/>
                <a:sym typeface="Source Sans Pro"/>
              </a:rPr>
              <a:t>strategy</a:t>
            </a:r>
            <a:r>
              <a:rPr lang="fr" sz="1600" dirty="0">
                <a:solidFill>
                  <a:schemeClr val="accent4"/>
                </a:solidFill>
                <a:latin typeface="Libre Franklin" pitchFamily="2" charset="77"/>
                <a:ea typeface="Source Sans Pro"/>
                <a:cs typeface="Source Sans Pro"/>
                <a:sym typeface="Source Sans Pro"/>
              </a:rPr>
              <a:t>:</a:t>
            </a:r>
            <a:endParaRPr sz="1600" dirty="0">
              <a:solidFill>
                <a:schemeClr val="accent4"/>
              </a:solidFill>
              <a:latin typeface="Libre Franklin" pitchFamily="2" charset="77"/>
              <a:ea typeface="Source Sans Pro"/>
              <a:cs typeface="Source Sans Pro"/>
              <a:sym typeface="Source Sans Pro"/>
            </a:endParaRPr>
          </a:p>
          <a:p>
            <a:pPr marL="609585" indent="-406390">
              <a:buClr>
                <a:schemeClr val="dk2"/>
              </a:buClr>
              <a:buSzPts val="1200"/>
              <a:buFont typeface="Source Sans Pro"/>
              <a:buChar char="●"/>
            </a:pPr>
            <a:r>
              <a:rPr lang="fr" sz="1600" dirty="0" err="1">
                <a:solidFill>
                  <a:schemeClr val="dk2"/>
                </a:solidFill>
                <a:latin typeface="Libre Franklin" pitchFamily="2" charset="77"/>
                <a:ea typeface="Source Sans Pro"/>
                <a:cs typeface="Source Sans Pro"/>
                <a:sym typeface="Source Sans Pro"/>
              </a:rPr>
              <a:t>Several</a:t>
            </a:r>
            <a:r>
              <a:rPr lang="fr" sz="1600" dirty="0">
                <a:solidFill>
                  <a:schemeClr val="dk2"/>
                </a:solidFill>
                <a:latin typeface="Libre Franklin" pitchFamily="2" charset="77"/>
                <a:ea typeface="Source Sans Pro"/>
                <a:cs typeface="Source Sans Pro"/>
                <a:sym typeface="Source Sans Pro"/>
              </a:rPr>
              <a:t> channels </a:t>
            </a:r>
            <a:r>
              <a:rPr lang="fr" sz="1600" dirty="0" err="1">
                <a:solidFill>
                  <a:schemeClr val="dk2"/>
                </a:solidFill>
                <a:latin typeface="Libre Franklin" pitchFamily="2" charset="77"/>
                <a:ea typeface="Source Sans Pro"/>
                <a:cs typeface="Source Sans Pro"/>
                <a:sym typeface="Source Sans Pro"/>
              </a:rPr>
              <a:t>above</a:t>
            </a:r>
            <a:r>
              <a:rPr lang="fr" sz="1600" dirty="0">
                <a:solidFill>
                  <a:schemeClr val="dk2"/>
                </a:solidFill>
                <a:latin typeface="Libre Franklin" pitchFamily="2" charset="77"/>
                <a:ea typeface="Source Sans Pro"/>
                <a:cs typeface="Source Sans Pro"/>
                <a:sym typeface="Source Sans Pro"/>
              </a:rPr>
              <a:t> the vacuum</a:t>
            </a:r>
            <a:endParaRPr sz="1600" dirty="0">
              <a:solidFill>
                <a:schemeClr val="dk2"/>
              </a:solidFill>
              <a:latin typeface="Libre Franklin" pitchFamily="2" charset="77"/>
              <a:ea typeface="Source Sans Pro"/>
              <a:cs typeface="Source Sans Pro"/>
              <a:sym typeface="Source Sans Pro"/>
            </a:endParaRPr>
          </a:p>
          <a:p>
            <a:pPr marL="1219170" lvl="1" indent="-406390">
              <a:buClr>
                <a:schemeClr val="dk2"/>
              </a:buClr>
              <a:buSzPts val="1200"/>
              <a:buFont typeface="Source Sans Pro"/>
              <a:buChar char="○"/>
            </a:pPr>
            <a:r>
              <a:rPr lang="fr" sz="1600" dirty="0">
                <a:solidFill>
                  <a:schemeClr val="dk2"/>
                </a:solidFill>
                <a:latin typeface="Libre Franklin" pitchFamily="2" charset="77"/>
                <a:ea typeface="Source Sans Pro"/>
                <a:cs typeface="Source Sans Pro"/>
                <a:sym typeface="Source Sans Pro"/>
              </a:rPr>
              <a:t>Events in </a:t>
            </a:r>
            <a:r>
              <a:rPr lang="fr" sz="1600" dirty="0" err="1">
                <a:solidFill>
                  <a:schemeClr val="dk2"/>
                </a:solidFill>
                <a:latin typeface="Libre Franklin" pitchFamily="2" charset="77"/>
                <a:ea typeface="Source Sans Pro"/>
                <a:cs typeface="Source Sans Pro"/>
                <a:sym typeface="Source Sans Pro"/>
              </a:rPr>
              <a:t>calorimeters</a:t>
            </a:r>
            <a:r>
              <a:rPr lang="fr" sz="1600" dirty="0">
                <a:solidFill>
                  <a:schemeClr val="dk2"/>
                </a:solidFill>
                <a:latin typeface="Libre Franklin" pitchFamily="2" charset="77"/>
                <a:ea typeface="Source Sans Pro"/>
                <a:cs typeface="Source Sans Pro"/>
                <a:sym typeface="Source Sans Pro"/>
              </a:rPr>
              <a:t> (LEE) ⇒ single </a:t>
            </a:r>
            <a:r>
              <a:rPr lang="fr" sz="1600" dirty="0" err="1">
                <a:solidFill>
                  <a:schemeClr val="dk2"/>
                </a:solidFill>
                <a:latin typeface="Libre Franklin" pitchFamily="2" charset="77"/>
                <a:ea typeface="Source Sans Pro"/>
                <a:cs typeface="Source Sans Pro"/>
                <a:sym typeface="Source Sans Pro"/>
              </a:rPr>
              <a:t>channel</a:t>
            </a:r>
            <a:endParaRPr sz="1600" dirty="0">
              <a:solidFill>
                <a:schemeClr val="dk2"/>
              </a:solidFill>
              <a:latin typeface="Libre Franklin" pitchFamily="2" charset="77"/>
              <a:ea typeface="Source Sans Pro"/>
              <a:cs typeface="Source Sans Pro"/>
              <a:sym typeface="Source Sans Pro"/>
            </a:endParaRPr>
          </a:p>
          <a:p>
            <a:pPr marL="1219170" lvl="1" indent="-406390">
              <a:buClr>
                <a:schemeClr val="dk2"/>
              </a:buClr>
              <a:buSzPts val="1200"/>
              <a:buFont typeface="Source Sans Pro"/>
              <a:buChar char="○"/>
            </a:pPr>
            <a:r>
              <a:rPr lang="fr" sz="1600" dirty="0">
                <a:solidFill>
                  <a:schemeClr val="dk2"/>
                </a:solidFill>
                <a:latin typeface="Libre Franklin" pitchFamily="2" charset="77"/>
                <a:ea typeface="Source Sans Pro"/>
                <a:cs typeface="Source Sans Pro"/>
                <a:sym typeface="Source Sans Pro"/>
              </a:rPr>
              <a:t>Events in </a:t>
            </a:r>
            <a:r>
              <a:rPr lang="fr" sz="1600" baseline="30000" dirty="0">
                <a:solidFill>
                  <a:schemeClr val="dk2"/>
                </a:solidFill>
                <a:latin typeface="Libre Franklin" pitchFamily="2" charset="77"/>
                <a:ea typeface="Source Sans Pro"/>
                <a:cs typeface="Source Sans Pro"/>
                <a:sym typeface="Source Sans Pro"/>
              </a:rPr>
              <a:t>4</a:t>
            </a:r>
            <a:r>
              <a:rPr lang="fr" sz="1600" dirty="0">
                <a:solidFill>
                  <a:schemeClr val="dk2"/>
                </a:solidFill>
                <a:latin typeface="Libre Franklin" pitchFamily="2" charset="77"/>
                <a:ea typeface="Source Sans Pro"/>
                <a:cs typeface="Source Sans Pro"/>
                <a:sym typeface="Source Sans Pro"/>
              </a:rPr>
              <a:t>He ⇒ multiple channels</a:t>
            </a:r>
            <a:endParaRPr sz="1600" dirty="0">
              <a:solidFill>
                <a:schemeClr val="dk2"/>
              </a:solidFill>
              <a:latin typeface="Libre Franklin" pitchFamily="2" charset="77"/>
              <a:ea typeface="Source Sans Pro"/>
              <a:cs typeface="Source Sans Pro"/>
              <a:sym typeface="Source Sans Pro"/>
            </a:endParaRPr>
          </a:p>
        </p:txBody>
      </p:sp>
      <p:pic>
        <p:nvPicPr>
          <p:cNvPr id="25" name="Google Shape;329;p23" title="tesseract_UCLA_2025_page-0014.jpg">
            <a:extLst>
              <a:ext uri="{FF2B5EF4-FFF2-40B4-BE49-F238E27FC236}">
                <a16:creationId xmlns:a16="http://schemas.microsoft.com/office/drawing/2014/main" id="{A4247330-E7B4-01D8-1780-4B2716E7656A}"/>
              </a:ext>
            </a:extLst>
          </p:cNvPr>
          <p:cNvPicPr preferRelativeResize="0"/>
          <p:nvPr/>
        </p:nvPicPr>
        <p:blipFill>
          <a:blip r:embed="rId4">
            <a:alphaModFix/>
          </a:blip>
          <a:stretch>
            <a:fillRect/>
          </a:stretch>
        </p:blipFill>
        <p:spPr>
          <a:xfrm>
            <a:off x="6378300" y="2338686"/>
            <a:ext cx="4669656" cy="4037062"/>
          </a:xfrm>
          <a:prstGeom prst="rect">
            <a:avLst/>
          </a:prstGeom>
          <a:noFill/>
          <a:ln>
            <a:noFill/>
          </a:ln>
        </p:spPr>
      </p:pic>
    </p:spTree>
    <p:extLst>
      <p:ext uri="{BB962C8B-B14F-4D97-AF65-F5344CB8AC3E}">
        <p14:creationId xmlns:p14="http://schemas.microsoft.com/office/powerpoint/2010/main" val="285660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2A4D1109-2CD0-5049-810B-09F053D1EF3D}"/>
            </a:ext>
          </a:extLst>
        </p:cNvPr>
        <p:cNvGrpSpPr/>
        <p:nvPr/>
      </p:nvGrpSpPr>
      <p:grpSpPr>
        <a:xfrm>
          <a:off x="0" y="0"/>
          <a:ext cx="0" cy="0"/>
          <a:chOff x="0" y="0"/>
          <a:chExt cx="0" cy="0"/>
        </a:xfrm>
      </p:grpSpPr>
      <p:sp>
        <p:nvSpPr>
          <p:cNvPr id="289" name="Google Shape;289;p41">
            <a:extLst>
              <a:ext uri="{FF2B5EF4-FFF2-40B4-BE49-F238E27FC236}">
                <a16:creationId xmlns:a16="http://schemas.microsoft.com/office/drawing/2014/main" id="{C45BA9AC-1A4E-D4A3-2010-E501926AD41A}"/>
              </a:ext>
            </a:extLst>
          </p:cNvPr>
          <p:cNvSpPr/>
          <p:nvPr/>
        </p:nvSpPr>
        <p:spPr>
          <a:xfrm>
            <a:off x="289674" y="1061625"/>
            <a:ext cx="5096517" cy="45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90" name="Google Shape;290;p41">
            <a:extLst>
              <a:ext uri="{FF2B5EF4-FFF2-40B4-BE49-F238E27FC236}">
                <a16:creationId xmlns:a16="http://schemas.microsoft.com/office/drawing/2014/main" id="{6378D9CF-B76F-6E3C-1BAB-DCEBE24682B0}"/>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291" name="Google Shape;291;p41">
            <a:extLst>
              <a:ext uri="{FF2B5EF4-FFF2-40B4-BE49-F238E27FC236}">
                <a16:creationId xmlns:a16="http://schemas.microsoft.com/office/drawing/2014/main" id="{F0454E69-EB61-0D0C-B859-F5C69A97753B}"/>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dirty="0"/>
              <a:t>Moving Underground</a:t>
            </a:r>
            <a:endParaRPr sz="3200" b="1" dirty="0"/>
          </a:p>
        </p:txBody>
      </p:sp>
      <p:sp>
        <p:nvSpPr>
          <p:cNvPr id="3" name="TextBox 2">
            <a:extLst>
              <a:ext uri="{FF2B5EF4-FFF2-40B4-BE49-F238E27FC236}">
                <a16:creationId xmlns:a16="http://schemas.microsoft.com/office/drawing/2014/main" id="{DF9CD5A1-580B-5471-A868-E6D87C7DACB2}"/>
              </a:ext>
            </a:extLst>
          </p:cNvPr>
          <p:cNvSpPr txBox="1"/>
          <p:nvPr/>
        </p:nvSpPr>
        <p:spPr>
          <a:xfrm>
            <a:off x="464155" y="964504"/>
            <a:ext cx="7138755" cy="3477875"/>
          </a:xfrm>
          <a:prstGeom prst="rect">
            <a:avLst/>
          </a:prstGeom>
          <a:noFill/>
        </p:spPr>
        <p:txBody>
          <a:bodyPr wrap="square">
            <a:spAutoFit/>
          </a:bodyPr>
          <a:lstStyle/>
          <a:p>
            <a:pPr indent="-474121">
              <a:buClr>
                <a:srgbClr val="003262"/>
              </a:buClr>
              <a:buSzPts val="2000"/>
            </a:pPr>
            <a:r>
              <a:rPr lang="en-US" sz="2000" dirty="0">
                <a:solidFill>
                  <a:srgbClr val="003262"/>
                </a:solidFill>
              </a:rPr>
              <a:t>First DM search was background-limited by LEE</a:t>
            </a:r>
          </a:p>
          <a:p>
            <a:pPr indent="-474121">
              <a:buClr>
                <a:srgbClr val="003262"/>
              </a:buClr>
              <a:buSzPts val="2000"/>
            </a:pPr>
            <a:endParaRPr lang="en-US" sz="2000" dirty="0">
              <a:solidFill>
                <a:srgbClr val="003262"/>
              </a:solidFill>
            </a:endParaRPr>
          </a:p>
          <a:p>
            <a:pPr lvl="1" indent="-474121">
              <a:buClr>
                <a:srgbClr val="003262"/>
              </a:buClr>
              <a:buSzPts val="2000"/>
            </a:pPr>
            <a:r>
              <a:rPr lang="en-US" sz="2000" dirty="0">
                <a:solidFill>
                  <a:srgbClr val="003262"/>
                </a:solidFill>
              </a:rPr>
              <a:t>This won’t be the case for targets with discrimination power</a:t>
            </a:r>
          </a:p>
          <a:p>
            <a:pPr lvl="1" indent="-474121">
              <a:buClr>
                <a:srgbClr val="003262"/>
              </a:buClr>
              <a:buSzPts val="2000"/>
            </a:pPr>
            <a:r>
              <a:rPr lang="en-US" sz="2000" dirty="0">
                <a:solidFill>
                  <a:srgbClr val="003262"/>
                </a:solidFill>
              </a:rPr>
              <a:t> </a:t>
            </a:r>
          </a:p>
          <a:p>
            <a:pPr indent="-474121">
              <a:buClr>
                <a:srgbClr val="003262"/>
              </a:buClr>
              <a:buSzPts val="2000"/>
            </a:pPr>
            <a:r>
              <a:rPr lang="en-US" sz="2000" b="1" dirty="0">
                <a:solidFill>
                  <a:srgbClr val="003262"/>
                </a:solidFill>
              </a:rPr>
              <a:t>TESSERACT will be moving into Modane underground lab starting in 2028</a:t>
            </a:r>
          </a:p>
          <a:p>
            <a:pPr indent="-474121">
              <a:buClr>
                <a:srgbClr val="003262"/>
              </a:buClr>
              <a:buSzPts val="2000"/>
            </a:pPr>
            <a:endParaRPr lang="en-US" sz="2000" b="1" dirty="0">
              <a:solidFill>
                <a:srgbClr val="003262"/>
              </a:solidFill>
            </a:endParaRPr>
          </a:p>
          <a:p>
            <a:pPr lvl="1" indent="-474121">
              <a:buClr>
                <a:srgbClr val="003262"/>
              </a:buClr>
              <a:buSzPts val="2000"/>
            </a:pPr>
            <a:r>
              <a:rPr lang="en-US" sz="2000" dirty="0">
                <a:solidFill>
                  <a:srgbClr val="003262"/>
                </a:solidFill>
              </a:rPr>
              <a:t>Target: few-DRU backgrounds</a:t>
            </a:r>
          </a:p>
          <a:p>
            <a:pPr lvl="1" indent="-474121">
              <a:buClr>
                <a:srgbClr val="003262"/>
              </a:buClr>
              <a:buSzPts val="2000"/>
            </a:pPr>
            <a:r>
              <a:rPr lang="en-US" sz="2000" dirty="0">
                <a:solidFill>
                  <a:srgbClr val="003262"/>
                </a:solidFill>
              </a:rPr>
              <a:t>2 dilution fridges</a:t>
            </a:r>
          </a:p>
          <a:p>
            <a:pPr lvl="2" indent="-474121">
              <a:buClr>
                <a:srgbClr val="003262"/>
              </a:buClr>
              <a:buSzPts val="2000"/>
            </a:pPr>
            <a:r>
              <a:rPr lang="en-US" sz="2000" dirty="0">
                <a:solidFill>
                  <a:srgbClr val="003262"/>
                </a:solidFill>
              </a:rPr>
              <a:t>2 DM searches can occur simultaneously</a:t>
            </a:r>
          </a:p>
          <a:p>
            <a:pPr indent="-474121">
              <a:buClr>
                <a:srgbClr val="003262"/>
              </a:buClr>
              <a:buSzPts val="2000"/>
            </a:pPr>
            <a:endParaRPr lang="en-US" sz="2000" dirty="0">
              <a:solidFill>
                <a:srgbClr val="003262"/>
              </a:solidFill>
              <a:latin typeface="Libre Franklin" pitchFamily="2" charset="77"/>
            </a:endParaRPr>
          </a:p>
        </p:txBody>
      </p:sp>
      <p:grpSp>
        <p:nvGrpSpPr>
          <p:cNvPr id="5" name="Google Shape;326;p29">
            <a:extLst>
              <a:ext uri="{FF2B5EF4-FFF2-40B4-BE49-F238E27FC236}">
                <a16:creationId xmlns:a16="http://schemas.microsoft.com/office/drawing/2014/main" id="{B751AD71-0BC5-4310-8A7A-C1F6978EF704}"/>
              </a:ext>
            </a:extLst>
          </p:cNvPr>
          <p:cNvGrpSpPr/>
          <p:nvPr/>
        </p:nvGrpSpPr>
        <p:grpSpPr>
          <a:xfrm>
            <a:off x="7525770" y="1240016"/>
            <a:ext cx="4511741" cy="3061276"/>
            <a:chOff x="97800" y="1099000"/>
            <a:chExt cx="4620276" cy="3302924"/>
          </a:xfrm>
        </p:grpSpPr>
        <p:pic>
          <p:nvPicPr>
            <p:cNvPr id="6" name="Google Shape;327;p29" title="img11.jpg">
              <a:extLst>
                <a:ext uri="{FF2B5EF4-FFF2-40B4-BE49-F238E27FC236}">
                  <a16:creationId xmlns:a16="http://schemas.microsoft.com/office/drawing/2014/main" id="{39C50D30-64C9-8D2E-4E79-E3FFB9875284}"/>
                </a:ext>
              </a:extLst>
            </p:cNvPr>
            <p:cNvPicPr preferRelativeResize="0"/>
            <p:nvPr/>
          </p:nvPicPr>
          <p:blipFill rotWithShape="1">
            <a:blip r:embed="rId3">
              <a:alphaModFix/>
            </a:blip>
            <a:srcRect/>
            <a:stretch/>
          </p:blipFill>
          <p:spPr>
            <a:xfrm>
              <a:off x="97800" y="1099000"/>
              <a:ext cx="4620276" cy="3302924"/>
            </a:xfrm>
            <a:prstGeom prst="rect">
              <a:avLst/>
            </a:prstGeom>
            <a:noFill/>
            <a:ln>
              <a:noFill/>
            </a:ln>
          </p:spPr>
        </p:pic>
        <p:sp>
          <p:nvSpPr>
            <p:cNvPr id="18" name="Google Shape;328;p29">
              <a:extLst>
                <a:ext uri="{FF2B5EF4-FFF2-40B4-BE49-F238E27FC236}">
                  <a16:creationId xmlns:a16="http://schemas.microsoft.com/office/drawing/2014/main" id="{6ABDB309-736C-1BD3-861F-31D3C86342AD}"/>
                </a:ext>
              </a:extLst>
            </p:cNvPr>
            <p:cNvSpPr txBox="1"/>
            <p:nvPr/>
          </p:nvSpPr>
          <p:spPr>
            <a:xfrm>
              <a:off x="3083225" y="1246249"/>
              <a:ext cx="1488900" cy="461323"/>
            </a:xfrm>
            <a:prstGeom prst="rect">
              <a:avLst/>
            </a:prstGeom>
            <a:noFill/>
            <a:ln>
              <a:noFill/>
            </a:ln>
          </p:spPr>
          <p:txBody>
            <a:bodyPr spcFirstLastPara="1" wrap="square" lIns="76300" tIns="76300" rIns="76300" bIns="76300" anchor="t" anchorCtr="0">
              <a:spAutoFit/>
            </a:bodyPr>
            <a:lstStyle/>
            <a:p>
              <a:pPr algn="ctr"/>
              <a:r>
                <a:rPr lang="en" sz="1501" i="1">
                  <a:solidFill>
                    <a:srgbClr val="FF0000"/>
                  </a:solidFill>
                  <a:latin typeface="Source Sans Pro"/>
                  <a:ea typeface="Source Sans Pro"/>
                  <a:cs typeface="Source Sans Pro"/>
                  <a:sym typeface="Source Sans Pro"/>
                </a:rPr>
                <a:t>Preliminary</a:t>
              </a:r>
              <a:endParaRPr sz="1501" i="1">
                <a:solidFill>
                  <a:srgbClr val="FF0000"/>
                </a:solidFill>
                <a:latin typeface="Source Sans Pro"/>
                <a:ea typeface="Source Sans Pro"/>
                <a:cs typeface="Source Sans Pro"/>
                <a:sym typeface="Source Sans Pro"/>
              </a:endParaRPr>
            </a:p>
          </p:txBody>
        </p:sp>
      </p:grpSp>
      <p:sp>
        <p:nvSpPr>
          <p:cNvPr id="19" name="Google Shape;511;p29">
            <a:extLst>
              <a:ext uri="{FF2B5EF4-FFF2-40B4-BE49-F238E27FC236}">
                <a16:creationId xmlns:a16="http://schemas.microsoft.com/office/drawing/2014/main" id="{611FBCB8-0DDF-2838-ACA6-36FE49E0D6A3}"/>
              </a:ext>
            </a:extLst>
          </p:cNvPr>
          <p:cNvSpPr/>
          <p:nvPr/>
        </p:nvSpPr>
        <p:spPr>
          <a:xfrm>
            <a:off x="553005" y="4669017"/>
            <a:ext cx="8598300" cy="1127100"/>
          </a:xfrm>
          <a:prstGeom prst="rightArrow">
            <a:avLst>
              <a:gd name="adj1" fmla="val 100000"/>
              <a:gd name="adj2" fmla="val 45619"/>
            </a:avLst>
          </a:prstGeom>
          <a:solidFill>
            <a:srgbClr val="D9D2E9"/>
          </a:solidFill>
          <a:ln w="1905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20" name="Google Shape;514;p29">
            <a:extLst>
              <a:ext uri="{FF2B5EF4-FFF2-40B4-BE49-F238E27FC236}">
                <a16:creationId xmlns:a16="http://schemas.microsoft.com/office/drawing/2014/main" id="{DD2E16B7-0B9E-F9FA-0E14-2B564873709C}"/>
              </a:ext>
            </a:extLst>
          </p:cNvPr>
          <p:cNvSpPr/>
          <p:nvPr/>
        </p:nvSpPr>
        <p:spPr>
          <a:xfrm>
            <a:off x="585855" y="5228117"/>
            <a:ext cx="2157000" cy="432600"/>
          </a:xfrm>
          <a:prstGeom prst="rightArrow">
            <a:avLst>
              <a:gd name="adj1" fmla="val 100000"/>
              <a:gd name="adj2" fmla="val 4561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dk1"/>
                </a:solidFill>
                <a:latin typeface="Source Sans Pro"/>
                <a:ea typeface="Source Sans Pro"/>
                <a:cs typeface="Source Sans Pro"/>
                <a:sym typeface="Source Sans Pro"/>
              </a:rPr>
              <a:t>cryostat &amp; shielding design</a:t>
            </a:r>
            <a:endParaRPr>
              <a:solidFill>
                <a:schemeClr val="dk1"/>
              </a:solidFill>
              <a:latin typeface="Source Sans Pro"/>
              <a:ea typeface="Source Sans Pro"/>
              <a:cs typeface="Source Sans Pro"/>
              <a:sym typeface="Source Sans Pro"/>
            </a:endParaRPr>
          </a:p>
        </p:txBody>
      </p:sp>
      <p:sp>
        <p:nvSpPr>
          <p:cNvPr id="21" name="Google Shape;515;p29">
            <a:extLst>
              <a:ext uri="{FF2B5EF4-FFF2-40B4-BE49-F238E27FC236}">
                <a16:creationId xmlns:a16="http://schemas.microsoft.com/office/drawing/2014/main" id="{59C81481-9605-95A9-7328-8D8AA2176A9F}"/>
              </a:ext>
            </a:extLst>
          </p:cNvPr>
          <p:cNvSpPr txBox="1"/>
          <p:nvPr/>
        </p:nvSpPr>
        <p:spPr>
          <a:xfrm>
            <a:off x="2338780" y="5763642"/>
            <a:ext cx="72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C00000"/>
                </a:solidFill>
                <a:latin typeface="Source Sans Pro"/>
                <a:ea typeface="Source Sans Pro"/>
                <a:cs typeface="Source Sans Pro"/>
                <a:sym typeface="Source Sans Pro"/>
              </a:rPr>
              <a:t>2026</a:t>
            </a:r>
            <a:endParaRPr>
              <a:solidFill>
                <a:srgbClr val="C00000"/>
              </a:solidFill>
              <a:latin typeface="Source Sans Pro"/>
              <a:ea typeface="Source Sans Pro"/>
              <a:cs typeface="Source Sans Pro"/>
              <a:sym typeface="Source Sans Pro"/>
            </a:endParaRPr>
          </a:p>
        </p:txBody>
      </p:sp>
      <p:sp>
        <p:nvSpPr>
          <p:cNvPr id="22" name="Google Shape;516;p29">
            <a:extLst>
              <a:ext uri="{FF2B5EF4-FFF2-40B4-BE49-F238E27FC236}">
                <a16:creationId xmlns:a16="http://schemas.microsoft.com/office/drawing/2014/main" id="{934F1DA8-19D7-57BC-D6A0-EDEE949278BC}"/>
              </a:ext>
            </a:extLst>
          </p:cNvPr>
          <p:cNvSpPr txBox="1"/>
          <p:nvPr/>
        </p:nvSpPr>
        <p:spPr>
          <a:xfrm>
            <a:off x="464155" y="5763642"/>
            <a:ext cx="66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dirty="0">
                <a:solidFill>
                  <a:srgbClr val="C00000"/>
                </a:solidFill>
                <a:latin typeface="Source Sans Pro"/>
                <a:ea typeface="Source Sans Pro"/>
                <a:cs typeface="Source Sans Pro"/>
                <a:sym typeface="Source Sans Pro"/>
              </a:rPr>
              <a:t>2025</a:t>
            </a:r>
            <a:endParaRPr dirty="0">
              <a:solidFill>
                <a:srgbClr val="C00000"/>
              </a:solidFill>
              <a:latin typeface="Source Sans Pro"/>
              <a:ea typeface="Source Sans Pro"/>
              <a:cs typeface="Source Sans Pro"/>
              <a:sym typeface="Source Sans Pro"/>
            </a:endParaRPr>
          </a:p>
        </p:txBody>
      </p:sp>
      <p:sp>
        <p:nvSpPr>
          <p:cNvPr id="23" name="Google Shape;517;p29">
            <a:extLst>
              <a:ext uri="{FF2B5EF4-FFF2-40B4-BE49-F238E27FC236}">
                <a16:creationId xmlns:a16="http://schemas.microsoft.com/office/drawing/2014/main" id="{D90485A7-285C-6EAD-ECCA-B9A2062AEE20}"/>
              </a:ext>
            </a:extLst>
          </p:cNvPr>
          <p:cNvSpPr txBox="1"/>
          <p:nvPr/>
        </p:nvSpPr>
        <p:spPr>
          <a:xfrm>
            <a:off x="4472380" y="5763642"/>
            <a:ext cx="72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C00000"/>
                </a:solidFill>
                <a:latin typeface="Source Sans Pro"/>
                <a:ea typeface="Source Sans Pro"/>
                <a:cs typeface="Source Sans Pro"/>
                <a:sym typeface="Source Sans Pro"/>
              </a:rPr>
              <a:t>2027</a:t>
            </a:r>
            <a:endParaRPr>
              <a:solidFill>
                <a:srgbClr val="C00000"/>
              </a:solidFill>
              <a:latin typeface="Source Sans Pro"/>
              <a:ea typeface="Source Sans Pro"/>
              <a:cs typeface="Source Sans Pro"/>
              <a:sym typeface="Source Sans Pro"/>
            </a:endParaRPr>
          </a:p>
        </p:txBody>
      </p:sp>
      <p:sp>
        <p:nvSpPr>
          <p:cNvPr id="24" name="Google Shape;518;p29">
            <a:extLst>
              <a:ext uri="{FF2B5EF4-FFF2-40B4-BE49-F238E27FC236}">
                <a16:creationId xmlns:a16="http://schemas.microsoft.com/office/drawing/2014/main" id="{9FD27230-C584-9A5A-6EA4-7D3096357790}"/>
              </a:ext>
            </a:extLst>
          </p:cNvPr>
          <p:cNvSpPr/>
          <p:nvPr/>
        </p:nvSpPr>
        <p:spPr>
          <a:xfrm>
            <a:off x="2742855" y="5244817"/>
            <a:ext cx="3036900" cy="432600"/>
          </a:xfrm>
          <a:prstGeom prst="rightArrow">
            <a:avLst>
              <a:gd name="adj1" fmla="val 100000"/>
              <a:gd name="adj2" fmla="val 4561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dk1"/>
                </a:solidFill>
                <a:latin typeface="Source Sans Pro"/>
                <a:ea typeface="Source Sans Pro"/>
                <a:cs typeface="Source Sans Pro"/>
                <a:sym typeface="Source Sans Pro"/>
              </a:rPr>
              <a:t>cryostats commissioning @ LPSC</a:t>
            </a:r>
            <a:endParaRPr sz="1200">
              <a:solidFill>
                <a:schemeClr val="dk1"/>
              </a:solidFill>
              <a:latin typeface="Source Sans Pro"/>
              <a:ea typeface="Source Sans Pro"/>
              <a:cs typeface="Source Sans Pro"/>
              <a:sym typeface="Source Sans Pro"/>
            </a:endParaRPr>
          </a:p>
        </p:txBody>
      </p:sp>
      <p:sp>
        <p:nvSpPr>
          <p:cNvPr id="25" name="Google Shape;519;p29">
            <a:extLst>
              <a:ext uri="{FF2B5EF4-FFF2-40B4-BE49-F238E27FC236}">
                <a16:creationId xmlns:a16="http://schemas.microsoft.com/office/drawing/2014/main" id="{BDE92B83-46E9-42B4-5DA5-69E9284E6820}"/>
              </a:ext>
            </a:extLst>
          </p:cNvPr>
          <p:cNvSpPr txBox="1"/>
          <p:nvPr/>
        </p:nvSpPr>
        <p:spPr>
          <a:xfrm>
            <a:off x="6387905" y="5763642"/>
            <a:ext cx="72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C00000"/>
                </a:solidFill>
                <a:latin typeface="Source Sans Pro"/>
                <a:ea typeface="Source Sans Pro"/>
                <a:cs typeface="Source Sans Pro"/>
                <a:sym typeface="Source Sans Pro"/>
              </a:rPr>
              <a:t>2028</a:t>
            </a:r>
            <a:endParaRPr>
              <a:solidFill>
                <a:srgbClr val="C00000"/>
              </a:solidFill>
              <a:latin typeface="Source Sans Pro"/>
              <a:ea typeface="Source Sans Pro"/>
              <a:cs typeface="Source Sans Pro"/>
              <a:sym typeface="Source Sans Pro"/>
            </a:endParaRPr>
          </a:p>
        </p:txBody>
      </p:sp>
      <p:sp>
        <p:nvSpPr>
          <p:cNvPr id="26" name="Google Shape;520;p29">
            <a:extLst>
              <a:ext uri="{FF2B5EF4-FFF2-40B4-BE49-F238E27FC236}">
                <a16:creationId xmlns:a16="http://schemas.microsoft.com/office/drawing/2014/main" id="{D8C0373B-1BBE-4FC4-41B2-57824EAF7C34}"/>
              </a:ext>
            </a:extLst>
          </p:cNvPr>
          <p:cNvSpPr/>
          <p:nvPr/>
        </p:nvSpPr>
        <p:spPr>
          <a:xfrm>
            <a:off x="5794205" y="5228117"/>
            <a:ext cx="1872900" cy="432600"/>
          </a:xfrm>
          <a:prstGeom prst="rightArrow">
            <a:avLst>
              <a:gd name="adj1" fmla="val 100000"/>
              <a:gd name="adj2" fmla="val 4561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dk1"/>
                </a:solidFill>
                <a:latin typeface="Source Sans Pro"/>
                <a:ea typeface="Source Sans Pro"/>
                <a:cs typeface="Source Sans Pro"/>
                <a:sym typeface="Source Sans Pro"/>
              </a:rPr>
              <a:t>commissioning @ LSM</a:t>
            </a:r>
            <a:endParaRPr sz="1200">
              <a:solidFill>
                <a:schemeClr val="dk1"/>
              </a:solidFill>
              <a:latin typeface="Source Sans Pro"/>
              <a:ea typeface="Source Sans Pro"/>
              <a:cs typeface="Source Sans Pro"/>
              <a:sym typeface="Source Sans Pro"/>
            </a:endParaRPr>
          </a:p>
        </p:txBody>
      </p:sp>
      <p:sp>
        <p:nvSpPr>
          <p:cNvPr id="27" name="Google Shape;521;p29">
            <a:extLst>
              <a:ext uri="{FF2B5EF4-FFF2-40B4-BE49-F238E27FC236}">
                <a16:creationId xmlns:a16="http://schemas.microsoft.com/office/drawing/2014/main" id="{E688BBF1-431D-C06B-3A16-FAAFDFC1C23A}"/>
              </a:ext>
            </a:extLst>
          </p:cNvPr>
          <p:cNvSpPr/>
          <p:nvPr/>
        </p:nvSpPr>
        <p:spPr>
          <a:xfrm>
            <a:off x="7703205" y="4725967"/>
            <a:ext cx="1376100" cy="1030800"/>
          </a:xfrm>
          <a:prstGeom prst="rightArrow">
            <a:avLst>
              <a:gd name="adj1" fmla="val 100000"/>
              <a:gd name="adj2" fmla="val 4561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dk1"/>
                </a:solidFill>
                <a:latin typeface="Source Sans Pro"/>
                <a:ea typeface="Source Sans Pro"/>
                <a:cs typeface="Source Sans Pro"/>
                <a:sym typeface="Source Sans Pro"/>
              </a:rPr>
              <a:t>1st science data taking at LSM</a:t>
            </a:r>
            <a:endParaRPr sz="1200">
              <a:solidFill>
                <a:schemeClr val="dk1"/>
              </a:solidFill>
              <a:latin typeface="Source Sans Pro"/>
              <a:ea typeface="Source Sans Pro"/>
              <a:cs typeface="Source Sans Pro"/>
              <a:sym typeface="Source Sans Pro"/>
            </a:endParaRPr>
          </a:p>
        </p:txBody>
      </p:sp>
      <p:sp>
        <p:nvSpPr>
          <p:cNvPr id="28" name="Google Shape;522;p29">
            <a:extLst>
              <a:ext uri="{FF2B5EF4-FFF2-40B4-BE49-F238E27FC236}">
                <a16:creationId xmlns:a16="http://schemas.microsoft.com/office/drawing/2014/main" id="{1D198478-0A97-5B6D-0966-F9FC47B68919}"/>
              </a:ext>
            </a:extLst>
          </p:cNvPr>
          <p:cNvSpPr txBox="1"/>
          <p:nvPr/>
        </p:nvSpPr>
        <p:spPr>
          <a:xfrm>
            <a:off x="8156080" y="5763642"/>
            <a:ext cx="72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C00000"/>
                </a:solidFill>
                <a:latin typeface="Source Sans Pro"/>
                <a:ea typeface="Source Sans Pro"/>
                <a:cs typeface="Source Sans Pro"/>
                <a:sym typeface="Source Sans Pro"/>
              </a:rPr>
              <a:t>2029</a:t>
            </a:r>
            <a:endParaRPr>
              <a:solidFill>
                <a:srgbClr val="C00000"/>
              </a:solidFill>
              <a:latin typeface="Source Sans Pro"/>
              <a:ea typeface="Source Sans Pro"/>
              <a:cs typeface="Source Sans Pro"/>
              <a:sym typeface="Source Sans Pro"/>
            </a:endParaRPr>
          </a:p>
        </p:txBody>
      </p:sp>
      <p:sp>
        <p:nvSpPr>
          <p:cNvPr id="29" name="Google Shape;523;p29">
            <a:extLst>
              <a:ext uri="{FF2B5EF4-FFF2-40B4-BE49-F238E27FC236}">
                <a16:creationId xmlns:a16="http://schemas.microsoft.com/office/drawing/2014/main" id="{07AA2F29-8F2B-8736-4DFE-1F332B0C099A}"/>
              </a:ext>
            </a:extLst>
          </p:cNvPr>
          <p:cNvSpPr/>
          <p:nvPr/>
        </p:nvSpPr>
        <p:spPr>
          <a:xfrm>
            <a:off x="585855" y="4725967"/>
            <a:ext cx="7081200" cy="432600"/>
          </a:xfrm>
          <a:prstGeom prst="rightArrow">
            <a:avLst>
              <a:gd name="adj1" fmla="val 100000"/>
              <a:gd name="adj2" fmla="val 4561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1200">
                <a:solidFill>
                  <a:schemeClr val="dk1"/>
                </a:solidFill>
                <a:latin typeface="Source Sans Pro"/>
                <a:ea typeface="Source Sans Pro"/>
                <a:cs typeface="Source Sans Pro"/>
                <a:sym typeface="Source Sans Pro"/>
              </a:rPr>
              <a:t>Detectors R&amp;D - Fabrication - Testing - Optimization - Surface Science</a:t>
            </a:r>
            <a:endParaRPr sz="120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930618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4"/>
          <p:cNvSpPr txBox="1">
            <a:spLocks noGrp="1"/>
          </p:cNvSpPr>
          <p:nvPr>
            <p:ph type="title"/>
          </p:nvPr>
        </p:nvSpPr>
        <p:spPr>
          <a:xfrm>
            <a:off x="838200" y="32616"/>
            <a:ext cx="11080200" cy="6483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Summary</a:t>
            </a:r>
            <a:endParaRPr/>
          </a:p>
        </p:txBody>
      </p:sp>
      <p:sp>
        <p:nvSpPr>
          <p:cNvPr id="412" name="Google Shape;412;p54"/>
          <p:cNvSpPr txBox="1">
            <a:spLocks noGrp="1"/>
          </p:cNvSpPr>
          <p:nvPr>
            <p:ph type="body" idx="4294967295"/>
          </p:nvPr>
        </p:nvSpPr>
        <p:spPr>
          <a:xfrm>
            <a:off x="166445" y="919295"/>
            <a:ext cx="12025500" cy="5335200"/>
          </a:xfrm>
          <a:prstGeom prst="rect">
            <a:avLst/>
          </a:prstGeom>
        </p:spPr>
        <p:txBody>
          <a:bodyPr spcFirstLastPara="1" wrap="square" lIns="91425" tIns="45700" rIns="91425" bIns="45700" anchor="t" anchorCtr="0">
            <a:noAutofit/>
          </a:bodyPr>
          <a:lstStyle/>
          <a:p>
            <a:pPr marL="457200" lvl="0" indent="-355600" algn="l" rtl="0">
              <a:lnSpc>
                <a:spcPct val="100000"/>
              </a:lnSpc>
              <a:spcBef>
                <a:spcPts val="1000"/>
              </a:spcBef>
              <a:spcAft>
                <a:spcPts val="0"/>
              </a:spcAft>
              <a:buSzPts val="2000"/>
              <a:buChar char="●"/>
            </a:pPr>
            <a:r>
              <a:rPr lang="en-US" sz="2000" dirty="0">
                <a:solidFill>
                  <a:srgbClr val="0432FF"/>
                </a:solidFill>
              </a:rPr>
              <a:t>TESSERACT has state-of-the-art technology</a:t>
            </a:r>
            <a:r>
              <a:rPr lang="en-US" sz="2000" dirty="0"/>
              <a:t> for detection of sub-eV events.</a:t>
            </a:r>
            <a:endParaRPr sz="2000" dirty="0"/>
          </a:p>
          <a:p>
            <a:pPr marL="457200" lvl="0" indent="-355600" algn="l" rtl="0">
              <a:lnSpc>
                <a:spcPct val="100000"/>
              </a:lnSpc>
              <a:spcBef>
                <a:spcPts val="0"/>
              </a:spcBef>
              <a:spcAft>
                <a:spcPts val="0"/>
              </a:spcAft>
              <a:buSzPts val="2000"/>
              <a:buChar char="●"/>
            </a:pPr>
            <a:r>
              <a:rPr lang="en-US" sz="2000" dirty="0">
                <a:solidFill>
                  <a:srgbClr val="C00000"/>
                </a:solidFill>
              </a:rPr>
              <a:t>A strong TESSERACT team has been built</a:t>
            </a:r>
            <a:r>
              <a:rPr lang="en-US" sz="2000" dirty="0"/>
              <a:t>, including institutions in the US (DOE-supported), France (IN2P3-supported), and Switzerland (SNF-supported).</a:t>
            </a:r>
          </a:p>
          <a:p>
            <a:pPr marL="457200" lvl="0" indent="-355600" algn="l" rtl="0">
              <a:lnSpc>
                <a:spcPct val="100000"/>
              </a:lnSpc>
              <a:spcBef>
                <a:spcPts val="0"/>
              </a:spcBef>
              <a:spcAft>
                <a:spcPts val="0"/>
              </a:spcAft>
              <a:buSzPts val="2000"/>
              <a:buChar char="●"/>
            </a:pPr>
            <a:r>
              <a:rPr lang="en-US" sz="2000" dirty="0"/>
              <a:t>Following reviews in summer 2025, </a:t>
            </a:r>
            <a:r>
              <a:rPr lang="en-US" sz="2000" dirty="0">
                <a:solidFill>
                  <a:srgbClr val="C00000"/>
                </a:solidFill>
              </a:rPr>
              <a:t>TESSERACT has moved to the Project phase.</a:t>
            </a:r>
            <a:endParaRPr sz="2000" dirty="0">
              <a:solidFill>
                <a:srgbClr val="C00000"/>
              </a:solidFill>
            </a:endParaRPr>
          </a:p>
          <a:p>
            <a:pPr marL="457200" lvl="0" indent="-355600" algn="l" rtl="0">
              <a:lnSpc>
                <a:spcPct val="100000"/>
              </a:lnSpc>
              <a:spcBef>
                <a:spcPts val="0"/>
              </a:spcBef>
              <a:spcAft>
                <a:spcPts val="0"/>
              </a:spcAft>
              <a:buSzPts val="2000"/>
              <a:buChar char="●"/>
            </a:pPr>
            <a:r>
              <a:rPr lang="en-US" sz="2000" dirty="0">
                <a:solidFill>
                  <a:srgbClr val="00B050"/>
                </a:solidFill>
              </a:rPr>
              <a:t>Multiple target materials</a:t>
            </a:r>
            <a:r>
              <a:rPr lang="en-US" sz="2000" dirty="0"/>
              <a:t> allow for exploration of different types of interactions and dark matter particle masses. </a:t>
            </a:r>
            <a:endParaRPr sz="2000" dirty="0"/>
          </a:p>
          <a:p>
            <a:pPr marL="457200" lvl="0" indent="-355600" algn="l" rtl="0">
              <a:lnSpc>
                <a:spcPct val="100000"/>
              </a:lnSpc>
              <a:spcBef>
                <a:spcPts val="0"/>
              </a:spcBef>
              <a:spcAft>
                <a:spcPts val="0"/>
              </a:spcAft>
              <a:buSzPts val="2000"/>
              <a:buChar char="●"/>
            </a:pPr>
            <a:r>
              <a:rPr lang="en-US" sz="2000" dirty="0">
                <a:solidFill>
                  <a:srgbClr val="0432FF"/>
                </a:solidFill>
              </a:rPr>
              <a:t>Multiple signal channels and coincidence-based background rejection</a:t>
            </a:r>
            <a:r>
              <a:rPr lang="en-US" sz="2000" dirty="0"/>
              <a:t> will lead to improved dark matter sensitivity.</a:t>
            </a:r>
            <a:endParaRPr sz="2000" dirty="0"/>
          </a:p>
          <a:p>
            <a:pPr marL="457200" lvl="0" indent="-355600" algn="l" rtl="0">
              <a:lnSpc>
                <a:spcPct val="100000"/>
              </a:lnSpc>
              <a:spcBef>
                <a:spcPts val="0"/>
              </a:spcBef>
              <a:spcAft>
                <a:spcPts val="0"/>
              </a:spcAft>
              <a:buSzPts val="2000"/>
              <a:buChar char="●"/>
            </a:pPr>
            <a:r>
              <a:rPr lang="en-US" sz="2000" dirty="0">
                <a:solidFill>
                  <a:srgbClr val="C00000"/>
                </a:solidFill>
              </a:rPr>
              <a:t>World-leading energy resolution</a:t>
            </a:r>
            <a:r>
              <a:rPr lang="en-US" sz="2000" dirty="0"/>
              <a:t> leads to exploration of new dark matter parameter space at low particle masses. Even small gram-scale detectors can have a big science impact!</a:t>
            </a:r>
            <a:endParaRPr sz="2000" dirty="0"/>
          </a:p>
          <a:p>
            <a:pPr marL="457200" lvl="0" indent="-355600" algn="l" rtl="0">
              <a:lnSpc>
                <a:spcPct val="100000"/>
              </a:lnSpc>
              <a:spcBef>
                <a:spcPts val="0"/>
              </a:spcBef>
              <a:spcAft>
                <a:spcPts val="0"/>
              </a:spcAft>
              <a:buSzPts val="2000"/>
              <a:buChar char="●"/>
            </a:pPr>
            <a:r>
              <a:rPr lang="en-US" sz="2000" dirty="0">
                <a:solidFill>
                  <a:srgbClr val="C00000"/>
                </a:solidFill>
              </a:rPr>
              <a:t>TESSERACT is not trying to improve upon the state-of-the-art in radioactive backgrounds</a:t>
            </a:r>
          </a:p>
          <a:p>
            <a:pPr marL="457200" lvl="0" indent="-355600" algn="l" rtl="0">
              <a:lnSpc>
                <a:spcPct val="100000"/>
              </a:lnSpc>
              <a:spcBef>
                <a:spcPts val="0"/>
              </a:spcBef>
              <a:spcAft>
                <a:spcPts val="0"/>
              </a:spcAft>
              <a:buSzPts val="2000"/>
              <a:buChar char="●"/>
            </a:pPr>
            <a:r>
              <a:rPr lang="en-US" sz="2000" dirty="0">
                <a:solidFill>
                  <a:srgbClr val="0070C0"/>
                </a:solidFill>
              </a:rPr>
              <a:t>R&amp;D focus is shifting toward development of our targets</a:t>
            </a:r>
          </a:p>
          <a:p>
            <a:pPr lvl="1" indent="-474121">
              <a:buClr>
                <a:srgbClr val="003262"/>
              </a:buClr>
              <a:buSzPts val="2000"/>
            </a:pPr>
            <a:r>
              <a:rPr lang="en-US" sz="2000" dirty="0">
                <a:solidFill>
                  <a:srgbClr val="003262"/>
                </a:solidFill>
              </a:rPr>
              <a:t>Superfluid He, Al</a:t>
            </a:r>
            <a:r>
              <a:rPr lang="en-US" sz="2000" baseline="-25000" dirty="0">
                <a:solidFill>
                  <a:srgbClr val="003262"/>
                </a:solidFill>
              </a:rPr>
              <a:t>2</a:t>
            </a:r>
            <a:r>
              <a:rPr lang="en-US" sz="2000" dirty="0">
                <a:solidFill>
                  <a:srgbClr val="003262"/>
                </a:solidFill>
              </a:rPr>
              <a:t>O</a:t>
            </a:r>
            <a:r>
              <a:rPr lang="en-US" sz="2000" baseline="-25000" dirty="0">
                <a:solidFill>
                  <a:srgbClr val="003262"/>
                </a:solidFill>
              </a:rPr>
              <a:t>3</a:t>
            </a:r>
            <a:r>
              <a:rPr lang="en-US" sz="2000" dirty="0">
                <a:solidFill>
                  <a:srgbClr val="003262"/>
                </a:solidFill>
              </a:rPr>
              <a:t>, GaAs, Si/Ge</a:t>
            </a:r>
          </a:p>
          <a:p>
            <a:pPr lvl="1" indent="-474121">
              <a:buClr>
                <a:srgbClr val="003262"/>
              </a:buClr>
              <a:buSzPts val="2000"/>
            </a:pPr>
            <a:r>
              <a:rPr lang="en-US" sz="2000" dirty="0">
                <a:solidFill>
                  <a:srgbClr val="003262"/>
                </a:solidFill>
              </a:rPr>
              <a:t>Sensor R&amp;D will continue</a:t>
            </a:r>
          </a:p>
          <a:p>
            <a:pPr marL="457200" lvl="0" indent="-355600" algn="l" rtl="0">
              <a:lnSpc>
                <a:spcPct val="100000"/>
              </a:lnSpc>
              <a:spcBef>
                <a:spcPts val="0"/>
              </a:spcBef>
              <a:spcAft>
                <a:spcPts val="0"/>
              </a:spcAft>
              <a:buSzPts val="2000"/>
              <a:buChar char="●"/>
            </a:pPr>
            <a:r>
              <a:rPr lang="en-US" sz="2000" dirty="0">
                <a:solidFill>
                  <a:schemeClr val="accent6">
                    <a:lumMod val="75000"/>
                  </a:schemeClr>
                </a:solidFill>
              </a:rPr>
              <a:t>Moving to Modane in </a:t>
            </a:r>
            <a:r>
              <a:rPr lang="en-US" sz="2000" b="1" dirty="0">
                <a:solidFill>
                  <a:schemeClr val="accent6">
                    <a:lumMod val="75000"/>
                  </a:schemeClr>
                </a:solidFill>
              </a:rPr>
              <a:t>2028</a:t>
            </a:r>
            <a:r>
              <a:rPr lang="en-US" sz="2000" dirty="0">
                <a:solidFill>
                  <a:schemeClr val="accent6">
                    <a:lumMod val="75000"/>
                  </a:schemeClr>
                </a:solidFill>
              </a:rPr>
              <a:t> for low-background searches</a:t>
            </a:r>
          </a:p>
          <a:p>
            <a:pPr marL="457200" lvl="0" indent="-355600" algn="l" rtl="0">
              <a:lnSpc>
                <a:spcPct val="100000"/>
              </a:lnSpc>
              <a:spcBef>
                <a:spcPts val="0"/>
              </a:spcBef>
              <a:spcAft>
                <a:spcPts val="0"/>
              </a:spcAft>
              <a:buSzPts val="2000"/>
              <a:buChar char="●"/>
            </a:pPr>
            <a:endParaRPr sz="2000" dirty="0"/>
          </a:p>
          <a:p>
            <a:pPr marL="457200" lvl="0" indent="0" algn="l" rtl="0">
              <a:lnSpc>
                <a:spcPct val="80000"/>
              </a:lnSpc>
              <a:spcBef>
                <a:spcPts val="1000"/>
              </a:spcBef>
              <a:spcAft>
                <a:spcPts val="0"/>
              </a:spcAft>
              <a:buSzPts val="688"/>
              <a:buNone/>
            </a:pPr>
            <a:endParaRPr sz="1800" dirty="0"/>
          </a:p>
        </p:txBody>
      </p:sp>
      <p:sp>
        <p:nvSpPr>
          <p:cNvPr id="413" name="Google Shape;413;p54"/>
          <p:cNvSpPr txBox="1">
            <a:spLocks noGrp="1"/>
          </p:cNvSpPr>
          <p:nvPr>
            <p:ph type="sldNum" idx="12"/>
          </p:nvPr>
        </p:nvSpPr>
        <p:spPr>
          <a:xfrm>
            <a:off x="11263745" y="6492875"/>
            <a:ext cx="928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a:extLst>
            <a:ext uri="{FF2B5EF4-FFF2-40B4-BE49-F238E27FC236}">
              <a16:creationId xmlns:a16="http://schemas.microsoft.com/office/drawing/2014/main" id="{AF9EC500-43CA-6D77-D71C-1551F59989F6}"/>
            </a:ext>
          </a:extLst>
        </p:cNvPr>
        <p:cNvGrpSpPr/>
        <p:nvPr/>
      </p:nvGrpSpPr>
      <p:grpSpPr>
        <a:xfrm>
          <a:off x="0" y="0"/>
          <a:ext cx="0" cy="0"/>
          <a:chOff x="0" y="0"/>
          <a:chExt cx="0" cy="0"/>
        </a:xfrm>
      </p:grpSpPr>
      <p:sp>
        <p:nvSpPr>
          <p:cNvPr id="289" name="Google Shape;289;p41">
            <a:extLst>
              <a:ext uri="{FF2B5EF4-FFF2-40B4-BE49-F238E27FC236}">
                <a16:creationId xmlns:a16="http://schemas.microsoft.com/office/drawing/2014/main" id="{29417F06-A06B-C9DF-3B37-1B61A2D4AED9}"/>
              </a:ext>
            </a:extLst>
          </p:cNvPr>
          <p:cNvSpPr/>
          <p:nvPr/>
        </p:nvSpPr>
        <p:spPr>
          <a:xfrm>
            <a:off x="289674" y="1061625"/>
            <a:ext cx="5096517" cy="456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90" name="Google Shape;290;p41">
            <a:extLst>
              <a:ext uri="{FF2B5EF4-FFF2-40B4-BE49-F238E27FC236}">
                <a16:creationId xmlns:a16="http://schemas.microsoft.com/office/drawing/2014/main" id="{BE48490E-4C50-05A1-1504-F6C81FD4C719}"/>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
        <p:nvSpPr>
          <p:cNvPr id="291" name="Google Shape;291;p41">
            <a:extLst>
              <a:ext uri="{FF2B5EF4-FFF2-40B4-BE49-F238E27FC236}">
                <a16:creationId xmlns:a16="http://schemas.microsoft.com/office/drawing/2014/main" id="{3E745F0B-5502-4DC9-789E-D2421E29F9EC}"/>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dirty="0"/>
              <a:t>Shielding Scheme</a:t>
            </a:r>
            <a:endParaRPr sz="3200" b="1" dirty="0"/>
          </a:p>
        </p:txBody>
      </p:sp>
      <p:pic>
        <p:nvPicPr>
          <p:cNvPr id="4" name="Google Shape;554;p32">
            <a:extLst>
              <a:ext uri="{FF2B5EF4-FFF2-40B4-BE49-F238E27FC236}">
                <a16:creationId xmlns:a16="http://schemas.microsoft.com/office/drawing/2014/main" id="{C6CE5F2E-52C1-8204-66D7-A8C9DCE63486}"/>
              </a:ext>
            </a:extLst>
          </p:cNvPr>
          <p:cNvPicPr preferRelativeResize="0"/>
          <p:nvPr/>
        </p:nvPicPr>
        <p:blipFill>
          <a:blip r:embed="rId3">
            <a:alphaModFix/>
          </a:blip>
          <a:stretch>
            <a:fillRect/>
          </a:stretch>
        </p:blipFill>
        <p:spPr>
          <a:xfrm>
            <a:off x="838200" y="1112750"/>
            <a:ext cx="5451467" cy="4912049"/>
          </a:xfrm>
          <a:prstGeom prst="rect">
            <a:avLst/>
          </a:prstGeom>
          <a:noFill/>
          <a:ln>
            <a:noFill/>
          </a:ln>
        </p:spPr>
      </p:pic>
      <p:pic>
        <p:nvPicPr>
          <p:cNvPr id="5" name="Google Shape;555;p32">
            <a:extLst>
              <a:ext uri="{FF2B5EF4-FFF2-40B4-BE49-F238E27FC236}">
                <a16:creationId xmlns:a16="http://schemas.microsoft.com/office/drawing/2014/main" id="{02EE94AC-2E40-CE64-6D49-451F3C940064}"/>
              </a:ext>
            </a:extLst>
          </p:cNvPr>
          <p:cNvPicPr preferRelativeResize="0"/>
          <p:nvPr/>
        </p:nvPicPr>
        <p:blipFill>
          <a:blip r:embed="rId4">
            <a:alphaModFix/>
          </a:blip>
          <a:stretch>
            <a:fillRect/>
          </a:stretch>
        </p:blipFill>
        <p:spPr>
          <a:xfrm>
            <a:off x="7022090" y="1446329"/>
            <a:ext cx="3691515" cy="3965342"/>
          </a:xfrm>
          <a:prstGeom prst="rect">
            <a:avLst/>
          </a:prstGeom>
          <a:noFill/>
          <a:ln>
            <a:noFill/>
          </a:ln>
        </p:spPr>
      </p:pic>
    </p:spTree>
    <p:extLst>
      <p:ext uri="{BB962C8B-B14F-4D97-AF65-F5344CB8AC3E}">
        <p14:creationId xmlns:p14="http://schemas.microsoft.com/office/powerpoint/2010/main" val="408908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2"/>
          <p:cNvPicPr preferRelativeResize="0"/>
          <p:nvPr/>
        </p:nvPicPr>
        <p:blipFill rotWithShape="1">
          <a:blip r:embed="rId3">
            <a:alphaModFix/>
          </a:blip>
          <a:srcRect/>
          <a:stretch/>
        </p:blipFill>
        <p:spPr>
          <a:xfrm>
            <a:off x="812800" y="859051"/>
            <a:ext cx="5319125" cy="4614800"/>
          </a:xfrm>
          <a:prstGeom prst="rect">
            <a:avLst/>
          </a:prstGeom>
          <a:noFill/>
          <a:ln>
            <a:noFill/>
          </a:ln>
        </p:spPr>
      </p:pic>
      <p:pic>
        <p:nvPicPr>
          <p:cNvPr id="204" name="Google Shape;204;p32"/>
          <p:cNvPicPr preferRelativeResize="0"/>
          <p:nvPr/>
        </p:nvPicPr>
        <p:blipFill rotWithShape="1">
          <a:blip r:embed="rId4">
            <a:alphaModFix amt="82000"/>
          </a:blip>
          <a:srcRect/>
          <a:stretch/>
        </p:blipFill>
        <p:spPr>
          <a:xfrm>
            <a:off x="7363046" y="5320467"/>
            <a:ext cx="3545447" cy="708000"/>
          </a:xfrm>
          <a:prstGeom prst="rect">
            <a:avLst/>
          </a:prstGeom>
          <a:noFill/>
          <a:ln>
            <a:noFill/>
          </a:ln>
        </p:spPr>
      </p:pic>
      <p:sp>
        <p:nvSpPr>
          <p:cNvPr id="205" name="Google Shape;205;p32"/>
          <p:cNvSpPr/>
          <p:nvPr/>
        </p:nvSpPr>
        <p:spPr>
          <a:xfrm>
            <a:off x="9780792" y="2305742"/>
            <a:ext cx="1127700" cy="8025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32"/>
          <p:cNvSpPr txBox="1">
            <a:spLocks noGrp="1"/>
          </p:cNvSpPr>
          <p:nvPr>
            <p:ph type="sldNum" idx="12"/>
          </p:nvPr>
        </p:nvSpPr>
        <p:spPr>
          <a:xfrm>
            <a:off x="11263745" y="6492875"/>
            <a:ext cx="928200" cy="365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b="0">
                <a:solidFill>
                  <a:srgbClr val="888888"/>
                </a:solidFill>
                <a:latin typeface="Calibri"/>
                <a:ea typeface="Calibri"/>
                <a:cs typeface="Calibri"/>
                <a:sym typeface="Calibri"/>
              </a:rPr>
              <a:t>3</a:t>
            </a:fld>
            <a:endParaRPr sz="1200" b="0">
              <a:solidFill>
                <a:srgbClr val="888888"/>
              </a:solidFill>
              <a:latin typeface="Calibri"/>
              <a:ea typeface="Calibri"/>
              <a:cs typeface="Calibri"/>
              <a:sym typeface="Calibri"/>
            </a:endParaRPr>
          </a:p>
        </p:txBody>
      </p:sp>
      <p:sp>
        <p:nvSpPr>
          <p:cNvPr id="207" name="Google Shape;207;p32"/>
          <p:cNvSpPr txBox="1"/>
          <p:nvPr/>
        </p:nvSpPr>
        <p:spPr>
          <a:xfrm>
            <a:off x="292600" y="5413216"/>
            <a:ext cx="11086500" cy="9285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580"/>
              </a:spcBef>
              <a:spcAft>
                <a:spcPts val="0"/>
              </a:spcAft>
              <a:buClr>
                <a:schemeClr val="dk1"/>
              </a:buClr>
              <a:buSzPts val="2000"/>
              <a:buFont typeface="Arial"/>
              <a:buChar char="●"/>
            </a:pPr>
            <a:r>
              <a:rPr lang="en-US" sz="2000" b="1" i="0" u="none" strike="noStrike" cap="none">
                <a:solidFill>
                  <a:schemeClr val="dk1"/>
                </a:solidFill>
                <a:latin typeface="Arial"/>
                <a:ea typeface="Arial"/>
                <a:cs typeface="Arial"/>
                <a:sym typeface="Arial"/>
              </a:rPr>
              <a:t>Exposure</a:t>
            </a:r>
            <a:r>
              <a:rPr lang="en-US" sz="2000" b="0" i="0" u="none" strike="noStrike" cap="none">
                <a:solidFill>
                  <a:schemeClr val="dk1"/>
                </a:solidFill>
                <a:latin typeface="Arial"/>
                <a:ea typeface="Arial"/>
                <a:cs typeface="Arial"/>
                <a:sym typeface="Arial"/>
              </a:rPr>
              <a:t>:  Rate scales inversely with dark matter mass</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1000"/>
              </a:spcBef>
              <a:spcAft>
                <a:spcPts val="100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Compare </a:t>
            </a:r>
            <a:r>
              <a:rPr lang="en-US" sz="2000" b="0" i="0" u="none" strike="noStrike" cap="none">
                <a:solidFill>
                  <a:srgbClr val="FF0000"/>
                </a:solidFill>
                <a:latin typeface="Arial"/>
                <a:ea typeface="Arial"/>
                <a:cs typeface="Arial"/>
                <a:sym typeface="Arial"/>
              </a:rPr>
              <a:t>ton scale LXe</a:t>
            </a:r>
            <a:r>
              <a:rPr lang="en-US" sz="2000" b="0" i="0" u="none" strike="noStrike" cap="none">
                <a:solidFill>
                  <a:schemeClr val="dk1"/>
                </a:solidFill>
                <a:latin typeface="Arial"/>
                <a:ea typeface="Arial"/>
                <a:cs typeface="Arial"/>
                <a:sym typeface="Arial"/>
              </a:rPr>
              <a:t> with </a:t>
            </a:r>
            <a:r>
              <a:rPr lang="en-US" sz="2000" b="0" i="0" u="none" strike="noStrike" cap="none">
                <a:solidFill>
                  <a:srgbClr val="0432FF"/>
                </a:solidFill>
                <a:latin typeface="Arial"/>
                <a:ea typeface="Arial"/>
                <a:cs typeface="Arial"/>
                <a:sym typeface="Arial"/>
              </a:rPr>
              <a:t>gram scale low mass</a:t>
            </a:r>
            <a:r>
              <a:rPr lang="en-US" sz="2000" b="0" i="0" u="none" strike="noStrike" cap="none">
                <a:solidFill>
                  <a:schemeClr val="dk1"/>
                </a:solidFill>
                <a:latin typeface="Arial"/>
                <a:ea typeface="Arial"/>
                <a:cs typeface="Arial"/>
                <a:sym typeface="Arial"/>
              </a:rPr>
              <a:t> DM experiments</a:t>
            </a:r>
            <a:endParaRPr sz="2000" b="0" i="0" u="none" strike="noStrike" cap="none">
              <a:solidFill>
                <a:schemeClr val="dk1"/>
              </a:solidFill>
              <a:latin typeface="Arial"/>
              <a:ea typeface="Arial"/>
              <a:cs typeface="Arial"/>
              <a:sym typeface="Arial"/>
            </a:endParaRPr>
          </a:p>
        </p:txBody>
      </p:sp>
      <p:sp>
        <p:nvSpPr>
          <p:cNvPr id="208" name="Google Shape;208;p32"/>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333"/>
              <a:buNone/>
            </a:pPr>
            <a:r>
              <a:rPr lang="en-US" sz="3600" b="1">
                <a:solidFill>
                  <a:schemeClr val="accent1"/>
                </a:solidFill>
              </a:rPr>
              <a:t>Dark Matter Nuclear Recoils: Future Directions</a:t>
            </a:r>
            <a:endParaRPr sz="3600">
              <a:solidFill>
                <a:schemeClr val="accent1"/>
              </a:solidFill>
            </a:endParaRPr>
          </a:p>
        </p:txBody>
      </p:sp>
      <p:pic>
        <p:nvPicPr>
          <p:cNvPr id="209" name="Google Shape;209;p32"/>
          <p:cNvPicPr preferRelativeResize="0"/>
          <p:nvPr/>
        </p:nvPicPr>
        <p:blipFill>
          <a:blip r:embed="rId5">
            <a:alphaModFix/>
          </a:blip>
          <a:stretch>
            <a:fillRect/>
          </a:stretch>
        </p:blipFill>
        <p:spPr>
          <a:xfrm>
            <a:off x="6627000" y="1015364"/>
            <a:ext cx="4752100" cy="3907534"/>
          </a:xfrm>
          <a:prstGeom prst="rect">
            <a:avLst/>
          </a:prstGeom>
          <a:noFill/>
          <a:ln>
            <a:noFill/>
          </a:ln>
          <a:effectLst>
            <a:outerShdw blurRad="57150" dist="19050" dir="5400000" algn="bl" rotWithShape="0">
              <a:srgbClr val="000000">
                <a:alpha val="50000"/>
              </a:srgbClr>
            </a:outerShdw>
          </a:effectLst>
        </p:spPr>
      </p:pic>
      <p:cxnSp>
        <p:nvCxnSpPr>
          <p:cNvPr id="210" name="Google Shape;210;p32"/>
          <p:cNvCxnSpPr/>
          <p:nvPr/>
        </p:nvCxnSpPr>
        <p:spPr>
          <a:xfrm>
            <a:off x="6316950" y="960375"/>
            <a:ext cx="2609100" cy="2484900"/>
          </a:xfrm>
          <a:prstGeom prst="straightConnector1">
            <a:avLst/>
          </a:prstGeom>
          <a:noFill/>
          <a:ln w="28575" cap="flat" cmpd="sng">
            <a:solidFill>
              <a:srgbClr val="C00000"/>
            </a:solidFill>
            <a:prstDash val="solid"/>
            <a:round/>
            <a:headEnd type="none" w="med" len="med"/>
            <a:tailEnd type="triangle" w="med" len="med"/>
          </a:ln>
        </p:spPr>
      </p:cxnSp>
      <p:cxnSp>
        <p:nvCxnSpPr>
          <p:cNvPr id="211" name="Google Shape;211;p32"/>
          <p:cNvCxnSpPr/>
          <p:nvPr/>
        </p:nvCxnSpPr>
        <p:spPr>
          <a:xfrm rot="10800000" flipH="1">
            <a:off x="8983950" y="1730775"/>
            <a:ext cx="2911200" cy="1668000"/>
          </a:xfrm>
          <a:prstGeom prst="straightConnector1">
            <a:avLst/>
          </a:prstGeom>
          <a:noFill/>
          <a:ln w="28575" cap="flat" cmpd="sng">
            <a:solidFill>
              <a:srgbClr val="C00000"/>
            </a:solidFill>
            <a:prstDash val="solid"/>
            <a:round/>
            <a:headEnd type="none" w="med" len="med"/>
            <a:tailEnd type="triangle" w="med" len="med"/>
          </a:ln>
        </p:spPr>
      </p:cxnSp>
      <p:sp>
        <p:nvSpPr>
          <p:cNvPr id="212" name="Google Shape;212;p32"/>
          <p:cNvSpPr/>
          <p:nvPr/>
        </p:nvSpPr>
        <p:spPr>
          <a:xfrm>
            <a:off x="8835325" y="3296073"/>
            <a:ext cx="252126" cy="240084"/>
          </a:xfrm>
          <a:prstGeom prst="irregularSeal2">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Medium"/>
              <a:ea typeface="Libre Franklin Medium"/>
              <a:cs typeface="Libre Franklin Medium"/>
              <a:sym typeface="Libre Franklin Medium"/>
            </a:endParaRPr>
          </a:p>
        </p:txBody>
      </p:sp>
      <p:sp>
        <p:nvSpPr>
          <p:cNvPr id="213" name="Google Shape;213;p32"/>
          <p:cNvSpPr txBox="1"/>
          <p:nvPr/>
        </p:nvSpPr>
        <p:spPr>
          <a:xfrm>
            <a:off x="5807575" y="859050"/>
            <a:ext cx="720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C00000"/>
                </a:solidFill>
                <a:latin typeface="Libre Franklin Medium"/>
                <a:ea typeface="Libre Franklin Medium"/>
                <a:cs typeface="Libre Franklin Medium"/>
                <a:sym typeface="Libre Franklin Medium"/>
              </a:rPr>
              <a:t>DM</a:t>
            </a:r>
            <a:endParaRPr sz="1800">
              <a:solidFill>
                <a:srgbClr val="C00000"/>
              </a:solidFill>
              <a:latin typeface="Libre Franklin Medium"/>
              <a:ea typeface="Libre Franklin Medium"/>
              <a:cs typeface="Libre Franklin Medium"/>
              <a:sym typeface="Libre Franklin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4"/>
          <p:cNvSpPr/>
          <p:nvPr/>
        </p:nvSpPr>
        <p:spPr>
          <a:xfrm>
            <a:off x="436400" y="894839"/>
            <a:ext cx="11776500" cy="661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a:solidFill>
                  <a:schemeClr val="dk1"/>
                </a:solidFill>
                <a:latin typeface="Libre Franklin"/>
                <a:ea typeface="Libre Franklin"/>
                <a:cs typeface="Libre Franklin"/>
                <a:sym typeface="Libre Franklin"/>
              </a:rPr>
              <a:t>TESSERACT is designed for flexibility and straightforward detector replacement, with a common infrastructure of shielding, cryostat, vibrational decoupler, cold electronics, and DAQ. </a:t>
            </a:r>
            <a:endParaRPr sz="2000">
              <a:solidFill>
                <a:srgbClr val="0028A5"/>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a:solidFill>
                  <a:srgbClr val="FF0000"/>
                </a:solidFill>
                <a:latin typeface="Arial"/>
                <a:ea typeface="Arial"/>
                <a:cs typeface="Arial"/>
                <a:sym typeface="Arial"/>
              </a:rPr>
            </a:br>
            <a:endParaRPr sz="2000" b="1" i="0" u="none" strike="noStrike" cap="none">
              <a:solidFill>
                <a:srgbClr val="FF0000"/>
              </a:solidFill>
              <a:latin typeface="Arial"/>
              <a:ea typeface="Arial"/>
              <a:cs typeface="Arial"/>
              <a:sym typeface="Arial"/>
            </a:endParaRPr>
          </a:p>
        </p:txBody>
      </p:sp>
      <p:sp>
        <p:nvSpPr>
          <p:cNvPr id="228" name="Google Shape;228;p34"/>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
        <p:nvSpPr>
          <p:cNvPr id="229" name="Google Shape;229;p34"/>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a:t>TESSERACT Overview</a:t>
            </a:r>
            <a:endParaRPr sz="3200" b="1"/>
          </a:p>
        </p:txBody>
      </p:sp>
      <p:pic>
        <p:nvPicPr>
          <p:cNvPr id="230" name="Google Shape;230;p34" title="Screen Shot 2025-07-07 at 9.57.33 AM.png"/>
          <p:cNvPicPr preferRelativeResize="0"/>
          <p:nvPr/>
        </p:nvPicPr>
        <p:blipFill>
          <a:blip r:embed="rId3">
            <a:alphaModFix/>
          </a:blip>
          <a:stretch>
            <a:fillRect/>
          </a:stretch>
        </p:blipFill>
        <p:spPr>
          <a:xfrm>
            <a:off x="329225" y="1841500"/>
            <a:ext cx="7704327" cy="4406650"/>
          </a:xfrm>
          <a:prstGeom prst="rect">
            <a:avLst/>
          </a:prstGeom>
          <a:noFill/>
          <a:ln>
            <a:noFill/>
          </a:ln>
        </p:spPr>
      </p:pic>
      <p:pic>
        <p:nvPicPr>
          <p:cNvPr id="231" name="Google Shape;231;p34" title="Screen Shot 2025-07-07 at 10.09.29 AM.png"/>
          <p:cNvPicPr preferRelativeResize="0"/>
          <p:nvPr/>
        </p:nvPicPr>
        <p:blipFill>
          <a:blip r:embed="rId4">
            <a:alphaModFix/>
          </a:blip>
          <a:stretch>
            <a:fillRect/>
          </a:stretch>
        </p:blipFill>
        <p:spPr>
          <a:xfrm>
            <a:off x="8473225" y="2003175"/>
            <a:ext cx="3313274" cy="4248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p:nvPr/>
        </p:nvSpPr>
        <p:spPr>
          <a:xfrm>
            <a:off x="207800" y="818639"/>
            <a:ext cx="8372529" cy="6617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000" b="1" dirty="0">
              <a:solidFill>
                <a:schemeClr val="dk1"/>
              </a:solidFill>
            </a:endParaRPr>
          </a:p>
          <a:p>
            <a:pPr marL="342900" marR="0" lvl="0" indent="-381000" algn="l" rtl="0">
              <a:lnSpc>
                <a:spcPct val="100000"/>
              </a:lnSpc>
              <a:spcBef>
                <a:spcPts val="0"/>
              </a:spcBef>
              <a:spcAft>
                <a:spcPts val="0"/>
              </a:spcAft>
              <a:buClr>
                <a:schemeClr val="dk1"/>
              </a:buClr>
              <a:buSzPts val="2000"/>
              <a:buFont typeface="Libre Franklin"/>
              <a:buChar char="▪"/>
            </a:pPr>
            <a:r>
              <a:rPr lang="en-US" sz="2000" dirty="0">
                <a:solidFill>
                  <a:schemeClr val="dk1"/>
                </a:solidFill>
                <a:latin typeface="Libre Franklin"/>
                <a:ea typeface="Libre Franklin"/>
                <a:cs typeface="Libre Franklin"/>
                <a:sym typeface="Libre Franklin"/>
              </a:rPr>
              <a:t>TESSERACT has </a:t>
            </a:r>
            <a:r>
              <a:rPr lang="en-US" sz="2000" dirty="0">
                <a:solidFill>
                  <a:srgbClr val="0028A5"/>
                </a:solidFill>
                <a:latin typeface="Libre Franklin"/>
                <a:ea typeface="Libre Franklin"/>
                <a:cs typeface="Libre Franklin"/>
                <a:sym typeface="Libre Franklin"/>
              </a:rPr>
              <a:t>existing detectors</a:t>
            </a:r>
            <a:r>
              <a:rPr lang="en-US" sz="2000" dirty="0">
                <a:solidFill>
                  <a:schemeClr val="dk1"/>
                </a:solidFill>
                <a:latin typeface="Libre Franklin"/>
                <a:ea typeface="Libre Franklin"/>
                <a:cs typeface="Libre Franklin"/>
                <a:sym typeface="Libre Franklin"/>
              </a:rPr>
              <a:t> with </a:t>
            </a:r>
            <a:r>
              <a:rPr lang="en-US" sz="2000" dirty="0">
                <a:solidFill>
                  <a:srgbClr val="C00000"/>
                </a:solidFill>
                <a:latin typeface="Libre Franklin"/>
                <a:ea typeface="Libre Franklin"/>
                <a:cs typeface="Libre Franklin"/>
                <a:sym typeface="Libre Franklin"/>
              </a:rPr>
              <a:t>world-leading energy resolution</a:t>
            </a:r>
            <a:r>
              <a:rPr lang="en-US" sz="2000" dirty="0">
                <a:solidFill>
                  <a:schemeClr val="dk1"/>
                </a:solidFill>
                <a:latin typeface="Libre Franklin"/>
                <a:ea typeface="Libre Franklin"/>
                <a:cs typeface="Libre Franklin"/>
                <a:sym typeface="Libre Franklin"/>
              </a:rPr>
              <a:t> that can provide interesting science as soon as they can get underground in a low-background, cryogenic setup.</a:t>
            </a:r>
            <a:endParaRPr sz="2000" dirty="0">
              <a:solidFill>
                <a:schemeClr val="dk1"/>
              </a:solidFill>
              <a:latin typeface="Libre Franklin"/>
              <a:ea typeface="Libre Franklin"/>
              <a:cs typeface="Libre Franklin"/>
              <a:sym typeface="Libre Franklin"/>
            </a:endParaRPr>
          </a:p>
          <a:p>
            <a:pPr marL="457200" marR="0" lvl="0" indent="0" algn="l" rtl="0">
              <a:lnSpc>
                <a:spcPct val="100000"/>
              </a:lnSpc>
              <a:spcBef>
                <a:spcPts val="0"/>
              </a:spcBef>
              <a:spcAft>
                <a:spcPts val="0"/>
              </a:spcAft>
              <a:buNone/>
            </a:pPr>
            <a:endParaRPr sz="2000" dirty="0">
              <a:solidFill>
                <a:schemeClr val="dk1"/>
              </a:solidFill>
              <a:latin typeface="Libre Franklin"/>
              <a:ea typeface="Libre Franklin"/>
              <a:cs typeface="Libre Franklin"/>
              <a:sym typeface="Libre Franklin"/>
            </a:endParaRPr>
          </a:p>
          <a:p>
            <a:pPr marL="342900" marR="0" lvl="0" indent="-381000" algn="l" rtl="0">
              <a:lnSpc>
                <a:spcPct val="100000"/>
              </a:lnSpc>
              <a:spcBef>
                <a:spcPts val="0"/>
              </a:spcBef>
              <a:spcAft>
                <a:spcPts val="0"/>
              </a:spcAft>
              <a:buClr>
                <a:schemeClr val="dk1"/>
              </a:buClr>
              <a:buSzPts val="2000"/>
              <a:buFont typeface="Libre Franklin"/>
              <a:buChar char="▪"/>
            </a:pPr>
            <a:r>
              <a:rPr lang="en-US" sz="2000" dirty="0">
                <a:solidFill>
                  <a:schemeClr val="dk1"/>
                </a:solidFill>
                <a:latin typeface="Libre Franklin"/>
                <a:ea typeface="Libre Franklin"/>
                <a:cs typeface="Libre Franklin"/>
                <a:sym typeface="Libre Franklin"/>
              </a:rPr>
              <a:t>The Si/Ge, GaAs, and </a:t>
            </a:r>
            <a:r>
              <a:rPr lang="en-US" sz="2000" dirty="0" err="1">
                <a:solidFill>
                  <a:schemeClr val="dk1"/>
                </a:solidFill>
                <a:latin typeface="Libre Franklin"/>
                <a:ea typeface="Libre Franklin"/>
                <a:cs typeface="Libre Franklin"/>
                <a:sym typeface="Libre Franklin"/>
              </a:rPr>
              <a:t>LHe</a:t>
            </a:r>
            <a:r>
              <a:rPr lang="en-US" sz="2000" dirty="0">
                <a:solidFill>
                  <a:schemeClr val="dk1"/>
                </a:solidFill>
                <a:latin typeface="Libre Franklin"/>
                <a:ea typeface="Libre Franklin"/>
                <a:cs typeface="Libre Franklin"/>
                <a:sym typeface="Libre Franklin"/>
              </a:rPr>
              <a:t> technologies all benefit from </a:t>
            </a:r>
            <a:r>
              <a:rPr lang="en-US" sz="2000" dirty="0">
                <a:solidFill>
                  <a:srgbClr val="C00000"/>
                </a:solidFill>
                <a:latin typeface="Libre Franklin"/>
                <a:ea typeface="Libre Franklin"/>
                <a:cs typeface="Libre Franklin"/>
                <a:sym typeface="Libre Franklin"/>
              </a:rPr>
              <a:t>multiple signal types and requiring coincidence across readout pixels</a:t>
            </a:r>
            <a:r>
              <a:rPr lang="en-US" sz="2000" dirty="0">
                <a:solidFill>
                  <a:schemeClr val="dk1"/>
                </a:solidFill>
                <a:latin typeface="Libre Franklin"/>
                <a:ea typeface="Libre Franklin"/>
                <a:cs typeface="Libre Franklin"/>
                <a:sym typeface="Libre Franklin"/>
              </a:rPr>
              <a:t>, allowing </a:t>
            </a:r>
            <a:r>
              <a:rPr lang="en-US" sz="2000" dirty="0">
                <a:solidFill>
                  <a:srgbClr val="0000FF"/>
                </a:solidFill>
                <a:latin typeface="Libre Franklin"/>
                <a:ea typeface="Libre Franklin"/>
                <a:cs typeface="Libre Franklin"/>
                <a:sym typeface="Libre Franklin"/>
              </a:rPr>
              <a:t>strong reduction of instrumental and radioactive backgrounds.</a:t>
            </a:r>
            <a:r>
              <a:rPr lang="en-US" sz="2000" dirty="0">
                <a:solidFill>
                  <a:schemeClr val="dk1"/>
                </a:solidFill>
                <a:latin typeface="Libre Franklin"/>
                <a:ea typeface="Libre Franklin"/>
                <a:cs typeface="Libre Franklin"/>
                <a:sym typeface="Libre Franklin"/>
              </a:rPr>
              <a:t> Al2O3 benefits from </a:t>
            </a:r>
            <a:r>
              <a:rPr lang="en-US" sz="2000" dirty="0">
                <a:solidFill>
                  <a:srgbClr val="C00000"/>
                </a:solidFill>
                <a:latin typeface="Libre Franklin"/>
                <a:ea typeface="Libre Franklin"/>
                <a:cs typeface="Libre Franklin"/>
                <a:sym typeface="Libre Franklin"/>
              </a:rPr>
              <a:t>dark matter-lattice coupling</a:t>
            </a:r>
            <a:r>
              <a:rPr lang="en-US" sz="2000" dirty="0">
                <a:solidFill>
                  <a:schemeClr val="dk1"/>
                </a:solidFill>
                <a:latin typeface="Libre Franklin"/>
                <a:ea typeface="Libre Franklin"/>
                <a:cs typeface="Libre Franklin"/>
                <a:sym typeface="Libre Franklin"/>
              </a:rPr>
              <a:t>, enhancing its sensitivity at especially low dark matter masses.</a:t>
            </a:r>
            <a:endParaRPr sz="2000" dirty="0">
              <a:solidFill>
                <a:schemeClr val="dk1"/>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i="0" u="none" strike="noStrike" cap="none" dirty="0">
              <a:solidFill>
                <a:srgbClr val="00B050"/>
              </a:solidFill>
              <a:latin typeface="Libre Franklin"/>
              <a:ea typeface="Libre Franklin"/>
              <a:cs typeface="Libre Franklin"/>
              <a:sym typeface="Libre Franklin"/>
            </a:endParaRPr>
          </a:p>
          <a:p>
            <a:pPr marL="457200" marR="0" lvl="0" indent="0" algn="l" rtl="0">
              <a:lnSpc>
                <a:spcPct val="100000"/>
              </a:lnSpc>
              <a:spcBef>
                <a:spcPts val="0"/>
              </a:spcBef>
              <a:spcAft>
                <a:spcPts val="0"/>
              </a:spcAft>
              <a:buNone/>
            </a:pPr>
            <a:endParaRPr sz="2000" dirty="0">
              <a:solidFill>
                <a:srgbClr val="0028A5"/>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38" name="Google Shape;238;p35"/>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
        <p:nvSpPr>
          <p:cNvPr id="239" name="Google Shape;239;p35"/>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a:t>TESSERACT Overview</a:t>
            </a:r>
            <a:endParaRPr sz="3200" b="1"/>
          </a:p>
        </p:txBody>
      </p:sp>
      <p:pic>
        <p:nvPicPr>
          <p:cNvPr id="240" name="Google Shape;240;p35" title="Screen Shot 2025-06-05 at 4.28.57 PM.png"/>
          <p:cNvPicPr preferRelativeResize="0"/>
          <p:nvPr/>
        </p:nvPicPr>
        <p:blipFill>
          <a:blip r:embed="rId3">
            <a:alphaModFix/>
          </a:blip>
          <a:stretch>
            <a:fillRect/>
          </a:stretch>
        </p:blipFill>
        <p:spPr>
          <a:xfrm>
            <a:off x="684146" y="3924697"/>
            <a:ext cx="10489070" cy="2489081"/>
          </a:xfrm>
          <a:prstGeom prst="rect">
            <a:avLst/>
          </a:prstGeom>
          <a:noFill/>
          <a:ln>
            <a:noFill/>
          </a:ln>
        </p:spPr>
      </p:pic>
      <p:pic>
        <p:nvPicPr>
          <p:cNvPr id="2" name="Picture 1">
            <a:extLst>
              <a:ext uri="{FF2B5EF4-FFF2-40B4-BE49-F238E27FC236}">
                <a16:creationId xmlns:a16="http://schemas.microsoft.com/office/drawing/2014/main" id="{6DA17C14-E210-6662-C0F4-BA924FA6A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329" y="1144513"/>
            <a:ext cx="3609227" cy="21874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a:extLst>
            <a:ext uri="{FF2B5EF4-FFF2-40B4-BE49-F238E27FC236}">
              <a16:creationId xmlns:a16="http://schemas.microsoft.com/office/drawing/2014/main" id="{8A213DDD-F321-6AC7-8EFF-D98E894647CD}"/>
            </a:ext>
          </a:extLst>
        </p:cNvPr>
        <p:cNvGrpSpPr/>
        <p:nvPr/>
      </p:nvGrpSpPr>
      <p:grpSpPr>
        <a:xfrm>
          <a:off x="0" y="0"/>
          <a:ext cx="0" cy="0"/>
          <a:chOff x="0" y="0"/>
          <a:chExt cx="0" cy="0"/>
        </a:xfrm>
      </p:grpSpPr>
      <p:sp>
        <p:nvSpPr>
          <p:cNvPr id="237" name="Google Shape;237;p35">
            <a:extLst>
              <a:ext uri="{FF2B5EF4-FFF2-40B4-BE49-F238E27FC236}">
                <a16:creationId xmlns:a16="http://schemas.microsoft.com/office/drawing/2014/main" id="{7E3AA802-FA8C-FE91-6D06-2BE2F712E237}"/>
              </a:ext>
            </a:extLst>
          </p:cNvPr>
          <p:cNvSpPr/>
          <p:nvPr/>
        </p:nvSpPr>
        <p:spPr>
          <a:xfrm>
            <a:off x="1415440" y="864295"/>
            <a:ext cx="10568859" cy="6571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1" dirty="0">
              <a:solidFill>
                <a:schemeClr val="dk1"/>
              </a:solidFill>
              <a:latin typeface="Libre Franklin" pitchFamily="2" charset="77"/>
            </a:endParaRPr>
          </a:p>
          <a:p>
            <a:pPr indent="-491054">
              <a:buClr>
                <a:srgbClr val="003262"/>
              </a:buClr>
              <a:buSzPts val="2200"/>
            </a:pPr>
            <a:r>
              <a:rPr lang="en-US" sz="2400" dirty="0">
                <a:solidFill>
                  <a:srgbClr val="003262"/>
                </a:solidFill>
                <a:latin typeface="Libre Franklin" pitchFamily="2" charset="77"/>
              </a:rPr>
              <a:t>Three ingredients will make TESSERACT successful:</a:t>
            </a:r>
          </a:p>
          <a:p>
            <a:pPr lvl="1" indent="-474121">
              <a:buClr>
                <a:srgbClr val="003262"/>
              </a:buClr>
              <a:buSzPts val="2000"/>
              <a:buAutoNum type="arabicPeriod"/>
            </a:pPr>
            <a:r>
              <a:rPr lang="en-US" sz="2400" dirty="0">
                <a:solidFill>
                  <a:srgbClr val="003262"/>
                </a:solidFill>
                <a:latin typeface="Libre Franklin" pitchFamily="2" charset="77"/>
              </a:rPr>
              <a:t>World-leading, background-reduced sensors</a:t>
            </a:r>
          </a:p>
          <a:p>
            <a:pPr lvl="1" indent="-474121">
              <a:buClr>
                <a:srgbClr val="003262"/>
              </a:buClr>
              <a:buSzPts val="2000"/>
              <a:buAutoNum type="arabicPeriod"/>
            </a:pPr>
            <a:r>
              <a:rPr lang="en-US" sz="2400" dirty="0">
                <a:solidFill>
                  <a:srgbClr val="003262"/>
                </a:solidFill>
                <a:latin typeface="Libre Franklin" pitchFamily="2" charset="77"/>
              </a:rPr>
              <a:t>Optimized, complementary dark matter targets/modules</a:t>
            </a:r>
          </a:p>
          <a:p>
            <a:pPr lvl="1" indent="-474121">
              <a:buClr>
                <a:srgbClr val="003262"/>
              </a:buClr>
              <a:buSzPts val="2000"/>
              <a:buAutoNum type="arabicPeriod"/>
            </a:pPr>
            <a:r>
              <a:rPr lang="en-US" sz="2400" dirty="0">
                <a:solidFill>
                  <a:srgbClr val="003262"/>
                </a:solidFill>
                <a:latin typeface="Libre Franklin" pitchFamily="2" charset="77"/>
              </a:rPr>
              <a:t>Long-term, low-background, underground searches</a:t>
            </a:r>
          </a:p>
          <a:p>
            <a:pPr marL="342900" marR="0" lvl="0" indent="-254000" algn="l" rtl="0">
              <a:lnSpc>
                <a:spcPct val="100000"/>
              </a:lnSpc>
              <a:spcBef>
                <a:spcPts val="0"/>
              </a:spcBef>
              <a:spcAft>
                <a:spcPts val="0"/>
              </a:spcAft>
              <a:buClr>
                <a:srgbClr val="000000"/>
              </a:buClr>
              <a:buSzPts val="1400"/>
              <a:buFont typeface="Noto Sans Symbols"/>
              <a:buNone/>
            </a:pPr>
            <a:endParaRPr sz="2000" i="0" u="none" strike="noStrike" cap="none" dirty="0">
              <a:solidFill>
                <a:srgbClr val="00B050"/>
              </a:solidFill>
              <a:latin typeface="Libre Franklin"/>
              <a:ea typeface="Libre Franklin"/>
              <a:cs typeface="Libre Franklin"/>
              <a:sym typeface="Libre Franklin"/>
            </a:endParaRPr>
          </a:p>
          <a:p>
            <a:pPr marL="457200" marR="0" lvl="0" indent="0" algn="l" rtl="0">
              <a:lnSpc>
                <a:spcPct val="100000"/>
              </a:lnSpc>
              <a:spcBef>
                <a:spcPts val="0"/>
              </a:spcBef>
              <a:spcAft>
                <a:spcPts val="0"/>
              </a:spcAft>
              <a:buNone/>
            </a:pPr>
            <a:endParaRPr sz="2000" dirty="0">
              <a:solidFill>
                <a:srgbClr val="0028A5"/>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br>
              <a:rPr lang="en-US" sz="2000" b="1" i="0" u="none" strike="noStrike" cap="none" dirty="0">
                <a:solidFill>
                  <a:srgbClr val="FF0000"/>
                </a:solidFill>
                <a:latin typeface="Arial"/>
                <a:ea typeface="Arial"/>
                <a:cs typeface="Arial"/>
                <a:sym typeface="Arial"/>
              </a:rPr>
            </a:br>
            <a:endParaRPr sz="2000" b="1" i="0" u="none" strike="noStrike" cap="none" dirty="0">
              <a:solidFill>
                <a:srgbClr val="FF0000"/>
              </a:solidFill>
              <a:latin typeface="Arial"/>
              <a:ea typeface="Arial"/>
              <a:cs typeface="Arial"/>
              <a:sym typeface="Arial"/>
            </a:endParaRPr>
          </a:p>
        </p:txBody>
      </p:sp>
      <p:sp>
        <p:nvSpPr>
          <p:cNvPr id="238" name="Google Shape;238;p35">
            <a:extLst>
              <a:ext uri="{FF2B5EF4-FFF2-40B4-BE49-F238E27FC236}">
                <a16:creationId xmlns:a16="http://schemas.microsoft.com/office/drawing/2014/main" id="{BE00B221-7702-A7E8-F18C-C1801BB4A1E9}"/>
              </a:ext>
            </a:extLst>
          </p:cNvPr>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
        <p:nvSpPr>
          <p:cNvPr id="239" name="Google Shape;239;p35">
            <a:extLst>
              <a:ext uri="{FF2B5EF4-FFF2-40B4-BE49-F238E27FC236}">
                <a16:creationId xmlns:a16="http://schemas.microsoft.com/office/drawing/2014/main" id="{8AE6B3F8-0E32-9EE4-8BF4-E087C6466704}"/>
              </a:ext>
            </a:extLst>
          </p:cNvPr>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a:t>TESSERACT Overview</a:t>
            </a:r>
            <a:endParaRPr sz="3200" b="1"/>
          </a:p>
        </p:txBody>
      </p:sp>
      <p:pic>
        <p:nvPicPr>
          <p:cNvPr id="2" name="Google Shape;97;p16">
            <a:extLst>
              <a:ext uri="{FF2B5EF4-FFF2-40B4-BE49-F238E27FC236}">
                <a16:creationId xmlns:a16="http://schemas.microsoft.com/office/drawing/2014/main" id="{8536490D-C58B-E97B-44E6-D4CAB38C24AB}"/>
              </a:ext>
            </a:extLst>
          </p:cNvPr>
          <p:cNvPicPr preferRelativeResize="0"/>
          <p:nvPr/>
        </p:nvPicPr>
        <p:blipFill rotWithShape="1">
          <a:blip r:embed="rId3">
            <a:alphaModFix/>
          </a:blip>
          <a:srcRect r="71685" b="12800"/>
          <a:stretch/>
        </p:blipFill>
        <p:spPr>
          <a:xfrm>
            <a:off x="3523302" y="4205578"/>
            <a:ext cx="1301620" cy="1292140"/>
          </a:xfrm>
          <a:prstGeom prst="rect">
            <a:avLst/>
          </a:prstGeom>
          <a:noFill/>
          <a:ln>
            <a:noFill/>
          </a:ln>
        </p:spPr>
      </p:pic>
      <p:pic>
        <p:nvPicPr>
          <p:cNvPr id="3" name="Google Shape;98;p16">
            <a:extLst>
              <a:ext uri="{FF2B5EF4-FFF2-40B4-BE49-F238E27FC236}">
                <a16:creationId xmlns:a16="http://schemas.microsoft.com/office/drawing/2014/main" id="{D5BBF3AF-40DD-B77F-A95D-03DE1C3BC4C0}"/>
              </a:ext>
            </a:extLst>
          </p:cNvPr>
          <p:cNvPicPr preferRelativeResize="0"/>
          <p:nvPr/>
        </p:nvPicPr>
        <p:blipFill>
          <a:blip r:embed="rId4">
            <a:alphaModFix/>
          </a:blip>
          <a:stretch>
            <a:fillRect/>
          </a:stretch>
        </p:blipFill>
        <p:spPr>
          <a:xfrm>
            <a:off x="7172653" y="3845868"/>
            <a:ext cx="1372783" cy="1831000"/>
          </a:xfrm>
          <a:prstGeom prst="rect">
            <a:avLst/>
          </a:prstGeom>
          <a:noFill/>
          <a:ln>
            <a:noFill/>
          </a:ln>
        </p:spPr>
      </p:pic>
      <p:pic>
        <p:nvPicPr>
          <p:cNvPr id="4" name="Google Shape;99;p16">
            <a:extLst>
              <a:ext uri="{FF2B5EF4-FFF2-40B4-BE49-F238E27FC236}">
                <a16:creationId xmlns:a16="http://schemas.microsoft.com/office/drawing/2014/main" id="{9D939531-8D84-B118-1372-44E9132407FB}"/>
              </a:ext>
            </a:extLst>
          </p:cNvPr>
          <p:cNvPicPr preferRelativeResize="0"/>
          <p:nvPr/>
        </p:nvPicPr>
        <p:blipFill rotWithShape="1">
          <a:blip r:embed="rId3">
            <a:alphaModFix/>
          </a:blip>
          <a:srcRect l="74287"/>
          <a:stretch/>
        </p:blipFill>
        <p:spPr>
          <a:xfrm>
            <a:off x="5986559" y="4172220"/>
            <a:ext cx="1186079" cy="1487267"/>
          </a:xfrm>
          <a:prstGeom prst="rect">
            <a:avLst/>
          </a:prstGeom>
          <a:noFill/>
          <a:ln>
            <a:noFill/>
          </a:ln>
        </p:spPr>
      </p:pic>
      <p:grpSp>
        <p:nvGrpSpPr>
          <p:cNvPr id="5" name="Google Shape;100;p16">
            <a:extLst>
              <a:ext uri="{FF2B5EF4-FFF2-40B4-BE49-F238E27FC236}">
                <a16:creationId xmlns:a16="http://schemas.microsoft.com/office/drawing/2014/main" id="{0C471D22-2EBE-5759-2BD1-B510384FBB09}"/>
              </a:ext>
            </a:extLst>
          </p:cNvPr>
          <p:cNvGrpSpPr/>
          <p:nvPr/>
        </p:nvGrpSpPr>
        <p:grpSpPr>
          <a:xfrm>
            <a:off x="4758822" y="4175454"/>
            <a:ext cx="1248228" cy="1351823"/>
            <a:chOff x="3149633" y="2779372"/>
            <a:chExt cx="1406295" cy="1523009"/>
          </a:xfrm>
        </p:grpSpPr>
        <p:pic>
          <p:nvPicPr>
            <p:cNvPr id="6" name="Google Shape;101;p16">
              <a:extLst>
                <a:ext uri="{FF2B5EF4-FFF2-40B4-BE49-F238E27FC236}">
                  <a16:creationId xmlns:a16="http://schemas.microsoft.com/office/drawing/2014/main" id="{4C731B0B-7B96-180E-7293-7905E2626B8B}"/>
                </a:ext>
              </a:extLst>
            </p:cNvPr>
            <p:cNvPicPr preferRelativeResize="0"/>
            <p:nvPr/>
          </p:nvPicPr>
          <p:blipFill rotWithShape="1">
            <a:blip r:embed="rId3">
              <a:alphaModFix/>
            </a:blip>
            <a:srcRect l="34960" r="37941" b="8958"/>
            <a:stretch/>
          </p:blipFill>
          <p:spPr>
            <a:xfrm>
              <a:off x="3149633" y="2779372"/>
              <a:ext cx="1406295" cy="1523009"/>
            </a:xfrm>
            <a:prstGeom prst="rect">
              <a:avLst/>
            </a:prstGeom>
            <a:noFill/>
            <a:ln>
              <a:noFill/>
            </a:ln>
          </p:spPr>
        </p:pic>
        <p:sp>
          <p:nvSpPr>
            <p:cNvPr id="7" name="Google Shape;102;p16">
              <a:extLst>
                <a:ext uri="{FF2B5EF4-FFF2-40B4-BE49-F238E27FC236}">
                  <a16:creationId xmlns:a16="http://schemas.microsoft.com/office/drawing/2014/main" id="{93BDB654-89DF-B44F-8C50-CF8131AAEB98}"/>
                </a:ext>
              </a:extLst>
            </p:cNvPr>
            <p:cNvSpPr txBox="1"/>
            <p:nvPr/>
          </p:nvSpPr>
          <p:spPr>
            <a:xfrm>
              <a:off x="3282218" y="3836150"/>
              <a:ext cx="633300" cy="219900"/>
            </a:xfrm>
            <a:prstGeom prst="rect">
              <a:avLst/>
            </a:prstGeom>
            <a:noFill/>
            <a:ln>
              <a:noFill/>
            </a:ln>
          </p:spPr>
          <p:txBody>
            <a:bodyPr spcFirstLastPara="1" wrap="square" lIns="81167" tIns="81167" rIns="81167" bIns="81167" anchor="t" anchorCtr="0">
              <a:noAutofit/>
            </a:bodyPr>
            <a:lstStyle/>
            <a:p>
              <a:r>
                <a:rPr lang="en" sz="1064" b="1">
                  <a:solidFill>
                    <a:schemeClr val="dk1"/>
                  </a:solidFill>
                  <a:highlight>
                    <a:srgbClr val="E4E4E4"/>
                  </a:highlight>
                </a:rPr>
                <a:t>Ge/Si</a:t>
              </a:r>
              <a:endParaRPr sz="1064" b="1">
                <a:solidFill>
                  <a:schemeClr val="dk1"/>
                </a:solidFill>
                <a:highlight>
                  <a:srgbClr val="E4E4E4"/>
                </a:highlight>
              </a:endParaRPr>
            </a:p>
          </p:txBody>
        </p:sp>
      </p:grpSp>
      <p:sp>
        <p:nvSpPr>
          <p:cNvPr id="8" name="Google Shape;103;p16">
            <a:extLst>
              <a:ext uri="{FF2B5EF4-FFF2-40B4-BE49-F238E27FC236}">
                <a16:creationId xmlns:a16="http://schemas.microsoft.com/office/drawing/2014/main" id="{43B46022-B848-ADFB-C71D-037228C84842}"/>
              </a:ext>
            </a:extLst>
          </p:cNvPr>
          <p:cNvSpPr/>
          <p:nvPr/>
        </p:nvSpPr>
        <p:spPr>
          <a:xfrm>
            <a:off x="3425800" y="3779400"/>
            <a:ext cx="5257200" cy="1983200"/>
          </a:xfrm>
          <a:prstGeom prst="rect">
            <a:avLst/>
          </a:prstGeom>
          <a:noFill/>
          <a:ln w="19050" cap="flat" cmpd="sng">
            <a:solidFill>
              <a:schemeClr val="dk2"/>
            </a:solidFill>
            <a:prstDash val="dash"/>
            <a:round/>
            <a:headEnd type="none" w="sm" len="sm"/>
            <a:tailEnd type="none" w="sm" len="sm"/>
          </a:ln>
        </p:spPr>
        <p:txBody>
          <a:bodyPr spcFirstLastPara="1" wrap="square" lIns="121900" tIns="121900" rIns="121900" bIns="121900" anchor="ctr" anchorCtr="0">
            <a:noAutofit/>
          </a:bodyPr>
          <a:lstStyle/>
          <a:p>
            <a:pPr algn="ctr"/>
            <a:endParaRPr sz="1867"/>
          </a:p>
        </p:txBody>
      </p:sp>
      <p:sp>
        <p:nvSpPr>
          <p:cNvPr id="9" name="Google Shape;104;p16">
            <a:extLst>
              <a:ext uri="{FF2B5EF4-FFF2-40B4-BE49-F238E27FC236}">
                <a16:creationId xmlns:a16="http://schemas.microsoft.com/office/drawing/2014/main" id="{D31E562E-525B-E210-9E63-45E70F068A7E}"/>
              </a:ext>
            </a:extLst>
          </p:cNvPr>
          <p:cNvSpPr/>
          <p:nvPr/>
        </p:nvSpPr>
        <p:spPr>
          <a:xfrm>
            <a:off x="2624400" y="4277967"/>
            <a:ext cx="731600" cy="763600"/>
          </a:xfrm>
          <a:prstGeom prst="mathPlus">
            <a:avLst>
              <a:gd name="adj1" fmla="val 1653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p>
        </p:txBody>
      </p:sp>
      <p:pic>
        <p:nvPicPr>
          <p:cNvPr id="10" name="Google Shape;105;p16" title="r47_device_rotated_2 (1).jpg">
            <a:extLst>
              <a:ext uri="{FF2B5EF4-FFF2-40B4-BE49-F238E27FC236}">
                <a16:creationId xmlns:a16="http://schemas.microsoft.com/office/drawing/2014/main" id="{9972A8AE-314F-F715-C861-F27DD13E09E4}"/>
              </a:ext>
            </a:extLst>
          </p:cNvPr>
          <p:cNvPicPr preferRelativeResize="0"/>
          <p:nvPr/>
        </p:nvPicPr>
        <p:blipFill>
          <a:blip r:embed="rId5">
            <a:alphaModFix/>
          </a:blip>
          <a:stretch>
            <a:fillRect/>
          </a:stretch>
        </p:blipFill>
        <p:spPr>
          <a:xfrm>
            <a:off x="293767" y="3845868"/>
            <a:ext cx="2011300" cy="1831000"/>
          </a:xfrm>
          <a:prstGeom prst="rect">
            <a:avLst/>
          </a:prstGeom>
          <a:noFill/>
          <a:ln>
            <a:noFill/>
          </a:ln>
        </p:spPr>
      </p:pic>
      <p:sp>
        <p:nvSpPr>
          <p:cNvPr id="11" name="Google Shape;106;p16">
            <a:extLst>
              <a:ext uri="{FF2B5EF4-FFF2-40B4-BE49-F238E27FC236}">
                <a16:creationId xmlns:a16="http://schemas.microsoft.com/office/drawing/2014/main" id="{32955835-6D4E-82E5-C26B-66FBB48C9ED6}"/>
              </a:ext>
            </a:extLst>
          </p:cNvPr>
          <p:cNvSpPr/>
          <p:nvPr/>
        </p:nvSpPr>
        <p:spPr>
          <a:xfrm>
            <a:off x="60999" y="3769767"/>
            <a:ext cx="2493600" cy="1983200"/>
          </a:xfrm>
          <a:prstGeom prst="rect">
            <a:avLst/>
          </a:prstGeom>
          <a:noFill/>
          <a:ln w="19050" cap="flat" cmpd="sng">
            <a:solidFill>
              <a:schemeClr val="dk2"/>
            </a:solidFill>
            <a:prstDash val="dash"/>
            <a:round/>
            <a:headEnd type="none" w="sm" len="sm"/>
            <a:tailEnd type="none" w="sm" len="sm"/>
          </a:ln>
        </p:spPr>
        <p:txBody>
          <a:bodyPr spcFirstLastPara="1" wrap="square" lIns="121900" tIns="121900" rIns="121900" bIns="121900" anchor="ctr" anchorCtr="0">
            <a:noAutofit/>
          </a:bodyPr>
          <a:lstStyle/>
          <a:p>
            <a:pPr algn="ctr"/>
            <a:endParaRPr sz="1867"/>
          </a:p>
        </p:txBody>
      </p:sp>
      <p:sp>
        <p:nvSpPr>
          <p:cNvPr id="12" name="Google Shape;107;p16">
            <a:extLst>
              <a:ext uri="{FF2B5EF4-FFF2-40B4-BE49-F238E27FC236}">
                <a16:creationId xmlns:a16="http://schemas.microsoft.com/office/drawing/2014/main" id="{ED739C3D-FC53-B586-6E14-8604BD1A7F78}"/>
              </a:ext>
            </a:extLst>
          </p:cNvPr>
          <p:cNvSpPr/>
          <p:nvPr/>
        </p:nvSpPr>
        <p:spPr>
          <a:xfrm>
            <a:off x="8799700" y="4277967"/>
            <a:ext cx="731600" cy="763600"/>
          </a:xfrm>
          <a:prstGeom prst="mathPlus">
            <a:avLst>
              <a:gd name="adj1" fmla="val 1653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1867"/>
          </a:p>
        </p:txBody>
      </p:sp>
      <p:pic>
        <p:nvPicPr>
          <p:cNvPr id="13" name="Google Shape;108;p16" descr="Fichier:Logo LSM.jpg">
            <a:extLst>
              <a:ext uri="{FF2B5EF4-FFF2-40B4-BE49-F238E27FC236}">
                <a16:creationId xmlns:a16="http://schemas.microsoft.com/office/drawing/2014/main" id="{7F82E9E2-2D6B-1D12-DA07-117BA158E3EB}"/>
              </a:ext>
            </a:extLst>
          </p:cNvPr>
          <p:cNvPicPr preferRelativeResize="0"/>
          <p:nvPr/>
        </p:nvPicPr>
        <p:blipFill>
          <a:blip r:embed="rId6">
            <a:alphaModFix/>
          </a:blip>
          <a:stretch>
            <a:fillRect/>
          </a:stretch>
        </p:blipFill>
        <p:spPr>
          <a:xfrm>
            <a:off x="9652136" y="3988683"/>
            <a:ext cx="2292765" cy="1545367"/>
          </a:xfrm>
          <a:prstGeom prst="rect">
            <a:avLst/>
          </a:prstGeom>
          <a:noFill/>
          <a:ln>
            <a:noFill/>
          </a:ln>
        </p:spPr>
      </p:pic>
      <p:sp>
        <p:nvSpPr>
          <p:cNvPr id="14" name="Google Shape;109;p16">
            <a:extLst>
              <a:ext uri="{FF2B5EF4-FFF2-40B4-BE49-F238E27FC236}">
                <a16:creationId xmlns:a16="http://schemas.microsoft.com/office/drawing/2014/main" id="{7D7A2884-85E7-2FB2-2AAC-84E2B444AB39}"/>
              </a:ext>
            </a:extLst>
          </p:cNvPr>
          <p:cNvSpPr/>
          <p:nvPr/>
        </p:nvSpPr>
        <p:spPr>
          <a:xfrm>
            <a:off x="9578799" y="3758451"/>
            <a:ext cx="2493600" cy="1983200"/>
          </a:xfrm>
          <a:prstGeom prst="rect">
            <a:avLst/>
          </a:prstGeom>
          <a:noFill/>
          <a:ln w="19050" cap="flat" cmpd="sng">
            <a:solidFill>
              <a:schemeClr val="dk2"/>
            </a:solidFill>
            <a:prstDash val="dash"/>
            <a:round/>
            <a:headEnd type="none" w="sm" len="sm"/>
            <a:tailEnd type="none" w="sm" len="sm"/>
          </a:ln>
        </p:spPr>
        <p:txBody>
          <a:bodyPr spcFirstLastPara="1" wrap="square" lIns="121900" tIns="121900" rIns="121900" bIns="121900" anchor="ctr" anchorCtr="0">
            <a:noAutofit/>
          </a:bodyPr>
          <a:lstStyle/>
          <a:p>
            <a:pPr algn="ctr"/>
            <a:endParaRPr sz="1867"/>
          </a:p>
        </p:txBody>
      </p:sp>
    </p:spTree>
    <p:extLst>
      <p:ext uri="{BB962C8B-B14F-4D97-AF65-F5344CB8AC3E}">
        <p14:creationId xmlns:p14="http://schemas.microsoft.com/office/powerpoint/2010/main" val="3573204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838200" y="23668"/>
            <a:ext cx="11090700" cy="6573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Collaborating Institutions</a:t>
            </a:r>
            <a:endParaRPr/>
          </a:p>
        </p:txBody>
      </p:sp>
      <p:sp>
        <p:nvSpPr>
          <p:cNvPr id="255" name="Google Shape;255;p37"/>
          <p:cNvSpPr txBox="1">
            <a:spLocks noGrp="1"/>
          </p:cNvSpPr>
          <p:nvPr>
            <p:ph type="body" idx="1"/>
          </p:nvPr>
        </p:nvSpPr>
        <p:spPr>
          <a:xfrm>
            <a:off x="428000" y="1129324"/>
            <a:ext cx="11500800" cy="50475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TESSERACT includes over 60 scientists, researchers, engineers, project managers, postdocs, and graduate students, from 12 institutions in the US, France, and Switzerland.</a:t>
            </a:r>
            <a:endParaRPr/>
          </a:p>
        </p:txBody>
      </p:sp>
      <p:sp>
        <p:nvSpPr>
          <p:cNvPr id="256" name="Google Shape;256;p37"/>
          <p:cNvSpPr txBox="1">
            <a:spLocks noGrp="1"/>
          </p:cNvSpPr>
          <p:nvPr>
            <p:ph type="sldNum" idx="12"/>
          </p:nvPr>
        </p:nvSpPr>
        <p:spPr>
          <a:xfrm>
            <a:off x="11242964" y="6469207"/>
            <a:ext cx="948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pic>
        <p:nvPicPr>
          <p:cNvPr id="257" name="Google Shape;257;p37" title="Screen Shot 2025-06-05 at 5.02.19 PM.png"/>
          <p:cNvPicPr preferRelativeResize="0"/>
          <p:nvPr/>
        </p:nvPicPr>
        <p:blipFill>
          <a:blip r:embed="rId3">
            <a:alphaModFix/>
          </a:blip>
          <a:stretch>
            <a:fillRect/>
          </a:stretch>
        </p:blipFill>
        <p:spPr>
          <a:xfrm>
            <a:off x="428000" y="2578931"/>
            <a:ext cx="11500801" cy="3077870"/>
          </a:xfrm>
          <a:prstGeom prst="rect">
            <a:avLst/>
          </a:prstGeom>
          <a:noFill/>
          <a:ln>
            <a:noFill/>
          </a:ln>
        </p:spPr>
      </p:pic>
      <p:pic>
        <p:nvPicPr>
          <p:cNvPr id="258" name="Google Shape;258;p37" title="Screen Shot 2025-06-05 at 5.03.22 PM.png"/>
          <p:cNvPicPr preferRelativeResize="0"/>
          <p:nvPr/>
        </p:nvPicPr>
        <p:blipFill>
          <a:blip r:embed="rId4">
            <a:alphaModFix/>
          </a:blip>
          <a:stretch>
            <a:fillRect/>
          </a:stretch>
        </p:blipFill>
        <p:spPr>
          <a:xfrm>
            <a:off x="9608525" y="4906200"/>
            <a:ext cx="2175560" cy="657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p:nvPr/>
        </p:nvSpPr>
        <p:spPr>
          <a:xfrm>
            <a:off x="256675" y="846675"/>
            <a:ext cx="11661600" cy="550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dirty="0">
                <a:solidFill>
                  <a:srgbClr val="000000"/>
                </a:solidFill>
                <a:latin typeface="Libre Franklin"/>
                <a:ea typeface="Libre Franklin"/>
                <a:cs typeface="Libre Franklin"/>
                <a:sym typeface="Libre Franklin"/>
              </a:rPr>
              <a:t>Science goal</a:t>
            </a:r>
            <a:r>
              <a:rPr lang="en-US" sz="1800" i="0" u="none" strike="noStrike" cap="none" dirty="0">
                <a:solidFill>
                  <a:srgbClr val="000000"/>
                </a:solidFill>
                <a:latin typeface="Libre Franklin"/>
                <a:ea typeface="Libre Franklin"/>
                <a:cs typeface="Libre Franklin"/>
                <a:sym typeface="Libre Franklin"/>
              </a:rPr>
              <a:t>: </a:t>
            </a:r>
            <a:r>
              <a:rPr lang="en-US" sz="1800" i="0" u="none" strike="noStrike" cap="none" dirty="0">
                <a:solidFill>
                  <a:srgbClr val="0070C0"/>
                </a:solidFill>
                <a:latin typeface="Libre Franklin"/>
                <a:ea typeface="Libre Franklin"/>
                <a:cs typeface="Libre Franklin"/>
                <a:sym typeface="Libre Franklin"/>
              </a:rPr>
              <a:t>Direct detection of particle-like sub-GeV dark matter</a:t>
            </a:r>
            <a:endParaRPr sz="1800" i="0" u="none" strike="noStrike" cap="none" dirty="0">
              <a:solidFill>
                <a:srgbClr val="000000"/>
              </a:solidFill>
              <a:latin typeface="Libre Franklin"/>
              <a:ea typeface="Libre Franklin"/>
              <a:cs typeface="Libre Franklin"/>
              <a:sym typeface="Libre Franklin"/>
            </a:endParaRPr>
          </a:p>
          <a:p>
            <a:pPr marL="557212" marR="0" lvl="1" indent="-227012" algn="l" rtl="0">
              <a:lnSpc>
                <a:spcPct val="100000"/>
              </a:lnSpc>
              <a:spcBef>
                <a:spcPts val="0"/>
              </a:spcBef>
              <a:spcAft>
                <a:spcPts val="0"/>
              </a:spcAft>
              <a:buClr>
                <a:srgbClr val="000000"/>
              </a:buClr>
              <a:buSzPts val="1800"/>
              <a:buFont typeface="Libre Franklin"/>
              <a:buChar char="-"/>
            </a:pPr>
            <a:r>
              <a:rPr lang="en-US" sz="1800" i="0" u="none" strike="noStrike" cap="none" dirty="0">
                <a:solidFill>
                  <a:srgbClr val="000000"/>
                </a:solidFill>
                <a:latin typeface="Libre Franklin"/>
                <a:ea typeface="Libre Franklin"/>
                <a:cs typeface="Libre Franklin"/>
                <a:sym typeface="Libre Franklin"/>
              </a:rPr>
              <a:t>Sensitive to a wide variety of dark matter interaction modes</a:t>
            </a:r>
            <a:r>
              <a:rPr lang="en-US" sz="1800" dirty="0">
                <a:latin typeface="Libre Franklin"/>
                <a:ea typeface="Libre Franklin"/>
                <a:cs typeface="Libre Franklin"/>
                <a:sym typeface="Libre Franklin"/>
              </a:rPr>
              <a:t>: DM-</a:t>
            </a:r>
            <a:r>
              <a:rPr lang="en-US" sz="1800" i="0" u="none" strike="noStrike" cap="none" dirty="0">
                <a:solidFill>
                  <a:srgbClr val="000000"/>
                </a:solidFill>
                <a:latin typeface="Libre Franklin"/>
                <a:ea typeface="Libre Franklin"/>
                <a:cs typeface="Libre Franklin"/>
                <a:sym typeface="Libre Franklin"/>
              </a:rPr>
              <a:t>electron scattering</a:t>
            </a:r>
            <a:r>
              <a:rPr lang="en-US" sz="1800" dirty="0">
                <a:latin typeface="Libre Franklin"/>
                <a:ea typeface="Libre Franklin"/>
                <a:cs typeface="Libre Franklin"/>
                <a:sym typeface="Libre Franklin"/>
              </a:rPr>
              <a:t>, DM-</a:t>
            </a:r>
            <a:r>
              <a:rPr lang="en-US" sz="1800" i="0" u="none" strike="noStrike" cap="none" dirty="0">
                <a:solidFill>
                  <a:srgbClr val="000000"/>
                </a:solidFill>
                <a:latin typeface="Libre Franklin"/>
                <a:ea typeface="Libre Franklin"/>
                <a:cs typeface="Libre Franklin"/>
                <a:sym typeface="Libre Franklin"/>
              </a:rPr>
              <a:t>nuclear scattering</a:t>
            </a:r>
            <a:r>
              <a:rPr lang="en-US" sz="1800" dirty="0">
                <a:latin typeface="Libre Franklin"/>
                <a:ea typeface="Libre Franklin"/>
                <a:cs typeface="Libre Franklin"/>
                <a:sym typeface="Libre Franklin"/>
              </a:rPr>
              <a:t>, and DM </a:t>
            </a:r>
            <a:r>
              <a:rPr lang="en-US" sz="1800" i="0" u="none" strike="noStrike" cap="none" dirty="0">
                <a:solidFill>
                  <a:srgbClr val="000000"/>
                </a:solidFill>
                <a:latin typeface="Libre Franklin"/>
                <a:ea typeface="Libre Franklin"/>
                <a:cs typeface="Libre Franklin"/>
                <a:sym typeface="Libre Franklin"/>
              </a:rPr>
              <a:t>absorption</a:t>
            </a:r>
            <a:endParaRPr sz="1800" dirty="0">
              <a:latin typeface="Libre Franklin"/>
              <a:ea typeface="Libre Franklin"/>
              <a:cs typeface="Libre Franklin"/>
              <a:sym typeface="Libre Franklin"/>
            </a:endParaRPr>
          </a:p>
          <a:p>
            <a:pPr marL="685800" marR="0" lvl="2" indent="0" algn="l" rtl="0">
              <a:lnSpc>
                <a:spcPct val="100000"/>
              </a:lnSpc>
              <a:spcBef>
                <a:spcPts val="0"/>
              </a:spcBef>
              <a:spcAft>
                <a:spcPts val="0"/>
              </a:spcAft>
              <a:buNone/>
            </a:pPr>
            <a:endParaRPr sz="1800" b="1" i="0" u="none" strike="noStrike" cap="none" dirty="0">
              <a:solidFill>
                <a:srgbClr val="0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r>
              <a:rPr lang="en-US" sz="1800" b="1" i="0" u="none" strike="noStrike" cap="none" dirty="0">
                <a:solidFill>
                  <a:srgbClr val="000000"/>
                </a:solidFill>
                <a:latin typeface="Libre Franklin"/>
                <a:ea typeface="Libre Franklin"/>
                <a:cs typeface="Libre Franklin"/>
                <a:sym typeface="Libre Franklin"/>
              </a:rPr>
              <a:t>Technology and Strategy: </a:t>
            </a:r>
            <a:endParaRPr sz="1800" dirty="0">
              <a:latin typeface="Libre Franklin"/>
              <a:ea typeface="Libre Franklin"/>
              <a:cs typeface="Libre Franklin"/>
              <a:sym typeface="Libre Franklin"/>
            </a:endParaRPr>
          </a:p>
          <a:p>
            <a:pPr marL="557212" marR="0" lvl="1" indent="-227012" algn="l" rtl="0">
              <a:lnSpc>
                <a:spcPct val="100000"/>
              </a:lnSpc>
              <a:spcBef>
                <a:spcPts val="0"/>
              </a:spcBef>
              <a:spcAft>
                <a:spcPts val="0"/>
              </a:spcAft>
              <a:buClr>
                <a:srgbClr val="000000"/>
              </a:buClr>
              <a:buSzPts val="1800"/>
              <a:buFont typeface="Libre Franklin"/>
              <a:buChar char="-"/>
            </a:pPr>
            <a:r>
              <a:rPr lang="en-US" sz="1800" i="0" u="none" strike="noStrike" cap="none" dirty="0" err="1">
                <a:solidFill>
                  <a:srgbClr val="00B050"/>
                </a:solidFill>
                <a:latin typeface="Libre Franklin"/>
                <a:ea typeface="Libre Franklin"/>
                <a:cs typeface="Libre Franklin"/>
                <a:sym typeface="Libre Franklin"/>
              </a:rPr>
              <a:t>Athermal</a:t>
            </a:r>
            <a:r>
              <a:rPr lang="en-US" sz="1800" i="0" u="none" strike="noStrike" cap="none" dirty="0">
                <a:solidFill>
                  <a:srgbClr val="00B050"/>
                </a:solidFill>
                <a:latin typeface="Libre Franklin"/>
                <a:ea typeface="Libre Franklin"/>
                <a:cs typeface="Libre Franklin"/>
                <a:sym typeface="Libre Franklin"/>
              </a:rPr>
              <a:t> phonon readout with </a:t>
            </a:r>
            <a:r>
              <a:rPr lang="en-US" sz="1800" dirty="0">
                <a:solidFill>
                  <a:srgbClr val="00B050"/>
                </a:solidFill>
                <a:latin typeface="Libre Franklin"/>
                <a:ea typeface="Libre Franklin"/>
                <a:cs typeface="Libre Franklin"/>
                <a:sym typeface="Libre Franklin"/>
              </a:rPr>
              <a:t>Transition Edge Sensors</a:t>
            </a:r>
            <a:r>
              <a:rPr lang="en-US" sz="1800" i="0" u="none" strike="noStrike" cap="none" dirty="0">
                <a:solidFill>
                  <a:srgbClr val="00B050"/>
                </a:solidFill>
                <a:latin typeface="Libre Franklin"/>
                <a:ea typeface="Libre Franklin"/>
                <a:cs typeface="Libre Franklin"/>
                <a:sym typeface="Libre Franklin"/>
              </a:rPr>
              <a:t> </a:t>
            </a:r>
            <a:r>
              <a:rPr lang="en-US" sz="1800" i="0" u="none" strike="noStrike" cap="none" dirty="0">
                <a:solidFill>
                  <a:srgbClr val="000000"/>
                </a:solidFill>
                <a:latin typeface="Libre Franklin"/>
                <a:ea typeface="Libre Franklin"/>
                <a:cs typeface="Libre Franklin"/>
                <a:sym typeface="Libre Franklin"/>
              </a:rPr>
              <a:t>for fast signals, decreased noise</a:t>
            </a:r>
            <a:endParaRPr sz="1800" dirty="0">
              <a:latin typeface="Libre Franklin"/>
              <a:ea typeface="Libre Franklin"/>
              <a:cs typeface="Libre Franklin"/>
              <a:sym typeface="Libre Franklin"/>
            </a:endParaRPr>
          </a:p>
          <a:p>
            <a:pPr marL="557212" marR="0" lvl="1" indent="-227012" algn="l" rtl="0">
              <a:lnSpc>
                <a:spcPct val="100000"/>
              </a:lnSpc>
              <a:spcBef>
                <a:spcPts val="0"/>
              </a:spcBef>
              <a:spcAft>
                <a:spcPts val="0"/>
              </a:spcAft>
              <a:buClr>
                <a:srgbClr val="000000"/>
              </a:buClr>
              <a:buSzPts val="1800"/>
              <a:buFont typeface="Libre Franklin"/>
              <a:buChar char="-"/>
            </a:pPr>
            <a:r>
              <a:rPr lang="en-US" sz="1800" i="0" u="none" strike="noStrike" cap="none" dirty="0">
                <a:solidFill>
                  <a:srgbClr val="C00000"/>
                </a:solidFill>
                <a:latin typeface="Libre Franklin"/>
                <a:ea typeface="Libre Franklin"/>
                <a:cs typeface="Libre Franklin"/>
                <a:sym typeface="Libre Franklin"/>
              </a:rPr>
              <a:t>Shared engineering </a:t>
            </a:r>
            <a:r>
              <a:rPr lang="en-US" sz="1800" i="0" u="none" strike="noStrike" cap="none" dirty="0">
                <a:solidFill>
                  <a:srgbClr val="000000"/>
                </a:solidFill>
                <a:latin typeface="Libre Franklin"/>
                <a:ea typeface="Libre Franklin"/>
                <a:cs typeface="Libre Franklin"/>
                <a:sym typeface="Libre Franklin"/>
              </a:rPr>
              <a:t>on shielding design, cryostat, vibrational isolation, electromagnetic interference, TES readout electronics, data storage and processing.</a:t>
            </a:r>
            <a:endParaRPr sz="1800" dirty="0">
              <a:latin typeface="Libre Franklin"/>
              <a:ea typeface="Libre Franklin"/>
              <a:cs typeface="Libre Franklin"/>
              <a:sym typeface="Libre Franklin"/>
            </a:endParaRPr>
          </a:p>
          <a:p>
            <a:pPr marL="557212" marR="0" lvl="1" indent="-227012" algn="l" rtl="0">
              <a:lnSpc>
                <a:spcPct val="100000"/>
              </a:lnSpc>
              <a:spcBef>
                <a:spcPts val="0"/>
              </a:spcBef>
              <a:spcAft>
                <a:spcPts val="0"/>
              </a:spcAft>
              <a:buClr>
                <a:srgbClr val="000000"/>
              </a:buClr>
              <a:buSzPts val="1800"/>
              <a:buFont typeface="Libre Franklin"/>
              <a:buChar char="-"/>
            </a:pPr>
            <a:r>
              <a:rPr lang="en-US" sz="1800" i="0" u="none" strike="noStrike" cap="none" dirty="0">
                <a:solidFill>
                  <a:srgbClr val="0028A5"/>
                </a:solidFill>
                <a:latin typeface="Libre Franklin"/>
                <a:ea typeface="Libre Franklin"/>
                <a:cs typeface="Libre Franklin"/>
                <a:sym typeface="Libre Franklin"/>
              </a:rPr>
              <a:t>Multiple targets</a:t>
            </a:r>
            <a:r>
              <a:rPr lang="en-US" sz="1800" i="0" u="none" strike="noStrike" cap="none" dirty="0">
                <a:solidFill>
                  <a:srgbClr val="000000"/>
                </a:solidFill>
                <a:latin typeface="Libre Franklin"/>
                <a:ea typeface="Libre Franklin"/>
                <a:cs typeface="Libre Franklin"/>
                <a:sym typeface="Libre Franklin"/>
              </a:rPr>
              <a:t>. Sapphire</a:t>
            </a:r>
            <a:r>
              <a:rPr lang="en-US" sz="1800" dirty="0">
                <a:latin typeface="Libre Franklin"/>
                <a:ea typeface="Libre Franklin"/>
                <a:cs typeface="Libre Franklin"/>
                <a:sym typeface="Libre Franklin"/>
              </a:rPr>
              <a:t> and</a:t>
            </a:r>
            <a:r>
              <a:rPr lang="en-US" sz="1800" i="0" u="none" strike="noStrike" cap="none" dirty="0">
                <a:solidFill>
                  <a:srgbClr val="000000"/>
                </a:solidFill>
                <a:latin typeface="Libre Franklin"/>
                <a:ea typeface="Libre Franklin"/>
                <a:cs typeface="Libre Franklin"/>
                <a:sym typeface="Libre Franklin"/>
              </a:rPr>
              <a:t> Gallium arsenide (SPICE), Superfluid helium (</a:t>
            </a:r>
            <a:r>
              <a:rPr lang="en-US" sz="1800" i="0" u="none" strike="noStrike" cap="none" dirty="0" err="1">
                <a:solidFill>
                  <a:srgbClr val="000000"/>
                </a:solidFill>
                <a:latin typeface="Libre Franklin"/>
                <a:ea typeface="Libre Franklin"/>
                <a:cs typeface="Libre Franklin"/>
                <a:sym typeface="Libre Franklin"/>
              </a:rPr>
              <a:t>HeRALD</a:t>
            </a:r>
            <a:r>
              <a:rPr lang="en-US" sz="1800" i="0" u="none" strike="noStrike" cap="none" dirty="0">
                <a:solidFill>
                  <a:srgbClr val="000000"/>
                </a:solidFill>
                <a:latin typeface="Libre Franklin"/>
                <a:ea typeface="Libre Franklin"/>
                <a:cs typeface="Libre Franklin"/>
                <a:sym typeface="Libre Franklin"/>
              </a:rPr>
              <a:t>), plus French technolog</a:t>
            </a:r>
            <a:r>
              <a:rPr lang="en-US" sz="1800" dirty="0">
                <a:latin typeface="Libre Franklin"/>
                <a:ea typeface="Libre Franklin"/>
                <a:cs typeface="Libre Franklin"/>
                <a:sym typeface="Libre Franklin"/>
              </a:rPr>
              <a:t>ies</a:t>
            </a:r>
            <a:r>
              <a:rPr lang="en-US" sz="1800" i="0" u="none" strike="noStrike" cap="none" dirty="0">
                <a:solidFill>
                  <a:srgbClr val="000000"/>
                </a:solidFill>
                <a:latin typeface="Libre Franklin"/>
                <a:ea typeface="Libre Franklin"/>
                <a:cs typeface="Libre Franklin"/>
                <a:sym typeface="Libre Franklin"/>
              </a:rPr>
              <a:t> based on Ge and Si</a:t>
            </a:r>
            <a:r>
              <a:rPr lang="en-US" sz="1800" dirty="0">
                <a:latin typeface="Libre Franklin"/>
                <a:ea typeface="Libre Franklin"/>
                <a:cs typeface="Libre Franklin"/>
                <a:sym typeface="Libre Franklin"/>
              </a:rPr>
              <a:t>. </a:t>
            </a:r>
            <a:endParaRPr sz="1800" dirty="0">
              <a:latin typeface="Libre Franklin"/>
              <a:ea typeface="Libre Franklin"/>
              <a:cs typeface="Libre Franklin"/>
              <a:sym typeface="Libre Franklin"/>
            </a:endParaRPr>
          </a:p>
          <a:p>
            <a:pPr marL="557212" marR="0" lvl="1" indent="-227012" algn="l" rtl="0">
              <a:lnSpc>
                <a:spcPct val="100000"/>
              </a:lnSpc>
              <a:spcBef>
                <a:spcPts val="0"/>
              </a:spcBef>
              <a:spcAft>
                <a:spcPts val="0"/>
              </a:spcAft>
              <a:buClr>
                <a:srgbClr val="000000"/>
              </a:buClr>
              <a:buSzPts val="1800"/>
              <a:buFont typeface="Libre Franklin"/>
              <a:buChar char="-"/>
            </a:pPr>
            <a:r>
              <a:rPr lang="en-US" sz="1800" dirty="0">
                <a:solidFill>
                  <a:srgbClr val="C00000"/>
                </a:solidFill>
                <a:latin typeface="Libre Franklin"/>
                <a:ea typeface="Libre Franklin"/>
                <a:cs typeface="Libre Franklin"/>
                <a:sym typeface="Libre Franklin"/>
              </a:rPr>
              <a:t>Strong emphasis on detector coincidence and discrimination techniques</a:t>
            </a:r>
            <a:r>
              <a:rPr lang="en-US" sz="1800" dirty="0">
                <a:latin typeface="Libre Franklin"/>
                <a:ea typeface="Libre Franklin"/>
                <a:cs typeface="Libre Franklin"/>
                <a:sym typeface="Libre Franklin"/>
              </a:rPr>
              <a:t> to reduce backgrounds</a:t>
            </a:r>
            <a:endParaRPr sz="1800" i="0" u="none" strike="noStrike" cap="none" dirty="0">
              <a:solidFill>
                <a:srgbClr val="000000"/>
              </a:solidFill>
              <a:latin typeface="Libre Franklin"/>
              <a:ea typeface="Libre Franklin"/>
              <a:cs typeface="Libre Franklin"/>
              <a:sym typeface="Libre Franklin"/>
            </a:endParaRPr>
          </a:p>
          <a:p>
            <a:pPr marL="557212" marR="0" lvl="1" indent="-227012" algn="l" rtl="0">
              <a:lnSpc>
                <a:spcPct val="100000"/>
              </a:lnSpc>
              <a:spcBef>
                <a:spcPts val="0"/>
              </a:spcBef>
              <a:spcAft>
                <a:spcPts val="0"/>
              </a:spcAft>
              <a:buSzPts val="1800"/>
              <a:buFont typeface="Libre Franklin"/>
              <a:buChar char="-"/>
            </a:pPr>
            <a:r>
              <a:rPr lang="en-US" sz="1800" dirty="0">
                <a:solidFill>
                  <a:srgbClr val="00B050"/>
                </a:solidFill>
                <a:latin typeface="Libre Franklin"/>
                <a:ea typeface="Libre Franklin"/>
                <a:cs typeface="Libre Franklin"/>
                <a:sym typeface="Libre Franklin"/>
              </a:rPr>
              <a:t>One detector type operated at a time</a:t>
            </a:r>
            <a:r>
              <a:rPr lang="en-US" sz="1800" dirty="0">
                <a:latin typeface="Libre Franklin"/>
                <a:ea typeface="Libre Franklin"/>
                <a:cs typeface="Libre Franklin"/>
                <a:sym typeface="Libre Franklin"/>
              </a:rPr>
              <a:t>, to avoid extra backgrounds</a:t>
            </a:r>
            <a:endParaRPr sz="1800" dirty="0">
              <a:latin typeface="Libre Franklin"/>
              <a:ea typeface="Libre Franklin"/>
              <a:cs typeface="Libre Franklin"/>
              <a:sym typeface="Libre Franklin"/>
            </a:endParaRPr>
          </a:p>
          <a:p>
            <a:pPr marL="557212" marR="0" lvl="1" indent="-227012" algn="l" rtl="0">
              <a:lnSpc>
                <a:spcPct val="100000"/>
              </a:lnSpc>
              <a:spcBef>
                <a:spcPts val="0"/>
              </a:spcBef>
              <a:spcAft>
                <a:spcPts val="0"/>
              </a:spcAft>
              <a:buSzPts val="1800"/>
              <a:buFont typeface="Libre Franklin"/>
              <a:buChar char="-"/>
            </a:pPr>
            <a:r>
              <a:rPr lang="en-US" sz="1800" dirty="0">
                <a:solidFill>
                  <a:srgbClr val="C00000"/>
                </a:solidFill>
                <a:latin typeface="Libre Franklin"/>
                <a:ea typeface="Libre Franklin"/>
                <a:cs typeface="Libre Franklin"/>
                <a:sym typeface="Libre Franklin"/>
              </a:rPr>
              <a:t>Two identical setups </a:t>
            </a:r>
            <a:r>
              <a:rPr lang="en-US" sz="1800" dirty="0">
                <a:latin typeface="Libre Franklin"/>
                <a:ea typeface="Libre Franklin"/>
                <a:cs typeface="Libre Franklin"/>
                <a:sym typeface="Libre Franklin"/>
              </a:rPr>
              <a:t>of the shielding, cryostat, and electronics for operational flexibility and the ability to let one detector type run to collect more exposure, while still testing other detectors.</a:t>
            </a:r>
            <a:endParaRPr sz="1800" dirty="0">
              <a:latin typeface="Libre Franklin"/>
              <a:ea typeface="Libre Franklin"/>
              <a:cs typeface="Libre Franklin"/>
              <a:sym typeface="Libre Franklin"/>
            </a:endParaRPr>
          </a:p>
          <a:p>
            <a:pPr marL="557212" marR="0" lvl="1" indent="-227012" algn="l" rtl="0">
              <a:lnSpc>
                <a:spcPct val="100000"/>
              </a:lnSpc>
              <a:spcBef>
                <a:spcPts val="0"/>
              </a:spcBef>
              <a:spcAft>
                <a:spcPts val="0"/>
              </a:spcAft>
              <a:buSzPts val="1800"/>
              <a:buFont typeface="Libre Franklin"/>
              <a:buChar char="-"/>
            </a:pPr>
            <a:r>
              <a:rPr lang="en-US" sz="1800" dirty="0">
                <a:solidFill>
                  <a:srgbClr val="0432FF"/>
                </a:solidFill>
                <a:latin typeface="Libre Franklin"/>
                <a:ea typeface="Libre Franklin"/>
                <a:cs typeface="Libre Franklin"/>
                <a:sym typeface="Libre Franklin"/>
              </a:rPr>
              <a:t>Shared analysis tools and a single, cohesive analysis team</a:t>
            </a:r>
            <a:r>
              <a:rPr lang="en-US" sz="1800" dirty="0">
                <a:latin typeface="Libre Franklin"/>
                <a:ea typeface="Libre Franklin"/>
                <a:cs typeface="Libre Franklin"/>
                <a:sym typeface="Libre Franklin"/>
              </a:rPr>
              <a:t> across detector technologies</a:t>
            </a:r>
            <a:endParaRPr sz="1800" dirty="0">
              <a:latin typeface="Libre Franklin"/>
              <a:ea typeface="Libre Franklin"/>
              <a:cs typeface="Libre Franklin"/>
              <a:sym typeface="Libre Franklin"/>
            </a:endParaRPr>
          </a:p>
          <a:p>
            <a:pPr marL="214312" marR="0" lvl="0" indent="-112712" algn="l" rtl="0">
              <a:lnSpc>
                <a:spcPct val="100000"/>
              </a:lnSpc>
              <a:spcBef>
                <a:spcPts val="0"/>
              </a:spcBef>
              <a:spcAft>
                <a:spcPts val="0"/>
              </a:spcAft>
              <a:buClr>
                <a:srgbClr val="000000"/>
              </a:buClr>
              <a:buSzPts val="1600"/>
              <a:buFont typeface="Arial"/>
              <a:buNone/>
            </a:pPr>
            <a:endParaRPr sz="1800" b="1" i="0" u="none" strike="noStrike" cap="none" dirty="0">
              <a:solidFill>
                <a:srgbClr val="0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r>
              <a:rPr lang="en-US" sz="1800" b="1" i="0" u="none" strike="noStrike" cap="none" dirty="0">
                <a:solidFill>
                  <a:srgbClr val="000000"/>
                </a:solidFill>
                <a:latin typeface="Libre Franklin"/>
                <a:ea typeface="Libre Franklin"/>
                <a:cs typeface="Libre Franklin"/>
                <a:sym typeface="Libre Franklin"/>
              </a:rPr>
              <a:t>Schedule:</a:t>
            </a:r>
            <a:endParaRPr sz="1800" dirty="0">
              <a:latin typeface="Libre Franklin"/>
              <a:ea typeface="Libre Franklin"/>
              <a:cs typeface="Libre Franklin"/>
              <a:sym typeface="Libre Franklin"/>
            </a:endParaRPr>
          </a:p>
          <a:p>
            <a:pPr marL="557212" marR="0" lvl="1" indent="-227012" algn="l" rtl="0">
              <a:lnSpc>
                <a:spcPct val="100000"/>
              </a:lnSpc>
              <a:spcBef>
                <a:spcPts val="0"/>
              </a:spcBef>
              <a:spcAft>
                <a:spcPts val="0"/>
              </a:spcAft>
              <a:buClr>
                <a:srgbClr val="000000"/>
              </a:buClr>
              <a:buSzPts val="1800"/>
              <a:buFont typeface="Libre Franklin"/>
              <a:buChar char="-"/>
            </a:pPr>
            <a:r>
              <a:rPr lang="en-US" sz="1800" i="0" u="none" strike="noStrike" cap="none" dirty="0">
                <a:solidFill>
                  <a:srgbClr val="0070C0"/>
                </a:solidFill>
                <a:latin typeface="Libre Franklin"/>
                <a:ea typeface="Libre Franklin"/>
                <a:cs typeface="Libre Franklin"/>
                <a:sym typeface="Libre Franklin"/>
              </a:rPr>
              <a:t>Project planning stage: FY2020-FY202</a:t>
            </a:r>
            <a:r>
              <a:rPr lang="en-US" sz="1800" dirty="0">
                <a:solidFill>
                  <a:srgbClr val="0070C0"/>
                </a:solidFill>
                <a:latin typeface="Libre Franklin"/>
                <a:ea typeface="Libre Franklin"/>
                <a:cs typeface="Libre Franklin"/>
                <a:sym typeface="Libre Franklin"/>
              </a:rPr>
              <a:t>5 (completed)</a:t>
            </a:r>
            <a:endParaRPr sz="1800" i="0" u="none" strike="noStrike" cap="none" dirty="0">
              <a:solidFill>
                <a:schemeClr val="dk1"/>
              </a:solidFill>
              <a:latin typeface="Libre Franklin"/>
              <a:ea typeface="Libre Franklin"/>
              <a:cs typeface="Libre Franklin"/>
              <a:sym typeface="Libre Franklin"/>
            </a:endParaRPr>
          </a:p>
          <a:p>
            <a:pPr marL="557212" marR="0" lvl="1" indent="-227012" algn="l" rtl="0">
              <a:lnSpc>
                <a:spcPct val="100000"/>
              </a:lnSpc>
              <a:spcBef>
                <a:spcPts val="0"/>
              </a:spcBef>
              <a:spcAft>
                <a:spcPts val="0"/>
              </a:spcAft>
              <a:buClr>
                <a:srgbClr val="000000"/>
              </a:buClr>
              <a:buSzPts val="1800"/>
              <a:buFont typeface="Libre Franklin"/>
              <a:buChar char="-"/>
            </a:pPr>
            <a:r>
              <a:rPr lang="en-US" sz="1800" i="0" u="none" strike="noStrike" cap="none" dirty="0">
                <a:solidFill>
                  <a:srgbClr val="C00000"/>
                </a:solidFill>
                <a:latin typeface="Libre Franklin"/>
                <a:ea typeface="Libre Franklin"/>
                <a:cs typeface="Libre Franklin"/>
                <a:sym typeface="Libre Franklin"/>
              </a:rPr>
              <a:t>Project phase:  FY2025-FY2028 (current)</a:t>
            </a:r>
            <a:endParaRPr sz="1800" dirty="0">
              <a:solidFill>
                <a:srgbClr val="C00000"/>
              </a:solidFill>
              <a:latin typeface="Libre Franklin"/>
              <a:ea typeface="Libre Franklin"/>
              <a:cs typeface="Libre Franklin"/>
              <a:sym typeface="Libre Franklin"/>
            </a:endParaRPr>
          </a:p>
          <a:p>
            <a:pPr marL="557212" marR="0" lvl="1" indent="-227012" algn="l" rtl="0">
              <a:lnSpc>
                <a:spcPct val="100000"/>
              </a:lnSpc>
              <a:spcBef>
                <a:spcPts val="0"/>
              </a:spcBef>
              <a:spcAft>
                <a:spcPts val="0"/>
              </a:spcAft>
              <a:buClr>
                <a:srgbClr val="000000"/>
              </a:buClr>
              <a:buSzPts val="1800"/>
              <a:buFont typeface="Libre Franklin"/>
              <a:buChar char="-"/>
            </a:pPr>
            <a:r>
              <a:rPr lang="en-US" sz="1800" i="0" u="none" strike="noStrike" cap="none" dirty="0">
                <a:solidFill>
                  <a:srgbClr val="000000"/>
                </a:solidFill>
                <a:latin typeface="Libre Franklin"/>
                <a:ea typeface="Libre Franklin"/>
                <a:cs typeface="Libre Franklin"/>
                <a:sym typeface="Libre Franklin"/>
              </a:rPr>
              <a:t>Operations phase: FY2029-FY2031</a:t>
            </a:r>
            <a:endParaRPr sz="1800" dirty="0">
              <a:latin typeface="Libre Franklin"/>
              <a:ea typeface="Libre Franklin"/>
              <a:cs typeface="Libre Franklin"/>
              <a:sym typeface="Libre Franklin"/>
            </a:endParaRPr>
          </a:p>
        </p:txBody>
      </p:sp>
      <p:sp>
        <p:nvSpPr>
          <p:cNvPr id="220" name="Google Shape;220;p33"/>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221" name="Google Shape;221;p33"/>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57"/>
              <a:buNone/>
            </a:pPr>
            <a:r>
              <a:rPr lang="en-US" sz="3600" b="1"/>
              <a:t>TESSERACT project</a:t>
            </a:r>
            <a:r>
              <a:rPr lang="en-US" sz="3200" b="1"/>
              <a:t> </a:t>
            </a:r>
            <a:endParaRPr sz="3200"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6"/>
          <p:cNvSpPr/>
          <p:nvPr/>
        </p:nvSpPr>
        <p:spPr>
          <a:xfrm>
            <a:off x="207800" y="818650"/>
            <a:ext cx="11984100" cy="6617100"/>
          </a:xfrm>
          <a:prstGeom prst="rect">
            <a:avLst/>
          </a:prstGeom>
          <a:noFill/>
          <a:ln>
            <a:noFill/>
          </a:ln>
        </p:spPr>
        <p:txBody>
          <a:bodyPr spcFirstLastPara="1" wrap="square" lIns="91425" tIns="45700" rIns="91425" bIns="45700" anchor="t" anchorCtr="0">
            <a:noAutofit/>
          </a:bodyPr>
          <a:lstStyle/>
          <a:p>
            <a:pPr marL="342900" marR="0" lvl="0" indent="-381000" algn="l" rtl="0">
              <a:lnSpc>
                <a:spcPct val="100000"/>
              </a:lnSpc>
              <a:spcBef>
                <a:spcPts val="0"/>
              </a:spcBef>
              <a:spcAft>
                <a:spcPts val="0"/>
              </a:spcAft>
              <a:buClr>
                <a:schemeClr val="dk1"/>
              </a:buClr>
              <a:buSzPts val="2000"/>
              <a:buFont typeface="Libre Franklin"/>
              <a:buChar char="▪"/>
            </a:pPr>
            <a:r>
              <a:rPr lang="en-US" sz="2000" dirty="0">
                <a:solidFill>
                  <a:schemeClr val="dk1"/>
                </a:solidFill>
                <a:latin typeface="Libre Franklin"/>
                <a:ea typeface="Libre Franklin"/>
                <a:cs typeface="Libre Franklin"/>
                <a:sym typeface="Libre Franklin"/>
              </a:rPr>
              <a:t>TESSERACT has </a:t>
            </a:r>
            <a:r>
              <a:rPr lang="en-US" sz="2000" dirty="0">
                <a:solidFill>
                  <a:srgbClr val="0028A5"/>
                </a:solidFill>
                <a:latin typeface="Libre Franklin"/>
                <a:ea typeface="Libre Franklin"/>
                <a:cs typeface="Libre Franklin"/>
                <a:sym typeface="Libre Franklin"/>
              </a:rPr>
              <a:t>existing detectors</a:t>
            </a:r>
            <a:r>
              <a:rPr lang="en-US" sz="2000" dirty="0">
                <a:solidFill>
                  <a:schemeClr val="dk1"/>
                </a:solidFill>
                <a:latin typeface="Libre Franklin"/>
                <a:ea typeface="Libre Franklin"/>
                <a:cs typeface="Libre Franklin"/>
                <a:sym typeface="Libre Franklin"/>
              </a:rPr>
              <a:t> with </a:t>
            </a:r>
            <a:r>
              <a:rPr lang="en-US" sz="2000" dirty="0">
                <a:solidFill>
                  <a:srgbClr val="C00000"/>
                </a:solidFill>
                <a:latin typeface="Libre Franklin"/>
                <a:ea typeface="Libre Franklin"/>
                <a:cs typeface="Libre Franklin"/>
                <a:sym typeface="Libre Franklin"/>
              </a:rPr>
              <a:t>world-leading energy resolution</a:t>
            </a:r>
            <a:r>
              <a:rPr lang="en-US" sz="2000" dirty="0">
                <a:solidFill>
                  <a:schemeClr val="dk1"/>
                </a:solidFill>
                <a:latin typeface="Libre Franklin"/>
                <a:ea typeface="Libre Franklin"/>
                <a:cs typeface="Libre Franklin"/>
                <a:sym typeface="Libre Franklin"/>
              </a:rPr>
              <a:t> that can provide interesting science as soon as they can get underground in a low-background, cryogenic setup.</a:t>
            </a:r>
            <a:endParaRPr sz="2000" dirty="0">
              <a:solidFill>
                <a:schemeClr val="dk1"/>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i="0" u="none" strike="noStrike" cap="none" dirty="0">
              <a:solidFill>
                <a:srgbClr val="00B050"/>
              </a:solidFill>
              <a:latin typeface="Libre Franklin"/>
              <a:ea typeface="Libre Franklin"/>
              <a:cs typeface="Libre Franklin"/>
              <a:sym typeface="Libre Franklin"/>
            </a:endParaRPr>
          </a:p>
          <a:p>
            <a:pPr marL="342900" marR="0" lvl="0" indent="-381000" algn="l" rtl="0">
              <a:lnSpc>
                <a:spcPct val="100000"/>
              </a:lnSpc>
              <a:spcBef>
                <a:spcPts val="0"/>
              </a:spcBef>
              <a:spcAft>
                <a:spcPts val="0"/>
              </a:spcAft>
              <a:buClr>
                <a:srgbClr val="000000"/>
              </a:buClr>
              <a:buSzPts val="2000"/>
              <a:buFont typeface="Libre Franklin"/>
              <a:buChar char="▪"/>
            </a:pPr>
            <a:r>
              <a:rPr lang="en-US" sz="2000" i="0" u="none" strike="noStrike" cap="none" dirty="0">
                <a:solidFill>
                  <a:schemeClr val="dk1"/>
                </a:solidFill>
                <a:latin typeface="Libre Franklin"/>
                <a:ea typeface="Libre Franklin"/>
                <a:cs typeface="Libre Franklin"/>
                <a:sym typeface="Libre Franklin"/>
              </a:rPr>
              <a:t>TESSERACT has chosen an underground site: The </a:t>
            </a:r>
            <a:r>
              <a:rPr lang="en-US" sz="2000" i="0" u="none" strike="noStrike" cap="none" dirty="0" err="1">
                <a:solidFill>
                  <a:schemeClr val="dk1"/>
                </a:solidFill>
                <a:latin typeface="Libre Franklin"/>
                <a:ea typeface="Libre Franklin"/>
                <a:cs typeface="Libre Franklin"/>
                <a:sym typeface="Libre Franklin"/>
              </a:rPr>
              <a:t>Laboratoire</a:t>
            </a:r>
            <a:r>
              <a:rPr lang="en-US" sz="2000" i="0" u="none" strike="noStrike" cap="none" dirty="0">
                <a:solidFill>
                  <a:schemeClr val="dk1"/>
                </a:solidFill>
                <a:latin typeface="Libre Franklin"/>
                <a:ea typeface="Libre Franklin"/>
                <a:cs typeface="Libre Franklin"/>
                <a:sym typeface="Libre Franklin"/>
              </a:rPr>
              <a:t> </a:t>
            </a:r>
            <a:r>
              <a:rPr lang="en-US" sz="2000" i="0" u="none" strike="noStrike" cap="none" dirty="0" err="1">
                <a:solidFill>
                  <a:schemeClr val="dk1"/>
                </a:solidFill>
                <a:latin typeface="Libre Franklin"/>
                <a:ea typeface="Libre Franklin"/>
                <a:cs typeface="Libre Franklin"/>
                <a:sym typeface="Libre Franklin"/>
              </a:rPr>
              <a:t>Souterraine</a:t>
            </a:r>
            <a:r>
              <a:rPr lang="en-US" sz="2000" i="0" u="none" strike="noStrike" cap="none" dirty="0">
                <a:solidFill>
                  <a:schemeClr val="dk1"/>
                </a:solidFill>
                <a:latin typeface="Libre Franklin"/>
                <a:ea typeface="Libre Franklin"/>
                <a:cs typeface="Libre Franklin"/>
                <a:sym typeface="Libre Franklin"/>
              </a:rPr>
              <a:t> de Modane (LSM), located under the Alps at the French/Italian border. </a:t>
            </a:r>
            <a:r>
              <a:rPr lang="en-US" sz="2000" i="0" u="none" strike="noStrike" cap="none" dirty="0">
                <a:solidFill>
                  <a:srgbClr val="C00000"/>
                </a:solidFill>
                <a:latin typeface="Libre Franklin"/>
                <a:ea typeface="Libre Franklin"/>
                <a:cs typeface="Libre Franklin"/>
                <a:sym typeface="Libre Franklin"/>
              </a:rPr>
              <a:t>CNRS/IN2P3 has also committed laboratory space for both setups at LSM</a:t>
            </a:r>
            <a:r>
              <a:rPr lang="en-US" sz="2000" dirty="0">
                <a:solidFill>
                  <a:srgbClr val="C00000"/>
                </a:solidFill>
                <a:latin typeface="Libre Franklin"/>
                <a:ea typeface="Libre Franklin"/>
                <a:cs typeface="Libre Franklin"/>
                <a:sym typeface="Libre Franklin"/>
              </a:rPr>
              <a:t>.</a:t>
            </a:r>
            <a:endParaRPr sz="2000" dirty="0">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i="0" u="none" strike="noStrike" cap="none" dirty="0">
              <a:solidFill>
                <a:schemeClr val="dk1"/>
              </a:solidFill>
              <a:latin typeface="Libre Franklin"/>
              <a:ea typeface="Libre Franklin"/>
              <a:cs typeface="Libre Franklin"/>
              <a:sym typeface="Libre Franklin"/>
            </a:endParaRPr>
          </a:p>
          <a:p>
            <a:pPr marL="342900" marR="0" lvl="0" indent="-381000" algn="l" rtl="0">
              <a:lnSpc>
                <a:spcPct val="100000"/>
              </a:lnSpc>
              <a:spcBef>
                <a:spcPts val="0"/>
              </a:spcBef>
              <a:spcAft>
                <a:spcPts val="0"/>
              </a:spcAft>
              <a:buClr>
                <a:srgbClr val="000000"/>
              </a:buClr>
              <a:buSzPts val="2000"/>
              <a:buFont typeface="Libre Franklin"/>
              <a:buChar char="▪"/>
            </a:pPr>
            <a:r>
              <a:rPr lang="en-US" sz="2000" i="0" u="none" strike="noStrike" cap="none" dirty="0">
                <a:solidFill>
                  <a:schemeClr val="dk1"/>
                </a:solidFill>
                <a:latin typeface="Libre Franklin"/>
                <a:ea typeface="Libre Franklin"/>
                <a:cs typeface="Libre Franklin"/>
                <a:sym typeface="Libre Franklin"/>
              </a:rPr>
              <a:t>The CNRS IN2P3 is allocating </a:t>
            </a:r>
            <a:r>
              <a:rPr lang="en-US" sz="2000" i="0" u="none" strike="noStrike" cap="none" dirty="0">
                <a:solidFill>
                  <a:srgbClr val="000000"/>
                </a:solidFill>
                <a:latin typeface="Libre Franklin"/>
                <a:ea typeface="Libre Franklin"/>
                <a:cs typeface="Libre Franklin"/>
                <a:sym typeface="Libre Franklin"/>
              </a:rPr>
              <a:t>equipment</a:t>
            </a:r>
            <a:r>
              <a:rPr lang="en-US" sz="2000" dirty="0">
                <a:latin typeface="Libre Franklin"/>
                <a:ea typeface="Libre Franklin"/>
                <a:cs typeface="Libre Franklin"/>
                <a:sym typeface="Libre Franklin"/>
              </a:rPr>
              <a:t>, </a:t>
            </a:r>
            <a:r>
              <a:rPr lang="en-US" sz="2000" i="0" u="none" strike="noStrike" cap="none" dirty="0">
                <a:solidFill>
                  <a:srgbClr val="000000"/>
                </a:solidFill>
                <a:latin typeface="Libre Franklin"/>
                <a:ea typeface="Libre Franklin"/>
                <a:cs typeface="Libre Franklin"/>
                <a:sym typeface="Libre Franklin"/>
              </a:rPr>
              <a:t>postdocs/theses</a:t>
            </a:r>
            <a:r>
              <a:rPr lang="en-US" sz="2000" dirty="0">
                <a:latin typeface="Libre Franklin"/>
                <a:ea typeface="Libre Franklin"/>
                <a:cs typeface="Libre Franklin"/>
                <a:sym typeface="Libre Franklin"/>
              </a:rPr>
              <a:t>, and </a:t>
            </a:r>
            <a:r>
              <a:rPr lang="en-US" sz="2000" i="0" u="none" strike="noStrike" cap="none" dirty="0">
                <a:solidFill>
                  <a:srgbClr val="000000"/>
                </a:solidFill>
                <a:latin typeface="Libre Franklin"/>
                <a:ea typeface="Libre Franklin"/>
                <a:cs typeface="Libre Franklin"/>
                <a:sym typeface="Libre Franklin"/>
              </a:rPr>
              <a:t>permanent staff working on the project</a:t>
            </a:r>
            <a:endParaRPr lang="en-US" sz="2000" dirty="0">
              <a:latin typeface="Libre Franklin"/>
              <a:ea typeface="Libre Franklin"/>
              <a:cs typeface="Libre Franklin"/>
              <a:sym typeface="Libre Franklin"/>
            </a:endParaRPr>
          </a:p>
          <a:p>
            <a:pPr marL="342900" marR="0" lvl="0" indent="-381000" algn="l" rtl="0">
              <a:lnSpc>
                <a:spcPct val="100000"/>
              </a:lnSpc>
              <a:spcBef>
                <a:spcPts val="0"/>
              </a:spcBef>
              <a:spcAft>
                <a:spcPts val="0"/>
              </a:spcAft>
              <a:buClr>
                <a:srgbClr val="000000"/>
              </a:buClr>
              <a:buSzPts val="2000"/>
              <a:buFont typeface="Libre Franklin"/>
              <a:buChar char="▪"/>
            </a:pPr>
            <a:endParaRPr sz="2000" dirty="0">
              <a:latin typeface="Libre Franklin"/>
              <a:ea typeface="Libre Franklin"/>
              <a:cs typeface="Libre Franklin"/>
              <a:sym typeface="Libre Franklin"/>
            </a:endParaRPr>
          </a:p>
          <a:p>
            <a:pPr marL="342900" marR="0" lvl="0" indent="-381000" algn="l" rtl="0">
              <a:lnSpc>
                <a:spcPct val="100000"/>
              </a:lnSpc>
              <a:spcBef>
                <a:spcPts val="0"/>
              </a:spcBef>
              <a:spcAft>
                <a:spcPts val="0"/>
              </a:spcAft>
              <a:buSzPts val="2000"/>
              <a:buFont typeface="Libre Franklin"/>
              <a:buChar char="▪"/>
            </a:pPr>
            <a:r>
              <a:rPr lang="en-US" sz="2000" dirty="0">
                <a:latin typeface="Libre Franklin"/>
                <a:ea typeface="Libre Franklin"/>
                <a:cs typeface="Libre Franklin"/>
                <a:sym typeface="Libre Franklin"/>
              </a:rPr>
              <a:t>Switzerland (SNF) is supporting TESSERACT research.</a:t>
            </a:r>
          </a:p>
          <a:p>
            <a:pPr marL="342900" marR="0" lvl="0" indent="-381000" algn="l" rtl="0">
              <a:lnSpc>
                <a:spcPct val="100000"/>
              </a:lnSpc>
              <a:spcBef>
                <a:spcPts val="0"/>
              </a:spcBef>
              <a:spcAft>
                <a:spcPts val="0"/>
              </a:spcAft>
              <a:buSzPts val="2000"/>
              <a:buFont typeface="Libre Franklin"/>
              <a:buChar char="▪"/>
            </a:pPr>
            <a:endParaRPr sz="2000" dirty="0">
              <a:latin typeface="Libre Franklin"/>
              <a:ea typeface="Libre Franklin"/>
              <a:cs typeface="Libre Franklin"/>
              <a:sym typeface="Libre Franklin"/>
            </a:endParaRPr>
          </a:p>
          <a:p>
            <a:pPr marL="342900" marR="0" lvl="0" indent="-381000" algn="l" rtl="0">
              <a:lnSpc>
                <a:spcPct val="100000"/>
              </a:lnSpc>
              <a:spcBef>
                <a:spcPts val="0"/>
              </a:spcBef>
              <a:spcAft>
                <a:spcPts val="0"/>
              </a:spcAft>
              <a:buClr>
                <a:srgbClr val="0028A5"/>
              </a:buClr>
              <a:buSzPts val="2000"/>
              <a:buFont typeface="Libre Franklin"/>
              <a:buChar char="▪"/>
            </a:pPr>
            <a:r>
              <a:rPr lang="en-US" sz="2000" dirty="0">
                <a:solidFill>
                  <a:srgbClr val="0028A5"/>
                </a:solidFill>
                <a:latin typeface="Libre Franklin"/>
                <a:ea typeface="Libre Franklin"/>
                <a:cs typeface="Libre Franklin"/>
                <a:sym typeface="Libre Franklin"/>
              </a:rPr>
              <a:t>May 9, 2024: DOE announces TESSERACT to be the first new small project in DM physics.</a:t>
            </a:r>
            <a:endParaRPr sz="2000" dirty="0">
              <a:solidFill>
                <a:srgbClr val="0028A5"/>
              </a:solidFill>
              <a:latin typeface="Libre Franklin"/>
              <a:ea typeface="Libre Franklin"/>
              <a:cs typeface="Libre Franklin"/>
              <a:sym typeface="Libre Franklin"/>
            </a:endParaRPr>
          </a:p>
          <a:p>
            <a:pPr marR="0" lvl="0" algn="l" rtl="0">
              <a:lnSpc>
                <a:spcPct val="100000"/>
              </a:lnSpc>
              <a:spcBef>
                <a:spcPts val="0"/>
              </a:spcBef>
              <a:spcAft>
                <a:spcPts val="0"/>
              </a:spcAft>
              <a:buClr>
                <a:srgbClr val="C00000"/>
              </a:buClr>
              <a:buSzPts val="2000"/>
            </a:pPr>
            <a:endParaRPr lang="en-US" sz="2000" dirty="0">
              <a:solidFill>
                <a:srgbClr val="C00000"/>
              </a:solidFill>
              <a:latin typeface="Libre Franklin"/>
              <a:ea typeface="Libre Franklin"/>
              <a:cs typeface="Libre Franklin"/>
              <a:sym typeface="Libre Franklin"/>
            </a:endParaRPr>
          </a:p>
          <a:p>
            <a:pPr marL="342900" marR="0" lvl="0" indent="-381000" algn="l" rtl="0">
              <a:lnSpc>
                <a:spcPct val="100000"/>
              </a:lnSpc>
              <a:spcBef>
                <a:spcPts val="0"/>
              </a:spcBef>
              <a:spcAft>
                <a:spcPts val="0"/>
              </a:spcAft>
              <a:buClr>
                <a:srgbClr val="C00000"/>
              </a:buClr>
              <a:buSzPts val="2000"/>
              <a:buFont typeface="Libre Franklin"/>
              <a:buChar char="▪"/>
            </a:pPr>
            <a:r>
              <a:rPr lang="en-US" sz="2000" dirty="0">
                <a:solidFill>
                  <a:srgbClr val="C00000"/>
                </a:solidFill>
                <a:latin typeface="Libre Franklin"/>
                <a:ea typeface="Libre Franklin"/>
                <a:cs typeface="Libre Franklin"/>
                <a:sym typeface="Libre Franklin"/>
              </a:rPr>
              <a:t>In June 2025 TESSERACT held a Director’s Review (PD-1/3a). </a:t>
            </a:r>
          </a:p>
          <a:p>
            <a:pPr marL="342900" marR="0" lvl="0" indent="-381000" algn="l" rtl="0">
              <a:lnSpc>
                <a:spcPct val="100000"/>
              </a:lnSpc>
              <a:spcBef>
                <a:spcPts val="0"/>
              </a:spcBef>
              <a:spcAft>
                <a:spcPts val="0"/>
              </a:spcAft>
              <a:buClr>
                <a:srgbClr val="C00000"/>
              </a:buClr>
              <a:buSzPts val="2000"/>
              <a:buFont typeface="Libre Franklin"/>
              <a:buChar char="▪"/>
            </a:pPr>
            <a:endParaRPr lang="en-US" sz="2000" dirty="0">
              <a:solidFill>
                <a:srgbClr val="C00000"/>
              </a:solidFill>
              <a:latin typeface="Libre Franklin"/>
              <a:ea typeface="Libre Franklin"/>
              <a:cs typeface="Libre Franklin"/>
              <a:sym typeface="Libre Franklin"/>
            </a:endParaRPr>
          </a:p>
          <a:p>
            <a:pPr marL="342900" marR="0" lvl="0" indent="-381000" algn="l" rtl="0">
              <a:lnSpc>
                <a:spcPct val="100000"/>
              </a:lnSpc>
              <a:spcBef>
                <a:spcPts val="0"/>
              </a:spcBef>
              <a:spcAft>
                <a:spcPts val="0"/>
              </a:spcAft>
              <a:buClr>
                <a:srgbClr val="C00000"/>
              </a:buClr>
              <a:buSzPts val="2000"/>
              <a:buFont typeface="Libre Franklin"/>
              <a:buChar char="▪"/>
            </a:pPr>
            <a:r>
              <a:rPr lang="en-US" sz="2000" dirty="0">
                <a:solidFill>
                  <a:schemeClr val="accent6">
                    <a:lumMod val="75000"/>
                  </a:schemeClr>
                </a:solidFill>
                <a:latin typeface="Libre Franklin"/>
                <a:ea typeface="Libre Franklin"/>
                <a:cs typeface="Libre Franklin"/>
                <a:sym typeface="Libre Franklin"/>
              </a:rPr>
              <a:t>In July 2025 we held a DOE gateway review, shepherding TESSERACT into the Project phase, with approval to start purchasing major equipment.</a:t>
            </a:r>
          </a:p>
          <a:p>
            <a:pPr marL="342900" marR="0" lvl="0" indent="-381000" algn="l" rtl="0">
              <a:lnSpc>
                <a:spcPct val="100000"/>
              </a:lnSpc>
              <a:spcBef>
                <a:spcPts val="0"/>
              </a:spcBef>
              <a:spcAft>
                <a:spcPts val="0"/>
              </a:spcAft>
              <a:buClr>
                <a:srgbClr val="C00000"/>
              </a:buClr>
              <a:buSzPts val="2000"/>
              <a:buFont typeface="Libre Franklin"/>
              <a:buChar char="▪"/>
            </a:pPr>
            <a:endParaRPr sz="2000" dirty="0">
              <a:solidFill>
                <a:srgbClr val="C00000"/>
              </a:solidFill>
              <a:latin typeface="Libre Franklin"/>
              <a:ea typeface="Libre Franklin"/>
              <a:cs typeface="Libre Franklin"/>
              <a:sym typeface="Libre Franklin"/>
            </a:endParaRPr>
          </a:p>
          <a:p>
            <a:pPr marL="342900" marR="0" lvl="0" indent="-254000" algn="l" rtl="0">
              <a:lnSpc>
                <a:spcPct val="100000"/>
              </a:lnSpc>
              <a:spcBef>
                <a:spcPts val="0"/>
              </a:spcBef>
              <a:spcAft>
                <a:spcPts val="0"/>
              </a:spcAft>
              <a:buClr>
                <a:srgbClr val="000000"/>
              </a:buClr>
              <a:buSzPts val="1400"/>
              <a:buFont typeface="Noto Sans Symbols"/>
              <a:buNone/>
            </a:pPr>
            <a:endParaRPr sz="2000" b="1" i="0" u="none" strike="noStrike" cap="none" dirty="0">
              <a:solidFill>
                <a:srgbClr val="C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2000" b="1" i="0" u="none" strike="noStrike" cap="none" dirty="0">
              <a:solidFill>
                <a:srgbClr val="FF0000"/>
              </a:solidFill>
              <a:latin typeface="Arial"/>
              <a:ea typeface="Arial"/>
              <a:cs typeface="Arial"/>
              <a:sym typeface="Arial"/>
            </a:endParaRPr>
          </a:p>
        </p:txBody>
      </p:sp>
      <p:sp>
        <p:nvSpPr>
          <p:cNvPr id="247" name="Google Shape;247;p36"/>
          <p:cNvSpPr txBox="1">
            <a:spLocks noGrp="1"/>
          </p:cNvSpPr>
          <p:nvPr>
            <p:ph type="sldNum" idx="12"/>
          </p:nvPr>
        </p:nvSpPr>
        <p:spPr>
          <a:xfrm>
            <a:off x="11263745" y="6492875"/>
            <a:ext cx="92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248" name="Google Shape;248;p36"/>
          <p:cNvSpPr txBox="1">
            <a:spLocks noGrp="1"/>
          </p:cNvSpPr>
          <p:nvPr>
            <p:ph type="title"/>
          </p:nvPr>
        </p:nvSpPr>
        <p:spPr>
          <a:xfrm>
            <a:off x="838200" y="32616"/>
            <a:ext cx="11080200" cy="64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3200" b="1"/>
              <a:t>TESSERACT Overview</a:t>
            </a:r>
            <a:endParaRPr sz="3200" b="1"/>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1836</Words>
  <Application>Microsoft Macintosh PowerPoint</Application>
  <PresentationFormat>Widescreen</PresentationFormat>
  <Paragraphs>420</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Libre Franklin</vt:lpstr>
      <vt:lpstr>Helvetica Neue</vt:lpstr>
      <vt:lpstr>Libre Franklin Medium</vt:lpstr>
      <vt:lpstr>Noto Sans Symbols</vt:lpstr>
      <vt:lpstr>Calibri</vt:lpstr>
      <vt:lpstr>Montserrat</vt:lpstr>
      <vt:lpstr>Source Sans Pro</vt:lpstr>
      <vt:lpstr>Proxima Nova</vt:lpstr>
      <vt:lpstr>Arial</vt:lpstr>
      <vt:lpstr>Office Theme</vt:lpstr>
      <vt:lpstr>Detection of Light-Mass and Ultralight Dark Matter Particles with the TESSERACT Experiment</vt:lpstr>
      <vt:lpstr>TESSERACT - A New Experiment to Detect Light and Ultralight Dark Matter</vt:lpstr>
      <vt:lpstr>Dark Matter Nuclear Recoils: Future Directions</vt:lpstr>
      <vt:lpstr>TESSERACT Overview</vt:lpstr>
      <vt:lpstr>TESSERACT Overview</vt:lpstr>
      <vt:lpstr>TESSERACT Overview</vt:lpstr>
      <vt:lpstr>Collaborating Institutions</vt:lpstr>
      <vt:lpstr>TESSERACT project </vt:lpstr>
      <vt:lpstr>TESSERACT Overview</vt:lpstr>
      <vt:lpstr>TESSERACT Sensors</vt:lpstr>
      <vt:lpstr>Instrumental Backgrounds</vt:lpstr>
      <vt:lpstr>Instrumental Backgrounds</vt:lpstr>
      <vt:lpstr>LEE Discrimination and Mitigation</vt:lpstr>
      <vt:lpstr>TESSERACT Has Already Produced New DM Science</vt:lpstr>
      <vt:lpstr>Sapphire Target</vt:lpstr>
      <vt:lpstr>Gallium Arsenide Target</vt:lpstr>
      <vt:lpstr>Si/Ge Target</vt:lpstr>
      <vt:lpstr>Si/Ge Target</vt:lpstr>
      <vt:lpstr>Si/Ge Target</vt:lpstr>
      <vt:lpstr>Superfluid Helium Target (HeRALD)</vt:lpstr>
      <vt:lpstr>Superfluid Helium Target (HeRALD)</vt:lpstr>
      <vt:lpstr>Moving Underground</vt:lpstr>
      <vt:lpstr>Summary</vt:lpstr>
      <vt:lpstr>Shielding Scheme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Daniel McKinsey</cp:lastModifiedBy>
  <cp:revision>2</cp:revision>
  <dcterms:modified xsi:type="dcterms:W3CDTF">2025-09-25T12:06:49Z</dcterms:modified>
</cp:coreProperties>
</file>