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206" r:id="rId1"/>
  </p:sldMasterIdLst>
  <p:notesMasterIdLst>
    <p:notesMasterId r:id="rId68"/>
  </p:notesMasterIdLst>
  <p:sldIdLst>
    <p:sldId id="256" r:id="rId2"/>
    <p:sldId id="5468" r:id="rId3"/>
    <p:sldId id="814" r:id="rId4"/>
    <p:sldId id="5470" r:id="rId5"/>
    <p:sldId id="5425" r:id="rId6"/>
    <p:sldId id="829" r:id="rId7"/>
    <p:sldId id="5443" r:id="rId8"/>
    <p:sldId id="5442" r:id="rId9"/>
    <p:sldId id="5446" r:id="rId10"/>
    <p:sldId id="5447" r:id="rId11"/>
    <p:sldId id="5459" r:id="rId12"/>
    <p:sldId id="5444" r:id="rId13"/>
    <p:sldId id="5448" r:id="rId14"/>
    <p:sldId id="5458" r:id="rId15"/>
    <p:sldId id="5457" r:id="rId16"/>
    <p:sldId id="5456" r:id="rId17"/>
    <p:sldId id="5452" r:id="rId18"/>
    <p:sldId id="5450" r:id="rId19"/>
    <p:sldId id="5441" r:id="rId20"/>
    <p:sldId id="5451" r:id="rId21"/>
    <p:sldId id="794" r:id="rId22"/>
    <p:sldId id="5454" r:id="rId23"/>
    <p:sldId id="5455" r:id="rId24"/>
    <p:sldId id="5473" r:id="rId25"/>
    <p:sldId id="5474" r:id="rId26"/>
    <p:sldId id="5472" r:id="rId27"/>
    <p:sldId id="5434" r:id="rId28"/>
    <p:sldId id="802" r:id="rId29"/>
    <p:sldId id="5436" r:id="rId30"/>
    <p:sldId id="519" r:id="rId31"/>
    <p:sldId id="800" r:id="rId32"/>
    <p:sldId id="807" r:id="rId33"/>
    <p:sldId id="5463" r:id="rId34"/>
    <p:sldId id="5430" r:id="rId35"/>
    <p:sldId id="5467" r:id="rId36"/>
    <p:sldId id="5433" r:id="rId37"/>
    <p:sldId id="502" r:id="rId38"/>
    <p:sldId id="797" r:id="rId39"/>
    <p:sldId id="462" r:id="rId40"/>
    <p:sldId id="453" r:id="rId41"/>
    <p:sldId id="811" r:id="rId42"/>
    <p:sldId id="5466" r:id="rId43"/>
    <p:sldId id="5475" r:id="rId44"/>
    <p:sldId id="5477" r:id="rId45"/>
    <p:sldId id="5478" r:id="rId46"/>
    <p:sldId id="5476" r:id="rId47"/>
    <p:sldId id="5465" r:id="rId48"/>
    <p:sldId id="5479" r:id="rId49"/>
    <p:sldId id="484" r:id="rId50"/>
    <p:sldId id="259" r:id="rId51"/>
    <p:sldId id="278" r:id="rId52"/>
    <p:sldId id="776" r:id="rId53"/>
    <p:sldId id="821" r:id="rId54"/>
    <p:sldId id="429" r:id="rId55"/>
    <p:sldId id="358" r:id="rId56"/>
    <p:sldId id="822" r:id="rId57"/>
    <p:sldId id="839" r:id="rId58"/>
    <p:sldId id="262" r:id="rId59"/>
    <p:sldId id="5435" r:id="rId60"/>
    <p:sldId id="260" r:id="rId61"/>
    <p:sldId id="843" r:id="rId62"/>
    <p:sldId id="5437" r:id="rId63"/>
    <p:sldId id="844" r:id="rId64"/>
    <p:sldId id="5418" r:id="rId65"/>
    <p:sldId id="5438" r:id="rId66"/>
    <p:sldId id="5439" r:id="rId6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F00"/>
    <a:srgbClr val="73FDD6"/>
    <a:srgbClr val="73FEFF"/>
    <a:srgbClr val="EBEBEB"/>
    <a:srgbClr val="00F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62"/>
    <p:restoredTop sz="95636"/>
  </p:normalViewPr>
  <p:slideViewPr>
    <p:cSldViewPr snapToGrid="0" snapToObjects="1">
      <p:cViewPr>
        <p:scale>
          <a:sx n="101" d="100"/>
          <a:sy n="101" d="100"/>
        </p:scale>
        <p:origin x="840" y="3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B2CCC8-6398-224F-8FAB-4B81110730BD}" type="datetimeFigureOut">
              <a:rPr lang="en-US" smtClean="0"/>
              <a:t>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5CF3F1-69C9-F844-AB11-C300E3E369C7}" type="slidenum">
              <a:rPr lang="en-US" smtClean="0"/>
              <a:t>‹#›</a:t>
            </a:fld>
            <a:endParaRPr lang="en-US"/>
          </a:p>
        </p:txBody>
      </p:sp>
    </p:spTree>
    <p:extLst>
      <p:ext uri="{BB962C8B-B14F-4D97-AF65-F5344CB8AC3E}">
        <p14:creationId xmlns:p14="http://schemas.microsoft.com/office/powerpoint/2010/main" val="21383368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5CF3F1-69C9-F844-AB11-C300E3E369C7}" type="slidenum">
              <a:rPr lang="en-US" smtClean="0"/>
              <a:t>10</a:t>
            </a:fld>
            <a:endParaRPr lang="en-US"/>
          </a:p>
        </p:txBody>
      </p:sp>
    </p:spTree>
    <p:extLst>
      <p:ext uri="{BB962C8B-B14F-4D97-AF65-F5344CB8AC3E}">
        <p14:creationId xmlns:p14="http://schemas.microsoft.com/office/powerpoint/2010/main" val="2156101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5CF3F1-69C9-F844-AB11-C300E3E369C7}" type="slidenum">
              <a:rPr lang="en-US" smtClean="0"/>
              <a:t>35</a:t>
            </a:fld>
            <a:endParaRPr lang="en-US"/>
          </a:p>
        </p:txBody>
      </p:sp>
    </p:spTree>
    <p:extLst>
      <p:ext uri="{BB962C8B-B14F-4D97-AF65-F5344CB8AC3E}">
        <p14:creationId xmlns:p14="http://schemas.microsoft.com/office/powerpoint/2010/main" val="2485889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12965b4e7e3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0" name="Google Shape;530;g12965b4e7e3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r>
              <a:rPr lang="en-US" dirty="0"/>
              <a:t>----- Meeting Notes (3/1/18 20:12) -----</a:t>
            </a:r>
          </a:p>
          <a:p>
            <a:r>
              <a:rPr lang="en-US" dirty="0"/>
              <a:t>Misalignment: at QCD phase transition (100 MeV) non-perturbative effects generate a mass and the axion field relaxes to its minimum (PQ mechanism)</a:t>
            </a:r>
          </a:p>
          <a:p>
            <a:r>
              <a:rPr lang="en-US" dirty="0"/>
              <a:t>----- Meeting Notes (3/10/18 13:19) -----</a:t>
            </a:r>
          </a:p>
          <a:p>
            <a:r>
              <a:rPr lang="en-US" dirty="0"/>
              <a:t>Lambda QCD?</a:t>
            </a:r>
          </a:p>
          <a:p>
            <a:endParaRPr lang="en-US" dirty="0"/>
          </a:p>
        </p:txBody>
      </p:sp>
      <p:sp>
        <p:nvSpPr>
          <p:cNvPr id="4" name="Slide Number Placeholder 3"/>
          <p:cNvSpPr>
            <a:spLocks noGrp="1"/>
          </p:cNvSpPr>
          <p:nvPr>
            <p:ph type="sldNum" sz="quarter" idx="10"/>
          </p:nvPr>
        </p:nvSpPr>
        <p:spPr/>
        <p:txBody>
          <a:bodyPr/>
          <a:lstStyle/>
          <a:p>
            <a:fld id="{2128B803-B851-884C-B4D5-BD4025D79F5C}" type="slidenum">
              <a:rPr lang="en-US" smtClean="0"/>
              <a:t>53</a:t>
            </a:fld>
            <a:endParaRPr lang="en-US"/>
          </a:p>
        </p:txBody>
      </p:sp>
    </p:spTree>
    <p:extLst>
      <p:ext uri="{BB962C8B-B14F-4D97-AF65-F5344CB8AC3E}">
        <p14:creationId xmlns:p14="http://schemas.microsoft.com/office/powerpoint/2010/main" val="802635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r>
              <a:rPr lang="en-US" dirty="0"/>
              <a:t>----- Meeting Notes (3/8/18 16:28) -----</a:t>
            </a:r>
          </a:p>
          <a:p>
            <a:r>
              <a:rPr lang="en-US" dirty="0"/>
              <a:t>--10-12 eV QCD axion limit from fa exceeding Planck scale</a:t>
            </a:r>
          </a:p>
          <a:p>
            <a:r>
              <a:rPr lang="en-US" dirty="0"/>
              <a:t>--Hot dark matter limit comes from processes involving quarks and gluons that give rise to axion during QCD color confinement. Pion + Pion -&gt; Pion + Axion</a:t>
            </a:r>
          </a:p>
          <a:p>
            <a:r>
              <a:rPr lang="en-US" dirty="0"/>
              <a:t>--Yellow: possible theoretical models based on Electromagnetic and Color Anomaly E/N ratio</a:t>
            </a:r>
          </a:p>
          <a:p>
            <a:r>
              <a:rPr lang="en-US" dirty="0"/>
              <a:t>--</a:t>
            </a:r>
          </a:p>
          <a:p>
            <a:endParaRPr lang="en-US" dirty="0"/>
          </a:p>
          <a:p>
            <a:r>
              <a:rPr lang="en-US" dirty="0"/>
              <a:t>--Telescope: If axions are present in galaxies then their decay photons would appear as spectral lines</a:t>
            </a:r>
          </a:p>
          <a:p>
            <a:r>
              <a:rPr lang="en-US" dirty="0"/>
              <a:t>----- Meeting Notes (3/10/18 14:42) -----</a:t>
            </a:r>
          </a:p>
          <a:p>
            <a:r>
              <a:rPr lang="en-US" dirty="0"/>
              <a:t>Massive stars: Photon+He4=He4+A</a:t>
            </a:r>
          </a:p>
          <a:p>
            <a:r>
              <a:rPr lang="en-US" dirty="0"/>
              <a:t>----- Meeting Notes (3/10/18 15:52) -----</a:t>
            </a:r>
          </a:p>
          <a:p>
            <a:r>
              <a:rPr lang="en-US" dirty="0" err="1"/>
              <a:t>Brokeheaven</a:t>
            </a:r>
            <a:r>
              <a:rPr lang="en-US" dirty="0"/>
              <a:t> and University of Florida </a:t>
            </a:r>
            <a:r>
              <a:rPr lang="en-US" dirty="0" err="1"/>
              <a:t>haloscope</a:t>
            </a:r>
            <a:r>
              <a:rPr lang="en-US" dirty="0"/>
              <a:t> with just HFETs</a:t>
            </a:r>
          </a:p>
        </p:txBody>
      </p:sp>
      <p:sp>
        <p:nvSpPr>
          <p:cNvPr id="4" name="Slide Number Placeholder 3"/>
          <p:cNvSpPr>
            <a:spLocks noGrp="1"/>
          </p:cNvSpPr>
          <p:nvPr>
            <p:ph type="sldNum" sz="quarter" idx="10"/>
          </p:nvPr>
        </p:nvSpPr>
        <p:spPr/>
        <p:txBody>
          <a:bodyPr/>
          <a:lstStyle/>
          <a:p>
            <a:fld id="{2128B803-B851-884C-B4D5-BD4025D79F5C}" type="slidenum">
              <a:rPr lang="en-US" smtClean="0"/>
              <a:t>54</a:t>
            </a:fld>
            <a:endParaRPr lang="en-US"/>
          </a:p>
        </p:txBody>
      </p:sp>
    </p:spTree>
    <p:extLst>
      <p:ext uri="{BB962C8B-B14F-4D97-AF65-F5344CB8AC3E}">
        <p14:creationId xmlns:p14="http://schemas.microsoft.com/office/powerpoint/2010/main" val="35381351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r>
              <a:rPr lang="en-US" dirty="0"/>
              <a:t>----- Meeting Notes (3/8/18 16:28) -----</a:t>
            </a:r>
          </a:p>
          <a:p>
            <a:r>
              <a:rPr lang="en-US" dirty="0"/>
              <a:t>Don't follow a single procedure or model</a:t>
            </a:r>
          </a:p>
          <a:p>
            <a:r>
              <a:rPr lang="en-US" dirty="0"/>
              <a:t>Calculate parameter like Topological susceptibility related to mass of the axion. </a:t>
            </a:r>
          </a:p>
        </p:txBody>
      </p:sp>
      <p:sp>
        <p:nvSpPr>
          <p:cNvPr id="4" name="Slide Number Placeholder 3"/>
          <p:cNvSpPr>
            <a:spLocks noGrp="1"/>
          </p:cNvSpPr>
          <p:nvPr>
            <p:ph type="sldNum" sz="quarter" idx="10"/>
          </p:nvPr>
        </p:nvSpPr>
        <p:spPr/>
        <p:txBody>
          <a:bodyPr/>
          <a:lstStyle/>
          <a:p>
            <a:fld id="{2128B803-B851-884C-B4D5-BD4025D79F5C}" type="slidenum">
              <a:rPr lang="en-US" smtClean="0"/>
              <a:t>55</a:t>
            </a:fld>
            <a:endParaRPr lang="en-US"/>
          </a:p>
        </p:txBody>
      </p:sp>
    </p:spTree>
    <p:extLst>
      <p:ext uri="{BB962C8B-B14F-4D97-AF65-F5344CB8AC3E}">
        <p14:creationId xmlns:p14="http://schemas.microsoft.com/office/powerpoint/2010/main" val="31982884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(1/11/19 14:59) -----</a:t>
            </a:r>
          </a:p>
          <a:p>
            <a:r>
              <a:rPr lang="en-US"/>
              <a:t>Measurement of extremely small signals in precision measurement experiments requires very low noise amplifiers. Generally these noise levels are achieved by SQUID amplifiers that add very low noise to the system while amplifying the small signal. I will discuss two main technologies called the Microstrip SQUID Amplifiers (MSA)s and Josephson Parametric Amplifiers (JPA)s which are used broadly in radio frequency based experiments. </a:t>
            </a:r>
          </a:p>
        </p:txBody>
      </p:sp>
      <p:sp>
        <p:nvSpPr>
          <p:cNvPr id="4" name="Slide Number Placeholder 3"/>
          <p:cNvSpPr>
            <a:spLocks noGrp="1"/>
          </p:cNvSpPr>
          <p:nvPr>
            <p:ph type="sldNum" sz="quarter" idx="10"/>
          </p:nvPr>
        </p:nvSpPr>
        <p:spPr/>
        <p:txBody>
          <a:bodyPr/>
          <a:lstStyle/>
          <a:p>
            <a:fld id="{2128B803-B851-884C-B4D5-BD4025D79F5C}" type="slidenum">
              <a:rPr lang="en-US" smtClean="0"/>
              <a:t>56</a:t>
            </a:fld>
            <a:endParaRPr lang="en-US"/>
          </a:p>
        </p:txBody>
      </p:sp>
    </p:spTree>
    <p:extLst>
      <p:ext uri="{BB962C8B-B14F-4D97-AF65-F5344CB8AC3E}">
        <p14:creationId xmlns:p14="http://schemas.microsoft.com/office/powerpoint/2010/main" val="14562034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a:t>07/16/22</a:t>
            </a:r>
          </a:p>
        </p:txBody>
      </p:sp>
      <p:sp>
        <p:nvSpPr>
          <p:cNvPr id="5" name="Footer Placeholder 4"/>
          <p:cNvSpPr>
            <a:spLocks noGrp="1"/>
          </p:cNvSpPr>
          <p:nvPr>
            <p:ph type="ftr" sz="quarter" idx="11"/>
          </p:nvPr>
        </p:nvSpPr>
        <p:spPr/>
        <p:txBody>
          <a:bodyPr/>
          <a:lstStyle/>
          <a:p>
            <a:r>
              <a:rPr lang="en-US"/>
              <a:t>Rakshya Khatiwada</a:t>
            </a:r>
          </a:p>
        </p:txBody>
      </p:sp>
      <p:sp>
        <p:nvSpPr>
          <p:cNvPr id="6" name="Slide Number Placeholder 5"/>
          <p:cNvSpPr>
            <a:spLocks noGrp="1"/>
          </p:cNvSpPr>
          <p:nvPr>
            <p:ph type="sldNum" sz="quarter" idx="12"/>
          </p:nvPr>
        </p:nvSpPr>
        <p:spPr/>
        <p:txBody>
          <a:bodyPr/>
          <a:lstStyle/>
          <a:p>
            <a:fld id="{9E4C0264-4E57-C843-99A1-13CB9086F4F6}" type="slidenum">
              <a:rPr lang="en-US" smtClean="0"/>
              <a:t>‹#›</a:t>
            </a:fld>
            <a:endParaRPr lang="en-US"/>
          </a:p>
        </p:txBody>
      </p:sp>
    </p:spTree>
    <p:extLst>
      <p:ext uri="{BB962C8B-B14F-4D97-AF65-F5344CB8AC3E}">
        <p14:creationId xmlns:p14="http://schemas.microsoft.com/office/powerpoint/2010/main" val="18773596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07/16/22</a:t>
            </a:r>
          </a:p>
        </p:txBody>
      </p:sp>
      <p:sp>
        <p:nvSpPr>
          <p:cNvPr id="5" name="Footer Placeholder 4"/>
          <p:cNvSpPr>
            <a:spLocks noGrp="1"/>
          </p:cNvSpPr>
          <p:nvPr>
            <p:ph type="ftr" sz="quarter" idx="11"/>
          </p:nvPr>
        </p:nvSpPr>
        <p:spPr/>
        <p:txBody>
          <a:bodyPr/>
          <a:lstStyle/>
          <a:p>
            <a:r>
              <a:rPr lang="en-US"/>
              <a:t>Rakshya Khatiwada</a:t>
            </a:r>
          </a:p>
        </p:txBody>
      </p:sp>
      <p:sp>
        <p:nvSpPr>
          <p:cNvPr id="6" name="Slide Number Placeholder 5"/>
          <p:cNvSpPr>
            <a:spLocks noGrp="1"/>
          </p:cNvSpPr>
          <p:nvPr>
            <p:ph type="sldNum" sz="quarter" idx="12"/>
          </p:nvPr>
        </p:nvSpPr>
        <p:spPr/>
        <p:txBody>
          <a:bodyPr/>
          <a:lstStyle/>
          <a:p>
            <a:fld id="{9E4C0264-4E57-C843-99A1-13CB9086F4F6}" type="slidenum">
              <a:rPr lang="en-US" smtClean="0"/>
              <a:t>‹#›</a:t>
            </a:fld>
            <a:endParaRPr lang="en-US"/>
          </a:p>
        </p:txBody>
      </p:sp>
    </p:spTree>
    <p:extLst>
      <p:ext uri="{BB962C8B-B14F-4D97-AF65-F5344CB8AC3E}">
        <p14:creationId xmlns:p14="http://schemas.microsoft.com/office/powerpoint/2010/main" val="3148831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07/16/22</a:t>
            </a:r>
          </a:p>
        </p:txBody>
      </p:sp>
      <p:sp>
        <p:nvSpPr>
          <p:cNvPr id="5" name="Footer Placeholder 4"/>
          <p:cNvSpPr>
            <a:spLocks noGrp="1"/>
          </p:cNvSpPr>
          <p:nvPr>
            <p:ph type="ftr" sz="quarter" idx="11"/>
          </p:nvPr>
        </p:nvSpPr>
        <p:spPr/>
        <p:txBody>
          <a:bodyPr/>
          <a:lstStyle/>
          <a:p>
            <a:r>
              <a:rPr lang="en-US"/>
              <a:t>Rakshya Khatiwada</a:t>
            </a:r>
          </a:p>
        </p:txBody>
      </p:sp>
      <p:sp>
        <p:nvSpPr>
          <p:cNvPr id="6" name="Slide Number Placeholder 5"/>
          <p:cNvSpPr>
            <a:spLocks noGrp="1"/>
          </p:cNvSpPr>
          <p:nvPr>
            <p:ph type="sldNum" sz="quarter" idx="12"/>
          </p:nvPr>
        </p:nvSpPr>
        <p:spPr/>
        <p:txBody>
          <a:bodyPr/>
          <a:lstStyle/>
          <a:p>
            <a:fld id="{9E4C0264-4E57-C843-99A1-13CB9086F4F6}" type="slidenum">
              <a:rPr lang="en-US" smtClean="0"/>
              <a:t>‹#›</a:t>
            </a:fld>
            <a:endParaRPr lang="en-US"/>
          </a:p>
        </p:txBody>
      </p:sp>
    </p:spTree>
    <p:extLst>
      <p:ext uri="{BB962C8B-B14F-4D97-AF65-F5344CB8AC3E}">
        <p14:creationId xmlns:p14="http://schemas.microsoft.com/office/powerpoint/2010/main" val="40223880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BA102-FE9F-4FF3-9009-092EA5CF46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9BB337-3A96-48F7-BA15-50BE11C0852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56D6D71-1A80-41C5-B5E6-AB951542AE5C}"/>
              </a:ext>
            </a:extLst>
          </p:cNvPr>
          <p:cNvSpPr>
            <a:spLocks noGrp="1"/>
          </p:cNvSpPr>
          <p:nvPr>
            <p:ph type="sldNum" sz="quarter" idx="12"/>
          </p:nvPr>
        </p:nvSpPr>
        <p:spPr/>
        <p:txBody>
          <a:bodyPr/>
          <a:lstStyle/>
          <a:p>
            <a:fld id="{7A4BB82A-85AA-4495-AB6C-1CAA31F5EE0C}" type="slidenum">
              <a:rPr lang="en-US" smtClean="0"/>
              <a:t>‹#›</a:t>
            </a:fld>
            <a:endParaRPr lang="en-US"/>
          </a:p>
        </p:txBody>
      </p:sp>
      <p:sp>
        <p:nvSpPr>
          <p:cNvPr id="7" name="Text Placeholder 6">
            <a:extLst>
              <a:ext uri="{FF2B5EF4-FFF2-40B4-BE49-F238E27FC236}">
                <a16:creationId xmlns:a16="http://schemas.microsoft.com/office/drawing/2014/main" id="{0EC128B2-4CFC-7AFB-C5B7-1E2784816CEF}"/>
              </a:ext>
            </a:extLst>
          </p:cNvPr>
          <p:cNvSpPr>
            <a:spLocks noGrp="1"/>
          </p:cNvSpPr>
          <p:nvPr>
            <p:ph type="body" sz="quarter" idx="13" hasCustomPrompt="1"/>
          </p:nvPr>
        </p:nvSpPr>
        <p:spPr>
          <a:xfrm>
            <a:off x="178722" y="6600447"/>
            <a:ext cx="5822980" cy="223624"/>
          </a:xfrm>
        </p:spPr>
        <p:txBody>
          <a:bodyPr/>
          <a:lstStyle>
            <a:lvl1pPr marL="0" indent="0">
              <a:buNone/>
              <a:defRPr sz="1400">
                <a:solidFill>
                  <a:schemeClr val="bg1"/>
                </a:solidFill>
              </a:defRPr>
            </a:lvl1pPr>
          </a:lstStyle>
          <a:p>
            <a:pPr lvl="0"/>
            <a:r>
              <a:rPr lang="en-US" dirty="0"/>
              <a:t>Project Title</a:t>
            </a:r>
          </a:p>
        </p:txBody>
      </p:sp>
    </p:spTree>
    <p:extLst>
      <p:ext uri="{BB962C8B-B14F-4D97-AF65-F5344CB8AC3E}">
        <p14:creationId xmlns:p14="http://schemas.microsoft.com/office/powerpoint/2010/main" val="27325947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Logo Bottom: Title &amp; Content">
  <p:cSld name="Logo Bottom: Title &amp; Content">
    <p:spTree>
      <p:nvGrpSpPr>
        <p:cNvPr id="1" name="Shape 20"/>
        <p:cNvGrpSpPr/>
        <p:nvPr/>
      </p:nvGrpSpPr>
      <p:grpSpPr>
        <a:xfrm>
          <a:off x="0" y="0"/>
          <a:ext cx="0" cy="0"/>
          <a:chOff x="0" y="0"/>
          <a:chExt cx="0" cy="0"/>
        </a:xfrm>
      </p:grpSpPr>
      <p:sp>
        <p:nvSpPr>
          <p:cNvPr id="21" name="Google Shape;21;p3"/>
          <p:cNvSpPr txBox="1">
            <a:spLocks noGrp="1"/>
          </p:cNvSpPr>
          <p:nvPr>
            <p:ph type="body" idx="1"/>
          </p:nvPr>
        </p:nvSpPr>
        <p:spPr>
          <a:xfrm>
            <a:off x="304805" y="971552"/>
            <a:ext cx="11563351" cy="5059363"/>
          </a:xfrm>
          <a:prstGeom prst="rect">
            <a:avLst/>
          </a:prstGeom>
          <a:noFill/>
          <a:ln>
            <a:noFill/>
          </a:ln>
        </p:spPr>
        <p:txBody>
          <a:bodyPr spcFirstLastPara="1" wrap="square" lIns="0" tIns="0" rIns="0" bIns="0" anchor="t" anchorCtr="0">
            <a:noAutofit/>
          </a:bodyPr>
          <a:lstStyle>
            <a:lvl1pPr marL="609585" marR="0" lvl="0" indent="-457189" algn="l" rtl="0">
              <a:spcBef>
                <a:spcPts val="1312"/>
              </a:spcBef>
              <a:spcAft>
                <a:spcPts val="0"/>
              </a:spcAft>
              <a:buClr>
                <a:srgbClr val="505050"/>
              </a:buClr>
              <a:buSzPts val="1800"/>
              <a:buFont typeface="Arial"/>
              <a:buChar char="•"/>
              <a:defRPr sz="2400" b="0" i="0" u="none" strike="noStrike" cap="none">
                <a:solidFill>
                  <a:srgbClr val="505050"/>
                </a:solidFill>
                <a:latin typeface="Helvetica Neue"/>
                <a:ea typeface="Helvetica Neue"/>
                <a:cs typeface="Helvetica Neue"/>
                <a:sym typeface="Helvetica Neue"/>
              </a:defRPr>
            </a:lvl1pPr>
            <a:lvl2pPr marL="1219170" marR="0" lvl="1" indent="-304792" algn="l" rtl="0">
              <a:lnSpc>
                <a:spcPct val="100000"/>
              </a:lnSpc>
              <a:spcBef>
                <a:spcPts val="1312"/>
              </a:spcBef>
              <a:spcAft>
                <a:spcPts val="0"/>
              </a:spcAft>
              <a:buClr>
                <a:srgbClr val="505050"/>
              </a:buClr>
              <a:buSzPts val="1600"/>
              <a:buFont typeface="Arial"/>
              <a:buNone/>
              <a:defRPr sz="2133" b="0" i="0" u="none" strike="noStrike" cap="none">
                <a:solidFill>
                  <a:srgbClr val="505050"/>
                </a:solidFill>
                <a:latin typeface="Helvetica Neue"/>
                <a:ea typeface="Helvetica Neue"/>
                <a:cs typeface="Helvetica Neue"/>
                <a:sym typeface="Helvetica Neue"/>
              </a:defRPr>
            </a:lvl2pPr>
            <a:lvl3pPr marL="1828754" marR="0" lvl="2" indent="-304792" algn="l" rtl="0">
              <a:lnSpc>
                <a:spcPct val="100000"/>
              </a:lnSpc>
              <a:spcBef>
                <a:spcPts val="1312"/>
              </a:spcBef>
              <a:spcAft>
                <a:spcPts val="0"/>
              </a:spcAft>
              <a:buClr>
                <a:srgbClr val="505050"/>
              </a:buClr>
              <a:buSzPts val="1500"/>
              <a:buFont typeface="Arial"/>
              <a:buNone/>
              <a:defRPr sz="2000" b="0" i="0" u="none" strike="noStrike" cap="none">
                <a:solidFill>
                  <a:srgbClr val="505050"/>
                </a:solidFill>
                <a:latin typeface="Helvetica Neue"/>
                <a:ea typeface="Helvetica Neue"/>
                <a:cs typeface="Helvetica Neue"/>
                <a:sym typeface="Helvetica Neue"/>
              </a:defRPr>
            </a:lvl3pPr>
            <a:lvl4pPr marL="2438339" marR="0" lvl="3" indent="-304792" algn="l" rtl="0">
              <a:lnSpc>
                <a:spcPct val="100000"/>
              </a:lnSpc>
              <a:spcBef>
                <a:spcPts val="1312"/>
              </a:spcBef>
              <a:spcAft>
                <a:spcPts val="0"/>
              </a:spcAft>
              <a:buClr>
                <a:srgbClr val="505050"/>
              </a:buClr>
              <a:buSzPts val="1400"/>
              <a:buFont typeface="Arial"/>
              <a:buNone/>
              <a:defRPr sz="1867" b="0" i="0" u="none" strike="noStrike" cap="none">
                <a:solidFill>
                  <a:srgbClr val="505050"/>
                </a:solidFill>
                <a:latin typeface="Helvetica Neue"/>
                <a:ea typeface="Helvetica Neue"/>
                <a:cs typeface="Helvetica Neue"/>
                <a:sym typeface="Helvetica Neue"/>
              </a:defRPr>
            </a:lvl4pPr>
            <a:lvl5pPr marL="3047924" marR="0" lvl="4" indent="-304792" algn="l" rtl="0">
              <a:lnSpc>
                <a:spcPct val="100000"/>
              </a:lnSpc>
              <a:spcBef>
                <a:spcPts val="1312"/>
              </a:spcBef>
              <a:spcAft>
                <a:spcPts val="0"/>
              </a:spcAft>
              <a:buClr>
                <a:srgbClr val="505050"/>
              </a:buClr>
              <a:buSzPts val="1400"/>
              <a:buFont typeface="Arial"/>
              <a:buNone/>
              <a:defRPr sz="1867" b="0" i="0" u="none" strike="noStrike" cap="none">
                <a:solidFill>
                  <a:srgbClr val="505050"/>
                </a:solidFill>
                <a:latin typeface="Helvetica Neue"/>
                <a:ea typeface="Helvetica Neue"/>
                <a:cs typeface="Helvetica Neue"/>
                <a:sym typeface="Helvetica Neue"/>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22" name="Google Shape;22;p3"/>
          <p:cNvSpPr txBox="1">
            <a:spLocks noGrp="1"/>
          </p:cNvSpPr>
          <p:nvPr>
            <p:ph type="title"/>
          </p:nvPr>
        </p:nvSpPr>
        <p:spPr>
          <a:xfrm>
            <a:off x="304800" y="251752"/>
            <a:ext cx="11582400" cy="427877"/>
          </a:xfrm>
          <a:prstGeom prst="rect">
            <a:avLst/>
          </a:prstGeom>
          <a:noFill/>
          <a:ln>
            <a:noFill/>
          </a:ln>
        </p:spPr>
        <p:txBody>
          <a:bodyPr spcFirstLastPara="1" wrap="square" lIns="0" tIns="0" rIns="0" bIns="0" anchor="b" anchorCtr="0">
            <a:noAutofit/>
          </a:bodyPr>
          <a:lstStyle>
            <a:lvl1pPr marR="0" lvl="0" algn="l" rtl="0">
              <a:spcBef>
                <a:spcPts val="0"/>
              </a:spcBef>
              <a:spcAft>
                <a:spcPts val="0"/>
              </a:spcAft>
              <a:buSzPts val="1400"/>
              <a:buNone/>
              <a:defRPr sz="2933" b="1" i="0" u="none" strike="noStrike" cap="none">
                <a:solidFill>
                  <a:srgbClr val="004C97"/>
                </a:solidFill>
                <a:latin typeface="Helvetica Neue"/>
                <a:ea typeface="Helvetica Neue"/>
                <a:cs typeface="Helvetica Neue"/>
                <a:sym typeface="Helvetica Neue"/>
              </a:defRPr>
            </a:lvl1pPr>
            <a:lvl2pPr marR="0" lvl="1" algn="l" rtl="0">
              <a:spcBef>
                <a:spcPts val="0"/>
              </a:spcBef>
              <a:spcAft>
                <a:spcPts val="0"/>
              </a:spcAft>
              <a:buSzPts val="1400"/>
              <a:buNone/>
              <a:defRPr sz="2267" b="1" i="0" u="none" strike="noStrike" cap="none">
                <a:solidFill>
                  <a:srgbClr val="2E5286"/>
                </a:solidFill>
                <a:latin typeface="Helvetica Neue"/>
                <a:ea typeface="Helvetica Neue"/>
                <a:cs typeface="Helvetica Neue"/>
                <a:sym typeface="Helvetica Neue"/>
              </a:defRPr>
            </a:lvl2pPr>
            <a:lvl3pPr marR="0" lvl="2" algn="l" rtl="0">
              <a:spcBef>
                <a:spcPts val="0"/>
              </a:spcBef>
              <a:spcAft>
                <a:spcPts val="0"/>
              </a:spcAft>
              <a:buSzPts val="1400"/>
              <a:buNone/>
              <a:defRPr sz="2267" b="1" i="0" u="none" strike="noStrike" cap="none">
                <a:solidFill>
                  <a:srgbClr val="2E5286"/>
                </a:solidFill>
                <a:latin typeface="Helvetica Neue"/>
                <a:ea typeface="Helvetica Neue"/>
                <a:cs typeface="Helvetica Neue"/>
                <a:sym typeface="Helvetica Neue"/>
              </a:defRPr>
            </a:lvl3pPr>
            <a:lvl4pPr marR="0" lvl="3" algn="l" rtl="0">
              <a:spcBef>
                <a:spcPts val="0"/>
              </a:spcBef>
              <a:spcAft>
                <a:spcPts val="0"/>
              </a:spcAft>
              <a:buSzPts val="1400"/>
              <a:buNone/>
              <a:defRPr sz="2267" b="1" i="0" u="none" strike="noStrike" cap="none">
                <a:solidFill>
                  <a:srgbClr val="2E5286"/>
                </a:solidFill>
                <a:latin typeface="Helvetica Neue"/>
                <a:ea typeface="Helvetica Neue"/>
                <a:cs typeface="Helvetica Neue"/>
                <a:sym typeface="Helvetica Neue"/>
              </a:defRPr>
            </a:lvl4pPr>
            <a:lvl5pPr marR="0" lvl="4" algn="l" rtl="0">
              <a:spcBef>
                <a:spcPts val="0"/>
              </a:spcBef>
              <a:spcAft>
                <a:spcPts val="0"/>
              </a:spcAft>
              <a:buSzPts val="1400"/>
              <a:buNone/>
              <a:defRPr sz="2267" b="1" i="0" u="none" strike="noStrike" cap="none">
                <a:solidFill>
                  <a:srgbClr val="2E5286"/>
                </a:solidFill>
                <a:latin typeface="Helvetica Neue"/>
                <a:ea typeface="Helvetica Neue"/>
                <a:cs typeface="Helvetica Neue"/>
                <a:sym typeface="Helvetica Neue"/>
              </a:defRPr>
            </a:lvl5pPr>
            <a:lvl6pPr marR="0" lvl="5" algn="l" rtl="0">
              <a:spcBef>
                <a:spcPts val="0"/>
              </a:spcBef>
              <a:spcAft>
                <a:spcPts val="0"/>
              </a:spcAft>
              <a:buSzPts val="1400"/>
              <a:buNone/>
              <a:defRPr sz="2267" b="1" i="0" u="none" strike="noStrike" cap="none">
                <a:solidFill>
                  <a:srgbClr val="2E5286"/>
                </a:solidFill>
                <a:latin typeface="Helvetica Neue"/>
                <a:ea typeface="Helvetica Neue"/>
                <a:cs typeface="Helvetica Neue"/>
                <a:sym typeface="Helvetica Neue"/>
              </a:defRPr>
            </a:lvl6pPr>
            <a:lvl7pPr marR="0" lvl="6" algn="l" rtl="0">
              <a:spcBef>
                <a:spcPts val="0"/>
              </a:spcBef>
              <a:spcAft>
                <a:spcPts val="0"/>
              </a:spcAft>
              <a:buSzPts val="1400"/>
              <a:buNone/>
              <a:defRPr sz="2267" b="1" i="0" u="none" strike="noStrike" cap="none">
                <a:solidFill>
                  <a:srgbClr val="2E5286"/>
                </a:solidFill>
                <a:latin typeface="Helvetica Neue"/>
                <a:ea typeface="Helvetica Neue"/>
                <a:cs typeface="Helvetica Neue"/>
                <a:sym typeface="Helvetica Neue"/>
              </a:defRPr>
            </a:lvl7pPr>
            <a:lvl8pPr marR="0" lvl="7" algn="l" rtl="0">
              <a:spcBef>
                <a:spcPts val="0"/>
              </a:spcBef>
              <a:spcAft>
                <a:spcPts val="0"/>
              </a:spcAft>
              <a:buSzPts val="1400"/>
              <a:buNone/>
              <a:defRPr sz="2267" b="1" i="0" u="none" strike="noStrike" cap="none">
                <a:solidFill>
                  <a:srgbClr val="2E5286"/>
                </a:solidFill>
                <a:latin typeface="Helvetica Neue"/>
                <a:ea typeface="Helvetica Neue"/>
                <a:cs typeface="Helvetica Neue"/>
                <a:sym typeface="Helvetica Neue"/>
              </a:defRPr>
            </a:lvl8pPr>
            <a:lvl9pPr marR="0" lvl="8" algn="l" rtl="0">
              <a:spcBef>
                <a:spcPts val="0"/>
              </a:spcBef>
              <a:spcAft>
                <a:spcPts val="0"/>
              </a:spcAft>
              <a:buSzPts val="1400"/>
              <a:buNone/>
              <a:defRPr sz="2267" b="1" i="0" u="none" strike="noStrike" cap="none">
                <a:solidFill>
                  <a:srgbClr val="2E5286"/>
                </a:solidFill>
                <a:latin typeface="Helvetica Neue"/>
                <a:ea typeface="Helvetica Neue"/>
                <a:cs typeface="Helvetica Neue"/>
                <a:sym typeface="Helvetica Neue"/>
              </a:defRPr>
            </a:lvl9pPr>
          </a:lstStyle>
          <a:p>
            <a:endParaRPr/>
          </a:p>
        </p:txBody>
      </p:sp>
      <p:sp>
        <p:nvSpPr>
          <p:cNvPr id="25" name="Google Shape;25;p3"/>
          <p:cNvSpPr txBox="1">
            <a:spLocks noGrp="1"/>
          </p:cNvSpPr>
          <p:nvPr>
            <p:ph type="sldNum" idx="12"/>
          </p:nvPr>
        </p:nvSpPr>
        <p:spPr>
          <a:xfrm>
            <a:off x="296333" y="6504215"/>
            <a:ext cx="552400" cy="237200"/>
          </a:xfrm>
          <a:prstGeom prst="rect">
            <a:avLst/>
          </a:prstGeom>
          <a:noFill/>
          <a:ln>
            <a:noFill/>
          </a:ln>
        </p:spPr>
        <p:txBody>
          <a:bodyPr spcFirstLastPara="1" wrap="square" lIns="0" tIns="0" rIns="0" bIns="0" anchor="t" anchorCtr="0">
            <a:noAutofit/>
          </a:bodyPr>
          <a:lstStyle>
            <a:lvl1pPr marL="0" marR="0" lvl="0" indent="0" algn="l" rtl="0">
              <a:spcBef>
                <a:spcPts val="0"/>
              </a:spcBef>
              <a:spcAft>
                <a:spcPts val="0"/>
              </a:spcAft>
              <a:buNone/>
              <a:defRPr sz="1200" b="0" i="0" u="none" strike="noStrike" cap="none">
                <a:solidFill>
                  <a:srgbClr val="004C97"/>
                </a:solidFill>
                <a:latin typeface="Helvetica Neue"/>
                <a:ea typeface="Helvetica Neue"/>
                <a:cs typeface="Helvetica Neue"/>
                <a:sym typeface="Helvetica Neue"/>
              </a:defRPr>
            </a:lvl1pPr>
            <a:lvl2pPr marL="0" marR="0" lvl="1" indent="0" algn="l" rtl="0">
              <a:spcBef>
                <a:spcPts val="0"/>
              </a:spcBef>
              <a:spcAft>
                <a:spcPts val="0"/>
              </a:spcAft>
              <a:buNone/>
              <a:defRPr sz="1200" b="0" i="0" u="none" strike="noStrike" cap="none">
                <a:solidFill>
                  <a:srgbClr val="004C97"/>
                </a:solidFill>
                <a:latin typeface="Helvetica Neue"/>
                <a:ea typeface="Helvetica Neue"/>
                <a:cs typeface="Helvetica Neue"/>
                <a:sym typeface="Helvetica Neue"/>
              </a:defRPr>
            </a:lvl2pPr>
            <a:lvl3pPr marL="0" marR="0" lvl="2" indent="0" algn="l" rtl="0">
              <a:spcBef>
                <a:spcPts val="0"/>
              </a:spcBef>
              <a:spcAft>
                <a:spcPts val="0"/>
              </a:spcAft>
              <a:buNone/>
              <a:defRPr sz="1200" b="0" i="0" u="none" strike="noStrike" cap="none">
                <a:solidFill>
                  <a:srgbClr val="004C97"/>
                </a:solidFill>
                <a:latin typeface="Helvetica Neue"/>
                <a:ea typeface="Helvetica Neue"/>
                <a:cs typeface="Helvetica Neue"/>
                <a:sym typeface="Helvetica Neue"/>
              </a:defRPr>
            </a:lvl3pPr>
            <a:lvl4pPr marL="0" marR="0" lvl="3" indent="0" algn="l" rtl="0">
              <a:spcBef>
                <a:spcPts val="0"/>
              </a:spcBef>
              <a:spcAft>
                <a:spcPts val="0"/>
              </a:spcAft>
              <a:buNone/>
              <a:defRPr sz="1200" b="0" i="0" u="none" strike="noStrike" cap="none">
                <a:solidFill>
                  <a:srgbClr val="004C97"/>
                </a:solidFill>
                <a:latin typeface="Helvetica Neue"/>
                <a:ea typeface="Helvetica Neue"/>
                <a:cs typeface="Helvetica Neue"/>
                <a:sym typeface="Helvetica Neue"/>
              </a:defRPr>
            </a:lvl4pPr>
            <a:lvl5pPr marL="0" marR="0" lvl="4" indent="0" algn="l" rtl="0">
              <a:spcBef>
                <a:spcPts val="0"/>
              </a:spcBef>
              <a:spcAft>
                <a:spcPts val="0"/>
              </a:spcAft>
              <a:buNone/>
              <a:defRPr sz="1200" b="0" i="0" u="none" strike="noStrike" cap="none">
                <a:solidFill>
                  <a:srgbClr val="004C97"/>
                </a:solidFill>
                <a:latin typeface="Helvetica Neue"/>
                <a:ea typeface="Helvetica Neue"/>
                <a:cs typeface="Helvetica Neue"/>
                <a:sym typeface="Helvetica Neue"/>
              </a:defRPr>
            </a:lvl5pPr>
            <a:lvl6pPr marL="0" marR="0" lvl="5" indent="0" algn="l" rtl="0">
              <a:spcBef>
                <a:spcPts val="0"/>
              </a:spcBef>
              <a:spcAft>
                <a:spcPts val="0"/>
              </a:spcAft>
              <a:buNone/>
              <a:defRPr sz="1200" b="0" i="0" u="none" strike="noStrike" cap="none">
                <a:solidFill>
                  <a:srgbClr val="004C97"/>
                </a:solidFill>
                <a:latin typeface="Helvetica Neue"/>
                <a:ea typeface="Helvetica Neue"/>
                <a:cs typeface="Helvetica Neue"/>
                <a:sym typeface="Helvetica Neue"/>
              </a:defRPr>
            </a:lvl6pPr>
            <a:lvl7pPr marL="0" marR="0" lvl="6" indent="0" algn="l" rtl="0">
              <a:spcBef>
                <a:spcPts val="0"/>
              </a:spcBef>
              <a:spcAft>
                <a:spcPts val="0"/>
              </a:spcAft>
              <a:buNone/>
              <a:defRPr sz="1200" b="0" i="0" u="none" strike="noStrike" cap="none">
                <a:solidFill>
                  <a:srgbClr val="004C97"/>
                </a:solidFill>
                <a:latin typeface="Helvetica Neue"/>
                <a:ea typeface="Helvetica Neue"/>
                <a:cs typeface="Helvetica Neue"/>
                <a:sym typeface="Helvetica Neue"/>
              </a:defRPr>
            </a:lvl7pPr>
            <a:lvl8pPr marL="0" marR="0" lvl="7" indent="0" algn="l" rtl="0">
              <a:spcBef>
                <a:spcPts val="0"/>
              </a:spcBef>
              <a:spcAft>
                <a:spcPts val="0"/>
              </a:spcAft>
              <a:buNone/>
              <a:defRPr sz="1200" b="0" i="0" u="none" strike="noStrike" cap="none">
                <a:solidFill>
                  <a:srgbClr val="004C97"/>
                </a:solidFill>
                <a:latin typeface="Helvetica Neue"/>
                <a:ea typeface="Helvetica Neue"/>
                <a:cs typeface="Helvetica Neue"/>
                <a:sym typeface="Helvetica Neue"/>
              </a:defRPr>
            </a:lvl8pPr>
            <a:lvl9pPr marL="0" marR="0" lvl="8" indent="0" algn="l" rtl="0">
              <a:spcBef>
                <a:spcPts val="0"/>
              </a:spcBef>
              <a:spcAft>
                <a:spcPts val="0"/>
              </a:spcAft>
              <a:buNone/>
              <a:defRPr sz="1200" b="0" i="0" u="none" strike="noStrike" cap="none">
                <a:solidFill>
                  <a:srgbClr val="004C97"/>
                </a:solidFill>
                <a:latin typeface="Helvetica Neue"/>
                <a:ea typeface="Helvetica Neue"/>
                <a:cs typeface="Helvetica Neue"/>
                <a:sym typeface="Helvetica Neue"/>
              </a:defRPr>
            </a:lvl9pPr>
          </a:lstStyle>
          <a:p>
            <a:fld id="{00000000-1234-1234-1234-123412341234}" type="slidenum">
              <a:rPr lang="en" smtClean="0"/>
              <a:pPr/>
              <a:t>‹#›</a:t>
            </a:fld>
            <a:endParaRPr lang="en"/>
          </a:p>
        </p:txBody>
      </p:sp>
      <p:sp>
        <p:nvSpPr>
          <p:cNvPr id="26" name="Google Shape;26;p3"/>
          <p:cNvSpPr txBox="1">
            <a:spLocks noGrp="1"/>
          </p:cNvSpPr>
          <p:nvPr>
            <p:ph type="sldNum" idx="2"/>
          </p:nvPr>
        </p:nvSpPr>
        <p:spPr>
          <a:xfrm>
            <a:off x="1096933" y="6504251"/>
            <a:ext cx="901600" cy="237200"/>
          </a:xfrm>
          <a:prstGeom prst="rect">
            <a:avLst/>
          </a:prstGeom>
          <a:noFill/>
          <a:ln>
            <a:noFill/>
          </a:ln>
        </p:spPr>
        <p:txBody>
          <a:bodyPr spcFirstLastPara="1" wrap="square" lIns="0" tIns="0" rIns="0" bIns="0" anchor="t" anchorCtr="0">
            <a:noAutofit/>
          </a:bodyPr>
          <a:lstStyle>
            <a:lvl1pPr marL="0" marR="0" lvl="0" indent="0" algn="l" rtl="0">
              <a:spcBef>
                <a:spcPts val="0"/>
              </a:spcBef>
              <a:spcAft>
                <a:spcPts val="0"/>
              </a:spcAft>
              <a:buNone/>
              <a:defRPr/>
            </a:lvl1pPr>
            <a:lvl2pPr marL="0" marR="0" lvl="1" indent="0" algn="l" rtl="0">
              <a:spcBef>
                <a:spcPts val="0"/>
              </a:spcBef>
              <a:spcAft>
                <a:spcPts val="0"/>
              </a:spcAft>
              <a:buNone/>
              <a:defRPr/>
            </a:lvl2pPr>
            <a:lvl3pPr marL="0" marR="0" lvl="2" indent="0" algn="l" rtl="0">
              <a:spcBef>
                <a:spcPts val="0"/>
              </a:spcBef>
              <a:spcAft>
                <a:spcPts val="0"/>
              </a:spcAft>
              <a:buNone/>
              <a:defRPr/>
            </a:lvl3pPr>
            <a:lvl4pPr marL="0" marR="0" lvl="3" indent="0" algn="l" rtl="0">
              <a:spcBef>
                <a:spcPts val="0"/>
              </a:spcBef>
              <a:spcAft>
                <a:spcPts val="0"/>
              </a:spcAft>
              <a:buNone/>
              <a:defRPr/>
            </a:lvl4pPr>
            <a:lvl5pPr marL="0" marR="0" lvl="4" indent="0" algn="l" rtl="0">
              <a:spcBef>
                <a:spcPts val="0"/>
              </a:spcBef>
              <a:spcAft>
                <a:spcPts val="0"/>
              </a:spcAft>
              <a:buNone/>
              <a:defRPr/>
            </a:lvl5pPr>
            <a:lvl6pPr marL="0" marR="0" lvl="5" indent="0" algn="l" rtl="0">
              <a:spcBef>
                <a:spcPts val="0"/>
              </a:spcBef>
              <a:spcAft>
                <a:spcPts val="0"/>
              </a:spcAft>
              <a:buNone/>
              <a:defRPr/>
            </a:lvl6pPr>
            <a:lvl7pPr marL="0" marR="0" lvl="6" indent="0" algn="l" rtl="0">
              <a:spcBef>
                <a:spcPts val="0"/>
              </a:spcBef>
              <a:spcAft>
                <a:spcPts val="0"/>
              </a:spcAft>
              <a:buNone/>
              <a:defRPr/>
            </a:lvl7pPr>
            <a:lvl8pPr marL="0" marR="0" lvl="7" indent="0" algn="l" rtl="0">
              <a:spcBef>
                <a:spcPts val="0"/>
              </a:spcBef>
              <a:spcAft>
                <a:spcPts val="0"/>
              </a:spcAft>
              <a:buNone/>
              <a:defRPr/>
            </a:lvl8pPr>
            <a:lvl9pPr marL="0" marR="0" lvl="8" indent="0" algn="l" rtl="0">
              <a:spcBef>
                <a:spcPts val="0"/>
              </a:spcBef>
              <a:spcAft>
                <a:spcPts val="0"/>
              </a:spcAft>
              <a:buNone/>
              <a:defRPr/>
            </a:lvl9pPr>
          </a:lstStyle>
          <a:p>
            <a:r>
              <a:rPr lang="en"/>
              <a:t>5/11</a:t>
            </a:r>
            <a:r>
              <a:rPr lang="en">
                <a:solidFill>
                  <a:srgbClr val="004C97"/>
                </a:solidFill>
                <a:latin typeface="Helvetica Neue"/>
                <a:ea typeface="Helvetica Neue"/>
                <a:cs typeface="Helvetica Neue"/>
                <a:sym typeface="Helvetica Neue"/>
              </a:rPr>
              <a:t>/2022</a:t>
            </a:r>
          </a:p>
        </p:txBody>
      </p:sp>
      <p:sp>
        <p:nvSpPr>
          <p:cNvPr id="27" name="Google Shape;27;p3"/>
          <p:cNvSpPr txBox="1">
            <a:spLocks noGrp="1"/>
          </p:cNvSpPr>
          <p:nvPr>
            <p:ph type="sldNum" idx="3"/>
          </p:nvPr>
        </p:nvSpPr>
        <p:spPr>
          <a:xfrm>
            <a:off x="2322233" y="6504233"/>
            <a:ext cx="2774400" cy="237200"/>
          </a:xfrm>
          <a:prstGeom prst="rect">
            <a:avLst/>
          </a:prstGeom>
          <a:noFill/>
          <a:ln>
            <a:noFill/>
          </a:ln>
        </p:spPr>
        <p:txBody>
          <a:bodyPr spcFirstLastPara="1" wrap="square" lIns="0" tIns="0" rIns="0" bIns="0" anchor="t" anchorCtr="0">
            <a:noAutofit/>
          </a:bodyPr>
          <a:lstStyle>
            <a:lvl1pPr marL="0" marR="0" lvl="0" indent="0" algn="l" rtl="0">
              <a:spcBef>
                <a:spcPts val="0"/>
              </a:spcBef>
              <a:spcAft>
                <a:spcPts val="0"/>
              </a:spcAft>
              <a:buNone/>
              <a:defRPr sz="1200">
                <a:solidFill>
                  <a:srgbClr val="004C97"/>
                </a:solidFill>
                <a:latin typeface="Helvetica Neue"/>
                <a:ea typeface="Helvetica Neue"/>
                <a:cs typeface="Helvetica Neue"/>
                <a:sym typeface="Helvetica Neue"/>
              </a:defRPr>
            </a:lvl1pPr>
            <a:lvl2pPr marL="0" marR="0" lvl="1" indent="0" algn="l" rtl="0">
              <a:spcBef>
                <a:spcPts val="0"/>
              </a:spcBef>
              <a:spcAft>
                <a:spcPts val="0"/>
              </a:spcAft>
              <a:buNone/>
              <a:defRPr sz="1200">
                <a:solidFill>
                  <a:srgbClr val="004C97"/>
                </a:solidFill>
                <a:latin typeface="Helvetica Neue"/>
                <a:ea typeface="Helvetica Neue"/>
                <a:cs typeface="Helvetica Neue"/>
                <a:sym typeface="Helvetica Neue"/>
              </a:defRPr>
            </a:lvl2pPr>
            <a:lvl3pPr marL="0" marR="0" lvl="2" indent="0" algn="l" rtl="0">
              <a:spcBef>
                <a:spcPts val="0"/>
              </a:spcBef>
              <a:spcAft>
                <a:spcPts val="0"/>
              </a:spcAft>
              <a:buNone/>
              <a:defRPr sz="1200">
                <a:solidFill>
                  <a:srgbClr val="004C97"/>
                </a:solidFill>
                <a:latin typeface="Helvetica Neue"/>
                <a:ea typeface="Helvetica Neue"/>
                <a:cs typeface="Helvetica Neue"/>
                <a:sym typeface="Helvetica Neue"/>
              </a:defRPr>
            </a:lvl3pPr>
            <a:lvl4pPr marL="0" marR="0" lvl="3" indent="0" algn="l" rtl="0">
              <a:spcBef>
                <a:spcPts val="0"/>
              </a:spcBef>
              <a:spcAft>
                <a:spcPts val="0"/>
              </a:spcAft>
              <a:buNone/>
              <a:defRPr sz="1200">
                <a:solidFill>
                  <a:srgbClr val="004C97"/>
                </a:solidFill>
                <a:latin typeface="Helvetica Neue"/>
                <a:ea typeface="Helvetica Neue"/>
                <a:cs typeface="Helvetica Neue"/>
                <a:sym typeface="Helvetica Neue"/>
              </a:defRPr>
            </a:lvl4pPr>
            <a:lvl5pPr marL="0" marR="0" lvl="4" indent="0" algn="l" rtl="0">
              <a:spcBef>
                <a:spcPts val="0"/>
              </a:spcBef>
              <a:spcAft>
                <a:spcPts val="0"/>
              </a:spcAft>
              <a:buNone/>
              <a:defRPr sz="1200">
                <a:solidFill>
                  <a:srgbClr val="004C97"/>
                </a:solidFill>
                <a:latin typeface="Helvetica Neue"/>
                <a:ea typeface="Helvetica Neue"/>
                <a:cs typeface="Helvetica Neue"/>
                <a:sym typeface="Helvetica Neue"/>
              </a:defRPr>
            </a:lvl5pPr>
            <a:lvl6pPr marL="0" marR="0" lvl="5" indent="0" algn="l" rtl="0">
              <a:spcBef>
                <a:spcPts val="0"/>
              </a:spcBef>
              <a:spcAft>
                <a:spcPts val="0"/>
              </a:spcAft>
              <a:buNone/>
              <a:defRPr sz="1200">
                <a:solidFill>
                  <a:srgbClr val="004C97"/>
                </a:solidFill>
                <a:latin typeface="Helvetica Neue"/>
                <a:ea typeface="Helvetica Neue"/>
                <a:cs typeface="Helvetica Neue"/>
                <a:sym typeface="Helvetica Neue"/>
              </a:defRPr>
            </a:lvl6pPr>
            <a:lvl7pPr marL="0" marR="0" lvl="6" indent="0" algn="l" rtl="0">
              <a:spcBef>
                <a:spcPts val="0"/>
              </a:spcBef>
              <a:spcAft>
                <a:spcPts val="0"/>
              </a:spcAft>
              <a:buNone/>
              <a:defRPr sz="1200">
                <a:solidFill>
                  <a:srgbClr val="004C97"/>
                </a:solidFill>
                <a:latin typeface="Helvetica Neue"/>
                <a:ea typeface="Helvetica Neue"/>
                <a:cs typeface="Helvetica Neue"/>
                <a:sym typeface="Helvetica Neue"/>
              </a:defRPr>
            </a:lvl7pPr>
            <a:lvl8pPr marL="0" marR="0" lvl="7" indent="0" algn="l" rtl="0">
              <a:spcBef>
                <a:spcPts val="0"/>
              </a:spcBef>
              <a:spcAft>
                <a:spcPts val="0"/>
              </a:spcAft>
              <a:buNone/>
              <a:defRPr sz="1200">
                <a:solidFill>
                  <a:srgbClr val="004C97"/>
                </a:solidFill>
                <a:latin typeface="Helvetica Neue"/>
                <a:ea typeface="Helvetica Neue"/>
                <a:cs typeface="Helvetica Neue"/>
                <a:sym typeface="Helvetica Neue"/>
              </a:defRPr>
            </a:lvl8pPr>
            <a:lvl9pPr marL="0" marR="0" lvl="8" indent="0" algn="l" rtl="0">
              <a:spcBef>
                <a:spcPts val="0"/>
              </a:spcBef>
              <a:spcAft>
                <a:spcPts val="0"/>
              </a:spcAft>
              <a:buNone/>
              <a:defRPr sz="1200">
                <a:solidFill>
                  <a:srgbClr val="004C97"/>
                </a:solidFill>
                <a:latin typeface="Helvetica Neue"/>
                <a:ea typeface="Helvetica Neue"/>
                <a:cs typeface="Helvetica Neue"/>
                <a:sym typeface="Helvetica Neue"/>
              </a:defRPr>
            </a:lvl9pPr>
          </a:lstStyle>
          <a:p>
            <a:r>
              <a:rPr lang="en-US"/>
              <a:t>Kelly Stifter | QSC Summer School 2022</a:t>
            </a:r>
          </a:p>
        </p:txBody>
      </p:sp>
    </p:spTree>
    <p:extLst>
      <p:ext uri="{BB962C8B-B14F-4D97-AF65-F5344CB8AC3E}">
        <p14:creationId xmlns:p14="http://schemas.microsoft.com/office/powerpoint/2010/main" val="18753328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a:defRPr sz="2400"/>
            </a:lvl1pPr>
            <a:lvl2pPr>
              <a:defRPr sz="2400"/>
            </a:lvl2pPr>
            <a:lvl3pPr>
              <a:defRPr sz="2400"/>
            </a:lvl3pPr>
            <a:lvl4pPr>
              <a:defRPr sz="2400"/>
            </a:lvl4pPr>
            <a:lvl5pPr>
              <a:defRPr sz="2400"/>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0398487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07/16/22</a:t>
            </a:r>
          </a:p>
        </p:txBody>
      </p:sp>
      <p:sp>
        <p:nvSpPr>
          <p:cNvPr id="5" name="Footer Placeholder 4"/>
          <p:cNvSpPr>
            <a:spLocks noGrp="1"/>
          </p:cNvSpPr>
          <p:nvPr>
            <p:ph type="ftr" sz="quarter" idx="11"/>
          </p:nvPr>
        </p:nvSpPr>
        <p:spPr/>
        <p:txBody>
          <a:bodyPr/>
          <a:lstStyle/>
          <a:p>
            <a:r>
              <a:rPr lang="en-US"/>
              <a:t>Rakshya Khatiwada</a:t>
            </a:r>
          </a:p>
        </p:txBody>
      </p:sp>
      <p:sp>
        <p:nvSpPr>
          <p:cNvPr id="6" name="Slide Number Placeholder 5"/>
          <p:cNvSpPr>
            <a:spLocks noGrp="1"/>
          </p:cNvSpPr>
          <p:nvPr>
            <p:ph type="sldNum" sz="quarter" idx="12"/>
          </p:nvPr>
        </p:nvSpPr>
        <p:spPr/>
        <p:txBody>
          <a:bodyPr/>
          <a:lstStyle/>
          <a:p>
            <a:fld id="{9E4C0264-4E57-C843-99A1-13CB9086F4F6}" type="slidenum">
              <a:rPr lang="en-US" smtClean="0"/>
              <a:t>‹#›</a:t>
            </a:fld>
            <a:endParaRPr lang="en-US"/>
          </a:p>
        </p:txBody>
      </p:sp>
    </p:spTree>
    <p:extLst>
      <p:ext uri="{BB962C8B-B14F-4D97-AF65-F5344CB8AC3E}">
        <p14:creationId xmlns:p14="http://schemas.microsoft.com/office/powerpoint/2010/main" val="3490994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07/16/22</a:t>
            </a:r>
          </a:p>
        </p:txBody>
      </p:sp>
      <p:sp>
        <p:nvSpPr>
          <p:cNvPr id="5" name="Footer Placeholder 4"/>
          <p:cNvSpPr>
            <a:spLocks noGrp="1"/>
          </p:cNvSpPr>
          <p:nvPr>
            <p:ph type="ftr" sz="quarter" idx="11"/>
          </p:nvPr>
        </p:nvSpPr>
        <p:spPr/>
        <p:txBody>
          <a:bodyPr/>
          <a:lstStyle/>
          <a:p>
            <a:r>
              <a:rPr lang="en-US"/>
              <a:t>Rakshya Khatiwada</a:t>
            </a:r>
          </a:p>
        </p:txBody>
      </p:sp>
      <p:sp>
        <p:nvSpPr>
          <p:cNvPr id="6" name="Slide Number Placeholder 5"/>
          <p:cNvSpPr>
            <a:spLocks noGrp="1"/>
          </p:cNvSpPr>
          <p:nvPr>
            <p:ph type="sldNum" sz="quarter" idx="12"/>
          </p:nvPr>
        </p:nvSpPr>
        <p:spPr/>
        <p:txBody>
          <a:bodyPr/>
          <a:lstStyle/>
          <a:p>
            <a:fld id="{9E4C0264-4E57-C843-99A1-13CB9086F4F6}" type="slidenum">
              <a:rPr lang="en-US" smtClean="0"/>
              <a:t>‹#›</a:t>
            </a:fld>
            <a:endParaRPr lang="en-US"/>
          </a:p>
        </p:txBody>
      </p:sp>
    </p:spTree>
    <p:extLst>
      <p:ext uri="{BB962C8B-B14F-4D97-AF65-F5344CB8AC3E}">
        <p14:creationId xmlns:p14="http://schemas.microsoft.com/office/powerpoint/2010/main" val="25859658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07/16/22</a:t>
            </a:r>
          </a:p>
        </p:txBody>
      </p:sp>
      <p:sp>
        <p:nvSpPr>
          <p:cNvPr id="6" name="Footer Placeholder 5"/>
          <p:cNvSpPr>
            <a:spLocks noGrp="1"/>
          </p:cNvSpPr>
          <p:nvPr>
            <p:ph type="ftr" sz="quarter" idx="11"/>
          </p:nvPr>
        </p:nvSpPr>
        <p:spPr/>
        <p:txBody>
          <a:bodyPr/>
          <a:lstStyle/>
          <a:p>
            <a:r>
              <a:rPr lang="en-US"/>
              <a:t>Rakshya Khatiwada</a:t>
            </a:r>
          </a:p>
        </p:txBody>
      </p:sp>
      <p:sp>
        <p:nvSpPr>
          <p:cNvPr id="7" name="Slide Number Placeholder 6"/>
          <p:cNvSpPr>
            <a:spLocks noGrp="1"/>
          </p:cNvSpPr>
          <p:nvPr>
            <p:ph type="sldNum" sz="quarter" idx="12"/>
          </p:nvPr>
        </p:nvSpPr>
        <p:spPr/>
        <p:txBody>
          <a:bodyPr/>
          <a:lstStyle/>
          <a:p>
            <a:fld id="{9E4C0264-4E57-C843-99A1-13CB9086F4F6}" type="slidenum">
              <a:rPr lang="en-US" smtClean="0"/>
              <a:t>‹#›</a:t>
            </a:fld>
            <a:endParaRPr lang="en-US"/>
          </a:p>
        </p:txBody>
      </p:sp>
    </p:spTree>
    <p:extLst>
      <p:ext uri="{BB962C8B-B14F-4D97-AF65-F5344CB8AC3E}">
        <p14:creationId xmlns:p14="http://schemas.microsoft.com/office/powerpoint/2010/main" val="1575013099"/>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07/16/22</a:t>
            </a:r>
          </a:p>
        </p:txBody>
      </p:sp>
      <p:sp>
        <p:nvSpPr>
          <p:cNvPr id="8" name="Footer Placeholder 7"/>
          <p:cNvSpPr>
            <a:spLocks noGrp="1"/>
          </p:cNvSpPr>
          <p:nvPr>
            <p:ph type="ftr" sz="quarter" idx="11"/>
          </p:nvPr>
        </p:nvSpPr>
        <p:spPr/>
        <p:txBody>
          <a:bodyPr/>
          <a:lstStyle/>
          <a:p>
            <a:r>
              <a:rPr lang="en-US"/>
              <a:t>Rakshya Khatiwada</a:t>
            </a:r>
          </a:p>
        </p:txBody>
      </p:sp>
      <p:sp>
        <p:nvSpPr>
          <p:cNvPr id="9" name="Slide Number Placeholder 8"/>
          <p:cNvSpPr>
            <a:spLocks noGrp="1"/>
          </p:cNvSpPr>
          <p:nvPr>
            <p:ph type="sldNum" sz="quarter" idx="12"/>
          </p:nvPr>
        </p:nvSpPr>
        <p:spPr/>
        <p:txBody>
          <a:bodyPr/>
          <a:lstStyle/>
          <a:p>
            <a:fld id="{9E4C0264-4E57-C843-99A1-13CB9086F4F6}" type="slidenum">
              <a:rPr lang="en-US" smtClean="0"/>
              <a:t>‹#›</a:t>
            </a:fld>
            <a:endParaRPr lang="en-US"/>
          </a:p>
        </p:txBody>
      </p:sp>
    </p:spTree>
    <p:extLst>
      <p:ext uri="{BB962C8B-B14F-4D97-AF65-F5344CB8AC3E}">
        <p14:creationId xmlns:p14="http://schemas.microsoft.com/office/powerpoint/2010/main" val="4185658099"/>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07/16/22</a:t>
            </a:r>
          </a:p>
        </p:txBody>
      </p:sp>
      <p:sp>
        <p:nvSpPr>
          <p:cNvPr id="4" name="Footer Placeholder 3"/>
          <p:cNvSpPr>
            <a:spLocks noGrp="1"/>
          </p:cNvSpPr>
          <p:nvPr>
            <p:ph type="ftr" sz="quarter" idx="11"/>
          </p:nvPr>
        </p:nvSpPr>
        <p:spPr/>
        <p:txBody>
          <a:bodyPr/>
          <a:lstStyle/>
          <a:p>
            <a:r>
              <a:rPr lang="en-US"/>
              <a:t>Rakshya Khatiwada</a:t>
            </a:r>
          </a:p>
        </p:txBody>
      </p:sp>
      <p:sp>
        <p:nvSpPr>
          <p:cNvPr id="5" name="Slide Number Placeholder 4"/>
          <p:cNvSpPr>
            <a:spLocks noGrp="1"/>
          </p:cNvSpPr>
          <p:nvPr>
            <p:ph type="sldNum" sz="quarter" idx="12"/>
          </p:nvPr>
        </p:nvSpPr>
        <p:spPr/>
        <p:txBody>
          <a:bodyPr/>
          <a:lstStyle/>
          <a:p>
            <a:fld id="{9E4C0264-4E57-C843-99A1-13CB9086F4F6}" type="slidenum">
              <a:rPr lang="en-US" smtClean="0"/>
              <a:t>‹#›</a:t>
            </a:fld>
            <a:endParaRPr lang="en-US"/>
          </a:p>
        </p:txBody>
      </p:sp>
    </p:spTree>
    <p:extLst>
      <p:ext uri="{BB962C8B-B14F-4D97-AF65-F5344CB8AC3E}">
        <p14:creationId xmlns:p14="http://schemas.microsoft.com/office/powerpoint/2010/main" val="1702972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07/16/22</a:t>
            </a:r>
          </a:p>
        </p:txBody>
      </p:sp>
      <p:sp>
        <p:nvSpPr>
          <p:cNvPr id="3" name="Footer Placeholder 2"/>
          <p:cNvSpPr>
            <a:spLocks noGrp="1"/>
          </p:cNvSpPr>
          <p:nvPr>
            <p:ph type="ftr" sz="quarter" idx="11"/>
          </p:nvPr>
        </p:nvSpPr>
        <p:spPr/>
        <p:txBody>
          <a:bodyPr/>
          <a:lstStyle/>
          <a:p>
            <a:r>
              <a:rPr lang="en-US"/>
              <a:t>Rakshya Khatiwada</a:t>
            </a:r>
          </a:p>
        </p:txBody>
      </p:sp>
      <p:sp>
        <p:nvSpPr>
          <p:cNvPr id="4" name="Slide Number Placeholder 3"/>
          <p:cNvSpPr>
            <a:spLocks noGrp="1"/>
          </p:cNvSpPr>
          <p:nvPr>
            <p:ph type="sldNum" sz="quarter" idx="12"/>
          </p:nvPr>
        </p:nvSpPr>
        <p:spPr/>
        <p:txBody>
          <a:bodyPr/>
          <a:lstStyle/>
          <a:p>
            <a:fld id="{9E4C0264-4E57-C843-99A1-13CB9086F4F6}" type="slidenum">
              <a:rPr lang="en-US" smtClean="0"/>
              <a:t>‹#›</a:t>
            </a:fld>
            <a:endParaRPr lang="en-US"/>
          </a:p>
        </p:txBody>
      </p:sp>
    </p:spTree>
    <p:extLst>
      <p:ext uri="{BB962C8B-B14F-4D97-AF65-F5344CB8AC3E}">
        <p14:creationId xmlns:p14="http://schemas.microsoft.com/office/powerpoint/2010/main" val="853979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07/16/22</a:t>
            </a:r>
          </a:p>
        </p:txBody>
      </p:sp>
      <p:sp>
        <p:nvSpPr>
          <p:cNvPr id="6" name="Footer Placeholder 5"/>
          <p:cNvSpPr>
            <a:spLocks noGrp="1"/>
          </p:cNvSpPr>
          <p:nvPr>
            <p:ph type="ftr" sz="quarter" idx="11"/>
          </p:nvPr>
        </p:nvSpPr>
        <p:spPr/>
        <p:txBody>
          <a:bodyPr/>
          <a:lstStyle/>
          <a:p>
            <a:r>
              <a:rPr lang="en-US"/>
              <a:t>Rakshya Khatiwada</a:t>
            </a:r>
          </a:p>
        </p:txBody>
      </p:sp>
      <p:sp>
        <p:nvSpPr>
          <p:cNvPr id="7" name="Slide Number Placeholder 6"/>
          <p:cNvSpPr>
            <a:spLocks noGrp="1"/>
          </p:cNvSpPr>
          <p:nvPr>
            <p:ph type="sldNum" sz="quarter" idx="12"/>
          </p:nvPr>
        </p:nvSpPr>
        <p:spPr/>
        <p:txBody>
          <a:bodyPr/>
          <a:lstStyle/>
          <a:p>
            <a:fld id="{9E4C0264-4E57-C843-99A1-13CB9086F4F6}" type="slidenum">
              <a:rPr lang="en-US" smtClean="0"/>
              <a:t>‹#›</a:t>
            </a:fld>
            <a:endParaRPr lang="en-US"/>
          </a:p>
        </p:txBody>
      </p:sp>
    </p:spTree>
    <p:extLst>
      <p:ext uri="{BB962C8B-B14F-4D97-AF65-F5344CB8AC3E}">
        <p14:creationId xmlns:p14="http://schemas.microsoft.com/office/powerpoint/2010/main" val="3070525721"/>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07/16/22</a:t>
            </a:r>
          </a:p>
        </p:txBody>
      </p:sp>
      <p:sp>
        <p:nvSpPr>
          <p:cNvPr id="6" name="Footer Placeholder 5"/>
          <p:cNvSpPr>
            <a:spLocks noGrp="1"/>
          </p:cNvSpPr>
          <p:nvPr>
            <p:ph type="ftr" sz="quarter" idx="11"/>
          </p:nvPr>
        </p:nvSpPr>
        <p:spPr/>
        <p:txBody>
          <a:bodyPr/>
          <a:lstStyle/>
          <a:p>
            <a:r>
              <a:rPr lang="en-US"/>
              <a:t>Rakshya Khatiwada</a:t>
            </a:r>
            <a:endParaRPr lang="en-US" dirty="0"/>
          </a:p>
        </p:txBody>
      </p:sp>
      <p:sp>
        <p:nvSpPr>
          <p:cNvPr id="7" name="Slide Number Placeholder 6"/>
          <p:cNvSpPr>
            <a:spLocks noGrp="1"/>
          </p:cNvSpPr>
          <p:nvPr>
            <p:ph type="sldNum" sz="quarter" idx="12"/>
          </p:nvPr>
        </p:nvSpPr>
        <p:spPr/>
        <p:txBody>
          <a:bodyPr/>
          <a:lstStyle/>
          <a:p>
            <a:fld id="{9E4C0264-4E57-C843-99A1-13CB9086F4F6}" type="slidenum">
              <a:rPr lang="en-US" smtClean="0"/>
              <a:t>‹#›</a:t>
            </a:fld>
            <a:endParaRPr lang="en-US"/>
          </a:p>
        </p:txBody>
      </p:sp>
    </p:spTree>
    <p:extLst>
      <p:ext uri="{BB962C8B-B14F-4D97-AF65-F5344CB8AC3E}">
        <p14:creationId xmlns:p14="http://schemas.microsoft.com/office/powerpoint/2010/main" val="35175539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07/16/22</a:t>
            </a: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Rakshya Khatiwada</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4C0264-4E57-C843-99A1-13CB9086F4F6}" type="slidenum">
              <a:rPr lang="en-US" smtClean="0"/>
              <a:t>‹#›</a:t>
            </a:fld>
            <a:endParaRPr lang="en-US"/>
          </a:p>
        </p:txBody>
      </p:sp>
    </p:spTree>
    <p:extLst>
      <p:ext uri="{BB962C8B-B14F-4D97-AF65-F5344CB8AC3E}">
        <p14:creationId xmlns:p14="http://schemas.microsoft.com/office/powerpoint/2010/main" val="1823618982"/>
      </p:ext>
    </p:extLst>
  </p:cSld>
  <p:clrMap bg1="dk1" tx1="lt1" bg2="dk2" tx2="lt2" accent1="accent1" accent2="accent2" accent3="accent3" accent4="accent4" accent5="accent5" accent6="accent6" hlink="hlink" folHlink="folHlink"/>
  <p:sldLayoutIdLst>
    <p:sldLayoutId id="2147484207" r:id="rId1"/>
    <p:sldLayoutId id="2147484208" r:id="rId2"/>
    <p:sldLayoutId id="2147484209" r:id="rId3"/>
    <p:sldLayoutId id="2147484210" r:id="rId4"/>
    <p:sldLayoutId id="2147484211" r:id="rId5"/>
    <p:sldLayoutId id="2147484212" r:id="rId6"/>
    <p:sldLayoutId id="2147484213" r:id="rId7"/>
    <p:sldLayoutId id="2147484214" r:id="rId8"/>
    <p:sldLayoutId id="2147484215" r:id="rId9"/>
    <p:sldLayoutId id="2147484216" r:id="rId10"/>
    <p:sldLayoutId id="2147484217" r:id="rId11"/>
    <p:sldLayoutId id="2147484218" r:id="rId12"/>
    <p:sldLayoutId id="2147484219" r:id="rId13"/>
    <p:sldLayoutId id="2147484220"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5.jp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jp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jpeg"/></Relationships>
</file>

<file path=ppt/slides/_rels/slide3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5.emf"/><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39.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jpeg"/><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3.png"/><Relationship Id="rId4" Type="http://schemas.openxmlformats.org/officeDocument/2006/relationships/image" Target="../media/image72.png"/></Relationships>
</file>

<file path=ppt/slides/_rels/slide4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90.tiff"/><Relationship Id="rId2" Type="http://schemas.openxmlformats.org/officeDocument/2006/relationships/image" Target="../media/image89.tiff"/><Relationship Id="rId1" Type="http://schemas.openxmlformats.org/officeDocument/2006/relationships/slideLayout" Target="../slideLayouts/slideLayout2.xml"/><Relationship Id="rId5" Type="http://schemas.openxmlformats.org/officeDocument/2006/relationships/image" Target="../media/image92.tiff"/><Relationship Id="rId4" Type="http://schemas.openxmlformats.org/officeDocument/2006/relationships/image" Target="../media/image91.tiff"/></Relationships>
</file>

<file path=ppt/slides/_rels/slide5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5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image" Target="../media/image98.png"/></Relationships>
</file>

<file path=ppt/slides/_rels/slide5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00.png"/><Relationship Id="rId4" Type="http://schemas.openxmlformats.org/officeDocument/2006/relationships/image" Target="../media/image7.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hyperlink" Target="https://arxiv.org/abs/2304.01190" TargetMode="External"/><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image" Target="../media/image103.png"/><Relationship Id="rId1" Type="http://schemas.openxmlformats.org/officeDocument/2006/relationships/slideLayout" Target="../slideLayouts/slideLayout14.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62.xml.rels><?xml version="1.0" encoding="UTF-8" standalone="yes"?>
<Relationships xmlns="http://schemas.openxmlformats.org/package/2006/relationships"><Relationship Id="rId8" Type="http://schemas.openxmlformats.org/officeDocument/2006/relationships/hyperlink" Target="https://arxiv.org/abs/2304.01190" TargetMode="External"/><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image" Target="../media/image103.png"/><Relationship Id="rId1" Type="http://schemas.openxmlformats.org/officeDocument/2006/relationships/slideLayout" Target="../slideLayouts/slideLayout14.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6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14.xml"/><Relationship Id="rId6" Type="http://schemas.openxmlformats.org/officeDocument/2006/relationships/image" Target="../media/image66.emf"/><Relationship Id="rId5" Type="http://schemas.openxmlformats.org/officeDocument/2006/relationships/image" Target="../media/image43.png"/><Relationship Id="rId4" Type="http://schemas.openxmlformats.org/officeDocument/2006/relationships/image" Target="../media/image46.png"/></Relationships>
</file>

<file path=ppt/slides/_rels/slide6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jp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7DA9A-FC52-5043-A50E-DA112EB8F191}"/>
              </a:ext>
            </a:extLst>
          </p:cNvPr>
          <p:cNvSpPr>
            <a:spLocks noGrp="1"/>
          </p:cNvSpPr>
          <p:nvPr>
            <p:ph type="ctrTitle"/>
          </p:nvPr>
        </p:nvSpPr>
        <p:spPr>
          <a:xfrm>
            <a:off x="236970" y="753001"/>
            <a:ext cx="3351679" cy="1616203"/>
          </a:xfrm>
        </p:spPr>
        <p:txBody>
          <a:bodyPr vert="horz" lIns="91440" tIns="45720" rIns="91440" bIns="45720" rtlCol="0" anchor="b">
            <a:normAutofit fontScale="90000"/>
          </a:bodyPr>
          <a:lstStyle/>
          <a:p>
            <a:r>
              <a:rPr lang="en-US" sz="3200" b="1" i="0" kern="1200" dirty="0">
                <a:solidFill>
                  <a:schemeClr val="tx1"/>
                </a:solidFill>
                <a:effectLst/>
                <a:latin typeface="+mj-lt"/>
                <a:ea typeface="+mj-ea"/>
                <a:cs typeface="+mj-cs"/>
              </a:rPr>
              <a:t>Phonon mediated Quantum sensors </a:t>
            </a:r>
            <a:br>
              <a:rPr lang="en-US" sz="3200" b="1" i="0" kern="1200" dirty="0">
                <a:solidFill>
                  <a:schemeClr val="tx1"/>
                </a:solidFill>
                <a:effectLst/>
                <a:latin typeface="+mj-lt"/>
                <a:ea typeface="+mj-ea"/>
                <a:cs typeface="+mj-cs"/>
              </a:rPr>
            </a:br>
            <a:r>
              <a:rPr lang="en-US" sz="3200" b="1" i="0" kern="1200" dirty="0">
                <a:solidFill>
                  <a:schemeClr val="tx1"/>
                </a:solidFill>
                <a:effectLst/>
                <a:latin typeface="+mj-lt"/>
                <a:ea typeface="+mj-ea"/>
                <a:cs typeface="+mj-cs"/>
              </a:rPr>
              <a:t>for </a:t>
            </a:r>
            <a:br>
              <a:rPr lang="en-US" sz="3200" b="1" i="0" kern="1200" dirty="0">
                <a:solidFill>
                  <a:schemeClr val="tx1"/>
                </a:solidFill>
                <a:effectLst/>
                <a:latin typeface="+mj-lt"/>
                <a:ea typeface="+mj-ea"/>
                <a:cs typeface="+mj-cs"/>
              </a:rPr>
            </a:br>
            <a:r>
              <a:rPr lang="en-US" sz="3200" b="1" i="0" kern="1200" dirty="0">
                <a:solidFill>
                  <a:schemeClr val="tx1"/>
                </a:solidFill>
                <a:effectLst/>
                <a:latin typeface="+mj-lt"/>
                <a:ea typeface="+mj-ea"/>
                <a:cs typeface="+mj-cs"/>
              </a:rPr>
              <a:t>Dark Matter</a:t>
            </a:r>
            <a:endParaRPr lang="en-US" sz="3200" b="1" kern="1200" dirty="0">
              <a:solidFill>
                <a:schemeClr val="tx1"/>
              </a:solidFill>
              <a:latin typeface="+mj-lt"/>
              <a:ea typeface="+mj-ea"/>
              <a:cs typeface="+mj-cs"/>
            </a:endParaRPr>
          </a:p>
        </p:txBody>
      </p:sp>
      <p:pic>
        <p:nvPicPr>
          <p:cNvPr id="11" name="Picture 10" descr="A view of a rocky coast&#10;&#10;AI-generated content may be incorrect.">
            <a:extLst>
              <a:ext uri="{FF2B5EF4-FFF2-40B4-BE49-F238E27FC236}">
                <a16:creationId xmlns:a16="http://schemas.microsoft.com/office/drawing/2014/main" id="{4EE1A64F-309B-C3B6-A9ED-1EF0F5818D22}"/>
              </a:ext>
            </a:extLst>
          </p:cNvPr>
          <p:cNvPicPr>
            <a:picLocks noChangeAspect="1"/>
          </p:cNvPicPr>
          <p:nvPr/>
        </p:nvPicPr>
        <p:blipFill>
          <a:blip r:embed="rId2"/>
          <a:srcRect t="16984"/>
          <a:stretch>
            <a:fillRect/>
          </a:stretch>
        </p:blipFill>
        <p:spPr>
          <a:xfrm>
            <a:off x="4047339" y="585235"/>
            <a:ext cx="7907691" cy="4923517"/>
          </a:xfrm>
          <a:prstGeom prst="rect">
            <a:avLst/>
          </a:prstGeom>
        </p:spPr>
      </p:pic>
      <p:sp>
        <p:nvSpPr>
          <p:cNvPr id="23" name="Rectangle 22">
            <a:extLst>
              <a:ext uri="{FF2B5EF4-FFF2-40B4-BE49-F238E27FC236}">
                <a16:creationId xmlns:a16="http://schemas.microsoft.com/office/drawing/2014/main" id="{4DD35268-6FBE-0BCD-C050-3F804C7C54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2068597" y="0"/>
            <a:ext cx="123401" cy="3290157"/>
          </a:xfrm>
          <a:prstGeom prst="rect">
            <a:avLst/>
          </a:prstGeom>
          <a:gradFill>
            <a:gsLst>
              <a:gs pos="20000">
                <a:schemeClr val="accent3">
                  <a:alpha val="0"/>
                </a:schemeClr>
              </a:gs>
              <a:gs pos="100000">
                <a:schemeClr val="accent3">
                  <a:lumMod val="60000"/>
                  <a:lumOff val="40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ue and yellow background&#10;&#10;AI-generated content may be incorrect.">
            <a:extLst>
              <a:ext uri="{FF2B5EF4-FFF2-40B4-BE49-F238E27FC236}">
                <a16:creationId xmlns:a16="http://schemas.microsoft.com/office/drawing/2014/main" id="{AFF20274-1882-E9FA-D822-ED3CC3820929}"/>
              </a:ext>
            </a:extLst>
          </p:cNvPr>
          <p:cNvPicPr>
            <a:picLocks noChangeAspect="1"/>
          </p:cNvPicPr>
          <p:nvPr/>
        </p:nvPicPr>
        <p:blipFill>
          <a:blip r:embed="rId3"/>
          <a:srcRect t="15168" r="-1" b="11182"/>
          <a:stretch>
            <a:fillRect/>
          </a:stretch>
        </p:blipFill>
        <p:spPr>
          <a:xfrm>
            <a:off x="2700180" y="4639201"/>
            <a:ext cx="2004155" cy="1409619"/>
          </a:xfrm>
          <a:prstGeom prst="rect">
            <a:avLst/>
          </a:prstGeom>
        </p:spPr>
      </p:pic>
      <p:grpSp>
        <p:nvGrpSpPr>
          <p:cNvPr id="25" name="Group 24">
            <a:extLst>
              <a:ext uri="{FF2B5EF4-FFF2-40B4-BE49-F238E27FC236}">
                <a16:creationId xmlns:a16="http://schemas.microsoft.com/office/drawing/2014/main" id="{F3A0B02E-2A29-A1CD-0D60-A9E1681AF3C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26" name="Rectangle 25">
              <a:extLst>
                <a:ext uri="{FF2B5EF4-FFF2-40B4-BE49-F238E27FC236}">
                  <a16:creationId xmlns:a16="http://schemas.microsoft.com/office/drawing/2014/main" id="{DB760236-1E5E-7CEA-DCDD-21F3FB288A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30D6BAEE-FD58-F5B7-5CF3-A74EB385D7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27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Google Shape;460;p50" descr="A close up of a metal object&#10;&#10;AI-generated content may be incorrect.">
            <a:extLst>
              <a:ext uri="{FF2B5EF4-FFF2-40B4-BE49-F238E27FC236}">
                <a16:creationId xmlns:a16="http://schemas.microsoft.com/office/drawing/2014/main" id="{67B84C7B-08B6-CA08-531F-6661464FAB74}"/>
              </a:ext>
            </a:extLst>
          </p:cNvPr>
          <p:cNvPicPr preferRelativeResize="0"/>
          <p:nvPr/>
        </p:nvPicPr>
        <p:blipFill>
          <a:blip r:embed="rId4"/>
          <a:srcRect t="14715" r="-1" b="14596"/>
          <a:stretch>
            <a:fillRect/>
          </a:stretch>
        </p:blipFill>
        <p:spPr>
          <a:xfrm>
            <a:off x="1092179" y="5269712"/>
            <a:ext cx="1717371" cy="1317009"/>
          </a:xfrm>
          <a:prstGeom prst="rect">
            <a:avLst/>
          </a:prstGeom>
          <a:noFill/>
        </p:spPr>
      </p:pic>
      <p:sp>
        <p:nvSpPr>
          <p:cNvPr id="3" name="Subtitle 2">
            <a:extLst>
              <a:ext uri="{FF2B5EF4-FFF2-40B4-BE49-F238E27FC236}">
                <a16:creationId xmlns:a16="http://schemas.microsoft.com/office/drawing/2014/main" id="{99216740-1CC6-B344-9CFF-B3C5C8734245}"/>
              </a:ext>
            </a:extLst>
          </p:cNvPr>
          <p:cNvSpPr>
            <a:spLocks noGrp="1"/>
          </p:cNvSpPr>
          <p:nvPr>
            <p:ph type="subTitle" idx="1"/>
          </p:nvPr>
        </p:nvSpPr>
        <p:spPr>
          <a:xfrm>
            <a:off x="236970" y="2657167"/>
            <a:ext cx="3351679" cy="3447832"/>
          </a:xfrm>
        </p:spPr>
        <p:txBody>
          <a:bodyPr vert="horz" lIns="91440" tIns="45720" rIns="91440" bIns="45720" rtlCol="0" anchor="t">
            <a:normAutofit/>
          </a:bodyPr>
          <a:lstStyle/>
          <a:p>
            <a:r>
              <a:rPr lang="en-US" sz="1800" b="1" dirty="0"/>
              <a:t>Rakshya Khatiwada</a:t>
            </a:r>
            <a:r>
              <a:rPr lang="en-US" sz="1800" dirty="0"/>
              <a:t>               </a:t>
            </a:r>
          </a:p>
          <a:p>
            <a:r>
              <a:rPr lang="en-US" sz="1800" dirty="0"/>
              <a:t>Illinois Institute of Technology &amp; Fermilab</a:t>
            </a:r>
          </a:p>
          <a:p>
            <a:pPr indent="-228600" algn="l">
              <a:buFont typeface="Arial" panose="020B0604020202020204" pitchFamily="34" charset="0"/>
              <a:buChar char="•"/>
            </a:pPr>
            <a:endParaRPr lang="en-US" sz="2000" dirty="0"/>
          </a:p>
          <a:p>
            <a:r>
              <a:rPr lang="en-US" sz="1600" dirty="0"/>
              <a:t>09/22/2025</a:t>
            </a:r>
          </a:p>
          <a:p>
            <a:r>
              <a:rPr lang="en-US" sz="1600" dirty="0"/>
              <a:t>Tenerife, Spain</a:t>
            </a:r>
          </a:p>
          <a:p>
            <a:pPr indent="-228600" algn="l">
              <a:buFont typeface="Arial" panose="020B0604020202020204" pitchFamily="34" charset="0"/>
              <a:buChar char="•"/>
            </a:pPr>
            <a:endParaRPr lang="en-US" sz="2000" dirty="0"/>
          </a:p>
          <a:p>
            <a:pPr indent="-228600" algn="l">
              <a:buFont typeface="Arial" panose="020B0604020202020204" pitchFamily="34" charset="0"/>
              <a:buChar char="•"/>
            </a:pPr>
            <a:endParaRPr lang="en-US" sz="2000" dirty="0"/>
          </a:p>
        </p:txBody>
      </p:sp>
      <p:sp>
        <p:nvSpPr>
          <p:cNvPr id="13" name="TextBox 12">
            <a:extLst>
              <a:ext uri="{FF2B5EF4-FFF2-40B4-BE49-F238E27FC236}">
                <a16:creationId xmlns:a16="http://schemas.microsoft.com/office/drawing/2014/main" id="{436B4C53-30D2-30DA-B95D-CC7EC0D2AB82}"/>
              </a:ext>
            </a:extLst>
          </p:cNvPr>
          <p:cNvSpPr txBox="1"/>
          <p:nvPr/>
        </p:nvSpPr>
        <p:spPr>
          <a:xfrm>
            <a:off x="5897157" y="5629586"/>
            <a:ext cx="4865050" cy="338554"/>
          </a:xfrm>
          <a:prstGeom prst="rect">
            <a:avLst/>
          </a:prstGeom>
          <a:noFill/>
        </p:spPr>
        <p:txBody>
          <a:bodyPr wrap="none" rtlCol="0">
            <a:spAutoFit/>
          </a:bodyPr>
          <a:lstStyle/>
          <a:p>
            <a:r>
              <a:rPr lang="en-US" sz="1600" dirty="0"/>
              <a:t>View of North Atlantic Coastline from Roque de </a:t>
            </a:r>
            <a:r>
              <a:rPr lang="en-US" sz="1600" dirty="0" err="1"/>
              <a:t>Taborno</a:t>
            </a:r>
            <a:endParaRPr lang="en-US" sz="1600" dirty="0"/>
          </a:p>
        </p:txBody>
      </p:sp>
    </p:spTree>
    <p:extLst>
      <p:ext uri="{BB962C8B-B14F-4D97-AF65-F5344CB8AC3E}">
        <p14:creationId xmlns:p14="http://schemas.microsoft.com/office/powerpoint/2010/main" val="226282485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F61CC5F-51E6-744A-CE7D-96F96CF971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839A72-AA65-E73D-2C93-640A5EB8C4A2}"/>
              </a:ext>
            </a:extLst>
          </p:cNvPr>
          <p:cNvSpPr>
            <a:spLocks noGrp="1"/>
          </p:cNvSpPr>
          <p:nvPr>
            <p:ph type="title"/>
          </p:nvPr>
        </p:nvSpPr>
        <p:spPr>
          <a:xfrm>
            <a:off x="838200" y="136526"/>
            <a:ext cx="10515600" cy="1144178"/>
          </a:xfrm>
        </p:spPr>
        <p:txBody>
          <a:bodyPr/>
          <a:lstStyle/>
          <a:p>
            <a:pPr algn="ctr"/>
            <a:r>
              <a:rPr lang="en-US" dirty="0">
                <a:solidFill>
                  <a:schemeClr val="bg1"/>
                </a:solidFill>
              </a:rPr>
              <a:t>There are many types of Qubit Readout!</a:t>
            </a:r>
          </a:p>
        </p:txBody>
      </p:sp>
      <p:sp>
        <p:nvSpPr>
          <p:cNvPr id="4" name="Slide Number Placeholder 3">
            <a:extLst>
              <a:ext uri="{FF2B5EF4-FFF2-40B4-BE49-F238E27FC236}">
                <a16:creationId xmlns:a16="http://schemas.microsoft.com/office/drawing/2014/main" id="{5620EF35-FE2B-F59F-1EA8-8F8E33DB6F00}"/>
              </a:ext>
            </a:extLst>
          </p:cNvPr>
          <p:cNvSpPr>
            <a:spLocks noGrp="1"/>
          </p:cNvSpPr>
          <p:nvPr>
            <p:ph type="sldNum" sz="quarter" idx="12"/>
          </p:nvPr>
        </p:nvSpPr>
        <p:spPr/>
        <p:txBody>
          <a:bodyPr/>
          <a:lstStyle/>
          <a:p>
            <a:fld id="{9E4C0264-4E57-C843-99A1-13CB9086F4F6}" type="slidenum">
              <a:rPr lang="en-US" smtClean="0">
                <a:solidFill>
                  <a:schemeClr val="bg1"/>
                </a:solidFill>
              </a:rPr>
              <a:t>10</a:t>
            </a:fld>
            <a:endParaRPr lang="en-US">
              <a:solidFill>
                <a:schemeClr val="bg1"/>
              </a:solidFill>
            </a:endParaRPr>
          </a:p>
        </p:txBody>
      </p:sp>
      <p:pic>
        <p:nvPicPr>
          <p:cNvPr id="9" name="Picture 8">
            <a:extLst>
              <a:ext uri="{FF2B5EF4-FFF2-40B4-BE49-F238E27FC236}">
                <a16:creationId xmlns:a16="http://schemas.microsoft.com/office/drawing/2014/main" id="{2258A44E-D229-E485-E7ED-52070A6E42D7}"/>
              </a:ext>
            </a:extLst>
          </p:cNvPr>
          <p:cNvPicPr>
            <a:picLocks noChangeAspect="1"/>
          </p:cNvPicPr>
          <p:nvPr/>
        </p:nvPicPr>
        <p:blipFill>
          <a:blip r:embed="rId3"/>
          <a:stretch>
            <a:fillRect/>
          </a:stretch>
        </p:blipFill>
        <p:spPr>
          <a:xfrm>
            <a:off x="511389" y="1541075"/>
            <a:ext cx="4560484" cy="1737035"/>
          </a:xfrm>
          <a:prstGeom prst="rect">
            <a:avLst/>
          </a:prstGeom>
        </p:spPr>
      </p:pic>
      <p:sp>
        <p:nvSpPr>
          <p:cNvPr id="10" name="TextBox 9">
            <a:extLst>
              <a:ext uri="{FF2B5EF4-FFF2-40B4-BE49-F238E27FC236}">
                <a16:creationId xmlns:a16="http://schemas.microsoft.com/office/drawing/2014/main" id="{539F10BB-D923-45A8-1D53-EA207CEC7269}"/>
              </a:ext>
            </a:extLst>
          </p:cNvPr>
          <p:cNvSpPr txBox="1"/>
          <p:nvPr/>
        </p:nvSpPr>
        <p:spPr>
          <a:xfrm>
            <a:off x="838200" y="1105905"/>
            <a:ext cx="2102627" cy="369332"/>
          </a:xfrm>
          <a:prstGeom prst="rect">
            <a:avLst/>
          </a:prstGeom>
          <a:noFill/>
        </p:spPr>
        <p:txBody>
          <a:bodyPr wrap="none" rtlCol="0">
            <a:spAutoFit/>
          </a:bodyPr>
          <a:lstStyle/>
          <a:p>
            <a:r>
              <a:rPr lang="en-US" b="1" dirty="0">
                <a:solidFill>
                  <a:srgbClr val="008F00"/>
                </a:solidFill>
              </a:rPr>
              <a:t>1) Qubit Lifetime, T</a:t>
            </a:r>
            <a:r>
              <a:rPr lang="en-US" b="1" baseline="-25000" dirty="0">
                <a:solidFill>
                  <a:srgbClr val="008F00"/>
                </a:solidFill>
              </a:rPr>
              <a:t>1</a:t>
            </a:r>
          </a:p>
        </p:txBody>
      </p:sp>
      <p:sp>
        <p:nvSpPr>
          <p:cNvPr id="11" name="TextBox 10">
            <a:extLst>
              <a:ext uri="{FF2B5EF4-FFF2-40B4-BE49-F238E27FC236}">
                <a16:creationId xmlns:a16="http://schemas.microsoft.com/office/drawing/2014/main" id="{27BDC91B-91BF-F33B-75A4-81C8633BCBC9}"/>
              </a:ext>
            </a:extLst>
          </p:cNvPr>
          <p:cNvSpPr txBox="1"/>
          <p:nvPr/>
        </p:nvSpPr>
        <p:spPr>
          <a:xfrm>
            <a:off x="5243646" y="1201721"/>
            <a:ext cx="3476208" cy="369332"/>
          </a:xfrm>
          <a:prstGeom prst="rect">
            <a:avLst/>
          </a:prstGeom>
          <a:noFill/>
        </p:spPr>
        <p:txBody>
          <a:bodyPr wrap="none" rtlCol="0">
            <a:spAutoFit/>
          </a:bodyPr>
          <a:lstStyle/>
          <a:p>
            <a:r>
              <a:rPr lang="en-US" b="1" dirty="0">
                <a:solidFill>
                  <a:srgbClr val="008F00"/>
                </a:solidFill>
              </a:rPr>
              <a:t>2) Qubit decoherence, T</a:t>
            </a:r>
            <a:r>
              <a:rPr lang="en-US" b="1" baseline="-25000" dirty="0">
                <a:solidFill>
                  <a:srgbClr val="008F00"/>
                </a:solidFill>
              </a:rPr>
              <a:t>2 </a:t>
            </a:r>
            <a:r>
              <a:rPr lang="en-US" b="1" dirty="0">
                <a:solidFill>
                  <a:srgbClr val="008F00"/>
                </a:solidFill>
              </a:rPr>
              <a:t>(Ramsey)</a:t>
            </a:r>
            <a:endParaRPr lang="en-US" b="1" baseline="-25000" dirty="0">
              <a:solidFill>
                <a:srgbClr val="008F00"/>
              </a:solidFill>
            </a:endParaRPr>
          </a:p>
        </p:txBody>
      </p:sp>
      <p:sp>
        <p:nvSpPr>
          <p:cNvPr id="12" name="TextBox 11">
            <a:extLst>
              <a:ext uri="{FF2B5EF4-FFF2-40B4-BE49-F238E27FC236}">
                <a16:creationId xmlns:a16="http://schemas.microsoft.com/office/drawing/2014/main" id="{B8B61654-55B2-74F4-2020-EBE007EEFCD6}"/>
              </a:ext>
            </a:extLst>
          </p:cNvPr>
          <p:cNvSpPr txBox="1"/>
          <p:nvPr/>
        </p:nvSpPr>
        <p:spPr>
          <a:xfrm>
            <a:off x="838200" y="3768738"/>
            <a:ext cx="1752339" cy="369332"/>
          </a:xfrm>
          <a:prstGeom prst="rect">
            <a:avLst/>
          </a:prstGeom>
          <a:noFill/>
        </p:spPr>
        <p:txBody>
          <a:bodyPr wrap="none" rtlCol="0">
            <a:spAutoFit/>
          </a:bodyPr>
          <a:lstStyle/>
          <a:p>
            <a:r>
              <a:rPr lang="en-US" b="1" dirty="0">
                <a:solidFill>
                  <a:srgbClr val="008F00"/>
                </a:solidFill>
              </a:rPr>
              <a:t>3) Charge Parity </a:t>
            </a:r>
            <a:endParaRPr lang="en-US" b="1" baseline="-25000" dirty="0">
              <a:solidFill>
                <a:srgbClr val="008F00"/>
              </a:solidFill>
            </a:endParaRPr>
          </a:p>
        </p:txBody>
      </p:sp>
      <p:sp>
        <p:nvSpPr>
          <p:cNvPr id="14" name="TextBox 13">
            <a:extLst>
              <a:ext uri="{FF2B5EF4-FFF2-40B4-BE49-F238E27FC236}">
                <a16:creationId xmlns:a16="http://schemas.microsoft.com/office/drawing/2014/main" id="{D7FCE6F6-1311-CE47-CA69-BA1102B0E90B}"/>
              </a:ext>
            </a:extLst>
          </p:cNvPr>
          <p:cNvSpPr txBox="1"/>
          <p:nvPr/>
        </p:nvSpPr>
        <p:spPr>
          <a:xfrm>
            <a:off x="6234022" y="3768738"/>
            <a:ext cx="1694310" cy="369332"/>
          </a:xfrm>
          <a:prstGeom prst="rect">
            <a:avLst/>
          </a:prstGeom>
          <a:noFill/>
        </p:spPr>
        <p:txBody>
          <a:bodyPr wrap="none" rtlCol="0">
            <a:spAutoFit/>
          </a:bodyPr>
          <a:lstStyle/>
          <a:p>
            <a:r>
              <a:rPr lang="en-US" b="1" dirty="0">
                <a:solidFill>
                  <a:srgbClr val="008F00"/>
                </a:solidFill>
              </a:rPr>
              <a:t>4) Spectroscopy</a:t>
            </a:r>
            <a:endParaRPr lang="en-US" b="1" baseline="-25000" dirty="0">
              <a:solidFill>
                <a:srgbClr val="008F00"/>
              </a:solidFill>
            </a:endParaRPr>
          </a:p>
        </p:txBody>
      </p:sp>
      <p:pic>
        <p:nvPicPr>
          <p:cNvPr id="1026" name="Picture 2">
            <a:extLst>
              <a:ext uri="{FF2B5EF4-FFF2-40B4-BE49-F238E27FC236}">
                <a16:creationId xmlns:a16="http://schemas.microsoft.com/office/drawing/2014/main" id="{4F437FB8-07BC-1471-2A3E-C55572D623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8332" y="3768738"/>
            <a:ext cx="3381330" cy="274935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39817C23-2A50-C588-85D2-BB91BF6E21E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313374" y="1560044"/>
            <a:ext cx="2479143" cy="1703411"/>
          </a:xfrm>
          <a:prstGeom prst="rect">
            <a:avLst/>
          </a:prstGeom>
        </p:spPr>
      </p:pic>
      <p:sp>
        <p:nvSpPr>
          <p:cNvPr id="16" name="TextBox 15">
            <a:extLst>
              <a:ext uri="{FF2B5EF4-FFF2-40B4-BE49-F238E27FC236}">
                <a16:creationId xmlns:a16="http://schemas.microsoft.com/office/drawing/2014/main" id="{89EFB320-F1E7-76D7-BFA4-D99812DDA5B2}"/>
              </a:ext>
            </a:extLst>
          </p:cNvPr>
          <p:cNvSpPr txBox="1"/>
          <p:nvPr/>
        </p:nvSpPr>
        <p:spPr>
          <a:xfrm>
            <a:off x="9313374" y="1122737"/>
            <a:ext cx="2403991" cy="369332"/>
          </a:xfrm>
          <a:prstGeom prst="rect">
            <a:avLst/>
          </a:prstGeom>
          <a:noFill/>
        </p:spPr>
        <p:txBody>
          <a:bodyPr wrap="none" rtlCol="0">
            <a:spAutoFit/>
          </a:bodyPr>
          <a:lstStyle/>
          <a:p>
            <a:r>
              <a:rPr lang="en-US" b="1" dirty="0">
                <a:solidFill>
                  <a:srgbClr val="008F00"/>
                </a:solidFill>
              </a:rPr>
              <a:t>3) Ramsey Tomography</a:t>
            </a:r>
            <a:endParaRPr lang="en-US" b="1" baseline="-25000" dirty="0">
              <a:solidFill>
                <a:srgbClr val="008F00"/>
              </a:solidFill>
            </a:endParaRPr>
          </a:p>
        </p:txBody>
      </p:sp>
      <p:pic>
        <p:nvPicPr>
          <p:cNvPr id="19" name="Picture 18" descr="A diagram of a barcode&#10;&#10;AI-generated content may be incorrect.">
            <a:extLst>
              <a:ext uri="{FF2B5EF4-FFF2-40B4-BE49-F238E27FC236}">
                <a16:creationId xmlns:a16="http://schemas.microsoft.com/office/drawing/2014/main" id="{FFE40ACA-BDEC-656C-BD33-056CED1F9112}"/>
              </a:ext>
            </a:extLst>
          </p:cNvPr>
          <p:cNvPicPr>
            <a:picLocks noChangeAspect="1"/>
          </p:cNvPicPr>
          <p:nvPr/>
        </p:nvPicPr>
        <p:blipFill>
          <a:blip r:embed="rId6"/>
          <a:stretch>
            <a:fillRect/>
          </a:stretch>
        </p:blipFill>
        <p:spPr>
          <a:xfrm>
            <a:off x="1093908" y="4141173"/>
            <a:ext cx="3125623" cy="2397739"/>
          </a:xfrm>
          <a:prstGeom prst="rect">
            <a:avLst/>
          </a:prstGeom>
        </p:spPr>
      </p:pic>
      <p:sp>
        <p:nvSpPr>
          <p:cNvPr id="20" name="TextBox 19">
            <a:extLst>
              <a:ext uri="{FF2B5EF4-FFF2-40B4-BE49-F238E27FC236}">
                <a16:creationId xmlns:a16="http://schemas.microsoft.com/office/drawing/2014/main" id="{4B321D9B-512A-5E70-0668-D011800AC731}"/>
              </a:ext>
            </a:extLst>
          </p:cNvPr>
          <p:cNvSpPr txBox="1"/>
          <p:nvPr/>
        </p:nvSpPr>
        <p:spPr>
          <a:xfrm>
            <a:off x="4188269" y="4272358"/>
            <a:ext cx="573940" cy="276999"/>
          </a:xfrm>
          <a:prstGeom prst="rect">
            <a:avLst/>
          </a:prstGeom>
          <a:noFill/>
        </p:spPr>
        <p:txBody>
          <a:bodyPr wrap="none" rtlCol="0">
            <a:spAutoFit/>
          </a:bodyPr>
          <a:lstStyle/>
          <a:p>
            <a:r>
              <a:rPr lang="en-US" sz="1200" dirty="0">
                <a:solidFill>
                  <a:schemeClr val="bg1">
                    <a:lumMod val="85000"/>
                    <a:lumOff val="15000"/>
                  </a:schemeClr>
                </a:solidFill>
              </a:rPr>
              <a:t>f state</a:t>
            </a:r>
          </a:p>
        </p:txBody>
      </p:sp>
      <p:sp>
        <p:nvSpPr>
          <p:cNvPr id="21" name="TextBox 20">
            <a:extLst>
              <a:ext uri="{FF2B5EF4-FFF2-40B4-BE49-F238E27FC236}">
                <a16:creationId xmlns:a16="http://schemas.microsoft.com/office/drawing/2014/main" id="{FCF84F01-43AF-B2DB-5FB4-5B317BD4F049}"/>
              </a:ext>
            </a:extLst>
          </p:cNvPr>
          <p:cNvSpPr txBox="1"/>
          <p:nvPr/>
        </p:nvSpPr>
        <p:spPr>
          <a:xfrm>
            <a:off x="4188269" y="5115716"/>
            <a:ext cx="604396" cy="276999"/>
          </a:xfrm>
          <a:prstGeom prst="rect">
            <a:avLst/>
          </a:prstGeom>
          <a:noFill/>
        </p:spPr>
        <p:txBody>
          <a:bodyPr wrap="none" rtlCol="0">
            <a:spAutoFit/>
          </a:bodyPr>
          <a:lstStyle/>
          <a:p>
            <a:r>
              <a:rPr lang="en-US" sz="1200" dirty="0">
                <a:solidFill>
                  <a:schemeClr val="bg1">
                    <a:lumMod val="85000"/>
                    <a:lumOff val="15000"/>
                  </a:schemeClr>
                </a:solidFill>
              </a:rPr>
              <a:t>e state</a:t>
            </a:r>
          </a:p>
        </p:txBody>
      </p:sp>
      <p:sp>
        <p:nvSpPr>
          <p:cNvPr id="22" name="TextBox 21">
            <a:extLst>
              <a:ext uri="{FF2B5EF4-FFF2-40B4-BE49-F238E27FC236}">
                <a16:creationId xmlns:a16="http://schemas.microsoft.com/office/drawing/2014/main" id="{60F08555-89CF-BA47-CF2A-167A2580D3D8}"/>
              </a:ext>
            </a:extLst>
          </p:cNvPr>
          <p:cNvSpPr txBox="1"/>
          <p:nvPr/>
        </p:nvSpPr>
        <p:spPr>
          <a:xfrm>
            <a:off x="4171190" y="6079351"/>
            <a:ext cx="599588" cy="276999"/>
          </a:xfrm>
          <a:prstGeom prst="rect">
            <a:avLst/>
          </a:prstGeom>
          <a:noFill/>
        </p:spPr>
        <p:txBody>
          <a:bodyPr wrap="none" rtlCol="0">
            <a:spAutoFit/>
          </a:bodyPr>
          <a:lstStyle/>
          <a:p>
            <a:r>
              <a:rPr lang="en-US" sz="1200" dirty="0">
                <a:solidFill>
                  <a:schemeClr val="bg1">
                    <a:lumMod val="85000"/>
                    <a:lumOff val="15000"/>
                  </a:schemeClr>
                </a:solidFill>
              </a:rPr>
              <a:t>g state</a:t>
            </a:r>
          </a:p>
        </p:txBody>
      </p:sp>
      <p:sp>
        <p:nvSpPr>
          <p:cNvPr id="5" name="TextBox 4">
            <a:extLst>
              <a:ext uri="{FF2B5EF4-FFF2-40B4-BE49-F238E27FC236}">
                <a16:creationId xmlns:a16="http://schemas.microsoft.com/office/drawing/2014/main" id="{34BDD6F8-306B-AD37-E7B7-D499FED4DB35}"/>
              </a:ext>
            </a:extLst>
          </p:cNvPr>
          <p:cNvSpPr txBox="1"/>
          <p:nvPr/>
        </p:nvSpPr>
        <p:spPr>
          <a:xfrm>
            <a:off x="1469659" y="1280704"/>
            <a:ext cx="8391468" cy="5262979"/>
          </a:xfrm>
          <a:prstGeom prst="rect">
            <a:avLst/>
          </a:prstGeom>
          <a:solidFill>
            <a:schemeClr val="accent2">
              <a:lumMod val="40000"/>
              <a:lumOff val="60000"/>
            </a:schemeClr>
          </a:solidFill>
          <a:ln>
            <a:solidFill>
              <a:srgbClr val="FFFF00"/>
            </a:solidFill>
          </a:ln>
        </p:spPr>
        <p:txBody>
          <a:bodyPr wrap="square" rtlCol="0">
            <a:spAutoFit/>
          </a:bodyPr>
          <a:lstStyle/>
          <a:p>
            <a:pPr algn="ctr"/>
            <a:endParaRPr lang="en-US" sz="2800" b="1" dirty="0">
              <a:solidFill>
                <a:schemeClr val="bg1"/>
              </a:solidFill>
            </a:endParaRPr>
          </a:p>
          <a:p>
            <a:pPr algn="ctr"/>
            <a:endParaRPr lang="en-US" sz="2800" b="1" dirty="0">
              <a:solidFill>
                <a:schemeClr val="accent4">
                  <a:lumMod val="50000"/>
                </a:schemeClr>
              </a:solidFill>
            </a:endParaRPr>
          </a:p>
          <a:p>
            <a:pPr algn="ctr"/>
            <a:r>
              <a:rPr lang="en-US" sz="2800" b="1" dirty="0">
                <a:solidFill>
                  <a:schemeClr val="accent4">
                    <a:lumMod val="50000"/>
                  </a:schemeClr>
                </a:solidFill>
              </a:rPr>
              <a:t>Which one of these gives the best sensitivity to sub-eV energy? </a:t>
            </a:r>
          </a:p>
          <a:p>
            <a:pPr algn="ctr"/>
            <a:endParaRPr lang="en-US" sz="2800" b="1" dirty="0">
              <a:solidFill>
                <a:srgbClr val="0070C0"/>
              </a:solidFill>
            </a:endParaRPr>
          </a:p>
          <a:p>
            <a:pPr algn="ctr"/>
            <a:endParaRPr lang="en-US" sz="2800" b="1" dirty="0">
              <a:solidFill>
                <a:srgbClr val="FF0000"/>
              </a:solidFill>
            </a:endParaRPr>
          </a:p>
          <a:p>
            <a:pPr algn="ctr"/>
            <a:endParaRPr lang="en-US" sz="2800" b="1" dirty="0">
              <a:solidFill>
                <a:srgbClr val="FF0000"/>
              </a:solidFill>
            </a:endParaRPr>
          </a:p>
          <a:p>
            <a:pPr algn="ctr"/>
            <a:r>
              <a:rPr lang="en-US" sz="2800" b="1" dirty="0">
                <a:solidFill>
                  <a:srgbClr val="FF0000"/>
                </a:solidFill>
              </a:rPr>
              <a:t>Current resolution and threshold not enough.</a:t>
            </a:r>
          </a:p>
          <a:p>
            <a:pPr algn="ctr"/>
            <a:endParaRPr lang="en-US" sz="2800" b="1" dirty="0">
              <a:solidFill>
                <a:srgbClr val="FF0000"/>
              </a:solidFill>
            </a:endParaRPr>
          </a:p>
          <a:p>
            <a:pPr algn="ctr"/>
            <a:r>
              <a:rPr lang="en-US" sz="2800" b="1" dirty="0">
                <a:solidFill>
                  <a:srgbClr val="00B050"/>
                </a:solidFill>
              </a:rPr>
              <a:t>Need background reduction to achieve better </a:t>
            </a:r>
          </a:p>
          <a:p>
            <a:pPr algn="ctr"/>
            <a:r>
              <a:rPr lang="en-US" sz="2800" b="1" dirty="0">
                <a:solidFill>
                  <a:srgbClr val="00B050"/>
                </a:solidFill>
              </a:rPr>
              <a:t>sensitivity and resolution</a:t>
            </a:r>
          </a:p>
          <a:p>
            <a:endParaRPr lang="en-US" sz="2800" b="1" dirty="0">
              <a:solidFill>
                <a:schemeClr val="bg1"/>
              </a:solidFill>
            </a:endParaRPr>
          </a:p>
        </p:txBody>
      </p:sp>
      <p:grpSp>
        <p:nvGrpSpPr>
          <p:cNvPr id="13" name="Group 12">
            <a:extLst>
              <a:ext uri="{FF2B5EF4-FFF2-40B4-BE49-F238E27FC236}">
                <a16:creationId xmlns:a16="http://schemas.microsoft.com/office/drawing/2014/main" id="{0F54E099-F75D-83AD-1D3B-1C930EC29143}"/>
              </a:ext>
            </a:extLst>
          </p:cNvPr>
          <p:cNvGrpSpPr/>
          <p:nvPr/>
        </p:nvGrpSpPr>
        <p:grpSpPr>
          <a:xfrm>
            <a:off x="7674697" y="2638160"/>
            <a:ext cx="1694310" cy="1711555"/>
            <a:chOff x="7619065" y="2680567"/>
            <a:chExt cx="1694310" cy="1711555"/>
          </a:xfrm>
        </p:grpSpPr>
        <p:pic>
          <p:nvPicPr>
            <p:cNvPr id="6" name="Picture 5">
              <a:extLst>
                <a:ext uri="{FF2B5EF4-FFF2-40B4-BE49-F238E27FC236}">
                  <a16:creationId xmlns:a16="http://schemas.microsoft.com/office/drawing/2014/main" id="{916731FD-75DF-4428-02B7-4938CF03E85A}"/>
                </a:ext>
              </a:extLst>
            </p:cNvPr>
            <p:cNvPicPr>
              <a:picLocks noChangeAspect="1"/>
            </p:cNvPicPr>
            <p:nvPr/>
          </p:nvPicPr>
          <p:blipFill>
            <a:blip r:embed="rId7"/>
            <a:stretch>
              <a:fillRect/>
            </a:stretch>
          </p:blipFill>
          <p:spPr>
            <a:xfrm>
              <a:off x="7619065" y="2680567"/>
              <a:ext cx="1694310" cy="1711555"/>
            </a:xfrm>
            <a:prstGeom prst="rect">
              <a:avLst/>
            </a:prstGeom>
          </p:spPr>
        </p:pic>
        <p:sp>
          <p:nvSpPr>
            <p:cNvPr id="8" name="Oval 7">
              <a:extLst>
                <a:ext uri="{FF2B5EF4-FFF2-40B4-BE49-F238E27FC236}">
                  <a16:creationId xmlns:a16="http://schemas.microsoft.com/office/drawing/2014/main" id="{C51C84B6-3753-EA4B-5C8D-2DA025FF8E31}"/>
                </a:ext>
              </a:extLst>
            </p:cNvPr>
            <p:cNvSpPr/>
            <p:nvPr/>
          </p:nvSpPr>
          <p:spPr>
            <a:xfrm>
              <a:off x="7864839" y="2732951"/>
              <a:ext cx="1095352" cy="1009187"/>
            </a:xfrm>
            <a:prstGeom prst="ellipse">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t>READOUT</a:t>
              </a:r>
            </a:p>
          </p:txBody>
        </p:sp>
      </p:grpSp>
    </p:spTree>
    <p:extLst>
      <p:ext uri="{BB962C8B-B14F-4D97-AF65-F5344CB8AC3E}">
        <p14:creationId xmlns:p14="http://schemas.microsoft.com/office/powerpoint/2010/main" val="23108848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FCF4C4B-80D5-2360-C153-4C32170DE666}"/>
            </a:ext>
          </a:extLst>
        </p:cNvPr>
        <p:cNvGrpSpPr/>
        <p:nvPr/>
      </p:nvGrpSpPr>
      <p:grpSpPr>
        <a:xfrm>
          <a:off x="0" y="0"/>
          <a:ext cx="0" cy="0"/>
          <a:chOff x="0" y="0"/>
          <a:chExt cx="0" cy="0"/>
        </a:xfrm>
      </p:grpSpPr>
      <p:grpSp>
        <p:nvGrpSpPr>
          <p:cNvPr id="55" name="Group 54">
            <a:extLst>
              <a:ext uri="{FF2B5EF4-FFF2-40B4-BE49-F238E27FC236}">
                <a16:creationId xmlns:a16="http://schemas.microsoft.com/office/drawing/2014/main" id="{DDF2C7ED-78BA-179D-EE0F-893741AE39C3}"/>
              </a:ext>
            </a:extLst>
          </p:cNvPr>
          <p:cNvGrpSpPr/>
          <p:nvPr/>
        </p:nvGrpSpPr>
        <p:grpSpPr>
          <a:xfrm>
            <a:off x="617947" y="1648015"/>
            <a:ext cx="6159062" cy="2545191"/>
            <a:chOff x="617947" y="1648015"/>
            <a:chExt cx="6159062" cy="2545191"/>
          </a:xfrm>
        </p:grpSpPr>
        <p:grpSp>
          <p:nvGrpSpPr>
            <p:cNvPr id="56" name="Group 55">
              <a:extLst>
                <a:ext uri="{FF2B5EF4-FFF2-40B4-BE49-F238E27FC236}">
                  <a16:creationId xmlns:a16="http://schemas.microsoft.com/office/drawing/2014/main" id="{5EC22842-9018-7531-2BE7-A2D6D68F6615}"/>
                </a:ext>
              </a:extLst>
            </p:cNvPr>
            <p:cNvGrpSpPr/>
            <p:nvPr/>
          </p:nvGrpSpPr>
          <p:grpSpPr>
            <a:xfrm>
              <a:off x="1732875" y="1648015"/>
              <a:ext cx="5044134" cy="2527861"/>
              <a:chOff x="1519515" y="1207872"/>
              <a:chExt cx="5044134" cy="2527861"/>
            </a:xfrm>
          </p:grpSpPr>
          <p:grpSp>
            <p:nvGrpSpPr>
              <p:cNvPr id="61" name="Group 60">
                <a:extLst>
                  <a:ext uri="{FF2B5EF4-FFF2-40B4-BE49-F238E27FC236}">
                    <a16:creationId xmlns:a16="http://schemas.microsoft.com/office/drawing/2014/main" id="{6FE88C28-E19A-A6CE-21FF-B32653339852}"/>
                  </a:ext>
                </a:extLst>
              </p:cNvPr>
              <p:cNvGrpSpPr/>
              <p:nvPr/>
            </p:nvGrpSpPr>
            <p:grpSpPr>
              <a:xfrm>
                <a:off x="1519515" y="2190769"/>
                <a:ext cx="4139255" cy="957119"/>
                <a:chOff x="1519515" y="2190769"/>
                <a:chExt cx="4139255" cy="957119"/>
              </a:xfrm>
            </p:grpSpPr>
            <p:sp>
              <p:nvSpPr>
                <p:cNvPr id="72" name="TextBox 71">
                  <a:extLst>
                    <a:ext uri="{FF2B5EF4-FFF2-40B4-BE49-F238E27FC236}">
                      <a16:creationId xmlns:a16="http://schemas.microsoft.com/office/drawing/2014/main" id="{AB9639E4-4252-EE03-8D1B-497791E0F75D}"/>
                    </a:ext>
                  </a:extLst>
                </p:cNvPr>
                <p:cNvSpPr txBox="1"/>
                <p:nvPr/>
              </p:nvSpPr>
              <p:spPr>
                <a:xfrm>
                  <a:off x="1519515" y="2529323"/>
                  <a:ext cx="4139255" cy="618565"/>
                </a:xfrm>
                <a:prstGeom prst="rect">
                  <a:avLst/>
                </a:prstGeom>
                <a:solidFill>
                  <a:schemeClr val="accent3">
                    <a:lumMod val="60000"/>
                    <a:lumOff val="40000"/>
                  </a:schemeClr>
                </a:solidFill>
              </p:spPr>
              <p:txBody>
                <a:bodyPr wrap="square" rtlCol="0">
                  <a:spAutoFit/>
                </a:bodyPr>
                <a:lstStyle/>
                <a:p>
                  <a:endParaRPr lang="en-US" dirty="0"/>
                </a:p>
              </p:txBody>
            </p:sp>
            <p:sp>
              <p:nvSpPr>
                <p:cNvPr id="73" name="TextBox 72">
                  <a:extLst>
                    <a:ext uri="{FF2B5EF4-FFF2-40B4-BE49-F238E27FC236}">
                      <a16:creationId xmlns:a16="http://schemas.microsoft.com/office/drawing/2014/main" id="{183D0DCB-BFB5-0056-A7E3-6C81D5B8278F}"/>
                    </a:ext>
                  </a:extLst>
                </p:cNvPr>
                <p:cNvSpPr txBox="1"/>
                <p:nvPr/>
              </p:nvSpPr>
              <p:spPr>
                <a:xfrm>
                  <a:off x="2225486" y="2190769"/>
                  <a:ext cx="2460813" cy="338554"/>
                </a:xfrm>
                <a:prstGeom prst="rect">
                  <a:avLst/>
                </a:prstGeom>
                <a:solidFill>
                  <a:schemeClr val="tx2">
                    <a:lumMod val="75000"/>
                  </a:schemeClr>
                </a:solidFill>
              </p:spPr>
              <p:txBody>
                <a:bodyPr wrap="square" rtlCol="0">
                  <a:spAutoFit/>
                </a:bodyPr>
                <a:lstStyle/>
                <a:p>
                  <a:endParaRPr lang="en-US" sz="1600" dirty="0">
                    <a:solidFill>
                      <a:schemeClr val="tx2">
                        <a:lumMod val="75000"/>
                      </a:schemeClr>
                    </a:solidFill>
                  </a:endParaRPr>
                </a:p>
              </p:txBody>
            </p:sp>
            <p:sp>
              <p:nvSpPr>
                <p:cNvPr id="74" name="TextBox 73">
                  <a:extLst>
                    <a:ext uri="{FF2B5EF4-FFF2-40B4-BE49-F238E27FC236}">
                      <a16:creationId xmlns:a16="http://schemas.microsoft.com/office/drawing/2014/main" id="{FA5565FD-B778-8969-D4B3-AEC3ADD5A9E8}"/>
                    </a:ext>
                  </a:extLst>
                </p:cNvPr>
                <p:cNvSpPr txBox="1"/>
                <p:nvPr/>
              </p:nvSpPr>
              <p:spPr>
                <a:xfrm>
                  <a:off x="2931467" y="2207588"/>
                  <a:ext cx="537874" cy="338554"/>
                </a:xfrm>
                <a:prstGeom prst="rect">
                  <a:avLst/>
                </a:prstGeom>
                <a:solidFill>
                  <a:schemeClr val="tx1">
                    <a:lumMod val="85000"/>
                  </a:schemeClr>
                </a:solidFill>
              </p:spPr>
              <p:txBody>
                <a:bodyPr wrap="square" rtlCol="0">
                  <a:spAutoFit/>
                </a:bodyPr>
                <a:lstStyle/>
                <a:p>
                  <a:endParaRPr lang="en-US" sz="1600" dirty="0"/>
                </a:p>
              </p:txBody>
            </p:sp>
          </p:grpSp>
          <p:sp>
            <p:nvSpPr>
              <p:cNvPr id="62" name="TextBox 61">
                <a:extLst>
                  <a:ext uri="{FF2B5EF4-FFF2-40B4-BE49-F238E27FC236}">
                    <a16:creationId xmlns:a16="http://schemas.microsoft.com/office/drawing/2014/main" id="{0EDE18DB-6243-D38E-4EAE-1E978F21AF97}"/>
                  </a:ext>
                </a:extLst>
              </p:cNvPr>
              <p:cNvSpPr txBox="1"/>
              <p:nvPr/>
            </p:nvSpPr>
            <p:spPr>
              <a:xfrm>
                <a:off x="1991197" y="3366401"/>
                <a:ext cx="3003964" cy="369332"/>
              </a:xfrm>
              <a:prstGeom prst="rect">
                <a:avLst/>
              </a:prstGeom>
              <a:noFill/>
              <a:ln>
                <a:solidFill>
                  <a:schemeClr val="tx2">
                    <a:lumMod val="75000"/>
                  </a:schemeClr>
                </a:solidFill>
              </a:ln>
            </p:spPr>
            <p:txBody>
              <a:bodyPr wrap="none" rtlCol="0">
                <a:spAutoFit/>
              </a:bodyPr>
              <a:lstStyle/>
              <a:p>
                <a:r>
                  <a:rPr lang="en-US" dirty="0">
                    <a:solidFill>
                      <a:schemeClr val="tx2">
                        <a:lumMod val="75000"/>
                      </a:schemeClr>
                    </a:solidFill>
                  </a:rPr>
                  <a:t>Substrate (Silicon or Sapphire)</a:t>
                </a:r>
              </a:p>
            </p:txBody>
          </p:sp>
          <p:sp>
            <p:nvSpPr>
              <p:cNvPr id="64" name="TextBox 63">
                <a:extLst>
                  <a:ext uri="{FF2B5EF4-FFF2-40B4-BE49-F238E27FC236}">
                    <a16:creationId xmlns:a16="http://schemas.microsoft.com/office/drawing/2014/main" id="{B247866F-012B-6FE2-7587-6E5A29A05F61}"/>
                  </a:ext>
                </a:extLst>
              </p:cNvPr>
              <p:cNvSpPr txBox="1"/>
              <p:nvPr/>
            </p:nvSpPr>
            <p:spPr>
              <a:xfrm>
                <a:off x="4826827" y="1207872"/>
                <a:ext cx="1736822" cy="646331"/>
              </a:xfrm>
              <a:prstGeom prst="rect">
                <a:avLst/>
              </a:prstGeom>
              <a:noFill/>
              <a:ln>
                <a:solidFill>
                  <a:schemeClr val="tx2">
                    <a:lumMod val="75000"/>
                  </a:schemeClr>
                </a:solidFill>
              </a:ln>
            </p:spPr>
            <p:txBody>
              <a:bodyPr wrap="none" rtlCol="0">
                <a:spAutoFit/>
              </a:bodyPr>
              <a:lstStyle/>
              <a:p>
                <a:pPr algn="ctr"/>
                <a:r>
                  <a:rPr lang="en-US" dirty="0">
                    <a:solidFill>
                      <a:schemeClr val="tx2">
                        <a:lumMod val="75000"/>
                      </a:schemeClr>
                    </a:solidFill>
                  </a:rPr>
                  <a:t>Superconductor </a:t>
                </a:r>
              </a:p>
              <a:p>
                <a:pPr algn="ctr"/>
                <a:r>
                  <a:rPr lang="en-US" dirty="0">
                    <a:solidFill>
                      <a:schemeClr val="tx2">
                        <a:lumMod val="75000"/>
                      </a:schemeClr>
                    </a:solidFill>
                  </a:rPr>
                  <a:t>(Al, Nb, Ta)</a:t>
                </a:r>
              </a:p>
            </p:txBody>
          </p:sp>
          <p:sp>
            <p:nvSpPr>
              <p:cNvPr id="65" name="TextBox 64">
                <a:extLst>
                  <a:ext uri="{FF2B5EF4-FFF2-40B4-BE49-F238E27FC236}">
                    <a16:creationId xmlns:a16="http://schemas.microsoft.com/office/drawing/2014/main" id="{C1D7A962-20ED-FF84-283C-D787B02D780B}"/>
                  </a:ext>
                </a:extLst>
              </p:cNvPr>
              <p:cNvSpPr txBox="1"/>
              <p:nvPr/>
            </p:nvSpPr>
            <p:spPr>
              <a:xfrm>
                <a:off x="2361990" y="1259129"/>
                <a:ext cx="1741631" cy="369332"/>
              </a:xfrm>
              <a:prstGeom prst="rect">
                <a:avLst/>
              </a:prstGeom>
              <a:noFill/>
              <a:ln>
                <a:solidFill>
                  <a:schemeClr val="tx2">
                    <a:lumMod val="75000"/>
                  </a:schemeClr>
                </a:solidFill>
              </a:ln>
            </p:spPr>
            <p:txBody>
              <a:bodyPr wrap="none" rtlCol="0">
                <a:spAutoFit/>
              </a:bodyPr>
              <a:lstStyle/>
              <a:p>
                <a:r>
                  <a:rPr lang="en-US" dirty="0">
                    <a:solidFill>
                      <a:schemeClr val="tx2">
                        <a:lumMod val="75000"/>
                      </a:schemeClr>
                    </a:solidFill>
                  </a:rPr>
                  <a:t>Insulator (Al</a:t>
                </a:r>
                <a:r>
                  <a:rPr lang="en-US" baseline="-25000" dirty="0">
                    <a:solidFill>
                      <a:schemeClr val="tx2">
                        <a:lumMod val="75000"/>
                      </a:schemeClr>
                    </a:solidFill>
                  </a:rPr>
                  <a:t>2</a:t>
                </a:r>
                <a:r>
                  <a:rPr lang="en-US" dirty="0">
                    <a:solidFill>
                      <a:schemeClr val="tx2">
                        <a:lumMod val="75000"/>
                      </a:schemeClr>
                    </a:solidFill>
                  </a:rPr>
                  <a:t>O</a:t>
                </a:r>
                <a:r>
                  <a:rPr lang="en-US" baseline="-25000" dirty="0">
                    <a:solidFill>
                      <a:schemeClr val="tx2">
                        <a:lumMod val="75000"/>
                      </a:schemeClr>
                    </a:solidFill>
                  </a:rPr>
                  <a:t>3</a:t>
                </a:r>
                <a:r>
                  <a:rPr lang="en-US" dirty="0">
                    <a:solidFill>
                      <a:schemeClr val="tx2">
                        <a:lumMod val="75000"/>
                      </a:schemeClr>
                    </a:solidFill>
                  </a:rPr>
                  <a:t>)</a:t>
                </a:r>
              </a:p>
            </p:txBody>
          </p:sp>
          <p:cxnSp>
            <p:nvCxnSpPr>
              <p:cNvPr id="66" name="Straight Arrow Connector 65">
                <a:extLst>
                  <a:ext uri="{FF2B5EF4-FFF2-40B4-BE49-F238E27FC236}">
                    <a16:creationId xmlns:a16="http://schemas.microsoft.com/office/drawing/2014/main" id="{5048DDD3-08A8-7EF7-1455-FC7C51D2B1F0}"/>
                  </a:ext>
                </a:extLst>
              </p:cNvPr>
              <p:cNvCxnSpPr>
                <a:cxnSpLocks/>
              </p:cNvCxnSpPr>
              <p:nvPr/>
            </p:nvCxnSpPr>
            <p:spPr>
              <a:xfrm>
                <a:off x="2998691" y="1600200"/>
                <a:ext cx="134123" cy="590569"/>
              </a:xfrm>
              <a:prstGeom prst="straightConnector1">
                <a:avLst/>
              </a:prstGeom>
              <a:ln w="12700">
                <a:solidFill>
                  <a:schemeClr val="tx2">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A6FBEC01-99E8-6517-426B-F048C399D97F}"/>
                  </a:ext>
                </a:extLst>
              </p:cNvPr>
              <p:cNvCxnSpPr>
                <a:cxnSpLocks/>
              </p:cNvCxnSpPr>
              <p:nvPr/>
            </p:nvCxnSpPr>
            <p:spPr>
              <a:xfrm flipH="1">
                <a:off x="4391770" y="1771175"/>
                <a:ext cx="834156" cy="419594"/>
              </a:xfrm>
              <a:prstGeom prst="straightConnector1">
                <a:avLst/>
              </a:prstGeom>
              <a:ln w="12700">
                <a:solidFill>
                  <a:schemeClr val="tx2">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2882FF23-838D-635E-4092-75A0BD2A756A}"/>
                  </a:ext>
                </a:extLst>
              </p:cNvPr>
              <p:cNvCxnSpPr>
                <a:cxnSpLocks/>
              </p:cNvCxnSpPr>
              <p:nvPr/>
            </p:nvCxnSpPr>
            <p:spPr>
              <a:xfrm flipV="1">
                <a:off x="3408550" y="3147888"/>
                <a:ext cx="0" cy="263235"/>
              </a:xfrm>
              <a:prstGeom prst="straightConnector1">
                <a:avLst/>
              </a:prstGeom>
              <a:ln w="12700">
                <a:solidFill>
                  <a:schemeClr val="tx2">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4D5B56CA-0970-9404-6B46-1D5D7E8F2243}"/>
                  </a:ext>
                </a:extLst>
              </p:cNvPr>
              <p:cNvSpPr txBox="1"/>
              <p:nvPr/>
            </p:nvSpPr>
            <p:spPr>
              <a:xfrm>
                <a:off x="4801244" y="2190769"/>
                <a:ext cx="857525" cy="338554"/>
              </a:xfrm>
              <a:prstGeom prst="rect">
                <a:avLst/>
              </a:prstGeom>
              <a:solidFill>
                <a:schemeClr val="accent5">
                  <a:lumMod val="60000"/>
                  <a:lumOff val="40000"/>
                </a:schemeClr>
              </a:solidFill>
            </p:spPr>
            <p:txBody>
              <a:bodyPr wrap="square" rtlCol="0">
                <a:spAutoFit/>
              </a:bodyPr>
              <a:lstStyle/>
              <a:p>
                <a:endParaRPr lang="en-US" sz="1600" dirty="0">
                  <a:solidFill>
                    <a:schemeClr val="accent2">
                      <a:lumMod val="60000"/>
                      <a:lumOff val="40000"/>
                    </a:schemeClr>
                  </a:solidFill>
                </a:endParaRPr>
              </a:p>
            </p:txBody>
          </p:sp>
          <p:cxnSp>
            <p:nvCxnSpPr>
              <p:cNvPr id="71" name="Straight Arrow Connector 70">
                <a:extLst>
                  <a:ext uri="{FF2B5EF4-FFF2-40B4-BE49-F238E27FC236}">
                    <a16:creationId xmlns:a16="http://schemas.microsoft.com/office/drawing/2014/main" id="{0BB02C5A-1314-26C4-019D-57F2FE97F144}"/>
                  </a:ext>
                </a:extLst>
              </p:cNvPr>
              <p:cNvCxnSpPr>
                <a:cxnSpLocks/>
              </p:cNvCxnSpPr>
              <p:nvPr/>
            </p:nvCxnSpPr>
            <p:spPr>
              <a:xfrm flipH="1">
                <a:off x="5465197" y="1814299"/>
                <a:ext cx="343407" cy="376470"/>
              </a:xfrm>
              <a:prstGeom prst="straightConnector1">
                <a:avLst/>
              </a:prstGeom>
              <a:ln w="12700">
                <a:solidFill>
                  <a:schemeClr val="tx2">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sp>
          <p:nvSpPr>
            <p:cNvPr id="58" name="TextBox 57">
              <a:extLst>
                <a:ext uri="{FF2B5EF4-FFF2-40B4-BE49-F238E27FC236}">
                  <a16:creationId xmlns:a16="http://schemas.microsoft.com/office/drawing/2014/main" id="{5A627052-0218-3CFB-892D-A34076E41FD8}"/>
                </a:ext>
              </a:extLst>
            </p:cNvPr>
            <p:cNvSpPr txBox="1"/>
            <p:nvPr/>
          </p:nvSpPr>
          <p:spPr>
            <a:xfrm>
              <a:off x="617947" y="3546875"/>
              <a:ext cx="1314784" cy="646331"/>
            </a:xfrm>
            <a:prstGeom prst="rect">
              <a:avLst/>
            </a:prstGeom>
            <a:noFill/>
            <a:ln>
              <a:solidFill>
                <a:schemeClr val="tx2">
                  <a:lumMod val="75000"/>
                </a:schemeClr>
              </a:solidFill>
            </a:ln>
          </p:spPr>
          <p:txBody>
            <a:bodyPr wrap="none" rtlCol="0">
              <a:spAutoFit/>
            </a:bodyPr>
            <a:lstStyle/>
            <a:p>
              <a:r>
                <a:rPr lang="en-US" dirty="0">
                  <a:solidFill>
                    <a:schemeClr val="tx2">
                      <a:lumMod val="75000"/>
                    </a:schemeClr>
                  </a:solidFill>
                </a:rPr>
                <a:t>Josephson </a:t>
              </a:r>
            </a:p>
            <a:p>
              <a:r>
                <a:rPr lang="en-US" dirty="0">
                  <a:solidFill>
                    <a:schemeClr val="tx2">
                      <a:lumMod val="75000"/>
                    </a:schemeClr>
                  </a:solidFill>
                </a:rPr>
                <a:t>Junction (JJ)</a:t>
              </a:r>
            </a:p>
          </p:txBody>
        </p:sp>
        <p:cxnSp>
          <p:nvCxnSpPr>
            <p:cNvPr id="59" name="Straight Arrow Connector 58">
              <a:extLst>
                <a:ext uri="{FF2B5EF4-FFF2-40B4-BE49-F238E27FC236}">
                  <a16:creationId xmlns:a16="http://schemas.microsoft.com/office/drawing/2014/main" id="{83D34314-DBC2-75DB-3F32-535DA6C9A371}"/>
                </a:ext>
              </a:extLst>
            </p:cNvPr>
            <p:cNvCxnSpPr>
              <a:cxnSpLocks/>
            </p:cNvCxnSpPr>
            <p:nvPr/>
          </p:nvCxnSpPr>
          <p:spPr>
            <a:xfrm>
              <a:off x="2667000" y="3070000"/>
              <a:ext cx="1649981" cy="0"/>
            </a:xfrm>
            <a:prstGeom prst="straightConnector1">
              <a:avLst/>
            </a:prstGeom>
            <a:ln w="12700">
              <a:solidFill>
                <a:schemeClr val="tx2">
                  <a:lumMod val="75000"/>
                </a:schemeClr>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C1E3086B-C6F2-5BEB-CFE4-A164CD79E0E0}"/>
                </a:ext>
              </a:extLst>
            </p:cNvPr>
            <p:cNvCxnSpPr>
              <a:cxnSpLocks/>
            </p:cNvCxnSpPr>
            <p:nvPr/>
          </p:nvCxnSpPr>
          <p:spPr>
            <a:xfrm flipH="1">
              <a:off x="1748914" y="3093600"/>
              <a:ext cx="1679091" cy="731484"/>
            </a:xfrm>
            <a:prstGeom prst="line">
              <a:avLst/>
            </a:prstGeom>
            <a:ln w="12700">
              <a:solidFill>
                <a:schemeClr val="tx2">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28" name="Title 1">
            <a:extLst>
              <a:ext uri="{FF2B5EF4-FFF2-40B4-BE49-F238E27FC236}">
                <a16:creationId xmlns:a16="http://schemas.microsoft.com/office/drawing/2014/main" id="{B3F4F8CB-DD58-7411-5F46-FC71A9723EA0}"/>
              </a:ext>
            </a:extLst>
          </p:cNvPr>
          <p:cNvSpPr>
            <a:spLocks noGrp="1"/>
          </p:cNvSpPr>
          <p:nvPr>
            <p:ph type="title"/>
          </p:nvPr>
        </p:nvSpPr>
        <p:spPr>
          <a:xfrm>
            <a:off x="1508860" y="65722"/>
            <a:ext cx="8948954" cy="1546652"/>
          </a:xfrm>
        </p:spPr>
        <p:txBody>
          <a:bodyPr>
            <a:noAutofit/>
          </a:bodyPr>
          <a:lstStyle/>
          <a:p>
            <a:pPr algn="ctr"/>
            <a:br>
              <a:rPr lang="en-US" sz="3200" dirty="0">
                <a:solidFill>
                  <a:schemeClr val="bg1"/>
                </a:solidFill>
              </a:rPr>
            </a:br>
            <a:r>
              <a:rPr lang="en-US" sz="3200" b="1" dirty="0">
                <a:solidFill>
                  <a:schemeClr val="bg1"/>
                </a:solidFill>
              </a:rPr>
              <a:t>Excess quasiparticles in Superconductor</a:t>
            </a:r>
            <a:br>
              <a:rPr lang="en-US" sz="3200" dirty="0">
                <a:solidFill>
                  <a:schemeClr val="bg1"/>
                </a:solidFill>
              </a:rPr>
            </a:br>
            <a:endParaRPr lang="en-US" sz="3200" dirty="0">
              <a:solidFill>
                <a:schemeClr val="bg1"/>
              </a:solidFill>
            </a:endParaRPr>
          </a:p>
        </p:txBody>
      </p:sp>
      <p:sp>
        <p:nvSpPr>
          <p:cNvPr id="2" name="Slide Number Placeholder 1">
            <a:extLst>
              <a:ext uri="{FF2B5EF4-FFF2-40B4-BE49-F238E27FC236}">
                <a16:creationId xmlns:a16="http://schemas.microsoft.com/office/drawing/2014/main" id="{532B2D79-7806-DB8E-ADC9-264EDAB5D8D4}"/>
              </a:ext>
            </a:extLst>
          </p:cNvPr>
          <p:cNvSpPr>
            <a:spLocks noGrp="1"/>
          </p:cNvSpPr>
          <p:nvPr>
            <p:ph type="sldNum" sz="quarter" idx="12"/>
          </p:nvPr>
        </p:nvSpPr>
        <p:spPr/>
        <p:txBody>
          <a:bodyPr/>
          <a:lstStyle/>
          <a:p>
            <a:fld id="{9E4C0264-4E57-C843-99A1-13CB9086F4F6}" type="slidenum">
              <a:rPr lang="en-US" smtClean="0">
                <a:solidFill>
                  <a:schemeClr val="bg1"/>
                </a:solidFill>
              </a:rPr>
              <a:t>11</a:t>
            </a:fld>
            <a:endParaRPr lang="en-US">
              <a:solidFill>
                <a:schemeClr val="bg1"/>
              </a:solidFill>
            </a:endParaRPr>
          </a:p>
        </p:txBody>
      </p:sp>
      <p:sp>
        <p:nvSpPr>
          <p:cNvPr id="4" name="Oval 3">
            <a:extLst>
              <a:ext uri="{FF2B5EF4-FFF2-40B4-BE49-F238E27FC236}">
                <a16:creationId xmlns:a16="http://schemas.microsoft.com/office/drawing/2014/main" id="{CE5FD8A0-7FDB-2E2E-BA3C-444E7B502668}"/>
              </a:ext>
            </a:extLst>
          </p:cNvPr>
          <p:cNvSpPr/>
          <p:nvPr/>
        </p:nvSpPr>
        <p:spPr>
          <a:xfrm>
            <a:off x="2565030" y="2829769"/>
            <a:ext cx="108749" cy="96009"/>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0116C75C-FD4D-00C6-5746-3599317E7F71}"/>
              </a:ext>
            </a:extLst>
          </p:cNvPr>
          <p:cNvSpPr/>
          <p:nvPr/>
        </p:nvSpPr>
        <p:spPr>
          <a:xfrm>
            <a:off x="2803448" y="2682190"/>
            <a:ext cx="108749" cy="96009"/>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43D46AAC-83CD-5B64-00E7-B7F245331633}"/>
              </a:ext>
            </a:extLst>
          </p:cNvPr>
          <p:cNvGrpSpPr/>
          <p:nvPr/>
        </p:nvGrpSpPr>
        <p:grpSpPr>
          <a:xfrm>
            <a:off x="3949222" y="2642167"/>
            <a:ext cx="427839" cy="300019"/>
            <a:chOff x="5327008" y="3859905"/>
            <a:chExt cx="427839" cy="300019"/>
          </a:xfrm>
          <a:solidFill>
            <a:schemeClr val="tx2">
              <a:lumMod val="90000"/>
            </a:schemeClr>
          </a:solidFill>
        </p:grpSpPr>
        <p:sp>
          <p:nvSpPr>
            <p:cNvPr id="18" name="Oval 17">
              <a:extLst>
                <a:ext uri="{FF2B5EF4-FFF2-40B4-BE49-F238E27FC236}">
                  <a16:creationId xmlns:a16="http://schemas.microsoft.com/office/drawing/2014/main" id="{AEE917D0-52A3-4616-3491-3BC12F21601F}"/>
                </a:ext>
              </a:extLst>
            </p:cNvPr>
            <p:cNvSpPr/>
            <p:nvPr/>
          </p:nvSpPr>
          <p:spPr>
            <a:xfrm>
              <a:off x="5327008" y="3859905"/>
              <a:ext cx="427839" cy="30001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7C9EC2CC-D85E-235E-B4B5-F9A16B565F7E}"/>
                </a:ext>
              </a:extLst>
            </p:cNvPr>
            <p:cNvSpPr/>
            <p:nvPr/>
          </p:nvSpPr>
          <p:spPr>
            <a:xfrm>
              <a:off x="5404336" y="3972313"/>
              <a:ext cx="108749" cy="9600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CF005924-E69A-4434-3D5C-F1EF1C9BC07A}"/>
                </a:ext>
              </a:extLst>
            </p:cNvPr>
            <p:cNvSpPr/>
            <p:nvPr/>
          </p:nvSpPr>
          <p:spPr>
            <a:xfrm>
              <a:off x="5572559" y="3961909"/>
              <a:ext cx="108749" cy="9600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46">
            <a:extLst>
              <a:ext uri="{FF2B5EF4-FFF2-40B4-BE49-F238E27FC236}">
                <a16:creationId xmlns:a16="http://schemas.microsoft.com/office/drawing/2014/main" id="{9764A746-24D8-87A6-E779-B3DDD34D75D8}"/>
              </a:ext>
            </a:extLst>
          </p:cNvPr>
          <p:cNvGrpSpPr/>
          <p:nvPr/>
        </p:nvGrpSpPr>
        <p:grpSpPr>
          <a:xfrm>
            <a:off x="4418467" y="2644398"/>
            <a:ext cx="427839" cy="300019"/>
            <a:chOff x="5327008" y="3859905"/>
            <a:chExt cx="427839" cy="300019"/>
          </a:xfrm>
          <a:solidFill>
            <a:schemeClr val="tx2">
              <a:lumMod val="90000"/>
            </a:schemeClr>
          </a:solidFill>
        </p:grpSpPr>
        <p:sp>
          <p:nvSpPr>
            <p:cNvPr id="48" name="Oval 47">
              <a:extLst>
                <a:ext uri="{FF2B5EF4-FFF2-40B4-BE49-F238E27FC236}">
                  <a16:creationId xmlns:a16="http://schemas.microsoft.com/office/drawing/2014/main" id="{4DAA9A44-9C74-CDF3-54F9-D4D501A7E446}"/>
                </a:ext>
              </a:extLst>
            </p:cNvPr>
            <p:cNvSpPr/>
            <p:nvPr/>
          </p:nvSpPr>
          <p:spPr>
            <a:xfrm>
              <a:off x="5327008" y="3859905"/>
              <a:ext cx="427839" cy="30001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Oval 48">
              <a:extLst>
                <a:ext uri="{FF2B5EF4-FFF2-40B4-BE49-F238E27FC236}">
                  <a16:creationId xmlns:a16="http://schemas.microsoft.com/office/drawing/2014/main" id="{8C85067C-2E2D-43AB-7809-16E89983072F}"/>
                </a:ext>
              </a:extLst>
            </p:cNvPr>
            <p:cNvSpPr/>
            <p:nvPr/>
          </p:nvSpPr>
          <p:spPr>
            <a:xfrm>
              <a:off x="5404336" y="3972313"/>
              <a:ext cx="108749" cy="9600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F88C7753-AD8D-1713-60D2-8DF6A4CA8615}"/>
                </a:ext>
              </a:extLst>
            </p:cNvPr>
            <p:cNvSpPr/>
            <p:nvPr/>
          </p:nvSpPr>
          <p:spPr>
            <a:xfrm>
              <a:off x="5572559" y="3961909"/>
              <a:ext cx="108749" cy="9600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99C8C9CB-5EA6-3CDF-4642-CD31DED2369B}"/>
              </a:ext>
            </a:extLst>
          </p:cNvPr>
          <p:cNvGrpSpPr/>
          <p:nvPr/>
        </p:nvGrpSpPr>
        <p:grpSpPr>
          <a:xfrm>
            <a:off x="5212166" y="2663074"/>
            <a:ext cx="427839" cy="300019"/>
            <a:chOff x="5327008" y="3859905"/>
            <a:chExt cx="427839" cy="300019"/>
          </a:xfrm>
          <a:solidFill>
            <a:schemeClr val="tx2">
              <a:lumMod val="90000"/>
            </a:schemeClr>
          </a:solidFill>
        </p:grpSpPr>
        <p:sp>
          <p:nvSpPr>
            <p:cNvPr id="52" name="Oval 51">
              <a:extLst>
                <a:ext uri="{FF2B5EF4-FFF2-40B4-BE49-F238E27FC236}">
                  <a16:creationId xmlns:a16="http://schemas.microsoft.com/office/drawing/2014/main" id="{F11AE177-71E3-F5C5-1CAA-4F10086DE3DA}"/>
                </a:ext>
              </a:extLst>
            </p:cNvPr>
            <p:cNvSpPr/>
            <p:nvPr/>
          </p:nvSpPr>
          <p:spPr>
            <a:xfrm>
              <a:off x="5327008" y="3859905"/>
              <a:ext cx="427839" cy="30001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a:extLst>
                <a:ext uri="{FF2B5EF4-FFF2-40B4-BE49-F238E27FC236}">
                  <a16:creationId xmlns:a16="http://schemas.microsoft.com/office/drawing/2014/main" id="{B13FD784-4171-3E7E-0582-9BEB98EBB02A}"/>
                </a:ext>
              </a:extLst>
            </p:cNvPr>
            <p:cNvSpPr/>
            <p:nvPr/>
          </p:nvSpPr>
          <p:spPr>
            <a:xfrm>
              <a:off x="5404336" y="3972313"/>
              <a:ext cx="108749" cy="9600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F09575AD-DC19-EFBF-938D-EE7E2D2EC657}"/>
                </a:ext>
              </a:extLst>
            </p:cNvPr>
            <p:cNvSpPr/>
            <p:nvPr/>
          </p:nvSpPr>
          <p:spPr>
            <a:xfrm>
              <a:off x="5572559" y="3961909"/>
              <a:ext cx="108749" cy="9600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TextBox 74">
            <a:extLst>
              <a:ext uri="{FF2B5EF4-FFF2-40B4-BE49-F238E27FC236}">
                <a16:creationId xmlns:a16="http://schemas.microsoft.com/office/drawing/2014/main" id="{497E8460-E2C0-952E-6D09-075D7555BB77}"/>
              </a:ext>
            </a:extLst>
          </p:cNvPr>
          <p:cNvSpPr txBox="1"/>
          <p:nvPr/>
        </p:nvSpPr>
        <p:spPr>
          <a:xfrm>
            <a:off x="7212066" y="1638013"/>
            <a:ext cx="4687950" cy="3416320"/>
          </a:xfrm>
          <a:prstGeom prst="rect">
            <a:avLst/>
          </a:prstGeom>
          <a:noFill/>
        </p:spPr>
        <p:txBody>
          <a:bodyPr wrap="none" rtlCol="0">
            <a:spAutoFit/>
          </a:bodyPr>
          <a:lstStyle/>
          <a:p>
            <a:r>
              <a:rPr lang="en-US" dirty="0">
                <a:solidFill>
                  <a:schemeClr val="bg1"/>
                </a:solidFill>
                <a:sym typeface="Wingdings" pitchFamily="2" charset="2"/>
              </a:rPr>
              <a:t>Higher density of excess quasiparticles seen</a:t>
            </a:r>
          </a:p>
          <a:p>
            <a:r>
              <a:rPr lang="en-US" dirty="0">
                <a:solidFill>
                  <a:schemeClr val="bg1"/>
                </a:solidFill>
                <a:sym typeface="Wingdings" pitchFamily="2" charset="2"/>
              </a:rPr>
              <a:t>in superconductor </a:t>
            </a:r>
          </a:p>
          <a:p>
            <a:endParaRPr lang="en-US" dirty="0">
              <a:solidFill>
                <a:schemeClr val="bg1"/>
              </a:solidFill>
              <a:sym typeface="Wingdings" pitchFamily="2" charset="2"/>
            </a:endParaRPr>
          </a:p>
          <a:p>
            <a:endParaRPr lang="en-US" dirty="0">
              <a:solidFill>
                <a:schemeClr val="bg1"/>
              </a:solidFill>
              <a:sym typeface="Wingdings" pitchFamily="2" charset="2"/>
            </a:endParaRPr>
          </a:p>
          <a:p>
            <a:endParaRPr lang="en-US" b="1" dirty="0">
              <a:solidFill>
                <a:srgbClr val="008F00"/>
              </a:solidFill>
              <a:sym typeface="Wingdings" pitchFamily="2" charset="2"/>
            </a:endParaRPr>
          </a:p>
          <a:p>
            <a:r>
              <a:rPr lang="en-US" b="1" dirty="0">
                <a:solidFill>
                  <a:srgbClr val="008F00"/>
                </a:solidFill>
                <a:sym typeface="Wingdings" pitchFamily="2" charset="2"/>
              </a:rPr>
              <a:t>What causes excess quasiparticles?</a:t>
            </a:r>
          </a:p>
          <a:p>
            <a:endParaRPr lang="en-US" b="1" dirty="0">
              <a:solidFill>
                <a:srgbClr val="008F00"/>
              </a:solidFill>
              <a:sym typeface="Wingdings" pitchFamily="2" charset="2"/>
            </a:endParaRPr>
          </a:p>
          <a:p>
            <a:r>
              <a:rPr lang="en-US" b="1" dirty="0">
                <a:solidFill>
                  <a:srgbClr val="008F00"/>
                </a:solidFill>
                <a:sym typeface="Wingdings" pitchFamily="2" charset="2"/>
              </a:rPr>
              <a:t>It impacts coherence times and sensitivity</a:t>
            </a:r>
          </a:p>
          <a:p>
            <a:endParaRPr lang="en-US" b="1" dirty="0">
              <a:solidFill>
                <a:srgbClr val="008F00"/>
              </a:solidFill>
              <a:sym typeface="Wingdings" pitchFamily="2" charset="2"/>
            </a:endParaRPr>
          </a:p>
          <a:p>
            <a:endParaRPr lang="en-US" b="1" dirty="0">
              <a:solidFill>
                <a:srgbClr val="008F00"/>
              </a:solidFill>
              <a:sym typeface="Wingdings" pitchFamily="2" charset="2"/>
            </a:endParaRPr>
          </a:p>
          <a:p>
            <a:endParaRPr lang="en-US" b="1" dirty="0">
              <a:solidFill>
                <a:srgbClr val="008F00"/>
              </a:solidFill>
              <a:sym typeface="Wingdings" pitchFamily="2" charset="2"/>
            </a:endParaRPr>
          </a:p>
          <a:p>
            <a:r>
              <a:rPr lang="en-US" b="1" dirty="0">
                <a:solidFill>
                  <a:srgbClr val="008F00"/>
                </a:solidFill>
                <a:sym typeface="Wingdings" pitchFamily="2" charset="2"/>
              </a:rPr>
              <a:t>Big fraction comes from pair breaking radiation</a:t>
            </a:r>
          </a:p>
        </p:txBody>
      </p:sp>
      <p:cxnSp>
        <p:nvCxnSpPr>
          <p:cNvPr id="76" name="Straight Arrow Connector 75">
            <a:extLst>
              <a:ext uri="{FF2B5EF4-FFF2-40B4-BE49-F238E27FC236}">
                <a16:creationId xmlns:a16="http://schemas.microsoft.com/office/drawing/2014/main" id="{E6B7CFF4-1C7A-A0F2-D39A-B7F5553C6F19}"/>
              </a:ext>
            </a:extLst>
          </p:cNvPr>
          <p:cNvCxnSpPr>
            <a:cxnSpLocks/>
          </p:cNvCxnSpPr>
          <p:nvPr/>
        </p:nvCxnSpPr>
        <p:spPr>
          <a:xfrm>
            <a:off x="1528005" y="2239490"/>
            <a:ext cx="1054568" cy="478332"/>
          </a:xfrm>
          <a:prstGeom prst="straightConnector1">
            <a:avLst/>
          </a:prstGeom>
          <a:ln w="12700">
            <a:solidFill>
              <a:schemeClr val="tx2">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CA2D44CB-C357-7878-6AD6-57FB7B9F9B6D}"/>
              </a:ext>
            </a:extLst>
          </p:cNvPr>
          <p:cNvSpPr txBox="1"/>
          <p:nvPr/>
        </p:nvSpPr>
        <p:spPr>
          <a:xfrm>
            <a:off x="747631" y="1814042"/>
            <a:ext cx="1053494" cy="1477328"/>
          </a:xfrm>
          <a:prstGeom prst="rect">
            <a:avLst/>
          </a:prstGeom>
          <a:noFill/>
        </p:spPr>
        <p:txBody>
          <a:bodyPr wrap="none" rtlCol="0">
            <a:spAutoFit/>
          </a:bodyPr>
          <a:lstStyle/>
          <a:p>
            <a:r>
              <a:rPr lang="en-US" dirty="0">
                <a:solidFill>
                  <a:schemeClr val="bg1"/>
                </a:solidFill>
              </a:rPr>
              <a:t>Broken </a:t>
            </a:r>
          </a:p>
          <a:p>
            <a:r>
              <a:rPr lang="en-US" dirty="0">
                <a:solidFill>
                  <a:schemeClr val="bg1"/>
                </a:solidFill>
              </a:rPr>
              <a:t>Cooper </a:t>
            </a:r>
          </a:p>
          <a:p>
            <a:r>
              <a:rPr lang="en-US" dirty="0">
                <a:solidFill>
                  <a:schemeClr val="bg1"/>
                </a:solidFill>
              </a:rPr>
              <a:t>Pair</a:t>
            </a:r>
          </a:p>
          <a:p>
            <a:r>
              <a:rPr lang="en-US" dirty="0">
                <a:solidFill>
                  <a:schemeClr val="bg1"/>
                </a:solidFill>
              </a:rPr>
              <a:t>(quasi-</a:t>
            </a:r>
          </a:p>
          <a:p>
            <a:r>
              <a:rPr lang="en-US" dirty="0">
                <a:solidFill>
                  <a:schemeClr val="bg1"/>
                </a:solidFill>
              </a:rPr>
              <a:t>Particles)</a:t>
            </a:r>
          </a:p>
        </p:txBody>
      </p:sp>
      <p:cxnSp>
        <p:nvCxnSpPr>
          <p:cNvPr id="80" name="Straight Arrow Connector 79">
            <a:extLst>
              <a:ext uri="{FF2B5EF4-FFF2-40B4-BE49-F238E27FC236}">
                <a16:creationId xmlns:a16="http://schemas.microsoft.com/office/drawing/2014/main" id="{311941EF-4595-2BC1-61F3-7A61DF5845BF}"/>
              </a:ext>
            </a:extLst>
          </p:cNvPr>
          <p:cNvCxnSpPr>
            <a:cxnSpLocks/>
          </p:cNvCxnSpPr>
          <p:nvPr/>
        </p:nvCxnSpPr>
        <p:spPr>
          <a:xfrm>
            <a:off x="2961915" y="2733117"/>
            <a:ext cx="840587" cy="0"/>
          </a:xfrm>
          <a:prstGeom prst="straightConnector1">
            <a:avLst/>
          </a:prstGeom>
          <a:ln w="28575">
            <a:solidFill>
              <a:schemeClr val="bg1">
                <a:lumMod val="65000"/>
                <a:lumOff val="3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0EFFBD20-44DC-599C-E820-E0C604616E3D}"/>
              </a:ext>
            </a:extLst>
          </p:cNvPr>
          <p:cNvCxnSpPr>
            <a:cxnSpLocks/>
          </p:cNvCxnSpPr>
          <p:nvPr/>
        </p:nvCxnSpPr>
        <p:spPr>
          <a:xfrm>
            <a:off x="2711196" y="2885517"/>
            <a:ext cx="1091306" cy="0"/>
          </a:xfrm>
          <a:prstGeom prst="straightConnector1">
            <a:avLst/>
          </a:prstGeom>
          <a:ln w="28575">
            <a:solidFill>
              <a:schemeClr val="bg1">
                <a:lumMod val="65000"/>
                <a:lumOff val="3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8DD9FD03-4103-2A0F-3009-148C964EA057}"/>
              </a:ext>
            </a:extLst>
          </p:cNvPr>
          <p:cNvSpPr txBox="1"/>
          <p:nvPr/>
        </p:nvSpPr>
        <p:spPr>
          <a:xfrm>
            <a:off x="7159018" y="2457501"/>
            <a:ext cx="4935903" cy="369332"/>
          </a:xfrm>
          <a:prstGeom prst="rect">
            <a:avLst/>
          </a:prstGeom>
          <a:noFill/>
        </p:spPr>
        <p:txBody>
          <a:bodyPr wrap="none" rtlCol="0">
            <a:spAutoFit/>
          </a:bodyPr>
          <a:lstStyle/>
          <a:p>
            <a:r>
              <a:rPr lang="en-US" b="1" dirty="0">
                <a:solidFill>
                  <a:schemeClr val="bg1"/>
                </a:solidFill>
              </a:rPr>
              <a:t>N</a:t>
            </a:r>
            <a:r>
              <a:rPr lang="en-US" b="1" baseline="-25000" dirty="0">
                <a:solidFill>
                  <a:schemeClr val="bg1"/>
                </a:solidFill>
              </a:rPr>
              <a:t>qp</a:t>
            </a:r>
            <a:r>
              <a:rPr lang="en-US" b="1" dirty="0">
                <a:solidFill>
                  <a:schemeClr val="bg1"/>
                </a:solidFill>
              </a:rPr>
              <a:t>~5*10</a:t>
            </a:r>
            <a:r>
              <a:rPr lang="en-US" b="1" baseline="30000" dirty="0">
                <a:solidFill>
                  <a:schemeClr val="bg1"/>
                </a:solidFill>
              </a:rPr>
              <a:t>-10 </a:t>
            </a:r>
            <a:r>
              <a:rPr lang="en-US" b="1" dirty="0">
                <a:solidFill>
                  <a:schemeClr val="bg1"/>
                </a:solidFill>
              </a:rPr>
              <a:t>  </a:t>
            </a:r>
            <a:r>
              <a:rPr lang="en-US" sz="1400" b="1" dirty="0">
                <a:solidFill>
                  <a:schemeClr val="tx1">
                    <a:lumMod val="65000"/>
                  </a:schemeClr>
                </a:solidFill>
              </a:rPr>
              <a:t>normalized to Cooper pair density in best case</a:t>
            </a:r>
          </a:p>
        </p:txBody>
      </p:sp>
      <p:grpSp>
        <p:nvGrpSpPr>
          <p:cNvPr id="9" name="Group 8">
            <a:extLst>
              <a:ext uri="{FF2B5EF4-FFF2-40B4-BE49-F238E27FC236}">
                <a16:creationId xmlns:a16="http://schemas.microsoft.com/office/drawing/2014/main" id="{94E21F69-AB20-CFD8-B7AA-652BE9A46DA3}"/>
              </a:ext>
            </a:extLst>
          </p:cNvPr>
          <p:cNvGrpSpPr/>
          <p:nvPr/>
        </p:nvGrpSpPr>
        <p:grpSpPr>
          <a:xfrm>
            <a:off x="2290522" y="5618668"/>
            <a:ext cx="7610956" cy="894062"/>
            <a:chOff x="1635760" y="4686887"/>
            <a:chExt cx="8808720" cy="1669463"/>
          </a:xfrm>
        </p:grpSpPr>
        <p:sp>
          <p:nvSpPr>
            <p:cNvPr id="10" name="TextBox 9">
              <a:extLst>
                <a:ext uri="{FF2B5EF4-FFF2-40B4-BE49-F238E27FC236}">
                  <a16:creationId xmlns:a16="http://schemas.microsoft.com/office/drawing/2014/main" id="{0AA813D6-E093-4641-3F9D-5BA5A3824309}"/>
                </a:ext>
              </a:extLst>
            </p:cNvPr>
            <p:cNvSpPr txBox="1"/>
            <p:nvPr/>
          </p:nvSpPr>
          <p:spPr>
            <a:xfrm>
              <a:off x="2801444" y="5188922"/>
              <a:ext cx="6589110" cy="645859"/>
            </a:xfrm>
            <a:prstGeom prst="rect">
              <a:avLst/>
            </a:prstGeom>
            <a:noFill/>
          </p:spPr>
          <p:txBody>
            <a:bodyPr wrap="none" rtlCol="0">
              <a:spAutoFit/>
            </a:bodyPr>
            <a:lstStyle/>
            <a:p>
              <a:pPr algn="ctr"/>
              <a:r>
                <a:rPr lang="en-US" sz="2000" dirty="0">
                  <a:solidFill>
                    <a:schemeClr val="tx1">
                      <a:lumMod val="75000"/>
                    </a:schemeClr>
                  </a:solidFill>
                </a:rPr>
                <a:t>What kind of energy sensitivity can we get with Qubits?</a:t>
              </a:r>
            </a:p>
          </p:txBody>
        </p:sp>
        <p:sp>
          <p:nvSpPr>
            <p:cNvPr id="14" name="Donut 13">
              <a:extLst>
                <a:ext uri="{FF2B5EF4-FFF2-40B4-BE49-F238E27FC236}">
                  <a16:creationId xmlns:a16="http://schemas.microsoft.com/office/drawing/2014/main" id="{5433C184-4A14-90D4-30FB-996CD658C1FD}"/>
                </a:ext>
              </a:extLst>
            </p:cNvPr>
            <p:cNvSpPr/>
            <p:nvPr/>
          </p:nvSpPr>
          <p:spPr>
            <a:xfrm>
              <a:off x="1635760" y="4686887"/>
              <a:ext cx="8808720" cy="1669463"/>
            </a:xfrm>
            <a:prstGeom prst="donut">
              <a:avLst>
                <a:gd name="adj" fmla="val 6699"/>
              </a:avLst>
            </a:prstGeom>
            <a:noFill/>
            <a:ln>
              <a:solidFill>
                <a:schemeClr val="tx1">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cxnSp>
        <p:nvCxnSpPr>
          <p:cNvPr id="16" name="Straight Arrow Connector 15">
            <a:extLst>
              <a:ext uri="{FF2B5EF4-FFF2-40B4-BE49-F238E27FC236}">
                <a16:creationId xmlns:a16="http://schemas.microsoft.com/office/drawing/2014/main" id="{8364CFA9-142D-662D-47F0-A6200952BC35}"/>
              </a:ext>
            </a:extLst>
          </p:cNvPr>
          <p:cNvCxnSpPr/>
          <p:nvPr/>
        </p:nvCxnSpPr>
        <p:spPr>
          <a:xfrm>
            <a:off x="9556041" y="3991210"/>
            <a:ext cx="0" cy="65490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85598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70D1984-87E3-9935-A24C-04C295813BC1}"/>
            </a:ext>
          </a:extLst>
        </p:cNvPr>
        <p:cNvGrpSpPr/>
        <p:nvPr/>
      </p:nvGrpSpPr>
      <p:grpSpPr>
        <a:xfrm>
          <a:off x="0" y="0"/>
          <a:ext cx="0" cy="0"/>
          <a:chOff x="0" y="0"/>
          <a:chExt cx="0" cy="0"/>
        </a:xfrm>
      </p:grpSpPr>
      <p:sp>
        <p:nvSpPr>
          <p:cNvPr id="28" name="Title 1">
            <a:extLst>
              <a:ext uri="{FF2B5EF4-FFF2-40B4-BE49-F238E27FC236}">
                <a16:creationId xmlns:a16="http://schemas.microsoft.com/office/drawing/2014/main" id="{B0020319-E46E-C7A1-E073-A1C8810C6BFA}"/>
              </a:ext>
            </a:extLst>
          </p:cNvPr>
          <p:cNvSpPr>
            <a:spLocks noGrp="1"/>
          </p:cNvSpPr>
          <p:nvPr>
            <p:ph type="title"/>
          </p:nvPr>
        </p:nvSpPr>
        <p:spPr>
          <a:xfrm>
            <a:off x="2011191" y="2175164"/>
            <a:ext cx="7882967" cy="1546652"/>
          </a:xfrm>
        </p:spPr>
        <p:txBody>
          <a:bodyPr>
            <a:noAutofit/>
          </a:bodyPr>
          <a:lstStyle/>
          <a:p>
            <a:pPr algn="ctr"/>
            <a:br>
              <a:rPr lang="en-US" sz="3200" dirty="0">
                <a:solidFill>
                  <a:schemeClr val="bg1"/>
                </a:solidFill>
              </a:rPr>
            </a:br>
            <a:r>
              <a:rPr lang="en-US" sz="3200" dirty="0">
                <a:solidFill>
                  <a:schemeClr val="bg1"/>
                </a:solidFill>
              </a:rPr>
              <a:t>How do we couple DM particles to the qubits?</a:t>
            </a:r>
            <a:br>
              <a:rPr lang="en-US" sz="3200" dirty="0">
                <a:solidFill>
                  <a:schemeClr val="bg1"/>
                </a:solidFill>
              </a:rPr>
            </a:br>
            <a:endParaRPr lang="en-US" sz="3200" dirty="0">
              <a:solidFill>
                <a:schemeClr val="bg1"/>
              </a:solidFill>
            </a:endParaRPr>
          </a:p>
        </p:txBody>
      </p:sp>
      <p:sp>
        <p:nvSpPr>
          <p:cNvPr id="2" name="Slide Number Placeholder 1">
            <a:extLst>
              <a:ext uri="{FF2B5EF4-FFF2-40B4-BE49-F238E27FC236}">
                <a16:creationId xmlns:a16="http://schemas.microsoft.com/office/drawing/2014/main" id="{1A896D30-4A0F-981F-7736-C928D490D670}"/>
              </a:ext>
            </a:extLst>
          </p:cNvPr>
          <p:cNvSpPr>
            <a:spLocks noGrp="1"/>
          </p:cNvSpPr>
          <p:nvPr>
            <p:ph type="sldNum" sz="quarter" idx="12"/>
          </p:nvPr>
        </p:nvSpPr>
        <p:spPr/>
        <p:txBody>
          <a:bodyPr/>
          <a:lstStyle/>
          <a:p>
            <a:fld id="{9E4C0264-4E57-C843-99A1-13CB9086F4F6}" type="slidenum">
              <a:rPr lang="en-US" smtClean="0">
                <a:solidFill>
                  <a:schemeClr val="bg1"/>
                </a:solidFill>
              </a:rPr>
              <a:t>12</a:t>
            </a:fld>
            <a:endParaRPr lang="en-US">
              <a:solidFill>
                <a:schemeClr val="bg1"/>
              </a:solidFill>
            </a:endParaRPr>
          </a:p>
        </p:txBody>
      </p:sp>
    </p:spTree>
    <p:extLst>
      <p:ext uri="{BB962C8B-B14F-4D97-AF65-F5344CB8AC3E}">
        <p14:creationId xmlns:p14="http://schemas.microsoft.com/office/powerpoint/2010/main" val="31024055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EEE3D45-EAA5-EA3D-6747-EDA740A18653}"/>
            </a:ext>
          </a:extLst>
        </p:cNvPr>
        <p:cNvGrpSpPr/>
        <p:nvPr/>
      </p:nvGrpSpPr>
      <p:grpSpPr>
        <a:xfrm>
          <a:off x="0" y="0"/>
          <a:ext cx="0" cy="0"/>
          <a:chOff x="0" y="0"/>
          <a:chExt cx="0" cy="0"/>
        </a:xfrm>
      </p:grpSpPr>
      <p:grpSp>
        <p:nvGrpSpPr>
          <p:cNvPr id="56" name="Group 55">
            <a:extLst>
              <a:ext uri="{FF2B5EF4-FFF2-40B4-BE49-F238E27FC236}">
                <a16:creationId xmlns:a16="http://schemas.microsoft.com/office/drawing/2014/main" id="{CC541D6E-D622-6929-C75D-5B699D14AF31}"/>
              </a:ext>
            </a:extLst>
          </p:cNvPr>
          <p:cNvGrpSpPr/>
          <p:nvPr/>
        </p:nvGrpSpPr>
        <p:grpSpPr>
          <a:xfrm>
            <a:off x="1732875" y="2630912"/>
            <a:ext cx="4139255" cy="1544964"/>
            <a:chOff x="1519515" y="2190769"/>
            <a:chExt cx="4139255" cy="1544964"/>
          </a:xfrm>
        </p:grpSpPr>
        <p:grpSp>
          <p:nvGrpSpPr>
            <p:cNvPr id="61" name="Group 60">
              <a:extLst>
                <a:ext uri="{FF2B5EF4-FFF2-40B4-BE49-F238E27FC236}">
                  <a16:creationId xmlns:a16="http://schemas.microsoft.com/office/drawing/2014/main" id="{2E82A432-ED0F-7FA2-7C63-A077A6A12D1E}"/>
                </a:ext>
              </a:extLst>
            </p:cNvPr>
            <p:cNvGrpSpPr/>
            <p:nvPr/>
          </p:nvGrpSpPr>
          <p:grpSpPr>
            <a:xfrm>
              <a:off x="1519515" y="2190769"/>
              <a:ext cx="4139255" cy="957119"/>
              <a:chOff x="1519515" y="2190769"/>
              <a:chExt cx="4139255" cy="957119"/>
            </a:xfrm>
          </p:grpSpPr>
          <p:sp>
            <p:nvSpPr>
              <p:cNvPr id="72" name="TextBox 71">
                <a:extLst>
                  <a:ext uri="{FF2B5EF4-FFF2-40B4-BE49-F238E27FC236}">
                    <a16:creationId xmlns:a16="http://schemas.microsoft.com/office/drawing/2014/main" id="{C38702CE-F791-11FD-4A73-8CEA5E3EF32C}"/>
                  </a:ext>
                </a:extLst>
              </p:cNvPr>
              <p:cNvSpPr txBox="1"/>
              <p:nvPr/>
            </p:nvSpPr>
            <p:spPr>
              <a:xfrm>
                <a:off x="1519515" y="2529323"/>
                <a:ext cx="4139255" cy="618565"/>
              </a:xfrm>
              <a:prstGeom prst="rect">
                <a:avLst/>
              </a:prstGeom>
              <a:solidFill>
                <a:schemeClr val="accent3">
                  <a:lumMod val="60000"/>
                  <a:lumOff val="40000"/>
                </a:schemeClr>
              </a:solidFill>
            </p:spPr>
            <p:txBody>
              <a:bodyPr wrap="square" rtlCol="0">
                <a:spAutoFit/>
              </a:bodyPr>
              <a:lstStyle/>
              <a:p>
                <a:endParaRPr lang="en-US" dirty="0"/>
              </a:p>
            </p:txBody>
          </p:sp>
          <p:sp>
            <p:nvSpPr>
              <p:cNvPr id="73" name="TextBox 72">
                <a:extLst>
                  <a:ext uri="{FF2B5EF4-FFF2-40B4-BE49-F238E27FC236}">
                    <a16:creationId xmlns:a16="http://schemas.microsoft.com/office/drawing/2014/main" id="{7485DDF7-158E-0B4D-4A72-F00422212E25}"/>
                  </a:ext>
                </a:extLst>
              </p:cNvPr>
              <p:cNvSpPr txBox="1"/>
              <p:nvPr/>
            </p:nvSpPr>
            <p:spPr>
              <a:xfrm>
                <a:off x="2225486" y="2190769"/>
                <a:ext cx="2460813" cy="338554"/>
              </a:xfrm>
              <a:prstGeom prst="rect">
                <a:avLst/>
              </a:prstGeom>
              <a:solidFill>
                <a:schemeClr val="tx2">
                  <a:lumMod val="75000"/>
                </a:schemeClr>
              </a:solidFill>
            </p:spPr>
            <p:txBody>
              <a:bodyPr wrap="square" rtlCol="0">
                <a:spAutoFit/>
              </a:bodyPr>
              <a:lstStyle/>
              <a:p>
                <a:endParaRPr lang="en-US" sz="1600" dirty="0">
                  <a:solidFill>
                    <a:schemeClr val="tx2">
                      <a:lumMod val="75000"/>
                    </a:schemeClr>
                  </a:solidFill>
                </a:endParaRPr>
              </a:p>
            </p:txBody>
          </p:sp>
          <p:sp>
            <p:nvSpPr>
              <p:cNvPr id="74" name="TextBox 73">
                <a:extLst>
                  <a:ext uri="{FF2B5EF4-FFF2-40B4-BE49-F238E27FC236}">
                    <a16:creationId xmlns:a16="http://schemas.microsoft.com/office/drawing/2014/main" id="{47E64685-6E45-74E3-0675-7198F64753F0}"/>
                  </a:ext>
                </a:extLst>
              </p:cNvPr>
              <p:cNvSpPr txBox="1"/>
              <p:nvPr/>
            </p:nvSpPr>
            <p:spPr>
              <a:xfrm>
                <a:off x="2931467" y="2207588"/>
                <a:ext cx="537874" cy="338554"/>
              </a:xfrm>
              <a:prstGeom prst="rect">
                <a:avLst/>
              </a:prstGeom>
              <a:solidFill>
                <a:schemeClr val="tx1">
                  <a:lumMod val="85000"/>
                </a:schemeClr>
              </a:solidFill>
            </p:spPr>
            <p:txBody>
              <a:bodyPr wrap="square" rtlCol="0">
                <a:spAutoFit/>
              </a:bodyPr>
              <a:lstStyle/>
              <a:p>
                <a:endParaRPr lang="en-US" sz="1600" dirty="0"/>
              </a:p>
            </p:txBody>
          </p:sp>
        </p:grpSp>
        <p:sp>
          <p:nvSpPr>
            <p:cNvPr id="62" name="TextBox 61">
              <a:extLst>
                <a:ext uri="{FF2B5EF4-FFF2-40B4-BE49-F238E27FC236}">
                  <a16:creationId xmlns:a16="http://schemas.microsoft.com/office/drawing/2014/main" id="{7C98D526-C62B-C754-E092-79ACB273C915}"/>
                </a:ext>
              </a:extLst>
            </p:cNvPr>
            <p:cNvSpPr txBox="1"/>
            <p:nvPr/>
          </p:nvSpPr>
          <p:spPr>
            <a:xfrm>
              <a:off x="1991197" y="3366401"/>
              <a:ext cx="2092176" cy="369332"/>
            </a:xfrm>
            <a:prstGeom prst="rect">
              <a:avLst/>
            </a:prstGeom>
            <a:noFill/>
          </p:spPr>
          <p:txBody>
            <a:bodyPr wrap="none" rtlCol="0">
              <a:spAutoFit/>
            </a:bodyPr>
            <a:lstStyle/>
            <a:p>
              <a:r>
                <a:rPr lang="en-US" dirty="0">
                  <a:solidFill>
                    <a:schemeClr val="bg1"/>
                  </a:solidFill>
                </a:rPr>
                <a:t>Substrate (Sapphire)</a:t>
              </a:r>
            </a:p>
          </p:txBody>
        </p:sp>
        <p:cxnSp>
          <p:nvCxnSpPr>
            <p:cNvPr id="69" name="Straight Arrow Connector 68">
              <a:extLst>
                <a:ext uri="{FF2B5EF4-FFF2-40B4-BE49-F238E27FC236}">
                  <a16:creationId xmlns:a16="http://schemas.microsoft.com/office/drawing/2014/main" id="{B5569362-2055-977C-F7EC-94C8BFCAAA87}"/>
                </a:ext>
              </a:extLst>
            </p:cNvPr>
            <p:cNvCxnSpPr>
              <a:cxnSpLocks/>
            </p:cNvCxnSpPr>
            <p:nvPr/>
          </p:nvCxnSpPr>
          <p:spPr>
            <a:xfrm flipV="1">
              <a:off x="3408550" y="3147888"/>
              <a:ext cx="0" cy="263235"/>
            </a:xfrm>
            <a:prstGeom prst="straightConnector1">
              <a:avLst/>
            </a:prstGeom>
            <a:ln w="12700">
              <a:solidFill>
                <a:schemeClr val="tx2">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2502CF4D-C9A9-D459-4585-307447187909}"/>
                </a:ext>
              </a:extLst>
            </p:cNvPr>
            <p:cNvSpPr txBox="1"/>
            <p:nvPr/>
          </p:nvSpPr>
          <p:spPr>
            <a:xfrm>
              <a:off x="4801244" y="2190769"/>
              <a:ext cx="857525" cy="338554"/>
            </a:xfrm>
            <a:prstGeom prst="rect">
              <a:avLst/>
            </a:prstGeom>
            <a:solidFill>
              <a:schemeClr val="accent5">
                <a:lumMod val="60000"/>
                <a:lumOff val="40000"/>
              </a:schemeClr>
            </a:solidFill>
          </p:spPr>
          <p:txBody>
            <a:bodyPr wrap="square" rtlCol="0">
              <a:spAutoFit/>
            </a:bodyPr>
            <a:lstStyle/>
            <a:p>
              <a:endParaRPr lang="en-US" sz="1600" dirty="0">
                <a:solidFill>
                  <a:schemeClr val="accent2">
                    <a:lumMod val="60000"/>
                    <a:lumOff val="40000"/>
                  </a:schemeClr>
                </a:solidFill>
              </a:endParaRPr>
            </a:p>
          </p:txBody>
        </p:sp>
      </p:grpSp>
      <p:sp>
        <p:nvSpPr>
          <p:cNvPr id="2" name="Slide Number Placeholder 1">
            <a:extLst>
              <a:ext uri="{FF2B5EF4-FFF2-40B4-BE49-F238E27FC236}">
                <a16:creationId xmlns:a16="http://schemas.microsoft.com/office/drawing/2014/main" id="{481133B1-328B-7C64-ACCF-6854DE54A433}"/>
              </a:ext>
            </a:extLst>
          </p:cNvPr>
          <p:cNvSpPr>
            <a:spLocks noGrp="1"/>
          </p:cNvSpPr>
          <p:nvPr>
            <p:ph type="sldNum" sz="quarter" idx="12"/>
          </p:nvPr>
        </p:nvSpPr>
        <p:spPr/>
        <p:txBody>
          <a:bodyPr/>
          <a:lstStyle/>
          <a:p>
            <a:fld id="{9E4C0264-4E57-C843-99A1-13CB9086F4F6}" type="slidenum">
              <a:rPr lang="en-US" smtClean="0">
                <a:solidFill>
                  <a:schemeClr val="bg1"/>
                </a:solidFill>
              </a:rPr>
              <a:t>13</a:t>
            </a:fld>
            <a:endParaRPr lang="en-US">
              <a:solidFill>
                <a:schemeClr val="bg1"/>
              </a:solidFill>
            </a:endParaRPr>
          </a:p>
        </p:txBody>
      </p:sp>
      <p:sp>
        <p:nvSpPr>
          <p:cNvPr id="11" name="TextBox 10">
            <a:extLst>
              <a:ext uri="{FF2B5EF4-FFF2-40B4-BE49-F238E27FC236}">
                <a16:creationId xmlns:a16="http://schemas.microsoft.com/office/drawing/2014/main" id="{EFD5A7E8-47EF-D199-9524-941EB875A5E9}"/>
              </a:ext>
            </a:extLst>
          </p:cNvPr>
          <p:cNvSpPr txBox="1"/>
          <p:nvPr/>
        </p:nvSpPr>
        <p:spPr>
          <a:xfrm>
            <a:off x="243992" y="2411126"/>
            <a:ext cx="1812291" cy="646331"/>
          </a:xfrm>
          <a:prstGeom prst="rect">
            <a:avLst/>
          </a:prstGeom>
          <a:noFill/>
        </p:spPr>
        <p:txBody>
          <a:bodyPr wrap="none" rtlCol="0">
            <a:spAutoFit/>
          </a:bodyPr>
          <a:lstStyle/>
          <a:p>
            <a:r>
              <a:rPr lang="en-US" dirty="0">
                <a:solidFill>
                  <a:schemeClr val="bg1"/>
                </a:solidFill>
              </a:rPr>
              <a:t>Phonons (crystal</a:t>
            </a:r>
          </a:p>
          <a:p>
            <a:r>
              <a:rPr lang="en-US" dirty="0">
                <a:solidFill>
                  <a:schemeClr val="bg1"/>
                </a:solidFill>
              </a:rPr>
              <a:t>lattice vibrations)</a:t>
            </a:r>
          </a:p>
        </p:txBody>
      </p:sp>
      <p:cxnSp>
        <p:nvCxnSpPr>
          <p:cNvPr id="12" name="Straight Arrow Connector 11">
            <a:extLst>
              <a:ext uri="{FF2B5EF4-FFF2-40B4-BE49-F238E27FC236}">
                <a16:creationId xmlns:a16="http://schemas.microsoft.com/office/drawing/2014/main" id="{48DF3681-8826-FC5B-0003-E07D360684B6}"/>
              </a:ext>
            </a:extLst>
          </p:cNvPr>
          <p:cNvCxnSpPr>
            <a:cxnSpLocks/>
          </p:cNvCxnSpPr>
          <p:nvPr/>
        </p:nvCxnSpPr>
        <p:spPr>
          <a:xfrm>
            <a:off x="1413315" y="3017297"/>
            <a:ext cx="892728" cy="258673"/>
          </a:xfrm>
          <a:prstGeom prst="straightConnector1">
            <a:avLst/>
          </a:prstGeom>
          <a:ln w="12700">
            <a:solidFill>
              <a:schemeClr val="tx2">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0" name="Title 19">
            <a:extLst>
              <a:ext uri="{FF2B5EF4-FFF2-40B4-BE49-F238E27FC236}">
                <a16:creationId xmlns:a16="http://schemas.microsoft.com/office/drawing/2014/main" id="{90EAD308-20BA-E04A-BF97-63BFC3D4621D}"/>
              </a:ext>
            </a:extLst>
          </p:cNvPr>
          <p:cNvSpPr>
            <a:spLocks noGrp="1"/>
          </p:cNvSpPr>
          <p:nvPr>
            <p:ph type="title"/>
          </p:nvPr>
        </p:nvSpPr>
        <p:spPr>
          <a:xfrm>
            <a:off x="838200" y="365126"/>
            <a:ext cx="10515600" cy="800448"/>
          </a:xfrm>
          <a:ln>
            <a:solidFill>
              <a:schemeClr val="tx1"/>
            </a:solidFill>
            <a:prstDash val="solid"/>
          </a:ln>
        </p:spPr>
        <p:txBody>
          <a:bodyPr/>
          <a:lstStyle/>
          <a:p>
            <a:endParaRPr lang="en-US" b="1" dirty="0"/>
          </a:p>
        </p:txBody>
      </p:sp>
      <p:sp>
        <p:nvSpPr>
          <p:cNvPr id="22" name="Title 1">
            <a:extLst>
              <a:ext uri="{FF2B5EF4-FFF2-40B4-BE49-F238E27FC236}">
                <a16:creationId xmlns:a16="http://schemas.microsoft.com/office/drawing/2014/main" id="{CB482DF4-6E52-9C1F-E4BC-1A890B02D3EB}"/>
              </a:ext>
            </a:extLst>
          </p:cNvPr>
          <p:cNvSpPr txBox="1">
            <a:spLocks/>
          </p:cNvSpPr>
          <p:nvPr/>
        </p:nvSpPr>
        <p:spPr>
          <a:xfrm>
            <a:off x="2283052" y="4959"/>
            <a:ext cx="7882967" cy="154665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en-US" sz="3200" dirty="0">
                <a:solidFill>
                  <a:schemeClr val="bg1"/>
                </a:solidFill>
              </a:rPr>
            </a:br>
            <a:r>
              <a:rPr lang="en-US" sz="3200" dirty="0">
                <a:solidFill>
                  <a:schemeClr val="bg1"/>
                </a:solidFill>
              </a:rPr>
              <a:t>Through phonons</a:t>
            </a:r>
            <a:br>
              <a:rPr lang="en-US" sz="3200" dirty="0">
                <a:solidFill>
                  <a:schemeClr val="bg1"/>
                </a:solidFill>
              </a:rPr>
            </a:br>
            <a:endParaRPr lang="en-US" sz="3200" dirty="0">
              <a:solidFill>
                <a:schemeClr val="bg1"/>
              </a:solidFill>
            </a:endParaRPr>
          </a:p>
        </p:txBody>
      </p:sp>
      <p:sp>
        <p:nvSpPr>
          <p:cNvPr id="33" name="TextBox 32">
            <a:extLst>
              <a:ext uri="{FF2B5EF4-FFF2-40B4-BE49-F238E27FC236}">
                <a16:creationId xmlns:a16="http://schemas.microsoft.com/office/drawing/2014/main" id="{6CB72EA1-B465-03F9-19A6-ACCA1107D332}"/>
              </a:ext>
            </a:extLst>
          </p:cNvPr>
          <p:cNvSpPr txBox="1"/>
          <p:nvPr/>
        </p:nvSpPr>
        <p:spPr>
          <a:xfrm>
            <a:off x="243992" y="3039854"/>
            <a:ext cx="1430200" cy="369332"/>
          </a:xfrm>
          <a:prstGeom prst="rect">
            <a:avLst/>
          </a:prstGeom>
          <a:noFill/>
        </p:spPr>
        <p:txBody>
          <a:bodyPr wrap="none" rtlCol="0">
            <a:spAutoFit/>
          </a:bodyPr>
          <a:lstStyle/>
          <a:p>
            <a:r>
              <a:rPr lang="en-US" dirty="0">
                <a:solidFill>
                  <a:schemeClr val="bg1"/>
                </a:solidFill>
              </a:rPr>
              <a:t>10 - 100 </a:t>
            </a:r>
            <a:r>
              <a:rPr lang="en-US" dirty="0" err="1">
                <a:solidFill>
                  <a:schemeClr val="bg1"/>
                </a:solidFill>
              </a:rPr>
              <a:t>meV</a:t>
            </a:r>
            <a:endParaRPr lang="en-US" dirty="0">
              <a:solidFill>
                <a:schemeClr val="bg1"/>
              </a:solidFill>
            </a:endParaRPr>
          </a:p>
        </p:txBody>
      </p:sp>
      <p:grpSp>
        <p:nvGrpSpPr>
          <p:cNvPr id="81" name="Group 80">
            <a:extLst>
              <a:ext uri="{FF2B5EF4-FFF2-40B4-BE49-F238E27FC236}">
                <a16:creationId xmlns:a16="http://schemas.microsoft.com/office/drawing/2014/main" id="{355407FC-6FE9-C853-57BE-8EE7FFAEE99C}"/>
              </a:ext>
            </a:extLst>
          </p:cNvPr>
          <p:cNvGrpSpPr/>
          <p:nvPr/>
        </p:nvGrpSpPr>
        <p:grpSpPr>
          <a:xfrm>
            <a:off x="1392745" y="1425754"/>
            <a:ext cx="1519493" cy="1639114"/>
            <a:chOff x="1392745" y="1425754"/>
            <a:chExt cx="1519493" cy="1639114"/>
          </a:xfrm>
        </p:grpSpPr>
        <p:cxnSp>
          <p:nvCxnSpPr>
            <p:cNvPr id="34" name="Straight Arrow Connector 33">
              <a:extLst>
                <a:ext uri="{FF2B5EF4-FFF2-40B4-BE49-F238E27FC236}">
                  <a16:creationId xmlns:a16="http://schemas.microsoft.com/office/drawing/2014/main" id="{6A23C726-CF88-4D5A-5D7A-984C6802CD38}"/>
                </a:ext>
              </a:extLst>
            </p:cNvPr>
            <p:cNvCxnSpPr>
              <a:cxnSpLocks/>
            </p:cNvCxnSpPr>
            <p:nvPr/>
          </p:nvCxnSpPr>
          <p:spPr>
            <a:xfrm>
              <a:off x="1580822" y="1743536"/>
              <a:ext cx="613840" cy="1321332"/>
            </a:xfrm>
            <a:prstGeom prst="straightConnector1">
              <a:avLst/>
            </a:prstGeom>
            <a:ln w="28575">
              <a:solidFill>
                <a:srgbClr val="0070C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23ED630A-FE7B-7693-005E-E114F7DA2A66}"/>
                </a:ext>
              </a:extLst>
            </p:cNvPr>
            <p:cNvSpPr txBox="1"/>
            <p:nvPr/>
          </p:nvSpPr>
          <p:spPr>
            <a:xfrm>
              <a:off x="1392745" y="1459633"/>
              <a:ext cx="486030" cy="338554"/>
            </a:xfrm>
            <a:prstGeom prst="rect">
              <a:avLst/>
            </a:prstGeom>
            <a:noFill/>
          </p:spPr>
          <p:txBody>
            <a:bodyPr wrap="square" rtlCol="0">
              <a:spAutoFit/>
            </a:bodyPr>
            <a:lstStyle/>
            <a:p>
              <a:r>
                <a:rPr lang="en-US" sz="1600" dirty="0">
                  <a:solidFill>
                    <a:schemeClr val="bg1"/>
                  </a:solidFill>
                </a:rPr>
                <a:t>DM</a:t>
              </a:r>
            </a:p>
          </p:txBody>
        </p:sp>
        <p:cxnSp>
          <p:nvCxnSpPr>
            <p:cNvPr id="38" name="Straight Arrow Connector 37">
              <a:extLst>
                <a:ext uri="{FF2B5EF4-FFF2-40B4-BE49-F238E27FC236}">
                  <a16:creationId xmlns:a16="http://schemas.microsoft.com/office/drawing/2014/main" id="{CC78B14D-DE8F-7135-C33B-5E0465107C7B}"/>
                </a:ext>
              </a:extLst>
            </p:cNvPr>
            <p:cNvCxnSpPr>
              <a:cxnSpLocks/>
            </p:cNvCxnSpPr>
            <p:nvPr/>
          </p:nvCxnSpPr>
          <p:spPr>
            <a:xfrm flipV="1">
              <a:off x="2233932" y="1675167"/>
              <a:ext cx="420138" cy="1360128"/>
            </a:xfrm>
            <a:prstGeom prst="straightConnector1">
              <a:avLst/>
            </a:prstGeom>
            <a:ln w="28575">
              <a:solidFill>
                <a:srgbClr val="0070C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CCD7C468-D2AD-CCD8-449B-0F1684F98051}"/>
                </a:ext>
              </a:extLst>
            </p:cNvPr>
            <p:cNvSpPr txBox="1"/>
            <p:nvPr/>
          </p:nvSpPr>
          <p:spPr>
            <a:xfrm>
              <a:off x="2426208" y="1425754"/>
              <a:ext cx="486030" cy="338554"/>
            </a:xfrm>
            <a:prstGeom prst="rect">
              <a:avLst/>
            </a:prstGeom>
            <a:noFill/>
          </p:spPr>
          <p:txBody>
            <a:bodyPr wrap="square" rtlCol="0">
              <a:spAutoFit/>
            </a:bodyPr>
            <a:lstStyle/>
            <a:p>
              <a:r>
                <a:rPr lang="en-US" sz="1600" dirty="0">
                  <a:solidFill>
                    <a:schemeClr val="bg1"/>
                  </a:solidFill>
                </a:rPr>
                <a:t>DM</a:t>
              </a:r>
            </a:p>
          </p:txBody>
        </p:sp>
      </p:grpSp>
      <p:grpSp>
        <p:nvGrpSpPr>
          <p:cNvPr id="63" name="Group 62">
            <a:extLst>
              <a:ext uri="{FF2B5EF4-FFF2-40B4-BE49-F238E27FC236}">
                <a16:creationId xmlns:a16="http://schemas.microsoft.com/office/drawing/2014/main" id="{8F7E39CF-0D3A-6410-EA87-CBB5AD1319CE}"/>
              </a:ext>
            </a:extLst>
          </p:cNvPr>
          <p:cNvGrpSpPr/>
          <p:nvPr/>
        </p:nvGrpSpPr>
        <p:grpSpPr>
          <a:xfrm>
            <a:off x="1815847" y="2770456"/>
            <a:ext cx="1102883" cy="789128"/>
            <a:chOff x="1815847" y="2770456"/>
            <a:chExt cx="1102883" cy="789128"/>
          </a:xfrm>
        </p:grpSpPr>
        <p:sp>
          <p:nvSpPr>
            <p:cNvPr id="67" name="Freeform 66">
              <a:extLst>
                <a:ext uri="{FF2B5EF4-FFF2-40B4-BE49-F238E27FC236}">
                  <a16:creationId xmlns:a16="http://schemas.microsoft.com/office/drawing/2014/main" id="{06EE3A8C-FB00-4224-DFD3-CEB461895595}"/>
                </a:ext>
              </a:extLst>
            </p:cNvPr>
            <p:cNvSpPr/>
            <p:nvPr/>
          </p:nvSpPr>
          <p:spPr>
            <a:xfrm rot="18817718">
              <a:off x="2238931" y="2998694"/>
              <a:ext cx="585216" cy="128739"/>
            </a:xfrm>
            <a:custGeom>
              <a:avLst/>
              <a:gdLst>
                <a:gd name="connsiteX0" fmla="*/ 0 w 585216"/>
                <a:gd name="connsiteY0" fmla="*/ 50680 h 128739"/>
                <a:gd name="connsiteX1" fmla="*/ 97536 w 585216"/>
                <a:gd name="connsiteY1" fmla="*/ 75064 h 128739"/>
                <a:gd name="connsiteX2" fmla="*/ 109728 w 585216"/>
                <a:gd name="connsiteY2" fmla="*/ 111640 h 128739"/>
                <a:gd name="connsiteX3" fmla="*/ 121920 w 585216"/>
                <a:gd name="connsiteY3" fmla="*/ 75064 h 128739"/>
                <a:gd name="connsiteX4" fmla="*/ 134112 w 585216"/>
                <a:gd name="connsiteY4" fmla="*/ 26296 h 128739"/>
                <a:gd name="connsiteX5" fmla="*/ 170688 w 585216"/>
                <a:gd name="connsiteY5" fmla="*/ 1912 h 128739"/>
                <a:gd name="connsiteX6" fmla="*/ 207264 w 585216"/>
                <a:gd name="connsiteY6" fmla="*/ 38488 h 128739"/>
                <a:gd name="connsiteX7" fmla="*/ 219456 w 585216"/>
                <a:gd name="connsiteY7" fmla="*/ 75064 h 128739"/>
                <a:gd name="connsiteX8" fmla="*/ 256032 w 585216"/>
                <a:gd name="connsiteY8" fmla="*/ 62872 h 128739"/>
                <a:gd name="connsiteX9" fmla="*/ 304800 w 585216"/>
                <a:gd name="connsiteY9" fmla="*/ 38488 h 128739"/>
                <a:gd name="connsiteX10" fmla="*/ 316992 w 585216"/>
                <a:gd name="connsiteY10" fmla="*/ 75064 h 128739"/>
                <a:gd name="connsiteX11" fmla="*/ 353568 w 585216"/>
                <a:gd name="connsiteY11" fmla="*/ 99448 h 128739"/>
                <a:gd name="connsiteX12" fmla="*/ 414528 w 585216"/>
                <a:gd name="connsiteY12" fmla="*/ 50680 h 128739"/>
                <a:gd name="connsiteX13" fmla="*/ 438912 w 585216"/>
                <a:gd name="connsiteY13" fmla="*/ 123832 h 128739"/>
                <a:gd name="connsiteX14" fmla="*/ 463296 w 585216"/>
                <a:gd name="connsiteY14" fmla="*/ 50680 h 128739"/>
                <a:gd name="connsiteX15" fmla="*/ 585216 w 585216"/>
                <a:gd name="connsiteY15" fmla="*/ 62872 h 128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5216" h="128739">
                  <a:moveTo>
                    <a:pt x="0" y="50680"/>
                  </a:moveTo>
                  <a:cubicBezTo>
                    <a:pt x="113699" y="-14291"/>
                    <a:pt x="74758" y="-27436"/>
                    <a:pt x="97536" y="75064"/>
                  </a:cubicBezTo>
                  <a:cubicBezTo>
                    <a:pt x="100324" y="87609"/>
                    <a:pt x="105664" y="99448"/>
                    <a:pt x="109728" y="111640"/>
                  </a:cubicBezTo>
                  <a:cubicBezTo>
                    <a:pt x="113792" y="99448"/>
                    <a:pt x="118389" y="87421"/>
                    <a:pt x="121920" y="75064"/>
                  </a:cubicBezTo>
                  <a:cubicBezTo>
                    <a:pt x="126523" y="58952"/>
                    <a:pt x="124817" y="40238"/>
                    <a:pt x="134112" y="26296"/>
                  </a:cubicBezTo>
                  <a:cubicBezTo>
                    <a:pt x="142240" y="14104"/>
                    <a:pt x="158496" y="10040"/>
                    <a:pt x="170688" y="1912"/>
                  </a:cubicBezTo>
                  <a:cubicBezTo>
                    <a:pt x="182880" y="14104"/>
                    <a:pt x="197700" y="24142"/>
                    <a:pt x="207264" y="38488"/>
                  </a:cubicBezTo>
                  <a:cubicBezTo>
                    <a:pt x="214393" y="49181"/>
                    <a:pt x="207961" y="69317"/>
                    <a:pt x="219456" y="75064"/>
                  </a:cubicBezTo>
                  <a:cubicBezTo>
                    <a:pt x="230951" y="80811"/>
                    <a:pt x="243840" y="66936"/>
                    <a:pt x="256032" y="62872"/>
                  </a:cubicBezTo>
                  <a:cubicBezTo>
                    <a:pt x="264160" y="38488"/>
                    <a:pt x="264160" y="-2152"/>
                    <a:pt x="304800" y="38488"/>
                  </a:cubicBezTo>
                  <a:cubicBezTo>
                    <a:pt x="313887" y="47575"/>
                    <a:pt x="308964" y="65029"/>
                    <a:pt x="316992" y="75064"/>
                  </a:cubicBezTo>
                  <a:cubicBezTo>
                    <a:pt x="326146" y="86506"/>
                    <a:pt x="341376" y="91320"/>
                    <a:pt x="353568" y="99448"/>
                  </a:cubicBezTo>
                  <a:cubicBezTo>
                    <a:pt x="382586" y="12395"/>
                    <a:pt x="356566" y="12039"/>
                    <a:pt x="414528" y="50680"/>
                  </a:cubicBezTo>
                  <a:cubicBezTo>
                    <a:pt x="422656" y="75064"/>
                    <a:pt x="430784" y="148216"/>
                    <a:pt x="438912" y="123832"/>
                  </a:cubicBezTo>
                  <a:lnTo>
                    <a:pt x="463296" y="50680"/>
                  </a:lnTo>
                  <a:cubicBezTo>
                    <a:pt x="552483" y="65544"/>
                    <a:pt x="511728" y="62872"/>
                    <a:pt x="585216" y="62872"/>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74">
              <a:extLst>
                <a:ext uri="{FF2B5EF4-FFF2-40B4-BE49-F238E27FC236}">
                  <a16:creationId xmlns:a16="http://schemas.microsoft.com/office/drawing/2014/main" id="{1CBC8567-EDD6-ABAD-3213-0608A9108FAB}"/>
                </a:ext>
              </a:extLst>
            </p:cNvPr>
            <p:cNvSpPr/>
            <p:nvPr/>
          </p:nvSpPr>
          <p:spPr>
            <a:xfrm rot="18618684">
              <a:off x="2407324" y="3048542"/>
              <a:ext cx="585216" cy="128739"/>
            </a:xfrm>
            <a:custGeom>
              <a:avLst/>
              <a:gdLst>
                <a:gd name="connsiteX0" fmla="*/ 0 w 585216"/>
                <a:gd name="connsiteY0" fmla="*/ 50680 h 128739"/>
                <a:gd name="connsiteX1" fmla="*/ 97536 w 585216"/>
                <a:gd name="connsiteY1" fmla="*/ 75064 h 128739"/>
                <a:gd name="connsiteX2" fmla="*/ 109728 w 585216"/>
                <a:gd name="connsiteY2" fmla="*/ 111640 h 128739"/>
                <a:gd name="connsiteX3" fmla="*/ 121920 w 585216"/>
                <a:gd name="connsiteY3" fmla="*/ 75064 h 128739"/>
                <a:gd name="connsiteX4" fmla="*/ 134112 w 585216"/>
                <a:gd name="connsiteY4" fmla="*/ 26296 h 128739"/>
                <a:gd name="connsiteX5" fmla="*/ 170688 w 585216"/>
                <a:gd name="connsiteY5" fmla="*/ 1912 h 128739"/>
                <a:gd name="connsiteX6" fmla="*/ 207264 w 585216"/>
                <a:gd name="connsiteY6" fmla="*/ 38488 h 128739"/>
                <a:gd name="connsiteX7" fmla="*/ 219456 w 585216"/>
                <a:gd name="connsiteY7" fmla="*/ 75064 h 128739"/>
                <a:gd name="connsiteX8" fmla="*/ 256032 w 585216"/>
                <a:gd name="connsiteY8" fmla="*/ 62872 h 128739"/>
                <a:gd name="connsiteX9" fmla="*/ 304800 w 585216"/>
                <a:gd name="connsiteY9" fmla="*/ 38488 h 128739"/>
                <a:gd name="connsiteX10" fmla="*/ 316992 w 585216"/>
                <a:gd name="connsiteY10" fmla="*/ 75064 h 128739"/>
                <a:gd name="connsiteX11" fmla="*/ 353568 w 585216"/>
                <a:gd name="connsiteY11" fmla="*/ 99448 h 128739"/>
                <a:gd name="connsiteX12" fmla="*/ 414528 w 585216"/>
                <a:gd name="connsiteY12" fmla="*/ 50680 h 128739"/>
                <a:gd name="connsiteX13" fmla="*/ 438912 w 585216"/>
                <a:gd name="connsiteY13" fmla="*/ 123832 h 128739"/>
                <a:gd name="connsiteX14" fmla="*/ 463296 w 585216"/>
                <a:gd name="connsiteY14" fmla="*/ 50680 h 128739"/>
                <a:gd name="connsiteX15" fmla="*/ 585216 w 585216"/>
                <a:gd name="connsiteY15" fmla="*/ 62872 h 128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5216" h="128739">
                  <a:moveTo>
                    <a:pt x="0" y="50680"/>
                  </a:moveTo>
                  <a:cubicBezTo>
                    <a:pt x="113699" y="-14291"/>
                    <a:pt x="74758" y="-27436"/>
                    <a:pt x="97536" y="75064"/>
                  </a:cubicBezTo>
                  <a:cubicBezTo>
                    <a:pt x="100324" y="87609"/>
                    <a:pt x="105664" y="99448"/>
                    <a:pt x="109728" y="111640"/>
                  </a:cubicBezTo>
                  <a:cubicBezTo>
                    <a:pt x="113792" y="99448"/>
                    <a:pt x="118389" y="87421"/>
                    <a:pt x="121920" y="75064"/>
                  </a:cubicBezTo>
                  <a:cubicBezTo>
                    <a:pt x="126523" y="58952"/>
                    <a:pt x="124817" y="40238"/>
                    <a:pt x="134112" y="26296"/>
                  </a:cubicBezTo>
                  <a:cubicBezTo>
                    <a:pt x="142240" y="14104"/>
                    <a:pt x="158496" y="10040"/>
                    <a:pt x="170688" y="1912"/>
                  </a:cubicBezTo>
                  <a:cubicBezTo>
                    <a:pt x="182880" y="14104"/>
                    <a:pt x="197700" y="24142"/>
                    <a:pt x="207264" y="38488"/>
                  </a:cubicBezTo>
                  <a:cubicBezTo>
                    <a:pt x="214393" y="49181"/>
                    <a:pt x="207961" y="69317"/>
                    <a:pt x="219456" y="75064"/>
                  </a:cubicBezTo>
                  <a:cubicBezTo>
                    <a:pt x="230951" y="80811"/>
                    <a:pt x="243840" y="66936"/>
                    <a:pt x="256032" y="62872"/>
                  </a:cubicBezTo>
                  <a:cubicBezTo>
                    <a:pt x="264160" y="38488"/>
                    <a:pt x="264160" y="-2152"/>
                    <a:pt x="304800" y="38488"/>
                  </a:cubicBezTo>
                  <a:cubicBezTo>
                    <a:pt x="313887" y="47575"/>
                    <a:pt x="308964" y="65029"/>
                    <a:pt x="316992" y="75064"/>
                  </a:cubicBezTo>
                  <a:cubicBezTo>
                    <a:pt x="326146" y="86506"/>
                    <a:pt x="341376" y="91320"/>
                    <a:pt x="353568" y="99448"/>
                  </a:cubicBezTo>
                  <a:cubicBezTo>
                    <a:pt x="382586" y="12395"/>
                    <a:pt x="356566" y="12039"/>
                    <a:pt x="414528" y="50680"/>
                  </a:cubicBezTo>
                  <a:cubicBezTo>
                    <a:pt x="422656" y="75064"/>
                    <a:pt x="430784" y="148216"/>
                    <a:pt x="438912" y="123832"/>
                  </a:cubicBezTo>
                  <a:lnTo>
                    <a:pt x="463296" y="50680"/>
                  </a:lnTo>
                  <a:cubicBezTo>
                    <a:pt x="552483" y="65544"/>
                    <a:pt x="511728" y="62872"/>
                    <a:pt x="585216" y="62872"/>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reeform 76">
              <a:extLst>
                <a:ext uri="{FF2B5EF4-FFF2-40B4-BE49-F238E27FC236}">
                  <a16:creationId xmlns:a16="http://schemas.microsoft.com/office/drawing/2014/main" id="{AE2F70AE-4D7C-2FB6-EF30-7F4EBCF86FD7}"/>
                </a:ext>
              </a:extLst>
            </p:cNvPr>
            <p:cNvSpPr/>
            <p:nvPr/>
          </p:nvSpPr>
          <p:spPr>
            <a:xfrm rot="1146760">
              <a:off x="2333514" y="3430845"/>
              <a:ext cx="585216" cy="128739"/>
            </a:xfrm>
            <a:custGeom>
              <a:avLst/>
              <a:gdLst>
                <a:gd name="connsiteX0" fmla="*/ 0 w 585216"/>
                <a:gd name="connsiteY0" fmla="*/ 50680 h 128739"/>
                <a:gd name="connsiteX1" fmla="*/ 97536 w 585216"/>
                <a:gd name="connsiteY1" fmla="*/ 75064 h 128739"/>
                <a:gd name="connsiteX2" fmla="*/ 109728 w 585216"/>
                <a:gd name="connsiteY2" fmla="*/ 111640 h 128739"/>
                <a:gd name="connsiteX3" fmla="*/ 121920 w 585216"/>
                <a:gd name="connsiteY3" fmla="*/ 75064 h 128739"/>
                <a:gd name="connsiteX4" fmla="*/ 134112 w 585216"/>
                <a:gd name="connsiteY4" fmla="*/ 26296 h 128739"/>
                <a:gd name="connsiteX5" fmla="*/ 170688 w 585216"/>
                <a:gd name="connsiteY5" fmla="*/ 1912 h 128739"/>
                <a:gd name="connsiteX6" fmla="*/ 207264 w 585216"/>
                <a:gd name="connsiteY6" fmla="*/ 38488 h 128739"/>
                <a:gd name="connsiteX7" fmla="*/ 219456 w 585216"/>
                <a:gd name="connsiteY7" fmla="*/ 75064 h 128739"/>
                <a:gd name="connsiteX8" fmla="*/ 256032 w 585216"/>
                <a:gd name="connsiteY8" fmla="*/ 62872 h 128739"/>
                <a:gd name="connsiteX9" fmla="*/ 304800 w 585216"/>
                <a:gd name="connsiteY9" fmla="*/ 38488 h 128739"/>
                <a:gd name="connsiteX10" fmla="*/ 316992 w 585216"/>
                <a:gd name="connsiteY10" fmla="*/ 75064 h 128739"/>
                <a:gd name="connsiteX11" fmla="*/ 353568 w 585216"/>
                <a:gd name="connsiteY11" fmla="*/ 99448 h 128739"/>
                <a:gd name="connsiteX12" fmla="*/ 414528 w 585216"/>
                <a:gd name="connsiteY12" fmla="*/ 50680 h 128739"/>
                <a:gd name="connsiteX13" fmla="*/ 438912 w 585216"/>
                <a:gd name="connsiteY13" fmla="*/ 123832 h 128739"/>
                <a:gd name="connsiteX14" fmla="*/ 463296 w 585216"/>
                <a:gd name="connsiteY14" fmla="*/ 50680 h 128739"/>
                <a:gd name="connsiteX15" fmla="*/ 585216 w 585216"/>
                <a:gd name="connsiteY15" fmla="*/ 62872 h 128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5216" h="128739">
                  <a:moveTo>
                    <a:pt x="0" y="50680"/>
                  </a:moveTo>
                  <a:cubicBezTo>
                    <a:pt x="113699" y="-14291"/>
                    <a:pt x="74758" y="-27436"/>
                    <a:pt x="97536" y="75064"/>
                  </a:cubicBezTo>
                  <a:cubicBezTo>
                    <a:pt x="100324" y="87609"/>
                    <a:pt x="105664" y="99448"/>
                    <a:pt x="109728" y="111640"/>
                  </a:cubicBezTo>
                  <a:cubicBezTo>
                    <a:pt x="113792" y="99448"/>
                    <a:pt x="118389" y="87421"/>
                    <a:pt x="121920" y="75064"/>
                  </a:cubicBezTo>
                  <a:cubicBezTo>
                    <a:pt x="126523" y="58952"/>
                    <a:pt x="124817" y="40238"/>
                    <a:pt x="134112" y="26296"/>
                  </a:cubicBezTo>
                  <a:cubicBezTo>
                    <a:pt x="142240" y="14104"/>
                    <a:pt x="158496" y="10040"/>
                    <a:pt x="170688" y="1912"/>
                  </a:cubicBezTo>
                  <a:cubicBezTo>
                    <a:pt x="182880" y="14104"/>
                    <a:pt x="197700" y="24142"/>
                    <a:pt x="207264" y="38488"/>
                  </a:cubicBezTo>
                  <a:cubicBezTo>
                    <a:pt x="214393" y="49181"/>
                    <a:pt x="207961" y="69317"/>
                    <a:pt x="219456" y="75064"/>
                  </a:cubicBezTo>
                  <a:cubicBezTo>
                    <a:pt x="230951" y="80811"/>
                    <a:pt x="243840" y="66936"/>
                    <a:pt x="256032" y="62872"/>
                  </a:cubicBezTo>
                  <a:cubicBezTo>
                    <a:pt x="264160" y="38488"/>
                    <a:pt x="264160" y="-2152"/>
                    <a:pt x="304800" y="38488"/>
                  </a:cubicBezTo>
                  <a:cubicBezTo>
                    <a:pt x="313887" y="47575"/>
                    <a:pt x="308964" y="65029"/>
                    <a:pt x="316992" y="75064"/>
                  </a:cubicBezTo>
                  <a:cubicBezTo>
                    <a:pt x="326146" y="86506"/>
                    <a:pt x="341376" y="91320"/>
                    <a:pt x="353568" y="99448"/>
                  </a:cubicBezTo>
                  <a:cubicBezTo>
                    <a:pt x="382586" y="12395"/>
                    <a:pt x="356566" y="12039"/>
                    <a:pt x="414528" y="50680"/>
                  </a:cubicBezTo>
                  <a:cubicBezTo>
                    <a:pt x="422656" y="75064"/>
                    <a:pt x="430784" y="148216"/>
                    <a:pt x="438912" y="123832"/>
                  </a:cubicBezTo>
                  <a:lnTo>
                    <a:pt x="463296" y="50680"/>
                  </a:lnTo>
                  <a:cubicBezTo>
                    <a:pt x="552483" y="65544"/>
                    <a:pt x="511728" y="62872"/>
                    <a:pt x="585216" y="62872"/>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78">
              <a:extLst>
                <a:ext uri="{FF2B5EF4-FFF2-40B4-BE49-F238E27FC236}">
                  <a16:creationId xmlns:a16="http://schemas.microsoft.com/office/drawing/2014/main" id="{F6D2EF27-B5B0-7ED1-2685-E92ED5C9438C}"/>
                </a:ext>
              </a:extLst>
            </p:cNvPr>
            <p:cNvSpPr/>
            <p:nvPr/>
          </p:nvSpPr>
          <p:spPr>
            <a:xfrm rot="8115006">
              <a:off x="1815847" y="3420743"/>
              <a:ext cx="585216" cy="128739"/>
            </a:xfrm>
            <a:custGeom>
              <a:avLst/>
              <a:gdLst>
                <a:gd name="connsiteX0" fmla="*/ 0 w 585216"/>
                <a:gd name="connsiteY0" fmla="*/ 50680 h 128739"/>
                <a:gd name="connsiteX1" fmla="*/ 97536 w 585216"/>
                <a:gd name="connsiteY1" fmla="*/ 75064 h 128739"/>
                <a:gd name="connsiteX2" fmla="*/ 109728 w 585216"/>
                <a:gd name="connsiteY2" fmla="*/ 111640 h 128739"/>
                <a:gd name="connsiteX3" fmla="*/ 121920 w 585216"/>
                <a:gd name="connsiteY3" fmla="*/ 75064 h 128739"/>
                <a:gd name="connsiteX4" fmla="*/ 134112 w 585216"/>
                <a:gd name="connsiteY4" fmla="*/ 26296 h 128739"/>
                <a:gd name="connsiteX5" fmla="*/ 170688 w 585216"/>
                <a:gd name="connsiteY5" fmla="*/ 1912 h 128739"/>
                <a:gd name="connsiteX6" fmla="*/ 207264 w 585216"/>
                <a:gd name="connsiteY6" fmla="*/ 38488 h 128739"/>
                <a:gd name="connsiteX7" fmla="*/ 219456 w 585216"/>
                <a:gd name="connsiteY7" fmla="*/ 75064 h 128739"/>
                <a:gd name="connsiteX8" fmla="*/ 256032 w 585216"/>
                <a:gd name="connsiteY8" fmla="*/ 62872 h 128739"/>
                <a:gd name="connsiteX9" fmla="*/ 304800 w 585216"/>
                <a:gd name="connsiteY9" fmla="*/ 38488 h 128739"/>
                <a:gd name="connsiteX10" fmla="*/ 316992 w 585216"/>
                <a:gd name="connsiteY10" fmla="*/ 75064 h 128739"/>
                <a:gd name="connsiteX11" fmla="*/ 353568 w 585216"/>
                <a:gd name="connsiteY11" fmla="*/ 99448 h 128739"/>
                <a:gd name="connsiteX12" fmla="*/ 414528 w 585216"/>
                <a:gd name="connsiteY12" fmla="*/ 50680 h 128739"/>
                <a:gd name="connsiteX13" fmla="*/ 438912 w 585216"/>
                <a:gd name="connsiteY13" fmla="*/ 123832 h 128739"/>
                <a:gd name="connsiteX14" fmla="*/ 463296 w 585216"/>
                <a:gd name="connsiteY14" fmla="*/ 50680 h 128739"/>
                <a:gd name="connsiteX15" fmla="*/ 585216 w 585216"/>
                <a:gd name="connsiteY15" fmla="*/ 62872 h 128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5216" h="128739">
                  <a:moveTo>
                    <a:pt x="0" y="50680"/>
                  </a:moveTo>
                  <a:cubicBezTo>
                    <a:pt x="113699" y="-14291"/>
                    <a:pt x="74758" y="-27436"/>
                    <a:pt x="97536" y="75064"/>
                  </a:cubicBezTo>
                  <a:cubicBezTo>
                    <a:pt x="100324" y="87609"/>
                    <a:pt x="105664" y="99448"/>
                    <a:pt x="109728" y="111640"/>
                  </a:cubicBezTo>
                  <a:cubicBezTo>
                    <a:pt x="113792" y="99448"/>
                    <a:pt x="118389" y="87421"/>
                    <a:pt x="121920" y="75064"/>
                  </a:cubicBezTo>
                  <a:cubicBezTo>
                    <a:pt x="126523" y="58952"/>
                    <a:pt x="124817" y="40238"/>
                    <a:pt x="134112" y="26296"/>
                  </a:cubicBezTo>
                  <a:cubicBezTo>
                    <a:pt x="142240" y="14104"/>
                    <a:pt x="158496" y="10040"/>
                    <a:pt x="170688" y="1912"/>
                  </a:cubicBezTo>
                  <a:cubicBezTo>
                    <a:pt x="182880" y="14104"/>
                    <a:pt x="197700" y="24142"/>
                    <a:pt x="207264" y="38488"/>
                  </a:cubicBezTo>
                  <a:cubicBezTo>
                    <a:pt x="214393" y="49181"/>
                    <a:pt x="207961" y="69317"/>
                    <a:pt x="219456" y="75064"/>
                  </a:cubicBezTo>
                  <a:cubicBezTo>
                    <a:pt x="230951" y="80811"/>
                    <a:pt x="243840" y="66936"/>
                    <a:pt x="256032" y="62872"/>
                  </a:cubicBezTo>
                  <a:cubicBezTo>
                    <a:pt x="264160" y="38488"/>
                    <a:pt x="264160" y="-2152"/>
                    <a:pt x="304800" y="38488"/>
                  </a:cubicBezTo>
                  <a:cubicBezTo>
                    <a:pt x="313887" y="47575"/>
                    <a:pt x="308964" y="65029"/>
                    <a:pt x="316992" y="75064"/>
                  </a:cubicBezTo>
                  <a:cubicBezTo>
                    <a:pt x="326146" y="86506"/>
                    <a:pt x="341376" y="91320"/>
                    <a:pt x="353568" y="99448"/>
                  </a:cubicBezTo>
                  <a:cubicBezTo>
                    <a:pt x="382586" y="12395"/>
                    <a:pt x="356566" y="12039"/>
                    <a:pt x="414528" y="50680"/>
                  </a:cubicBezTo>
                  <a:cubicBezTo>
                    <a:pt x="422656" y="75064"/>
                    <a:pt x="430784" y="148216"/>
                    <a:pt x="438912" y="123832"/>
                  </a:cubicBezTo>
                  <a:lnTo>
                    <a:pt x="463296" y="50680"/>
                  </a:lnTo>
                  <a:cubicBezTo>
                    <a:pt x="552483" y="65544"/>
                    <a:pt x="511728" y="62872"/>
                    <a:pt x="585216" y="62872"/>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5" name="Freeform 84">
            <a:extLst>
              <a:ext uri="{FF2B5EF4-FFF2-40B4-BE49-F238E27FC236}">
                <a16:creationId xmlns:a16="http://schemas.microsoft.com/office/drawing/2014/main" id="{F32B670B-743C-6418-FCE2-99A3CAB60095}"/>
              </a:ext>
            </a:extLst>
          </p:cNvPr>
          <p:cNvSpPr/>
          <p:nvPr/>
        </p:nvSpPr>
        <p:spPr>
          <a:xfrm rot="21156509">
            <a:off x="2560801" y="3270507"/>
            <a:ext cx="585216" cy="128739"/>
          </a:xfrm>
          <a:custGeom>
            <a:avLst/>
            <a:gdLst>
              <a:gd name="connsiteX0" fmla="*/ 0 w 585216"/>
              <a:gd name="connsiteY0" fmla="*/ 50680 h 128739"/>
              <a:gd name="connsiteX1" fmla="*/ 97536 w 585216"/>
              <a:gd name="connsiteY1" fmla="*/ 75064 h 128739"/>
              <a:gd name="connsiteX2" fmla="*/ 109728 w 585216"/>
              <a:gd name="connsiteY2" fmla="*/ 111640 h 128739"/>
              <a:gd name="connsiteX3" fmla="*/ 121920 w 585216"/>
              <a:gd name="connsiteY3" fmla="*/ 75064 h 128739"/>
              <a:gd name="connsiteX4" fmla="*/ 134112 w 585216"/>
              <a:gd name="connsiteY4" fmla="*/ 26296 h 128739"/>
              <a:gd name="connsiteX5" fmla="*/ 170688 w 585216"/>
              <a:gd name="connsiteY5" fmla="*/ 1912 h 128739"/>
              <a:gd name="connsiteX6" fmla="*/ 207264 w 585216"/>
              <a:gd name="connsiteY6" fmla="*/ 38488 h 128739"/>
              <a:gd name="connsiteX7" fmla="*/ 219456 w 585216"/>
              <a:gd name="connsiteY7" fmla="*/ 75064 h 128739"/>
              <a:gd name="connsiteX8" fmla="*/ 256032 w 585216"/>
              <a:gd name="connsiteY8" fmla="*/ 62872 h 128739"/>
              <a:gd name="connsiteX9" fmla="*/ 304800 w 585216"/>
              <a:gd name="connsiteY9" fmla="*/ 38488 h 128739"/>
              <a:gd name="connsiteX10" fmla="*/ 316992 w 585216"/>
              <a:gd name="connsiteY10" fmla="*/ 75064 h 128739"/>
              <a:gd name="connsiteX11" fmla="*/ 353568 w 585216"/>
              <a:gd name="connsiteY11" fmla="*/ 99448 h 128739"/>
              <a:gd name="connsiteX12" fmla="*/ 414528 w 585216"/>
              <a:gd name="connsiteY12" fmla="*/ 50680 h 128739"/>
              <a:gd name="connsiteX13" fmla="*/ 438912 w 585216"/>
              <a:gd name="connsiteY13" fmla="*/ 123832 h 128739"/>
              <a:gd name="connsiteX14" fmla="*/ 463296 w 585216"/>
              <a:gd name="connsiteY14" fmla="*/ 50680 h 128739"/>
              <a:gd name="connsiteX15" fmla="*/ 585216 w 585216"/>
              <a:gd name="connsiteY15" fmla="*/ 62872 h 128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5216" h="128739">
                <a:moveTo>
                  <a:pt x="0" y="50680"/>
                </a:moveTo>
                <a:cubicBezTo>
                  <a:pt x="113699" y="-14291"/>
                  <a:pt x="74758" y="-27436"/>
                  <a:pt x="97536" y="75064"/>
                </a:cubicBezTo>
                <a:cubicBezTo>
                  <a:pt x="100324" y="87609"/>
                  <a:pt x="105664" y="99448"/>
                  <a:pt x="109728" y="111640"/>
                </a:cubicBezTo>
                <a:cubicBezTo>
                  <a:pt x="113792" y="99448"/>
                  <a:pt x="118389" y="87421"/>
                  <a:pt x="121920" y="75064"/>
                </a:cubicBezTo>
                <a:cubicBezTo>
                  <a:pt x="126523" y="58952"/>
                  <a:pt x="124817" y="40238"/>
                  <a:pt x="134112" y="26296"/>
                </a:cubicBezTo>
                <a:cubicBezTo>
                  <a:pt x="142240" y="14104"/>
                  <a:pt x="158496" y="10040"/>
                  <a:pt x="170688" y="1912"/>
                </a:cubicBezTo>
                <a:cubicBezTo>
                  <a:pt x="182880" y="14104"/>
                  <a:pt x="197700" y="24142"/>
                  <a:pt x="207264" y="38488"/>
                </a:cubicBezTo>
                <a:cubicBezTo>
                  <a:pt x="214393" y="49181"/>
                  <a:pt x="207961" y="69317"/>
                  <a:pt x="219456" y="75064"/>
                </a:cubicBezTo>
                <a:cubicBezTo>
                  <a:pt x="230951" y="80811"/>
                  <a:pt x="243840" y="66936"/>
                  <a:pt x="256032" y="62872"/>
                </a:cubicBezTo>
                <a:cubicBezTo>
                  <a:pt x="264160" y="38488"/>
                  <a:pt x="264160" y="-2152"/>
                  <a:pt x="304800" y="38488"/>
                </a:cubicBezTo>
                <a:cubicBezTo>
                  <a:pt x="313887" y="47575"/>
                  <a:pt x="308964" y="65029"/>
                  <a:pt x="316992" y="75064"/>
                </a:cubicBezTo>
                <a:cubicBezTo>
                  <a:pt x="326146" y="86506"/>
                  <a:pt x="341376" y="91320"/>
                  <a:pt x="353568" y="99448"/>
                </a:cubicBezTo>
                <a:cubicBezTo>
                  <a:pt x="382586" y="12395"/>
                  <a:pt x="356566" y="12039"/>
                  <a:pt x="414528" y="50680"/>
                </a:cubicBezTo>
                <a:cubicBezTo>
                  <a:pt x="422656" y="75064"/>
                  <a:pt x="430784" y="148216"/>
                  <a:pt x="438912" y="123832"/>
                </a:cubicBezTo>
                <a:lnTo>
                  <a:pt x="463296" y="50680"/>
                </a:lnTo>
                <a:cubicBezTo>
                  <a:pt x="552483" y="65544"/>
                  <a:pt x="511728" y="62872"/>
                  <a:pt x="585216" y="62872"/>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D427D501-C34A-0FA4-AA7D-098BB1FD944A}"/>
              </a:ext>
            </a:extLst>
          </p:cNvPr>
          <p:cNvGrpSpPr/>
          <p:nvPr/>
        </p:nvGrpSpPr>
        <p:grpSpPr>
          <a:xfrm>
            <a:off x="2290522" y="5618668"/>
            <a:ext cx="7610956" cy="894062"/>
            <a:chOff x="1635760" y="4686887"/>
            <a:chExt cx="8808720" cy="1669463"/>
          </a:xfrm>
        </p:grpSpPr>
        <p:sp>
          <p:nvSpPr>
            <p:cNvPr id="7" name="TextBox 6">
              <a:extLst>
                <a:ext uri="{FF2B5EF4-FFF2-40B4-BE49-F238E27FC236}">
                  <a16:creationId xmlns:a16="http://schemas.microsoft.com/office/drawing/2014/main" id="{251CECB0-EAD0-61B6-899F-84D5B7686EB5}"/>
                </a:ext>
              </a:extLst>
            </p:cNvPr>
            <p:cNvSpPr txBox="1"/>
            <p:nvPr/>
          </p:nvSpPr>
          <p:spPr>
            <a:xfrm>
              <a:off x="2801444" y="5188922"/>
              <a:ext cx="6589110" cy="645859"/>
            </a:xfrm>
            <a:prstGeom prst="rect">
              <a:avLst/>
            </a:prstGeom>
            <a:noFill/>
          </p:spPr>
          <p:txBody>
            <a:bodyPr wrap="none" rtlCol="0">
              <a:spAutoFit/>
            </a:bodyPr>
            <a:lstStyle/>
            <a:p>
              <a:pPr algn="ctr"/>
              <a:r>
                <a:rPr lang="en-US" sz="2000" dirty="0">
                  <a:solidFill>
                    <a:schemeClr val="tx1">
                      <a:lumMod val="75000"/>
                    </a:schemeClr>
                  </a:solidFill>
                </a:rPr>
                <a:t>What kind of energy sensitivity can we get with Qubits?</a:t>
              </a:r>
            </a:p>
          </p:txBody>
        </p:sp>
        <p:sp>
          <p:nvSpPr>
            <p:cNvPr id="8" name="Donut 7">
              <a:extLst>
                <a:ext uri="{FF2B5EF4-FFF2-40B4-BE49-F238E27FC236}">
                  <a16:creationId xmlns:a16="http://schemas.microsoft.com/office/drawing/2014/main" id="{12343A9A-7182-803D-0B8E-8C2B424D121C}"/>
                </a:ext>
              </a:extLst>
            </p:cNvPr>
            <p:cNvSpPr/>
            <p:nvPr/>
          </p:nvSpPr>
          <p:spPr>
            <a:xfrm>
              <a:off x="1635760" y="4686887"/>
              <a:ext cx="8808720" cy="1669463"/>
            </a:xfrm>
            <a:prstGeom prst="donut">
              <a:avLst>
                <a:gd name="adj" fmla="val 6699"/>
              </a:avLst>
            </a:prstGeom>
            <a:noFill/>
            <a:ln>
              <a:solidFill>
                <a:schemeClr val="tx1">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32497927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7F72286-7D20-F200-AB60-6D7EC8F6DE1F}"/>
            </a:ext>
          </a:extLst>
        </p:cNvPr>
        <p:cNvGrpSpPr/>
        <p:nvPr/>
      </p:nvGrpSpPr>
      <p:grpSpPr>
        <a:xfrm>
          <a:off x="0" y="0"/>
          <a:ext cx="0" cy="0"/>
          <a:chOff x="0" y="0"/>
          <a:chExt cx="0" cy="0"/>
        </a:xfrm>
      </p:grpSpPr>
      <p:grpSp>
        <p:nvGrpSpPr>
          <p:cNvPr id="56" name="Group 55">
            <a:extLst>
              <a:ext uri="{FF2B5EF4-FFF2-40B4-BE49-F238E27FC236}">
                <a16:creationId xmlns:a16="http://schemas.microsoft.com/office/drawing/2014/main" id="{A3B65C3B-1BB3-ECFA-2800-28407DBE4367}"/>
              </a:ext>
            </a:extLst>
          </p:cNvPr>
          <p:cNvGrpSpPr/>
          <p:nvPr/>
        </p:nvGrpSpPr>
        <p:grpSpPr>
          <a:xfrm>
            <a:off x="1732875" y="2630912"/>
            <a:ext cx="4139255" cy="1544964"/>
            <a:chOff x="1519515" y="2190769"/>
            <a:chExt cx="4139255" cy="1544964"/>
          </a:xfrm>
        </p:grpSpPr>
        <p:grpSp>
          <p:nvGrpSpPr>
            <p:cNvPr id="61" name="Group 60">
              <a:extLst>
                <a:ext uri="{FF2B5EF4-FFF2-40B4-BE49-F238E27FC236}">
                  <a16:creationId xmlns:a16="http://schemas.microsoft.com/office/drawing/2014/main" id="{D961A911-C42F-E9C9-151F-7090B2C7C495}"/>
                </a:ext>
              </a:extLst>
            </p:cNvPr>
            <p:cNvGrpSpPr/>
            <p:nvPr/>
          </p:nvGrpSpPr>
          <p:grpSpPr>
            <a:xfrm>
              <a:off x="1519515" y="2190769"/>
              <a:ext cx="4139255" cy="957119"/>
              <a:chOff x="1519515" y="2190769"/>
              <a:chExt cx="4139255" cy="957119"/>
            </a:xfrm>
          </p:grpSpPr>
          <p:sp>
            <p:nvSpPr>
              <p:cNvPr id="72" name="TextBox 71">
                <a:extLst>
                  <a:ext uri="{FF2B5EF4-FFF2-40B4-BE49-F238E27FC236}">
                    <a16:creationId xmlns:a16="http://schemas.microsoft.com/office/drawing/2014/main" id="{A99997D4-19E0-6F80-AED1-24A6006955D8}"/>
                  </a:ext>
                </a:extLst>
              </p:cNvPr>
              <p:cNvSpPr txBox="1"/>
              <p:nvPr/>
            </p:nvSpPr>
            <p:spPr>
              <a:xfrm>
                <a:off x="1519515" y="2529323"/>
                <a:ext cx="4139255" cy="618565"/>
              </a:xfrm>
              <a:prstGeom prst="rect">
                <a:avLst/>
              </a:prstGeom>
              <a:solidFill>
                <a:schemeClr val="accent3">
                  <a:lumMod val="60000"/>
                  <a:lumOff val="40000"/>
                </a:schemeClr>
              </a:solidFill>
            </p:spPr>
            <p:txBody>
              <a:bodyPr wrap="square" rtlCol="0">
                <a:spAutoFit/>
              </a:bodyPr>
              <a:lstStyle/>
              <a:p>
                <a:endParaRPr lang="en-US" dirty="0"/>
              </a:p>
            </p:txBody>
          </p:sp>
          <p:sp>
            <p:nvSpPr>
              <p:cNvPr id="73" name="TextBox 72">
                <a:extLst>
                  <a:ext uri="{FF2B5EF4-FFF2-40B4-BE49-F238E27FC236}">
                    <a16:creationId xmlns:a16="http://schemas.microsoft.com/office/drawing/2014/main" id="{D80C9861-577A-85C8-E5ED-265903311FA8}"/>
                  </a:ext>
                </a:extLst>
              </p:cNvPr>
              <p:cNvSpPr txBox="1"/>
              <p:nvPr/>
            </p:nvSpPr>
            <p:spPr>
              <a:xfrm>
                <a:off x="2225486" y="2190769"/>
                <a:ext cx="2460813" cy="338554"/>
              </a:xfrm>
              <a:prstGeom prst="rect">
                <a:avLst/>
              </a:prstGeom>
              <a:solidFill>
                <a:schemeClr val="tx2">
                  <a:lumMod val="75000"/>
                </a:schemeClr>
              </a:solidFill>
            </p:spPr>
            <p:txBody>
              <a:bodyPr wrap="square" rtlCol="0">
                <a:spAutoFit/>
              </a:bodyPr>
              <a:lstStyle/>
              <a:p>
                <a:endParaRPr lang="en-US" sz="1600" dirty="0">
                  <a:solidFill>
                    <a:schemeClr val="tx2">
                      <a:lumMod val="75000"/>
                    </a:schemeClr>
                  </a:solidFill>
                </a:endParaRPr>
              </a:p>
            </p:txBody>
          </p:sp>
          <p:sp>
            <p:nvSpPr>
              <p:cNvPr id="74" name="TextBox 73">
                <a:extLst>
                  <a:ext uri="{FF2B5EF4-FFF2-40B4-BE49-F238E27FC236}">
                    <a16:creationId xmlns:a16="http://schemas.microsoft.com/office/drawing/2014/main" id="{CA9A36F5-B410-5B44-4489-BF8B80EC7F9C}"/>
                  </a:ext>
                </a:extLst>
              </p:cNvPr>
              <p:cNvSpPr txBox="1"/>
              <p:nvPr/>
            </p:nvSpPr>
            <p:spPr>
              <a:xfrm>
                <a:off x="2931467" y="2207588"/>
                <a:ext cx="537874" cy="338554"/>
              </a:xfrm>
              <a:prstGeom prst="rect">
                <a:avLst/>
              </a:prstGeom>
              <a:solidFill>
                <a:schemeClr val="tx1">
                  <a:lumMod val="85000"/>
                </a:schemeClr>
              </a:solidFill>
            </p:spPr>
            <p:txBody>
              <a:bodyPr wrap="square" rtlCol="0">
                <a:spAutoFit/>
              </a:bodyPr>
              <a:lstStyle/>
              <a:p>
                <a:endParaRPr lang="en-US" sz="1600" dirty="0"/>
              </a:p>
            </p:txBody>
          </p:sp>
        </p:grpSp>
        <p:sp>
          <p:nvSpPr>
            <p:cNvPr id="62" name="TextBox 61">
              <a:extLst>
                <a:ext uri="{FF2B5EF4-FFF2-40B4-BE49-F238E27FC236}">
                  <a16:creationId xmlns:a16="http://schemas.microsoft.com/office/drawing/2014/main" id="{7CD5AD2C-B07C-7E95-6873-3B4FD4C3FA72}"/>
                </a:ext>
              </a:extLst>
            </p:cNvPr>
            <p:cNvSpPr txBox="1"/>
            <p:nvPr/>
          </p:nvSpPr>
          <p:spPr>
            <a:xfrm>
              <a:off x="1991197" y="3366401"/>
              <a:ext cx="2092176" cy="369332"/>
            </a:xfrm>
            <a:prstGeom prst="rect">
              <a:avLst/>
            </a:prstGeom>
            <a:noFill/>
          </p:spPr>
          <p:txBody>
            <a:bodyPr wrap="none" rtlCol="0">
              <a:spAutoFit/>
            </a:bodyPr>
            <a:lstStyle/>
            <a:p>
              <a:r>
                <a:rPr lang="en-US" dirty="0">
                  <a:solidFill>
                    <a:schemeClr val="bg1"/>
                  </a:solidFill>
                </a:rPr>
                <a:t>Substrate (Sapphire)</a:t>
              </a:r>
            </a:p>
          </p:txBody>
        </p:sp>
        <p:cxnSp>
          <p:nvCxnSpPr>
            <p:cNvPr id="69" name="Straight Arrow Connector 68">
              <a:extLst>
                <a:ext uri="{FF2B5EF4-FFF2-40B4-BE49-F238E27FC236}">
                  <a16:creationId xmlns:a16="http://schemas.microsoft.com/office/drawing/2014/main" id="{8EBC1592-8FAE-A889-A36A-6AFE186A00E7}"/>
                </a:ext>
              </a:extLst>
            </p:cNvPr>
            <p:cNvCxnSpPr>
              <a:cxnSpLocks/>
            </p:cNvCxnSpPr>
            <p:nvPr/>
          </p:nvCxnSpPr>
          <p:spPr>
            <a:xfrm flipV="1">
              <a:off x="3408550" y="3147888"/>
              <a:ext cx="0" cy="263235"/>
            </a:xfrm>
            <a:prstGeom prst="straightConnector1">
              <a:avLst/>
            </a:prstGeom>
            <a:ln w="12700">
              <a:solidFill>
                <a:schemeClr val="tx2">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E5C450E8-4AC8-6E0D-391C-FCD55A947A0A}"/>
                </a:ext>
              </a:extLst>
            </p:cNvPr>
            <p:cNvSpPr txBox="1"/>
            <p:nvPr/>
          </p:nvSpPr>
          <p:spPr>
            <a:xfrm>
              <a:off x="4801244" y="2190769"/>
              <a:ext cx="857525" cy="338554"/>
            </a:xfrm>
            <a:prstGeom prst="rect">
              <a:avLst/>
            </a:prstGeom>
            <a:solidFill>
              <a:schemeClr val="accent5">
                <a:lumMod val="60000"/>
                <a:lumOff val="40000"/>
              </a:schemeClr>
            </a:solidFill>
          </p:spPr>
          <p:txBody>
            <a:bodyPr wrap="square" rtlCol="0">
              <a:spAutoFit/>
            </a:bodyPr>
            <a:lstStyle/>
            <a:p>
              <a:endParaRPr lang="en-US" sz="1600" dirty="0">
                <a:solidFill>
                  <a:schemeClr val="accent2">
                    <a:lumMod val="60000"/>
                    <a:lumOff val="40000"/>
                  </a:schemeClr>
                </a:solidFill>
              </a:endParaRPr>
            </a:p>
          </p:txBody>
        </p:sp>
      </p:grpSp>
      <p:sp>
        <p:nvSpPr>
          <p:cNvPr id="2" name="Slide Number Placeholder 1">
            <a:extLst>
              <a:ext uri="{FF2B5EF4-FFF2-40B4-BE49-F238E27FC236}">
                <a16:creationId xmlns:a16="http://schemas.microsoft.com/office/drawing/2014/main" id="{6618B768-D48B-6CD0-5464-6DF3D9AEAFAB}"/>
              </a:ext>
            </a:extLst>
          </p:cNvPr>
          <p:cNvSpPr>
            <a:spLocks noGrp="1"/>
          </p:cNvSpPr>
          <p:nvPr>
            <p:ph type="sldNum" sz="quarter" idx="12"/>
          </p:nvPr>
        </p:nvSpPr>
        <p:spPr/>
        <p:txBody>
          <a:bodyPr/>
          <a:lstStyle/>
          <a:p>
            <a:fld id="{9E4C0264-4E57-C843-99A1-13CB9086F4F6}" type="slidenum">
              <a:rPr lang="en-US" smtClean="0">
                <a:solidFill>
                  <a:schemeClr val="bg1"/>
                </a:solidFill>
              </a:rPr>
              <a:t>14</a:t>
            </a:fld>
            <a:endParaRPr lang="en-US">
              <a:solidFill>
                <a:schemeClr val="bg1"/>
              </a:solidFill>
            </a:endParaRPr>
          </a:p>
        </p:txBody>
      </p:sp>
      <p:sp>
        <p:nvSpPr>
          <p:cNvPr id="11" name="TextBox 10">
            <a:extLst>
              <a:ext uri="{FF2B5EF4-FFF2-40B4-BE49-F238E27FC236}">
                <a16:creationId xmlns:a16="http://schemas.microsoft.com/office/drawing/2014/main" id="{A3184DA3-5F8E-7FE4-291A-77D41510E978}"/>
              </a:ext>
            </a:extLst>
          </p:cNvPr>
          <p:cNvSpPr txBox="1"/>
          <p:nvPr/>
        </p:nvSpPr>
        <p:spPr>
          <a:xfrm>
            <a:off x="243992" y="2411126"/>
            <a:ext cx="1812291" cy="646331"/>
          </a:xfrm>
          <a:prstGeom prst="rect">
            <a:avLst/>
          </a:prstGeom>
          <a:noFill/>
        </p:spPr>
        <p:txBody>
          <a:bodyPr wrap="none" rtlCol="0">
            <a:spAutoFit/>
          </a:bodyPr>
          <a:lstStyle/>
          <a:p>
            <a:r>
              <a:rPr lang="en-US" dirty="0">
                <a:solidFill>
                  <a:schemeClr val="bg1"/>
                </a:solidFill>
              </a:rPr>
              <a:t>Phonons (crystal</a:t>
            </a:r>
          </a:p>
          <a:p>
            <a:r>
              <a:rPr lang="en-US" dirty="0">
                <a:solidFill>
                  <a:schemeClr val="bg1"/>
                </a:solidFill>
              </a:rPr>
              <a:t>lattice vibrations)</a:t>
            </a:r>
          </a:p>
        </p:txBody>
      </p:sp>
      <p:cxnSp>
        <p:nvCxnSpPr>
          <p:cNvPr id="12" name="Straight Arrow Connector 11">
            <a:extLst>
              <a:ext uri="{FF2B5EF4-FFF2-40B4-BE49-F238E27FC236}">
                <a16:creationId xmlns:a16="http://schemas.microsoft.com/office/drawing/2014/main" id="{09E3CFD2-9875-D8F5-F764-002271E52723}"/>
              </a:ext>
            </a:extLst>
          </p:cNvPr>
          <p:cNvCxnSpPr>
            <a:cxnSpLocks/>
          </p:cNvCxnSpPr>
          <p:nvPr/>
        </p:nvCxnSpPr>
        <p:spPr>
          <a:xfrm>
            <a:off x="1413315" y="3017297"/>
            <a:ext cx="892728" cy="258673"/>
          </a:xfrm>
          <a:prstGeom prst="straightConnector1">
            <a:avLst/>
          </a:prstGeom>
          <a:ln w="12700">
            <a:solidFill>
              <a:schemeClr val="tx2">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0" name="Title 19">
            <a:extLst>
              <a:ext uri="{FF2B5EF4-FFF2-40B4-BE49-F238E27FC236}">
                <a16:creationId xmlns:a16="http://schemas.microsoft.com/office/drawing/2014/main" id="{FF242E54-E1B6-C691-280A-3DA263C878F3}"/>
              </a:ext>
            </a:extLst>
          </p:cNvPr>
          <p:cNvSpPr>
            <a:spLocks noGrp="1"/>
          </p:cNvSpPr>
          <p:nvPr>
            <p:ph type="title"/>
          </p:nvPr>
        </p:nvSpPr>
        <p:spPr>
          <a:xfrm>
            <a:off x="838200" y="365126"/>
            <a:ext cx="10515600" cy="800448"/>
          </a:xfrm>
          <a:ln>
            <a:solidFill>
              <a:schemeClr val="tx1"/>
            </a:solidFill>
            <a:prstDash val="solid"/>
          </a:ln>
        </p:spPr>
        <p:txBody>
          <a:bodyPr/>
          <a:lstStyle/>
          <a:p>
            <a:endParaRPr lang="en-US" dirty="0"/>
          </a:p>
        </p:txBody>
      </p:sp>
      <p:sp>
        <p:nvSpPr>
          <p:cNvPr id="22" name="Title 1">
            <a:extLst>
              <a:ext uri="{FF2B5EF4-FFF2-40B4-BE49-F238E27FC236}">
                <a16:creationId xmlns:a16="http://schemas.microsoft.com/office/drawing/2014/main" id="{97678E62-50A4-9C00-9202-F04E306D14DB}"/>
              </a:ext>
            </a:extLst>
          </p:cNvPr>
          <p:cNvSpPr txBox="1">
            <a:spLocks/>
          </p:cNvSpPr>
          <p:nvPr/>
        </p:nvSpPr>
        <p:spPr>
          <a:xfrm>
            <a:off x="2361579" y="62686"/>
            <a:ext cx="7882967" cy="154665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en-US" sz="3200" dirty="0">
                <a:solidFill>
                  <a:schemeClr val="bg1"/>
                </a:solidFill>
              </a:rPr>
            </a:br>
            <a:r>
              <a:rPr lang="en-US" sz="3200" dirty="0">
                <a:solidFill>
                  <a:schemeClr val="bg1"/>
                </a:solidFill>
              </a:rPr>
              <a:t>Through phonons: down-conversion</a:t>
            </a:r>
            <a:br>
              <a:rPr lang="en-US" sz="3200" dirty="0">
                <a:solidFill>
                  <a:schemeClr val="bg1"/>
                </a:solidFill>
              </a:rPr>
            </a:br>
            <a:endParaRPr lang="en-US" sz="3200" dirty="0">
              <a:solidFill>
                <a:schemeClr val="bg1"/>
              </a:solidFill>
            </a:endParaRPr>
          </a:p>
        </p:txBody>
      </p:sp>
      <p:sp>
        <p:nvSpPr>
          <p:cNvPr id="33" name="TextBox 32">
            <a:extLst>
              <a:ext uri="{FF2B5EF4-FFF2-40B4-BE49-F238E27FC236}">
                <a16:creationId xmlns:a16="http://schemas.microsoft.com/office/drawing/2014/main" id="{453B7708-3B0F-19BE-DD18-38DC21791494}"/>
              </a:ext>
            </a:extLst>
          </p:cNvPr>
          <p:cNvSpPr txBox="1"/>
          <p:nvPr/>
        </p:nvSpPr>
        <p:spPr>
          <a:xfrm>
            <a:off x="243992" y="3039854"/>
            <a:ext cx="1430200" cy="369332"/>
          </a:xfrm>
          <a:prstGeom prst="rect">
            <a:avLst/>
          </a:prstGeom>
          <a:noFill/>
        </p:spPr>
        <p:txBody>
          <a:bodyPr wrap="none" rtlCol="0">
            <a:spAutoFit/>
          </a:bodyPr>
          <a:lstStyle/>
          <a:p>
            <a:r>
              <a:rPr lang="en-US" dirty="0">
                <a:solidFill>
                  <a:schemeClr val="bg1"/>
                </a:solidFill>
              </a:rPr>
              <a:t>10 - 100 </a:t>
            </a:r>
            <a:r>
              <a:rPr lang="en-US" dirty="0" err="1">
                <a:solidFill>
                  <a:schemeClr val="bg1"/>
                </a:solidFill>
              </a:rPr>
              <a:t>meV</a:t>
            </a:r>
            <a:endParaRPr lang="en-US" dirty="0">
              <a:solidFill>
                <a:schemeClr val="bg1"/>
              </a:solidFill>
            </a:endParaRPr>
          </a:p>
        </p:txBody>
      </p:sp>
      <p:grpSp>
        <p:nvGrpSpPr>
          <p:cNvPr id="81" name="Group 80">
            <a:extLst>
              <a:ext uri="{FF2B5EF4-FFF2-40B4-BE49-F238E27FC236}">
                <a16:creationId xmlns:a16="http://schemas.microsoft.com/office/drawing/2014/main" id="{01F6C125-6840-0903-EAA7-4E51F9A9C341}"/>
              </a:ext>
            </a:extLst>
          </p:cNvPr>
          <p:cNvGrpSpPr/>
          <p:nvPr/>
        </p:nvGrpSpPr>
        <p:grpSpPr>
          <a:xfrm>
            <a:off x="1392745" y="1425754"/>
            <a:ext cx="1519493" cy="1639114"/>
            <a:chOff x="1392745" y="1425754"/>
            <a:chExt cx="1519493" cy="1639114"/>
          </a:xfrm>
        </p:grpSpPr>
        <p:cxnSp>
          <p:nvCxnSpPr>
            <p:cNvPr id="34" name="Straight Arrow Connector 33">
              <a:extLst>
                <a:ext uri="{FF2B5EF4-FFF2-40B4-BE49-F238E27FC236}">
                  <a16:creationId xmlns:a16="http://schemas.microsoft.com/office/drawing/2014/main" id="{7605374D-894F-EA5E-94B9-18C3C30EDB80}"/>
                </a:ext>
              </a:extLst>
            </p:cNvPr>
            <p:cNvCxnSpPr>
              <a:cxnSpLocks/>
            </p:cNvCxnSpPr>
            <p:nvPr/>
          </p:nvCxnSpPr>
          <p:spPr>
            <a:xfrm>
              <a:off x="1580822" y="1743536"/>
              <a:ext cx="613840" cy="1321332"/>
            </a:xfrm>
            <a:prstGeom prst="straightConnector1">
              <a:avLst/>
            </a:prstGeom>
            <a:ln w="28575">
              <a:solidFill>
                <a:srgbClr val="0070C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F270CC86-0856-D2C7-17E5-5F1067261AB5}"/>
                </a:ext>
              </a:extLst>
            </p:cNvPr>
            <p:cNvSpPr txBox="1"/>
            <p:nvPr/>
          </p:nvSpPr>
          <p:spPr>
            <a:xfrm>
              <a:off x="1392745" y="1459633"/>
              <a:ext cx="486030" cy="338554"/>
            </a:xfrm>
            <a:prstGeom prst="rect">
              <a:avLst/>
            </a:prstGeom>
            <a:noFill/>
          </p:spPr>
          <p:txBody>
            <a:bodyPr wrap="square" rtlCol="0">
              <a:spAutoFit/>
            </a:bodyPr>
            <a:lstStyle/>
            <a:p>
              <a:r>
                <a:rPr lang="en-US" sz="1600" dirty="0">
                  <a:solidFill>
                    <a:schemeClr val="bg1"/>
                  </a:solidFill>
                </a:rPr>
                <a:t>DM</a:t>
              </a:r>
            </a:p>
          </p:txBody>
        </p:sp>
        <p:cxnSp>
          <p:nvCxnSpPr>
            <p:cNvPr id="38" name="Straight Arrow Connector 37">
              <a:extLst>
                <a:ext uri="{FF2B5EF4-FFF2-40B4-BE49-F238E27FC236}">
                  <a16:creationId xmlns:a16="http://schemas.microsoft.com/office/drawing/2014/main" id="{C0BA6F4E-ABCC-C853-225C-9D4062CA4CCE}"/>
                </a:ext>
              </a:extLst>
            </p:cNvPr>
            <p:cNvCxnSpPr>
              <a:cxnSpLocks/>
            </p:cNvCxnSpPr>
            <p:nvPr/>
          </p:nvCxnSpPr>
          <p:spPr>
            <a:xfrm flipV="1">
              <a:off x="2233932" y="1675167"/>
              <a:ext cx="420138" cy="1360128"/>
            </a:xfrm>
            <a:prstGeom prst="straightConnector1">
              <a:avLst/>
            </a:prstGeom>
            <a:ln w="28575">
              <a:solidFill>
                <a:srgbClr val="0070C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4676AC2F-3231-04DC-A5EC-8798B86D98B0}"/>
                </a:ext>
              </a:extLst>
            </p:cNvPr>
            <p:cNvSpPr txBox="1"/>
            <p:nvPr/>
          </p:nvSpPr>
          <p:spPr>
            <a:xfrm>
              <a:off x="2426208" y="1425754"/>
              <a:ext cx="486030" cy="338554"/>
            </a:xfrm>
            <a:prstGeom prst="rect">
              <a:avLst/>
            </a:prstGeom>
            <a:noFill/>
          </p:spPr>
          <p:txBody>
            <a:bodyPr wrap="square" rtlCol="0">
              <a:spAutoFit/>
            </a:bodyPr>
            <a:lstStyle/>
            <a:p>
              <a:r>
                <a:rPr lang="en-US" sz="1600" dirty="0">
                  <a:solidFill>
                    <a:schemeClr val="bg1"/>
                  </a:solidFill>
                </a:rPr>
                <a:t>DM</a:t>
              </a:r>
            </a:p>
          </p:txBody>
        </p:sp>
      </p:grpSp>
      <p:grpSp>
        <p:nvGrpSpPr>
          <p:cNvPr id="63" name="Group 62">
            <a:extLst>
              <a:ext uri="{FF2B5EF4-FFF2-40B4-BE49-F238E27FC236}">
                <a16:creationId xmlns:a16="http://schemas.microsoft.com/office/drawing/2014/main" id="{32BECEF8-F4E5-CCCF-EDC1-3415D11B1814}"/>
              </a:ext>
            </a:extLst>
          </p:cNvPr>
          <p:cNvGrpSpPr/>
          <p:nvPr/>
        </p:nvGrpSpPr>
        <p:grpSpPr>
          <a:xfrm>
            <a:off x="1815847" y="2770456"/>
            <a:ext cx="1102883" cy="789128"/>
            <a:chOff x="1815847" y="2770456"/>
            <a:chExt cx="1102883" cy="789128"/>
          </a:xfrm>
        </p:grpSpPr>
        <p:sp>
          <p:nvSpPr>
            <p:cNvPr id="67" name="Freeform 66">
              <a:extLst>
                <a:ext uri="{FF2B5EF4-FFF2-40B4-BE49-F238E27FC236}">
                  <a16:creationId xmlns:a16="http://schemas.microsoft.com/office/drawing/2014/main" id="{9FA5A13F-D821-A5E2-56AD-47926A962DB7}"/>
                </a:ext>
              </a:extLst>
            </p:cNvPr>
            <p:cNvSpPr/>
            <p:nvPr/>
          </p:nvSpPr>
          <p:spPr>
            <a:xfrm rot="18817718">
              <a:off x="2238931" y="2998694"/>
              <a:ext cx="585216" cy="128739"/>
            </a:xfrm>
            <a:custGeom>
              <a:avLst/>
              <a:gdLst>
                <a:gd name="connsiteX0" fmla="*/ 0 w 585216"/>
                <a:gd name="connsiteY0" fmla="*/ 50680 h 128739"/>
                <a:gd name="connsiteX1" fmla="*/ 97536 w 585216"/>
                <a:gd name="connsiteY1" fmla="*/ 75064 h 128739"/>
                <a:gd name="connsiteX2" fmla="*/ 109728 w 585216"/>
                <a:gd name="connsiteY2" fmla="*/ 111640 h 128739"/>
                <a:gd name="connsiteX3" fmla="*/ 121920 w 585216"/>
                <a:gd name="connsiteY3" fmla="*/ 75064 h 128739"/>
                <a:gd name="connsiteX4" fmla="*/ 134112 w 585216"/>
                <a:gd name="connsiteY4" fmla="*/ 26296 h 128739"/>
                <a:gd name="connsiteX5" fmla="*/ 170688 w 585216"/>
                <a:gd name="connsiteY5" fmla="*/ 1912 h 128739"/>
                <a:gd name="connsiteX6" fmla="*/ 207264 w 585216"/>
                <a:gd name="connsiteY6" fmla="*/ 38488 h 128739"/>
                <a:gd name="connsiteX7" fmla="*/ 219456 w 585216"/>
                <a:gd name="connsiteY7" fmla="*/ 75064 h 128739"/>
                <a:gd name="connsiteX8" fmla="*/ 256032 w 585216"/>
                <a:gd name="connsiteY8" fmla="*/ 62872 h 128739"/>
                <a:gd name="connsiteX9" fmla="*/ 304800 w 585216"/>
                <a:gd name="connsiteY9" fmla="*/ 38488 h 128739"/>
                <a:gd name="connsiteX10" fmla="*/ 316992 w 585216"/>
                <a:gd name="connsiteY10" fmla="*/ 75064 h 128739"/>
                <a:gd name="connsiteX11" fmla="*/ 353568 w 585216"/>
                <a:gd name="connsiteY11" fmla="*/ 99448 h 128739"/>
                <a:gd name="connsiteX12" fmla="*/ 414528 w 585216"/>
                <a:gd name="connsiteY12" fmla="*/ 50680 h 128739"/>
                <a:gd name="connsiteX13" fmla="*/ 438912 w 585216"/>
                <a:gd name="connsiteY13" fmla="*/ 123832 h 128739"/>
                <a:gd name="connsiteX14" fmla="*/ 463296 w 585216"/>
                <a:gd name="connsiteY14" fmla="*/ 50680 h 128739"/>
                <a:gd name="connsiteX15" fmla="*/ 585216 w 585216"/>
                <a:gd name="connsiteY15" fmla="*/ 62872 h 128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5216" h="128739">
                  <a:moveTo>
                    <a:pt x="0" y="50680"/>
                  </a:moveTo>
                  <a:cubicBezTo>
                    <a:pt x="113699" y="-14291"/>
                    <a:pt x="74758" y="-27436"/>
                    <a:pt x="97536" y="75064"/>
                  </a:cubicBezTo>
                  <a:cubicBezTo>
                    <a:pt x="100324" y="87609"/>
                    <a:pt x="105664" y="99448"/>
                    <a:pt x="109728" y="111640"/>
                  </a:cubicBezTo>
                  <a:cubicBezTo>
                    <a:pt x="113792" y="99448"/>
                    <a:pt x="118389" y="87421"/>
                    <a:pt x="121920" y="75064"/>
                  </a:cubicBezTo>
                  <a:cubicBezTo>
                    <a:pt x="126523" y="58952"/>
                    <a:pt x="124817" y="40238"/>
                    <a:pt x="134112" y="26296"/>
                  </a:cubicBezTo>
                  <a:cubicBezTo>
                    <a:pt x="142240" y="14104"/>
                    <a:pt x="158496" y="10040"/>
                    <a:pt x="170688" y="1912"/>
                  </a:cubicBezTo>
                  <a:cubicBezTo>
                    <a:pt x="182880" y="14104"/>
                    <a:pt x="197700" y="24142"/>
                    <a:pt x="207264" y="38488"/>
                  </a:cubicBezTo>
                  <a:cubicBezTo>
                    <a:pt x="214393" y="49181"/>
                    <a:pt x="207961" y="69317"/>
                    <a:pt x="219456" y="75064"/>
                  </a:cubicBezTo>
                  <a:cubicBezTo>
                    <a:pt x="230951" y="80811"/>
                    <a:pt x="243840" y="66936"/>
                    <a:pt x="256032" y="62872"/>
                  </a:cubicBezTo>
                  <a:cubicBezTo>
                    <a:pt x="264160" y="38488"/>
                    <a:pt x="264160" y="-2152"/>
                    <a:pt x="304800" y="38488"/>
                  </a:cubicBezTo>
                  <a:cubicBezTo>
                    <a:pt x="313887" y="47575"/>
                    <a:pt x="308964" y="65029"/>
                    <a:pt x="316992" y="75064"/>
                  </a:cubicBezTo>
                  <a:cubicBezTo>
                    <a:pt x="326146" y="86506"/>
                    <a:pt x="341376" y="91320"/>
                    <a:pt x="353568" y="99448"/>
                  </a:cubicBezTo>
                  <a:cubicBezTo>
                    <a:pt x="382586" y="12395"/>
                    <a:pt x="356566" y="12039"/>
                    <a:pt x="414528" y="50680"/>
                  </a:cubicBezTo>
                  <a:cubicBezTo>
                    <a:pt x="422656" y="75064"/>
                    <a:pt x="430784" y="148216"/>
                    <a:pt x="438912" y="123832"/>
                  </a:cubicBezTo>
                  <a:lnTo>
                    <a:pt x="463296" y="50680"/>
                  </a:lnTo>
                  <a:cubicBezTo>
                    <a:pt x="552483" y="65544"/>
                    <a:pt x="511728" y="62872"/>
                    <a:pt x="585216" y="62872"/>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74">
              <a:extLst>
                <a:ext uri="{FF2B5EF4-FFF2-40B4-BE49-F238E27FC236}">
                  <a16:creationId xmlns:a16="http://schemas.microsoft.com/office/drawing/2014/main" id="{89F2E514-B748-658C-7E78-28E2372F3E35}"/>
                </a:ext>
              </a:extLst>
            </p:cNvPr>
            <p:cNvSpPr/>
            <p:nvPr/>
          </p:nvSpPr>
          <p:spPr>
            <a:xfrm rot="18618684">
              <a:off x="2407324" y="3048542"/>
              <a:ext cx="585216" cy="128739"/>
            </a:xfrm>
            <a:custGeom>
              <a:avLst/>
              <a:gdLst>
                <a:gd name="connsiteX0" fmla="*/ 0 w 585216"/>
                <a:gd name="connsiteY0" fmla="*/ 50680 h 128739"/>
                <a:gd name="connsiteX1" fmla="*/ 97536 w 585216"/>
                <a:gd name="connsiteY1" fmla="*/ 75064 h 128739"/>
                <a:gd name="connsiteX2" fmla="*/ 109728 w 585216"/>
                <a:gd name="connsiteY2" fmla="*/ 111640 h 128739"/>
                <a:gd name="connsiteX3" fmla="*/ 121920 w 585216"/>
                <a:gd name="connsiteY3" fmla="*/ 75064 h 128739"/>
                <a:gd name="connsiteX4" fmla="*/ 134112 w 585216"/>
                <a:gd name="connsiteY4" fmla="*/ 26296 h 128739"/>
                <a:gd name="connsiteX5" fmla="*/ 170688 w 585216"/>
                <a:gd name="connsiteY5" fmla="*/ 1912 h 128739"/>
                <a:gd name="connsiteX6" fmla="*/ 207264 w 585216"/>
                <a:gd name="connsiteY6" fmla="*/ 38488 h 128739"/>
                <a:gd name="connsiteX7" fmla="*/ 219456 w 585216"/>
                <a:gd name="connsiteY7" fmla="*/ 75064 h 128739"/>
                <a:gd name="connsiteX8" fmla="*/ 256032 w 585216"/>
                <a:gd name="connsiteY8" fmla="*/ 62872 h 128739"/>
                <a:gd name="connsiteX9" fmla="*/ 304800 w 585216"/>
                <a:gd name="connsiteY9" fmla="*/ 38488 h 128739"/>
                <a:gd name="connsiteX10" fmla="*/ 316992 w 585216"/>
                <a:gd name="connsiteY10" fmla="*/ 75064 h 128739"/>
                <a:gd name="connsiteX11" fmla="*/ 353568 w 585216"/>
                <a:gd name="connsiteY11" fmla="*/ 99448 h 128739"/>
                <a:gd name="connsiteX12" fmla="*/ 414528 w 585216"/>
                <a:gd name="connsiteY12" fmla="*/ 50680 h 128739"/>
                <a:gd name="connsiteX13" fmla="*/ 438912 w 585216"/>
                <a:gd name="connsiteY13" fmla="*/ 123832 h 128739"/>
                <a:gd name="connsiteX14" fmla="*/ 463296 w 585216"/>
                <a:gd name="connsiteY14" fmla="*/ 50680 h 128739"/>
                <a:gd name="connsiteX15" fmla="*/ 585216 w 585216"/>
                <a:gd name="connsiteY15" fmla="*/ 62872 h 128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5216" h="128739">
                  <a:moveTo>
                    <a:pt x="0" y="50680"/>
                  </a:moveTo>
                  <a:cubicBezTo>
                    <a:pt x="113699" y="-14291"/>
                    <a:pt x="74758" y="-27436"/>
                    <a:pt x="97536" y="75064"/>
                  </a:cubicBezTo>
                  <a:cubicBezTo>
                    <a:pt x="100324" y="87609"/>
                    <a:pt x="105664" y="99448"/>
                    <a:pt x="109728" y="111640"/>
                  </a:cubicBezTo>
                  <a:cubicBezTo>
                    <a:pt x="113792" y="99448"/>
                    <a:pt x="118389" y="87421"/>
                    <a:pt x="121920" y="75064"/>
                  </a:cubicBezTo>
                  <a:cubicBezTo>
                    <a:pt x="126523" y="58952"/>
                    <a:pt x="124817" y="40238"/>
                    <a:pt x="134112" y="26296"/>
                  </a:cubicBezTo>
                  <a:cubicBezTo>
                    <a:pt x="142240" y="14104"/>
                    <a:pt x="158496" y="10040"/>
                    <a:pt x="170688" y="1912"/>
                  </a:cubicBezTo>
                  <a:cubicBezTo>
                    <a:pt x="182880" y="14104"/>
                    <a:pt x="197700" y="24142"/>
                    <a:pt x="207264" y="38488"/>
                  </a:cubicBezTo>
                  <a:cubicBezTo>
                    <a:pt x="214393" y="49181"/>
                    <a:pt x="207961" y="69317"/>
                    <a:pt x="219456" y="75064"/>
                  </a:cubicBezTo>
                  <a:cubicBezTo>
                    <a:pt x="230951" y="80811"/>
                    <a:pt x="243840" y="66936"/>
                    <a:pt x="256032" y="62872"/>
                  </a:cubicBezTo>
                  <a:cubicBezTo>
                    <a:pt x="264160" y="38488"/>
                    <a:pt x="264160" y="-2152"/>
                    <a:pt x="304800" y="38488"/>
                  </a:cubicBezTo>
                  <a:cubicBezTo>
                    <a:pt x="313887" y="47575"/>
                    <a:pt x="308964" y="65029"/>
                    <a:pt x="316992" y="75064"/>
                  </a:cubicBezTo>
                  <a:cubicBezTo>
                    <a:pt x="326146" y="86506"/>
                    <a:pt x="341376" y="91320"/>
                    <a:pt x="353568" y="99448"/>
                  </a:cubicBezTo>
                  <a:cubicBezTo>
                    <a:pt x="382586" y="12395"/>
                    <a:pt x="356566" y="12039"/>
                    <a:pt x="414528" y="50680"/>
                  </a:cubicBezTo>
                  <a:cubicBezTo>
                    <a:pt x="422656" y="75064"/>
                    <a:pt x="430784" y="148216"/>
                    <a:pt x="438912" y="123832"/>
                  </a:cubicBezTo>
                  <a:lnTo>
                    <a:pt x="463296" y="50680"/>
                  </a:lnTo>
                  <a:cubicBezTo>
                    <a:pt x="552483" y="65544"/>
                    <a:pt x="511728" y="62872"/>
                    <a:pt x="585216" y="62872"/>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reeform 76">
              <a:extLst>
                <a:ext uri="{FF2B5EF4-FFF2-40B4-BE49-F238E27FC236}">
                  <a16:creationId xmlns:a16="http://schemas.microsoft.com/office/drawing/2014/main" id="{A3EA5387-2A9F-94E7-ED17-FBFFE987157C}"/>
                </a:ext>
              </a:extLst>
            </p:cNvPr>
            <p:cNvSpPr/>
            <p:nvPr/>
          </p:nvSpPr>
          <p:spPr>
            <a:xfrm rot="1146760">
              <a:off x="2333514" y="3430845"/>
              <a:ext cx="585216" cy="128739"/>
            </a:xfrm>
            <a:custGeom>
              <a:avLst/>
              <a:gdLst>
                <a:gd name="connsiteX0" fmla="*/ 0 w 585216"/>
                <a:gd name="connsiteY0" fmla="*/ 50680 h 128739"/>
                <a:gd name="connsiteX1" fmla="*/ 97536 w 585216"/>
                <a:gd name="connsiteY1" fmla="*/ 75064 h 128739"/>
                <a:gd name="connsiteX2" fmla="*/ 109728 w 585216"/>
                <a:gd name="connsiteY2" fmla="*/ 111640 h 128739"/>
                <a:gd name="connsiteX3" fmla="*/ 121920 w 585216"/>
                <a:gd name="connsiteY3" fmla="*/ 75064 h 128739"/>
                <a:gd name="connsiteX4" fmla="*/ 134112 w 585216"/>
                <a:gd name="connsiteY4" fmla="*/ 26296 h 128739"/>
                <a:gd name="connsiteX5" fmla="*/ 170688 w 585216"/>
                <a:gd name="connsiteY5" fmla="*/ 1912 h 128739"/>
                <a:gd name="connsiteX6" fmla="*/ 207264 w 585216"/>
                <a:gd name="connsiteY6" fmla="*/ 38488 h 128739"/>
                <a:gd name="connsiteX7" fmla="*/ 219456 w 585216"/>
                <a:gd name="connsiteY7" fmla="*/ 75064 h 128739"/>
                <a:gd name="connsiteX8" fmla="*/ 256032 w 585216"/>
                <a:gd name="connsiteY8" fmla="*/ 62872 h 128739"/>
                <a:gd name="connsiteX9" fmla="*/ 304800 w 585216"/>
                <a:gd name="connsiteY9" fmla="*/ 38488 h 128739"/>
                <a:gd name="connsiteX10" fmla="*/ 316992 w 585216"/>
                <a:gd name="connsiteY10" fmla="*/ 75064 h 128739"/>
                <a:gd name="connsiteX11" fmla="*/ 353568 w 585216"/>
                <a:gd name="connsiteY11" fmla="*/ 99448 h 128739"/>
                <a:gd name="connsiteX12" fmla="*/ 414528 w 585216"/>
                <a:gd name="connsiteY12" fmla="*/ 50680 h 128739"/>
                <a:gd name="connsiteX13" fmla="*/ 438912 w 585216"/>
                <a:gd name="connsiteY13" fmla="*/ 123832 h 128739"/>
                <a:gd name="connsiteX14" fmla="*/ 463296 w 585216"/>
                <a:gd name="connsiteY14" fmla="*/ 50680 h 128739"/>
                <a:gd name="connsiteX15" fmla="*/ 585216 w 585216"/>
                <a:gd name="connsiteY15" fmla="*/ 62872 h 128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5216" h="128739">
                  <a:moveTo>
                    <a:pt x="0" y="50680"/>
                  </a:moveTo>
                  <a:cubicBezTo>
                    <a:pt x="113699" y="-14291"/>
                    <a:pt x="74758" y="-27436"/>
                    <a:pt x="97536" y="75064"/>
                  </a:cubicBezTo>
                  <a:cubicBezTo>
                    <a:pt x="100324" y="87609"/>
                    <a:pt x="105664" y="99448"/>
                    <a:pt x="109728" y="111640"/>
                  </a:cubicBezTo>
                  <a:cubicBezTo>
                    <a:pt x="113792" y="99448"/>
                    <a:pt x="118389" y="87421"/>
                    <a:pt x="121920" y="75064"/>
                  </a:cubicBezTo>
                  <a:cubicBezTo>
                    <a:pt x="126523" y="58952"/>
                    <a:pt x="124817" y="40238"/>
                    <a:pt x="134112" y="26296"/>
                  </a:cubicBezTo>
                  <a:cubicBezTo>
                    <a:pt x="142240" y="14104"/>
                    <a:pt x="158496" y="10040"/>
                    <a:pt x="170688" y="1912"/>
                  </a:cubicBezTo>
                  <a:cubicBezTo>
                    <a:pt x="182880" y="14104"/>
                    <a:pt x="197700" y="24142"/>
                    <a:pt x="207264" y="38488"/>
                  </a:cubicBezTo>
                  <a:cubicBezTo>
                    <a:pt x="214393" y="49181"/>
                    <a:pt x="207961" y="69317"/>
                    <a:pt x="219456" y="75064"/>
                  </a:cubicBezTo>
                  <a:cubicBezTo>
                    <a:pt x="230951" y="80811"/>
                    <a:pt x="243840" y="66936"/>
                    <a:pt x="256032" y="62872"/>
                  </a:cubicBezTo>
                  <a:cubicBezTo>
                    <a:pt x="264160" y="38488"/>
                    <a:pt x="264160" y="-2152"/>
                    <a:pt x="304800" y="38488"/>
                  </a:cubicBezTo>
                  <a:cubicBezTo>
                    <a:pt x="313887" y="47575"/>
                    <a:pt x="308964" y="65029"/>
                    <a:pt x="316992" y="75064"/>
                  </a:cubicBezTo>
                  <a:cubicBezTo>
                    <a:pt x="326146" y="86506"/>
                    <a:pt x="341376" y="91320"/>
                    <a:pt x="353568" y="99448"/>
                  </a:cubicBezTo>
                  <a:cubicBezTo>
                    <a:pt x="382586" y="12395"/>
                    <a:pt x="356566" y="12039"/>
                    <a:pt x="414528" y="50680"/>
                  </a:cubicBezTo>
                  <a:cubicBezTo>
                    <a:pt x="422656" y="75064"/>
                    <a:pt x="430784" y="148216"/>
                    <a:pt x="438912" y="123832"/>
                  </a:cubicBezTo>
                  <a:lnTo>
                    <a:pt x="463296" y="50680"/>
                  </a:lnTo>
                  <a:cubicBezTo>
                    <a:pt x="552483" y="65544"/>
                    <a:pt x="511728" y="62872"/>
                    <a:pt x="585216" y="62872"/>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78">
              <a:extLst>
                <a:ext uri="{FF2B5EF4-FFF2-40B4-BE49-F238E27FC236}">
                  <a16:creationId xmlns:a16="http://schemas.microsoft.com/office/drawing/2014/main" id="{63633E2E-2F40-7FDD-6BC8-726D4D292F4F}"/>
                </a:ext>
              </a:extLst>
            </p:cNvPr>
            <p:cNvSpPr/>
            <p:nvPr/>
          </p:nvSpPr>
          <p:spPr>
            <a:xfrm rot="8115006">
              <a:off x="1815847" y="3420743"/>
              <a:ext cx="585216" cy="128739"/>
            </a:xfrm>
            <a:custGeom>
              <a:avLst/>
              <a:gdLst>
                <a:gd name="connsiteX0" fmla="*/ 0 w 585216"/>
                <a:gd name="connsiteY0" fmla="*/ 50680 h 128739"/>
                <a:gd name="connsiteX1" fmla="*/ 97536 w 585216"/>
                <a:gd name="connsiteY1" fmla="*/ 75064 h 128739"/>
                <a:gd name="connsiteX2" fmla="*/ 109728 w 585216"/>
                <a:gd name="connsiteY2" fmla="*/ 111640 h 128739"/>
                <a:gd name="connsiteX3" fmla="*/ 121920 w 585216"/>
                <a:gd name="connsiteY3" fmla="*/ 75064 h 128739"/>
                <a:gd name="connsiteX4" fmla="*/ 134112 w 585216"/>
                <a:gd name="connsiteY4" fmla="*/ 26296 h 128739"/>
                <a:gd name="connsiteX5" fmla="*/ 170688 w 585216"/>
                <a:gd name="connsiteY5" fmla="*/ 1912 h 128739"/>
                <a:gd name="connsiteX6" fmla="*/ 207264 w 585216"/>
                <a:gd name="connsiteY6" fmla="*/ 38488 h 128739"/>
                <a:gd name="connsiteX7" fmla="*/ 219456 w 585216"/>
                <a:gd name="connsiteY7" fmla="*/ 75064 h 128739"/>
                <a:gd name="connsiteX8" fmla="*/ 256032 w 585216"/>
                <a:gd name="connsiteY8" fmla="*/ 62872 h 128739"/>
                <a:gd name="connsiteX9" fmla="*/ 304800 w 585216"/>
                <a:gd name="connsiteY9" fmla="*/ 38488 h 128739"/>
                <a:gd name="connsiteX10" fmla="*/ 316992 w 585216"/>
                <a:gd name="connsiteY10" fmla="*/ 75064 h 128739"/>
                <a:gd name="connsiteX11" fmla="*/ 353568 w 585216"/>
                <a:gd name="connsiteY11" fmla="*/ 99448 h 128739"/>
                <a:gd name="connsiteX12" fmla="*/ 414528 w 585216"/>
                <a:gd name="connsiteY12" fmla="*/ 50680 h 128739"/>
                <a:gd name="connsiteX13" fmla="*/ 438912 w 585216"/>
                <a:gd name="connsiteY13" fmla="*/ 123832 h 128739"/>
                <a:gd name="connsiteX14" fmla="*/ 463296 w 585216"/>
                <a:gd name="connsiteY14" fmla="*/ 50680 h 128739"/>
                <a:gd name="connsiteX15" fmla="*/ 585216 w 585216"/>
                <a:gd name="connsiteY15" fmla="*/ 62872 h 128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5216" h="128739">
                  <a:moveTo>
                    <a:pt x="0" y="50680"/>
                  </a:moveTo>
                  <a:cubicBezTo>
                    <a:pt x="113699" y="-14291"/>
                    <a:pt x="74758" y="-27436"/>
                    <a:pt x="97536" y="75064"/>
                  </a:cubicBezTo>
                  <a:cubicBezTo>
                    <a:pt x="100324" y="87609"/>
                    <a:pt x="105664" y="99448"/>
                    <a:pt x="109728" y="111640"/>
                  </a:cubicBezTo>
                  <a:cubicBezTo>
                    <a:pt x="113792" y="99448"/>
                    <a:pt x="118389" y="87421"/>
                    <a:pt x="121920" y="75064"/>
                  </a:cubicBezTo>
                  <a:cubicBezTo>
                    <a:pt x="126523" y="58952"/>
                    <a:pt x="124817" y="40238"/>
                    <a:pt x="134112" y="26296"/>
                  </a:cubicBezTo>
                  <a:cubicBezTo>
                    <a:pt x="142240" y="14104"/>
                    <a:pt x="158496" y="10040"/>
                    <a:pt x="170688" y="1912"/>
                  </a:cubicBezTo>
                  <a:cubicBezTo>
                    <a:pt x="182880" y="14104"/>
                    <a:pt x="197700" y="24142"/>
                    <a:pt x="207264" y="38488"/>
                  </a:cubicBezTo>
                  <a:cubicBezTo>
                    <a:pt x="214393" y="49181"/>
                    <a:pt x="207961" y="69317"/>
                    <a:pt x="219456" y="75064"/>
                  </a:cubicBezTo>
                  <a:cubicBezTo>
                    <a:pt x="230951" y="80811"/>
                    <a:pt x="243840" y="66936"/>
                    <a:pt x="256032" y="62872"/>
                  </a:cubicBezTo>
                  <a:cubicBezTo>
                    <a:pt x="264160" y="38488"/>
                    <a:pt x="264160" y="-2152"/>
                    <a:pt x="304800" y="38488"/>
                  </a:cubicBezTo>
                  <a:cubicBezTo>
                    <a:pt x="313887" y="47575"/>
                    <a:pt x="308964" y="65029"/>
                    <a:pt x="316992" y="75064"/>
                  </a:cubicBezTo>
                  <a:cubicBezTo>
                    <a:pt x="326146" y="86506"/>
                    <a:pt x="341376" y="91320"/>
                    <a:pt x="353568" y="99448"/>
                  </a:cubicBezTo>
                  <a:cubicBezTo>
                    <a:pt x="382586" y="12395"/>
                    <a:pt x="356566" y="12039"/>
                    <a:pt x="414528" y="50680"/>
                  </a:cubicBezTo>
                  <a:cubicBezTo>
                    <a:pt x="422656" y="75064"/>
                    <a:pt x="430784" y="148216"/>
                    <a:pt x="438912" y="123832"/>
                  </a:cubicBezTo>
                  <a:lnTo>
                    <a:pt x="463296" y="50680"/>
                  </a:lnTo>
                  <a:cubicBezTo>
                    <a:pt x="552483" y="65544"/>
                    <a:pt x="511728" y="62872"/>
                    <a:pt x="585216" y="62872"/>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5" name="Freeform 84">
            <a:extLst>
              <a:ext uri="{FF2B5EF4-FFF2-40B4-BE49-F238E27FC236}">
                <a16:creationId xmlns:a16="http://schemas.microsoft.com/office/drawing/2014/main" id="{D0406B40-59E8-D382-577B-47EE0DEFDE88}"/>
              </a:ext>
            </a:extLst>
          </p:cNvPr>
          <p:cNvSpPr/>
          <p:nvPr/>
        </p:nvSpPr>
        <p:spPr>
          <a:xfrm rot="21156509">
            <a:off x="2560801" y="3270507"/>
            <a:ext cx="585216" cy="128739"/>
          </a:xfrm>
          <a:custGeom>
            <a:avLst/>
            <a:gdLst>
              <a:gd name="connsiteX0" fmla="*/ 0 w 585216"/>
              <a:gd name="connsiteY0" fmla="*/ 50680 h 128739"/>
              <a:gd name="connsiteX1" fmla="*/ 97536 w 585216"/>
              <a:gd name="connsiteY1" fmla="*/ 75064 h 128739"/>
              <a:gd name="connsiteX2" fmla="*/ 109728 w 585216"/>
              <a:gd name="connsiteY2" fmla="*/ 111640 h 128739"/>
              <a:gd name="connsiteX3" fmla="*/ 121920 w 585216"/>
              <a:gd name="connsiteY3" fmla="*/ 75064 h 128739"/>
              <a:gd name="connsiteX4" fmla="*/ 134112 w 585216"/>
              <a:gd name="connsiteY4" fmla="*/ 26296 h 128739"/>
              <a:gd name="connsiteX5" fmla="*/ 170688 w 585216"/>
              <a:gd name="connsiteY5" fmla="*/ 1912 h 128739"/>
              <a:gd name="connsiteX6" fmla="*/ 207264 w 585216"/>
              <a:gd name="connsiteY6" fmla="*/ 38488 h 128739"/>
              <a:gd name="connsiteX7" fmla="*/ 219456 w 585216"/>
              <a:gd name="connsiteY7" fmla="*/ 75064 h 128739"/>
              <a:gd name="connsiteX8" fmla="*/ 256032 w 585216"/>
              <a:gd name="connsiteY8" fmla="*/ 62872 h 128739"/>
              <a:gd name="connsiteX9" fmla="*/ 304800 w 585216"/>
              <a:gd name="connsiteY9" fmla="*/ 38488 h 128739"/>
              <a:gd name="connsiteX10" fmla="*/ 316992 w 585216"/>
              <a:gd name="connsiteY10" fmla="*/ 75064 h 128739"/>
              <a:gd name="connsiteX11" fmla="*/ 353568 w 585216"/>
              <a:gd name="connsiteY11" fmla="*/ 99448 h 128739"/>
              <a:gd name="connsiteX12" fmla="*/ 414528 w 585216"/>
              <a:gd name="connsiteY12" fmla="*/ 50680 h 128739"/>
              <a:gd name="connsiteX13" fmla="*/ 438912 w 585216"/>
              <a:gd name="connsiteY13" fmla="*/ 123832 h 128739"/>
              <a:gd name="connsiteX14" fmla="*/ 463296 w 585216"/>
              <a:gd name="connsiteY14" fmla="*/ 50680 h 128739"/>
              <a:gd name="connsiteX15" fmla="*/ 585216 w 585216"/>
              <a:gd name="connsiteY15" fmla="*/ 62872 h 128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5216" h="128739">
                <a:moveTo>
                  <a:pt x="0" y="50680"/>
                </a:moveTo>
                <a:cubicBezTo>
                  <a:pt x="113699" y="-14291"/>
                  <a:pt x="74758" y="-27436"/>
                  <a:pt x="97536" y="75064"/>
                </a:cubicBezTo>
                <a:cubicBezTo>
                  <a:pt x="100324" y="87609"/>
                  <a:pt x="105664" y="99448"/>
                  <a:pt x="109728" y="111640"/>
                </a:cubicBezTo>
                <a:cubicBezTo>
                  <a:pt x="113792" y="99448"/>
                  <a:pt x="118389" y="87421"/>
                  <a:pt x="121920" y="75064"/>
                </a:cubicBezTo>
                <a:cubicBezTo>
                  <a:pt x="126523" y="58952"/>
                  <a:pt x="124817" y="40238"/>
                  <a:pt x="134112" y="26296"/>
                </a:cubicBezTo>
                <a:cubicBezTo>
                  <a:pt x="142240" y="14104"/>
                  <a:pt x="158496" y="10040"/>
                  <a:pt x="170688" y="1912"/>
                </a:cubicBezTo>
                <a:cubicBezTo>
                  <a:pt x="182880" y="14104"/>
                  <a:pt x="197700" y="24142"/>
                  <a:pt x="207264" y="38488"/>
                </a:cubicBezTo>
                <a:cubicBezTo>
                  <a:pt x="214393" y="49181"/>
                  <a:pt x="207961" y="69317"/>
                  <a:pt x="219456" y="75064"/>
                </a:cubicBezTo>
                <a:cubicBezTo>
                  <a:pt x="230951" y="80811"/>
                  <a:pt x="243840" y="66936"/>
                  <a:pt x="256032" y="62872"/>
                </a:cubicBezTo>
                <a:cubicBezTo>
                  <a:pt x="264160" y="38488"/>
                  <a:pt x="264160" y="-2152"/>
                  <a:pt x="304800" y="38488"/>
                </a:cubicBezTo>
                <a:cubicBezTo>
                  <a:pt x="313887" y="47575"/>
                  <a:pt x="308964" y="65029"/>
                  <a:pt x="316992" y="75064"/>
                </a:cubicBezTo>
                <a:cubicBezTo>
                  <a:pt x="326146" y="86506"/>
                  <a:pt x="341376" y="91320"/>
                  <a:pt x="353568" y="99448"/>
                </a:cubicBezTo>
                <a:cubicBezTo>
                  <a:pt x="382586" y="12395"/>
                  <a:pt x="356566" y="12039"/>
                  <a:pt x="414528" y="50680"/>
                </a:cubicBezTo>
                <a:cubicBezTo>
                  <a:pt x="422656" y="75064"/>
                  <a:pt x="430784" y="148216"/>
                  <a:pt x="438912" y="123832"/>
                </a:cubicBezTo>
                <a:lnTo>
                  <a:pt x="463296" y="50680"/>
                </a:lnTo>
                <a:cubicBezTo>
                  <a:pt x="552483" y="65544"/>
                  <a:pt x="511728" y="62872"/>
                  <a:pt x="585216" y="62872"/>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9" name="Group 88">
            <a:extLst>
              <a:ext uri="{FF2B5EF4-FFF2-40B4-BE49-F238E27FC236}">
                <a16:creationId xmlns:a16="http://schemas.microsoft.com/office/drawing/2014/main" id="{886CA9A5-5634-F69F-BFD0-974A44CE6837}"/>
              </a:ext>
            </a:extLst>
          </p:cNvPr>
          <p:cNvGrpSpPr/>
          <p:nvPr/>
        </p:nvGrpSpPr>
        <p:grpSpPr>
          <a:xfrm>
            <a:off x="3147966" y="3076797"/>
            <a:ext cx="473944" cy="401977"/>
            <a:chOff x="3034160" y="3131956"/>
            <a:chExt cx="473944" cy="401977"/>
          </a:xfrm>
        </p:grpSpPr>
        <p:sp>
          <p:nvSpPr>
            <p:cNvPr id="86" name="Freeform 85">
              <a:extLst>
                <a:ext uri="{FF2B5EF4-FFF2-40B4-BE49-F238E27FC236}">
                  <a16:creationId xmlns:a16="http://schemas.microsoft.com/office/drawing/2014/main" id="{51EB5B18-859C-403B-64DC-59F008F90BFC}"/>
                </a:ext>
              </a:extLst>
            </p:cNvPr>
            <p:cNvSpPr/>
            <p:nvPr/>
          </p:nvSpPr>
          <p:spPr>
            <a:xfrm rot="19223549">
              <a:off x="3155225" y="3131956"/>
              <a:ext cx="352778" cy="137569"/>
            </a:xfrm>
            <a:custGeom>
              <a:avLst/>
              <a:gdLst>
                <a:gd name="connsiteX0" fmla="*/ 0 w 585216"/>
                <a:gd name="connsiteY0" fmla="*/ 50680 h 128739"/>
                <a:gd name="connsiteX1" fmla="*/ 97536 w 585216"/>
                <a:gd name="connsiteY1" fmla="*/ 75064 h 128739"/>
                <a:gd name="connsiteX2" fmla="*/ 109728 w 585216"/>
                <a:gd name="connsiteY2" fmla="*/ 111640 h 128739"/>
                <a:gd name="connsiteX3" fmla="*/ 121920 w 585216"/>
                <a:gd name="connsiteY3" fmla="*/ 75064 h 128739"/>
                <a:gd name="connsiteX4" fmla="*/ 134112 w 585216"/>
                <a:gd name="connsiteY4" fmla="*/ 26296 h 128739"/>
                <a:gd name="connsiteX5" fmla="*/ 170688 w 585216"/>
                <a:gd name="connsiteY5" fmla="*/ 1912 h 128739"/>
                <a:gd name="connsiteX6" fmla="*/ 207264 w 585216"/>
                <a:gd name="connsiteY6" fmla="*/ 38488 h 128739"/>
                <a:gd name="connsiteX7" fmla="*/ 219456 w 585216"/>
                <a:gd name="connsiteY7" fmla="*/ 75064 h 128739"/>
                <a:gd name="connsiteX8" fmla="*/ 256032 w 585216"/>
                <a:gd name="connsiteY8" fmla="*/ 62872 h 128739"/>
                <a:gd name="connsiteX9" fmla="*/ 304800 w 585216"/>
                <a:gd name="connsiteY9" fmla="*/ 38488 h 128739"/>
                <a:gd name="connsiteX10" fmla="*/ 316992 w 585216"/>
                <a:gd name="connsiteY10" fmla="*/ 75064 h 128739"/>
                <a:gd name="connsiteX11" fmla="*/ 353568 w 585216"/>
                <a:gd name="connsiteY11" fmla="*/ 99448 h 128739"/>
                <a:gd name="connsiteX12" fmla="*/ 414528 w 585216"/>
                <a:gd name="connsiteY12" fmla="*/ 50680 h 128739"/>
                <a:gd name="connsiteX13" fmla="*/ 438912 w 585216"/>
                <a:gd name="connsiteY13" fmla="*/ 123832 h 128739"/>
                <a:gd name="connsiteX14" fmla="*/ 463296 w 585216"/>
                <a:gd name="connsiteY14" fmla="*/ 50680 h 128739"/>
                <a:gd name="connsiteX15" fmla="*/ 585216 w 585216"/>
                <a:gd name="connsiteY15" fmla="*/ 62872 h 128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5216" h="128739">
                  <a:moveTo>
                    <a:pt x="0" y="50680"/>
                  </a:moveTo>
                  <a:cubicBezTo>
                    <a:pt x="113699" y="-14291"/>
                    <a:pt x="74758" y="-27436"/>
                    <a:pt x="97536" y="75064"/>
                  </a:cubicBezTo>
                  <a:cubicBezTo>
                    <a:pt x="100324" y="87609"/>
                    <a:pt x="105664" y="99448"/>
                    <a:pt x="109728" y="111640"/>
                  </a:cubicBezTo>
                  <a:cubicBezTo>
                    <a:pt x="113792" y="99448"/>
                    <a:pt x="118389" y="87421"/>
                    <a:pt x="121920" y="75064"/>
                  </a:cubicBezTo>
                  <a:cubicBezTo>
                    <a:pt x="126523" y="58952"/>
                    <a:pt x="124817" y="40238"/>
                    <a:pt x="134112" y="26296"/>
                  </a:cubicBezTo>
                  <a:cubicBezTo>
                    <a:pt x="142240" y="14104"/>
                    <a:pt x="158496" y="10040"/>
                    <a:pt x="170688" y="1912"/>
                  </a:cubicBezTo>
                  <a:cubicBezTo>
                    <a:pt x="182880" y="14104"/>
                    <a:pt x="197700" y="24142"/>
                    <a:pt x="207264" y="38488"/>
                  </a:cubicBezTo>
                  <a:cubicBezTo>
                    <a:pt x="214393" y="49181"/>
                    <a:pt x="207961" y="69317"/>
                    <a:pt x="219456" y="75064"/>
                  </a:cubicBezTo>
                  <a:cubicBezTo>
                    <a:pt x="230951" y="80811"/>
                    <a:pt x="243840" y="66936"/>
                    <a:pt x="256032" y="62872"/>
                  </a:cubicBezTo>
                  <a:cubicBezTo>
                    <a:pt x="264160" y="38488"/>
                    <a:pt x="264160" y="-2152"/>
                    <a:pt x="304800" y="38488"/>
                  </a:cubicBezTo>
                  <a:cubicBezTo>
                    <a:pt x="313887" y="47575"/>
                    <a:pt x="308964" y="65029"/>
                    <a:pt x="316992" y="75064"/>
                  </a:cubicBezTo>
                  <a:cubicBezTo>
                    <a:pt x="326146" y="86506"/>
                    <a:pt x="341376" y="91320"/>
                    <a:pt x="353568" y="99448"/>
                  </a:cubicBezTo>
                  <a:cubicBezTo>
                    <a:pt x="382586" y="12395"/>
                    <a:pt x="356566" y="12039"/>
                    <a:pt x="414528" y="50680"/>
                  </a:cubicBezTo>
                  <a:cubicBezTo>
                    <a:pt x="422656" y="75064"/>
                    <a:pt x="430784" y="148216"/>
                    <a:pt x="438912" y="123832"/>
                  </a:cubicBezTo>
                  <a:lnTo>
                    <a:pt x="463296" y="50680"/>
                  </a:lnTo>
                  <a:cubicBezTo>
                    <a:pt x="552483" y="65544"/>
                    <a:pt x="511728" y="62872"/>
                    <a:pt x="585216" y="62872"/>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reeform 86">
              <a:extLst>
                <a:ext uri="{FF2B5EF4-FFF2-40B4-BE49-F238E27FC236}">
                  <a16:creationId xmlns:a16="http://schemas.microsoft.com/office/drawing/2014/main" id="{3DBA7536-EC8A-F116-6B3E-64B8BAE09930}"/>
                </a:ext>
              </a:extLst>
            </p:cNvPr>
            <p:cNvSpPr/>
            <p:nvPr/>
          </p:nvSpPr>
          <p:spPr>
            <a:xfrm rot="174165">
              <a:off x="3155326" y="3321848"/>
              <a:ext cx="352778" cy="137569"/>
            </a:xfrm>
            <a:custGeom>
              <a:avLst/>
              <a:gdLst>
                <a:gd name="connsiteX0" fmla="*/ 0 w 585216"/>
                <a:gd name="connsiteY0" fmla="*/ 50680 h 128739"/>
                <a:gd name="connsiteX1" fmla="*/ 97536 w 585216"/>
                <a:gd name="connsiteY1" fmla="*/ 75064 h 128739"/>
                <a:gd name="connsiteX2" fmla="*/ 109728 w 585216"/>
                <a:gd name="connsiteY2" fmla="*/ 111640 h 128739"/>
                <a:gd name="connsiteX3" fmla="*/ 121920 w 585216"/>
                <a:gd name="connsiteY3" fmla="*/ 75064 h 128739"/>
                <a:gd name="connsiteX4" fmla="*/ 134112 w 585216"/>
                <a:gd name="connsiteY4" fmla="*/ 26296 h 128739"/>
                <a:gd name="connsiteX5" fmla="*/ 170688 w 585216"/>
                <a:gd name="connsiteY5" fmla="*/ 1912 h 128739"/>
                <a:gd name="connsiteX6" fmla="*/ 207264 w 585216"/>
                <a:gd name="connsiteY6" fmla="*/ 38488 h 128739"/>
                <a:gd name="connsiteX7" fmla="*/ 219456 w 585216"/>
                <a:gd name="connsiteY7" fmla="*/ 75064 h 128739"/>
                <a:gd name="connsiteX8" fmla="*/ 256032 w 585216"/>
                <a:gd name="connsiteY8" fmla="*/ 62872 h 128739"/>
                <a:gd name="connsiteX9" fmla="*/ 304800 w 585216"/>
                <a:gd name="connsiteY9" fmla="*/ 38488 h 128739"/>
                <a:gd name="connsiteX10" fmla="*/ 316992 w 585216"/>
                <a:gd name="connsiteY10" fmla="*/ 75064 h 128739"/>
                <a:gd name="connsiteX11" fmla="*/ 353568 w 585216"/>
                <a:gd name="connsiteY11" fmla="*/ 99448 h 128739"/>
                <a:gd name="connsiteX12" fmla="*/ 414528 w 585216"/>
                <a:gd name="connsiteY12" fmla="*/ 50680 h 128739"/>
                <a:gd name="connsiteX13" fmla="*/ 438912 w 585216"/>
                <a:gd name="connsiteY13" fmla="*/ 123832 h 128739"/>
                <a:gd name="connsiteX14" fmla="*/ 463296 w 585216"/>
                <a:gd name="connsiteY14" fmla="*/ 50680 h 128739"/>
                <a:gd name="connsiteX15" fmla="*/ 585216 w 585216"/>
                <a:gd name="connsiteY15" fmla="*/ 62872 h 128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5216" h="128739">
                  <a:moveTo>
                    <a:pt x="0" y="50680"/>
                  </a:moveTo>
                  <a:cubicBezTo>
                    <a:pt x="113699" y="-14291"/>
                    <a:pt x="74758" y="-27436"/>
                    <a:pt x="97536" y="75064"/>
                  </a:cubicBezTo>
                  <a:cubicBezTo>
                    <a:pt x="100324" y="87609"/>
                    <a:pt x="105664" y="99448"/>
                    <a:pt x="109728" y="111640"/>
                  </a:cubicBezTo>
                  <a:cubicBezTo>
                    <a:pt x="113792" y="99448"/>
                    <a:pt x="118389" y="87421"/>
                    <a:pt x="121920" y="75064"/>
                  </a:cubicBezTo>
                  <a:cubicBezTo>
                    <a:pt x="126523" y="58952"/>
                    <a:pt x="124817" y="40238"/>
                    <a:pt x="134112" y="26296"/>
                  </a:cubicBezTo>
                  <a:cubicBezTo>
                    <a:pt x="142240" y="14104"/>
                    <a:pt x="158496" y="10040"/>
                    <a:pt x="170688" y="1912"/>
                  </a:cubicBezTo>
                  <a:cubicBezTo>
                    <a:pt x="182880" y="14104"/>
                    <a:pt x="197700" y="24142"/>
                    <a:pt x="207264" y="38488"/>
                  </a:cubicBezTo>
                  <a:cubicBezTo>
                    <a:pt x="214393" y="49181"/>
                    <a:pt x="207961" y="69317"/>
                    <a:pt x="219456" y="75064"/>
                  </a:cubicBezTo>
                  <a:cubicBezTo>
                    <a:pt x="230951" y="80811"/>
                    <a:pt x="243840" y="66936"/>
                    <a:pt x="256032" y="62872"/>
                  </a:cubicBezTo>
                  <a:cubicBezTo>
                    <a:pt x="264160" y="38488"/>
                    <a:pt x="264160" y="-2152"/>
                    <a:pt x="304800" y="38488"/>
                  </a:cubicBezTo>
                  <a:cubicBezTo>
                    <a:pt x="313887" y="47575"/>
                    <a:pt x="308964" y="65029"/>
                    <a:pt x="316992" y="75064"/>
                  </a:cubicBezTo>
                  <a:cubicBezTo>
                    <a:pt x="326146" y="86506"/>
                    <a:pt x="341376" y="91320"/>
                    <a:pt x="353568" y="99448"/>
                  </a:cubicBezTo>
                  <a:cubicBezTo>
                    <a:pt x="382586" y="12395"/>
                    <a:pt x="356566" y="12039"/>
                    <a:pt x="414528" y="50680"/>
                  </a:cubicBezTo>
                  <a:cubicBezTo>
                    <a:pt x="422656" y="75064"/>
                    <a:pt x="430784" y="148216"/>
                    <a:pt x="438912" y="123832"/>
                  </a:cubicBezTo>
                  <a:lnTo>
                    <a:pt x="463296" y="50680"/>
                  </a:lnTo>
                  <a:cubicBezTo>
                    <a:pt x="552483" y="65544"/>
                    <a:pt x="511728" y="62872"/>
                    <a:pt x="585216" y="62872"/>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Freeform 87">
              <a:extLst>
                <a:ext uri="{FF2B5EF4-FFF2-40B4-BE49-F238E27FC236}">
                  <a16:creationId xmlns:a16="http://schemas.microsoft.com/office/drawing/2014/main" id="{5585F1CC-DB67-C8CB-334E-B36082F67506}"/>
                </a:ext>
              </a:extLst>
            </p:cNvPr>
            <p:cNvSpPr/>
            <p:nvPr/>
          </p:nvSpPr>
          <p:spPr>
            <a:xfrm rot="2054816">
              <a:off x="3034160" y="3396364"/>
              <a:ext cx="352778" cy="137569"/>
            </a:xfrm>
            <a:custGeom>
              <a:avLst/>
              <a:gdLst>
                <a:gd name="connsiteX0" fmla="*/ 0 w 585216"/>
                <a:gd name="connsiteY0" fmla="*/ 50680 h 128739"/>
                <a:gd name="connsiteX1" fmla="*/ 97536 w 585216"/>
                <a:gd name="connsiteY1" fmla="*/ 75064 h 128739"/>
                <a:gd name="connsiteX2" fmla="*/ 109728 w 585216"/>
                <a:gd name="connsiteY2" fmla="*/ 111640 h 128739"/>
                <a:gd name="connsiteX3" fmla="*/ 121920 w 585216"/>
                <a:gd name="connsiteY3" fmla="*/ 75064 h 128739"/>
                <a:gd name="connsiteX4" fmla="*/ 134112 w 585216"/>
                <a:gd name="connsiteY4" fmla="*/ 26296 h 128739"/>
                <a:gd name="connsiteX5" fmla="*/ 170688 w 585216"/>
                <a:gd name="connsiteY5" fmla="*/ 1912 h 128739"/>
                <a:gd name="connsiteX6" fmla="*/ 207264 w 585216"/>
                <a:gd name="connsiteY6" fmla="*/ 38488 h 128739"/>
                <a:gd name="connsiteX7" fmla="*/ 219456 w 585216"/>
                <a:gd name="connsiteY7" fmla="*/ 75064 h 128739"/>
                <a:gd name="connsiteX8" fmla="*/ 256032 w 585216"/>
                <a:gd name="connsiteY8" fmla="*/ 62872 h 128739"/>
                <a:gd name="connsiteX9" fmla="*/ 304800 w 585216"/>
                <a:gd name="connsiteY9" fmla="*/ 38488 h 128739"/>
                <a:gd name="connsiteX10" fmla="*/ 316992 w 585216"/>
                <a:gd name="connsiteY10" fmla="*/ 75064 h 128739"/>
                <a:gd name="connsiteX11" fmla="*/ 353568 w 585216"/>
                <a:gd name="connsiteY11" fmla="*/ 99448 h 128739"/>
                <a:gd name="connsiteX12" fmla="*/ 414528 w 585216"/>
                <a:gd name="connsiteY12" fmla="*/ 50680 h 128739"/>
                <a:gd name="connsiteX13" fmla="*/ 438912 w 585216"/>
                <a:gd name="connsiteY13" fmla="*/ 123832 h 128739"/>
                <a:gd name="connsiteX14" fmla="*/ 463296 w 585216"/>
                <a:gd name="connsiteY14" fmla="*/ 50680 h 128739"/>
                <a:gd name="connsiteX15" fmla="*/ 585216 w 585216"/>
                <a:gd name="connsiteY15" fmla="*/ 62872 h 128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5216" h="128739">
                  <a:moveTo>
                    <a:pt x="0" y="50680"/>
                  </a:moveTo>
                  <a:cubicBezTo>
                    <a:pt x="113699" y="-14291"/>
                    <a:pt x="74758" y="-27436"/>
                    <a:pt x="97536" y="75064"/>
                  </a:cubicBezTo>
                  <a:cubicBezTo>
                    <a:pt x="100324" y="87609"/>
                    <a:pt x="105664" y="99448"/>
                    <a:pt x="109728" y="111640"/>
                  </a:cubicBezTo>
                  <a:cubicBezTo>
                    <a:pt x="113792" y="99448"/>
                    <a:pt x="118389" y="87421"/>
                    <a:pt x="121920" y="75064"/>
                  </a:cubicBezTo>
                  <a:cubicBezTo>
                    <a:pt x="126523" y="58952"/>
                    <a:pt x="124817" y="40238"/>
                    <a:pt x="134112" y="26296"/>
                  </a:cubicBezTo>
                  <a:cubicBezTo>
                    <a:pt x="142240" y="14104"/>
                    <a:pt x="158496" y="10040"/>
                    <a:pt x="170688" y="1912"/>
                  </a:cubicBezTo>
                  <a:cubicBezTo>
                    <a:pt x="182880" y="14104"/>
                    <a:pt x="197700" y="24142"/>
                    <a:pt x="207264" y="38488"/>
                  </a:cubicBezTo>
                  <a:cubicBezTo>
                    <a:pt x="214393" y="49181"/>
                    <a:pt x="207961" y="69317"/>
                    <a:pt x="219456" y="75064"/>
                  </a:cubicBezTo>
                  <a:cubicBezTo>
                    <a:pt x="230951" y="80811"/>
                    <a:pt x="243840" y="66936"/>
                    <a:pt x="256032" y="62872"/>
                  </a:cubicBezTo>
                  <a:cubicBezTo>
                    <a:pt x="264160" y="38488"/>
                    <a:pt x="264160" y="-2152"/>
                    <a:pt x="304800" y="38488"/>
                  </a:cubicBezTo>
                  <a:cubicBezTo>
                    <a:pt x="313887" y="47575"/>
                    <a:pt x="308964" y="65029"/>
                    <a:pt x="316992" y="75064"/>
                  </a:cubicBezTo>
                  <a:cubicBezTo>
                    <a:pt x="326146" y="86506"/>
                    <a:pt x="341376" y="91320"/>
                    <a:pt x="353568" y="99448"/>
                  </a:cubicBezTo>
                  <a:cubicBezTo>
                    <a:pt x="382586" y="12395"/>
                    <a:pt x="356566" y="12039"/>
                    <a:pt x="414528" y="50680"/>
                  </a:cubicBezTo>
                  <a:cubicBezTo>
                    <a:pt x="422656" y="75064"/>
                    <a:pt x="430784" y="148216"/>
                    <a:pt x="438912" y="123832"/>
                  </a:cubicBezTo>
                  <a:lnTo>
                    <a:pt x="463296" y="50680"/>
                  </a:lnTo>
                  <a:cubicBezTo>
                    <a:pt x="552483" y="65544"/>
                    <a:pt x="511728" y="62872"/>
                    <a:pt x="585216" y="62872"/>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 name="Straight Arrow Connector 2">
            <a:extLst>
              <a:ext uri="{FF2B5EF4-FFF2-40B4-BE49-F238E27FC236}">
                <a16:creationId xmlns:a16="http://schemas.microsoft.com/office/drawing/2014/main" id="{7A74F5F2-B71E-CB09-C42B-1221156B12EC}"/>
              </a:ext>
            </a:extLst>
          </p:cNvPr>
          <p:cNvCxnSpPr>
            <a:cxnSpLocks/>
          </p:cNvCxnSpPr>
          <p:nvPr/>
        </p:nvCxnSpPr>
        <p:spPr>
          <a:xfrm flipV="1">
            <a:off x="3590357" y="2190834"/>
            <a:ext cx="518571" cy="969297"/>
          </a:xfrm>
          <a:prstGeom prst="straightConnector1">
            <a:avLst/>
          </a:prstGeom>
          <a:ln w="12700">
            <a:solidFill>
              <a:schemeClr val="tx2">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75A621F-9435-AF38-7F17-033027DE33F6}"/>
              </a:ext>
            </a:extLst>
          </p:cNvPr>
          <p:cNvSpPr txBox="1"/>
          <p:nvPr/>
        </p:nvSpPr>
        <p:spPr>
          <a:xfrm>
            <a:off x="3669252" y="1670359"/>
            <a:ext cx="1566316" cy="584775"/>
          </a:xfrm>
          <a:prstGeom prst="rect">
            <a:avLst/>
          </a:prstGeom>
          <a:noFill/>
        </p:spPr>
        <p:txBody>
          <a:bodyPr wrap="square" rtlCol="0">
            <a:spAutoFit/>
          </a:bodyPr>
          <a:lstStyle/>
          <a:p>
            <a:r>
              <a:rPr lang="en-US" sz="1600" dirty="0">
                <a:solidFill>
                  <a:schemeClr val="bg1"/>
                </a:solidFill>
              </a:rPr>
              <a:t>down-converted phonons</a:t>
            </a:r>
          </a:p>
        </p:txBody>
      </p:sp>
      <p:grpSp>
        <p:nvGrpSpPr>
          <p:cNvPr id="8" name="Group 7">
            <a:extLst>
              <a:ext uri="{FF2B5EF4-FFF2-40B4-BE49-F238E27FC236}">
                <a16:creationId xmlns:a16="http://schemas.microsoft.com/office/drawing/2014/main" id="{582DEE9D-40FB-DBA9-8918-AC8490FB42C4}"/>
              </a:ext>
            </a:extLst>
          </p:cNvPr>
          <p:cNvGrpSpPr/>
          <p:nvPr/>
        </p:nvGrpSpPr>
        <p:grpSpPr>
          <a:xfrm>
            <a:off x="2290522" y="5618668"/>
            <a:ext cx="7610956" cy="894062"/>
            <a:chOff x="1635760" y="4686887"/>
            <a:chExt cx="8808720" cy="1669463"/>
          </a:xfrm>
        </p:grpSpPr>
        <p:sp>
          <p:nvSpPr>
            <p:cNvPr id="9" name="TextBox 8">
              <a:extLst>
                <a:ext uri="{FF2B5EF4-FFF2-40B4-BE49-F238E27FC236}">
                  <a16:creationId xmlns:a16="http://schemas.microsoft.com/office/drawing/2014/main" id="{8AFB56A4-1D7D-55DC-D088-934769DBA9A3}"/>
                </a:ext>
              </a:extLst>
            </p:cNvPr>
            <p:cNvSpPr txBox="1"/>
            <p:nvPr/>
          </p:nvSpPr>
          <p:spPr>
            <a:xfrm>
              <a:off x="2801444" y="5188922"/>
              <a:ext cx="6589110" cy="645859"/>
            </a:xfrm>
            <a:prstGeom prst="rect">
              <a:avLst/>
            </a:prstGeom>
            <a:noFill/>
          </p:spPr>
          <p:txBody>
            <a:bodyPr wrap="none" rtlCol="0">
              <a:spAutoFit/>
            </a:bodyPr>
            <a:lstStyle/>
            <a:p>
              <a:pPr algn="ctr"/>
              <a:r>
                <a:rPr lang="en-US" sz="2000" dirty="0">
                  <a:solidFill>
                    <a:schemeClr val="tx1">
                      <a:lumMod val="75000"/>
                    </a:schemeClr>
                  </a:solidFill>
                </a:rPr>
                <a:t>What kind of energy sensitivity can we get with Qubits?</a:t>
              </a:r>
            </a:p>
          </p:txBody>
        </p:sp>
        <p:sp>
          <p:nvSpPr>
            <p:cNvPr id="10" name="Donut 9">
              <a:extLst>
                <a:ext uri="{FF2B5EF4-FFF2-40B4-BE49-F238E27FC236}">
                  <a16:creationId xmlns:a16="http://schemas.microsoft.com/office/drawing/2014/main" id="{976048E6-860F-F3FA-775A-E684B3DAC318}"/>
                </a:ext>
              </a:extLst>
            </p:cNvPr>
            <p:cNvSpPr/>
            <p:nvPr/>
          </p:nvSpPr>
          <p:spPr>
            <a:xfrm>
              <a:off x="1635760" y="4686887"/>
              <a:ext cx="8808720" cy="1669463"/>
            </a:xfrm>
            <a:prstGeom prst="donut">
              <a:avLst>
                <a:gd name="adj" fmla="val 6699"/>
              </a:avLst>
            </a:prstGeom>
            <a:noFill/>
            <a:ln>
              <a:solidFill>
                <a:schemeClr val="tx1">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37319517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44C70A9-E208-4210-3FEA-7E7756602695}"/>
            </a:ext>
          </a:extLst>
        </p:cNvPr>
        <p:cNvGrpSpPr/>
        <p:nvPr/>
      </p:nvGrpSpPr>
      <p:grpSpPr>
        <a:xfrm>
          <a:off x="0" y="0"/>
          <a:ext cx="0" cy="0"/>
          <a:chOff x="0" y="0"/>
          <a:chExt cx="0" cy="0"/>
        </a:xfrm>
      </p:grpSpPr>
      <p:grpSp>
        <p:nvGrpSpPr>
          <p:cNvPr id="56" name="Group 55">
            <a:extLst>
              <a:ext uri="{FF2B5EF4-FFF2-40B4-BE49-F238E27FC236}">
                <a16:creationId xmlns:a16="http://schemas.microsoft.com/office/drawing/2014/main" id="{299D333E-CF41-374B-F087-F7DD87FB4AFF}"/>
              </a:ext>
            </a:extLst>
          </p:cNvPr>
          <p:cNvGrpSpPr/>
          <p:nvPr/>
        </p:nvGrpSpPr>
        <p:grpSpPr>
          <a:xfrm>
            <a:off x="1732875" y="2630912"/>
            <a:ext cx="4139255" cy="1544964"/>
            <a:chOff x="1519515" y="2190769"/>
            <a:chExt cx="4139255" cy="1544964"/>
          </a:xfrm>
        </p:grpSpPr>
        <p:grpSp>
          <p:nvGrpSpPr>
            <p:cNvPr id="61" name="Group 60">
              <a:extLst>
                <a:ext uri="{FF2B5EF4-FFF2-40B4-BE49-F238E27FC236}">
                  <a16:creationId xmlns:a16="http://schemas.microsoft.com/office/drawing/2014/main" id="{8CB7C8A8-AA62-CFFC-81F9-CDED55C9C39C}"/>
                </a:ext>
              </a:extLst>
            </p:cNvPr>
            <p:cNvGrpSpPr/>
            <p:nvPr/>
          </p:nvGrpSpPr>
          <p:grpSpPr>
            <a:xfrm>
              <a:off x="1519515" y="2190769"/>
              <a:ext cx="4139255" cy="957119"/>
              <a:chOff x="1519515" y="2190769"/>
              <a:chExt cx="4139255" cy="957119"/>
            </a:xfrm>
          </p:grpSpPr>
          <p:sp>
            <p:nvSpPr>
              <p:cNvPr id="72" name="TextBox 71">
                <a:extLst>
                  <a:ext uri="{FF2B5EF4-FFF2-40B4-BE49-F238E27FC236}">
                    <a16:creationId xmlns:a16="http://schemas.microsoft.com/office/drawing/2014/main" id="{B3C104DC-712B-830B-1D45-8F41425854CB}"/>
                  </a:ext>
                </a:extLst>
              </p:cNvPr>
              <p:cNvSpPr txBox="1"/>
              <p:nvPr/>
            </p:nvSpPr>
            <p:spPr>
              <a:xfrm>
                <a:off x="1519515" y="2529323"/>
                <a:ext cx="4139255" cy="618565"/>
              </a:xfrm>
              <a:prstGeom prst="rect">
                <a:avLst/>
              </a:prstGeom>
              <a:solidFill>
                <a:schemeClr val="accent3">
                  <a:lumMod val="60000"/>
                  <a:lumOff val="40000"/>
                </a:schemeClr>
              </a:solidFill>
            </p:spPr>
            <p:txBody>
              <a:bodyPr wrap="square" rtlCol="0">
                <a:spAutoFit/>
              </a:bodyPr>
              <a:lstStyle/>
              <a:p>
                <a:endParaRPr lang="en-US" dirty="0"/>
              </a:p>
            </p:txBody>
          </p:sp>
          <p:sp>
            <p:nvSpPr>
              <p:cNvPr id="73" name="TextBox 72">
                <a:extLst>
                  <a:ext uri="{FF2B5EF4-FFF2-40B4-BE49-F238E27FC236}">
                    <a16:creationId xmlns:a16="http://schemas.microsoft.com/office/drawing/2014/main" id="{68F6C465-378F-CFB8-FEC3-12F8F774831F}"/>
                  </a:ext>
                </a:extLst>
              </p:cNvPr>
              <p:cNvSpPr txBox="1"/>
              <p:nvPr/>
            </p:nvSpPr>
            <p:spPr>
              <a:xfrm>
                <a:off x="2225486" y="2190769"/>
                <a:ext cx="2460813" cy="338554"/>
              </a:xfrm>
              <a:prstGeom prst="rect">
                <a:avLst/>
              </a:prstGeom>
              <a:solidFill>
                <a:schemeClr val="tx2">
                  <a:lumMod val="75000"/>
                </a:schemeClr>
              </a:solidFill>
            </p:spPr>
            <p:txBody>
              <a:bodyPr wrap="square" rtlCol="0">
                <a:spAutoFit/>
              </a:bodyPr>
              <a:lstStyle/>
              <a:p>
                <a:endParaRPr lang="en-US" sz="1600" dirty="0">
                  <a:solidFill>
                    <a:schemeClr val="tx2">
                      <a:lumMod val="75000"/>
                    </a:schemeClr>
                  </a:solidFill>
                </a:endParaRPr>
              </a:p>
            </p:txBody>
          </p:sp>
          <p:sp>
            <p:nvSpPr>
              <p:cNvPr id="74" name="TextBox 73">
                <a:extLst>
                  <a:ext uri="{FF2B5EF4-FFF2-40B4-BE49-F238E27FC236}">
                    <a16:creationId xmlns:a16="http://schemas.microsoft.com/office/drawing/2014/main" id="{D8DFCBBC-89B6-9258-574A-E00851949780}"/>
                  </a:ext>
                </a:extLst>
              </p:cNvPr>
              <p:cNvSpPr txBox="1"/>
              <p:nvPr/>
            </p:nvSpPr>
            <p:spPr>
              <a:xfrm>
                <a:off x="2931467" y="2207588"/>
                <a:ext cx="537874" cy="338554"/>
              </a:xfrm>
              <a:prstGeom prst="rect">
                <a:avLst/>
              </a:prstGeom>
              <a:solidFill>
                <a:schemeClr val="tx1">
                  <a:lumMod val="85000"/>
                </a:schemeClr>
              </a:solidFill>
            </p:spPr>
            <p:txBody>
              <a:bodyPr wrap="square" rtlCol="0">
                <a:spAutoFit/>
              </a:bodyPr>
              <a:lstStyle/>
              <a:p>
                <a:endParaRPr lang="en-US" sz="1600" dirty="0"/>
              </a:p>
            </p:txBody>
          </p:sp>
        </p:grpSp>
        <p:sp>
          <p:nvSpPr>
            <p:cNvPr id="62" name="TextBox 61">
              <a:extLst>
                <a:ext uri="{FF2B5EF4-FFF2-40B4-BE49-F238E27FC236}">
                  <a16:creationId xmlns:a16="http://schemas.microsoft.com/office/drawing/2014/main" id="{DC9B94A1-0DE8-C291-1114-4B54CBBA08C9}"/>
                </a:ext>
              </a:extLst>
            </p:cNvPr>
            <p:cNvSpPr txBox="1"/>
            <p:nvPr/>
          </p:nvSpPr>
          <p:spPr>
            <a:xfrm>
              <a:off x="1991197" y="3366401"/>
              <a:ext cx="2092176" cy="369332"/>
            </a:xfrm>
            <a:prstGeom prst="rect">
              <a:avLst/>
            </a:prstGeom>
            <a:noFill/>
          </p:spPr>
          <p:txBody>
            <a:bodyPr wrap="none" rtlCol="0">
              <a:spAutoFit/>
            </a:bodyPr>
            <a:lstStyle/>
            <a:p>
              <a:r>
                <a:rPr lang="en-US" dirty="0">
                  <a:solidFill>
                    <a:schemeClr val="bg1"/>
                  </a:solidFill>
                </a:rPr>
                <a:t>Substrate (Sapphire)</a:t>
              </a:r>
            </a:p>
          </p:txBody>
        </p:sp>
        <p:cxnSp>
          <p:nvCxnSpPr>
            <p:cNvPr id="69" name="Straight Arrow Connector 68">
              <a:extLst>
                <a:ext uri="{FF2B5EF4-FFF2-40B4-BE49-F238E27FC236}">
                  <a16:creationId xmlns:a16="http://schemas.microsoft.com/office/drawing/2014/main" id="{8C0B821C-039D-7C1F-74CA-44AF2E396E0A}"/>
                </a:ext>
              </a:extLst>
            </p:cNvPr>
            <p:cNvCxnSpPr>
              <a:cxnSpLocks/>
            </p:cNvCxnSpPr>
            <p:nvPr/>
          </p:nvCxnSpPr>
          <p:spPr>
            <a:xfrm flipV="1">
              <a:off x="3408550" y="3147888"/>
              <a:ext cx="0" cy="263235"/>
            </a:xfrm>
            <a:prstGeom prst="straightConnector1">
              <a:avLst/>
            </a:prstGeom>
            <a:ln w="12700">
              <a:solidFill>
                <a:schemeClr val="tx2">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1C0E9FD4-B4AE-2D6B-5424-76932CD69933}"/>
                </a:ext>
              </a:extLst>
            </p:cNvPr>
            <p:cNvSpPr txBox="1"/>
            <p:nvPr/>
          </p:nvSpPr>
          <p:spPr>
            <a:xfrm>
              <a:off x="4801244" y="2190769"/>
              <a:ext cx="857525" cy="338554"/>
            </a:xfrm>
            <a:prstGeom prst="rect">
              <a:avLst/>
            </a:prstGeom>
            <a:solidFill>
              <a:schemeClr val="accent5">
                <a:lumMod val="60000"/>
                <a:lumOff val="40000"/>
              </a:schemeClr>
            </a:solidFill>
          </p:spPr>
          <p:txBody>
            <a:bodyPr wrap="square" rtlCol="0">
              <a:spAutoFit/>
            </a:bodyPr>
            <a:lstStyle/>
            <a:p>
              <a:endParaRPr lang="en-US" sz="1600" dirty="0">
                <a:solidFill>
                  <a:schemeClr val="accent2">
                    <a:lumMod val="60000"/>
                    <a:lumOff val="40000"/>
                  </a:schemeClr>
                </a:solidFill>
              </a:endParaRPr>
            </a:p>
          </p:txBody>
        </p:sp>
      </p:grpSp>
      <p:sp>
        <p:nvSpPr>
          <p:cNvPr id="2" name="Slide Number Placeholder 1">
            <a:extLst>
              <a:ext uri="{FF2B5EF4-FFF2-40B4-BE49-F238E27FC236}">
                <a16:creationId xmlns:a16="http://schemas.microsoft.com/office/drawing/2014/main" id="{1259C357-C94A-B341-CF81-C1F8F2C6A480}"/>
              </a:ext>
            </a:extLst>
          </p:cNvPr>
          <p:cNvSpPr>
            <a:spLocks noGrp="1"/>
          </p:cNvSpPr>
          <p:nvPr>
            <p:ph type="sldNum" sz="quarter" idx="12"/>
          </p:nvPr>
        </p:nvSpPr>
        <p:spPr/>
        <p:txBody>
          <a:bodyPr/>
          <a:lstStyle/>
          <a:p>
            <a:fld id="{9E4C0264-4E57-C843-99A1-13CB9086F4F6}" type="slidenum">
              <a:rPr lang="en-US" smtClean="0">
                <a:solidFill>
                  <a:schemeClr val="bg1"/>
                </a:solidFill>
              </a:rPr>
              <a:t>15</a:t>
            </a:fld>
            <a:endParaRPr lang="en-US">
              <a:solidFill>
                <a:schemeClr val="bg1"/>
              </a:solidFill>
            </a:endParaRPr>
          </a:p>
        </p:txBody>
      </p:sp>
      <p:sp>
        <p:nvSpPr>
          <p:cNvPr id="11" name="TextBox 10">
            <a:extLst>
              <a:ext uri="{FF2B5EF4-FFF2-40B4-BE49-F238E27FC236}">
                <a16:creationId xmlns:a16="http://schemas.microsoft.com/office/drawing/2014/main" id="{893FE85B-A228-F8EF-266B-7195BEE9CDE5}"/>
              </a:ext>
            </a:extLst>
          </p:cNvPr>
          <p:cNvSpPr txBox="1"/>
          <p:nvPr/>
        </p:nvSpPr>
        <p:spPr>
          <a:xfrm>
            <a:off x="243992" y="2411126"/>
            <a:ext cx="1812291" cy="646331"/>
          </a:xfrm>
          <a:prstGeom prst="rect">
            <a:avLst/>
          </a:prstGeom>
          <a:noFill/>
        </p:spPr>
        <p:txBody>
          <a:bodyPr wrap="none" rtlCol="0">
            <a:spAutoFit/>
          </a:bodyPr>
          <a:lstStyle/>
          <a:p>
            <a:r>
              <a:rPr lang="en-US" dirty="0">
                <a:solidFill>
                  <a:schemeClr val="bg1"/>
                </a:solidFill>
              </a:rPr>
              <a:t>Phonons (crystal</a:t>
            </a:r>
          </a:p>
          <a:p>
            <a:r>
              <a:rPr lang="en-US" dirty="0">
                <a:solidFill>
                  <a:schemeClr val="bg1"/>
                </a:solidFill>
              </a:rPr>
              <a:t>lattice vibrations)</a:t>
            </a:r>
          </a:p>
        </p:txBody>
      </p:sp>
      <p:cxnSp>
        <p:nvCxnSpPr>
          <p:cNvPr id="12" name="Straight Arrow Connector 11">
            <a:extLst>
              <a:ext uri="{FF2B5EF4-FFF2-40B4-BE49-F238E27FC236}">
                <a16:creationId xmlns:a16="http://schemas.microsoft.com/office/drawing/2014/main" id="{17AB3677-229E-3278-7E19-90CA6134082C}"/>
              </a:ext>
            </a:extLst>
          </p:cNvPr>
          <p:cNvCxnSpPr>
            <a:cxnSpLocks/>
          </p:cNvCxnSpPr>
          <p:nvPr/>
        </p:nvCxnSpPr>
        <p:spPr>
          <a:xfrm>
            <a:off x="1413315" y="3017297"/>
            <a:ext cx="892728" cy="258673"/>
          </a:xfrm>
          <a:prstGeom prst="straightConnector1">
            <a:avLst/>
          </a:prstGeom>
          <a:ln w="12700">
            <a:solidFill>
              <a:schemeClr val="tx2">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0" name="Title 19">
            <a:extLst>
              <a:ext uri="{FF2B5EF4-FFF2-40B4-BE49-F238E27FC236}">
                <a16:creationId xmlns:a16="http://schemas.microsoft.com/office/drawing/2014/main" id="{C27ECE16-D057-45EC-0B48-09E7D34C4298}"/>
              </a:ext>
            </a:extLst>
          </p:cNvPr>
          <p:cNvSpPr>
            <a:spLocks noGrp="1"/>
          </p:cNvSpPr>
          <p:nvPr>
            <p:ph type="title"/>
          </p:nvPr>
        </p:nvSpPr>
        <p:spPr>
          <a:xfrm>
            <a:off x="838200" y="365126"/>
            <a:ext cx="10515600" cy="800448"/>
          </a:xfrm>
          <a:ln>
            <a:solidFill>
              <a:schemeClr val="tx1"/>
            </a:solidFill>
            <a:prstDash val="solid"/>
          </a:ln>
        </p:spPr>
        <p:txBody>
          <a:bodyPr/>
          <a:lstStyle/>
          <a:p>
            <a:endParaRPr lang="en-US" dirty="0"/>
          </a:p>
        </p:txBody>
      </p:sp>
      <p:sp>
        <p:nvSpPr>
          <p:cNvPr id="22" name="Title 1">
            <a:extLst>
              <a:ext uri="{FF2B5EF4-FFF2-40B4-BE49-F238E27FC236}">
                <a16:creationId xmlns:a16="http://schemas.microsoft.com/office/drawing/2014/main" id="{37872427-EDC2-6420-69C9-85B673920F02}"/>
              </a:ext>
            </a:extLst>
          </p:cNvPr>
          <p:cNvSpPr txBox="1">
            <a:spLocks/>
          </p:cNvSpPr>
          <p:nvPr/>
        </p:nvSpPr>
        <p:spPr>
          <a:xfrm>
            <a:off x="1801125" y="-24339"/>
            <a:ext cx="7882967" cy="154665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en-US" sz="3200" dirty="0">
                <a:solidFill>
                  <a:schemeClr val="bg1"/>
                </a:solidFill>
              </a:rPr>
            </a:br>
            <a:r>
              <a:rPr lang="en-US" sz="3200" dirty="0">
                <a:solidFill>
                  <a:schemeClr val="bg1"/>
                </a:solidFill>
              </a:rPr>
              <a:t>Through phonons: simulation (G4CMP)</a:t>
            </a:r>
            <a:br>
              <a:rPr lang="en-US" sz="3200" dirty="0">
                <a:solidFill>
                  <a:schemeClr val="bg1"/>
                </a:solidFill>
              </a:rPr>
            </a:br>
            <a:endParaRPr lang="en-US" sz="3200" dirty="0">
              <a:solidFill>
                <a:schemeClr val="bg1"/>
              </a:solidFill>
            </a:endParaRPr>
          </a:p>
        </p:txBody>
      </p:sp>
      <p:pic>
        <p:nvPicPr>
          <p:cNvPr id="24" name="Picture 23" descr="A blue and yellow background&#10;&#10;AI-generated content may be incorrect.">
            <a:extLst>
              <a:ext uri="{FF2B5EF4-FFF2-40B4-BE49-F238E27FC236}">
                <a16:creationId xmlns:a16="http://schemas.microsoft.com/office/drawing/2014/main" id="{5D6009D1-C1FD-1829-384F-B336B4E7DE65}"/>
              </a:ext>
            </a:extLst>
          </p:cNvPr>
          <p:cNvPicPr>
            <a:picLocks noChangeAspect="1"/>
          </p:cNvPicPr>
          <p:nvPr/>
        </p:nvPicPr>
        <p:blipFill>
          <a:blip r:embed="rId2"/>
          <a:srcRect l="2708" r="4289" b="2"/>
          <a:stretch>
            <a:fillRect/>
          </a:stretch>
        </p:blipFill>
        <p:spPr>
          <a:xfrm>
            <a:off x="6584759" y="1390704"/>
            <a:ext cx="1812291" cy="1860903"/>
          </a:xfrm>
          <a:prstGeom prst="rect">
            <a:avLst/>
          </a:prstGeom>
        </p:spPr>
      </p:pic>
      <p:sp>
        <p:nvSpPr>
          <p:cNvPr id="29" name="TextBox 28">
            <a:extLst>
              <a:ext uri="{FF2B5EF4-FFF2-40B4-BE49-F238E27FC236}">
                <a16:creationId xmlns:a16="http://schemas.microsoft.com/office/drawing/2014/main" id="{D2DD6FDA-825A-BA2F-9AD0-D6083105581F}"/>
              </a:ext>
            </a:extLst>
          </p:cNvPr>
          <p:cNvSpPr txBox="1"/>
          <p:nvPr/>
        </p:nvSpPr>
        <p:spPr>
          <a:xfrm>
            <a:off x="6388820" y="3239734"/>
            <a:ext cx="2169825" cy="646331"/>
          </a:xfrm>
          <a:prstGeom prst="rect">
            <a:avLst/>
          </a:prstGeom>
          <a:noFill/>
        </p:spPr>
        <p:txBody>
          <a:bodyPr wrap="none" rtlCol="0">
            <a:spAutoFit/>
          </a:bodyPr>
          <a:lstStyle/>
          <a:p>
            <a:pPr algn="ctr"/>
            <a:r>
              <a:rPr lang="en-US" b="1" dirty="0">
                <a:solidFill>
                  <a:schemeClr val="bg1"/>
                </a:solidFill>
              </a:rPr>
              <a:t>Phonon Caustic</a:t>
            </a:r>
          </a:p>
          <a:p>
            <a:pPr algn="ctr"/>
            <a:r>
              <a:rPr lang="en-US" b="1" dirty="0">
                <a:solidFill>
                  <a:schemeClr val="bg1"/>
                </a:solidFill>
              </a:rPr>
              <a:t>in Sapphire (G4CMP)</a:t>
            </a:r>
          </a:p>
        </p:txBody>
      </p:sp>
      <p:sp>
        <p:nvSpPr>
          <p:cNvPr id="30" name="TextBox 29">
            <a:extLst>
              <a:ext uri="{FF2B5EF4-FFF2-40B4-BE49-F238E27FC236}">
                <a16:creationId xmlns:a16="http://schemas.microsoft.com/office/drawing/2014/main" id="{6EAA216F-EEB9-DCF3-72C7-41DDB343EEA4}"/>
              </a:ext>
            </a:extLst>
          </p:cNvPr>
          <p:cNvSpPr txBox="1"/>
          <p:nvPr/>
        </p:nvSpPr>
        <p:spPr>
          <a:xfrm>
            <a:off x="8833304" y="3664099"/>
            <a:ext cx="2084242" cy="830997"/>
          </a:xfrm>
          <a:prstGeom prst="rect">
            <a:avLst/>
          </a:prstGeom>
          <a:noFill/>
        </p:spPr>
        <p:txBody>
          <a:bodyPr wrap="square">
            <a:spAutoFit/>
          </a:bodyPr>
          <a:lstStyle/>
          <a:p>
            <a:pPr algn="ctr" rtl="0">
              <a:spcBef>
                <a:spcPts val="0"/>
              </a:spcBef>
              <a:spcAft>
                <a:spcPts val="0"/>
              </a:spcAft>
            </a:pPr>
            <a:r>
              <a:rPr lang="en-US" sz="1600" b="1" i="0" u="none" strike="noStrike" dirty="0">
                <a:solidFill>
                  <a:srgbClr val="000000"/>
                </a:solidFill>
                <a:effectLst/>
                <a:latin typeface="Arial" panose="020B0604020202020204" pitchFamily="34" charset="0"/>
              </a:rPr>
              <a:t>phonon simulation in a 6-qubit silicon chip using G4CMP</a:t>
            </a:r>
            <a:endParaRPr lang="en-US" sz="1600" b="1" dirty="0">
              <a:effectLst/>
            </a:endParaRPr>
          </a:p>
        </p:txBody>
      </p:sp>
      <p:pic>
        <p:nvPicPr>
          <p:cNvPr id="31" name="Picture 2">
            <a:extLst>
              <a:ext uri="{FF2B5EF4-FFF2-40B4-BE49-F238E27FC236}">
                <a16:creationId xmlns:a16="http://schemas.microsoft.com/office/drawing/2014/main" id="{5606C607-938F-380E-DF01-4EE7402CC8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0600" y="1231039"/>
            <a:ext cx="3332016" cy="2499012"/>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2B235796-A040-607E-DF29-21FC31B00B3E}"/>
              </a:ext>
            </a:extLst>
          </p:cNvPr>
          <p:cNvSpPr txBox="1"/>
          <p:nvPr/>
        </p:nvSpPr>
        <p:spPr>
          <a:xfrm>
            <a:off x="9978010" y="4491401"/>
            <a:ext cx="1882438" cy="338554"/>
          </a:xfrm>
          <a:prstGeom prst="rect">
            <a:avLst/>
          </a:prstGeom>
          <a:noFill/>
          <a:ln>
            <a:solidFill>
              <a:schemeClr val="tx1">
                <a:lumMod val="75000"/>
              </a:schemeClr>
            </a:solidFill>
          </a:ln>
        </p:spPr>
        <p:txBody>
          <a:bodyPr wrap="none" rtlCol="0">
            <a:spAutoFit/>
          </a:bodyPr>
          <a:lstStyle/>
          <a:p>
            <a:r>
              <a:rPr lang="en-US" sz="1600" dirty="0">
                <a:solidFill>
                  <a:srgbClr val="FF0000"/>
                </a:solidFill>
              </a:rPr>
              <a:t>Israel Hernandez, IIT</a:t>
            </a:r>
          </a:p>
        </p:txBody>
      </p:sp>
      <p:sp>
        <p:nvSpPr>
          <p:cNvPr id="33" name="TextBox 32">
            <a:extLst>
              <a:ext uri="{FF2B5EF4-FFF2-40B4-BE49-F238E27FC236}">
                <a16:creationId xmlns:a16="http://schemas.microsoft.com/office/drawing/2014/main" id="{E4756B23-3020-530C-7E38-D8F10EA0898A}"/>
              </a:ext>
            </a:extLst>
          </p:cNvPr>
          <p:cNvSpPr txBox="1"/>
          <p:nvPr/>
        </p:nvSpPr>
        <p:spPr>
          <a:xfrm>
            <a:off x="243992" y="3039854"/>
            <a:ext cx="1430200" cy="369332"/>
          </a:xfrm>
          <a:prstGeom prst="rect">
            <a:avLst/>
          </a:prstGeom>
          <a:noFill/>
        </p:spPr>
        <p:txBody>
          <a:bodyPr wrap="none" rtlCol="0">
            <a:spAutoFit/>
          </a:bodyPr>
          <a:lstStyle/>
          <a:p>
            <a:r>
              <a:rPr lang="en-US" dirty="0">
                <a:solidFill>
                  <a:schemeClr val="bg1"/>
                </a:solidFill>
              </a:rPr>
              <a:t>10 - 100 </a:t>
            </a:r>
            <a:r>
              <a:rPr lang="en-US" dirty="0" err="1">
                <a:solidFill>
                  <a:schemeClr val="bg1"/>
                </a:solidFill>
              </a:rPr>
              <a:t>meV</a:t>
            </a:r>
            <a:endParaRPr lang="en-US" dirty="0">
              <a:solidFill>
                <a:schemeClr val="bg1"/>
              </a:solidFill>
            </a:endParaRPr>
          </a:p>
        </p:txBody>
      </p:sp>
      <p:grpSp>
        <p:nvGrpSpPr>
          <p:cNvPr id="81" name="Group 80">
            <a:extLst>
              <a:ext uri="{FF2B5EF4-FFF2-40B4-BE49-F238E27FC236}">
                <a16:creationId xmlns:a16="http://schemas.microsoft.com/office/drawing/2014/main" id="{718B252E-7439-6807-3D95-932731AB73BC}"/>
              </a:ext>
            </a:extLst>
          </p:cNvPr>
          <p:cNvGrpSpPr/>
          <p:nvPr/>
        </p:nvGrpSpPr>
        <p:grpSpPr>
          <a:xfrm>
            <a:off x="1392745" y="1425754"/>
            <a:ext cx="1519493" cy="1639114"/>
            <a:chOff x="1392745" y="1425754"/>
            <a:chExt cx="1519493" cy="1639114"/>
          </a:xfrm>
        </p:grpSpPr>
        <p:cxnSp>
          <p:nvCxnSpPr>
            <p:cNvPr id="34" name="Straight Arrow Connector 33">
              <a:extLst>
                <a:ext uri="{FF2B5EF4-FFF2-40B4-BE49-F238E27FC236}">
                  <a16:creationId xmlns:a16="http://schemas.microsoft.com/office/drawing/2014/main" id="{88B4D661-6475-0615-53DA-40CAA7B57841}"/>
                </a:ext>
              </a:extLst>
            </p:cNvPr>
            <p:cNvCxnSpPr>
              <a:cxnSpLocks/>
            </p:cNvCxnSpPr>
            <p:nvPr/>
          </p:nvCxnSpPr>
          <p:spPr>
            <a:xfrm>
              <a:off x="1580822" y="1743536"/>
              <a:ext cx="613840" cy="1321332"/>
            </a:xfrm>
            <a:prstGeom prst="straightConnector1">
              <a:avLst/>
            </a:prstGeom>
            <a:ln w="28575">
              <a:solidFill>
                <a:srgbClr val="0070C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5A05CDD6-37FE-D8A6-ACE8-E591682AEA06}"/>
                </a:ext>
              </a:extLst>
            </p:cNvPr>
            <p:cNvSpPr txBox="1"/>
            <p:nvPr/>
          </p:nvSpPr>
          <p:spPr>
            <a:xfrm>
              <a:off x="1392745" y="1459633"/>
              <a:ext cx="486030" cy="338554"/>
            </a:xfrm>
            <a:prstGeom prst="rect">
              <a:avLst/>
            </a:prstGeom>
            <a:noFill/>
          </p:spPr>
          <p:txBody>
            <a:bodyPr wrap="square" rtlCol="0">
              <a:spAutoFit/>
            </a:bodyPr>
            <a:lstStyle/>
            <a:p>
              <a:r>
                <a:rPr lang="en-US" sz="1600" dirty="0">
                  <a:solidFill>
                    <a:schemeClr val="bg1"/>
                  </a:solidFill>
                </a:rPr>
                <a:t>DM</a:t>
              </a:r>
            </a:p>
          </p:txBody>
        </p:sp>
        <p:cxnSp>
          <p:nvCxnSpPr>
            <p:cNvPr id="38" name="Straight Arrow Connector 37">
              <a:extLst>
                <a:ext uri="{FF2B5EF4-FFF2-40B4-BE49-F238E27FC236}">
                  <a16:creationId xmlns:a16="http://schemas.microsoft.com/office/drawing/2014/main" id="{369BCC55-D604-245C-F651-EDF693C8AE55}"/>
                </a:ext>
              </a:extLst>
            </p:cNvPr>
            <p:cNvCxnSpPr>
              <a:cxnSpLocks/>
            </p:cNvCxnSpPr>
            <p:nvPr/>
          </p:nvCxnSpPr>
          <p:spPr>
            <a:xfrm flipV="1">
              <a:off x="2233932" y="1675167"/>
              <a:ext cx="420138" cy="1360128"/>
            </a:xfrm>
            <a:prstGeom prst="straightConnector1">
              <a:avLst/>
            </a:prstGeom>
            <a:ln w="28575">
              <a:solidFill>
                <a:srgbClr val="0070C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279FF3E7-EE45-AB2D-CB39-209A62EB6B05}"/>
                </a:ext>
              </a:extLst>
            </p:cNvPr>
            <p:cNvSpPr txBox="1"/>
            <p:nvPr/>
          </p:nvSpPr>
          <p:spPr>
            <a:xfrm>
              <a:off x="2426208" y="1425754"/>
              <a:ext cx="486030" cy="338554"/>
            </a:xfrm>
            <a:prstGeom prst="rect">
              <a:avLst/>
            </a:prstGeom>
            <a:noFill/>
          </p:spPr>
          <p:txBody>
            <a:bodyPr wrap="square" rtlCol="0">
              <a:spAutoFit/>
            </a:bodyPr>
            <a:lstStyle/>
            <a:p>
              <a:r>
                <a:rPr lang="en-US" sz="1600" dirty="0">
                  <a:solidFill>
                    <a:schemeClr val="bg1"/>
                  </a:solidFill>
                </a:rPr>
                <a:t>DM</a:t>
              </a:r>
            </a:p>
          </p:txBody>
        </p:sp>
      </p:grpSp>
      <p:grpSp>
        <p:nvGrpSpPr>
          <p:cNvPr id="63" name="Group 62">
            <a:extLst>
              <a:ext uri="{FF2B5EF4-FFF2-40B4-BE49-F238E27FC236}">
                <a16:creationId xmlns:a16="http://schemas.microsoft.com/office/drawing/2014/main" id="{6E749E2C-E1A9-8BD5-D9D8-E7294651EDD5}"/>
              </a:ext>
            </a:extLst>
          </p:cNvPr>
          <p:cNvGrpSpPr/>
          <p:nvPr/>
        </p:nvGrpSpPr>
        <p:grpSpPr>
          <a:xfrm>
            <a:off x="1815847" y="2770456"/>
            <a:ext cx="1102883" cy="789128"/>
            <a:chOff x="1815847" y="2770456"/>
            <a:chExt cx="1102883" cy="789128"/>
          </a:xfrm>
        </p:grpSpPr>
        <p:sp>
          <p:nvSpPr>
            <p:cNvPr id="67" name="Freeform 66">
              <a:extLst>
                <a:ext uri="{FF2B5EF4-FFF2-40B4-BE49-F238E27FC236}">
                  <a16:creationId xmlns:a16="http://schemas.microsoft.com/office/drawing/2014/main" id="{05FFA050-F65C-AF2C-9D66-AC05E9783663}"/>
                </a:ext>
              </a:extLst>
            </p:cNvPr>
            <p:cNvSpPr/>
            <p:nvPr/>
          </p:nvSpPr>
          <p:spPr>
            <a:xfrm rot="18817718">
              <a:off x="2238931" y="2998694"/>
              <a:ext cx="585216" cy="128739"/>
            </a:xfrm>
            <a:custGeom>
              <a:avLst/>
              <a:gdLst>
                <a:gd name="connsiteX0" fmla="*/ 0 w 585216"/>
                <a:gd name="connsiteY0" fmla="*/ 50680 h 128739"/>
                <a:gd name="connsiteX1" fmla="*/ 97536 w 585216"/>
                <a:gd name="connsiteY1" fmla="*/ 75064 h 128739"/>
                <a:gd name="connsiteX2" fmla="*/ 109728 w 585216"/>
                <a:gd name="connsiteY2" fmla="*/ 111640 h 128739"/>
                <a:gd name="connsiteX3" fmla="*/ 121920 w 585216"/>
                <a:gd name="connsiteY3" fmla="*/ 75064 h 128739"/>
                <a:gd name="connsiteX4" fmla="*/ 134112 w 585216"/>
                <a:gd name="connsiteY4" fmla="*/ 26296 h 128739"/>
                <a:gd name="connsiteX5" fmla="*/ 170688 w 585216"/>
                <a:gd name="connsiteY5" fmla="*/ 1912 h 128739"/>
                <a:gd name="connsiteX6" fmla="*/ 207264 w 585216"/>
                <a:gd name="connsiteY6" fmla="*/ 38488 h 128739"/>
                <a:gd name="connsiteX7" fmla="*/ 219456 w 585216"/>
                <a:gd name="connsiteY7" fmla="*/ 75064 h 128739"/>
                <a:gd name="connsiteX8" fmla="*/ 256032 w 585216"/>
                <a:gd name="connsiteY8" fmla="*/ 62872 h 128739"/>
                <a:gd name="connsiteX9" fmla="*/ 304800 w 585216"/>
                <a:gd name="connsiteY9" fmla="*/ 38488 h 128739"/>
                <a:gd name="connsiteX10" fmla="*/ 316992 w 585216"/>
                <a:gd name="connsiteY10" fmla="*/ 75064 h 128739"/>
                <a:gd name="connsiteX11" fmla="*/ 353568 w 585216"/>
                <a:gd name="connsiteY11" fmla="*/ 99448 h 128739"/>
                <a:gd name="connsiteX12" fmla="*/ 414528 w 585216"/>
                <a:gd name="connsiteY12" fmla="*/ 50680 h 128739"/>
                <a:gd name="connsiteX13" fmla="*/ 438912 w 585216"/>
                <a:gd name="connsiteY13" fmla="*/ 123832 h 128739"/>
                <a:gd name="connsiteX14" fmla="*/ 463296 w 585216"/>
                <a:gd name="connsiteY14" fmla="*/ 50680 h 128739"/>
                <a:gd name="connsiteX15" fmla="*/ 585216 w 585216"/>
                <a:gd name="connsiteY15" fmla="*/ 62872 h 128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5216" h="128739">
                  <a:moveTo>
                    <a:pt x="0" y="50680"/>
                  </a:moveTo>
                  <a:cubicBezTo>
                    <a:pt x="113699" y="-14291"/>
                    <a:pt x="74758" y="-27436"/>
                    <a:pt x="97536" y="75064"/>
                  </a:cubicBezTo>
                  <a:cubicBezTo>
                    <a:pt x="100324" y="87609"/>
                    <a:pt x="105664" y="99448"/>
                    <a:pt x="109728" y="111640"/>
                  </a:cubicBezTo>
                  <a:cubicBezTo>
                    <a:pt x="113792" y="99448"/>
                    <a:pt x="118389" y="87421"/>
                    <a:pt x="121920" y="75064"/>
                  </a:cubicBezTo>
                  <a:cubicBezTo>
                    <a:pt x="126523" y="58952"/>
                    <a:pt x="124817" y="40238"/>
                    <a:pt x="134112" y="26296"/>
                  </a:cubicBezTo>
                  <a:cubicBezTo>
                    <a:pt x="142240" y="14104"/>
                    <a:pt x="158496" y="10040"/>
                    <a:pt x="170688" y="1912"/>
                  </a:cubicBezTo>
                  <a:cubicBezTo>
                    <a:pt x="182880" y="14104"/>
                    <a:pt x="197700" y="24142"/>
                    <a:pt x="207264" y="38488"/>
                  </a:cubicBezTo>
                  <a:cubicBezTo>
                    <a:pt x="214393" y="49181"/>
                    <a:pt x="207961" y="69317"/>
                    <a:pt x="219456" y="75064"/>
                  </a:cubicBezTo>
                  <a:cubicBezTo>
                    <a:pt x="230951" y="80811"/>
                    <a:pt x="243840" y="66936"/>
                    <a:pt x="256032" y="62872"/>
                  </a:cubicBezTo>
                  <a:cubicBezTo>
                    <a:pt x="264160" y="38488"/>
                    <a:pt x="264160" y="-2152"/>
                    <a:pt x="304800" y="38488"/>
                  </a:cubicBezTo>
                  <a:cubicBezTo>
                    <a:pt x="313887" y="47575"/>
                    <a:pt x="308964" y="65029"/>
                    <a:pt x="316992" y="75064"/>
                  </a:cubicBezTo>
                  <a:cubicBezTo>
                    <a:pt x="326146" y="86506"/>
                    <a:pt x="341376" y="91320"/>
                    <a:pt x="353568" y="99448"/>
                  </a:cubicBezTo>
                  <a:cubicBezTo>
                    <a:pt x="382586" y="12395"/>
                    <a:pt x="356566" y="12039"/>
                    <a:pt x="414528" y="50680"/>
                  </a:cubicBezTo>
                  <a:cubicBezTo>
                    <a:pt x="422656" y="75064"/>
                    <a:pt x="430784" y="148216"/>
                    <a:pt x="438912" y="123832"/>
                  </a:cubicBezTo>
                  <a:lnTo>
                    <a:pt x="463296" y="50680"/>
                  </a:lnTo>
                  <a:cubicBezTo>
                    <a:pt x="552483" y="65544"/>
                    <a:pt x="511728" y="62872"/>
                    <a:pt x="585216" y="62872"/>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74">
              <a:extLst>
                <a:ext uri="{FF2B5EF4-FFF2-40B4-BE49-F238E27FC236}">
                  <a16:creationId xmlns:a16="http://schemas.microsoft.com/office/drawing/2014/main" id="{A5254150-056D-2233-0F37-A618FA145E06}"/>
                </a:ext>
              </a:extLst>
            </p:cNvPr>
            <p:cNvSpPr/>
            <p:nvPr/>
          </p:nvSpPr>
          <p:spPr>
            <a:xfrm rot="18618684">
              <a:off x="2407324" y="3048542"/>
              <a:ext cx="585216" cy="128739"/>
            </a:xfrm>
            <a:custGeom>
              <a:avLst/>
              <a:gdLst>
                <a:gd name="connsiteX0" fmla="*/ 0 w 585216"/>
                <a:gd name="connsiteY0" fmla="*/ 50680 h 128739"/>
                <a:gd name="connsiteX1" fmla="*/ 97536 w 585216"/>
                <a:gd name="connsiteY1" fmla="*/ 75064 h 128739"/>
                <a:gd name="connsiteX2" fmla="*/ 109728 w 585216"/>
                <a:gd name="connsiteY2" fmla="*/ 111640 h 128739"/>
                <a:gd name="connsiteX3" fmla="*/ 121920 w 585216"/>
                <a:gd name="connsiteY3" fmla="*/ 75064 h 128739"/>
                <a:gd name="connsiteX4" fmla="*/ 134112 w 585216"/>
                <a:gd name="connsiteY4" fmla="*/ 26296 h 128739"/>
                <a:gd name="connsiteX5" fmla="*/ 170688 w 585216"/>
                <a:gd name="connsiteY5" fmla="*/ 1912 h 128739"/>
                <a:gd name="connsiteX6" fmla="*/ 207264 w 585216"/>
                <a:gd name="connsiteY6" fmla="*/ 38488 h 128739"/>
                <a:gd name="connsiteX7" fmla="*/ 219456 w 585216"/>
                <a:gd name="connsiteY7" fmla="*/ 75064 h 128739"/>
                <a:gd name="connsiteX8" fmla="*/ 256032 w 585216"/>
                <a:gd name="connsiteY8" fmla="*/ 62872 h 128739"/>
                <a:gd name="connsiteX9" fmla="*/ 304800 w 585216"/>
                <a:gd name="connsiteY9" fmla="*/ 38488 h 128739"/>
                <a:gd name="connsiteX10" fmla="*/ 316992 w 585216"/>
                <a:gd name="connsiteY10" fmla="*/ 75064 h 128739"/>
                <a:gd name="connsiteX11" fmla="*/ 353568 w 585216"/>
                <a:gd name="connsiteY11" fmla="*/ 99448 h 128739"/>
                <a:gd name="connsiteX12" fmla="*/ 414528 w 585216"/>
                <a:gd name="connsiteY12" fmla="*/ 50680 h 128739"/>
                <a:gd name="connsiteX13" fmla="*/ 438912 w 585216"/>
                <a:gd name="connsiteY13" fmla="*/ 123832 h 128739"/>
                <a:gd name="connsiteX14" fmla="*/ 463296 w 585216"/>
                <a:gd name="connsiteY14" fmla="*/ 50680 h 128739"/>
                <a:gd name="connsiteX15" fmla="*/ 585216 w 585216"/>
                <a:gd name="connsiteY15" fmla="*/ 62872 h 128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5216" h="128739">
                  <a:moveTo>
                    <a:pt x="0" y="50680"/>
                  </a:moveTo>
                  <a:cubicBezTo>
                    <a:pt x="113699" y="-14291"/>
                    <a:pt x="74758" y="-27436"/>
                    <a:pt x="97536" y="75064"/>
                  </a:cubicBezTo>
                  <a:cubicBezTo>
                    <a:pt x="100324" y="87609"/>
                    <a:pt x="105664" y="99448"/>
                    <a:pt x="109728" y="111640"/>
                  </a:cubicBezTo>
                  <a:cubicBezTo>
                    <a:pt x="113792" y="99448"/>
                    <a:pt x="118389" y="87421"/>
                    <a:pt x="121920" y="75064"/>
                  </a:cubicBezTo>
                  <a:cubicBezTo>
                    <a:pt x="126523" y="58952"/>
                    <a:pt x="124817" y="40238"/>
                    <a:pt x="134112" y="26296"/>
                  </a:cubicBezTo>
                  <a:cubicBezTo>
                    <a:pt x="142240" y="14104"/>
                    <a:pt x="158496" y="10040"/>
                    <a:pt x="170688" y="1912"/>
                  </a:cubicBezTo>
                  <a:cubicBezTo>
                    <a:pt x="182880" y="14104"/>
                    <a:pt x="197700" y="24142"/>
                    <a:pt x="207264" y="38488"/>
                  </a:cubicBezTo>
                  <a:cubicBezTo>
                    <a:pt x="214393" y="49181"/>
                    <a:pt x="207961" y="69317"/>
                    <a:pt x="219456" y="75064"/>
                  </a:cubicBezTo>
                  <a:cubicBezTo>
                    <a:pt x="230951" y="80811"/>
                    <a:pt x="243840" y="66936"/>
                    <a:pt x="256032" y="62872"/>
                  </a:cubicBezTo>
                  <a:cubicBezTo>
                    <a:pt x="264160" y="38488"/>
                    <a:pt x="264160" y="-2152"/>
                    <a:pt x="304800" y="38488"/>
                  </a:cubicBezTo>
                  <a:cubicBezTo>
                    <a:pt x="313887" y="47575"/>
                    <a:pt x="308964" y="65029"/>
                    <a:pt x="316992" y="75064"/>
                  </a:cubicBezTo>
                  <a:cubicBezTo>
                    <a:pt x="326146" y="86506"/>
                    <a:pt x="341376" y="91320"/>
                    <a:pt x="353568" y="99448"/>
                  </a:cubicBezTo>
                  <a:cubicBezTo>
                    <a:pt x="382586" y="12395"/>
                    <a:pt x="356566" y="12039"/>
                    <a:pt x="414528" y="50680"/>
                  </a:cubicBezTo>
                  <a:cubicBezTo>
                    <a:pt x="422656" y="75064"/>
                    <a:pt x="430784" y="148216"/>
                    <a:pt x="438912" y="123832"/>
                  </a:cubicBezTo>
                  <a:lnTo>
                    <a:pt x="463296" y="50680"/>
                  </a:lnTo>
                  <a:cubicBezTo>
                    <a:pt x="552483" y="65544"/>
                    <a:pt x="511728" y="62872"/>
                    <a:pt x="585216" y="62872"/>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reeform 76">
              <a:extLst>
                <a:ext uri="{FF2B5EF4-FFF2-40B4-BE49-F238E27FC236}">
                  <a16:creationId xmlns:a16="http://schemas.microsoft.com/office/drawing/2014/main" id="{C32BD450-3AAF-A354-E4EF-D94E47906162}"/>
                </a:ext>
              </a:extLst>
            </p:cNvPr>
            <p:cNvSpPr/>
            <p:nvPr/>
          </p:nvSpPr>
          <p:spPr>
            <a:xfrm rot="1146760">
              <a:off x="2333514" y="3430845"/>
              <a:ext cx="585216" cy="128739"/>
            </a:xfrm>
            <a:custGeom>
              <a:avLst/>
              <a:gdLst>
                <a:gd name="connsiteX0" fmla="*/ 0 w 585216"/>
                <a:gd name="connsiteY0" fmla="*/ 50680 h 128739"/>
                <a:gd name="connsiteX1" fmla="*/ 97536 w 585216"/>
                <a:gd name="connsiteY1" fmla="*/ 75064 h 128739"/>
                <a:gd name="connsiteX2" fmla="*/ 109728 w 585216"/>
                <a:gd name="connsiteY2" fmla="*/ 111640 h 128739"/>
                <a:gd name="connsiteX3" fmla="*/ 121920 w 585216"/>
                <a:gd name="connsiteY3" fmla="*/ 75064 h 128739"/>
                <a:gd name="connsiteX4" fmla="*/ 134112 w 585216"/>
                <a:gd name="connsiteY4" fmla="*/ 26296 h 128739"/>
                <a:gd name="connsiteX5" fmla="*/ 170688 w 585216"/>
                <a:gd name="connsiteY5" fmla="*/ 1912 h 128739"/>
                <a:gd name="connsiteX6" fmla="*/ 207264 w 585216"/>
                <a:gd name="connsiteY6" fmla="*/ 38488 h 128739"/>
                <a:gd name="connsiteX7" fmla="*/ 219456 w 585216"/>
                <a:gd name="connsiteY7" fmla="*/ 75064 h 128739"/>
                <a:gd name="connsiteX8" fmla="*/ 256032 w 585216"/>
                <a:gd name="connsiteY8" fmla="*/ 62872 h 128739"/>
                <a:gd name="connsiteX9" fmla="*/ 304800 w 585216"/>
                <a:gd name="connsiteY9" fmla="*/ 38488 h 128739"/>
                <a:gd name="connsiteX10" fmla="*/ 316992 w 585216"/>
                <a:gd name="connsiteY10" fmla="*/ 75064 h 128739"/>
                <a:gd name="connsiteX11" fmla="*/ 353568 w 585216"/>
                <a:gd name="connsiteY11" fmla="*/ 99448 h 128739"/>
                <a:gd name="connsiteX12" fmla="*/ 414528 w 585216"/>
                <a:gd name="connsiteY12" fmla="*/ 50680 h 128739"/>
                <a:gd name="connsiteX13" fmla="*/ 438912 w 585216"/>
                <a:gd name="connsiteY13" fmla="*/ 123832 h 128739"/>
                <a:gd name="connsiteX14" fmla="*/ 463296 w 585216"/>
                <a:gd name="connsiteY14" fmla="*/ 50680 h 128739"/>
                <a:gd name="connsiteX15" fmla="*/ 585216 w 585216"/>
                <a:gd name="connsiteY15" fmla="*/ 62872 h 128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5216" h="128739">
                  <a:moveTo>
                    <a:pt x="0" y="50680"/>
                  </a:moveTo>
                  <a:cubicBezTo>
                    <a:pt x="113699" y="-14291"/>
                    <a:pt x="74758" y="-27436"/>
                    <a:pt x="97536" y="75064"/>
                  </a:cubicBezTo>
                  <a:cubicBezTo>
                    <a:pt x="100324" y="87609"/>
                    <a:pt x="105664" y="99448"/>
                    <a:pt x="109728" y="111640"/>
                  </a:cubicBezTo>
                  <a:cubicBezTo>
                    <a:pt x="113792" y="99448"/>
                    <a:pt x="118389" y="87421"/>
                    <a:pt x="121920" y="75064"/>
                  </a:cubicBezTo>
                  <a:cubicBezTo>
                    <a:pt x="126523" y="58952"/>
                    <a:pt x="124817" y="40238"/>
                    <a:pt x="134112" y="26296"/>
                  </a:cubicBezTo>
                  <a:cubicBezTo>
                    <a:pt x="142240" y="14104"/>
                    <a:pt x="158496" y="10040"/>
                    <a:pt x="170688" y="1912"/>
                  </a:cubicBezTo>
                  <a:cubicBezTo>
                    <a:pt x="182880" y="14104"/>
                    <a:pt x="197700" y="24142"/>
                    <a:pt x="207264" y="38488"/>
                  </a:cubicBezTo>
                  <a:cubicBezTo>
                    <a:pt x="214393" y="49181"/>
                    <a:pt x="207961" y="69317"/>
                    <a:pt x="219456" y="75064"/>
                  </a:cubicBezTo>
                  <a:cubicBezTo>
                    <a:pt x="230951" y="80811"/>
                    <a:pt x="243840" y="66936"/>
                    <a:pt x="256032" y="62872"/>
                  </a:cubicBezTo>
                  <a:cubicBezTo>
                    <a:pt x="264160" y="38488"/>
                    <a:pt x="264160" y="-2152"/>
                    <a:pt x="304800" y="38488"/>
                  </a:cubicBezTo>
                  <a:cubicBezTo>
                    <a:pt x="313887" y="47575"/>
                    <a:pt x="308964" y="65029"/>
                    <a:pt x="316992" y="75064"/>
                  </a:cubicBezTo>
                  <a:cubicBezTo>
                    <a:pt x="326146" y="86506"/>
                    <a:pt x="341376" y="91320"/>
                    <a:pt x="353568" y="99448"/>
                  </a:cubicBezTo>
                  <a:cubicBezTo>
                    <a:pt x="382586" y="12395"/>
                    <a:pt x="356566" y="12039"/>
                    <a:pt x="414528" y="50680"/>
                  </a:cubicBezTo>
                  <a:cubicBezTo>
                    <a:pt x="422656" y="75064"/>
                    <a:pt x="430784" y="148216"/>
                    <a:pt x="438912" y="123832"/>
                  </a:cubicBezTo>
                  <a:lnTo>
                    <a:pt x="463296" y="50680"/>
                  </a:lnTo>
                  <a:cubicBezTo>
                    <a:pt x="552483" y="65544"/>
                    <a:pt x="511728" y="62872"/>
                    <a:pt x="585216" y="62872"/>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78">
              <a:extLst>
                <a:ext uri="{FF2B5EF4-FFF2-40B4-BE49-F238E27FC236}">
                  <a16:creationId xmlns:a16="http://schemas.microsoft.com/office/drawing/2014/main" id="{D54BA7FC-814A-5CF6-A8F5-696520703804}"/>
                </a:ext>
              </a:extLst>
            </p:cNvPr>
            <p:cNvSpPr/>
            <p:nvPr/>
          </p:nvSpPr>
          <p:spPr>
            <a:xfrm rot="8115006">
              <a:off x="1815847" y="3420743"/>
              <a:ext cx="585216" cy="128739"/>
            </a:xfrm>
            <a:custGeom>
              <a:avLst/>
              <a:gdLst>
                <a:gd name="connsiteX0" fmla="*/ 0 w 585216"/>
                <a:gd name="connsiteY0" fmla="*/ 50680 h 128739"/>
                <a:gd name="connsiteX1" fmla="*/ 97536 w 585216"/>
                <a:gd name="connsiteY1" fmla="*/ 75064 h 128739"/>
                <a:gd name="connsiteX2" fmla="*/ 109728 w 585216"/>
                <a:gd name="connsiteY2" fmla="*/ 111640 h 128739"/>
                <a:gd name="connsiteX3" fmla="*/ 121920 w 585216"/>
                <a:gd name="connsiteY3" fmla="*/ 75064 h 128739"/>
                <a:gd name="connsiteX4" fmla="*/ 134112 w 585216"/>
                <a:gd name="connsiteY4" fmla="*/ 26296 h 128739"/>
                <a:gd name="connsiteX5" fmla="*/ 170688 w 585216"/>
                <a:gd name="connsiteY5" fmla="*/ 1912 h 128739"/>
                <a:gd name="connsiteX6" fmla="*/ 207264 w 585216"/>
                <a:gd name="connsiteY6" fmla="*/ 38488 h 128739"/>
                <a:gd name="connsiteX7" fmla="*/ 219456 w 585216"/>
                <a:gd name="connsiteY7" fmla="*/ 75064 h 128739"/>
                <a:gd name="connsiteX8" fmla="*/ 256032 w 585216"/>
                <a:gd name="connsiteY8" fmla="*/ 62872 h 128739"/>
                <a:gd name="connsiteX9" fmla="*/ 304800 w 585216"/>
                <a:gd name="connsiteY9" fmla="*/ 38488 h 128739"/>
                <a:gd name="connsiteX10" fmla="*/ 316992 w 585216"/>
                <a:gd name="connsiteY10" fmla="*/ 75064 h 128739"/>
                <a:gd name="connsiteX11" fmla="*/ 353568 w 585216"/>
                <a:gd name="connsiteY11" fmla="*/ 99448 h 128739"/>
                <a:gd name="connsiteX12" fmla="*/ 414528 w 585216"/>
                <a:gd name="connsiteY12" fmla="*/ 50680 h 128739"/>
                <a:gd name="connsiteX13" fmla="*/ 438912 w 585216"/>
                <a:gd name="connsiteY13" fmla="*/ 123832 h 128739"/>
                <a:gd name="connsiteX14" fmla="*/ 463296 w 585216"/>
                <a:gd name="connsiteY14" fmla="*/ 50680 h 128739"/>
                <a:gd name="connsiteX15" fmla="*/ 585216 w 585216"/>
                <a:gd name="connsiteY15" fmla="*/ 62872 h 128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5216" h="128739">
                  <a:moveTo>
                    <a:pt x="0" y="50680"/>
                  </a:moveTo>
                  <a:cubicBezTo>
                    <a:pt x="113699" y="-14291"/>
                    <a:pt x="74758" y="-27436"/>
                    <a:pt x="97536" y="75064"/>
                  </a:cubicBezTo>
                  <a:cubicBezTo>
                    <a:pt x="100324" y="87609"/>
                    <a:pt x="105664" y="99448"/>
                    <a:pt x="109728" y="111640"/>
                  </a:cubicBezTo>
                  <a:cubicBezTo>
                    <a:pt x="113792" y="99448"/>
                    <a:pt x="118389" y="87421"/>
                    <a:pt x="121920" y="75064"/>
                  </a:cubicBezTo>
                  <a:cubicBezTo>
                    <a:pt x="126523" y="58952"/>
                    <a:pt x="124817" y="40238"/>
                    <a:pt x="134112" y="26296"/>
                  </a:cubicBezTo>
                  <a:cubicBezTo>
                    <a:pt x="142240" y="14104"/>
                    <a:pt x="158496" y="10040"/>
                    <a:pt x="170688" y="1912"/>
                  </a:cubicBezTo>
                  <a:cubicBezTo>
                    <a:pt x="182880" y="14104"/>
                    <a:pt x="197700" y="24142"/>
                    <a:pt x="207264" y="38488"/>
                  </a:cubicBezTo>
                  <a:cubicBezTo>
                    <a:pt x="214393" y="49181"/>
                    <a:pt x="207961" y="69317"/>
                    <a:pt x="219456" y="75064"/>
                  </a:cubicBezTo>
                  <a:cubicBezTo>
                    <a:pt x="230951" y="80811"/>
                    <a:pt x="243840" y="66936"/>
                    <a:pt x="256032" y="62872"/>
                  </a:cubicBezTo>
                  <a:cubicBezTo>
                    <a:pt x="264160" y="38488"/>
                    <a:pt x="264160" y="-2152"/>
                    <a:pt x="304800" y="38488"/>
                  </a:cubicBezTo>
                  <a:cubicBezTo>
                    <a:pt x="313887" y="47575"/>
                    <a:pt x="308964" y="65029"/>
                    <a:pt x="316992" y="75064"/>
                  </a:cubicBezTo>
                  <a:cubicBezTo>
                    <a:pt x="326146" y="86506"/>
                    <a:pt x="341376" y="91320"/>
                    <a:pt x="353568" y="99448"/>
                  </a:cubicBezTo>
                  <a:cubicBezTo>
                    <a:pt x="382586" y="12395"/>
                    <a:pt x="356566" y="12039"/>
                    <a:pt x="414528" y="50680"/>
                  </a:cubicBezTo>
                  <a:cubicBezTo>
                    <a:pt x="422656" y="75064"/>
                    <a:pt x="430784" y="148216"/>
                    <a:pt x="438912" y="123832"/>
                  </a:cubicBezTo>
                  <a:lnTo>
                    <a:pt x="463296" y="50680"/>
                  </a:lnTo>
                  <a:cubicBezTo>
                    <a:pt x="552483" y="65544"/>
                    <a:pt x="511728" y="62872"/>
                    <a:pt x="585216" y="62872"/>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2" name="TextBox 81">
            <a:extLst>
              <a:ext uri="{FF2B5EF4-FFF2-40B4-BE49-F238E27FC236}">
                <a16:creationId xmlns:a16="http://schemas.microsoft.com/office/drawing/2014/main" id="{CB8B8D3B-CA83-30B2-17FF-B796BB431E91}"/>
              </a:ext>
            </a:extLst>
          </p:cNvPr>
          <p:cNvSpPr txBox="1"/>
          <p:nvPr/>
        </p:nvSpPr>
        <p:spPr>
          <a:xfrm>
            <a:off x="11085533" y="5197963"/>
            <a:ext cx="526106" cy="338554"/>
          </a:xfrm>
          <a:prstGeom prst="rect">
            <a:avLst/>
          </a:prstGeom>
          <a:noFill/>
          <a:ln>
            <a:solidFill>
              <a:schemeClr val="tx1">
                <a:lumMod val="75000"/>
              </a:schemeClr>
            </a:solidFill>
          </a:ln>
        </p:spPr>
        <p:txBody>
          <a:bodyPr wrap="none" rtlCol="0">
            <a:spAutoFit/>
          </a:bodyPr>
          <a:lstStyle/>
          <a:p>
            <a:r>
              <a:rPr lang="en-US" sz="1600" dirty="0">
                <a:solidFill>
                  <a:srgbClr val="FF0000"/>
                </a:solidFill>
              </a:rPr>
              <a:t>QSC</a:t>
            </a:r>
          </a:p>
        </p:txBody>
      </p:sp>
      <p:sp>
        <p:nvSpPr>
          <p:cNvPr id="83" name="TextBox 82">
            <a:extLst>
              <a:ext uri="{FF2B5EF4-FFF2-40B4-BE49-F238E27FC236}">
                <a16:creationId xmlns:a16="http://schemas.microsoft.com/office/drawing/2014/main" id="{C8CAF7FD-9C7E-D44F-77E3-8186C0196035}"/>
              </a:ext>
            </a:extLst>
          </p:cNvPr>
          <p:cNvSpPr txBox="1"/>
          <p:nvPr/>
        </p:nvSpPr>
        <p:spPr>
          <a:xfrm>
            <a:off x="10733216" y="4842024"/>
            <a:ext cx="1127232" cy="338554"/>
          </a:xfrm>
          <a:prstGeom prst="rect">
            <a:avLst/>
          </a:prstGeom>
          <a:noFill/>
          <a:ln>
            <a:solidFill>
              <a:schemeClr val="tx1">
                <a:lumMod val="75000"/>
              </a:schemeClr>
            </a:solidFill>
          </a:ln>
        </p:spPr>
        <p:txBody>
          <a:bodyPr wrap="square" rtlCol="0">
            <a:spAutoFit/>
          </a:bodyPr>
          <a:lstStyle/>
          <a:p>
            <a:r>
              <a:rPr lang="en-US" sz="1600" dirty="0">
                <a:solidFill>
                  <a:srgbClr val="FF0000"/>
                </a:solidFill>
              </a:rPr>
              <a:t>Ziyu Cai, IIT</a:t>
            </a:r>
          </a:p>
        </p:txBody>
      </p:sp>
      <p:sp>
        <p:nvSpPr>
          <p:cNvPr id="85" name="Freeform 84">
            <a:extLst>
              <a:ext uri="{FF2B5EF4-FFF2-40B4-BE49-F238E27FC236}">
                <a16:creationId xmlns:a16="http://schemas.microsoft.com/office/drawing/2014/main" id="{05D779B9-9574-9752-8F88-E193DAB46DAB}"/>
              </a:ext>
            </a:extLst>
          </p:cNvPr>
          <p:cNvSpPr/>
          <p:nvPr/>
        </p:nvSpPr>
        <p:spPr>
          <a:xfrm rot="21156509">
            <a:off x="2560801" y="3270507"/>
            <a:ext cx="585216" cy="128739"/>
          </a:xfrm>
          <a:custGeom>
            <a:avLst/>
            <a:gdLst>
              <a:gd name="connsiteX0" fmla="*/ 0 w 585216"/>
              <a:gd name="connsiteY0" fmla="*/ 50680 h 128739"/>
              <a:gd name="connsiteX1" fmla="*/ 97536 w 585216"/>
              <a:gd name="connsiteY1" fmla="*/ 75064 h 128739"/>
              <a:gd name="connsiteX2" fmla="*/ 109728 w 585216"/>
              <a:gd name="connsiteY2" fmla="*/ 111640 h 128739"/>
              <a:gd name="connsiteX3" fmla="*/ 121920 w 585216"/>
              <a:gd name="connsiteY3" fmla="*/ 75064 h 128739"/>
              <a:gd name="connsiteX4" fmla="*/ 134112 w 585216"/>
              <a:gd name="connsiteY4" fmla="*/ 26296 h 128739"/>
              <a:gd name="connsiteX5" fmla="*/ 170688 w 585216"/>
              <a:gd name="connsiteY5" fmla="*/ 1912 h 128739"/>
              <a:gd name="connsiteX6" fmla="*/ 207264 w 585216"/>
              <a:gd name="connsiteY6" fmla="*/ 38488 h 128739"/>
              <a:gd name="connsiteX7" fmla="*/ 219456 w 585216"/>
              <a:gd name="connsiteY7" fmla="*/ 75064 h 128739"/>
              <a:gd name="connsiteX8" fmla="*/ 256032 w 585216"/>
              <a:gd name="connsiteY8" fmla="*/ 62872 h 128739"/>
              <a:gd name="connsiteX9" fmla="*/ 304800 w 585216"/>
              <a:gd name="connsiteY9" fmla="*/ 38488 h 128739"/>
              <a:gd name="connsiteX10" fmla="*/ 316992 w 585216"/>
              <a:gd name="connsiteY10" fmla="*/ 75064 h 128739"/>
              <a:gd name="connsiteX11" fmla="*/ 353568 w 585216"/>
              <a:gd name="connsiteY11" fmla="*/ 99448 h 128739"/>
              <a:gd name="connsiteX12" fmla="*/ 414528 w 585216"/>
              <a:gd name="connsiteY12" fmla="*/ 50680 h 128739"/>
              <a:gd name="connsiteX13" fmla="*/ 438912 w 585216"/>
              <a:gd name="connsiteY13" fmla="*/ 123832 h 128739"/>
              <a:gd name="connsiteX14" fmla="*/ 463296 w 585216"/>
              <a:gd name="connsiteY14" fmla="*/ 50680 h 128739"/>
              <a:gd name="connsiteX15" fmla="*/ 585216 w 585216"/>
              <a:gd name="connsiteY15" fmla="*/ 62872 h 128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5216" h="128739">
                <a:moveTo>
                  <a:pt x="0" y="50680"/>
                </a:moveTo>
                <a:cubicBezTo>
                  <a:pt x="113699" y="-14291"/>
                  <a:pt x="74758" y="-27436"/>
                  <a:pt x="97536" y="75064"/>
                </a:cubicBezTo>
                <a:cubicBezTo>
                  <a:pt x="100324" y="87609"/>
                  <a:pt x="105664" y="99448"/>
                  <a:pt x="109728" y="111640"/>
                </a:cubicBezTo>
                <a:cubicBezTo>
                  <a:pt x="113792" y="99448"/>
                  <a:pt x="118389" y="87421"/>
                  <a:pt x="121920" y="75064"/>
                </a:cubicBezTo>
                <a:cubicBezTo>
                  <a:pt x="126523" y="58952"/>
                  <a:pt x="124817" y="40238"/>
                  <a:pt x="134112" y="26296"/>
                </a:cubicBezTo>
                <a:cubicBezTo>
                  <a:pt x="142240" y="14104"/>
                  <a:pt x="158496" y="10040"/>
                  <a:pt x="170688" y="1912"/>
                </a:cubicBezTo>
                <a:cubicBezTo>
                  <a:pt x="182880" y="14104"/>
                  <a:pt x="197700" y="24142"/>
                  <a:pt x="207264" y="38488"/>
                </a:cubicBezTo>
                <a:cubicBezTo>
                  <a:pt x="214393" y="49181"/>
                  <a:pt x="207961" y="69317"/>
                  <a:pt x="219456" y="75064"/>
                </a:cubicBezTo>
                <a:cubicBezTo>
                  <a:pt x="230951" y="80811"/>
                  <a:pt x="243840" y="66936"/>
                  <a:pt x="256032" y="62872"/>
                </a:cubicBezTo>
                <a:cubicBezTo>
                  <a:pt x="264160" y="38488"/>
                  <a:pt x="264160" y="-2152"/>
                  <a:pt x="304800" y="38488"/>
                </a:cubicBezTo>
                <a:cubicBezTo>
                  <a:pt x="313887" y="47575"/>
                  <a:pt x="308964" y="65029"/>
                  <a:pt x="316992" y="75064"/>
                </a:cubicBezTo>
                <a:cubicBezTo>
                  <a:pt x="326146" y="86506"/>
                  <a:pt x="341376" y="91320"/>
                  <a:pt x="353568" y="99448"/>
                </a:cubicBezTo>
                <a:cubicBezTo>
                  <a:pt x="382586" y="12395"/>
                  <a:pt x="356566" y="12039"/>
                  <a:pt x="414528" y="50680"/>
                </a:cubicBezTo>
                <a:cubicBezTo>
                  <a:pt x="422656" y="75064"/>
                  <a:pt x="430784" y="148216"/>
                  <a:pt x="438912" y="123832"/>
                </a:cubicBezTo>
                <a:lnTo>
                  <a:pt x="463296" y="50680"/>
                </a:lnTo>
                <a:cubicBezTo>
                  <a:pt x="552483" y="65544"/>
                  <a:pt x="511728" y="62872"/>
                  <a:pt x="585216" y="62872"/>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9" name="Group 88">
            <a:extLst>
              <a:ext uri="{FF2B5EF4-FFF2-40B4-BE49-F238E27FC236}">
                <a16:creationId xmlns:a16="http://schemas.microsoft.com/office/drawing/2014/main" id="{4F747CFD-1849-C433-3FFC-0DCF905171F0}"/>
              </a:ext>
            </a:extLst>
          </p:cNvPr>
          <p:cNvGrpSpPr/>
          <p:nvPr/>
        </p:nvGrpSpPr>
        <p:grpSpPr>
          <a:xfrm>
            <a:off x="3147966" y="3076797"/>
            <a:ext cx="473944" cy="401977"/>
            <a:chOff x="3034160" y="3131956"/>
            <a:chExt cx="473944" cy="401977"/>
          </a:xfrm>
        </p:grpSpPr>
        <p:sp>
          <p:nvSpPr>
            <p:cNvPr id="86" name="Freeform 85">
              <a:extLst>
                <a:ext uri="{FF2B5EF4-FFF2-40B4-BE49-F238E27FC236}">
                  <a16:creationId xmlns:a16="http://schemas.microsoft.com/office/drawing/2014/main" id="{4781D1DF-5696-10AA-DC2F-6EEEB07D047B}"/>
                </a:ext>
              </a:extLst>
            </p:cNvPr>
            <p:cNvSpPr/>
            <p:nvPr/>
          </p:nvSpPr>
          <p:spPr>
            <a:xfrm rot="19223549">
              <a:off x="3155225" y="3131956"/>
              <a:ext cx="352778" cy="137569"/>
            </a:xfrm>
            <a:custGeom>
              <a:avLst/>
              <a:gdLst>
                <a:gd name="connsiteX0" fmla="*/ 0 w 585216"/>
                <a:gd name="connsiteY0" fmla="*/ 50680 h 128739"/>
                <a:gd name="connsiteX1" fmla="*/ 97536 w 585216"/>
                <a:gd name="connsiteY1" fmla="*/ 75064 h 128739"/>
                <a:gd name="connsiteX2" fmla="*/ 109728 w 585216"/>
                <a:gd name="connsiteY2" fmla="*/ 111640 h 128739"/>
                <a:gd name="connsiteX3" fmla="*/ 121920 w 585216"/>
                <a:gd name="connsiteY3" fmla="*/ 75064 h 128739"/>
                <a:gd name="connsiteX4" fmla="*/ 134112 w 585216"/>
                <a:gd name="connsiteY4" fmla="*/ 26296 h 128739"/>
                <a:gd name="connsiteX5" fmla="*/ 170688 w 585216"/>
                <a:gd name="connsiteY5" fmla="*/ 1912 h 128739"/>
                <a:gd name="connsiteX6" fmla="*/ 207264 w 585216"/>
                <a:gd name="connsiteY6" fmla="*/ 38488 h 128739"/>
                <a:gd name="connsiteX7" fmla="*/ 219456 w 585216"/>
                <a:gd name="connsiteY7" fmla="*/ 75064 h 128739"/>
                <a:gd name="connsiteX8" fmla="*/ 256032 w 585216"/>
                <a:gd name="connsiteY8" fmla="*/ 62872 h 128739"/>
                <a:gd name="connsiteX9" fmla="*/ 304800 w 585216"/>
                <a:gd name="connsiteY9" fmla="*/ 38488 h 128739"/>
                <a:gd name="connsiteX10" fmla="*/ 316992 w 585216"/>
                <a:gd name="connsiteY10" fmla="*/ 75064 h 128739"/>
                <a:gd name="connsiteX11" fmla="*/ 353568 w 585216"/>
                <a:gd name="connsiteY11" fmla="*/ 99448 h 128739"/>
                <a:gd name="connsiteX12" fmla="*/ 414528 w 585216"/>
                <a:gd name="connsiteY12" fmla="*/ 50680 h 128739"/>
                <a:gd name="connsiteX13" fmla="*/ 438912 w 585216"/>
                <a:gd name="connsiteY13" fmla="*/ 123832 h 128739"/>
                <a:gd name="connsiteX14" fmla="*/ 463296 w 585216"/>
                <a:gd name="connsiteY14" fmla="*/ 50680 h 128739"/>
                <a:gd name="connsiteX15" fmla="*/ 585216 w 585216"/>
                <a:gd name="connsiteY15" fmla="*/ 62872 h 128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5216" h="128739">
                  <a:moveTo>
                    <a:pt x="0" y="50680"/>
                  </a:moveTo>
                  <a:cubicBezTo>
                    <a:pt x="113699" y="-14291"/>
                    <a:pt x="74758" y="-27436"/>
                    <a:pt x="97536" y="75064"/>
                  </a:cubicBezTo>
                  <a:cubicBezTo>
                    <a:pt x="100324" y="87609"/>
                    <a:pt x="105664" y="99448"/>
                    <a:pt x="109728" y="111640"/>
                  </a:cubicBezTo>
                  <a:cubicBezTo>
                    <a:pt x="113792" y="99448"/>
                    <a:pt x="118389" y="87421"/>
                    <a:pt x="121920" y="75064"/>
                  </a:cubicBezTo>
                  <a:cubicBezTo>
                    <a:pt x="126523" y="58952"/>
                    <a:pt x="124817" y="40238"/>
                    <a:pt x="134112" y="26296"/>
                  </a:cubicBezTo>
                  <a:cubicBezTo>
                    <a:pt x="142240" y="14104"/>
                    <a:pt x="158496" y="10040"/>
                    <a:pt x="170688" y="1912"/>
                  </a:cubicBezTo>
                  <a:cubicBezTo>
                    <a:pt x="182880" y="14104"/>
                    <a:pt x="197700" y="24142"/>
                    <a:pt x="207264" y="38488"/>
                  </a:cubicBezTo>
                  <a:cubicBezTo>
                    <a:pt x="214393" y="49181"/>
                    <a:pt x="207961" y="69317"/>
                    <a:pt x="219456" y="75064"/>
                  </a:cubicBezTo>
                  <a:cubicBezTo>
                    <a:pt x="230951" y="80811"/>
                    <a:pt x="243840" y="66936"/>
                    <a:pt x="256032" y="62872"/>
                  </a:cubicBezTo>
                  <a:cubicBezTo>
                    <a:pt x="264160" y="38488"/>
                    <a:pt x="264160" y="-2152"/>
                    <a:pt x="304800" y="38488"/>
                  </a:cubicBezTo>
                  <a:cubicBezTo>
                    <a:pt x="313887" y="47575"/>
                    <a:pt x="308964" y="65029"/>
                    <a:pt x="316992" y="75064"/>
                  </a:cubicBezTo>
                  <a:cubicBezTo>
                    <a:pt x="326146" y="86506"/>
                    <a:pt x="341376" y="91320"/>
                    <a:pt x="353568" y="99448"/>
                  </a:cubicBezTo>
                  <a:cubicBezTo>
                    <a:pt x="382586" y="12395"/>
                    <a:pt x="356566" y="12039"/>
                    <a:pt x="414528" y="50680"/>
                  </a:cubicBezTo>
                  <a:cubicBezTo>
                    <a:pt x="422656" y="75064"/>
                    <a:pt x="430784" y="148216"/>
                    <a:pt x="438912" y="123832"/>
                  </a:cubicBezTo>
                  <a:lnTo>
                    <a:pt x="463296" y="50680"/>
                  </a:lnTo>
                  <a:cubicBezTo>
                    <a:pt x="552483" y="65544"/>
                    <a:pt x="511728" y="62872"/>
                    <a:pt x="585216" y="62872"/>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reeform 86">
              <a:extLst>
                <a:ext uri="{FF2B5EF4-FFF2-40B4-BE49-F238E27FC236}">
                  <a16:creationId xmlns:a16="http://schemas.microsoft.com/office/drawing/2014/main" id="{A7B52981-99AD-9833-6B87-2FB899B5177C}"/>
                </a:ext>
              </a:extLst>
            </p:cNvPr>
            <p:cNvSpPr/>
            <p:nvPr/>
          </p:nvSpPr>
          <p:spPr>
            <a:xfrm rot="174165">
              <a:off x="3155326" y="3321848"/>
              <a:ext cx="352778" cy="137569"/>
            </a:xfrm>
            <a:custGeom>
              <a:avLst/>
              <a:gdLst>
                <a:gd name="connsiteX0" fmla="*/ 0 w 585216"/>
                <a:gd name="connsiteY0" fmla="*/ 50680 h 128739"/>
                <a:gd name="connsiteX1" fmla="*/ 97536 w 585216"/>
                <a:gd name="connsiteY1" fmla="*/ 75064 h 128739"/>
                <a:gd name="connsiteX2" fmla="*/ 109728 w 585216"/>
                <a:gd name="connsiteY2" fmla="*/ 111640 h 128739"/>
                <a:gd name="connsiteX3" fmla="*/ 121920 w 585216"/>
                <a:gd name="connsiteY3" fmla="*/ 75064 h 128739"/>
                <a:gd name="connsiteX4" fmla="*/ 134112 w 585216"/>
                <a:gd name="connsiteY4" fmla="*/ 26296 h 128739"/>
                <a:gd name="connsiteX5" fmla="*/ 170688 w 585216"/>
                <a:gd name="connsiteY5" fmla="*/ 1912 h 128739"/>
                <a:gd name="connsiteX6" fmla="*/ 207264 w 585216"/>
                <a:gd name="connsiteY6" fmla="*/ 38488 h 128739"/>
                <a:gd name="connsiteX7" fmla="*/ 219456 w 585216"/>
                <a:gd name="connsiteY7" fmla="*/ 75064 h 128739"/>
                <a:gd name="connsiteX8" fmla="*/ 256032 w 585216"/>
                <a:gd name="connsiteY8" fmla="*/ 62872 h 128739"/>
                <a:gd name="connsiteX9" fmla="*/ 304800 w 585216"/>
                <a:gd name="connsiteY9" fmla="*/ 38488 h 128739"/>
                <a:gd name="connsiteX10" fmla="*/ 316992 w 585216"/>
                <a:gd name="connsiteY10" fmla="*/ 75064 h 128739"/>
                <a:gd name="connsiteX11" fmla="*/ 353568 w 585216"/>
                <a:gd name="connsiteY11" fmla="*/ 99448 h 128739"/>
                <a:gd name="connsiteX12" fmla="*/ 414528 w 585216"/>
                <a:gd name="connsiteY12" fmla="*/ 50680 h 128739"/>
                <a:gd name="connsiteX13" fmla="*/ 438912 w 585216"/>
                <a:gd name="connsiteY13" fmla="*/ 123832 h 128739"/>
                <a:gd name="connsiteX14" fmla="*/ 463296 w 585216"/>
                <a:gd name="connsiteY14" fmla="*/ 50680 h 128739"/>
                <a:gd name="connsiteX15" fmla="*/ 585216 w 585216"/>
                <a:gd name="connsiteY15" fmla="*/ 62872 h 128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5216" h="128739">
                  <a:moveTo>
                    <a:pt x="0" y="50680"/>
                  </a:moveTo>
                  <a:cubicBezTo>
                    <a:pt x="113699" y="-14291"/>
                    <a:pt x="74758" y="-27436"/>
                    <a:pt x="97536" y="75064"/>
                  </a:cubicBezTo>
                  <a:cubicBezTo>
                    <a:pt x="100324" y="87609"/>
                    <a:pt x="105664" y="99448"/>
                    <a:pt x="109728" y="111640"/>
                  </a:cubicBezTo>
                  <a:cubicBezTo>
                    <a:pt x="113792" y="99448"/>
                    <a:pt x="118389" y="87421"/>
                    <a:pt x="121920" y="75064"/>
                  </a:cubicBezTo>
                  <a:cubicBezTo>
                    <a:pt x="126523" y="58952"/>
                    <a:pt x="124817" y="40238"/>
                    <a:pt x="134112" y="26296"/>
                  </a:cubicBezTo>
                  <a:cubicBezTo>
                    <a:pt x="142240" y="14104"/>
                    <a:pt x="158496" y="10040"/>
                    <a:pt x="170688" y="1912"/>
                  </a:cubicBezTo>
                  <a:cubicBezTo>
                    <a:pt x="182880" y="14104"/>
                    <a:pt x="197700" y="24142"/>
                    <a:pt x="207264" y="38488"/>
                  </a:cubicBezTo>
                  <a:cubicBezTo>
                    <a:pt x="214393" y="49181"/>
                    <a:pt x="207961" y="69317"/>
                    <a:pt x="219456" y="75064"/>
                  </a:cubicBezTo>
                  <a:cubicBezTo>
                    <a:pt x="230951" y="80811"/>
                    <a:pt x="243840" y="66936"/>
                    <a:pt x="256032" y="62872"/>
                  </a:cubicBezTo>
                  <a:cubicBezTo>
                    <a:pt x="264160" y="38488"/>
                    <a:pt x="264160" y="-2152"/>
                    <a:pt x="304800" y="38488"/>
                  </a:cubicBezTo>
                  <a:cubicBezTo>
                    <a:pt x="313887" y="47575"/>
                    <a:pt x="308964" y="65029"/>
                    <a:pt x="316992" y="75064"/>
                  </a:cubicBezTo>
                  <a:cubicBezTo>
                    <a:pt x="326146" y="86506"/>
                    <a:pt x="341376" y="91320"/>
                    <a:pt x="353568" y="99448"/>
                  </a:cubicBezTo>
                  <a:cubicBezTo>
                    <a:pt x="382586" y="12395"/>
                    <a:pt x="356566" y="12039"/>
                    <a:pt x="414528" y="50680"/>
                  </a:cubicBezTo>
                  <a:cubicBezTo>
                    <a:pt x="422656" y="75064"/>
                    <a:pt x="430784" y="148216"/>
                    <a:pt x="438912" y="123832"/>
                  </a:cubicBezTo>
                  <a:lnTo>
                    <a:pt x="463296" y="50680"/>
                  </a:lnTo>
                  <a:cubicBezTo>
                    <a:pt x="552483" y="65544"/>
                    <a:pt x="511728" y="62872"/>
                    <a:pt x="585216" y="62872"/>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Freeform 87">
              <a:extLst>
                <a:ext uri="{FF2B5EF4-FFF2-40B4-BE49-F238E27FC236}">
                  <a16:creationId xmlns:a16="http://schemas.microsoft.com/office/drawing/2014/main" id="{3F6DFC2B-34D8-D949-273A-CA4E5DC879E3}"/>
                </a:ext>
              </a:extLst>
            </p:cNvPr>
            <p:cNvSpPr/>
            <p:nvPr/>
          </p:nvSpPr>
          <p:spPr>
            <a:xfrm rot="2054816">
              <a:off x="3034160" y="3396364"/>
              <a:ext cx="352778" cy="137569"/>
            </a:xfrm>
            <a:custGeom>
              <a:avLst/>
              <a:gdLst>
                <a:gd name="connsiteX0" fmla="*/ 0 w 585216"/>
                <a:gd name="connsiteY0" fmla="*/ 50680 h 128739"/>
                <a:gd name="connsiteX1" fmla="*/ 97536 w 585216"/>
                <a:gd name="connsiteY1" fmla="*/ 75064 h 128739"/>
                <a:gd name="connsiteX2" fmla="*/ 109728 w 585216"/>
                <a:gd name="connsiteY2" fmla="*/ 111640 h 128739"/>
                <a:gd name="connsiteX3" fmla="*/ 121920 w 585216"/>
                <a:gd name="connsiteY3" fmla="*/ 75064 h 128739"/>
                <a:gd name="connsiteX4" fmla="*/ 134112 w 585216"/>
                <a:gd name="connsiteY4" fmla="*/ 26296 h 128739"/>
                <a:gd name="connsiteX5" fmla="*/ 170688 w 585216"/>
                <a:gd name="connsiteY5" fmla="*/ 1912 h 128739"/>
                <a:gd name="connsiteX6" fmla="*/ 207264 w 585216"/>
                <a:gd name="connsiteY6" fmla="*/ 38488 h 128739"/>
                <a:gd name="connsiteX7" fmla="*/ 219456 w 585216"/>
                <a:gd name="connsiteY7" fmla="*/ 75064 h 128739"/>
                <a:gd name="connsiteX8" fmla="*/ 256032 w 585216"/>
                <a:gd name="connsiteY8" fmla="*/ 62872 h 128739"/>
                <a:gd name="connsiteX9" fmla="*/ 304800 w 585216"/>
                <a:gd name="connsiteY9" fmla="*/ 38488 h 128739"/>
                <a:gd name="connsiteX10" fmla="*/ 316992 w 585216"/>
                <a:gd name="connsiteY10" fmla="*/ 75064 h 128739"/>
                <a:gd name="connsiteX11" fmla="*/ 353568 w 585216"/>
                <a:gd name="connsiteY11" fmla="*/ 99448 h 128739"/>
                <a:gd name="connsiteX12" fmla="*/ 414528 w 585216"/>
                <a:gd name="connsiteY12" fmla="*/ 50680 h 128739"/>
                <a:gd name="connsiteX13" fmla="*/ 438912 w 585216"/>
                <a:gd name="connsiteY13" fmla="*/ 123832 h 128739"/>
                <a:gd name="connsiteX14" fmla="*/ 463296 w 585216"/>
                <a:gd name="connsiteY14" fmla="*/ 50680 h 128739"/>
                <a:gd name="connsiteX15" fmla="*/ 585216 w 585216"/>
                <a:gd name="connsiteY15" fmla="*/ 62872 h 128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5216" h="128739">
                  <a:moveTo>
                    <a:pt x="0" y="50680"/>
                  </a:moveTo>
                  <a:cubicBezTo>
                    <a:pt x="113699" y="-14291"/>
                    <a:pt x="74758" y="-27436"/>
                    <a:pt x="97536" y="75064"/>
                  </a:cubicBezTo>
                  <a:cubicBezTo>
                    <a:pt x="100324" y="87609"/>
                    <a:pt x="105664" y="99448"/>
                    <a:pt x="109728" y="111640"/>
                  </a:cubicBezTo>
                  <a:cubicBezTo>
                    <a:pt x="113792" y="99448"/>
                    <a:pt x="118389" y="87421"/>
                    <a:pt x="121920" y="75064"/>
                  </a:cubicBezTo>
                  <a:cubicBezTo>
                    <a:pt x="126523" y="58952"/>
                    <a:pt x="124817" y="40238"/>
                    <a:pt x="134112" y="26296"/>
                  </a:cubicBezTo>
                  <a:cubicBezTo>
                    <a:pt x="142240" y="14104"/>
                    <a:pt x="158496" y="10040"/>
                    <a:pt x="170688" y="1912"/>
                  </a:cubicBezTo>
                  <a:cubicBezTo>
                    <a:pt x="182880" y="14104"/>
                    <a:pt x="197700" y="24142"/>
                    <a:pt x="207264" y="38488"/>
                  </a:cubicBezTo>
                  <a:cubicBezTo>
                    <a:pt x="214393" y="49181"/>
                    <a:pt x="207961" y="69317"/>
                    <a:pt x="219456" y="75064"/>
                  </a:cubicBezTo>
                  <a:cubicBezTo>
                    <a:pt x="230951" y="80811"/>
                    <a:pt x="243840" y="66936"/>
                    <a:pt x="256032" y="62872"/>
                  </a:cubicBezTo>
                  <a:cubicBezTo>
                    <a:pt x="264160" y="38488"/>
                    <a:pt x="264160" y="-2152"/>
                    <a:pt x="304800" y="38488"/>
                  </a:cubicBezTo>
                  <a:cubicBezTo>
                    <a:pt x="313887" y="47575"/>
                    <a:pt x="308964" y="65029"/>
                    <a:pt x="316992" y="75064"/>
                  </a:cubicBezTo>
                  <a:cubicBezTo>
                    <a:pt x="326146" y="86506"/>
                    <a:pt x="341376" y="91320"/>
                    <a:pt x="353568" y="99448"/>
                  </a:cubicBezTo>
                  <a:cubicBezTo>
                    <a:pt x="382586" y="12395"/>
                    <a:pt x="356566" y="12039"/>
                    <a:pt x="414528" y="50680"/>
                  </a:cubicBezTo>
                  <a:cubicBezTo>
                    <a:pt x="422656" y="75064"/>
                    <a:pt x="430784" y="148216"/>
                    <a:pt x="438912" y="123832"/>
                  </a:cubicBezTo>
                  <a:lnTo>
                    <a:pt x="463296" y="50680"/>
                  </a:lnTo>
                  <a:cubicBezTo>
                    <a:pt x="552483" y="65544"/>
                    <a:pt x="511728" y="62872"/>
                    <a:pt x="585216" y="62872"/>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F5D1186B-C4C9-51FA-D664-633E8D9ED9E3}"/>
              </a:ext>
            </a:extLst>
          </p:cNvPr>
          <p:cNvGrpSpPr/>
          <p:nvPr/>
        </p:nvGrpSpPr>
        <p:grpSpPr>
          <a:xfrm>
            <a:off x="2290522" y="5618668"/>
            <a:ext cx="7610956" cy="894062"/>
            <a:chOff x="1635760" y="4686887"/>
            <a:chExt cx="8808720" cy="1669463"/>
          </a:xfrm>
        </p:grpSpPr>
        <p:sp>
          <p:nvSpPr>
            <p:cNvPr id="9" name="TextBox 8">
              <a:extLst>
                <a:ext uri="{FF2B5EF4-FFF2-40B4-BE49-F238E27FC236}">
                  <a16:creationId xmlns:a16="http://schemas.microsoft.com/office/drawing/2014/main" id="{B8F154D5-5818-6A63-D5ED-D402994C5F2B}"/>
                </a:ext>
              </a:extLst>
            </p:cNvPr>
            <p:cNvSpPr txBox="1"/>
            <p:nvPr/>
          </p:nvSpPr>
          <p:spPr>
            <a:xfrm>
              <a:off x="2801444" y="5188922"/>
              <a:ext cx="6589110" cy="645859"/>
            </a:xfrm>
            <a:prstGeom prst="rect">
              <a:avLst/>
            </a:prstGeom>
            <a:noFill/>
          </p:spPr>
          <p:txBody>
            <a:bodyPr wrap="none" rtlCol="0">
              <a:spAutoFit/>
            </a:bodyPr>
            <a:lstStyle/>
            <a:p>
              <a:pPr algn="ctr"/>
              <a:r>
                <a:rPr lang="en-US" sz="2000" dirty="0">
                  <a:solidFill>
                    <a:schemeClr val="tx1">
                      <a:lumMod val="75000"/>
                    </a:schemeClr>
                  </a:solidFill>
                </a:rPr>
                <a:t>What kind of energy sensitivity can we get with Qubits?</a:t>
              </a:r>
            </a:p>
          </p:txBody>
        </p:sp>
        <p:sp>
          <p:nvSpPr>
            <p:cNvPr id="13" name="Donut 12">
              <a:extLst>
                <a:ext uri="{FF2B5EF4-FFF2-40B4-BE49-F238E27FC236}">
                  <a16:creationId xmlns:a16="http://schemas.microsoft.com/office/drawing/2014/main" id="{BB04B257-B787-3D8C-80BB-EECF16646249}"/>
                </a:ext>
              </a:extLst>
            </p:cNvPr>
            <p:cNvSpPr/>
            <p:nvPr/>
          </p:nvSpPr>
          <p:spPr>
            <a:xfrm>
              <a:off x="1635760" y="4686887"/>
              <a:ext cx="8808720" cy="1669463"/>
            </a:xfrm>
            <a:prstGeom prst="donut">
              <a:avLst>
                <a:gd name="adj" fmla="val 6699"/>
              </a:avLst>
            </a:prstGeom>
            <a:noFill/>
            <a:ln>
              <a:solidFill>
                <a:schemeClr val="tx1">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14" name="Picture 13">
            <a:extLst>
              <a:ext uri="{FF2B5EF4-FFF2-40B4-BE49-F238E27FC236}">
                <a16:creationId xmlns:a16="http://schemas.microsoft.com/office/drawing/2014/main" id="{6EAD7635-CB79-3F65-ACFA-70B44C1901ED}"/>
              </a:ext>
            </a:extLst>
          </p:cNvPr>
          <p:cNvPicPr>
            <a:picLocks noChangeAspect="1"/>
          </p:cNvPicPr>
          <p:nvPr/>
        </p:nvPicPr>
        <p:blipFill>
          <a:blip r:embed="rId4"/>
          <a:stretch>
            <a:fillRect/>
          </a:stretch>
        </p:blipFill>
        <p:spPr>
          <a:xfrm>
            <a:off x="269021" y="4816490"/>
            <a:ext cx="2169825" cy="1696240"/>
          </a:xfrm>
          <a:prstGeom prst="rect">
            <a:avLst/>
          </a:prstGeom>
        </p:spPr>
      </p:pic>
      <p:sp>
        <p:nvSpPr>
          <p:cNvPr id="15" name="TextBox 14">
            <a:extLst>
              <a:ext uri="{FF2B5EF4-FFF2-40B4-BE49-F238E27FC236}">
                <a16:creationId xmlns:a16="http://schemas.microsoft.com/office/drawing/2014/main" id="{010D281B-F221-3CAF-E482-1BC6E33E8845}"/>
              </a:ext>
            </a:extLst>
          </p:cNvPr>
          <p:cNvSpPr txBox="1"/>
          <p:nvPr/>
        </p:nvSpPr>
        <p:spPr>
          <a:xfrm>
            <a:off x="2472429" y="5051878"/>
            <a:ext cx="6106352" cy="369332"/>
          </a:xfrm>
          <a:prstGeom prst="rect">
            <a:avLst/>
          </a:prstGeom>
          <a:noFill/>
        </p:spPr>
        <p:txBody>
          <a:bodyPr wrap="none" rtlCol="0">
            <a:spAutoFit/>
          </a:bodyPr>
          <a:lstStyle/>
          <a:p>
            <a:r>
              <a:rPr lang="en-US" b="1" dirty="0">
                <a:solidFill>
                  <a:srgbClr val="008F00"/>
                </a:solidFill>
              </a:rPr>
              <a:t>CaWO</a:t>
            </a:r>
            <a:r>
              <a:rPr lang="en-US" b="1" baseline="-25000" dirty="0">
                <a:solidFill>
                  <a:srgbClr val="008F00"/>
                </a:solidFill>
              </a:rPr>
              <a:t>4</a:t>
            </a:r>
            <a:r>
              <a:rPr lang="en-US" b="1" dirty="0">
                <a:solidFill>
                  <a:srgbClr val="008F00"/>
                </a:solidFill>
              </a:rPr>
              <a:t>, </a:t>
            </a:r>
            <a:r>
              <a:rPr lang="en-US" b="1" dirty="0" err="1">
                <a:solidFill>
                  <a:srgbClr val="008F00"/>
                </a:solidFill>
              </a:rPr>
              <a:t>LiF</a:t>
            </a:r>
            <a:r>
              <a:rPr lang="en-US" b="1" dirty="0">
                <a:solidFill>
                  <a:srgbClr val="008F00"/>
                </a:solidFill>
              </a:rPr>
              <a:t>, GaAs, Al</a:t>
            </a:r>
            <a:r>
              <a:rPr lang="en-US" b="1" baseline="-25000" dirty="0">
                <a:solidFill>
                  <a:srgbClr val="008F00"/>
                </a:solidFill>
              </a:rPr>
              <a:t>2</a:t>
            </a:r>
            <a:r>
              <a:rPr lang="en-US" b="1" dirty="0">
                <a:solidFill>
                  <a:srgbClr val="008F00"/>
                </a:solidFill>
              </a:rPr>
              <a:t>O</a:t>
            </a:r>
            <a:r>
              <a:rPr lang="en-US" b="1" baseline="-25000" dirty="0">
                <a:solidFill>
                  <a:srgbClr val="008F00"/>
                </a:solidFill>
              </a:rPr>
              <a:t>3</a:t>
            </a:r>
            <a:r>
              <a:rPr lang="en-US" b="1" dirty="0">
                <a:solidFill>
                  <a:srgbClr val="008F00"/>
                </a:solidFill>
              </a:rPr>
              <a:t>, CaF</a:t>
            </a:r>
            <a:r>
              <a:rPr lang="en-US" b="1" baseline="-25000" dirty="0">
                <a:solidFill>
                  <a:srgbClr val="008F00"/>
                </a:solidFill>
              </a:rPr>
              <a:t>2 </a:t>
            </a:r>
            <a:r>
              <a:rPr lang="en-US" b="1" dirty="0">
                <a:solidFill>
                  <a:srgbClr val="008F00"/>
                </a:solidFill>
              </a:rPr>
              <a:t> + Superconductors: Al, Ta, Nb  </a:t>
            </a:r>
          </a:p>
        </p:txBody>
      </p:sp>
    </p:spTree>
    <p:extLst>
      <p:ext uri="{BB962C8B-B14F-4D97-AF65-F5344CB8AC3E}">
        <p14:creationId xmlns:p14="http://schemas.microsoft.com/office/powerpoint/2010/main" val="1583617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62F06CD-DA38-99AB-F61D-9041640DF785}"/>
              </a:ext>
            </a:extLst>
          </p:cNvPr>
          <p:cNvSpPr>
            <a:spLocks noGrp="1"/>
          </p:cNvSpPr>
          <p:nvPr>
            <p:ph type="sldNum" sz="quarter" idx="12"/>
          </p:nvPr>
        </p:nvSpPr>
        <p:spPr/>
        <p:txBody>
          <a:bodyPr/>
          <a:lstStyle/>
          <a:p>
            <a:fld id="{9E4C0264-4E57-C843-99A1-13CB9086F4F6}" type="slidenum">
              <a:rPr lang="en-US" smtClean="0">
                <a:solidFill>
                  <a:schemeClr val="bg1"/>
                </a:solidFill>
              </a:rPr>
              <a:t>16</a:t>
            </a:fld>
            <a:endParaRPr lang="en-US" dirty="0">
              <a:solidFill>
                <a:schemeClr val="bg1"/>
              </a:solidFill>
            </a:endParaRPr>
          </a:p>
        </p:txBody>
      </p:sp>
      <p:sp>
        <p:nvSpPr>
          <p:cNvPr id="6" name="Title 19">
            <a:extLst>
              <a:ext uri="{FF2B5EF4-FFF2-40B4-BE49-F238E27FC236}">
                <a16:creationId xmlns:a16="http://schemas.microsoft.com/office/drawing/2014/main" id="{3B4E2EF5-66BB-AB1B-B50E-5259D0048EC5}"/>
              </a:ext>
            </a:extLst>
          </p:cNvPr>
          <p:cNvSpPr>
            <a:spLocks noGrp="1"/>
          </p:cNvSpPr>
          <p:nvPr>
            <p:ph type="title"/>
          </p:nvPr>
        </p:nvSpPr>
        <p:spPr>
          <a:xfrm>
            <a:off x="838200" y="365126"/>
            <a:ext cx="10515600" cy="800448"/>
          </a:xfrm>
        </p:spPr>
        <p:txBody>
          <a:bodyPr>
            <a:normAutofit/>
          </a:bodyPr>
          <a:lstStyle/>
          <a:p>
            <a:pPr algn="ctr"/>
            <a:r>
              <a:rPr lang="en-US" sz="3200" dirty="0">
                <a:solidFill>
                  <a:schemeClr val="bg1"/>
                </a:solidFill>
              </a:rPr>
              <a:t>Through phonons: Device response simulation</a:t>
            </a:r>
          </a:p>
        </p:txBody>
      </p:sp>
      <p:sp>
        <p:nvSpPr>
          <p:cNvPr id="10" name="TextBox 9">
            <a:extLst>
              <a:ext uri="{FF2B5EF4-FFF2-40B4-BE49-F238E27FC236}">
                <a16:creationId xmlns:a16="http://schemas.microsoft.com/office/drawing/2014/main" id="{4575E8FC-4962-2242-E4FA-FC38B2924855}"/>
              </a:ext>
            </a:extLst>
          </p:cNvPr>
          <p:cNvSpPr txBox="1"/>
          <p:nvPr/>
        </p:nvSpPr>
        <p:spPr>
          <a:xfrm>
            <a:off x="662610" y="3630552"/>
            <a:ext cx="2076594" cy="2308324"/>
          </a:xfrm>
          <a:prstGeom prst="rect">
            <a:avLst/>
          </a:prstGeom>
          <a:noFill/>
        </p:spPr>
        <p:txBody>
          <a:bodyPr wrap="none" rtlCol="0">
            <a:spAutoFit/>
          </a:bodyPr>
          <a:lstStyle/>
          <a:p>
            <a:r>
              <a:rPr lang="en-US" b="1" dirty="0">
                <a:solidFill>
                  <a:schemeClr val="bg1"/>
                </a:solidFill>
              </a:rPr>
              <a:t>Qubit Device</a:t>
            </a:r>
          </a:p>
          <a:p>
            <a:r>
              <a:rPr lang="en-US" b="1" dirty="0">
                <a:solidFill>
                  <a:schemeClr val="bg1"/>
                </a:solidFill>
              </a:rPr>
              <a:t>Rendering with</a:t>
            </a:r>
          </a:p>
          <a:p>
            <a:r>
              <a:rPr lang="en-US" b="1" dirty="0">
                <a:solidFill>
                  <a:schemeClr val="bg1"/>
                </a:solidFill>
              </a:rPr>
              <a:t>G4CMP</a:t>
            </a:r>
          </a:p>
          <a:p>
            <a:endParaRPr lang="en-US" b="1" dirty="0">
              <a:solidFill>
                <a:schemeClr val="bg1"/>
              </a:solidFill>
            </a:endParaRPr>
          </a:p>
          <a:p>
            <a:endParaRPr lang="en-US" b="1" dirty="0">
              <a:solidFill>
                <a:schemeClr val="bg1"/>
              </a:solidFill>
            </a:endParaRPr>
          </a:p>
          <a:p>
            <a:r>
              <a:rPr lang="en-US" b="1" dirty="0">
                <a:solidFill>
                  <a:srgbClr val="00B050"/>
                </a:solidFill>
              </a:rPr>
              <a:t>High phonon </a:t>
            </a:r>
          </a:p>
          <a:p>
            <a:r>
              <a:rPr lang="en-US" b="1" dirty="0">
                <a:solidFill>
                  <a:srgbClr val="00B050"/>
                </a:solidFill>
              </a:rPr>
              <a:t>collection efficiency</a:t>
            </a:r>
          </a:p>
          <a:p>
            <a:r>
              <a:rPr lang="en-US" b="1" dirty="0">
                <a:solidFill>
                  <a:srgbClr val="00B050"/>
                </a:solidFill>
              </a:rPr>
              <a:t>necessary</a:t>
            </a:r>
          </a:p>
        </p:txBody>
      </p:sp>
      <p:grpSp>
        <p:nvGrpSpPr>
          <p:cNvPr id="23" name="Group 22">
            <a:extLst>
              <a:ext uri="{FF2B5EF4-FFF2-40B4-BE49-F238E27FC236}">
                <a16:creationId xmlns:a16="http://schemas.microsoft.com/office/drawing/2014/main" id="{ABAA8792-CCBA-E05D-4B92-DB73D6BAD440}"/>
              </a:ext>
            </a:extLst>
          </p:cNvPr>
          <p:cNvGrpSpPr/>
          <p:nvPr/>
        </p:nvGrpSpPr>
        <p:grpSpPr>
          <a:xfrm>
            <a:off x="1165288" y="1157466"/>
            <a:ext cx="8461593" cy="2510045"/>
            <a:chOff x="652670" y="1165574"/>
            <a:chExt cx="8461593" cy="2510045"/>
          </a:xfrm>
        </p:grpSpPr>
        <p:pic>
          <p:nvPicPr>
            <p:cNvPr id="8" name="Picture 7">
              <a:extLst>
                <a:ext uri="{FF2B5EF4-FFF2-40B4-BE49-F238E27FC236}">
                  <a16:creationId xmlns:a16="http://schemas.microsoft.com/office/drawing/2014/main" id="{D4A6911A-EFCF-4DAF-20BE-F7F170EF14E9}"/>
                </a:ext>
              </a:extLst>
            </p:cNvPr>
            <p:cNvPicPr>
              <a:picLocks noChangeAspect="1"/>
            </p:cNvPicPr>
            <p:nvPr/>
          </p:nvPicPr>
          <p:blipFill>
            <a:blip r:embed="rId2"/>
            <a:stretch>
              <a:fillRect/>
            </a:stretch>
          </p:blipFill>
          <p:spPr>
            <a:xfrm>
              <a:off x="5228063" y="1271674"/>
              <a:ext cx="3886200" cy="1857900"/>
            </a:xfrm>
            <a:prstGeom prst="rect">
              <a:avLst/>
            </a:prstGeom>
          </p:spPr>
        </p:pic>
        <p:pic>
          <p:nvPicPr>
            <p:cNvPr id="9" name="Picture 8">
              <a:extLst>
                <a:ext uri="{FF2B5EF4-FFF2-40B4-BE49-F238E27FC236}">
                  <a16:creationId xmlns:a16="http://schemas.microsoft.com/office/drawing/2014/main" id="{3D9D23C7-B110-3F53-3E43-F8F23CA3EFA2}"/>
                </a:ext>
              </a:extLst>
            </p:cNvPr>
            <p:cNvPicPr>
              <a:picLocks noChangeAspect="1"/>
            </p:cNvPicPr>
            <p:nvPr/>
          </p:nvPicPr>
          <p:blipFill>
            <a:blip r:embed="rId3"/>
            <a:stretch>
              <a:fillRect/>
            </a:stretch>
          </p:blipFill>
          <p:spPr>
            <a:xfrm>
              <a:off x="652670" y="1165574"/>
              <a:ext cx="2284141" cy="2510045"/>
            </a:xfrm>
            <a:prstGeom prst="rect">
              <a:avLst/>
            </a:prstGeom>
          </p:spPr>
        </p:pic>
        <p:cxnSp>
          <p:nvCxnSpPr>
            <p:cNvPr id="11" name="Straight Arrow Connector 10">
              <a:extLst>
                <a:ext uri="{FF2B5EF4-FFF2-40B4-BE49-F238E27FC236}">
                  <a16:creationId xmlns:a16="http://schemas.microsoft.com/office/drawing/2014/main" id="{9A379B43-4FD1-9D10-5A4E-3DE737E1FF74}"/>
                </a:ext>
              </a:extLst>
            </p:cNvPr>
            <p:cNvCxnSpPr>
              <a:cxnSpLocks/>
            </p:cNvCxnSpPr>
            <p:nvPr/>
          </p:nvCxnSpPr>
          <p:spPr>
            <a:xfrm flipV="1">
              <a:off x="2610679" y="1364974"/>
              <a:ext cx="2495553" cy="540635"/>
            </a:xfrm>
            <a:prstGeom prst="straightConnector1">
              <a:avLst/>
            </a:prstGeom>
            <a:ln w="12700">
              <a:solidFill>
                <a:schemeClr val="tx2">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042727D1-9738-75BC-D011-41509BBDD252}"/>
                </a:ext>
              </a:extLst>
            </p:cNvPr>
            <p:cNvCxnSpPr>
              <a:cxnSpLocks/>
            </p:cNvCxnSpPr>
            <p:nvPr/>
          </p:nvCxnSpPr>
          <p:spPr>
            <a:xfrm>
              <a:off x="2610679" y="2756452"/>
              <a:ext cx="2495553" cy="323060"/>
            </a:xfrm>
            <a:prstGeom prst="straightConnector1">
              <a:avLst/>
            </a:prstGeom>
            <a:ln w="12700">
              <a:solidFill>
                <a:schemeClr val="tx2">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766D72EF-DF9C-719D-6CB0-A5FA11688F2D}"/>
              </a:ext>
            </a:extLst>
          </p:cNvPr>
          <p:cNvGrpSpPr/>
          <p:nvPr/>
        </p:nvGrpSpPr>
        <p:grpSpPr>
          <a:xfrm>
            <a:off x="5442151" y="3121466"/>
            <a:ext cx="4483260" cy="369332"/>
            <a:chOff x="5001742" y="3079512"/>
            <a:chExt cx="4483260" cy="369332"/>
          </a:xfrm>
        </p:grpSpPr>
        <p:sp>
          <p:nvSpPr>
            <p:cNvPr id="24" name="TextBox 23">
              <a:extLst>
                <a:ext uri="{FF2B5EF4-FFF2-40B4-BE49-F238E27FC236}">
                  <a16:creationId xmlns:a16="http://schemas.microsoft.com/office/drawing/2014/main" id="{47B5B748-3D41-5858-D33A-BED092DCB609}"/>
                </a:ext>
              </a:extLst>
            </p:cNvPr>
            <p:cNvSpPr txBox="1"/>
            <p:nvPr/>
          </p:nvSpPr>
          <p:spPr>
            <a:xfrm>
              <a:off x="5001742" y="3079512"/>
              <a:ext cx="2256515" cy="369332"/>
            </a:xfrm>
            <a:prstGeom prst="rect">
              <a:avLst/>
            </a:prstGeom>
            <a:noFill/>
          </p:spPr>
          <p:txBody>
            <a:bodyPr wrap="none" rtlCol="0">
              <a:spAutoFit/>
            </a:bodyPr>
            <a:lstStyle/>
            <a:p>
              <a:r>
                <a:rPr lang="en-US" b="1" dirty="0">
                  <a:solidFill>
                    <a:schemeClr val="bg1"/>
                  </a:solidFill>
                </a:rPr>
                <a:t>Limited Ground Plane</a:t>
              </a:r>
            </a:p>
          </p:txBody>
        </p:sp>
        <p:sp>
          <p:nvSpPr>
            <p:cNvPr id="25" name="TextBox 24">
              <a:extLst>
                <a:ext uri="{FF2B5EF4-FFF2-40B4-BE49-F238E27FC236}">
                  <a16:creationId xmlns:a16="http://schemas.microsoft.com/office/drawing/2014/main" id="{44048D6D-ED6C-D34B-5495-D911A5D67B7C}"/>
                </a:ext>
              </a:extLst>
            </p:cNvPr>
            <p:cNvSpPr txBox="1"/>
            <p:nvPr/>
          </p:nvSpPr>
          <p:spPr>
            <a:xfrm>
              <a:off x="7171163" y="3079512"/>
              <a:ext cx="2313839" cy="369332"/>
            </a:xfrm>
            <a:prstGeom prst="rect">
              <a:avLst/>
            </a:prstGeom>
            <a:noFill/>
          </p:spPr>
          <p:txBody>
            <a:bodyPr wrap="none" rtlCol="0">
              <a:spAutoFit/>
            </a:bodyPr>
            <a:lstStyle/>
            <a:p>
              <a:r>
                <a:rPr lang="en-US" b="1" dirty="0">
                  <a:solidFill>
                    <a:schemeClr val="bg1"/>
                  </a:solidFill>
                </a:rPr>
                <a:t>Meshed Ground Plane</a:t>
              </a:r>
            </a:p>
          </p:txBody>
        </p:sp>
      </p:grpSp>
      <p:sp>
        <p:nvSpPr>
          <p:cNvPr id="29" name="TextBox 28">
            <a:extLst>
              <a:ext uri="{FF2B5EF4-FFF2-40B4-BE49-F238E27FC236}">
                <a16:creationId xmlns:a16="http://schemas.microsoft.com/office/drawing/2014/main" id="{F3D3329F-95E9-4D24-7E23-06F680A059E6}"/>
              </a:ext>
            </a:extLst>
          </p:cNvPr>
          <p:cNvSpPr txBox="1"/>
          <p:nvPr/>
        </p:nvSpPr>
        <p:spPr>
          <a:xfrm>
            <a:off x="10064495" y="991264"/>
            <a:ext cx="1582677" cy="584775"/>
          </a:xfrm>
          <a:prstGeom prst="rect">
            <a:avLst/>
          </a:prstGeom>
          <a:noFill/>
          <a:ln>
            <a:solidFill>
              <a:schemeClr val="tx1">
                <a:lumMod val="75000"/>
              </a:schemeClr>
            </a:solidFill>
          </a:ln>
        </p:spPr>
        <p:txBody>
          <a:bodyPr wrap="none" rtlCol="0">
            <a:spAutoFit/>
          </a:bodyPr>
          <a:lstStyle/>
          <a:p>
            <a:pPr algn="ctr"/>
            <a:r>
              <a:rPr lang="en-US" sz="1600" dirty="0">
                <a:solidFill>
                  <a:srgbClr val="FF0000"/>
                </a:solidFill>
              </a:rPr>
              <a:t>Israel Hernandez</a:t>
            </a:r>
          </a:p>
          <a:p>
            <a:pPr algn="ctr"/>
            <a:r>
              <a:rPr lang="en-US" sz="1600" dirty="0">
                <a:solidFill>
                  <a:srgbClr val="FF0000"/>
                </a:solidFill>
              </a:rPr>
              <a:t>IIT</a:t>
            </a:r>
          </a:p>
        </p:txBody>
      </p:sp>
      <p:grpSp>
        <p:nvGrpSpPr>
          <p:cNvPr id="33" name="Group 32">
            <a:extLst>
              <a:ext uri="{FF2B5EF4-FFF2-40B4-BE49-F238E27FC236}">
                <a16:creationId xmlns:a16="http://schemas.microsoft.com/office/drawing/2014/main" id="{5FEFF71C-9E02-A660-3AD0-345B88B15B26}"/>
              </a:ext>
            </a:extLst>
          </p:cNvPr>
          <p:cNvGrpSpPr/>
          <p:nvPr/>
        </p:nvGrpSpPr>
        <p:grpSpPr>
          <a:xfrm>
            <a:off x="10064495" y="1607145"/>
            <a:ext cx="1694310" cy="1711555"/>
            <a:chOff x="10400522" y="1890147"/>
            <a:chExt cx="1694310" cy="1711555"/>
          </a:xfrm>
        </p:grpSpPr>
        <p:pic>
          <p:nvPicPr>
            <p:cNvPr id="31" name="Picture 30">
              <a:extLst>
                <a:ext uri="{FF2B5EF4-FFF2-40B4-BE49-F238E27FC236}">
                  <a16:creationId xmlns:a16="http://schemas.microsoft.com/office/drawing/2014/main" id="{7EBD42DB-B792-9746-A594-DD99D838AB6A}"/>
                </a:ext>
              </a:extLst>
            </p:cNvPr>
            <p:cNvPicPr>
              <a:picLocks noChangeAspect="1"/>
            </p:cNvPicPr>
            <p:nvPr/>
          </p:nvPicPr>
          <p:blipFill>
            <a:blip r:embed="rId4"/>
            <a:stretch>
              <a:fillRect/>
            </a:stretch>
          </p:blipFill>
          <p:spPr>
            <a:xfrm>
              <a:off x="10400522" y="1890147"/>
              <a:ext cx="1694310" cy="1711555"/>
            </a:xfrm>
            <a:prstGeom prst="rect">
              <a:avLst/>
            </a:prstGeom>
          </p:spPr>
        </p:pic>
        <p:sp>
          <p:nvSpPr>
            <p:cNvPr id="32" name="Oval 31">
              <a:extLst>
                <a:ext uri="{FF2B5EF4-FFF2-40B4-BE49-F238E27FC236}">
                  <a16:creationId xmlns:a16="http://schemas.microsoft.com/office/drawing/2014/main" id="{872E6BED-6111-35E7-7762-99103FD51474}"/>
                </a:ext>
              </a:extLst>
            </p:cNvPr>
            <p:cNvSpPr/>
            <p:nvPr/>
          </p:nvSpPr>
          <p:spPr>
            <a:xfrm>
              <a:off x="10659513" y="1967945"/>
              <a:ext cx="1095352" cy="1009187"/>
            </a:xfrm>
            <a:prstGeom prst="ellipse">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t>QUBIT</a:t>
              </a:r>
            </a:p>
            <a:p>
              <a:pPr algn="ctr"/>
              <a:r>
                <a:rPr lang="en-US" sz="1100" b="1" dirty="0"/>
                <a:t>DESIGN</a:t>
              </a:r>
            </a:p>
          </p:txBody>
        </p:sp>
      </p:grpSp>
      <p:pic>
        <p:nvPicPr>
          <p:cNvPr id="2" name="Picture 1">
            <a:extLst>
              <a:ext uri="{FF2B5EF4-FFF2-40B4-BE49-F238E27FC236}">
                <a16:creationId xmlns:a16="http://schemas.microsoft.com/office/drawing/2014/main" id="{B0050C65-780A-7A56-52DE-6C8BC00244FD}"/>
              </a:ext>
            </a:extLst>
          </p:cNvPr>
          <p:cNvPicPr>
            <a:picLocks noChangeAspect="1"/>
          </p:cNvPicPr>
          <p:nvPr/>
        </p:nvPicPr>
        <p:blipFill>
          <a:blip r:embed="rId5"/>
          <a:stretch>
            <a:fillRect/>
          </a:stretch>
        </p:blipFill>
        <p:spPr>
          <a:xfrm>
            <a:off x="2991308" y="3853882"/>
            <a:ext cx="2942409" cy="2446952"/>
          </a:xfrm>
          <a:prstGeom prst="rect">
            <a:avLst/>
          </a:prstGeom>
        </p:spPr>
      </p:pic>
      <p:pic>
        <p:nvPicPr>
          <p:cNvPr id="3" name="Picture 2">
            <a:extLst>
              <a:ext uri="{FF2B5EF4-FFF2-40B4-BE49-F238E27FC236}">
                <a16:creationId xmlns:a16="http://schemas.microsoft.com/office/drawing/2014/main" id="{3CA1F1C1-ACE3-1AA1-671F-0E10756CB255}"/>
              </a:ext>
            </a:extLst>
          </p:cNvPr>
          <p:cNvPicPr>
            <a:picLocks noChangeAspect="1"/>
          </p:cNvPicPr>
          <p:nvPr/>
        </p:nvPicPr>
        <p:blipFill>
          <a:blip r:embed="rId6"/>
          <a:stretch>
            <a:fillRect/>
          </a:stretch>
        </p:blipFill>
        <p:spPr>
          <a:xfrm>
            <a:off x="5933717" y="4389190"/>
            <a:ext cx="3232351" cy="1180352"/>
          </a:xfrm>
          <a:prstGeom prst="rect">
            <a:avLst/>
          </a:prstGeom>
        </p:spPr>
      </p:pic>
      <p:sp>
        <p:nvSpPr>
          <p:cNvPr id="5" name="TextBox 4">
            <a:extLst>
              <a:ext uri="{FF2B5EF4-FFF2-40B4-BE49-F238E27FC236}">
                <a16:creationId xmlns:a16="http://schemas.microsoft.com/office/drawing/2014/main" id="{0012F80B-8967-7B79-AA15-2957D5563E15}"/>
              </a:ext>
            </a:extLst>
          </p:cNvPr>
          <p:cNvSpPr txBox="1"/>
          <p:nvPr/>
        </p:nvSpPr>
        <p:spPr>
          <a:xfrm>
            <a:off x="7760388" y="5217124"/>
            <a:ext cx="4088748" cy="1323439"/>
          </a:xfrm>
          <a:prstGeom prst="rect">
            <a:avLst/>
          </a:prstGeom>
          <a:noFill/>
        </p:spPr>
        <p:txBody>
          <a:bodyPr wrap="none" rtlCol="0">
            <a:spAutoFit/>
          </a:bodyPr>
          <a:lstStyle/>
          <a:p>
            <a:r>
              <a:rPr lang="en-US" sz="1600" dirty="0">
                <a:solidFill>
                  <a:srgbClr val="008F00"/>
                </a:solidFill>
              </a:rPr>
              <a:t>With T</a:t>
            </a:r>
            <a:r>
              <a:rPr lang="en-US" sz="1600" baseline="-25000" dirty="0">
                <a:solidFill>
                  <a:srgbClr val="008F00"/>
                </a:solidFill>
              </a:rPr>
              <a:t>1</a:t>
            </a:r>
            <a:r>
              <a:rPr lang="en-US" sz="1600" dirty="0">
                <a:solidFill>
                  <a:srgbClr val="008F00"/>
                </a:solidFill>
              </a:rPr>
              <a:t> relaxation scheme and Si substrate,</a:t>
            </a:r>
          </a:p>
          <a:p>
            <a:r>
              <a:rPr lang="en-US" sz="1600" dirty="0">
                <a:solidFill>
                  <a:srgbClr val="008F00"/>
                </a:solidFill>
              </a:rPr>
              <a:t>Estimated </a:t>
            </a:r>
            <a:r>
              <a:rPr lang="en-US" sz="1600" b="1" dirty="0">
                <a:solidFill>
                  <a:srgbClr val="008F00"/>
                </a:solidFill>
              </a:rPr>
              <a:t>E</a:t>
            </a:r>
            <a:r>
              <a:rPr lang="en-US" sz="1600" b="1" baseline="-25000" dirty="0">
                <a:solidFill>
                  <a:srgbClr val="008F00"/>
                </a:solidFill>
              </a:rPr>
              <a:t>th </a:t>
            </a:r>
            <a:r>
              <a:rPr lang="en-US" sz="1600" b="1" dirty="0">
                <a:solidFill>
                  <a:srgbClr val="008F00"/>
                </a:solidFill>
              </a:rPr>
              <a:t>~ 0.44 eV and resolution 88 </a:t>
            </a:r>
            <a:r>
              <a:rPr lang="en-US" sz="1600" b="1" dirty="0" err="1">
                <a:solidFill>
                  <a:srgbClr val="008F00"/>
                </a:solidFill>
              </a:rPr>
              <a:t>meV</a:t>
            </a:r>
            <a:endParaRPr lang="en-US" sz="1600" b="1" dirty="0">
              <a:solidFill>
                <a:srgbClr val="008F00"/>
              </a:solidFill>
            </a:endParaRPr>
          </a:p>
          <a:p>
            <a:endParaRPr lang="en-US" sz="1600" dirty="0">
              <a:solidFill>
                <a:srgbClr val="008F00"/>
              </a:solidFill>
            </a:endParaRPr>
          </a:p>
          <a:p>
            <a:r>
              <a:rPr lang="en-US" sz="1600" dirty="0">
                <a:solidFill>
                  <a:srgbClr val="008F00"/>
                </a:solidFill>
              </a:rPr>
              <a:t>Expected to push this threshold lower with </a:t>
            </a:r>
          </a:p>
          <a:p>
            <a:r>
              <a:rPr lang="en-US" sz="1600" dirty="0">
                <a:solidFill>
                  <a:srgbClr val="008F00"/>
                </a:solidFill>
              </a:rPr>
              <a:t>Charge parity readout and Sapphire</a:t>
            </a:r>
          </a:p>
        </p:txBody>
      </p:sp>
    </p:spTree>
    <p:extLst>
      <p:ext uri="{BB962C8B-B14F-4D97-AF65-F5344CB8AC3E}">
        <p14:creationId xmlns:p14="http://schemas.microsoft.com/office/powerpoint/2010/main" val="10065327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6CDC0D6-A64C-631C-0F46-D87AE1340BDE}"/>
            </a:ext>
          </a:extLst>
        </p:cNvPr>
        <p:cNvGrpSpPr/>
        <p:nvPr/>
      </p:nvGrpSpPr>
      <p:grpSpPr>
        <a:xfrm>
          <a:off x="0" y="0"/>
          <a:ext cx="0" cy="0"/>
          <a:chOff x="0" y="0"/>
          <a:chExt cx="0" cy="0"/>
        </a:xfrm>
      </p:grpSpPr>
      <p:grpSp>
        <p:nvGrpSpPr>
          <p:cNvPr id="56" name="Group 55">
            <a:extLst>
              <a:ext uri="{FF2B5EF4-FFF2-40B4-BE49-F238E27FC236}">
                <a16:creationId xmlns:a16="http://schemas.microsoft.com/office/drawing/2014/main" id="{57F857E0-6AAB-8105-C749-0C9C95D04E43}"/>
              </a:ext>
            </a:extLst>
          </p:cNvPr>
          <p:cNvGrpSpPr/>
          <p:nvPr/>
        </p:nvGrpSpPr>
        <p:grpSpPr>
          <a:xfrm>
            <a:off x="1732875" y="2630912"/>
            <a:ext cx="4139255" cy="1544964"/>
            <a:chOff x="1519515" y="2190769"/>
            <a:chExt cx="4139255" cy="1544964"/>
          </a:xfrm>
        </p:grpSpPr>
        <p:grpSp>
          <p:nvGrpSpPr>
            <p:cNvPr id="61" name="Group 60">
              <a:extLst>
                <a:ext uri="{FF2B5EF4-FFF2-40B4-BE49-F238E27FC236}">
                  <a16:creationId xmlns:a16="http://schemas.microsoft.com/office/drawing/2014/main" id="{2D5B56C9-9C6F-9B82-EA94-DE2D499345DA}"/>
                </a:ext>
              </a:extLst>
            </p:cNvPr>
            <p:cNvGrpSpPr/>
            <p:nvPr/>
          </p:nvGrpSpPr>
          <p:grpSpPr>
            <a:xfrm>
              <a:off x="1519515" y="2190769"/>
              <a:ext cx="4139255" cy="957119"/>
              <a:chOff x="1519515" y="2190769"/>
              <a:chExt cx="4139255" cy="957119"/>
            </a:xfrm>
          </p:grpSpPr>
          <p:sp>
            <p:nvSpPr>
              <p:cNvPr id="72" name="TextBox 71">
                <a:extLst>
                  <a:ext uri="{FF2B5EF4-FFF2-40B4-BE49-F238E27FC236}">
                    <a16:creationId xmlns:a16="http://schemas.microsoft.com/office/drawing/2014/main" id="{A0592A9F-9EEC-52CD-50EC-7C1B9AC71813}"/>
                  </a:ext>
                </a:extLst>
              </p:cNvPr>
              <p:cNvSpPr txBox="1"/>
              <p:nvPr/>
            </p:nvSpPr>
            <p:spPr>
              <a:xfrm>
                <a:off x="1519515" y="2529323"/>
                <a:ext cx="4139255" cy="618565"/>
              </a:xfrm>
              <a:prstGeom prst="rect">
                <a:avLst/>
              </a:prstGeom>
              <a:solidFill>
                <a:schemeClr val="accent3">
                  <a:lumMod val="60000"/>
                  <a:lumOff val="40000"/>
                </a:schemeClr>
              </a:solidFill>
            </p:spPr>
            <p:txBody>
              <a:bodyPr wrap="square" rtlCol="0">
                <a:spAutoFit/>
              </a:bodyPr>
              <a:lstStyle/>
              <a:p>
                <a:endParaRPr lang="en-US" dirty="0"/>
              </a:p>
            </p:txBody>
          </p:sp>
          <p:sp>
            <p:nvSpPr>
              <p:cNvPr id="73" name="TextBox 72">
                <a:extLst>
                  <a:ext uri="{FF2B5EF4-FFF2-40B4-BE49-F238E27FC236}">
                    <a16:creationId xmlns:a16="http://schemas.microsoft.com/office/drawing/2014/main" id="{A8E44B31-EFD5-F2E9-9332-410155E61FCA}"/>
                  </a:ext>
                </a:extLst>
              </p:cNvPr>
              <p:cNvSpPr txBox="1"/>
              <p:nvPr/>
            </p:nvSpPr>
            <p:spPr>
              <a:xfrm>
                <a:off x="2225486" y="2190769"/>
                <a:ext cx="2460813" cy="338554"/>
              </a:xfrm>
              <a:prstGeom prst="rect">
                <a:avLst/>
              </a:prstGeom>
              <a:solidFill>
                <a:schemeClr val="accent5">
                  <a:lumMod val="40000"/>
                  <a:lumOff val="60000"/>
                </a:schemeClr>
              </a:solidFill>
            </p:spPr>
            <p:txBody>
              <a:bodyPr wrap="square" rtlCol="0">
                <a:spAutoFit/>
              </a:bodyPr>
              <a:lstStyle/>
              <a:p>
                <a:endParaRPr lang="en-US" sz="1600" dirty="0">
                  <a:solidFill>
                    <a:schemeClr val="tx2">
                      <a:lumMod val="75000"/>
                    </a:schemeClr>
                  </a:solidFill>
                </a:endParaRPr>
              </a:p>
            </p:txBody>
          </p:sp>
          <p:sp>
            <p:nvSpPr>
              <p:cNvPr id="74" name="TextBox 73">
                <a:extLst>
                  <a:ext uri="{FF2B5EF4-FFF2-40B4-BE49-F238E27FC236}">
                    <a16:creationId xmlns:a16="http://schemas.microsoft.com/office/drawing/2014/main" id="{E4DE1EFF-A41F-BE40-9761-E7CB0D73408F}"/>
                  </a:ext>
                </a:extLst>
              </p:cNvPr>
              <p:cNvSpPr txBox="1"/>
              <p:nvPr/>
            </p:nvSpPr>
            <p:spPr>
              <a:xfrm>
                <a:off x="2931467" y="2207588"/>
                <a:ext cx="537874" cy="338554"/>
              </a:xfrm>
              <a:prstGeom prst="rect">
                <a:avLst/>
              </a:prstGeom>
              <a:solidFill>
                <a:schemeClr val="tx1">
                  <a:lumMod val="85000"/>
                </a:schemeClr>
              </a:solidFill>
            </p:spPr>
            <p:txBody>
              <a:bodyPr wrap="square" rtlCol="0">
                <a:spAutoFit/>
              </a:bodyPr>
              <a:lstStyle/>
              <a:p>
                <a:endParaRPr lang="en-US" sz="1600" dirty="0"/>
              </a:p>
            </p:txBody>
          </p:sp>
        </p:grpSp>
        <p:sp>
          <p:nvSpPr>
            <p:cNvPr id="62" name="TextBox 61">
              <a:extLst>
                <a:ext uri="{FF2B5EF4-FFF2-40B4-BE49-F238E27FC236}">
                  <a16:creationId xmlns:a16="http://schemas.microsoft.com/office/drawing/2014/main" id="{8344892E-19AC-2C72-A908-7A099D9B9D0A}"/>
                </a:ext>
              </a:extLst>
            </p:cNvPr>
            <p:cNvSpPr txBox="1"/>
            <p:nvPr/>
          </p:nvSpPr>
          <p:spPr>
            <a:xfrm>
              <a:off x="1991197" y="3366401"/>
              <a:ext cx="3003964" cy="369332"/>
            </a:xfrm>
            <a:prstGeom prst="rect">
              <a:avLst/>
            </a:prstGeom>
            <a:noFill/>
          </p:spPr>
          <p:txBody>
            <a:bodyPr wrap="none" rtlCol="0">
              <a:spAutoFit/>
            </a:bodyPr>
            <a:lstStyle/>
            <a:p>
              <a:r>
                <a:rPr lang="en-US" dirty="0">
                  <a:solidFill>
                    <a:schemeClr val="bg1"/>
                  </a:solidFill>
                </a:rPr>
                <a:t>Substrate (Silicon or Sapphire)</a:t>
              </a:r>
            </a:p>
          </p:txBody>
        </p:sp>
        <p:cxnSp>
          <p:nvCxnSpPr>
            <p:cNvPr id="69" name="Straight Arrow Connector 68">
              <a:extLst>
                <a:ext uri="{FF2B5EF4-FFF2-40B4-BE49-F238E27FC236}">
                  <a16:creationId xmlns:a16="http://schemas.microsoft.com/office/drawing/2014/main" id="{5D84B2C0-6EF2-56B9-5969-9974F8660F69}"/>
                </a:ext>
              </a:extLst>
            </p:cNvPr>
            <p:cNvCxnSpPr>
              <a:cxnSpLocks/>
            </p:cNvCxnSpPr>
            <p:nvPr/>
          </p:nvCxnSpPr>
          <p:spPr>
            <a:xfrm flipV="1">
              <a:off x="3408550" y="3147888"/>
              <a:ext cx="0" cy="263235"/>
            </a:xfrm>
            <a:prstGeom prst="straightConnector1">
              <a:avLst/>
            </a:prstGeom>
            <a:ln w="12700">
              <a:solidFill>
                <a:schemeClr val="tx2">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C7E1E007-98EB-6FE2-794F-4C51ACA97F70}"/>
                </a:ext>
              </a:extLst>
            </p:cNvPr>
            <p:cNvSpPr txBox="1"/>
            <p:nvPr/>
          </p:nvSpPr>
          <p:spPr>
            <a:xfrm>
              <a:off x="4801244" y="2190769"/>
              <a:ext cx="857525" cy="338554"/>
            </a:xfrm>
            <a:prstGeom prst="rect">
              <a:avLst/>
            </a:prstGeom>
            <a:solidFill>
              <a:schemeClr val="accent5">
                <a:lumMod val="60000"/>
                <a:lumOff val="40000"/>
              </a:schemeClr>
            </a:solidFill>
          </p:spPr>
          <p:txBody>
            <a:bodyPr wrap="square" rtlCol="0">
              <a:spAutoFit/>
            </a:bodyPr>
            <a:lstStyle/>
            <a:p>
              <a:endParaRPr lang="en-US" sz="1600" dirty="0">
                <a:solidFill>
                  <a:schemeClr val="accent2">
                    <a:lumMod val="60000"/>
                    <a:lumOff val="40000"/>
                  </a:schemeClr>
                </a:solidFill>
              </a:endParaRPr>
            </a:p>
          </p:txBody>
        </p:sp>
      </p:grpSp>
      <p:sp>
        <p:nvSpPr>
          <p:cNvPr id="2" name="Slide Number Placeholder 1">
            <a:extLst>
              <a:ext uri="{FF2B5EF4-FFF2-40B4-BE49-F238E27FC236}">
                <a16:creationId xmlns:a16="http://schemas.microsoft.com/office/drawing/2014/main" id="{66D8209F-ACB3-42BF-5E2E-22EC9FE54A9C}"/>
              </a:ext>
            </a:extLst>
          </p:cNvPr>
          <p:cNvSpPr>
            <a:spLocks noGrp="1"/>
          </p:cNvSpPr>
          <p:nvPr>
            <p:ph type="sldNum" sz="quarter" idx="12"/>
          </p:nvPr>
        </p:nvSpPr>
        <p:spPr/>
        <p:txBody>
          <a:bodyPr/>
          <a:lstStyle/>
          <a:p>
            <a:fld id="{9E4C0264-4E57-C843-99A1-13CB9086F4F6}" type="slidenum">
              <a:rPr lang="en-US" smtClean="0">
                <a:solidFill>
                  <a:schemeClr val="bg1"/>
                </a:solidFill>
              </a:rPr>
              <a:t>17</a:t>
            </a:fld>
            <a:endParaRPr lang="en-US" dirty="0">
              <a:solidFill>
                <a:schemeClr val="bg1"/>
              </a:solidFill>
            </a:endParaRPr>
          </a:p>
        </p:txBody>
      </p:sp>
      <p:sp>
        <p:nvSpPr>
          <p:cNvPr id="11" name="TextBox 10">
            <a:extLst>
              <a:ext uri="{FF2B5EF4-FFF2-40B4-BE49-F238E27FC236}">
                <a16:creationId xmlns:a16="http://schemas.microsoft.com/office/drawing/2014/main" id="{390AC4E8-1F07-0A09-3CB4-75278B961635}"/>
              </a:ext>
            </a:extLst>
          </p:cNvPr>
          <p:cNvSpPr txBox="1"/>
          <p:nvPr/>
        </p:nvSpPr>
        <p:spPr>
          <a:xfrm>
            <a:off x="243992" y="2411126"/>
            <a:ext cx="1812291" cy="646331"/>
          </a:xfrm>
          <a:prstGeom prst="rect">
            <a:avLst/>
          </a:prstGeom>
          <a:noFill/>
        </p:spPr>
        <p:txBody>
          <a:bodyPr wrap="none" rtlCol="0">
            <a:spAutoFit/>
          </a:bodyPr>
          <a:lstStyle/>
          <a:p>
            <a:r>
              <a:rPr lang="en-US" dirty="0">
                <a:solidFill>
                  <a:schemeClr val="bg1"/>
                </a:solidFill>
              </a:rPr>
              <a:t>Phonons (crystal</a:t>
            </a:r>
          </a:p>
          <a:p>
            <a:r>
              <a:rPr lang="en-US" dirty="0">
                <a:solidFill>
                  <a:schemeClr val="bg1"/>
                </a:solidFill>
              </a:rPr>
              <a:t>lattice vibrations)</a:t>
            </a:r>
          </a:p>
        </p:txBody>
      </p:sp>
      <p:cxnSp>
        <p:nvCxnSpPr>
          <p:cNvPr id="12" name="Straight Arrow Connector 11">
            <a:extLst>
              <a:ext uri="{FF2B5EF4-FFF2-40B4-BE49-F238E27FC236}">
                <a16:creationId xmlns:a16="http://schemas.microsoft.com/office/drawing/2014/main" id="{88C238B3-2596-4828-5209-77B86E94B646}"/>
              </a:ext>
            </a:extLst>
          </p:cNvPr>
          <p:cNvCxnSpPr>
            <a:cxnSpLocks/>
          </p:cNvCxnSpPr>
          <p:nvPr/>
        </p:nvCxnSpPr>
        <p:spPr>
          <a:xfrm>
            <a:off x="1413315" y="3017297"/>
            <a:ext cx="892728" cy="258673"/>
          </a:xfrm>
          <a:prstGeom prst="straightConnector1">
            <a:avLst/>
          </a:prstGeom>
          <a:ln w="12700">
            <a:solidFill>
              <a:schemeClr val="tx2">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0" name="Title 19">
            <a:extLst>
              <a:ext uri="{FF2B5EF4-FFF2-40B4-BE49-F238E27FC236}">
                <a16:creationId xmlns:a16="http://schemas.microsoft.com/office/drawing/2014/main" id="{174EFDB4-668C-64B0-BD54-F612092C5E2E}"/>
              </a:ext>
            </a:extLst>
          </p:cNvPr>
          <p:cNvSpPr>
            <a:spLocks noGrp="1"/>
          </p:cNvSpPr>
          <p:nvPr>
            <p:ph type="title"/>
          </p:nvPr>
        </p:nvSpPr>
        <p:spPr>
          <a:xfrm>
            <a:off x="838200" y="365126"/>
            <a:ext cx="10515600" cy="800448"/>
          </a:xfrm>
          <a:ln>
            <a:solidFill>
              <a:schemeClr val="tx1"/>
            </a:solidFill>
            <a:prstDash val="solid"/>
          </a:ln>
        </p:spPr>
        <p:txBody>
          <a:bodyPr/>
          <a:lstStyle/>
          <a:p>
            <a:endParaRPr lang="en-US" dirty="0"/>
          </a:p>
        </p:txBody>
      </p:sp>
      <p:sp>
        <p:nvSpPr>
          <p:cNvPr id="22" name="Title 1">
            <a:extLst>
              <a:ext uri="{FF2B5EF4-FFF2-40B4-BE49-F238E27FC236}">
                <a16:creationId xmlns:a16="http://schemas.microsoft.com/office/drawing/2014/main" id="{30522CE0-00C9-F371-FC6A-CEB67F26F56F}"/>
              </a:ext>
            </a:extLst>
          </p:cNvPr>
          <p:cNvSpPr txBox="1">
            <a:spLocks/>
          </p:cNvSpPr>
          <p:nvPr/>
        </p:nvSpPr>
        <p:spPr>
          <a:xfrm>
            <a:off x="1801125" y="-24339"/>
            <a:ext cx="7882967" cy="154665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en-US" sz="3200" dirty="0">
                <a:solidFill>
                  <a:schemeClr val="bg1"/>
                </a:solidFill>
              </a:rPr>
            </a:br>
            <a:r>
              <a:rPr lang="en-US" sz="3200" dirty="0">
                <a:solidFill>
                  <a:schemeClr val="bg1"/>
                </a:solidFill>
              </a:rPr>
              <a:t>Through phonons: Gap Engineering</a:t>
            </a:r>
            <a:br>
              <a:rPr lang="en-US" sz="3200" dirty="0">
                <a:solidFill>
                  <a:schemeClr val="bg1"/>
                </a:solidFill>
              </a:rPr>
            </a:br>
            <a:endParaRPr lang="en-US" sz="3200" dirty="0">
              <a:solidFill>
                <a:schemeClr val="bg1"/>
              </a:solidFill>
            </a:endParaRPr>
          </a:p>
        </p:txBody>
      </p:sp>
      <p:sp>
        <p:nvSpPr>
          <p:cNvPr id="32" name="TextBox 31">
            <a:extLst>
              <a:ext uri="{FF2B5EF4-FFF2-40B4-BE49-F238E27FC236}">
                <a16:creationId xmlns:a16="http://schemas.microsoft.com/office/drawing/2014/main" id="{B786F4B4-63F5-87DF-C590-6EBCB007AC08}"/>
              </a:ext>
            </a:extLst>
          </p:cNvPr>
          <p:cNvSpPr txBox="1"/>
          <p:nvPr/>
        </p:nvSpPr>
        <p:spPr>
          <a:xfrm>
            <a:off x="9978010" y="4491401"/>
            <a:ext cx="1574405" cy="338554"/>
          </a:xfrm>
          <a:prstGeom prst="rect">
            <a:avLst/>
          </a:prstGeom>
          <a:noFill/>
          <a:ln>
            <a:solidFill>
              <a:schemeClr val="tx1">
                <a:lumMod val="75000"/>
              </a:schemeClr>
            </a:solidFill>
          </a:ln>
        </p:spPr>
        <p:txBody>
          <a:bodyPr wrap="none" rtlCol="0">
            <a:spAutoFit/>
          </a:bodyPr>
          <a:lstStyle/>
          <a:p>
            <a:r>
              <a:rPr lang="en-US" sz="1600" dirty="0">
                <a:solidFill>
                  <a:srgbClr val="FF0000"/>
                </a:solidFill>
              </a:rPr>
              <a:t>Northwestern U.</a:t>
            </a:r>
          </a:p>
        </p:txBody>
      </p:sp>
      <p:sp>
        <p:nvSpPr>
          <p:cNvPr id="33" name="TextBox 32">
            <a:extLst>
              <a:ext uri="{FF2B5EF4-FFF2-40B4-BE49-F238E27FC236}">
                <a16:creationId xmlns:a16="http://schemas.microsoft.com/office/drawing/2014/main" id="{8FAB37DE-B854-468C-F59D-F4734AC2647B}"/>
              </a:ext>
            </a:extLst>
          </p:cNvPr>
          <p:cNvSpPr txBox="1"/>
          <p:nvPr/>
        </p:nvSpPr>
        <p:spPr>
          <a:xfrm>
            <a:off x="243992" y="3039854"/>
            <a:ext cx="1430200" cy="369332"/>
          </a:xfrm>
          <a:prstGeom prst="rect">
            <a:avLst/>
          </a:prstGeom>
          <a:noFill/>
        </p:spPr>
        <p:txBody>
          <a:bodyPr wrap="none" rtlCol="0">
            <a:spAutoFit/>
          </a:bodyPr>
          <a:lstStyle/>
          <a:p>
            <a:r>
              <a:rPr lang="en-US" dirty="0">
                <a:solidFill>
                  <a:schemeClr val="bg1"/>
                </a:solidFill>
              </a:rPr>
              <a:t>10 - 100 </a:t>
            </a:r>
            <a:r>
              <a:rPr lang="en-US" dirty="0" err="1">
                <a:solidFill>
                  <a:schemeClr val="bg1"/>
                </a:solidFill>
              </a:rPr>
              <a:t>meV</a:t>
            </a:r>
            <a:endParaRPr lang="en-US" dirty="0">
              <a:solidFill>
                <a:schemeClr val="bg1"/>
              </a:solidFill>
            </a:endParaRPr>
          </a:p>
        </p:txBody>
      </p:sp>
      <p:grpSp>
        <p:nvGrpSpPr>
          <p:cNvPr id="81" name="Group 80">
            <a:extLst>
              <a:ext uri="{FF2B5EF4-FFF2-40B4-BE49-F238E27FC236}">
                <a16:creationId xmlns:a16="http://schemas.microsoft.com/office/drawing/2014/main" id="{DDE521EE-11FF-5A39-36D9-3785C8DA31DE}"/>
              </a:ext>
            </a:extLst>
          </p:cNvPr>
          <p:cNvGrpSpPr/>
          <p:nvPr/>
        </p:nvGrpSpPr>
        <p:grpSpPr>
          <a:xfrm>
            <a:off x="1392745" y="1425754"/>
            <a:ext cx="1519493" cy="1639114"/>
            <a:chOff x="1392745" y="1425754"/>
            <a:chExt cx="1519493" cy="1639114"/>
          </a:xfrm>
        </p:grpSpPr>
        <p:cxnSp>
          <p:nvCxnSpPr>
            <p:cNvPr id="34" name="Straight Arrow Connector 33">
              <a:extLst>
                <a:ext uri="{FF2B5EF4-FFF2-40B4-BE49-F238E27FC236}">
                  <a16:creationId xmlns:a16="http://schemas.microsoft.com/office/drawing/2014/main" id="{ABF025C0-AB10-F3AA-49CF-4090EA354506}"/>
                </a:ext>
              </a:extLst>
            </p:cNvPr>
            <p:cNvCxnSpPr>
              <a:cxnSpLocks/>
            </p:cNvCxnSpPr>
            <p:nvPr/>
          </p:nvCxnSpPr>
          <p:spPr>
            <a:xfrm>
              <a:off x="1580822" y="1743536"/>
              <a:ext cx="613840" cy="1321332"/>
            </a:xfrm>
            <a:prstGeom prst="straightConnector1">
              <a:avLst/>
            </a:prstGeom>
            <a:ln w="28575">
              <a:solidFill>
                <a:srgbClr val="0070C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7880F035-DD8A-C3F2-847B-2255BBEE62A2}"/>
                </a:ext>
              </a:extLst>
            </p:cNvPr>
            <p:cNvSpPr txBox="1"/>
            <p:nvPr/>
          </p:nvSpPr>
          <p:spPr>
            <a:xfrm>
              <a:off x="1392745" y="1459633"/>
              <a:ext cx="486030" cy="338554"/>
            </a:xfrm>
            <a:prstGeom prst="rect">
              <a:avLst/>
            </a:prstGeom>
            <a:noFill/>
          </p:spPr>
          <p:txBody>
            <a:bodyPr wrap="square" rtlCol="0">
              <a:spAutoFit/>
            </a:bodyPr>
            <a:lstStyle/>
            <a:p>
              <a:r>
                <a:rPr lang="en-US" sz="1600" dirty="0">
                  <a:solidFill>
                    <a:schemeClr val="bg1"/>
                  </a:solidFill>
                </a:rPr>
                <a:t>DM</a:t>
              </a:r>
            </a:p>
          </p:txBody>
        </p:sp>
        <p:cxnSp>
          <p:nvCxnSpPr>
            <p:cNvPr id="38" name="Straight Arrow Connector 37">
              <a:extLst>
                <a:ext uri="{FF2B5EF4-FFF2-40B4-BE49-F238E27FC236}">
                  <a16:creationId xmlns:a16="http://schemas.microsoft.com/office/drawing/2014/main" id="{F6C1978A-3062-46C3-C642-43295BEA9971}"/>
                </a:ext>
              </a:extLst>
            </p:cNvPr>
            <p:cNvCxnSpPr>
              <a:cxnSpLocks/>
            </p:cNvCxnSpPr>
            <p:nvPr/>
          </p:nvCxnSpPr>
          <p:spPr>
            <a:xfrm flipV="1">
              <a:off x="2233932" y="1675167"/>
              <a:ext cx="420138" cy="1360128"/>
            </a:xfrm>
            <a:prstGeom prst="straightConnector1">
              <a:avLst/>
            </a:prstGeom>
            <a:ln w="28575">
              <a:solidFill>
                <a:srgbClr val="0070C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0078C0A4-1C9A-E24D-25C9-E3AE56050128}"/>
                </a:ext>
              </a:extLst>
            </p:cNvPr>
            <p:cNvSpPr txBox="1"/>
            <p:nvPr/>
          </p:nvSpPr>
          <p:spPr>
            <a:xfrm>
              <a:off x="2426208" y="1425754"/>
              <a:ext cx="486030" cy="338554"/>
            </a:xfrm>
            <a:prstGeom prst="rect">
              <a:avLst/>
            </a:prstGeom>
            <a:noFill/>
          </p:spPr>
          <p:txBody>
            <a:bodyPr wrap="square" rtlCol="0">
              <a:spAutoFit/>
            </a:bodyPr>
            <a:lstStyle/>
            <a:p>
              <a:r>
                <a:rPr lang="en-US" sz="1600" dirty="0">
                  <a:solidFill>
                    <a:schemeClr val="bg1"/>
                  </a:solidFill>
                </a:rPr>
                <a:t>DM</a:t>
              </a:r>
            </a:p>
          </p:txBody>
        </p:sp>
      </p:grpSp>
      <p:grpSp>
        <p:nvGrpSpPr>
          <p:cNvPr id="63" name="Group 62">
            <a:extLst>
              <a:ext uri="{FF2B5EF4-FFF2-40B4-BE49-F238E27FC236}">
                <a16:creationId xmlns:a16="http://schemas.microsoft.com/office/drawing/2014/main" id="{F3661924-455E-F76A-2ACE-33BED8A0AF3A}"/>
              </a:ext>
            </a:extLst>
          </p:cNvPr>
          <p:cNvGrpSpPr/>
          <p:nvPr/>
        </p:nvGrpSpPr>
        <p:grpSpPr>
          <a:xfrm>
            <a:off x="1815847" y="2770456"/>
            <a:ext cx="1102883" cy="789128"/>
            <a:chOff x="1815847" y="2770456"/>
            <a:chExt cx="1102883" cy="789128"/>
          </a:xfrm>
        </p:grpSpPr>
        <p:sp>
          <p:nvSpPr>
            <p:cNvPr id="67" name="Freeform 66">
              <a:extLst>
                <a:ext uri="{FF2B5EF4-FFF2-40B4-BE49-F238E27FC236}">
                  <a16:creationId xmlns:a16="http://schemas.microsoft.com/office/drawing/2014/main" id="{9609A3A1-85EE-372C-3593-C72F313BF64F}"/>
                </a:ext>
              </a:extLst>
            </p:cNvPr>
            <p:cNvSpPr/>
            <p:nvPr/>
          </p:nvSpPr>
          <p:spPr>
            <a:xfrm rot="18817718">
              <a:off x="2238931" y="2998694"/>
              <a:ext cx="585216" cy="128739"/>
            </a:xfrm>
            <a:custGeom>
              <a:avLst/>
              <a:gdLst>
                <a:gd name="connsiteX0" fmla="*/ 0 w 585216"/>
                <a:gd name="connsiteY0" fmla="*/ 50680 h 128739"/>
                <a:gd name="connsiteX1" fmla="*/ 97536 w 585216"/>
                <a:gd name="connsiteY1" fmla="*/ 75064 h 128739"/>
                <a:gd name="connsiteX2" fmla="*/ 109728 w 585216"/>
                <a:gd name="connsiteY2" fmla="*/ 111640 h 128739"/>
                <a:gd name="connsiteX3" fmla="*/ 121920 w 585216"/>
                <a:gd name="connsiteY3" fmla="*/ 75064 h 128739"/>
                <a:gd name="connsiteX4" fmla="*/ 134112 w 585216"/>
                <a:gd name="connsiteY4" fmla="*/ 26296 h 128739"/>
                <a:gd name="connsiteX5" fmla="*/ 170688 w 585216"/>
                <a:gd name="connsiteY5" fmla="*/ 1912 h 128739"/>
                <a:gd name="connsiteX6" fmla="*/ 207264 w 585216"/>
                <a:gd name="connsiteY6" fmla="*/ 38488 h 128739"/>
                <a:gd name="connsiteX7" fmla="*/ 219456 w 585216"/>
                <a:gd name="connsiteY7" fmla="*/ 75064 h 128739"/>
                <a:gd name="connsiteX8" fmla="*/ 256032 w 585216"/>
                <a:gd name="connsiteY8" fmla="*/ 62872 h 128739"/>
                <a:gd name="connsiteX9" fmla="*/ 304800 w 585216"/>
                <a:gd name="connsiteY9" fmla="*/ 38488 h 128739"/>
                <a:gd name="connsiteX10" fmla="*/ 316992 w 585216"/>
                <a:gd name="connsiteY10" fmla="*/ 75064 h 128739"/>
                <a:gd name="connsiteX11" fmla="*/ 353568 w 585216"/>
                <a:gd name="connsiteY11" fmla="*/ 99448 h 128739"/>
                <a:gd name="connsiteX12" fmla="*/ 414528 w 585216"/>
                <a:gd name="connsiteY12" fmla="*/ 50680 h 128739"/>
                <a:gd name="connsiteX13" fmla="*/ 438912 w 585216"/>
                <a:gd name="connsiteY13" fmla="*/ 123832 h 128739"/>
                <a:gd name="connsiteX14" fmla="*/ 463296 w 585216"/>
                <a:gd name="connsiteY14" fmla="*/ 50680 h 128739"/>
                <a:gd name="connsiteX15" fmla="*/ 585216 w 585216"/>
                <a:gd name="connsiteY15" fmla="*/ 62872 h 128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5216" h="128739">
                  <a:moveTo>
                    <a:pt x="0" y="50680"/>
                  </a:moveTo>
                  <a:cubicBezTo>
                    <a:pt x="113699" y="-14291"/>
                    <a:pt x="74758" y="-27436"/>
                    <a:pt x="97536" y="75064"/>
                  </a:cubicBezTo>
                  <a:cubicBezTo>
                    <a:pt x="100324" y="87609"/>
                    <a:pt x="105664" y="99448"/>
                    <a:pt x="109728" y="111640"/>
                  </a:cubicBezTo>
                  <a:cubicBezTo>
                    <a:pt x="113792" y="99448"/>
                    <a:pt x="118389" y="87421"/>
                    <a:pt x="121920" y="75064"/>
                  </a:cubicBezTo>
                  <a:cubicBezTo>
                    <a:pt x="126523" y="58952"/>
                    <a:pt x="124817" y="40238"/>
                    <a:pt x="134112" y="26296"/>
                  </a:cubicBezTo>
                  <a:cubicBezTo>
                    <a:pt x="142240" y="14104"/>
                    <a:pt x="158496" y="10040"/>
                    <a:pt x="170688" y="1912"/>
                  </a:cubicBezTo>
                  <a:cubicBezTo>
                    <a:pt x="182880" y="14104"/>
                    <a:pt x="197700" y="24142"/>
                    <a:pt x="207264" y="38488"/>
                  </a:cubicBezTo>
                  <a:cubicBezTo>
                    <a:pt x="214393" y="49181"/>
                    <a:pt x="207961" y="69317"/>
                    <a:pt x="219456" y="75064"/>
                  </a:cubicBezTo>
                  <a:cubicBezTo>
                    <a:pt x="230951" y="80811"/>
                    <a:pt x="243840" y="66936"/>
                    <a:pt x="256032" y="62872"/>
                  </a:cubicBezTo>
                  <a:cubicBezTo>
                    <a:pt x="264160" y="38488"/>
                    <a:pt x="264160" y="-2152"/>
                    <a:pt x="304800" y="38488"/>
                  </a:cubicBezTo>
                  <a:cubicBezTo>
                    <a:pt x="313887" y="47575"/>
                    <a:pt x="308964" y="65029"/>
                    <a:pt x="316992" y="75064"/>
                  </a:cubicBezTo>
                  <a:cubicBezTo>
                    <a:pt x="326146" y="86506"/>
                    <a:pt x="341376" y="91320"/>
                    <a:pt x="353568" y="99448"/>
                  </a:cubicBezTo>
                  <a:cubicBezTo>
                    <a:pt x="382586" y="12395"/>
                    <a:pt x="356566" y="12039"/>
                    <a:pt x="414528" y="50680"/>
                  </a:cubicBezTo>
                  <a:cubicBezTo>
                    <a:pt x="422656" y="75064"/>
                    <a:pt x="430784" y="148216"/>
                    <a:pt x="438912" y="123832"/>
                  </a:cubicBezTo>
                  <a:lnTo>
                    <a:pt x="463296" y="50680"/>
                  </a:lnTo>
                  <a:cubicBezTo>
                    <a:pt x="552483" y="65544"/>
                    <a:pt x="511728" y="62872"/>
                    <a:pt x="585216" y="62872"/>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74">
              <a:extLst>
                <a:ext uri="{FF2B5EF4-FFF2-40B4-BE49-F238E27FC236}">
                  <a16:creationId xmlns:a16="http://schemas.microsoft.com/office/drawing/2014/main" id="{49854F7E-BDB7-42D3-06B3-50CD0E4C3579}"/>
                </a:ext>
              </a:extLst>
            </p:cNvPr>
            <p:cNvSpPr/>
            <p:nvPr/>
          </p:nvSpPr>
          <p:spPr>
            <a:xfrm rot="18618684">
              <a:off x="2407324" y="3048542"/>
              <a:ext cx="585216" cy="128739"/>
            </a:xfrm>
            <a:custGeom>
              <a:avLst/>
              <a:gdLst>
                <a:gd name="connsiteX0" fmla="*/ 0 w 585216"/>
                <a:gd name="connsiteY0" fmla="*/ 50680 h 128739"/>
                <a:gd name="connsiteX1" fmla="*/ 97536 w 585216"/>
                <a:gd name="connsiteY1" fmla="*/ 75064 h 128739"/>
                <a:gd name="connsiteX2" fmla="*/ 109728 w 585216"/>
                <a:gd name="connsiteY2" fmla="*/ 111640 h 128739"/>
                <a:gd name="connsiteX3" fmla="*/ 121920 w 585216"/>
                <a:gd name="connsiteY3" fmla="*/ 75064 h 128739"/>
                <a:gd name="connsiteX4" fmla="*/ 134112 w 585216"/>
                <a:gd name="connsiteY4" fmla="*/ 26296 h 128739"/>
                <a:gd name="connsiteX5" fmla="*/ 170688 w 585216"/>
                <a:gd name="connsiteY5" fmla="*/ 1912 h 128739"/>
                <a:gd name="connsiteX6" fmla="*/ 207264 w 585216"/>
                <a:gd name="connsiteY6" fmla="*/ 38488 h 128739"/>
                <a:gd name="connsiteX7" fmla="*/ 219456 w 585216"/>
                <a:gd name="connsiteY7" fmla="*/ 75064 h 128739"/>
                <a:gd name="connsiteX8" fmla="*/ 256032 w 585216"/>
                <a:gd name="connsiteY8" fmla="*/ 62872 h 128739"/>
                <a:gd name="connsiteX9" fmla="*/ 304800 w 585216"/>
                <a:gd name="connsiteY9" fmla="*/ 38488 h 128739"/>
                <a:gd name="connsiteX10" fmla="*/ 316992 w 585216"/>
                <a:gd name="connsiteY10" fmla="*/ 75064 h 128739"/>
                <a:gd name="connsiteX11" fmla="*/ 353568 w 585216"/>
                <a:gd name="connsiteY11" fmla="*/ 99448 h 128739"/>
                <a:gd name="connsiteX12" fmla="*/ 414528 w 585216"/>
                <a:gd name="connsiteY12" fmla="*/ 50680 h 128739"/>
                <a:gd name="connsiteX13" fmla="*/ 438912 w 585216"/>
                <a:gd name="connsiteY13" fmla="*/ 123832 h 128739"/>
                <a:gd name="connsiteX14" fmla="*/ 463296 w 585216"/>
                <a:gd name="connsiteY14" fmla="*/ 50680 h 128739"/>
                <a:gd name="connsiteX15" fmla="*/ 585216 w 585216"/>
                <a:gd name="connsiteY15" fmla="*/ 62872 h 128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5216" h="128739">
                  <a:moveTo>
                    <a:pt x="0" y="50680"/>
                  </a:moveTo>
                  <a:cubicBezTo>
                    <a:pt x="113699" y="-14291"/>
                    <a:pt x="74758" y="-27436"/>
                    <a:pt x="97536" y="75064"/>
                  </a:cubicBezTo>
                  <a:cubicBezTo>
                    <a:pt x="100324" y="87609"/>
                    <a:pt x="105664" y="99448"/>
                    <a:pt x="109728" y="111640"/>
                  </a:cubicBezTo>
                  <a:cubicBezTo>
                    <a:pt x="113792" y="99448"/>
                    <a:pt x="118389" y="87421"/>
                    <a:pt x="121920" y="75064"/>
                  </a:cubicBezTo>
                  <a:cubicBezTo>
                    <a:pt x="126523" y="58952"/>
                    <a:pt x="124817" y="40238"/>
                    <a:pt x="134112" y="26296"/>
                  </a:cubicBezTo>
                  <a:cubicBezTo>
                    <a:pt x="142240" y="14104"/>
                    <a:pt x="158496" y="10040"/>
                    <a:pt x="170688" y="1912"/>
                  </a:cubicBezTo>
                  <a:cubicBezTo>
                    <a:pt x="182880" y="14104"/>
                    <a:pt x="197700" y="24142"/>
                    <a:pt x="207264" y="38488"/>
                  </a:cubicBezTo>
                  <a:cubicBezTo>
                    <a:pt x="214393" y="49181"/>
                    <a:pt x="207961" y="69317"/>
                    <a:pt x="219456" y="75064"/>
                  </a:cubicBezTo>
                  <a:cubicBezTo>
                    <a:pt x="230951" y="80811"/>
                    <a:pt x="243840" y="66936"/>
                    <a:pt x="256032" y="62872"/>
                  </a:cubicBezTo>
                  <a:cubicBezTo>
                    <a:pt x="264160" y="38488"/>
                    <a:pt x="264160" y="-2152"/>
                    <a:pt x="304800" y="38488"/>
                  </a:cubicBezTo>
                  <a:cubicBezTo>
                    <a:pt x="313887" y="47575"/>
                    <a:pt x="308964" y="65029"/>
                    <a:pt x="316992" y="75064"/>
                  </a:cubicBezTo>
                  <a:cubicBezTo>
                    <a:pt x="326146" y="86506"/>
                    <a:pt x="341376" y="91320"/>
                    <a:pt x="353568" y="99448"/>
                  </a:cubicBezTo>
                  <a:cubicBezTo>
                    <a:pt x="382586" y="12395"/>
                    <a:pt x="356566" y="12039"/>
                    <a:pt x="414528" y="50680"/>
                  </a:cubicBezTo>
                  <a:cubicBezTo>
                    <a:pt x="422656" y="75064"/>
                    <a:pt x="430784" y="148216"/>
                    <a:pt x="438912" y="123832"/>
                  </a:cubicBezTo>
                  <a:lnTo>
                    <a:pt x="463296" y="50680"/>
                  </a:lnTo>
                  <a:cubicBezTo>
                    <a:pt x="552483" y="65544"/>
                    <a:pt x="511728" y="62872"/>
                    <a:pt x="585216" y="62872"/>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reeform 76">
              <a:extLst>
                <a:ext uri="{FF2B5EF4-FFF2-40B4-BE49-F238E27FC236}">
                  <a16:creationId xmlns:a16="http://schemas.microsoft.com/office/drawing/2014/main" id="{B4EC6FE6-2DF7-C064-898E-8619638377BD}"/>
                </a:ext>
              </a:extLst>
            </p:cNvPr>
            <p:cNvSpPr/>
            <p:nvPr/>
          </p:nvSpPr>
          <p:spPr>
            <a:xfrm rot="1146760">
              <a:off x="2333514" y="3430845"/>
              <a:ext cx="585216" cy="128739"/>
            </a:xfrm>
            <a:custGeom>
              <a:avLst/>
              <a:gdLst>
                <a:gd name="connsiteX0" fmla="*/ 0 w 585216"/>
                <a:gd name="connsiteY0" fmla="*/ 50680 h 128739"/>
                <a:gd name="connsiteX1" fmla="*/ 97536 w 585216"/>
                <a:gd name="connsiteY1" fmla="*/ 75064 h 128739"/>
                <a:gd name="connsiteX2" fmla="*/ 109728 w 585216"/>
                <a:gd name="connsiteY2" fmla="*/ 111640 h 128739"/>
                <a:gd name="connsiteX3" fmla="*/ 121920 w 585216"/>
                <a:gd name="connsiteY3" fmla="*/ 75064 h 128739"/>
                <a:gd name="connsiteX4" fmla="*/ 134112 w 585216"/>
                <a:gd name="connsiteY4" fmla="*/ 26296 h 128739"/>
                <a:gd name="connsiteX5" fmla="*/ 170688 w 585216"/>
                <a:gd name="connsiteY5" fmla="*/ 1912 h 128739"/>
                <a:gd name="connsiteX6" fmla="*/ 207264 w 585216"/>
                <a:gd name="connsiteY6" fmla="*/ 38488 h 128739"/>
                <a:gd name="connsiteX7" fmla="*/ 219456 w 585216"/>
                <a:gd name="connsiteY7" fmla="*/ 75064 h 128739"/>
                <a:gd name="connsiteX8" fmla="*/ 256032 w 585216"/>
                <a:gd name="connsiteY8" fmla="*/ 62872 h 128739"/>
                <a:gd name="connsiteX9" fmla="*/ 304800 w 585216"/>
                <a:gd name="connsiteY9" fmla="*/ 38488 h 128739"/>
                <a:gd name="connsiteX10" fmla="*/ 316992 w 585216"/>
                <a:gd name="connsiteY10" fmla="*/ 75064 h 128739"/>
                <a:gd name="connsiteX11" fmla="*/ 353568 w 585216"/>
                <a:gd name="connsiteY11" fmla="*/ 99448 h 128739"/>
                <a:gd name="connsiteX12" fmla="*/ 414528 w 585216"/>
                <a:gd name="connsiteY12" fmla="*/ 50680 h 128739"/>
                <a:gd name="connsiteX13" fmla="*/ 438912 w 585216"/>
                <a:gd name="connsiteY13" fmla="*/ 123832 h 128739"/>
                <a:gd name="connsiteX14" fmla="*/ 463296 w 585216"/>
                <a:gd name="connsiteY14" fmla="*/ 50680 h 128739"/>
                <a:gd name="connsiteX15" fmla="*/ 585216 w 585216"/>
                <a:gd name="connsiteY15" fmla="*/ 62872 h 128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5216" h="128739">
                  <a:moveTo>
                    <a:pt x="0" y="50680"/>
                  </a:moveTo>
                  <a:cubicBezTo>
                    <a:pt x="113699" y="-14291"/>
                    <a:pt x="74758" y="-27436"/>
                    <a:pt x="97536" y="75064"/>
                  </a:cubicBezTo>
                  <a:cubicBezTo>
                    <a:pt x="100324" y="87609"/>
                    <a:pt x="105664" y="99448"/>
                    <a:pt x="109728" y="111640"/>
                  </a:cubicBezTo>
                  <a:cubicBezTo>
                    <a:pt x="113792" y="99448"/>
                    <a:pt x="118389" y="87421"/>
                    <a:pt x="121920" y="75064"/>
                  </a:cubicBezTo>
                  <a:cubicBezTo>
                    <a:pt x="126523" y="58952"/>
                    <a:pt x="124817" y="40238"/>
                    <a:pt x="134112" y="26296"/>
                  </a:cubicBezTo>
                  <a:cubicBezTo>
                    <a:pt x="142240" y="14104"/>
                    <a:pt x="158496" y="10040"/>
                    <a:pt x="170688" y="1912"/>
                  </a:cubicBezTo>
                  <a:cubicBezTo>
                    <a:pt x="182880" y="14104"/>
                    <a:pt x="197700" y="24142"/>
                    <a:pt x="207264" y="38488"/>
                  </a:cubicBezTo>
                  <a:cubicBezTo>
                    <a:pt x="214393" y="49181"/>
                    <a:pt x="207961" y="69317"/>
                    <a:pt x="219456" y="75064"/>
                  </a:cubicBezTo>
                  <a:cubicBezTo>
                    <a:pt x="230951" y="80811"/>
                    <a:pt x="243840" y="66936"/>
                    <a:pt x="256032" y="62872"/>
                  </a:cubicBezTo>
                  <a:cubicBezTo>
                    <a:pt x="264160" y="38488"/>
                    <a:pt x="264160" y="-2152"/>
                    <a:pt x="304800" y="38488"/>
                  </a:cubicBezTo>
                  <a:cubicBezTo>
                    <a:pt x="313887" y="47575"/>
                    <a:pt x="308964" y="65029"/>
                    <a:pt x="316992" y="75064"/>
                  </a:cubicBezTo>
                  <a:cubicBezTo>
                    <a:pt x="326146" y="86506"/>
                    <a:pt x="341376" y="91320"/>
                    <a:pt x="353568" y="99448"/>
                  </a:cubicBezTo>
                  <a:cubicBezTo>
                    <a:pt x="382586" y="12395"/>
                    <a:pt x="356566" y="12039"/>
                    <a:pt x="414528" y="50680"/>
                  </a:cubicBezTo>
                  <a:cubicBezTo>
                    <a:pt x="422656" y="75064"/>
                    <a:pt x="430784" y="148216"/>
                    <a:pt x="438912" y="123832"/>
                  </a:cubicBezTo>
                  <a:lnTo>
                    <a:pt x="463296" y="50680"/>
                  </a:lnTo>
                  <a:cubicBezTo>
                    <a:pt x="552483" y="65544"/>
                    <a:pt x="511728" y="62872"/>
                    <a:pt x="585216" y="62872"/>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78">
              <a:extLst>
                <a:ext uri="{FF2B5EF4-FFF2-40B4-BE49-F238E27FC236}">
                  <a16:creationId xmlns:a16="http://schemas.microsoft.com/office/drawing/2014/main" id="{CBD0D31E-8967-C555-1E96-69A0E80C0AFA}"/>
                </a:ext>
              </a:extLst>
            </p:cNvPr>
            <p:cNvSpPr/>
            <p:nvPr/>
          </p:nvSpPr>
          <p:spPr>
            <a:xfrm rot="8115006">
              <a:off x="1815847" y="3420743"/>
              <a:ext cx="585216" cy="128739"/>
            </a:xfrm>
            <a:custGeom>
              <a:avLst/>
              <a:gdLst>
                <a:gd name="connsiteX0" fmla="*/ 0 w 585216"/>
                <a:gd name="connsiteY0" fmla="*/ 50680 h 128739"/>
                <a:gd name="connsiteX1" fmla="*/ 97536 w 585216"/>
                <a:gd name="connsiteY1" fmla="*/ 75064 h 128739"/>
                <a:gd name="connsiteX2" fmla="*/ 109728 w 585216"/>
                <a:gd name="connsiteY2" fmla="*/ 111640 h 128739"/>
                <a:gd name="connsiteX3" fmla="*/ 121920 w 585216"/>
                <a:gd name="connsiteY3" fmla="*/ 75064 h 128739"/>
                <a:gd name="connsiteX4" fmla="*/ 134112 w 585216"/>
                <a:gd name="connsiteY4" fmla="*/ 26296 h 128739"/>
                <a:gd name="connsiteX5" fmla="*/ 170688 w 585216"/>
                <a:gd name="connsiteY5" fmla="*/ 1912 h 128739"/>
                <a:gd name="connsiteX6" fmla="*/ 207264 w 585216"/>
                <a:gd name="connsiteY6" fmla="*/ 38488 h 128739"/>
                <a:gd name="connsiteX7" fmla="*/ 219456 w 585216"/>
                <a:gd name="connsiteY7" fmla="*/ 75064 h 128739"/>
                <a:gd name="connsiteX8" fmla="*/ 256032 w 585216"/>
                <a:gd name="connsiteY8" fmla="*/ 62872 h 128739"/>
                <a:gd name="connsiteX9" fmla="*/ 304800 w 585216"/>
                <a:gd name="connsiteY9" fmla="*/ 38488 h 128739"/>
                <a:gd name="connsiteX10" fmla="*/ 316992 w 585216"/>
                <a:gd name="connsiteY10" fmla="*/ 75064 h 128739"/>
                <a:gd name="connsiteX11" fmla="*/ 353568 w 585216"/>
                <a:gd name="connsiteY11" fmla="*/ 99448 h 128739"/>
                <a:gd name="connsiteX12" fmla="*/ 414528 w 585216"/>
                <a:gd name="connsiteY12" fmla="*/ 50680 h 128739"/>
                <a:gd name="connsiteX13" fmla="*/ 438912 w 585216"/>
                <a:gd name="connsiteY13" fmla="*/ 123832 h 128739"/>
                <a:gd name="connsiteX14" fmla="*/ 463296 w 585216"/>
                <a:gd name="connsiteY14" fmla="*/ 50680 h 128739"/>
                <a:gd name="connsiteX15" fmla="*/ 585216 w 585216"/>
                <a:gd name="connsiteY15" fmla="*/ 62872 h 128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5216" h="128739">
                  <a:moveTo>
                    <a:pt x="0" y="50680"/>
                  </a:moveTo>
                  <a:cubicBezTo>
                    <a:pt x="113699" y="-14291"/>
                    <a:pt x="74758" y="-27436"/>
                    <a:pt x="97536" y="75064"/>
                  </a:cubicBezTo>
                  <a:cubicBezTo>
                    <a:pt x="100324" y="87609"/>
                    <a:pt x="105664" y="99448"/>
                    <a:pt x="109728" y="111640"/>
                  </a:cubicBezTo>
                  <a:cubicBezTo>
                    <a:pt x="113792" y="99448"/>
                    <a:pt x="118389" y="87421"/>
                    <a:pt x="121920" y="75064"/>
                  </a:cubicBezTo>
                  <a:cubicBezTo>
                    <a:pt x="126523" y="58952"/>
                    <a:pt x="124817" y="40238"/>
                    <a:pt x="134112" y="26296"/>
                  </a:cubicBezTo>
                  <a:cubicBezTo>
                    <a:pt x="142240" y="14104"/>
                    <a:pt x="158496" y="10040"/>
                    <a:pt x="170688" y="1912"/>
                  </a:cubicBezTo>
                  <a:cubicBezTo>
                    <a:pt x="182880" y="14104"/>
                    <a:pt x="197700" y="24142"/>
                    <a:pt x="207264" y="38488"/>
                  </a:cubicBezTo>
                  <a:cubicBezTo>
                    <a:pt x="214393" y="49181"/>
                    <a:pt x="207961" y="69317"/>
                    <a:pt x="219456" y="75064"/>
                  </a:cubicBezTo>
                  <a:cubicBezTo>
                    <a:pt x="230951" y="80811"/>
                    <a:pt x="243840" y="66936"/>
                    <a:pt x="256032" y="62872"/>
                  </a:cubicBezTo>
                  <a:cubicBezTo>
                    <a:pt x="264160" y="38488"/>
                    <a:pt x="264160" y="-2152"/>
                    <a:pt x="304800" y="38488"/>
                  </a:cubicBezTo>
                  <a:cubicBezTo>
                    <a:pt x="313887" y="47575"/>
                    <a:pt x="308964" y="65029"/>
                    <a:pt x="316992" y="75064"/>
                  </a:cubicBezTo>
                  <a:cubicBezTo>
                    <a:pt x="326146" y="86506"/>
                    <a:pt x="341376" y="91320"/>
                    <a:pt x="353568" y="99448"/>
                  </a:cubicBezTo>
                  <a:cubicBezTo>
                    <a:pt x="382586" y="12395"/>
                    <a:pt x="356566" y="12039"/>
                    <a:pt x="414528" y="50680"/>
                  </a:cubicBezTo>
                  <a:cubicBezTo>
                    <a:pt x="422656" y="75064"/>
                    <a:pt x="430784" y="148216"/>
                    <a:pt x="438912" y="123832"/>
                  </a:cubicBezTo>
                  <a:lnTo>
                    <a:pt x="463296" y="50680"/>
                  </a:lnTo>
                  <a:cubicBezTo>
                    <a:pt x="552483" y="65544"/>
                    <a:pt x="511728" y="62872"/>
                    <a:pt x="585216" y="62872"/>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40F4AB8B-060B-A79B-4CF2-0CAEB9ECE611}"/>
              </a:ext>
            </a:extLst>
          </p:cNvPr>
          <p:cNvSpPr txBox="1"/>
          <p:nvPr/>
        </p:nvSpPr>
        <p:spPr>
          <a:xfrm>
            <a:off x="6731585" y="2396962"/>
            <a:ext cx="4207819" cy="707886"/>
          </a:xfrm>
          <a:prstGeom prst="rect">
            <a:avLst/>
          </a:prstGeom>
          <a:noFill/>
        </p:spPr>
        <p:txBody>
          <a:bodyPr wrap="none" rtlCol="0">
            <a:spAutoFit/>
          </a:bodyPr>
          <a:lstStyle/>
          <a:p>
            <a:r>
              <a:rPr lang="en-US" sz="2000" b="1" dirty="0">
                <a:solidFill>
                  <a:srgbClr val="008F00"/>
                </a:solidFill>
              </a:rPr>
              <a:t>Low bandgap materials to amplify the</a:t>
            </a:r>
          </a:p>
          <a:p>
            <a:r>
              <a:rPr lang="en-US" sz="2000" b="1" dirty="0">
                <a:solidFill>
                  <a:srgbClr val="008F00"/>
                </a:solidFill>
              </a:rPr>
              <a:t>quasiparticle signal. </a:t>
            </a:r>
          </a:p>
        </p:txBody>
      </p:sp>
      <p:sp>
        <p:nvSpPr>
          <p:cNvPr id="4" name="TextBox 3">
            <a:extLst>
              <a:ext uri="{FF2B5EF4-FFF2-40B4-BE49-F238E27FC236}">
                <a16:creationId xmlns:a16="http://schemas.microsoft.com/office/drawing/2014/main" id="{700BC82F-AECF-25DE-0582-6D6CB8A4B1ED}"/>
              </a:ext>
            </a:extLst>
          </p:cNvPr>
          <p:cNvSpPr txBox="1"/>
          <p:nvPr/>
        </p:nvSpPr>
        <p:spPr>
          <a:xfrm>
            <a:off x="3104514" y="1684594"/>
            <a:ext cx="2678683" cy="369332"/>
          </a:xfrm>
          <a:prstGeom prst="rect">
            <a:avLst/>
          </a:prstGeom>
          <a:noFill/>
        </p:spPr>
        <p:txBody>
          <a:bodyPr wrap="none" rtlCol="0">
            <a:spAutoFit/>
          </a:bodyPr>
          <a:lstStyle/>
          <a:p>
            <a:pPr algn="ctr"/>
            <a:r>
              <a:rPr lang="en-US" dirty="0">
                <a:solidFill>
                  <a:schemeClr val="bg1"/>
                </a:solidFill>
              </a:rPr>
              <a:t>Instead of Al, use </a:t>
            </a:r>
            <a:r>
              <a:rPr lang="en-US" dirty="0" err="1">
                <a:solidFill>
                  <a:schemeClr val="bg1"/>
                </a:solidFill>
              </a:rPr>
              <a:t>AlMn</a:t>
            </a:r>
            <a:r>
              <a:rPr lang="en-US" dirty="0">
                <a:solidFill>
                  <a:schemeClr val="bg1"/>
                </a:solidFill>
              </a:rPr>
              <a:t>, Hf</a:t>
            </a:r>
          </a:p>
        </p:txBody>
      </p:sp>
      <p:cxnSp>
        <p:nvCxnSpPr>
          <p:cNvPr id="5" name="Straight Arrow Connector 4">
            <a:extLst>
              <a:ext uri="{FF2B5EF4-FFF2-40B4-BE49-F238E27FC236}">
                <a16:creationId xmlns:a16="http://schemas.microsoft.com/office/drawing/2014/main" id="{5765A40A-5003-FB43-D6C0-9454DD2DCE2B}"/>
              </a:ext>
            </a:extLst>
          </p:cNvPr>
          <p:cNvCxnSpPr>
            <a:cxnSpLocks/>
          </p:cNvCxnSpPr>
          <p:nvPr/>
        </p:nvCxnSpPr>
        <p:spPr>
          <a:xfrm flipH="1">
            <a:off x="4167844" y="2010108"/>
            <a:ext cx="731815" cy="637623"/>
          </a:xfrm>
          <a:prstGeom prst="straightConnector1">
            <a:avLst/>
          </a:prstGeom>
          <a:ln w="12700">
            <a:solidFill>
              <a:schemeClr val="tx2">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DF6882B4-725A-96DE-EB74-86D91D8854D2}"/>
              </a:ext>
            </a:extLst>
          </p:cNvPr>
          <p:cNvGrpSpPr/>
          <p:nvPr/>
        </p:nvGrpSpPr>
        <p:grpSpPr>
          <a:xfrm>
            <a:off x="10039249" y="322662"/>
            <a:ext cx="1694310" cy="1711555"/>
            <a:chOff x="10400522" y="1890147"/>
            <a:chExt cx="1694310" cy="1711555"/>
          </a:xfrm>
        </p:grpSpPr>
        <p:pic>
          <p:nvPicPr>
            <p:cNvPr id="21" name="Picture 20">
              <a:extLst>
                <a:ext uri="{FF2B5EF4-FFF2-40B4-BE49-F238E27FC236}">
                  <a16:creationId xmlns:a16="http://schemas.microsoft.com/office/drawing/2014/main" id="{1AC75B40-2BF4-D1DD-DE3A-03A384B9CDEF}"/>
                </a:ext>
              </a:extLst>
            </p:cNvPr>
            <p:cNvPicPr>
              <a:picLocks noChangeAspect="1"/>
            </p:cNvPicPr>
            <p:nvPr/>
          </p:nvPicPr>
          <p:blipFill>
            <a:blip r:embed="rId2"/>
            <a:stretch>
              <a:fillRect/>
            </a:stretch>
          </p:blipFill>
          <p:spPr>
            <a:xfrm>
              <a:off x="10400522" y="1890147"/>
              <a:ext cx="1694310" cy="1711555"/>
            </a:xfrm>
            <a:prstGeom prst="rect">
              <a:avLst/>
            </a:prstGeom>
          </p:spPr>
        </p:pic>
        <p:sp>
          <p:nvSpPr>
            <p:cNvPr id="23" name="Oval 22">
              <a:extLst>
                <a:ext uri="{FF2B5EF4-FFF2-40B4-BE49-F238E27FC236}">
                  <a16:creationId xmlns:a16="http://schemas.microsoft.com/office/drawing/2014/main" id="{9676C2CA-C075-3A1F-4478-06C60EE6DBD8}"/>
                </a:ext>
              </a:extLst>
            </p:cNvPr>
            <p:cNvSpPr/>
            <p:nvPr/>
          </p:nvSpPr>
          <p:spPr>
            <a:xfrm>
              <a:off x="10659513" y="1967945"/>
              <a:ext cx="1095352" cy="1009187"/>
            </a:xfrm>
            <a:prstGeom prst="ellipse">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t>GAP</a:t>
              </a:r>
            </a:p>
            <a:p>
              <a:pPr algn="ctr"/>
              <a:r>
                <a:rPr lang="en-US" sz="1100" b="1" dirty="0"/>
                <a:t>ENG.</a:t>
              </a:r>
            </a:p>
          </p:txBody>
        </p:sp>
      </p:grpSp>
      <p:grpSp>
        <p:nvGrpSpPr>
          <p:cNvPr id="10" name="Group 9">
            <a:extLst>
              <a:ext uri="{FF2B5EF4-FFF2-40B4-BE49-F238E27FC236}">
                <a16:creationId xmlns:a16="http://schemas.microsoft.com/office/drawing/2014/main" id="{8AEAA353-A8CA-DFFB-1E29-CD04E34CF154}"/>
              </a:ext>
            </a:extLst>
          </p:cNvPr>
          <p:cNvGrpSpPr/>
          <p:nvPr/>
        </p:nvGrpSpPr>
        <p:grpSpPr>
          <a:xfrm>
            <a:off x="2290522" y="5618668"/>
            <a:ext cx="7610956" cy="894062"/>
            <a:chOff x="1635760" y="4686887"/>
            <a:chExt cx="8808720" cy="1669463"/>
          </a:xfrm>
        </p:grpSpPr>
        <p:sp>
          <p:nvSpPr>
            <p:cNvPr id="13" name="TextBox 12">
              <a:extLst>
                <a:ext uri="{FF2B5EF4-FFF2-40B4-BE49-F238E27FC236}">
                  <a16:creationId xmlns:a16="http://schemas.microsoft.com/office/drawing/2014/main" id="{26F2DFA2-40F9-97BE-E910-AE5779E81807}"/>
                </a:ext>
              </a:extLst>
            </p:cNvPr>
            <p:cNvSpPr txBox="1"/>
            <p:nvPr/>
          </p:nvSpPr>
          <p:spPr>
            <a:xfrm>
              <a:off x="2801444" y="5188922"/>
              <a:ext cx="6589110" cy="645859"/>
            </a:xfrm>
            <a:prstGeom prst="rect">
              <a:avLst/>
            </a:prstGeom>
            <a:noFill/>
          </p:spPr>
          <p:txBody>
            <a:bodyPr wrap="none" rtlCol="0">
              <a:spAutoFit/>
            </a:bodyPr>
            <a:lstStyle/>
            <a:p>
              <a:pPr algn="ctr"/>
              <a:r>
                <a:rPr lang="en-US" sz="2000" dirty="0">
                  <a:solidFill>
                    <a:schemeClr val="tx1">
                      <a:lumMod val="75000"/>
                    </a:schemeClr>
                  </a:solidFill>
                </a:rPr>
                <a:t>What kind of energy sensitivity can we get with Qubits?</a:t>
              </a:r>
            </a:p>
          </p:txBody>
        </p:sp>
        <p:sp>
          <p:nvSpPr>
            <p:cNvPr id="14" name="Donut 13">
              <a:extLst>
                <a:ext uri="{FF2B5EF4-FFF2-40B4-BE49-F238E27FC236}">
                  <a16:creationId xmlns:a16="http://schemas.microsoft.com/office/drawing/2014/main" id="{A27D7439-9275-697A-FE1A-7052AADBC84F}"/>
                </a:ext>
              </a:extLst>
            </p:cNvPr>
            <p:cNvSpPr/>
            <p:nvPr/>
          </p:nvSpPr>
          <p:spPr>
            <a:xfrm>
              <a:off x="1635760" y="4686887"/>
              <a:ext cx="8808720" cy="1669463"/>
            </a:xfrm>
            <a:prstGeom prst="donut">
              <a:avLst>
                <a:gd name="adj" fmla="val 6699"/>
              </a:avLst>
            </a:prstGeom>
            <a:noFill/>
            <a:ln>
              <a:solidFill>
                <a:schemeClr val="tx1">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11957001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0C2F675-6878-FA19-27C1-AA1E93B26684}"/>
            </a:ext>
          </a:extLst>
        </p:cNvPr>
        <p:cNvGrpSpPr/>
        <p:nvPr/>
      </p:nvGrpSpPr>
      <p:grpSpPr>
        <a:xfrm>
          <a:off x="0" y="0"/>
          <a:ext cx="0" cy="0"/>
          <a:chOff x="0" y="0"/>
          <a:chExt cx="0" cy="0"/>
        </a:xfrm>
      </p:grpSpPr>
      <p:grpSp>
        <p:nvGrpSpPr>
          <p:cNvPr id="56" name="Group 55">
            <a:extLst>
              <a:ext uri="{FF2B5EF4-FFF2-40B4-BE49-F238E27FC236}">
                <a16:creationId xmlns:a16="http://schemas.microsoft.com/office/drawing/2014/main" id="{CC9E5AD0-88A6-4411-6F86-1C78B19AA5FC}"/>
              </a:ext>
            </a:extLst>
          </p:cNvPr>
          <p:cNvGrpSpPr/>
          <p:nvPr/>
        </p:nvGrpSpPr>
        <p:grpSpPr>
          <a:xfrm>
            <a:off x="1732875" y="2630912"/>
            <a:ext cx="4139255" cy="1544964"/>
            <a:chOff x="1519515" y="2190769"/>
            <a:chExt cx="4139255" cy="1544964"/>
          </a:xfrm>
        </p:grpSpPr>
        <p:grpSp>
          <p:nvGrpSpPr>
            <p:cNvPr id="61" name="Group 60">
              <a:extLst>
                <a:ext uri="{FF2B5EF4-FFF2-40B4-BE49-F238E27FC236}">
                  <a16:creationId xmlns:a16="http://schemas.microsoft.com/office/drawing/2014/main" id="{E4B27823-0282-17BE-F993-4F80345094EB}"/>
                </a:ext>
              </a:extLst>
            </p:cNvPr>
            <p:cNvGrpSpPr/>
            <p:nvPr/>
          </p:nvGrpSpPr>
          <p:grpSpPr>
            <a:xfrm>
              <a:off x="1519515" y="2190769"/>
              <a:ext cx="4139255" cy="957119"/>
              <a:chOff x="1519515" y="2190769"/>
              <a:chExt cx="4139255" cy="957119"/>
            </a:xfrm>
          </p:grpSpPr>
          <p:sp>
            <p:nvSpPr>
              <p:cNvPr id="72" name="TextBox 71">
                <a:extLst>
                  <a:ext uri="{FF2B5EF4-FFF2-40B4-BE49-F238E27FC236}">
                    <a16:creationId xmlns:a16="http://schemas.microsoft.com/office/drawing/2014/main" id="{D009E2E1-2866-0609-1526-6BF326D8D1D9}"/>
                  </a:ext>
                </a:extLst>
              </p:cNvPr>
              <p:cNvSpPr txBox="1"/>
              <p:nvPr/>
            </p:nvSpPr>
            <p:spPr>
              <a:xfrm>
                <a:off x="1519515" y="2529323"/>
                <a:ext cx="4139255" cy="618565"/>
              </a:xfrm>
              <a:prstGeom prst="rect">
                <a:avLst/>
              </a:prstGeom>
              <a:solidFill>
                <a:schemeClr val="accent3">
                  <a:lumMod val="60000"/>
                  <a:lumOff val="40000"/>
                </a:schemeClr>
              </a:solidFill>
            </p:spPr>
            <p:txBody>
              <a:bodyPr wrap="square" rtlCol="0">
                <a:spAutoFit/>
              </a:bodyPr>
              <a:lstStyle/>
              <a:p>
                <a:endParaRPr lang="en-US" dirty="0"/>
              </a:p>
            </p:txBody>
          </p:sp>
          <p:sp>
            <p:nvSpPr>
              <p:cNvPr id="73" name="TextBox 72">
                <a:extLst>
                  <a:ext uri="{FF2B5EF4-FFF2-40B4-BE49-F238E27FC236}">
                    <a16:creationId xmlns:a16="http://schemas.microsoft.com/office/drawing/2014/main" id="{91189911-350C-A841-C057-B25EA7A18B9E}"/>
                  </a:ext>
                </a:extLst>
              </p:cNvPr>
              <p:cNvSpPr txBox="1"/>
              <p:nvPr/>
            </p:nvSpPr>
            <p:spPr>
              <a:xfrm>
                <a:off x="2225486" y="2190769"/>
                <a:ext cx="2460813" cy="338554"/>
              </a:xfrm>
              <a:prstGeom prst="rect">
                <a:avLst/>
              </a:prstGeom>
              <a:solidFill>
                <a:schemeClr val="tx2">
                  <a:lumMod val="75000"/>
                </a:schemeClr>
              </a:solidFill>
            </p:spPr>
            <p:txBody>
              <a:bodyPr wrap="square" rtlCol="0">
                <a:spAutoFit/>
              </a:bodyPr>
              <a:lstStyle/>
              <a:p>
                <a:endParaRPr lang="en-US" sz="1600" dirty="0">
                  <a:solidFill>
                    <a:schemeClr val="tx2">
                      <a:lumMod val="75000"/>
                    </a:schemeClr>
                  </a:solidFill>
                </a:endParaRPr>
              </a:p>
            </p:txBody>
          </p:sp>
          <p:sp>
            <p:nvSpPr>
              <p:cNvPr id="74" name="TextBox 73">
                <a:extLst>
                  <a:ext uri="{FF2B5EF4-FFF2-40B4-BE49-F238E27FC236}">
                    <a16:creationId xmlns:a16="http://schemas.microsoft.com/office/drawing/2014/main" id="{9E646C1E-A4C1-8B3E-02E1-6BD0CFB2325E}"/>
                  </a:ext>
                </a:extLst>
              </p:cNvPr>
              <p:cNvSpPr txBox="1"/>
              <p:nvPr/>
            </p:nvSpPr>
            <p:spPr>
              <a:xfrm>
                <a:off x="2931467" y="2207588"/>
                <a:ext cx="537874" cy="338554"/>
              </a:xfrm>
              <a:prstGeom prst="rect">
                <a:avLst/>
              </a:prstGeom>
              <a:solidFill>
                <a:schemeClr val="tx1">
                  <a:lumMod val="85000"/>
                </a:schemeClr>
              </a:solidFill>
            </p:spPr>
            <p:txBody>
              <a:bodyPr wrap="square" rtlCol="0">
                <a:spAutoFit/>
              </a:bodyPr>
              <a:lstStyle/>
              <a:p>
                <a:endParaRPr lang="en-US" sz="1600" dirty="0"/>
              </a:p>
            </p:txBody>
          </p:sp>
        </p:grpSp>
        <p:sp>
          <p:nvSpPr>
            <p:cNvPr id="62" name="TextBox 61">
              <a:extLst>
                <a:ext uri="{FF2B5EF4-FFF2-40B4-BE49-F238E27FC236}">
                  <a16:creationId xmlns:a16="http://schemas.microsoft.com/office/drawing/2014/main" id="{EFE59918-62B6-A0A2-E3E0-CD6DF551BEC9}"/>
                </a:ext>
              </a:extLst>
            </p:cNvPr>
            <p:cNvSpPr txBox="1"/>
            <p:nvPr/>
          </p:nvSpPr>
          <p:spPr>
            <a:xfrm>
              <a:off x="1991197" y="3366401"/>
              <a:ext cx="3003964" cy="369332"/>
            </a:xfrm>
            <a:prstGeom prst="rect">
              <a:avLst/>
            </a:prstGeom>
            <a:noFill/>
          </p:spPr>
          <p:txBody>
            <a:bodyPr wrap="none" rtlCol="0">
              <a:spAutoFit/>
            </a:bodyPr>
            <a:lstStyle/>
            <a:p>
              <a:r>
                <a:rPr lang="en-US" dirty="0">
                  <a:solidFill>
                    <a:schemeClr val="bg1"/>
                  </a:solidFill>
                </a:rPr>
                <a:t>Substrate (Silicon or Sapphire)</a:t>
              </a:r>
            </a:p>
          </p:txBody>
        </p:sp>
        <p:cxnSp>
          <p:nvCxnSpPr>
            <p:cNvPr id="69" name="Straight Arrow Connector 68">
              <a:extLst>
                <a:ext uri="{FF2B5EF4-FFF2-40B4-BE49-F238E27FC236}">
                  <a16:creationId xmlns:a16="http://schemas.microsoft.com/office/drawing/2014/main" id="{E8D511D2-A9B3-669F-C2D9-0DBC240C89C7}"/>
                </a:ext>
              </a:extLst>
            </p:cNvPr>
            <p:cNvCxnSpPr>
              <a:cxnSpLocks/>
            </p:cNvCxnSpPr>
            <p:nvPr/>
          </p:nvCxnSpPr>
          <p:spPr>
            <a:xfrm flipV="1">
              <a:off x="3408550" y="3147888"/>
              <a:ext cx="0" cy="263235"/>
            </a:xfrm>
            <a:prstGeom prst="straightConnector1">
              <a:avLst/>
            </a:prstGeom>
            <a:ln w="12700">
              <a:solidFill>
                <a:schemeClr val="tx2">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7E22205B-1C5C-49AA-343F-CDFC7B771055}"/>
                </a:ext>
              </a:extLst>
            </p:cNvPr>
            <p:cNvSpPr txBox="1"/>
            <p:nvPr/>
          </p:nvSpPr>
          <p:spPr>
            <a:xfrm>
              <a:off x="4801244" y="2190769"/>
              <a:ext cx="857525" cy="338554"/>
            </a:xfrm>
            <a:prstGeom prst="rect">
              <a:avLst/>
            </a:prstGeom>
            <a:solidFill>
              <a:schemeClr val="accent5">
                <a:lumMod val="60000"/>
                <a:lumOff val="40000"/>
              </a:schemeClr>
            </a:solidFill>
          </p:spPr>
          <p:txBody>
            <a:bodyPr wrap="square" rtlCol="0">
              <a:spAutoFit/>
            </a:bodyPr>
            <a:lstStyle/>
            <a:p>
              <a:endParaRPr lang="en-US" sz="1600" dirty="0">
                <a:solidFill>
                  <a:schemeClr val="accent2">
                    <a:lumMod val="60000"/>
                    <a:lumOff val="40000"/>
                  </a:schemeClr>
                </a:solidFill>
              </a:endParaRPr>
            </a:p>
          </p:txBody>
        </p:sp>
      </p:grpSp>
      <p:sp>
        <p:nvSpPr>
          <p:cNvPr id="2" name="Slide Number Placeholder 1">
            <a:extLst>
              <a:ext uri="{FF2B5EF4-FFF2-40B4-BE49-F238E27FC236}">
                <a16:creationId xmlns:a16="http://schemas.microsoft.com/office/drawing/2014/main" id="{CACE160E-DBA9-99F4-9245-4A0521C73087}"/>
              </a:ext>
            </a:extLst>
          </p:cNvPr>
          <p:cNvSpPr>
            <a:spLocks noGrp="1"/>
          </p:cNvSpPr>
          <p:nvPr>
            <p:ph type="sldNum" sz="quarter" idx="12"/>
          </p:nvPr>
        </p:nvSpPr>
        <p:spPr/>
        <p:txBody>
          <a:bodyPr/>
          <a:lstStyle/>
          <a:p>
            <a:fld id="{9E4C0264-4E57-C843-99A1-13CB9086F4F6}" type="slidenum">
              <a:rPr lang="en-US" smtClean="0">
                <a:solidFill>
                  <a:schemeClr val="bg1"/>
                </a:solidFill>
              </a:rPr>
              <a:t>18</a:t>
            </a:fld>
            <a:endParaRPr lang="en-US">
              <a:solidFill>
                <a:schemeClr val="bg1"/>
              </a:solidFill>
            </a:endParaRPr>
          </a:p>
        </p:txBody>
      </p:sp>
      <p:grpSp>
        <p:nvGrpSpPr>
          <p:cNvPr id="17" name="Group 16">
            <a:extLst>
              <a:ext uri="{FF2B5EF4-FFF2-40B4-BE49-F238E27FC236}">
                <a16:creationId xmlns:a16="http://schemas.microsoft.com/office/drawing/2014/main" id="{75436A58-50D7-DFA2-55CF-15A93622CA0C}"/>
              </a:ext>
            </a:extLst>
          </p:cNvPr>
          <p:cNvGrpSpPr/>
          <p:nvPr/>
        </p:nvGrpSpPr>
        <p:grpSpPr>
          <a:xfrm>
            <a:off x="3949222" y="2642167"/>
            <a:ext cx="427839" cy="300019"/>
            <a:chOff x="5327008" y="3859905"/>
            <a:chExt cx="427839" cy="300019"/>
          </a:xfrm>
        </p:grpSpPr>
        <p:sp>
          <p:nvSpPr>
            <p:cNvPr id="18" name="Oval 17">
              <a:extLst>
                <a:ext uri="{FF2B5EF4-FFF2-40B4-BE49-F238E27FC236}">
                  <a16:creationId xmlns:a16="http://schemas.microsoft.com/office/drawing/2014/main" id="{F79FD4FA-1BB8-55CD-E31C-C9FA1F50FC96}"/>
                </a:ext>
              </a:extLst>
            </p:cNvPr>
            <p:cNvSpPr/>
            <p:nvPr/>
          </p:nvSpPr>
          <p:spPr>
            <a:xfrm>
              <a:off x="5327008" y="3859905"/>
              <a:ext cx="427839" cy="300019"/>
            </a:xfrm>
            <a:prstGeom prst="ellipse">
              <a:avLst/>
            </a:prstGeom>
            <a:solidFill>
              <a:schemeClr val="tx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BCCCAD92-2E4A-38B4-05D5-C91EECA87ED4}"/>
                </a:ext>
              </a:extLst>
            </p:cNvPr>
            <p:cNvSpPr/>
            <p:nvPr/>
          </p:nvSpPr>
          <p:spPr>
            <a:xfrm>
              <a:off x="5404336" y="3972313"/>
              <a:ext cx="108749" cy="96009"/>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9F78480-E145-713F-09DC-DEB2596F2CFC}"/>
                </a:ext>
              </a:extLst>
            </p:cNvPr>
            <p:cNvSpPr/>
            <p:nvPr/>
          </p:nvSpPr>
          <p:spPr>
            <a:xfrm>
              <a:off x="5572559" y="3961909"/>
              <a:ext cx="108749" cy="96009"/>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46">
            <a:extLst>
              <a:ext uri="{FF2B5EF4-FFF2-40B4-BE49-F238E27FC236}">
                <a16:creationId xmlns:a16="http://schemas.microsoft.com/office/drawing/2014/main" id="{A6020B05-9FAF-9DA2-EA89-821B28D16571}"/>
              </a:ext>
            </a:extLst>
          </p:cNvPr>
          <p:cNvGrpSpPr/>
          <p:nvPr/>
        </p:nvGrpSpPr>
        <p:grpSpPr>
          <a:xfrm>
            <a:off x="4418467" y="2644398"/>
            <a:ext cx="427839" cy="300019"/>
            <a:chOff x="5327008" y="3859905"/>
            <a:chExt cx="427839" cy="300019"/>
          </a:xfrm>
        </p:grpSpPr>
        <p:sp>
          <p:nvSpPr>
            <p:cNvPr id="48" name="Oval 47">
              <a:extLst>
                <a:ext uri="{FF2B5EF4-FFF2-40B4-BE49-F238E27FC236}">
                  <a16:creationId xmlns:a16="http://schemas.microsoft.com/office/drawing/2014/main" id="{FC23A9CB-19CD-1D6E-842F-2E26B11270CA}"/>
                </a:ext>
              </a:extLst>
            </p:cNvPr>
            <p:cNvSpPr/>
            <p:nvPr/>
          </p:nvSpPr>
          <p:spPr>
            <a:xfrm>
              <a:off x="5327008" y="3859905"/>
              <a:ext cx="427839" cy="300019"/>
            </a:xfrm>
            <a:prstGeom prst="ellipse">
              <a:avLst/>
            </a:prstGeom>
            <a:solidFill>
              <a:schemeClr val="tx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Oval 48">
              <a:extLst>
                <a:ext uri="{FF2B5EF4-FFF2-40B4-BE49-F238E27FC236}">
                  <a16:creationId xmlns:a16="http://schemas.microsoft.com/office/drawing/2014/main" id="{E00DEBFB-DC19-A39A-D679-F2BB9B4C0B27}"/>
                </a:ext>
              </a:extLst>
            </p:cNvPr>
            <p:cNvSpPr/>
            <p:nvPr/>
          </p:nvSpPr>
          <p:spPr>
            <a:xfrm>
              <a:off x="5404336" y="3972313"/>
              <a:ext cx="108749" cy="96009"/>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603B1398-49EB-919C-4984-ACDD1D21DFE7}"/>
                </a:ext>
              </a:extLst>
            </p:cNvPr>
            <p:cNvSpPr/>
            <p:nvPr/>
          </p:nvSpPr>
          <p:spPr>
            <a:xfrm>
              <a:off x="5572559" y="3961909"/>
              <a:ext cx="108749" cy="96009"/>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77E9DC50-B49D-4590-7C0A-C0FC0B2AA8EB}"/>
              </a:ext>
            </a:extLst>
          </p:cNvPr>
          <p:cNvGrpSpPr/>
          <p:nvPr/>
        </p:nvGrpSpPr>
        <p:grpSpPr>
          <a:xfrm>
            <a:off x="5212166" y="2663074"/>
            <a:ext cx="427839" cy="300019"/>
            <a:chOff x="5327008" y="3859905"/>
            <a:chExt cx="427839" cy="300019"/>
          </a:xfrm>
        </p:grpSpPr>
        <p:sp>
          <p:nvSpPr>
            <p:cNvPr id="52" name="Oval 51">
              <a:extLst>
                <a:ext uri="{FF2B5EF4-FFF2-40B4-BE49-F238E27FC236}">
                  <a16:creationId xmlns:a16="http://schemas.microsoft.com/office/drawing/2014/main" id="{6E4448AD-0F5C-7D18-0FA2-8AF21483BBE1}"/>
                </a:ext>
              </a:extLst>
            </p:cNvPr>
            <p:cNvSpPr/>
            <p:nvPr/>
          </p:nvSpPr>
          <p:spPr>
            <a:xfrm>
              <a:off x="5327008" y="3859905"/>
              <a:ext cx="427839" cy="300019"/>
            </a:xfrm>
            <a:prstGeom prst="ellipse">
              <a:avLst/>
            </a:prstGeom>
            <a:solidFill>
              <a:schemeClr val="tx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a:extLst>
                <a:ext uri="{FF2B5EF4-FFF2-40B4-BE49-F238E27FC236}">
                  <a16:creationId xmlns:a16="http://schemas.microsoft.com/office/drawing/2014/main" id="{F1CD9F64-E805-E0A9-1FBF-7FFD4E8A3CD6}"/>
                </a:ext>
              </a:extLst>
            </p:cNvPr>
            <p:cNvSpPr/>
            <p:nvPr/>
          </p:nvSpPr>
          <p:spPr>
            <a:xfrm>
              <a:off x="5404336" y="3972313"/>
              <a:ext cx="108749" cy="96009"/>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349EC298-BFC5-CACB-9847-0715DF82BBFD}"/>
                </a:ext>
              </a:extLst>
            </p:cNvPr>
            <p:cNvSpPr/>
            <p:nvPr/>
          </p:nvSpPr>
          <p:spPr>
            <a:xfrm>
              <a:off x="5572559" y="3961909"/>
              <a:ext cx="108749" cy="96009"/>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5D6A22B6-90E2-F4AA-DA1F-54662894A9DD}"/>
              </a:ext>
            </a:extLst>
          </p:cNvPr>
          <p:cNvGrpSpPr/>
          <p:nvPr/>
        </p:nvGrpSpPr>
        <p:grpSpPr>
          <a:xfrm>
            <a:off x="1815847" y="2770456"/>
            <a:ext cx="1102883" cy="789128"/>
            <a:chOff x="1815847" y="2770456"/>
            <a:chExt cx="1102883" cy="789128"/>
          </a:xfrm>
        </p:grpSpPr>
        <p:sp>
          <p:nvSpPr>
            <p:cNvPr id="3" name="Freeform 2">
              <a:extLst>
                <a:ext uri="{FF2B5EF4-FFF2-40B4-BE49-F238E27FC236}">
                  <a16:creationId xmlns:a16="http://schemas.microsoft.com/office/drawing/2014/main" id="{425CFE70-40A2-DC2C-F5B2-4C3B2134E7CC}"/>
                </a:ext>
              </a:extLst>
            </p:cNvPr>
            <p:cNvSpPr/>
            <p:nvPr/>
          </p:nvSpPr>
          <p:spPr>
            <a:xfrm rot="18817718">
              <a:off x="2238931" y="2998694"/>
              <a:ext cx="585216" cy="128739"/>
            </a:xfrm>
            <a:custGeom>
              <a:avLst/>
              <a:gdLst>
                <a:gd name="connsiteX0" fmla="*/ 0 w 585216"/>
                <a:gd name="connsiteY0" fmla="*/ 50680 h 128739"/>
                <a:gd name="connsiteX1" fmla="*/ 97536 w 585216"/>
                <a:gd name="connsiteY1" fmla="*/ 75064 h 128739"/>
                <a:gd name="connsiteX2" fmla="*/ 109728 w 585216"/>
                <a:gd name="connsiteY2" fmla="*/ 111640 h 128739"/>
                <a:gd name="connsiteX3" fmla="*/ 121920 w 585216"/>
                <a:gd name="connsiteY3" fmla="*/ 75064 h 128739"/>
                <a:gd name="connsiteX4" fmla="*/ 134112 w 585216"/>
                <a:gd name="connsiteY4" fmla="*/ 26296 h 128739"/>
                <a:gd name="connsiteX5" fmla="*/ 170688 w 585216"/>
                <a:gd name="connsiteY5" fmla="*/ 1912 h 128739"/>
                <a:gd name="connsiteX6" fmla="*/ 207264 w 585216"/>
                <a:gd name="connsiteY6" fmla="*/ 38488 h 128739"/>
                <a:gd name="connsiteX7" fmla="*/ 219456 w 585216"/>
                <a:gd name="connsiteY7" fmla="*/ 75064 h 128739"/>
                <a:gd name="connsiteX8" fmla="*/ 256032 w 585216"/>
                <a:gd name="connsiteY8" fmla="*/ 62872 h 128739"/>
                <a:gd name="connsiteX9" fmla="*/ 304800 w 585216"/>
                <a:gd name="connsiteY9" fmla="*/ 38488 h 128739"/>
                <a:gd name="connsiteX10" fmla="*/ 316992 w 585216"/>
                <a:gd name="connsiteY10" fmla="*/ 75064 h 128739"/>
                <a:gd name="connsiteX11" fmla="*/ 353568 w 585216"/>
                <a:gd name="connsiteY11" fmla="*/ 99448 h 128739"/>
                <a:gd name="connsiteX12" fmla="*/ 414528 w 585216"/>
                <a:gd name="connsiteY12" fmla="*/ 50680 h 128739"/>
                <a:gd name="connsiteX13" fmla="*/ 438912 w 585216"/>
                <a:gd name="connsiteY13" fmla="*/ 123832 h 128739"/>
                <a:gd name="connsiteX14" fmla="*/ 463296 w 585216"/>
                <a:gd name="connsiteY14" fmla="*/ 50680 h 128739"/>
                <a:gd name="connsiteX15" fmla="*/ 585216 w 585216"/>
                <a:gd name="connsiteY15" fmla="*/ 62872 h 128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5216" h="128739">
                  <a:moveTo>
                    <a:pt x="0" y="50680"/>
                  </a:moveTo>
                  <a:cubicBezTo>
                    <a:pt x="113699" y="-14291"/>
                    <a:pt x="74758" y="-27436"/>
                    <a:pt x="97536" y="75064"/>
                  </a:cubicBezTo>
                  <a:cubicBezTo>
                    <a:pt x="100324" y="87609"/>
                    <a:pt x="105664" y="99448"/>
                    <a:pt x="109728" y="111640"/>
                  </a:cubicBezTo>
                  <a:cubicBezTo>
                    <a:pt x="113792" y="99448"/>
                    <a:pt x="118389" y="87421"/>
                    <a:pt x="121920" y="75064"/>
                  </a:cubicBezTo>
                  <a:cubicBezTo>
                    <a:pt x="126523" y="58952"/>
                    <a:pt x="124817" y="40238"/>
                    <a:pt x="134112" y="26296"/>
                  </a:cubicBezTo>
                  <a:cubicBezTo>
                    <a:pt x="142240" y="14104"/>
                    <a:pt x="158496" y="10040"/>
                    <a:pt x="170688" y="1912"/>
                  </a:cubicBezTo>
                  <a:cubicBezTo>
                    <a:pt x="182880" y="14104"/>
                    <a:pt x="197700" y="24142"/>
                    <a:pt x="207264" y="38488"/>
                  </a:cubicBezTo>
                  <a:cubicBezTo>
                    <a:pt x="214393" y="49181"/>
                    <a:pt x="207961" y="69317"/>
                    <a:pt x="219456" y="75064"/>
                  </a:cubicBezTo>
                  <a:cubicBezTo>
                    <a:pt x="230951" y="80811"/>
                    <a:pt x="243840" y="66936"/>
                    <a:pt x="256032" y="62872"/>
                  </a:cubicBezTo>
                  <a:cubicBezTo>
                    <a:pt x="264160" y="38488"/>
                    <a:pt x="264160" y="-2152"/>
                    <a:pt x="304800" y="38488"/>
                  </a:cubicBezTo>
                  <a:cubicBezTo>
                    <a:pt x="313887" y="47575"/>
                    <a:pt x="308964" y="65029"/>
                    <a:pt x="316992" y="75064"/>
                  </a:cubicBezTo>
                  <a:cubicBezTo>
                    <a:pt x="326146" y="86506"/>
                    <a:pt x="341376" y="91320"/>
                    <a:pt x="353568" y="99448"/>
                  </a:cubicBezTo>
                  <a:cubicBezTo>
                    <a:pt x="382586" y="12395"/>
                    <a:pt x="356566" y="12039"/>
                    <a:pt x="414528" y="50680"/>
                  </a:cubicBezTo>
                  <a:cubicBezTo>
                    <a:pt x="422656" y="75064"/>
                    <a:pt x="430784" y="148216"/>
                    <a:pt x="438912" y="123832"/>
                  </a:cubicBezTo>
                  <a:lnTo>
                    <a:pt x="463296" y="50680"/>
                  </a:lnTo>
                  <a:cubicBezTo>
                    <a:pt x="552483" y="65544"/>
                    <a:pt x="511728" y="62872"/>
                    <a:pt x="585216" y="62872"/>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a:extLst>
                <a:ext uri="{FF2B5EF4-FFF2-40B4-BE49-F238E27FC236}">
                  <a16:creationId xmlns:a16="http://schemas.microsoft.com/office/drawing/2014/main" id="{9456EA84-876A-84B9-1AD5-D6376E2E2F18}"/>
                </a:ext>
              </a:extLst>
            </p:cNvPr>
            <p:cNvSpPr/>
            <p:nvPr/>
          </p:nvSpPr>
          <p:spPr>
            <a:xfrm rot="18618684">
              <a:off x="2407324" y="3048542"/>
              <a:ext cx="585216" cy="128739"/>
            </a:xfrm>
            <a:custGeom>
              <a:avLst/>
              <a:gdLst>
                <a:gd name="connsiteX0" fmla="*/ 0 w 585216"/>
                <a:gd name="connsiteY0" fmla="*/ 50680 h 128739"/>
                <a:gd name="connsiteX1" fmla="*/ 97536 w 585216"/>
                <a:gd name="connsiteY1" fmla="*/ 75064 h 128739"/>
                <a:gd name="connsiteX2" fmla="*/ 109728 w 585216"/>
                <a:gd name="connsiteY2" fmla="*/ 111640 h 128739"/>
                <a:gd name="connsiteX3" fmla="*/ 121920 w 585216"/>
                <a:gd name="connsiteY3" fmla="*/ 75064 h 128739"/>
                <a:gd name="connsiteX4" fmla="*/ 134112 w 585216"/>
                <a:gd name="connsiteY4" fmla="*/ 26296 h 128739"/>
                <a:gd name="connsiteX5" fmla="*/ 170688 w 585216"/>
                <a:gd name="connsiteY5" fmla="*/ 1912 h 128739"/>
                <a:gd name="connsiteX6" fmla="*/ 207264 w 585216"/>
                <a:gd name="connsiteY6" fmla="*/ 38488 h 128739"/>
                <a:gd name="connsiteX7" fmla="*/ 219456 w 585216"/>
                <a:gd name="connsiteY7" fmla="*/ 75064 h 128739"/>
                <a:gd name="connsiteX8" fmla="*/ 256032 w 585216"/>
                <a:gd name="connsiteY8" fmla="*/ 62872 h 128739"/>
                <a:gd name="connsiteX9" fmla="*/ 304800 w 585216"/>
                <a:gd name="connsiteY9" fmla="*/ 38488 h 128739"/>
                <a:gd name="connsiteX10" fmla="*/ 316992 w 585216"/>
                <a:gd name="connsiteY10" fmla="*/ 75064 h 128739"/>
                <a:gd name="connsiteX11" fmla="*/ 353568 w 585216"/>
                <a:gd name="connsiteY11" fmla="*/ 99448 h 128739"/>
                <a:gd name="connsiteX12" fmla="*/ 414528 w 585216"/>
                <a:gd name="connsiteY12" fmla="*/ 50680 h 128739"/>
                <a:gd name="connsiteX13" fmla="*/ 438912 w 585216"/>
                <a:gd name="connsiteY13" fmla="*/ 123832 h 128739"/>
                <a:gd name="connsiteX14" fmla="*/ 463296 w 585216"/>
                <a:gd name="connsiteY14" fmla="*/ 50680 h 128739"/>
                <a:gd name="connsiteX15" fmla="*/ 585216 w 585216"/>
                <a:gd name="connsiteY15" fmla="*/ 62872 h 128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5216" h="128739">
                  <a:moveTo>
                    <a:pt x="0" y="50680"/>
                  </a:moveTo>
                  <a:cubicBezTo>
                    <a:pt x="113699" y="-14291"/>
                    <a:pt x="74758" y="-27436"/>
                    <a:pt x="97536" y="75064"/>
                  </a:cubicBezTo>
                  <a:cubicBezTo>
                    <a:pt x="100324" y="87609"/>
                    <a:pt x="105664" y="99448"/>
                    <a:pt x="109728" y="111640"/>
                  </a:cubicBezTo>
                  <a:cubicBezTo>
                    <a:pt x="113792" y="99448"/>
                    <a:pt x="118389" y="87421"/>
                    <a:pt x="121920" y="75064"/>
                  </a:cubicBezTo>
                  <a:cubicBezTo>
                    <a:pt x="126523" y="58952"/>
                    <a:pt x="124817" y="40238"/>
                    <a:pt x="134112" y="26296"/>
                  </a:cubicBezTo>
                  <a:cubicBezTo>
                    <a:pt x="142240" y="14104"/>
                    <a:pt x="158496" y="10040"/>
                    <a:pt x="170688" y="1912"/>
                  </a:cubicBezTo>
                  <a:cubicBezTo>
                    <a:pt x="182880" y="14104"/>
                    <a:pt x="197700" y="24142"/>
                    <a:pt x="207264" y="38488"/>
                  </a:cubicBezTo>
                  <a:cubicBezTo>
                    <a:pt x="214393" y="49181"/>
                    <a:pt x="207961" y="69317"/>
                    <a:pt x="219456" y="75064"/>
                  </a:cubicBezTo>
                  <a:cubicBezTo>
                    <a:pt x="230951" y="80811"/>
                    <a:pt x="243840" y="66936"/>
                    <a:pt x="256032" y="62872"/>
                  </a:cubicBezTo>
                  <a:cubicBezTo>
                    <a:pt x="264160" y="38488"/>
                    <a:pt x="264160" y="-2152"/>
                    <a:pt x="304800" y="38488"/>
                  </a:cubicBezTo>
                  <a:cubicBezTo>
                    <a:pt x="313887" y="47575"/>
                    <a:pt x="308964" y="65029"/>
                    <a:pt x="316992" y="75064"/>
                  </a:cubicBezTo>
                  <a:cubicBezTo>
                    <a:pt x="326146" y="86506"/>
                    <a:pt x="341376" y="91320"/>
                    <a:pt x="353568" y="99448"/>
                  </a:cubicBezTo>
                  <a:cubicBezTo>
                    <a:pt x="382586" y="12395"/>
                    <a:pt x="356566" y="12039"/>
                    <a:pt x="414528" y="50680"/>
                  </a:cubicBezTo>
                  <a:cubicBezTo>
                    <a:pt x="422656" y="75064"/>
                    <a:pt x="430784" y="148216"/>
                    <a:pt x="438912" y="123832"/>
                  </a:cubicBezTo>
                  <a:lnTo>
                    <a:pt x="463296" y="50680"/>
                  </a:lnTo>
                  <a:cubicBezTo>
                    <a:pt x="552483" y="65544"/>
                    <a:pt x="511728" y="62872"/>
                    <a:pt x="585216" y="62872"/>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a:extLst>
                <a:ext uri="{FF2B5EF4-FFF2-40B4-BE49-F238E27FC236}">
                  <a16:creationId xmlns:a16="http://schemas.microsoft.com/office/drawing/2014/main" id="{B839C835-2AD2-5A7D-EE37-44FBE60E77EC}"/>
                </a:ext>
              </a:extLst>
            </p:cNvPr>
            <p:cNvSpPr/>
            <p:nvPr/>
          </p:nvSpPr>
          <p:spPr>
            <a:xfrm rot="1146760">
              <a:off x="2333514" y="3430845"/>
              <a:ext cx="585216" cy="128739"/>
            </a:xfrm>
            <a:custGeom>
              <a:avLst/>
              <a:gdLst>
                <a:gd name="connsiteX0" fmla="*/ 0 w 585216"/>
                <a:gd name="connsiteY0" fmla="*/ 50680 h 128739"/>
                <a:gd name="connsiteX1" fmla="*/ 97536 w 585216"/>
                <a:gd name="connsiteY1" fmla="*/ 75064 h 128739"/>
                <a:gd name="connsiteX2" fmla="*/ 109728 w 585216"/>
                <a:gd name="connsiteY2" fmla="*/ 111640 h 128739"/>
                <a:gd name="connsiteX3" fmla="*/ 121920 w 585216"/>
                <a:gd name="connsiteY3" fmla="*/ 75064 h 128739"/>
                <a:gd name="connsiteX4" fmla="*/ 134112 w 585216"/>
                <a:gd name="connsiteY4" fmla="*/ 26296 h 128739"/>
                <a:gd name="connsiteX5" fmla="*/ 170688 w 585216"/>
                <a:gd name="connsiteY5" fmla="*/ 1912 h 128739"/>
                <a:gd name="connsiteX6" fmla="*/ 207264 w 585216"/>
                <a:gd name="connsiteY6" fmla="*/ 38488 h 128739"/>
                <a:gd name="connsiteX7" fmla="*/ 219456 w 585216"/>
                <a:gd name="connsiteY7" fmla="*/ 75064 h 128739"/>
                <a:gd name="connsiteX8" fmla="*/ 256032 w 585216"/>
                <a:gd name="connsiteY8" fmla="*/ 62872 h 128739"/>
                <a:gd name="connsiteX9" fmla="*/ 304800 w 585216"/>
                <a:gd name="connsiteY9" fmla="*/ 38488 h 128739"/>
                <a:gd name="connsiteX10" fmla="*/ 316992 w 585216"/>
                <a:gd name="connsiteY10" fmla="*/ 75064 h 128739"/>
                <a:gd name="connsiteX11" fmla="*/ 353568 w 585216"/>
                <a:gd name="connsiteY11" fmla="*/ 99448 h 128739"/>
                <a:gd name="connsiteX12" fmla="*/ 414528 w 585216"/>
                <a:gd name="connsiteY12" fmla="*/ 50680 h 128739"/>
                <a:gd name="connsiteX13" fmla="*/ 438912 w 585216"/>
                <a:gd name="connsiteY13" fmla="*/ 123832 h 128739"/>
                <a:gd name="connsiteX14" fmla="*/ 463296 w 585216"/>
                <a:gd name="connsiteY14" fmla="*/ 50680 h 128739"/>
                <a:gd name="connsiteX15" fmla="*/ 585216 w 585216"/>
                <a:gd name="connsiteY15" fmla="*/ 62872 h 128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5216" h="128739">
                  <a:moveTo>
                    <a:pt x="0" y="50680"/>
                  </a:moveTo>
                  <a:cubicBezTo>
                    <a:pt x="113699" y="-14291"/>
                    <a:pt x="74758" y="-27436"/>
                    <a:pt x="97536" y="75064"/>
                  </a:cubicBezTo>
                  <a:cubicBezTo>
                    <a:pt x="100324" y="87609"/>
                    <a:pt x="105664" y="99448"/>
                    <a:pt x="109728" y="111640"/>
                  </a:cubicBezTo>
                  <a:cubicBezTo>
                    <a:pt x="113792" y="99448"/>
                    <a:pt x="118389" y="87421"/>
                    <a:pt x="121920" y="75064"/>
                  </a:cubicBezTo>
                  <a:cubicBezTo>
                    <a:pt x="126523" y="58952"/>
                    <a:pt x="124817" y="40238"/>
                    <a:pt x="134112" y="26296"/>
                  </a:cubicBezTo>
                  <a:cubicBezTo>
                    <a:pt x="142240" y="14104"/>
                    <a:pt x="158496" y="10040"/>
                    <a:pt x="170688" y="1912"/>
                  </a:cubicBezTo>
                  <a:cubicBezTo>
                    <a:pt x="182880" y="14104"/>
                    <a:pt x="197700" y="24142"/>
                    <a:pt x="207264" y="38488"/>
                  </a:cubicBezTo>
                  <a:cubicBezTo>
                    <a:pt x="214393" y="49181"/>
                    <a:pt x="207961" y="69317"/>
                    <a:pt x="219456" y="75064"/>
                  </a:cubicBezTo>
                  <a:cubicBezTo>
                    <a:pt x="230951" y="80811"/>
                    <a:pt x="243840" y="66936"/>
                    <a:pt x="256032" y="62872"/>
                  </a:cubicBezTo>
                  <a:cubicBezTo>
                    <a:pt x="264160" y="38488"/>
                    <a:pt x="264160" y="-2152"/>
                    <a:pt x="304800" y="38488"/>
                  </a:cubicBezTo>
                  <a:cubicBezTo>
                    <a:pt x="313887" y="47575"/>
                    <a:pt x="308964" y="65029"/>
                    <a:pt x="316992" y="75064"/>
                  </a:cubicBezTo>
                  <a:cubicBezTo>
                    <a:pt x="326146" y="86506"/>
                    <a:pt x="341376" y="91320"/>
                    <a:pt x="353568" y="99448"/>
                  </a:cubicBezTo>
                  <a:cubicBezTo>
                    <a:pt x="382586" y="12395"/>
                    <a:pt x="356566" y="12039"/>
                    <a:pt x="414528" y="50680"/>
                  </a:cubicBezTo>
                  <a:cubicBezTo>
                    <a:pt x="422656" y="75064"/>
                    <a:pt x="430784" y="148216"/>
                    <a:pt x="438912" y="123832"/>
                  </a:cubicBezTo>
                  <a:lnTo>
                    <a:pt x="463296" y="50680"/>
                  </a:lnTo>
                  <a:cubicBezTo>
                    <a:pt x="552483" y="65544"/>
                    <a:pt x="511728" y="62872"/>
                    <a:pt x="585216" y="62872"/>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6B7A39B2-5C63-6FE6-DFF6-9414283CF607}"/>
                </a:ext>
              </a:extLst>
            </p:cNvPr>
            <p:cNvSpPr/>
            <p:nvPr/>
          </p:nvSpPr>
          <p:spPr>
            <a:xfrm rot="8115006">
              <a:off x="1815847" y="3420743"/>
              <a:ext cx="585216" cy="128739"/>
            </a:xfrm>
            <a:custGeom>
              <a:avLst/>
              <a:gdLst>
                <a:gd name="connsiteX0" fmla="*/ 0 w 585216"/>
                <a:gd name="connsiteY0" fmla="*/ 50680 h 128739"/>
                <a:gd name="connsiteX1" fmla="*/ 97536 w 585216"/>
                <a:gd name="connsiteY1" fmla="*/ 75064 h 128739"/>
                <a:gd name="connsiteX2" fmla="*/ 109728 w 585216"/>
                <a:gd name="connsiteY2" fmla="*/ 111640 h 128739"/>
                <a:gd name="connsiteX3" fmla="*/ 121920 w 585216"/>
                <a:gd name="connsiteY3" fmla="*/ 75064 h 128739"/>
                <a:gd name="connsiteX4" fmla="*/ 134112 w 585216"/>
                <a:gd name="connsiteY4" fmla="*/ 26296 h 128739"/>
                <a:gd name="connsiteX5" fmla="*/ 170688 w 585216"/>
                <a:gd name="connsiteY5" fmla="*/ 1912 h 128739"/>
                <a:gd name="connsiteX6" fmla="*/ 207264 w 585216"/>
                <a:gd name="connsiteY6" fmla="*/ 38488 h 128739"/>
                <a:gd name="connsiteX7" fmla="*/ 219456 w 585216"/>
                <a:gd name="connsiteY7" fmla="*/ 75064 h 128739"/>
                <a:gd name="connsiteX8" fmla="*/ 256032 w 585216"/>
                <a:gd name="connsiteY8" fmla="*/ 62872 h 128739"/>
                <a:gd name="connsiteX9" fmla="*/ 304800 w 585216"/>
                <a:gd name="connsiteY9" fmla="*/ 38488 h 128739"/>
                <a:gd name="connsiteX10" fmla="*/ 316992 w 585216"/>
                <a:gd name="connsiteY10" fmla="*/ 75064 h 128739"/>
                <a:gd name="connsiteX11" fmla="*/ 353568 w 585216"/>
                <a:gd name="connsiteY11" fmla="*/ 99448 h 128739"/>
                <a:gd name="connsiteX12" fmla="*/ 414528 w 585216"/>
                <a:gd name="connsiteY12" fmla="*/ 50680 h 128739"/>
                <a:gd name="connsiteX13" fmla="*/ 438912 w 585216"/>
                <a:gd name="connsiteY13" fmla="*/ 123832 h 128739"/>
                <a:gd name="connsiteX14" fmla="*/ 463296 w 585216"/>
                <a:gd name="connsiteY14" fmla="*/ 50680 h 128739"/>
                <a:gd name="connsiteX15" fmla="*/ 585216 w 585216"/>
                <a:gd name="connsiteY15" fmla="*/ 62872 h 128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5216" h="128739">
                  <a:moveTo>
                    <a:pt x="0" y="50680"/>
                  </a:moveTo>
                  <a:cubicBezTo>
                    <a:pt x="113699" y="-14291"/>
                    <a:pt x="74758" y="-27436"/>
                    <a:pt x="97536" y="75064"/>
                  </a:cubicBezTo>
                  <a:cubicBezTo>
                    <a:pt x="100324" y="87609"/>
                    <a:pt x="105664" y="99448"/>
                    <a:pt x="109728" y="111640"/>
                  </a:cubicBezTo>
                  <a:cubicBezTo>
                    <a:pt x="113792" y="99448"/>
                    <a:pt x="118389" y="87421"/>
                    <a:pt x="121920" y="75064"/>
                  </a:cubicBezTo>
                  <a:cubicBezTo>
                    <a:pt x="126523" y="58952"/>
                    <a:pt x="124817" y="40238"/>
                    <a:pt x="134112" y="26296"/>
                  </a:cubicBezTo>
                  <a:cubicBezTo>
                    <a:pt x="142240" y="14104"/>
                    <a:pt x="158496" y="10040"/>
                    <a:pt x="170688" y="1912"/>
                  </a:cubicBezTo>
                  <a:cubicBezTo>
                    <a:pt x="182880" y="14104"/>
                    <a:pt x="197700" y="24142"/>
                    <a:pt x="207264" y="38488"/>
                  </a:cubicBezTo>
                  <a:cubicBezTo>
                    <a:pt x="214393" y="49181"/>
                    <a:pt x="207961" y="69317"/>
                    <a:pt x="219456" y="75064"/>
                  </a:cubicBezTo>
                  <a:cubicBezTo>
                    <a:pt x="230951" y="80811"/>
                    <a:pt x="243840" y="66936"/>
                    <a:pt x="256032" y="62872"/>
                  </a:cubicBezTo>
                  <a:cubicBezTo>
                    <a:pt x="264160" y="38488"/>
                    <a:pt x="264160" y="-2152"/>
                    <a:pt x="304800" y="38488"/>
                  </a:cubicBezTo>
                  <a:cubicBezTo>
                    <a:pt x="313887" y="47575"/>
                    <a:pt x="308964" y="65029"/>
                    <a:pt x="316992" y="75064"/>
                  </a:cubicBezTo>
                  <a:cubicBezTo>
                    <a:pt x="326146" y="86506"/>
                    <a:pt x="341376" y="91320"/>
                    <a:pt x="353568" y="99448"/>
                  </a:cubicBezTo>
                  <a:cubicBezTo>
                    <a:pt x="382586" y="12395"/>
                    <a:pt x="356566" y="12039"/>
                    <a:pt x="414528" y="50680"/>
                  </a:cubicBezTo>
                  <a:cubicBezTo>
                    <a:pt x="422656" y="75064"/>
                    <a:pt x="430784" y="148216"/>
                    <a:pt x="438912" y="123832"/>
                  </a:cubicBezTo>
                  <a:lnTo>
                    <a:pt x="463296" y="50680"/>
                  </a:lnTo>
                  <a:cubicBezTo>
                    <a:pt x="552483" y="65544"/>
                    <a:pt x="511728" y="62872"/>
                    <a:pt x="585216" y="62872"/>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D66A37AE-1820-3CD3-80CA-B5B5A0F28DDE}"/>
              </a:ext>
            </a:extLst>
          </p:cNvPr>
          <p:cNvSpPr txBox="1"/>
          <p:nvPr/>
        </p:nvSpPr>
        <p:spPr>
          <a:xfrm>
            <a:off x="243992" y="2411126"/>
            <a:ext cx="1812291" cy="646331"/>
          </a:xfrm>
          <a:prstGeom prst="rect">
            <a:avLst/>
          </a:prstGeom>
          <a:noFill/>
        </p:spPr>
        <p:txBody>
          <a:bodyPr wrap="none" rtlCol="0">
            <a:spAutoFit/>
          </a:bodyPr>
          <a:lstStyle/>
          <a:p>
            <a:r>
              <a:rPr lang="en-US" dirty="0">
                <a:solidFill>
                  <a:schemeClr val="bg1"/>
                </a:solidFill>
              </a:rPr>
              <a:t>Phonons (crystal</a:t>
            </a:r>
          </a:p>
          <a:p>
            <a:r>
              <a:rPr lang="en-US" dirty="0">
                <a:solidFill>
                  <a:schemeClr val="bg1"/>
                </a:solidFill>
              </a:rPr>
              <a:t>lattice vibrations)</a:t>
            </a:r>
          </a:p>
        </p:txBody>
      </p:sp>
      <p:cxnSp>
        <p:nvCxnSpPr>
          <p:cNvPr id="12" name="Straight Arrow Connector 11">
            <a:extLst>
              <a:ext uri="{FF2B5EF4-FFF2-40B4-BE49-F238E27FC236}">
                <a16:creationId xmlns:a16="http://schemas.microsoft.com/office/drawing/2014/main" id="{F41CD82D-75C4-D9C0-272B-D6E6C5C94B43}"/>
              </a:ext>
            </a:extLst>
          </p:cNvPr>
          <p:cNvCxnSpPr>
            <a:cxnSpLocks/>
          </p:cNvCxnSpPr>
          <p:nvPr/>
        </p:nvCxnSpPr>
        <p:spPr>
          <a:xfrm>
            <a:off x="1413315" y="3017297"/>
            <a:ext cx="686354" cy="176110"/>
          </a:xfrm>
          <a:prstGeom prst="straightConnector1">
            <a:avLst/>
          </a:prstGeom>
          <a:ln w="12700">
            <a:solidFill>
              <a:schemeClr val="tx2">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0" name="Title 19">
            <a:extLst>
              <a:ext uri="{FF2B5EF4-FFF2-40B4-BE49-F238E27FC236}">
                <a16:creationId xmlns:a16="http://schemas.microsoft.com/office/drawing/2014/main" id="{4D3C6C12-45C0-7DDF-BA4D-A66F1DAB2BB5}"/>
              </a:ext>
            </a:extLst>
          </p:cNvPr>
          <p:cNvSpPr>
            <a:spLocks noGrp="1"/>
          </p:cNvSpPr>
          <p:nvPr>
            <p:ph type="title"/>
          </p:nvPr>
        </p:nvSpPr>
        <p:spPr>
          <a:xfrm>
            <a:off x="838200" y="365126"/>
            <a:ext cx="10515600" cy="800448"/>
          </a:xfrm>
          <a:ln>
            <a:solidFill>
              <a:schemeClr val="tx1"/>
            </a:solidFill>
            <a:prstDash val="solid"/>
          </a:ln>
        </p:spPr>
        <p:txBody>
          <a:bodyPr/>
          <a:lstStyle/>
          <a:p>
            <a:endParaRPr lang="en-US" dirty="0"/>
          </a:p>
        </p:txBody>
      </p:sp>
      <p:sp>
        <p:nvSpPr>
          <p:cNvPr id="22" name="Title 1">
            <a:extLst>
              <a:ext uri="{FF2B5EF4-FFF2-40B4-BE49-F238E27FC236}">
                <a16:creationId xmlns:a16="http://schemas.microsoft.com/office/drawing/2014/main" id="{081732DE-B61A-43AC-589D-9F1194D07316}"/>
              </a:ext>
            </a:extLst>
          </p:cNvPr>
          <p:cNvSpPr txBox="1">
            <a:spLocks/>
          </p:cNvSpPr>
          <p:nvPr/>
        </p:nvSpPr>
        <p:spPr>
          <a:xfrm>
            <a:off x="1930645" y="-13436"/>
            <a:ext cx="7882967" cy="154665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en-US" sz="3200" dirty="0">
                <a:solidFill>
                  <a:schemeClr val="bg1"/>
                </a:solidFill>
              </a:rPr>
            </a:br>
            <a:r>
              <a:rPr lang="en-US" sz="3200" dirty="0">
                <a:solidFill>
                  <a:schemeClr val="bg1"/>
                </a:solidFill>
              </a:rPr>
              <a:t>Through phonons: Microphysical processes</a:t>
            </a:r>
            <a:br>
              <a:rPr lang="en-US" sz="3200" dirty="0">
                <a:solidFill>
                  <a:schemeClr val="bg1"/>
                </a:solidFill>
              </a:rPr>
            </a:br>
            <a:endParaRPr lang="en-US" sz="3200" dirty="0">
              <a:solidFill>
                <a:schemeClr val="bg1"/>
              </a:solidFill>
            </a:endParaRPr>
          </a:p>
        </p:txBody>
      </p:sp>
      <p:sp>
        <p:nvSpPr>
          <p:cNvPr id="33" name="TextBox 32">
            <a:extLst>
              <a:ext uri="{FF2B5EF4-FFF2-40B4-BE49-F238E27FC236}">
                <a16:creationId xmlns:a16="http://schemas.microsoft.com/office/drawing/2014/main" id="{8F4C5CA6-525C-71E4-C3FB-C8E756C21DB0}"/>
              </a:ext>
            </a:extLst>
          </p:cNvPr>
          <p:cNvSpPr txBox="1"/>
          <p:nvPr/>
        </p:nvSpPr>
        <p:spPr>
          <a:xfrm>
            <a:off x="243992" y="3039854"/>
            <a:ext cx="1430200" cy="369332"/>
          </a:xfrm>
          <a:prstGeom prst="rect">
            <a:avLst/>
          </a:prstGeom>
          <a:noFill/>
        </p:spPr>
        <p:txBody>
          <a:bodyPr wrap="none" rtlCol="0">
            <a:spAutoFit/>
          </a:bodyPr>
          <a:lstStyle/>
          <a:p>
            <a:r>
              <a:rPr lang="en-US" dirty="0">
                <a:solidFill>
                  <a:schemeClr val="bg1"/>
                </a:solidFill>
              </a:rPr>
              <a:t>10 - 100 </a:t>
            </a:r>
            <a:r>
              <a:rPr lang="en-US" dirty="0" err="1">
                <a:solidFill>
                  <a:schemeClr val="bg1"/>
                </a:solidFill>
              </a:rPr>
              <a:t>meV</a:t>
            </a:r>
            <a:endParaRPr lang="en-US" dirty="0">
              <a:solidFill>
                <a:schemeClr val="bg1"/>
              </a:solidFill>
            </a:endParaRPr>
          </a:p>
        </p:txBody>
      </p:sp>
      <p:sp>
        <p:nvSpPr>
          <p:cNvPr id="4" name="Oval 3">
            <a:extLst>
              <a:ext uri="{FF2B5EF4-FFF2-40B4-BE49-F238E27FC236}">
                <a16:creationId xmlns:a16="http://schemas.microsoft.com/office/drawing/2014/main" id="{02E72D59-F576-823C-DD97-F53240BBD13D}"/>
              </a:ext>
            </a:extLst>
          </p:cNvPr>
          <p:cNvSpPr/>
          <p:nvPr/>
        </p:nvSpPr>
        <p:spPr>
          <a:xfrm>
            <a:off x="2565030" y="2829769"/>
            <a:ext cx="108749" cy="96009"/>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06E94F97-24D2-5E92-FB07-3ED0E972C08C}"/>
              </a:ext>
            </a:extLst>
          </p:cNvPr>
          <p:cNvSpPr/>
          <p:nvPr/>
        </p:nvSpPr>
        <p:spPr>
          <a:xfrm>
            <a:off x="2803448" y="2682190"/>
            <a:ext cx="108749" cy="96009"/>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A41EB75A-D3BA-BCD2-0E68-0223A212382A}"/>
              </a:ext>
            </a:extLst>
          </p:cNvPr>
          <p:cNvCxnSpPr>
            <a:cxnSpLocks/>
          </p:cNvCxnSpPr>
          <p:nvPr/>
        </p:nvCxnSpPr>
        <p:spPr>
          <a:xfrm>
            <a:off x="2961915" y="2733117"/>
            <a:ext cx="840587" cy="0"/>
          </a:xfrm>
          <a:prstGeom prst="straightConnector1">
            <a:avLst/>
          </a:prstGeom>
          <a:ln w="28575">
            <a:solidFill>
              <a:schemeClr val="bg1">
                <a:lumMod val="65000"/>
                <a:lumOff val="3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3903E76-F0D4-099D-8ECA-B043AE4782DD}"/>
              </a:ext>
            </a:extLst>
          </p:cNvPr>
          <p:cNvCxnSpPr>
            <a:cxnSpLocks/>
          </p:cNvCxnSpPr>
          <p:nvPr/>
        </p:nvCxnSpPr>
        <p:spPr>
          <a:xfrm>
            <a:off x="2711196" y="2885517"/>
            <a:ext cx="1091306" cy="0"/>
          </a:xfrm>
          <a:prstGeom prst="straightConnector1">
            <a:avLst/>
          </a:prstGeom>
          <a:ln w="28575">
            <a:solidFill>
              <a:schemeClr val="bg1">
                <a:lumMod val="65000"/>
                <a:lumOff val="3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CDC2B7CE-7DE8-DF6B-45B9-CC0FAE12511F}"/>
              </a:ext>
            </a:extLst>
          </p:cNvPr>
          <p:cNvSpPr txBox="1"/>
          <p:nvPr/>
        </p:nvSpPr>
        <p:spPr>
          <a:xfrm>
            <a:off x="6497213" y="1710110"/>
            <a:ext cx="5409686" cy="1785104"/>
          </a:xfrm>
          <a:prstGeom prst="rect">
            <a:avLst/>
          </a:prstGeom>
          <a:noFill/>
        </p:spPr>
        <p:txBody>
          <a:bodyPr wrap="none" rtlCol="0">
            <a:spAutoFit/>
          </a:bodyPr>
          <a:lstStyle/>
          <a:p>
            <a:r>
              <a:rPr lang="en-US" sz="2000" b="1" dirty="0">
                <a:solidFill>
                  <a:schemeClr val="bg1"/>
                </a:solidFill>
              </a:rPr>
              <a:t>How does Energy transfer from Particle to Qubit?</a:t>
            </a:r>
          </a:p>
          <a:p>
            <a:r>
              <a:rPr lang="en-US" dirty="0">
                <a:solidFill>
                  <a:schemeClr val="bg1"/>
                </a:solidFill>
              </a:rPr>
              <a:t>Phonon production and down-conversion</a:t>
            </a:r>
          </a:p>
          <a:p>
            <a:r>
              <a:rPr lang="en-US" dirty="0">
                <a:solidFill>
                  <a:schemeClr val="bg1"/>
                </a:solidFill>
              </a:rPr>
              <a:t>Phonon-superconductor interface</a:t>
            </a:r>
          </a:p>
          <a:p>
            <a:r>
              <a:rPr lang="en-US" dirty="0">
                <a:solidFill>
                  <a:schemeClr val="bg1"/>
                </a:solidFill>
              </a:rPr>
              <a:t>Phonon-quasiparticle dynamics</a:t>
            </a:r>
          </a:p>
          <a:p>
            <a:r>
              <a:rPr lang="en-US" dirty="0">
                <a:solidFill>
                  <a:schemeClr val="bg1"/>
                </a:solidFill>
              </a:rPr>
              <a:t>Quasiparticle diffusion in the superconductor</a:t>
            </a:r>
          </a:p>
          <a:p>
            <a:r>
              <a:rPr lang="en-US" dirty="0">
                <a:solidFill>
                  <a:schemeClr val="bg1"/>
                </a:solidFill>
              </a:rPr>
              <a:t>Quasiparticle recombination</a:t>
            </a:r>
          </a:p>
        </p:txBody>
      </p:sp>
      <p:sp>
        <p:nvSpPr>
          <p:cNvPr id="23" name="TextBox 22">
            <a:extLst>
              <a:ext uri="{FF2B5EF4-FFF2-40B4-BE49-F238E27FC236}">
                <a16:creationId xmlns:a16="http://schemas.microsoft.com/office/drawing/2014/main" id="{D7C508B1-AC76-DD26-AE7F-1EBFE29871F0}"/>
              </a:ext>
            </a:extLst>
          </p:cNvPr>
          <p:cNvSpPr txBox="1"/>
          <p:nvPr/>
        </p:nvSpPr>
        <p:spPr>
          <a:xfrm>
            <a:off x="9684092" y="3559768"/>
            <a:ext cx="1882438" cy="584775"/>
          </a:xfrm>
          <a:prstGeom prst="rect">
            <a:avLst/>
          </a:prstGeom>
          <a:noFill/>
          <a:ln>
            <a:solidFill>
              <a:schemeClr val="tx1">
                <a:lumMod val="75000"/>
              </a:schemeClr>
            </a:solidFill>
          </a:ln>
        </p:spPr>
        <p:txBody>
          <a:bodyPr wrap="none" rtlCol="0">
            <a:spAutoFit/>
          </a:bodyPr>
          <a:lstStyle/>
          <a:p>
            <a:r>
              <a:rPr lang="en-US" sz="1600" dirty="0">
                <a:solidFill>
                  <a:srgbClr val="FF0000"/>
                </a:solidFill>
              </a:rPr>
              <a:t>Ryan Linehan, FNAL</a:t>
            </a:r>
          </a:p>
          <a:p>
            <a:r>
              <a:rPr lang="en-US" sz="1600" dirty="0">
                <a:solidFill>
                  <a:srgbClr val="FF0000"/>
                </a:solidFill>
              </a:rPr>
              <a:t>Israel Hernandez, IIT</a:t>
            </a:r>
          </a:p>
        </p:txBody>
      </p:sp>
      <p:grpSp>
        <p:nvGrpSpPr>
          <p:cNvPr id="26" name="Group 25">
            <a:extLst>
              <a:ext uri="{FF2B5EF4-FFF2-40B4-BE49-F238E27FC236}">
                <a16:creationId xmlns:a16="http://schemas.microsoft.com/office/drawing/2014/main" id="{876748CC-60F4-25E4-5D86-95F009D9EF16}"/>
              </a:ext>
            </a:extLst>
          </p:cNvPr>
          <p:cNvGrpSpPr/>
          <p:nvPr/>
        </p:nvGrpSpPr>
        <p:grpSpPr>
          <a:xfrm>
            <a:off x="1392745" y="1425754"/>
            <a:ext cx="1519493" cy="1639114"/>
            <a:chOff x="1392745" y="1425754"/>
            <a:chExt cx="1519493" cy="1639114"/>
          </a:xfrm>
        </p:grpSpPr>
        <p:cxnSp>
          <p:nvCxnSpPr>
            <p:cNvPr id="27" name="Straight Arrow Connector 26">
              <a:extLst>
                <a:ext uri="{FF2B5EF4-FFF2-40B4-BE49-F238E27FC236}">
                  <a16:creationId xmlns:a16="http://schemas.microsoft.com/office/drawing/2014/main" id="{CCDA13FE-0AE6-156D-7C1C-A1C4E5A7EFA6}"/>
                </a:ext>
              </a:extLst>
            </p:cNvPr>
            <p:cNvCxnSpPr>
              <a:cxnSpLocks/>
            </p:cNvCxnSpPr>
            <p:nvPr/>
          </p:nvCxnSpPr>
          <p:spPr>
            <a:xfrm>
              <a:off x="1580822" y="1743536"/>
              <a:ext cx="613840" cy="1321332"/>
            </a:xfrm>
            <a:prstGeom prst="straightConnector1">
              <a:avLst/>
            </a:prstGeom>
            <a:ln w="28575">
              <a:solidFill>
                <a:srgbClr val="0070C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E8449388-2573-5E02-0372-AADB343B7E69}"/>
                </a:ext>
              </a:extLst>
            </p:cNvPr>
            <p:cNvSpPr txBox="1"/>
            <p:nvPr/>
          </p:nvSpPr>
          <p:spPr>
            <a:xfrm>
              <a:off x="1392745" y="1459633"/>
              <a:ext cx="486030" cy="338554"/>
            </a:xfrm>
            <a:prstGeom prst="rect">
              <a:avLst/>
            </a:prstGeom>
            <a:noFill/>
          </p:spPr>
          <p:txBody>
            <a:bodyPr wrap="square" rtlCol="0">
              <a:spAutoFit/>
            </a:bodyPr>
            <a:lstStyle/>
            <a:p>
              <a:r>
                <a:rPr lang="en-US" sz="1600" dirty="0">
                  <a:solidFill>
                    <a:schemeClr val="bg1"/>
                  </a:solidFill>
                </a:rPr>
                <a:t>DM</a:t>
              </a:r>
            </a:p>
          </p:txBody>
        </p:sp>
        <p:cxnSp>
          <p:nvCxnSpPr>
            <p:cNvPr id="34" name="Straight Arrow Connector 33">
              <a:extLst>
                <a:ext uri="{FF2B5EF4-FFF2-40B4-BE49-F238E27FC236}">
                  <a16:creationId xmlns:a16="http://schemas.microsoft.com/office/drawing/2014/main" id="{06E8430F-0EBA-A2C9-DC57-09A3A2E0EB25}"/>
                </a:ext>
              </a:extLst>
            </p:cNvPr>
            <p:cNvCxnSpPr>
              <a:cxnSpLocks/>
            </p:cNvCxnSpPr>
            <p:nvPr/>
          </p:nvCxnSpPr>
          <p:spPr>
            <a:xfrm flipV="1">
              <a:off x="2233932" y="1675167"/>
              <a:ext cx="420138" cy="1360128"/>
            </a:xfrm>
            <a:prstGeom prst="straightConnector1">
              <a:avLst/>
            </a:prstGeom>
            <a:ln w="28575">
              <a:solidFill>
                <a:srgbClr val="0070C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F8489FBA-A157-9F85-2E0C-FBCAB70B10E0}"/>
                </a:ext>
              </a:extLst>
            </p:cNvPr>
            <p:cNvSpPr txBox="1"/>
            <p:nvPr/>
          </p:nvSpPr>
          <p:spPr>
            <a:xfrm>
              <a:off x="2426208" y="1425754"/>
              <a:ext cx="486030" cy="338554"/>
            </a:xfrm>
            <a:prstGeom prst="rect">
              <a:avLst/>
            </a:prstGeom>
            <a:noFill/>
          </p:spPr>
          <p:txBody>
            <a:bodyPr wrap="square" rtlCol="0">
              <a:spAutoFit/>
            </a:bodyPr>
            <a:lstStyle/>
            <a:p>
              <a:r>
                <a:rPr lang="en-US" sz="1600" dirty="0">
                  <a:solidFill>
                    <a:schemeClr val="bg1"/>
                  </a:solidFill>
                </a:rPr>
                <a:t>DM</a:t>
              </a:r>
            </a:p>
          </p:txBody>
        </p:sp>
      </p:grpSp>
      <p:sp>
        <p:nvSpPr>
          <p:cNvPr id="36" name="TextBox 35">
            <a:extLst>
              <a:ext uri="{FF2B5EF4-FFF2-40B4-BE49-F238E27FC236}">
                <a16:creationId xmlns:a16="http://schemas.microsoft.com/office/drawing/2014/main" id="{C0B7A91D-8E9A-F6F4-0F7D-7E5EC1E3A769}"/>
              </a:ext>
            </a:extLst>
          </p:cNvPr>
          <p:cNvSpPr txBox="1"/>
          <p:nvPr/>
        </p:nvSpPr>
        <p:spPr>
          <a:xfrm>
            <a:off x="10740663" y="4144543"/>
            <a:ext cx="526106" cy="338554"/>
          </a:xfrm>
          <a:prstGeom prst="rect">
            <a:avLst/>
          </a:prstGeom>
          <a:noFill/>
          <a:ln>
            <a:solidFill>
              <a:schemeClr val="tx1">
                <a:lumMod val="75000"/>
              </a:schemeClr>
            </a:solidFill>
          </a:ln>
        </p:spPr>
        <p:txBody>
          <a:bodyPr wrap="square" rtlCol="0">
            <a:spAutoFit/>
          </a:bodyPr>
          <a:lstStyle/>
          <a:p>
            <a:r>
              <a:rPr lang="en-US" sz="1600" dirty="0">
                <a:solidFill>
                  <a:srgbClr val="FF0000"/>
                </a:solidFill>
              </a:rPr>
              <a:t>QSC</a:t>
            </a:r>
          </a:p>
        </p:txBody>
      </p:sp>
      <p:grpSp>
        <p:nvGrpSpPr>
          <p:cNvPr id="43" name="Group 42">
            <a:extLst>
              <a:ext uri="{FF2B5EF4-FFF2-40B4-BE49-F238E27FC236}">
                <a16:creationId xmlns:a16="http://schemas.microsoft.com/office/drawing/2014/main" id="{DB24FFB0-D85D-44D6-13BC-B2A6FFC69AAA}"/>
              </a:ext>
            </a:extLst>
          </p:cNvPr>
          <p:cNvGrpSpPr/>
          <p:nvPr/>
        </p:nvGrpSpPr>
        <p:grpSpPr>
          <a:xfrm>
            <a:off x="7127437" y="3425929"/>
            <a:ext cx="1694310" cy="1711555"/>
            <a:chOff x="10400522" y="1890147"/>
            <a:chExt cx="1694310" cy="1711555"/>
          </a:xfrm>
        </p:grpSpPr>
        <p:pic>
          <p:nvPicPr>
            <p:cNvPr id="44" name="Picture 43">
              <a:extLst>
                <a:ext uri="{FF2B5EF4-FFF2-40B4-BE49-F238E27FC236}">
                  <a16:creationId xmlns:a16="http://schemas.microsoft.com/office/drawing/2014/main" id="{354D1E0A-355A-DF0F-96CE-A8990C5AB2A6}"/>
                </a:ext>
              </a:extLst>
            </p:cNvPr>
            <p:cNvPicPr>
              <a:picLocks noChangeAspect="1"/>
            </p:cNvPicPr>
            <p:nvPr/>
          </p:nvPicPr>
          <p:blipFill>
            <a:blip r:embed="rId2"/>
            <a:stretch>
              <a:fillRect/>
            </a:stretch>
          </p:blipFill>
          <p:spPr>
            <a:xfrm>
              <a:off x="10400522" y="1890147"/>
              <a:ext cx="1694310" cy="1711555"/>
            </a:xfrm>
            <a:prstGeom prst="rect">
              <a:avLst/>
            </a:prstGeom>
          </p:spPr>
        </p:pic>
        <p:sp>
          <p:nvSpPr>
            <p:cNvPr id="45" name="Oval 44">
              <a:extLst>
                <a:ext uri="{FF2B5EF4-FFF2-40B4-BE49-F238E27FC236}">
                  <a16:creationId xmlns:a16="http://schemas.microsoft.com/office/drawing/2014/main" id="{02C01E3B-ED49-0187-A627-739ECFE6E72B}"/>
                </a:ext>
              </a:extLst>
            </p:cNvPr>
            <p:cNvSpPr/>
            <p:nvPr/>
          </p:nvSpPr>
          <p:spPr>
            <a:xfrm>
              <a:off x="10659513" y="1967945"/>
              <a:ext cx="1095352" cy="1009187"/>
            </a:xfrm>
            <a:prstGeom prst="ellipse">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t>Micro.</a:t>
              </a:r>
            </a:p>
            <a:p>
              <a:pPr algn="ctr"/>
              <a:r>
                <a:rPr lang="en-US" sz="1100" b="1" dirty="0"/>
                <a:t>processes</a:t>
              </a:r>
            </a:p>
          </p:txBody>
        </p:sp>
      </p:grpSp>
      <p:grpSp>
        <p:nvGrpSpPr>
          <p:cNvPr id="24" name="Group 23">
            <a:extLst>
              <a:ext uri="{FF2B5EF4-FFF2-40B4-BE49-F238E27FC236}">
                <a16:creationId xmlns:a16="http://schemas.microsoft.com/office/drawing/2014/main" id="{F6A35F56-D914-1DA6-8BBC-150987E71C89}"/>
              </a:ext>
            </a:extLst>
          </p:cNvPr>
          <p:cNvGrpSpPr/>
          <p:nvPr/>
        </p:nvGrpSpPr>
        <p:grpSpPr>
          <a:xfrm>
            <a:off x="2290522" y="5618668"/>
            <a:ext cx="7610956" cy="894062"/>
            <a:chOff x="1635760" y="4686887"/>
            <a:chExt cx="8808720" cy="1669463"/>
          </a:xfrm>
        </p:grpSpPr>
        <p:sp>
          <p:nvSpPr>
            <p:cNvPr id="29" name="TextBox 28">
              <a:extLst>
                <a:ext uri="{FF2B5EF4-FFF2-40B4-BE49-F238E27FC236}">
                  <a16:creationId xmlns:a16="http://schemas.microsoft.com/office/drawing/2014/main" id="{FD9B259A-60A9-947A-E3EB-49EB40ACEC05}"/>
                </a:ext>
              </a:extLst>
            </p:cNvPr>
            <p:cNvSpPr txBox="1"/>
            <p:nvPr/>
          </p:nvSpPr>
          <p:spPr>
            <a:xfrm>
              <a:off x="2801444" y="5188922"/>
              <a:ext cx="6589110" cy="645859"/>
            </a:xfrm>
            <a:prstGeom prst="rect">
              <a:avLst/>
            </a:prstGeom>
            <a:noFill/>
          </p:spPr>
          <p:txBody>
            <a:bodyPr wrap="none" rtlCol="0">
              <a:spAutoFit/>
            </a:bodyPr>
            <a:lstStyle/>
            <a:p>
              <a:pPr algn="ctr"/>
              <a:r>
                <a:rPr lang="en-US" sz="2000" dirty="0">
                  <a:solidFill>
                    <a:schemeClr val="tx1">
                      <a:lumMod val="75000"/>
                    </a:schemeClr>
                  </a:solidFill>
                </a:rPr>
                <a:t>What kind of energy sensitivity can we get with Qubits?</a:t>
              </a:r>
            </a:p>
          </p:txBody>
        </p:sp>
        <p:sp>
          <p:nvSpPr>
            <p:cNvPr id="30" name="Donut 29">
              <a:extLst>
                <a:ext uri="{FF2B5EF4-FFF2-40B4-BE49-F238E27FC236}">
                  <a16:creationId xmlns:a16="http://schemas.microsoft.com/office/drawing/2014/main" id="{73B735EA-1885-ADE0-3C11-39EEC5CBF1E3}"/>
                </a:ext>
              </a:extLst>
            </p:cNvPr>
            <p:cNvSpPr/>
            <p:nvPr/>
          </p:nvSpPr>
          <p:spPr>
            <a:xfrm>
              <a:off x="1635760" y="4686887"/>
              <a:ext cx="8808720" cy="1669463"/>
            </a:xfrm>
            <a:prstGeom prst="donut">
              <a:avLst>
                <a:gd name="adj" fmla="val 6699"/>
              </a:avLst>
            </a:prstGeom>
            <a:noFill/>
            <a:ln>
              <a:solidFill>
                <a:schemeClr val="tx1">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16105204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FD185D3-2862-DE4C-6947-ABD9151EB9E1}"/>
            </a:ext>
          </a:extLst>
        </p:cNvPr>
        <p:cNvGrpSpPr/>
        <p:nvPr/>
      </p:nvGrpSpPr>
      <p:grpSpPr>
        <a:xfrm>
          <a:off x="0" y="0"/>
          <a:ext cx="0" cy="0"/>
          <a:chOff x="0" y="0"/>
          <a:chExt cx="0" cy="0"/>
        </a:xfrm>
      </p:grpSpPr>
      <p:sp>
        <p:nvSpPr>
          <p:cNvPr id="28" name="Title 1">
            <a:extLst>
              <a:ext uri="{FF2B5EF4-FFF2-40B4-BE49-F238E27FC236}">
                <a16:creationId xmlns:a16="http://schemas.microsoft.com/office/drawing/2014/main" id="{EECD8B54-190C-4EB8-3E58-6BB467DCC344}"/>
              </a:ext>
            </a:extLst>
          </p:cNvPr>
          <p:cNvSpPr>
            <a:spLocks noGrp="1"/>
          </p:cNvSpPr>
          <p:nvPr>
            <p:ph type="title"/>
          </p:nvPr>
        </p:nvSpPr>
        <p:spPr>
          <a:xfrm>
            <a:off x="2361990" y="-51560"/>
            <a:ext cx="7048982" cy="1546652"/>
          </a:xfrm>
        </p:spPr>
        <p:txBody>
          <a:bodyPr>
            <a:noAutofit/>
          </a:bodyPr>
          <a:lstStyle/>
          <a:p>
            <a:pPr algn="ctr"/>
            <a:br>
              <a:rPr lang="en-US" sz="3200" dirty="0">
                <a:solidFill>
                  <a:schemeClr val="bg1"/>
                </a:solidFill>
              </a:rPr>
            </a:br>
            <a:r>
              <a:rPr lang="en-US" sz="3200" dirty="0">
                <a:solidFill>
                  <a:schemeClr val="bg1"/>
                </a:solidFill>
              </a:rPr>
              <a:t>Possible Dark Matter detector</a:t>
            </a:r>
            <a:br>
              <a:rPr lang="en-US" sz="3200" dirty="0">
                <a:solidFill>
                  <a:schemeClr val="bg1"/>
                </a:solidFill>
              </a:rPr>
            </a:br>
            <a:r>
              <a:rPr lang="en-US" sz="2400" dirty="0">
                <a:solidFill>
                  <a:schemeClr val="bg1"/>
                </a:solidFill>
              </a:rPr>
              <a:t>(Complete Picture)</a:t>
            </a:r>
            <a:br>
              <a:rPr lang="en-US" sz="3200" dirty="0">
                <a:solidFill>
                  <a:schemeClr val="bg1"/>
                </a:solidFill>
              </a:rPr>
            </a:br>
            <a:endParaRPr lang="en-US" sz="3200" dirty="0">
              <a:solidFill>
                <a:schemeClr val="bg1"/>
              </a:solidFill>
            </a:endParaRPr>
          </a:p>
        </p:txBody>
      </p:sp>
      <p:sp>
        <p:nvSpPr>
          <p:cNvPr id="2" name="Slide Number Placeholder 1">
            <a:extLst>
              <a:ext uri="{FF2B5EF4-FFF2-40B4-BE49-F238E27FC236}">
                <a16:creationId xmlns:a16="http://schemas.microsoft.com/office/drawing/2014/main" id="{094C4A60-EAB2-72EE-769D-395A447A79C9}"/>
              </a:ext>
            </a:extLst>
          </p:cNvPr>
          <p:cNvSpPr>
            <a:spLocks noGrp="1"/>
          </p:cNvSpPr>
          <p:nvPr>
            <p:ph type="sldNum" sz="quarter" idx="12"/>
          </p:nvPr>
        </p:nvSpPr>
        <p:spPr/>
        <p:txBody>
          <a:bodyPr/>
          <a:lstStyle/>
          <a:p>
            <a:fld id="{9E4C0264-4E57-C843-99A1-13CB9086F4F6}" type="slidenum">
              <a:rPr lang="en-US" smtClean="0">
                <a:solidFill>
                  <a:schemeClr val="bg1"/>
                </a:solidFill>
              </a:rPr>
              <a:t>19</a:t>
            </a:fld>
            <a:endParaRPr lang="en-US">
              <a:solidFill>
                <a:schemeClr val="bg1"/>
              </a:solidFill>
            </a:endParaRPr>
          </a:p>
        </p:txBody>
      </p:sp>
      <p:grpSp>
        <p:nvGrpSpPr>
          <p:cNvPr id="8" name="Group 7">
            <a:extLst>
              <a:ext uri="{FF2B5EF4-FFF2-40B4-BE49-F238E27FC236}">
                <a16:creationId xmlns:a16="http://schemas.microsoft.com/office/drawing/2014/main" id="{E1DFDE53-E7FE-FC6D-0CD8-5E7A5005EBD5}"/>
              </a:ext>
            </a:extLst>
          </p:cNvPr>
          <p:cNvGrpSpPr/>
          <p:nvPr/>
        </p:nvGrpSpPr>
        <p:grpSpPr>
          <a:xfrm>
            <a:off x="661772" y="1719647"/>
            <a:ext cx="8036261" cy="3096951"/>
            <a:chOff x="-59316" y="1881560"/>
            <a:chExt cx="11504374" cy="3617305"/>
          </a:xfrm>
        </p:grpSpPr>
        <p:pic>
          <p:nvPicPr>
            <p:cNvPr id="4" name="Picture 3">
              <a:extLst>
                <a:ext uri="{FF2B5EF4-FFF2-40B4-BE49-F238E27FC236}">
                  <a16:creationId xmlns:a16="http://schemas.microsoft.com/office/drawing/2014/main" id="{7CE7FE39-DBBB-A9A4-121F-E3D7E65291EA}"/>
                </a:ext>
              </a:extLst>
            </p:cNvPr>
            <p:cNvPicPr>
              <a:picLocks noChangeAspect="1"/>
            </p:cNvPicPr>
            <p:nvPr/>
          </p:nvPicPr>
          <p:blipFill>
            <a:blip r:embed="rId2"/>
            <a:stretch>
              <a:fillRect/>
            </a:stretch>
          </p:blipFill>
          <p:spPr>
            <a:xfrm>
              <a:off x="2959542" y="2484388"/>
              <a:ext cx="7048982" cy="2645912"/>
            </a:xfrm>
            <a:prstGeom prst="rect">
              <a:avLst/>
            </a:prstGeom>
          </p:spPr>
        </p:pic>
        <p:sp>
          <p:nvSpPr>
            <p:cNvPr id="3" name="TextBox 2">
              <a:extLst>
                <a:ext uri="{FF2B5EF4-FFF2-40B4-BE49-F238E27FC236}">
                  <a16:creationId xmlns:a16="http://schemas.microsoft.com/office/drawing/2014/main" id="{BD099B6B-9C30-BE6F-01BD-242B756F51F0}"/>
                </a:ext>
              </a:extLst>
            </p:cNvPr>
            <p:cNvSpPr txBox="1"/>
            <p:nvPr/>
          </p:nvSpPr>
          <p:spPr>
            <a:xfrm>
              <a:off x="-59316" y="3377876"/>
              <a:ext cx="3488083" cy="2120989"/>
            </a:xfrm>
            <a:prstGeom prst="rect">
              <a:avLst/>
            </a:prstGeom>
            <a:noFill/>
          </p:spPr>
          <p:txBody>
            <a:bodyPr wrap="none" rtlCol="0">
              <a:spAutoFit/>
            </a:bodyPr>
            <a:lstStyle/>
            <a:p>
              <a:pPr algn="ctr"/>
              <a:r>
                <a:rPr lang="en-US" sz="2000" b="1" dirty="0">
                  <a:solidFill>
                    <a:srgbClr val="00B050"/>
                  </a:solidFill>
                </a:rPr>
                <a:t>Particle like DM can</a:t>
              </a:r>
            </a:p>
            <a:p>
              <a:pPr algn="ctr"/>
              <a:r>
                <a:rPr lang="en-US" sz="2000" b="1" dirty="0">
                  <a:solidFill>
                    <a:srgbClr val="00B050"/>
                  </a:solidFill>
                </a:rPr>
                <a:t>excite phonons</a:t>
              </a:r>
            </a:p>
            <a:p>
              <a:pPr algn="ctr"/>
              <a:r>
                <a:rPr lang="en-US" sz="2000" b="1" dirty="0">
                  <a:solidFill>
                    <a:srgbClr val="00B050"/>
                  </a:solidFill>
                </a:rPr>
                <a:t>in qubit substrates</a:t>
              </a:r>
            </a:p>
            <a:p>
              <a:pPr algn="ctr"/>
              <a:endParaRPr lang="en-US" sz="2000" b="1" dirty="0">
                <a:solidFill>
                  <a:srgbClr val="00B050"/>
                </a:solidFill>
              </a:endParaRPr>
            </a:p>
            <a:p>
              <a:r>
                <a:rPr lang="en-US" sz="1600" dirty="0">
                  <a:solidFill>
                    <a:srgbClr val="00B050"/>
                  </a:solidFill>
                </a:rPr>
                <a:t>E</a:t>
              </a:r>
              <a:r>
                <a:rPr lang="en-US" sz="1600" baseline="-25000" dirty="0">
                  <a:solidFill>
                    <a:srgbClr val="00B050"/>
                  </a:solidFill>
                </a:rPr>
                <a:t>DM</a:t>
              </a:r>
              <a:r>
                <a:rPr lang="en-US" sz="1600" dirty="0">
                  <a:solidFill>
                    <a:srgbClr val="00B050"/>
                  </a:solidFill>
                </a:rPr>
                <a:t> &lt; MeV</a:t>
              </a:r>
            </a:p>
            <a:p>
              <a:r>
                <a:rPr lang="en-US" sz="1600" dirty="0" err="1">
                  <a:solidFill>
                    <a:srgbClr val="00B050"/>
                  </a:solidFill>
                </a:rPr>
                <a:t>E</a:t>
              </a:r>
              <a:r>
                <a:rPr lang="en-US" sz="1600" baseline="-25000" dirty="0" err="1">
                  <a:solidFill>
                    <a:srgbClr val="00B050"/>
                  </a:solidFill>
                </a:rPr>
                <a:t>phonon</a:t>
              </a:r>
              <a:r>
                <a:rPr lang="en-US" sz="1600" dirty="0">
                  <a:solidFill>
                    <a:srgbClr val="00B050"/>
                  </a:solidFill>
                </a:rPr>
                <a:t> ~ 40 to 100 </a:t>
              </a:r>
              <a:r>
                <a:rPr lang="en-US" sz="1600" dirty="0" err="1">
                  <a:solidFill>
                    <a:srgbClr val="00B050"/>
                  </a:solidFill>
                </a:rPr>
                <a:t>meV</a:t>
              </a:r>
              <a:endParaRPr lang="en-US" sz="1600" dirty="0">
                <a:solidFill>
                  <a:srgbClr val="00B050"/>
                </a:solidFill>
              </a:endParaRPr>
            </a:p>
          </p:txBody>
        </p:sp>
        <p:sp>
          <p:nvSpPr>
            <p:cNvPr id="5" name="TextBox 4">
              <a:extLst>
                <a:ext uri="{FF2B5EF4-FFF2-40B4-BE49-F238E27FC236}">
                  <a16:creationId xmlns:a16="http://schemas.microsoft.com/office/drawing/2014/main" id="{600852A4-0A5D-2E5C-F14B-F9A36916BF7C}"/>
                </a:ext>
              </a:extLst>
            </p:cNvPr>
            <p:cNvSpPr txBox="1"/>
            <p:nvPr/>
          </p:nvSpPr>
          <p:spPr>
            <a:xfrm>
              <a:off x="9204607" y="1881560"/>
              <a:ext cx="2240451" cy="431388"/>
            </a:xfrm>
            <a:prstGeom prst="rect">
              <a:avLst/>
            </a:prstGeom>
            <a:noFill/>
          </p:spPr>
          <p:txBody>
            <a:bodyPr wrap="none" rtlCol="0">
              <a:spAutoFit/>
            </a:bodyPr>
            <a:lstStyle/>
            <a:p>
              <a:r>
                <a:rPr lang="en-US" dirty="0">
                  <a:solidFill>
                    <a:srgbClr val="00B050"/>
                  </a:solidFill>
                </a:rPr>
                <a:t>Qubit readout </a:t>
              </a:r>
            </a:p>
          </p:txBody>
        </p:sp>
        <p:sp>
          <p:nvSpPr>
            <p:cNvPr id="6" name="Down Arrow 5">
              <a:extLst>
                <a:ext uri="{FF2B5EF4-FFF2-40B4-BE49-F238E27FC236}">
                  <a16:creationId xmlns:a16="http://schemas.microsoft.com/office/drawing/2014/main" id="{622100E7-CF72-1A2E-B795-2F65B709B5B2}"/>
                </a:ext>
              </a:extLst>
            </p:cNvPr>
            <p:cNvSpPr/>
            <p:nvPr/>
          </p:nvSpPr>
          <p:spPr>
            <a:xfrm rot="4725948">
              <a:off x="7989328" y="1401863"/>
              <a:ext cx="234637" cy="2165050"/>
            </a:xfrm>
            <a:prstGeom prst="downArrow">
              <a:avLst/>
            </a:prstGeom>
            <a:solidFill>
              <a:schemeClr val="bg1">
                <a:lumMod val="75000"/>
              </a:schemeClr>
            </a:solidFill>
            <a:ln>
              <a:solidFill>
                <a:schemeClr val="bg1">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13855B07-5A6C-7C19-48E3-E28B944980BE}"/>
              </a:ext>
            </a:extLst>
          </p:cNvPr>
          <p:cNvSpPr txBox="1"/>
          <p:nvPr/>
        </p:nvSpPr>
        <p:spPr>
          <a:xfrm>
            <a:off x="9803349" y="4162497"/>
            <a:ext cx="1402628" cy="584775"/>
          </a:xfrm>
          <a:prstGeom prst="rect">
            <a:avLst/>
          </a:prstGeom>
          <a:noFill/>
          <a:ln>
            <a:solidFill>
              <a:schemeClr val="tx1">
                <a:lumMod val="75000"/>
              </a:schemeClr>
            </a:solidFill>
          </a:ln>
        </p:spPr>
        <p:txBody>
          <a:bodyPr wrap="none" rtlCol="0">
            <a:spAutoFit/>
          </a:bodyPr>
          <a:lstStyle/>
          <a:p>
            <a:pPr algn="ctr"/>
            <a:r>
              <a:rPr lang="en-US" sz="1600" b="1" dirty="0" err="1">
                <a:solidFill>
                  <a:srgbClr val="FF0000"/>
                </a:solidFill>
              </a:rPr>
              <a:t>QuantiSED</a:t>
            </a:r>
            <a:r>
              <a:rPr lang="en-US" sz="1600" b="1" dirty="0">
                <a:solidFill>
                  <a:srgbClr val="FF0000"/>
                </a:solidFill>
              </a:rPr>
              <a:t> 2.0</a:t>
            </a:r>
          </a:p>
          <a:p>
            <a:pPr algn="ctr"/>
            <a:r>
              <a:rPr lang="en-US" sz="1600" dirty="0">
                <a:solidFill>
                  <a:srgbClr val="FF0000"/>
                </a:solidFill>
              </a:rPr>
              <a:t>Khatiwada</a:t>
            </a:r>
          </a:p>
        </p:txBody>
      </p:sp>
      <p:grpSp>
        <p:nvGrpSpPr>
          <p:cNvPr id="7" name="Group 6">
            <a:extLst>
              <a:ext uri="{FF2B5EF4-FFF2-40B4-BE49-F238E27FC236}">
                <a16:creationId xmlns:a16="http://schemas.microsoft.com/office/drawing/2014/main" id="{E9C6363D-8135-F829-950B-5F390CCD08E3}"/>
              </a:ext>
            </a:extLst>
          </p:cNvPr>
          <p:cNvGrpSpPr/>
          <p:nvPr/>
        </p:nvGrpSpPr>
        <p:grpSpPr>
          <a:xfrm>
            <a:off x="2290522" y="5618668"/>
            <a:ext cx="7610956" cy="894062"/>
            <a:chOff x="1635760" y="4686887"/>
            <a:chExt cx="8808720" cy="1669463"/>
          </a:xfrm>
        </p:grpSpPr>
        <p:sp>
          <p:nvSpPr>
            <p:cNvPr id="9" name="TextBox 8">
              <a:extLst>
                <a:ext uri="{FF2B5EF4-FFF2-40B4-BE49-F238E27FC236}">
                  <a16:creationId xmlns:a16="http://schemas.microsoft.com/office/drawing/2014/main" id="{8CDD9B1C-0475-4758-C1DE-7EDC303C97C8}"/>
                </a:ext>
              </a:extLst>
            </p:cNvPr>
            <p:cNvSpPr txBox="1"/>
            <p:nvPr/>
          </p:nvSpPr>
          <p:spPr>
            <a:xfrm>
              <a:off x="2801444" y="5188922"/>
              <a:ext cx="6589110" cy="645859"/>
            </a:xfrm>
            <a:prstGeom prst="rect">
              <a:avLst/>
            </a:prstGeom>
            <a:noFill/>
          </p:spPr>
          <p:txBody>
            <a:bodyPr wrap="none" rtlCol="0">
              <a:spAutoFit/>
            </a:bodyPr>
            <a:lstStyle/>
            <a:p>
              <a:pPr algn="ctr"/>
              <a:r>
                <a:rPr lang="en-US" sz="2000" dirty="0">
                  <a:solidFill>
                    <a:schemeClr val="tx1">
                      <a:lumMod val="75000"/>
                    </a:schemeClr>
                  </a:solidFill>
                </a:rPr>
                <a:t>What kind of energy sensitivity can we get with Qubits?</a:t>
              </a:r>
            </a:p>
          </p:txBody>
        </p:sp>
        <p:sp>
          <p:nvSpPr>
            <p:cNvPr id="10" name="Donut 9">
              <a:extLst>
                <a:ext uri="{FF2B5EF4-FFF2-40B4-BE49-F238E27FC236}">
                  <a16:creationId xmlns:a16="http://schemas.microsoft.com/office/drawing/2014/main" id="{609FC09D-6E84-915D-CFA1-93250F329FB7}"/>
                </a:ext>
              </a:extLst>
            </p:cNvPr>
            <p:cNvSpPr/>
            <p:nvPr/>
          </p:nvSpPr>
          <p:spPr>
            <a:xfrm>
              <a:off x="1635760" y="4686887"/>
              <a:ext cx="8808720" cy="1669463"/>
            </a:xfrm>
            <a:prstGeom prst="donut">
              <a:avLst>
                <a:gd name="adj" fmla="val 6699"/>
              </a:avLst>
            </a:prstGeom>
            <a:noFill/>
            <a:ln>
              <a:solidFill>
                <a:schemeClr val="tx1">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1" name="TextBox 10">
            <a:extLst>
              <a:ext uri="{FF2B5EF4-FFF2-40B4-BE49-F238E27FC236}">
                <a16:creationId xmlns:a16="http://schemas.microsoft.com/office/drawing/2014/main" id="{3F1AC83D-3301-BCF7-7816-2CA8EC5C4D55}"/>
              </a:ext>
            </a:extLst>
          </p:cNvPr>
          <p:cNvSpPr txBox="1"/>
          <p:nvPr/>
        </p:nvSpPr>
        <p:spPr>
          <a:xfrm>
            <a:off x="2525000" y="5149354"/>
            <a:ext cx="6256649" cy="369332"/>
          </a:xfrm>
          <a:prstGeom prst="rect">
            <a:avLst/>
          </a:prstGeom>
          <a:noFill/>
        </p:spPr>
        <p:txBody>
          <a:bodyPr wrap="none" rtlCol="0">
            <a:spAutoFit/>
          </a:bodyPr>
          <a:lstStyle/>
          <a:p>
            <a:r>
              <a:rPr lang="en-US" b="1" dirty="0">
                <a:solidFill>
                  <a:srgbClr val="008F00"/>
                </a:solidFill>
              </a:rPr>
              <a:t>~2 eV Photon source + 4 qubit </a:t>
            </a:r>
            <a:r>
              <a:rPr lang="en-US" b="1" dirty="0" err="1">
                <a:solidFill>
                  <a:srgbClr val="008F00"/>
                </a:solidFill>
              </a:rPr>
              <a:t>transmon</a:t>
            </a:r>
            <a:r>
              <a:rPr lang="en-US" b="1" dirty="0">
                <a:solidFill>
                  <a:srgbClr val="008F00"/>
                </a:solidFill>
              </a:rPr>
              <a:t> data taking in October </a:t>
            </a:r>
          </a:p>
        </p:txBody>
      </p:sp>
    </p:spTree>
    <p:extLst>
      <p:ext uri="{BB962C8B-B14F-4D97-AF65-F5344CB8AC3E}">
        <p14:creationId xmlns:p14="http://schemas.microsoft.com/office/powerpoint/2010/main" val="15367783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872A3D-8FA3-2B9C-09E3-C0CDF66C9370}"/>
              </a:ext>
            </a:extLst>
          </p:cNvPr>
          <p:cNvSpPr>
            <a:spLocks noGrp="1"/>
          </p:cNvSpPr>
          <p:nvPr>
            <p:ph idx="1"/>
          </p:nvPr>
        </p:nvSpPr>
        <p:spPr>
          <a:xfrm>
            <a:off x="820783" y="1773858"/>
            <a:ext cx="10515600" cy="4351338"/>
          </a:xfrm>
        </p:spPr>
        <p:txBody>
          <a:bodyPr/>
          <a:lstStyle/>
          <a:p>
            <a:pPr marL="0" indent="0" algn="ctr">
              <a:buNone/>
            </a:pPr>
            <a:r>
              <a:rPr lang="en-US" dirty="0">
                <a:solidFill>
                  <a:schemeClr val="bg1"/>
                </a:solidFill>
              </a:rPr>
              <a:t>Quantum Technology</a:t>
            </a:r>
          </a:p>
          <a:p>
            <a:pPr marL="0" indent="0" algn="ctr">
              <a:buNone/>
            </a:pPr>
            <a:endParaRPr lang="en-US" dirty="0">
              <a:solidFill>
                <a:schemeClr val="bg1"/>
              </a:solidFill>
            </a:endParaRPr>
          </a:p>
          <a:p>
            <a:pPr marL="0" indent="0" algn="ctr">
              <a:buNone/>
            </a:pPr>
            <a:endParaRPr lang="en-US" dirty="0">
              <a:solidFill>
                <a:schemeClr val="bg1"/>
              </a:solidFill>
            </a:endParaRPr>
          </a:p>
          <a:p>
            <a:pPr marL="0" indent="0" algn="ctr">
              <a:buNone/>
            </a:pPr>
            <a:endParaRPr lang="en-US" dirty="0">
              <a:solidFill>
                <a:schemeClr val="bg1"/>
              </a:solidFill>
            </a:endParaRPr>
          </a:p>
          <a:p>
            <a:pPr marL="0" indent="0" algn="ctr">
              <a:buNone/>
            </a:pPr>
            <a:r>
              <a:rPr lang="en-US" dirty="0">
                <a:solidFill>
                  <a:schemeClr val="tx1">
                    <a:lumMod val="65000"/>
                  </a:schemeClr>
                </a:solidFill>
              </a:rPr>
              <a:t>(for this talk)</a:t>
            </a:r>
          </a:p>
          <a:p>
            <a:pPr marL="0" indent="0" algn="ctr">
              <a:buNone/>
            </a:pPr>
            <a:r>
              <a:rPr lang="en-US" dirty="0">
                <a:solidFill>
                  <a:schemeClr val="bg1"/>
                </a:solidFill>
              </a:rPr>
              <a:t>Superconducting Qubit and its variants</a:t>
            </a:r>
          </a:p>
          <a:p>
            <a:pPr marL="0" indent="0" algn="ctr">
              <a:buNone/>
            </a:pPr>
            <a:endParaRPr lang="en-US" dirty="0">
              <a:solidFill>
                <a:schemeClr val="bg1"/>
              </a:solidFill>
            </a:endParaRPr>
          </a:p>
          <a:p>
            <a:pPr marL="0" indent="0" algn="ctr">
              <a:buNone/>
            </a:pPr>
            <a:endParaRPr lang="en-US" dirty="0">
              <a:solidFill>
                <a:schemeClr val="bg1"/>
              </a:solidFill>
            </a:endParaRPr>
          </a:p>
          <a:p>
            <a:pPr marL="0" indent="0" algn="ctr">
              <a:buNone/>
            </a:pPr>
            <a:endParaRPr lang="en-US" dirty="0">
              <a:solidFill>
                <a:schemeClr val="bg1"/>
              </a:solidFill>
            </a:endParaRPr>
          </a:p>
          <a:p>
            <a:pPr marL="0" indent="0" algn="ctr">
              <a:buNone/>
            </a:pPr>
            <a:endParaRPr lang="en-US" dirty="0">
              <a:solidFill>
                <a:schemeClr val="bg1"/>
              </a:solidFill>
            </a:endParaRPr>
          </a:p>
          <a:p>
            <a:pPr marL="0" indent="0" algn="ctr">
              <a:buNone/>
            </a:pPr>
            <a:endParaRPr lang="en-US" dirty="0">
              <a:solidFill>
                <a:schemeClr val="bg1"/>
              </a:solidFill>
            </a:endParaRPr>
          </a:p>
          <a:p>
            <a:pPr marL="0" indent="0">
              <a:buNone/>
            </a:pPr>
            <a:endParaRPr lang="en-US" dirty="0">
              <a:solidFill>
                <a:schemeClr val="bg1"/>
              </a:solidFill>
            </a:endParaRPr>
          </a:p>
        </p:txBody>
      </p:sp>
      <p:sp>
        <p:nvSpPr>
          <p:cNvPr id="4" name="Slide Number Placeholder 3">
            <a:extLst>
              <a:ext uri="{FF2B5EF4-FFF2-40B4-BE49-F238E27FC236}">
                <a16:creationId xmlns:a16="http://schemas.microsoft.com/office/drawing/2014/main" id="{FFF89874-FC85-0337-5D34-853E3C535C7C}"/>
              </a:ext>
            </a:extLst>
          </p:cNvPr>
          <p:cNvSpPr>
            <a:spLocks noGrp="1"/>
          </p:cNvSpPr>
          <p:nvPr>
            <p:ph type="sldNum" sz="quarter" idx="12"/>
          </p:nvPr>
        </p:nvSpPr>
        <p:spPr/>
        <p:txBody>
          <a:bodyPr/>
          <a:lstStyle/>
          <a:p>
            <a:fld id="{9E4C0264-4E57-C843-99A1-13CB9086F4F6}" type="slidenum">
              <a:rPr lang="en-US" smtClean="0"/>
              <a:t>2</a:t>
            </a:fld>
            <a:endParaRPr lang="en-US"/>
          </a:p>
        </p:txBody>
      </p:sp>
      <p:cxnSp>
        <p:nvCxnSpPr>
          <p:cNvPr id="7" name="Straight Arrow Connector 6">
            <a:extLst>
              <a:ext uri="{FF2B5EF4-FFF2-40B4-BE49-F238E27FC236}">
                <a16:creationId xmlns:a16="http://schemas.microsoft.com/office/drawing/2014/main" id="{0134D73E-BC0C-6884-3A28-DF9E35101118}"/>
              </a:ext>
            </a:extLst>
          </p:cNvPr>
          <p:cNvCxnSpPr>
            <a:cxnSpLocks/>
          </p:cNvCxnSpPr>
          <p:nvPr/>
        </p:nvCxnSpPr>
        <p:spPr>
          <a:xfrm>
            <a:off x="6096000" y="2399881"/>
            <a:ext cx="0" cy="128311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9" name="Slide Number Placeholder 3">
            <a:extLst>
              <a:ext uri="{FF2B5EF4-FFF2-40B4-BE49-F238E27FC236}">
                <a16:creationId xmlns:a16="http://schemas.microsoft.com/office/drawing/2014/main" id="{1E708602-6F67-8BD7-3D5D-192B9E1EB2A6}"/>
              </a:ext>
            </a:extLst>
          </p:cNvPr>
          <p:cNvSpPr txBox="1">
            <a:spLocks/>
          </p:cNvSpPr>
          <p:nvPr/>
        </p:nvSpPr>
        <p:spPr>
          <a:xfrm>
            <a:off x="8763000" y="65087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E4C0264-4E57-C843-99A1-13CB9086F4F6}" type="slidenum">
              <a:rPr lang="en-US" smtClean="0">
                <a:solidFill>
                  <a:schemeClr val="bg1"/>
                </a:solidFill>
              </a:rPr>
              <a:pPr/>
              <a:t>2</a:t>
            </a:fld>
            <a:endParaRPr lang="en-US" dirty="0">
              <a:solidFill>
                <a:schemeClr val="bg1"/>
              </a:solidFill>
            </a:endParaRPr>
          </a:p>
        </p:txBody>
      </p:sp>
    </p:spTree>
    <p:extLst>
      <p:ext uri="{BB962C8B-B14F-4D97-AF65-F5344CB8AC3E}">
        <p14:creationId xmlns:p14="http://schemas.microsoft.com/office/powerpoint/2010/main" val="2346785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675C0FA-0058-3183-406B-E9F687FF80D4}"/>
            </a:ext>
          </a:extLst>
        </p:cNvPr>
        <p:cNvGrpSpPr/>
        <p:nvPr/>
      </p:nvGrpSpPr>
      <p:grpSpPr>
        <a:xfrm>
          <a:off x="0" y="0"/>
          <a:ext cx="0" cy="0"/>
          <a:chOff x="0" y="0"/>
          <a:chExt cx="0" cy="0"/>
        </a:xfrm>
      </p:grpSpPr>
      <p:sp>
        <p:nvSpPr>
          <p:cNvPr id="28" name="Title 1">
            <a:extLst>
              <a:ext uri="{FF2B5EF4-FFF2-40B4-BE49-F238E27FC236}">
                <a16:creationId xmlns:a16="http://schemas.microsoft.com/office/drawing/2014/main" id="{B315A3C4-A5CC-6055-CBBE-C8D23CC51F1E}"/>
              </a:ext>
            </a:extLst>
          </p:cNvPr>
          <p:cNvSpPr>
            <a:spLocks noGrp="1"/>
          </p:cNvSpPr>
          <p:nvPr>
            <p:ph type="title"/>
          </p:nvPr>
        </p:nvSpPr>
        <p:spPr>
          <a:xfrm>
            <a:off x="2361990" y="34496"/>
            <a:ext cx="7048982" cy="1546652"/>
          </a:xfrm>
        </p:spPr>
        <p:txBody>
          <a:bodyPr>
            <a:noAutofit/>
          </a:bodyPr>
          <a:lstStyle/>
          <a:p>
            <a:pPr algn="ctr"/>
            <a:br>
              <a:rPr lang="en-US" sz="3200" dirty="0">
                <a:solidFill>
                  <a:schemeClr val="bg1"/>
                </a:solidFill>
              </a:rPr>
            </a:br>
            <a:r>
              <a:rPr lang="en-US" sz="3200" dirty="0">
                <a:solidFill>
                  <a:schemeClr val="bg1"/>
                </a:solidFill>
              </a:rPr>
              <a:t>Also a Neutrino detector?</a:t>
            </a:r>
            <a:br>
              <a:rPr lang="en-US" sz="3200" dirty="0">
                <a:solidFill>
                  <a:schemeClr val="bg1"/>
                </a:solidFill>
              </a:rPr>
            </a:br>
            <a:r>
              <a:rPr lang="en-US" sz="2400" dirty="0">
                <a:solidFill>
                  <a:schemeClr val="bg1"/>
                </a:solidFill>
              </a:rPr>
              <a:t>Coherent neutrino-nuclear scattering</a:t>
            </a:r>
            <a:br>
              <a:rPr lang="en-US" sz="3200" dirty="0">
                <a:solidFill>
                  <a:schemeClr val="bg1"/>
                </a:solidFill>
              </a:rPr>
            </a:br>
            <a:endParaRPr lang="en-US" sz="3200" dirty="0">
              <a:solidFill>
                <a:schemeClr val="bg1"/>
              </a:solidFill>
            </a:endParaRPr>
          </a:p>
        </p:txBody>
      </p:sp>
      <p:sp>
        <p:nvSpPr>
          <p:cNvPr id="2" name="Slide Number Placeholder 1">
            <a:extLst>
              <a:ext uri="{FF2B5EF4-FFF2-40B4-BE49-F238E27FC236}">
                <a16:creationId xmlns:a16="http://schemas.microsoft.com/office/drawing/2014/main" id="{F62CB7A2-6D1F-5DCE-6148-2B7CCBCD51F0}"/>
              </a:ext>
            </a:extLst>
          </p:cNvPr>
          <p:cNvSpPr>
            <a:spLocks noGrp="1"/>
          </p:cNvSpPr>
          <p:nvPr>
            <p:ph type="sldNum" sz="quarter" idx="12"/>
          </p:nvPr>
        </p:nvSpPr>
        <p:spPr/>
        <p:txBody>
          <a:bodyPr/>
          <a:lstStyle/>
          <a:p>
            <a:fld id="{9E4C0264-4E57-C843-99A1-13CB9086F4F6}" type="slidenum">
              <a:rPr lang="en-US" smtClean="0">
                <a:solidFill>
                  <a:schemeClr val="bg1"/>
                </a:solidFill>
              </a:rPr>
              <a:t>20</a:t>
            </a:fld>
            <a:endParaRPr lang="en-US" dirty="0">
              <a:solidFill>
                <a:schemeClr val="bg1"/>
              </a:solidFill>
            </a:endParaRPr>
          </a:p>
        </p:txBody>
      </p:sp>
      <p:sp>
        <p:nvSpPr>
          <p:cNvPr id="18" name="TextBox 17">
            <a:extLst>
              <a:ext uri="{FF2B5EF4-FFF2-40B4-BE49-F238E27FC236}">
                <a16:creationId xmlns:a16="http://schemas.microsoft.com/office/drawing/2014/main" id="{FC47647D-90B4-954C-814F-069FD2817DA3}"/>
              </a:ext>
            </a:extLst>
          </p:cNvPr>
          <p:cNvSpPr txBox="1"/>
          <p:nvPr/>
        </p:nvSpPr>
        <p:spPr>
          <a:xfrm>
            <a:off x="7984289" y="2921168"/>
            <a:ext cx="4073166" cy="1015663"/>
          </a:xfrm>
          <a:prstGeom prst="rect">
            <a:avLst/>
          </a:prstGeom>
          <a:noFill/>
          <a:ln>
            <a:solidFill>
              <a:schemeClr val="tx1">
                <a:lumMod val="65000"/>
              </a:schemeClr>
            </a:solidFill>
          </a:ln>
        </p:spPr>
        <p:txBody>
          <a:bodyPr wrap="none" rtlCol="0">
            <a:spAutoFit/>
          </a:bodyPr>
          <a:lstStyle/>
          <a:p>
            <a:r>
              <a:rPr lang="en-US" sz="2000" dirty="0">
                <a:solidFill>
                  <a:srgbClr val="C00000"/>
                </a:solidFill>
              </a:rPr>
              <a:t>Reduced Environmental contribution </a:t>
            </a:r>
          </a:p>
          <a:p>
            <a:r>
              <a:rPr lang="en-US" sz="2000" dirty="0">
                <a:solidFill>
                  <a:srgbClr val="C00000"/>
                </a:solidFill>
              </a:rPr>
              <a:t>to quasiparticles </a:t>
            </a:r>
            <a:r>
              <a:rPr lang="en-US" sz="2000" dirty="0">
                <a:solidFill>
                  <a:srgbClr val="C00000"/>
                </a:solidFill>
                <a:sym typeface="Wingdings" pitchFamily="2" charset="2"/>
              </a:rPr>
              <a:t> </a:t>
            </a:r>
            <a:r>
              <a:rPr lang="en-US" sz="2000" dirty="0">
                <a:solidFill>
                  <a:srgbClr val="C00000"/>
                </a:solidFill>
              </a:rPr>
              <a:t> better readout </a:t>
            </a:r>
          </a:p>
          <a:p>
            <a:r>
              <a:rPr lang="en-US" sz="2000" dirty="0">
                <a:solidFill>
                  <a:srgbClr val="C00000"/>
                </a:solidFill>
              </a:rPr>
              <a:t>and high sensitivity</a:t>
            </a:r>
          </a:p>
        </p:txBody>
      </p:sp>
      <p:grpSp>
        <p:nvGrpSpPr>
          <p:cNvPr id="13" name="Group 12">
            <a:extLst>
              <a:ext uri="{FF2B5EF4-FFF2-40B4-BE49-F238E27FC236}">
                <a16:creationId xmlns:a16="http://schemas.microsoft.com/office/drawing/2014/main" id="{4E3E90D0-88EB-EC9E-8401-57A5D7D7C0F2}"/>
              </a:ext>
            </a:extLst>
          </p:cNvPr>
          <p:cNvGrpSpPr/>
          <p:nvPr/>
        </p:nvGrpSpPr>
        <p:grpSpPr>
          <a:xfrm>
            <a:off x="862913" y="903353"/>
            <a:ext cx="6831644" cy="3597699"/>
            <a:chOff x="862913" y="903353"/>
            <a:chExt cx="6831644" cy="3597699"/>
          </a:xfrm>
        </p:grpSpPr>
        <p:grpSp>
          <p:nvGrpSpPr>
            <p:cNvPr id="12" name="Group 11">
              <a:extLst>
                <a:ext uri="{FF2B5EF4-FFF2-40B4-BE49-F238E27FC236}">
                  <a16:creationId xmlns:a16="http://schemas.microsoft.com/office/drawing/2014/main" id="{690FABA6-B6BE-60B5-44E8-2484270D5A52}"/>
                </a:ext>
              </a:extLst>
            </p:cNvPr>
            <p:cNvGrpSpPr/>
            <p:nvPr/>
          </p:nvGrpSpPr>
          <p:grpSpPr>
            <a:xfrm>
              <a:off x="862913" y="903353"/>
              <a:ext cx="6831644" cy="3597699"/>
              <a:chOff x="862913" y="903353"/>
              <a:chExt cx="6831644" cy="3597699"/>
            </a:xfrm>
          </p:grpSpPr>
          <p:grpSp>
            <p:nvGrpSpPr>
              <p:cNvPr id="8" name="Group 7">
                <a:extLst>
                  <a:ext uri="{FF2B5EF4-FFF2-40B4-BE49-F238E27FC236}">
                    <a16:creationId xmlns:a16="http://schemas.microsoft.com/office/drawing/2014/main" id="{DE838025-76ED-CBE2-4114-0200C7EDEFD7}"/>
                  </a:ext>
                </a:extLst>
              </p:cNvPr>
              <p:cNvGrpSpPr/>
              <p:nvPr/>
            </p:nvGrpSpPr>
            <p:grpSpPr>
              <a:xfrm>
                <a:off x="862913" y="903353"/>
                <a:ext cx="6831644" cy="3597699"/>
                <a:chOff x="228630" y="928111"/>
                <a:chExt cx="9779894" cy="4202189"/>
              </a:xfrm>
            </p:grpSpPr>
            <p:pic>
              <p:nvPicPr>
                <p:cNvPr id="4" name="Picture 3">
                  <a:extLst>
                    <a:ext uri="{FF2B5EF4-FFF2-40B4-BE49-F238E27FC236}">
                      <a16:creationId xmlns:a16="http://schemas.microsoft.com/office/drawing/2014/main" id="{0DCE0891-C3E7-5EE7-490E-B689FF5A42BA}"/>
                    </a:ext>
                  </a:extLst>
                </p:cNvPr>
                <p:cNvPicPr>
                  <a:picLocks noChangeAspect="1"/>
                </p:cNvPicPr>
                <p:nvPr/>
              </p:nvPicPr>
              <p:blipFill>
                <a:blip r:embed="rId2"/>
                <a:stretch>
                  <a:fillRect/>
                </a:stretch>
              </p:blipFill>
              <p:spPr>
                <a:xfrm>
                  <a:off x="2959542" y="2484388"/>
                  <a:ext cx="7048982" cy="2645912"/>
                </a:xfrm>
                <a:prstGeom prst="rect">
                  <a:avLst/>
                </a:prstGeom>
              </p:spPr>
            </p:pic>
            <p:sp>
              <p:nvSpPr>
                <p:cNvPr id="3" name="TextBox 2">
                  <a:extLst>
                    <a:ext uri="{FF2B5EF4-FFF2-40B4-BE49-F238E27FC236}">
                      <a16:creationId xmlns:a16="http://schemas.microsoft.com/office/drawing/2014/main" id="{E2BA795F-D84E-01D0-27F1-34DA93694487}"/>
                    </a:ext>
                  </a:extLst>
                </p:cNvPr>
                <p:cNvSpPr txBox="1"/>
                <p:nvPr/>
              </p:nvSpPr>
              <p:spPr>
                <a:xfrm>
                  <a:off x="228630" y="928111"/>
                  <a:ext cx="1232762" cy="467337"/>
                </a:xfrm>
                <a:prstGeom prst="rect">
                  <a:avLst/>
                </a:prstGeom>
                <a:noFill/>
              </p:spPr>
              <p:txBody>
                <a:bodyPr wrap="none" rtlCol="0">
                  <a:spAutoFit/>
                </a:bodyPr>
                <a:lstStyle/>
                <a:p>
                  <a:pPr algn="ctr"/>
                  <a:r>
                    <a:rPr lang="en-US" sz="2000" b="1" dirty="0" err="1">
                      <a:solidFill>
                        <a:srgbClr val="00B050"/>
                      </a:solidFill>
                    </a:rPr>
                    <a:t>CeνNS</a:t>
                  </a:r>
                  <a:endParaRPr lang="en-US" sz="2000" b="1" dirty="0">
                    <a:solidFill>
                      <a:srgbClr val="00B050"/>
                    </a:solidFill>
                  </a:endParaRPr>
                </a:p>
              </p:txBody>
            </p:sp>
            <p:sp>
              <p:nvSpPr>
                <p:cNvPr id="6" name="Down Arrow 5">
                  <a:extLst>
                    <a:ext uri="{FF2B5EF4-FFF2-40B4-BE49-F238E27FC236}">
                      <a16:creationId xmlns:a16="http://schemas.microsoft.com/office/drawing/2014/main" id="{2EFE262F-E886-C37B-3B23-895F43924B4B}"/>
                    </a:ext>
                  </a:extLst>
                </p:cNvPr>
                <p:cNvSpPr/>
                <p:nvPr/>
              </p:nvSpPr>
              <p:spPr>
                <a:xfrm rot="4725948">
                  <a:off x="7989328" y="1401863"/>
                  <a:ext cx="234637" cy="2165050"/>
                </a:xfrm>
                <a:prstGeom prst="downArrow">
                  <a:avLst/>
                </a:prstGeom>
                <a:solidFill>
                  <a:schemeClr val="bg1">
                    <a:lumMod val="75000"/>
                  </a:schemeClr>
                </a:solidFill>
                <a:ln>
                  <a:solidFill>
                    <a:schemeClr val="bg1">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10E260A3-4D76-80AB-7437-600A99113E23}"/>
                  </a:ext>
                </a:extLst>
              </p:cNvPr>
              <p:cNvSpPr txBox="1"/>
              <p:nvPr/>
            </p:nvSpPr>
            <p:spPr>
              <a:xfrm>
                <a:off x="4283824" y="2365979"/>
                <a:ext cx="300533" cy="200310"/>
              </a:xfrm>
              <a:prstGeom prst="rect">
                <a:avLst/>
              </a:prstGeom>
              <a:solidFill>
                <a:schemeClr val="tx1"/>
              </a:solidFill>
            </p:spPr>
            <p:txBody>
              <a:bodyPr wrap="square" rtlCol="0">
                <a:spAutoFit/>
              </a:bodyPr>
              <a:lstStyle/>
              <a:p>
                <a:endParaRPr lang="en-US" sz="1200" dirty="0">
                  <a:solidFill>
                    <a:schemeClr val="bg1"/>
                  </a:solidFill>
                </a:endParaRPr>
              </a:p>
            </p:txBody>
          </p:sp>
        </p:grpSp>
        <p:sp>
          <p:nvSpPr>
            <p:cNvPr id="7" name="TextBox 6">
              <a:extLst>
                <a:ext uri="{FF2B5EF4-FFF2-40B4-BE49-F238E27FC236}">
                  <a16:creationId xmlns:a16="http://schemas.microsoft.com/office/drawing/2014/main" id="{AED8AFCF-5154-72A3-348B-F44E792A67AD}"/>
                </a:ext>
              </a:extLst>
            </p:cNvPr>
            <p:cNvSpPr txBox="1"/>
            <p:nvPr/>
          </p:nvSpPr>
          <p:spPr>
            <a:xfrm>
              <a:off x="2232745" y="2147401"/>
              <a:ext cx="963542" cy="338554"/>
            </a:xfrm>
            <a:prstGeom prst="rect">
              <a:avLst/>
            </a:prstGeom>
            <a:solidFill>
              <a:schemeClr val="tx1"/>
            </a:solidFill>
          </p:spPr>
          <p:txBody>
            <a:bodyPr wrap="square" rtlCol="0">
              <a:spAutoFit/>
            </a:bodyPr>
            <a:lstStyle/>
            <a:p>
              <a:r>
                <a:rPr lang="en-US" sz="1600" b="1" dirty="0">
                  <a:solidFill>
                    <a:srgbClr val="C00000"/>
                  </a:solidFill>
                </a:rPr>
                <a:t>Neutrino</a:t>
              </a:r>
            </a:p>
          </p:txBody>
        </p:sp>
      </p:grpSp>
      <p:sp>
        <p:nvSpPr>
          <p:cNvPr id="14" name="TextBox 13">
            <a:extLst>
              <a:ext uri="{FF2B5EF4-FFF2-40B4-BE49-F238E27FC236}">
                <a16:creationId xmlns:a16="http://schemas.microsoft.com/office/drawing/2014/main" id="{F5FA4BEA-56D9-BAE5-664B-C2848D56276F}"/>
              </a:ext>
            </a:extLst>
          </p:cNvPr>
          <p:cNvSpPr txBox="1"/>
          <p:nvPr/>
        </p:nvSpPr>
        <p:spPr>
          <a:xfrm>
            <a:off x="9220286" y="4353521"/>
            <a:ext cx="2738122" cy="830997"/>
          </a:xfrm>
          <a:prstGeom prst="rect">
            <a:avLst/>
          </a:prstGeom>
          <a:noFill/>
          <a:ln>
            <a:solidFill>
              <a:schemeClr val="tx1">
                <a:lumMod val="75000"/>
              </a:schemeClr>
            </a:solidFill>
          </a:ln>
        </p:spPr>
        <p:txBody>
          <a:bodyPr wrap="none" rtlCol="0">
            <a:spAutoFit/>
          </a:bodyPr>
          <a:lstStyle/>
          <a:p>
            <a:pPr algn="ctr"/>
            <a:r>
              <a:rPr lang="en-US" sz="1600" dirty="0">
                <a:solidFill>
                  <a:srgbClr val="FF0000"/>
                </a:solidFill>
              </a:rPr>
              <a:t>Littlejohn + Khatiwada</a:t>
            </a:r>
          </a:p>
          <a:p>
            <a:pPr algn="ctr"/>
            <a:r>
              <a:rPr lang="en-US" sz="1600" dirty="0">
                <a:solidFill>
                  <a:srgbClr val="FF0000"/>
                </a:solidFill>
              </a:rPr>
              <a:t>IIT, U Chicago, FNAL, NU, UCSD</a:t>
            </a:r>
          </a:p>
          <a:p>
            <a:pPr algn="ctr"/>
            <a:r>
              <a:rPr lang="en-US" sz="1600" b="1" dirty="0">
                <a:solidFill>
                  <a:srgbClr val="FF0000"/>
                </a:solidFill>
              </a:rPr>
              <a:t>DARPA (</a:t>
            </a:r>
            <a:r>
              <a:rPr lang="en-US" sz="1600" b="1" dirty="0" err="1">
                <a:solidFill>
                  <a:srgbClr val="FF0000"/>
                </a:solidFill>
              </a:rPr>
              <a:t>QuSen</a:t>
            </a:r>
            <a:r>
              <a:rPr lang="en-US" sz="1600" b="1" dirty="0">
                <a:solidFill>
                  <a:srgbClr val="FF0000"/>
                </a:solidFill>
              </a:rPr>
              <a:t>)</a:t>
            </a:r>
          </a:p>
        </p:txBody>
      </p:sp>
      <p:sp>
        <p:nvSpPr>
          <p:cNvPr id="15" name="TextBox 14">
            <a:extLst>
              <a:ext uri="{FF2B5EF4-FFF2-40B4-BE49-F238E27FC236}">
                <a16:creationId xmlns:a16="http://schemas.microsoft.com/office/drawing/2014/main" id="{94D15A7E-93A6-A899-0A6C-30A913B7814C}"/>
              </a:ext>
            </a:extLst>
          </p:cNvPr>
          <p:cNvSpPr txBox="1"/>
          <p:nvPr/>
        </p:nvSpPr>
        <p:spPr>
          <a:xfrm>
            <a:off x="7132989" y="1719647"/>
            <a:ext cx="1565044" cy="369332"/>
          </a:xfrm>
          <a:prstGeom prst="rect">
            <a:avLst/>
          </a:prstGeom>
          <a:noFill/>
        </p:spPr>
        <p:txBody>
          <a:bodyPr wrap="none" rtlCol="0">
            <a:spAutoFit/>
          </a:bodyPr>
          <a:lstStyle/>
          <a:p>
            <a:r>
              <a:rPr lang="en-US" dirty="0">
                <a:solidFill>
                  <a:srgbClr val="00B050"/>
                </a:solidFill>
              </a:rPr>
              <a:t>Qubit readout</a:t>
            </a:r>
          </a:p>
        </p:txBody>
      </p:sp>
      <p:sp>
        <p:nvSpPr>
          <p:cNvPr id="10" name="TextBox 9">
            <a:extLst>
              <a:ext uri="{FF2B5EF4-FFF2-40B4-BE49-F238E27FC236}">
                <a16:creationId xmlns:a16="http://schemas.microsoft.com/office/drawing/2014/main" id="{73DB0845-8A05-9EB1-85C5-229CB75B5AF6}"/>
              </a:ext>
            </a:extLst>
          </p:cNvPr>
          <p:cNvSpPr txBox="1"/>
          <p:nvPr/>
        </p:nvSpPr>
        <p:spPr>
          <a:xfrm>
            <a:off x="2958585" y="3750884"/>
            <a:ext cx="963542" cy="338554"/>
          </a:xfrm>
          <a:prstGeom prst="rect">
            <a:avLst/>
          </a:prstGeom>
          <a:noFill/>
        </p:spPr>
        <p:txBody>
          <a:bodyPr wrap="square" rtlCol="0">
            <a:spAutoFit/>
          </a:bodyPr>
          <a:lstStyle/>
          <a:p>
            <a:r>
              <a:rPr lang="en-US" sz="1600" b="1" dirty="0">
                <a:solidFill>
                  <a:srgbClr val="C00000"/>
                </a:solidFill>
              </a:rPr>
              <a:t>Nucleus</a:t>
            </a:r>
          </a:p>
        </p:txBody>
      </p:sp>
      <p:grpSp>
        <p:nvGrpSpPr>
          <p:cNvPr id="11" name="Group 10">
            <a:extLst>
              <a:ext uri="{FF2B5EF4-FFF2-40B4-BE49-F238E27FC236}">
                <a16:creationId xmlns:a16="http://schemas.microsoft.com/office/drawing/2014/main" id="{FB6A9D1A-9A92-90EB-DE4D-0B96453E0C2C}"/>
              </a:ext>
            </a:extLst>
          </p:cNvPr>
          <p:cNvGrpSpPr/>
          <p:nvPr/>
        </p:nvGrpSpPr>
        <p:grpSpPr>
          <a:xfrm>
            <a:off x="2290522" y="5618668"/>
            <a:ext cx="7610956" cy="894062"/>
            <a:chOff x="1635760" y="4686887"/>
            <a:chExt cx="8808720" cy="1669463"/>
          </a:xfrm>
        </p:grpSpPr>
        <p:sp>
          <p:nvSpPr>
            <p:cNvPr id="20" name="TextBox 19">
              <a:extLst>
                <a:ext uri="{FF2B5EF4-FFF2-40B4-BE49-F238E27FC236}">
                  <a16:creationId xmlns:a16="http://schemas.microsoft.com/office/drawing/2014/main" id="{AB94982F-01F0-4834-3A4E-82189C49DF7B}"/>
                </a:ext>
              </a:extLst>
            </p:cNvPr>
            <p:cNvSpPr txBox="1"/>
            <p:nvPr/>
          </p:nvSpPr>
          <p:spPr>
            <a:xfrm>
              <a:off x="2801444" y="5188922"/>
              <a:ext cx="6589110" cy="645859"/>
            </a:xfrm>
            <a:prstGeom prst="rect">
              <a:avLst/>
            </a:prstGeom>
            <a:noFill/>
          </p:spPr>
          <p:txBody>
            <a:bodyPr wrap="none" rtlCol="0">
              <a:spAutoFit/>
            </a:bodyPr>
            <a:lstStyle/>
            <a:p>
              <a:pPr algn="ctr"/>
              <a:r>
                <a:rPr lang="en-US" sz="2000" dirty="0">
                  <a:solidFill>
                    <a:schemeClr val="tx1">
                      <a:lumMod val="75000"/>
                    </a:schemeClr>
                  </a:solidFill>
                </a:rPr>
                <a:t>What kind of energy sensitivity can we get with Qubits?</a:t>
              </a:r>
            </a:p>
          </p:txBody>
        </p:sp>
        <p:sp>
          <p:nvSpPr>
            <p:cNvPr id="21" name="Donut 20">
              <a:extLst>
                <a:ext uri="{FF2B5EF4-FFF2-40B4-BE49-F238E27FC236}">
                  <a16:creationId xmlns:a16="http://schemas.microsoft.com/office/drawing/2014/main" id="{6A304BFE-DB51-996E-931D-C69AEEB90063}"/>
                </a:ext>
              </a:extLst>
            </p:cNvPr>
            <p:cNvSpPr/>
            <p:nvPr/>
          </p:nvSpPr>
          <p:spPr>
            <a:xfrm>
              <a:off x="1635760" y="4686887"/>
              <a:ext cx="8808720" cy="1669463"/>
            </a:xfrm>
            <a:prstGeom prst="donut">
              <a:avLst>
                <a:gd name="adj" fmla="val 6699"/>
              </a:avLst>
            </a:prstGeom>
            <a:noFill/>
            <a:ln>
              <a:solidFill>
                <a:schemeClr val="tx1">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23" name="Picture 22">
            <a:extLst>
              <a:ext uri="{FF2B5EF4-FFF2-40B4-BE49-F238E27FC236}">
                <a16:creationId xmlns:a16="http://schemas.microsoft.com/office/drawing/2014/main" id="{FB09266D-C418-6FC0-04B9-8E768F30BB92}"/>
              </a:ext>
            </a:extLst>
          </p:cNvPr>
          <p:cNvPicPr>
            <a:picLocks noChangeAspect="1"/>
          </p:cNvPicPr>
          <p:nvPr/>
        </p:nvPicPr>
        <p:blipFill>
          <a:blip r:embed="rId3"/>
          <a:stretch>
            <a:fillRect/>
          </a:stretch>
        </p:blipFill>
        <p:spPr>
          <a:xfrm>
            <a:off x="707016" y="1303463"/>
            <a:ext cx="1240218" cy="1262826"/>
          </a:xfrm>
          <a:prstGeom prst="rect">
            <a:avLst/>
          </a:prstGeom>
        </p:spPr>
      </p:pic>
      <p:cxnSp>
        <p:nvCxnSpPr>
          <p:cNvPr id="25" name="Straight Arrow Connector 24">
            <a:extLst>
              <a:ext uri="{FF2B5EF4-FFF2-40B4-BE49-F238E27FC236}">
                <a16:creationId xmlns:a16="http://schemas.microsoft.com/office/drawing/2014/main" id="{91D7ACB1-564F-CCF5-CF52-C69F808E9CB9}"/>
              </a:ext>
            </a:extLst>
          </p:cNvPr>
          <p:cNvCxnSpPr>
            <a:cxnSpLocks/>
          </p:cNvCxnSpPr>
          <p:nvPr/>
        </p:nvCxnSpPr>
        <p:spPr>
          <a:xfrm>
            <a:off x="1999836" y="1469463"/>
            <a:ext cx="585342" cy="619516"/>
          </a:xfrm>
          <a:prstGeom prst="straightConnector1">
            <a:avLst/>
          </a:prstGeom>
          <a:ln>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4E1FC9C7-8876-B1B9-ED8A-824EA67E5EFF}"/>
              </a:ext>
            </a:extLst>
          </p:cNvPr>
          <p:cNvSpPr txBox="1"/>
          <p:nvPr/>
        </p:nvSpPr>
        <p:spPr>
          <a:xfrm>
            <a:off x="3686071" y="2162831"/>
            <a:ext cx="963542" cy="338554"/>
          </a:xfrm>
          <a:prstGeom prst="rect">
            <a:avLst/>
          </a:prstGeom>
          <a:solidFill>
            <a:schemeClr val="tx1"/>
          </a:solidFill>
        </p:spPr>
        <p:txBody>
          <a:bodyPr wrap="square" rtlCol="0">
            <a:spAutoFit/>
          </a:bodyPr>
          <a:lstStyle/>
          <a:p>
            <a:r>
              <a:rPr lang="en-US" sz="1600" b="1" dirty="0">
                <a:solidFill>
                  <a:srgbClr val="C00000"/>
                </a:solidFill>
              </a:rPr>
              <a:t>Neutrino</a:t>
            </a:r>
          </a:p>
        </p:txBody>
      </p:sp>
    </p:spTree>
    <p:extLst>
      <p:ext uri="{BB962C8B-B14F-4D97-AF65-F5344CB8AC3E}">
        <p14:creationId xmlns:p14="http://schemas.microsoft.com/office/powerpoint/2010/main" val="25118446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BEBCD-EC7D-C34A-ADBE-8A6BEF1AC412}"/>
              </a:ext>
            </a:extLst>
          </p:cNvPr>
          <p:cNvSpPr>
            <a:spLocks noGrp="1"/>
          </p:cNvSpPr>
          <p:nvPr>
            <p:ph type="title"/>
          </p:nvPr>
        </p:nvSpPr>
        <p:spPr>
          <a:xfrm>
            <a:off x="942703" y="103685"/>
            <a:ext cx="10411097" cy="1188720"/>
          </a:xfrm>
        </p:spPr>
        <p:txBody>
          <a:bodyPr>
            <a:normAutofit/>
          </a:bodyPr>
          <a:lstStyle/>
          <a:p>
            <a:pPr algn="ctr"/>
            <a:r>
              <a:rPr lang="en-US" sz="4000" dirty="0">
                <a:solidFill>
                  <a:schemeClr val="bg1"/>
                </a:solidFill>
              </a:rPr>
              <a:t>Qubit Environment</a:t>
            </a:r>
            <a:br>
              <a:rPr lang="en-US" sz="4000" dirty="0">
                <a:solidFill>
                  <a:schemeClr val="bg1"/>
                </a:solidFill>
              </a:rPr>
            </a:br>
            <a:r>
              <a:rPr lang="en-US" sz="2400" dirty="0">
                <a:solidFill>
                  <a:schemeClr val="bg1"/>
                </a:solidFill>
              </a:rPr>
              <a:t>(Environmental Engineering necessary)</a:t>
            </a:r>
          </a:p>
        </p:txBody>
      </p:sp>
      <p:sp>
        <p:nvSpPr>
          <p:cNvPr id="7" name="Slide Number Placeholder 6">
            <a:extLst>
              <a:ext uri="{FF2B5EF4-FFF2-40B4-BE49-F238E27FC236}">
                <a16:creationId xmlns:a16="http://schemas.microsoft.com/office/drawing/2014/main" id="{069CF826-AB5F-754B-A014-FD35046F541B}"/>
              </a:ext>
            </a:extLst>
          </p:cNvPr>
          <p:cNvSpPr>
            <a:spLocks noGrp="1"/>
          </p:cNvSpPr>
          <p:nvPr>
            <p:ph type="sldNum" sz="quarter" idx="12"/>
          </p:nvPr>
        </p:nvSpPr>
        <p:spPr/>
        <p:txBody>
          <a:bodyPr/>
          <a:lstStyle/>
          <a:p>
            <a:fld id="{9E4C0264-4E57-C843-99A1-13CB9086F4F6}" type="slidenum">
              <a:rPr lang="en-US" smtClean="0">
                <a:solidFill>
                  <a:schemeClr val="bg1"/>
                </a:solidFill>
              </a:rPr>
              <a:t>21</a:t>
            </a:fld>
            <a:endParaRPr lang="en-US">
              <a:solidFill>
                <a:schemeClr val="bg1"/>
              </a:solidFill>
            </a:endParaRPr>
          </a:p>
        </p:txBody>
      </p:sp>
      <p:sp>
        <p:nvSpPr>
          <p:cNvPr id="11" name="TextBox 10">
            <a:extLst>
              <a:ext uri="{FF2B5EF4-FFF2-40B4-BE49-F238E27FC236}">
                <a16:creationId xmlns:a16="http://schemas.microsoft.com/office/drawing/2014/main" id="{DAA332EC-4F8E-9E4D-A98A-8F9820D52883}"/>
              </a:ext>
            </a:extLst>
          </p:cNvPr>
          <p:cNvSpPr txBox="1"/>
          <p:nvPr/>
        </p:nvSpPr>
        <p:spPr>
          <a:xfrm>
            <a:off x="3261275" y="2690334"/>
            <a:ext cx="1846403" cy="2585323"/>
          </a:xfrm>
          <a:prstGeom prst="rect">
            <a:avLst/>
          </a:prstGeom>
          <a:noFill/>
        </p:spPr>
        <p:txBody>
          <a:bodyPr wrap="none" rtlCol="0">
            <a:spAutoFit/>
          </a:bodyPr>
          <a:lstStyle/>
          <a:p>
            <a:pPr algn="ctr"/>
            <a:r>
              <a:rPr lang="en-US" b="1" i="1" dirty="0">
                <a:solidFill>
                  <a:srgbClr val="C00000"/>
                </a:solidFill>
              </a:rPr>
              <a:t>Cryogenic and</a:t>
            </a:r>
          </a:p>
          <a:p>
            <a:pPr algn="ctr"/>
            <a:r>
              <a:rPr lang="en-US" b="1" i="1" dirty="0">
                <a:solidFill>
                  <a:srgbClr val="C00000"/>
                </a:solidFill>
              </a:rPr>
              <a:t>Microwave</a:t>
            </a:r>
          </a:p>
          <a:p>
            <a:pPr algn="ctr"/>
            <a:r>
              <a:rPr lang="en-US" b="1" i="1" dirty="0">
                <a:solidFill>
                  <a:srgbClr val="C00000"/>
                </a:solidFill>
              </a:rPr>
              <a:t>Engineering</a:t>
            </a:r>
          </a:p>
          <a:p>
            <a:pPr algn="ctr"/>
            <a:r>
              <a:rPr lang="en-US" b="1" i="1" dirty="0">
                <a:solidFill>
                  <a:srgbClr val="C00000"/>
                </a:solidFill>
              </a:rPr>
              <a:t>+ </a:t>
            </a:r>
          </a:p>
          <a:p>
            <a:pPr algn="ctr"/>
            <a:r>
              <a:rPr lang="en-US" b="1" i="1" dirty="0">
                <a:solidFill>
                  <a:srgbClr val="C00000"/>
                </a:solidFill>
              </a:rPr>
              <a:t>Quantum Science</a:t>
            </a:r>
          </a:p>
          <a:p>
            <a:pPr algn="ctr"/>
            <a:r>
              <a:rPr lang="en-US" b="1" i="1" dirty="0">
                <a:solidFill>
                  <a:srgbClr val="C00000"/>
                </a:solidFill>
              </a:rPr>
              <a:t>+</a:t>
            </a:r>
          </a:p>
          <a:p>
            <a:pPr algn="ctr"/>
            <a:r>
              <a:rPr lang="en-US" b="1" i="1" dirty="0">
                <a:solidFill>
                  <a:srgbClr val="C00000"/>
                </a:solidFill>
              </a:rPr>
              <a:t>Material Science</a:t>
            </a:r>
          </a:p>
          <a:p>
            <a:pPr algn="ctr"/>
            <a:r>
              <a:rPr lang="en-US" b="1" i="1" dirty="0">
                <a:solidFill>
                  <a:srgbClr val="C00000"/>
                </a:solidFill>
              </a:rPr>
              <a:t>+</a:t>
            </a:r>
          </a:p>
          <a:p>
            <a:pPr algn="ctr"/>
            <a:r>
              <a:rPr lang="en-US" b="1" i="1" dirty="0">
                <a:solidFill>
                  <a:srgbClr val="C00000"/>
                </a:solidFill>
              </a:rPr>
              <a:t>AMO</a:t>
            </a:r>
          </a:p>
        </p:txBody>
      </p:sp>
      <p:sp>
        <p:nvSpPr>
          <p:cNvPr id="3" name="TextBox 2">
            <a:extLst>
              <a:ext uri="{FF2B5EF4-FFF2-40B4-BE49-F238E27FC236}">
                <a16:creationId xmlns:a16="http://schemas.microsoft.com/office/drawing/2014/main" id="{AD60D624-380E-5A46-8453-0F60642EA8B2}"/>
              </a:ext>
            </a:extLst>
          </p:cNvPr>
          <p:cNvSpPr txBox="1"/>
          <p:nvPr/>
        </p:nvSpPr>
        <p:spPr>
          <a:xfrm>
            <a:off x="838200" y="5888757"/>
            <a:ext cx="1877501" cy="584775"/>
          </a:xfrm>
          <a:prstGeom prst="rect">
            <a:avLst/>
          </a:prstGeom>
          <a:noFill/>
        </p:spPr>
        <p:txBody>
          <a:bodyPr wrap="none" rtlCol="0">
            <a:spAutoFit/>
          </a:bodyPr>
          <a:lstStyle/>
          <a:p>
            <a:pPr algn="ctr"/>
            <a:r>
              <a:rPr lang="en-US" sz="1600" dirty="0">
                <a:solidFill>
                  <a:schemeClr val="bg1"/>
                </a:solidFill>
              </a:rPr>
              <a:t>Fermilab </a:t>
            </a:r>
            <a:r>
              <a:rPr lang="en-US" sz="1600" dirty="0" err="1">
                <a:solidFill>
                  <a:schemeClr val="bg1"/>
                </a:solidFill>
              </a:rPr>
              <a:t>CosmiQ</a:t>
            </a:r>
            <a:endParaRPr lang="en-US" sz="1600" dirty="0">
              <a:solidFill>
                <a:schemeClr val="bg1"/>
              </a:solidFill>
            </a:endParaRPr>
          </a:p>
          <a:p>
            <a:pPr algn="ctr"/>
            <a:r>
              <a:rPr lang="en-US" sz="1600" dirty="0">
                <a:solidFill>
                  <a:schemeClr val="bg1"/>
                </a:solidFill>
              </a:rPr>
              <a:t> dilution refrigerator</a:t>
            </a:r>
          </a:p>
        </p:txBody>
      </p:sp>
      <p:pic>
        <p:nvPicPr>
          <p:cNvPr id="10" name="Picture 9">
            <a:extLst>
              <a:ext uri="{FF2B5EF4-FFF2-40B4-BE49-F238E27FC236}">
                <a16:creationId xmlns:a16="http://schemas.microsoft.com/office/drawing/2014/main" id="{F6025CA4-62B7-E644-E509-FF4C12742E23}"/>
              </a:ext>
            </a:extLst>
          </p:cNvPr>
          <p:cNvPicPr>
            <a:picLocks noChangeAspect="1"/>
          </p:cNvPicPr>
          <p:nvPr/>
        </p:nvPicPr>
        <p:blipFill>
          <a:blip r:embed="rId2"/>
          <a:stretch>
            <a:fillRect/>
          </a:stretch>
        </p:blipFill>
        <p:spPr>
          <a:xfrm>
            <a:off x="566862" y="1523237"/>
            <a:ext cx="2662082" cy="4365520"/>
          </a:xfrm>
          <a:prstGeom prst="rect">
            <a:avLst/>
          </a:prstGeom>
        </p:spPr>
      </p:pic>
      <p:pic>
        <p:nvPicPr>
          <p:cNvPr id="5" name="Content Placeholder 4" descr="A diagram of a blue square with text&#10;&#10;AI-generated content may be incorrect.">
            <a:extLst>
              <a:ext uri="{FF2B5EF4-FFF2-40B4-BE49-F238E27FC236}">
                <a16:creationId xmlns:a16="http://schemas.microsoft.com/office/drawing/2014/main" id="{F849151F-5C46-3BE7-7CA2-54BE7888D088}"/>
              </a:ext>
            </a:extLst>
          </p:cNvPr>
          <p:cNvPicPr>
            <a:picLocks noGrp="1" noChangeAspect="1"/>
          </p:cNvPicPr>
          <p:nvPr>
            <p:ph idx="1"/>
          </p:nvPr>
        </p:nvPicPr>
        <p:blipFill>
          <a:blip r:embed="rId3"/>
          <a:stretch>
            <a:fillRect/>
          </a:stretch>
        </p:blipFill>
        <p:spPr>
          <a:xfrm>
            <a:off x="5107678" y="1697814"/>
            <a:ext cx="6598838" cy="4016366"/>
          </a:xfrm>
        </p:spPr>
      </p:pic>
      <p:sp>
        <p:nvSpPr>
          <p:cNvPr id="9" name="TextBox 8">
            <a:extLst>
              <a:ext uri="{FF2B5EF4-FFF2-40B4-BE49-F238E27FC236}">
                <a16:creationId xmlns:a16="http://schemas.microsoft.com/office/drawing/2014/main" id="{65BF4624-31EA-90D7-ACAC-B31EF5F572B7}"/>
              </a:ext>
            </a:extLst>
          </p:cNvPr>
          <p:cNvSpPr txBox="1"/>
          <p:nvPr/>
        </p:nvSpPr>
        <p:spPr>
          <a:xfrm>
            <a:off x="8963058" y="5888756"/>
            <a:ext cx="2846164" cy="461665"/>
          </a:xfrm>
          <a:prstGeom prst="rect">
            <a:avLst/>
          </a:prstGeom>
          <a:noFill/>
        </p:spPr>
        <p:txBody>
          <a:bodyPr wrap="none" rtlCol="0">
            <a:spAutoFit/>
          </a:bodyPr>
          <a:lstStyle/>
          <a:p>
            <a:r>
              <a:rPr lang="en-US" sz="1200" dirty="0">
                <a:solidFill>
                  <a:schemeClr val="bg1">
                    <a:lumMod val="65000"/>
                    <a:lumOff val="35000"/>
                  </a:schemeClr>
                </a:solidFill>
              </a:rPr>
              <a:t>Schematic from Yasunobu Nakamura’s Talk</a:t>
            </a:r>
          </a:p>
          <a:p>
            <a:r>
              <a:rPr lang="en-US" sz="1200" dirty="0">
                <a:solidFill>
                  <a:schemeClr val="bg1">
                    <a:lumMod val="65000"/>
                    <a:lumOff val="35000"/>
                  </a:schemeClr>
                </a:solidFill>
              </a:rPr>
              <a:t>University of Tokyo, RIKEN</a:t>
            </a:r>
          </a:p>
        </p:txBody>
      </p:sp>
    </p:spTree>
    <p:extLst>
      <p:ext uri="{BB962C8B-B14F-4D97-AF65-F5344CB8AC3E}">
        <p14:creationId xmlns:p14="http://schemas.microsoft.com/office/powerpoint/2010/main" val="22959849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3302B-EDC0-5973-A948-7D4E67B480E5}"/>
              </a:ext>
            </a:extLst>
          </p:cNvPr>
          <p:cNvSpPr>
            <a:spLocks noGrp="1"/>
          </p:cNvSpPr>
          <p:nvPr>
            <p:ph type="title"/>
          </p:nvPr>
        </p:nvSpPr>
        <p:spPr>
          <a:xfrm>
            <a:off x="838200" y="365125"/>
            <a:ext cx="10515600" cy="978253"/>
          </a:xfrm>
        </p:spPr>
        <p:txBody>
          <a:bodyPr/>
          <a:lstStyle/>
          <a:p>
            <a:pPr algn="ctr"/>
            <a:r>
              <a:rPr lang="en-US" dirty="0">
                <a:solidFill>
                  <a:schemeClr val="bg1"/>
                </a:solidFill>
              </a:rPr>
              <a:t>Qubit Environment Engineering </a:t>
            </a:r>
          </a:p>
        </p:txBody>
      </p:sp>
      <p:pic>
        <p:nvPicPr>
          <p:cNvPr id="6" name="Content Placeholder 5" descr="A graph of a number of numbers and a number of numbers&#10;&#10;AI-generated content may be incorrect.">
            <a:extLst>
              <a:ext uri="{FF2B5EF4-FFF2-40B4-BE49-F238E27FC236}">
                <a16:creationId xmlns:a16="http://schemas.microsoft.com/office/drawing/2014/main" id="{BEE82BA9-CEC0-C61B-A154-ABB3B9017068}"/>
              </a:ext>
            </a:extLst>
          </p:cNvPr>
          <p:cNvPicPr>
            <a:picLocks noGrp="1" noChangeAspect="1"/>
          </p:cNvPicPr>
          <p:nvPr>
            <p:ph idx="1"/>
          </p:nvPr>
        </p:nvPicPr>
        <p:blipFill>
          <a:blip r:embed="rId2"/>
          <a:stretch>
            <a:fillRect/>
          </a:stretch>
        </p:blipFill>
        <p:spPr>
          <a:xfrm>
            <a:off x="542017" y="1935845"/>
            <a:ext cx="8253777" cy="4126889"/>
          </a:xfrm>
        </p:spPr>
      </p:pic>
      <p:sp>
        <p:nvSpPr>
          <p:cNvPr id="4" name="Slide Number Placeholder 3">
            <a:extLst>
              <a:ext uri="{FF2B5EF4-FFF2-40B4-BE49-F238E27FC236}">
                <a16:creationId xmlns:a16="http://schemas.microsoft.com/office/drawing/2014/main" id="{F9F10A37-2C67-4409-3990-C7937C6E382A}"/>
              </a:ext>
            </a:extLst>
          </p:cNvPr>
          <p:cNvSpPr>
            <a:spLocks noGrp="1"/>
          </p:cNvSpPr>
          <p:nvPr>
            <p:ph type="sldNum" sz="quarter" idx="12"/>
          </p:nvPr>
        </p:nvSpPr>
        <p:spPr/>
        <p:txBody>
          <a:bodyPr/>
          <a:lstStyle/>
          <a:p>
            <a:fld id="{9E4C0264-4E57-C843-99A1-13CB9086F4F6}" type="slidenum">
              <a:rPr lang="en-US" smtClean="0">
                <a:solidFill>
                  <a:schemeClr val="bg1"/>
                </a:solidFill>
              </a:rPr>
              <a:t>22</a:t>
            </a:fld>
            <a:endParaRPr lang="en-US">
              <a:solidFill>
                <a:schemeClr val="bg1"/>
              </a:solidFill>
            </a:endParaRPr>
          </a:p>
        </p:txBody>
      </p:sp>
      <p:pic>
        <p:nvPicPr>
          <p:cNvPr id="8" name="Picture 7" descr="A graph with numbers and lines&#10;&#10;AI-generated content may be incorrect.">
            <a:extLst>
              <a:ext uri="{FF2B5EF4-FFF2-40B4-BE49-F238E27FC236}">
                <a16:creationId xmlns:a16="http://schemas.microsoft.com/office/drawing/2014/main" id="{A32D2F4A-2685-8973-5F8F-0FAB15640D17}"/>
              </a:ext>
            </a:extLst>
          </p:cNvPr>
          <p:cNvPicPr>
            <a:picLocks noChangeAspect="1"/>
          </p:cNvPicPr>
          <p:nvPr/>
        </p:nvPicPr>
        <p:blipFill>
          <a:blip r:embed="rId3"/>
          <a:stretch>
            <a:fillRect/>
          </a:stretch>
        </p:blipFill>
        <p:spPr>
          <a:xfrm>
            <a:off x="8867875" y="2118322"/>
            <a:ext cx="2887819" cy="2282667"/>
          </a:xfrm>
          <a:prstGeom prst="rect">
            <a:avLst/>
          </a:prstGeom>
        </p:spPr>
      </p:pic>
      <p:sp>
        <p:nvSpPr>
          <p:cNvPr id="10" name="TextBox 9">
            <a:extLst>
              <a:ext uri="{FF2B5EF4-FFF2-40B4-BE49-F238E27FC236}">
                <a16:creationId xmlns:a16="http://schemas.microsoft.com/office/drawing/2014/main" id="{B270DD47-4492-7AFD-08DB-90C2D3A8E3CF}"/>
              </a:ext>
            </a:extLst>
          </p:cNvPr>
          <p:cNvSpPr txBox="1"/>
          <p:nvPr/>
        </p:nvSpPr>
        <p:spPr>
          <a:xfrm>
            <a:off x="1449609" y="1085613"/>
            <a:ext cx="9518953" cy="369332"/>
          </a:xfrm>
          <a:prstGeom prst="rect">
            <a:avLst/>
          </a:prstGeom>
          <a:noFill/>
        </p:spPr>
        <p:txBody>
          <a:bodyPr wrap="none" rtlCol="0">
            <a:spAutoFit/>
          </a:bodyPr>
          <a:lstStyle/>
          <a:p>
            <a:r>
              <a:rPr lang="en-US" b="1" dirty="0">
                <a:solidFill>
                  <a:schemeClr val="bg1"/>
                </a:solidFill>
              </a:rPr>
              <a:t>Qubit Coherence as a function of shielding, filtering and thermalization improvements over 3 runs</a:t>
            </a:r>
          </a:p>
        </p:txBody>
      </p:sp>
      <p:grpSp>
        <p:nvGrpSpPr>
          <p:cNvPr id="11" name="Group 10">
            <a:extLst>
              <a:ext uri="{FF2B5EF4-FFF2-40B4-BE49-F238E27FC236}">
                <a16:creationId xmlns:a16="http://schemas.microsoft.com/office/drawing/2014/main" id="{03CD451A-BFB1-F141-16BB-CE43318E4EA8}"/>
              </a:ext>
            </a:extLst>
          </p:cNvPr>
          <p:cNvGrpSpPr/>
          <p:nvPr/>
        </p:nvGrpSpPr>
        <p:grpSpPr>
          <a:xfrm>
            <a:off x="9464629" y="4582517"/>
            <a:ext cx="1694310" cy="1711555"/>
            <a:chOff x="10400522" y="1890147"/>
            <a:chExt cx="1694310" cy="1711555"/>
          </a:xfrm>
        </p:grpSpPr>
        <p:pic>
          <p:nvPicPr>
            <p:cNvPr id="12" name="Picture 11">
              <a:extLst>
                <a:ext uri="{FF2B5EF4-FFF2-40B4-BE49-F238E27FC236}">
                  <a16:creationId xmlns:a16="http://schemas.microsoft.com/office/drawing/2014/main" id="{90291967-6099-9790-0AA6-32FB4B62A03E}"/>
                </a:ext>
              </a:extLst>
            </p:cNvPr>
            <p:cNvPicPr>
              <a:picLocks noChangeAspect="1"/>
            </p:cNvPicPr>
            <p:nvPr/>
          </p:nvPicPr>
          <p:blipFill>
            <a:blip r:embed="rId4"/>
            <a:stretch>
              <a:fillRect/>
            </a:stretch>
          </p:blipFill>
          <p:spPr>
            <a:xfrm>
              <a:off x="10400522" y="1890147"/>
              <a:ext cx="1694310" cy="1711555"/>
            </a:xfrm>
            <a:prstGeom prst="rect">
              <a:avLst/>
            </a:prstGeom>
          </p:spPr>
        </p:pic>
        <p:sp>
          <p:nvSpPr>
            <p:cNvPr id="13" name="Oval 12">
              <a:extLst>
                <a:ext uri="{FF2B5EF4-FFF2-40B4-BE49-F238E27FC236}">
                  <a16:creationId xmlns:a16="http://schemas.microsoft.com/office/drawing/2014/main" id="{28B96AC9-D263-B8F5-66E2-7C18CA53F08D}"/>
                </a:ext>
              </a:extLst>
            </p:cNvPr>
            <p:cNvSpPr/>
            <p:nvPr/>
          </p:nvSpPr>
          <p:spPr>
            <a:xfrm>
              <a:off x="10659513" y="1967945"/>
              <a:ext cx="1095352" cy="1009187"/>
            </a:xfrm>
            <a:prstGeom prst="ellipse">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t>ENV.</a:t>
              </a:r>
            </a:p>
          </p:txBody>
        </p:sp>
      </p:grpSp>
      <p:sp>
        <p:nvSpPr>
          <p:cNvPr id="3" name="TextBox 2">
            <a:extLst>
              <a:ext uri="{FF2B5EF4-FFF2-40B4-BE49-F238E27FC236}">
                <a16:creationId xmlns:a16="http://schemas.microsoft.com/office/drawing/2014/main" id="{17F32E6C-DA26-863F-5E24-5BFD02B5ECF4}"/>
              </a:ext>
            </a:extLst>
          </p:cNvPr>
          <p:cNvSpPr txBox="1"/>
          <p:nvPr/>
        </p:nvSpPr>
        <p:spPr>
          <a:xfrm>
            <a:off x="10311784" y="1563895"/>
            <a:ext cx="1388970" cy="369332"/>
          </a:xfrm>
          <a:prstGeom prst="rect">
            <a:avLst/>
          </a:prstGeom>
          <a:noFill/>
        </p:spPr>
        <p:txBody>
          <a:bodyPr wrap="none" rtlCol="0">
            <a:spAutoFit/>
          </a:bodyPr>
          <a:lstStyle/>
          <a:p>
            <a:r>
              <a:rPr lang="en-US" dirty="0">
                <a:solidFill>
                  <a:srgbClr val="FF0000"/>
                </a:solidFill>
              </a:rPr>
              <a:t>IIT, NU, FNAL</a:t>
            </a:r>
          </a:p>
        </p:txBody>
      </p:sp>
      <p:sp>
        <p:nvSpPr>
          <p:cNvPr id="5" name="TextBox 4">
            <a:extLst>
              <a:ext uri="{FF2B5EF4-FFF2-40B4-BE49-F238E27FC236}">
                <a16:creationId xmlns:a16="http://schemas.microsoft.com/office/drawing/2014/main" id="{55E9D1D4-D782-7073-E0E9-02D982FA7CCD}"/>
              </a:ext>
            </a:extLst>
          </p:cNvPr>
          <p:cNvSpPr txBox="1"/>
          <p:nvPr/>
        </p:nvSpPr>
        <p:spPr>
          <a:xfrm>
            <a:off x="9222608" y="1786712"/>
            <a:ext cx="603050" cy="307777"/>
          </a:xfrm>
          <a:prstGeom prst="rect">
            <a:avLst/>
          </a:prstGeom>
          <a:noFill/>
        </p:spPr>
        <p:txBody>
          <a:bodyPr wrap="none" rtlCol="0">
            <a:spAutoFit/>
          </a:bodyPr>
          <a:lstStyle/>
          <a:p>
            <a:r>
              <a:rPr lang="en-US" sz="1400" dirty="0">
                <a:solidFill>
                  <a:schemeClr val="bg1"/>
                </a:solidFill>
              </a:rPr>
              <a:t>Run 4</a:t>
            </a:r>
          </a:p>
        </p:txBody>
      </p:sp>
    </p:spTree>
    <p:extLst>
      <p:ext uri="{BB962C8B-B14F-4D97-AF65-F5344CB8AC3E}">
        <p14:creationId xmlns:p14="http://schemas.microsoft.com/office/powerpoint/2010/main" val="20993500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43A24-3DC8-28F6-A377-3DB7D945AA08}"/>
              </a:ext>
            </a:extLst>
          </p:cNvPr>
          <p:cNvSpPr>
            <a:spLocks noGrp="1"/>
          </p:cNvSpPr>
          <p:nvPr>
            <p:ph type="title"/>
          </p:nvPr>
        </p:nvSpPr>
        <p:spPr>
          <a:xfrm>
            <a:off x="1823475" y="8892"/>
            <a:ext cx="10515600" cy="1325563"/>
          </a:xfrm>
        </p:spPr>
        <p:txBody>
          <a:bodyPr>
            <a:normAutofit/>
          </a:bodyPr>
          <a:lstStyle/>
          <a:p>
            <a:r>
              <a:rPr lang="en-US" sz="3600" dirty="0">
                <a:solidFill>
                  <a:schemeClr val="bg1"/>
                </a:solidFill>
              </a:rPr>
              <a:t>Photon Background reduction: Stub filter design</a:t>
            </a:r>
          </a:p>
        </p:txBody>
      </p:sp>
      <p:sp>
        <p:nvSpPr>
          <p:cNvPr id="4" name="Slide Number Placeholder 3">
            <a:extLst>
              <a:ext uri="{FF2B5EF4-FFF2-40B4-BE49-F238E27FC236}">
                <a16:creationId xmlns:a16="http://schemas.microsoft.com/office/drawing/2014/main" id="{B7353B15-79D0-AB58-C324-914DFD5619CD}"/>
              </a:ext>
            </a:extLst>
          </p:cNvPr>
          <p:cNvSpPr>
            <a:spLocks noGrp="1"/>
          </p:cNvSpPr>
          <p:nvPr>
            <p:ph type="sldNum" sz="quarter" idx="12"/>
          </p:nvPr>
        </p:nvSpPr>
        <p:spPr/>
        <p:txBody>
          <a:bodyPr/>
          <a:lstStyle/>
          <a:p>
            <a:fld id="{9E4C0264-4E57-C843-99A1-13CB9086F4F6}" type="slidenum">
              <a:rPr lang="en-US" smtClean="0">
                <a:solidFill>
                  <a:schemeClr val="bg1"/>
                </a:solidFill>
              </a:rPr>
              <a:t>23</a:t>
            </a:fld>
            <a:endParaRPr lang="en-US" dirty="0">
              <a:solidFill>
                <a:schemeClr val="bg1"/>
              </a:solidFill>
            </a:endParaRPr>
          </a:p>
        </p:txBody>
      </p:sp>
      <p:sp>
        <p:nvSpPr>
          <p:cNvPr id="9" name="TextBox 8">
            <a:extLst>
              <a:ext uri="{FF2B5EF4-FFF2-40B4-BE49-F238E27FC236}">
                <a16:creationId xmlns:a16="http://schemas.microsoft.com/office/drawing/2014/main" id="{2660685F-840D-F0A5-BA1B-152E77BEF7BA}"/>
              </a:ext>
            </a:extLst>
          </p:cNvPr>
          <p:cNvSpPr txBox="1"/>
          <p:nvPr/>
        </p:nvSpPr>
        <p:spPr>
          <a:xfrm>
            <a:off x="794262" y="1631882"/>
            <a:ext cx="3753079" cy="1538883"/>
          </a:xfrm>
          <a:prstGeom prst="rect">
            <a:avLst/>
          </a:prstGeom>
          <a:noFill/>
        </p:spPr>
        <p:txBody>
          <a:bodyPr wrap="none" rtlCol="0">
            <a:spAutoFit/>
          </a:bodyPr>
          <a:lstStyle/>
          <a:p>
            <a:r>
              <a:rPr lang="en-US" dirty="0">
                <a:solidFill>
                  <a:schemeClr val="bg1"/>
                </a:solidFill>
              </a:rPr>
              <a:t>Based on Berkeley group’s design</a:t>
            </a:r>
          </a:p>
          <a:p>
            <a:r>
              <a:rPr lang="en-US" dirty="0">
                <a:solidFill>
                  <a:srgbClr val="FF0000"/>
                </a:solidFill>
              </a:rPr>
              <a:t>Daniel Molenaar, IIT</a:t>
            </a:r>
          </a:p>
          <a:p>
            <a:endParaRPr lang="en-US" b="1" dirty="0">
              <a:solidFill>
                <a:srgbClr val="FF0000"/>
              </a:solidFill>
            </a:endParaRPr>
          </a:p>
          <a:p>
            <a:r>
              <a:rPr lang="en-US" sz="2000" b="1" dirty="0">
                <a:solidFill>
                  <a:srgbClr val="00B050"/>
                </a:solidFill>
              </a:rPr>
              <a:t>Broadband background radiation </a:t>
            </a:r>
          </a:p>
          <a:p>
            <a:r>
              <a:rPr lang="en-US" sz="2000" b="1" dirty="0">
                <a:solidFill>
                  <a:srgbClr val="00B050"/>
                </a:solidFill>
              </a:rPr>
              <a:t>Suppression filter</a:t>
            </a:r>
          </a:p>
        </p:txBody>
      </p:sp>
      <p:sp>
        <p:nvSpPr>
          <p:cNvPr id="10" name="TextBox 9">
            <a:extLst>
              <a:ext uri="{FF2B5EF4-FFF2-40B4-BE49-F238E27FC236}">
                <a16:creationId xmlns:a16="http://schemas.microsoft.com/office/drawing/2014/main" id="{E9703177-87CF-32EA-57A1-AA678EEFACDC}"/>
              </a:ext>
            </a:extLst>
          </p:cNvPr>
          <p:cNvSpPr txBox="1"/>
          <p:nvPr/>
        </p:nvSpPr>
        <p:spPr>
          <a:xfrm>
            <a:off x="6868261" y="4879022"/>
            <a:ext cx="4870629" cy="1477328"/>
          </a:xfrm>
          <a:prstGeom prst="rect">
            <a:avLst/>
          </a:prstGeom>
          <a:noFill/>
        </p:spPr>
        <p:txBody>
          <a:bodyPr wrap="none" rtlCol="0">
            <a:spAutoFit/>
          </a:bodyPr>
          <a:lstStyle/>
          <a:p>
            <a:pPr marL="285750" indent="-285750">
              <a:buFont typeface="Wingdings" pitchFamily="2" charset="2"/>
              <a:buChar char="§"/>
            </a:pPr>
            <a:r>
              <a:rPr lang="en-US" dirty="0">
                <a:solidFill>
                  <a:schemeClr val="bg1"/>
                </a:solidFill>
              </a:rPr>
              <a:t>IR radiation can pass through &lt; 1 mm cracks!</a:t>
            </a:r>
          </a:p>
          <a:p>
            <a:pPr marL="285750" indent="-285750">
              <a:buFont typeface="Wingdings" pitchFamily="2" charset="2"/>
              <a:buChar char="§"/>
            </a:pPr>
            <a:r>
              <a:rPr lang="en-US" dirty="0">
                <a:solidFill>
                  <a:schemeClr val="bg1"/>
                </a:solidFill>
              </a:rPr>
              <a:t>Box mode and low frequency (4-8 GHz)</a:t>
            </a:r>
          </a:p>
          <a:p>
            <a:r>
              <a:rPr lang="en-US" dirty="0">
                <a:solidFill>
                  <a:schemeClr val="bg1"/>
                </a:solidFill>
              </a:rPr>
              <a:t>      radiation can induce qubit decay/Purcell effect</a:t>
            </a:r>
          </a:p>
          <a:p>
            <a:pPr marL="285750" indent="-285750">
              <a:buFont typeface="Wingdings" pitchFamily="2" charset="2"/>
              <a:buChar char="§"/>
            </a:pPr>
            <a:r>
              <a:rPr lang="en-US" dirty="0">
                <a:solidFill>
                  <a:schemeClr val="bg1"/>
                </a:solidFill>
              </a:rPr>
              <a:t>IR absorptive shield (</a:t>
            </a:r>
            <a:r>
              <a:rPr lang="en-US" dirty="0" err="1">
                <a:solidFill>
                  <a:schemeClr val="bg1"/>
                </a:solidFill>
              </a:rPr>
              <a:t>Stycast+Carbon</a:t>
            </a:r>
            <a:r>
              <a:rPr lang="en-US" dirty="0">
                <a:solidFill>
                  <a:schemeClr val="bg1"/>
                </a:solidFill>
              </a:rPr>
              <a:t>)</a:t>
            </a:r>
          </a:p>
          <a:p>
            <a:endParaRPr lang="en-US" dirty="0">
              <a:solidFill>
                <a:schemeClr val="bg1"/>
              </a:solidFill>
            </a:endParaRPr>
          </a:p>
        </p:txBody>
      </p:sp>
      <p:sp>
        <p:nvSpPr>
          <p:cNvPr id="12" name="TextBox 11">
            <a:extLst>
              <a:ext uri="{FF2B5EF4-FFF2-40B4-BE49-F238E27FC236}">
                <a16:creationId xmlns:a16="http://schemas.microsoft.com/office/drawing/2014/main" id="{4F787B56-E377-780A-0585-5D763519D4CD}"/>
              </a:ext>
            </a:extLst>
          </p:cNvPr>
          <p:cNvSpPr txBox="1"/>
          <p:nvPr/>
        </p:nvSpPr>
        <p:spPr>
          <a:xfrm>
            <a:off x="6096000" y="1188550"/>
            <a:ext cx="5376985" cy="369332"/>
          </a:xfrm>
          <a:prstGeom prst="rect">
            <a:avLst/>
          </a:prstGeom>
          <a:solidFill>
            <a:schemeClr val="tx1"/>
          </a:solidFill>
        </p:spPr>
        <p:txBody>
          <a:bodyPr wrap="none" rtlCol="0">
            <a:spAutoFit/>
          </a:bodyPr>
          <a:lstStyle/>
          <a:p>
            <a:r>
              <a:rPr lang="en-US" b="1" dirty="0">
                <a:solidFill>
                  <a:schemeClr val="bg1"/>
                </a:solidFill>
              </a:rPr>
              <a:t>HFSS simulation of radiation attenuation by stub filter </a:t>
            </a:r>
          </a:p>
        </p:txBody>
      </p:sp>
      <p:pic>
        <p:nvPicPr>
          <p:cNvPr id="5" name="Picture 4" descr="A close-up of a metal object&#10;&#10;AI-generated content may be incorrect.">
            <a:extLst>
              <a:ext uri="{FF2B5EF4-FFF2-40B4-BE49-F238E27FC236}">
                <a16:creationId xmlns:a16="http://schemas.microsoft.com/office/drawing/2014/main" id="{9A40D97B-EA3C-144A-B13C-3CA2E46FDF31}"/>
              </a:ext>
            </a:extLst>
          </p:cNvPr>
          <p:cNvPicPr>
            <a:picLocks noChangeAspect="1"/>
          </p:cNvPicPr>
          <p:nvPr/>
        </p:nvPicPr>
        <p:blipFill>
          <a:blip r:embed="rId2"/>
          <a:stretch>
            <a:fillRect/>
          </a:stretch>
        </p:blipFill>
        <p:spPr>
          <a:xfrm>
            <a:off x="324911" y="4234064"/>
            <a:ext cx="3301417" cy="2287796"/>
          </a:xfrm>
          <a:prstGeom prst="rect">
            <a:avLst/>
          </a:prstGeom>
        </p:spPr>
      </p:pic>
      <p:pic>
        <p:nvPicPr>
          <p:cNvPr id="14" name="Content Placeholder 13" descr="A graph of orange lines&#10;&#10;AI-generated content may be incorrect.">
            <a:extLst>
              <a:ext uri="{FF2B5EF4-FFF2-40B4-BE49-F238E27FC236}">
                <a16:creationId xmlns:a16="http://schemas.microsoft.com/office/drawing/2014/main" id="{948E4C36-FBEB-5E25-407B-F2E374E98C3C}"/>
              </a:ext>
            </a:extLst>
          </p:cNvPr>
          <p:cNvPicPr>
            <a:picLocks noGrp="1" noChangeAspect="1"/>
          </p:cNvPicPr>
          <p:nvPr>
            <p:ph idx="1"/>
          </p:nvPr>
        </p:nvPicPr>
        <p:blipFill>
          <a:blip r:embed="rId3"/>
          <a:stretch>
            <a:fillRect/>
          </a:stretch>
        </p:blipFill>
        <p:spPr>
          <a:xfrm>
            <a:off x="5354110" y="1557882"/>
            <a:ext cx="6512979" cy="2758487"/>
          </a:xfrm>
        </p:spPr>
      </p:pic>
      <p:grpSp>
        <p:nvGrpSpPr>
          <p:cNvPr id="19" name="Group 18">
            <a:extLst>
              <a:ext uri="{FF2B5EF4-FFF2-40B4-BE49-F238E27FC236}">
                <a16:creationId xmlns:a16="http://schemas.microsoft.com/office/drawing/2014/main" id="{BE0495F5-6BB3-D894-BF02-4C67F5BCCAD7}"/>
              </a:ext>
            </a:extLst>
          </p:cNvPr>
          <p:cNvGrpSpPr/>
          <p:nvPr/>
        </p:nvGrpSpPr>
        <p:grpSpPr>
          <a:xfrm>
            <a:off x="3963254" y="4446528"/>
            <a:ext cx="2568081" cy="1030901"/>
            <a:chOff x="3963254" y="4446528"/>
            <a:chExt cx="2568081" cy="1030901"/>
          </a:xfrm>
        </p:grpSpPr>
        <p:pic>
          <p:nvPicPr>
            <p:cNvPr id="16" name="Picture 15" descr="A diagram of metal and metal&#10;&#10;AI-generated content may be incorrect.">
              <a:extLst>
                <a:ext uri="{FF2B5EF4-FFF2-40B4-BE49-F238E27FC236}">
                  <a16:creationId xmlns:a16="http://schemas.microsoft.com/office/drawing/2014/main" id="{424A7775-C5BE-A030-4F3D-907747E080AF}"/>
                </a:ext>
              </a:extLst>
            </p:cNvPr>
            <p:cNvPicPr>
              <a:picLocks noChangeAspect="1"/>
            </p:cNvPicPr>
            <p:nvPr/>
          </p:nvPicPr>
          <p:blipFill>
            <a:blip r:embed="rId4"/>
            <a:stretch>
              <a:fillRect/>
            </a:stretch>
          </p:blipFill>
          <p:spPr>
            <a:xfrm>
              <a:off x="3963254" y="4446528"/>
              <a:ext cx="2568081" cy="1030901"/>
            </a:xfrm>
            <a:prstGeom prst="rect">
              <a:avLst/>
            </a:prstGeom>
          </p:spPr>
        </p:pic>
        <p:sp>
          <p:nvSpPr>
            <p:cNvPr id="17" name="TextBox 16">
              <a:extLst>
                <a:ext uri="{FF2B5EF4-FFF2-40B4-BE49-F238E27FC236}">
                  <a16:creationId xmlns:a16="http://schemas.microsoft.com/office/drawing/2014/main" id="{1BCC7497-FB74-66E7-450B-25B223FE75AE}"/>
                </a:ext>
              </a:extLst>
            </p:cNvPr>
            <p:cNvSpPr txBox="1"/>
            <p:nvPr/>
          </p:nvSpPr>
          <p:spPr>
            <a:xfrm>
              <a:off x="4833815" y="4490535"/>
              <a:ext cx="815095" cy="276999"/>
            </a:xfrm>
            <a:prstGeom prst="rect">
              <a:avLst/>
            </a:prstGeom>
            <a:solidFill>
              <a:schemeClr val="tx1"/>
            </a:solidFill>
          </p:spPr>
          <p:txBody>
            <a:bodyPr wrap="none" rtlCol="0">
              <a:spAutoFit/>
            </a:bodyPr>
            <a:lstStyle/>
            <a:p>
              <a:r>
                <a:rPr lang="en-US" sz="1200" dirty="0">
                  <a:solidFill>
                    <a:schemeClr val="bg1"/>
                  </a:solidFill>
                </a:rPr>
                <a:t>top flange</a:t>
              </a:r>
            </a:p>
          </p:txBody>
        </p:sp>
        <p:sp>
          <p:nvSpPr>
            <p:cNvPr id="18" name="TextBox 17">
              <a:extLst>
                <a:ext uri="{FF2B5EF4-FFF2-40B4-BE49-F238E27FC236}">
                  <a16:creationId xmlns:a16="http://schemas.microsoft.com/office/drawing/2014/main" id="{38E3322A-9C9C-E5E8-8A50-29108817132A}"/>
                </a:ext>
              </a:extLst>
            </p:cNvPr>
            <p:cNvSpPr txBox="1"/>
            <p:nvPr/>
          </p:nvSpPr>
          <p:spPr>
            <a:xfrm>
              <a:off x="4743469" y="5169313"/>
              <a:ext cx="995785" cy="261610"/>
            </a:xfrm>
            <a:prstGeom prst="rect">
              <a:avLst/>
            </a:prstGeom>
            <a:solidFill>
              <a:schemeClr val="tx1"/>
            </a:solidFill>
          </p:spPr>
          <p:txBody>
            <a:bodyPr wrap="none" rtlCol="0">
              <a:spAutoFit/>
            </a:bodyPr>
            <a:lstStyle/>
            <a:p>
              <a:r>
                <a:rPr lang="en-US" sz="1100" dirty="0">
                  <a:solidFill>
                    <a:schemeClr val="bg1"/>
                  </a:solidFill>
                </a:rPr>
                <a:t>bottom flange</a:t>
              </a:r>
            </a:p>
          </p:txBody>
        </p:sp>
      </p:grpSp>
      <p:sp>
        <p:nvSpPr>
          <p:cNvPr id="21" name="TextBox 20">
            <a:extLst>
              <a:ext uri="{FF2B5EF4-FFF2-40B4-BE49-F238E27FC236}">
                <a16:creationId xmlns:a16="http://schemas.microsoft.com/office/drawing/2014/main" id="{10BFA736-84FF-93EC-B6E9-9E3AA5DDC6D0}"/>
              </a:ext>
            </a:extLst>
          </p:cNvPr>
          <p:cNvSpPr txBox="1"/>
          <p:nvPr/>
        </p:nvSpPr>
        <p:spPr>
          <a:xfrm>
            <a:off x="4833815" y="4490535"/>
            <a:ext cx="785793" cy="261610"/>
          </a:xfrm>
          <a:prstGeom prst="rect">
            <a:avLst/>
          </a:prstGeom>
          <a:solidFill>
            <a:schemeClr val="tx1"/>
          </a:solidFill>
        </p:spPr>
        <p:txBody>
          <a:bodyPr wrap="none" rtlCol="0">
            <a:spAutoFit/>
          </a:bodyPr>
          <a:lstStyle/>
          <a:p>
            <a:r>
              <a:rPr lang="en-US" sz="1100" dirty="0">
                <a:solidFill>
                  <a:schemeClr val="bg1"/>
                </a:solidFill>
              </a:rPr>
              <a:t>Top flange</a:t>
            </a:r>
          </a:p>
        </p:txBody>
      </p:sp>
      <p:sp>
        <p:nvSpPr>
          <p:cNvPr id="22" name="TextBox 21">
            <a:extLst>
              <a:ext uri="{FF2B5EF4-FFF2-40B4-BE49-F238E27FC236}">
                <a16:creationId xmlns:a16="http://schemas.microsoft.com/office/drawing/2014/main" id="{B380A36F-6914-7C2B-A0FC-D0FD82A9D8E9}"/>
              </a:ext>
            </a:extLst>
          </p:cNvPr>
          <p:cNvSpPr txBox="1"/>
          <p:nvPr/>
        </p:nvSpPr>
        <p:spPr>
          <a:xfrm>
            <a:off x="3281789" y="5892192"/>
            <a:ext cx="1069395" cy="276999"/>
          </a:xfrm>
          <a:prstGeom prst="rect">
            <a:avLst/>
          </a:prstGeom>
          <a:solidFill>
            <a:schemeClr val="tx1"/>
          </a:solidFill>
        </p:spPr>
        <p:txBody>
          <a:bodyPr wrap="none" rtlCol="0">
            <a:spAutoFit/>
          </a:bodyPr>
          <a:lstStyle/>
          <a:p>
            <a:r>
              <a:rPr lang="en-US" sz="1200" dirty="0">
                <a:solidFill>
                  <a:schemeClr val="bg1"/>
                </a:solidFill>
              </a:rPr>
              <a:t>bottom flange</a:t>
            </a:r>
          </a:p>
        </p:txBody>
      </p:sp>
      <p:sp>
        <p:nvSpPr>
          <p:cNvPr id="23" name="TextBox 22">
            <a:extLst>
              <a:ext uri="{FF2B5EF4-FFF2-40B4-BE49-F238E27FC236}">
                <a16:creationId xmlns:a16="http://schemas.microsoft.com/office/drawing/2014/main" id="{33026F8B-C99F-EFC6-C8DF-9EA38B20A7ED}"/>
              </a:ext>
            </a:extLst>
          </p:cNvPr>
          <p:cNvSpPr txBox="1"/>
          <p:nvPr/>
        </p:nvSpPr>
        <p:spPr>
          <a:xfrm>
            <a:off x="2873042" y="3862488"/>
            <a:ext cx="1156407" cy="338554"/>
          </a:xfrm>
          <a:prstGeom prst="rect">
            <a:avLst/>
          </a:prstGeom>
          <a:solidFill>
            <a:schemeClr val="tx1"/>
          </a:solidFill>
        </p:spPr>
        <p:txBody>
          <a:bodyPr wrap="none" rtlCol="0">
            <a:spAutoFit/>
          </a:bodyPr>
          <a:lstStyle/>
          <a:p>
            <a:r>
              <a:rPr lang="en-US" sz="1600" dirty="0">
                <a:solidFill>
                  <a:schemeClr val="bg1"/>
                </a:solidFill>
              </a:rPr>
              <a:t>5-stub filter</a:t>
            </a:r>
          </a:p>
        </p:txBody>
      </p:sp>
      <p:cxnSp>
        <p:nvCxnSpPr>
          <p:cNvPr id="25" name="Straight Arrow Connector 24">
            <a:extLst>
              <a:ext uri="{FF2B5EF4-FFF2-40B4-BE49-F238E27FC236}">
                <a16:creationId xmlns:a16="http://schemas.microsoft.com/office/drawing/2014/main" id="{6B9C7183-61A0-72BE-DDFC-D73D495FB118}"/>
              </a:ext>
            </a:extLst>
          </p:cNvPr>
          <p:cNvCxnSpPr>
            <a:cxnSpLocks/>
          </p:cNvCxnSpPr>
          <p:nvPr/>
        </p:nvCxnSpPr>
        <p:spPr>
          <a:xfrm flipV="1">
            <a:off x="2838321" y="4234064"/>
            <a:ext cx="530908" cy="519599"/>
          </a:xfrm>
          <a:prstGeom prst="straightConnector1">
            <a:avLst/>
          </a:prstGeom>
          <a:ln w="1905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88B83E7B-8A44-70B3-157F-BFA2B0B720D4}"/>
              </a:ext>
            </a:extLst>
          </p:cNvPr>
          <p:cNvCxnSpPr>
            <a:cxnSpLocks/>
          </p:cNvCxnSpPr>
          <p:nvPr/>
        </p:nvCxnSpPr>
        <p:spPr>
          <a:xfrm flipH="1" flipV="1">
            <a:off x="3456522" y="4234064"/>
            <a:ext cx="547725" cy="927554"/>
          </a:xfrm>
          <a:prstGeom prst="straightConnector1">
            <a:avLst/>
          </a:prstGeom>
          <a:ln w="19050">
            <a:prstDash val="dash"/>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CE7B6A40-6F54-E61E-9B91-D98FAD3E0725}"/>
              </a:ext>
            </a:extLst>
          </p:cNvPr>
          <p:cNvSpPr txBox="1"/>
          <p:nvPr/>
        </p:nvSpPr>
        <p:spPr>
          <a:xfrm>
            <a:off x="636782" y="3947037"/>
            <a:ext cx="1703351" cy="369332"/>
          </a:xfrm>
          <a:prstGeom prst="rect">
            <a:avLst/>
          </a:prstGeom>
          <a:noFill/>
        </p:spPr>
        <p:txBody>
          <a:bodyPr wrap="none" rtlCol="0">
            <a:spAutoFit/>
          </a:bodyPr>
          <a:lstStyle/>
          <a:p>
            <a:r>
              <a:rPr lang="en-US" b="1" dirty="0">
                <a:solidFill>
                  <a:schemeClr val="bg1"/>
                </a:solidFill>
              </a:rPr>
              <a:t>Qubit enclosure</a:t>
            </a:r>
          </a:p>
        </p:txBody>
      </p:sp>
    </p:spTree>
    <p:extLst>
      <p:ext uri="{BB962C8B-B14F-4D97-AF65-F5344CB8AC3E}">
        <p14:creationId xmlns:p14="http://schemas.microsoft.com/office/powerpoint/2010/main" val="18749481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4080687-746F-0438-F297-63A8D0805B3D}"/>
              </a:ext>
            </a:extLst>
          </p:cNvPr>
          <p:cNvSpPr>
            <a:spLocks noGrp="1"/>
          </p:cNvSpPr>
          <p:nvPr>
            <p:ph idx="1"/>
          </p:nvPr>
        </p:nvSpPr>
        <p:spPr>
          <a:xfrm>
            <a:off x="1468192" y="1864214"/>
            <a:ext cx="10515600" cy="2405349"/>
          </a:xfrm>
        </p:spPr>
        <p:txBody>
          <a:bodyPr>
            <a:normAutofit/>
          </a:bodyPr>
          <a:lstStyle/>
          <a:p>
            <a:pPr marL="0" indent="0">
              <a:buNone/>
            </a:pPr>
            <a:r>
              <a:rPr lang="en-US" dirty="0">
                <a:solidFill>
                  <a:schemeClr val="bg1"/>
                </a:solidFill>
              </a:rPr>
              <a:t>Dilemma of designing qubits:</a:t>
            </a:r>
          </a:p>
          <a:p>
            <a:pPr marL="0" indent="0">
              <a:buNone/>
            </a:pPr>
            <a:endParaRPr lang="en-US" b="1" dirty="0">
              <a:solidFill>
                <a:srgbClr val="008F00"/>
              </a:solidFill>
            </a:endParaRPr>
          </a:p>
          <a:p>
            <a:pPr marL="0" indent="0">
              <a:buNone/>
            </a:pPr>
            <a:r>
              <a:rPr lang="en-US" b="1" dirty="0">
                <a:solidFill>
                  <a:srgbClr val="008F00"/>
                </a:solidFill>
              </a:rPr>
              <a:t>Qubits good for sensing also couple to background easily</a:t>
            </a:r>
          </a:p>
        </p:txBody>
      </p:sp>
      <p:sp>
        <p:nvSpPr>
          <p:cNvPr id="4" name="Slide Number Placeholder 3">
            <a:extLst>
              <a:ext uri="{FF2B5EF4-FFF2-40B4-BE49-F238E27FC236}">
                <a16:creationId xmlns:a16="http://schemas.microsoft.com/office/drawing/2014/main" id="{4B18D20F-A745-7690-0286-F290D01F1B4A}"/>
              </a:ext>
            </a:extLst>
          </p:cNvPr>
          <p:cNvSpPr>
            <a:spLocks noGrp="1"/>
          </p:cNvSpPr>
          <p:nvPr>
            <p:ph type="sldNum" sz="quarter" idx="12"/>
          </p:nvPr>
        </p:nvSpPr>
        <p:spPr/>
        <p:txBody>
          <a:bodyPr/>
          <a:lstStyle/>
          <a:p>
            <a:fld id="{9E4C0264-4E57-C843-99A1-13CB9086F4F6}" type="slidenum">
              <a:rPr lang="en-US" smtClean="0"/>
              <a:t>24</a:t>
            </a:fld>
            <a:endParaRPr lang="en-US"/>
          </a:p>
        </p:txBody>
      </p:sp>
      <p:sp>
        <p:nvSpPr>
          <p:cNvPr id="2" name="Slide Number Placeholder 3">
            <a:extLst>
              <a:ext uri="{FF2B5EF4-FFF2-40B4-BE49-F238E27FC236}">
                <a16:creationId xmlns:a16="http://schemas.microsoft.com/office/drawing/2014/main" id="{8E693E0E-010F-9A25-1C18-F760CED9CCAC}"/>
              </a:ext>
            </a:extLst>
          </p:cNvPr>
          <p:cNvSpPr txBox="1">
            <a:spLocks/>
          </p:cNvSpPr>
          <p:nvPr/>
        </p:nvSpPr>
        <p:spPr>
          <a:xfrm>
            <a:off x="8763000" y="65087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E4C0264-4E57-C843-99A1-13CB9086F4F6}" type="slidenum">
              <a:rPr lang="en-US" smtClean="0">
                <a:solidFill>
                  <a:schemeClr val="bg1"/>
                </a:solidFill>
              </a:rPr>
              <a:pPr/>
              <a:t>24</a:t>
            </a:fld>
            <a:endParaRPr lang="en-US" dirty="0">
              <a:solidFill>
                <a:schemeClr val="bg1"/>
              </a:solidFill>
            </a:endParaRPr>
          </a:p>
        </p:txBody>
      </p:sp>
    </p:spTree>
    <p:extLst>
      <p:ext uri="{BB962C8B-B14F-4D97-AF65-F5344CB8AC3E}">
        <p14:creationId xmlns:p14="http://schemas.microsoft.com/office/powerpoint/2010/main" val="19673819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3EA58E5-56DF-4B7C-A325-1DBC96936A5A}"/>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5E89424-C1F9-D4D7-16BC-4EF9650D6ECF}"/>
              </a:ext>
            </a:extLst>
          </p:cNvPr>
          <p:cNvSpPr>
            <a:spLocks noGrp="1"/>
          </p:cNvSpPr>
          <p:nvPr>
            <p:ph type="sldNum" sz="quarter" idx="12"/>
          </p:nvPr>
        </p:nvSpPr>
        <p:spPr/>
        <p:txBody>
          <a:bodyPr/>
          <a:lstStyle/>
          <a:p>
            <a:fld id="{9E4C0264-4E57-C843-99A1-13CB9086F4F6}" type="slidenum">
              <a:rPr lang="en-US" smtClean="0"/>
              <a:t>25</a:t>
            </a:fld>
            <a:endParaRPr lang="en-US"/>
          </a:p>
        </p:txBody>
      </p:sp>
      <p:sp>
        <p:nvSpPr>
          <p:cNvPr id="6" name="Content Placeholder 2">
            <a:extLst>
              <a:ext uri="{FF2B5EF4-FFF2-40B4-BE49-F238E27FC236}">
                <a16:creationId xmlns:a16="http://schemas.microsoft.com/office/drawing/2014/main" id="{98680CF6-8502-A9B7-4AC9-28FF1A39E9FD}"/>
              </a:ext>
            </a:extLst>
          </p:cNvPr>
          <p:cNvSpPr txBox="1">
            <a:spLocks/>
          </p:cNvSpPr>
          <p:nvPr/>
        </p:nvSpPr>
        <p:spPr>
          <a:xfrm>
            <a:off x="1433826" y="2551945"/>
            <a:ext cx="10515600" cy="30344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solidFill>
                <a:srgbClr val="008F00"/>
              </a:solidFill>
            </a:endParaRPr>
          </a:p>
          <a:p>
            <a:pPr marL="0" indent="0">
              <a:buFont typeface="Arial" panose="020B0604020202020204" pitchFamily="34" charset="0"/>
              <a:buNone/>
            </a:pPr>
            <a:r>
              <a:rPr lang="en-US" dirty="0">
                <a:solidFill>
                  <a:srgbClr val="008F00"/>
                </a:solidFill>
              </a:rPr>
              <a:t>Can we use higher qubit energy levels to sense the background ?</a:t>
            </a:r>
          </a:p>
        </p:txBody>
      </p:sp>
      <p:sp>
        <p:nvSpPr>
          <p:cNvPr id="2" name="Slide Number Placeholder 3">
            <a:extLst>
              <a:ext uri="{FF2B5EF4-FFF2-40B4-BE49-F238E27FC236}">
                <a16:creationId xmlns:a16="http://schemas.microsoft.com/office/drawing/2014/main" id="{8D664381-C3AE-5CFE-8E11-14D7F38CD9EE}"/>
              </a:ext>
            </a:extLst>
          </p:cNvPr>
          <p:cNvSpPr txBox="1">
            <a:spLocks/>
          </p:cNvSpPr>
          <p:nvPr/>
        </p:nvSpPr>
        <p:spPr>
          <a:xfrm>
            <a:off x="8763000" y="65087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E4C0264-4E57-C843-99A1-13CB9086F4F6}" type="slidenum">
              <a:rPr lang="en-US" smtClean="0">
                <a:solidFill>
                  <a:schemeClr val="bg1"/>
                </a:solidFill>
              </a:rPr>
              <a:pPr/>
              <a:t>25</a:t>
            </a:fld>
            <a:endParaRPr lang="en-US" dirty="0">
              <a:solidFill>
                <a:schemeClr val="bg1"/>
              </a:solidFill>
            </a:endParaRPr>
          </a:p>
        </p:txBody>
      </p:sp>
    </p:spTree>
    <p:extLst>
      <p:ext uri="{BB962C8B-B14F-4D97-AF65-F5344CB8AC3E}">
        <p14:creationId xmlns:p14="http://schemas.microsoft.com/office/powerpoint/2010/main" val="42291426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5EB41D2-1883-E8B2-6D53-A414F6A5F4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E66A3D-E8FC-E6B9-96F3-C23B0835806E}"/>
              </a:ext>
            </a:extLst>
          </p:cNvPr>
          <p:cNvSpPr>
            <a:spLocks noGrp="1"/>
          </p:cNvSpPr>
          <p:nvPr>
            <p:ph type="title"/>
          </p:nvPr>
        </p:nvSpPr>
        <p:spPr>
          <a:xfrm>
            <a:off x="838200" y="274075"/>
            <a:ext cx="10515600" cy="1144178"/>
          </a:xfrm>
        </p:spPr>
        <p:txBody>
          <a:bodyPr>
            <a:normAutofit/>
          </a:bodyPr>
          <a:lstStyle/>
          <a:p>
            <a:pPr algn="ctr"/>
            <a:r>
              <a:rPr lang="en-US" sz="4000" dirty="0" err="1">
                <a:solidFill>
                  <a:schemeClr val="bg1"/>
                </a:solidFill>
              </a:rPr>
              <a:t>Qudit</a:t>
            </a:r>
            <a:r>
              <a:rPr lang="en-US" sz="4000" dirty="0">
                <a:solidFill>
                  <a:schemeClr val="bg1"/>
                </a:solidFill>
              </a:rPr>
              <a:t> f-&gt;h Spectroscopy</a:t>
            </a:r>
            <a:br>
              <a:rPr lang="en-US" dirty="0">
                <a:solidFill>
                  <a:schemeClr val="bg1"/>
                </a:solidFill>
              </a:rPr>
            </a:br>
            <a:r>
              <a:rPr lang="en-US" sz="2800" dirty="0">
                <a:solidFill>
                  <a:schemeClr val="bg1"/>
                </a:solidFill>
              </a:rPr>
              <a:t>for background sensing</a:t>
            </a:r>
          </a:p>
        </p:txBody>
      </p:sp>
      <p:sp>
        <p:nvSpPr>
          <p:cNvPr id="4" name="Slide Number Placeholder 3">
            <a:extLst>
              <a:ext uri="{FF2B5EF4-FFF2-40B4-BE49-F238E27FC236}">
                <a16:creationId xmlns:a16="http://schemas.microsoft.com/office/drawing/2014/main" id="{4DD359C4-7B69-A88B-7902-90DA3DA38A46}"/>
              </a:ext>
            </a:extLst>
          </p:cNvPr>
          <p:cNvSpPr>
            <a:spLocks noGrp="1"/>
          </p:cNvSpPr>
          <p:nvPr>
            <p:ph type="sldNum" sz="quarter" idx="12"/>
          </p:nvPr>
        </p:nvSpPr>
        <p:spPr/>
        <p:txBody>
          <a:bodyPr/>
          <a:lstStyle/>
          <a:p>
            <a:fld id="{9E4C0264-4E57-C843-99A1-13CB9086F4F6}" type="slidenum">
              <a:rPr lang="en-US" smtClean="0">
                <a:solidFill>
                  <a:schemeClr val="bg1"/>
                </a:solidFill>
              </a:rPr>
              <a:t>26</a:t>
            </a:fld>
            <a:endParaRPr lang="en-US">
              <a:solidFill>
                <a:schemeClr val="bg1"/>
              </a:solidFill>
            </a:endParaRPr>
          </a:p>
        </p:txBody>
      </p:sp>
      <p:sp>
        <p:nvSpPr>
          <p:cNvPr id="5" name="Slide Number Placeholder 3">
            <a:extLst>
              <a:ext uri="{FF2B5EF4-FFF2-40B4-BE49-F238E27FC236}">
                <a16:creationId xmlns:a16="http://schemas.microsoft.com/office/drawing/2014/main" id="{55A48249-9ABB-1EDD-3CAB-02C621D9904C}"/>
              </a:ext>
            </a:extLst>
          </p:cNvPr>
          <p:cNvSpPr txBox="1">
            <a:spLocks/>
          </p:cNvSpPr>
          <p:nvPr/>
        </p:nvSpPr>
        <p:spPr>
          <a:xfrm>
            <a:off x="8763000" y="65087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E4C0264-4E57-C843-99A1-13CB9086F4F6}" type="slidenum">
              <a:rPr lang="en-US" smtClean="0">
                <a:solidFill>
                  <a:schemeClr val="bg1"/>
                </a:solidFill>
              </a:rPr>
              <a:pPr/>
              <a:t>26</a:t>
            </a:fld>
            <a:endParaRPr lang="en-US" dirty="0">
              <a:solidFill>
                <a:schemeClr val="bg1"/>
              </a:solidFill>
            </a:endParaRPr>
          </a:p>
        </p:txBody>
      </p:sp>
      <p:grpSp>
        <p:nvGrpSpPr>
          <p:cNvPr id="22" name="Group 21">
            <a:extLst>
              <a:ext uri="{FF2B5EF4-FFF2-40B4-BE49-F238E27FC236}">
                <a16:creationId xmlns:a16="http://schemas.microsoft.com/office/drawing/2014/main" id="{DC8AED51-697C-0177-0F1A-ED3B6986CABB}"/>
              </a:ext>
            </a:extLst>
          </p:cNvPr>
          <p:cNvGrpSpPr/>
          <p:nvPr/>
        </p:nvGrpSpPr>
        <p:grpSpPr>
          <a:xfrm>
            <a:off x="280496" y="1303611"/>
            <a:ext cx="11572643" cy="5352202"/>
            <a:chOff x="280496" y="1303611"/>
            <a:chExt cx="11572643" cy="5352202"/>
          </a:xfrm>
        </p:grpSpPr>
        <p:sp>
          <p:nvSpPr>
            <p:cNvPr id="3" name="TextBox 2">
              <a:extLst>
                <a:ext uri="{FF2B5EF4-FFF2-40B4-BE49-F238E27FC236}">
                  <a16:creationId xmlns:a16="http://schemas.microsoft.com/office/drawing/2014/main" id="{865F39B8-477B-302D-A505-4925F2FB6771}"/>
                </a:ext>
              </a:extLst>
            </p:cNvPr>
            <p:cNvSpPr txBox="1"/>
            <p:nvPr/>
          </p:nvSpPr>
          <p:spPr>
            <a:xfrm>
              <a:off x="4802122" y="1718250"/>
              <a:ext cx="2289883" cy="830997"/>
            </a:xfrm>
            <a:prstGeom prst="rect">
              <a:avLst/>
            </a:prstGeom>
            <a:noFill/>
            <a:ln>
              <a:solidFill>
                <a:schemeClr val="tx1">
                  <a:lumMod val="65000"/>
                </a:schemeClr>
              </a:solidFill>
            </a:ln>
          </p:spPr>
          <p:txBody>
            <a:bodyPr wrap="square" rtlCol="0">
              <a:spAutoFit/>
            </a:bodyPr>
            <a:lstStyle/>
            <a:p>
              <a:r>
                <a:rPr lang="en-US" sz="1200" dirty="0">
                  <a:solidFill>
                    <a:srgbClr val="FF0000"/>
                  </a:solidFill>
                </a:rPr>
                <a:t>Kester Anyang, IIT</a:t>
              </a:r>
            </a:p>
            <a:p>
              <a:r>
                <a:rPr lang="en-US" sz="1200" dirty="0">
                  <a:solidFill>
                    <a:srgbClr val="FF0000"/>
                  </a:solidFill>
                </a:rPr>
                <a:t>Cs-137 source on a Al</a:t>
              </a:r>
              <a:r>
                <a:rPr lang="en-US" sz="1200" baseline="-25000" dirty="0">
                  <a:solidFill>
                    <a:srgbClr val="FF0000"/>
                  </a:solidFill>
                </a:rPr>
                <a:t>2</a:t>
              </a:r>
              <a:r>
                <a:rPr lang="en-US" sz="1200" dirty="0">
                  <a:solidFill>
                    <a:srgbClr val="FF0000"/>
                  </a:solidFill>
                </a:rPr>
                <a:t>O</a:t>
              </a:r>
              <a:r>
                <a:rPr lang="en-US" sz="1200" baseline="-25000" dirty="0">
                  <a:solidFill>
                    <a:srgbClr val="FF0000"/>
                  </a:solidFill>
                </a:rPr>
                <a:t>3</a:t>
              </a:r>
              <a:r>
                <a:rPr lang="en-US" sz="1200" dirty="0">
                  <a:solidFill>
                    <a:srgbClr val="FF0000"/>
                  </a:solidFill>
                </a:rPr>
                <a:t>-Ta</a:t>
              </a:r>
            </a:p>
            <a:p>
              <a:r>
                <a:rPr lang="en-US" sz="1200" dirty="0">
                  <a:solidFill>
                    <a:srgbClr val="FF0000"/>
                  </a:solidFill>
                </a:rPr>
                <a:t>(𝜸: 661 keV), f-&gt;h transition</a:t>
              </a:r>
            </a:p>
            <a:p>
              <a:r>
                <a:rPr lang="en-US" sz="1200" dirty="0">
                  <a:solidFill>
                    <a:srgbClr val="FF0000"/>
                  </a:solidFill>
                </a:rPr>
                <a:t>47 hours of source on + off data</a:t>
              </a:r>
            </a:p>
          </p:txBody>
        </p:sp>
        <p:sp>
          <p:nvSpPr>
            <p:cNvPr id="32" name="TextBox 31">
              <a:extLst>
                <a:ext uri="{FF2B5EF4-FFF2-40B4-BE49-F238E27FC236}">
                  <a16:creationId xmlns:a16="http://schemas.microsoft.com/office/drawing/2014/main" id="{D866D1A4-16A9-7B6D-98A0-C6A9CFFC9CB6}"/>
                </a:ext>
              </a:extLst>
            </p:cNvPr>
            <p:cNvSpPr txBox="1"/>
            <p:nvPr/>
          </p:nvSpPr>
          <p:spPr>
            <a:xfrm>
              <a:off x="6772166" y="3950965"/>
              <a:ext cx="3916329" cy="369332"/>
            </a:xfrm>
            <a:prstGeom prst="rect">
              <a:avLst/>
            </a:prstGeom>
            <a:noFill/>
          </p:spPr>
          <p:txBody>
            <a:bodyPr wrap="none" rtlCol="0">
              <a:spAutoFit/>
            </a:bodyPr>
            <a:lstStyle/>
            <a:p>
              <a:r>
                <a:rPr lang="en-US" b="1" dirty="0">
                  <a:solidFill>
                    <a:schemeClr val="bg1"/>
                  </a:solidFill>
                </a:rPr>
                <a:t>Fitting of observed qubit Offset charge </a:t>
              </a:r>
            </a:p>
          </p:txBody>
        </p:sp>
        <p:sp>
          <p:nvSpPr>
            <p:cNvPr id="34" name="TextBox 33">
              <a:extLst>
                <a:ext uri="{FF2B5EF4-FFF2-40B4-BE49-F238E27FC236}">
                  <a16:creationId xmlns:a16="http://schemas.microsoft.com/office/drawing/2014/main" id="{277F2BE0-E42B-61B0-F012-978456236207}"/>
                </a:ext>
              </a:extLst>
            </p:cNvPr>
            <p:cNvSpPr txBox="1"/>
            <p:nvPr/>
          </p:nvSpPr>
          <p:spPr>
            <a:xfrm>
              <a:off x="7591852" y="1603018"/>
              <a:ext cx="4261287" cy="1528624"/>
            </a:xfrm>
            <a:prstGeom prst="rect">
              <a:avLst/>
            </a:prstGeom>
            <a:noFill/>
          </p:spPr>
          <p:txBody>
            <a:bodyPr wrap="square" rtlCol="0">
              <a:spAutoFit/>
            </a:bodyPr>
            <a:lstStyle/>
            <a:p>
              <a:r>
                <a:rPr lang="en-US" sz="2800" baseline="-25000" dirty="0">
                  <a:solidFill>
                    <a:srgbClr val="008F00"/>
                  </a:solidFill>
                </a:rPr>
                <a:t>Need higher statistics to resolve quantized charge states</a:t>
              </a:r>
            </a:p>
            <a:p>
              <a:endParaRPr lang="en-US" sz="2800" baseline="-25000" dirty="0">
                <a:solidFill>
                  <a:srgbClr val="008F00"/>
                </a:solidFill>
              </a:endParaRPr>
            </a:p>
            <a:p>
              <a:r>
                <a:rPr lang="en-US" sz="2800" baseline="-25000" dirty="0">
                  <a:solidFill>
                    <a:srgbClr val="008F00"/>
                  </a:solidFill>
                </a:rPr>
                <a:t>Need to understand Sapphire-Tantalum interface physics</a:t>
              </a:r>
            </a:p>
          </p:txBody>
        </p:sp>
        <p:sp>
          <p:nvSpPr>
            <p:cNvPr id="17" name="TextBox 16">
              <a:extLst>
                <a:ext uri="{FF2B5EF4-FFF2-40B4-BE49-F238E27FC236}">
                  <a16:creationId xmlns:a16="http://schemas.microsoft.com/office/drawing/2014/main" id="{64348B59-CF24-4905-EE34-94038E86636F}"/>
                </a:ext>
              </a:extLst>
            </p:cNvPr>
            <p:cNvSpPr txBox="1"/>
            <p:nvPr/>
          </p:nvSpPr>
          <p:spPr>
            <a:xfrm>
              <a:off x="4734858" y="2967335"/>
              <a:ext cx="2655022" cy="646331"/>
            </a:xfrm>
            <a:prstGeom prst="rect">
              <a:avLst/>
            </a:prstGeom>
            <a:noFill/>
          </p:spPr>
          <p:txBody>
            <a:bodyPr wrap="none" rtlCol="0">
              <a:spAutoFit/>
            </a:bodyPr>
            <a:lstStyle/>
            <a:p>
              <a:r>
                <a:rPr lang="en-US" b="1" dirty="0">
                  <a:solidFill>
                    <a:srgbClr val="008F00"/>
                  </a:solidFill>
                </a:rPr>
                <a:t>This was not visible</a:t>
              </a:r>
            </a:p>
            <a:p>
              <a:r>
                <a:rPr lang="en-US" b="1" dirty="0">
                  <a:solidFill>
                    <a:srgbClr val="008F00"/>
                  </a:solidFill>
                </a:rPr>
                <a:t>in g </a:t>
              </a:r>
              <a:r>
                <a:rPr lang="en-US" b="1" dirty="0">
                  <a:solidFill>
                    <a:srgbClr val="008F00"/>
                  </a:solidFill>
                  <a:sym typeface="Wingdings" pitchFamily="2" charset="2"/>
                </a:rPr>
                <a:t></a:t>
              </a:r>
              <a:r>
                <a:rPr lang="en-US" b="1" dirty="0">
                  <a:solidFill>
                    <a:srgbClr val="008F00"/>
                  </a:solidFill>
                </a:rPr>
                <a:t> e T</a:t>
              </a:r>
              <a:r>
                <a:rPr lang="en-US" b="1" baseline="-25000" dirty="0">
                  <a:solidFill>
                    <a:srgbClr val="008F00"/>
                  </a:solidFill>
                </a:rPr>
                <a:t>1</a:t>
              </a:r>
              <a:r>
                <a:rPr lang="en-US" b="1" dirty="0">
                  <a:solidFill>
                    <a:srgbClr val="008F00"/>
                  </a:solidFill>
                </a:rPr>
                <a:t> measurement </a:t>
              </a:r>
            </a:p>
          </p:txBody>
        </p:sp>
        <p:grpSp>
          <p:nvGrpSpPr>
            <p:cNvPr id="21" name="Group 20">
              <a:extLst>
                <a:ext uri="{FF2B5EF4-FFF2-40B4-BE49-F238E27FC236}">
                  <a16:creationId xmlns:a16="http://schemas.microsoft.com/office/drawing/2014/main" id="{0464F05C-A95E-BEEF-92D0-0C66D66EFEBF}"/>
                </a:ext>
              </a:extLst>
            </p:cNvPr>
            <p:cNvGrpSpPr/>
            <p:nvPr/>
          </p:nvGrpSpPr>
          <p:grpSpPr>
            <a:xfrm>
              <a:off x="280496" y="1303611"/>
              <a:ext cx="11539306" cy="5352202"/>
              <a:chOff x="280496" y="1303611"/>
              <a:chExt cx="11539306" cy="5352202"/>
            </a:xfrm>
          </p:grpSpPr>
          <p:pic>
            <p:nvPicPr>
              <p:cNvPr id="30" name="Picture 29">
                <a:extLst>
                  <a:ext uri="{FF2B5EF4-FFF2-40B4-BE49-F238E27FC236}">
                    <a16:creationId xmlns:a16="http://schemas.microsoft.com/office/drawing/2014/main" id="{12C4690D-4E5C-2818-B06D-8A0CCD91D03C}"/>
                  </a:ext>
                </a:extLst>
              </p:cNvPr>
              <p:cNvPicPr>
                <a:picLocks noChangeAspect="1"/>
              </p:cNvPicPr>
              <p:nvPr/>
            </p:nvPicPr>
            <p:blipFill>
              <a:blip r:embed="rId2"/>
              <a:stretch>
                <a:fillRect/>
              </a:stretch>
            </p:blipFill>
            <p:spPr>
              <a:xfrm>
                <a:off x="4047402" y="4320297"/>
                <a:ext cx="7772400" cy="2261989"/>
              </a:xfrm>
              <a:prstGeom prst="rect">
                <a:avLst/>
              </a:prstGeom>
              <a:solidFill>
                <a:srgbClr val="FFFF00"/>
              </a:solidFill>
              <a:ln>
                <a:solidFill>
                  <a:schemeClr val="bg1">
                    <a:lumMod val="65000"/>
                    <a:lumOff val="35000"/>
                  </a:schemeClr>
                </a:solidFill>
              </a:ln>
            </p:spPr>
          </p:pic>
          <p:grpSp>
            <p:nvGrpSpPr>
              <p:cNvPr id="16" name="Group 15">
                <a:extLst>
                  <a:ext uri="{FF2B5EF4-FFF2-40B4-BE49-F238E27FC236}">
                    <a16:creationId xmlns:a16="http://schemas.microsoft.com/office/drawing/2014/main" id="{0846BAD5-B2AD-27E3-FB7A-E66EA3AE1A10}"/>
                  </a:ext>
                </a:extLst>
              </p:cNvPr>
              <p:cNvGrpSpPr/>
              <p:nvPr/>
            </p:nvGrpSpPr>
            <p:grpSpPr>
              <a:xfrm>
                <a:off x="540836" y="1303611"/>
                <a:ext cx="4261286" cy="3245640"/>
                <a:chOff x="2145437" y="1362846"/>
                <a:chExt cx="3743435" cy="2877497"/>
              </a:xfrm>
            </p:grpSpPr>
            <p:pic>
              <p:nvPicPr>
                <p:cNvPr id="6" name="Picture 2">
                  <a:extLst>
                    <a:ext uri="{FF2B5EF4-FFF2-40B4-BE49-F238E27FC236}">
                      <a16:creationId xmlns:a16="http://schemas.microsoft.com/office/drawing/2014/main" id="{5E892052-AD95-CEF9-FD66-AEC017BFC4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5437" y="1362846"/>
                  <a:ext cx="3743435" cy="287749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5481EC7-A3D8-1047-9222-730F38267E9A}"/>
                    </a:ext>
                  </a:extLst>
                </p:cNvPr>
                <p:cNvSpPr txBox="1"/>
                <p:nvPr/>
              </p:nvSpPr>
              <p:spPr>
                <a:xfrm>
                  <a:off x="2543908" y="3441714"/>
                  <a:ext cx="1008185" cy="769441"/>
                </a:xfrm>
                <a:prstGeom prst="rect">
                  <a:avLst/>
                </a:prstGeom>
                <a:noFill/>
              </p:spPr>
              <p:txBody>
                <a:bodyPr wrap="square">
                  <a:spAutoFit/>
                </a:bodyPr>
                <a:lstStyle/>
                <a:p>
                  <a:pPr algn="ctr" rtl="0">
                    <a:buNone/>
                  </a:pPr>
                  <a:r>
                    <a:rPr lang="en-US" sz="800" b="1" i="0" u="none" strike="noStrike" dirty="0">
                      <a:solidFill>
                        <a:srgbClr val="FF0000"/>
                      </a:solidFill>
                      <a:effectLst/>
                      <a:latin typeface="Arial" panose="020B0604020202020204" pitchFamily="34" charset="0"/>
                    </a:rPr>
                    <a:t>Source On</a:t>
                  </a:r>
                  <a:endParaRPr lang="en-US" b="0" dirty="0">
                    <a:solidFill>
                      <a:srgbClr val="FF0000"/>
                    </a:solidFill>
                    <a:effectLst/>
                  </a:endParaRPr>
                </a:p>
                <a:p>
                  <a:pPr>
                    <a:buNone/>
                  </a:pPr>
                  <a:br>
                    <a:rPr lang="en-US" dirty="0">
                      <a:solidFill>
                        <a:srgbClr val="FF0000"/>
                      </a:solidFill>
                    </a:rPr>
                  </a:br>
                  <a:endParaRPr lang="en-US" dirty="0">
                    <a:solidFill>
                      <a:srgbClr val="FF0000"/>
                    </a:solidFill>
                  </a:endParaRPr>
                </a:p>
              </p:txBody>
            </p:sp>
            <p:cxnSp>
              <p:nvCxnSpPr>
                <p:cNvPr id="11" name="Straight Arrow Connector 10">
                  <a:extLst>
                    <a:ext uri="{FF2B5EF4-FFF2-40B4-BE49-F238E27FC236}">
                      <a16:creationId xmlns:a16="http://schemas.microsoft.com/office/drawing/2014/main" id="{18F5C4E0-25F3-9145-CBE7-23A16EB37E78}"/>
                    </a:ext>
                  </a:extLst>
                </p:cNvPr>
                <p:cNvCxnSpPr>
                  <a:cxnSpLocks/>
                </p:cNvCxnSpPr>
                <p:nvPr/>
              </p:nvCxnSpPr>
              <p:spPr>
                <a:xfrm>
                  <a:off x="2625940" y="3697480"/>
                  <a:ext cx="844119" cy="0"/>
                </a:xfrm>
                <a:prstGeom prst="straightConnector1">
                  <a:avLst/>
                </a:prstGeom>
                <a:ln w="12700">
                  <a:headEnd type="triangle"/>
                  <a:tailEnd type="triangle"/>
                </a:ln>
              </p:spPr>
              <p:style>
                <a:lnRef idx="1">
                  <a:schemeClr val="accent1"/>
                </a:lnRef>
                <a:fillRef idx="0">
                  <a:schemeClr val="accent1"/>
                </a:fillRef>
                <a:effectRef idx="0">
                  <a:schemeClr val="accent1"/>
                </a:effectRef>
                <a:fontRef idx="minor">
                  <a:schemeClr val="tx1"/>
                </a:fontRef>
              </p:style>
            </p:cxnSp>
          </p:grpSp>
          <p:pic>
            <p:nvPicPr>
              <p:cNvPr id="18" name="Picture 17">
                <a:extLst>
                  <a:ext uri="{FF2B5EF4-FFF2-40B4-BE49-F238E27FC236}">
                    <a16:creationId xmlns:a16="http://schemas.microsoft.com/office/drawing/2014/main" id="{74B7FF07-8FEF-7D8B-1990-D9E99222BD1D}"/>
                  </a:ext>
                </a:extLst>
              </p:cNvPr>
              <p:cNvPicPr>
                <a:picLocks noChangeAspect="1"/>
              </p:cNvPicPr>
              <p:nvPr/>
            </p:nvPicPr>
            <p:blipFill>
              <a:blip r:embed="rId4"/>
              <a:stretch>
                <a:fillRect/>
              </a:stretch>
            </p:blipFill>
            <p:spPr>
              <a:xfrm>
                <a:off x="1010821" y="4717205"/>
                <a:ext cx="2088338" cy="1723164"/>
              </a:xfrm>
              <a:prstGeom prst="rect">
                <a:avLst/>
              </a:prstGeom>
            </p:spPr>
          </p:pic>
          <p:sp>
            <p:nvSpPr>
              <p:cNvPr id="19" name="TextBox 18">
                <a:extLst>
                  <a:ext uri="{FF2B5EF4-FFF2-40B4-BE49-F238E27FC236}">
                    <a16:creationId xmlns:a16="http://schemas.microsoft.com/office/drawing/2014/main" id="{1DFE237D-7A66-6761-654E-959B0AC163CB}"/>
                  </a:ext>
                </a:extLst>
              </p:cNvPr>
              <p:cNvSpPr txBox="1"/>
              <p:nvPr/>
            </p:nvSpPr>
            <p:spPr>
              <a:xfrm>
                <a:off x="280496" y="6440369"/>
                <a:ext cx="3300904" cy="215444"/>
              </a:xfrm>
              <a:prstGeom prst="rect">
                <a:avLst/>
              </a:prstGeom>
              <a:noFill/>
            </p:spPr>
            <p:txBody>
              <a:bodyPr wrap="none" rtlCol="0">
                <a:spAutoFit/>
              </a:bodyPr>
              <a:lstStyle/>
              <a:p>
                <a:r>
                  <a:rPr lang="en-US" sz="800" dirty="0">
                    <a:solidFill>
                      <a:schemeClr val="tx1">
                        <a:lumMod val="65000"/>
                      </a:schemeClr>
                    </a:solidFill>
                  </a:rPr>
                  <a:t>https://</a:t>
                </a:r>
                <a:r>
                  <a:rPr lang="en-US" sz="800" dirty="0" err="1">
                    <a:solidFill>
                      <a:schemeClr val="tx1">
                        <a:lumMod val="65000"/>
                      </a:schemeClr>
                    </a:solidFill>
                  </a:rPr>
                  <a:t>journals.aps.org</a:t>
                </a:r>
                <a:r>
                  <a:rPr lang="en-US" sz="800" dirty="0">
                    <a:solidFill>
                      <a:schemeClr val="tx1">
                        <a:lumMod val="65000"/>
                      </a:schemeClr>
                    </a:solidFill>
                  </a:rPr>
                  <a:t>/</a:t>
                </a:r>
                <a:r>
                  <a:rPr lang="en-US" sz="800" dirty="0" err="1">
                    <a:solidFill>
                      <a:schemeClr val="tx1">
                        <a:lumMod val="65000"/>
                      </a:schemeClr>
                    </a:solidFill>
                  </a:rPr>
                  <a:t>prxquantum</a:t>
                </a:r>
                <a:r>
                  <a:rPr lang="en-US" sz="800" dirty="0">
                    <a:solidFill>
                      <a:schemeClr val="tx1">
                        <a:lumMod val="65000"/>
                      </a:schemeClr>
                    </a:solidFill>
                  </a:rPr>
                  <a:t>/pdf/10.1103/PRXQuantum.3.030307</a:t>
                </a:r>
              </a:p>
            </p:txBody>
          </p:sp>
        </p:grpSp>
      </p:grpSp>
      <p:sp>
        <p:nvSpPr>
          <p:cNvPr id="20" name="TextBox 19">
            <a:extLst>
              <a:ext uri="{FF2B5EF4-FFF2-40B4-BE49-F238E27FC236}">
                <a16:creationId xmlns:a16="http://schemas.microsoft.com/office/drawing/2014/main" id="{8D790B01-6BED-728C-CD5E-22965F198916}"/>
              </a:ext>
            </a:extLst>
          </p:cNvPr>
          <p:cNvSpPr txBox="1"/>
          <p:nvPr/>
        </p:nvSpPr>
        <p:spPr>
          <a:xfrm>
            <a:off x="621681" y="4549251"/>
            <a:ext cx="760144" cy="369332"/>
          </a:xfrm>
          <a:prstGeom prst="rect">
            <a:avLst/>
          </a:prstGeom>
          <a:solidFill>
            <a:schemeClr val="tx1"/>
          </a:solidFill>
        </p:spPr>
        <p:txBody>
          <a:bodyPr wrap="none" rtlCol="0">
            <a:spAutoFit/>
          </a:bodyPr>
          <a:lstStyle/>
          <a:p>
            <a:r>
              <a:rPr lang="en-US" dirty="0"/>
              <a:t>         x</a:t>
            </a:r>
          </a:p>
        </p:txBody>
      </p:sp>
    </p:spTree>
    <p:extLst>
      <p:ext uri="{BB962C8B-B14F-4D97-AF65-F5344CB8AC3E}">
        <p14:creationId xmlns:p14="http://schemas.microsoft.com/office/powerpoint/2010/main" val="30317517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4D1EE-4A20-14AA-C41D-1CF640A993FD}"/>
              </a:ext>
            </a:extLst>
          </p:cNvPr>
          <p:cNvSpPr>
            <a:spLocks noGrp="1"/>
          </p:cNvSpPr>
          <p:nvPr>
            <p:ph type="title"/>
          </p:nvPr>
        </p:nvSpPr>
        <p:spPr>
          <a:xfrm>
            <a:off x="2532430" y="129521"/>
            <a:ext cx="8578756" cy="1325563"/>
          </a:xfrm>
        </p:spPr>
        <p:txBody>
          <a:bodyPr/>
          <a:lstStyle/>
          <a:p>
            <a:r>
              <a:rPr lang="en-US" dirty="0"/>
              <a:t>Understanding the qubit device</a:t>
            </a:r>
          </a:p>
        </p:txBody>
      </p:sp>
      <p:sp>
        <p:nvSpPr>
          <p:cNvPr id="4" name="Slide Number Placeholder 3">
            <a:extLst>
              <a:ext uri="{FF2B5EF4-FFF2-40B4-BE49-F238E27FC236}">
                <a16:creationId xmlns:a16="http://schemas.microsoft.com/office/drawing/2014/main" id="{A0EC99DF-4155-F8A6-7DB1-E0DC60AF7832}"/>
              </a:ext>
            </a:extLst>
          </p:cNvPr>
          <p:cNvSpPr>
            <a:spLocks noGrp="1"/>
          </p:cNvSpPr>
          <p:nvPr>
            <p:ph type="sldNum" sz="quarter" idx="12"/>
          </p:nvPr>
        </p:nvSpPr>
        <p:spPr/>
        <p:txBody>
          <a:bodyPr/>
          <a:lstStyle/>
          <a:p>
            <a:fld id="{7A4BB82A-85AA-4495-AB6C-1CAA31F5EE0C}" type="slidenum">
              <a:rPr lang="en-US" smtClean="0"/>
              <a:t>27</a:t>
            </a:fld>
            <a:endParaRPr lang="en-US" dirty="0"/>
          </a:p>
        </p:txBody>
      </p:sp>
      <p:sp>
        <p:nvSpPr>
          <p:cNvPr id="3" name="TextBox 2">
            <a:extLst>
              <a:ext uri="{FF2B5EF4-FFF2-40B4-BE49-F238E27FC236}">
                <a16:creationId xmlns:a16="http://schemas.microsoft.com/office/drawing/2014/main" id="{8BAB3D14-8EDD-959A-68BC-F6317B2D1710}"/>
              </a:ext>
            </a:extLst>
          </p:cNvPr>
          <p:cNvSpPr txBox="1"/>
          <p:nvPr/>
        </p:nvSpPr>
        <p:spPr>
          <a:xfrm>
            <a:off x="3069646" y="792302"/>
            <a:ext cx="5109732" cy="5447645"/>
          </a:xfrm>
          <a:prstGeom prst="rect">
            <a:avLst/>
          </a:prstGeom>
          <a:noFill/>
        </p:spPr>
        <p:txBody>
          <a:bodyPr wrap="none" rtlCol="0">
            <a:spAutoFit/>
          </a:bodyPr>
          <a:lstStyle/>
          <a:p>
            <a:pPr algn="ctr"/>
            <a:r>
              <a:rPr lang="en-US" sz="3600" dirty="0">
                <a:solidFill>
                  <a:schemeClr val="bg1"/>
                </a:solidFill>
              </a:rPr>
              <a:t>What’s Next?</a:t>
            </a:r>
          </a:p>
          <a:p>
            <a:pPr algn="ctr"/>
            <a:endParaRPr lang="en-US" sz="2400" dirty="0">
              <a:solidFill>
                <a:schemeClr val="bg1"/>
              </a:solidFill>
            </a:endParaRPr>
          </a:p>
          <a:p>
            <a:pPr algn="ctr"/>
            <a:r>
              <a:rPr lang="en-US" sz="2400" b="1" dirty="0">
                <a:solidFill>
                  <a:schemeClr val="accent4">
                    <a:lumMod val="75000"/>
                  </a:schemeClr>
                </a:solidFill>
              </a:rPr>
              <a:t>Address most consequential issues:</a:t>
            </a:r>
          </a:p>
          <a:p>
            <a:pPr algn="ctr"/>
            <a:r>
              <a:rPr lang="en-US" sz="2400" dirty="0">
                <a:solidFill>
                  <a:schemeClr val="bg1">
                    <a:lumMod val="65000"/>
                    <a:lumOff val="35000"/>
                  </a:schemeClr>
                </a:solidFill>
              </a:rPr>
              <a:t>Background reduction</a:t>
            </a:r>
          </a:p>
          <a:p>
            <a:pPr algn="ctr"/>
            <a:r>
              <a:rPr lang="en-US" sz="2400" dirty="0">
                <a:solidFill>
                  <a:schemeClr val="bg1">
                    <a:lumMod val="65000"/>
                    <a:lumOff val="35000"/>
                  </a:schemeClr>
                </a:solidFill>
              </a:rPr>
              <a:t>Qubit Readout Optimization</a:t>
            </a:r>
          </a:p>
          <a:p>
            <a:pPr algn="ctr"/>
            <a:r>
              <a:rPr lang="en-US" sz="2400" dirty="0">
                <a:solidFill>
                  <a:schemeClr val="bg1">
                    <a:lumMod val="65000"/>
                    <a:lumOff val="35000"/>
                  </a:schemeClr>
                </a:solidFill>
              </a:rPr>
              <a:t>Phonon Collection Efficiency</a:t>
            </a:r>
          </a:p>
          <a:p>
            <a:pPr algn="ctr"/>
            <a:r>
              <a:rPr lang="en-US" sz="2400" dirty="0">
                <a:solidFill>
                  <a:schemeClr val="bg1">
                    <a:lumMod val="65000"/>
                    <a:lumOff val="35000"/>
                  </a:schemeClr>
                </a:solidFill>
              </a:rPr>
              <a:t>Substrate-superconductor microphysics</a:t>
            </a:r>
          </a:p>
          <a:p>
            <a:pPr algn="ctr"/>
            <a:endParaRPr lang="en-US" sz="2400" dirty="0">
              <a:solidFill>
                <a:schemeClr val="bg1"/>
              </a:solidFill>
            </a:endParaRPr>
          </a:p>
          <a:p>
            <a:pPr algn="ctr"/>
            <a:endParaRPr lang="en-US" sz="2400" dirty="0">
              <a:solidFill>
                <a:schemeClr val="bg1"/>
              </a:solidFill>
            </a:endParaRPr>
          </a:p>
          <a:p>
            <a:pPr algn="ctr"/>
            <a:endParaRPr lang="en-US" sz="2400" dirty="0">
              <a:solidFill>
                <a:schemeClr val="bg1"/>
              </a:solidFill>
            </a:endParaRPr>
          </a:p>
          <a:p>
            <a:pPr algn="ctr"/>
            <a:endParaRPr lang="en-US" sz="2400" dirty="0">
              <a:solidFill>
                <a:schemeClr val="bg1"/>
              </a:solidFill>
            </a:endParaRPr>
          </a:p>
          <a:p>
            <a:pPr algn="ctr"/>
            <a:endParaRPr lang="en-US" sz="2400" dirty="0">
              <a:solidFill>
                <a:schemeClr val="accent4">
                  <a:lumMod val="75000"/>
                </a:schemeClr>
              </a:solidFill>
            </a:endParaRPr>
          </a:p>
          <a:p>
            <a:pPr algn="ctr"/>
            <a:r>
              <a:rPr lang="en-US" sz="2400" dirty="0">
                <a:solidFill>
                  <a:schemeClr val="accent4">
                    <a:lumMod val="75000"/>
                  </a:schemeClr>
                </a:solidFill>
              </a:rPr>
              <a:t>Prototype demonstration </a:t>
            </a:r>
          </a:p>
          <a:p>
            <a:pPr algn="ctr"/>
            <a:endParaRPr lang="en-US" sz="2400" dirty="0">
              <a:solidFill>
                <a:schemeClr val="bg1"/>
              </a:solidFill>
            </a:endParaRPr>
          </a:p>
        </p:txBody>
      </p:sp>
      <p:cxnSp>
        <p:nvCxnSpPr>
          <p:cNvPr id="5" name="Straight Arrow Connector 4">
            <a:extLst>
              <a:ext uri="{FF2B5EF4-FFF2-40B4-BE49-F238E27FC236}">
                <a16:creationId xmlns:a16="http://schemas.microsoft.com/office/drawing/2014/main" id="{60E261B3-6D47-ED68-6F8C-E72A1309D981}"/>
              </a:ext>
            </a:extLst>
          </p:cNvPr>
          <p:cNvCxnSpPr>
            <a:cxnSpLocks/>
          </p:cNvCxnSpPr>
          <p:nvPr/>
        </p:nvCxnSpPr>
        <p:spPr>
          <a:xfrm>
            <a:off x="5500685" y="3688931"/>
            <a:ext cx="0" cy="1683169"/>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CD8907A-AA63-3410-A932-9CB716AA537A}"/>
              </a:ext>
            </a:extLst>
          </p:cNvPr>
          <p:cNvSpPr txBox="1"/>
          <p:nvPr/>
        </p:nvSpPr>
        <p:spPr>
          <a:xfrm>
            <a:off x="5765197" y="3930350"/>
            <a:ext cx="5236174" cy="1200329"/>
          </a:xfrm>
          <a:prstGeom prst="rect">
            <a:avLst/>
          </a:prstGeom>
          <a:noFill/>
        </p:spPr>
        <p:txBody>
          <a:bodyPr wrap="square" rtlCol="0">
            <a:spAutoFit/>
          </a:bodyPr>
          <a:lstStyle/>
          <a:p>
            <a:r>
              <a:rPr lang="en-US" dirty="0" err="1">
                <a:solidFill>
                  <a:schemeClr val="tx1">
                    <a:lumMod val="75000"/>
                  </a:schemeClr>
                </a:solidFill>
              </a:rPr>
              <a:t>Looooooooong</a:t>
            </a:r>
            <a:r>
              <a:rPr lang="en-US" dirty="0">
                <a:solidFill>
                  <a:schemeClr val="tx1">
                    <a:lumMod val="75000"/>
                  </a:schemeClr>
                </a:solidFill>
              </a:rPr>
              <a:t> way to go!</a:t>
            </a:r>
          </a:p>
          <a:p>
            <a:endParaRPr lang="en-US" dirty="0">
              <a:solidFill>
                <a:schemeClr val="tx1">
                  <a:lumMod val="75000"/>
                </a:schemeClr>
              </a:solidFill>
            </a:endParaRPr>
          </a:p>
          <a:p>
            <a:r>
              <a:rPr lang="en-US" dirty="0">
                <a:solidFill>
                  <a:srgbClr val="FF0000"/>
                </a:solidFill>
              </a:rPr>
              <a:t>Possibly will need Machine Learning to tag DM events</a:t>
            </a:r>
          </a:p>
          <a:p>
            <a:r>
              <a:rPr lang="en-US" dirty="0">
                <a:solidFill>
                  <a:schemeClr val="tx1">
                    <a:lumMod val="75000"/>
                  </a:schemeClr>
                </a:solidFill>
              </a:rPr>
              <a:t>high certainty on results unlikely without ML.</a:t>
            </a:r>
          </a:p>
        </p:txBody>
      </p:sp>
      <p:sp>
        <p:nvSpPr>
          <p:cNvPr id="9" name="Slide Number Placeholder 3">
            <a:extLst>
              <a:ext uri="{FF2B5EF4-FFF2-40B4-BE49-F238E27FC236}">
                <a16:creationId xmlns:a16="http://schemas.microsoft.com/office/drawing/2014/main" id="{43215275-91A6-8E53-6014-B7251625DE0C}"/>
              </a:ext>
            </a:extLst>
          </p:cNvPr>
          <p:cNvSpPr txBox="1">
            <a:spLocks/>
          </p:cNvSpPr>
          <p:nvPr/>
        </p:nvSpPr>
        <p:spPr>
          <a:xfrm>
            <a:off x="8763000" y="65087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E4C0264-4E57-C843-99A1-13CB9086F4F6}" type="slidenum">
              <a:rPr lang="en-US" smtClean="0">
                <a:solidFill>
                  <a:schemeClr val="bg1"/>
                </a:solidFill>
              </a:rPr>
              <a:pPr/>
              <a:t>27</a:t>
            </a:fld>
            <a:endParaRPr lang="en-US" dirty="0">
              <a:solidFill>
                <a:schemeClr val="bg1"/>
              </a:solidFill>
            </a:endParaRPr>
          </a:p>
        </p:txBody>
      </p:sp>
    </p:spTree>
    <p:extLst>
      <p:ext uri="{BB962C8B-B14F-4D97-AF65-F5344CB8AC3E}">
        <p14:creationId xmlns:p14="http://schemas.microsoft.com/office/powerpoint/2010/main" val="7657403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8A33B-AA64-394D-B28D-F22D0CF18D74}"/>
              </a:ext>
            </a:extLst>
          </p:cNvPr>
          <p:cNvSpPr>
            <a:spLocks noGrp="1"/>
          </p:cNvSpPr>
          <p:nvPr>
            <p:ph type="title"/>
          </p:nvPr>
        </p:nvSpPr>
        <p:spPr>
          <a:xfrm>
            <a:off x="838200" y="565592"/>
            <a:ext cx="10515600" cy="1325563"/>
          </a:xfrm>
        </p:spPr>
        <p:txBody>
          <a:bodyPr/>
          <a:lstStyle/>
          <a:p>
            <a:pPr algn="ctr"/>
            <a:r>
              <a:rPr lang="en-US" dirty="0"/>
              <a:t>Acknowledgement</a:t>
            </a:r>
          </a:p>
        </p:txBody>
      </p:sp>
      <p:sp>
        <p:nvSpPr>
          <p:cNvPr id="3" name="Content Placeholder 2">
            <a:extLst>
              <a:ext uri="{FF2B5EF4-FFF2-40B4-BE49-F238E27FC236}">
                <a16:creationId xmlns:a16="http://schemas.microsoft.com/office/drawing/2014/main" id="{DC3C65A2-4F78-4F42-B3B7-B1D9CF90FA5D}"/>
              </a:ext>
            </a:extLst>
          </p:cNvPr>
          <p:cNvSpPr>
            <a:spLocks noGrp="1"/>
          </p:cNvSpPr>
          <p:nvPr>
            <p:ph idx="1"/>
          </p:nvPr>
        </p:nvSpPr>
        <p:spPr>
          <a:xfrm>
            <a:off x="838200" y="5476273"/>
            <a:ext cx="10515600" cy="676275"/>
          </a:xfrm>
        </p:spPr>
        <p:txBody>
          <a:bodyPr>
            <a:normAutofit/>
          </a:bodyPr>
          <a:lstStyle/>
          <a:p>
            <a:r>
              <a:rPr lang="en-US" sz="2000" dirty="0"/>
              <a:t>This manuscript has been authored by Fermi Research Alliance, LLC under Contract No. DE-AC02-07CH11359 with the U.S. Department of Energy, Office of Science, Office of High Energy Physics.</a:t>
            </a:r>
          </a:p>
        </p:txBody>
      </p:sp>
      <p:sp>
        <p:nvSpPr>
          <p:cNvPr id="12" name="Slide Number Placeholder 11">
            <a:extLst>
              <a:ext uri="{FF2B5EF4-FFF2-40B4-BE49-F238E27FC236}">
                <a16:creationId xmlns:a16="http://schemas.microsoft.com/office/drawing/2014/main" id="{A23B4DCA-E107-8048-B48F-9990F54C18AA}"/>
              </a:ext>
            </a:extLst>
          </p:cNvPr>
          <p:cNvSpPr>
            <a:spLocks noGrp="1"/>
          </p:cNvSpPr>
          <p:nvPr>
            <p:ph type="sldNum" sz="quarter" idx="12"/>
          </p:nvPr>
        </p:nvSpPr>
        <p:spPr/>
        <p:txBody>
          <a:bodyPr/>
          <a:lstStyle/>
          <a:p>
            <a:fld id="{9E4C0264-4E57-C843-99A1-13CB9086F4F6}" type="slidenum">
              <a:rPr lang="en-US" smtClean="0"/>
              <a:t>28</a:t>
            </a:fld>
            <a:endParaRPr lang="en-US"/>
          </a:p>
        </p:txBody>
      </p:sp>
      <p:pic>
        <p:nvPicPr>
          <p:cNvPr id="4" name="Picture Placeholder 31" descr="Color-Seal_Green-Mark_SC_Horizontal.png">
            <a:extLst>
              <a:ext uri="{FF2B5EF4-FFF2-40B4-BE49-F238E27FC236}">
                <a16:creationId xmlns:a16="http://schemas.microsoft.com/office/drawing/2014/main" id="{711C5921-584B-4442-95CF-3D9AECA25034}"/>
              </a:ext>
            </a:extLst>
          </p:cNvPr>
          <p:cNvPicPr>
            <a:picLocks noChangeAspect="1"/>
          </p:cNvPicPr>
          <p:nvPr/>
        </p:nvPicPr>
        <p:blipFill>
          <a:blip r:embed="rId2">
            <a:extLst>
              <a:ext uri="{28A0092B-C50C-407E-A947-70E740481C1C}">
                <a14:useLocalDpi xmlns:a14="http://schemas.microsoft.com/office/drawing/2010/main" val="0"/>
              </a:ext>
            </a:extLst>
          </a:blip>
          <a:srcRect t="-174377" b="-174377"/>
          <a:stretch>
            <a:fillRect/>
          </a:stretch>
        </p:blipFill>
        <p:spPr>
          <a:xfrm>
            <a:off x="5364847" y="1052684"/>
            <a:ext cx="3965222" cy="2973916"/>
          </a:xfrm>
          <a:prstGeom prst="rect">
            <a:avLst/>
          </a:prstGeom>
        </p:spPr>
      </p:pic>
      <p:pic>
        <p:nvPicPr>
          <p:cNvPr id="5" name="Picture 4" descr="FNAL-Logo-NAL-Blue.jpg">
            <a:extLst>
              <a:ext uri="{FF2B5EF4-FFF2-40B4-BE49-F238E27FC236}">
                <a16:creationId xmlns:a16="http://schemas.microsoft.com/office/drawing/2014/main" id="{A2004379-275B-F849-9142-882895E2FB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2113" y="3019191"/>
            <a:ext cx="3965222" cy="847566"/>
          </a:xfrm>
          <a:prstGeom prst="rect">
            <a:avLst/>
          </a:prstGeom>
        </p:spPr>
      </p:pic>
      <p:sp>
        <p:nvSpPr>
          <p:cNvPr id="6" name="Rectangle 5">
            <a:extLst>
              <a:ext uri="{FF2B5EF4-FFF2-40B4-BE49-F238E27FC236}">
                <a16:creationId xmlns:a16="http://schemas.microsoft.com/office/drawing/2014/main" id="{8FE2F547-FCED-944C-9BDF-42DBFADF8FFF}"/>
              </a:ext>
            </a:extLst>
          </p:cNvPr>
          <p:cNvSpPr/>
          <p:nvPr/>
        </p:nvSpPr>
        <p:spPr>
          <a:xfrm rot="20856553">
            <a:off x="7459572" y="4161989"/>
            <a:ext cx="4396332" cy="646331"/>
          </a:xfrm>
          <a:prstGeom prst="rect">
            <a:avLst/>
          </a:prstGeom>
        </p:spPr>
        <p:txBody>
          <a:bodyPr wrap="none">
            <a:spAutoFit/>
          </a:bodyPr>
          <a:lstStyle/>
          <a:p>
            <a:r>
              <a:rPr lang="en-US" sz="3600" b="1" dirty="0">
                <a:solidFill>
                  <a:schemeClr val="accent6">
                    <a:lumMod val="75000"/>
                  </a:schemeClr>
                </a:solidFill>
              </a:rPr>
              <a:t>DOE-OHEP-</a:t>
            </a:r>
            <a:r>
              <a:rPr lang="en-US" sz="3600" b="1" dirty="0" err="1">
                <a:solidFill>
                  <a:schemeClr val="accent6">
                    <a:lumMod val="75000"/>
                  </a:schemeClr>
                </a:solidFill>
              </a:rPr>
              <a:t>QuantiSED</a:t>
            </a:r>
            <a:endParaRPr lang="en-US" sz="3600" dirty="0"/>
          </a:p>
        </p:txBody>
      </p:sp>
      <p:sp>
        <p:nvSpPr>
          <p:cNvPr id="7" name="Rectangle 6">
            <a:extLst>
              <a:ext uri="{FF2B5EF4-FFF2-40B4-BE49-F238E27FC236}">
                <a16:creationId xmlns:a16="http://schemas.microsoft.com/office/drawing/2014/main" id="{CB4307CB-73BB-9C40-A412-C44E9287BD42}"/>
              </a:ext>
            </a:extLst>
          </p:cNvPr>
          <p:cNvSpPr/>
          <p:nvPr/>
        </p:nvSpPr>
        <p:spPr>
          <a:xfrm>
            <a:off x="838200" y="3477791"/>
            <a:ext cx="6096000" cy="1569660"/>
          </a:xfrm>
          <a:prstGeom prst="rect">
            <a:avLst/>
          </a:prstGeom>
        </p:spPr>
        <p:txBody>
          <a:bodyPr>
            <a:spAutoFit/>
          </a:bodyPr>
          <a:lstStyle/>
          <a:p>
            <a:r>
              <a:rPr lang="en-US" sz="2400" i="1" u="sng" dirty="0">
                <a:solidFill>
                  <a:srgbClr val="172B4D"/>
                </a:solidFill>
                <a:latin typeface="-apple-system"/>
              </a:rPr>
              <a:t>This material is based upon work supported by the U.S. Department of Energy, Office of Science, National Quantum Information Science Research Centers, Quantum Science Center.</a:t>
            </a:r>
            <a:endParaRPr lang="en-US" sz="2400" dirty="0"/>
          </a:p>
        </p:txBody>
      </p:sp>
      <p:pic>
        <p:nvPicPr>
          <p:cNvPr id="8" name="Picture 2">
            <a:extLst>
              <a:ext uri="{FF2B5EF4-FFF2-40B4-BE49-F238E27FC236}">
                <a16:creationId xmlns:a16="http://schemas.microsoft.com/office/drawing/2014/main" id="{0E4CDC7D-AC54-8643-CA21-37E646A3F8B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797" b="2"/>
          <a:stretch/>
        </p:blipFill>
        <p:spPr bwMode="auto">
          <a:xfrm>
            <a:off x="1168268" y="2067227"/>
            <a:ext cx="3314966" cy="1206762"/>
          </a:xfrm>
          <a:prstGeom prst="rect">
            <a:avLst/>
          </a:prstGeom>
          <a:solidFill>
            <a:schemeClr val="accent1">
              <a:lumMod val="75000"/>
            </a:schemeClr>
          </a:solidFill>
        </p:spPr>
      </p:pic>
    </p:spTree>
    <p:extLst>
      <p:ext uri="{BB962C8B-B14F-4D97-AF65-F5344CB8AC3E}">
        <p14:creationId xmlns:p14="http://schemas.microsoft.com/office/powerpoint/2010/main" val="1598866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9A86858-F32B-A7B7-248A-F9AFB2FED908}"/>
              </a:ext>
            </a:extLst>
          </p:cNvPr>
          <p:cNvSpPr>
            <a:spLocks noGrp="1"/>
          </p:cNvSpPr>
          <p:nvPr>
            <p:ph type="sldNum" sz="quarter" idx="12"/>
          </p:nvPr>
        </p:nvSpPr>
        <p:spPr/>
        <p:txBody>
          <a:bodyPr/>
          <a:lstStyle/>
          <a:p>
            <a:fld id="{9E4C0264-4E57-C843-99A1-13CB9086F4F6}" type="slidenum">
              <a:rPr lang="en-US" smtClean="0">
                <a:solidFill>
                  <a:schemeClr val="bg1"/>
                </a:solidFill>
              </a:rPr>
              <a:t>29</a:t>
            </a:fld>
            <a:endParaRPr lang="en-US">
              <a:solidFill>
                <a:schemeClr val="bg1"/>
              </a:solidFill>
            </a:endParaRPr>
          </a:p>
        </p:txBody>
      </p:sp>
      <p:sp>
        <p:nvSpPr>
          <p:cNvPr id="6" name="TextBox 5">
            <a:extLst>
              <a:ext uri="{FF2B5EF4-FFF2-40B4-BE49-F238E27FC236}">
                <a16:creationId xmlns:a16="http://schemas.microsoft.com/office/drawing/2014/main" id="{5E107F82-7E27-FC95-2418-F02F7369E4BB}"/>
              </a:ext>
            </a:extLst>
          </p:cNvPr>
          <p:cNvSpPr txBox="1"/>
          <p:nvPr/>
        </p:nvSpPr>
        <p:spPr>
          <a:xfrm>
            <a:off x="966662" y="2653627"/>
            <a:ext cx="6880613" cy="3816429"/>
          </a:xfrm>
          <a:prstGeom prst="rect">
            <a:avLst/>
          </a:prstGeom>
          <a:noFill/>
        </p:spPr>
        <p:txBody>
          <a:bodyPr wrap="square">
            <a:spAutoFit/>
          </a:bodyPr>
          <a:lstStyle/>
          <a:p>
            <a:pPr algn="l" rtl="0" fontAlgn="base">
              <a:spcBef>
                <a:spcPts val="1000"/>
              </a:spcBef>
              <a:spcAft>
                <a:spcPts val="0"/>
              </a:spcAft>
              <a:buFont typeface="+mj-lt"/>
              <a:buAutoNum type="arabicPeriod"/>
            </a:pPr>
            <a:r>
              <a:rPr lang="en-US" sz="2000" b="1" i="0" u="none" strike="noStrike" dirty="0">
                <a:solidFill>
                  <a:srgbClr val="7030A0"/>
                </a:solidFill>
                <a:effectLst/>
                <a:latin typeface="Calibri" panose="020F0502020204030204" pitchFamily="34" charset="0"/>
              </a:rPr>
              <a:t>Pairbreaking sensors</a:t>
            </a:r>
            <a:r>
              <a:rPr lang="en-US" sz="2000" b="1" i="0" u="none" strike="noStrike" dirty="0">
                <a:solidFill>
                  <a:srgbClr val="000000"/>
                </a:solidFill>
                <a:effectLst/>
                <a:latin typeface="Calibri" panose="020F0502020204030204" pitchFamily="34" charset="0"/>
              </a:rPr>
              <a:t>: </a:t>
            </a:r>
            <a:br>
              <a:rPr lang="en-US" sz="2000" b="1" i="0" u="none" strike="noStrike" dirty="0">
                <a:solidFill>
                  <a:srgbClr val="000000"/>
                </a:solidFill>
                <a:effectLst/>
                <a:latin typeface="Calibri" panose="020F0502020204030204" pitchFamily="34" charset="0"/>
              </a:rPr>
            </a:br>
            <a:r>
              <a:rPr lang="en-US" sz="1800" b="0" i="0" u="none" strike="noStrike" dirty="0">
                <a:solidFill>
                  <a:srgbClr val="000000"/>
                </a:solidFill>
                <a:effectLst/>
                <a:latin typeface="Calibri" panose="020F0502020204030204" pitchFamily="34" charset="0"/>
              </a:rPr>
              <a:t>MKIDs, </a:t>
            </a:r>
            <a:r>
              <a:rPr lang="en-US" sz="1800" b="0" i="0" u="none" strike="noStrike" dirty="0" err="1">
                <a:solidFill>
                  <a:srgbClr val="000000"/>
                </a:solidFill>
                <a:effectLst/>
                <a:latin typeface="Calibri" panose="020F0502020204030204" pitchFamily="34" charset="0"/>
              </a:rPr>
              <a:t>TESes</a:t>
            </a:r>
            <a:r>
              <a:rPr lang="en-US" sz="1800" b="0" i="0" u="none" strike="noStrike" dirty="0">
                <a:solidFill>
                  <a:srgbClr val="000000"/>
                </a:solidFill>
                <a:effectLst/>
                <a:latin typeface="Calibri" panose="020F0502020204030204" pitchFamily="34" charset="0"/>
              </a:rPr>
              <a:t>, SNSPDs, QCDs, SC Qubits and variants etc.</a:t>
            </a:r>
          </a:p>
          <a:p>
            <a:pPr algn="l" rtl="0" fontAlgn="base">
              <a:spcBef>
                <a:spcPts val="0"/>
              </a:spcBef>
              <a:spcAft>
                <a:spcPts val="0"/>
              </a:spcAft>
              <a:buFont typeface="+mj-lt"/>
              <a:buAutoNum type="arabicPeriod"/>
            </a:pPr>
            <a:r>
              <a:rPr lang="en-US" sz="2000" b="1" i="0" u="none" strike="noStrike" dirty="0">
                <a:solidFill>
                  <a:srgbClr val="7030A0"/>
                </a:solidFill>
                <a:effectLst/>
                <a:latin typeface="Calibri" panose="020F0502020204030204" pitchFamily="34" charset="0"/>
              </a:rPr>
              <a:t>Coherent wave sensors:</a:t>
            </a:r>
            <a:br>
              <a:rPr lang="en-US" sz="2000" b="1" i="0" u="none" strike="noStrike" dirty="0">
                <a:solidFill>
                  <a:srgbClr val="7030A0"/>
                </a:solidFill>
                <a:effectLst/>
                <a:latin typeface="Calibri" panose="020F0502020204030204" pitchFamily="34" charset="0"/>
              </a:rPr>
            </a:br>
            <a:r>
              <a:rPr lang="en-US" sz="1800" b="0" i="0" u="none" strike="noStrike" dirty="0">
                <a:solidFill>
                  <a:srgbClr val="000000"/>
                </a:solidFill>
                <a:effectLst/>
                <a:latin typeface="Calibri" panose="020F0502020204030204" pitchFamily="34" charset="0"/>
              </a:rPr>
              <a:t>JPA, TWPA, KIPA, Squeezed state receivers, microwave to optical transducers, SRF cavities, cavities,  etc.</a:t>
            </a:r>
          </a:p>
          <a:p>
            <a:pPr algn="l" rtl="0" fontAlgn="base">
              <a:spcBef>
                <a:spcPts val="0"/>
              </a:spcBef>
              <a:spcAft>
                <a:spcPts val="0"/>
              </a:spcAft>
              <a:buFont typeface="+mj-lt"/>
              <a:buAutoNum type="arabicPeriod"/>
            </a:pPr>
            <a:r>
              <a:rPr lang="en-US" sz="2000" b="1" i="0" u="none" strike="noStrike" dirty="0">
                <a:solidFill>
                  <a:srgbClr val="7030A0"/>
                </a:solidFill>
                <a:effectLst/>
                <a:latin typeface="Calibri" panose="020F0502020204030204" pitchFamily="34" charset="0"/>
              </a:rPr>
              <a:t>AMO (interferometry, NMR, Optomechanical) clocks sensors: </a:t>
            </a:r>
            <a:br>
              <a:rPr lang="en-US" sz="2000" b="1" i="0" u="none" strike="noStrike" dirty="0">
                <a:solidFill>
                  <a:srgbClr val="7030A0"/>
                </a:solidFill>
                <a:effectLst/>
                <a:latin typeface="Calibri" panose="020F0502020204030204" pitchFamily="34" charset="0"/>
              </a:rPr>
            </a:br>
            <a:r>
              <a:rPr lang="en-US" sz="1800" b="0" i="0" u="none" strike="noStrike" dirty="0">
                <a:solidFill>
                  <a:srgbClr val="000000"/>
                </a:solidFill>
                <a:effectLst/>
                <a:latin typeface="Calibri" panose="020F0502020204030204" pitchFamily="34" charset="0"/>
              </a:rPr>
              <a:t>Neutral atoms, trapped ions, magnetometers, spin precession, optomechanical devices, entangled probes etc.</a:t>
            </a:r>
          </a:p>
          <a:p>
            <a:pPr algn="l" rtl="0" fontAlgn="base">
              <a:spcBef>
                <a:spcPts val="0"/>
              </a:spcBef>
              <a:spcAft>
                <a:spcPts val="0"/>
              </a:spcAft>
              <a:buFont typeface="+mj-lt"/>
              <a:buAutoNum type="arabicPeriod"/>
            </a:pPr>
            <a:r>
              <a:rPr lang="en-US" sz="2000" b="1" i="0" u="none" strike="noStrike" dirty="0">
                <a:solidFill>
                  <a:srgbClr val="7030A0"/>
                </a:solidFill>
                <a:effectLst/>
                <a:latin typeface="Calibri" panose="020F0502020204030204" pitchFamily="34" charset="0"/>
              </a:rPr>
              <a:t>Novel materials &amp; Theory: </a:t>
            </a:r>
            <a:br>
              <a:rPr lang="en-US" sz="2000" b="1" i="0" u="none" strike="noStrike" dirty="0">
                <a:solidFill>
                  <a:srgbClr val="7030A0"/>
                </a:solidFill>
                <a:effectLst/>
                <a:latin typeface="Calibri" panose="020F0502020204030204" pitchFamily="34" charset="0"/>
              </a:rPr>
            </a:br>
            <a:r>
              <a:rPr lang="en-US" sz="1800" b="0" i="0" u="none" strike="noStrike" dirty="0">
                <a:solidFill>
                  <a:srgbClr val="000000"/>
                </a:solidFill>
                <a:effectLst/>
                <a:latin typeface="Calibri" panose="020F0502020204030204" pitchFamily="34" charset="0"/>
              </a:rPr>
              <a:t>Quantum and metamaterials, Low bandgap materials (Dirac, Weyl, Sapphire), High T</a:t>
            </a:r>
            <a:r>
              <a:rPr lang="en-US" sz="1800" b="0" i="0" u="none" strike="noStrike" baseline="-25000" dirty="0">
                <a:solidFill>
                  <a:srgbClr val="000000"/>
                </a:solidFill>
                <a:effectLst/>
                <a:latin typeface="Calibri" panose="020F0502020204030204" pitchFamily="34" charset="0"/>
              </a:rPr>
              <a:t>c </a:t>
            </a:r>
            <a:r>
              <a:rPr lang="en-US" sz="1800" b="0" i="0" u="none" strike="noStrike" dirty="0">
                <a:solidFill>
                  <a:srgbClr val="000000"/>
                </a:solidFill>
                <a:effectLst/>
                <a:latin typeface="Calibri" panose="020F0502020204030204" pitchFamily="34" charset="0"/>
              </a:rPr>
              <a:t>materials, spin liquids, NV centers etc. New theories/ideas that can be tested with detectors, specific technology model building etc.</a:t>
            </a:r>
          </a:p>
        </p:txBody>
      </p:sp>
      <p:sp>
        <p:nvSpPr>
          <p:cNvPr id="2" name="TextBox 1">
            <a:extLst>
              <a:ext uri="{FF2B5EF4-FFF2-40B4-BE49-F238E27FC236}">
                <a16:creationId xmlns:a16="http://schemas.microsoft.com/office/drawing/2014/main" id="{CA28EF51-C5E2-4DDE-FA45-E3E4F1B1E3F9}"/>
              </a:ext>
            </a:extLst>
          </p:cNvPr>
          <p:cNvSpPr txBox="1"/>
          <p:nvPr/>
        </p:nvSpPr>
        <p:spPr>
          <a:xfrm>
            <a:off x="2920159" y="315917"/>
            <a:ext cx="6744795" cy="584775"/>
          </a:xfrm>
          <a:prstGeom prst="rect">
            <a:avLst/>
          </a:prstGeom>
          <a:noFill/>
        </p:spPr>
        <p:txBody>
          <a:bodyPr wrap="none" rtlCol="0">
            <a:spAutoFit/>
          </a:bodyPr>
          <a:lstStyle/>
          <a:p>
            <a:r>
              <a:rPr lang="en-US" sz="3200" dirty="0"/>
              <a:t>Quantum and Superconducting sensors</a:t>
            </a:r>
          </a:p>
        </p:txBody>
      </p:sp>
      <p:sp>
        <p:nvSpPr>
          <p:cNvPr id="3" name="TextBox 2">
            <a:extLst>
              <a:ext uri="{FF2B5EF4-FFF2-40B4-BE49-F238E27FC236}">
                <a16:creationId xmlns:a16="http://schemas.microsoft.com/office/drawing/2014/main" id="{93A09C10-117A-C1F5-C7C9-06D363AAD228}"/>
              </a:ext>
            </a:extLst>
          </p:cNvPr>
          <p:cNvSpPr txBox="1"/>
          <p:nvPr/>
        </p:nvSpPr>
        <p:spPr>
          <a:xfrm>
            <a:off x="723690" y="1061081"/>
            <a:ext cx="11137731" cy="923330"/>
          </a:xfrm>
          <a:prstGeom prst="rect">
            <a:avLst/>
          </a:prstGeom>
          <a:noFill/>
          <a:ln>
            <a:solidFill>
              <a:schemeClr val="bg1">
                <a:lumMod val="50000"/>
              </a:schemeClr>
            </a:solidFill>
          </a:ln>
        </p:spPr>
        <p:txBody>
          <a:bodyPr wrap="square" rtlCol="0">
            <a:spAutoFit/>
          </a:bodyPr>
          <a:lstStyle/>
          <a:p>
            <a:r>
              <a:rPr lang="en-US" b="1" dirty="0">
                <a:solidFill>
                  <a:schemeClr val="accent2">
                    <a:lumMod val="50000"/>
                  </a:schemeClr>
                </a:solidFill>
              </a:rPr>
              <a:t>Quantum Sensor : </a:t>
            </a:r>
            <a:r>
              <a:rPr lang="en-US" dirty="0">
                <a:solidFill>
                  <a:schemeClr val="accent2">
                    <a:lumMod val="50000"/>
                  </a:schemeClr>
                </a:solidFill>
                <a:latin typeface="Helvetica" pitchFamily="2" charset="0"/>
              </a:rPr>
              <a:t>A</a:t>
            </a:r>
            <a:r>
              <a:rPr lang="en-US" dirty="0">
                <a:solidFill>
                  <a:schemeClr val="accent2">
                    <a:lumMod val="50000"/>
                  </a:schemeClr>
                </a:solidFill>
                <a:effectLst/>
                <a:latin typeface="Helvetica" pitchFamily="2" charset="0"/>
              </a:rPr>
              <a:t>ny new quantum device or technique that has the potential to achieve greater reach towards beyond-the-standard-model physics than that achievable through conventional techniques traditionally used in HEP. </a:t>
            </a:r>
            <a:r>
              <a:rPr lang="en-US" dirty="0">
                <a:solidFill>
                  <a:schemeClr val="accent2">
                    <a:lumMod val="50000"/>
                  </a:schemeClr>
                </a:solidFill>
                <a:effectLst/>
                <a:latin typeface="Helvetica" pitchFamily="2" charset="0"/>
                <a:sym typeface="Wingdings" pitchFamily="2" charset="2"/>
              </a:rPr>
              <a:t> </a:t>
            </a:r>
            <a:r>
              <a:rPr lang="en-US" dirty="0">
                <a:solidFill>
                  <a:schemeClr val="accent2">
                    <a:lumMod val="50000"/>
                  </a:schemeClr>
                </a:solidFill>
                <a:effectLst/>
                <a:latin typeface="Helvetica" pitchFamily="2" charset="0"/>
              </a:rPr>
              <a:t>Not just superposition and entanglement based.  </a:t>
            </a:r>
            <a:r>
              <a:rPr lang="en-US" sz="1200" dirty="0">
                <a:solidFill>
                  <a:schemeClr val="tx1">
                    <a:lumMod val="75000"/>
                  </a:schemeClr>
                </a:solidFill>
                <a:effectLst/>
                <a:latin typeface="Helvetica" pitchFamily="2" charset="0"/>
              </a:rPr>
              <a:t>(source BRN)</a:t>
            </a:r>
          </a:p>
        </p:txBody>
      </p:sp>
      <p:sp>
        <p:nvSpPr>
          <p:cNvPr id="13" name="TextBox 12">
            <a:extLst>
              <a:ext uri="{FF2B5EF4-FFF2-40B4-BE49-F238E27FC236}">
                <a16:creationId xmlns:a16="http://schemas.microsoft.com/office/drawing/2014/main" id="{49AE581C-8846-DF9F-1494-592B40BFAE15}"/>
              </a:ext>
            </a:extLst>
          </p:cNvPr>
          <p:cNvSpPr txBox="1"/>
          <p:nvPr/>
        </p:nvSpPr>
        <p:spPr>
          <a:xfrm>
            <a:off x="884436" y="2326056"/>
            <a:ext cx="5551904" cy="400110"/>
          </a:xfrm>
          <a:prstGeom prst="rect">
            <a:avLst/>
          </a:prstGeom>
          <a:noFill/>
          <a:ln>
            <a:solidFill>
              <a:schemeClr val="tx2">
                <a:lumMod val="75000"/>
              </a:schemeClr>
            </a:solidFill>
          </a:ln>
        </p:spPr>
        <p:txBody>
          <a:bodyPr wrap="none" rtlCol="0">
            <a:spAutoFit/>
          </a:bodyPr>
          <a:lstStyle/>
          <a:p>
            <a:r>
              <a:rPr lang="en-US" sz="2000" b="1" dirty="0">
                <a:solidFill>
                  <a:schemeClr val="bg1"/>
                </a:solidFill>
              </a:rPr>
              <a:t>Coordinating Panel for Advanced Detectors (CPAD)</a:t>
            </a:r>
          </a:p>
        </p:txBody>
      </p:sp>
      <p:grpSp>
        <p:nvGrpSpPr>
          <p:cNvPr id="19" name="Group 18">
            <a:extLst>
              <a:ext uri="{FF2B5EF4-FFF2-40B4-BE49-F238E27FC236}">
                <a16:creationId xmlns:a16="http://schemas.microsoft.com/office/drawing/2014/main" id="{258EE6EA-81FD-F610-BC43-67BC6520F8B9}"/>
              </a:ext>
            </a:extLst>
          </p:cNvPr>
          <p:cNvGrpSpPr/>
          <p:nvPr/>
        </p:nvGrpSpPr>
        <p:grpSpPr>
          <a:xfrm>
            <a:off x="6862817" y="2006588"/>
            <a:ext cx="4998604" cy="4421452"/>
            <a:chOff x="7036112" y="2073130"/>
            <a:chExt cx="4998604" cy="4421452"/>
          </a:xfrm>
        </p:grpSpPr>
        <p:pic>
          <p:nvPicPr>
            <p:cNvPr id="5" name="Picture 4">
              <a:extLst>
                <a:ext uri="{FF2B5EF4-FFF2-40B4-BE49-F238E27FC236}">
                  <a16:creationId xmlns:a16="http://schemas.microsoft.com/office/drawing/2014/main" id="{67021FF8-0A6F-C7E3-59B1-B42A305701C6}"/>
                </a:ext>
              </a:extLst>
            </p:cNvPr>
            <p:cNvPicPr>
              <a:picLocks noChangeAspect="1"/>
            </p:cNvPicPr>
            <p:nvPr/>
          </p:nvPicPr>
          <p:blipFill>
            <a:blip r:embed="rId2"/>
            <a:stretch>
              <a:fillRect/>
            </a:stretch>
          </p:blipFill>
          <p:spPr>
            <a:xfrm>
              <a:off x="8102796" y="3370729"/>
              <a:ext cx="3931920" cy="972058"/>
            </a:xfrm>
            <a:prstGeom prst="rect">
              <a:avLst/>
            </a:prstGeom>
          </p:spPr>
        </p:pic>
        <p:grpSp>
          <p:nvGrpSpPr>
            <p:cNvPr id="7" name="Group 6">
              <a:extLst>
                <a:ext uri="{FF2B5EF4-FFF2-40B4-BE49-F238E27FC236}">
                  <a16:creationId xmlns:a16="http://schemas.microsoft.com/office/drawing/2014/main" id="{5717BA53-6606-4FD5-7F23-0FEC2052559B}"/>
                </a:ext>
              </a:extLst>
            </p:cNvPr>
            <p:cNvGrpSpPr/>
            <p:nvPr/>
          </p:nvGrpSpPr>
          <p:grpSpPr>
            <a:xfrm>
              <a:off x="7036112" y="2073130"/>
              <a:ext cx="1889464" cy="1537811"/>
              <a:chOff x="3115449" y="1469198"/>
              <a:chExt cx="2603641" cy="2253176"/>
            </a:xfrm>
          </p:grpSpPr>
          <p:pic>
            <p:nvPicPr>
              <p:cNvPr id="9" name="Picture 8">
                <a:extLst>
                  <a:ext uri="{FF2B5EF4-FFF2-40B4-BE49-F238E27FC236}">
                    <a16:creationId xmlns:a16="http://schemas.microsoft.com/office/drawing/2014/main" id="{0E9754E8-2D32-86D8-C4E0-1E1808E29333}"/>
                  </a:ext>
                </a:extLst>
              </p:cNvPr>
              <p:cNvPicPr>
                <a:picLocks noChangeAspect="1"/>
              </p:cNvPicPr>
              <p:nvPr/>
            </p:nvPicPr>
            <p:blipFill>
              <a:blip r:embed="rId3"/>
              <a:stretch>
                <a:fillRect/>
              </a:stretch>
            </p:blipFill>
            <p:spPr>
              <a:xfrm>
                <a:off x="4015672" y="1469198"/>
                <a:ext cx="1703418" cy="2253176"/>
              </a:xfrm>
              <a:prstGeom prst="rect">
                <a:avLst/>
              </a:prstGeom>
            </p:spPr>
          </p:pic>
          <p:sp>
            <p:nvSpPr>
              <p:cNvPr id="10" name="TextBox 9">
                <a:extLst>
                  <a:ext uri="{FF2B5EF4-FFF2-40B4-BE49-F238E27FC236}">
                    <a16:creationId xmlns:a16="http://schemas.microsoft.com/office/drawing/2014/main" id="{6EF8C2DD-AF28-FFA8-E13F-414A5FC3C411}"/>
                  </a:ext>
                </a:extLst>
              </p:cNvPr>
              <p:cNvSpPr txBox="1"/>
              <p:nvPr/>
            </p:nvSpPr>
            <p:spPr>
              <a:xfrm>
                <a:off x="3115449" y="2043559"/>
                <a:ext cx="859441" cy="856803"/>
              </a:xfrm>
              <a:prstGeom prst="rect">
                <a:avLst/>
              </a:prstGeom>
              <a:noFill/>
            </p:spPr>
            <p:txBody>
              <a:bodyPr wrap="none" rtlCol="0">
                <a:spAutoFit/>
              </a:bodyPr>
              <a:lstStyle/>
              <a:p>
                <a:r>
                  <a:rPr lang="en-US" sz="1600" b="1" dirty="0">
                    <a:solidFill>
                      <a:srgbClr val="00B050"/>
                    </a:solidFill>
                  </a:rPr>
                  <a:t>QCD</a:t>
                </a:r>
              </a:p>
              <a:p>
                <a:r>
                  <a:rPr lang="en-US" sz="1600" b="1" dirty="0">
                    <a:solidFill>
                      <a:srgbClr val="00B050"/>
                    </a:solidFill>
                  </a:rPr>
                  <a:t>array</a:t>
                </a:r>
              </a:p>
            </p:txBody>
          </p:sp>
        </p:grpSp>
        <p:sp>
          <p:nvSpPr>
            <p:cNvPr id="11" name="TextBox 10">
              <a:extLst>
                <a:ext uri="{FF2B5EF4-FFF2-40B4-BE49-F238E27FC236}">
                  <a16:creationId xmlns:a16="http://schemas.microsoft.com/office/drawing/2014/main" id="{F6FB3813-2661-395B-B2AA-95AC8EDB3A4C}"/>
                </a:ext>
              </a:extLst>
            </p:cNvPr>
            <p:cNvSpPr txBox="1"/>
            <p:nvPr/>
          </p:nvSpPr>
          <p:spPr>
            <a:xfrm>
              <a:off x="10017261" y="3049911"/>
              <a:ext cx="1431885" cy="338554"/>
            </a:xfrm>
            <a:prstGeom prst="rect">
              <a:avLst/>
            </a:prstGeom>
            <a:noFill/>
          </p:spPr>
          <p:txBody>
            <a:bodyPr wrap="square" rtlCol="0">
              <a:spAutoFit/>
            </a:bodyPr>
            <a:lstStyle/>
            <a:p>
              <a:r>
                <a:rPr lang="en-US" sz="1600" b="1" dirty="0">
                  <a:solidFill>
                    <a:srgbClr val="00B050"/>
                  </a:solidFill>
                </a:rPr>
                <a:t>SRF cavities</a:t>
              </a:r>
            </a:p>
          </p:txBody>
        </p:sp>
        <p:grpSp>
          <p:nvGrpSpPr>
            <p:cNvPr id="18" name="Group 17">
              <a:extLst>
                <a:ext uri="{FF2B5EF4-FFF2-40B4-BE49-F238E27FC236}">
                  <a16:creationId xmlns:a16="http://schemas.microsoft.com/office/drawing/2014/main" id="{732C106D-5959-F420-60D8-8ECDDA406259}"/>
                </a:ext>
              </a:extLst>
            </p:cNvPr>
            <p:cNvGrpSpPr/>
            <p:nvPr/>
          </p:nvGrpSpPr>
          <p:grpSpPr>
            <a:xfrm>
              <a:off x="7925991" y="4388190"/>
              <a:ext cx="4108725" cy="2106392"/>
              <a:chOff x="7925991" y="4549986"/>
              <a:chExt cx="4108725" cy="2106392"/>
            </a:xfrm>
          </p:grpSpPr>
          <p:pic>
            <p:nvPicPr>
              <p:cNvPr id="14" name="Picture 13">
                <a:extLst>
                  <a:ext uri="{FF2B5EF4-FFF2-40B4-BE49-F238E27FC236}">
                    <a16:creationId xmlns:a16="http://schemas.microsoft.com/office/drawing/2014/main" id="{6DBDA405-DC7E-B40C-8F79-111A6701E6C0}"/>
                  </a:ext>
                </a:extLst>
              </p:cNvPr>
              <p:cNvPicPr>
                <a:picLocks noChangeAspect="1"/>
              </p:cNvPicPr>
              <p:nvPr/>
            </p:nvPicPr>
            <p:blipFill>
              <a:blip r:embed="rId4"/>
              <a:stretch>
                <a:fillRect/>
              </a:stretch>
            </p:blipFill>
            <p:spPr>
              <a:xfrm>
                <a:off x="9986590" y="4549986"/>
                <a:ext cx="2048126" cy="2098854"/>
              </a:xfrm>
              <a:prstGeom prst="rect">
                <a:avLst/>
              </a:prstGeom>
            </p:spPr>
          </p:pic>
          <p:sp>
            <p:nvSpPr>
              <p:cNvPr id="15" name="TextBox 14">
                <a:extLst>
                  <a:ext uri="{FF2B5EF4-FFF2-40B4-BE49-F238E27FC236}">
                    <a16:creationId xmlns:a16="http://schemas.microsoft.com/office/drawing/2014/main" id="{13B30859-B368-07AE-D079-BAC4149396BA}"/>
                  </a:ext>
                </a:extLst>
              </p:cNvPr>
              <p:cNvSpPr txBox="1"/>
              <p:nvPr/>
            </p:nvSpPr>
            <p:spPr>
              <a:xfrm>
                <a:off x="9112047" y="6071603"/>
                <a:ext cx="1431886" cy="584775"/>
              </a:xfrm>
              <a:prstGeom prst="rect">
                <a:avLst/>
              </a:prstGeom>
              <a:noFill/>
            </p:spPr>
            <p:txBody>
              <a:bodyPr wrap="square" rtlCol="0">
                <a:spAutoFit/>
              </a:bodyPr>
              <a:lstStyle/>
              <a:p>
                <a:r>
                  <a:rPr lang="en-US" sz="1600" b="1" dirty="0">
                    <a:solidFill>
                      <a:srgbClr val="00B050"/>
                    </a:solidFill>
                  </a:rPr>
                  <a:t>Spin ensemble</a:t>
                </a:r>
              </a:p>
              <a:p>
                <a:r>
                  <a:rPr lang="en-US" sz="1600" b="1" dirty="0">
                    <a:solidFill>
                      <a:srgbClr val="00B050"/>
                    </a:solidFill>
                  </a:rPr>
                  <a:t>/NMR</a:t>
                </a:r>
              </a:p>
            </p:txBody>
          </p:sp>
          <p:pic>
            <p:nvPicPr>
              <p:cNvPr id="16" name="Picture 15" descr="A screen shot of a computer generated image&#10;&#10;Description automatically generated">
                <a:extLst>
                  <a:ext uri="{FF2B5EF4-FFF2-40B4-BE49-F238E27FC236}">
                    <a16:creationId xmlns:a16="http://schemas.microsoft.com/office/drawing/2014/main" id="{03B91783-8526-FA3C-AE0F-C19F65657234}"/>
                  </a:ext>
                </a:extLst>
              </p:cNvPr>
              <p:cNvPicPr>
                <a:picLocks noChangeAspect="1"/>
              </p:cNvPicPr>
              <p:nvPr/>
            </p:nvPicPr>
            <p:blipFill rotWithShape="1">
              <a:blip r:embed="rId5">
                <a:extLst>
                  <a:ext uri="{28A0092B-C50C-407E-A947-70E740481C1C}">
                    <a14:useLocalDpi xmlns:a14="http://schemas.microsoft.com/office/drawing/2010/main" val="0"/>
                  </a:ext>
                </a:extLst>
              </a:blip>
              <a:srcRect l="3757" t="15927" r="10053" b="4478"/>
              <a:stretch/>
            </p:blipFill>
            <p:spPr>
              <a:xfrm>
                <a:off x="7925991" y="4740729"/>
                <a:ext cx="1623327" cy="1279023"/>
              </a:xfrm>
              <a:prstGeom prst="rect">
                <a:avLst/>
              </a:prstGeom>
              <a:solidFill>
                <a:schemeClr val="bg1">
                  <a:lumMod val="95000"/>
                </a:schemeClr>
              </a:solidFill>
            </p:spPr>
          </p:pic>
          <p:sp>
            <p:nvSpPr>
              <p:cNvPr id="17" name="TextBox 16">
                <a:extLst>
                  <a:ext uri="{FF2B5EF4-FFF2-40B4-BE49-F238E27FC236}">
                    <a16:creationId xmlns:a16="http://schemas.microsoft.com/office/drawing/2014/main" id="{32101126-4994-2B16-FB67-B21DA0134EA9}"/>
                  </a:ext>
                </a:extLst>
              </p:cNvPr>
              <p:cNvSpPr txBox="1"/>
              <p:nvPr/>
            </p:nvSpPr>
            <p:spPr>
              <a:xfrm>
                <a:off x="8037069" y="5887440"/>
                <a:ext cx="1147062" cy="584775"/>
              </a:xfrm>
              <a:prstGeom prst="rect">
                <a:avLst/>
              </a:prstGeom>
              <a:noFill/>
            </p:spPr>
            <p:txBody>
              <a:bodyPr wrap="square" rtlCol="0">
                <a:spAutoFit/>
              </a:bodyPr>
              <a:lstStyle/>
              <a:p>
                <a:r>
                  <a:rPr lang="en-US" sz="1600" b="1" dirty="0">
                    <a:solidFill>
                      <a:srgbClr val="00B050"/>
                    </a:solidFill>
                  </a:rPr>
                  <a:t>Phonon in Sapphire</a:t>
                </a:r>
              </a:p>
            </p:txBody>
          </p:sp>
        </p:grpSp>
      </p:grpSp>
    </p:spTree>
    <p:extLst>
      <p:ext uri="{BB962C8B-B14F-4D97-AF65-F5344CB8AC3E}">
        <p14:creationId xmlns:p14="http://schemas.microsoft.com/office/powerpoint/2010/main" val="42941697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0E052-6A3C-F8B5-055B-334E96BCC1B6}"/>
              </a:ext>
            </a:extLst>
          </p:cNvPr>
          <p:cNvSpPr>
            <a:spLocks noGrp="1"/>
          </p:cNvSpPr>
          <p:nvPr>
            <p:ph type="title"/>
          </p:nvPr>
        </p:nvSpPr>
        <p:spPr>
          <a:xfrm>
            <a:off x="-338076" y="136525"/>
            <a:ext cx="10515600" cy="1022804"/>
          </a:xfrm>
        </p:spPr>
        <p:txBody>
          <a:bodyPr>
            <a:normAutofit/>
          </a:bodyPr>
          <a:lstStyle/>
          <a:p>
            <a:pPr algn="ctr"/>
            <a:r>
              <a:rPr lang="en-US" sz="4000" dirty="0" err="1">
                <a:solidFill>
                  <a:schemeClr val="bg1"/>
                </a:solidFill>
              </a:rPr>
              <a:t>CosmiQ</a:t>
            </a:r>
            <a:r>
              <a:rPr lang="en-US" sz="4000" dirty="0">
                <a:solidFill>
                  <a:schemeClr val="bg1"/>
                </a:solidFill>
              </a:rPr>
              <a:t> group </a:t>
            </a:r>
          </a:p>
        </p:txBody>
      </p:sp>
      <p:sp>
        <p:nvSpPr>
          <p:cNvPr id="3" name="Content Placeholder 2">
            <a:extLst>
              <a:ext uri="{FF2B5EF4-FFF2-40B4-BE49-F238E27FC236}">
                <a16:creationId xmlns:a16="http://schemas.microsoft.com/office/drawing/2014/main" id="{F9FDCC7D-C9D2-57E2-7CDE-E72E0B20FE84}"/>
              </a:ext>
            </a:extLst>
          </p:cNvPr>
          <p:cNvSpPr>
            <a:spLocks noGrp="1"/>
          </p:cNvSpPr>
          <p:nvPr>
            <p:ph idx="1"/>
          </p:nvPr>
        </p:nvSpPr>
        <p:spPr>
          <a:xfrm>
            <a:off x="734028" y="1169935"/>
            <a:ext cx="6740198" cy="2860630"/>
          </a:xfrm>
        </p:spPr>
        <p:txBody>
          <a:bodyPr>
            <a:normAutofit/>
          </a:bodyPr>
          <a:lstStyle/>
          <a:p>
            <a:r>
              <a:rPr lang="en-US" sz="2400" dirty="0">
                <a:solidFill>
                  <a:schemeClr val="bg1"/>
                </a:solidFill>
              </a:rPr>
              <a:t>Started in 2020</a:t>
            </a:r>
          </a:p>
          <a:p>
            <a:r>
              <a:rPr lang="en-US" sz="2400" dirty="0">
                <a:solidFill>
                  <a:schemeClr val="bg1"/>
                </a:solidFill>
              </a:rPr>
              <a:t>IIT/Northwestern students/postdocs and Fermilab postdocs along with PIs</a:t>
            </a:r>
          </a:p>
          <a:p>
            <a:r>
              <a:rPr lang="en-US" sz="2400" dirty="0">
                <a:solidFill>
                  <a:schemeClr val="bg1"/>
                </a:solidFill>
              </a:rPr>
              <a:t>Above-ground and underground (low background) labs.</a:t>
            </a:r>
          </a:p>
        </p:txBody>
      </p:sp>
      <p:sp>
        <p:nvSpPr>
          <p:cNvPr id="4" name="Slide Number Placeholder 3">
            <a:extLst>
              <a:ext uri="{FF2B5EF4-FFF2-40B4-BE49-F238E27FC236}">
                <a16:creationId xmlns:a16="http://schemas.microsoft.com/office/drawing/2014/main" id="{53B624F8-8AF1-DAE5-1C6F-A7CB8E249952}"/>
              </a:ext>
            </a:extLst>
          </p:cNvPr>
          <p:cNvSpPr>
            <a:spLocks noGrp="1"/>
          </p:cNvSpPr>
          <p:nvPr>
            <p:ph type="sldNum" sz="quarter" idx="12"/>
          </p:nvPr>
        </p:nvSpPr>
        <p:spPr/>
        <p:txBody>
          <a:bodyPr/>
          <a:lstStyle/>
          <a:p>
            <a:fld id="{9E4C0264-4E57-C843-99A1-13CB9086F4F6}" type="slidenum">
              <a:rPr lang="en-US" smtClean="0"/>
              <a:t>3</a:t>
            </a:fld>
            <a:endParaRPr lang="en-US"/>
          </a:p>
        </p:txBody>
      </p:sp>
      <p:sp>
        <p:nvSpPr>
          <p:cNvPr id="7" name="TextBox 6">
            <a:extLst>
              <a:ext uri="{FF2B5EF4-FFF2-40B4-BE49-F238E27FC236}">
                <a16:creationId xmlns:a16="http://schemas.microsoft.com/office/drawing/2014/main" id="{92824FD3-533E-935F-1009-0E5E53CCC2D3}"/>
              </a:ext>
            </a:extLst>
          </p:cNvPr>
          <p:cNvSpPr txBox="1"/>
          <p:nvPr/>
        </p:nvSpPr>
        <p:spPr>
          <a:xfrm>
            <a:off x="4851296" y="6165083"/>
            <a:ext cx="1969065" cy="369332"/>
          </a:xfrm>
          <a:prstGeom prst="rect">
            <a:avLst/>
          </a:prstGeom>
          <a:solidFill>
            <a:schemeClr val="tx1"/>
          </a:solidFill>
        </p:spPr>
        <p:txBody>
          <a:bodyPr wrap="none" rtlCol="0">
            <a:spAutoFit/>
          </a:bodyPr>
          <a:lstStyle/>
          <a:p>
            <a:r>
              <a:rPr lang="en-US" b="1" dirty="0">
                <a:solidFill>
                  <a:schemeClr val="bg1"/>
                </a:solidFill>
              </a:rPr>
              <a:t>LOUD facility FNAL</a:t>
            </a:r>
          </a:p>
        </p:txBody>
      </p:sp>
      <p:sp>
        <p:nvSpPr>
          <p:cNvPr id="8" name="TextBox 7">
            <a:extLst>
              <a:ext uri="{FF2B5EF4-FFF2-40B4-BE49-F238E27FC236}">
                <a16:creationId xmlns:a16="http://schemas.microsoft.com/office/drawing/2014/main" id="{69E06FB1-B167-DA2B-91AB-52B77544E277}"/>
              </a:ext>
            </a:extLst>
          </p:cNvPr>
          <p:cNvSpPr txBox="1"/>
          <p:nvPr/>
        </p:nvSpPr>
        <p:spPr>
          <a:xfrm>
            <a:off x="8972404" y="6203950"/>
            <a:ext cx="2019592" cy="369332"/>
          </a:xfrm>
          <a:prstGeom prst="rect">
            <a:avLst/>
          </a:prstGeom>
          <a:noFill/>
        </p:spPr>
        <p:txBody>
          <a:bodyPr wrap="none" rtlCol="0">
            <a:spAutoFit/>
          </a:bodyPr>
          <a:lstStyle/>
          <a:p>
            <a:r>
              <a:rPr lang="en-US" b="1" dirty="0">
                <a:solidFill>
                  <a:schemeClr val="bg1"/>
                </a:solidFill>
              </a:rPr>
              <a:t>QUIET facility FNAL</a:t>
            </a:r>
          </a:p>
        </p:txBody>
      </p:sp>
      <p:pic>
        <p:nvPicPr>
          <p:cNvPr id="11" name="Picture 10" descr="A group of people wearing hard hats&#10;&#10;AI-generated content may be incorrect.">
            <a:extLst>
              <a:ext uri="{FF2B5EF4-FFF2-40B4-BE49-F238E27FC236}">
                <a16:creationId xmlns:a16="http://schemas.microsoft.com/office/drawing/2014/main" id="{924FAA56-0B81-254D-7A34-C3C1510566B4}"/>
              </a:ext>
            </a:extLst>
          </p:cNvPr>
          <p:cNvPicPr>
            <a:picLocks noChangeAspect="1"/>
          </p:cNvPicPr>
          <p:nvPr/>
        </p:nvPicPr>
        <p:blipFill>
          <a:blip r:embed="rId2"/>
          <a:stretch>
            <a:fillRect/>
          </a:stretch>
        </p:blipFill>
        <p:spPr>
          <a:xfrm>
            <a:off x="7792218" y="200493"/>
            <a:ext cx="4013443" cy="6020165"/>
          </a:xfrm>
          <a:prstGeom prst="rect">
            <a:avLst/>
          </a:prstGeom>
        </p:spPr>
      </p:pic>
      <p:sp>
        <p:nvSpPr>
          <p:cNvPr id="12" name="TextBox 11">
            <a:extLst>
              <a:ext uri="{FF2B5EF4-FFF2-40B4-BE49-F238E27FC236}">
                <a16:creationId xmlns:a16="http://schemas.microsoft.com/office/drawing/2014/main" id="{75737106-0676-0C42-C1A7-D04F255B8EA0}"/>
              </a:ext>
            </a:extLst>
          </p:cNvPr>
          <p:cNvSpPr txBox="1"/>
          <p:nvPr/>
        </p:nvSpPr>
        <p:spPr>
          <a:xfrm>
            <a:off x="1035144" y="6116713"/>
            <a:ext cx="2866169" cy="369332"/>
          </a:xfrm>
          <a:prstGeom prst="rect">
            <a:avLst/>
          </a:prstGeom>
          <a:noFill/>
        </p:spPr>
        <p:txBody>
          <a:bodyPr wrap="none" rtlCol="0">
            <a:spAutoFit/>
          </a:bodyPr>
          <a:lstStyle/>
          <a:p>
            <a:r>
              <a:rPr lang="en-US" b="1" dirty="0" err="1">
                <a:solidFill>
                  <a:srgbClr val="C00000"/>
                </a:solidFill>
              </a:rPr>
              <a:t>CosmiQ</a:t>
            </a:r>
            <a:r>
              <a:rPr lang="en-US" b="1" dirty="0">
                <a:solidFill>
                  <a:srgbClr val="C00000"/>
                </a:solidFill>
              </a:rPr>
              <a:t> group FNAL/IIT/NW</a:t>
            </a:r>
          </a:p>
        </p:txBody>
      </p:sp>
      <p:pic>
        <p:nvPicPr>
          <p:cNvPr id="13" name="Picture 12" descr="A group of people sitting around a table&#10;&#10;AI-generated content may be incorrect.">
            <a:extLst>
              <a:ext uri="{FF2B5EF4-FFF2-40B4-BE49-F238E27FC236}">
                <a16:creationId xmlns:a16="http://schemas.microsoft.com/office/drawing/2014/main" id="{58A6DAF8-C4B7-2B14-41C8-4B24BAADD66B}"/>
              </a:ext>
            </a:extLst>
          </p:cNvPr>
          <p:cNvPicPr>
            <a:picLocks noChangeAspect="1"/>
          </p:cNvPicPr>
          <p:nvPr/>
        </p:nvPicPr>
        <p:blipFill>
          <a:blip r:embed="rId3"/>
          <a:stretch>
            <a:fillRect/>
          </a:stretch>
        </p:blipFill>
        <p:spPr>
          <a:xfrm>
            <a:off x="942810" y="3776093"/>
            <a:ext cx="3168944" cy="2376708"/>
          </a:xfrm>
          <a:prstGeom prst="rect">
            <a:avLst/>
          </a:prstGeom>
        </p:spPr>
      </p:pic>
      <p:sp>
        <p:nvSpPr>
          <p:cNvPr id="14" name="Slide Number Placeholder 3">
            <a:extLst>
              <a:ext uri="{FF2B5EF4-FFF2-40B4-BE49-F238E27FC236}">
                <a16:creationId xmlns:a16="http://schemas.microsoft.com/office/drawing/2014/main" id="{5968FF5E-79AC-C27B-D53B-CB11D2D00FE0}"/>
              </a:ext>
            </a:extLst>
          </p:cNvPr>
          <p:cNvSpPr txBox="1">
            <a:spLocks/>
          </p:cNvSpPr>
          <p:nvPr/>
        </p:nvSpPr>
        <p:spPr>
          <a:xfrm>
            <a:off x="8763000" y="65087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E4C0264-4E57-C843-99A1-13CB9086F4F6}" type="slidenum">
              <a:rPr lang="en-US" smtClean="0">
                <a:solidFill>
                  <a:schemeClr val="bg1"/>
                </a:solidFill>
              </a:rPr>
              <a:pPr/>
              <a:t>3</a:t>
            </a:fld>
            <a:endParaRPr lang="en-US" dirty="0">
              <a:solidFill>
                <a:schemeClr val="bg1"/>
              </a:solidFill>
            </a:endParaRPr>
          </a:p>
        </p:txBody>
      </p:sp>
      <p:grpSp>
        <p:nvGrpSpPr>
          <p:cNvPr id="5" name="Group 4">
            <a:extLst>
              <a:ext uri="{FF2B5EF4-FFF2-40B4-BE49-F238E27FC236}">
                <a16:creationId xmlns:a16="http://schemas.microsoft.com/office/drawing/2014/main" id="{C1BCD9F8-D86C-4B47-94C9-F69ADBCE640D}"/>
              </a:ext>
            </a:extLst>
          </p:cNvPr>
          <p:cNvGrpSpPr/>
          <p:nvPr/>
        </p:nvGrpSpPr>
        <p:grpSpPr>
          <a:xfrm>
            <a:off x="3928981" y="2859360"/>
            <a:ext cx="2866169" cy="3442019"/>
            <a:chOff x="6838961" y="352603"/>
            <a:chExt cx="5185399" cy="6186309"/>
          </a:xfrm>
        </p:grpSpPr>
        <p:pic>
          <p:nvPicPr>
            <p:cNvPr id="9" name="Picture 2">
              <a:extLst>
                <a:ext uri="{FF2B5EF4-FFF2-40B4-BE49-F238E27FC236}">
                  <a16:creationId xmlns:a16="http://schemas.microsoft.com/office/drawing/2014/main" id="{B324C4CD-6196-B3DA-4702-3F2935D863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79298" y="492954"/>
              <a:ext cx="4945062" cy="587209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E11FEF4-7197-9766-2DC6-5F74EE6B6585}"/>
                </a:ext>
              </a:extLst>
            </p:cNvPr>
            <p:cNvSpPr txBox="1"/>
            <p:nvPr/>
          </p:nvSpPr>
          <p:spPr>
            <a:xfrm>
              <a:off x="6838961" y="352603"/>
              <a:ext cx="1771639" cy="6186309"/>
            </a:xfrm>
            <a:prstGeom prst="rect">
              <a:avLst/>
            </a:prstGeom>
            <a:solidFill>
              <a:schemeClr val="tx1"/>
            </a:solidFill>
          </p:spPr>
          <p:txBody>
            <a:bodyPr wrap="none" rtlCol="0">
              <a:spAutoFit/>
            </a:bodyPr>
            <a:lstStyle/>
            <a:p>
              <a:r>
                <a:rPr lang="en-US" dirty="0"/>
                <a:t>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grpSp>
    </p:spTree>
    <p:extLst>
      <p:ext uri="{BB962C8B-B14F-4D97-AF65-F5344CB8AC3E}">
        <p14:creationId xmlns:p14="http://schemas.microsoft.com/office/powerpoint/2010/main" val="3044673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B5117-7588-E2CA-ED37-8B9D66E3F487}"/>
              </a:ext>
            </a:extLst>
          </p:cNvPr>
          <p:cNvSpPr>
            <a:spLocks noGrp="1"/>
          </p:cNvSpPr>
          <p:nvPr>
            <p:ph type="title"/>
          </p:nvPr>
        </p:nvSpPr>
        <p:spPr>
          <a:xfrm>
            <a:off x="838200" y="365125"/>
            <a:ext cx="10515600" cy="714375"/>
          </a:xfrm>
        </p:spPr>
        <p:txBody>
          <a:bodyPr/>
          <a:lstStyle/>
          <a:p>
            <a:r>
              <a:rPr lang="en-US" dirty="0"/>
              <a:t>Quantum Capacitance Detectors</a:t>
            </a:r>
          </a:p>
        </p:txBody>
      </p:sp>
      <p:grpSp>
        <p:nvGrpSpPr>
          <p:cNvPr id="4" name="Group 3">
            <a:extLst>
              <a:ext uri="{FF2B5EF4-FFF2-40B4-BE49-F238E27FC236}">
                <a16:creationId xmlns:a16="http://schemas.microsoft.com/office/drawing/2014/main" id="{71848EEB-C939-DEAF-D549-884A55B9216E}"/>
              </a:ext>
            </a:extLst>
          </p:cNvPr>
          <p:cNvGrpSpPr/>
          <p:nvPr/>
        </p:nvGrpSpPr>
        <p:grpSpPr>
          <a:xfrm>
            <a:off x="284151" y="1404711"/>
            <a:ext cx="3808878" cy="4156074"/>
            <a:chOff x="520008" y="1022718"/>
            <a:chExt cx="4802646" cy="5238762"/>
          </a:xfrm>
        </p:grpSpPr>
        <p:grpSp>
          <p:nvGrpSpPr>
            <p:cNvPr id="5" name="Group 4">
              <a:extLst>
                <a:ext uri="{FF2B5EF4-FFF2-40B4-BE49-F238E27FC236}">
                  <a16:creationId xmlns:a16="http://schemas.microsoft.com/office/drawing/2014/main" id="{54FB7794-327D-04CA-7F22-4DD979AD2352}"/>
                </a:ext>
              </a:extLst>
            </p:cNvPr>
            <p:cNvGrpSpPr/>
            <p:nvPr/>
          </p:nvGrpSpPr>
          <p:grpSpPr>
            <a:xfrm>
              <a:off x="727876" y="1022718"/>
              <a:ext cx="4046475" cy="5238762"/>
              <a:chOff x="901761" y="1332722"/>
              <a:chExt cx="3729219" cy="4820440"/>
            </a:xfrm>
          </p:grpSpPr>
          <p:pic>
            <p:nvPicPr>
              <p:cNvPr id="9" name="Picture 8">
                <a:extLst>
                  <a:ext uri="{FF2B5EF4-FFF2-40B4-BE49-F238E27FC236}">
                    <a16:creationId xmlns:a16="http://schemas.microsoft.com/office/drawing/2014/main" id="{448859A5-3399-7736-FEC0-07EAAFD55C1F}"/>
                  </a:ext>
                </a:extLst>
              </p:cNvPr>
              <p:cNvPicPr>
                <a:picLocks noChangeAspect="1"/>
              </p:cNvPicPr>
              <p:nvPr/>
            </p:nvPicPr>
            <p:blipFill>
              <a:blip r:embed="rId2"/>
              <a:stretch>
                <a:fillRect/>
              </a:stretch>
            </p:blipFill>
            <p:spPr>
              <a:xfrm>
                <a:off x="901761" y="1332722"/>
                <a:ext cx="3729219" cy="4820440"/>
              </a:xfrm>
              <a:prstGeom prst="rect">
                <a:avLst/>
              </a:prstGeom>
            </p:spPr>
          </p:pic>
          <p:sp>
            <p:nvSpPr>
              <p:cNvPr id="10" name="TextBox 9">
                <a:extLst>
                  <a:ext uri="{FF2B5EF4-FFF2-40B4-BE49-F238E27FC236}">
                    <a16:creationId xmlns:a16="http://schemas.microsoft.com/office/drawing/2014/main" id="{6BA85A26-6EC3-5FFF-A0CA-DE2453C238B8}"/>
                  </a:ext>
                </a:extLst>
              </p:cNvPr>
              <p:cNvSpPr txBox="1"/>
              <p:nvPr/>
            </p:nvSpPr>
            <p:spPr>
              <a:xfrm>
                <a:off x="2285290" y="3274732"/>
                <a:ext cx="739305" cy="369332"/>
              </a:xfrm>
              <a:prstGeom prst="rect">
                <a:avLst/>
              </a:prstGeom>
              <a:noFill/>
            </p:spPr>
            <p:txBody>
              <a:bodyPr wrap="none" rtlCol="0">
                <a:spAutoFit/>
              </a:bodyPr>
              <a:lstStyle/>
              <a:p>
                <a:r>
                  <a:rPr lang="en-US" dirty="0"/>
                  <a:t>Island</a:t>
                </a:r>
              </a:p>
            </p:txBody>
          </p:sp>
        </p:grpSp>
        <p:sp>
          <p:nvSpPr>
            <p:cNvPr id="6" name="Donut 5">
              <a:extLst>
                <a:ext uri="{FF2B5EF4-FFF2-40B4-BE49-F238E27FC236}">
                  <a16:creationId xmlns:a16="http://schemas.microsoft.com/office/drawing/2014/main" id="{7AAFDF64-61C7-33F7-BD5C-75EE4561BB55}"/>
                </a:ext>
              </a:extLst>
            </p:cNvPr>
            <p:cNvSpPr/>
            <p:nvPr/>
          </p:nvSpPr>
          <p:spPr>
            <a:xfrm>
              <a:off x="520008" y="1130900"/>
              <a:ext cx="2767281" cy="1401258"/>
            </a:xfrm>
            <a:prstGeom prst="donut">
              <a:avLst>
                <a:gd name="adj" fmla="val 0"/>
              </a:avLst>
            </a:prstGeom>
            <a:ln>
              <a:solidFill>
                <a:srgbClr val="FF8AD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Box 6">
              <a:extLst>
                <a:ext uri="{FF2B5EF4-FFF2-40B4-BE49-F238E27FC236}">
                  <a16:creationId xmlns:a16="http://schemas.microsoft.com/office/drawing/2014/main" id="{C1C68CDB-CC6A-C0C6-39EB-AA130878ADAF}"/>
                </a:ext>
              </a:extLst>
            </p:cNvPr>
            <p:cNvSpPr txBox="1"/>
            <p:nvPr/>
          </p:nvSpPr>
          <p:spPr>
            <a:xfrm>
              <a:off x="3651363" y="1359083"/>
              <a:ext cx="1671291" cy="615553"/>
            </a:xfrm>
            <a:prstGeom prst="rect">
              <a:avLst/>
            </a:prstGeom>
            <a:noFill/>
          </p:spPr>
          <p:txBody>
            <a:bodyPr wrap="none" rtlCol="0">
              <a:spAutoFit/>
            </a:bodyPr>
            <a:lstStyle/>
            <a:p>
              <a:r>
                <a:rPr lang="en-US" sz="1600" dirty="0"/>
                <a:t>capacitively</a:t>
              </a:r>
            </a:p>
            <a:p>
              <a:r>
                <a:rPr lang="en-US" sz="1600" dirty="0"/>
                <a:t>coupled </a:t>
              </a:r>
              <a:r>
                <a:rPr lang="en-US" b="1" dirty="0"/>
                <a:t>feedline</a:t>
              </a:r>
            </a:p>
          </p:txBody>
        </p:sp>
        <p:cxnSp>
          <p:nvCxnSpPr>
            <p:cNvPr id="8" name="Straight Arrow Connector 7">
              <a:extLst>
                <a:ext uri="{FF2B5EF4-FFF2-40B4-BE49-F238E27FC236}">
                  <a16:creationId xmlns:a16="http://schemas.microsoft.com/office/drawing/2014/main" id="{2643C932-F937-6AF5-BDE1-7B4091A31E3E}"/>
                </a:ext>
              </a:extLst>
            </p:cNvPr>
            <p:cNvCxnSpPr>
              <a:cxnSpLocks/>
              <a:stCxn id="7" idx="1"/>
            </p:cNvCxnSpPr>
            <p:nvPr/>
          </p:nvCxnSpPr>
          <p:spPr>
            <a:xfrm flipH="1" flipV="1">
              <a:off x="3228063" y="1644661"/>
              <a:ext cx="423300" cy="221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5107E5FE-6552-2337-26C7-1FCD93C6E8FE}"/>
              </a:ext>
            </a:extLst>
          </p:cNvPr>
          <p:cNvPicPr>
            <a:picLocks noChangeAspect="1"/>
          </p:cNvPicPr>
          <p:nvPr/>
        </p:nvPicPr>
        <p:blipFill>
          <a:blip r:embed="rId3"/>
          <a:stretch>
            <a:fillRect/>
          </a:stretch>
        </p:blipFill>
        <p:spPr>
          <a:xfrm>
            <a:off x="4512470" y="1271672"/>
            <a:ext cx="3044454" cy="2469736"/>
          </a:xfrm>
          <a:prstGeom prst="rect">
            <a:avLst/>
          </a:prstGeom>
        </p:spPr>
      </p:pic>
      <p:pic>
        <p:nvPicPr>
          <p:cNvPr id="1026" name="Picture 2">
            <a:extLst>
              <a:ext uri="{FF2B5EF4-FFF2-40B4-BE49-F238E27FC236}">
                <a16:creationId xmlns:a16="http://schemas.microsoft.com/office/drawing/2014/main" id="{A95F1814-5D47-AE29-C2E8-A310AFE208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9673" y="3590066"/>
            <a:ext cx="4581195" cy="2945054"/>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A38CFC12-408B-8B55-2C82-252385469E6A}"/>
              </a:ext>
            </a:extLst>
          </p:cNvPr>
          <p:cNvGrpSpPr/>
          <p:nvPr/>
        </p:nvGrpSpPr>
        <p:grpSpPr>
          <a:xfrm>
            <a:off x="7722328" y="949718"/>
            <a:ext cx="4075638" cy="3309252"/>
            <a:chOff x="1013452" y="2201049"/>
            <a:chExt cx="4692749" cy="5801820"/>
          </a:xfrm>
        </p:grpSpPr>
        <p:pic>
          <p:nvPicPr>
            <p:cNvPr id="13" name="Picture 12">
              <a:extLst>
                <a:ext uri="{FF2B5EF4-FFF2-40B4-BE49-F238E27FC236}">
                  <a16:creationId xmlns:a16="http://schemas.microsoft.com/office/drawing/2014/main" id="{300B8AF5-3AA6-CF82-62EF-658D4C37C282}"/>
                </a:ext>
              </a:extLst>
            </p:cNvPr>
            <p:cNvPicPr>
              <a:picLocks noChangeAspect="1"/>
            </p:cNvPicPr>
            <p:nvPr/>
          </p:nvPicPr>
          <p:blipFill>
            <a:blip r:embed="rId5"/>
            <a:stretch>
              <a:fillRect/>
            </a:stretch>
          </p:blipFill>
          <p:spPr>
            <a:xfrm>
              <a:off x="1013452" y="2765502"/>
              <a:ext cx="4692749" cy="5237367"/>
            </a:xfrm>
            <a:prstGeom prst="rect">
              <a:avLst/>
            </a:prstGeom>
          </p:spPr>
        </p:pic>
        <p:sp>
          <p:nvSpPr>
            <p:cNvPr id="14" name="Rectangle 13">
              <a:extLst>
                <a:ext uri="{FF2B5EF4-FFF2-40B4-BE49-F238E27FC236}">
                  <a16:creationId xmlns:a16="http://schemas.microsoft.com/office/drawing/2014/main" id="{BE322CED-0098-F7FA-643D-07C593C1845C}"/>
                </a:ext>
              </a:extLst>
            </p:cNvPr>
            <p:cNvSpPr/>
            <p:nvPr/>
          </p:nvSpPr>
          <p:spPr>
            <a:xfrm>
              <a:off x="1791114" y="2201049"/>
              <a:ext cx="3706208" cy="1025234"/>
            </a:xfrm>
            <a:prstGeom prst="rect">
              <a:avLst/>
            </a:prstGeom>
          </p:spPr>
          <p:txBody>
            <a:bodyPr wrap="none">
              <a:spAutoFit/>
            </a:bodyPr>
            <a:lstStyle/>
            <a:p>
              <a:pPr algn="ctr"/>
              <a:r>
                <a:rPr lang="en-US" sz="1600" b="1" dirty="0"/>
                <a:t>(amplitude of quantum capacitance</a:t>
              </a:r>
            </a:p>
            <a:p>
              <a:pPr algn="ctr"/>
              <a:r>
                <a:rPr lang="en-US" sz="1600" b="1" dirty="0"/>
                <a:t>As a function of illumination)</a:t>
              </a:r>
            </a:p>
          </p:txBody>
        </p:sp>
      </p:grpSp>
      <p:sp>
        <p:nvSpPr>
          <p:cNvPr id="15" name="TextBox 14">
            <a:extLst>
              <a:ext uri="{FF2B5EF4-FFF2-40B4-BE49-F238E27FC236}">
                <a16:creationId xmlns:a16="http://schemas.microsoft.com/office/drawing/2014/main" id="{C9C78B78-59E1-D310-65B6-06321CE2C25B}"/>
              </a:ext>
            </a:extLst>
          </p:cNvPr>
          <p:cNvSpPr txBox="1"/>
          <p:nvPr/>
        </p:nvSpPr>
        <p:spPr>
          <a:xfrm>
            <a:off x="8791688" y="4939997"/>
            <a:ext cx="2340000" cy="584775"/>
          </a:xfrm>
          <a:prstGeom prst="rect">
            <a:avLst/>
          </a:prstGeom>
          <a:noFill/>
        </p:spPr>
        <p:txBody>
          <a:bodyPr wrap="none" rtlCol="0">
            <a:spAutoFit/>
          </a:bodyPr>
          <a:lstStyle/>
          <a:p>
            <a:pPr algn="ctr"/>
            <a:r>
              <a:rPr lang="en-US" sz="1600" b="1" dirty="0"/>
              <a:t>Measured amplitude as a</a:t>
            </a:r>
          </a:p>
          <a:p>
            <a:r>
              <a:rPr lang="en-US" sz="1600" b="1" dirty="0"/>
              <a:t>Function of illumination</a:t>
            </a:r>
          </a:p>
        </p:txBody>
      </p:sp>
    </p:spTree>
    <p:extLst>
      <p:ext uri="{BB962C8B-B14F-4D97-AF65-F5344CB8AC3E}">
        <p14:creationId xmlns:p14="http://schemas.microsoft.com/office/powerpoint/2010/main" val="13231190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B7CAD-5CF2-C742-A061-2CAD834722A9}"/>
              </a:ext>
            </a:extLst>
          </p:cNvPr>
          <p:cNvSpPr>
            <a:spLocks noGrp="1"/>
          </p:cNvSpPr>
          <p:nvPr>
            <p:ph type="title"/>
          </p:nvPr>
        </p:nvSpPr>
        <p:spPr>
          <a:xfrm>
            <a:off x="645994" y="632999"/>
            <a:ext cx="10707806" cy="1330323"/>
          </a:xfrm>
        </p:spPr>
        <p:txBody>
          <a:bodyPr>
            <a:normAutofit/>
          </a:bodyPr>
          <a:lstStyle/>
          <a:p>
            <a:pPr algn="ctr"/>
            <a:r>
              <a:rPr lang="en-US" dirty="0"/>
              <a:t>Summary</a:t>
            </a:r>
          </a:p>
        </p:txBody>
      </p:sp>
      <p:sp>
        <p:nvSpPr>
          <p:cNvPr id="3" name="Content Placeholder 2">
            <a:extLst>
              <a:ext uri="{FF2B5EF4-FFF2-40B4-BE49-F238E27FC236}">
                <a16:creationId xmlns:a16="http://schemas.microsoft.com/office/drawing/2014/main" id="{FD30DDEB-CBBD-CD4D-B7C0-8D0ED4485363}"/>
              </a:ext>
            </a:extLst>
          </p:cNvPr>
          <p:cNvSpPr>
            <a:spLocks noGrp="1"/>
          </p:cNvSpPr>
          <p:nvPr>
            <p:ph idx="1"/>
          </p:nvPr>
        </p:nvSpPr>
        <p:spPr>
          <a:xfrm>
            <a:off x="944074" y="2099334"/>
            <a:ext cx="10707806" cy="3350456"/>
          </a:xfrm>
        </p:spPr>
        <p:txBody>
          <a:bodyPr>
            <a:normAutofit fontScale="92500" lnSpcReduction="10000"/>
          </a:bodyPr>
          <a:lstStyle/>
          <a:p>
            <a:r>
              <a:rPr lang="en-US" dirty="0"/>
              <a:t>Building</a:t>
            </a:r>
            <a:r>
              <a:rPr lang="en-US" b="1" dirty="0"/>
              <a:t> Quantum Sensing </a:t>
            </a:r>
            <a:r>
              <a:rPr lang="en-US" dirty="0"/>
              <a:t>program at FNAL/IIT</a:t>
            </a:r>
          </a:p>
          <a:p>
            <a:r>
              <a:rPr lang="en-US" b="1" dirty="0"/>
              <a:t>Aboveground and Underground facilities </a:t>
            </a:r>
            <a:r>
              <a:rPr lang="en-US" dirty="0"/>
              <a:t>at FNAL provide complimentary platform for radiation/background studies in superconducting devices </a:t>
            </a:r>
          </a:p>
          <a:p>
            <a:r>
              <a:rPr lang="en-US" dirty="0"/>
              <a:t>Particle </a:t>
            </a:r>
            <a:r>
              <a:rPr lang="en-US" b="1" dirty="0"/>
              <a:t>simulation tools (G4CMP) </a:t>
            </a:r>
            <a:r>
              <a:rPr lang="en-US" dirty="0"/>
              <a:t>to understand energy dissipation in qubits and novel materials</a:t>
            </a:r>
          </a:p>
          <a:p>
            <a:r>
              <a:rPr lang="en-US" dirty="0"/>
              <a:t>Hope to gain </a:t>
            </a:r>
            <a:r>
              <a:rPr lang="en-US" b="1" dirty="0"/>
              <a:t>knowledge on device sensitivity</a:t>
            </a:r>
            <a:r>
              <a:rPr lang="en-US" dirty="0"/>
              <a:t> and ways to </a:t>
            </a:r>
            <a:r>
              <a:rPr lang="en-US" b="1" dirty="0"/>
              <a:t>optimize</a:t>
            </a:r>
            <a:r>
              <a:rPr lang="en-US" dirty="0"/>
              <a:t> them further for Dark Matter searches</a:t>
            </a:r>
          </a:p>
          <a:p>
            <a:r>
              <a:rPr lang="en-US" dirty="0"/>
              <a:t>Da</a:t>
            </a:r>
          </a:p>
        </p:txBody>
      </p:sp>
      <p:sp>
        <p:nvSpPr>
          <p:cNvPr id="6" name="Slide Number Placeholder 5">
            <a:extLst>
              <a:ext uri="{FF2B5EF4-FFF2-40B4-BE49-F238E27FC236}">
                <a16:creationId xmlns:a16="http://schemas.microsoft.com/office/drawing/2014/main" id="{E49B7CF3-D41D-2646-AD91-814D4FC68248}"/>
              </a:ext>
            </a:extLst>
          </p:cNvPr>
          <p:cNvSpPr>
            <a:spLocks noGrp="1"/>
          </p:cNvSpPr>
          <p:nvPr>
            <p:ph type="sldNum" sz="quarter" idx="12"/>
          </p:nvPr>
        </p:nvSpPr>
        <p:spPr/>
        <p:txBody>
          <a:bodyPr/>
          <a:lstStyle/>
          <a:p>
            <a:fld id="{9E4C0264-4E57-C843-99A1-13CB9086F4F6}" type="slidenum">
              <a:rPr lang="en-US" smtClean="0"/>
              <a:t>31</a:t>
            </a:fld>
            <a:endParaRPr lang="en-US"/>
          </a:p>
        </p:txBody>
      </p:sp>
      <p:pic>
        <p:nvPicPr>
          <p:cNvPr id="10" name="Picture 9">
            <a:extLst>
              <a:ext uri="{FF2B5EF4-FFF2-40B4-BE49-F238E27FC236}">
                <a16:creationId xmlns:a16="http://schemas.microsoft.com/office/drawing/2014/main" id="{3F23A7B1-98B7-1AF3-E38F-E4E6B41F95B6}"/>
              </a:ext>
            </a:extLst>
          </p:cNvPr>
          <p:cNvPicPr>
            <a:picLocks noChangeAspect="1"/>
          </p:cNvPicPr>
          <p:nvPr/>
        </p:nvPicPr>
        <p:blipFill>
          <a:blip r:embed="rId2"/>
          <a:stretch>
            <a:fillRect/>
          </a:stretch>
        </p:blipFill>
        <p:spPr>
          <a:xfrm>
            <a:off x="5198267" y="1121133"/>
            <a:ext cx="1909300" cy="2221513"/>
          </a:xfrm>
          <a:prstGeom prst="rect">
            <a:avLst/>
          </a:prstGeom>
        </p:spPr>
      </p:pic>
      <p:sp>
        <p:nvSpPr>
          <p:cNvPr id="14" name="TextBox 13">
            <a:extLst>
              <a:ext uri="{FF2B5EF4-FFF2-40B4-BE49-F238E27FC236}">
                <a16:creationId xmlns:a16="http://schemas.microsoft.com/office/drawing/2014/main" id="{653B4902-2C3B-2EF0-F7E9-4797A998EBD8}"/>
              </a:ext>
            </a:extLst>
          </p:cNvPr>
          <p:cNvSpPr txBox="1"/>
          <p:nvPr/>
        </p:nvSpPr>
        <p:spPr>
          <a:xfrm>
            <a:off x="4855274" y="342827"/>
            <a:ext cx="2885405" cy="523220"/>
          </a:xfrm>
          <a:prstGeom prst="rect">
            <a:avLst/>
          </a:prstGeom>
          <a:noFill/>
        </p:spPr>
        <p:txBody>
          <a:bodyPr wrap="none" rtlCol="0">
            <a:spAutoFit/>
          </a:bodyPr>
          <a:lstStyle/>
          <a:p>
            <a:r>
              <a:rPr lang="en-US" sz="2800" b="1" dirty="0">
                <a:solidFill>
                  <a:schemeClr val="bg1"/>
                </a:solidFill>
              </a:rPr>
              <a:t>Khatiwada Group</a:t>
            </a:r>
          </a:p>
        </p:txBody>
      </p:sp>
      <p:sp>
        <p:nvSpPr>
          <p:cNvPr id="17" name="TextBox 16">
            <a:extLst>
              <a:ext uri="{FF2B5EF4-FFF2-40B4-BE49-F238E27FC236}">
                <a16:creationId xmlns:a16="http://schemas.microsoft.com/office/drawing/2014/main" id="{9A2C0EF6-496B-8A6D-C171-A646F5FBCEC2}"/>
              </a:ext>
            </a:extLst>
          </p:cNvPr>
          <p:cNvSpPr txBox="1"/>
          <p:nvPr/>
        </p:nvSpPr>
        <p:spPr>
          <a:xfrm>
            <a:off x="8661078" y="1845566"/>
            <a:ext cx="2412968" cy="3139321"/>
          </a:xfrm>
          <a:prstGeom prst="rect">
            <a:avLst/>
          </a:prstGeom>
          <a:noFill/>
        </p:spPr>
        <p:txBody>
          <a:bodyPr wrap="none" rtlCol="0">
            <a:spAutoFit/>
          </a:bodyPr>
          <a:lstStyle/>
          <a:p>
            <a:pPr algn="ctr"/>
            <a:r>
              <a:rPr lang="en-US" b="1" dirty="0">
                <a:solidFill>
                  <a:schemeClr val="bg1"/>
                </a:solidFill>
              </a:rPr>
              <a:t>Fermilab Postdocs</a:t>
            </a:r>
          </a:p>
          <a:p>
            <a:pPr algn="ctr"/>
            <a:r>
              <a:rPr lang="en-US" dirty="0">
                <a:solidFill>
                  <a:schemeClr val="bg1"/>
                </a:solidFill>
              </a:rPr>
              <a:t>Ryan Linehan</a:t>
            </a:r>
          </a:p>
          <a:p>
            <a:pPr algn="ctr"/>
            <a:r>
              <a:rPr lang="en-US" dirty="0">
                <a:solidFill>
                  <a:schemeClr val="bg1"/>
                </a:solidFill>
              </a:rPr>
              <a:t>Sara Sussman</a:t>
            </a:r>
          </a:p>
          <a:p>
            <a:pPr algn="ctr"/>
            <a:r>
              <a:rPr lang="en-US" dirty="0">
                <a:solidFill>
                  <a:schemeClr val="bg1"/>
                </a:solidFill>
              </a:rPr>
              <a:t>Dylan Temples</a:t>
            </a:r>
          </a:p>
          <a:p>
            <a:pPr algn="ctr"/>
            <a:endParaRPr lang="en-US" b="1" dirty="0">
              <a:solidFill>
                <a:schemeClr val="bg1"/>
              </a:solidFill>
            </a:endParaRPr>
          </a:p>
          <a:p>
            <a:pPr algn="ctr"/>
            <a:r>
              <a:rPr lang="en-US" b="1" dirty="0">
                <a:solidFill>
                  <a:schemeClr val="bg1"/>
                </a:solidFill>
              </a:rPr>
              <a:t>Northwestern Students</a:t>
            </a:r>
          </a:p>
          <a:p>
            <a:pPr algn="ctr"/>
            <a:r>
              <a:rPr lang="en-US" dirty="0">
                <a:solidFill>
                  <a:schemeClr val="bg1"/>
                </a:solidFill>
              </a:rPr>
              <a:t>Arianna H Colon </a:t>
            </a:r>
            <a:r>
              <a:rPr lang="en-US" dirty="0" err="1">
                <a:solidFill>
                  <a:schemeClr val="bg1"/>
                </a:solidFill>
              </a:rPr>
              <a:t>Cesani</a:t>
            </a:r>
            <a:endParaRPr lang="en-US" dirty="0">
              <a:solidFill>
                <a:schemeClr val="bg1"/>
              </a:solidFill>
            </a:endParaRPr>
          </a:p>
          <a:p>
            <a:pPr algn="ctr"/>
            <a:r>
              <a:rPr lang="en-US" dirty="0">
                <a:solidFill>
                  <a:schemeClr val="bg1"/>
                </a:solidFill>
              </a:rPr>
              <a:t>Grace Bratrud</a:t>
            </a:r>
          </a:p>
          <a:p>
            <a:pPr algn="ctr"/>
            <a:endParaRPr lang="en-US" dirty="0">
              <a:solidFill>
                <a:schemeClr val="bg1"/>
              </a:solidFill>
            </a:endParaRPr>
          </a:p>
          <a:p>
            <a:pPr algn="ctr"/>
            <a:r>
              <a:rPr lang="en-US" b="1" dirty="0">
                <a:solidFill>
                  <a:schemeClr val="bg1"/>
                </a:solidFill>
              </a:rPr>
              <a:t>UT Arlington</a:t>
            </a:r>
          </a:p>
          <a:p>
            <a:pPr algn="ctr"/>
            <a:r>
              <a:rPr lang="en-US" dirty="0">
                <a:solidFill>
                  <a:schemeClr val="bg1"/>
                </a:solidFill>
              </a:rPr>
              <a:t>Olivia Seidel</a:t>
            </a:r>
          </a:p>
        </p:txBody>
      </p:sp>
      <p:grpSp>
        <p:nvGrpSpPr>
          <p:cNvPr id="20" name="Group 19">
            <a:extLst>
              <a:ext uri="{FF2B5EF4-FFF2-40B4-BE49-F238E27FC236}">
                <a16:creationId xmlns:a16="http://schemas.microsoft.com/office/drawing/2014/main" id="{B603D6FE-3388-4A30-5A85-591CD6AD4B67}"/>
              </a:ext>
            </a:extLst>
          </p:cNvPr>
          <p:cNvGrpSpPr/>
          <p:nvPr/>
        </p:nvGrpSpPr>
        <p:grpSpPr>
          <a:xfrm>
            <a:off x="865439" y="1094815"/>
            <a:ext cx="5990510" cy="4837772"/>
            <a:chOff x="865439" y="1094815"/>
            <a:chExt cx="5990510" cy="4837772"/>
          </a:xfrm>
        </p:grpSpPr>
        <p:pic>
          <p:nvPicPr>
            <p:cNvPr id="7" name="Picture 6">
              <a:extLst>
                <a:ext uri="{FF2B5EF4-FFF2-40B4-BE49-F238E27FC236}">
                  <a16:creationId xmlns:a16="http://schemas.microsoft.com/office/drawing/2014/main" id="{7EF86A3D-EC78-9E07-9B9E-6C77D07C2919}"/>
                </a:ext>
              </a:extLst>
            </p:cNvPr>
            <p:cNvPicPr>
              <a:picLocks noChangeAspect="1"/>
            </p:cNvPicPr>
            <p:nvPr/>
          </p:nvPicPr>
          <p:blipFill>
            <a:blip r:embed="rId3"/>
            <a:stretch>
              <a:fillRect/>
            </a:stretch>
          </p:blipFill>
          <p:spPr>
            <a:xfrm>
              <a:off x="944074" y="1192774"/>
              <a:ext cx="2056905" cy="1983965"/>
            </a:xfrm>
            <a:prstGeom prst="rect">
              <a:avLst/>
            </a:prstGeom>
          </p:spPr>
        </p:pic>
        <p:grpSp>
          <p:nvGrpSpPr>
            <p:cNvPr id="9" name="Group 8">
              <a:extLst>
                <a:ext uri="{FF2B5EF4-FFF2-40B4-BE49-F238E27FC236}">
                  <a16:creationId xmlns:a16="http://schemas.microsoft.com/office/drawing/2014/main" id="{4D5E54A5-DA40-D4FE-84B0-98BD0F9A0A77}"/>
                </a:ext>
              </a:extLst>
            </p:cNvPr>
            <p:cNvGrpSpPr/>
            <p:nvPr/>
          </p:nvGrpSpPr>
          <p:grpSpPr>
            <a:xfrm>
              <a:off x="865439" y="3429000"/>
              <a:ext cx="1744388" cy="2300481"/>
              <a:chOff x="838200" y="3187626"/>
              <a:chExt cx="1744388" cy="2300481"/>
            </a:xfrm>
          </p:grpSpPr>
          <p:pic>
            <p:nvPicPr>
              <p:cNvPr id="5" name="Picture 4" descr="A person in a suit and tie&#10;&#10;AI-generated content may be incorrect.">
                <a:extLst>
                  <a:ext uri="{FF2B5EF4-FFF2-40B4-BE49-F238E27FC236}">
                    <a16:creationId xmlns:a16="http://schemas.microsoft.com/office/drawing/2014/main" id="{5E584B3D-7998-64B1-7840-2C753F6D3CE0}"/>
                  </a:ext>
                </a:extLst>
              </p:cNvPr>
              <p:cNvPicPr>
                <a:picLocks noChangeAspect="1"/>
              </p:cNvPicPr>
              <p:nvPr/>
            </p:nvPicPr>
            <p:blipFill>
              <a:blip r:embed="rId4"/>
              <a:stretch>
                <a:fillRect/>
              </a:stretch>
            </p:blipFill>
            <p:spPr>
              <a:xfrm rot="16200000" flipH="1">
                <a:off x="748817" y="3433809"/>
                <a:ext cx="1969465" cy="1477099"/>
              </a:xfrm>
              <a:prstGeom prst="rect">
                <a:avLst/>
              </a:prstGeom>
            </p:spPr>
          </p:pic>
          <p:sp>
            <p:nvSpPr>
              <p:cNvPr id="8" name="TextBox 7">
                <a:extLst>
                  <a:ext uri="{FF2B5EF4-FFF2-40B4-BE49-F238E27FC236}">
                    <a16:creationId xmlns:a16="http://schemas.microsoft.com/office/drawing/2014/main" id="{70EF1200-40AD-EB3E-1399-FAA655E7D927}"/>
                  </a:ext>
                </a:extLst>
              </p:cNvPr>
              <p:cNvSpPr txBox="1"/>
              <p:nvPr/>
            </p:nvSpPr>
            <p:spPr>
              <a:xfrm>
                <a:off x="838200" y="5118775"/>
                <a:ext cx="1744388" cy="369332"/>
              </a:xfrm>
              <a:prstGeom prst="rect">
                <a:avLst/>
              </a:prstGeom>
              <a:noFill/>
            </p:spPr>
            <p:txBody>
              <a:bodyPr wrap="none" rtlCol="0">
                <a:spAutoFit/>
              </a:bodyPr>
              <a:lstStyle/>
              <a:p>
                <a:r>
                  <a:rPr lang="en-US" dirty="0">
                    <a:solidFill>
                      <a:schemeClr val="bg1"/>
                    </a:solidFill>
                  </a:rPr>
                  <a:t>Daniel Molenaar</a:t>
                </a:r>
              </a:p>
            </p:txBody>
          </p:sp>
        </p:grpSp>
        <p:pic>
          <p:nvPicPr>
            <p:cNvPr id="11" name="Picture 10">
              <a:extLst>
                <a:ext uri="{FF2B5EF4-FFF2-40B4-BE49-F238E27FC236}">
                  <a16:creationId xmlns:a16="http://schemas.microsoft.com/office/drawing/2014/main" id="{157CCC0F-61EF-B587-3EF4-6D537C79126F}"/>
                </a:ext>
              </a:extLst>
            </p:cNvPr>
            <p:cNvPicPr>
              <a:picLocks noChangeAspect="1"/>
            </p:cNvPicPr>
            <p:nvPr/>
          </p:nvPicPr>
          <p:blipFill>
            <a:blip r:embed="rId5"/>
            <a:stretch>
              <a:fillRect/>
            </a:stretch>
          </p:blipFill>
          <p:spPr>
            <a:xfrm>
              <a:off x="3000979" y="1094815"/>
              <a:ext cx="2514600" cy="2362200"/>
            </a:xfrm>
            <a:prstGeom prst="rect">
              <a:avLst/>
            </a:prstGeom>
          </p:spPr>
        </p:pic>
        <p:sp>
          <p:nvSpPr>
            <p:cNvPr id="12" name="TextBox 11">
              <a:extLst>
                <a:ext uri="{FF2B5EF4-FFF2-40B4-BE49-F238E27FC236}">
                  <a16:creationId xmlns:a16="http://schemas.microsoft.com/office/drawing/2014/main" id="{EC180DD7-FBE4-39FB-10C3-8F27EF9CEEA5}"/>
                </a:ext>
              </a:extLst>
            </p:cNvPr>
            <p:cNvSpPr txBox="1"/>
            <p:nvPr/>
          </p:nvSpPr>
          <p:spPr>
            <a:xfrm>
              <a:off x="3161640" y="5360149"/>
              <a:ext cx="910827" cy="369332"/>
            </a:xfrm>
            <a:prstGeom prst="rect">
              <a:avLst/>
            </a:prstGeom>
            <a:noFill/>
          </p:spPr>
          <p:txBody>
            <a:bodyPr wrap="none" rtlCol="0">
              <a:spAutoFit/>
            </a:bodyPr>
            <a:lstStyle/>
            <a:p>
              <a:r>
                <a:rPr lang="en-US" dirty="0">
                  <a:solidFill>
                    <a:schemeClr val="bg1"/>
                  </a:solidFill>
                </a:rPr>
                <a:t>Ziyu Cai</a:t>
              </a:r>
            </a:p>
          </p:txBody>
        </p:sp>
        <p:sp>
          <p:nvSpPr>
            <p:cNvPr id="13" name="TextBox 12">
              <a:extLst>
                <a:ext uri="{FF2B5EF4-FFF2-40B4-BE49-F238E27FC236}">
                  <a16:creationId xmlns:a16="http://schemas.microsoft.com/office/drawing/2014/main" id="{C46DAF98-5415-C142-309B-FB670C03C2FC}"/>
                </a:ext>
              </a:extLst>
            </p:cNvPr>
            <p:cNvSpPr txBox="1"/>
            <p:nvPr/>
          </p:nvSpPr>
          <p:spPr>
            <a:xfrm>
              <a:off x="5050996" y="5286256"/>
              <a:ext cx="1605248" cy="646331"/>
            </a:xfrm>
            <a:prstGeom prst="rect">
              <a:avLst/>
            </a:prstGeom>
            <a:noFill/>
          </p:spPr>
          <p:txBody>
            <a:bodyPr wrap="none" rtlCol="0">
              <a:spAutoFit/>
            </a:bodyPr>
            <a:lstStyle/>
            <a:p>
              <a:r>
                <a:rPr lang="en-US" dirty="0">
                  <a:solidFill>
                    <a:schemeClr val="bg1"/>
                  </a:solidFill>
                </a:rPr>
                <a:t>Noah Beaman</a:t>
              </a:r>
            </a:p>
            <a:p>
              <a:r>
                <a:rPr lang="en-US" dirty="0">
                  <a:solidFill>
                    <a:schemeClr val="bg1"/>
                  </a:solidFill>
                </a:rPr>
                <a:t>Undergraduate</a:t>
              </a:r>
            </a:p>
          </p:txBody>
        </p:sp>
        <p:pic>
          <p:nvPicPr>
            <p:cNvPr id="15" name="Picture 14">
              <a:extLst>
                <a:ext uri="{FF2B5EF4-FFF2-40B4-BE49-F238E27FC236}">
                  <a16:creationId xmlns:a16="http://schemas.microsoft.com/office/drawing/2014/main" id="{6BD073D1-2140-24FE-BB72-8E619EE35996}"/>
                </a:ext>
              </a:extLst>
            </p:cNvPr>
            <p:cNvPicPr>
              <a:picLocks noChangeAspect="1"/>
            </p:cNvPicPr>
            <p:nvPr/>
          </p:nvPicPr>
          <p:blipFill>
            <a:blip r:embed="rId6"/>
            <a:stretch>
              <a:fillRect/>
            </a:stretch>
          </p:blipFill>
          <p:spPr>
            <a:xfrm>
              <a:off x="4444090" y="3437013"/>
              <a:ext cx="2411859" cy="1961452"/>
            </a:xfrm>
            <a:prstGeom prst="rect">
              <a:avLst/>
            </a:prstGeom>
          </p:spPr>
        </p:pic>
        <p:pic>
          <p:nvPicPr>
            <p:cNvPr id="19" name="Picture 18" descr="A person with short hair and a beard&#10;&#10;AI-generated content may be incorrect.">
              <a:extLst>
                <a:ext uri="{FF2B5EF4-FFF2-40B4-BE49-F238E27FC236}">
                  <a16:creationId xmlns:a16="http://schemas.microsoft.com/office/drawing/2014/main" id="{D5A458CC-1A93-6271-1E29-DC544E5E1D03}"/>
                </a:ext>
              </a:extLst>
            </p:cNvPr>
            <p:cNvPicPr>
              <a:picLocks noChangeAspect="1"/>
            </p:cNvPicPr>
            <p:nvPr/>
          </p:nvPicPr>
          <p:blipFill>
            <a:blip r:embed="rId7"/>
            <a:stretch>
              <a:fillRect/>
            </a:stretch>
          </p:blipFill>
          <p:spPr>
            <a:xfrm>
              <a:off x="2975829" y="3415227"/>
              <a:ext cx="1282450" cy="2034563"/>
            </a:xfrm>
            <a:prstGeom prst="rect">
              <a:avLst/>
            </a:prstGeom>
          </p:spPr>
        </p:pic>
      </p:grpSp>
    </p:spTree>
    <p:extLst>
      <p:ext uri="{BB962C8B-B14F-4D97-AF65-F5344CB8AC3E}">
        <p14:creationId xmlns:p14="http://schemas.microsoft.com/office/powerpoint/2010/main" val="33998658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A68EE-5BCC-F579-A408-0F6838CFA36A}"/>
              </a:ext>
            </a:extLst>
          </p:cNvPr>
          <p:cNvSpPr>
            <a:spLocks noGrp="1"/>
          </p:cNvSpPr>
          <p:nvPr>
            <p:ph type="title"/>
          </p:nvPr>
        </p:nvSpPr>
        <p:spPr>
          <a:xfrm>
            <a:off x="792550" y="38904"/>
            <a:ext cx="10515600" cy="1325563"/>
          </a:xfrm>
        </p:spPr>
        <p:txBody>
          <a:bodyPr>
            <a:normAutofit/>
          </a:bodyPr>
          <a:lstStyle/>
          <a:p>
            <a:pPr algn="ctr"/>
            <a:r>
              <a:rPr lang="en-US" sz="4000" dirty="0">
                <a:solidFill>
                  <a:schemeClr val="bg1"/>
                </a:solidFill>
              </a:rPr>
              <a:t>Particle like Dark Matter Search overview</a:t>
            </a:r>
          </a:p>
        </p:txBody>
      </p:sp>
      <p:pic>
        <p:nvPicPr>
          <p:cNvPr id="15" name="Content Placeholder 14">
            <a:extLst>
              <a:ext uri="{FF2B5EF4-FFF2-40B4-BE49-F238E27FC236}">
                <a16:creationId xmlns:a16="http://schemas.microsoft.com/office/drawing/2014/main" id="{5C6EEFA0-89F7-6347-BBE3-784C1501428B}"/>
              </a:ext>
            </a:extLst>
          </p:cNvPr>
          <p:cNvPicPr>
            <a:picLocks noGrp="1" noChangeAspect="1"/>
          </p:cNvPicPr>
          <p:nvPr>
            <p:ph idx="1"/>
          </p:nvPr>
        </p:nvPicPr>
        <p:blipFill>
          <a:blip r:embed="rId2"/>
          <a:stretch>
            <a:fillRect/>
          </a:stretch>
        </p:blipFill>
        <p:spPr>
          <a:xfrm>
            <a:off x="1397388" y="1102022"/>
            <a:ext cx="9305925" cy="3155400"/>
          </a:xfrm>
        </p:spPr>
      </p:pic>
      <p:sp>
        <p:nvSpPr>
          <p:cNvPr id="4" name="Slide Number Placeholder 3">
            <a:extLst>
              <a:ext uri="{FF2B5EF4-FFF2-40B4-BE49-F238E27FC236}">
                <a16:creationId xmlns:a16="http://schemas.microsoft.com/office/drawing/2014/main" id="{17B9FED5-E784-B1C0-E0AD-12CFB21F2229}"/>
              </a:ext>
            </a:extLst>
          </p:cNvPr>
          <p:cNvSpPr>
            <a:spLocks noGrp="1"/>
          </p:cNvSpPr>
          <p:nvPr>
            <p:ph type="sldNum" sz="quarter" idx="12"/>
          </p:nvPr>
        </p:nvSpPr>
        <p:spPr/>
        <p:txBody>
          <a:bodyPr/>
          <a:lstStyle/>
          <a:p>
            <a:fld id="{9E4C0264-4E57-C843-99A1-13CB9086F4F6}" type="slidenum">
              <a:rPr lang="en-US" smtClean="0">
                <a:solidFill>
                  <a:schemeClr val="bg1"/>
                </a:solidFill>
              </a:rPr>
              <a:t>32</a:t>
            </a:fld>
            <a:endParaRPr lang="en-US">
              <a:solidFill>
                <a:schemeClr val="bg1"/>
              </a:solidFill>
            </a:endParaRPr>
          </a:p>
        </p:txBody>
      </p:sp>
      <p:sp>
        <p:nvSpPr>
          <p:cNvPr id="10" name="TextBox 9">
            <a:extLst>
              <a:ext uri="{FF2B5EF4-FFF2-40B4-BE49-F238E27FC236}">
                <a16:creationId xmlns:a16="http://schemas.microsoft.com/office/drawing/2014/main" id="{62A6F221-CEAD-EF45-08C3-2D40C3A11C67}"/>
              </a:ext>
            </a:extLst>
          </p:cNvPr>
          <p:cNvSpPr txBox="1"/>
          <p:nvPr/>
        </p:nvSpPr>
        <p:spPr>
          <a:xfrm>
            <a:off x="1115015" y="4550570"/>
            <a:ext cx="5171111" cy="1477328"/>
          </a:xfrm>
          <a:prstGeom prst="rect">
            <a:avLst/>
          </a:prstGeom>
          <a:noFill/>
        </p:spPr>
        <p:txBody>
          <a:bodyPr wrap="square" rtlCol="0">
            <a:spAutoFit/>
          </a:bodyPr>
          <a:lstStyle/>
          <a:p>
            <a:r>
              <a:rPr lang="en-US" b="1" dirty="0">
                <a:solidFill>
                  <a:schemeClr val="accent1">
                    <a:lumMod val="50000"/>
                  </a:schemeClr>
                </a:solidFill>
              </a:rPr>
              <a:t>Processes:</a:t>
            </a:r>
          </a:p>
          <a:p>
            <a:r>
              <a:rPr lang="en-US" dirty="0">
                <a:solidFill>
                  <a:schemeClr val="accent1">
                    <a:lumMod val="50000"/>
                  </a:schemeClr>
                </a:solidFill>
              </a:rPr>
              <a:t>--</a:t>
            </a:r>
            <a:r>
              <a:rPr lang="en-US" i="1" u="sng" dirty="0">
                <a:solidFill>
                  <a:schemeClr val="accent1">
                    <a:lumMod val="50000"/>
                  </a:schemeClr>
                </a:solidFill>
              </a:rPr>
              <a:t>DM Scattering off of nuclei</a:t>
            </a:r>
          </a:p>
          <a:p>
            <a:r>
              <a:rPr lang="en-US" dirty="0">
                <a:solidFill>
                  <a:schemeClr val="accent1">
                    <a:lumMod val="50000"/>
                  </a:schemeClr>
                </a:solidFill>
              </a:rPr>
              <a:t>--</a:t>
            </a:r>
            <a:r>
              <a:rPr lang="en-US" i="1" u="sng" dirty="0">
                <a:solidFill>
                  <a:schemeClr val="accent1">
                    <a:lumMod val="50000"/>
                  </a:schemeClr>
                </a:solidFill>
              </a:rPr>
              <a:t>DM Scattering off of electrons</a:t>
            </a:r>
          </a:p>
          <a:p>
            <a:r>
              <a:rPr lang="en-US" dirty="0">
                <a:solidFill>
                  <a:schemeClr val="accent1">
                    <a:lumMod val="50000"/>
                  </a:schemeClr>
                </a:solidFill>
              </a:rPr>
              <a:t>*Fraction of DM Energy transferred to the</a:t>
            </a:r>
          </a:p>
          <a:p>
            <a:r>
              <a:rPr lang="en-US" dirty="0">
                <a:solidFill>
                  <a:schemeClr val="accent1">
                    <a:lumMod val="50000"/>
                  </a:schemeClr>
                </a:solidFill>
              </a:rPr>
              <a:t>   target material (nuclear, electron recoil)</a:t>
            </a:r>
          </a:p>
        </p:txBody>
      </p:sp>
      <p:sp>
        <p:nvSpPr>
          <p:cNvPr id="3" name="TextBox 2">
            <a:extLst>
              <a:ext uri="{FF2B5EF4-FFF2-40B4-BE49-F238E27FC236}">
                <a16:creationId xmlns:a16="http://schemas.microsoft.com/office/drawing/2014/main" id="{40DAF1F1-55AC-9212-C0BD-465C4878B2E2}"/>
              </a:ext>
            </a:extLst>
          </p:cNvPr>
          <p:cNvSpPr txBox="1"/>
          <p:nvPr/>
        </p:nvSpPr>
        <p:spPr>
          <a:xfrm>
            <a:off x="1123494" y="3788807"/>
            <a:ext cx="5162632" cy="369332"/>
          </a:xfrm>
          <a:prstGeom prst="rect">
            <a:avLst/>
          </a:prstGeom>
          <a:noFill/>
        </p:spPr>
        <p:txBody>
          <a:bodyPr wrap="none" rtlCol="0">
            <a:spAutoFit/>
          </a:bodyPr>
          <a:lstStyle/>
          <a:p>
            <a:r>
              <a:rPr lang="en-US" b="1" dirty="0">
                <a:solidFill>
                  <a:srgbClr val="00B050"/>
                </a:solidFill>
              </a:rPr>
              <a:t>Underground to avoid background like cosmic muon</a:t>
            </a:r>
          </a:p>
        </p:txBody>
      </p:sp>
      <p:sp>
        <p:nvSpPr>
          <p:cNvPr id="16" name="TextBox 15">
            <a:extLst>
              <a:ext uri="{FF2B5EF4-FFF2-40B4-BE49-F238E27FC236}">
                <a16:creationId xmlns:a16="http://schemas.microsoft.com/office/drawing/2014/main" id="{57B9B448-D0A3-9C33-EF72-4AC2D535F818}"/>
              </a:ext>
            </a:extLst>
          </p:cNvPr>
          <p:cNvSpPr txBox="1"/>
          <p:nvPr/>
        </p:nvSpPr>
        <p:spPr>
          <a:xfrm>
            <a:off x="6646628" y="5058096"/>
            <a:ext cx="5171111" cy="646331"/>
          </a:xfrm>
          <a:prstGeom prst="rect">
            <a:avLst/>
          </a:prstGeom>
          <a:noFill/>
        </p:spPr>
        <p:txBody>
          <a:bodyPr wrap="square" rtlCol="0">
            <a:spAutoFit/>
          </a:bodyPr>
          <a:lstStyle/>
          <a:p>
            <a:r>
              <a:rPr lang="en-US" dirty="0">
                <a:solidFill>
                  <a:schemeClr val="accent2">
                    <a:lumMod val="50000"/>
                  </a:schemeClr>
                </a:solidFill>
              </a:rPr>
              <a:t>--</a:t>
            </a:r>
            <a:r>
              <a:rPr lang="en-US" i="1" u="sng" dirty="0">
                <a:solidFill>
                  <a:schemeClr val="accent2">
                    <a:lumMod val="50000"/>
                  </a:schemeClr>
                </a:solidFill>
              </a:rPr>
              <a:t>Absorption of DM</a:t>
            </a:r>
          </a:p>
          <a:p>
            <a:r>
              <a:rPr lang="en-US" dirty="0">
                <a:solidFill>
                  <a:schemeClr val="accent2">
                    <a:lumMod val="50000"/>
                  </a:schemeClr>
                </a:solidFill>
              </a:rPr>
              <a:t>DM Energy absorbed by the target material</a:t>
            </a:r>
          </a:p>
        </p:txBody>
      </p:sp>
      <p:sp>
        <p:nvSpPr>
          <p:cNvPr id="17" name="TextBox 16">
            <a:extLst>
              <a:ext uri="{FF2B5EF4-FFF2-40B4-BE49-F238E27FC236}">
                <a16:creationId xmlns:a16="http://schemas.microsoft.com/office/drawing/2014/main" id="{C539E3CA-0DA5-905A-1AAE-194E9876E60A}"/>
              </a:ext>
            </a:extLst>
          </p:cNvPr>
          <p:cNvSpPr txBox="1"/>
          <p:nvPr/>
        </p:nvSpPr>
        <p:spPr>
          <a:xfrm>
            <a:off x="8801100" y="6290724"/>
            <a:ext cx="2751074" cy="261610"/>
          </a:xfrm>
          <a:prstGeom prst="rect">
            <a:avLst/>
          </a:prstGeom>
          <a:noFill/>
        </p:spPr>
        <p:txBody>
          <a:bodyPr wrap="none" rtlCol="0">
            <a:spAutoFit/>
          </a:bodyPr>
          <a:lstStyle/>
          <a:p>
            <a:r>
              <a:rPr lang="en-US" sz="1100" dirty="0">
                <a:solidFill>
                  <a:schemeClr val="bg1">
                    <a:lumMod val="50000"/>
                  </a:schemeClr>
                </a:solidFill>
              </a:rPr>
              <a:t>https://</a:t>
            </a:r>
            <a:r>
              <a:rPr lang="en-US" sz="1100" dirty="0" err="1">
                <a:solidFill>
                  <a:schemeClr val="bg1">
                    <a:lumMod val="50000"/>
                  </a:schemeClr>
                </a:solidFill>
              </a:rPr>
              <a:t>www.osti.gov</a:t>
            </a:r>
            <a:r>
              <a:rPr lang="en-US" sz="1100" dirty="0">
                <a:solidFill>
                  <a:schemeClr val="bg1">
                    <a:lumMod val="50000"/>
                  </a:schemeClr>
                </a:solidFill>
              </a:rPr>
              <a:t>/servlets/purl/1659757</a:t>
            </a:r>
          </a:p>
        </p:txBody>
      </p:sp>
      <p:sp>
        <p:nvSpPr>
          <p:cNvPr id="6" name="TextBox 5">
            <a:extLst>
              <a:ext uri="{FF2B5EF4-FFF2-40B4-BE49-F238E27FC236}">
                <a16:creationId xmlns:a16="http://schemas.microsoft.com/office/drawing/2014/main" id="{BF2D9D28-C16F-47C5-2E33-8B53E9485122}"/>
              </a:ext>
            </a:extLst>
          </p:cNvPr>
          <p:cNvSpPr txBox="1"/>
          <p:nvPr/>
        </p:nvSpPr>
        <p:spPr>
          <a:xfrm>
            <a:off x="2845469" y="6027898"/>
            <a:ext cx="6100010" cy="369332"/>
          </a:xfrm>
          <a:prstGeom prst="rect">
            <a:avLst/>
          </a:prstGeom>
          <a:noFill/>
        </p:spPr>
        <p:txBody>
          <a:bodyPr wrap="square">
            <a:spAutoFit/>
          </a:bodyPr>
          <a:lstStyle/>
          <a:p>
            <a:r>
              <a:rPr lang="en-US" b="1" dirty="0">
                <a:solidFill>
                  <a:srgbClr val="008F00"/>
                </a:solidFill>
              </a:rPr>
              <a:t>Eg: Super-CDMS-SNOLAB, LZ (LUX-ZEPLIN) </a:t>
            </a:r>
            <a:r>
              <a:rPr lang="en-US" dirty="0"/>
              <a:t> </a:t>
            </a:r>
          </a:p>
        </p:txBody>
      </p:sp>
    </p:spTree>
    <p:extLst>
      <p:ext uri="{BB962C8B-B14F-4D97-AF65-F5344CB8AC3E}">
        <p14:creationId xmlns:p14="http://schemas.microsoft.com/office/powerpoint/2010/main" val="40365676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A4CF270-10E9-383A-7A92-8B2FE97F481C}"/>
              </a:ext>
            </a:extLst>
          </p:cNvPr>
          <p:cNvSpPr>
            <a:spLocks noGrp="1"/>
          </p:cNvSpPr>
          <p:nvPr>
            <p:ph type="sldNum" sz="quarter" idx="12"/>
          </p:nvPr>
        </p:nvSpPr>
        <p:spPr/>
        <p:txBody>
          <a:bodyPr/>
          <a:lstStyle/>
          <a:p>
            <a:fld id="{9E4C0264-4E57-C843-99A1-13CB9086F4F6}" type="slidenum">
              <a:rPr lang="en-US" smtClean="0"/>
              <a:t>33</a:t>
            </a:fld>
            <a:endParaRPr lang="en-US"/>
          </a:p>
        </p:txBody>
      </p:sp>
      <p:pic>
        <p:nvPicPr>
          <p:cNvPr id="5" name="Picture 4">
            <a:extLst>
              <a:ext uri="{FF2B5EF4-FFF2-40B4-BE49-F238E27FC236}">
                <a16:creationId xmlns:a16="http://schemas.microsoft.com/office/drawing/2014/main" id="{35EC6B5C-B3D0-A812-8B20-12C3F5205978}"/>
              </a:ext>
            </a:extLst>
          </p:cNvPr>
          <p:cNvPicPr>
            <a:picLocks noChangeAspect="1"/>
          </p:cNvPicPr>
          <p:nvPr/>
        </p:nvPicPr>
        <p:blipFill>
          <a:blip r:embed="rId2"/>
          <a:stretch>
            <a:fillRect/>
          </a:stretch>
        </p:blipFill>
        <p:spPr>
          <a:xfrm>
            <a:off x="358346" y="136525"/>
            <a:ext cx="11207578" cy="6454890"/>
          </a:xfrm>
          <a:prstGeom prst="rect">
            <a:avLst/>
          </a:prstGeom>
        </p:spPr>
      </p:pic>
    </p:spTree>
    <p:extLst>
      <p:ext uri="{BB962C8B-B14F-4D97-AF65-F5344CB8AC3E}">
        <p14:creationId xmlns:p14="http://schemas.microsoft.com/office/powerpoint/2010/main" val="42655013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DA7C5-D052-E18F-2C83-876F0F831C3E}"/>
              </a:ext>
            </a:extLst>
          </p:cNvPr>
          <p:cNvSpPr>
            <a:spLocks noGrp="1"/>
          </p:cNvSpPr>
          <p:nvPr>
            <p:ph type="title"/>
          </p:nvPr>
        </p:nvSpPr>
        <p:spPr>
          <a:xfrm>
            <a:off x="1174866" y="148686"/>
            <a:ext cx="10178934" cy="988462"/>
          </a:xfrm>
        </p:spPr>
        <p:txBody>
          <a:bodyPr vert="horz" lIns="91440" tIns="45720" rIns="91440" bIns="45720" rtlCol="0" anchor="b">
            <a:normAutofit/>
          </a:bodyPr>
          <a:lstStyle/>
          <a:p>
            <a:pPr algn="ctr"/>
            <a:r>
              <a:rPr lang="en-US" sz="3200" kern="1200" dirty="0">
                <a:solidFill>
                  <a:schemeClr val="tx1"/>
                </a:solidFill>
                <a:latin typeface="+mj-lt"/>
                <a:ea typeface="+mj-ea"/>
                <a:cs typeface="+mj-cs"/>
              </a:rPr>
              <a:t>Interesting </a:t>
            </a:r>
            <a:r>
              <a:rPr lang="en-US" sz="3200" dirty="0"/>
              <a:t>findings </a:t>
            </a:r>
            <a:r>
              <a:rPr lang="en-US" sz="3200" kern="1200" dirty="0">
                <a:solidFill>
                  <a:schemeClr val="tx1"/>
                </a:solidFill>
                <a:latin typeface="+mj-lt"/>
                <a:ea typeface="+mj-ea"/>
                <a:cs typeface="+mj-cs"/>
              </a:rPr>
              <a:t>from Quantum Community</a:t>
            </a:r>
          </a:p>
        </p:txBody>
      </p:sp>
      <p:sp>
        <p:nvSpPr>
          <p:cNvPr id="4" name="Slide Number Placeholder 3">
            <a:extLst>
              <a:ext uri="{FF2B5EF4-FFF2-40B4-BE49-F238E27FC236}">
                <a16:creationId xmlns:a16="http://schemas.microsoft.com/office/drawing/2014/main" id="{A5F78A69-2D39-FDBC-8600-1EE54E954A9A}"/>
              </a:ext>
            </a:extLst>
          </p:cNvPr>
          <p:cNvSpPr>
            <a:spLocks noGrp="1"/>
          </p:cNvSpPr>
          <p:nvPr>
            <p:ph type="sldNum" sz="quarter" idx="12"/>
          </p:nvPr>
        </p:nvSpPr>
        <p:spPr/>
        <p:txBody>
          <a:bodyPr vert="horz" lIns="91440" tIns="45720" rIns="91440" bIns="45720" rtlCol="0" anchor="ctr">
            <a:normAutofit/>
          </a:bodyPr>
          <a:lstStyle/>
          <a:p>
            <a:pPr>
              <a:spcAft>
                <a:spcPts val="600"/>
              </a:spcAft>
            </a:pPr>
            <a:fld id="{9E4C0264-4E57-C843-99A1-13CB9086F4F6}" type="slidenum">
              <a:rPr lang="en-US" smtClean="0"/>
              <a:pPr>
                <a:spcAft>
                  <a:spcPts val="600"/>
                </a:spcAft>
              </a:pPr>
              <a:t>34</a:t>
            </a:fld>
            <a:endParaRPr lang="en-US"/>
          </a:p>
        </p:txBody>
      </p:sp>
      <p:pic>
        <p:nvPicPr>
          <p:cNvPr id="2052" name="Picture 4">
            <a:extLst>
              <a:ext uri="{FF2B5EF4-FFF2-40B4-BE49-F238E27FC236}">
                <a16:creationId xmlns:a16="http://schemas.microsoft.com/office/drawing/2014/main" id="{5EC6691E-1D0E-7510-E56C-981A3FD747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910598">
            <a:off x="753020" y="3778157"/>
            <a:ext cx="5524500" cy="12214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1DB44EE-159D-1664-4AB4-3B0C51C0CC26}"/>
              </a:ext>
            </a:extLst>
          </p:cNvPr>
          <p:cNvPicPr>
            <a:picLocks noChangeAspect="1"/>
          </p:cNvPicPr>
          <p:nvPr/>
        </p:nvPicPr>
        <p:blipFill>
          <a:blip r:embed="rId3"/>
          <a:stretch>
            <a:fillRect/>
          </a:stretch>
        </p:blipFill>
        <p:spPr>
          <a:xfrm rot="184400">
            <a:off x="5694755" y="3117591"/>
            <a:ext cx="6243109" cy="2648006"/>
          </a:xfrm>
          <a:prstGeom prst="rect">
            <a:avLst/>
          </a:prstGeom>
        </p:spPr>
      </p:pic>
      <p:pic>
        <p:nvPicPr>
          <p:cNvPr id="6" name="Picture 5">
            <a:extLst>
              <a:ext uri="{FF2B5EF4-FFF2-40B4-BE49-F238E27FC236}">
                <a16:creationId xmlns:a16="http://schemas.microsoft.com/office/drawing/2014/main" id="{119EDF2B-76AA-1324-583A-87AFABB3F5F5}"/>
              </a:ext>
            </a:extLst>
          </p:cNvPr>
          <p:cNvPicPr>
            <a:picLocks noChangeAspect="1"/>
          </p:cNvPicPr>
          <p:nvPr/>
        </p:nvPicPr>
        <p:blipFill>
          <a:blip r:embed="rId4"/>
          <a:stretch>
            <a:fillRect/>
          </a:stretch>
        </p:blipFill>
        <p:spPr>
          <a:xfrm rot="184400">
            <a:off x="5580159" y="1324064"/>
            <a:ext cx="6461771" cy="1760047"/>
          </a:xfrm>
          <a:prstGeom prst="rect">
            <a:avLst/>
          </a:prstGeom>
        </p:spPr>
      </p:pic>
      <p:pic>
        <p:nvPicPr>
          <p:cNvPr id="2054" name="Picture 6">
            <a:extLst>
              <a:ext uri="{FF2B5EF4-FFF2-40B4-BE49-F238E27FC236}">
                <a16:creationId xmlns:a16="http://schemas.microsoft.com/office/drawing/2014/main" id="{1BA094DD-975D-9E11-053B-8453F176E8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239843">
            <a:off x="817674" y="1665419"/>
            <a:ext cx="5455855" cy="16303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C3E86C0E-B102-AC01-5D62-CAC681BD17D4}"/>
              </a:ext>
            </a:extLst>
          </p:cNvPr>
          <p:cNvPicPr>
            <a:picLocks noChangeAspect="1"/>
          </p:cNvPicPr>
          <p:nvPr/>
        </p:nvPicPr>
        <p:blipFill>
          <a:blip r:embed="rId6"/>
          <a:stretch>
            <a:fillRect/>
          </a:stretch>
        </p:blipFill>
        <p:spPr>
          <a:xfrm>
            <a:off x="3339101" y="4161334"/>
            <a:ext cx="3889991" cy="2195066"/>
          </a:xfrm>
          <a:prstGeom prst="rect">
            <a:avLst/>
          </a:prstGeom>
        </p:spPr>
      </p:pic>
    </p:spTree>
    <p:extLst>
      <p:ext uri="{BB962C8B-B14F-4D97-AF65-F5344CB8AC3E}">
        <p14:creationId xmlns:p14="http://schemas.microsoft.com/office/powerpoint/2010/main" val="1986745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34351-4FAF-5F93-A308-88B2997CD5A6}"/>
              </a:ext>
            </a:extLst>
          </p:cNvPr>
          <p:cNvSpPr>
            <a:spLocks noGrp="1"/>
          </p:cNvSpPr>
          <p:nvPr>
            <p:ph type="title"/>
          </p:nvPr>
        </p:nvSpPr>
        <p:spPr/>
        <p:txBody>
          <a:bodyPr/>
          <a:lstStyle/>
          <a:p>
            <a:r>
              <a:rPr lang="en-US" dirty="0">
                <a:solidFill>
                  <a:schemeClr val="bg1"/>
                </a:solidFill>
              </a:rPr>
              <a:t>T</a:t>
            </a:r>
            <a:r>
              <a:rPr lang="en-US" baseline="-25000" dirty="0">
                <a:solidFill>
                  <a:schemeClr val="bg1"/>
                </a:solidFill>
              </a:rPr>
              <a:t>2</a:t>
            </a:r>
            <a:r>
              <a:rPr lang="en-US" dirty="0">
                <a:solidFill>
                  <a:schemeClr val="bg1"/>
                </a:solidFill>
              </a:rPr>
              <a:t> Ramsey</a:t>
            </a:r>
          </a:p>
        </p:txBody>
      </p:sp>
      <p:sp>
        <p:nvSpPr>
          <p:cNvPr id="4" name="Slide Number Placeholder 3">
            <a:extLst>
              <a:ext uri="{FF2B5EF4-FFF2-40B4-BE49-F238E27FC236}">
                <a16:creationId xmlns:a16="http://schemas.microsoft.com/office/drawing/2014/main" id="{EF25DA84-CE54-A444-6A53-23812C9AECCD}"/>
              </a:ext>
            </a:extLst>
          </p:cNvPr>
          <p:cNvSpPr>
            <a:spLocks noGrp="1"/>
          </p:cNvSpPr>
          <p:nvPr>
            <p:ph type="sldNum" sz="quarter" idx="12"/>
          </p:nvPr>
        </p:nvSpPr>
        <p:spPr/>
        <p:txBody>
          <a:bodyPr/>
          <a:lstStyle/>
          <a:p>
            <a:fld id="{9E4C0264-4E57-C843-99A1-13CB9086F4F6}" type="slidenum">
              <a:rPr lang="en-US" smtClean="0"/>
              <a:t>35</a:t>
            </a:fld>
            <a:endParaRPr lang="en-US"/>
          </a:p>
        </p:txBody>
      </p:sp>
      <p:pic>
        <p:nvPicPr>
          <p:cNvPr id="5" name="Picture 4">
            <a:extLst>
              <a:ext uri="{FF2B5EF4-FFF2-40B4-BE49-F238E27FC236}">
                <a16:creationId xmlns:a16="http://schemas.microsoft.com/office/drawing/2014/main" id="{E6D82998-38AD-42AB-9DB4-93377261B528}"/>
              </a:ext>
            </a:extLst>
          </p:cNvPr>
          <p:cNvPicPr>
            <a:picLocks noChangeAspect="1"/>
          </p:cNvPicPr>
          <p:nvPr/>
        </p:nvPicPr>
        <p:blipFill>
          <a:blip r:embed="rId3"/>
          <a:stretch>
            <a:fillRect/>
          </a:stretch>
        </p:blipFill>
        <p:spPr>
          <a:xfrm>
            <a:off x="838200" y="1330202"/>
            <a:ext cx="2587933" cy="1619051"/>
          </a:xfrm>
          <a:prstGeom prst="rect">
            <a:avLst/>
          </a:prstGeom>
        </p:spPr>
      </p:pic>
      <p:pic>
        <p:nvPicPr>
          <p:cNvPr id="6" name="Picture 5">
            <a:extLst>
              <a:ext uri="{FF2B5EF4-FFF2-40B4-BE49-F238E27FC236}">
                <a16:creationId xmlns:a16="http://schemas.microsoft.com/office/drawing/2014/main" id="{B2191DE7-4DF8-096B-27E5-71A64C960EA0}"/>
              </a:ext>
            </a:extLst>
          </p:cNvPr>
          <p:cNvPicPr>
            <a:picLocks noChangeAspect="1"/>
          </p:cNvPicPr>
          <p:nvPr/>
        </p:nvPicPr>
        <p:blipFill>
          <a:blip r:embed="rId4"/>
          <a:stretch>
            <a:fillRect/>
          </a:stretch>
        </p:blipFill>
        <p:spPr>
          <a:xfrm>
            <a:off x="3094703" y="2845090"/>
            <a:ext cx="7772400" cy="2819640"/>
          </a:xfrm>
          <a:prstGeom prst="rect">
            <a:avLst/>
          </a:prstGeom>
        </p:spPr>
      </p:pic>
      <p:sp>
        <p:nvSpPr>
          <p:cNvPr id="7" name="TextBox 6">
            <a:extLst>
              <a:ext uri="{FF2B5EF4-FFF2-40B4-BE49-F238E27FC236}">
                <a16:creationId xmlns:a16="http://schemas.microsoft.com/office/drawing/2014/main" id="{67DC53B3-8AC1-7161-ECE8-7D9FE9016168}"/>
              </a:ext>
            </a:extLst>
          </p:cNvPr>
          <p:cNvSpPr txBox="1"/>
          <p:nvPr/>
        </p:nvSpPr>
        <p:spPr>
          <a:xfrm>
            <a:off x="6895354" y="2417975"/>
            <a:ext cx="3430491" cy="369332"/>
          </a:xfrm>
          <a:prstGeom prst="rect">
            <a:avLst/>
          </a:prstGeom>
          <a:noFill/>
        </p:spPr>
        <p:txBody>
          <a:bodyPr wrap="none" rtlCol="0">
            <a:spAutoFit/>
          </a:bodyPr>
          <a:lstStyle/>
          <a:p>
            <a:r>
              <a:rPr lang="en-US" dirty="0">
                <a:solidFill>
                  <a:schemeClr val="bg1"/>
                </a:solidFill>
              </a:rPr>
              <a:t>Ramsey and Spectroscopy in Qudit</a:t>
            </a:r>
          </a:p>
        </p:txBody>
      </p:sp>
    </p:spTree>
    <p:extLst>
      <p:ext uri="{BB962C8B-B14F-4D97-AF65-F5344CB8AC3E}">
        <p14:creationId xmlns:p14="http://schemas.microsoft.com/office/powerpoint/2010/main" val="3579621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DA7C5-D052-E18F-2C83-876F0F831C3E}"/>
              </a:ext>
            </a:extLst>
          </p:cNvPr>
          <p:cNvSpPr>
            <a:spLocks noGrp="1"/>
          </p:cNvSpPr>
          <p:nvPr>
            <p:ph type="title"/>
          </p:nvPr>
        </p:nvSpPr>
        <p:spPr>
          <a:xfrm>
            <a:off x="1174866" y="148686"/>
            <a:ext cx="10178934" cy="988462"/>
          </a:xfrm>
        </p:spPr>
        <p:txBody>
          <a:bodyPr vert="horz" lIns="91440" tIns="45720" rIns="91440" bIns="45720" rtlCol="0" anchor="b">
            <a:normAutofit/>
          </a:bodyPr>
          <a:lstStyle/>
          <a:p>
            <a:pPr algn="ctr"/>
            <a:r>
              <a:rPr lang="en-US" sz="3200" kern="1200" dirty="0">
                <a:solidFill>
                  <a:schemeClr val="tx1"/>
                </a:solidFill>
                <a:latin typeface="+mj-lt"/>
                <a:ea typeface="+mj-ea"/>
                <a:cs typeface="+mj-cs"/>
              </a:rPr>
              <a:t>Interesting </a:t>
            </a:r>
            <a:r>
              <a:rPr lang="en-US" sz="3200" dirty="0"/>
              <a:t>findings </a:t>
            </a:r>
            <a:r>
              <a:rPr lang="en-US" sz="3200" kern="1200" dirty="0">
                <a:solidFill>
                  <a:schemeClr val="tx1"/>
                </a:solidFill>
                <a:latin typeface="+mj-lt"/>
                <a:ea typeface="+mj-ea"/>
                <a:cs typeface="+mj-cs"/>
              </a:rPr>
              <a:t>from Quantum Community</a:t>
            </a:r>
          </a:p>
        </p:txBody>
      </p:sp>
      <p:sp>
        <p:nvSpPr>
          <p:cNvPr id="4" name="Slide Number Placeholder 3">
            <a:extLst>
              <a:ext uri="{FF2B5EF4-FFF2-40B4-BE49-F238E27FC236}">
                <a16:creationId xmlns:a16="http://schemas.microsoft.com/office/drawing/2014/main" id="{A5F78A69-2D39-FDBC-8600-1EE54E954A9A}"/>
              </a:ext>
            </a:extLst>
          </p:cNvPr>
          <p:cNvSpPr>
            <a:spLocks noGrp="1"/>
          </p:cNvSpPr>
          <p:nvPr>
            <p:ph type="sldNum" sz="quarter" idx="12"/>
          </p:nvPr>
        </p:nvSpPr>
        <p:spPr/>
        <p:txBody>
          <a:bodyPr vert="horz" lIns="91440" tIns="45720" rIns="91440" bIns="45720" rtlCol="0" anchor="ctr">
            <a:normAutofit/>
          </a:bodyPr>
          <a:lstStyle/>
          <a:p>
            <a:pPr>
              <a:spcAft>
                <a:spcPts val="600"/>
              </a:spcAft>
            </a:pPr>
            <a:fld id="{9E4C0264-4E57-C843-99A1-13CB9086F4F6}" type="slidenum">
              <a:rPr lang="en-US" smtClean="0"/>
              <a:pPr>
                <a:spcAft>
                  <a:spcPts val="600"/>
                </a:spcAft>
              </a:pPr>
              <a:t>36</a:t>
            </a:fld>
            <a:endParaRPr lang="en-US"/>
          </a:p>
        </p:txBody>
      </p:sp>
      <p:pic>
        <p:nvPicPr>
          <p:cNvPr id="2052" name="Picture 4">
            <a:extLst>
              <a:ext uri="{FF2B5EF4-FFF2-40B4-BE49-F238E27FC236}">
                <a16:creationId xmlns:a16="http://schemas.microsoft.com/office/drawing/2014/main" id="{5EC6691E-1D0E-7510-E56C-981A3FD747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910598">
            <a:off x="753020" y="3778157"/>
            <a:ext cx="5524500" cy="12214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1DB44EE-159D-1664-4AB4-3B0C51C0CC26}"/>
              </a:ext>
            </a:extLst>
          </p:cNvPr>
          <p:cNvPicPr>
            <a:picLocks noChangeAspect="1"/>
          </p:cNvPicPr>
          <p:nvPr/>
        </p:nvPicPr>
        <p:blipFill>
          <a:blip r:embed="rId3"/>
          <a:stretch>
            <a:fillRect/>
          </a:stretch>
        </p:blipFill>
        <p:spPr>
          <a:xfrm rot="184400">
            <a:off x="5694755" y="3117591"/>
            <a:ext cx="6243109" cy="2648006"/>
          </a:xfrm>
          <a:prstGeom prst="rect">
            <a:avLst/>
          </a:prstGeom>
        </p:spPr>
      </p:pic>
      <p:pic>
        <p:nvPicPr>
          <p:cNvPr id="6" name="Picture 5">
            <a:extLst>
              <a:ext uri="{FF2B5EF4-FFF2-40B4-BE49-F238E27FC236}">
                <a16:creationId xmlns:a16="http://schemas.microsoft.com/office/drawing/2014/main" id="{119EDF2B-76AA-1324-583A-87AFABB3F5F5}"/>
              </a:ext>
            </a:extLst>
          </p:cNvPr>
          <p:cNvPicPr>
            <a:picLocks noChangeAspect="1"/>
          </p:cNvPicPr>
          <p:nvPr/>
        </p:nvPicPr>
        <p:blipFill>
          <a:blip r:embed="rId4"/>
          <a:stretch>
            <a:fillRect/>
          </a:stretch>
        </p:blipFill>
        <p:spPr>
          <a:xfrm rot="184400">
            <a:off x="5580159" y="1324064"/>
            <a:ext cx="6461771" cy="1760047"/>
          </a:xfrm>
          <a:prstGeom prst="rect">
            <a:avLst/>
          </a:prstGeom>
        </p:spPr>
      </p:pic>
      <p:pic>
        <p:nvPicPr>
          <p:cNvPr id="2054" name="Picture 6">
            <a:extLst>
              <a:ext uri="{FF2B5EF4-FFF2-40B4-BE49-F238E27FC236}">
                <a16:creationId xmlns:a16="http://schemas.microsoft.com/office/drawing/2014/main" id="{1BA094DD-975D-9E11-053B-8453F176E8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239843">
            <a:off x="817674" y="1665419"/>
            <a:ext cx="5455855" cy="16303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C3E86C0E-B102-AC01-5D62-CAC681BD17D4}"/>
              </a:ext>
            </a:extLst>
          </p:cNvPr>
          <p:cNvPicPr>
            <a:picLocks noChangeAspect="1"/>
          </p:cNvPicPr>
          <p:nvPr/>
        </p:nvPicPr>
        <p:blipFill>
          <a:blip r:embed="rId6"/>
          <a:stretch>
            <a:fillRect/>
          </a:stretch>
        </p:blipFill>
        <p:spPr>
          <a:xfrm>
            <a:off x="3339101" y="4161334"/>
            <a:ext cx="3889991" cy="2195066"/>
          </a:xfrm>
          <a:prstGeom prst="rect">
            <a:avLst/>
          </a:prstGeom>
        </p:spPr>
      </p:pic>
      <p:sp>
        <p:nvSpPr>
          <p:cNvPr id="3" name="Oval 2">
            <a:extLst>
              <a:ext uri="{FF2B5EF4-FFF2-40B4-BE49-F238E27FC236}">
                <a16:creationId xmlns:a16="http://schemas.microsoft.com/office/drawing/2014/main" id="{7A33ABBF-CE5D-FF9D-5FFF-F50D0294CC02}"/>
              </a:ext>
            </a:extLst>
          </p:cNvPr>
          <p:cNvSpPr/>
          <p:nvPr/>
        </p:nvSpPr>
        <p:spPr>
          <a:xfrm>
            <a:off x="1168344" y="1880595"/>
            <a:ext cx="3439400" cy="210395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Cosmic muon and terrestrial gamma impacts</a:t>
            </a:r>
          </a:p>
          <a:p>
            <a:pPr algn="ctr"/>
            <a:r>
              <a:rPr lang="en-US" b="1" dirty="0"/>
              <a:t>Qubits -&gt; </a:t>
            </a:r>
            <a:r>
              <a:rPr lang="en-US" dirty="0"/>
              <a:t>correlated error in quantum computers</a:t>
            </a:r>
          </a:p>
        </p:txBody>
      </p:sp>
      <p:sp>
        <p:nvSpPr>
          <p:cNvPr id="5" name="Oval 4">
            <a:extLst>
              <a:ext uri="{FF2B5EF4-FFF2-40B4-BE49-F238E27FC236}">
                <a16:creationId xmlns:a16="http://schemas.microsoft.com/office/drawing/2014/main" id="{468B39E3-E705-4255-6270-FEC73ED00CBC}"/>
              </a:ext>
            </a:extLst>
          </p:cNvPr>
          <p:cNvSpPr/>
          <p:nvPr/>
        </p:nvSpPr>
        <p:spPr>
          <a:xfrm>
            <a:off x="4558092" y="4166346"/>
            <a:ext cx="2721384" cy="183500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Can we use </a:t>
            </a:r>
            <a:r>
              <a:rPr lang="en-US" b="1" dirty="0"/>
              <a:t>low background setup</a:t>
            </a:r>
            <a:r>
              <a:rPr lang="en-US" dirty="0"/>
              <a:t> to study this?</a:t>
            </a:r>
          </a:p>
        </p:txBody>
      </p:sp>
      <p:sp>
        <p:nvSpPr>
          <p:cNvPr id="8" name="Oval 7">
            <a:extLst>
              <a:ext uri="{FF2B5EF4-FFF2-40B4-BE49-F238E27FC236}">
                <a16:creationId xmlns:a16="http://schemas.microsoft.com/office/drawing/2014/main" id="{8FEBEB46-25F9-1689-867D-6297665BED14}"/>
              </a:ext>
            </a:extLst>
          </p:cNvPr>
          <p:cNvSpPr/>
          <p:nvPr/>
        </p:nvSpPr>
        <p:spPr>
          <a:xfrm>
            <a:off x="7231275" y="2091031"/>
            <a:ext cx="3457536" cy="210396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unexplained background (excess quasiparticles) observed in superconducting devices</a:t>
            </a:r>
            <a:endParaRPr lang="en-US" dirty="0"/>
          </a:p>
        </p:txBody>
      </p:sp>
    </p:spTree>
    <p:extLst>
      <p:ext uri="{BB962C8B-B14F-4D97-AF65-F5344CB8AC3E}">
        <p14:creationId xmlns:p14="http://schemas.microsoft.com/office/powerpoint/2010/main" val="3748233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EAE2366-A6C9-19D9-75EE-15526C0F77E4}"/>
              </a:ext>
            </a:extLst>
          </p:cNvPr>
          <p:cNvPicPr>
            <a:picLocks noChangeAspect="1"/>
          </p:cNvPicPr>
          <p:nvPr/>
        </p:nvPicPr>
        <p:blipFill>
          <a:blip r:embed="rId2"/>
          <a:stretch>
            <a:fillRect/>
          </a:stretch>
        </p:blipFill>
        <p:spPr>
          <a:xfrm>
            <a:off x="5806990" y="1200280"/>
            <a:ext cx="5997951" cy="3373847"/>
          </a:xfrm>
          <a:prstGeom prst="rect">
            <a:avLst/>
          </a:prstGeom>
        </p:spPr>
      </p:pic>
      <p:sp>
        <p:nvSpPr>
          <p:cNvPr id="2" name="Title 1">
            <a:extLst>
              <a:ext uri="{FF2B5EF4-FFF2-40B4-BE49-F238E27FC236}">
                <a16:creationId xmlns:a16="http://schemas.microsoft.com/office/drawing/2014/main" id="{ACD2D426-0412-3A4E-A563-8B8127B6683D}"/>
              </a:ext>
            </a:extLst>
          </p:cNvPr>
          <p:cNvSpPr>
            <a:spLocks noGrp="1"/>
          </p:cNvSpPr>
          <p:nvPr>
            <p:ph type="title"/>
          </p:nvPr>
        </p:nvSpPr>
        <p:spPr>
          <a:xfrm>
            <a:off x="916001" y="208613"/>
            <a:ext cx="10515600" cy="1325563"/>
          </a:xfrm>
        </p:spPr>
        <p:txBody>
          <a:bodyPr>
            <a:normAutofit/>
          </a:bodyPr>
          <a:lstStyle/>
          <a:p>
            <a:pPr algn="ctr"/>
            <a:r>
              <a:rPr lang="en-US" sz="3200" dirty="0">
                <a:solidFill>
                  <a:schemeClr val="bg1"/>
                </a:solidFill>
              </a:rPr>
              <a:t>Quantum Capacitance Detectors</a:t>
            </a:r>
            <a:br>
              <a:rPr lang="en-US" sz="3200" dirty="0">
                <a:solidFill>
                  <a:schemeClr val="bg1"/>
                </a:solidFill>
              </a:rPr>
            </a:br>
            <a:r>
              <a:rPr lang="en-US" sz="2800" dirty="0">
                <a:solidFill>
                  <a:schemeClr val="bg1"/>
                </a:solidFill>
              </a:rPr>
              <a:t>for Ultralight Dark Matter</a:t>
            </a:r>
          </a:p>
        </p:txBody>
      </p:sp>
      <p:sp>
        <p:nvSpPr>
          <p:cNvPr id="3" name="Slide Number Placeholder 2">
            <a:extLst>
              <a:ext uri="{FF2B5EF4-FFF2-40B4-BE49-F238E27FC236}">
                <a16:creationId xmlns:a16="http://schemas.microsoft.com/office/drawing/2014/main" id="{DB9486F1-BEA6-9B0F-0F17-88F5EB20C3F6}"/>
              </a:ext>
            </a:extLst>
          </p:cNvPr>
          <p:cNvSpPr>
            <a:spLocks noGrp="1"/>
          </p:cNvSpPr>
          <p:nvPr>
            <p:ph type="sldNum" sz="quarter" idx="12"/>
          </p:nvPr>
        </p:nvSpPr>
        <p:spPr/>
        <p:txBody>
          <a:bodyPr/>
          <a:lstStyle/>
          <a:p>
            <a:fld id="{9E4C0264-4E57-C843-99A1-13CB9086F4F6}" type="slidenum">
              <a:rPr lang="en-US" smtClean="0"/>
              <a:t>37</a:t>
            </a:fld>
            <a:endParaRPr lang="en-US"/>
          </a:p>
        </p:txBody>
      </p:sp>
      <p:sp>
        <p:nvSpPr>
          <p:cNvPr id="6" name="TextBox 5">
            <a:extLst>
              <a:ext uri="{FF2B5EF4-FFF2-40B4-BE49-F238E27FC236}">
                <a16:creationId xmlns:a16="http://schemas.microsoft.com/office/drawing/2014/main" id="{7712C176-CD02-EF45-A275-F886CE973CB9}"/>
              </a:ext>
            </a:extLst>
          </p:cNvPr>
          <p:cNvSpPr txBox="1"/>
          <p:nvPr/>
        </p:nvSpPr>
        <p:spPr>
          <a:xfrm>
            <a:off x="280745" y="6303428"/>
            <a:ext cx="5400837" cy="246221"/>
          </a:xfrm>
          <a:prstGeom prst="rect">
            <a:avLst/>
          </a:prstGeom>
          <a:noFill/>
        </p:spPr>
        <p:txBody>
          <a:bodyPr wrap="none" rtlCol="0">
            <a:spAutoFit/>
          </a:bodyPr>
          <a:lstStyle/>
          <a:p>
            <a:r>
              <a:rPr lang="en-US" sz="1000" dirty="0"/>
              <a:t>M. D. Shaw, J. Bueno, P. K. Day, C. M. Bradford, and P. M. </a:t>
            </a:r>
            <a:r>
              <a:rPr lang="en-US" sz="1000" dirty="0" err="1"/>
              <a:t>Echternach</a:t>
            </a:r>
            <a:r>
              <a:rPr lang="en-US" sz="1000" dirty="0"/>
              <a:t>, Phys. Rev. B 79, 144511 2009.</a:t>
            </a:r>
          </a:p>
        </p:txBody>
      </p:sp>
      <p:grpSp>
        <p:nvGrpSpPr>
          <p:cNvPr id="33" name="Group 32">
            <a:extLst>
              <a:ext uri="{FF2B5EF4-FFF2-40B4-BE49-F238E27FC236}">
                <a16:creationId xmlns:a16="http://schemas.microsoft.com/office/drawing/2014/main" id="{E4C787EA-00B2-534E-9248-6A1C9DB3D40D}"/>
              </a:ext>
            </a:extLst>
          </p:cNvPr>
          <p:cNvGrpSpPr/>
          <p:nvPr/>
        </p:nvGrpSpPr>
        <p:grpSpPr>
          <a:xfrm>
            <a:off x="1417920" y="416029"/>
            <a:ext cx="10619625" cy="6010509"/>
            <a:chOff x="568003" y="511652"/>
            <a:chExt cx="10619625" cy="6010509"/>
          </a:xfrm>
        </p:grpSpPr>
        <p:sp>
          <p:nvSpPr>
            <p:cNvPr id="9" name="Rectangle 8">
              <a:extLst>
                <a:ext uri="{FF2B5EF4-FFF2-40B4-BE49-F238E27FC236}">
                  <a16:creationId xmlns:a16="http://schemas.microsoft.com/office/drawing/2014/main" id="{C39F4EB7-48C9-B740-922B-43A64A423AC1}"/>
                </a:ext>
              </a:extLst>
            </p:cNvPr>
            <p:cNvSpPr/>
            <p:nvPr/>
          </p:nvSpPr>
          <p:spPr>
            <a:xfrm rot="20856553">
              <a:off x="9982362" y="511652"/>
              <a:ext cx="1205266" cy="369332"/>
            </a:xfrm>
            <a:prstGeom prst="rect">
              <a:avLst/>
            </a:prstGeom>
          </p:spPr>
          <p:txBody>
            <a:bodyPr wrap="none">
              <a:spAutoFit/>
            </a:bodyPr>
            <a:lstStyle/>
            <a:p>
              <a:r>
                <a:rPr lang="en-US" b="1" dirty="0" err="1">
                  <a:solidFill>
                    <a:schemeClr val="accent6">
                      <a:lumMod val="75000"/>
                    </a:schemeClr>
                  </a:solidFill>
                </a:rPr>
                <a:t>QuantiSED</a:t>
              </a:r>
              <a:endParaRPr lang="en-US" dirty="0"/>
            </a:p>
          </p:txBody>
        </p:sp>
        <p:grpSp>
          <p:nvGrpSpPr>
            <p:cNvPr id="28" name="Group 27">
              <a:extLst>
                <a:ext uri="{FF2B5EF4-FFF2-40B4-BE49-F238E27FC236}">
                  <a16:creationId xmlns:a16="http://schemas.microsoft.com/office/drawing/2014/main" id="{D3DA09AC-7993-1E44-95B4-3BCEB7DA22EF}"/>
                </a:ext>
              </a:extLst>
            </p:cNvPr>
            <p:cNvGrpSpPr/>
            <p:nvPr/>
          </p:nvGrpSpPr>
          <p:grpSpPr>
            <a:xfrm>
              <a:off x="568003" y="3741566"/>
              <a:ext cx="9662646" cy="2780595"/>
              <a:chOff x="581255" y="3990521"/>
              <a:chExt cx="9662646" cy="2780595"/>
            </a:xfrm>
          </p:grpSpPr>
          <p:sp>
            <p:nvSpPr>
              <p:cNvPr id="19" name="TextBox 18">
                <a:extLst>
                  <a:ext uri="{FF2B5EF4-FFF2-40B4-BE49-F238E27FC236}">
                    <a16:creationId xmlns:a16="http://schemas.microsoft.com/office/drawing/2014/main" id="{1E2769CE-3D94-0840-819E-4C59BE26BD2A}"/>
                  </a:ext>
                </a:extLst>
              </p:cNvPr>
              <p:cNvSpPr txBox="1"/>
              <p:nvPr/>
            </p:nvSpPr>
            <p:spPr>
              <a:xfrm>
                <a:off x="3265852" y="3990521"/>
                <a:ext cx="1219200" cy="307777"/>
              </a:xfrm>
              <a:prstGeom prst="rect">
                <a:avLst/>
              </a:prstGeom>
              <a:noFill/>
            </p:spPr>
            <p:txBody>
              <a:bodyPr wrap="square" rtlCol="0">
                <a:spAutoFit/>
              </a:bodyPr>
              <a:lstStyle/>
              <a:p>
                <a:r>
                  <a:rPr lang="en-US" sz="1400" dirty="0"/>
                  <a:t>Photon</a:t>
                </a:r>
              </a:p>
            </p:txBody>
          </p:sp>
          <p:sp>
            <p:nvSpPr>
              <p:cNvPr id="20" name="TextBox 19">
                <a:extLst>
                  <a:ext uri="{FF2B5EF4-FFF2-40B4-BE49-F238E27FC236}">
                    <a16:creationId xmlns:a16="http://schemas.microsoft.com/office/drawing/2014/main" id="{E6F637A1-1F6C-BD43-8587-59299178FA69}"/>
                  </a:ext>
                </a:extLst>
              </p:cNvPr>
              <p:cNvSpPr txBox="1"/>
              <p:nvPr/>
            </p:nvSpPr>
            <p:spPr>
              <a:xfrm>
                <a:off x="4355724" y="3995824"/>
                <a:ext cx="1219200" cy="307777"/>
              </a:xfrm>
              <a:prstGeom prst="rect">
                <a:avLst/>
              </a:prstGeom>
              <a:noFill/>
            </p:spPr>
            <p:txBody>
              <a:bodyPr wrap="square" rtlCol="0">
                <a:spAutoFit/>
              </a:bodyPr>
              <a:lstStyle/>
              <a:p>
                <a:r>
                  <a:rPr lang="en-US" sz="1400" dirty="0"/>
                  <a:t>Photon</a:t>
                </a:r>
              </a:p>
            </p:txBody>
          </p:sp>
          <p:grpSp>
            <p:nvGrpSpPr>
              <p:cNvPr id="27" name="Group 26">
                <a:extLst>
                  <a:ext uri="{FF2B5EF4-FFF2-40B4-BE49-F238E27FC236}">
                    <a16:creationId xmlns:a16="http://schemas.microsoft.com/office/drawing/2014/main" id="{D2DB46E8-E18B-3042-B74F-297BAA6DA81E}"/>
                  </a:ext>
                </a:extLst>
              </p:cNvPr>
              <p:cNvGrpSpPr/>
              <p:nvPr/>
            </p:nvGrpSpPr>
            <p:grpSpPr>
              <a:xfrm>
                <a:off x="581255" y="4288633"/>
                <a:ext cx="9662646" cy="2482483"/>
                <a:chOff x="581255" y="4288633"/>
                <a:chExt cx="9662646" cy="2482483"/>
              </a:xfrm>
            </p:grpSpPr>
            <p:pic>
              <p:nvPicPr>
                <p:cNvPr id="18" name="Picture 17">
                  <a:extLst>
                    <a:ext uri="{FF2B5EF4-FFF2-40B4-BE49-F238E27FC236}">
                      <a16:creationId xmlns:a16="http://schemas.microsoft.com/office/drawing/2014/main" id="{0D583DD5-5DF5-194F-AACF-0BCE36CD4BC9}"/>
                    </a:ext>
                  </a:extLst>
                </p:cNvPr>
                <p:cNvPicPr>
                  <a:picLocks noChangeAspect="1"/>
                </p:cNvPicPr>
                <p:nvPr/>
              </p:nvPicPr>
              <p:blipFill>
                <a:blip r:embed="rId3"/>
                <a:stretch>
                  <a:fillRect/>
                </a:stretch>
              </p:blipFill>
              <p:spPr>
                <a:xfrm>
                  <a:off x="581255" y="4551025"/>
                  <a:ext cx="9662646" cy="2220091"/>
                </a:xfrm>
                <a:prstGeom prst="rect">
                  <a:avLst/>
                </a:prstGeom>
              </p:spPr>
            </p:pic>
            <p:cxnSp>
              <p:nvCxnSpPr>
                <p:cNvPr id="22" name="Straight Arrow Connector 21">
                  <a:extLst>
                    <a:ext uri="{FF2B5EF4-FFF2-40B4-BE49-F238E27FC236}">
                      <a16:creationId xmlns:a16="http://schemas.microsoft.com/office/drawing/2014/main" id="{5B808151-EFF8-B548-A82E-653FA609458E}"/>
                    </a:ext>
                  </a:extLst>
                </p:cNvPr>
                <p:cNvCxnSpPr>
                  <a:cxnSpLocks/>
                </p:cNvCxnSpPr>
                <p:nvPr/>
              </p:nvCxnSpPr>
              <p:spPr>
                <a:xfrm>
                  <a:off x="3625567" y="4288633"/>
                  <a:ext cx="0" cy="53803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5885900E-6BFD-7549-83DC-C7367E3F7E21}"/>
                    </a:ext>
                  </a:extLst>
                </p:cNvPr>
                <p:cNvCxnSpPr>
                  <a:cxnSpLocks/>
                </p:cNvCxnSpPr>
                <p:nvPr/>
              </p:nvCxnSpPr>
              <p:spPr>
                <a:xfrm>
                  <a:off x="4680870" y="4298298"/>
                  <a:ext cx="0" cy="53803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grpSp>
      <p:sp>
        <p:nvSpPr>
          <p:cNvPr id="5" name="TextBox 4">
            <a:extLst>
              <a:ext uri="{FF2B5EF4-FFF2-40B4-BE49-F238E27FC236}">
                <a16:creationId xmlns:a16="http://schemas.microsoft.com/office/drawing/2014/main" id="{C3CC82C7-6CBB-CCD7-7885-C0B51C05953C}"/>
              </a:ext>
            </a:extLst>
          </p:cNvPr>
          <p:cNvSpPr txBox="1"/>
          <p:nvPr/>
        </p:nvSpPr>
        <p:spPr>
          <a:xfrm>
            <a:off x="53213" y="4468938"/>
            <a:ext cx="2581591" cy="1200329"/>
          </a:xfrm>
          <a:prstGeom prst="rect">
            <a:avLst/>
          </a:prstGeom>
          <a:noFill/>
        </p:spPr>
        <p:txBody>
          <a:bodyPr wrap="square" rtlCol="0">
            <a:spAutoFit/>
          </a:bodyPr>
          <a:lstStyle/>
          <a:p>
            <a:pPr algn="ctr"/>
            <a:r>
              <a:rPr lang="en-US" b="1" dirty="0" err="1">
                <a:solidFill>
                  <a:srgbClr val="FF0000"/>
                </a:solidFill>
              </a:rPr>
              <a:t>Jialin</a:t>
            </a:r>
            <a:r>
              <a:rPr lang="en-US" b="1" dirty="0">
                <a:solidFill>
                  <a:srgbClr val="FF0000"/>
                </a:solidFill>
              </a:rPr>
              <a:t> Yu</a:t>
            </a:r>
            <a:r>
              <a:rPr lang="en-US" dirty="0">
                <a:solidFill>
                  <a:srgbClr val="FF0000"/>
                </a:solidFill>
              </a:rPr>
              <a:t>, IIT GS</a:t>
            </a:r>
          </a:p>
          <a:p>
            <a:pPr algn="ctr"/>
            <a:r>
              <a:rPr lang="en-US" dirty="0">
                <a:solidFill>
                  <a:srgbClr val="FF0000"/>
                </a:solidFill>
              </a:rPr>
              <a:t>Collaboration: Fermilab</a:t>
            </a:r>
          </a:p>
          <a:p>
            <a:pPr algn="ctr"/>
            <a:r>
              <a:rPr lang="en-US" dirty="0">
                <a:solidFill>
                  <a:srgbClr val="FF0000"/>
                </a:solidFill>
              </a:rPr>
              <a:t>Caltech/JPL, Wisconsin Madison</a:t>
            </a:r>
          </a:p>
        </p:txBody>
      </p:sp>
      <p:grpSp>
        <p:nvGrpSpPr>
          <p:cNvPr id="10" name="Group 9">
            <a:extLst>
              <a:ext uri="{FF2B5EF4-FFF2-40B4-BE49-F238E27FC236}">
                <a16:creationId xmlns:a16="http://schemas.microsoft.com/office/drawing/2014/main" id="{EC532BD6-B738-1427-C32A-7A8BF4491F98}"/>
              </a:ext>
            </a:extLst>
          </p:cNvPr>
          <p:cNvGrpSpPr/>
          <p:nvPr/>
        </p:nvGrpSpPr>
        <p:grpSpPr>
          <a:xfrm>
            <a:off x="387059" y="1665626"/>
            <a:ext cx="2380089" cy="2253176"/>
            <a:chOff x="3339001" y="1469198"/>
            <a:chExt cx="2380089" cy="2253176"/>
          </a:xfrm>
        </p:grpSpPr>
        <p:pic>
          <p:nvPicPr>
            <p:cNvPr id="4" name="Picture 3">
              <a:extLst>
                <a:ext uri="{FF2B5EF4-FFF2-40B4-BE49-F238E27FC236}">
                  <a16:creationId xmlns:a16="http://schemas.microsoft.com/office/drawing/2014/main" id="{61342E53-EE5A-5778-343A-7E43B7C3FE81}"/>
                </a:ext>
              </a:extLst>
            </p:cNvPr>
            <p:cNvPicPr>
              <a:picLocks noChangeAspect="1"/>
            </p:cNvPicPr>
            <p:nvPr/>
          </p:nvPicPr>
          <p:blipFill>
            <a:blip r:embed="rId4"/>
            <a:stretch>
              <a:fillRect/>
            </a:stretch>
          </p:blipFill>
          <p:spPr>
            <a:xfrm>
              <a:off x="4015672" y="1469198"/>
              <a:ext cx="1703418" cy="2253176"/>
            </a:xfrm>
            <a:prstGeom prst="rect">
              <a:avLst/>
            </a:prstGeom>
          </p:spPr>
        </p:pic>
        <p:sp>
          <p:nvSpPr>
            <p:cNvPr id="23" name="TextBox 22">
              <a:extLst>
                <a:ext uri="{FF2B5EF4-FFF2-40B4-BE49-F238E27FC236}">
                  <a16:creationId xmlns:a16="http://schemas.microsoft.com/office/drawing/2014/main" id="{22551C53-7329-D1EE-5182-5A4610DC3141}"/>
                </a:ext>
              </a:extLst>
            </p:cNvPr>
            <p:cNvSpPr txBox="1"/>
            <p:nvPr/>
          </p:nvSpPr>
          <p:spPr>
            <a:xfrm>
              <a:off x="3339001" y="2146209"/>
              <a:ext cx="732252" cy="707886"/>
            </a:xfrm>
            <a:prstGeom prst="rect">
              <a:avLst/>
            </a:prstGeom>
            <a:noFill/>
          </p:spPr>
          <p:txBody>
            <a:bodyPr wrap="none" rtlCol="0">
              <a:spAutoFit/>
            </a:bodyPr>
            <a:lstStyle/>
            <a:p>
              <a:r>
                <a:rPr lang="en-US" sz="2000" b="1" dirty="0">
                  <a:solidFill>
                    <a:srgbClr val="00B050"/>
                  </a:solidFill>
                </a:rPr>
                <a:t>QCD</a:t>
              </a:r>
            </a:p>
            <a:p>
              <a:r>
                <a:rPr lang="en-US" sz="2000" b="1" dirty="0">
                  <a:solidFill>
                    <a:srgbClr val="00B050"/>
                  </a:solidFill>
                </a:rPr>
                <a:t>array</a:t>
              </a:r>
            </a:p>
          </p:txBody>
        </p:sp>
      </p:grpSp>
      <p:sp>
        <p:nvSpPr>
          <p:cNvPr id="12" name="TextBox 11">
            <a:extLst>
              <a:ext uri="{FF2B5EF4-FFF2-40B4-BE49-F238E27FC236}">
                <a16:creationId xmlns:a16="http://schemas.microsoft.com/office/drawing/2014/main" id="{1AB98033-97D7-68EC-0E6E-A36057BA8AE2}"/>
              </a:ext>
            </a:extLst>
          </p:cNvPr>
          <p:cNvSpPr txBox="1"/>
          <p:nvPr/>
        </p:nvSpPr>
        <p:spPr>
          <a:xfrm>
            <a:off x="2878698" y="1549075"/>
            <a:ext cx="2783565" cy="1815882"/>
          </a:xfrm>
          <a:prstGeom prst="rect">
            <a:avLst/>
          </a:prstGeom>
          <a:noFill/>
        </p:spPr>
        <p:txBody>
          <a:bodyPr wrap="square" rtlCol="0">
            <a:spAutoFit/>
          </a:bodyPr>
          <a:lstStyle/>
          <a:p>
            <a:pPr marL="285750" indent="-285750">
              <a:buFont typeface="Wingdings" pitchFamily="2" charset="2"/>
              <a:buChar char="§"/>
            </a:pPr>
            <a:r>
              <a:rPr lang="en-US" sz="1600" dirty="0"/>
              <a:t>far infrared spectroscopic missions (space telescope) </a:t>
            </a:r>
            <a:r>
              <a:rPr lang="en-US" sz="1600" dirty="0">
                <a:solidFill>
                  <a:srgbClr val="FF0000"/>
                </a:solidFill>
              </a:rPr>
              <a:t>Caltech/JPL</a:t>
            </a:r>
          </a:p>
          <a:p>
            <a:pPr marL="285750" indent="-285750">
              <a:buFont typeface="Wingdings" pitchFamily="2" charset="2"/>
              <a:buChar char="§"/>
            </a:pPr>
            <a:r>
              <a:rPr lang="en-US" sz="1600" b="1" dirty="0"/>
              <a:t>NEP &lt; 10</a:t>
            </a:r>
            <a:r>
              <a:rPr lang="en-US" sz="1600" b="1" baseline="30000" dirty="0"/>
              <a:t>-20 </a:t>
            </a:r>
            <a:r>
              <a:rPr lang="en-US" sz="1600" b="1" dirty="0"/>
              <a:t>W/Sqrt Hz at 1.5 THz </a:t>
            </a:r>
            <a:r>
              <a:rPr lang="en-US" sz="1600" dirty="0"/>
              <a:t>– </a:t>
            </a:r>
            <a:r>
              <a:rPr lang="en-US" sz="1600" b="1" dirty="0">
                <a:solidFill>
                  <a:srgbClr val="0070C0"/>
                </a:solidFill>
              </a:rPr>
              <a:t>most sensitive far IR detector!</a:t>
            </a:r>
          </a:p>
          <a:p>
            <a:pPr marL="285750" indent="-285750">
              <a:buFont typeface="Wingdings" pitchFamily="2" charset="2"/>
              <a:buChar char="§"/>
            </a:pPr>
            <a:r>
              <a:rPr lang="en-US" sz="1600" dirty="0"/>
              <a:t>Applications for </a:t>
            </a:r>
            <a:r>
              <a:rPr lang="en-US" sz="1600" b="1" dirty="0">
                <a:solidFill>
                  <a:srgbClr val="0070C0"/>
                </a:solidFill>
              </a:rPr>
              <a:t>&gt; 100 GHz</a:t>
            </a:r>
            <a:endParaRPr lang="en-US" sz="1600" dirty="0"/>
          </a:p>
        </p:txBody>
      </p:sp>
      <p:sp>
        <p:nvSpPr>
          <p:cNvPr id="14" name="TextBox 13">
            <a:extLst>
              <a:ext uri="{FF2B5EF4-FFF2-40B4-BE49-F238E27FC236}">
                <a16:creationId xmlns:a16="http://schemas.microsoft.com/office/drawing/2014/main" id="{B3AE855B-8CA9-E13C-8C85-2A41B4ED250F}"/>
              </a:ext>
            </a:extLst>
          </p:cNvPr>
          <p:cNvSpPr txBox="1"/>
          <p:nvPr/>
        </p:nvSpPr>
        <p:spPr>
          <a:xfrm>
            <a:off x="8801049" y="4010824"/>
            <a:ext cx="3148619" cy="215444"/>
          </a:xfrm>
          <a:prstGeom prst="rect">
            <a:avLst/>
          </a:prstGeom>
          <a:noFill/>
        </p:spPr>
        <p:txBody>
          <a:bodyPr wrap="none" rtlCol="0">
            <a:spAutoFit/>
          </a:bodyPr>
          <a:lstStyle/>
          <a:p>
            <a:r>
              <a:rPr lang="en-US" sz="800" dirty="0">
                <a:solidFill>
                  <a:schemeClr val="bg1">
                    <a:lumMod val="50000"/>
                  </a:schemeClr>
                </a:solidFill>
              </a:rPr>
              <a:t>https://</a:t>
            </a:r>
            <a:r>
              <a:rPr lang="en-US" sz="800" dirty="0" err="1">
                <a:solidFill>
                  <a:schemeClr val="bg1">
                    <a:lumMod val="50000"/>
                  </a:schemeClr>
                </a:solidFill>
              </a:rPr>
              <a:t>journals.aps.org</a:t>
            </a:r>
            <a:r>
              <a:rPr lang="en-US" sz="800" dirty="0">
                <a:solidFill>
                  <a:schemeClr val="bg1">
                    <a:lumMod val="50000"/>
                  </a:schemeClr>
                </a:solidFill>
              </a:rPr>
              <a:t>/</a:t>
            </a:r>
            <a:r>
              <a:rPr lang="en-US" sz="800" dirty="0" err="1">
                <a:solidFill>
                  <a:schemeClr val="bg1">
                    <a:lumMod val="50000"/>
                  </a:schemeClr>
                </a:solidFill>
              </a:rPr>
              <a:t>prl</a:t>
            </a:r>
            <a:r>
              <a:rPr lang="en-US" sz="800" dirty="0">
                <a:solidFill>
                  <a:schemeClr val="bg1">
                    <a:lumMod val="50000"/>
                  </a:schemeClr>
                </a:solidFill>
              </a:rPr>
              <a:t>/abstract/10.1103/PhysRevLett.128.131801</a:t>
            </a:r>
          </a:p>
        </p:txBody>
      </p:sp>
    </p:spTree>
    <p:extLst>
      <p:ext uri="{BB962C8B-B14F-4D97-AF65-F5344CB8AC3E}">
        <p14:creationId xmlns:p14="http://schemas.microsoft.com/office/powerpoint/2010/main" val="14781739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ED600-C5B8-7949-9C3C-A0C848226296}"/>
              </a:ext>
            </a:extLst>
          </p:cNvPr>
          <p:cNvSpPr>
            <a:spLocks noGrp="1"/>
          </p:cNvSpPr>
          <p:nvPr>
            <p:ph type="title"/>
          </p:nvPr>
        </p:nvSpPr>
        <p:spPr>
          <a:xfrm>
            <a:off x="823887" y="263799"/>
            <a:ext cx="10515600" cy="1325563"/>
          </a:xfrm>
        </p:spPr>
        <p:txBody>
          <a:bodyPr>
            <a:normAutofit/>
          </a:bodyPr>
          <a:lstStyle/>
          <a:p>
            <a:pPr algn="ctr"/>
            <a:r>
              <a:rPr lang="en-US" sz="3600" dirty="0">
                <a:solidFill>
                  <a:schemeClr val="bg1"/>
                </a:solidFill>
              </a:rPr>
              <a:t>Impact of cosmic and terrestrial radiation on</a:t>
            </a:r>
            <a:br>
              <a:rPr lang="en-US" sz="3600" dirty="0">
                <a:solidFill>
                  <a:schemeClr val="bg1"/>
                </a:solidFill>
              </a:rPr>
            </a:br>
            <a:r>
              <a:rPr lang="en-US" sz="3600" dirty="0">
                <a:solidFill>
                  <a:schemeClr val="bg1"/>
                </a:solidFill>
              </a:rPr>
              <a:t>quantum computers</a:t>
            </a:r>
          </a:p>
        </p:txBody>
      </p:sp>
      <p:sp>
        <p:nvSpPr>
          <p:cNvPr id="6" name="Slide Number Placeholder 5">
            <a:extLst>
              <a:ext uri="{FF2B5EF4-FFF2-40B4-BE49-F238E27FC236}">
                <a16:creationId xmlns:a16="http://schemas.microsoft.com/office/drawing/2014/main" id="{6DB73681-E7C4-F646-AE56-01EB8F180FE9}"/>
              </a:ext>
            </a:extLst>
          </p:cNvPr>
          <p:cNvSpPr>
            <a:spLocks noGrp="1"/>
          </p:cNvSpPr>
          <p:nvPr>
            <p:ph type="sldNum" sz="quarter" idx="12"/>
          </p:nvPr>
        </p:nvSpPr>
        <p:spPr/>
        <p:txBody>
          <a:bodyPr/>
          <a:lstStyle/>
          <a:p>
            <a:fld id="{9E4C0264-4E57-C843-99A1-13CB9086F4F6}" type="slidenum">
              <a:rPr lang="en-US" smtClean="0"/>
              <a:t>38</a:t>
            </a:fld>
            <a:endParaRPr lang="en-US"/>
          </a:p>
        </p:txBody>
      </p:sp>
      <p:sp>
        <p:nvSpPr>
          <p:cNvPr id="30" name="TextBox 29">
            <a:extLst>
              <a:ext uri="{FF2B5EF4-FFF2-40B4-BE49-F238E27FC236}">
                <a16:creationId xmlns:a16="http://schemas.microsoft.com/office/drawing/2014/main" id="{36FE29C9-130E-1F4E-9362-A49CFE678171}"/>
              </a:ext>
            </a:extLst>
          </p:cNvPr>
          <p:cNvSpPr txBox="1"/>
          <p:nvPr/>
        </p:nvSpPr>
        <p:spPr>
          <a:xfrm>
            <a:off x="456344" y="6128516"/>
            <a:ext cx="2114681" cy="261610"/>
          </a:xfrm>
          <a:prstGeom prst="rect">
            <a:avLst/>
          </a:prstGeom>
          <a:noFill/>
        </p:spPr>
        <p:txBody>
          <a:bodyPr wrap="none" rtlCol="0">
            <a:spAutoFit/>
          </a:bodyPr>
          <a:lstStyle/>
          <a:p>
            <a:r>
              <a:rPr lang="en-US" sz="1100" dirty="0"/>
              <a:t>https://</a:t>
            </a:r>
            <a:r>
              <a:rPr lang="en-US" sz="1100" dirty="0" err="1"/>
              <a:t>arxiv.org</a:t>
            </a:r>
            <a:r>
              <a:rPr lang="en-US" sz="1100" dirty="0"/>
              <a:t>/abs/2104.05219</a:t>
            </a:r>
          </a:p>
        </p:txBody>
      </p:sp>
      <p:sp>
        <p:nvSpPr>
          <p:cNvPr id="31" name="TextBox 30">
            <a:extLst>
              <a:ext uri="{FF2B5EF4-FFF2-40B4-BE49-F238E27FC236}">
                <a16:creationId xmlns:a16="http://schemas.microsoft.com/office/drawing/2014/main" id="{029E6100-123B-2A4D-B8E7-54962B9ED670}"/>
              </a:ext>
            </a:extLst>
          </p:cNvPr>
          <p:cNvSpPr txBox="1"/>
          <p:nvPr/>
        </p:nvSpPr>
        <p:spPr>
          <a:xfrm>
            <a:off x="6933324" y="4288370"/>
            <a:ext cx="4706801" cy="2031325"/>
          </a:xfrm>
          <a:prstGeom prst="rect">
            <a:avLst/>
          </a:prstGeom>
          <a:noFill/>
          <a:ln>
            <a:solidFill>
              <a:schemeClr val="bg1">
                <a:lumMod val="50000"/>
              </a:schemeClr>
            </a:solidFill>
          </a:ln>
        </p:spPr>
        <p:txBody>
          <a:bodyPr wrap="none" rtlCol="0">
            <a:spAutoFit/>
          </a:bodyPr>
          <a:lstStyle/>
          <a:p>
            <a:pPr marL="285750" indent="-285750">
              <a:buFont typeface="Wingdings" pitchFamily="2" charset="2"/>
              <a:buChar char="§"/>
            </a:pPr>
            <a:r>
              <a:rPr lang="en-US" dirty="0">
                <a:solidFill>
                  <a:schemeClr val="bg1"/>
                </a:solidFill>
              </a:rPr>
              <a:t>Direct measurement on google processor </a:t>
            </a:r>
          </a:p>
          <a:p>
            <a:pPr marL="285750" indent="-285750">
              <a:buFont typeface="Wingdings" pitchFamily="2" charset="2"/>
              <a:buChar char="§"/>
            </a:pPr>
            <a:r>
              <a:rPr lang="en-US" dirty="0">
                <a:solidFill>
                  <a:schemeClr val="bg1"/>
                </a:solidFill>
              </a:rPr>
              <a:t>Non localized impact of radiation in qubit </a:t>
            </a:r>
          </a:p>
          <a:p>
            <a:r>
              <a:rPr lang="en-US" dirty="0">
                <a:solidFill>
                  <a:schemeClr val="bg1"/>
                </a:solidFill>
              </a:rPr>
              <a:t>     (quasiparticle absorb qubit energy and cause</a:t>
            </a:r>
          </a:p>
          <a:p>
            <a:r>
              <a:rPr lang="en-US" dirty="0">
                <a:solidFill>
                  <a:schemeClr val="bg1"/>
                </a:solidFill>
              </a:rPr>
              <a:t>      excited state to decay)</a:t>
            </a:r>
          </a:p>
          <a:p>
            <a:pPr marL="285750" indent="-285750">
              <a:buFont typeface="Wingdings" pitchFamily="2" charset="2"/>
              <a:buChar char="§"/>
            </a:pPr>
            <a:r>
              <a:rPr lang="en-US" dirty="0">
                <a:solidFill>
                  <a:schemeClr val="bg1"/>
                </a:solidFill>
              </a:rPr>
              <a:t>Suppressed T</a:t>
            </a:r>
            <a:r>
              <a:rPr lang="en-US" baseline="-25000" dirty="0">
                <a:solidFill>
                  <a:schemeClr val="bg1"/>
                </a:solidFill>
              </a:rPr>
              <a:t>1</a:t>
            </a:r>
            <a:r>
              <a:rPr lang="en-US" dirty="0">
                <a:solidFill>
                  <a:schemeClr val="bg1"/>
                </a:solidFill>
              </a:rPr>
              <a:t> throughout the device</a:t>
            </a:r>
          </a:p>
          <a:p>
            <a:pPr marL="285750" indent="-285750">
              <a:buFont typeface="Wingdings" pitchFamily="2" charset="2"/>
              <a:buChar char="§"/>
            </a:pPr>
            <a:r>
              <a:rPr lang="en-US" b="1" dirty="0">
                <a:solidFill>
                  <a:schemeClr val="bg1"/>
                </a:solidFill>
              </a:rPr>
              <a:t>Mitigation: </a:t>
            </a:r>
            <a:r>
              <a:rPr lang="en-US" dirty="0">
                <a:solidFill>
                  <a:schemeClr val="bg1"/>
                </a:solidFill>
              </a:rPr>
              <a:t>shielding, underground operation</a:t>
            </a:r>
          </a:p>
          <a:p>
            <a:r>
              <a:rPr lang="en-US" dirty="0">
                <a:solidFill>
                  <a:schemeClr val="bg1"/>
                </a:solidFill>
              </a:rPr>
              <a:t>     quasiparticle and phonon traps being studied </a:t>
            </a:r>
          </a:p>
        </p:txBody>
      </p:sp>
      <p:grpSp>
        <p:nvGrpSpPr>
          <p:cNvPr id="40" name="Group 39">
            <a:extLst>
              <a:ext uri="{FF2B5EF4-FFF2-40B4-BE49-F238E27FC236}">
                <a16:creationId xmlns:a16="http://schemas.microsoft.com/office/drawing/2014/main" id="{1506A447-9E5F-824A-AB06-66D6B09C157D}"/>
              </a:ext>
            </a:extLst>
          </p:cNvPr>
          <p:cNvGrpSpPr/>
          <p:nvPr/>
        </p:nvGrpSpPr>
        <p:grpSpPr>
          <a:xfrm>
            <a:off x="327649" y="1534571"/>
            <a:ext cx="6921260" cy="4894027"/>
            <a:chOff x="327649" y="1534571"/>
            <a:chExt cx="6921260" cy="4894027"/>
          </a:xfrm>
        </p:grpSpPr>
        <p:pic>
          <p:nvPicPr>
            <p:cNvPr id="14" name="Picture 13">
              <a:extLst>
                <a:ext uri="{FF2B5EF4-FFF2-40B4-BE49-F238E27FC236}">
                  <a16:creationId xmlns:a16="http://schemas.microsoft.com/office/drawing/2014/main" id="{FEE6792A-3162-0A4A-A244-7EE027BA8E12}"/>
                </a:ext>
              </a:extLst>
            </p:cNvPr>
            <p:cNvPicPr>
              <a:picLocks noChangeAspect="1"/>
            </p:cNvPicPr>
            <p:nvPr/>
          </p:nvPicPr>
          <p:blipFill>
            <a:blip r:embed="rId2"/>
            <a:stretch>
              <a:fillRect/>
            </a:stretch>
          </p:blipFill>
          <p:spPr>
            <a:xfrm>
              <a:off x="881684" y="1534571"/>
              <a:ext cx="3821113" cy="1796005"/>
            </a:xfrm>
            <a:prstGeom prst="rect">
              <a:avLst/>
            </a:prstGeom>
          </p:spPr>
        </p:pic>
        <p:grpSp>
          <p:nvGrpSpPr>
            <p:cNvPr id="36" name="Group 35">
              <a:extLst>
                <a:ext uri="{FF2B5EF4-FFF2-40B4-BE49-F238E27FC236}">
                  <a16:creationId xmlns:a16="http://schemas.microsoft.com/office/drawing/2014/main" id="{03FD8D35-A61C-5843-85C5-01C4FF77503B}"/>
                </a:ext>
              </a:extLst>
            </p:cNvPr>
            <p:cNvGrpSpPr/>
            <p:nvPr/>
          </p:nvGrpSpPr>
          <p:grpSpPr>
            <a:xfrm>
              <a:off x="611638" y="2377826"/>
              <a:ext cx="6637271" cy="4050772"/>
              <a:chOff x="611638" y="2377826"/>
              <a:chExt cx="6637271" cy="4050772"/>
            </a:xfrm>
          </p:grpSpPr>
          <p:grpSp>
            <p:nvGrpSpPr>
              <p:cNvPr id="34" name="Group 33">
                <a:extLst>
                  <a:ext uri="{FF2B5EF4-FFF2-40B4-BE49-F238E27FC236}">
                    <a16:creationId xmlns:a16="http://schemas.microsoft.com/office/drawing/2014/main" id="{E843FB67-0852-0146-9ED8-F8564B6C5819}"/>
                  </a:ext>
                </a:extLst>
              </p:cNvPr>
              <p:cNvGrpSpPr/>
              <p:nvPr/>
            </p:nvGrpSpPr>
            <p:grpSpPr>
              <a:xfrm>
                <a:off x="611638" y="2377826"/>
                <a:ext cx="6637271" cy="4012299"/>
                <a:chOff x="611638" y="2377826"/>
                <a:chExt cx="6637271" cy="4012299"/>
              </a:xfrm>
            </p:grpSpPr>
            <p:grpSp>
              <p:nvGrpSpPr>
                <p:cNvPr id="10" name="Group 9">
                  <a:extLst>
                    <a:ext uri="{FF2B5EF4-FFF2-40B4-BE49-F238E27FC236}">
                      <a16:creationId xmlns:a16="http://schemas.microsoft.com/office/drawing/2014/main" id="{3D855395-9E6C-CA4D-8D01-8A6328EEA985}"/>
                    </a:ext>
                  </a:extLst>
                </p:cNvPr>
                <p:cNvGrpSpPr/>
                <p:nvPr/>
              </p:nvGrpSpPr>
              <p:grpSpPr>
                <a:xfrm>
                  <a:off x="1214821" y="2377826"/>
                  <a:ext cx="6034088" cy="1879304"/>
                  <a:chOff x="752475" y="2323105"/>
                  <a:chExt cx="6034088" cy="1879304"/>
                </a:xfrm>
              </p:grpSpPr>
              <p:pic>
                <p:nvPicPr>
                  <p:cNvPr id="8" name="Picture 7">
                    <a:extLst>
                      <a:ext uri="{FF2B5EF4-FFF2-40B4-BE49-F238E27FC236}">
                        <a16:creationId xmlns:a16="http://schemas.microsoft.com/office/drawing/2014/main" id="{BD6622EC-8E4E-0740-B8DE-BC523A2D690A}"/>
                      </a:ext>
                    </a:extLst>
                  </p:cNvPr>
                  <p:cNvPicPr>
                    <a:picLocks noChangeAspect="1"/>
                  </p:cNvPicPr>
                  <p:nvPr/>
                </p:nvPicPr>
                <p:blipFill>
                  <a:blip r:embed="rId3"/>
                  <a:stretch>
                    <a:fillRect/>
                  </a:stretch>
                </p:blipFill>
                <p:spPr>
                  <a:xfrm>
                    <a:off x="752475" y="2323105"/>
                    <a:ext cx="6034088" cy="1879304"/>
                  </a:xfrm>
                  <a:prstGeom prst="rect">
                    <a:avLst/>
                  </a:prstGeom>
                </p:spPr>
                <p:style>
                  <a:lnRef idx="0">
                    <a:schemeClr val="accent3"/>
                  </a:lnRef>
                  <a:fillRef idx="3">
                    <a:schemeClr val="accent3"/>
                  </a:fillRef>
                  <a:effectRef idx="3">
                    <a:schemeClr val="accent3"/>
                  </a:effectRef>
                  <a:fontRef idx="minor">
                    <a:schemeClr val="lt1"/>
                  </a:fontRef>
                </p:style>
              </p:pic>
              <p:sp>
                <p:nvSpPr>
                  <p:cNvPr id="9" name="TextBox 8">
                    <a:extLst>
                      <a:ext uri="{FF2B5EF4-FFF2-40B4-BE49-F238E27FC236}">
                        <a16:creationId xmlns:a16="http://schemas.microsoft.com/office/drawing/2014/main" id="{AD1AEE67-8634-014C-8EB1-AE8E6A03B605}"/>
                      </a:ext>
                    </a:extLst>
                  </p:cNvPr>
                  <p:cNvSpPr txBox="1"/>
                  <p:nvPr/>
                </p:nvSpPr>
                <p:spPr>
                  <a:xfrm>
                    <a:off x="2397919" y="2337985"/>
                    <a:ext cx="1512978" cy="338554"/>
                  </a:xfrm>
                  <a:prstGeom prst="rect">
                    <a:avLst/>
                  </a:prstGeom>
                  <a:noFill/>
                </p:spPr>
                <p:txBody>
                  <a:bodyPr wrap="none" rtlCol="0">
                    <a:spAutoFit/>
                  </a:bodyPr>
                  <a:lstStyle/>
                  <a:p>
                    <a:r>
                      <a:rPr lang="en-US" sz="1600" dirty="0"/>
                      <a:t>100 keV to MeV</a:t>
                    </a:r>
                  </a:p>
                </p:txBody>
              </p:sp>
            </p:grpSp>
            <p:grpSp>
              <p:nvGrpSpPr>
                <p:cNvPr id="29" name="Group 28">
                  <a:extLst>
                    <a:ext uri="{FF2B5EF4-FFF2-40B4-BE49-F238E27FC236}">
                      <a16:creationId xmlns:a16="http://schemas.microsoft.com/office/drawing/2014/main" id="{AB2C8F3B-040F-F141-9D2D-FEC546E5E221}"/>
                    </a:ext>
                  </a:extLst>
                </p:cNvPr>
                <p:cNvGrpSpPr/>
                <p:nvPr/>
              </p:nvGrpSpPr>
              <p:grpSpPr>
                <a:xfrm>
                  <a:off x="611638" y="4391064"/>
                  <a:ext cx="3196324" cy="1753279"/>
                  <a:chOff x="619129" y="4471927"/>
                  <a:chExt cx="3196324" cy="1753279"/>
                </a:xfrm>
              </p:grpSpPr>
              <p:grpSp>
                <p:nvGrpSpPr>
                  <p:cNvPr id="15" name="Group 14">
                    <a:extLst>
                      <a:ext uri="{FF2B5EF4-FFF2-40B4-BE49-F238E27FC236}">
                        <a16:creationId xmlns:a16="http://schemas.microsoft.com/office/drawing/2014/main" id="{99AD3A8D-9089-D740-9D05-380471A333A1}"/>
                      </a:ext>
                    </a:extLst>
                  </p:cNvPr>
                  <p:cNvGrpSpPr/>
                  <p:nvPr/>
                </p:nvGrpSpPr>
                <p:grpSpPr>
                  <a:xfrm>
                    <a:off x="619129" y="4471927"/>
                    <a:ext cx="3196324" cy="1753279"/>
                    <a:chOff x="507246" y="4226048"/>
                    <a:chExt cx="3196324" cy="1753279"/>
                  </a:xfrm>
                </p:grpSpPr>
                <p:sp>
                  <p:nvSpPr>
                    <p:cNvPr id="16" name="TextBox 15">
                      <a:extLst>
                        <a:ext uri="{FF2B5EF4-FFF2-40B4-BE49-F238E27FC236}">
                          <a16:creationId xmlns:a16="http://schemas.microsoft.com/office/drawing/2014/main" id="{65EEB2A8-3679-834F-B796-B8CB173DAD2D}"/>
                        </a:ext>
                      </a:extLst>
                    </p:cNvPr>
                    <p:cNvSpPr txBox="1"/>
                    <p:nvPr/>
                  </p:nvSpPr>
                  <p:spPr>
                    <a:xfrm>
                      <a:off x="838200" y="4226048"/>
                      <a:ext cx="2011769" cy="338554"/>
                    </a:xfrm>
                    <a:prstGeom prst="rect">
                      <a:avLst/>
                    </a:prstGeom>
                    <a:noFill/>
                  </p:spPr>
                  <p:txBody>
                    <a:bodyPr wrap="none" rtlCol="0">
                      <a:spAutoFit/>
                    </a:bodyPr>
                    <a:lstStyle/>
                    <a:p>
                      <a:r>
                        <a:rPr lang="en-US" sz="1600" dirty="0"/>
                        <a:t>muon or 𝛄 absorption</a:t>
                      </a:r>
                    </a:p>
                  </p:txBody>
                </p:sp>
                <p:sp>
                  <p:nvSpPr>
                    <p:cNvPr id="17" name="TextBox 16">
                      <a:extLst>
                        <a:ext uri="{FF2B5EF4-FFF2-40B4-BE49-F238E27FC236}">
                          <a16:creationId xmlns:a16="http://schemas.microsoft.com/office/drawing/2014/main" id="{3FB25D8C-89D0-2A44-972B-726340552BF8}"/>
                        </a:ext>
                      </a:extLst>
                    </p:cNvPr>
                    <p:cNvSpPr txBox="1"/>
                    <p:nvPr/>
                  </p:nvSpPr>
                  <p:spPr>
                    <a:xfrm>
                      <a:off x="624576" y="4578556"/>
                      <a:ext cx="2634119" cy="338554"/>
                    </a:xfrm>
                    <a:prstGeom prst="rect">
                      <a:avLst/>
                    </a:prstGeom>
                    <a:noFill/>
                  </p:spPr>
                  <p:txBody>
                    <a:bodyPr wrap="none" rtlCol="0">
                      <a:spAutoFit/>
                    </a:bodyPr>
                    <a:lstStyle/>
                    <a:p>
                      <a:r>
                        <a:rPr lang="en-US" sz="1600" dirty="0"/>
                        <a:t>phonon reservoir Si substrate</a:t>
                      </a:r>
                    </a:p>
                  </p:txBody>
                </p:sp>
                <p:sp>
                  <p:nvSpPr>
                    <p:cNvPr id="18" name="TextBox 17">
                      <a:extLst>
                        <a:ext uri="{FF2B5EF4-FFF2-40B4-BE49-F238E27FC236}">
                          <a16:creationId xmlns:a16="http://schemas.microsoft.com/office/drawing/2014/main" id="{D4AB5EF5-E3C3-8449-AC27-83708CCCCF81}"/>
                        </a:ext>
                      </a:extLst>
                    </p:cNvPr>
                    <p:cNvSpPr txBox="1"/>
                    <p:nvPr/>
                  </p:nvSpPr>
                  <p:spPr>
                    <a:xfrm>
                      <a:off x="769801" y="4917466"/>
                      <a:ext cx="2429255" cy="338554"/>
                    </a:xfrm>
                    <a:prstGeom prst="rect">
                      <a:avLst/>
                    </a:prstGeom>
                    <a:noFill/>
                  </p:spPr>
                  <p:txBody>
                    <a:bodyPr wrap="none" rtlCol="0">
                      <a:spAutoFit/>
                    </a:bodyPr>
                    <a:lstStyle/>
                    <a:p>
                      <a:r>
                        <a:rPr lang="en-US" sz="1600" dirty="0"/>
                        <a:t>Phonons break cooper pair</a:t>
                      </a:r>
                    </a:p>
                  </p:txBody>
                </p:sp>
                <p:sp>
                  <p:nvSpPr>
                    <p:cNvPr id="19" name="TextBox 18">
                      <a:extLst>
                        <a:ext uri="{FF2B5EF4-FFF2-40B4-BE49-F238E27FC236}">
                          <a16:creationId xmlns:a16="http://schemas.microsoft.com/office/drawing/2014/main" id="{D788C735-5604-D14B-BE35-00E692E1B566}"/>
                        </a:ext>
                      </a:extLst>
                    </p:cNvPr>
                    <p:cNvSpPr txBox="1"/>
                    <p:nvPr/>
                  </p:nvSpPr>
                  <p:spPr>
                    <a:xfrm>
                      <a:off x="507246" y="5271028"/>
                      <a:ext cx="3196324" cy="338554"/>
                    </a:xfrm>
                    <a:prstGeom prst="rect">
                      <a:avLst/>
                    </a:prstGeom>
                    <a:noFill/>
                  </p:spPr>
                  <p:txBody>
                    <a:bodyPr wrap="none" rtlCol="0">
                      <a:spAutoFit/>
                    </a:bodyPr>
                    <a:lstStyle/>
                    <a:p>
                      <a:r>
                        <a:rPr lang="en-US" sz="1600" dirty="0"/>
                        <a:t>quasiparticle tunnel to the junctions</a:t>
                      </a:r>
                    </a:p>
                  </p:txBody>
                </p:sp>
                <p:sp>
                  <p:nvSpPr>
                    <p:cNvPr id="20" name="TextBox 19">
                      <a:extLst>
                        <a:ext uri="{FF2B5EF4-FFF2-40B4-BE49-F238E27FC236}">
                          <a16:creationId xmlns:a16="http://schemas.microsoft.com/office/drawing/2014/main" id="{D51C49FA-0124-544E-B606-8AD201BD91F0}"/>
                        </a:ext>
                      </a:extLst>
                    </p:cNvPr>
                    <p:cNvSpPr txBox="1"/>
                    <p:nvPr/>
                  </p:nvSpPr>
                  <p:spPr>
                    <a:xfrm>
                      <a:off x="1110429" y="5640773"/>
                      <a:ext cx="1797672" cy="338554"/>
                    </a:xfrm>
                    <a:prstGeom prst="rect">
                      <a:avLst/>
                    </a:prstGeom>
                    <a:noFill/>
                  </p:spPr>
                  <p:txBody>
                    <a:bodyPr wrap="none" rtlCol="0">
                      <a:spAutoFit/>
                    </a:bodyPr>
                    <a:lstStyle/>
                    <a:p>
                      <a:r>
                        <a:rPr lang="en-US" sz="1600" dirty="0"/>
                        <a:t>qubit decoherence </a:t>
                      </a:r>
                    </a:p>
                  </p:txBody>
                </p:sp>
              </p:grpSp>
              <p:grpSp>
                <p:nvGrpSpPr>
                  <p:cNvPr id="28" name="Group 27">
                    <a:extLst>
                      <a:ext uri="{FF2B5EF4-FFF2-40B4-BE49-F238E27FC236}">
                        <a16:creationId xmlns:a16="http://schemas.microsoft.com/office/drawing/2014/main" id="{B8574B9F-489C-C045-9FBC-22CC5389B528}"/>
                      </a:ext>
                    </a:extLst>
                  </p:cNvPr>
                  <p:cNvGrpSpPr/>
                  <p:nvPr/>
                </p:nvGrpSpPr>
                <p:grpSpPr>
                  <a:xfrm>
                    <a:off x="1906400" y="4739796"/>
                    <a:ext cx="10506" cy="1246364"/>
                    <a:chOff x="1906400" y="4739796"/>
                    <a:chExt cx="10506" cy="1246364"/>
                  </a:xfrm>
                </p:grpSpPr>
                <p:cxnSp>
                  <p:nvCxnSpPr>
                    <p:cNvPr id="23" name="Straight Arrow Connector 22">
                      <a:extLst>
                        <a:ext uri="{FF2B5EF4-FFF2-40B4-BE49-F238E27FC236}">
                          <a16:creationId xmlns:a16="http://schemas.microsoft.com/office/drawing/2014/main" id="{8A9078BA-B7B4-0144-9675-2145DBD2B89F}"/>
                        </a:ext>
                      </a:extLst>
                    </p:cNvPr>
                    <p:cNvCxnSpPr>
                      <a:cxnSpLocks/>
                    </p:cNvCxnSpPr>
                    <p:nvPr/>
                  </p:nvCxnSpPr>
                  <p:spPr>
                    <a:xfrm>
                      <a:off x="1916906" y="4739796"/>
                      <a:ext cx="0" cy="16927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84BE419E-6C4A-0044-9D9C-1C38162083E0}"/>
                        </a:ext>
                      </a:extLst>
                    </p:cNvPr>
                    <p:cNvCxnSpPr>
                      <a:cxnSpLocks/>
                    </p:cNvCxnSpPr>
                    <p:nvPr/>
                  </p:nvCxnSpPr>
                  <p:spPr>
                    <a:xfrm>
                      <a:off x="1916906" y="5088738"/>
                      <a:ext cx="0" cy="16927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9FAB7579-81BE-724A-A1D2-45D1902E740C}"/>
                        </a:ext>
                      </a:extLst>
                    </p:cNvPr>
                    <p:cNvCxnSpPr>
                      <a:cxnSpLocks/>
                    </p:cNvCxnSpPr>
                    <p:nvPr/>
                  </p:nvCxnSpPr>
                  <p:spPr>
                    <a:xfrm>
                      <a:off x="1916906" y="5432268"/>
                      <a:ext cx="0" cy="16927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93787E60-23BB-DA46-9784-0E64BAAE5CC7}"/>
                        </a:ext>
                      </a:extLst>
                    </p:cNvPr>
                    <p:cNvCxnSpPr>
                      <a:cxnSpLocks/>
                    </p:cNvCxnSpPr>
                    <p:nvPr/>
                  </p:nvCxnSpPr>
                  <p:spPr>
                    <a:xfrm>
                      <a:off x="1906400" y="5816883"/>
                      <a:ext cx="0" cy="16927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grpSp>
            <p:pic>
              <p:nvPicPr>
                <p:cNvPr id="33" name="Picture 32">
                  <a:extLst>
                    <a:ext uri="{FF2B5EF4-FFF2-40B4-BE49-F238E27FC236}">
                      <a16:creationId xmlns:a16="http://schemas.microsoft.com/office/drawing/2014/main" id="{3996A547-CBAD-7747-8FE3-6F047BA97072}"/>
                    </a:ext>
                  </a:extLst>
                </p:cNvPr>
                <p:cNvPicPr>
                  <a:picLocks noChangeAspect="1"/>
                </p:cNvPicPr>
                <p:nvPr/>
              </p:nvPicPr>
              <p:blipFill>
                <a:blip r:embed="rId4"/>
                <a:stretch>
                  <a:fillRect/>
                </a:stretch>
              </p:blipFill>
              <p:spPr>
                <a:xfrm>
                  <a:off x="3712356" y="3962406"/>
                  <a:ext cx="2871699" cy="2427719"/>
                </a:xfrm>
                <a:prstGeom prst="rect">
                  <a:avLst/>
                </a:prstGeom>
              </p:spPr>
              <p:style>
                <a:lnRef idx="0">
                  <a:schemeClr val="accent3"/>
                </a:lnRef>
                <a:fillRef idx="3">
                  <a:schemeClr val="accent3"/>
                </a:fillRef>
                <a:effectRef idx="3">
                  <a:schemeClr val="accent3"/>
                </a:effectRef>
                <a:fontRef idx="minor">
                  <a:schemeClr val="lt1"/>
                </a:fontRef>
              </p:style>
            </p:pic>
          </p:grpSp>
          <p:sp>
            <p:nvSpPr>
              <p:cNvPr id="35" name="TextBox 34">
                <a:extLst>
                  <a:ext uri="{FF2B5EF4-FFF2-40B4-BE49-F238E27FC236}">
                    <a16:creationId xmlns:a16="http://schemas.microsoft.com/office/drawing/2014/main" id="{AE4441CF-48D6-E745-BF90-A61D219ED7C0}"/>
                  </a:ext>
                </a:extLst>
              </p:cNvPr>
              <p:cNvSpPr txBox="1"/>
              <p:nvPr/>
            </p:nvSpPr>
            <p:spPr>
              <a:xfrm>
                <a:off x="3581400" y="6090044"/>
                <a:ext cx="981359" cy="338554"/>
              </a:xfrm>
              <a:prstGeom prst="rect">
                <a:avLst/>
              </a:prstGeom>
              <a:noFill/>
            </p:spPr>
            <p:txBody>
              <a:bodyPr wrap="none" rtlCol="0">
                <a:spAutoFit/>
              </a:bodyPr>
              <a:lstStyle/>
              <a:p>
                <a:r>
                  <a:rPr lang="en-US" sz="1600" dirty="0"/>
                  <a:t>𝛕 = 25 </a:t>
                </a:r>
                <a:r>
                  <a:rPr lang="en-US" sz="1600" dirty="0" err="1"/>
                  <a:t>ms</a:t>
                </a:r>
                <a:endParaRPr lang="en-US" sz="1600" dirty="0"/>
              </a:p>
            </p:txBody>
          </p:sp>
        </p:grpSp>
        <p:sp>
          <p:nvSpPr>
            <p:cNvPr id="39" name="TextBox 38">
              <a:extLst>
                <a:ext uri="{FF2B5EF4-FFF2-40B4-BE49-F238E27FC236}">
                  <a16:creationId xmlns:a16="http://schemas.microsoft.com/office/drawing/2014/main" id="{03A94CEB-8E72-B241-BC9E-02494453CFF9}"/>
                </a:ext>
              </a:extLst>
            </p:cNvPr>
            <p:cNvSpPr txBox="1"/>
            <p:nvPr/>
          </p:nvSpPr>
          <p:spPr>
            <a:xfrm>
              <a:off x="327649" y="3269068"/>
              <a:ext cx="1088311" cy="830997"/>
            </a:xfrm>
            <a:prstGeom prst="rect">
              <a:avLst/>
            </a:prstGeom>
            <a:noFill/>
          </p:spPr>
          <p:txBody>
            <a:bodyPr wrap="none" rtlCol="0">
              <a:spAutoFit/>
            </a:bodyPr>
            <a:lstStyle/>
            <a:p>
              <a:r>
                <a:rPr lang="en-US" sz="1600" dirty="0"/>
                <a:t>event rate:</a:t>
              </a:r>
            </a:p>
            <a:p>
              <a:r>
                <a:rPr lang="en-US" sz="1600" dirty="0"/>
                <a:t>1/7.6 s &amp;</a:t>
              </a:r>
            </a:p>
            <a:p>
              <a:r>
                <a:rPr lang="en-US" sz="1600" dirty="0"/>
                <a:t>1/38 s</a:t>
              </a:r>
            </a:p>
          </p:txBody>
        </p:sp>
      </p:grpSp>
      <p:sp>
        <p:nvSpPr>
          <p:cNvPr id="38" name="TextBox 37">
            <a:extLst>
              <a:ext uri="{FF2B5EF4-FFF2-40B4-BE49-F238E27FC236}">
                <a16:creationId xmlns:a16="http://schemas.microsoft.com/office/drawing/2014/main" id="{AE706DC2-F8FE-684F-BB50-2E71716013BB}"/>
              </a:ext>
            </a:extLst>
          </p:cNvPr>
          <p:cNvSpPr txBox="1"/>
          <p:nvPr/>
        </p:nvSpPr>
        <p:spPr>
          <a:xfrm>
            <a:off x="3877575" y="1913285"/>
            <a:ext cx="3611630" cy="338554"/>
          </a:xfrm>
          <a:prstGeom prst="rect">
            <a:avLst/>
          </a:prstGeom>
          <a:solidFill>
            <a:schemeClr val="bg1"/>
          </a:solidFill>
        </p:spPr>
        <p:txBody>
          <a:bodyPr wrap="none" rtlCol="0">
            <a:spAutoFit/>
          </a:bodyPr>
          <a:lstStyle/>
          <a:p>
            <a:r>
              <a:rPr lang="en-US" sz="1600" dirty="0"/>
              <a:t>Study context: Quantum Error Correction</a:t>
            </a:r>
          </a:p>
        </p:txBody>
      </p:sp>
      <p:sp>
        <p:nvSpPr>
          <p:cNvPr id="21" name="TextBox 20">
            <a:extLst>
              <a:ext uri="{FF2B5EF4-FFF2-40B4-BE49-F238E27FC236}">
                <a16:creationId xmlns:a16="http://schemas.microsoft.com/office/drawing/2014/main" id="{4B626B62-A6E0-AD45-8160-32821B586C5A}"/>
              </a:ext>
            </a:extLst>
          </p:cNvPr>
          <p:cNvSpPr txBox="1"/>
          <p:nvPr/>
        </p:nvSpPr>
        <p:spPr>
          <a:xfrm>
            <a:off x="7369134" y="2033475"/>
            <a:ext cx="4706800" cy="1754326"/>
          </a:xfrm>
          <a:prstGeom prst="rect">
            <a:avLst/>
          </a:prstGeom>
          <a:noFill/>
          <a:ln>
            <a:solidFill>
              <a:schemeClr val="bg1">
                <a:lumMod val="50000"/>
              </a:schemeClr>
            </a:solidFill>
          </a:ln>
        </p:spPr>
        <p:txBody>
          <a:bodyPr wrap="square" rtlCol="0">
            <a:spAutoFit/>
          </a:bodyPr>
          <a:lstStyle/>
          <a:p>
            <a:pPr algn="ctr"/>
            <a:r>
              <a:rPr lang="en-US" b="1" dirty="0">
                <a:solidFill>
                  <a:srgbClr val="008F00"/>
                </a:solidFill>
              </a:rPr>
              <a:t>Why should we care?</a:t>
            </a:r>
          </a:p>
          <a:p>
            <a:endParaRPr lang="en-US" b="1" dirty="0">
              <a:solidFill>
                <a:srgbClr val="008F00"/>
              </a:solidFill>
            </a:endParaRPr>
          </a:p>
          <a:p>
            <a:pPr marL="285750" indent="-285750">
              <a:buFont typeface="Wingdings" pitchFamily="2" charset="2"/>
              <a:buChar char="§"/>
            </a:pPr>
            <a:r>
              <a:rPr lang="en-US" dirty="0">
                <a:solidFill>
                  <a:srgbClr val="008F00"/>
                </a:solidFill>
              </a:rPr>
              <a:t>Building superconducting devices (qubit) </a:t>
            </a:r>
          </a:p>
          <a:p>
            <a:r>
              <a:rPr lang="en-US" dirty="0">
                <a:solidFill>
                  <a:srgbClr val="008F00"/>
                </a:solidFill>
              </a:rPr>
              <a:t>      based experiment for DM</a:t>
            </a:r>
          </a:p>
          <a:p>
            <a:pPr marL="285750" indent="-285750">
              <a:buFont typeface="Wingdings" pitchFamily="2" charset="2"/>
              <a:buChar char="§"/>
            </a:pPr>
            <a:r>
              <a:rPr lang="en-US" dirty="0">
                <a:solidFill>
                  <a:srgbClr val="008F00"/>
                </a:solidFill>
              </a:rPr>
              <a:t>Need to decrease dark rate of available SPD</a:t>
            </a:r>
          </a:p>
          <a:p>
            <a:pPr marL="285750" indent="-285750">
              <a:buFont typeface="Wingdings" pitchFamily="2" charset="2"/>
              <a:buChar char="§"/>
            </a:pPr>
            <a:r>
              <a:rPr lang="en-US" dirty="0">
                <a:solidFill>
                  <a:srgbClr val="008F00"/>
                </a:solidFill>
              </a:rPr>
              <a:t>Hasn’t been studied in detail before</a:t>
            </a:r>
          </a:p>
        </p:txBody>
      </p:sp>
      <p:sp>
        <p:nvSpPr>
          <p:cNvPr id="37" name="TextBox 36">
            <a:extLst>
              <a:ext uri="{FF2B5EF4-FFF2-40B4-BE49-F238E27FC236}">
                <a16:creationId xmlns:a16="http://schemas.microsoft.com/office/drawing/2014/main" id="{FB963E41-88AB-B64E-88C7-1D2D615586BC}"/>
              </a:ext>
            </a:extLst>
          </p:cNvPr>
          <p:cNvSpPr txBox="1"/>
          <p:nvPr/>
        </p:nvSpPr>
        <p:spPr>
          <a:xfrm>
            <a:off x="3373718" y="1276486"/>
            <a:ext cx="5312095" cy="369332"/>
          </a:xfrm>
          <a:prstGeom prst="rect">
            <a:avLst/>
          </a:prstGeom>
          <a:noFill/>
        </p:spPr>
        <p:txBody>
          <a:bodyPr wrap="none" rtlCol="0">
            <a:spAutoFit/>
          </a:bodyPr>
          <a:lstStyle/>
          <a:p>
            <a:r>
              <a:rPr lang="en-US" dirty="0"/>
              <a:t>High energy radiation: source of quasiparticle in qubits</a:t>
            </a:r>
          </a:p>
        </p:txBody>
      </p:sp>
    </p:spTree>
    <p:extLst>
      <p:ext uri="{BB962C8B-B14F-4D97-AF65-F5344CB8AC3E}">
        <p14:creationId xmlns:p14="http://schemas.microsoft.com/office/powerpoint/2010/main" val="12656304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A710C-3D5A-C564-F838-343A03AEB21C}"/>
              </a:ext>
            </a:extLst>
          </p:cNvPr>
          <p:cNvSpPr>
            <a:spLocks noGrp="1"/>
          </p:cNvSpPr>
          <p:nvPr>
            <p:ph type="title"/>
          </p:nvPr>
        </p:nvSpPr>
        <p:spPr>
          <a:xfrm>
            <a:off x="1248558" y="251569"/>
            <a:ext cx="9694883" cy="1325563"/>
          </a:xfrm>
        </p:spPr>
        <p:txBody>
          <a:bodyPr/>
          <a:lstStyle/>
          <a:p>
            <a:pPr algn="ctr"/>
            <a:r>
              <a:rPr lang="en-US" b="1" dirty="0">
                <a:solidFill>
                  <a:schemeClr val="bg1"/>
                </a:solidFill>
              </a:rPr>
              <a:t>Qubit based wave-like Dark Matter search</a:t>
            </a:r>
          </a:p>
        </p:txBody>
      </p:sp>
      <p:sp>
        <p:nvSpPr>
          <p:cNvPr id="5" name="Slide Number Placeholder 4">
            <a:extLst>
              <a:ext uri="{FF2B5EF4-FFF2-40B4-BE49-F238E27FC236}">
                <a16:creationId xmlns:a16="http://schemas.microsoft.com/office/drawing/2014/main" id="{3A7C1568-643B-B2CD-DFD3-6D50079AADFA}"/>
              </a:ext>
            </a:extLst>
          </p:cNvPr>
          <p:cNvSpPr>
            <a:spLocks noGrp="1"/>
          </p:cNvSpPr>
          <p:nvPr>
            <p:ph type="sldNum" sz="quarter" idx="12"/>
          </p:nvPr>
        </p:nvSpPr>
        <p:spPr/>
        <p:txBody>
          <a:bodyPr/>
          <a:lstStyle/>
          <a:p>
            <a:fld id="{2E1AC667-16BE-7E44-B299-A9E074F1C0F9}" type="slidenum">
              <a:rPr lang="en-US" smtClean="0"/>
              <a:t>39</a:t>
            </a:fld>
            <a:endParaRPr lang="en-US" dirty="0"/>
          </a:p>
        </p:txBody>
      </p:sp>
      <p:pic>
        <p:nvPicPr>
          <p:cNvPr id="6" name="Picture 5">
            <a:extLst>
              <a:ext uri="{FF2B5EF4-FFF2-40B4-BE49-F238E27FC236}">
                <a16:creationId xmlns:a16="http://schemas.microsoft.com/office/drawing/2014/main" id="{BA078D19-5D3C-9447-C927-93A6517595C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3023" r="25582"/>
          <a:stretch/>
        </p:blipFill>
        <p:spPr>
          <a:xfrm>
            <a:off x="406464" y="3510577"/>
            <a:ext cx="1477272" cy="1772726"/>
          </a:xfrm>
          <a:prstGeom prst="rect">
            <a:avLst/>
          </a:prstGeom>
        </p:spPr>
        <p:style>
          <a:lnRef idx="0">
            <a:schemeClr val="accent5"/>
          </a:lnRef>
          <a:fillRef idx="3">
            <a:schemeClr val="accent5"/>
          </a:fillRef>
          <a:effectRef idx="3">
            <a:schemeClr val="accent5"/>
          </a:effectRef>
          <a:fontRef idx="minor">
            <a:schemeClr val="lt1"/>
          </a:fontRef>
        </p:style>
      </p:pic>
      <p:sp>
        <p:nvSpPr>
          <p:cNvPr id="7" name="TextBox 6">
            <a:extLst>
              <a:ext uri="{FF2B5EF4-FFF2-40B4-BE49-F238E27FC236}">
                <a16:creationId xmlns:a16="http://schemas.microsoft.com/office/drawing/2014/main" id="{B0C635FA-5063-D53B-4CA5-8B4EB63CD349}"/>
              </a:ext>
            </a:extLst>
          </p:cNvPr>
          <p:cNvSpPr txBox="1"/>
          <p:nvPr/>
        </p:nvSpPr>
        <p:spPr>
          <a:xfrm>
            <a:off x="491047" y="5283303"/>
            <a:ext cx="1392689" cy="400110"/>
          </a:xfrm>
          <a:prstGeom prst="rect">
            <a:avLst/>
          </a:prstGeom>
          <a:noFill/>
        </p:spPr>
        <p:txBody>
          <a:bodyPr wrap="none" rtlCol="0">
            <a:spAutoFit/>
          </a:bodyPr>
          <a:lstStyle/>
          <a:p>
            <a:r>
              <a:rPr lang="en-US" sz="2000" b="1" dirty="0"/>
              <a:t>Qubit array</a:t>
            </a:r>
          </a:p>
        </p:txBody>
      </p:sp>
      <p:sp>
        <p:nvSpPr>
          <p:cNvPr id="15" name="TextBox 14">
            <a:extLst>
              <a:ext uri="{FF2B5EF4-FFF2-40B4-BE49-F238E27FC236}">
                <a16:creationId xmlns:a16="http://schemas.microsoft.com/office/drawing/2014/main" id="{708292B3-CDB8-2370-C144-46120D2D7359}"/>
              </a:ext>
            </a:extLst>
          </p:cNvPr>
          <p:cNvSpPr txBox="1"/>
          <p:nvPr/>
        </p:nvSpPr>
        <p:spPr>
          <a:xfrm>
            <a:off x="3830715" y="1907348"/>
            <a:ext cx="2062488" cy="461665"/>
          </a:xfrm>
          <a:prstGeom prst="rect">
            <a:avLst/>
          </a:prstGeom>
          <a:noFill/>
        </p:spPr>
        <p:txBody>
          <a:bodyPr wrap="none" rtlCol="0">
            <a:spAutoFit/>
          </a:bodyPr>
          <a:lstStyle/>
          <a:p>
            <a:r>
              <a:rPr lang="en-US" sz="2400" b="1" dirty="0"/>
              <a:t>Qubit detector</a:t>
            </a:r>
          </a:p>
        </p:txBody>
      </p:sp>
      <p:grpSp>
        <p:nvGrpSpPr>
          <p:cNvPr id="23" name="Group 22">
            <a:extLst>
              <a:ext uri="{FF2B5EF4-FFF2-40B4-BE49-F238E27FC236}">
                <a16:creationId xmlns:a16="http://schemas.microsoft.com/office/drawing/2014/main" id="{4F4F76EE-B87A-2E70-3B4E-B922C0B6911C}"/>
              </a:ext>
            </a:extLst>
          </p:cNvPr>
          <p:cNvGrpSpPr/>
          <p:nvPr/>
        </p:nvGrpSpPr>
        <p:grpSpPr>
          <a:xfrm>
            <a:off x="1932003" y="2386426"/>
            <a:ext cx="5893177" cy="3424689"/>
            <a:chOff x="92769" y="1768570"/>
            <a:chExt cx="5523699" cy="3443688"/>
          </a:xfrm>
        </p:grpSpPr>
        <p:pic>
          <p:nvPicPr>
            <p:cNvPr id="25" name="Picture 24">
              <a:extLst>
                <a:ext uri="{FF2B5EF4-FFF2-40B4-BE49-F238E27FC236}">
                  <a16:creationId xmlns:a16="http://schemas.microsoft.com/office/drawing/2014/main" id="{891E4C8D-02EB-6419-E262-3EE24DC36151}"/>
                </a:ext>
              </a:extLst>
            </p:cNvPr>
            <p:cNvPicPr>
              <a:picLocks noChangeAspect="1"/>
            </p:cNvPicPr>
            <p:nvPr/>
          </p:nvPicPr>
          <p:blipFill>
            <a:blip r:embed="rId3"/>
            <a:stretch>
              <a:fillRect/>
            </a:stretch>
          </p:blipFill>
          <p:spPr>
            <a:xfrm>
              <a:off x="92769" y="3734584"/>
              <a:ext cx="2245529" cy="1477674"/>
            </a:xfrm>
            <a:prstGeom prst="rect">
              <a:avLst/>
            </a:prstGeom>
          </p:spPr>
        </p:pic>
        <p:pic>
          <p:nvPicPr>
            <p:cNvPr id="27" name="Content Placeholder 4" descr="Screen Shot 2018-03-02 at 2.24.46 PM.png">
              <a:extLst>
                <a:ext uri="{FF2B5EF4-FFF2-40B4-BE49-F238E27FC236}">
                  <a16:creationId xmlns:a16="http://schemas.microsoft.com/office/drawing/2014/main" id="{940F9F56-6E57-4062-D449-EA3D40D912D2}"/>
                </a:ext>
              </a:extLst>
            </p:cNvPr>
            <p:cNvPicPr>
              <a:picLocks noChangeAspect="1"/>
            </p:cNvPicPr>
            <p:nvPr/>
          </p:nvPicPr>
          <p:blipFill>
            <a:blip r:embed="rId4">
              <a:extLst>
                <a:ext uri="{28A0092B-C50C-407E-A947-70E740481C1C}">
                  <a14:useLocalDpi xmlns:a14="http://schemas.microsoft.com/office/drawing/2010/main" val="0"/>
                </a:ext>
              </a:extLst>
            </a:blip>
            <a:srcRect l="-62335" r="-62335"/>
            <a:stretch>
              <a:fillRect/>
            </a:stretch>
          </p:blipFill>
          <p:spPr>
            <a:xfrm>
              <a:off x="931432" y="1768570"/>
              <a:ext cx="3887801" cy="2143741"/>
            </a:xfrm>
            <a:prstGeom prst="rect">
              <a:avLst/>
            </a:prstGeom>
            <a:effectLst>
              <a:softEdge rad="63500"/>
            </a:effectLst>
          </p:spPr>
        </p:pic>
        <p:cxnSp>
          <p:nvCxnSpPr>
            <p:cNvPr id="31" name="Straight Connector 30">
              <a:extLst>
                <a:ext uri="{FF2B5EF4-FFF2-40B4-BE49-F238E27FC236}">
                  <a16:creationId xmlns:a16="http://schemas.microsoft.com/office/drawing/2014/main" id="{97E01553-7E70-1448-ED71-9CDAE23F0A3C}"/>
                </a:ext>
              </a:extLst>
            </p:cNvPr>
            <p:cNvCxnSpPr>
              <a:cxnSpLocks/>
            </p:cNvCxnSpPr>
            <p:nvPr/>
          </p:nvCxnSpPr>
          <p:spPr>
            <a:xfrm>
              <a:off x="1391110" y="4098171"/>
              <a:ext cx="3255224" cy="17156"/>
            </a:xfrm>
            <a:prstGeom prst="line">
              <a:avLst/>
            </a:prstGeom>
            <a:ln>
              <a:solidFill>
                <a:schemeClr val="bg1">
                  <a:lumMod val="65000"/>
                </a:schemeClr>
              </a:solidFill>
              <a:prstDash val="sysDash"/>
            </a:ln>
          </p:spPr>
          <p:style>
            <a:lnRef idx="2">
              <a:schemeClr val="accent1"/>
            </a:lnRef>
            <a:fillRef idx="0">
              <a:schemeClr val="accent1"/>
            </a:fillRef>
            <a:effectRef idx="1">
              <a:schemeClr val="accent1"/>
            </a:effectRef>
            <a:fontRef idx="minor">
              <a:schemeClr val="tx1"/>
            </a:fontRef>
          </p:style>
        </p:cxnSp>
        <p:grpSp>
          <p:nvGrpSpPr>
            <p:cNvPr id="33" name="Group 32">
              <a:extLst>
                <a:ext uri="{FF2B5EF4-FFF2-40B4-BE49-F238E27FC236}">
                  <a16:creationId xmlns:a16="http://schemas.microsoft.com/office/drawing/2014/main" id="{DE61AF46-6E5D-66AF-5F7E-896326C5AC59}"/>
                </a:ext>
              </a:extLst>
            </p:cNvPr>
            <p:cNvGrpSpPr/>
            <p:nvPr/>
          </p:nvGrpSpPr>
          <p:grpSpPr>
            <a:xfrm>
              <a:off x="2231376" y="4163182"/>
              <a:ext cx="2916729" cy="1020737"/>
              <a:chOff x="2450037" y="3941852"/>
              <a:chExt cx="2916729" cy="1020737"/>
            </a:xfrm>
          </p:grpSpPr>
          <p:sp>
            <p:nvSpPr>
              <p:cNvPr id="45" name="Can 44">
                <a:extLst>
                  <a:ext uri="{FF2B5EF4-FFF2-40B4-BE49-F238E27FC236}">
                    <a16:creationId xmlns:a16="http://schemas.microsoft.com/office/drawing/2014/main" id="{6E87C164-F832-ADAF-9812-DB20E207FE24}"/>
                  </a:ext>
                </a:extLst>
              </p:cNvPr>
              <p:cNvSpPr/>
              <p:nvPr/>
            </p:nvSpPr>
            <p:spPr>
              <a:xfrm>
                <a:off x="2450037" y="3941852"/>
                <a:ext cx="1356247" cy="1020737"/>
              </a:xfrm>
              <a:prstGeom prst="can">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p>
            </p:txBody>
          </p:sp>
          <p:sp>
            <p:nvSpPr>
              <p:cNvPr id="46" name="TextBox 45">
                <a:extLst>
                  <a:ext uri="{FF2B5EF4-FFF2-40B4-BE49-F238E27FC236}">
                    <a16:creationId xmlns:a16="http://schemas.microsoft.com/office/drawing/2014/main" id="{E6AF3335-0BDB-C733-3B44-59D8B67CA1B5}"/>
                  </a:ext>
                </a:extLst>
              </p:cNvPr>
              <p:cNvSpPr txBox="1"/>
              <p:nvPr/>
            </p:nvSpPr>
            <p:spPr>
              <a:xfrm>
                <a:off x="3937707" y="4032267"/>
                <a:ext cx="1429059" cy="711813"/>
              </a:xfrm>
              <a:prstGeom prst="rect">
                <a:avLst/>
              </a:prstGeom>
              <a:noFill/>
            </p:spPr>
            <p:txBody>
              <a:bodyPr wrap="none" rtlCol="0">
                <a:spAutoFit/>
              </a:bodyPr>
              <a:lstStyle/>
              <a:p>
                <a:r>
                  <a:rPr lang="en-US" sz="2000" dirty="0">
                    <a:solidFill>
                      <a:schemeClr val="accent1"/>
                    </a:solidFill>
                  </a:rPr>
                  <a:t>Temperature</a:t>
                </a:r>
              </a:p>
              <a:p>
                <a:r>
                  <a:rPr lang="en-US" sz="2000" dirty="0">
                    <a:solidFill>
                      <a:schemeClr val="accent1"/>
                    </a:solidFill>
                  </a:rPr>
                  <a:t> 10 </a:t>
                </a:r>
                <a:r>
                  <a:rPr lang="en-US" sz="2000" dirty="0" err="1">
                    <a:solidFill>
                      <a:schemeClr val="accent1"/>
                    </a:solidFill>
                  </a:rPr>
                  <a:t>mK</a:t>
                </a:r>
                <a:endParaRPr lang="en-US" sz="2000" dirty="0">
                  <a:solidFill>
                    <a:schemeClr val="accent1"/>
                  </a:solidFill>
                </a:endParaRPr>
              </a:p>
            </p:txBody>
          </p:sp>
        </p:grpSp>
        <p:grpSp>
          <p:nvGrpSpPr>
            <p:cNvPr id="34" name="Group 33">
              <a:extLst>
                <a:ext uri="{FF2B5EF4-FFF2-40B4-BE49-F238E27FC236}">
                  <a16:creationId xmlns:a16="http://schemas.microsoft.com/office/drawing/2014/main" id="{4DE29BCD-856A-1530-2784-B4CFAD256BBC}"/>
                </a:ext>
              </a:extLst>
            </p:cNvPr>
            <p:cNvGrpSpPr/>
            <p:nvPr/>
          </p:nvGrpSpPr>
          <p:grpSpPr>
            <a:xfrm>
              <a:off x="2800331" y="2215106"/>
              <a:ext cx="2816137" cy="1121539"/>
              <a:chOff x="3168591" y="-300893"/>
              <a:chExt cx="2816137" cy="1121539"/>
            </a:xfrm>
          </p:grpSpPr>
          <p:grpSp>
            <p:nvGrpSpPr>
              <p:cNvPr id="38" name="Group 37">
                <a:extLst>
                  <a:ext uri="{FF2B5EF4-FFF2-40B4-BE49-F238E27FC236}">
                    <a16:creationId xmlns:a16="http://schemas.microsoft.com/office/drawing/2014/main" id="{61ABC93D-1BC8-9E8D-16F1-5A84831EA3CB}"/>
                  </a:ext>
                </a:extLst>
              </p:cNvPr>
              <p:cNvGrpSpPr/>
              <p:nvPr/>
            </p:nvGrpSpPr>
            <p:grpSpPr>
              <a:xfrm>
                <a:off x="4279813" y="-300893"/>
                <a:ext cx="1704915" cy="1121539"/>
                <a:chOff x="4279813" y="-300893"/>
                <a:chExt cx="1704915" cy="1121539"/>
              </a:xfrm>
            </p:grpSpPr>
            <p:sp>
              <p:nvSpPr>
                <p:cNvPr id="43" name="TextBox 42">
                  <a:extLst>
                    <a:ext uri="{FF2B5EF4-FFF2-40B4-BE49-F238E27FC236}">
                      <a16:creationId xmlns:a16="http://schemas.microsoft.com/office/drawing/2014/main" id="{3AC91315-EC7D-9AD0-AE9A-F82A3613790F}"/>
                    </a:ext>
                  </a:extLst>
                </p:cNvPr>
                <p:cNvSpPr txBox="1"/>
                <p:nvPr/>
              </p:nvSpPr>
              <p:spPr>
                <a:xfrm>
                  <a:off x="4296191" y="-300893"/>
                  <a:ext cx="871949" cy="655037"/>
                </a:xfrm>
                <a:prstGeom prst="rect">
                  <a:avLst/>
                </a:prstGeom>
                <a:noFill/>
              </p:spPr>
              <p:txBody>
                <a:bodyPr wrap="none" rtlCol="0">
                  <a:spAutoFit/>
                </a:bodyPr>
                <a:lstStyle/>
                <a:p>
                  <a:r>
                    <a:rPr lang="en-US" sz="2000" dirty="0">
                      <a:solidFill>
                        <a:schemeClr val="accent1"/>
                      </a:solidFill>
                    </a:rPr>
                    <a:t>readout</a:t>
                  </a:r>
                </a:p>
                <a:p>
                  <a:r>
                    <a:rPr lang="en-US" sz="2000" dirty="0">
                      <a:solidFill>
                        <a:schemeClr val="accent1"/>
                      </a:solidFill>
                    </a:rPr>
                    <a:t>cavity</a:t>
                  </a:r>
                </a:p>
              </p:txBody>
            </p:sp>
            <p:sp>
              <p:nvSpPr>
                <p:cNvPr id="44" name="TextBox 43">
                  <a:extLst>
                    <a:ext uri="{FF2B5EF4-FFF2-40B4-BE49-F238E27FC236}">
                      <a16:creationId xmlns:a16="http://schemas.microsoft.com/office/drawing/2014/main" id="{369F7163-7567-6F66-34A7-FAFF6F4BF758}"/>
                    </a:ext>
                  </a:extLst>
                </p:cNvPr>
                <p:cNvSpPr txBox="1"/>
                <p:nvPr/>
              </p:nvSpPr>
              <p:spPr>
                <a:xfrm>
                  <a:off x="4279813" y="449254"/>
                  <a:ext cx="1704915" cy="371392"/>
                </a:xfrm>
                <a:prstGeom prst="rect">
                  <a:avLst/>
                </a:prstGeom>
                <a:noFill/>
              </p:spPr>
              <p:txBody>
                <a:bodyPr wrap="square" rtlCol="0">
                  <a:spAutoFit/>
                </a:bodyPr>
                <a:lstStyle/>
                <a:p>
                  <a:r>
                    <a:rPr lang="en-US" sz="2000" dirty="0">
                      <a:solidFill>
                        <a:schemeClr val="accent1"/>
                      </a:solidFill>
                    </a:rPr>
                    <a:t>qubit</a:t>
                  </a:r>
                </a:p>
              </p:txBody>
            </p:sp>
          </p:grpSp>
          <p:grpSp>
            <p:nvGrpSpPr>
              <p:cNvPr id="39" name="Group 38">
                <a:extLst>
                  <a:ext uri="{FF2B5EF4-FFF2-40B4-BE49-F238E27FC236}">
                    <a16:creationId xmlns:a16="http://schemas.microsoft.com/office/drawing/2014/main" id="{D85281F2-BB7A-B541-3ACF-1489AFD518D5}"/>
                  </a:ext>
                </a:extLst>
              </p:cNvPr>
              <p:cNvGrpSpPr/>
              <p:nvPr/>
            </p:nvGrpSpPr>
            <p:grpSpPr>
              <a:xfrm>
                <a:off x="3168591" y="-203646"/>
                <a:ext cx="1146870" cy="818606"/>
                <a:chOff x="3168591" y="-203646"/>
                <a:chExt cx="1146870" cy="818606"/>
              </a:xfrm>
            </p:grpSpPr>
            <p:cxnSp>
              <p:nvCxnSpPr>
                <p:cNvPr id="40" name="Straight Arrow Connector 39">
                  <a:extLst>
                    <a:ext uri="{FF2B5EF4-FFF2-40B4-BE49-F238E27FC236}">
                      <a16:creationId xmlns:a16="http://schemas.microsoft.com/office/drawing/2014/main" id="{814590B0-94F8-E113-5E0B-53944D8655ED}"/>
                    </a:ext>
                  </a:extLst>
                </p:cNvPr>
                <p:cNvCxnSpPr>
                  <a:cxnSpLocks/>
                </p:cNvCxnSpPr>
                <p:nvPr/>
              </p:nvCxnSpPr>
              <p:spPr>
                <a:xfrm>
                  <a:off x="3596306" y="-39783"/>
                  <a:ext cx="719155"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a:extLst>
                    <a:ext uri="{FF2B5EF4-FFF2-40B4-BE49-F238E27FC236}">
                      <a16:creationId xmlns:a16="http://schemas.microsoft.com/office/drawing/2014/main" id="{01265CA1-BA83-B339-47C8-9D18EC6F88B2}"/>
                    </a:ext>
                  </a:extLst>
                </p:cNvPr>
                <p:cNvCxnSpPr>
                  <a:cxnSpLocks/>
                </p:cNvCxnSpPr>
                <p:nvPr/>
              </p:nvCxnSpPr>
              <p:spPr>
                <a:xfrm>
                  <a:off x="3340337" y="319507"/>
                  <a:ext cx="925637" cy="29545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42" name="Picture 41" descr="Screen Shot 2018-03-02 at 2.25.45 PM.png">
                  <a:extLst>
                    <a:ext uri="{FF2B5EF4-FFF2-40B4-BE49-F238E27FC236}">
                      <a16:creationId xmlns:a16="http://schemas.microsoft.com/office/drawing/2014/main" id="{F5BBCAB5-62C0-55F2-2314-DC2AD56125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2919852" y="45093"/>
                  <a:ext cx="685258" cy="187780"/>
                </a:xfrm>
                <a:prstGeom prst="rect">
                  <a:avLst/>
                </a:prstGeom>
              </p:spPr>
            </p:pic>
          </p:grpSp>
        </p:grpSp>
        <p:cxnSp>
          <p:nvCxnSpPr>
            <p:cNvPr id="35" name="Straight Connector 34">
              <a:extLst>
                <a:ext uri="{FF2B5EF4-FFF2-40B4-BE49-F238E27FC236}">
                  <a16:creationId xmlns:a16="http://schemas.microsoft.com/office/drawing/2014/main" id="{0E9CA467-717C-23D5-8121-B928495BBCF2}"/>
                </a:ext>
              </a:extLst>
            </p:cNvPr>
            <p:cNvCxnSpPr>
              <a:cxnSpLocks/>
            </p:cNvCxnSpPr>
            <p:nvPr/>
          </p:nvCxnSpPr>
          <p:spPr>
            <a:xfrm>
              <a:off x="2886443" y="3853586"/>
              <a:ext cx="0" cy="406033"/>
            </a:xfrm>
            <a:prstGeom prst="line">
              <a:avLst/>
            </a:prstGeom>
            <a:ln w="57150"/>
          </p:spPr>
          <p:style>
            <a:lnRef idx="2">
              <a:schemeClr val="accent1"/>
            </a:lnRef>
            <a:fillRef idx="0">
              <a:schemeClr val="accent1"/>
            </a:fillRef>
            <a:effectRef idx="1">
              <a:schemeClr val="accent1"/>
            </a:effectRef>
            <a:fontRef idx="minor">
              <a:schemeClr val="tx1"/>
            </a:fontRef>
          </p:style>
        </p:cxnSp>
        <p:sp>
          <p:nvSpPr>
            <p:cNvPr id="36" name="TextBox 35">
              <a:extLst>
                <a:ext uri="{FF2B5EF4-FFF2-40B4-BE49-F238E27FC236}">
                  <a16:creationId xmlns:a16="http://schemas.microsoft.com/office/drawing/2014/main" id="{29275436-5861-9AEC-7161-06E0E6994170}"/>
                </a:ext>
              </a:extLst>
            </p:cNvPr>
            <p:cNvSpPr txBox="1"/>
            <p:nvPr/>
          </p:nvSpPr>
          <p:spPr>
            <a:xfrm>
              <a:off x="2501645" y="4793349"/>
              <a:ext cx="249410" cy="297114"/>
            </a:xfrm>
            <a:prstGeom prst="rect">
              <a:avLst/>
            </a:prstGeom>
            <a:noFill/>
          </p:spPr>
          <p:txBody>
            <a:bodyPr wrap="none" rtlCol="0">
              <a:spAutoFit/>
            </a:bodyPr>
            <a:lstStyle/>
            <a:p>
              <a:r>
                <a:rPr lang="en-US" dirty="0"/>
                <a:t>𝝲</a:t>
              </a:r>
            </a:p>
          </p:txBody>
        </p:sp>
        <p:sp>
          <p:nvSpPr>
            <p:cNvPr id="37" name="TextBox 36">
              <a:extLst>
                <a:ext uri="{FF2B5EF4-FFF2-40B4-BE49-F238E27FC236}">
                  <a16:creationId xmlns:a16="http://schemas.microsoft.com/office/drawing/2014/main" id="{C4765609-F4C2-8660-0243-745BEF151959}"/>
                </a:ext>
              </a:extLst>
            </p:cNvPr>
            <p:cNvSpPr txBox="1"/>
            <p:nvPr/>
          </p:nvSpPr>
          <p:spPr>
            <a:xfrm>
              <a:off x="2951874" y="4361106"/>
              <a:ext cx="249410" cy="297114"/>
            </a:xfrm>
            <a:prstGeom prst="rect">
              <a:avLst/>
            </a:prstGeom>
            <a:noFill/>
          </p:spPr>
          <p:txBody>
            <a:bodyPr wrap="none" rtlCol="0">
              <a:spAutoFit/>
            </a:bodyPr>
            <a:lstStyle/>
            <a:p>
              <a:r>
                <a:rPr lang="en-US" dirty="0"/>
                <a:t>𝝲</a:t>
              </a:r>
            </a:p>
          </p:txBody>
        </p:sp>
      </p:grpSp>
      <p:sp>
        <p:nvSpPr>
          <p:cNvPr id="47" name="TextBox 46">
            <a:extLst>
              <a:ext uri="{FF2B5EF4-FFF2-40B4-BE49-F238E27FC236}">
                <a16:creationId xmlns:a16="http://schemas.microsoft.com/office/drawing/2014/main" id="{B0B3A9D4-BF83-BCDD-41D4-4EB0B5E6166F}"/>
              </a:ext>
            </a:extLst>
          </p:cNvPr>
          <p:cNvSpPr txBox="1"/>
          <p:nvPr/>
        </p:nvSpPr>
        <p:spPr>
          <a:xfrm>
            <a:off x="4532183" y="5197117"/>
            <a:ext cx="1042978" cy="400110"/>
          </a:xfrm>
          <a:prstGeom prst="rect">
            <a:avLst/>
          </a:prstGeom>
          <a:noFill/>
        </p:spPr>
        <p:txBody>
          <a:bodyPr wrap="none" rtlCol="0">
            <a:spAutoFit/>
          </a:bodyPr>
          <a:lstStyle/>
          <a:p>
            <a:r>
              <a:rPr lang="en-US" sz="2000" dirty="0"/>
              <a:t>photons</a:t>
            </a:r>
          </a:p>
        </p:txBody>
      </p:sp>
      <p:sp>
        <p:nvSpPr>
          <p:cNvPr id="49" name="TextBox 48">
            <a:extLst>
              <a:ext uri="{FF2B5EF4-FFF2-40B4-BE49-F238E27FC236}">
                <a16:creationId xmlns:a16="http://schemas.microsoft.com/office/drawing/2014/main" id="{B3E26E33-EEE6-2BDD-7F6D-C69F71A88C4C}"/>
              </a:ext>
            </a:extLst>
          </p:cNvPr>
          <p:cNvSpPr txBox="1"/>
          <p:nvPr/>
        </p:nvSpPr>
        <p:spPr>
          <a:xfrm>
            <a:off x="2949996" y="2408571"/>
            <a:ext cx="1238873" cy="1323439"/>
          </a:xfrm>
          <a:prstGeom prst="rect">
            <a:avLst/>
          </a:prstGeom>
          <a:noFill/>
        </p:spPr>
        <p:txBody>
          <a:bodyPr wrap="square" rtlCol="0">
            <a:spAutoFit/>
          </a:bodyPr>
          <a:lstStyle/>
          <a:p>
            <a:r>
              <a:rPr lang="en-US" sz="2000" dirty="0">
                <a:solidFill>
                  <a:schemeClr val="accent1"/>
                </a:solidFill>
              </a:rPr>
              <a:t>excellent</a:t>
            </a:r>
          </a:p>
          <a:p>
            <a:r>
              <a:rPr lang="en-US" sz="2000" dirty="0">
                <a:solidFill>
                  <a:schemeClr val="accent1"/>
                </a:solidFill>
              </a:rPr>
              <a:t>photon</a:t>
            </a:r>
          </a:p>
          <a:p>
            <a:r>
              <a:rPr lang="en-US" sz="2000" dirty="0">
                <a:solidFill>
                  <a:schemeClr val="accent1"/>
                </a:solidFill>
              </a:rPr>
              <a:t>detector</a:t>
            </a:r>
          </a:p>
          <a:p>
            <a:endParaRPr lang="en-US" sz="2000" dirty="0">
              <a:solidFill>
                <a:schemeClr val="accent1"/>
              </a:solidFill>
            </a:endParaRPr>
          </a:p>
        </p:txBody>
      </p:sp>
      <p:grpSp>
        <p:nvGrpSpPr>
          <p:cNvPr id="14" name="Group 13">
            <a:extLst>
              <a:ext uri="{FF2B5EF4-FFF2-40B4-BE49-F238E27FC236}">
                <a16:creationId xmlns:a16="http://schemas.microsoft.com/office/drawing/2014/main" id="{B35C3F53-102B-22A4-912E-E59090193C1A}"/>
              </a:ext>
            </a:extLst>
          </p:cNvPr>
          <p:cNvGrpSpPr/>
          <p:nvPr/>
        </p:nvGrpSpPr>
        <p:grpSpPr>
          <a:xfrm>
            <a:off x="7330042" y="1242051"/>
            <a:ext cx="4331537" cy="1874694"/>
            <a:chOff x="4572000" y="1391904"/>
            <a:chExt cx="4331537" cy="1874694"/>
          </a:xfrm>
        </p:grpSpPr>
        <p:grpSp>
          <p:nvGrpSpPr>
            <p:cNvPr id="16" name="Group 15">
              <a:extLst>
                <a:ext uri="{FF2B5EF4-FFF2-40B4-BE49-F238E27FC236}">
                  <a16:creationId xmlns:a16="http://schemas.microsoft.com/office/drawing/2014/main" id="{040AE7EB-05D2-6322-D3F2-48FB126425A4}"/>
                </a:ext>
              </a:extLst>
            </p:cNvPr>
            <p:cNvGrpSpPr/>
            <p:nvPr/>
          </p:nvGrpSpPr>
          <p:grpSpPr>
            <a:xfrm>
              <a:off x="5270629" y="2088424"/>
              <a:ext cx="3632908" cy="1178174"/>
              <a:chOff x="5270629" y="2088424"/>
              <a:chExt cx="3632908" cy="1178174"/>
            </a:xfrm>
          </p:grpSpPr>
          <p:sp>
            <p:nvSpPr>
              <p:cNvPr id="18" name="TextBox 17">
                <a:extLst>
                  <a:ext uri="{FF2B5EF4-FFF2-40B4-BE49-F238E27FC236}">
                    <a16:creationId xmlns:a16="http://schemas.microsoft.com/office/drawing/2014/main" id="{89BDC650-6B12-48ED-ADCF-3AD5ED31C5A5}"/>
                  </a:ext>
                </a:extLst>
              </p:cNvPr>
              <p:cNvSpPr txBox="1"/>
              <p:nvPr/>
            </p:nvSpPr>
            <p:spPr>
              <a:xfrm>
                <a:off x="7541626" y="2097047"/>
                <a:ext cx="1361911" cy="1169551"/>
              </a:xfrm>
              <a:prstGeom prst="rect">
                <a:avLst/>
              </a:prstGeom>
              <a:noFill/>
            </p:spPr>
            <p:txBody>
              <a:bodyPr wrap="none" rtlCol="0">
                <a:spAutoFit/>
              </a:bodyPr>
              <a:lstStyle/>
              <a:p>
                <a:r>
                  <a:rPr lang="en-US" sz="1400" b="1" dirty="0">
                    <a:solidFill>
                      <a:schemeClr val="bg1"/>
                    </a:solidFill>
                  </a:rPr>
                  <a:t>mixed state</a:t>
                </a:r>
              </a:p>
              <a:p>
                <a:r>
                  <a:rPr lang="en-US" sz="1400" dirty="0">
                    <a:solidFill>
                      <a:schemeClr val="bg1"/>
                    </a:solidFill>
                  </a:rPr>
                  <a:t>g ~ </a:t>
                </a:r>
                <a:r>
                  <a:rPr lang="en-US" sz="1400" b="1" dirty="0" err="1">
                    <a:solidFill>
                      <a:schemeClr val="bg1"/>
                    </a:solidFill>
                  </a:rPr>
                  <a:t>d.E</a:t>
                </a:r>
                <a:r>
                  <a:rPr lang="en-US" sz="1400" dirty="0">
                    <a:solidFill>
                      <a:schemeClr val="bg1"/>
                    </a:solidFill>
                  </a:rPr>
                  <a:t>:</a:t>
                </a:r>
              </a:p>
              <a:p>
                <a:r>
                  <a:rPr lang="en-US" sz="1400" dirty="0" err="1">
                    <a:solidFill>
                      <a:schemeClr val="bg1"/>
                    </a:solidFill>
                  </a:rPr>
                  <a:t>Δ</a:t>
                </a:r>
                <a:r>
                  <a:rPr lang="en-US" sz="1400" dirty="0">
                    <a:solidFill>
                      <a:schemeClr val="bg1"/>
                    </a:solidFill>
                  </a:rPr>
                  <a:t>: </a:t>
                </a:r>
                <a:r>
                  <a:rPr lang="en-US" sz="1400" dirty="0" err="1">
                    <a:solidFill>
                      <a:schemeClr val="bg1"/>
                    </a:solidFill>
                  </a:rPr>
                  <a:t>ω</a:t>
                </a:r>
                <a:r>
                  <a:rPr lang="en-US" sz="1400" baseline="-25000" dirty="0" err="1">
                    <a:solidFill>
                      <a:schemeClr val="bg1"/>
                    </a:solidFill>
                  </a:rPr>
                  <a:t>q</a:t>
                </a:r>
                <a:r>
                  <a:rPr lang="en-US" sz="1400" dirty="0" err="1">
                    <a:solidFill>
                      <a:schemeClr val="bg1"/>
                    </a:solidFill>
                  </a:rPr>
                  <a:t>-ω</a:t>
                </a:r>
                <a:r>
                  <a:rPr lang="en-US" sz="1400" baseline="-25000" dirty="0" err="1">
                    <a:solidFill>
                      <a:schemeClr val="bg1"/>
                    </a:solidFill>
                  </a:rPr>
                  <a:t>c</a:t>
                </a:r>
                <a:endParaRPr lang="en-US" sz="1400" baseline="-25000" dirty="0">
                  <a:solidFill>
                    <a:schemeClr val="bg1"/>
                  </a:solidFill>
                </a:endParaRPr>
              </a:p>
              <a:p>
                <a:r>
                  <a:rPr lang="en-US" sz="1400" dirty="0">
                    <a:solidFill>
                      <a:schemeClr val="bg1"/>
                    </a:solidFill>
                  </a:rPr>
                  <a:t>g</a:t>
                </a:r>
                <a:r>
                  <a:rPr lang="en-US" sz="1400" baseline="30000" dirty="0">
                    <a:solidFill>
                      <a:schemeClr val="bg1"/>
                    </a:solidFill>
                  </a:rPr>
                  <a:t>2</a:t>
                </a:r>
                <a:r>
                  <a:rPr lang="en-US" sz="1400" dirty="0">
                    <a:solidFill>
                      <a:schemeClr val="bg1"/>
                    </a:solidFill>
                  </a:rPr>
                  <a:t>/</a:t>
                </a:r>
                <a:r>
                  <a:rPr lang="en-US" sz="1400" dirty="0" err="1">
                    <a:solidFill>
                      <a:schemeClr val="bg1"/>
                    </a:solidFill>
                  </a:rPr>
                  <a:t>Δ</a:t>
                </a:r>
                <a:r>
                  <a:rPr lang="en-US" sz="1400" dirty="0">
                    <a:solidFill>
                      <a:schemeClr val="bg1"/>
                    </a:solidFill>
                  </a:rPr>
                  <a:t>: Stark shift</a:t>
                </a:r>
                <a:endParaRPr lang="en-US" sz="1400" baseline="-25000" dirty="0">
                  <a:solidFill>
                    <a:schemeClr val="bg1"/>
                  </a:solidFill>
                </a:endParaRPr>
              </a:p>
              <a:p>
                <a:endParaRPr lang="en-US" sz="1400" b="1" dirty="0">
                  <a:solidFill>
                    <a:schemeClr val="bg1"/>
                  </a:solidFill>
                </a:endParaRPr>
              </a:p>
            </p:txBody>
          </p:sp>
          <p:sp>
            <p:nvSpPr>
              <p:cNvPr id="19" name="TextBox 18">
                <a:extLst>
                  <a:ext uri="{FF2B5EF4-FFF2-40B4-BE49-F238E27FC236}">
                    <a16:creationId xmlns:a16="http://schemas.microsoft.com/office/drawing/2014/main" id="{6EE31529-511A-4289-F55F-BAF27F32BA62}"/>
                  </a:ext>
                </a:extLst>
              </p:cNvPr>
              <p:cNvSpPr txBox="1"/>
              <p:nvPr/>
            </p:nvSpPr>
            <p:spPr>
              <a:xfrm>
                <a:off x="6454571" y="2088424"/>
                <a:ext cx="580608" cy="307777"/>
              </a:xfrm>
              <a:prstGeom prst="rect">
                <a:avLst/>
              </a:prstGeom>
              <a:noFill/>
            </p:spPr>
            <p:txBody>
              <a:bodyPr wrap="none" rtlCol="0">
                <a:spAutoFit/>
              </a:bodyPr>
              <a:lstStyle/>
              <a:p>
                <a:r>
                  <a:rPr lang="en-US" sz="1400" b="1" dirty="0"/>
                  <a:t>qubit</a:t>
                </a:r>
              </a:p>
            </p:txBody>
          </p:sp>
          <p:sp>
            <p:nvSpPr>
              <p:cNvPr id="20" name="TextBox 19">
                <a:extLst>
                  <a:ext uri="{FF2B5EF4-FFF2-40B4-BE49-F238E27FC236}">
                    <a16:creationId xmlns:a16="http://schemas.microsoft.com/office/drawing/2014/main" id="{8CA424A4-06CB-E79D-60FD-2FA845ECBA98}"/>
                  </a:ext>
                </a:extLst>
              </p:cNvPr>
              <p:cNvSpPr txBox="1"/>
              <p:nvPr/>
            </p:nvSpPr>
            <p:spPr>
              <a:xfrm>
                <a:off x="5270629" y="2103577"/>
                <a:ext cx="894797" cy="738664"/>
              </a:xfrm>
              <a:prstGeom prst="rect">
                <a:avLst/>
              </a:prstGeom>
              <a:noFill/>
            </p:spPr>
            <p:txBody>
              <a:bodyPr wrap="none" rtlCol="0">
                <a:spAutoFit/>
              </a:bodyPr>
              <a:lstStyle/>
              <a:p>
                <a:r>
                  <a:rPr lang="en-US" sz="1400" b="1" dirty="0"/>
                  <a:t>Cavity</a:t>
                </a:r>
              </a:p>
              <a:p>
                <a:r>
                  <a:rPr lang="en-US" sz="1400" dirty="0"/>
                  <a:t>Harmonic</a:t>
                </a:r>
              </a:p>
              <a:p>
                <a:r>
                  <a:rPr lang="en-US" sz="1400" dirty="0"/>
                  <a:t>Oscillator</a:t>
                </a:r>
              </a:p>
            </p:txBody>
          </p:sp>
        </p:grpSp>
        <p:pic>
          <p:nvPicPr>
            <p:cNvPr id="17" name="Picture 16" descr="Screen Shot 2018-03-05 at 10.50.36 PM.png">
              <a:extLst>
                <a:ext uri="{FF2B5EF4-FFF2-40B4-BE49-F238E27FC236}">
                  <a16:creationId xmlns:a16="http://schemas.microsoft.com/office/drawing/2014/main" id="{ECBAB782-8948-7D8B-C71D-DEA90E0DA4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0" y="1391904"/>
              <a:ext cx="4107767" cy="721173"/>
            </a:xfrm>
            <a:prstGeom prst="rect">
              <a:avLst/>
            </a:prstGeom>
          </p:spPr>
        </p:pic>
      </p:grpSp>
      <p:grpSp>
        <p:nvGrpSpPr>
          <p:cNvPr id="21" name="Group 20">
            <a:extLst>
              <a:ext uri="{FF2B5EF4-FFF2-40B4-BE49-F238E27FC236}">
                <a16:creationId xmlns:a16="http://schemas.microsoft.com/office/drawing/2014/main" id="{281215F5-B3FE-FC4F-D42B-91A80CED6E03}"/>
              </a:ext>
            </a:extLst>
          </p:cNvPr>
          <p:cNvGrpSpPr/>
          <p:nvPr/>
        </p:nvGrpSpPr>
        <p:grpSpPr>
          <a:xfrm>
            <a:off x="8933679" y="2223718"/>
            <a:ext cx="1436291" cy="1010381"/>
            <a:chOff x="3985638" y="1504714"/>
            <a:chExt cx="2645480" cy="2177979"/>
          </a:xfrm>
          <a:solidFill>
            <a:schemeClr val="bg1"/>
          </a:solidFill>
        </p:grpSpPr>
        <p:sp>
          <p:nvSpPr>
            <p:cNvPr id="22" name="TextBox 21">
              <a:extLst>
                <a:ext uri="{FF2B5EF4-FFF2-40B4-BE49-F238E27FC236}">
                  <a16:creationId xmlns:a16="http://schemas.microsoft.com/office/drawing/2014/main" id="{0A2CA1C2-A234-3EEE-9507-7E61374F09D8}"/>
                </a:ext>
              </a:extLst>
            </p:cNvPr>
            <p:cNvSpPr txBox="1"/>
            <p:nvPr/>
          </p:nvSpPr>
          <p:spPr>
            <a:xfrm>
              <a:off x="3985638" y="1504714"/>
              <a:ext cx="2645480" cy="663445"/>
            </a:xfrm>
            <a:prstGeom prst="rect">
              <a:avLst/>
            </a:prstGeom>
            <a:grpFill/>
          </p:spPr>
          <p:txBody>
            <a:bodyPr wrap="none" rtlCol="0">
              <a:spAutoFit/>
            </a:bodyPr>
            <a:lstStyle/>
            <a:p>
              <a:r>
                <a:rPr lang="en-US" sz="1400" dirty="0"/>
                <a:t>two level system </a:t>
              </a:r>
            </a:p>
          </p:txBody>
        </p:sp>
        <p:pic>
          <p:nvPicPr>
            <p:cNvPr id="24" name="Picture 23">
              <a:extLst>
                <a:ext uri="{FF2B5EF4-FFF2-40B4-BE49-F238E27FC236}">
                  <a16:creationId xmlns:a16="http://schemas.microsoft.com/office/drawing/2014/main" id="{0882501E-DD1E-E4E9-1703-BDF3D5E072F5}"/>
                </a:ext>
              </a:extLst>
            </p:cNvPr>
            <p:cNvPicPr>
              <a:picLocks noChangeAspect="1"/>
            </p:cNvPicPr>
            <p:nvPr/>
          </p:nvPicPr>
          <p:blipFill>
            <a:blip r:embed="rId7"/>
            <a:stretch>
              <a:fillRect/>
            </a:stretch>
          </p:blipFill>
          <p:spPr>
            <a:xfrm>
              <a:off x="4508276" y="2120593"/>
              <a:ext cx="1600200" cy="1562100"/>
            </a:xfrm>
            <a:prstGeom prst="rect">
              <a:avLst/>
            </a:prstGeom>
            <a:grpFill/>
          </p:spPr>
        </p:pic>
      </p:grpSp>
      <p:pic>
        <p:nvPicPr>
          <p:cNvPr id="26" name="Picture 25">
            <a:extLst>
              <a:ext uri="{FF2B5EF4-FFF2-40B4-BE49-F238E27FC236}">
                <a16:creationId xmlns:a16="http://schemas.microsoft.com/office/drawing/2014/main" id="{84E26F5E-4EA2-1DC6-BD3E-B2DCBC240363}"/>
              </a:ext>
            </a:extLst>
          </p:cNvPr>
          <p:cNvPicPr>
            <a:picLocks noChangeAspect="1"/>
          </p:cNvPicPr>
          <p:nvPr/>
        </p:nvPicPr>
        <p:blipFill>
          <a:blip r:embed="rId8"/>
          <a:stretch>
            <a:fillRect/>
          </a:stretch>
        </p:blipFill>
        <p:spPr>
          <a:xfrm>
            <a:off x="7507324" y="3571415"/>
            <a:ext cx="4299338" cy="2380462"/>
          </a:xfrm>
          <a:prstGeom prst="rect">
            <a:avLst/>
          </a:prstGeom>
        </p:spPr>
      </p:pic>
    </p:spTree>
    <p:extLst>
      <p:ext uri="{BB962C8B-B14F-4D97-AF65-F5344CB8AC3E}">
        <p14:creationId xmlns:p14="http://schemas.microsoft.com/office/powerpoint/2010/main" val="34519781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40CEF-6F6A-2C82-F07C-5130ACE57640}"/>
              </a:ext>
            </a:extLst>
          </p:cNvPr>
          <p:cNvSpPr>
            <a:spLocks noGrp="1"/>
          </p:cNvSpPr>
          <p:nvPr>
            <p:ph type="title"/>
          </p:nvPr>
        </p:nvSpPr>
        <p:spPr/>
        <p:txBody>
          <a:bodyPr>
            <a:normAutofit/>
          </a:bodyPr>
          <a:lstStyle/>
          <a:p>
            <a:pPr algn="ctr"/>
            <a:r>
              <a:rPr lang="en-US" sz="4000" dirty="0">
                <a:solidFill>
                  <a:schemeClr val="bg1"/>
                </a:solidFill>
              </a:rPr>
              <a:t>Ideal Quantum Detector for Dark Matter</a:t>
            </a:r>
          </a:p>
        </p:txBody>
      </p:sp>
      <p:sp>
        <p:nvSpPr>
          <p:cNvPr id="3" name="Content Placeholder 2">
            <a:extLst>
              <a:ext uri="{FF2B5EF4-FFF2-40B4-BE49-F238E27FC236}">
                <a16:creationId xmlns:a16="http://schemas.microsoft.com/office/drawing/2014/main" id="{3D542E9A-22AD-4F52-4CD1-78BE2CB05FA1}"/>
              </a:ext>
            </a:extLst>
          </p:cNvPr>
          <p:cNvSpPr>
            <a:spLocks noGrp="1"/>
          </p:cNvSpPr>
          <p:nvPr>
            <p:ph idx="1"/>
          </p:nvPr>
        </p:nvSpPr>
        <p:spPr>
          <a:xfrm>
            <a:off x="1207851" y="1905811"/>
            <a:ext cx="10515600" cy="4351338"/>
          </a:xfrm>
        </p:spPr>
        <p:txBody>
          <a:bodyPr>
            <a:normAutofit/>
          </a:bodyPr>
          <a:lstStyle/>
          <a:p>
            <a:r>
              <a:rPr lang="en-US" sz="2400" dirty="0">
                <a:solidFill>
                  <a:schemeClr val="bg1"/>
                </a:solidFill>
              </a:rPr>
              <a:t>Low energy threshold </a:t>
            </a:r>
          </a:p>
          <a:p>
            <a:r>
              <a:rPr lang="en-US" sz="2400" dirty="0">
                <a:solidFill>
                  <a:schemeClr val="bg1"/>
                </a:solidFill>
              </a:rPr>
              <a:t>Quantum non demolition measurement</a:t>
            </a:r>
          </a:p>
          <a:p>
            <a:r>
              <a:rPr lang="en-US" sz="2400" dirty="0">
                <a:solidFill>
                  <a:schemeClr val="bg1"/>
                </a:solidFill>
              </a:rPr>
              <a:t>No background coupling</a:t>
            </a:r>
          </a:p>
          <a:p>
            <a:r>
              <a:rPr lang="en-US" sz="2400" dirty="0">
                <a:solidFill>
                  <a:schemeClr val="bg1"/>
                </a:solidFill>
              </a:rPr>
              <a:t>Couples to only DM interaction mode </a:t>
            </a:r>
          </a:p>
          <a:p>
            <a:r>
              <a:rPr lang="en-US" sz="2400" dirty="0">
                <a:solidFill>
                  <a:schemeClr val="bg1"/>
                </a:solidFill>
              </a:rPr>
              <a:t>High precision</a:t>
            </a:r>
          </a:p>
          <a:p>
            <a:r>
              <a:rPr lang="en-US" sz="2400" dirty="0">
                <a:solidFill>
                  <a:schemeClr val="bg1"/>
                </a:solidFill>
              </a:rPr>
              <a:t>Fast response time</a:t>
            </a:r>
          </a:p>
          <a:p>
            <a:r>
              <a:rPr lang="en-US" sz="2400" dirty="0">
                <a:solidFill>
                  <a:schemeClr val="bg1"/>
                </a:solidFill>
              </a:rPr>
              <a:t>Scalable</a:t>
            </a:r>
          </a:p>
          <a:p>
            <a:pPr marL="0" indent="0" algn="ctr">
              <a:buNone/>
            </a:pPr>
            <a:r>
              <a:rPr lang="en-US" sz="3200" b="1" dirty="0">
                <a:solidFill>
                  <a:srgbClr val="FF0000"/>
                </a:solidFill>
              </a:rPr>
              <a:t>Hard to get all of these in one detector!</a:t>
            </a:r>
          </a:p>
          <a:p>
            <a:endParaRPr lang="en-US" dirty="0"/>
          </a:p>
          <a:p>
            <a:endParaRPr lang="en-US" dirty="0"/>
          </a:p>
        </p:txBody>
      </p:sp>
      <p:sp>
        <p:nvSpPr>
          <p:cNvPr id="4" name="Slide Number Placeholder 3">
            <a:extLst>
              <a:ext uri="{FF2B5EF4-FFF2-40B4-BE49-F238E27FC236}">
                <a16:creationId xmlns:a16="http://schemas.microsoft.com/office/drawing/2014/main" id="{15E2715F-F745-AFC1-319F-6ED38FBB761A}"/>
              </a:ext>
            </a:extLst>
          </p:cNvPr>
          <p:cNvSpPr>
            <a:spLocks noGrp="1"/>
          </p:cNvSpPr>
          <p:nvPr>
            <p:ph type="sldNum" sz="quarter" idx="12"/>
          </p:nvPr>
        </p:nvSpPr>
        <p:spPr/>
        <p:txBody>
          <a:bodyPr/>
          <a:lstStyle/>
          <a:p>
            <a:fld id="{9E4C0264-4E57-C843-99A1-13CB9086F4F6}" type="slidenum">
              <a:rPr lang="en-US" smtClean="0"/>
              <a:t>4</a:t>
            </a:fld>
            <a:endParaRPr lang="en-US"/>
          </a:p>
        </p:txBody>
      </p:sp>
      <p:sp>
        <p:nvSpPr>
          <p:cNvPr id="6" name="Donut 5">
            <a:extLst>
              <a:ext uri="{FF2B5EF4-FFF2-40B4-BE49-F238E27FC236}">
                <a16:creationId xmlns:a16="http://schemas.microsoft.com/office/drawing/2014/main" id="{3EB9AD64-297A-A5AF-3E36-B8AADD62A047}"/>
              </a:ext>
            </a:extLst>
          </p:cNvPr>
          <p:cNvSpPr/>
          <p:nvPr/>
        </p:nvSpPr>
        <p:spPr>
          <a:xfrm>
            <a:off x="2125998" y="4871804"/>
            <a:ext cx="8679305" cy="914400"/>
          </a:xfrm>
          <a:prstGeom prst="donut">
            <a:avLst>
              <a:gd name="adj" fmla="val 5770"/>
            </a:avLst>
          </a:prstGeom>
          <a:solidFill>
            <a:srgbClr val="FFFF00"/>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lumMod val="60000"/>
                  <a:lumOff val="40000"/>
                </a:schemeClr>
              </a:solidFill>
              <a:highlight>
                <a:srgbClr val="FF00FF"/>
              </a:highlight>
            </a:endParaRPr>
          </a:p>
        </p:txBody>
      </p:sp>
      <p:sp>
        <p:nvSpPr>
          <p:cNvPr id="7" name="Slide Number Placeholder 3">
            <a:extLst>
              <a:ext uri="{FF2B5EF4-FFF2-40B4-BE49-F238E27FC236}">
                <a16:creationId xmlns:a16="http://schemas.microsoft.com/office/drawing/2014/main" id="{BD314B64-F817-90E0-1961-B14AC70427FE}"/>
              </a:ext>
            </a:extLst>
          </p:cNvPr>
          <p:cNvSpPr txBox="1">
            <a:spLocks/>
          </p:cNvSpPr>
          <p:nvPr/>
        </p:nvSpPr>
        <p:spPr>
          <a:xfrm>
            <a:off x="8763000" y="65087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E4C0264-4E57-C843-99A1-13CB9086F4F6}" type="slidenum">
              <a:rPr lang="en-US" smtClean="0">
                <a:solidFill>
                  <a:schemeClr val="bg1"/>
                </a:solidFill>
              </a:rPr>
              <a:pPr/>
              <a:t>4</a:t>
            </a:fld>
            <a:endParaRPr lang="en-US">
              <a:solidFill>
                <a:schemeClr val="bg1"/>
              </a:solidFill>
            </a:endParaRPr>
          </a:p>
        </p:txBody>
      </p:sp>
    </p:spTree>
    <p:extLst>
      <p:ext uri="{BB962C8B-B14F-4D97-AF65-F5344CB8AC3E}">
        <p14:creationId xmlns:p14="http://schemas.microsoft.com/office/powerpoint/2010/main" val="31985603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5D8BE34-82FA-674F-8436-2F64F8388765}"/>
              </a:ext>
            </a:extLst>
          </p:cNvPr>
          <p:cNvPicPr>
            <a:picLocks noChangeAspect="1"/>
          </p:cNvPicPr>
          <p:nvPr/>
        </p:nvPicPr>
        <p:blipFill>
          <a:blip r:embed="rId2"/>
          <a:stretch>
            <a:fillRect/>
          </a:stretch>
        </p:blipFill>
        <p:spPr>
          <a:xfrm>
            <a:off x="4828881" y="3480788"/>
            <a:ext cx="5001408" cy="2769185"/>
          </a:xfrm>
          <a:prstGeom prst="rect">
            <a:avLst/>
          </a:prstGeom>
        </p:spPr>
      </p:pic>
      <p:sp>
        <p:nvSpPr>
          <p:cNvPr id="2" name="Title 1"/>
          <p:cNvSpPr>
            <a:spLocks noGrp="1"/>
          </p:cNvSpPr>
          <p:nvPr>
            <p:ph type="title"/>
          </p:nvPr>
        </p:nvSpPr>
        <p:spPr>
          <a:xfrm>
            <a:off x="2881729" y="154890"/>
            <a:ext cx="6948561" cy="721173"/>
          </a:xfrm>
        </p:spPr>
        <p:txBody>
          <a:bodyPr>
            <a:normAutofit fontScale="90000"/>
          </a:bodyPr>
          <a:lstStyle/>
          <a:p>
            <a:pPr algn="ctr"/>
            <a:br>
              <a:rPr lang="en-US" dirty="0"/>
            </a:br>
            <a:r>
              <a:rPr lang="en-US" dirty="0"/>
              <a:t>Qubit based photon counter</a:t>
            </a:r>
          </a:p>
        </p:txBody>
      </p:sp>
      <p:sp>
        <p:nvSpPr>
          <p:cNvPr id="13" name="Slide Number Placeholder 12">
            <a:extLst>
              <a:ext uri="{FF2B5EF4-FFF2-40B4-BE49-F238E27FC236}">
                <a16:creationId xmlns:a16="http://schemas.microsoft.com/office/drawing/2014/main" id="{E5D2CDDB-06BA-8346-A311-C0020C7604D4}"/>
              </a:ext>
            </a:extLst>
          </p:cNvPr>
          <p:cNvSpPr>
            <a:spLocks noGrp="1"/>
          </p:cNvSpPr>
          <p:nvPr>
            <p:ph type="sldNum" sz="quarter" idx="12"/>
          </p:nvPr>
        </p:nvSpPr>
        <p:spPr/>
        <p:txBody>
          <a:bodyPr>
            <a:normAutofit/>
          </a:bodyPr>
          <a:lstStyle/>
          <a:p>
            <a:fld id="{2E1AC667-16BE-7E44-B299-A9E074F1C0F9}" type="slidenum">
              <a:rPr lang="en-US" smtClean="0"/>
              <a:t>40</a:t>
            </a:fld>
            <a:endParaRPr lang="en-US"/>
          </a:p>
        </p:txBody>
      </p:sp>
      <p:grpSp>
        <p:nvGrpSpPr>
          <p:cNvPr id="62" name="Group 61">
            <a:extLst>
              <a:ext uri="{FF2B5EF4-FFF2-40B4-BE49-F238E27FC236}">
                <a16:creationId xmlns:a16="http://schemas.microsoft.com/office/drawing/2014/main" id="{AF9C8AA6-F34F-8E4A-98E5-6CCB3CD38D44}"/>
              </a:ext>
            </a:extLst>
          </p:cNvPr>
          <p:cNvGrpSpPr/>
          <p:nvPr/>
        </p:nvGrpSpPr>
        <p:grpSpPr>
          <a:xfrm>
            <a:off x="6060455" y="1508527"/>
            <a:ext cx="4163209" cy="1916259"/>
            <a:chOff x="4572000" y="1391904"/>
            <a:chExt cx="4163209" cy="1916259"/>
          </a:xfrm>
        </p:grpSpPr>
        <p:grpSp>
          <p:nvGrpSpPr>
            <p:cNvPr id="61" name="Group 60">
              <a:extLst>
                <a:ext uri="{FF2B5EF4-FFF2-40B4-BE49-F238E27FC236}">
                  <a16:creationId xmlns:a16="http://schemas.microsoft.com/office/drawing/2014/main" id="{9400BA19-5A1A-A34E-B596-FE63C1922415}"/>
                </a:ext>
              </a:extLst>
            </p:cNvPr>
            <p:cNvGrpSpPr/>
            <p:nvPr/>
          </p:nvGrpSpPr>
          <p:grpSpPr>
            <a:xfrm>
              <a:off x="5275630" y="2088424"/>
              <a:ext cx="3459579" cy="1219739"/>
              <a:chOff x="5275630" y="2088424"/>
              <a:chExt cx="3459579" cy="1219739"/>
            </a:xfrm>
          </p:grpSpPr>
          <p:sp>
            <p:nvSpPr>
              <p:cNvPr id="18" name="TextBox 17">
                <a:extLst>
                  <a:ext uri="{FF2B5EF4-FFF2-40B4-BE49-F238E27FC236}">
                    <a16:creationId xmlns:a16="http://schemas.microsoft.com/office/drawing/2014/main" id="{7824AC83-ACD8-FF4A-84C6-EA44F6CE8000}"/>
                  </a:ext>
                </a:extLst>
              </p:cNvPr>
              <p:cNvSpPr txBox="1"/>
              <p:nvPr/>
            </p:nvSpPr>
            <p:spPr>
              <a:xfrm>
                <a:off x="7373298" y="2138612"/>
                <a:ext cx="1361911" cy="1169551"/>
              </a:xfrm>
              <a:prstGeom prst="rect">
                <a:avLst/>
              </a:prstGeom>
              <a:noFill/>
            </p:spPr>
            <p:txBody>
              <a:bodyPr wrap="none" rtlCol="0">
                <a:spAutoFit/>
              </a:bodyPr>
              <a:lstStyle/>
              <a:p>
                <a:r>
                  <a:rPr lang="en-US" sz="1400" b="1" dirty="0"/>
                  <a:t>mixed state</a:t>
                </a:r>
              </a:p>
              <a:p>
                <a:r>
                  <a:rPr lang="en-US" sz="1400" dirty="0"/>
                  <a:t>g ~ </a:t>
                </a:r>
                <a:r>
                  <a:rPr lang="en-US" sz="1400" b="1" dirty="0" err="1"/>
                  <a:t>d.E</a:t>
                </a:r>
                <a:r>
                  <a:rPr lang="en-US" sz="1400" dirty="0"/>
                  <a:t>:</a:t>
                </a:r>
              </a:p>
              <a:p>
                <a:r>
                  <a:rPr lang="en-US" sz="1400" dirty="0" err="1"/>
                  <a:t>Δ</a:t>
                </a:r>
                <a:r>
                  <a:rPr lang="en-US" sz="1400" dirty="0"/>
                  <a:t>: </a:t>
                </a:r>
                <a:r>
                  <a:rPr lang="en-US" sz="1400" dirty="0" err="1"/>
                  <a:t>ω</a:t>
                </a:r>
                <a:r>
                  <a:rPr lang="en-US" sz="1400" baseline="-25000" dirty="0" err="1"/>
                  <a:t>q</a:t>
                </a:r>
                <a:r>
                  <a:rPr lang="en-US" sz="1400" dirty="0" err="1"/>
                  <a:t>-ω</a:t>
                </a:r>
                <a:r>
                  <a:rPr lang="en-US" sz="1400" baseline="-25000" dirty="0" err="1"/>
                  <a:t>c</a:t>
                </a:r>
                <a:endParaRPr lang="en-US" sz="1400" baseline="-25000" dirty="0"/>
              </a:p>
              <a:p>
                <a:r>
                  <a:rPr lang="en-US" sz="1400" dirty="0"/>
                  <a:t>g</a:t>
                </a:r>
                <a:r>
                  <a:rPr lang="en-US" sz="1400" baseline="30000" dirty="0"/>
                  <a:t>2</a:t>
                </a:r>
                <a:r>
                  <a:rPr lang="en-US" sz="1400" dirty="0"/>
                  <a:t>/</a:t>
                </a:r>
                <a:r>
                  <a:rPr lang="en-US" sz="1400" dirty="0" err="1"/>
                  <a:t>Δ</a:t>
                </a:r>
                <a:r>
                  <a:rPr lang="en-US" sz="1400" dirty="0"/>
                  <a:t>: Stark shift</a:t>
                </a:r>
                <a:endParaRPr lang="en-US" sz="1400" baseline="-25000" dirty="0"/>
              </a:p>
              <a:p>
                <a:endParaRPr lang="en-US" sz="1400" b="1" dirty="0"/>
              </a:p>
            </p:txBody>
          </p:sp>
          <p:sp>
            <p:nvSpPr>
              <p:cNvPr id="25" name="TextBox 24">
                <a:extLst>
                  <a:ext uri="{FF2B5EF4-FFF2-40B4-BE49-F238E27FC236}">
                    <a16:creationId xmlns:a16="http://schemas.microsoft.com/office/drawing/2014/main" id="{B4B0BE4E-E138-CF40-B103-3EA1A2A4578B}"/>
                  </a:ext>
                </a:extLst>
              </p:cNvPr>
              <p:cNvSpPr txBox="1"/>
              <p:nvPr/>
            </p:nvSpPr>
            <p:spPr>
              <a:xfrm>
                <a:off x="6454571" y="2088424"/>
                <a:ext cx="580608" cy="307777"/>
              </a:xfrm>
              <a:prstGeom prst="rect">
                <a:avLst/>
              </a:prstGeom>
              <a:noFill/>
            </p:spPr>
            <p:txBody>
              <a:bodyPr wrap="none" rtlCol="0">
                <a:spAutoFit/>
              </a:bodyPr>
              <a:lstStyle/>
              <a:p>
                <a:r>
                  <a:rPr lang="en-US" sz="1400" b="1" dirty="0"/>
                  <a:t>qubit</a:t>
                </a:r>
              </a:p>
            </p:txBody>
          </p:sp>
          <p:sp>
            <p:nvSpPr>
              <p:cNvPr id="26" name="TextBox 25">
                <a:extLst>
                  <a:ext uri="{FF2B5EF4-FFF2-40B4-BE49-F238E27FC236}">
                    <a16:creationId xmlns:a16="http://schemas.microsoft.com/office/drawing/2014/main" id="{2518DCBA-31C3-D448-BD2B-DE1222FE2719}"/>
                  </a:ext>
                </a:extLst>
              </p:cNvPr>
              <p:cNvSpPr txBox="1"/>
              <p:nvPr/>
            </p:nvSpPr>
            <p:spPr>
              <a:xfrm>
                <a:off x="5275630" y="2088424"/>
                <a:ext cx="665567" cy="307777"/>
              </a:xfrm>
              <a:prstGeom prst="rect">
                <a:avLst/>
              </a:prstGeom>
              <a:noFill/>
            </p:spPr>
            <p:txBody>
              <a:bodyPr wrap="none" rtlCol="0">
                <a:spAutoFit/>
              </a:bodyPr>
              <a:lstStyle/>
              <a:p>
                <a:r>
                  <a:rPr lang="en-US" sz="1400" b="1" dirty="0"/>
                  <a:t>Cavity</a:t>
                </a:r>
              </a:p>
            </p:txBody>
          </p:sp>
        </p:grpSp>
        <p:pic>
          <p:nvPicPr>
            <p:cNvPr id="3" name="Picture 2" descr="Screen Shot 2018-03-05 at 10.50.3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391904"/>
              <a:ext cx="4107767" cy="721173"/>
            </a:xfrm>
            <a:prstGeom prst="rect">
              <a:avLst/>
            </a:prstGeom>
          </p:spPr>
        </p:pic>
      </p:grpSp>
      <p:grpSp>
        <p:nvGrpSpPr>
          <p:cNvPr id="93" name="Group 92">
            <a:extLst>
              <a:ext uri="{FF2B5EF4-FFF2-40B4-BE49-F238E27FC236}">
                <a16:creationId xmlns:a16="http://schemas.microsoft.com/office/drawing/2014/main" id="{3B4A2ED4-4510-FD47-AB32-C04178F6FC25}"/>
              </a:ext>
            </a:extLst>
          </p:cNvPr>
          <p:cNvGrpSpPr/>
          <p:nvPr/>
        </p:nvGrpSpPr>
        <p:grpSpPr>
          <a:xfrm>
            <a:off x="1968337" y="1410207"/>
            <a:ext cx="5372492" cy="2143741"/>
            <a:chOff x="931432" y="1768570"/>
            <a:chExt cx="5372492" cy="2143741"/>
          </a:xfrm>
        </p:grpSpPr>
        <p:pic>
          <p:nvPicPr>
            <p:cNvPr id="95" name="Content Placeholder 4" descr="Screen Shot 2018-03-02 at 2.24.46 PM.png">
              <a:extLst>
                <a:ext uri="{FF2B5EF4-FFF2-40B4-BE49-F238E27FC236}">
                  <a16:creationId xmlns:a16="http://schemas.microsoft.com/office/drawing/2014/main" id="{4F40BB68-B60A-444A-9045-0D945578EC3A}"/>
                </a:ext>
              </a:extLst>
            </p:cNvPr>
            <p:cNvPicPr>
              <a:picLocks noChangeAspect="1"/>
            </p:cNvPicPr>
            <p:nvPr/>
          </p:nvPicPr>
          <p:blipFill>
            <a:blip r:embed="rId4">
              <a:extLst>
                <a:ext uri="{28A0092B-C50C-407E-A947-70E740481C1C}">
                  <a14:useLocalDpi xmlns:a14="http://schemas.microsoft.com/office/drawing/2010/main" val="0"/>
                </a:ext>
              </a:extLst>
            </a:blip>
            <a:srcRect l="-62335" r="-62335"/>
            <a:stretch>
              <a:fillRect/>
            </a:stretch>
          </p:blipFill>
          <p:spPr>
            <a:xfrm>
              <a:off x="931432" y="1768570"/>
              <a:ext cx="3887801" cy="2143741"/>
            </a:xfrm>
            <a:prstGeom prst="rect">
              <a:avLst/>
            </a:prstGeom>
            <a:effectLst>
              <a:softEdge rad="127000"/>
            </a:effectLst>
          </p:spPr>
        </p:pic>
        <p:grpSp>
          <p:nvGrpSpPr>
            <p:cNvPr id="102" name="Group 101">
              <a:extLst>
                <a:ext uri="{FF2B5EF4-FFF2-40B4-BE49-F238E27FC236}">
                  <a16:creationId xmlns:a16="http://schemas.microsoft.com/office/drawing/2014/main" id="{2B8868A6-84D6-9740-B7ED-5A44BD3C7927}"/>
                </a:ext>
              </a:extLst>
            </p:cNvPr>
            <p:cNvGrpSpPr/>
            <p:nvPr/>
          </p:nvGrpSpPr>
          <p:grpSpPr>
            <a:xfrm>
              <a:off x="2800331" y="2215106"/>
              <a:ext cx="3503593" cy="1167040"/>
              <a:chOff x="3168591" y="-300893"/>
              <a:chExt cx="3503593" cy="1167040"/>
            </a:xfrm>
          </p:grpSpPr>
          <p:grpSp>
            <p:nvGrpSpPr>
              <p:cNvPr id="103" name="Group 102">
                <a:extLst>
                  <a:ext uri="{FF2B5EF4-FFF2-40B4-BE49-F238E27FC236}">
                    <a16:creationId xmlns:a16="http://schemas.microsoft.com/office/drawing/2014/main" id="{A25F4447-EA4C-8241-A951-00DDEA0FD21D}"/>
                  </a:ext>
                </a:extLst>
              </p:cNvPr>
              <p:cNvGrpSpPr/>
              <p:nvPr/>
            </p:nvGrpSpPr>
            <p:grpSpPr>
              <a:xfrm>
                <a:off x="4265974" y="-300893"/>
                <a:ext cx="2406210" cy="1167040"/>
                <a:chOff x="4265974" y="-300893"/>
                <a:chExt cx="2406210" cy="1167040"/>
              </a:xfrm>
            </p:grpSpPr>
            <p:sp>
              <p:nvSpPr>
                <p:cNvPr id="108" name="TextBox 107">
                  <a:extLst>
                    <a:ext uri="{FF2B5EF4-FFF2-40B4-BE49-F238E27FC236}">
                      <a16:creationId xmlns:a16="http://schemas.microsoft.com/office/drawing/2014/main" id="{2639D81B-6C7B-254F-BF01-28851DB0C21B}"/>
                    </a:ext>
                  </a:extLst>
                </p:cNvPr>
                <p:cNvSpPr txBox="1"/>
                <p:nvPr/>
              </p:nvSpPr>
              <p:spPr>
                <a:xfrm>
                  <a:off x="4296191" y="-300893"/>
                  <a:ext cx="765787" cy="523220"/>
                </a:xfrm>
                <a:prstGeom prst="rect">
                  <a:avLst/>
                </a:prstGeom>
                <a:noFill/>
              </p:spPr>
              <p:txBody>
                <a:bodyPr wrap="none" rtlCol="0">
                  <a:spAutoFit/>
                </a:bodyPr>
                <a:lstStyle/>
                <a:p>
                  <a:r>
                    <a:rPr lang="en-US" sz="1400" dirty="0"/>
                    <a:t>readout</a:t>
                  </a:r>
                </a:p>
                <a:p>
                  <a:r>
                    <a:rPr lang="en-US" sz="1400" dirty="0"/>
                    <a:t>cavity</a:t>
                  </a:r>
                </a:p>
              </p:txBody>
            </p:sp>
            <p:sp>
              <p:nvSpPr>
                <p:cNvPr id="109" name="TextBox 108">
                  <a:extLst>
                    <a:ext uri="{FF2B5EF4-FFF2-40B4-BE49-F238E27FC236}">
                      <a16:creationId xmlns:a16="http://schemas.microsoft.com/office/drawing/2014/main" id="{87C7E55E-FD05-EF45-93BE-427A5F987865}"/>
                    </a:ext>
                  </a:extLst>
                </p:cNvPr>
                <p:cNvSpPr txBox="1"/>
                <p:nvPr/>
              </p:nvSpPr>
              <p:spPr>
                <a:xfrm>
                  <a:off x="4265974" y="342927"/>
                  <a:ext cx="2406210" cy="523220"/>
                </a:xfrm>
                <a:prstGeom prst="rect">
                  <a:avLst/>
                </a:prstGeom>
                <a:noFill/>
              </p:spPr>
              <p:txBody>
                <a:bodyPr wrap="square" rtlCol="0">
                  <a:spAutoFit/>
                </a:bodyPr>
                <a:lstStyle/>
                <a:p>
                  <a:r>
                    <a:rPr lang="en-US" sz="1400" dirty="0"/>
                    <a:t>qubit</a:t>
                  </a:r>
                </a:p>
                <a:p>
                  <a:r>
                    <a:rPr lang="en-US" sz="1400" dirty="0"/>
                    <a:t>nonlinear oscillator</a:t>
                  </a:r>
                </a:p>
              </p:txBody>
            </p:sp>
          </p:grpSp>
          <p:grpSp>
            <p:nvGrpSpPr>
              <p:cNvPr id="104" name="Group 103">
                <a:extLst>
                  <a:ext uri="{FF2B5EF4-FFF2-40B4-BE49-F238E27FC236}">
                    <a16:creationId xmlns:a16="http://schemas.microsoft.com/office/drawing/2014/main" id="{CD4F2C79-F021-FA4B-BE7C-C457C3F77CB1}"/>
                  </a:ext>
                </a:extLst>
              </p:cNvPr>
              <p:cNvGrpSpPr/>
              <p:nvPr/>
            </p:nvGrpSpPr>
            <p:grpSpPr>
              <a:xfrm>
                <a:off x="3168591" y="-203646"/>
                <a:ext cx="1146870" cy="818606"/>
                <a:chOff x="3168591" y="-203646"/>
                <a:chExt cx="1146870" cy="818606"/>
              </a:xfrm>
            </p:grpSpPr>
            <p:cxnSp>
              <p:nvCxnSpPr>
                <p:cNvPr id="105" name="Straight Arrow Connector 104">
                  <a:extLst>
                    <a:ext uri="{FF2B5EF4-FFF2-40B4-BE49-F238E27FC236}">
                      <a16:creationId xmlns:a16="http://schemas.microsoft.com/office/drawing/2014/main" id="{7B1B0F88-A7B0-5648-B29B-10B726F3A9DA}"/>
                    </a:ext>
                  </a:extLst>
                </p:cNvPr>
                <p:cNvCxnSpPr>
                  <a:cxnSpLocks/>
                </p:cNvCxnSpPr>
                <p:nvPr/>
              </p:nvCxnSpPr>
              <p:spPr>
                <a:xfrm>
                  <a:off x="3596306" y="-39783"/>
                  <a:ext cx="719155" cy="0"/>
                </a:xfrm>
                <a:prstGeom prst="straightConnector1">
                  <a:avLst/>
                </a:prstGeom>
                <a:ln w="9525" cap="flat" cmpd="sng" algn="ctr">
                  <a:solidFill>
                    <a:srgbClr val="39F42D"/>
                  </a:solidFill>
                  <a:prstDash val="sysDash"/>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106" name="Straight Arrow Connector 105">
                  <a:extLst>
                    <a:ext uri="{FF2B5EF4-FFF2-40B4-BE49-F238E27FC236}">
                      <a16:creationId xmlns:a16="http://schemas.microsoft.com/office/drawing/2014/main" id="{335F3838-658F-D740-90F1-327D380A5771}"/>
                    </a:ext>
                  </a:extLst>
                </p:cNvPr>
                <p:cNvCxnSpPr>
                  <a:cxnSpLocks/>
                </p:cNvCxnSpPr>
                <p:nvPr/>
              </p:nvCxnSpPr>
              <p:spPr>
                <a:xfrm>
                  <a:off x="3340337" y="319507"/>
                  <a:ext cx="925637" cy="295453"/>
                </a:xfrm>
                <a:prstGeom prst="straightConnector1">
                  <a:avLst/>
                </a:prstGeom>
                <a:ln w="9525" cap="flat" cmpd="sng" algn="ctr">
                  <a:solidFill>
                    <a:srgbClr val="39F42D"/>
                  </a:solidFill>
                  <a:prstDash val="sysDash"/>
                  <a:round/>
                  <a:headEnd type="none" w="med" len="med"/>
                  <a:tailEnd type="triangle" w="med" len="med"/>
                </a:ln>
              </p:spPr>
              <p:style>
                <a:lnRef idx="0">
                  <a:scrgbClr r="0" g="0" b="0"/>
                </a:lnRef>
                <a:fillRef idx="0">
                  <a:scrgbClr r="0" g="0" b="0"/>
                </a:fillRef>
                <a:effectRef idx="0">
                  <a:scrgbClr r="0" g="0" b="0"/>
                </a:effectRef>
                <a:fontRef idx="minor">
                  <a:schemeClr val="tx1"/>
                </a:fontRef>
              </p:style>
            </p:cxnSp>
            <p:pic>
              <p:nvPicPr>
                <p:cNvPr id="107" name="Picture 106" descr="Screen Shot 2018-03-02 at 2.25.45 PM.png">
                  <a:extLst>
                    <a:ext uri="{FF2B5EF4-FFF2-40B4-BE49-F238E27FC236}">
                      <a16:creationId xmlns:a16="http://schemas.microsoft.com/office/drawing/2014/main" id="{8F395171-CEC0-1B48-B448-FB16B8E922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2919852" y="45093"/>
                  <a:ext cx="685258" cy="187780"/>
                </a:xfrm>
                <a:prstGeom prst="rect">
                  <a:avLst/>
                </a:prstGeom>
              </p:spPr>
            </p:pic>
          </p:grpSp>
        </p:grpSp>
        <p:sp>
          <p:nvSpPr>
            <p:cNvPr id="98" name="TextBox 97">
              <a:extLst>
                <a:ext uri="{FF2B5EF4-FFF2-40B4-BE49-F238E27FC236}">
                  <a16:creationId xmlns:a16="http://schemas.microsoft.com/office/drawing/2014/main" id="{9A2C1148-E702-044D-A64E-67609FFDEB7B}"/>
                </a:ext>
              </a:extLst>
            </p:cNvPr>
            <p:cNvSpPr txBox="1"/>
            <p:nvPr/>
          </p:nvSpPr>
          <p:spPr>
            <a:xfrm>
              <a:off x="2395649" y="2917963"/>
              <a:ext cx="304892" cy="369332"/>
            </a:xfrm>
            <a:prstGeom prst="rect">
              <a:avLst/>
            </a:prstGeom>
            <a:noFill/>
          </p:spPr>
          <p:txBody>
            <a:bodyPr wrap="none" rtlCol="0">
              <a:spAutoFit/>
            </a:bodyPr>
            <a:lstStyle/>
            <a:p>
              <a:r>
                <a:rPr lang="en-US" dirty="0"/>
                <a:t>𝝲</a:t>
              </a:r>
            </a:p>
          </p:txBody>
        </p:sp>
        <p:sp>
          <p:nvSpPr>
            <p:cNvPr id="97" name="TextBox 96">
              <a:extLst>
                <a:ext uri="{FF2B5EF4-FFF2-40B4-BE49-F238E27FC236}">
                  <a16:creationId xmlns:a16="http://schemas.microsoft.com/office/drawing/2014/main" id="{11E0407F-7638-BB4E-9FE4-666322E5FC20}"/>
                </a:ext>
              </a:extLst>
            </p:cNvPr>
            <p:cNvSpPr txBox="1"/>
            <p:nvPr/>
          </p:nvSpPr>
          <p:spPr>
            <a:xfrm>
              <a:off x="2835665" y="2967637"/>
              <a:ext cx="304892" cy="369332"/>
            </a:xfrm>
            <a:prstGeom prst="rect">
              <a:avLst/>
            </a:prstGeom>
            <a:noFill/>
          </p:spPr>
          <p:txBody>
            <a:bodyPr wrap="none" rtlCol="0">
              <a:spAutoFit/>
            </a:bodyPr>
            <a:lstStyle/>
            <a:p>
              <a:r>
                <a:rPr lang="en-US" dirty="0"/>
                <a:t>𝝲</a:t>
              </a:r>
            </a:p>
          </p:txBody>
        </p:sp>
      </p:grpSp>
      <p:sp>
        <p:nvSpPr>
          <p:cNvPr id="28" name="TextBox 27">
            <a:extLst>
              <a:ext uri="{FF2B5EF4-FFF2-40B4-BE49-F238E27FC236}">
                <a16:creationId xmlns:a16="http://schemas.microsoft.com/office/drawing/2014/main" id="{23BA3317-7F89-3A45-99C5-39C8C466850D}"/>
              </a:ext>
            </a:extLst>
          </p:cNvPr>
          <p:cNvSpPr txBox="1"/>
          <p:nvPr/>
        </p:nvSpPr>
        <p:spPr>
          <a:xfrm>
            <a:off x="2085658" y="5726753"/>
            <a:ext cx="2398192" cy="954107"/>
          </a:xfrm>
          <a:prstGeom prst="rect">
            <a:avLst/>
          </a:prstGeom>
          <a:solidFill>
            <a:schemeClr val="bg1">
              <a:lumMod val="75000"/>
            </a:schemeClr>
          </a:solidFill>
        </p:spPr>
        <p:txBody>
          <a:bodyPr wrap="square" rtlCol="0">
            <a:spAutoFit/>
          </a:bodyPr>
          <a:lstStyle/>
          <a:p>
            <a:pPr algn="ctr"/>
            <a:r>
              <a:rPr lang="en-US" sz="2800" dirty="0"/>
              <a:t>counts photons!</a:t>
            </a:r>
          </a:p>
        </p:txBody>
      </p:sp>
      <p:sp>
        <p:nvSpPr>
          <p:cNvPr id="112" name="TextBox 111">
            <a:extLst>
              <a:ext uri="{FF2B5EF4-FFF2-40B4-BE49-F238E27FC236}">
                <a16:creationId xmlns:a16="http://schemas.microsoft.com/office/drawing/2014/main" id="{AD000263-85F0-DF40-A003-1A3EA56A98E0}"/>
              </a:ext>
            </a:extLst>
          </p:cNvPr>
          <p:cNvSpPr txBox="1"/>
          <p:nvPr/>
        </p:nvSpPr>
        <p:spPr>
          <a:xfrm rot="20029953">
            <a:off x="1889351" y="1532560"/>
            <a:ext cx="1764522" cy="646331"/>
          </a:xfrm>
          <a:prstGeom prst="rect">
            <a:avLst/>
          </a:prstGeom>
          <a:noFill/>
        </p:spPr>
        <p:txBody>
          <a:bodyPr wrap="none" rtlCol="0">
            <a:spAutoFit/>
          </a:bodyPr>
          <a:lstStyle/>
          <a:p>
            <a:r>
              <a:rPr lang="en-US" b="1" dirty="0">
                <a:solidFill>
                  <a:srgbClr val="7030A0"/>
                </a:solidFill>
              </a:rPr>
              <a:t>Non absorptive</a:t>
            </a:r>
          </a:p>
          <a:p>
            <a:r>
              <a:rPr lang="en-US" b="1" dirty="0">
                <a:solidFill>
                  <a:srgbClr val="7030A0"/>
                </a:solidFill>
              </a:rPr>
              <a:t>photon counting</a:t>
            </a:r>
          </a:p>
        </p:txBody>
      </p:sp>
      <p:grpSp>
        <p:nvGrpSpPr>
          <p:cNvPr id="5" name="Group 4">
            <a:extLst>
              <a:ext uri="{FF2B5EF4-FFF2-40B4-BE49-F238E27FC236}">
                <a16:creationId xmlns:a16="http://schemas.microsoft.com/office/drawing/2014/main" id="{8C292680-15FA-444C-A321-3D4650E94EB4}"/>
              </a:ext>
            </a:extLst>
          </p:cNvPr>
          <p:cNvGrpSpPr/>
          <p:nvPr/>
        </p:nvGrpSpPr>
        <p:grpSpPr>
          <a:xfrm>
            <a:off x="1879430" y="3802858"/>
            <a:ext cx="2834084" cy="2031325"/>
            <a:chOff x="293288" y="3770619"/>
            <a:chExt cx="2465616" cy="2031325"/>
          </a:xfrm>
        </p:grpSpPr>
        <p:sp>
          <p:nvSpPr>
            <p:cNvPr id="30" name="TextBox 29">
              <a:extLst>
                <a:ext uri="{FF2B5EF4-FFF2-40B4-BE49-F238E27FC236}">
                  <a16:creationId xmlns:a16="http://schemas.microsoft.com/office/drawing/2014/main" id="{16FFF623-3EB8-6641-98C0-833A55300E65}"/>
                </a:ext>
              </a:extLst>
            </p:cNvPr>
            <p:cNvSpPr txBox="1"/>
            <p:nvPr/>
          </p:nvSpPr>
          <p:spPr>
            <a:xfrm>
              <a:off x="293288" y="3770619"/>
              <a:ext cx="2465616" cy="2031325"/>
            </a:xfrm>
            <a:prstGeom prst="rect">
              <a:avLst/>
            </a:prstGeom>
            <a:noFill/>
            <a:ln>
              <a:solidFill>
                <a:schemeClr val="tx1"/>
              </a:solidFill>
            </a:ln>
          </p:spPr>
          <p:txBody>
            <a:bodyPr wrap="square" rtlCol="0">
              <a:spAutoFit/>
            </a:bodyPr>
            <a:lstStyle/>
            <a:p>
              <a:pPr algn="ctr"/>
              <a:r>
                <a:rPr lang="en-US" sz="1400" dirty="0"/>
                <a:t>Photon shifts qubit transition </a:t>
              </a:r>
            </a:p>
            <a:p>
              <a:endParaRPr lang="en-US" sz="1400" dirty="0"/>
            </a:p>
            <a:p>
              <a:endParaRPr lang="en-US" sz="1400" dirty="0"/>
            </a:p>
            <a:p>
              <a:pPr algn="ctr"/>
              <a:r>
                <a:rPr lang="en-US" sz="1400" dirty="0"/>
                <a:t>Excite qubit at shifted frequency</a:t>
              </a:r>
            </a:p>
            <a:p>
              <a:endParaRPr lang="en-US" sz="1400" dirty="0"/>
            </a:p>
            <a:p>
              <a:endParaRPr lang="en-US" sz="1400" dirty="0"/>
            </a:p>
            <a:p>
              <a:pPr algn="ctr"/>
              <a:r>
                <a:rPr lang="en-US" sz="1400" dirty="0"/>
                <a:t>Measure flipped qubit by monitoring</a:t>
              </a:r>
            </a:p>
            <a:p>
              <a:pPr algn="ctr"/>
              <a:r>
                <a:rPr lang="en-US" sz="1400" dirty="0"/>
                <a:t>cavity line shift</a:t>
              </a:r>
            </a:p>
          </p:txBody>
        </p:sp>
        <p:sp>
          <p:nvSpPr>
            <p:cNvPr id="4" name="Down Arrow 3">
              <a:extLst>
                <a:ext uri="{FF2B5EF4-FFF2-40B4-BE49-F238E27FC236}">
                  <a16:creationId xmlns:a16="http://schemas.microsoft.com/office/drawing/2014/main" id="{8878CFB1-B8FE-554B-A6E3-A6A7D4FADAA1}"/>
                </a:ext>
              </a:extLst>
            </p:cNvPr>
            <p:cNvSpPr/>
            <p:nvPr/>
          </p:nvSpPr>
          <p:spPr>
            <a:xfrm>
              <a:off x="1261239" y="4152928"/>
              <a:ext cx="298568" cy="21935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Down Arrow 38">
              <a:extLst>
                <a:ext uri="{FF2B5EF4-FFF2-40B4-BE49-F238E27FC236}">
                  <a16:creationId xmlns:a16="http://schemas.microsoft.com/office/drawing/2014/main" id="{1AC17D57-0FB7-A64C-9BFF-0D18DF749565}"/>
                </a:ext>
              </a:extLst>
            </p:cNvPr>
            <p:cNvSpPr/>
            <p:nvPr/>
          </p:nvSpPr>
          <p:spPr>
            <a:xfrm>
              <a:off x="1261239" y="4814876"/>
              <a:ext cx="298568" cy="21935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B7AE654C-8AA9-0441-A5E0-731DAECE132D}"/>
              </a:ext>
            </a:extLst>
          </p:cNvPr>
          <p:cNvSpPr txBox="1"/>
          <p:nvPr/>
        </p:nvSpPr>
        <p:spPr>
          <a:xfrm>
            <a:off x="9301460" y="6196318"/>
            <a:ext cx="756938" cy="400110"/>
          </a:xfrm>
          <a:prstGeom prst="rect">
            <a:avLst/>
          </a:prstGeom>
          <a:noFill/>
        </p:spPr>
        <p:txBody>
          <a:bodyPr wrap="none" rtlCol="0">
            <a:spAutoFit/>
          </a:bodyPr>
          <a:lstStyle/>
          <a:p>
            <a:r>
              <a:rPr lang="en-US" sz="1000" dirty="0"/>
              <a:t>Akash Dixit</a:t>
            </a:r>
          </a:p>
          <a:p>
            <a:r>
              <a:rPr lang="en-US" sz="1000" dirty="0"/>
              <a:t>U Chicago</a:t>
            </a:r>
          </a:p>
        </p:txBody>
      </p:sp>
      <p:grpSp>
        <p:nvGrpSpPr>
          <p:cNvPr id="38" name="Group 37">
            <a:extLst>
              <a:ext uri="{FF2B5EF4-FFF2-40B4-BE49-F238E27FC236}">
                <a16:creationId xmlns:a16="http://schemas.microsoft.com/office/drawing/2014/main" id="{9DB59E41-6DAE-574E-B854-9023A27F9C92}"/>
              </a:ext>
            </a:extLst>
          </p:cNvPr>
          <p:cNvGrpSpPr/>
          <p:nvPr/>
        </p:nvGrpSpPr>
        <p:grpSpPr>
          <a:xfrm>
            <a:off x="7500802" y="2439940"/>
            <a:ext cx="1436291" cy="1010381"/>
            <a:chOff x="3985638" y="1504714"/>
            <a:chExt cx="2645480" cy="2177979"/>
          </a:xfrm>
          <a:solidFill>
            <a:schemeClr val="bg1"/>
          </a:solidFill>
        </p:grpSpPr>
        <p:sp>
          <p:nvSpPr>
            <p:cNvPr id="40" name="TextBox 39">
              <a:extLst>
                <a:ext uri="{FF2B5EF4-FFF2-40B4-BE49-F238E27FC236}">
                  <a16:creationId xmlns:a16="http://schemas.microsoft.com/office/drawing/2014/main" id="{F64C91A3-BDB2-6141-8F39-FB19A49BEA61}"/>
                </a:ext>
              </a:extLst>
            </p:cNvPr>
            <p:cNvSpPr txBox="1"/>
            <p:nvPr/>
          </p:nvSpPr>
          <p:spPr>
            <a:xfrm>
              <a:off x="3985638" y="1504714"/>
              <a:ext cx="2645480" cy="663445"/>
            </a:xfrm>
            <a:prstGeom prst="rect">
              <a:avLst/>
            </a:prstGeom>
            <a:grpFill/>
          </p:spPr>
          <p:txBody>
            <a:bodyPr wrap="none" rtlCol="0">
              <a:spAutoFit/>
            </a:bodyPr>
            <a:lstStyle/>
            <a:p>
              <a:r>
                <a:rPr lang="en-US" sz="1400" dirty="0"/>
                <a:t>two level system </a:t>
              </a:r>
            </a:p>
          </p:txBody>
        </p:sp>
        <p:pic>
          <p:nvPicPr>
            <p:cNvPr id="41" name="Picture 40">
              <a:extLst>
                <a:ext uri="{FF2B5EF4-FFF2-40B4-BE49-F238E27FC236}">
                  <a16:creationId xmlns:a16="http://schemas.microsoft.com/office/drawing/2014/main" id="{546805AB-E140-0C4D-BBDA-4955D45C4D79}"/>
                </a:ext>
              </a:extLst>
            </p:cNvPr>
            <p:cNvPicPr>
              <a:picLocks noChangeAspect="1"/>
            </p:cNvPicPr>
            <p:nvPr/>
          </p:nvPicPr>
          <p:blipFill>
            <a:blip r:embed="rId6"/>
            <a:stretch>
              <a:fillRect/>
            </a:stretch>
          </p:blipFill>
          <p:spPr>
            <a:xfrm>
              <a:off x="4508276" y="2120593"/>
              <a:ext cx="1600200" cy="1562100"/>
            </a:xfrm>
            <a:prstGeom prst="rect">
              <a:avLst/>
            </a:prstGeom>
            <a:grpFill/>
          </p:spPr>
        </p:pic>
      </p:grpSp>
    </p:spTree>
    <p:extLst>
      <p:ext uri="{BB962C8B-B14F-4D97-AF65-F5344CB8AC3E}">
        <p14:creationId xmlns:p14="http://schemas.microsoft.com/office/powerpoint/2010/main" val="14530241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0EE86-7F9A-380F-A913-44831655AEB7}"/>
              </a:ext>
            </a:extLst>
          </p:cNvPr>
          <p:cNvSpPr>
            <a:spLocks noGrp="1"/>
          </p:cNvSpPr>
          <p:nvPr>
            <p:ph type="title"/>
          </p:nvPr>
        </p:nvSpPr>
        <p:spPr>
          <a:xfrm>
            <a:off x="985684" y="345179"/>
            <a:ext cx="10515600" cy="1055461"/>
          </a:xfrm>
        </p:spPr>
        <p:txBody>
          <a:bodyPr>
            <a:normAutofit/>
          </a:bodyPr>
          <a:lstStyle/>
          <a:p>
            <a:pPr algn="ctr"/>
            <a:r>
              <a:rPr lang="en-US" sz="4000" dirty="0"/>
              <a:t>Near and long-term Dark Matter search</a:t>
            </a:r>
          </a:p>
        </p:txBody>
      </p:sp>
      <p:pic>
        <p:nvPicPr>
          <p:cNvPr id="9" name="Content Placeholder 3">
            <a:extLst>
              <a:ext uri="{FF2B5EF4-FFF2-40B4-BE49-F238E27FC236}">
                <a16:creationId xmlns:a16="http://schemas.microsoft.com/office/drawing/2014/main" id="{122BEF76-4478-9234-68E0-B4F28CCE1121}"/>
              </a:ext>
            </a:extLst>
          </p:cNvPr>
          <p:cNvPicPr>
            <a:picLocks noGrp="1" noChangeAspect="1"/>
          </p:cNvPicPr>
          <p:nvPr>
            <p:ph idx="1"/>
          </p:nvPr>
        </p:nvPicPr>
        <p:blipFill>
          <a:blip r:embed="rId2"/>
          <a:stretch>
            <a:fillRect/>
          </a:stretch>
        </p:blipFill>
        <p:spPr>
          <a:xfrm>
            <a:off x="0" y="1420586"/>
            <a:ext cx="8128288" cy="3564276"/>
          </a:xfrm>
          <a:prstGeom prst="rect">
            <a:avLst/>
          </a:prstGeom>
        </p:spPr>
      </p:pic>
      <p:sp>
        <p:nvSpPr>
          <p:cNvPr id="4" name="Slide Number Placeholder 3">
            <a:extLst>
              <a:ext uri="{FF2B5EF4-FFF2-40B4-BE49-F238E27FC236}">
                <a16:creationId xmlns:a16="http://schemas.microsoft.com/office/drawing/2014/main" id="{C4861F4E-BC59-BA2D-46A8-C2E4476D6573}"/>
              </a:ext>
            </a:extLst>
          </p:cNvPr>
          <p:cNvSpPr>
            <a:spLocks noGrp="1"/>
          </p:cNvSpPr>
          <p:nvPr>
            <p:ph type="sldNum" sz="quarter" idx="12"/>
          </p:nvPr>
        </p:nvSpPr>
        <p:spPr/>
        <p:txBody>
          <a:bodyPr/>
          <a:lstStyle/>
          <a:p>
            <a:fld id="{9E4C0264-4E57-C843-99A1-13CB9086F4F6}" type="slidenum">
              <a:rPr lang="en-US" smtClean="0"/>
              <a:t>41</a:t>
            </a:fld>
            <a:endParaRPr lang="en-US"/>
          </a:p>
        </p:txBody>
      </p:sp>
      <p:pic>
        <p:nvPicPr>
          <p:cNvPr id="10" name="Picture 9">
            <a:extLst>
              <a:ext uri="{FF2B5EF4-FFF2-40B4-BE49-F238E27FC236}">
                <a16:creationId xmlns:a16="http://schemas.microsoft.com/office/drawing/2014/main" id="{FEF9C818-4741-10FD-C142-34EEC847268A}"/>
              </a:ext>
            </a:extLst>
          </p:cNvPr>
          <p:cNvPicPr>
            <a:picLocks noChangeAspect="1"/>
          </p:cNvPicPr>
          <p:nvPr/>
        </p:nvPicPr>
        <p:blipFill>
          <a:blip r:embed="rId3"/>
          <a:stretch>
            <a:fillRect/>
          </a:stretch>
        </p:blipFill>
        <p:spPr>
          <a:xfrm>
            <a:off x="4697543" y="4803451"/>
            <a:ext cx="7147237" cy="1659373"/>
          </a:xfrm>
          <a:prstGeom prst="rect">
            <a:avLst/>
          </a:prstGeom>
        </p:spPr>
      </p:pic>
      <p:sp>
        <p:nvSpPr>
          <p:cNvPr id="3" name="TextBox 2">
            <a:extLst>
              <a:ext uri="{FF2B5EF4-FFF2-40B4-BE49-F238E27FC236}">
                <a16:creationId xmlns:a16="http://schemas.microsoft.com/office/drawing/2014/main" id="{55DF53B0-6A77-2428-24A3-CFCEA0711D3C}"/>
              </a:ext>
            </a:extLst>
          </p:cNvPr>
          <p:cNvSpPr txBox="1"/>
          <p:nvPr/>
        </p:nvSpPr>
        <p:spPr>
          <a:xfrm>
            <a:off x="7979777" y="2494492"/>
            <a:ext cx="3654938" cy="830997"/>
          </a:xfrm>
          <a:prstGeom prst="rect">
            <a:avLst/>
          </a:prstGeom>
          <a:noFill/>
          <a:ln w="38100">
            <a:solidFill>
              <a:srgbClr val="FFC000"/>
            </a:solidFill>
            <a:prstDash val="dash"/>
          </a:ln>
        </p:spPr>
        <p:txBody>
          <a:bodyPr wrap="square" rtlCol="0">
            <a:spAutoFit/>
          </a:bodyPr>
          <a:lstStyle/>
          <a:p>
            <a:pPr algn="ctr"/>
            <a:r>
              <a:rPr lang="en-US" sz="2400" b="1" dirty="0">
                <a:solidFill>
                  <a:srgbClr val="FF0000"/>
                </a:solidFill>
              </a:rPr>
              <a:t>Need low energy threshold systems &lt; 1 eV !</a:t>
            </a:r>
          </a:p>
        </p:txBody>
      </p:sp>
      <p:sp>
        <p:nvSpPr>
          <p:cNvPr id="5" name="TextBox 4">
            <a:extLst>
              <a:ext uri="{FF2B5EF4-FFF2-40B4-BE49-F238E27FC236}">
                <a16:creationId xmlns:a16="http://schemas.microsoft.com/office/drawing/2014/main" id="{491E58CE-7621-9DB0-2C76-65A4574E6D8B}"/>
              </a:ext>
            </a:extLst>
          </p:cNvPr>
          <p:cNvSpPr txBox="1"/>
          <p:nvPr/>
        </p:nvSpPr>
        <p:spPr>
          <a:xfrm>
            <a:off x="534385" y="6093492"/>
            <a:ext cx="3554563" cy="369332"/>
          </a:xfrm>
          <a:prstGeom prst="rect">
            <a:avLst/>
          </a:prstGeom>
          <a:noFill/>
        </p:spPr>
        <p:txBody>
          <a:bodyPr wrap="none" rtlCol="0">
            <a:spAutoFit/>
          </a:bodyPr>
          <a:lstStyle/>
          <a:p>
            <a:r>
              <a:rPr lang="en-US" dirty="0">
                <a:solidFill>
                  <a:schemeClr val="bg1">
                    <a:lumMod val="50000"/>
                  </a:schemeClr>
                </a:solidFill>
              </a:rPr>
              <a:t>Source: Basic Research Needs (BRN)</a:t>
            </a:r>
          </a:p>
        </p:txBody>
      </p:sp>
    </p:spTree>
    <p:extLst>
      <p:ext uri="{BB962C8B-B14F-4D97-AF65-F5344CB8AC3E}">
        <p14:creationId xmlns:p14="http://schemas.microsoft.com/office/powerpoint/2010/main" val="32185296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3F0AF73-9503-F8BD-0E69-4A7BAE74560D}"/>
              </a:ext>
            </a:extLst>
          </p:cNvPr>
          <p:cNvSpPr>
            <a:spLocks noGrp="1"/>
          </p:cNvSpPr>
          <p:nvPr>
            <p:ph type="sldNum" sz="quarter" idx="12"/>
          </p:nvPr>
        </p:nvSpPr>
        <p:spPr/>
        <p:txBody>
          <a:bodyPr/>
          <a:lstStyle/>
          <a:p>
            <a:fld id="{9E4C0264-4E57-C843-99A1-13CB9086F4F6}" type="slidenum">
              <a:rPr lang="en-US" smtClean="0"/>
              <a:t>42</a:t>
            </a:fld>
            <a:endParaRPr lang="en-US"/>
          </a:p>
        </p:txBody>
      </p:sp>
      <p:pic>
        <p:nvPicPr>
          <p:cNvPr id="6" name="Picture 5">
            <a:extLst>
              <a:ext uri="{FF2B5EF4-FFF2-40B4-BE49-F238E27FC236}">
                <a16:creationId xmlns:a16="http://schemas.microsoft.com/office/drawing/2014/main" id="{38A8A648-5E90-41C5-9AF2-E1C90C8CC447}"/>
              </a:ext>
            </a:extLst>
          </p:cNvPr>
          <p:cNvPicPr>
            <a:picLocks noChangeAspect="1"/>
          </p:cNvPicPr>
          <p:nvPr/>
        </p:nvPicPr>
        <p:blipFill>
          <a:blip r:embed="rId2"/>
          <a:stretch>
            <a:fillRect/>
          </a:stretch>
        </p:blipFill>
        <p:spPr>
          <a:xfrm>
            <a:off x="2863235" y="483719"/>
            <a:ext cx="5958829" cy="5890561"/>
          </a:xfrm>
          <a:prstGeom prst="rect">
            <a:avLst/>
          </a:prstGeom>
        </p:spPr>
      </p:pic>
    </p:spTree>
    <p:extLst>
      <p:ext uri="{BB962C8B-B14F-4D97-AF65-F5344CB8AC3E}">
        <p14:creationId xmlns:p14="http://schemas.microsoft.com/office/powerpoint/2010/main" val="19240852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FBC2F68-BADC-8BFB-FE51-8E478FF42E69}"/>
              </a:ext>
            </a:extLst>
          </p:cNvPr>
          <p:cNvSpPr>
            <a:spLocks noGrp="1"/>
          </p:cNvSpPr>
          <p:nvPr>
            <p:ph type="sldNum" sz="quarter" idx="12"/>
          </p:nvPr>
        </p:nvSpPr>
        <p:spPr/>
        <p:txBody>
          <a:bodyPr/>
          <a:lstStyle/>
          <a:p>
            <a:fld id="{9E4C0264-4E57-C843-99A1-13CB9086F4F6}" type="slidenum">
              <a:rPr lang="en-US" smtClean="0"/>
              <a:t>43</a:t>
            </a:fld>
            <a:endParaRPr lang="en-US"/>
          </a:p>
        </p:txBody>
      </p:sp>
      <p:pic>
        <p:nvPicPr>
          <p:cNvPr id="5" name="Picture 4">
            <a:extLst>
              <a:ext uri="{FF2B5EF4-FFF2-40B4-BE49-F238E27FC236}">
                <a16:creationId xmlns:a16="http://schemas.microsoft.com/office/drawing/2014/main" id="{8E7D67CA-BD20-EAEA-370F-2FD900AD0317}"/>
              </a:ext>
            </a:extLst>
          </p:cNvPr>
          <p:cNvPicPr>
            <a:picLocks noChangeAspect="1"/>
          </p:cNvPicPr>
          <p:nvPr/>
        </p:nvPicPr>
        <p:blipFill>
          <a:blip r:embed="rId2"/>
          <a:stretch>
            <a:fillRect/>
          </a:stretch>
        </p:blipFill>
        <p:spPr>
          <a:xfrm>
            <a:off x="320634" y="313342"/>
            <a:ext cx="11329060" cy="6111729"/>
          </a:xfrm>
          <a:prstGeom prst="rect">
            <a:avLst/>
          </a:prstGeom>
        </p:spPr>
      </p:pic>
    </p:spTree>
    <p:extLst>
      <p:ext uri="{BB962C8B-B14F-4D97-AF65-F5344CB8AC3E}">
        <p14:creationId xmlns:p14="http://schemas.microsoft.com/office/powerpoint/2010/main" val="16844651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9A90A7D-EBAF-2F5F-98B0-2DD18ADC79DE}"/>
              </a:ext>
            </a:extLst>
          </p:cNvPr>
          <p:cNvSpPr>
            <a:spLocks noGrp="1"/>
          </p:cNvSpPr>
          <p:nvPr>
            <p:ph type="sldNum" sz="quarter" idx="12"/>
          </p:nvPr>
        </p:nvSpPr>
        <p:spPr/>
        <p:txBody>
          <a:bodyPr/>
          <a:lstStyle/>
          <a:p>
            <a:fld id="{9E4C0264-4E57-C843-99A1-13CB9086F4F6}" type="slidenum">
              <a:rPr lang="en-US" smtClean="0"/>
              <a:t>44</a:t>
            </a:fld>
            <a:endParaRPr lang="en-US"/>
          </a:p>
        </p:txBody>
      </p:sp>
      <p:pic>
        <p:nvPicPr>
          <p:cNvPr id="5" name="Picture 4">
            <a:extLst>
              <a:ext uri="{FF2B5EF4-FFF2-40B4-BE49-F238E27FC236}">
                <a16:creationId xmlns:a16="http://schemas.microsoft.com/office/drawing/2014/main" id="{DE7E5AE2-1861-F58F-489A-3EE897BDB609}"/>
              </a:ext>
            </a:extLst>
          </p:cNvPr>
          <p:cNvPicPr>
            <a:picLocks noChangeAspect="1"/>
          </p:cNvPicPr>
          <p:nvPr/>
        </p:nvPicPr>
        <p:blipFill>
          <a:blip r:embed="rId2"/>
          <a:stretch>
            <a:fillRect/>
          </a:stretch>
        </p:blipFill>
        <p:spPr>
          <a:xfrm>
            <a:off x="509132" y="392685"/>
            <a:ext cx="11173736" cy="6146227"/>
          </a:xfrm>
          <a:prstGeom prst="rect">
            <a:avLst/>
          </a:prstGeom>
        </p:spPr>
      </p:pic>
    </p:spTree>
    <p:extLst>
      <p:ext uri="{BB962C8B-B14F-4D97-AF65-F5344CB8AC3E}">
        <p14:creationId xmlns:p14="http://schemas.microsoft.com/office/powerpoint/2010/main" val="9041177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40B32BD-3C6B-7C07-458C-804C669885A8}"/>
              </a:ext>
            </a:extLst>
          </p:cNvPr>
          <p:cNvSpPr>
            <a:spLocks noGrp="1"/>
          </p:cNvSpPr>
          <p:nvPr>
            <p:ph type="sldNum" sz="quarter" idx="12"/>
          </p:nvPr>
        </p:nvSpPr>
        <p:spPr/>
        <p:txBody>
          <a:bodyPr/>
          <a:lstStyle/>
          <a:p>
            <a:fld id="{9E4C0264-4E57-C843-99A1-13CB9086F4F6}" type="slidenum">
              <a:rPr lang="en-US" smtClean="0"/>
              <a:t>45</a:t>
            </a:fld>
            <a:endParaRPr lang="en-US"/>
          </a:p>
        </p:txBody>
      </p:sp>
      <p:pic>
        <p:nvPicPr>
          <p:cNvPr id="5" name="Picture 4">
            <a:extLst>
              <a:ext uri="{FF2B5EF4-FFF2-40B4-BE49-F238E27FC236}">
                <a16:creationId xmlns:a16="http://schemas.microsoft.com/office/drawing/2014/main" id="{5BC2C446-AB3B-F70C-3940-D8D1D7F02B12}"/>
              </a:ext>
            </a:extLst>
          </p:cNvPr>
          <p:cNvPicPr>
            <a:picLocks noChangeAspect="1"/>
          </p:cNvPicPr>
          <p:nvPr/>
        </p:nvPicPr>
        <p:blipFill>
          <a:blip r:embed="rId2"/>
          <a:stretch>
            <a:fillRect/>
          </a:stretch>
        </p:blipFill>
        <p:spPr>
          <a:xfrm>
            <a:off x="344374" y="469557"/>
            <a:ext cx="11566306" cy="5886793"/>
          </a:xfrm>
          <a:prstGeom prst="rect">
            <a:avLst/>
          </a:prstGeom>
        </p:spPr>
      </p:pic>
    </p:spTree>
    <p:extLst>
      <p:ext uri="{BB962C8B-B14F-4D97-AF65-F5344CB8AC3E}">
        <p14:creationId xmlns:p14="http://schemas.microsoft.com/office/powerpoint/2010/main" val="24467378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4F6AA9E-EDE9-5FBF-FB81-8D45CD29A545}"/>
              </a:ext>
            </a:extLst>
          </p:cNvPr>
          <p:cNvSpPr>
            <a:spLocks noGrp="1"/>
          </p:cNvSpPr>
          <p:nvPr>
            <p:ph type="sldNum" sz="quarter" idx="12"/>
          </p:nvPr>
        </p:nvSpPr>
        <p:spPr/>
        <p:txBody>
          <a:bodyPr/>
          <a:lstStyle/>
          <a:p>
            <a:fld id="{9E4C0264-4E57-C843-99A1-13CB9086F4F6}" type="slidenum">
              <a:rPr lang="en-US" smtClean="0"/>
              <a:t>46</a:t>
            </a:fld>
            <a:endParaRPr lang="en-US"/>
          </a:p>
        </p:txBody>
      </p:sp>
      <p:pic>
        <p:nvPicPr>
          <p:cNvPr id="5" name="Picture 4">
            <a:extLst>
              <a:ext uri="{FF2B5EF4-FFF2-40B4-BE49-F238E27FC236}">
                <a16:creationId xmlns:a16="http://schemas.microsoft.com/office/drawing/2014/main" id="{E8EFA768-491E-2C0C-80B3-992B7E2D8823}"/>
              </a:ext>
            </a:extLst>
          </p:cNvPr>
          <p:cNvPicPr>
            <a:picLocks noChangeAspect="1"/>
          </p:cNvPicPr>
          <p:nvPr/>
        </p:nvPicPr>
        <p:blipFill>
          <a:blip r:embed="rId2"/>
          <a:stretch>
            <a:fillRect/>
          </a:stretch>
        </p:blipFill>
        <p:spPr>
          <a:xfrm>
            <a:off x="126127" y="136525"/>
            <a:ext cx="11277706" cy="6219825"/>
          </a:xfrm>
          <a:prstGeom prst="rect">
            <a:avLst/>
          </a:prstGeom>
        </p:spPr>
      </p:pic>
    </p:spTree>
    <p:extLst>
      <p:ext uri="{BB962C8B-B14F-4D97-AF65-F5344CB8AC3E}">
        <p14:creationId xmlns:p14="http://schemas.microsoft.com/office/powerpoint/2010/main" val="20818832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73CB4F2-2FD8-9C4A-876B-76C0D88103FB}"/>
              </a:ext>
            </a:extLst>
          </p:cNvPr>
          <p:cNvSpPr>
            <a:spLocks noGrp="1"/>
          </p:cNvSpPr>
          <p:nvPr>
            <p:ph type="sldNum" sz="quarter" idx="12"/>
          </p:nvPr>
        </p:nvSpPr>
        <p:spPr/>
        <p:txBody>
          <a:bodyPr/>
          <a:lstStyle/>
          <a:p>
            <a:fld id="{9E4C0264-4E57-C843-99A1-13CB9086F4F6}" type="slidenum">
              <a:rPr lang="en-US" smtClean="0"/>
              <a:t>47</a:t>
            </a:fld>
            <a:endParaRPr lang="en-US"/>
          </a:p>
        </p:txBody>
      </p:sp>
      <p:pic>
        <p:nvPicPr>
          <p:cNvPr id="9" name="Picture 8">
            <a:extLst>
              <a:ext uri="{FF2B5EF4-FFF2-40B4-BE49-F238E27FC236}">
                <a16:creationId xmlns:a16="http://schemas.microsoft.com/office/drawing/2014/main" id="{020AB291-9E13-D34A-FA88-6D9080AD64D2}"/>
              </a:ext>
            </a:extLst>
          </p:cNvPr>
          <p:cNvPicPr>
            <a:picLocks noChangeAspect="1"/>
          </p:cNvPicPr>
          <p:nvPr/>
        </p:nvPicPr>
        <p:blipFill>
          <a:blip r:embed="rId2"/>
          <a:stretch>
            <a:fillRect/>
          </a:stretch>
        </p:blipFill>
        <p:spPr>
          <a:xfrm>
            <a:off x="612531" y="538665"/>
            <a:ext cx="10966938" cy="6182810"/>
          </a:xfrm>
          <a:prstGeom prst="rect">
            <a:avLst/>
          </a:prstGeom>
        </p:spPr>
      </p:pic>
    </p:spTree>
    <p:extLst>
      <p:ext uri="{BB962C8B-B14F-4D97-AF65-F5344CB8AC3E}">
        <p14:creationId xmlns:p14="http://schemas.microsoft.com/office/powerpoint/2010/main" val="16385785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65AFC91-2C4B-8C65-6E1C-55BD0DCBC3AB}"/>
              </a:ext>
            </a:extLst>
          </p:cNvPr>
          <p:cNvSpPr>
            <a:spLocks noGrp="1"/>
          </p:cNvSpPr>
          <p:nvPr>
            <p:ph type="sldNum" sz="quarter" idx="12"/>
          </p:nvPr>
        </p:nvSpPr>
        <p:spPr/>
        <p:txBody>
          <a:bodyPr/>
          <a:lstStyle/>
          <a:p>
            <a:fld id="{9E4C0264-4E57-C843-99A1-13CB9086F4F6}" type="slidenum">
              <a:rPr lang="en-US" smtClean="0"/>
              <a:t>48</a:t>
            </a:fld>
            <a:endParaRPr lang="en-US"/>
          </a:p>
        </p:txBody>
      </p:sp>
      <p:pic>
        <p:nvPicPr>
          <p:cNvPr id="5" name="Picture 4">
            <a:extLst>
              <a:ext uri="{FF2B5EF4-FFF2-40B4-BE49-F238E27FC236}">
                <a16:creationId xmlns:a16="http://schemas.microsoft.com/office/drawing/2014/main" id="{49E0EADC-74BD-8A6F-7133-4766CDF9240B}"/>
              </a:ext>
            </a:extLst>
          </p:cNvPr>
          <p:cNvPicPr>
            <a:picLocks noChangeAspect="1"/>
          </p:cNvPicPr>
          <p:nvPr/>
        </p:nvPicPr>
        <p:blipFill>
          <a:blip r:embed="rId2"/>
          <a:stretch>
            <a:fillRect/>
          </a:stretch>
        </p:blipFill>
        <p:spPr>
          <a:xfrm>
            <a:off x="1754194" y="1205095"/>
            <a:ext cx="9436321" cy="4977084"/>
          </a:xfrm>
          <a:prstGeom prst="rect">
            <a:avLst/>
          </a:prstGeom>
        </p:spPr>
      </p:pic>
    </p:spTree>
    <p:extLst>
      <p:ext uri="{BB962C8B-B14F-4D97-AF65-F5344CB8AC3E}">
        <p14:creationId xmlns:p14="http://schemas.microsoft.com/office/powerpoint/2010/main" val="13109377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4965D-4174-EB44-B60F-A3DC99167AAB}"/>
              </a:ext>
            </a:extLst>
          </p:cNvPr>
          <p:cNvSpPr>
            <a:spLocks noGrp="1"/>
          </p:cNvSpPr>
          <p:nvPr>
            <p:ph type="title"/>
          </p:nvPr>
        </p:nvSpPr>
        <p:spPr/>
        <p:txBody>
          <a:bodyPr/>
          <a:lstStyle/>
          <a:p>
            <a:pPr algn="ctr"/>
            <a:r>
              <a:rPr lang="en-US" dirty="0"/>
              <a:t>Signal and noise rate</a:t>
            </a:r>
          </a:p>
        </p:txBody>
      </p:sp>
      <p:pic>
        <p:nvPicPr>
          <p:cNvPr id="6" name="Content Placeholder 5">
            <a:extLst>
              <a:ext uri="{FF2B5EF4-FFF2-40B4-BE49-F238E27FC236}">
                <a16:creationId xmlns:a16="http://schemas.microsoft.com/office/drawing/2014/main" id="{FA95C9BF-43E3-8442-89E0-9CE1AE71D9ED}"/>
              </a:ext>
            </a:extLst>
          </p:cNvPr>
          <p:cNvPicPr>
            <a:picLocks noGrp="1" noChangeAspect="1"/>
          </p:cNvPicPr>
          <p:nvPr>
            <p:ph idx="1"/>
          </p:nvPr>
        </p:nvPicPr>
        <p:blipFill>
          <a:blip r:embed="rId2"/>
          <a:stretch>
            <a:fillRect/>
          </a:stretch>
        </p:blipFill>
        <p:spPr>
          <a:xfrm>
            <a:off x="2548117" y="1773728"/>
            <a:ext cx="6689631" cy="4629260"/>
          </a:xfrm>
          <a:prstGeom prst="rect">
            <a:avLst/>
          </a:prstGeom>
        </p:spPr>
      </p:pic>
      <p:sp>
        <p:nvSpPr>
          <p:cNvPr id="4" name="Slide Number Placeholder 3">
            <a:extLst>
              <a:ext uri="{FF2B5EF4-FFF2-40B4-BE49-F238E27FC236}">
                <a16:creationId xmlns:a16="http://schemas.microsoft.com/office/drawing/2014/main" id="{9D9F74F7-6233-9643-83AE-F3D970FE9CB3}"/>
              </a:ext>
            </a:extLst>
          </p:cNvPr>
          <p:cNvSpPr>
            <a:spLocks noGrp="1"/>
          </p:cNvSpPr>
          <p:nvPr>
            <p:ph type="sldNum" sz="quarter" idx="12"/>
          </p:nvPr>
        </p:nvSpPr>
        <p:spPr/>
        <p:txBody>
          <a:bodyPr>
            <a:normAutofit/>
          </a:bodyPr>
          <a:lstStyle/>
          <a:p>
            <a:fld id="{2E1AC667-16BE-7E44-B299-A9E074F1C0F9}" type="slidenum">
              <a:rPr lang="en-US" smtClean="0"/>
              <a:t>49</a:t>
            </a:fld>
            <a:endParaRPr lang="en-US"/>
          </a:p>
        </p:txBody>
      </p:sp>
      <p:sp>
        <p:nvSpPr>
          <p:cNvPr id="7" name="TextBox 6">
            <a:extLst>
              <a:ext uri="{FF2B5EF4-FFF2-40B4-BE49-F238E27FC236}">
                <a16:creationId xmlns:a16="http://schemas.microsoft.com/office/drawing/2014/main" id="{64482114-444A-5740-893E-3940B762613F}"/>
              </a:ext>
            </a:extLst>
          </p:cNvPr>
          <p:cNvSpPr txBox="1"/>
          <p:nvPr/>
        </p:nvSpPr>
        <p:spPr>
          <a:xfrm>
            <a:off x="3858849" y="1646770"/>
            <a:ext cx="4474302" cy="253916"/>
          </a:xfrm>
          <a:prstGeom prst="rect">
            <a:avLst/>
          </a:prstGeom>
          <a:noFill/>
        </p:spPr>
        <p:txBody>
          <a:bodyPr wrap="none" rtlCol="0">
            <a:spAutoFit/>
          </a:bodyPr>
          <a:lstStyle/>
          <a:p>
            <a:pPr defTabSz="342900">
              <a:defRPr/>
            </a:pPr>
            <a:r>
              <a:rPr lang="en-US" sz="1050" dirty="0">
                <a:solidFill>
                  <a:srgbClr val="000000"/>
                </a:solidFill>
                <a:latin typeface="Arial"/>
                <a:cs typeface="Arial"/>
              </a:rPr>
              <a:t>DFSZ, 0.45 GeV/cc, B=14T, C=1/2, Q=5x10</a:t>
            </a:r>
            <a:r>
              <a:rPr lang="en-US" sz="1050" baseline="30000" dirty="0">
                <a:solidFill>
                  <a:srgbClr val="000000"/>
                </a:solidFill>
                <a:latin typeface="Arial"/>
                <a:cs typeface="Arial"/>
              </a:rPr>
              <a:t>4</a:t>
            </a:r>
            <a:r>
              <a:rPr lang="en-US" sz="1050" dirty="0">
                <a:solidFill>
                  <a:srgbClr val="000000"/>
                </a:solidFill>
                <a:latin typeface="Arial"/>
                <a:cs typeface="Arial"/>
              </a:rPr>
              <a:t>@1GHz, V=13𝜆</a:t>
            </a:r>
            <a:r>
              <a:rPr lang="en-US" sz="1050" baseline="30000" dirty="0">
                <a:solidFill>
                  <a:srgbClr val="000000"/>
                </a:solidFill>
                <a:latin typeface="Arial"/>
                <a:cs typeface="Arial"/>
              </a:rPr>
              <a:t>3</a:t>
            </a:r>
            <a:r>
              <a:rPr lang="en-US" sz="1050" dirty="0">
                <a:solidFill>
                  <a:srgbClr val="000000"/>
                </a:solidFill>
                <a:latin typeface="Arial"/>
                <a:cs typeface="Arial"/>
              </a:rPr>
              <a:t>, </a:t>
            </a:r>
            <a:r>
              <a:rPr lang="en-US" sz="1050" dirty="0" err="1">
                <a:solidFill>
                  <a:srgbClr val="000000"/>
                </a:solidFill>
                <a:latin typeface="Arial"/>
                <a:cs typeface="Arial"/>
              </a:rPr>
              <a:t>crit.coup </a:t>
            </a:r>
            <a:endParaRPr lang="en-US" sz="1050" baseline="30000" dirty="0">
              <a:solidFill>
                <a:srgbClr val="000000"/>
              </a:solidFill>
              <a:latin typeface="Arial"/>
              <a:cs typeface="Arial"/>
            </a:endParaRPr>
          </a:p>
        </p:txBody>
      </p:sp>
      <p:sp>
        <p:nvSpPr>
          <p:cNvPr id="8" name="Rectangle 7">
            <a:extLst>
              <a:ext uri="{FF2B5EF4-FFF2-40B4-BE49-F238E27FC236}">
                <a16:creationId xmlns:a16="http://schemas.microsoft.com/office/drawing/2014/main" id="{CB245F31-D2AC-664D-BCE2-299D8625A0B2}"/>
              </a:ext>
            </a:extLst>
          </p:cNvPr>
          <p:cNvSpPr/>
          <p:nvPr/>
        </p:nvSpPr>
        <p:spPr>
          <a:xfrm>
            <a:off x="1790700" y="3429001"/>
            <a:ext cx="1222062" cy="1169551"/>
          </a:xfrm>
          <a:prstGeom prst="rect">
            <a:avLst/>
          </a:prstGeom>
        </p:spPr>
        <p:txBody>
          <a:bodyPr wrap="square">
            <a:spAutoFit/>
          </a:bodyPr>
          <a:lstStyle/>
          <a:p>
            <a:r>
              <a:rPr lang="en-US" sz="1400" dirty="0" err="1">
                <a:solidFill>
                  <a:srgbClr val="000000"/>
                </a:solidFill>
                <a:latin typeface="Arial"/>
                <a:cs typeface="Arial"/>
              </a:rPr>
              <a:t>Assumes axion detection bandwidth </a:t>
            </a:r>
          </a:p>
          <a:p>
            <a:r>
              <a:rPr lang="en-US" sz="1400" dirty="0">
                <a:solidFill>
                  <a:srgbClr val="000000"/>
                </a:solidFill>
                <a:latin typeface="Arial"/>
                <a:cs typeface="Arial"/>
              </a:rPr>
              <a:t>∆f ~ MHz</a:t>
            </a:r>
            <a:endParaRPr lang="en-US" sz="1400" dirty="0"/>
          </a:p>
        </p:txBody>
      </p:sp>
      <p:sp>
        <p:nvSpPr>
          <p:cNvPr id="9" name="TextBox 8">
            <a:extLst>
              <a:ext uri="{FF2B5EF4-FFF2-40B4-BE49-F238E27FC236}">
                <a16:creationId xmlns:a16="http://schemas.microsoft.com/office/drawing/2014/main" id="{C6BA1957-CF24-4B43-A0C1-B63229A5608C}"/>
              </a:ext>
            </a:extLst>
          </p:cNvPr>
          <p:cNvSpPr txBox="1"/>
          <p:nvPr/>
        </p:nvSpPr>
        <p:spPr>
          <a:xfrm>
            <a:off x="9179359" y="2228741"/>
            <a:ext cx="1368159" cy="954107"/>
          </a:xfrm>
          <a:prstGeom prst="rect">
            <a:avLst/>
          </a:prstGeom>
          <a:solidFill>
            <a:srgbClr val="92D050">
              <a:alpha val="15000"/>
            </a:srgbClr>
          </a:solidFill>
        </p:spPr>
        <p:txBody>
          <a:bodyPr wrap="square" rtlCol="0">
            <a:spAutoFit/>
          </a:bodyPr>
          <a:lstStyle/>
          <a:p>
            <a:r>
              <a:rPr lang="en-US" sz="1400" dirty="0">
                <a:solidFill>
                  <a:srgbClr val="000000"/>
                </a:solidFill>
                <a:latin typeface="Arial"/>
                <a:cs typeface="Arial"/>
              </a:rPr>
              <a:t> N QND measurements </a:t>
            </a:r>
            <a:r>
              <a:rPr lang="en-US" sz="1400" b="1" dirty="0">
                <a:solidFill>
                  <a:srgbClr val="000000"/>
                </a:solidFill>
                <a:latin typeface="Arial"/>
                <a:cs typeface="Arial"/>
              </a:rPr>
              <a:t>dark rate =  </a:t>
            </a:r>
          </a:p>
          <a:p>
            <a:r>
              <a:rPr lang="en-US" sz="1400" b="1" dirty="0" err="1">
                <a:solidFill>
                  <a:srgbClr val="000000"/>
                </a:solidFill>
                <a:latin typeface="Arial"/>
                <a:cs typeface="Arial"/>
              </a:rPr>
              <a:t>(10</a:t>
            </a:r>
            <a:r>
              <a:rPr lang="en-US" sz="1400" b="1" baseline="30000" dirty="0" err="1">
                <a:solidFill>
                  <a:srgbClr val="000000"/>
                </a:solidFill>
                <a:latin typeface="Arial"/>
                <a:cs typeface="Arial"/>
              </a:rPr>
              <a:t>-2</a:t>
            </a:r>
            <a:r>
              <a:rPr lang="en-US" sz="1400" b="1" dirty="0" err="1">
                <a:solidFill>
                  <a:srgbClr val="000000"/>
                </a:solidFill>
                <a:latin typeface="Arial"/>
                <a:cs typeface="Arial"/>
              </a:rPr>
              <a:t>)</a:t>
            </a:r>
            <a:r>
              <a:rPr lang="en-US" sz="1400" b="1" baseline="30000" dirty="0" err="1">
                <a:solidFill>
                  <a:srgbClr val="000000"/>
                </a:solidFill>
                <a:latin typeface="Arial"/>
                <a:cs typeface="Arial"/>
              </a:rPr>
              <a:t>N </a:t>
            </a:r>
            <a:r>
              <a:rPr lang="en-US" sz="1400" b="1" dirty="0" err="1">
                <a:solidFill>
                  <a:srgbClr val="000000"/>
                </a:solidFill>
                <a:latin typeface="Arial"/>
                <a:cs typeface="Arial"/>
              </a:rPr>
              <a:t>∆f</a:t>
            </a:r>
          </a:p>
        </p:txBody>
      </p:sp>
      <p:sp>
        <p:nvSpPr>
          <p:cNvPr id="10" name="TextBox 9">
            <a:extLst>
              <a:ext uri="{FF2B5EF4-FFF2-40B4-BE49-F238E27FC236}">
                <a16:creationId xmlns:a16="http://schemas.microsoft.com/office/drawing/2014/main" id="{C79B4C7C-A0DA-794E-B948-A758C9DEBE37}"/>
              </a:ext>
            </a:extLst>
          </p:cNvPr>
          <p:cNvSpPr txBox="1"/>
          <p:nvPr/>
        </p:nvSpPr>
        <p:spPr>
          <a:xfrm>
            <a:off x="9210792" y="4604688"/>
            <a:ext cx="1368158" cy="923330"/>
          </a:xfrm>
          <a:prstGeom prst="rect">
            <a:avLst/>
          </a:prstGeom>
          <a:noFill/>
        </p:spPr>
        <p:txBody>
          <a:bodyPr wrap="square" rtlCol="0">
            <a:spAutoFit/>
          </a:bodyPr>
          <a:lstStyle/>
          <a:p>
            <a:pPr defTabSz="685800"/>
            <a:r>
              <a:rPr lang="en-US" sz="1350" dirty="0">
                <a:solidFill>
                  <a:srgbClr val="000000"/>
                </a:solidFill>
                <a:latin typeface="Arial"/>
                <a:cs typeface="Arial"/>
              </a:rPr>
              <a:t>Sensitivity limited only by signal photon shot noise.</a:t>
            </a:r>
          </a:p>
        </p:txBody>
      </p:sp>
      <p:sp>
        <p:nvSpPr>
          <p:cNvPr id="11" name="TextBox 10">
            <a:extLst>
              <a:ext uri="{FF2B5EF4-FFF2-40B4-BE49-F238E27FC236}">
                <a16:creationId xmlns:a16="http://schemas.microsoft.com/office/drawing/2014/main" id="{F9968FD5-E8C9-E646-A256-4D20D62B3DC3}"/>
              </a:ext>
            </a:extLst>
          </p:cNvPr>
          <p:cNvSpPr txBox="1"/>
          <p:nvPr/>
        </p:nvSpPr>
        <p:spPr>
          <a:xfrm>
            <a:off x="8496377" y="5930141"/>
            <a:ext cx="678391" cy="215444"/>
          </a:xfrm>
          <a:prstGeom prst="rect">
            <a:avLst/>
          </a:prstGeom>
          <a:noFill/>
        </p:spPr>
        <p:txBody>
          <a:bodyPr wrap="none" rtlCol="0">
            <a:spAutoFit/>
          </a:bodyPr>
          <a:lstStyle/>
          <a:p>
            <a:r>
              <a:rPr lang="en-US" sz="800" dirty="0"/>
              <a:t>Aaron Chou</a:t>
            </a:r>
          </a:p>
        </p:txBody>
      </p:sp>
    </p:spTree>
    <p:extLst>
      <p:ext uri="{BB962C8B-B14F-4D97-AF65-F5344CB8AC3E}">
        <p14:creationId xmlns:p14="http://schemas.microsoft.com/office/powerpoint/2010/main" val="28940419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CDF84-F112-BA45-AB2F-CE487991CFA2}"/>
              </a:ext>
            </a:extLst>
          </p:cNvPr>
          <p:cNvSpPr>
            <a:spLocks noGrp="1"/>
          </p:cNvSpPr>
          <p:nvPr>
            <p:ph type="title"/>
          </p:nvPr>
        </p:nvSpPr>
        <p:spPr>
          <a:xfrm>
            <a:off x="838200" y="148338"/>
            <a:ext cx="10515600" cy="1325563"/>
          </a:xfrm>
        </p:spPr>
        <p:txBody>
          <a:bodyPr/>
          <a:lstStyle/>
          <a:p>
            <a:pPr algn="ctr"/>
            <a:r>
              <a:rPr lang="en-US" dirty="0">
                <a:solidFill>
                  <a:schemeClr val="bg1"/>
                </a:solidFill>
              </a:rPr>
              <a:t>Superconducting Qubits</a:t>
            </a:r>
          </a:p>
        </p:txBody>
      </p:sp>
      <p:sp>
        <p:nvSpPr>
          <p:cNvPr id="3" name="Content Placeholder 2">
            <a:extLst>
              <a:ext uri="{FF2B5EF4-FFF2-40B4-BE49-F238E27FC236}">
                <a16:creationId xmlns:a16="http://schemas.microsoft.com/office/drawing/2014/main" id="{4DB77647-125B-E548-93AC-66268A62A4BE}"/>
              </a:ext>
            </a:extLst>
          </p:cNvPr>
          <p:cNvSpPr>
            <a:spLocks noGrp="1"/>
          </p:cNvSpPr>
          <p:nvPr>
            <p:ph idx="1"/>
          </p:nvPr>
        </p:nvSpPr>
        <p:spPr>
          <a:xfrm>
            <a:off x="2001472" y="5391750"/>
            <a:ext cx="8331491" cy="1120830"/>
          </a:xfrm>
        </p:spPr>
        <p:txBody>
          <a:bodyPr>
            <a:normAutofit/>
          </a:bodyPr>
          <a:lstStyle/>
          <a:p>
            <a:r>
              <a:rPr lang="en-US" sz="2200" b="1" dirty="0">
                <a:solidFill>
                  <a:schemeClr val="bg1"/>
                </a:solidFill>
              </a:rPr>
              <a:t>Qubits</a:t>
            </a:r>
            <a:r>
              <a:rPr lang="en-US" sz="2200" dirty="0">
                <a:solidFill>
                  <a:schemeClr val="bg1"/>
                </a:solidFill>
              </a:rPr>
              <a:t> </a:t>
            </a:r>
            <a:r>
              <a:rPr lang="en-US" sz="2200" b="1" dirty="0">
                <a:solidFill>
                  <a:schemeClr val="bg1"/>
                </a:solidFill>
              </a:rPr>
              <a:t>(artificial atoms) </a:t>
            </a:r>
            <a:r>
              <a:rPr lang="en-US" sz="2200" dirty="0">
                <a:solidFill>
                  <a:schemeClr val="bg1"/>
                </a:solidFill>
              </a:rPr>
              <a:t>with customized energy levels. </a:t>
            </a:r>
          </a:p>
        </p:txBody>
      </p:sp>
      <p:sp>
        <p:nvSpPr>
          <p:cNvPr id="16" name="TextBox 15">
            <a:extLst>
              <a:ext uri="{FF2B5EF4-FFF2-40B4-BE49-F238E27FC236}">
                <a16:creationId xmlns:a16="http://schemas.microsoft.com/office/drawing/2014/main" id="{85496F80-1F2F-CF89-2B57-5CF0D90EAF71}"/>
              </a:ext>
            </a:extLst>
          </p:cNvPr>
          <p:cNvSpPr txBox="1"/>
          <p:nvPr/>
        </p:nvSpPr>
        <p:spPr>
          <a:xfrm>
            <a:off x="728727" y="2852169"/>
            <a:ext cx="2493720" cy="307777"/>
          </a:xfrm>
          <a:prstGeom prst="rect">
            <a:avLst/>
          </a:prstGeom>
          <a:noFill/>
        </p:spPr>
        <p:txBody>
          <a:bodyPr wrap="square" rtlCol="0">
            <a:spAutoFit/>
          </a:bodyPr>
          <a:lstStyle/>
          <a:p>
            <a:r>
              <a:rPr lang="en-US" sz="1400" b="1" dirty="0"/>
              <a:t>qubit on a  Sapphire substrate</a:t>
            </a:r>
          </a:p>
        </p:txBody>
      </p:sp>
      <p:grpSp>
        <p:nvGrpSpPr>
          <p:cNvPr id="22" name="Group 21">
            <a:extLst>
              <a:ext uri="{FF2B5EF4-FFF2-40B4-BE49-F238E27FC236}">
                <a16:creationId xmlns:a16="http://schemas.microsoft.com/office/drawing/2014/main" id="{EF4A2AFF-6393-A0ED-37B4-792B9A383337}"/>
              </a:ext>
            </a:extLst>
          </p:cNvPr>
          <p:cNvGrpSpPr/>
          <p:nvPr/>
        </p:nvGrpSpPr>
        <p:grpSpPr>
          <a:xfrm>
            <a:off x="1043959" y="1378611"/>
            <a:ext cx="6249181" cy="3628985"/>
            <a:chOff x="559013" y="1197404"/>
            <a:chExt cx="6249181" cy="3628985"/>
          </a:xfrm>
        </p:grpSpPr>
        <p:grpSp>
          <p:nvGrpSpPr>
            <p:cNvPr id="7" name="Group 6">
              <a:extLst>
                <a:ext uri="{FF2B5EF4-FFF2-40B4-BE49-F238E27FC236}">
                  <a16:creationId xmlns:a16="http://schemas.microsoft.com/office/drawing/2014/main" id="{FD4CD3D7-554B-3C55-254E-B17BCE48CE3E}"/>
                </a:ext>
              </a:extLst>
            </p:cNvPr>
            <p:cNvGrpSpPr/>
            <p:nvPr/>
          </p:nvGrpSpPr>
          <p:grpSpPr>
            <a:xfrm>
              <a:off x="869551" y="1197404"/>
              <a:ext cx="5938643" cy="1754326"/>
              <a:chOff x="869551" y="1197404"/>
              <a:chExt cx="5938643" cy="1754326"/>
            </a:xfrm>
          </p:grpSpPr>
          <p:pic>
            <p:nvPicPr>
              <p:cNvPr id="13" name="Picture 12">
                <a:extLst>
                  <a:ext uri="{FF2B5EF4-FFF2-40B4-BE49-F238E27FC236}">
                    <a16:creationId xmlns:a16="http://schemas.microsoft.com/office/drawing/2014/main" id="{10D5CFD7-82B5-C93F-0893-02B9EBCA19B4}"/>
                  </a:ext>
                </a:extLst>
              </p:cNvPr>
              <p:cNvPicPr>
                <a:picLocks noChangeAspect="1"/>
              </p:cNvPicPr>
              <p:nvPr/>
            </p:nvPicPr>
            <p:blipFill rotWithShape="1">
              <a:blip r:embed="rId2"/>
              <a:srcRect r="32995" b="60243"/>
              <a:stretch/>
            </p:blipFill>
            <p:spPr>
              <a:xfrm>
                <a:off x="3012402" y="1498714"/>
                <a:ext cx="3098713" cy="1151706"/>
              </a:xfrm>
              <a:prstGeom prst="rect">
                <a:avLst/>
              </a:prstGeom>
            </p:spPr>
            <p:style>
              <a:lnRef idx="0">
                <a:schemeClr val="accent3"/>
              </a:lnRef>
              <a:fillRef idx="3">
                <a:schemeClr val="accent3"/>
              </a:fillRef>
              <a:effectRef idx="3">
                <a:schemeClr val="accent3"/>
              </a:effectRef>
              <a:fontRef idx="minor">
                <a:schemeClr val="lt1"/>
              </a:fontRef>
            </p:style>
          </p:pic>
          <p:pic>
            <p:nvPicPr>
              <p:cNvPr id="6" name="Picture 5">
                <a:extLst>
                  <a:ext uri="{FF2B5EF4-FFF2-40B4-BE49-F238E27FC236}">
                    <a16:creationId xmlns:a16="http://schemas.microsoft.com/office/drawing/2014/main" id="{ECCA09C6-6B7A-12AA-BF00-B49B7DE0DBE1}"/>
                  </a:ext>
                </a:extLst>
              </p:cNvPr>
              <p:cNvPicPr>
                <a:picLocks noChangeAspect="1"/>
              </p:cNvPicPr>
              <p:nvPr/>
            </p:nvPicPr>
            <p:blipFill>
              <a:blip r:embed="rId3"/>
              <a:stretch>
                <a:fillRect/>
              </a:stretch>
            </p:blipFill>
            <p:spPr>
              <a:xfrm>
                <a:off x="869551" y="1237942"/>
                <a:ext cx="2007950" cy="1579940"/>
              </a:xfrm>
              <a:prstGeom prst="rect">
                <a:avLst/>
              </a:prstGeom>
            </p:spPr>
            <p:style>
              <a:lnRef idx="0">
                <a:schemeClr val="accent3"/>
              </a:lnRef>
              <a:fillRef idx="3">
                <a:schemeClr val="accent3"/>
              </a:fillRef>
              <a:effectRef idx="3">
                <a:schemeClr val="accent3"/>
              </a:effectRef>
              <a:fontRef idx="minor">
                <a:schemeClr val="lt1"/>
              </a:fontRef>
            </p:style>
          </p:pic>
          <p:sp>
            <p:nvSpPr>
              <p:cNvPr id="25" name="TextBox 24">
                <a:extLst>
                  <a:ext uri="{FF2B5EF4-FFF2-40B4-BE49-F238E27FC236}">
                    <a16:creationId xmlns:a16="http://schemas.microsoft.com/office/drawing/2014/main" id="{8586BD4E-5417-17A4-D98B-B2BA613AF992}"/>
                  </a:ext>
                </a:extLst>
              </p:cNvPr>
              <p:cNvSpPr txBox="1"/>
              <p:nvPr/>
            </p:nvSpPr>
            <p:spPr>
              <a:xfrm>
                <a:off x="4556350" y="1197404"/>
                <a:ext cx="2251844" cy="1754326"/>
              </a:xfrm>
              <a:prstGeom prst="rect">
                <a:avLst/>
              </a:prstGeom>
              <a:solidFill>
                <a:schemeClr val="tx1"/>
              </a:solidFill>
            </p:spPr>
            <p:txBody>
              <a:bodyPr wrap="square" rtlCol="0">
                <a:spAutoFit/>
              </a:bodyPr>
              <a:lstStyle/>
              <a:p>
                <a:r>
                  <a:rPr lang="en-US" dirty="0">
                    <a:solidFill>
                      <a:schemeClr val="bg1"/>
                    </a:solidFill>
                  </a:rPr>
                  <a:t>                                 </a:t>
                </a: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p:txBody>
          </p:sp>
        </p:grpSp>
        <p:grpSp>
          <p:nvGrpSpPr>
            <p:cNvPr id="8" name="Group 7">
              <a:extLst>
                <a:ext uri="{FF2B5EF4-FFF2-40B4-BE49-F238E27FC236}">
                  <a16:creationId xmlns:a16="http://schemas.microsoft.com/office/drawing/2014/main" id="{A2670F8E-5562-2AB6-29B1-0C4A457C922E}"/>
                </a:ext>
              </a:extLst>
            </p:cNvPr>
            <p:cNvGrpSpPr/>
            <p:nvPr/>
          </p:nvGrpSpPr>
          <p:grpSpPr>
            <a:xfrm>
              <a:off x="559013" y="2734830"/>
              <a:ext cx="4303817" cy="2091559"/>
              <a:chOff x="6118185" y="1194288"/>
              <a:chExt cx="5909103" cy="3224669"/>
            </a:xfrm>
          </p:grpSpPr>
          <p:pic>
            <p:nvPicPr>
              <p:cNvPr id="9" name="Picture 8">
                <a:extLst>
                  <a:ext uri="{FF2B5EF4-FFF2-40B4-BE49-F238E27FC236}">
                    <a16:creationId xmlns:a16="http://schemas.microsoft.com/office/drawing/2014/main" id="{4650F1A3-2664-CC0A-3886-D276A0DAB9E4}"/>
                  </a:ext>
                </a:extLst>
              </p:cNvPr>
              <p:cNvPicPr>
                <a:picLocks noChangeAspect="1"/>
              </p:cNvPicPr>
              <p:nvPr/>
            </p:nvPicPr>
            <p:blipFill>
              <a:blip r:embed="rId4"/>
              <a:stretch>
                <a:fillRect/>
              </a:stretch>
            </p:blipFill>
            <p:spPr>
              <a:xfrm>
                <a:off x="7743849" y="1194288"/>
                <a:ext cx="3334246" cy="2356779"/>
              </a:xfrm>
              <a:prstGeom prst="rect">
                <a:avLst/>
              </a:prstGeom>
            </p:spPr>
          </p:pic>
          <p:sp>
            <p:nvSpPr>
              <p:cNvPr id="10" name="TextBox 9">
                <a:extLst>
                  <a:ext uri="{FF2B5EF4-FFF2-40B4-BE49-F238E27FC236}">
                    <a16:creationId xmlns:a16="http://schemas.microsoft.com/office/drawing/2014/main" id="{C914E67D-401C-7878-B34C-E45F78B361B9}"/>
                  </a:ext>
                </a:extLst>
              </p:cNvPr>
              <p:cNvSpPr txBox="1"/>
              <p:nvPr/>
            </p:nvSpPr>
            <p:spPr>
              <a:xfrm>
                <a:off x="7714035" y="3537192"/>
                <a:ext cx="4313253" cy="521967"/>
              </a:xfrm>
              <a:prstGeom prst="rect">
                <a:avLst/>
              </a:prstGeom>
              <a:noFill/>
            </p:spPr>
            <p:txBody>
              <a:bodyPr wrap="none" rtlCol="0">
                <a:spAutoFit/>
              </a:bodyPr>
              <a:lstStyle/>
              <a:p>
                <a:r>
                  <a:rPr lang="en-US" sz="1600" dirty="0">
                    <a:solidFill>
                      <a:schemeClr val="bg1"/>
                    </a:solidFill>
                  </a:rPr>
                  <a:t>4-Qubit device fab </a:t>
                </a:r>
                <a:r>
                  <a:rPr lang="en-US" sz="1600" dirty="0">
                    <a:solidFill>
                      <a:schemeClr val="tx1">
                        <a:lumMod val="65000"/>
                      </a:schemeClr>
                    </a:solidFill>
                  </a:rPr>
                  <a:t>by Sara Sussman</a:t>
                </a:r>
              </a:p>
            </p:txBody>
          </p:sp>
          <p:sp>
            <p:nvSpPr>
              <p:cNvPr id="11" name="TextBox 10">
                <a:extLst>
                  <a:ext uri="{FF2B5EF4-FFF2-40B4-BE49-F238E27FC236}">
                    <a16:creationId xmlns:a16="http://schemas.microsoft.com/office/drawing/2014/main" id="{625016F0-7FCC-5C67-32CE-F920DC88D631}"/>
                  </a:ext>
                </a:extLst>
              </p:cNvPr>
              <p:cNvSpPr txBox="1"/>
              <p:nvPr/>
            </p:nvSpPr>
            <p:spPr>
              <a:xfrm>
                <a:off x="7714035" y="3896990"/>
                <a:ext cx="2142187" cy="521967"/>
              </a:xfrm>
              <a:prstGeom prst="rect">
                <a:avLst/>
              </a:prstGeom>
              <a:noFill/>
            </p:spPr>
            <p:txBody>
              <a:bodyPr wrap="none" rtlCol="0">
                <a:spAutoFit/>
              </a:bodyPr>
              <a:lstStyle/>
              <a:p>
                <a:pPr algn="ctr"/>
                <a:r>
                  <a:rPr lang="en-US" sz="1600" dirty="0">
                    <a:solidFill>
                      <a:schemeClr val="bg1"/>
                    </a:solidFill>
                  </a:rPr>
                  <a:t>Size: 1cm X 1 cm</a:t>
                </a:r>
              </a:p>
            </p:txBody>
          </p:sp>
          <p:sp>
            <p:nvSpPr>
              <p:cNvPr id="12" name="TextBox 11">
                <a:extLst>
                  <a:ext uri="{FF2B5EF4-FFF2-40B4-BE49-F238E27FC236}">
                    <a16:creationId xmlns:a16="http://schemas.microsoft.com/office/drawing/2014/main" id="{7707939A-7759-259D-932C-BE8A11F66BB8}"/>
                  </a:ext>
                </a:extLst>
              </p:cNvPr>
              <p:cNvSpPr txBox="1"/>
              <p:nvPr/>
            </p:nvSpPr>
            <p:spPr>
              <a:xfrm>
                <a:off x="6576084" y="1955632"/>
                <a:ext cx="997452" cy="569419"/>
              </a:xfrm>
              <a:prstGeom prst="rect">
                <a:avLst/>
              </a:prstGeom>
              <a:noFill/>
            </p:spPr>
            <p:txBody>
              <a:bodyPr wrap="none" rtlCol="0">
                <a:spAutoFit/>
              </a:bodyPr>
              <a:lstStyle/>
              <a:p>
                <a:r>
                  <a:rPr lang="en-US" b="1" dirty="0">
                    <a:solidFill>
                      <a:schemeClr val="bg1"/>
                    </a:solidFill>
                  </a:rPr>
                  <a:t>Qubit</a:t>
                </a:r>
              </a:p>
            </p:txBody>
          </p:sp>
          <p:sp>
            <p:nvSpPr>
              <p:cNvPr id="14" name="TextBox 13">
                <a:extLst>
                  <a:ext uri="{FF2B5EF4-FFF2-40B4-BE49-F238E27FC236}">
                    <a16:creationId xmlns:a16="http://schemas.microsoft.com/office/drawing/2014/main" id="{5BE2DEB1-F178-2BAA-1AE5-EBBFF60AE543}"/>
                  </a:ext>
                </a:extLst>
              </p:cNvPr>
              <p:cNvSpPr txBox="1"/>
              <p:nvPr/>
            </p:nvSpPr>
            <p:spPr>
              <a:xfrm>
                <a:off x="6118185" y="3169549"/>
                <a:ext cx="1564760" cy="996483"/>
              </a:xfrm>
              <a:prstGeom prst="rect">
                <a:avLst/>
              </a:prstGeom>
              <a:noFill/>
            </p:spPr>
            <p:txBody>
              <a:bodyPr wrap="none" rtlCol="0">
                <a:spAutoFit/>
              </a:bodyPr>
              <a:lstStyle/>
              <a:p>
                <a:pPr algn="ctr"/>
                <a:r>
                  <a:rPr lang="en-US" b="1" dirty="0">
                    <a:solidFill>
                      <a:schemeClr val="bg1"/>
                    </a:solidFill>
                  </a:rPr>
                  <a:t>Readout</a:t>
                </a:r>
              </a:p>
              <a:p>
                <a:pPr algn="ctr"/>
                <a:r>
                  <a:rPr lang="en-US" dirty="0">
                    <a:solidFill>
                      <a:schemeClr val="bg1"/>
                    </a:solidFill>
                  </a:rPr>
                  <a:t>Resonator</a:t>
                </a:r>
              </a:p>
            </p:txBody>
          </p:sp>
          <p:cxnSp>
            <p:nvCxnSpPr>
              <p:cNvPr id="15" name="Straight Arrow Connector 14">
                <a:extLst>
                  <a:ext uri="{FF2B5EF4-FFF2-40B4-BE49-F238E27FC236}">
                    <a16:creationId xmlns:a16="http://schemas.microsoft.com/office/drawing/2014/main" id="{1E684CCE-CC92-600F-7548-21464822E059}"/>
                  </a:ext>
                </a:extLst>
              </p:cNvPr>
              <p:cNvCxnSpPr>
                <a:cxnSpLocks/>
              </p:cNvCxnSpPr>
              <p:nvPr/>
            </p:nvCxnSpPr>
            <p:spPr>
              <a:xfrm>
                <a:off x="7500215" y="2181907"/>
                <a:ext cx="1217703" cy="186769"/>
              </a:xfrm>
              <a:prstGeom prst="straightConnector1">
                <a:avLst/>
              </a:prstGeom>
              <a:ln w="19050"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7" name="Straight Arrow Connector 16">
                <a:extLst>
                  <a:ext uri="{FF2B5EF4-FFF2-40B4-BE49-F238E27FC236}">
                    <a16:creationId xmlns:a16="http://schemas.microsoft.com/office/drawing/2014/main" id="{25285C8E-A65E-EE2F-CB99-D7BF3F73DB1E}"/>
                  </a:ext>
                </a:extLst>
              </p:cNvPr>
              <p:cNvCxnSpPr>
                <a:cxnSpLocks/>
              </p:cNvCxnSpPr>
              <p:nvPr/>
            </p:nvCxnSpPr>
            <p:spPr>
              <a:xfrm flipV="1">
                <a:off x="7500215" y="2647285"/>
                <a:ext cx="1442617" cy="845430"/>
              </a:xfrm>
              <a:prstGeom prst="straightConnector1">
                <a:avLst/>
              </a:prstGeom>
              <a:ln w="19050"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grpSp>
      <p:sp>
        <p:nvSpPr>
          <p:cNvPr id="27" name="Footer Placeholder 26">
            <a:extLst>
              <a:ext uri="{FF2B5EF4-FFF2-40B4-BE49-F238E27FC236}">
                <a16:creationId xmlns:a16="http://schemas.microsoft.com/office/drawing/2014/main" id="{FF82BB4E-AED0-9138-EEB4-4F7651776A1E}"/>
              </a:ext>
            </a:extLst>
          </p:cNvPr>
          <p:cNvSpPr>
            <a:spLocks noGrp="1"/>
          </p:cNvSpPr>
          <p:nvPr>
            <p:ph type="ftr" sz="quarter" idx="11"/>
          </p:nvPr>
        </p:nvSpPr>
        <p:spPr/>
        <p:txBody>
          <a:bodyPr/>
          <a:lstStyle/>
          <a:p>
            <a:r>
              <a:rPr lang="en-US"/>
              <a:t>Rakshya Khatiwada</a:t>
            </a:r>
          </a:p>
        </p:txBody>
      </p:sp>
      <p:sp>
        <p:nvSpPr>
          <p:cNvPr id="28" name="Slide Number Placeholder 3">
            <a:extLst>
              <a:ext uri="{FF2B5EF4-FFF2-40B4-BE49-F238E27FC236}">
                <a16:creationId xmlns:a16="http://schemas.microsoft.com/office/drawing/2014/main" id="{B8169A45-A9E8-2C32-3680-7D8C1FD57C08}"/>
              </a:ext>
            </a:extLst>
          </p:cNvPr>
          <p:cNvSpPr>
            <a:spLocks noGrp="1"/>
          </p:cNvSpPr>
          <p:nvPr>
            <p:ph type="sldNum" sz="quarter" idx="12"/>
          </p:nvPr>
        </p:nvSpPr>
        <p:spPr>
          <a:xfrm>
            <a:off x="8610600" y="6356350"/>
            <a:ext cx="2743200" cy="365125"/>
          </a:xfrm>
        </p:spPr>
        <p:txBody>
          <a:bodyPr/>
          <a:lstStyle/>
          <a:p>
            <a:fld id="{9E4C0264-4E57-C843-99A1-13CB9086F4F6}" type="slidenum">
              <a:rPr lang="en-US" smtClean="0">
                <a:solidFill>
                  <a:schemeClr val="bg1"/>
                </a:solidFill>
              </a:rPr>
              <a:t>5</a:t>
            </a:fld>
            <a:endParaRPr lang="en-US">
              <a:solidFill>
                <a:schemeClr val="bg1"/>
              </a:solidFill>
            </a:endParaRPr>
          </a:p>
        </p:txBody>
      </p:sp>
      <p:grpSp>
        <p:nvGrpSpPr>
          <p:cNvPr id="39" name="Group 38">
            <a:extLst>
              <a:ext uri="{FF2B5EF4-FFF2-40B4-BE49-F238E27FC236}">
                <a16:creationId xmlns:a16="http://schemas.microsoft.com/office/drawing/2014/main" id="{F957BB22-3F70-479B-EBA3-6C334BD0E33F}"/>
              </a:ext>
            </a:extLst>
          </p:cNvPr>
          <p:cNvGrpSpPr/>
          <p:nvPr/>
        </p:nvGrpSpPr>
        <p:grpSpPr>
          <a:xfrm>
            <a:off x="6782470" y="1327745"/>
            <a:ext cx="4292143" cy="4004023"/>
            <a:chOff x="6782470" y="1327745"/>
            <a:chExt cx="4292143" cy="4004023"/>
          </a:xfrm>
        </p:grpSpPr>
        <p:grpSp>
          <p:nvGrpSpPr>
            <p:cNvPr id="23" name="Group 22">
              <a:extLst>
                <a:ext uri="{FF2B5EF4-FFF2-40B4-BE49-F238E27FC236}">
                  <a16:creationId xmlns:a16="http://schemas.microsoft.com/office/drawing/2014/main" id="{0753ED50-2C7E-6281-CC14-5935DDA57E4B}"/>
                </a:ext>
              </a:extLst>
            </p:cNvPr>
            <p:cNvGrpSpPr/>
            <p:nvPr/>
          </p:nvGrpSpPr>
          <p:grpSpPr>
            <a:xfrm>
              <a:off x="6782470" y="1349218"/>
              <a:ext cx="4292143" cy="3982550"/>
              <a:chOff x="6782470" y="1349218"/>
              <a:chExt cx="4292143" cy="3982550"/>
            </a:xfrm>
          </p:grpSpPr>
          <p:pic>
            <p:nvPicPr>
              <p:cNvPr id="21" name="Picture 20" descr="Diagram, schematic&#10;&#10;Description automatically generated">
                <a:extLst>
                  <a:ext uri="{FF2B5EF4-FFF2-40B4-BE49-F238E27FC236}">
                    <a16:creationId xmlns:a16="http://schemas.microsoft.com/office/drawing/2014/main" id="{71AFE822-B506-0977-A3BA-88989EF6011E}"/>
                  </a:ext>
                </a:extLst>
              </p:cNvPr>
              <p:cNvPicPr>
                <a:picLocks noChangeAspect="1"/>
              </p:cNvPicPr>
              <p:nvPr/>
            </p:nvPicPr>
            <p:blipFill>
              <a:blip r:embed="rId5"/>
              <a:stretch>
                <a:fillRect/>
              </a:stretch>
            </p:blipFill>
            <p:spPr>
              <a:xfrm>
                <a:off x="7219779" y="3578941"/>
                <a:ext cx="1477888" cy="1369607"/>
              </a:xfrm>
              <a:prstGeom prst="rect">
                <a:avLst/>
              </a:prstGeom>
            </p:spPr>
          </p:pic>
          <p:pic>
            <p:nvPicPr>
              <p:cNvPr id="18" name="Content Placeholder 4" descr="Diagram&#10;&#10;Description automatically generated">
                <a:extLst>
                  <a:ext uri="{FF2B5EF4-FFF2-40B4-BE49-F238E27FC236}">
                    <a16:creationId xmlns:a16="http://schemas.microsoft.com/office/drawing/2014/main" id="{9516ADDA-6D16-BEF9-AB3C-5AB3CE6507E2}"/>
                  </a:ext>
                </a:extLst>
              </p:cNvPr>
              <p:cNvPicPr>
                <a:picLocks noChangeAspect="1"/>
              </p:cNvPicPr>
              <p:nvPr/>
            </p:nvPicPr>
            <p:blipFill>
              <a:blip r:embed="rId6"/>
              <a:stretch>
                <a:fillRect/>
              </a:stretch>
            </p:blipFill>
            <p:spPr>
              <a:xfrm>
                <a:off x="6782470" y="1375451"/>
                <a:ext cx="2352506" cy="2159282"/>
              </a:xfrm>
              <a:prstGeom prst="rect">
                <a:avLst/>
              </a:prstGeom>
            </p:spPr>
          </p:pic>
          <p:sp>
            <p:nvSpPr>
              <p:cNvPr id="19" name="TextBox 18">
                <a:extLst>
                  <a:ext uri="{FF2B5EF4-FFF2-40B4-BE49-F238E27FC236}">
                    <a16:creationId xmlns:a16="http://schemas.microsoft.com/office/drawing/2014/main" id="{13BE4329-5D8F-DCE4-C670-1E5FDD4EFC77}"/>
                  </a:ext>
                </a:extLst>
              </p:cNvPr>
              <p:cNvSpPr txBox="1"/>
              <p:nvPr/>
            </p:nvSpPr>
            <p:spPr>
              <a:xfrm>
                <a:off x="9179598" y="1349218"/>
                <a:ext cx="1895015" cy="1569660"/>
              </a:xfrm>
              <a:prstGeom prst="rect">
                <a:avLst/>
              </a:prstGeom>
              <a:noFill/>
            </p:spPr>
            <p:txBody>
              <a:bodyPr wrap="square" rtlCol="0">
                <a:spAutoFit/>
              </a:bodyPr>
              <a:lstStyle/>
              <a:p>
                <a:r>
                  <a:rPr lang="en-US" sz="1600" dirty="0">
                    <a:solidFill>
                      <a:schemeClr val="accent1">
                        <a:lumMod val="75000"/>
                      </a:schemeClr>
                    </a:solidFill>
                  </a:rPr>
                  <a:t>Quadratic energy potential of a QHO reshaped by Josephson Inductance to a sinusoidal potential</a:t>
                </a:r>
              </a:p>
            </p:txBody>
          </p:sp>
          <p:sp>
            <p:nvSpPr>
              <p:cNvPr id="20" name="TextBox 19">
                <a:extLst>
                  <a:ext uri="{FF2B5EF4-FFF2-40B4-BE49-F238E27FC236}">
                    <a16:creationId xmlns:a16="http://schemas.microsoft.com/office/drawing/2014/main" id="{56A0716E-0B24-5AC2-AF03-9ECB01B3D60F}"/>
                  </a:ext>
                </a:extLst>
              </p:cNvPr>
              <p:cNvSpPr txBox="1"/>
              <p:nvPr/>
            </p:nvSpPr>
            <p:spPr>
              <a:xfrm>
                <a:off x="7463311" y="4853708"/>
                <a:ext cx="1477887" cy="307777"/>
              </a:xfrm>
              <a:prstGeom prst="rect">
                <a:avLst/>
              </a:prstGeom>
              <a:noFill/>
            </p:spPr>
            <p:txBody>
              <a:bodyPr wrap="square" rtlCol="0">
                <a:spAutoFit/>
              </a:bodyPr>
              <a:lstStyle/>
              <a:p>
                <a:r>
                  <a:rPr lang="en-US" sz="1400" b="1" dirty="0">
                    <a:solidFill>
                      <a:schemeClr val="bg1"/>
                    </a:solidFill>
                  </a:rPr>
                  <a:t>qubit schematic</a:t>
                </a:r>
              </a:p>
            </p:txBody>
          </p:sp>
          <p:sp>
            <p:nvSpPr>
              <p:cNvPr id="24" name="TextBox 23">
                <a:extLst>
                  <a:ext uri="{FF2B5EF4-FFF2-40B4-BE49-F238E27FC236}">
                    <a16:creationId xmlns:a16="http://schemas.microsoft.com/office/drawing/2014/main" id="{1092136B-E609-C6D1-781C-A135D63A9874}"/>
                  </a:ext>
                </a:extLst>
              </p:cNvPr>
              <p:cNvSpPr txBox="1"/>
              <p:nvPr/>
            </p:nvSpPr>
            <p:spPr>
              <a:xfrm>
                <a:off x="8801046" y="3946773"/>
                <a:ext cx="1477887" cy="1384995"/>
              </a:xfrm>
              <a:prstGeom prst="rect">
                <a:avLst/>
              </a:prstGeom>
              <a:noFill/>
            </p:spPr>
            <p:txBody>
              <a:bodyPr wrap="square" rtlCol="0">
                <a:spAutoFit/>
              </a:bodyPr>
              <a:lstStyle/>
              <a:p>
                <a:r>
                  <a:rPr lang="en-US" sz="1400" dirty="0">
                    <a:solidFill>
                      <a:schemeClr val="bg1"/>
                    </a:solidFill>
                  </a:rPr>
                  <a:t>JJ: Non-linear</a:t>
                </a:r>
              </a:p>
              <a:p>
                <a:r>
                  <a:rPr lang="en-US" sz="1400" dirty="0">
                    <a:solidFill>
                      <a:schemeClr val="bg1"/>
                    </a:solidFill>
                  </a:rPr>
                  <a:t>dissipation less</a:t>
                </a:r>
              </a:p>
              <a:p>
                <a:r>
                  <a:rPr lang="en-US" sz="1400" dirty="0">
                    <a:solidFill>
                      <a:schemeClr val="bg1"/>
                    </a:solidFill>
                  </a:rPr>
                  <a:t>Inductor</a:t>
                </a:r>
              </a:p>
              <a:p>
                <a:endParaRPr lang="en-US" sz="1400" dirty="0">
                  <a:solidFill>
                    <a:schemeClr val="bg1"/>
                  </a:solidFill>
                </a:endParaRPr>
              </a:p>
              <a:p>
                <a:endParaRPr lang="en-US" sz="1400" dirty="0">
                  <a:solidFill>
                    <a:schemeClr val="bg1"/>
                  </a:solidFill>
                </a:endParaRPr>
              </a:p>
              <a:p>
                <a:endParaRPr lang="en-US" sz="1400" dirty="0">
                  <a:solidFill>
                    <a:schemeClr val="bg1"/>
                  </a:solidFill>
                </a:endParaRPr>
              </a:p>
            </p:txBody>
          </p:sp>
        </p:grpSp>
        <p:sp>
          <p:nvSpPr>
            <p:cNvPr id="38" name="TextBox 37">
              <a:extLst>
                <a:ext uri="{FF2B5EF4-FFF2-40B4-BE49-F238E27FC236}">
                  <a16:creationId xmlns:a16="http://schemas.microsoft.com/office/drawing/2014/main" id="{63832156-68E0-E376-9AB5-E9B804E679ED}"/>
                </a:ext>
              </a:extLst>
            </p:cNvPr>
            <p:cNvSpPr txBox="1"/>
            <p:nvPr/>
          </p:nvSpPr>
          <p:spPr>
            <a:xfrm rot="16200000">
              <a:off x="6078245" y="2055348"/>
              <a:ext cx="1824538" cy="369332"/>
            </a:xfrm>
            <a:prstGeom prst="rect">
              <a:avLst/>
            </a:prstGeom>
            <a:solidFill>
              <a:schemeClr val="tx1"/>
            </a:solidFill>
          </p:spPr>
          <p:txBody>
            <a:bodyPr wrap="none" rtlCol="0">
              <a:spAutoFit/>
            </a:bodyPr>
            <a:lstStyle/>
            <a:p>
              <a:r>
                <a:rPr lang="en-US" dirty="0"/>
                <a:t>                               </a:t>
              </a:r>
            </a:p>
          </p:txBody>
        </p:sp>
      </p:grpSp>
      <p:sp>
        <p:nvSpPr>
          <p:cNvPr id="40" name="TextBox 39">
            <a:extLst>
              <a:ext uri="{FF2B5EF4-FFF2-40B4-BE49-F238E27FC236}">
                <a16:creationId xmlns:a16="http://schemas.microsoft.com/office/drawing/2014/main" id="{F0CF4008-4C47-5EC4-21D1-305D3C627AE5}"/>
              </a:ext>
            </a:extLst>
          </p:cNvPr>
          <p:cNvSpPr txBox="1"/>
          <p:nvPr/>
        </p:nvSpPr>
        <p:spPr>
          <a:xfrm>
            <a:off x="5041296" y="1676484"/>
            <a:ext cx="1891415" cy="1815882"/>
          </a:xfrm>
          <a:prstGeom prst="rect">
            <a:avLst/>
          </a:prstGeom>
          <a:noFill/>
        </p:spPr>
        <p:txBody>
          <a:bodyPr wrap="square" rtlCol="0">
            <a:spAutoFit/>
          </a:bodyPr>
          <a:lstStyle/>
          <a:p>
            <a:r>
              <a:rPr lang="en-US" sz="1400" dirty="0">
                <a:solidFill>
                  <a:schemeClr val="bg1"/>
                </a:solidFill>
              </a:rPr>
              <a:t>Josephson Junction</a:t>
            </a:r>
          </a:p>
          <a:p>
            <a:endParaRPr lang="en-US" sz="1400" dirty="0">
              <a:solidFill>
                <a:schemeClr val="bg2">
                  <a:lumMod val="60000"/>
                  <a:lumOff val="40000"/>
                </a:schemeClr>
              </a:solidFill>
            </a:endParaRPr>
          </a:p>
          <a:p>
            <a:r>
              <a:rPr lang="en-US" sz="1400" dirty="0">
                <a:solidFill>
                  <a:schemeClr val="bg2">
                    <a:lumMod val="60000"/>
                    <a:lumOff val="40000"/>
                  </a:schemeClr>
                </a:solidFill>
              </a:rPr>
              <a:t>Phase difference </a:t>
            </a:r>
            <a:r>
              <a:rPr lang="en-US" sz="1400" dirty="0" err="1">
                <a:solidFill>
                  <a:schemeClr val="bg2">
                    <a:lumMod val="60000"/>
                    <a:lumOff val="40000"/>
                  </a:schemeClr>
                </a:solidFill>
              </a:rPr>
              <a:t>Φ</a:t>
            </a:r>
            <a:endParaRPr lang="en-US" sz="1400" dirty="0">
              <a:solidFill>
                <a:schemeClr val="bg2">
                  <a:lumMod val="60000"/>
                  <a:lumOff val="40000"/>
                </a:schemeClr>
              </a:solidFill>
            </a:endParaRPr>
          </a:p>
          <a:p>
            <a:r>
              <a:rPr lang="en-US" sz="1400" dirty="0">
                <a:solidFill>
                  <a:schemeClr val="bg2">
                    <a:lumMod val="60000"/>
                    <a:lumOff val="40000"/>
                  </a:schemeClr>
                </a:solidFill>
              </a:rPr>
              <a:t>between the two </a:t>
            </a:r>
          </a:p>
          <a:p>
            <a:r>
              <a:rPr lang="en-US" sz="1400" dirty="0">
                <a:solidFill>
                  <a:schemeClr val="bg2">
                    <a:lumMod val="60000"/>
                    <a:lumOff val="40000"/>
                  </a:schemeClr>
                </a:solidFill>
              </a:rPr>
              <a:t>superconducting</a:t>
            </a:r>
          </a:p>
          <a:p>
            <a:r>
              <a:rPr lang="en-US" sz="1400" dirty="0">
                <a:solidFill>
                  <a:schemeClr val="bg2">
                    <a:lumMod val="60000"/>
                    <a:lumOff val="40000"/>
                  </a:schemeClr>
                </a:solidFill>
              </a:rPr>
              <a:t>(Cooper pair) wave functions</a:t>
            </a:r>
            <a:endParaRPr lang="en-US" sz="1400" dirty="0">
              <a:solidFill>
                <a:schemeClr val="bg1"/>
              </a:solidFill>
            </a:endParaRPr>
          </a:p>
          <a:p>
            <a:endParaRPr lang="en-US" sz="1400" dirty="0">
              <a:solidFill>
                <a:schemeClr val="bg1"/>
              </a:solidFill>
            </a:endParaRPr>
          </a:p>
        </p:txBody>
      </p:sp>
    </p:spTree>
    <p:extLst>
      <p:ext uri="{BB962C8B-B14F-4D97-AF65-F5344CB8AC3E}">
        <p14:creationId xmlns:p14="http://schemas.microsoft.com/office/powerpoint/2010/main" val="41423727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18C58B96-0370-2B20-4076-65D2249F2819}"/>
              </a:ext>
            </a:extLst>
          </p:cNvPr>
          <p:cNvPicPr>
            <a:picLocks noGrp="1" noChangeAspect="1"/>
          </p:cNvPicPr>
          <p:nvPr>
            <p:ph idx="1"/>
          </p:nvPr>
        </p:nvPicPr>
        <p:blipFill>
          <a:blip r:embed="rId2"/>
          <a:stretch>
            <a:fillRect/>
          </a:stretch>
        </p:blipFill>
        <p:spPr>
          <a:xfrm>
            <a:off x="1121764" y="411293"/>
            <a:ext cx="9115269" cy="6035414"/>
          </a:xfrm>
        </p:spPr>
      </p:pic>
      <p:sp>
        <p:nvSpPr>
          <p:cNvPr id="5" name="Slide Number Placeholder 4">
            <a:extLst>
              <a:ext uri="{FF2B5EF4-FFF2-40B4-BE49-F238E27FC236}">
                <a16:creationId xmlns:a16="http://schemas.microsoft.com/office/drawing/2014/main" id="{5ABB8EFB-5492-C82E-7CCF-BAF7EAF4F6CD}"/>
              </a:ext>
            </a:extLst>
          </p:cNvPr>
          <p:cNvSpPr>
            <a:spLocks noGrp="1"/>
          </p:cNvSpPr>
          <p:nvPr>
            <p:ph type="sldNum" sz="quarter" idx="12"/>
          </p:nvPr>
        </p:nvSpPr>
        <p:spPr/>
        <p:txBody>
          <a:bodyPr/>
          <a:lstStyle/>
          <a:p>
            <a:fld id="{1D3A79E1-FA46-DD49-817C-36FABDF3BA18}" type="slidenum">
              <a:rPr lang="en-US" smtClean="0"/>
              <a:t>50</a:t>
            </a:fld>
            <a:endParaRPr lang="en-US"/>
          </a:p>
        </p:txBody>
      </p:sp>
    </p:spTree>
    <p:extLst>
      <p:ext uri="{BB962C8B-B14F-4D97-AF65-F5344CB8AC3E}">
        <p14:creationId xmlns:p14="http://schemas.microsoft.com/office/powerpoint/2010/main" val="17523349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6" name="Google Shape;536;p39"/>
          <p:cNvSpPr txBox="1">
            <a:spLocks noGrp="1"/>
          </p:cNvSpPr>
          <p:nvPr>
            <p:ph type="body" idx="1"/>
          </p:nvPr>
        </p:nvSpPr>
        <p:spPr>
          <a:xfrm>
            <a:off x="6965733" y="1282933"/>
            <a:ext cx="5003600" cy="4108400"/>
          </a:xfrm>
          <a:prstGeom prst="rect">
            <a:avLst/>
          </a:prstGeom>
        </p:spPr>
        <p:txBody>
          <a:bodyPr spcFirstLastPara="1" vert="horz" wrap="square" lIns="0" tIns="0" rIns="0" bIns="0" rtlCol="0" anchor="t" anchorCtr="0">
            <a:noAutofit/>
          </a:bodyPr>
          <a:lstStyle/>
          <a:p>
            <a:pPr indent="-474121">
              <a:buSzPts val="2000"/>
              <a:buChar char="●"/>
            </a:pPr>
            <a:r>
              <a:rPr lang="en" sz="2667"/>
              <a:t>~1.5” x 1.5” scanning area</a:t>
            </a:r>
            <a:endParaRPr sz="2667"/>
          </a:p>
          <a:p>
            <a:pPr indent="-474121">
              <a:buSzPts val="2000"/>
              <a:buChar char="●"/>
            </a:pPr>
            <a:r>
              <a:rPr lang="en" sz="2667"/>
              <a:t>&lt;100μm spot size</a:t>
            </a:r>
            <a:endParaRPr sz="2667"/>
          </a:p>
          <a:p>
            <a:pPr indent="-474121">
              <a:buSzPts val="2000"/>
              <a:buChar char="●"/>
            </a:pPr>
            <a:r>
              <a:rPr lang="en" sz="2667"/>
              <a:t>~10μm position resolution</a:t>
            </a:r>
            <a:endParaRPr sz="2667"/>
          </a:p>
          <a:p>
            <a:pPr indent="-474121">
              <a:buSzPts val="2000"/>
              <a:buChar char="●"/>
            </a:pPr>
            <a:r>
              <a:rPr lang="en" sz="2667"/>
              <a:t>O(100)Hz scanning speed</a:t>
            </a:r>
            <a:endParaRPr sz="2667"/>
          </a:p>
          <a:p>
            <a:pPr indent="-474121">
              <a:buSzPts val="2000"/>
              <a:buChar char="●"/>
            </a:pPr>
            <a:r>
              <a:rPr lang="en" sz="2667"/>
              <a:t>O(μs) pulse width</a:t>
            </a:r>
            <a:endParaRPr sz="2667"/>
          </a:p>
          <a:p>
            <a:pPr indent="-474121">
              <a:buSzPts val="2000"/>
              <a:buChar char="●"/>
            </a:pPr>
            <a:r>
              <a:rPr lang="en" sz="2667"/>
              <a:t>&gt;10mK operating temperature</a:t>
            </a:r>
            <a:endParaRPr sz="2667"/>
          </a:p>
        </p:txBody>
      </p:sp>
      <p:sp>
        <p:nvSpPr>
          <p:cNvPr id="532" name="Google Shape;532;p39"/>
          <p:cNvSpPr txBox="1">
            <a:spLocks noGrp="1"/>
          </p:cNvSpPr>
          <p:nvPr>
            <p:ph type="title"/>
          </p:nvPr>
        </p:nvSpPr>
        <p:spPr>
          <a:prstGeom prst="rect">
            <a:avLst/>
          </a:prstGeom>
        </p:spPr>
        <p:txBody>
          <a:bodyPr spcFirstLastPara="1" vert="horz" wrap="square" lIns="0" tIns="0" rIns="0" bIns="0" rtlCol="0" anchor="b" anchorCtr="0">
            <a:noAutofit/>
          </a:bodyPr>
          <a:lstStyle/>
          <a:p>
            <a:r>
              <a:rPr lang="en"/>
              <a:t>MEMS mirror allows for desired operating specifications:</a:t>
            </a:r>
            <a:endParaRPr/>
          </a:p>
        </p:txBody>
      </p:sp>
      <p:sp>
        <p:nvSpPr>
          <p:cNvPr id="533" name="Google Shape;533;p39"/>
          <p:cNvSpPr txBox="1">
            <a:spLocks noGrp="1"/>
          </p:cNvSpPr>
          <p:nvPr>
            <p:ph type="sldNum" idx="12"/>
          </p:nvPr>
        </p:nvSpPr>
        <p:spPr>
          <a:prstGeom prst="rect">
            <a:avLst/>
          </a:prstGeom>
        </p:spPr>
        <p:txBody>
          <a:bodyPr spcFirstLastPara="1" vert="horz" wrap="square" lIns="0" tIns="0" rIns="0" bIns="0" rtlCol="0" anchor="t" anchorCtr="0">
            <a:noAutofit/>
          </a:bodyPr>
          <a:lstStyle/>
          <a:p>
            <a:pPr>
              <a:buClr>
                <a:srgbClr val="000000"/>
              </a:buClr>
            </a:pPr>
            <a:fld id="{00000000-1234-1234-1234-123412341234}" type="slidenum">
              <a:rPr lang="en"/>
              <a:pPr>
                <a:buClr>
                  <a:srgbClr val="000000"/>
                </a:buClr>
              </a:pPr>
              <a:t>51</a:t>
            </a:fld>
            <a:endParaRPr/>
          </a:p>
        </p:txBody>
      </p:sp>
      <p:sp>
        <p:nvSpPr>
          <p:cNvPr id="534" name="Google Shape;534;p39"/>
          <p:cNvSpPr txBox="1">
            <a:spLocks noGrp="1"/>
          </p:cNvSpPr>
          <p:nvPr>
            <p:ph type="sldNum" idx="2"/>
          </p:nvPr>
        </p:nvSpPr>
        <p:spPr>
          <a:prstGeom prst="rect">
            <a:avLst/>
          </a:prstGeom>
        </p:spPr>
        <p:txBody>
          <a:bodyPr spcFirstLastPara="1" vert="horz" wrap="square" lIns="0" tIns="0" rIns="0" bIns="0" rtlCol="0" anchor="t" anchorCtr="0">
            <a:noAutofit/>
          </a:bodyPr>
          <a:lstStyle/>
          <a:p>
            <a:pPr>
              <a:buClr>
                <a:srgbClr val="000000"/>
              </a:buClr>
            </a:pPr>
            <a:r>
              <a:rPr lang="en"/>
              <a:t>5/11/2022</a:t>
            </a:r>
            <a:endParaRPr/>
          </a:p>
        </p:txBody>
      </p:sp>
      <p:sp>
        <p:nvSpPr>
          <p:cNvPr id="535" name="Google Shape;535;p39"/>
          <p:cNvSpPr txBox="1">
            <a:spLocks noGrp="1"/>
          </p:cNvSpPr>
          <p:nvPr>
            <p:ph type="sldNum" idx="3"/>
          </p:nvPr>
        </p:nvSpPr>
        <p:spPr>
          <a:prstGeom prst="rect">
            <a:avLst/>
          </a:prstGeom>
        </p:spPr>
        <p:txBody>
          <a:bodyPr spcFirstLastPara="1" vert="horz" wrap="square" lIns="0" tIns="0" rIns="0" bIns="0" rtlCol="0" anchor="t" anchorCtr="0">
            <a:noAutofit/>
          </a:bodyPr>
          <a:lstStyle/>
          <a:p>
            <a:pPr>
              <a:buClr>
                <a:srgbClr val="000000"/>
              </a:buClr>
            </a:pPr>
            <a:r>
              <a:rPr lang="en"/>
              <a:t>Kelly Stifter | QSC Summer School 2022</a:t>
            </a:r>
            <a:endParaRPr/>
          </a:p>
        </p:txBody>
      </p:sp>
      <p:pic>
        <p:nvPicPr>
          <p:cNvPr id="537" name="Google Shape;537;p39"/>
          <p:cNvPicPr preferRelativeResize="0"/>
          <p:nvPr/>
        </p:nvPicPr>
        <p:blipFill rotWithShape="1">
          <a:blip r:embed="rId3">
            <a:alphaModFix/>
          </a:blip>
          <a:srcRect l="8031" t="4111" r="13463" b="1379"/>
          <a:stretch/>
        </p:blipFill>
        <p:spPr>
          <a:xfrm>
            <a:off x="695195" y="805800"/>
            <a:ext cx="5933104" cy="5356667"/>
          </a:xfrm>
          <a:prstGeom prst="rect">
            <a:avLst/>
          </a:prstGeom>
          <a:noFill/>
          <a:ln>
            <a:noFill/>
          </a:ln>
        </p:spPr>
      </p:pic>
      <p:sp>
        <p:nvSpPr>
          <p:cNvPr id="538" name="Google Shape;538;p39"/>
          <p:cNvSpPr txBox="1"/>
          <p:nvPr/>
        </p:nvSpPr>
        <p:spPr>
          <a:xfrm>
            <a:off x="1696500" y="2157801"/>
            <a:ext cx="1882000" cy="984845"/>
          </a:xfrm>
          <a:prstGeom prst="rect">
            <a:avLst/>
          </a:prstGeom>
          <a:noFill/>
          <a:ln>
            <a:noFill/>
          </a:ln>
        </p:spPr>
        <p:txBody>
          <a:bodyPr spcFirstLastPara="1" wrap="square" lIns="121900" tIns="121900" rIns="121900" bIns="121900" anchor="t" anchorCtr="0">
            <a:spAutoFit/>
          </a:bodyPr>
          <a:lstStyle/>
          <a:p>
            <a:r>
              <a:rPr lang="en" sz="2400">
                <a:highlight>
                  <a:srgbClr val="FFFFFF"/>
                </a:highlight>
              </a:rPr>
              <a:t>Focusing optics</a:t>
            </a:r>
            <a:endParaRPr sz="2400">
              <a:highlight>
                <a:srgbClr val="FFFFFF"/>
              </a:highlight>
            </a:endParaRPr>
          </a:p>
        </p:txBody>
      </p:sp>
      <p:sp>
        <p:nvSpPr>
          <p:cNvPr id="539" name="Google Shape;539;p39"/>
          <p:cNvSpPr txBox="1"/>
          <p:nvPr/>
        </p:nvSpPr>
        <p:spPr>
          <a:xfrm>
            <a:off x="1984533" y="3992368"/>
            <a:ext cx="2093600" cy="984845"/>
          </a:xfrm>
          <a:prstGeom prst="rect">
            <a:avLst/>
          </a:prstGeom>
          <a:noFill/>
          <a:ln>
            <a:noFill/>
          </a:ln>
        </p:spPr>
        <p:txBody>
          <a:bodyPr spcFirstLastPara="1" wrap="square" lIns="121900" tIns="121900" rIns="121900" bIns="121900" anchor="t" anchorCtr="0">
            <a:spAutoFit/>
          </a:bodyPr>
          <a:lstStyle/>
          <a:p>
            <a:r>
              <a:rPr lang="en" sz="2400">
                <a:highlight>
                  <a:srgbClr val="FFFFFF"/>
                </a:highlight>
              </a:rPr>
              <a:t>Stationary mirror</a:t>
            </a:r>
            <a:endParaRPr sz="2400">
              <a:highlight>
                <a:srgbClr val="FFFFFF"/>
              </a:highlight>
            </a:endParaRPr>
          </a:p>
        </p:txBody>
      </p:sp>
      <p:cxnSp>
        <p:nvCxnSpPr>
          <p:cNvPr id="540" name="Google Shape;540;p39"/>
          <p:cNvCxnSpPr/>
          <p:nvPr/>
        </p:nvCxnSpPr>
        <p:spPr>
          <a:xfrm>
            <a:off x="2890351" y="2663000"/>
            <a:ext cx="955600" cy="2800"/>
          </a:xfrm>
          <a:prstGeom prst="straightConnector1">
            <a:avLst/>
          </a:prstGeom>
          <a:noFill/>
          <a:ln w="38100" cap="flat" cmpd="sng">
            <a:solidFill>
              <a:srgbClr val="FF0000"/>
            </a:solidFill>
            <a:prstDash val="solid"/>
            <a:round/>
            <a:headEnd type="none" w="med" len="med"/>
            <a:tailEnd type="none" w="med" len="med"/>
          </a:ln>
        </p:spPr>
      </p:cxnSp>
      <p:cxnSp>
        <p:nvCxnSpPr>
          <p:cNvPr id="541" name="Google Shape;541;p39"/>
          <p:cNvCxnSpPr/>
          <p:nvPr/>
        </p:nvCxnSpPr>
        <p:spPr>
          <a:xfrm>
            <a:off x="3265133" y="3502800"/>
            <a:ext cx="2525200" cy="37200"/>
          </a:xfrm>
          <a:prstGeom prst="straightConnector1">
            <a:avLst/>
          </a:prstGeom>
          <a:noFill/>
          <a:ln w="38100" cap="flat" cmpd="sng">
            <a:solidFill>
              <a:srgbClr val="FF0000"/>
            </a:solidFill>
            <a:prstDash val="solid"/>
            <a:round/>
            <a:headEnd type="none" w="med" len="med"/>
            <a:tailEnd type="none" w="med" len="med"/>
          </a:ln>
        </p:spPr>
      </p:cxnSp>
      <p:cxnSp>
        <p:nvCxnSpPr>
          <p:cNvPr id="542" name="Google Shape;542;p39"/>
          <p:cNvCxnSpPr/>
          <p:nvPr/>
        </p:nvCxnSpPr>
        <p:spPr>
          <a:xfrm rot="10800000" flipH="1">
            <a:off x="3249967" y="2662967"/>
            <a:ext cx="566400" cy="839200"/>
          </a:xfrm>
          <a:prstGeom prst="straightConnector1">
            <a:avLst/>
          </a:prstGeom>
          <a:noFill/>
          <a:ln w="38100" cap="flat" cmpd="sng">
            <a:solidFill>
              <a:srgbClr val="FF0000"/>
            </a:solidFill>
            <a:prstDash val="solid"/>
            <a:round/>
            <a:headEnd type="none" w="med" len="med"/>
            <a:tailEnd type="none" w="med" len="med"/>
          </a:ln>
        </p:spPr>
      </p:cxnSp>
      <p:sp>
        <p:nvSpPr>
          <p:cNvPr id="543" name="Google Shape;543;p39"/>
          <p:cNvSpPr txBox="1"/>
          <p:nvPr/>
        </p:nvSpPr>
        <p:spPr>
          <a:xfrm>
            <a:off x="3976633" y="2840068"/>
            <a:ext cx="1882000" cy="984845"/>
          </a:xfrm>
          <a:prstGeom prst="rect">
            <a:avLst/>
          </a:prstGeom>
          <a:noFill/>
          <a:ln>
            <a:noFill/>
          </a:ln>
        </p:spPr>
        <p:txBody>
          <a:bodyPr spcFirstLastPara="1" wrap="square" lIns="121900" tIns="121900" rIns="121900" bIns="121900" anchor="t" anchorCtr="0">
            <a:spAutoFit/>
          </a:bodyPr>
          <a:lstStyle/>
          <a:p>
            <a:r>
              <a:rPr lang="en" sz="2400">
                <a:highlight>
                  <a:srgbClr val="FFFFFF"/>
                </a:highlight>
              </a:rPr>
              <a:t>MEMS mirror</a:t>
            </a:r>
            <a:endParaRPr sz="2400">
              <a:highlight>
                <a:srgbClr val="FFFFFF"/>
              </a:highlight>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0B2AB48-881B-0C46-A031-FA8361D19460}"/>
              </a:ext>
            </a:extLst>
          </p:cNvPr>
          <p:cNvPicPr>
            <a:picLocks noChangeAspect="1"/>
          </p:cNvPicPr>
          <p:nvPr/>
        </p:nvPicPr>
        <p:blipFill rotWithShape="1">
          <a:blip r:embed="rId2">
            <a:alphaModFix/>
          </a:blip>
          <a:srcRect t="4060" r="50000" b="40243"/>
          <a:stretch/>
        </p:blipFill>
        <p:spPr>
          <a:xfrm>
            <a:off x="8563131" y="1250953"/>
            <a:ext cx="1557987" cy="1388396"/>
          </a:xfrm>
          <a:prstGeom prst="rect">
            <a:avLst/>
          </a:prstGeom>
        </p:spPr>
      </p:pic>
      <p:sp>
        <p:nvSpPr>
          <p:cNvPr id="2" name="Title 1">
            <a:extLst>
              <a:ext uri="{FF2B5EF4-FFF2-40B4-BE49-F238E27FC236}">
                <a16:creationId xmlns:a16="http://schemas.microsoft.com/office/drawing/2014/main" id="{BC7256D9-CC95-B341-9EE8-6E34B0F0C2D6}"/>
              </a:ext>
            </a:extLst>
          </p:cNvPr>
          <p:cNvSpPr>
            <a:spLocks noGrp="1"/>
          </p:cNvSpPr>
          <p:nvPr>
            <p:ph type="title"/>
          </p:nvPr>
        </p:nvSpPr>
        <p:spPr>
          <a:xfrm>
            <a:off x="602009" y="419686"/>
            <a:ext cx="7704944" cy="980238"/>
          </a:xfrm>
        </p:spPr>
        <p:txBody>
          <a:bodyPr>
            <a:normAutofit/>
          </a:bodyPr>
          <a:lstStyle/>
          <a:p>
            <a:pPr algn="ctr"/>
            <a:r>
              <a:rPr lang="en-US" dirty="0">
                <a:latin typeface="Arial" panose="020B0604020202020204" pitchFamily="34" charset="0"/>
                <a:cs typeface="Arial" panose="020B0604020202020204" pitchFamily="34" charset="0"/>
              </a:rPr>
              <a:t>Nature of Dark Matter</a:t>
            </a:r>
          </a:p>
        </p:txBody>
      </p:sp>
      <p:sp>
        <p:nvSpPr>
          <p:cNvPr id="5" name="Slide Number Placeholder 4">
            <a:extLst>
              <a:ext uri="{FF2B5EF4-FFF2-40B4-BE49-F238E27FC236}">
                <a16:creationId xmlns:a16="http://schemas.microsoft.com/office/drawing/2014/main" id="{51DF5D38-7F5F-D349-BF4A-062375B3AD52}"/>
              </a:ext>
            </a:extLst>
          </p:cNvPr>
          <p:cNvSpPr>
            <a:spLocks noGrp="1"/>
          </p:cNvSpPr>
          <p:nvPr>
            <p:ph type="sldNum" sz="quarter" idx="12"/>
          </p:nvPr>
        </p:nvSpPr>
        <p:spPr/>
        <p:txBody>
          <a:bodyPr/>
          <a:lstStyle/>
          <a:p>
            <a:pPr algn="r">
              <a:defRPr/>
            </a:pPr>
            <a:fld id="{7A870316-1D41-584E-85E6-3B22E96A4CFD}" type="slidenum">
              <a:rPr lang="en-US">
                <a:solidFill>
                  <a:srgbClr val="000000">
                    <a:tint val="75000"/>
                  </a:srgbClr>
                </a:solidFill>
                <a:latin typeface="Times"/>
              </a:rPr>
              <a:pPr algn="r">
                <a:defRPr/>
              </a:pPr>
              <a:t>52</a:t>
            </a:fld>
            <a:endParaRPr lang="en-US">
              <a:solidFill>
                <a:srgbClr val="000000">
                  <a:tint val="75000"/>
                </a:srgbClr>
              </a:solidFill>
              <a:latin typeface="Times"/>
            </a:endParaRPr>
          </a:p>
        </p:txBody>
      </p:sp>
      <p:pic>
        <p:nvPicPr>
          <p:cNvPr id="6" name="Picture 5">
            <a:extLst>
              <a:ext uri="{FF2B5EF4-FFF2-40B4-BE49-F238E27FC236}">
                <a16:creationId xmlns:a16="http://schemas.microsoft.com/office/drawing/2014/main" id="{518EFF84-A1CC-024B-AC1B-16087C62F9FE}"/>
              </a:ext>
            </a:extLst>
          </p:cNvPr>
          <p:cNvPicPr>
            <a:picLocks noChangeAspect="1"/>
          </p:cNvPicPr>
          <p:nvPr/>
        </p:nvPicPr>
        <p:blipFill rotWithShape="1">
          <a:blip r:embed="rId3">
            <a:alphaModFix amt="57000"/>
          </a:blip>
          <a:srcRect l="2084" t="16441" r="69179" b="24103"/>
          <a:stretch/>
        </p:blipFill>
        <p:spPr>
          <a:xfrm>
            <a:off x="8050775" y="560873"/>
            <a:ext cx="2627651" cy="2675744"/>
          </a:xfrm>
          <a:prstGeom prst="rect">
            <a:avLst/>
          </a:prstGeom>
        </p:spPr>
      </p:pic>
      <p:sp>
        <p:nvSpPr>
          <p:cNvPr id="8" name="TextBox 7">
            <a:extLst>
              <a:ext uri="{FF2B5EF4-FFF2-40B4-BE49-F238E27FC236}">
                <a16:creationId xmlns:a16="http://schemas.microsoft.com/office/drawing/2014/main" id="{49DAD47B-8F1F-344F-813D-7A8344DBEE54}"/>
              </a:ext>
            </a:extLst>
          </p:cNvPr>
          <p:cNvSpPr txBox="1"/>
          <p:nvPr/>
        </p:nvSpPr>
        <p:spPr>
          <a:xfrm>
            <a:off x="1945308" y="1855603"/>
            <a:ext cx="5634053" cy="830997"/>
          </a:xfrm>
          <a:prstGeom prst="rect">
            <a:avLst/>
          </a:prstGeom>
          <a:noFill/>
        </p:spPr>
        <p:txBody>
          <a:bodyPr wrap="square" rtlCol="0">
            <a:spAutoFit/>
          </a:bodyPr>
          <a:lstStyle/>
          <a:p>
            <a:pPr>
              <a:defRPr/>
            </a:pPr>
            <a:r>
              <a:rPr lang="en-US" sz="1600" dirty="0">
                <a:solidFill>
                  <a:srgbClr val="000000"/>
                </a:solidFill>
                <a:latin typeface="Arial"/>
                <a:cs typeface="Arial"/>
              </a:rPr>
              <a:t>For </a:t>
            </a:r>
            <a:r>
              <a:rPr lang="en-US" sz="1600" b="1" dirty="0">
                <a:solidFill>
                  <a:srgbClr val="000000"/>
                </a:solidFill>
                <a:latin typeface="Arial"/>
                <a:cs typeface="Arial"/>
              </a:rPr>
              <a:t>mass &lt; 70 eV</a:t>
            </a:r>
            <a:r>
              <a:rPr lang="en-US" sz="1600" dirty="0">
                <a:solidFill>
                  <a:srgbClr val="000000"/>
                </a:solidFill>
                <a:latin typeface="Arial"/>
                <a:cs typeface="Arial"/>
              </a:rPr>
              <a:t>, Pauli exclusion principle causes dark matter clumps to swell up to be larger than the size of the smallest dwarf galaxies.  (Randall, Scholtz, Unwin 2017)</a:t>
            </a:r>
          </a:p>
        </p:txBody>
      </p:sp>
      <p:pic>
        <p:nvPicPr>
          <p:cNvPr id="11" name="Picture 10">
            <a:extLst>
              <a:ext uri="{FF2B5EF4-FFF2-40B4-BE49-F238E27FC236}">
                <a16:creationId xmlns:a16="http://schemas.microsoft.com/office/drawing/2014/main" id="{05AB82FC-6338-E945-8DA7-BDA8A897FD3B}"/>
              </a:ext>
            </a:extLst>
          </p:cNvPr>
          <p:cNvPicPr>
            <a:picLocks noChangeAspect="1"/>
          </p:cNvPicPr>
          <p:nvPr/>
        </p:nvPicPr>
        <p:blipFill>
          <a:blip r:embed="rId4"/>
          <a:stretch>
            <a:fillRect/>
          </a:stretch>
        </p:blipFill>
        <p:spPr>
          <a:xfrm>
            <a:off x="1862527" y="2943212"/>
            <a:ext cx="2857500" cy="2857500"/>
          </a:xfrm>
          <a:prstGeom prst="rect">
            <a:avLst/>
          </a:prstGeom>
        </p:spPr>
      </p:pic>
      <p:sp>
        <p:nvSpPr>
          <p:cNvPr id="12" name="TextBox 11">
            <a:extLst>
              <a:ext uri="{FF2B5EF4-FFF2-40B4-BE49-F238E27FC236}">
                <a16:creationId xmlns:a16="http://schemas.microsoft.com/office/drawing/2014/main" id="{49D5D9F4-15B4-D44F-823E-03B300FED1FE}"/>
              </a:ext>
            </a:extLst>
          </p:cNvPr>
          <p:cNvSpPr txBox="1"/>
          <p:nvPr/>
        </p:nvSpPr>
        <p:spPr>
          <a:xfrm>
            <a:off x="2261346" y="5800712"/>
            <a:ext cx="2109111" cy="461665"/>
          </a:xfrm>
          <a:prstGeom prst="rect">
            <a:avLst/>
          </a:prstGeom>
          <a:solidFill>
            <a:srgbClr val="FFFF00"/>
          </a:solidFill>
        </p:spPr>
        <p:txBody>
          <a:bodyPr wrap="square" rtlCol="0">
            <a:spAutoFit/>
          </a:bodyPr>
          <a:lstStyle/>
          <a:p>
            <a:pPr>
              <a:defRPr/>
            </a:pPr>
            <a:r>
              <a:rPr lang="en-US" sz="2400" dirty="0">
                <a:solidFill>
                  <a:srgbClr val="000000"/>
                </a:solidFill>
                <a:latin typeface="Arial"/>
                <a:cs typeface="Arial"/>
                <a:sym typeface="Wingdings" pitchFamily="2" charset="2"/>
              </a:rPr>
              <a:t>Wave like DM</a:t>
            </a:r>
            <a:endParaRPr lang="en-US" sz="2400" b="1" dirty="0">
              <a:solidFill>
                <a:srgbClr val="000000"/>
              </a:solidFill>
              <a:latin typeface="Arial"/>
              <a:cs typeface="Arial"/>
            </a:endParaRPr>
          </a:p>
        </p:txBody>
      </p:sp>
      <p:pic>
        <p:nvPicPr>
          <p:cNvPr id="13" name="Picture 12">
            <a:extLst>
              <a:ext uri="{FF2B5EF4-FFF2-40B4-BE49-F238E27FC236}">
                <a16:creationId xmlns:a16="http://schemas.microsoft.com/office/drawing/2014/main" id="{0611EE55-C896-9B4A-9997-580EA67EA5C9}"/>
              </a:ext>
            </a:extLst>
          </p:cNvPr>
          <p:cNvPicPr>
            <a:picLocks noChangeAspect="1"/>
          </p:cNvPicPr>
          <p:nvPr/>
        </p:nvPicPr>
        <p:blipFill>
          <a:blip r:embed="rId5"/>
          <a:stretch>
            <a:fillRect/>
          </a:stretch>
        </p:blipFill>
        <p:spPr>
          <a:xfrm>
            <a:off x="7431375" y="3607319"/>
            <a:ext cx="2984917" cy="2235807"/>
          </a:xfrm>
          <a:prstGeom prst="rect">
            <a:avLst/>
          </a:prstGeom>
        </p:spPr>
      </p:pic>
      <p:sp>
        <p:nvSpPr>
          <p:cNvPr id="14" name="TextBox 13">
            <a:extLst>
              <a:ext uri="{FF2B5EF4-FFF2-40B4-BE49-F238E27FC236}">
                <a16:creationId xmlns:a16="http://schemas.microsoft.com/office/drawing/2014/main" id="{699FAC3A-D8CA-D14E-93B5-9EF343289309}"/>
              </a:ext>
            </a:extLst>
          </p:cNvPr>
          <p:cNvSpPr txBox="1"/>
          <p:nvPr/>
        </p:nvSpPr>
        <p:spPr>
          <a:xfrm>
            <a:off x="7789653" y="5835462"/>
            <a:ext cx="2331465" cy="461665"/>
          </a:xfrm>
          <a:prstGeom prst="rect">
            <a:avLst/>
          </a:prstGeom>
          <a:solidFill>
            <a:srgbClr val="FFFF00"/>
          </a:solidFill>
        </p:spPr>
        <p:txBody>
          <a:bodyPr wrap="square" rtlCol="0">
            <a:spAutoFit/>
          </a:bodyPr>
          <a:lstStyle/>
          <a:p>
            <a:pPr>
              <a:defRPr/>
            </a:pPr>
            <a:r>
              <a:rPr lang="en-US" sz="2400" dirty="0">
                <a:solidFill>
                  <a:srgbClr val="000000"/>
                </a:solidFill>
                <a:latin typeface="Arial"/>
                <a:cs typeface="Arial"/>
              </a:rPr>
              <a:t>Particle like DM</a:t>
            </a:r>
          </a:p>
        </p:txBody>
      </p:sp>
      <p:sp>
        <p:nvSpPr>
          <p:cNvPr id="3" name="TextBox 2">
            <a:extLst>
              <a:ext uri="{FF2B5EF4-FFF2-40B4-BE49-F238E27FC236}">
                <a16:creationId xmlns:a16="http://schemas.microsoft.com/office/drawing/2014/main" id="{ECDB77D4-C52F-D645-AFB6-A56B47B1D195}"/>
              </a:ext>
            </a:extLst>
          </p:cNvPr>
          <p:cNvSpPr txBox="1"/>
          <p:nvPr/>
        </p:nvSpPr>
        <p:spPr>
          <a:xfrm>
            <a:off x="9860546" y="96109"/>
            <a:ext cx="1635760" cy="738664"/>
          </a:xfrm>
          <a:prstGeom prst="rect">
            <a:avLst/>
          </a:prstGeom>
          <a:noFill/>
        </p:spPr>
        <p:txBody>
          <a:bodyPr wrap="square" rtlCol="0">
            <a:spAutoFit/>
          </a:bodyPr>
          <a:lstStyle/>
          <a:p>
            <a:r>
              <a:rPr lang="en-US" sz="1400" dirty="0">
                <a:latin typeface="Arial"/>
                <a:cs typeface="Arial"/>
              </a:rPr>
              <a:t>Fermions: 1 DM particle per mode volume (𝝺</a:t>
            </a:r>
            <a:r>
              <a:rPr lang="en-US" sz="1400" baseline="-25000" dirty="0">
                <a:latin typeface="Arial"/>
                <a:cs typeface="Arial"/>
              </a:rPr>
              <a:t>deBroglie</a:t>
            </a:r>
            <a:r>
              <a:rPr lang="en-US" sz="1400" dirty="0">
                <a:latin typeface="Arial"/>
                <a:cs typeface="Arial"/>
              </a:rPr>
              <a:t>)</a:t>
            </a:r>
            <a:r>
              <a:rPr lang="en-US" sz="1400" baseline="30000" dirty="0">
                <a:latin typeface="Arial"/>
                <a:cs typeface="Arial"/>
              </a:rPr>
              <a:t>3</a:t>
            </a:r>
            <a:endParaRPr lang="en-US" sz="1400" dirty="0">
              <a:latin typeface="Arial"/>
              <a:cs typeface="Arial"/>
            </a:endParaRPr>
          </a:p>
        </p:txBody>
      </p:sp>
    </p:spTree>
    <p:extLst>
      <p:ext uri="{BB962C8B-B14F-4D97-AF65-F5344CB8AC3E}">
        <p14:creationId xmlns:p14="http://schemas.microsoft.com/office/powerpoint/2010/main" val="12118673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a:t>Axion</a:t>
            </a:r>
            <a:r>
              <a:rPr lang="en-US" dirty="0"/>
              <a:t> production</a:t>
            </a:r>
          </a:p>
        </p:txBody>
      </p:sp>
      <p:pic>
        <p:nvPicPr>
          <p:cNvPr id="5" name="Content Placeholder 4" descr="Screen Shot 2018-02-27 at 4.24.51 PM.png"/>
          <p:cNvPicPr>
            <a:picLocks noGrp="1" noChangeAspect="1"/>
          </p:cNvPicPr>
          <p:nvPr>
            <p:ph idx="1"/>
          </p:nvPr>
        </p:nvPicPr>
        <p:blipFill>
          <a:blip r:embed="rId3">
            <a:extLst>
              <a:ext uri="{28A0092B-C50C-407E-A947-70E740481C1C}">
                <a14:useLocalDpi xmlns:a14="http://schemas.microsoft.com/office/drawing/2010/main" val="0"/>
              </a:ext>
            </a:extLst>
          </a:blip>
          <a:srcRect l="-9550" r="-9550"/>
          <a:stretch>
            <a:fillRect/>
          </a:stretch>
        </p:blipFill>
        <p:spPr>
          <a:xfrm rot="459388">
            <a:off x="6341042" y="2145365"/>
            <a:ext cx="3151097" cy="1737521"/>
          </a:xfrm>
        </p:spPr>
      </p:pic>
      <p:sp>
        <p:nvSpPr>
          <p:cNvPr id="9" name="Slide Number Placeholder 8"/>
          <p:cNvSpPr>
            <a:spLocks noGrp="1"/>
          </p:cNvSpPr>
          <p:nvPr>
            <p:ph type="sldNum" sz="quarter" idx="12"/>
          </p:nvPr>
        </p:nvSpPr>
        <p:spPr/>
        <p:txBody>
          <a:bodyPr>
            <a:normAutofit/>
          </a:bodyPr>
          <a:lstStyle/>
          <a:p>
            <a:fld id="{2E1AC667-16BE-7E44-B299-A9E074F1C0F9}" type="slidenum">
              <a:rPr lang="en-US" smtClean="0"/>
              <a:t>53</a:t>
            </a:fld>
            <a:endParaRPr lang="en-US"/>
          </a:p>
        </p:txBody>
      </p:sp>
      <p:sp>
        <p:nvSpPr>
          <p:cNvPr id="6" name="TextBox 5"/>
          <p:cNvSpPr txBox="1"/>
          <p:nvPr/>
        </p:nvSpPr>
        <p:spPr>
          <a:xfrm>
            <a:off x="7854862" y="5709399"/>
            <a:ext cx="1659429" cy="207749"/>
          </a:xfrm>
          <a:prstGeom prst="rect">
            <a:avLst/>
          </a:prstGeom>
          <a:noFill/>
        </p:spPr>
        <p:txBody>
          <a:bodyPr wrap="none" rtlCol="0">
            <a:spAutoFit/>
          </a:bodyPr>
          <a:lstStyle/>
          <a:p>
            <a:r>
              <a:rPr lang="en-US" sz="750" dirty="0">
                <a:solidFill>
                  <a:schemeClr val="bg1">
                    <a:lumMod val="65000"/>
                  </a:schemeClr>
                </a:solidFill>
              </a:rPr>
              <a:t>Fig 1:J. Ellis et al; arxiv:1201.6045v1 </a:t>
            </a:r>
          </a:p>
        </p:txBody>
      </p:sp>
      <p:sp>
        <p:nvSpPr>
          <p:cNvPr id="7" name="TextBox 6"/>
          <p:cNvSpPr txBox="1"/>
          <p:nvPr/>
        </p:nvSpPr>
        <p:spPr>
          <a:xfrm>
            <a:off x="2414333" y="1811419"/>
            <a:ext cx="4035400" cy="4293483"/>
          </a:xfrm>
          <a:prstGeom prst="rect">
            <a:avLst/>
          </a:prstGeom>
          <a:noFill/>
        </p:spPr>
        <p:txBody>
          <a:bodyPr wrap="none" rtlCol="0">
            <a:spAutoFit/>
          </a:bodyPr>
          <a:lstStyle/>
          <a:p>
            <a:pPr marL="257175" indent="-257175">
              <a:buFont typeface="Arial"/>
              <a:buChar char="•"/>
            </a:pPr>
            <a:endParaRPr lang="en-US" sz="1500" dirty="0">
              <a:solidFill>
                <a:srgbClr val="FF0000"/>
              </a:solidFill>
            </a:endParaRPr>
          </a:p>
          <a:p>
            <a:pPr marL="257175" indent="-257175">
              <a:buFont typeface="Arial"/>
              <a:buChar char="•"/>
            </a:pPr>
            <a:r>
              <a:rPr lang="en-US" sz="1650" dirty="0">
                <a:solidFill>
                  <a:srgbClr val="FF0000"/>
                </a:solidFill>
              </a:rPr>
              <a:t>Global symmetry broken at scale </a:t>
            </a:r>
            <a:r>
              <a:rPr lang="en-US" sz="1650" dirty="0" err="1">
                <a:solidFill>
                  <a:srgbClr val="FF0000"/>
                </a:solidFill>
              </a:rPr>
              <a:t>f</a:t>
            </a:r>
            <a:r>
              <a:rPr lang="en-US" sz="1650" baseline="-25000" dirty="0" err="1">
                <a:solidFill>
                  <a:srgbClr val="FF0000"/>
                </a:solidFill>
              </a:rPr>
              <a:t>a</a:t>
            </a:r>
            <a:r>
              <a:rPr lang="en-US" sz="1650" dirty="0">
                <a:solidFill>
                  <a:srgbClr val="FF0000"/>
                </a:solidFill>
              </a:rPr>
              <a:t> </a:t>
            </a:r>
          </a:p>
          <a:p>
            <a:r>
              <a:rPr lang="en-US" sz="1650" dirty="0">
                <a:solidFill>
                  <a:srgbClr val="FF0000"/>
                </a:solidFill>
              </a:rPr>
              <a:t>    -- </a:t>
            </a:r>
            <a:r>
              <a:rPr lang="en-US" sz="1650" dirty="0" err="1">
                <a:solidFill>
                  <a:srgbClr val="FF0000"/>
                </a:solidFill>
              </a:rPr>
              <a:t>axion</a:t>
            </a:r>
            <a:r>
              <a:rPr lang="en-US" sz="1650" dirty="0">
                <a:solidFill>
                  <a:srgbClr val="FF0000"/>
                </a:solidFill>
              </a:rPr>
              <a:t> produced through misalignment </a:t>
            </a:r>
          </a:p>
          <a:p>
            <a:r>
              <a:rPr lang="en-US" sz="1650" dirty="0">
                <a:solidFill>
                  <a:srgbClr val="FF0000"/>
                </a:solidFill>
              </a:rPr>
              <a:t>       mechanism</a:t>
            </a:r>
          </a:p>
          <a:p>
            <a:r>
              <a:rPr lang="en-US" sz="1650" dirty="0">
                <a:solidFill>
                  <a:srgbClr val="FF0000"/>
                </a:solidFill>
              </a:rPr>
              <a:t>    -- during QCD phase transition, trough</a:t>
            </a:r>
          </a:p>
          <a:p>
            <a:r>
              <a:rPr lang="en-US" sz="1650" dirty="0">
                <a:solidFill>
                  <a:srgbClr val="FF0000"/>
                </a:solidFill>
              </a:rPr>
              <a:t>       tilted by Λ</a:t>
            </a:r>
            <a:r>
              <a:rPr lang="en-US" sz="1650" baseline="-25000" dirty="0">
                <a:solidFill>
                  <a:srgbClr val="FF0000"/>
                </a:solidFill>
              </a:rPr>
              <a:t>QCD</a:t>
            </a:r>
            <a:r>
              <a:rPr lang="en-US" sz="1650" baseline="30000" dirty="0">
                <a:solidFill>
                  <a:srgbClr val="FF0000"/>
                </a:solidFill>
              </a:rPr>
              <a:t>4</a:t>
            </a:r>
            <a:endParaRPr lang="en-US" sz="1650" dirty="0">
              <a:solidFill>
                <a:srgbClr val="FF0000"/>
              </a:solidFill>
            </a:endParaRPr>
          </a:p>
          <a:p>
            <a:pPr marL="214313" indent="-214313">
              <a:buFont typeface="Arial"/>
              <a:buChar char="•"/>
            </a:pPr>
            <a:r>
              <a:rPr lang="en-US" sz="1650" dirty="0">
                <a:solidFill>
                  <a:srgbClr val="000090"/>
                </a:solidFill>
              </a:rPr>
              <a:t>PE ~Λ</a:t>
            </a:r>
            <a:r>
              <a:rPr lang="en-US" sz="1650" baseline="-25000" dirty="0">
                <a:solidFill>
                  <a:srgbClr val="000090"/>
                </a:solidFill>
              </a:rPr>
              <a:t>QCD</a:t>
            </a:r>
            <a:r>
              <a:rPr lang="en-US" sz="1650" baseline="30000" dirty="0">
                <a:solidFill>
                  <a:srgbClr val="000090"/>
                </a:solidFill>
              </a:rPr>
              <a:t>4</a:t>
            </a:r>
            <a:r>
              <a:rPr lang="en-US" sz="1650" dirty="0">
                <a:solidFill>
                  <a:srgbClr val="000090"/>
                </a:solidFill>
              </a:rPr>
              <a:t> released, makes up dark matter</a:t>
            </a:r>
          </a:p>
          <a:p>
            <a:pPr marL="214313" indent="-214313">
              <a:buFont typeface="Arial"/>
              <a:buChar char="•"/>
            </a:pPr>
            <a:endParaRPr lang="en-US" sz="1650" dirty="0">
              <a:solidFill>
                <a:srgbClr val="000090"/>
              </a:solidFill>
            </a:endParaRPr>
          </a:p>
          <a:p>
            <a:r>
              <a:rPr lang="en-US" sz="1500" dirty="0">
                <a:solidFill>
                  <a:srgbClr val="000090"/>
                </a:solidFill>
              </a:rPr>
              <a:t> </a:t>
            </a:r>
            <a:r>
              <a:rPr lang="en-US" sz="1650" dirty="0">
                <a:solidFill>
                  <a:srgbClr val="000090"/>
                </a:solidFill>
              </a:rPr>
              <a:t>-- oscillation of the QCD </a:t>
            </a:r>
            <a:r>
              <a:rPr lang="en-US" sz="1650" dirty="0" err="1">
                <a:solidFill>
                  <a:srgbClr val="000090"/>
                </a:solidFill>
              </a:rPr>
              <a:t>θ</a:t>
            </a:r>
            <a:r>
              <a:rPr lang="en-US" sz="1650" dirty="0">
                <a:solidFill>
                  <a:srgbClr val="000090"/>
                </a:solidFill>
              </a:rPr>
              <a:t> angle about </a:t>
            </a:r>
          </a:p>
          <a:p>
            <a:r>
              <a:rPr lang="en-US" sz="1650" dirty="0">
                <a:solidFill>
                  <a:srgbClr val="000090"/>
                </a:solidFill>
              </a:rPr>
              <a:t>      its minimum--vacuum energy to axions</a:t>
            </a:r>
          </a:p>
          <a:p>
            <a:endParaRPr lang="en-US" sz="1650" dirty="0">
              <a:solidFill>
                <a:srgbClr val="FF0000"/>
              </a:solidFill>
            </a:endParaRPr>
          </a:p>
          <a:p>
            <a:pPr marL="214313" indent="-214313">
              <a:buFont typeface="Arial"/>
              <a:buChar char="•"/>
            </a:pPr>
            <a:r>
              <a:rPr lang="en-US" sz="1650" dirty="0">
                <a:solidFill>
                  <a:srgbClr val="000090"/>
                </a:solidFill>
              </a:rPr>
              <a:t>QCD </a:t>
            </a:r>
            <a:r>
              <a:rPr lang="en-US" sz="1650" dirty="0" err="1">
                <a:solidFill>
                  <a:srgbClr val="000090"/>
                </a:solidFill>
              </a:rPr>
              <a:t>axion</a:t>
            </a:r>
            <a:r>
              <a:rPr lang="en-US" sz="1650" dirty="0">
                <a:solidFill>
                  <a:srgbClr val="000090"/>
                </a:solidFill>
              </a:rPr>
              <a:t> mass m</a:t>
            </a:r>
            <a:r>
              <a:rPr lang="en-US" sz="1650" baseline="-25000" dirty="0">
                <a:solidFill>
                  <a:srgbClr val="000090"/>
                </a:solidFill>
              </a:rPr>
              <a:t>a</a:t>
            </a:r>
            <a:r>
              <a:rPr lang="en-US" sz="1650" dirty="0">
                <a:solidFill>
                  <a:srgbClr val="000090"/>
                </a:solidFill>
              </a:rPr>
              <a:t>~Λ</a:t>
            </a:r>
            <a:r>
              <a:rPr lang="en-US" sz="1650" baseline="-25000" dirty="0">
                <a:solidFill>
                  <a:srgbClr val="000090"/>
                </a:solidFill>
              </a:rPr>
              <a:t>QCD</a:t>
            </a:r>
            <a:r>
              <a:rPr lang="en-US" sz="1650" baseline="30000" dirty="0">
                <a:solidFill>
                  <a:srgbClr val="000090"/>
                </a:solidFill>
              </a:rPr>
              <a:t>2</a:t>
            </a:r>
            <a:r>
              <a:rPr lang="en-US" sz="1650" dirty="0">
                <a:solidFill>
                  <a:srgbClr val="000090"/>
                </a:solidFill>
              </a:rPr>
              <a:t>/</a:t>
            </a:r>
            <a:r>
              <a:rPr lang="en-US" sz="1650" dirty="0" err="1">
                <a:solidFill>
                  <a:srgbClr val="000090"/>
                </a:solidFill>
              </a:rPr>
              <a:t>f</a:t>
            </a:r>
            <a:r>
              <a:rPr lang="en-US" sz="1650" baseline="-25000" dirty="0" err="1">
                <a:solidFill>
                  <a:srgbClr val="000090"/>
                </a:solidFill>
              </a:rPr>
              <a:t>a</a:t>
            </a:r>
            <a:r>
              <a:rPr lang="en-US" sz="1650" baseline="-25000" dirty="0">
                <a:solidFill>
                  <a:srgbClr val="000090"/>
                </a:solidFill>
              </a:rPr>
              <a:t> </a:t>
            </a:r>
            <a:r>
              <a:rPr lang="en-US" sz="1650" dirty="0">
                <a:solidFill>
                  <a:srgbClr val="000090"/>
                </a:solidFill>
              </a:rPr>
              <a:t> </a:t>
            </a:r>
          </a:p>
          <a:p>
            <a:r>
              <a:rPr lang="en-US" sz="1650" dirty="0">
                <a:solidFill>
                  <a:srgbClr val="000090"/>
                </a:solidFill>
              </a:rPr>
              <a:t>                             ~ (200 MeV)</a:t>
            </a:r>
            <a:r>
              <a:rPr lang="en-US" sz="1650" baseline="30000" dirty="0">
                <a:solidFill>
                  <a:srgbClr val="000090"/>
                </a:solidFill>
              </a:rPr>
              <a:t>2</a:t>
            </a:r>
            <a:r>
              <a:rPr lang="en-US" sz="1650" dirty="0">
                <a:solidFill>
                  <a:srgbClr val="000090"/>
                </a:solidFill>
              </a:rPr>
              <a:t>/</a:t>
            </a:r>
            <a:r>
              <a:rPr lang="en-US" sz="1650" dirty="0" err="1">
                <a:solidFill>
                  <a:srgbClr val="000090"/>
                </a:solidFill>
              </a:rPr>
              <a:t>f</a:t>
            </a:r>
            <a:r>
              <a:rPr lang="en-US" sz="1650" baseline="-25000" dirty="0" err="1">
                <a:solidFill>
                  <a:srgbClr val="000090"/>
                </a:solidFill>
              </a:rPr>
              <a:t>a</a:t>
            </a:r>
            <a:endParaRPr lang="en-US" sz="1650" baseline="-25000" dirty="0">
              <a:solidFill>
                <a:srgbClr val="000090"/>
              </a:solidFill>
            </a:endParaRPr>
          </a:p>
          <a:p>
            <a:r>
              <a:rPr lang="en-US" sz="1650" baseline="-25000" dirty="0">
                <a:solidFill>
                  <a:srgbClr val="000090"/>
                </a:solidFill>
              </a:rPr>
              <a:t>     </a:t>
            </a:r>
            <a:r>
              <a:rPr lang="en-US" sz="1650" dirty="0">
                <a:solidFill>
                  <a:srgbClr val="000090"/>
                </a:solidFill>
              </a:rPr>
              <a:t>--- </a:t>
            </a:r>
            <a:r>
              <a:rPr lang="en-US" sz="1650" dirty="0" err="1">
                <a:solidFill>
                  <a:srgbClr val="000090"/>
                </a:solidFill>
              </a:rPr>
              <a:t>f</a:t>
            </a:r>
            <a:r>
              <a:rPr lang="en-US" sz="1650" baseline="-25000" dirty="0" err="1">
                <a:solidFill>
                  <a:srgbClr val="000090"/>
                </a:solidFill>
              </a:rPr>
              <a:t>a</a:t>
            </a:r>
            <a:r>
              <a:rPr lang="en-US" sz="1650" dirty="0">
                <a:solidFill>
                  <a:srgbClr val="000090"/>
                </a:solidFill>
              </a:rPr>
              <a:t> unknown</a:t>
            </a:r>
            <a:r>
              <a:rPr lang="en-US" sz="1650" baseline="-25000" dirty="0">
                <a:solidFill>
                  <a:srgbClr val="000090"/>
                </a:solidFill>
              </a:rPr>
              <a:t>                               </a:t>
            </a:r>
            <a:endParaRPr lang="en-US" sz="1650" dirty="0">
              <a:solidFill>
                <a:srgbClr val="000090"/>
              </a:solidFill>
            </a:endParaRPr>
          </a:p>
          <a:p>
            <a:pPr marL="214313" indent="-214313">
              <a:buFont typeface="Symbol" charset="0"/>
              <a:buChar char=""/>
            </a:pPr>
            <a:r>
              <a:rPr lang="en-US" sz="1650" b="1" dirty="0"/>
              <a:t>GHz frequencies at </a:t>
            </a:r>
            <a:r>
              <a:rPr lang="en-US" sz="1650" b="1" dirty="0" err="1"/>
              <a:t>f</a:t>
            </a:r>
            <a:r>
              <a:rPr lang="en-US" sz="1650" b="1" baseline="-25000" dirty="0" err="1"/>
              <a:t>a</a:t>
            </a:r>
            <a:r>
              <a:rPr lang="en-US" sz="1650" b="1" dirty="0"/>
              <a:t>~ 10</a:t>
            </a:r>
            <a:r>
              <a:rPr lang="en-US" sz="1650" b="1" baseline="30000" dirty="0"/>
              <a:t>13 </a:t>
            </a:r>
            <a:r>
              <a:rPr lang="en-US" sz="1650" b="1" dirty="0" err="1"/>
              <a:t>GeV</a:t>
            </a:r>
            <a:r>
              <a:rPr lang="en-US" sz="1650" b="1" dirty="0"/>
              <a:t> scale</a:t>
            </a:r>
          </a:p>
          <a:p>
            <a:r>
              <a:rPr lang="en-US" sz="1350" b="1" dirty="0"/>
              <a:t>    </a:t>
            </a:r>
            <a:endParaRPr lang="en-US" sz="1350" dirty="0"/>
          </a:p>
          <a:p>
            <a:endParaRPr lang="en-US" sz="1350" dirty="0"/>
          </a:p>
        </p:txBody>
      </p:sp>
      <p:sp>
        <p:nvSpPr>
          <p:cNvPr id="12" name="TextBox 11"/>
          <p:cNvSpPr txBox="1"/>
          <p:nvPr/>
        </p:nvSpPr>
        <p:spPr>
          <a:xfrm>
            <a:off x="6853793" y="3610564"/>
            <a:ext cx="528738" cy="207749"/>
          </a:xfrm>
          <a:prstGeom prst="rect">
            <a:avLst/>
          </a:prstGeom>
          <a:solidFill>
            <a:schemeClr val="bg1"/>
          </a:solidFill>
        </p:spPr>
        <p:txBody>
          <a:bodyPr wrap="square" rtlCol="0">
            <a:spAutoFit/>
          </a:bodyPr>
          <a:lstStyle/>
          <a:p>
            <a:endParaRPr lang="en-US" sz="150" dirty="0"/>
          </a:p>
          <a:p>
            <a:endParaRPr lang="en-US" sz="150" dirty="0"/>
          </a:p>
          <a:p>
            <a:endParaRPr lang="en-US" sz="150" dirty="0"/>
          </a:p>
          <a:p>
            <a:endParaRPr lang="en-US" sz="150" dirty="0"/>
          </a:p>
          <a:p>
            <a:endParaRPr lang="en-US" sz="150" dirty="0"/>
          </a:p>
        </p:txBody>
      </p:sp>
      <p:pic>
        <p:nvPicPr>
          <p:cNvPr id="15" name="Content Placeholder 5" descr="Screen Shot 2018-02-07 at 10.56.00 AM.png"/>
          <p:cNvPicPr>
            <a:picLocks noChangeAspect="1"/>
          </p:cNvPicPr>
          <p:nvPr/>
        </p:nvPicPr>
        <p:blipFill>
          <a:blip r:embed="rId4">
            <a:extLst>
              <a:ext uri="{28A0092B-C50C-407E-A947-70E740481C1C}">
                <a14:useLocalDpi xmlns:a14="http://schemas.microsoft.com/office/drawing/2010/main" val="0"/>
              </a:ext>
            </a:extLst>
          </a:blip>
          <a:srcRect l="-44211" r="-44211"/>
          <a:stretch>
            <a:fillRect/>
          </a:stretch>
        </p:blipFill>
        <p:spPr>
          <a:xfrm>
            <a:off x="6511645" y="3970190"/>
            <a:ext cx="2853122" cy="1573217"/>
          </a:xfrm>
          <a:prstGeom prst="rect">
            <a:avLst/>
          </a:prstGeom>
        </p:spPr>
      </p:pic>
      <p:grpSp>
        <p:nvGrpSpPr>
          <p:cNvPr id="17" name="Group 16"/>
          <p:cNvGrpSpPr/>
          <p:nvPr/>
        </p:nvGrpSpPr>
        <p:grpSpPr>
          <a:xfrm>
            <a:off x="6294639" y="3445560"/>
            <a:ext cx="3041551" cy="2331399"/>
            <a:chOff x="5593445" y="968890"/>
            <a:chExt cx="4055401" cy="3108533"/>
          </a:xfrm>
        </p:grpSpPr>
        <p:sp>
          <p:nvSpPr>
            <p:cNvPr id="11" name="TextBox 10"/>
            <p:cNvSpPr txBox="1"/>
            <p:nvPr/>
          </p:nvSpPr>
          <p:spPr>
            <a:xfrm>
              <a:off x="5593445" y="3892758"/>
              <a:ext cx="562035" cy="184665"/>
            </a:xfrm>
            <a:prstGeom prst="rect">
              <a:avLst/>
            </a:prstGeom>
            <a:solidFill>
              <a:schemeClr val="bg1"/>
            </a:solidFill>
          </p:spPr>
          <p:txBody>
            <a:bodyPr wrap="square" rtlCol="0">
              <a:spAutoFit/>
            </a:bodyPr>
            <a:lstStyle/>
            <a:p>
              <a:endParaRPr lang="en-US" sz="150" dirty="0"/>
            </a:p>
            <a:p>
              <a:endParaRPr lang="en-US" sz="150" dirty="0"/>
            </a:p>
          </p:txBody>
        </p:sp>
        <p:sp>
          <p:nvSpPr>
            <p:cNvPr id="13" name="TextBox 12"/>
            <p:cNvSpPr txBox="1"/>
            <p:nvPr/>
          </p:nvSpPr>
          <p:spPr>
            <a:xfrm>
              <a:off x="9086811" y="968890"/>
              <a:ext cx="562035" cy="184665"/>
            </a:xfrm>
            <a:prstGeom prst="rect">
              <a:avLst/>
            </a:prstGeom>
            <a:solidFill>
              <a:schemeClr val="bg1"/>
            </a:solidFill>
          </p:spPr>
          <p:txBody>
            <a:bodyPr wrap="square" rtlCol="0">
              <a:spAutoFit/>
            </a:bodyPr>
            <a:lstStyle/>
            <a:p>
              <a:endParaRPr lang="en-US" sz="150" dirty="0"/>
            </a:p>
            <a:p>
              <a:endParaRPr lang="en-US" sz="150" dirty="0"/>
            </a:p>
          </p:txBody>
        </p:sp>
      </p:grpSp>
      <p:sp>
        <p:nvSpPr>
          <p:cNvPr id="10" name="TextBox 9"/>
          <p:cNvSpPr txBox="1"/>
          <p:nvPr/>
        </p:nvSpPr>
        <p:spPr>
          <a:xfrm>
            <a:off x="7985524" y="2457987"/>
            <a:ext cx="261608" cy="150041"/>
          </a:xfrm>
          <a:prstGeom prst="rect">
            <a:avLst/>
          </a:prstGeom>
          <a:solidFill>
            <a:srgbClr val="DBAE65"/>
          </a:solidFill>
        </p:spPr>
        <p:txBody>
          <a:bodyPr wrap="square" rtlCol="0">
            <a:spAutoFit/>
          </a:bodyPr>
          <a:lstStyle/>
          <a:p>
            <a:endParaRPr lang="en-US" sz="375" dirty="0"/>
          </a:p>
        </p:txBody>
      </p:sp>
      <p:grpSp>
        <p:nvGrpSpPr>
          <p:cNvPr id="21" name="Group 20"/>
          <p:cNvGrpSpPr/>
          <p:nvPr/>
        </p:nvGrpSpPr>
        <p:grpSpPr>
          <a:xfrm>
            <a:off x="6986118" y="3389016"/>
            <a:ext cx="2350070" cy="299349"/>
            <a:chOff x="5945625" y="3345900"/>
            <a:chExt cx="3133426" cy="399133"/>
          </a:xfrm>
        </p:grpSpPr>
        <p:sp>
          <p:nvSpPr>
            <p:cNvPr id="20" name="TextBox 19"/>
            <p:cNvSpPr txBox="1"/>
            <p:nvPr/>
          </p:nvSpPr>
          <p:spPr>
            <a:xfrm>
              <a:off x="8450236" y="3544978"/>
              <a:ext cx="628815" cy="200055"/>
            </a:xfrm>
            <a:prstGeom prst="rect">
              <a:avLst/>
            </a:prstGeom>
            <a:solidFill>
              <a:schemeClr val="bg1"/>
            </a:solidFill>
          </p:spPr>
          <p:txBody>
            <a:bodyPr wrap="square" rtlCol="0">
              <a:spAutoFit/>
            </a:bodyPr>
            <a:lstStyle/>
            <a:p>
              <a:endParaRPr lang="en-US" sz="375" dirty="0"/>
            </a:p>
          </p:txBody>
        </p:sp>
        <p:cxnSp>
          <p:nvCxnSpPr>
            <p:cNvPr id="16" name="Straight Arrow Connector 15"/>
            <p:cNvCxnSpPr/>
            <p:nvPr/>
          </p:nvCxnSpPr>
          <p:spPr>
            <a:xfrm>
              <a:off x="5945625" y="3345900"/>
              <a:ext cx="0" cy="367359"/>
            </a:xfrm>
            <a:prstGeom prst="straightConnector1">
              <a:avLst/>
            </a:prstGeom>
            <a:ln w="3175"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grpSp>
      <p:sp>
        <p:nvSpPr>
          <p:cNvPr id="3" name="TextBox 2"/>
          <p:cNvSpPr txBox="1"/>
          <p:nvPr/>
        </p:nvSpPr>
        <p:spPr>
          <a:xfrm>
            <a:off x="6772424" y="3654652"/>
            <a:ext cx="554960" cy="207749"/>
          </a:xfrm>
          <a:prstGeom prst="rect">
            <a:avLst/>
          </a:prstGeom>
          <a:noFill/>
        </p:spPr>
        <p:txBody>
          <a:bodyPr wrap="none" rtlCol="0">
            <a:spAutoFit/>
          </a:bodyPr>
          <a:lstStyle/>
          <a:p>
            <a:r>
              <a:rPr lang="en-US" sz="750" dirty="0"/>
              <a:t>PE </a:t>
            </a:r>
            <a:r>
              <a:rPr lang="en-US" sz="750" dirty="0">
                <a:solidFill>
                  <a:srgbClr val="000090"/>
                </a:solidFill>
              </a:rPr>
              <a:t>~Λ</a:t>
            </a:r>
            <a:r>
              <a:rPr lang="en-US" sz="750" baseline="-25000" dirty="0">
                <a:solidFill>
                  <a:srgbClr val="000090"/>
                </a:solidFill>
              </a:rPr>
              <a:t>QCD</a:t>
            </a:r>
            <a:r>
              <a:rPr lang="en-US" sz="750" baseline="30000" dirty="0">
                <a:solidFill>
                  <a:srgbClr val="000090"/>
                </a:solidFill>
              </a:rPr>
              <a:t>4</a:t>
            </a:r>
            <a:endParaRPr lang="en-US" sz="750" dirty="0"/>
          </a:p>
        </p:txBody>
      </p:sp>
      <p:sp>
        <p:nvSpPr>
          <p:cNvPr id="22" name="Arrow: Curved Down 17">
            <a:extLst>
              <a:ext uri="{FF2B5EF4-FFF2-40B4-BE49-F238E27FC236}">
                <a16:creationId xmlns:a16="http://schemas.microsoft.com/office/drawing/2014/main" id="{CC6D3011-D349-4A48-8C59-ECCF9BF9C165}"/>
              </a:ext>
            </a:extLst>
          </p:cNvPr>
          <p:cNvSpPr/>
          <p:nvPr/>
        </p:nvSpPr>
        <p:spPr>
          <a:xfrm rot="7850753">
            <a:off x="8016159" y="3404178"/>
            <a:ext cx="461945" cy="160781"/>
          </a:xfrm>
          <a:prstGeom prst="curvedDownArrow">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23" name="Arrow: Right 15">
            <a:extLst>
              <a:ext uri="{FF2B5EF4-FFF2-40B4-BE49-F238E27FC236}">
                <a16:creationId xmlns:a16="http://schemas.microsoft.com/office/drawing/2014/main" id="{92866DBA-2A62-6F45-8A42-C5CC49951991}"/>
              </a:ext>
            </a:extLst>
          </p:cNvPr>
          <p:cNvSpPr/>
          <p:nvPr/>
        </p:nvSpPr>
        <p:spPr>
          <a:xfrm rot="4638091">
            <a:off x="8018936" y="3034835"/>
            <a:ext cx="381545" cy="112883"/>
          </a:xfrm>
          <a:prstGeom prst="rightArrow">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2732644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a:t>Axion</a:t>
            </a:r>
            <a:r>
              <a:rPr lang="en-US" dirty="0"/>
              <a:t> searches overview</a:t>
            </a:r>
          </a:p>
        </p:txBody>
      </p:sp>
      <p:pic>
        <p:nvPicPr>
          <p:cNvPr id="47" name="Content Placeholder 5" descr="A close up of a map&#10;&#10;Description automatically generated">
            <a:extLst>
              <a:ext uri="{FF2B5EF4-FFF2-40B4-BE49-F238E27FC236}">
                <a16:creationId xmlns:a16="http://schemas.microsoft.com/office/drawing/2014/main" id="{A78E5D3A-CC03-0349-90A8-1705E506D6F7}"/>
              </a:ext>
            </a:extLst>
          </p:cNvPr>
          <p:cNvPicPr>
            <a:picLocks noGrp="1"/>
          </p:cNvPicPr>
          <p:nvPr>
            <p:ph idx="1"/>
          </p:nvPr>
        </p:nvPicPr>
        <p:blipFill>
          <a:blip r:embed="rId3"/>
          <a:stretch>
            <a:fillRect/>
          </a:stretch>
        </p:blipFill>
        <p:spPr>
          <a:xfrm>
            <a:off x="2524125" y="1516699"/>
            <a:ext cx="6952826" cy="4525726"/>
          </a:xfrm>
          <a:prstGeom prst="rect">
            <a:avLst/>
          </a:prstGeom>
        </p:spPr>
      </p:pic>
      <p:sp>
        <p:nvSpPr>
          <p:cNvPr id="34" name="Slide Number Placeholder 33"/>
          <p:cNvSpPr>
            <a:spLocks noGrp="1"/>
          </p:cNvSpPr>
          <p:nvPr>
            <p:ph type="sldNum" sz="quarter" idx="12"/>
          </p:nvPr>
        </p:nvSpPr>
        <p:spPr/>
        <p:txBody>
          <a:bodyPr>
            <a:normAutofit/>
          </a:bodyPr>
          <a:lstStyle/>
          <a:p>
            <a:fld id="{2E1AC667-16BE-7E44-B299-A9E074F1C0F9}" type="slidenum">
              <a:rPr lang="en-US" smtClean="0"/>
              <a:t>54</a:t>
            </a:fld>
            <a:endParaRPr lang="en-US"/>
          </a:p>
        </p:txBody>
      </p:sp>
      <p:sp>
        <p:nvSpPr>
          <p:cNvPr id="6" name="TextBox 5"/>
          <p:cNvSpPr txBox="1"/>
          <p:nvPr/>
        </p:nvSpPr>
        <p:spPr>
          <a:xfrm>
            <a:off x="8553449" y="6093704"/>
            <a:ext cx="1396536" cy="246221"/>
          </a:xfrm>
          <a:prstGeom prst="rect">
            <a:avLst/>
          </a:prstGeom>
          <a:noFill/>
        </p:spPr>
        <p:txBody>
          <a:bodyPr wrap="none" rtlCol="0">
            <a:spAutoFit/>
          </a:bodyPr>
          <a:lstStyle/>
          <a:p>
            <a:r>
              <a:rPr lang="en-US" sz="1000" dirty="0">
                <a:solidFill>
                  <a:schemeClr val="bg1">
                    <a:lumMod val="65000"/>
                  </a:schemeClr>
                </a:solidFill>
                <a:latin typeface="Arial"/>
                <a:cs typeface="Arial"/>
              </a:rPr>
              <a:t>Graham, et. al (2016)</a:t>
            </a:r>
          </a:p>
        </p:txBody>
      </p:sp>
    </p:spTree>
    <p:extLst>
      <p:ext uri="{BB962C8B-B14F-4D97-AF65-F5344CB8AC3E}">
        <p14:creationId xmlns:p14="http://schemas.microsoft.com/office/powerpoint/2010/main" val="25820802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700177" y="5632585"/>
            <a:ext cx="3406589" cy="207749"/>
          </a:xfrm>
          <a:prstGeom prst="rect">
            <a:avLst/>
          </a:prstGeom>
          <a:noFill/>
        </p:spPr>
        <p:txBody>
          <a:bodyPr wrap="square" rtlCol="0">
            <a:spAutoFit/>
          </a:bodyPr>
          <a:lstStyle/>
          <a:p>
            <a:r>
              <a:rPr lang="en-US" sz="750" dirty="0">
                <a:solidFill>
                  <a:schemeClr val="accent6"/>
                </a:solidFill>
                <a:latin typeface="Helvetica Regular" charset="0"/>
              </a:rPr>
              <a:t>Adapted from G.R, J. Phys. G (2017)</a:t>
            </a:r>
          </a:p>
        </p:txBody>
      </p:sp>
      <p:sp>
        <p:nvSpPr>
          <p:cNvPr id="6" name="Title 1"/>
          <p:cNvSpPr>
            <a:spLocks noGrp="1"/>
          </p:cNvSpPr>
          <p:nvPr>
            <p:ph type="title"/>
          </p:nvPr>
        </p:nvSpPr>
        <p:spPr/>
        <p:txBody>
          <a:bodyPr/>
          <a:lstStyle/>
          <a:p>
            <a:pPr algn="ctr"/>
            <a:r>
              <a:rPr lang="en-US" dirty="0" err="1"/>
              <a:t>Axion</a:t>
            </a:r>
            <a:r>
              <a:rPr lang="en-US" dirty="0"/>
              <a:t> searches overview contd.</a:t>
            </a:r>
          </a:p>
        </p:txBody>
      </p:sp>
      <p:pic>
        <p:nvPicPr>
          <p:cNvPr id="17" name="Content Placeholder 9">
            <a:extLst>
              <a:ext uri="{FF2B5EF4-FFF2-40B4-BE49-F238E27FC236}">
                <a16:creationId xmlns:a16="http://schemas.microsoft.com/office/drawing/2014/main" id="{868DAD6D-3195-C644-9E32-88119487E368}"/>
              </a:ext>
            </a:extLst>
          </p:cNvPr>
          <p:cNvPicPr>
            <a:picLocks noGrp="1" noChangeAspect="1"/>
          </p:cNvPicPr>
          <p:nvPr>
            <p:ph idx="1"/>
          </p:nvPr>
        </p:nvPicPr>
        <p:blipFill>
          <a:blip r:embed="rId3"/>
          <a:stretch>
            <a:fillRect/>
          </a:stretch>
        </p:blipFill>
        <p:spPr>
          <a:xfrm>
            <a:off x="3957903" y="1876639"/>
            <a:ext cx="5953621" cy="4167535"/>
          </a:xfrm>
        </p:spPr>
      </p:pic>
      <p:sp>
        <p:nvSpPr>
          <p:cNvPr id="3" name="Slide Number Placeholder 2"/>
          <p:cNvSpPr>
            <a:spLocks noGrp="1"/>
          </p:cNvSpPr>
          <p:nvPr>
            <p:ph type="sldNum" sz="quarter" idx="12"/>
          </p:nvPr>
        </p:nvSpPr>
        <p:spPr/>
        <p:txBody>
          <a:bodyPr>
            <a:normAutofit/>
          </a:bodyPr>
          <a:lstStyle/>
          <a:p>
            <a:fld id="{2E1AC667-16BE-7E44-B299-A9E074F1C0F9}" type="slidenum">
              <a:rPr lang="en-US" smtClean="0"/>
              <a:t>55</a:t>
            </a:fld>
            <a:endParaRPr lang="en-US"/>
          </a:p>
        </p:txBody>
      </p:sp>
      <p:sp>
        <p:nvSpPr>
          <p:cNvPr id="7" name="TextBox 6"/>
          <p:cNvSpPr txBox="1"/>
          <p:nvPr/>
        </p:nvSpPr>
        <p:spPr>
          <a:xfrm>
            <a:off x="2280477" y="2619527"/>
            <a:ext cx="1892130" cy="1131079"/>
          </a:xfrm>
          <a:prstGeom prst="rect">
            <a:avLst/>
          </a:prstGeom>
          <a:noFill/>
        </p:spPr>
        <p:txBody>
          <a:bodyPr wrap="square" rtlCol="0">
            <a:spAutoFit/>
          </a:bodyPr>
          <a:lstStyle/>
          <a:p>
            <a:r>
              <a:rPr lang="en-US" sz="1350" dirty="0">
                <a:latin typeface="Helvetica Regular" charset="0"/>
              </a:rPr>
              <a:t>Analytic and lattice</a:t>
            </a:r>
          </a:p>
          <a:p>
            <a:r>
              <a:rPr lang="en-US" sz="1350" dirty="0">
                <a:latin typeface="Helvetica Regular" charset="0"/>
              </a:rPr>
              <a:t>predictions of the </a:t>
            </a:r>
          </a:p>
          <a:p>
            <a:r>
              <a:rPr lang="en-US" sz="1350" dirty="0" err="1">
                <a:latin typeface="Helvetica Regular" charset="0"/>
              </a:rPr>
              <a:t>axion</a:t>
            </a:r>
            <a:r>
              <a:rPr lang="en-US" sz="1350" dirty="0">
                <a:latin typeface="Helvetica Regular" charset="0"/>
              </a:rPr>
              <a:t> mass, given it</a:t>
            </a:r>
          </a:p>
          <a:p>
            <a:r>
              <a:rPr lang="en-US" sz="1350" dirty="0">
                <a:latin typeface="Helvetica Regular" charset="0"/>
              </a:rPr>
              <a:t>makes 100% </a:t>
            </a:r>
          </a:p>
          <a:p>
            <a:r>
              <a:rPr lang="en-US" sz="1350" dirty="0">
                <a:latin typeface="Helvetica Regular" charset="0"/>
              </a:rPr>
              <a:t>Dark matter</a:t>
            </a:r>
          </a:p>
        </p:txBody>
      </p:sp>
      <p:cxnSp>
        <p:nvCxnSpPr>
          <p:cNvPr id="18" name="Straight Arrow Connector 17">
            <a:extLst>
              <a:ext uri="{FF2B5EF4-FFF2-40B4-BE49-F238E27FC236}">
                <a16:creationId xmlns:a16="http://schemas.microsoft.com/office/drawing/2014/main" id="{0C3734F1-9693-AA4B-B808-6FDC095E2152}"/>
              </a:ext>
            </a:extLst>
          </p:cNvPr>
          <p:cNvCxnSpPr/>
          <p:nvPr/>
        </p:nvCxnSpPr>
        <p:spPr>
          <a:xfrm flipV="1">
            <a:off x="5705548" y="5000058"/>
            <a:ext cx="2458329" cy="506437"/>
          </a:xfrm>
          <a:prstGeom prst="straightConnector1">
            <a:avLst/>
          </a:prstGeom>
          <a:ln w="38100">
            <a:solidFill>
              <a:srgbClr val="C000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E5D155E4-E475-6A4C-B8E2-B90396A1AEA0}"/>
              </a:ext>
            </a:extLst>
          </p:cNvPr>
          <p:cNvSpPr txBox="1"/>
          <p:nvPr/>
        </p:nvSpPr>
        <p:spPr>
          <a:xfrm rot="20824835">
            <a:off x="6438881" y="5188631"/>
            <a:ext cx="2030033" cy="300082"/>
          </a:xfrm>
          <a:prstGeom prst="rect">
            <a:avLst/>
          </a:prstGeom>
          <a:noFill/>
        </p:spPr>
        <p:txBody>
          <a:bodyPr wrap="square" rtlCol="0">
            <a:spAutoFit/>
          </a:bodyPr>
          <a:lstStyle/>
          <a:p>
            <a:r>
              <a:rPr lang="en-US" sz="1350" dirty="0">
                <a:solidFill>
                  <a:schemeClr val="accent4"/>
                </a:solidFill>
                <a:latin typeface="Helvetica Regular" charset="0"/>
              </a:rPr>
              <a:t>ADMX G2 Range</a:t>
            </a:r>
          </a:p>
        </p:txBody>
      </p:sp>
    </p:spTree>
    <p:extLst>
      <p:ext uri="{BB962C8B-B14F-4D97-AF65-F5344CB8AC3E}">
        <p14:creationId xmlns:p14="http://schemas.microsoft.com/office/powerpoint/2010/main" val="23540261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ew JPA.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6420" y="1538337"/>
            <a:ext cx="1530051" cy="1385442"/>
          </a:xfrm>
          <a:prstGeom prst="rect">
            <a:avLst/>
          </a:prstGeom>
        </p:spPr>
      </p:pic>
      <p:sp>
        <p:nvSpPr>
          <p:cNvPr id="2" name="Title 1"/>
          <p:cNvSpPr>
            <a:spLocks noGrp="1"/>
          </p:cNvSpPr>
          <p:nvPr>
            <p:ph type="title"/>
          </p:nvPr>
        </p:nvSpPr>
        <p:spPr>
          <a:xfrm>
            <a:off x="3032591" y="444211"/>
            <a:ext cx="5937755" cy="860825"/>
          </a:xfrm>
        </p:spPr>
        <p:txBody>
          <a:bodyPr/>
          <a:lstStyle/>
          <a:p>
            <a:pPr algn="ctr"/>
            <a:r>
              <a:rPr lang="en-US" dirty="0"/>
              <a:t>Quantum amplifiers</a:t>
            </a:r>
          </a:p>
        </p:txBody>
      </p:sp>
      <p:sp>
        <p:nvSpPr>
          <p:cNvPr id="12" name="Slide Number Placeholder 11"/>
          <p:cNvSpPr>
            <a:spLocks noGrp="1"/>
          </p:cNvSpPr>
          <p:nvPr>
            <p:ph type="sldNum" sz="quarter" idx="12"/>
          </p:nvPr>
        </p:nvSpPr>
        <p:spPr/>
        <p:txBody>
          <a:bodyPr>
            <a:normAutofit/>
          </a:bodyPr>
          <a:lstStyle/>
          <a:p>
            <a:fld id="{2E1AC667-16BE-7E44-B299-A9E074F1C0F9}" type="slidenum">
              <a:rPr lang="en-US" smtClean="0"/>
              <a:t>56</a:t>
            </a:fld>
            <a:endParaRPr lang="en-US"/>
          </a:p>
        </p:txBody>
      </p:sp>
      <p:sp>
        <p:nvSpPr>
          <p:cNvPr id="7" name="TextBox 6"/>
          <p:cNvSpPr txBox="1"/>
          <p:nvPr/>
        </p:nvSpPr>
        <p:spPr>
          <a:xfrm>
            <a:off x="7506290" y="1978876"/>
            <a:ext cx="551399" cy="369332"/>
          </a:xfrm>
          <a:prstGeom prst="rect">
            <a:avLst/>
          </a:prstGeom>
          <a:solidFill>
            <a:schemeClr val="bg1">
              <a:lumMod val="85000"/>
            </a:schemeClr>
          </a:solidFill>
        </p:spPr>
        <p:txBody>
          <a:bodyPr wrap="square" rtlCol="0">
            <a:spAutoFit/>
          </a:bodyPr>
          <a:lstStyle/>
          <a:p>
            <a:r>
              <a:rPr lang="en-US" dirty="0"/>
              <a:t>JPA</a:t>
            </a:r>
          </a:p>
        </p:txBody>
      </p:sp>
      <p:sp>
        <p:nvSpPr>
          <p:cNvPr id="20" name="TextBox 19"/>
          <p:cNvSpPr txBox="1"/>
          <p:nvPr/>
        </p:nvSpPr>
        <p:spPr>
          <a:xfrm>
            <a:off x="7491465" y="1497978"/>
            <a:ext cx="2265626" cy="553998"/>
          </a:xfrm>
          <a:prstGeom prst="rect">
            <a:avLst/>
          </a:prstGeom>
          <a:noFill/>
        </p:spPr>
        <p:txBody>
          <a:bodyPr wrap="square" rtlCol="0">
            <a:spAutoFit/>
          </a:bodyPr>
          <a:lstStyle/>
          <a:p>
            <a:r>
              <a:rPr lang="en-US" sz="1500" b="1" dirty="0">
                <a:latin typeface="Arial" charset="0"/>
                <a:ea typeface="Arial" charset="0"/>
                <a:cs typeface="Arial" charset="0"/>
              </a:rPr>
              <a:t>Josephson Parametric</a:t>
            </a:r>
          </a:p>
          <a:p>
            <a:r>
              <a:rPr lang="en-US" sz="1500" b="1" dirty="0">
                <a:latin typeface="Arial" charset="0"/>
                <a:ea typeface="Arial" charset="0"/>
                <a:cs typeface="Arial" charset="0"/>
              </a:rPr>
              <a:t> Amplifier</a:t>
            </a:r>
          </a:p>
        </p:txBody>
      </p:sp>
      <p:grpSp>
        <p:nvGrpSpPr>
          <p:cNvPr id="9" name="Group 8">
            <a:extLst>
              <a:ext uri="{FF2B5EF4-FFF2-40B4-BE49-F238E27FC236}">
                <a16:creationId xmlns:a16="http://schemas.microsoft.com/office/drawing/2014/main" id="{F5C47101-0C2E-6E4F-B980-41B5E6DDE549}"/>
              </a:ext>
            </a:extLst>
          </p:cNvPr>
          <p:cNvGrpSpPr/>
          <p:nvPr/>
        </p:nvGrpSpPr>
        <p:grpSpPr>
          <a:xfrm>
            <a:off x="7910014" y="2492516"/>
            <a:ext cx="2349136" cy="3705715"/>
            <a:chOff x="4306810" y="1675557"/>
            <a:chExt cx="2349136" cy="3705715"/>
          </a:xfrm>
        </p:grpSpPr>
        <p:grpSp>
          <p:nvGrpSpPr>
            <p:cNvPr id="3" name="Group 2">
              <a:extLst>
                <a:ext uri="{FF2B5EF4-FFF2-40B4-BE49-F238E27FC236}">
                  <a16:creationId xmlns:a16="http://schemas.microsoft.com/office/drawing/2014/main" id="{257A10F9-0893-DF4D-81BB-3D5FD36EA42E}"/>
                </a:ext>
              </a:extLst>
            </p:cNvPr>
            <p:cNvGrpSpPr/>
            <p:nvPr/>
          </p:nvGrpSpPr>
          <p:grpSpPr>
            <a:xfrm>
              <a:off x="4306810" y="1995923"/>
              <a:ext cx="2349136" cy="3385349"/>
              <a:chOff x="4306810" y="1995923"/>
              <a:chExt cx="2349136" cy="3385349"/>
            </a:xfrm>
          </p:grpSpPr>
          <p:pic>
            <p:nvPicPr>
              <p:cNvPr id="13" name="Picture 12" descr="Screen Shot 2016-03-29 at 12.40.55 AM.png">
                <a:extLst>
                  <a:ext uri="{FF2B5EF4-FFF2-40B4-BE49-F238E27FC236}">
                    <a16:creationId xmlns:a16="http://schemas.microsoft.com/office/drawing/2014/main" id="{2C19AFB0-45B7-6B49-AD22-8067F52FBA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06810" y="1995923"/>
                <a:ext cx="2222287" cy="1767457"/>
              </a:xfrm>
              <a:prstGeom prst="rect">
                <a:avLst/>
              </a:prstGeom>
            </p:spPr>
          </p:pic>
          <p:pic>
            <p:nvPicPr>
              <p:cNvPr id="14" name="Picture 13" descr="Screen Shot 2017-05-19 at 8.01.08 PM.png">
                <a:extLst>
                  <a:ext uri="{FF2B5EF4-FFF2-40B4-BE49-F238E27FC236}">
                    <a16:creationId xmlns:a16="http://schemas.microsoft.com/office/drawing/2014/main" id="{43DD7995-12A1-D649-A10B-5D2B746188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36534" y="3714092"/>
                <a:ext cx="2219412" cy="1667180"/>
              </a:xfrm>
              <a:prstGeom prst="rect">
                <a:avLst/>
              </a:prstGeom>
            </p:spPr>
          </p:pic>
        </p:grpSp>
        <p:sp>
          <p:nvSpPr>
            <p:cNvPr id="8" name="TextBox 7">
              <a:extLst>
                <a:ext uri="{FF2B5EF4-FFF2-40B4-BE49-F238E27FC236}">
                  <a16:creationId xmlns:a16="http://schemas.microsoft.com/office/drawing/2014/main" id="{50BA2F83-EA66-D644-8CB7-10997274A5FD}"/>
                </a:ext>
              </a:extLst>
            </p:cNvPr>
            <p:cNvSpPr txBox="1"/>
            <p:nvPr/>
          </p:nvSpPr>
          <p:spPr>
            <a:xfrm>
              <a:off x="4874374" y="1675557"/>
              <a:ext cx="1087157" cy="369332"/>
            </a:xfrm>
            <a:prstGeom prst="rect">
              <a:avLst/>
            </a:prstGeom>
            <a:noFill/>
          </p:spPr>
          <p:txBody>
            <a:bodyPr wrap="none" rtlCol="0">
              <a:spAutoFit/>
            </a:bodyPr>
            <a:lstStyle/>
            <a:p>
              <a:r>
                <a:rPr lang="en-US" dirty="0"/>
                <a:t>dc SQUID</a:t>
              </a:r>
            </a:p>
          </p:txBody>
        </p:sp>
      </p:grpSp>
      <p:sp>
        <p:nvSpPr>
          <p:cNvPr id="19" name="TextBox 18"/>
          <p:cNvSpPr txBox="1"/>
          <p:nvPr/>
        </p:nvSpPr>
        <p:spPr>
          <a:xfrm>
            <a:off x="2082086" y="1643278"/>
            <a:ext cx="3772435" cy="5062924"/>
          </a:xfrm>
          <a:prstGeom prst="rect">
            <a:avLst/>
          </a:prstGeom>
          <a:solidFill>
            <a:schemeClr val="bg1"/>
          </a:solidFill>
        </p:spPr>
        <p:txBody>
          <a:bodyPr wrap="square" rtlCol="0">
            <a:spAutoFit/>
          </a:bodyPr>
          <a:lstStyle/>
          <a:p>
            <a:r>
              <a:rPr lang="en-US" b="1" dirty="0">
                <a:latin typeface="Arial" charset="0"/>
                <a:ea typeface="Arial" charset="0"/>
                <a:cs typeface="Arial" charset="0"/>
              </a:rPr>
              <a:t>Why quantum amps.?</a:t>
            </a:r>
          </a:p>
          <a:p>
            <a:endParaRPr lang="en-US" sz="1600" dirty="0">
              <a:latin typeface="Arial" charset="0"/>
              <a:ea typeface="Arial" charset="0"/>
              <a:cs typeface="Arial" charset="0"/>
            </a:endParaRPr>
          </a:p>
          <a:p>
            <a:r>
              <a:rPr lang="en-US" sz="1600" dirty="0">
                <a:latin typeface="Arial" charset="0"/>
                <a:ea typeface="Arial" charset="0"/>
                <a:cs typeface="Arial" charset="0"/>
              </a:rPr>
              <a:t>Intrinsically low noise (superconducting technology) </a:t>
            </a:r>
          </a:p>
          <a:p>
            <a:pPr marL="285750" indent="-285750">
              <a:buFont typeface="Symbol" pitchFamily="2" charset="2"/>
              <a:buChar char="Þ"/>
            </a:pPr>
            <a:r>
              <a:rPr lang="en-US" sz="1600" dirty="0">
                <a:latin typeface="Arial" charset="0"/>
                <a:ea typeface="Arial" charset="0"/>
                <a:cs typeface="Arial" charset="0"/>
              </a:rPr>
              <a:t>low resistance elements</a:t>
            </a:r>
          </a:p>
          <a:p>
            <a:pPr marL="285750" indent="-285750">
              <a:buFont typeface="Symbol" pitchFamily="2" charset="2"/>
              <a:buChar char="Þ"/>
            </a:pPr>
            <a:r>
              <a:rPr lang="en-US" sz="1600" dirty="0">
                <a:latin typeface="Arial" charset="0"/>
                <a:ea typeface="Arial" charset="0"/>
                <a:cs typeface="Arial" charset="0"/>
              </a:rPr>
              <a:t>low thermal dissipation</a:t>
            </a:r>
          </a:p>
          <a:p>
            <a:pPr marL="285750" indent="-285750">
              <a:buFont typeface="Symbol" pitchFamily="2" charset="2"/>
              <a:buChar char="Þ"/>
            </a:pPr>
            <a:r>
              <a:rPr lang="en-US" sz="1600" dirty="0">
                <a:latin typeface="Arial" charset="0"/>
                <a:ea typeface="Arial" charset="0"/>
                <a:cs typeface="Arial" charset="0"/>
              </a:rPr>
              <a:t>Add very low added noise during</a:t>
            </a:r>
          </a:p>
          <a:p>
            <a:r>
              <a:rPr lang="en-US" sz="1600" dirty="0">
                <a:latin typeface="Arial" charset="0"/>
                <a:ea typeface="Arial" charset="0"/>
                <a:cs typeface="Arial" charset="0"/>
              </a:rPr>
              <a:t>     amplification</a:t>
            </a:r>
          </a:p>
          <a:p>
            <a:r>
              <a:rPr lang="en-US" sz="1600" dirty="0">
                <a:latin typeface="Arial" charset="0"/>
                <a:ea typeface="Arial" charset="0"/>
                <a:cs typeface="Arial" charset="0"/>
              </a:rPr>
              <a:t>=&gt; Tunable in frequency</a:t>
            </a:r>
          </a:p>
          <a:p>
            <a:pPr marL="285750" indent="-285750">
              <a:buFont typeface="Symbol" pitchFamily="2" charset="2"/>
              <a:buChar char="Þ"/>
            </a:pPr>
            <a:endParaRPr lang="en-US" sz="1600" dirty="0">
              <a:latin typeface="Arial" charset="0"/>
              <a:ea typeface="Arial" charset="0"/>
              <a:cs typeface="Arial" charset="0"/>
            </a:endParaRPr>
          </a:p>
          <a:p>
            <a:pPr algn="ctr"/>
            <a:endParaRPr lang="en-US" sz="2200" b="1" dirty="0">
              <a:latin typeface="Arial" charset="0"/>
              <a:ea typeface="Arial" charset="0"/>
              <a:cs typeface="Arial" charset="0"/>
            </a:endParaRPr>
          </a:p>
          <a:p>
            <a:pPr algn="ctr"/>
            <a:endParaRPr lang="en-US" sz="2200" b="1" dirty="0">
              <a:latin typeface="Arial" charset="0"/>
              <a:ea typeface="Arial" charset="0"/>
              <a:cs typeface="Arial" charset="0"/>
            </a:endParaRPr>
          </a:p>
          <a:p>
            <a:pPr algn="ctr"/>
            <a:endParaRPr lang="en-US" sz="2200" b="1" dirty="0">
              <a:latin typeface="Arial" charset="0"/>
              <a:ea typeface="Arial" charset="0"/>
              <a:cs typeface="Arial" charset="0"/>
            </a:endParaRPr>
          </a:p>
          <a:p>
            <a:pPr algn="ctr"/>
            <a:endParaRPr lang="en-US" sz="2200" b="1" dirty="0">
              <a:latin typeface="Arial" charset="0"/>
              <a:ea typeface="Arial" charset="0"/>
              <a:cs typeface="Arial" charset="0"/>
            </a:endParaRPr>
          </a:p>
          <a:p>
            <a:pPr algn="ctr"/>
            <a:endParaRPr lang="en-US" sz="2200" b="1" dirty="0">
              <a:latin typeface="Arial" charset="0"/>
              <a:ea typeface="Arial" charset="0"/>
              <a:cs typeface="Arial" charset="0"/>
            </a:endParaRPr>
          </a:p>
          <a:p>
            <a:pPr algn="ctr"/>
            <a:endParaRPr lang="en-US" b="1" i="1" dirty="0">
              <a:solidFill>
                <a:srgbClr val="7030A0"/>
              </a:solidFill>
              <a:latin typeface="Arial" charset="0"/>
              <a:ea typeface="Arial" charset="0"/>
              <a:cs typeface="Arial" charset="0"/>
            </a:endParaRPr>
          </a:p>
          <a:p>
            <a:pPr algn="ctr"/>
            <a:r>
              <a:rPr lang="en-US" sz="1600" b="1" i="1" dirty="0">
                <a:solidFill>
                  <a:srgbClr val="7030A0"/>
                </a:solidFill>
                <a:latin typeface="Arial" charset="0"/>
                <a:ea typeface="Arial" charset="0"/>
                <a:cs typeface="Arial" charset="0"/>
              </a:rPr>
              <a:t>Only limited by Quantum Noise</a:t>
            </a:r>
          </a:p>
          <a:p>
            <a:pPr marL="285750" indent="-285750">
              <a:buFont typeface="Symbol" pitchFamily="2" charset="2"/>
              <a:buChar char="Þ"/>
            </a:pPr>
            <a:endParaRPr lang="en-US" sz="1500" dirty="0">
              <a:latin typeface="Arial" charset="0"/>
              <a:ea typeface="Arial" charset="0"/>
              <a:cs typeface="Arial" charset="0"/>
            </a:endParaRPr>
          </a:p>
        </p:txBody>
      </p:sp>
      <p:grpSp>
        <p:nvGrpSpPr>
          <p:cNvPr id="6" name="Group 5">
            <a:extLst>
              <a:ext uri="{FF2B5EF4-FFF2-40B4-BE49-F238E27FC236}">
                <a16:creationId xmlns:a16="http://schemas.microsoft.com/office/drawing/2014/main" id="{B8D6EBB7-7F06-624C-BFC2-923739B398DD}"/>
              </a:ext>
            </a:extLst>
          </p:cNvPr>
          <p:cNvGrpSpPr/>
          <p:nvPr/>
        </p:nvGrpSpPr>
        <p:grpSpPr>
          <a:xfrm>
            <a:off x="3032590" y="4221286"/>
            <a:ext cx="4569904" cy="1895044"/>
            <a:chOff x="863295" y="4141724"/>
            <a:chExt cx="5096461" cy="2023416"/>
          </a:xfrm>
        </p:grpSpPr>
        <p:grpSp>
          <p:nvGrpSpPr>
            <p:cNvPr id="21" name="Group 20">
              <a:extLst>
                <a:ext uri="{FF2B5EF4-FFF2-40B4-BE49-F238E27FC236}">
                  <a16:creationId xmlns:a16="http://schemas.microsoft.com/office/drawing/2014/main" id="{396DFA91-5A11-B04A-92B9-AC8CA1A0BE1C}"/>
                </a:ext>
              </a:extLst>
            </p:cNvPr>
            <p:cNvGrpSpPr/>
            <p:nvPr/>
          </p:nvGrpSpPr>
          <p:grpSpPr>
            <a:xfrm>
              <a:off x="927929" y="4141724"/>
              <a:ext cx="5031827" cy="2023416"/>
              <a:chOff x="3626645" y="1706235"/>
              <a:chExt cx="5031827" cy="2023416"/>
            </a:xfrm>
          </p:grpSpPr>
          <p:grpSp>
            <p:nvGrpSpPr>
              <p:cNvPr id="22" name="Group 64">
                <a:extLst>
                  <a:ext uri="{FF2B5EF4-FFF2-40B4-BE49-F238E27FC236}">
                    <a16:creationId xmlns:a16="http://schemas.microsoft.com/office/drawing/2014/main" id="{F30119D7-E8DA-A448-8BF8-3B611273A022}"/>
                  </a:ext>
                </a:extLst>
              </p:cNvPr>
              <p:cNvGrpSpPr>
                <a:grpSpLocks/>
              </p:cNvGrpSpPr>
              <p:nvPr/>
            </p:nvGrpSpPr>
            <p:grpSpPr bwMode="auto">
              <a:xfrm>
                <a:off x="3626645" y="3240460"/>
                <a:ext cx="1311582" cy="156006"/>
                <a:chOff x="306" y="528"/>
                <a:chExt cx="457" cy="240"/>
              </a:xfrm>
            </p:grpSpPr>
            <p:grpSp>
              <p:nvGrpSpPr>
                <p:cNvPr id="215" name="Group 65">
                  <a:extLst>
                    <a:ext uri="{FF2B5EF4-FFF2-40B4-BE49-F238E27FC236}">
                      <a16:creationId xmlns:a16="http://schemas.microsoft.com/office/drawing/2014/main" id="{59AFB9DB-015D-774A-AE04-245B34DBDBE9}"/>
                    </a:ext>
                  </a:extLst>
                </p:cNvPr>
                <p:cNvGrpSpPr>
                  <a:grpSpLocks/>
                </p:cNvGrpSpPr>
                <p:nvPr/>
              </p:nvGrpSpPr>
              <p:grpSpPr bwMode="auto">
                <a:xfrm>
                  <a:off x="306" y="528"/>
                  <a:ext cx="228" cy="240"/>
                  <a:chOff x="432" y="882"/>
                  <a:chExt cx="576" cy="480"/>
                </a:xfrm>
              </p:grpSpPr>
              <p:grpSp>
                <p:nvGrpSpPr>
                  <p:cNvPr id="245" name="Group 66">
                    <a:extLst>
                      <a:ext uri="{FF2B5EF4-FFF2-40B4-BE49-F238E27FC236}">
                        <a16:creationId xmlns:a16="http://schemas.microsoft.com/office/drawing/2014/main" id="{2DFD2895-119D-144F-B7A0-593DC2BAC78E}"/>
                      </a:ext>
                    </a:extLst>
                  </p:cNvPr>
                  <p:cNvGrpSpPr>
                    <a:grpSpLocks/>
                  </p:cNvGrpSpPr>
                  <p:nvPr/>
                </p:nvGrpSpPr>
                <p:grpSpPr bwMode="auto">
                  <a:xfrm>
                    <a:off x="432" y="882"/>
                    <a:ext cx="144" cy="480"/>
                    <a:chOff x="576" y="816"/>
                    <a:chExt cx="384" cy="576"/>
                  </a:xfrm>
                </p:grpSpPr>
                <p:grpSp>
                  <p:nvGrpSpPr>
                    <p:cNvPr id="267" name="Group 67">
                      <a:extLst>
                        <a:ext uri="{FF2B5EF4-FFF2-40B4-BE49-F238E27FC236}">
                          <a16:creationId xmlns:a16="http://schemas.microsoft.com/office/drawing/2014/main" id="{E3C2EE81-005C-424B-AA3C-A5CC34CDAFEC}"/>
                        </a:ext>
                      </a:extLst>
                    </p:cNvPr>
                    <p:cNvGrpSpPr>
                      <a:grpSpLocks/>
                    </p:cNvGrpSpPr>
                    <p:nvPr/>
                  </p:nvGrpSpPr>
                  <p:grpSpPr bwMode="auto">
                    <a:xfrm>
                      <a:off x="576" y="816"/>
                      <a:ext cx="192" cy="288"/>
                      <a:chOff x="576" y="816"/>
                      <a:chExt cx="192" cy="288"/>
                    </a:xfrm>
                  </p:grpSpPr>
                  <p:sp>
                    <p:nvSpPr>
                      <p:cNvPr id="271" name="Freeform 68">
                        <a:extLst>
                          <a:ext uri="{FF2B5EF4-FFF2-40B4-BE49-F238E27FC236}">
                            <a16:creationId xmlns:a16="http://schemas.microsoft.com/office/drawing/2014/main" id="{70879795-D0E0-864C-87F9-AF70D0DF0394}"/>
                          </a:ext>
                        </a:extLst>
                      </p:cNvPr>
                      <p:cNvSpPr>
                        <a:spLocks/>
                      </p:cNvSpPr>
                      <p:nvPr/>
                    </p:nvSpPr>
                    <p:spPr bwMode="auto">
                      <a:xfrm>
                        <a:off x="576"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0000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272" name="Freeform 69">
                        <a:extLst>
                          <a:ext uri="{FF2B5EF4-FFF2-40B4-BE49-F238E27FC236}">
                            <a16:creationId xmlns:a16="http://schemas.microsoft.com/office/drawing/2014/main" id="{F0FAE5E2-DA9E-D649-8578-76DBA6C9F6D5}"/>
                          </a:ext>
                        </a:extLst>
                      </p:cNvPr>
                      <p:cNvSpPr>
                        <a:spLocks/>
                      </p:cNvSpPr>
                      <p:nvPr/>
                    </p:nvSpPr>
                    <p:spPr bwMode="auto">
                      <a:xfrm flipH="1">
                        <a:off x="672"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0000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grpSp>
                <p:grpSp>
                  <p:nvGrpSpPr>
                    <p:cNvPr id="268" name="Group 70">
                      <a:extLst>
                        <a:ext uri="{FF2B5EF4-FFF2-40B4-BE49-F238E27FC236}">
                          <a16:creationId xmlns:a16="http://schemas.microsoft.com/office/drawing/2014/main" id="{A7C76440-A7C2-CD47-8B0F-BE1E5D97AA69}"/>
                        </a:ext>
                      </a:extLst>
                    </p:cNvPr>
                    <p:cNvGrpSpPr>
                      <a:grpSpLocks/>
                    </p:cNvGrpSpPr>
                    <p:nvPr/>
                  </p:nvGrpSpPr>
                  <p:grpSpPr bwMode="auto">
                    <a:xfrm flipV="1">
                      <a:off x="768" y="1104"/>
                      <a:ext cx="192" cy="288"/>
                      <a:chOff x="576" y="816"/>
                      <a:chExt cx="192" cy="288"/>
                    </a:xfrm>
                  </p:grpSpPr>
                  <p:sp>
                    <p:nvSpPr>
                      <p:cNvPr id="269" name="Freeform 71">
                        <a:extLst>
                          <a:ext uri="{FF2B5EF4-FFF2-40B4-BE49-F238E27FC236}">
                            <a16:creationId xmlns:a16="http://schemas.microsoft.com/office/drawing/2014/main" id="{FCAA7DEA-51D9-9949-9883-A89B481E7CA6}"/>
                          </a:ext>
                        </a:extLst>
                      </p:cNvPr>
                      <p:cNvSpPr>
                        <a:spLocks/>
                      </p:cNvSpPr>
                      <p:nvPr/>
                    </p:nvSpPr>
                    <p:spPr bwMode="auto">
                      <a:xfrm>
                        <a:off x="576"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0000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270" name="Freeform 72">
                        <a:extLst>
                          <a:ext uri="{FF2B5EF4-FFF2-40B4-BE49-F238E27FC236}">
                            <a16:creationId xmlns:a16="http://schemas.microsoft.com/office/drawing/2014/main" id="{56F83625-70BA-9045-A042-8675DA1BEE34}"/>
                          </a:ext>
                        </a:extLst>
                      </p:cNvPr>
                      <p:cNvSpPr>
                        <a:spLocks/>
                      </p:cNvSpPr>
                      <p:nvPr/>
                    </p:nvSpPr>
                    <p:spPr bwMode="auto">
                      <a:xfrm flipH="1">
                        <a:off x="672"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0000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grpSp>
              </p:grpSp>
              <p:grpSp>
                <p:nvGrpSpPr>
                  <p:cNvPr id="246" name="Group 73">
                    <a:extLst>
                      <a:ext uri="{FF2B5EF4-FFF2-40B4-BE49-F238E27FC236}">
                        <a16:creationId xmlns:a16="http://schemas.microsoft.com/office/drawing/2014/main" id="{DCA8565D-84E9-C442-9CB9-22A94CA91822}"/>
                      </a:ext>
                    </a:extLst>
                  </p:cNvPr>
                  <p:cNvGrpSpPr>
                    <a:grpSpLocks/>
                  </p:cNvGrpSpPr>
                  <p:nvPr/>
                </p:nvGrpSpPr>
                <p:grpSpPr bwMode="auto">
                  <a:xfrm>
                    <a:off x="576" y="882"/>
                    <a:ext cx="144" cy="480"/>
                    <a:chOff x="576" y="816"/>
                    <a:chExt cx="384" cy="576"/>
                  </a:xfrm>
                </p:grpSpPr>
                <p:grpSp>
                  <p:nvGrpSpPr>
                    <p:cNvPr id="261" name="Group 74">
                      <a:extLst>
                        <a:ext uri="{FF2B5EF4-FFF2-40B4-BE49-F238E27FC236}">
                          <a16:creationId xmlns:a16="http://schemas.microsoft.com/office/drawing/2014/main" id="{FDBFE9F1-6890-DB44-8C59-2FD9DFBE50FA}"/>
                        </a:ext>
                      </a:extLst>
                    </p:cNvPr>
                    <p:cNvGrpSpPr>
                      <a:grpSpLocks/>
                    </p:cNvGrpSpPr>
                    <p:nvPr/>
                  </p:nvGrpSpPr>
                  <p:grpSpPr bwMode="auto">
                    <a:xfrm>
                      <a:off x="576" y="816"/>
                      <a:ext cx="192" cy="288"/>
                      <a:chOff x="576" y="816"/>
                      <a:chExt cx="192" cy="288"/>
                    </a:xfrm>
                  </p:grpSpPr>
                  <p:sp>
                    <p:nvSpPr>
                      <p:cNvPr id="265" name="Freeform 75">
                        <a:extLst>
                          <a:ext uri="{FF2B5EF4-FFF2-40B4-BE49-F238E27FC236}">
                            <a16:creationId xmlns:a16="http://schemas.microsoft.com/office/drawing/2014/main" id="{D57047E7-0621-AA48-B1EC-EC75ED0F1383}"/>
                          </a:ext>
                        </a:extLst>
                      </p:cNvPr>
                      <p:cNvSpPr>
                        <a:spLocks/>
                      </p:cNvSpPr>
                      <p:nvPr/>
                    </p:nvSpPr>
                    <p:spPr bwMode="auto">
                      <a:xfrm>
                        <a:off x="576"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0000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266" name="Freeform 76">
                        <a:extLst>
                          <a:ext uri="{FF2B5EF4-FFF2-40B4-BE49-F238E27FC236}">
                            <a16:creationId xmlns:a16="http://schemas.microsoft.com/office/drawing/2014/main" id="{853C7C47-5A83-1C41-8FA9-FFD9AC467998}"/>
                          </a:ext>
                        </a:extLst>
                      </p:cNvPr>
                      <p:cNvSpPr>
                        <a:spLocks/>
                      </p:cNvSpPr>
                      <p:nvPr/>
                    </p:nvSpPr>
                    <p:spPr bwMode="auto">
                      <a:xfrm flipH="1">
                        <a:off x="672"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0000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grpSp>
                <p:grpSp>
                  <p:nvGrpSpPr>
                    <p:cNvPr id="262" name="Group 77">
                      <a:extLst>
                        <a:ext uri="{FF2B5EF4-FFF2-40B4-BE49-F238E27FC236}">
                          <a16:creationId xmlns:a16="http://schemas.microsoft.com/office/drawing/2014/main" id="{729BB36F-ED39-724E-AD28-8C54098E3321}"/>
                        </a:ext>
                      </a:extLst>
                    </p:cNvPr>
                    <p:cNvGrpSpPr>
                      <a:grpSpLocks/>
                    </p:cNvGrpSpPr>
                    <p:nvPr/>
                  </p:nvGrpSpPr>
                  <p:grpSpPr bwMode="auto">
                    <a:xfrm flipV="1">
                      <a:off x="768" y="1104"/>
                      <a:ext cx="192" cy="288"/>
                      <a:chOff x="576" y="816"/>
                      <a:chExt cx="192" cy="288"/>
                    </a:xfrm>
                  </p:grpSpPr>
                  <p:sp>
                    <p:nvSpPr>
                      <p:cNvPr id="263" name="Freeform 78">
                        <a:extLst>
                          <a:ext uri="{FF2B5EF4-FFF2-40B4-BE49-F238E27FC236}">
                            <a16:creationId xmlns:a16="http://schemas.microsoft.com/office/drawing/2014/main" id="{7AC8A0B0-2B0A-3E4E-AFCD-D896DFB3A167}"/>
                          </a:ext>
                        </a:extLst>
                      </p:cNvPr>
                      <p:cNvSpPr>
                        <a:spLocks/>
                      </p:cNvSpPr>
                      <p:nvPr/>
                    </p:nvSpPr>
                    <p:spPr bwMode="auto">
                      <a:xfrm>
                        <a:off x="576"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0000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264" name="Freeform 79">
                        <a:extLst>
                          <a:ext uri="{FF2B5EF4-FFF2-40B4-BE49-F238E27FC236}">
                            <a16:creationId xmlns:a16="http://schemas.microsoft.com/office/drawing/2014/main" id="{C9044F1A-8CAB-7944-A619-678FDCA4D3DE}"/>
                          </a:ext>
                        </a:extLst>
                      </p:cNvPr>
                      <p:cNvSpPr>
                        <a:spLocks/>
                      </p:cNvSpPr>
                      <p:nvPr/>
                    </p:nvSpPr>
                    <p:spPr bwMode="auto">
                      <a:xfrm flipH="1">
                        <a:off x="672"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0000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grpSp>
              </p:grpSp>
              <p:grpSp>
                <p:nvGrpSpPr>
                  <p:cNvPr id="247" name="Group 80">
                    <a:extLst>
                      <a:ext uri="{FF2B5EF4-FFF2-40B4-BE49-F238E27FC236}">
                        <a16:creationId xmlns:a16="http://schemas.microsoft.com/office/drawing/2014/main" id="{1B74E4D1-2931-D843-9F5C-C2122C791BC5}"/>
                      </a:ext>
                    </a:extLst>
                  </p:cNvPr>
                  <p:cNvGrpSpPr>
                    <a:grpSpLocks/>
                  </p:cNvGrpSpPr>
                  <p:nvPr/>
                </p:nvGrpSpPr>
                <p:grpSpPr bwMode="auto">
                  <a:xfrm>
                    <a:off x="720" y="882"/>
                    <a:ext cx="144" cy="480"/>
                    <a:chOff x="576" y="816"/>
                    <a:chExt cx="384" cy="576"/>
                  </a:xfrm>
                </p:grpSpPr>
                <p:grpSp>
                  <p:nvGrpSpPr>
                    <p:cNvPr id="255" name="Group 81">
                      <a:extLst>
                        <a:ext uri="{FF2B5EF4-FFF2-40B4-BE49-F238E27FC236}">
                          <a16:creationId xmlns:a16="http://schemas.microsoft.com/office/drawing/2014/main" id="{020DB0EC-9ACB-6849-9F7C-EA9D16919AF8}"/>
                        </a:ext>
                      </a:extLst>
                    </p:cNvPr>
                    <p:cNvGrpSpPr>
                      <a:grpSpLocks/>
                    </p:cNvGrpSpPr>
                    <p:nvPr/>
                  </p:nvGrpSpPr>
                  <p:grpSpPr bwMode="auto">
                    <a:xfrm>
                      <a:off x="576" y="816"/>
                      <a:ext cx="192" cy="288"/>
                      <a:chOff x="576" y="816"/>
                      <a:chExt cx="192" cy="288"/>
                    </a:xfrm>
                  </p:grpSpPr>
                  <p:sp>
                    <p:nvSpPr>
                      <p:cNvPr id="259" name="Freeform 82">
                        <a:extLst>
                          <a:ext uri="{FF2B5EF4-FFF2-40B4-BE49-F238E27FC236}">
                            <a16:creationId xmlns:a16="http://schemas.microsoft.com/office/drawing/2014/main" id="{46FE6345-5961-A045-BC5E-AB2878E11473}"/>
                          </a:ext>
                        </a:extLst>
                      </p:cNvPr>
                      <p:cNvSpPr>
                        <a:spLocks/>
                      </p:cNvSpPr>
                      <p:nvPr/>
                    </p:nvSpPr>
                    <p:spPr bwMode="auto">
                      <a:xfrm>
                        <a:off x="576"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0000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260" name="Freeform 83">
                        <a:extLst>
                          <a:ext uri="{FF2B5EF4-FFF2-40B4-BE49-F238E27FC236}">
                            <a16:creationId xmlns:a16="http://schemas.microsoft.com/office/drawing/2014/main" id="{49F629CE-000B-D544-A04E-11E5E32B7FBE}"/>
                          </a:ext>
                        </a:extLst>
                      </p:cNvPr>
                      <p:cNvSpPr>
                        <a:spLocks/>
                      </p:cNvSpPr>
                      <p:nvPr/>
                    </p:nvSpPr>
                    <p:spPr bwMode="auto">
                      <a:xfrm flipH="1">
                        <a:off x="672"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0000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grpSp>
                <p:grpSp>
                  <p:nvGrpSpPr>
                    <p:cNvPr id="256" name="Group 84">
                      <a:extLst>
                        <a:ext uri="{FF2B5EF4-FFF2-40B4-BE49-F238E27FC236}">
                          <a16:creationId xmlns:a16="http://schemas.microsoft.com/office/drawing/2014/main" id="{22C56299-37DF-E24C-9C07-ADAB3C4222B9}"/>
                        </a:ext>
                      </a:extLst>
                    </p:cNvPr>
                    <p:cNvGrpSpPr>
                      <a:grpSpLocks/>
                    </p:cNvGrpSpPr>
                    <p:nvPr/>
                  </p:nvGrpSpPr>
                  <p:grpSpPr bwMode="auto">
                    <a:xfrm flipV="1">
                      <a:off x="768" y="1104"/>
                      <a:ext cx="192" cy="288"/>
                      <a:chOff x="576" y="816"/>
                      <a:chExt cx="192" cy="288"/>
                    </a:xfrm>
                  </p:grpSpPr>
                  <p:sp>
                    <p:nvSpPr>
                      <p:cNvPr id="257" name="Freeform 85">
                        <a:extLst>
                          <a:ext uri="{FF2B5EF4-FFF2-40B4-BE49-F238E27FC236}">
                            <a16:creationId xmlns:a16="http://schemas.microsoft.com/office/drawing/2014/main" id="{6F22D616-3048-A844-8919-034C980F8DFD}"/>
                          </a:ext>
                        </a:extLst>
                      </p:cNvPr>
                      <p:cNvSpPr>
                        <a:spLocks/>
                      </p:cNvSpPr>
                      <p:nvPr/>
                    </p:nvSpPr>
                    <p:spPr bwMode="auto">
                      <a:xfrm>
                        <a:off x="576"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0000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258" name="Freeform 86">
                        <a:extLst>
                          <a:ext uri="{FF2B5EF4-FFF2-40B4-BE49-F238E27FC236}">
                            <a16:creationId xmlns:a16="http://schemas.microsoft.com/office/drawing/2014/main" id="{9DB78C28-FA90-5F4B-B52D-C4FF812070B5}"/>
                          </a:ext>
                        </a:extLst>
                      </p:cNvPr>
                      <p:cNvSpPr>
                        <a:spLocks/>
                      </p:cNvSpPr>
                      <p:nvPr/>
                    </p:nvSpPr>
                    <p:spPr bwMode="auto">
                      <a:xfrm flipH="1">
                        <a:off x="672"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0000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grpSp>
              </p:grpSp>
              <p:grpSp>
                <p:nvGrpSpPr>
                  <p:cNvPr id="248" name="Group 87">
                    <a:extLst>
                      <a:ext uri="{FF2B5EF4-FFF2-40B4-BE49-F238E27FC236}">
                        <a16:creationId xmlns:a16="http://schemas.microsoft.com/office/drawing/2014/main" id="{CDBD5FA6-EFD1-CC4D-AA8D-8243F48C7BC3}"/>
                      </a:ext>
                    </a:extLst>
                  </p:cNvPr>
                  <p:cNvGrpSpPr>
                    <a:grpSpLocks/>
                  </p:cNvGrpSpPr>
                  <p:nvPr/>
                </p:nvGrpSpPr>
                <p:grpSpPr bwMode="auto">
                  <a:xfrm>
                    <a:off x="864" y="882"/>
                    <a:ext cx="144" cy="480"/>
                    <a:chOff x="576" y="816"/>
                    <a:chExt cx="384" cy="576"/>
                  </a:xfrm>
                </p:grpSpPr>
                <p:grpSp>
                  <p:nvGrpSpPr>
                    <p:cNvPr id="249" name="Group 88">
                      <a:extLst>
                        <a:ext uri="{FF2B5EF4-FFF2-40B4-BE49-F238E27FC236}">
                          <a16:creationId xmlns:a16="http://schemas.microsoft.com/office/drawing/2014/main" id="{9C16B3D8-C003-A747-8243-7E903180C766}"/>
                        </a:ext>
                      </a:extLst>
                    </p:cNvPr>
                    <p:cNvGrpSpPr>
                      <a:grpSpLocks/>
                    </p:cNvGrpSpPr>
                    <p:nvPr/>
                  </p:nvGrpSpPr>
                  <p:grpSpPr bwMode="auto">
                    <a:xfrm>
                      <a:off x="576" y="816"/>
                      <a:ext cx="192" cy="288"/>
                      <a:chOff x="576" y="816"/>
                      <a:chExt cx="192" cy="288"/>
                    </a:xfrm>
                  </p:grpSpPr>
                  <p:sp>
                    <p:nvSpPr>
                      <p:cNvPr id="253" name="Freeform 89">
                        <a:extLst>
                          <a:ext uri="{FF2B5EF4-FFF2-40B4-BE49-F238E27FC236}">
                            <a16:creationId xmlns:a16="http://schemas.microsoft.com/office/drawing/2014/main" id="{63A97FD9-D19C-3D42-8F2F-86838FEA2AB9}"/>
                          </a:ext>
                        </a:extLst>
                      </p:cNvPr>
                      <p:cNvSpPr>
                        <a:spLocks/>
                      </p:cNvSpPr>
                      <p:nvPr/>
                    </p:nvSpPr>
                    <p:spPr bwMode="auto">
                      <a:xfrm>
                        <a:off x="576"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0000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254" name="Freeform 90">
                        <a:extLst>
                          <a:ext uri="{FF2B5EF4-FFF2-40B4-BE49-F238E27FC236}">
                            <a16:creationId xmlns:a16="http://schemas.microsoft.com/office/drawing/2014/main" id="{F8BCF899-7C26-BC45-BF7F-591516E60A30}"/>
                          </a:ext>
                        </a:extLst>
                      </p:cNvPr>
                      <p:cNvSpPr>
                        <a:spLocks/>
                      </p:cNvSpPr>
                      <p:nvPr/>
                    </p:nvSpPr>
                    <p:spPr bwMode="auto">
                      <a:xfrm flipH="1">
                        <a:off x="672"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0000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grpSp>
                <p:grpSp>
                  <p:nvGrpSpPr>
                    <p:cNvPr id="250" name="Group 91">
                      <a:extLst>
                        <a:ext uri="{FF2B5EF4-FFF2-40B4-BE49-F238E27FC236}">
                          <a16:creationId xmlns:a16="http://schemas.microsoft.com/office/drawing/2014/main" id="{FAA17365-9D5A-4F47-842C-CE0F3C1D5AA1}"/>
                        </a:ext>
                      </a:extLst>
                    </p:cNvPr>
                    <p:cNvGrpSpPr>
                      <a:grpSpLocks/>
                    </p:cNvGrpSpPr>
                    <p:nvPr/>
                  </p:nvGrpSpPr>
                  <p:grpSpPr bwMode="auto">
                    <a:xfrm flipV="1">
                      <a:off x="768" y="1104"/>
                      <a:ext cx="192" cy="288"/>
                      <a:chOff x="576" y="816"/>
                      <a:chExt cx="192" cy="288"/>
                    </a:xfrm>
                  </p:grpSpPr>
                  <p:sp>
                    <p:nvSpPr>
                      <p:cNvPr id="251" name="Freeform 92">
                        <a:extLst>
                          <a:ext uri="{FF2B5EF4-FFF2-40B4-BE49-F238E27FC236}">
                            <a16:creationId xmlns:a16="http://schemas.microsoft.com/office/drawing/2014/main" id="{FEDDF7F6-B7D2-A842-81F7-488A888C506B}"/>
                          </a:ext>
                        </a:extLst>
                      </p:cNvPr>
                      <p:cNvSpPr>
                        <a:spLocks/>
                      </p:cNvSpPr>
                      <p:nvPr/>
                    </p:nvSpPr>
                    <p:spPr bwMode="auto">
                      <a:xfrm>
                        <a:off x="576"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0000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252" name="Freeform 93">
                        <a:extLst>
                          <a:ext uri="{FF2B5EF4-FFF2-40B4-BE49-F238E27FC236}">
                            <a16:creationId xmlns:a16="http://schemas.microsoft.com/office/drawing/2014/main" id="{6D33078A-8BB3-D140-B33E-A3ED3FFDBE01}"/>
                          </a:ext>
                        </a:extLst>
                      </p:cNvPr>
                      <p:cNvSpPr>
                        <a:spLocks/>
                      </p:cNvSpPr>
                      <p:nvPr/>
                    </p:nvSpPr>
                    <p:spPr bwMode="auto">
                      <a:xfrm flipH="1">
                        <a:off x="672"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0000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grpSp>
              </p:grpSp>
            </p:grpSp>
            <p:grpSp>
              <p:nvGrpSpPr>
                <p:cNvPr id="216" name="Group 94">
                  <a:extLst>
                    <a:ext uri="{FF2B5EF4-FFF2-40B4-BE49-F238E27FC236}">
                      <a16:creationId xmlns:a16="http://schemas.microsoft.com/office/drawing/2014/main" id="{E16BB96A-549A-154A-A84F-CCAB5C3E4F9E}"/>
                    </a:ext>
                  </a:extLst>
                </p:cNvPr>
                <p:cNvGrpSpPr>
                  <a:grpSpLocks/>
                </p:cNvGrpSpPr>
                <p:nvPr/>
              </p:nvGrpSpPr>
              <p:grpSpPr bwMode="auto">
                <a:xfrm>
                  <a:off x="535" y="528"/>
                  <a:ext cx="228" cy="240"/>
                  <a:chOff x="433" y="882"/>
                  <a:chExt cx="575" cy="480"/>
                </a:xfrm>
              </p:grpSpPr>
              <p:grpSp>
                <p:nvGrpSpPr>
                  <p:cNvPr id="217" name="Group 95">
                    <a:extLst>
                      <a:ext uri="{FF2B5EF4-FFF2-40B4-BE49-F238E27FC236}">
                        <a16:creationId xmlns:a16="http://schemas.microsoft.com/office/drawing/2014/main" id="{8AFEC8C0-09F7-7246-A2FA-54D85C85FC59}"/>
                      </a:ext>
                    </a:extLst>
                  </p:cNvPr>
                  <p:cNvGrpSpPr>
                    <a:grpSpLocks/>
                  </p:cNvGrpSpPr>
                  <p:nvPr/>
                </p:nvGrpSpPr>
                <p:grpSpPr bwMode="auto">
                  <a:xfrm>
                    <a:off x="433" y="882"/>
                    <a:ext cx="144" cy="480"/>
                    <a:chOff x="577" y="816"/>
                    <a:chExt cx="383" cy="576"/>
                  </a:xfrm>
                </p:grpSpPr>
                <p:grpSp>
                  <p:nvGrpSpPr>
                    <p:cNvPr id="239" name="Group 96">
                      <a:extLst>
                        <a:ext uri="{FF2B5EF4-FFF2-40B4-BE49-F238E27FC236}">
                          <a16:creationId xmlns:a16="http://schemas.microsoft.com/office/drawing/2014/main" id="{5856F9E3-4F53-794A-BF9B-B4E7A4DE78A6}"/>
                        </a:ext>
                      </a:extLst>
                    </p:cNvPr>
                    <p:cNvGrpSpPr>
                      <a:grpSpLocks/>
                    </p:cNvGrpSpPr>
                    <p:nvPr/>
                  </p:nvGrpSpPr>
                  <p:grpSpPr bwMode="auto">
                    <a:xfrm>
                      <a:off x="577" y="816"/>
                      <a:ext cx="191" cy="288"/>
                      <a:chOff x="577" y="816"/>
                      <a:chExt cx="191" cy="288"/>
                    </a:xfrm>
                  </p:grpSpPr>
                  <p:sp>
                    <p:nvSpPr>
                      <p:cNvPr id="243" name="Freeform 97">
                        <a:extLst>
                          <a:ext uri="{FF2B5EF4-FFF2-40B4-BE49-F238E27FC236}">
                            <a16:creationId xmlns:a16="http://schemas.microsoft.com/office/drawing/2014/main" id="{13FC0CFD-F3E7-4143-9B72-003EF1FDF98B}"/>
                          </a:ext>
                        </a:extLst>
                      </p:cNvPr>
                      <p:cNvSpPr>
                        <a:spLocks/>
                      </p:cNvSpPr>
                      <p:nvPr/>
                    </p:nvSpPr>
                    <p:spPr bwMode="auto">
                      <a:xfrm>
                        <a:off x="577"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0000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244" name="Freeform 98">
                        <a:extLst>
                          <a:ext uri="{FF2B5EF4-FFF2-40B4-BE49-F238E27FC236}">
                            <a16:creationId xmlns:a16="http://schemas.microsoft.com/office/drawing/2014/main" id="{1210AFAF-F9B8-334A-955D-94EA886910CF}"/>
                          </a:ext>
                        </a:extLst>
                      </p:cNvPr>
                      <p:cNvSpPr>
                        <a:spLocks/>
                      </p:cNvSpPr>
                      <p:nvPr/>
                    </p:nvSpPr>
                    <p:spPr bwMode="auto">
                      <a:xfrm flipH="1">
                        <a:off x="672"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0000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grpSp>
                <p:grpSp>
                  <p:nvGrpSpPr>
                    <p:cNvPr id="240" name="Group 99">
                      <a:extLst>
                        <a:ext uri="{FF2B5EF4-FFF2-40B4-BE49-F238E27FC236}">
                          <a16:creationId xmlns:a16="http://schemas.microsoft.com/office/drawing/2014/main" id="{9597C463-7DF9-0941-BD91-21F1095F00C8}"/>
                        </a:ext>
                      </a:extLst>
                    </p:cNvPr>
                    <p:cNvGrpSpPr>
                      <a:grpSpLocks/>
                    </p:cNvGrpSpPr>
                    <p:nvPr/>
                  </p:nvGrpSpPr>
                  <p:grpSpPr bwMode="auto">
                    <a:xfrm flipV="1">
                      <a:off x="768" y="1104"/>
                      <a:ext cx="192" cy="288"/>
                      <a:chOff x="576" y="816"/>
                      <a:chExt cx="192" cy="288"/>
                    </a:xfrm>
                  </p:grpSpPr>
                  <p:sp>
                    <p:nvSpPr>
                      <p:cNvPr id="241" name="Freeform 100">
                        <a:extLst>
                          <a:ext uri="{FF2B5EF4-FFF2-40B4-BE49-F238E27FC236}">
                            <a16:creationId xmlns:a16="http://schemas.microsoft.com/office/drawing/2014/main" id="{BA1853EC-630F-6D48-AC20-BD19699436EA}"/>
                          </a:ext>
                        </a:extLst>
                      </p:cNvPr>
                      <p:cNvSpPr>
                        <a:spLocks/>
                      </p:cNvSpPr>
                      <p:nvPr/>
                    </p:nvSpPr>
                    <p:spPr bwMode="auto">
                      <a:xfrm>
                        <a:off x="576"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0000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242" name="Freeform 101">
                        <a:extLst>
                          <a:ext uri="{FF2B5EF4-FFF2-40B4-BE49-F238E27FC236}">
                            <a16:creationId xmlns:a16="http://schemas.microsoft.com/office/drawing/2014/main" id="{36BD3041-0C06-D649-A87D-98A764709581}"/>
                          </a:ext>
                        </a:extLst>
                      </p:cNvPr>
                      <p:cNvSpPr>
                        <a:spLocks/>
                      </p:cNvSpPr>
                      <p:nvPr/>
                    </p:nvSpPr>
                    <p:spPr bwMode="auto">
                      <a:xfrm flipH="1">
                        <a:off x="672"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0000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grpSp>
              </p:grpSp>
              <p:grpSp>
                <p:nvGrpSpPr>
                  <p:cNvPr id="218" name="Group 102">
                    <a:extLst>
                      <a:ext uri="{FF2B5EF4-FFF2-40B4-BE49-F238E27FC236}">
                        <a16:creationId xmlns:a16="http://schemas.microsoft.com/office/drawing/2014/main" id="{F96EE633-691E-884A-A55C-5CDF5EA4DC23}"/>
                      </a:ext>
                    </a:extLst>
                  </p:cNvPr>
                  <p:cNvGrpSpPr>
                    <a:grpSpLocks/>
                  </p:cNvGrpSpPr>
                  <p:nvPr/>
                </p:nvGrpSpPr>
                <p:grpSpPr bwMode="auto">
                  <a:xfrm>
                    <a:off x="576" y="882"/>
                    <a:ext cx="144" cy="480"/>
                    <a:chOff x="576" y="816"/>
                    <a:chExt cx="384" cy="576"/>
                  </a:xfrm>
                </p:grpSpPr>
                <p:grpSp>
                  <p:nvGrpSpPr>
                    <p:cNvPr id="233" name="Group 103">
                      <a:extLst>
                        <a:ext uri="{FF2B5EF4-FFF2-40B4-BE49-F238E27FC236}">
                          <a16:creationId xmlns:a16="http://schemas.microsoft.com/office/drawing/2014/main" id="{ABC30CAA-C10B-504D-B59B-21590A49A18B}"/>
                        </a:ext>
                      </a:extLst>
                    </p:cNvPr>
                    <p:cNvGrpSpPr>
                      <a:grpSpLocks/>
                    </p:cNvGrpSpPr>
                    <p:nvPr/>
                  </p:nvGrpSpPr>
                  <p:grpSpPr bwMode="auto">
                    <a:xfrm>
                      <a:off x="576" y="816"/>
                      <a:ext cx="192" cy="288"/>
                      <a:chOff x="576" y="816"/>
                      <a:chExt cx="192" cy="288"/>
                    </a:xfrm>
                  </p:grpSpPr>
                  <p:sp>
                    <p:nvSpPr>
                      <p:cNvPr id="237" name="Freeform 104">
                        <a:extLst>
                          <a:ext uri="{FF2B5EF4-FFF2-40B4-BE49-F238E27FC236}">
                            <a16:creationId xmlns:a16="http://schemas.microsoft.com/office/drawing/2014/main" id="{3B07DF7D-D004-CC4F-8A9B-16AB398C7BFA}"/>
                          </a:ext>
                        </a:extLst>
                      </p:cNvPr>
                      <p:cNvSpPr>
                        <a:spLocks/>
                      </p:cNvSpPr>
                      <p:nvPr/>
                    </p:nvSpPr>
                    <p:spPr bwMode="auto">
                      <a:xfrm>
                        <a:off x="576"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0000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238" name="Freeform 105">
                        <a:extLst>
                          <a:ext uri="{FF2B5EF4-FFF2-40B4-BE49-F238E27FC236}">
                            <a16:creationId xmlns:a16="http://schemas.microsoft.com/office/drawing/2014/main" id="{3F9984EA-AB0D-3347-84D9-1824D89F8334}"/>
                          </a:ext>
                        </a:extLst>
                      </p:cNvPr>
                      <p:cNvSpPr>
                        <a:spLocks/>
                      </p:cNvSpPr>
                      <p:nvPr/>
                    </p:nvSpPr>
                    <p:spPr bwMode="auto">
                      <a:xfrm flipH="1">
                        <a:off x="672"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0000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grpSp>
                <p:grpSp>
                  <p:nvGrpSpPr>
                    <p:cNvPr id="234" name="Group 106">
                      <a:extLst>
                        <a:ext uri="{FF2B5EF4-FFF2-40B4-BE49-F238E27FC236}">
                          <a16:creationId xmlns:a16="http://schemas.microsoft.com/office/drawing/2014/main" id="{2004724D-C8E7-1945-918F-96021B099A9F}"/>
                        </a:ext>
                      </a:extLst>
                    </p:cNvPr>
                    <p:cNvGrpSpPr>
                      <a:grpSpLocks/>
                    </p:cNvGrpSpPr>
                    <p:nvPr/>
                  </p:nvGrpSpPr>
                  <p:grpSpPr bwMode="auto">
                    <a:xfrm flipV="1">
                      <a:off x="768" y="1104"/>
                      <a:ext cx="192" cy="288"/>
                      <a:chOff x="576" y="816"/>
                      <a:chExt cx="192" cy="288"/>
                    </a:xfrm>
                  </p:grpSpPr>
                  <p:sp>
                    <p:nvSpPr>
                      <p:cNvPr id="235" name="Freeform 107">
                        <a:extLst>
                          <a:ext uri="{FF2B5EF4-FFF2-40B4-BE49-F238E27FC236}">
                            <a16:creationId xmlns:a16="http://schemas.microsoft.com/office/drawing/2014/main" id="{52F883A8-5F33-4D4C-9659-1D6348835FE2}"/>
                          </a:ext>
                        </a:extLst>
                      </p:cNvPr>
                      <p:cNvSpPr>
                        <a:spLocks/>
                      </p:cNvSpPr>
                      <p:nvPr/>
                    </p:nvSpPr>
                    <p:spPr bwMode="auto">
                      <a:xfrm>
                        <a:off x="576"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0000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236" name="Freeform 108">
                        <a:extLst>
                          <a:ext uri="{FF2B5EF4-FFF2-40B4-BE49-F238E27FC236}">
                            <a16:creationId xmlns:a16="http://schemas.microsoft.com/office/drawing/2014/main" id="{B6F7BDC0-8B55-1141-A491-40719FF41A5E}"/>
                          </a:ext>
                        </a:extLst>
                      </p:cNvPr>
                      <p:cNvSpPr>
                        <a:spLocks/>
                      </p:cNvSpPr>
                      <p:nvPr/>
                    </p:nvSpPr>
                    <p:spPr bwMode="auto">
                      <a:xfrm flipH="1">
                        <a:off x="672"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0000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grpSp>
              </p:grpSp>
              <p:grpSp>
                <p:nvGrpSpPr>
                  <p:cNvPr id="219" name="Group 109">
                    <a:extLst>
                      <a:ext uri="{FF2B5EF4-FFF2-40B4-BE49-F238E27FC236}">
                        <a16:creationId xmlns:a16="http://schemas.microsoft.com/office/drawing/2014/main" id="{C874FFAA-C685-DC43-B19E-06503BC4F489}"/>
                      </a:ext>
                    </a:extLst>
                  </p:cNvPr>
                  <p:cNvGrpSpPr>
                    <a:grpSpLocks/>
                  </p:cNvGrpSpPr>
                  <p:nvPr/>
                </p:nvGrpSpPr>
                <p:grpSpPr bwMode="auto">
                  <a:xfrm>
                    <a:off x="720" y="882"/>
                    <a:ext cx="144" cy="480"/>
                    <a:chOff x="576" y="816"/>
                    <a:chExt cx="384" cy="576"/>
                  </a:xfrm>
                </p:grpSpPr>
                <p:grpSp>
                  <p:nvGrpSpPr>
                    <p:cNvPr id="227" name="Group 110">
                      <a:extLst>
                        <a:ext uri="{FF2B5EF4-FFF2-40B4-BE49-F238E27FC236}">
                          <a16:creationId xmlns:a16="http://schemas.microsoft.com/office/drawing/2014/main" id="{CD5DE6E1-9C81-574A-ACD7-E30D733F082D}"/>
                        </a:ext>
                      </a:extLst>
                    </p:cNvPr>
                    <p:cNvGrpSpPr>
                      <a:grpSpLocks/>
                    </p:cNvGrpSpPr>
                    <p:nvPr/>
                  </p:nvGrpSpPr>
                  <p:grpSpPr bwMode="auto">
                    <a:xfrm>
                      <a:off x="576" y="816"/>
                      <a:ext cx="192" cy="288"/>
                      <a:chOff x="576" y="816"/>
                      <a:chExt cx="192" cy="288"/>
                    </a:xfrm>
                  </p:grpSpPr>
                  <p:sp>
                    <p:nvSpPr>
                      <p:cNvPr id="231" name="Freeform 111">
                        <a:extLst>
                          <a:ext uri="{FF2B5EF4-FFF2-40B4-BE49-F238E27FC236}">
                            <a16:creationId xmlns:a16="http://schemas.microsoft.com/office/drawing/2014/main" id="{6043818E-B094-EE46-9AF5-4115A53241AF}"/>
                          </a:ext>
                        </a:extLst>
                      </p:cNvPr>
                      <p:cNvSpPr>
                        <a:spLocks/>
                      </p:cNvSpPr>
                      <p:nvPr/>
                    </p:nvSpPr>
                    <p:spPr bwMode="auto">
                      <a:xfrm>
                        <a:off x="576"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0000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232" name="Freeform 112">
                        <a:extLst>
                          <a:ext uri="{FF2B5EF4-FFF2-40B4-BE49-F238E27FC236}">
                            <a16:creationId xmlns:a16="http://schemas.microsoft.com/office/drawing/2014/main" id="{24F876C8-C0CC-D243-A1CA-91E4789F20E5}"/>
                          </a:ext>
                        </a:extLst>
                      </p:cNvPr>
                      <p:cNvSpPr>
                        <a:spLocks/>
                      </p:cNvSpPr>
                      <p:nvPr/>
                    </p:nvSpPr>
                    <p:spPr bwMode="auto">
                      <a:xfrm flipH="1">
                        <a:off x="672"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0000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grpSp>
                <p:grpSp>
                  <p:nvGrpSpPr>
                    <p:cNvPr id="228" name="Group 113">
                      <a:extLst>
                        <a:ext uri="{FF2B5EF4-FFF2-40B4-BE49-F238E27FC236}">
                          <a16:creationId xmlns:a16="http://schemas.microsoft.com/office/drawing/2014/main" id="{FC346999-4F08-6445-A74C-F5FDE3120B61}"/>
                        </a:ext>
                      </a:extLst>
                    </p:cNvPr>
                    <p:cNvGrpSpPr>
                      <a:grpSpLocks/>
                    </p:cNvGrpSpPr>
                    <p:nvPr/>
                  </p:nvGrpSpPr>
                  <p:grpSpPr bwMode="auto">
                    <a:xfrm flipV="1">
                      <a:off x="768" y="1104"/>
                      <a:ext cx="192" cy="288"/>
                      <a:chOff x="576" y="816"/>
                      <a:chExt cx="192" cy="288"/>
                    </a:xfrm>
                  </p:grpSpPr>
                  <p:sp>
                    <p:nvSpPr>
                      <p:cNvPr id="229" name="Freeform 114">
                        <a:extLst>
                          <a:ext uri="{FF2B5EF4-FFF2-40B4-BE49-F238E27FC236}">
                            <a16:creationId xmlns:a16="http://schemas.microsoft.com/office/drawing/2014/main" id="{3A2109AF-24E1-9743-835D-2DE9ADAA4B96}"/>
                          </a:ext>
                        </a:extLst>
                      </p:cNvPr>
                      <p:cNvSpPr>
                        <a:spLocks/>
                      </p:cNvSpPr>
                      <p:nvPr/>
                    </p:nvSpPr>
                    <p:spPr bwMode="auto">
                      <a:xfrm>
                        <a:off x="576"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0000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230" name="Freeform 115">
                        <a:extLst>
                          <a:ext uri="{FF2B5EF4-FFF2-40B4-BE49-F238E27FC236}">
                            <a16:creationId xmlns:a16="http://schemas.microsoft.com/office/drawing/2014/main" id="{AE54561C-D358-E646-9452-05F23BEEB055}"/>
                          </a:ext>
                        </a:extLst>
                      </p:cNvPr>
                      <p:cNvSpPr>
                        <a:spLocks/>
                      </p:cNvSpPr>
                      <p:nvPr/>
                    </p:nvSpPr>
                    <p:spPr bwMode="auto">
                      <a:xfrm flipH="1">
                        <a:off x="672"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0000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grpSp>
              </p:grpSp>
              <p:grpSp>
                <p:nvGrpSpPr>
                  <p:cNvPr id="220" name="Group 116">
                    <a:extLst>
                      <a:ext uri="{FF2B5EF4-FFF2-40B4-BE49-F238E27FC236}">
                        <a16:creationId xmlns:a16="http://schemas.microsoft.com/office/drawing/2014/main" id="{66F9AC36-AADC-5147-BF0F-87FB669DA289}"/>
                      </a:ext>
                    </a:extLst>
                  </p:cNvPr>
                  <p:cNvGrpSpPr>
                    <a:grpSpLocks/>
                  </p:cNvGrpSpPr>
                  <p:nvPr/>
                </p:nvGrpSpPr>
                <p:grpSpPr bwMode="auto">
                  <a:xfrm>
                    <a:off x="864" y="882"/>
                    <a:ext cx="144" cy="480"/>
                    <a:chOff x="576" y="816"/>
                    <a:chExt cx="384" cy="576"/>
                  </a:xfrm>
                </p:grpSpPr>
                <p:grpSp>
                  <p:nvGrpSpPr>
                    <p:cNvPr id="221" name="Group 117">
                      <a:extLst>
                        <a:ext uri="{FF2B5EF4-FFF2-40B4-BE49-F238E27FC236}">
                          <a16:creationId xmlns:a16="http://schemas.microsoft.com/office/drawing/2014/main" id="{ED34ACD1-5063-714D-B36A-369F0CC4157E}"/>
                        </a:ext>
                      </a:extLst>
                    </p:cNvPr>
                    <p:cNvGrpSpPr>
                      <a:grpSpLocks/>
                    </p:cNvGrpSpPr>
                    <p:nvPr/>
                  </p:nvGrpSpPr>
                  <p:grpSpPr bwMode="auto">
                    <a:xfrm>
                      <a:off x="576" y="816"/>
                      <a:ext cx="192" cy="288"/>
                      <a:chOff x="576" y="816"/>
                      <a:chExt cx="192" cy="288"/>
                    </a:xfrm>
                  </p:grpSpPr>
                  <p:sp>
                    <p:nvSpPr>
                      <p:cNvPr id="225" name="Freeform 118">
                        <a:extLst>
                          <a:ext uri="{FF2B5EF4-FFF2-40B4-BE49-F238E27FC236}">
                            <a16:creationId xmlns:a16="http://schemas.microsoft.com/office/drawing/2014/main" id="{2175F6DF-44B3-5F42-9A5E-DAF43450B5CB}"/>
                          </a:ext>
                        </a:extLst>
                      </p:cNvPr>
                      <p:cNvSpPr>
                        <a:spLocks/>
                      </p:cNvSpPr>
                      <p:nvPr/>
                    </p:nvSpPr>
                    <p:spPr bwMode="auto">
                      <a:xfrm>
                        <a:off x="576"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0000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226" name="Freeform 119">
                        <a:extLst>
                          <a:ext uri="{FF2B5EF4-FFF2-40B4-BE49-F238E27FC236}">
                            <a16:creationId xmlns:a16="http://schemas.microsoft.com/office/drawing/2014/main" id="{B1819931-4BFB-F44A-A4B3-D4CC99083113}"/>
                          </a:ext>
                        </a:extLst>
                      </p:cNvPr>
                      <p:cNvSpPr>
                        <a:spLocks/>
                      </p:cNvSpPr>
                      <p:nvPr/>
                    </p:nvSpPr>
                    <p:spPr bwMode="auto">
                      <a:xfrm flipH="1">
                        <a:off x="672"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0000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grpSp>
                <p:grpSp>
                  <p:nvGrpSpPr>
                    <p:cNvPr id="222" name="Group 120">
                      <a:extLst>
                        <a:ext uri="{FF2B5EF4-FFF2-40B4-BE49-F238E27FC236}">
                          <a16:creationId xmlns:a16="http://schemas.microsoft.com/office/drawing/2014/main" id="{DC46E90D-8E61-C24F-B960-680DEA2BF66D}"/>
                        </a:ext>
                      </a:extLst>
                    </p:cNvPr>
                    <p:cNvGrpSpPr>
                      <a:grpSpLocks/>
                    </p:cNvGrpSpPr>
                    <p:nvPr/>
                  </p:nvGrpSpPr>
                  <p:grpSpPr bwMode="auto">
                    <a:xfrm flipV="1">
                      <a:off x="768" y="1104"/>
                      <a:ext cx="192" cy="288"/>
                      <a:chOff x="576" y="816"/>
                      <a:chExt cx="192" cy="288"/>
                    </a:xfrm>
                  </p:grpSpPr>
                  <p:sp>
                    <p:nvSpPr>
                      <p:cNvPr id="223" name="Freeform 121">
                        <a:extLst>
                          <a:ext uri="{FF2B5EF4-FFF2-40B4-BE49-F238E27FC236}">
                            <a16:creationId xmlns:a16="http://schemas.microsoft.com/office/drawing/2014/main" id="{16C88ADF-7C39-004A-8727-9B677B275045}"/>
                          </a:ext>
                        </a:extLst>
                      </p:cNvPr>
                      <p:cNvSpPr>
                        <a:spLocks/>
                      </p:cNvSpPr>
                      <p:nvPr/>
                    </p:nvSpPr>
                    <p:spPr bwMode="auto">
                      <a:xfrm>
                        <a:off x="576"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0000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224" name="Freeform 122">
                        <a:extLst>
                          <a:ext uri="{FF2B5EF4-FFF2-40B4-BE49-F238E27FC236}">
                            <a16:creationId xmlns:a16="http://schemas.microsoft.com/office/drawing/2014/main" id="{FE7E580F-16E8-2945-A062-8B4673E7BB76}"/>
                          </a:ext>
                        </a:extLst>
                      </p:cNvPr>
                      <p:cNvSpPr>
                        <a:spLocks/>
                      </p:cNvSpPr>
                      <p:nvPr/>
                    </p:nvSpPr>
                    <p:spPr bwMode="auto">
                      <a:xfrm flipH="1">
                        <a:off x="672"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0000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grpSp>
              </p:grpSp>
            </p:grpSp>
          </p:grpSp>
          <p:grpSp>
            <p:nvGrpSpPr>
              <p:cNvPr id="23" name="Group 248">
                <a:extLst>
                  <a:ext uri="{FF2B5EF4-FFF2-40B4-BE49-F238E27FC236}">
                    <a16:creationId xmlns:a16="http://schemas.microsoft.com/office/drawing/2014/main" id="{EB6A1384-07AF-F040-87A2-2B9F6365A002}"/>
                  </a:ext>
                </a:extLst>
              </p:cNvPr>
              <p:cNvGrpSpPr>
                <a:grpSpLocks/>
              </p:cNvGrpSpPr>
              <p:nvPr/>
            </p:nvGrpSpPr>
            <p:grpSpPr bwMode="auto">
              <a:xfrm>
                <a:off x="7261617" y="1706235"/>
                <a:ext cx="1308713" cy="382430"/>
                <a:chOff x="306" y="528"/>
                <a:chExt cx="456" cy="240"/>
              </a:xfrm>
            </p:grpSpPr>
            <p:grpSp>
              <p:nvGrpSpPr>
                <p:cNvPr id="157" name="Group 249">
                  <a:extLst>
                    <a:ext uri="{FF2B5EF4-FFF2-40B4-BE49-F238E27FC236}">
                      <a16:creationId xmlns:a16="http://schemas.microsoft.com/office/drawing/2014/main" id="{C51D0C56-FEC9-1E4F-BB8E-73DF6D600B37}"/>
                    </a:ext>
                  </a:extLst>
                </p:cNvPr>
                <p:cNvGrpSpPr>
                  <a:grpSpLocks/>
                </p:cNvGrpSpPr>
                <p:nvPr/>
              </p:nvGrpSpPr>
              <p:grpSpPr bwMode="auto">
                <a:xfrm>
                  <a:off x="306" y="528"/>
                  <a:ext cx="228" cy="240"/>
                  <a:chOff x="432" y="882"/>
                  <a:chExt cx="576" cy="480"/>
                </a:xfrm>
              </p:grpSpPr>
              <p:grpSp>
                <p:nvGrpSpPr>
                  <p:cNvPr id="187" name="Group 250">
                    <a:extLst>
                      <a:ext uri="{FF2B5EF4-FFF2-40B4-BE49-F238E27FC236}">
                        <a16:creationId xmlns:a16="http://schemas.microsoft.com/office/drawing/2014/main" id="{D12BD91E-FDD4-6C4B-BB19-821FCA5354C0}"/>
                      </a:ext>
                    </a:extLst>
                  </p:cNvPr>
                  <p:cNvGrpSpPr>
                    <a:grpSpLocks/>
                  </p:cNvGrpSpPr>
                  <p:nvPr/>
                </p:nvGrpSpPr>
                <p:grpSpPr bwMode="auto">
                  <a:xfrm>
                    <a:off x="432" y="882"/>
                    <a:ext cx="144" cy="480"/>
                    <a:chOff x="576" y="816"/>
                    <a:chExt cx="384" cy="576"/>
                  </a:xfrm>
                </p:grpSpPr>
                <p:grpSp>
                  <p:nvGrpSpPr>
                    <p:cNvPr id="209" name="Group 251">
                      <a:extLst>
                        <a:ext uri="{FF2B5EF4-FFF2-40B4-BE49-F238E27FC236}">
                          <a16:creationId xmlns:a16="http://schemas.microsoft.com/office/drawing/2014/main" id="{DE907E3D-D438-344A-B50B-07F942CF18DD}"/>
                        </a:ext>
                      </a:extLst>
                    </p:cNvPr>
                    <p:cNvGrpSpPr>
                      <a:grpSpLocks/>
                    </p:cNvGrpSpPr>
                    <p:nvPr/>
                  </p:nvGrpSpPr>
                  <p:grpSpPr bwMode="auto">
                    <a:xfrm>
                      <a:off x="576" y="816"/>
                      <a:ext cx="192" cy="288"/>
                      <a:chOff x="576" y="816"/>
                      <a:chExt cx="192" cy="288"/>
                    </a:xfrm>
                  </p:grpSpPr>
                  <p:sp>
                    <p:nvSpPr>
                      <p:cNvPr id="213" name="Freeform 252">
                        <a:extLst>
                          <a:ext uri="{FF2B5EF4-FFF2-40B4-BE49-F238E27FC236}">
                            <a16:creationId xmlns:a16="http://schemas.microsoft.com/office/drawing/2014/main" id="{EE9FBFE9-ECA1-D34A-A4AD-5593642CFE90}"/>
                          </a:ext>
                        </a:extLst>
                      </p:cNvPr>
                      <p:cNvSpPr>
                        <a:spLocks/>
                      </p:cNvSpPr>
                      <p:nvPr/>
                    </p:nvSpPr>
                    <p:spPr bwMode="auto">
                      <a:xfrm>
                        <a:off x="576"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00B05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214" name="Freeform 253">
                        <a:extLst>
                          <a:ext uri="{FF2B5EF4-FFF2-40B4-BE49-F238E27FC236}">
                            <a16:creationId xmlns:a16="http://schemas.microsoft.com/office/drawing/2014/main" id="{9D893B83-C2BF-DE43-846E-DFB0E1C99F6F}"/>
                          </a:ext>
                        </a:extLst>
                      </p:cNvPr>
                      <p:cNvSpPr>
                        <a:spLocks/>
                      </p:cNvSpPr>
                      <p:nvPr/>
                    </p:nvSpPr>
                    <p:spPr bwMode="auto">
                      <a:xfrm flipH="1">
                        <a:off x="672"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00B05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grpSp>
                <p:grpSp>
                  <p:nvGrpSpPr>
                    <p:cNvPr id="210" name="Group 254">
                      <a:extLst>
                        <a:ext uri="{FF2B5EF4-FFF2-40B4-BE49-F238E27FC236}">
                          <a16:creationId xmlns:a16="http://schemas.microsoft.com/office/drawing/2014/main" id="{541D7181-2BDC-CF4D-94C2-8F59ACA0CC83}"/>
                        </a:ext>
                      </a:extLst>
                    </p:cNvPr>
                    <p:cNvGrpSpPr>
                      <a:grpSpLocks/>
                    </p:cNvGrpSpPr>
                    <p:nvPr/>
                  </p:nvGrpSpPr>
                  <p:grpSpPr bwMode="auto">
                    <a:xfrm flipV="1">
                      <a:off x="768" y="1104"/>
                      <a:ext cx="192" cy="288"/>
                      <a:chOff x="576" y="816"/>
                      <a:chExt cx="192" cy="288"/>
                    </a:xfrm>
                  </p:grpSpPr>
                  <p:sp>
                    <p:nvSpPr>
                      <p:cNvPr id="211" name="Freeform 255">
                        <a:extLst>
                          <a:ext uri="{FF2B5EF4-FFF2-40B4-BE49-F238E27FC236}">
                            <a16:creationId xmlns:a16="http://schemas.microsoft.com/office/drawing/2014/main" id="{790309DF-4520-FD44-B6B0-228298DEBBF5}"/>
                          </a:ext>
                        </a:extLst>
                      </p:cNvPr>
                      <p:cNvSpPr>
                        <a:spLocks/>
                      </p:cNvSpPr>
                      <p:nvPr/>
                    </p:nvSpPr>
                    <p:spPr bwMode="auto">
                      <a:xfrm>
                        <a:off x="576"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00B05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212" name="Freeform 256">
                        <a:extLst>
                          <a:ext uri="{FF2B5EF4-FFF2-40B4-BE49-F238E27FC236}">
                            <a16:creationId xmlns:a16="http://schemas.microsoft.com/office/drawing/2014/main" id="{26583F30-810E-954B-8341-551A817674F0}"/>
                          </a:ext>
                        </a:extLst>
                      </p:cNvPr>
                      <p:cNvSpPr>
                        <a:spLocks/>
                      </p:cNvSpPr>
                      <p:nvPr/>
                    </p:nvSpPr>
                    <p:spPr bwMode="auto">
                      <a:xfrm flipH="1">
                        <a:off x="672"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00B05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grpSp>
              </p:grpSp>
              <p:grpSp>
                <p:nvGrpSpPr>
                  <p:cNvPr id="188" name="Group 257">
                    <a:extLst>
                      <a:ext uri="{FF2B5EF4-FFF2-40B4-BE49-F238E27FC236}">
                        <a16:creationId xmlns:a16="http://schemas.microsoft.com/office/drawing/2014/main" id="{7F6AAE17-A34A-4948-B219-84E5D5F1CB41}"/>
                      </a:ext>
                    </a:extLst>
                  </p:cNvPr>
                  <p:cNvGrpSpPr>
                    <a:grpSpLocks/>
                  </p:cNvGrpSpPr>
                  <p:nvPr/>
                </p:nvGrpSpPr>
                <p:grpSpPr bwMode="auto">
                  <a:xfrm>
                    <a:off x="576" y="882"/>
                    <a:ext cx="144" cy="480"/>
                    <a:chOff x="576" y="816"/>
                    <a:chExt cx="384" cy="576"/>
                  </a:xfrm>
                </p:grpSpPr>
                <p:grpSp>
                  <p:nvGrpSpPr>
                    <p:cNvPr id="203" name="Group 258">
                      <a:extLst>
                        <a:ext uri="{FF2B5EF4-FFF2-40B4-BE49-F238E27FC236}">
                          <a16:creationId xmlns:a16="http://schemas.microsoft.com/office/drawing/2014/main" id="{E0A47A7B-B209-FB4E-85D3-2B246A28DC9C}"/>
                        </a:ext>
                      </a:extLst>
                    </p:cNvPr>
                    <p:cNvGrpSpPr>
                      <a:grpSpLocks/>
                    </p:cNvGrpSpPr>
                    <p:nvPr/>
                  </p:nvGrpSpPr>
                  <p:grpSpPr bwMode="auto">
                    <a:xfrm>
                      <a:off x="576" y="816"/>
                      <a:ext cx="192" cy="288"/>
                      <a:chOff x="576" y="816"/>
                      <a:chExt cx="192" cy="288"/>
                    </a:xfrm>
                  </p:grpSpPr>
                  <p:sp>
                    <p:nvSpPr>
                      <p:cNvPr id="207" name="Freeform 259">
                        <a:extLst>
                          <a:ext uri="{FF2B5EF4-FFF2-40B4-BE49-F238E27FC236}">
                            <a16:creationId xmlns:a16="http://schemas.microsoft.com/office/drawing/2014/main" id="{30FD2918-9D00-8544-B55D-0C9B284FB7E4}"/>
                          </a:ext>
                        </a:extLst>
                      </p:cNvPr>
                      <p:cNvSpPr>
                        <a:spLocks/>
                      </p:cNvSpPr>
                      <p:nvPr/>
                    </p:nvSpPr>
                    <p:spPr bwMode="auto">
                      <a:xfrm>
                        <a:off x="576"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00B05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208" name="Freeform 260">
                        <a:extLst>
                          <a:ext uri="{FF2B5EF4-FFF2-40B4-BE49-F238E27FC236}">
                            <a16:creationId xmlns:a16="http://schemas.microsoft.com/office/drawing/2014/main" id="{54B737C4-61D3-6641-B457-4AD440C9DDBB}"/>
                          </a:ext>
                        </a:extLst>
                      </p:cNvPr>
                      <p:cNvSpPr>
                        <a:spLocks/>
                      </p:cNvSpPr>
                      <p:nvPr/>
                    </p:nvSpPr>
                    <p:spPr bwMode="auto">
                      <a:xfrm flipH="1">
                        <a:off x="672"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00B05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grpSp>
                <p:grpSp>
                  <p:nvGrpSpPr>
                    <p:cNvPr id="204" name="Group 261">
                      <a:extLst>
                        <a:ext uri="{FF2B5EF4-FFF2-40B4-BE49-F238E27FC236}">
                          <a16:creationId xmlns:a16="http://schemas.microsoft.com/office/drawing/2014/main" id="{3379623B-B314-6C42-AFA6-0BBEAB872C77}"/>
                        </a:ext>
                      </a:extLst>
                    </p:cNvPr>
                    <p:cNvGrpSpPr>
                      <a:grpSpLocks/>
                    </p:cNvGrpSpPr>
                    <p:nvPr/>
                  </p:nvGrpSpPr>
                  <p:grpSpPr bwMode="auto">
                    <a:xfrm flipV="1">
                      <a:off x="768" y="1104"/>
                      <a:ext cx="192" cy="288"/>
                      <a:chOff x="576" y="816"/>
                      <a:chExt cx="192" cy="288"/>
                    </a:xfrm>
                  </p:grpSpPr>
                  <p:sp>
                    <p:nvSpPr>
                      <p:cNvPr id="205" name="Freeform 262">
                        <a:extLst>
                          <a:ext uri="{FF2B5EF4-FFF2-40B4-BE49-F238E27FC236}">
                            <a16:creationId xmlns:a16="http://schemas.microsoft.com/office/drawing/2014/main" id="{7FBE58FF-2938-0B4F-BC3C-C19D67E51D2E}"/>
                          </a:ext>
                        </a:extLst>
                      </p:cNvPr>
                      <p:cNvSpPr>
                        <a:spLocks/>
                      </p:cNvSpPr>
                      <p:nvPr/>
                    </p:nvSpPr>
                    <p:spPr bwMode="auto">
                      <a:xfrm>
                        <a:off x="576"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00B05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206" name="Freeform 263">
                        <a:extLst>
                          <a:ext uri="{FF2B5EF4-FFF2-40B4-BE49-F238E27FC236}">
                            <a16:creationId xmlns:a16="http://schemas.microsoft.com/office/drawing/2014/main" id="{918B4D54-3C3C-5943-BDAA-FE978D5D2600}"/>
                          </a:ext>
                        </a:extLst>
                      </p:cNvPr>
                      <p:cNvSpPr>
                        <a:spLocks/>
                      </p:cNvSpPr>
                      <p:nvPr/>
                    </p:nvSpPr>
                    <p:spPr bwMode="auto">
                      <a:xfrm flipH="1">
                        <a:off x="672"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00B05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grpSp>
              </p:grpSp>
              <p:grpSp>
                <p:nvGrpSpPr>
                  <p:cNvPr id="189" name="Group 264">
                    <a:extLst>
                      <a:ext uri="{FF2B5EF4-FFF2-40B4-BE49-F238E27FC236}">
                        <a16:creationId xmlns:a16="http://schemas.microsoft.com/office/drawing/2014/main" id="{BC1D74B6-075F-8D48-96C7-F6A6BB17DCA4}"/>
                      </a:ext>
                    </a:extLst>
                  </p:cNvPr>
                  <p:cNvGrpSpPr>
                    <a:grpSpLocks/>
                  </p:cNvGrpSpPr>
                  <p:nvPr/>
                </p:nvGrpSpPr>
                <p:grpSpPr bwMode="auto">
                  <a:xfrm>
                    <a:off x="720" y="882"/>
                    <a:ext cx="144" cy="480"/>
                    <a:chOff x="576" y="816"/>
                    <a:chExt cx="384" cy="576"/>
                  </a:xfrm>
                </p:grpSpPr>
                <p:grpSp>
                  <p:nvGrpSpPr>
                    <p:cNvPr id="197" name="Group 265">
                      <a:extLst>
                        <a:ext uri="{FF2B5EF4-FFF2-40B4-BE49-F238E27FC236}">
                          <a16:creationId xmlns:a16="http://schemas.microsoft.com/office/drawing/2014/main" id="{C2CF3CD8-BB17-FE44-AFB0-70E65EF40D27}"/>
                        </a:ext>
                      </a:extLst>
                    </p:cNvPr>
                    <p:cNvGrpSpPr>
                      <a:grpSpLocks/>
                    </p:cNvGrpSpPr>
                    <p:nvPr/>
                  </p:nvGrpSpPr>
                  <p:grpSpPr bwMode="auto">
                    <a:xfrm>
                      <a:off x="576" y="816"/>
                      <a:ext cx="192" cy="288"/>
                      <a:chOff x="576" y="816"/>
                      <a:chExt cx="192" cy="288"/>
                    </a:xfrm>
                  </p:grpSpPr>
                  <p:sp>
                    <p:nvSpPr>
                      <p:cNvPr id="201" name="Freeform 266">
                        <a:extLst>
                          <a:ext uri="{FF2B5EF4-FFF2-40B4-BE49-F238E27FC236}">
                            <a16:creationId xmlns:a16="http://schemas.microsoft.com/office/drawing/2014/main" id="{E4245D63-DE60-644D-95B1-2BCD17AF6C50}"/>
                          </a:ext>
                        </a:extLst>
                      </p:cNvPr>
                      <p:cNvSpPr>
                        <a:spLocks/>
                      </p:cNvSpPr>
                      <p:nvPr/>
                    </p:nvSpPr>
                    <p:spPr bwMode="auto">
                      <a:xfrm>
                        <a:off x="576"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00B05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202" name="Freeform 267">
                        <a:extLst>
                          <a:ext uri="{FF2B5EF4-FFF2-40B4-BE49-F238E27FC236}">
                            <a16:creationId xmlns:a16="http://schemas.microsoft.com/office/drawing/2014/main" id="{1B9C3324-5ACC-3F42-8234-BA137B485DCC}"/>
                          </a:ext>
                        </a:extLst>
                      </p:cNvPr>
                      <p:cNvSpPr>
                        <a:spLocks/>
                      </p:cNvSpPr>
                      <p:nvPr/>
                    </p:nvSpPr>
                    <p:spPr bwMode="auto">
                      <a:xfrm flipH="1">
                        <a:off x="672"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00B05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grpSp>
                <p:grpSp>
                  <p:nvGrpSpPr>
                    <p:cNvPr id="198" name="Group 268">
                      <a:extLst>
                        <a:ext uri="{FF2B5EF4-FFF2-40B4-BE49-F238E27FC236}">
                          <a16:creationId xmlns:a16="http://schemas.microsoft.com/office/drawing/2014/main" id="{FEA18B9E-9D74-584A-A764-729244535BEF}"/>
                        </a:ext>
                      </a:extLst>
                    </p:cNvPr>
                    <p:cNvGrpSpPr>
                      <a:grpSpLocks/>
                    </p:cNvGrpSpPr>
                    <p:nvPr/>
                  </p:nvGrpSpPr>
                  <p:grpSpPr bwMode="auto">
                    <a:xfrm flipV="1">
                      <a:off x="768" y="1104"/>
                      <a:ext cx="192" cy="288"/>
                      <a:chOff x="576" y="816"/>
                      <a:chExt cx="192" cy="288"/>
                    </a:xfrm>
                  </p:grpSpPr>
                  <p:sp>
                    <p:nvSpPr>
                      <p:cNvPr id="199" name="Freeform 269">
                        <a:extLst>
                          <a:ext uri="{FF2B5EF4-FFF2-40B4-BE49-F238E27FC236}">
                            <a16:creationId xmlns:a16="http://schemas.microsoft.com/office/drawing/2014/main" id="{82E47EBF-D87E-9443-BCA4-3DA003CD278A}"/>
                          </a:ext>
                        </a:extLst>
                      </p:cNvPr>
                      <p:cNvSpPr>
                        <a:spLocks/>
                      </p:cNvSpPr>
                      <p:nvPr/>
                    </p:nvSpPr>
                    <p:spPr bwMode="auto">
                      <a:xfrm>
                        <a:off x="576"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00B05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200" name="Freeform 270">
                        <a:extLst>
                          <a:ext uri="{FF2B5EF4-FFF2-40B4-BE49-F238E27FC236}">
                            <a16:creationId xmlns:a16="http://schemas.microsoft.com/office/drawing/2014/main" id="{8111D526-817E-6D47-8FFB-9E3224763373}"/>
                          </a:ext>
                        </a:extLst>
                      </p:cNvPr>
                      <p:cNvSpPr>
                        <a:spLocks/>
                      </p:cNvSpPr>
                      <p:nvPr/>
                    </p:nvSpPr>
                    <p:spPr bwMode="auto">
                      <a:xfrm flipH="1">
                        <a:off x="672"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00B05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grpSp>
              </p:grpSp>
              <p:grpSp>
                <p:nvGrpSpPr>
                  <p:cNvPr id="190" name="Group 271">
                    <a:extLst>
                      <a:ext uri="{FF2B5EF4-FFF2-40B4-BE49-F238E27FC236}">
                        <a16:creationId xmlns:a16="http://schemas.microsoft.com/office/drawing/2014/main" id="{C0DD270A-1E97-6A4A-899B-2485ED7A8D94}"/>
                      </a:ext>
                    </a:extLst>
                  </p:cNvPr>
                  <p:cNvGrpSpPr>
                    <a:grpSpLocks/>
                  </p:cNvGrpSpPr>
                  <p:nvPr/>
                </p:nvGrpSpPr>
                <p:grpSpPr bwMode="auto">
                  <a:xfrm>
                    <a:off x="864" y="882"/>
                    <a:ext cx="144" cy="480"/>
                    <a:chOff x="576" y="816"/>
                    <a:chExt cx="384" cy="576"/>
                  </a:xfrm>
                </p:grpSpPr>
                <p:grpSp>
                  <p:nvGrpSpPr>
                    <p:cNvPr id="191" name="Group 272">
                      <a:extLst>
                        <a:ext uri="{FF2B5EF4-FFF2-40B4-BE49-F238E27FC236}">
                          <a16:creationId xmlns:a16="http://schemas.microsoft.com/office/drawing/2014/main" id="{6E78BD97-B580-3F4C-8AFE-4E548EDE7EF9}"/>
                        </a:ext>
                      </a:extLst>
                    </p:cNvPr>
                    <p:cNvGrpSpPr>
                      <a:grpSpLocks/>
                    </p:cNvGrpSpPr>
                    <p:nvPr/>
                  </p:nvGrpSpPr>
                  <p:grpSpPr bwMode="auto">
                    <a:xfrm>
                      <a:off x="576" y="816"/>
                      <a:ext cx="192" cy="288"/>
                      <a:chOff x="576" y="816"/>
                      <a:chExt cx="192" cy="288"/>
                    </a:xfrm>
                  </p:grpSpPr>
                  <p:sp>
                    <p:nvSpPr>
                      <p:cNvPr id="195" name="Freeform 273">
                        <a:extLst>
                          <a:ext uri="{FF2B5EF4-FFF2-40B4-BE49-F238E27FC236}">
                            <a16:creationId xmlns:a16="http://schemas.microsoft.com/office/drawing/2014/main" id="{E62C0C22-BF0C-8B47-8054-D85A7E8D4FAA}"/>
                          </a:ext>
                        </a:extLst>
                      </p:cNvPr>
                      <p:cNvSpPr>
                        <a:spLocks/>
                      </p:cNvSpPr>
                      <p:nvPr/>
                    </p:nvSpPr>
                    <p:spPr bwMode="auto">
                      <a:xfrm>
                        <a:off x="576"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00B05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96" name="Freeform 274">
                        <a:extLst>
                          <a:ext uri="{FF2B5EF4-FFF2-40B4-BE49-F238E27FC236}">
                            <a16:creationId xmlns:a16="http://schemas.microsoft.com/office/drawing/2014/main" id="{DB4DD732-B284-6240-A1D9-27F305942FBA}"/>
                          </a:ext>
                        </a:extLst>
                      </p:cNvPr>
                      <p:cNvSpPr>
                        <a:spLocks/>
                      </p:cNvSpPr>
                      <p:nvPr/>
                    </p:nvSpPr>
                    <p:spPr bwMode="auto">
                      <a:xfrm flipH="1">
                        <a:off x="672"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00B05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grpSp>
                <p:grpSp>
                  <p:nvGrpSpPr>
                    <p:cNvPr id="192" name="Group 275">
                      <a:extLst>
                        <a:ext uri="{FF2B5EF4-FFF2-40B4-BE49-F238E27FC236}">
                          <a16:creationId xmlns:a16="http://schemas.microsoft.com/office/drawing/2014/main" id="{45C314B7-9E7A-2F42-B389-EF13FD65033A}"/>
                        </a:ext>
                      </a:extLst>
                    </p:cNvPr>
                    <p:cNvGrpSpPr>
                      <a:grpSpLocks/>
                    </p:cNvGrpSpPr>
                    <p:nvPr/>
                  </p:nvGrpSpPr>
                  <p:grpSpPr bwMode="auto">
                    <a:xfrm flipV="1">
                      <a:off x="768" y="1104"/>
                      <a:ext cx="192" cy="288"/>
                      <a:chOff x="576" y="816"/>
                      <a:chExt cx="192" cy="288"/>
                    </a:xfrm>
                  </p:grpSpPr>
                  <p:sp>
                    <p:nvSpPr>
                      <p:cNvPr id="193" name="Freeform 276">
                        <a:extLst>
                          <a:ext uri="{FF2B5EF4-FFF2-40B4-BE49-F238E27FC236}">
                            <a16:creationId xmlns:a16="http://schemas.microsoft.com/office/drawing/2014/main" id="{41825F66-991A-2F40-ADA5-63A75A049C84}"/>
                          </a:ext>
                        </a:extLst>
                      </p:cNvPr>
                      <p:cNvSpPr>
                        <a:spLocks/>
                      </p:cNvSpPr>
                      <p:nvPr/>
                    </p:nvSpPr>
                    <p:spPr bwMode="auto">
                      <a:xfrm>
                        <a:off x="576"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00B05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94" name="Freeform 277">
                        <a:extLst>
                          <a:ext uri="{FF2B5EF4-FFF2-40B4-BE49-F238E27FC236}">
                            <a16:creationId xmlns:a16="http://schemas.microsoft.com/office/drawing/2014/main" id="{4452EEBF-B2CF-B447-BA0F-66E1251243E8}"/>
                          </a:ext>
                        </a:extLst>
                      </p:cNvPr>
                      <p:cNvSpPr>
                        <a:spLocks/>
                      </p:cNvSpPr>
                      <p:nvPr/>
                    </p:nvSpPr>
                    <p:spPr bwMode="auto">
                      <a:xfrm flipH="1">
                        <a:off x="672"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00B05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grpSp>
              </p:grpSp>
            </p:grpSp>
            <p:grpSp>
              <p:nvGrpSpPr>
                <p:cNvPr id="158" name="Group 278">
                  <a:extLst>
                    <a:ext uri="{FF2B5EF4-FFF2-40B4-BE49-F238E27FC236}">
                      <a16:creationId xmlns:a16="http://schemas.microsoft.com/office/drawing/2014/main" id="{89A709DA-DDFD-374B-B7FB-7FD02617C720}"/>
                    </a:ext>
                  </a:extLst>
                </p:cNvPr>
                <p:cNvGrpSpPr>
                  <a:grpSpLocks/>
                </p:cNvGrpSpPr>
                <p:nvPr/>
              </p:nvGrpSpPr>
              <p:grpSpPr bwMode="auto">
                <a:xfrm>
                  <a:off x="534" y="528"/>
                  <a:ext cx="228" cy="240"/>
                  <a:chOff x="432" y="882"/>
                  <a:chExt cx="576" cy="480"/>
                </a:xfrm>
              </p:grpSpPr>
              <p:grpSp>
                <p:nvGrpSpPr>
                  <p:cNvPr id="159" name="Group 279">
                    <a:extLst>
                      <a:ext uri="{FF2B5EF4-FFF2-40B4-BE49-F238E27FC236}">
                        <a16:creationId xmlns:a16="http://schemas.microsoft.com/office/drawing/2014/main" id="{9D70DD98-4CE8-B54C-BCED-F7B4C4880C13}"/>
                      </a:ext>
                    </a:extLst>
                  </p:cNvPr>
                  <p:cNvGrpSpPr>
                    <a:grpSpLocks/>
                  </p:cNvGrpSpPr>
                  <p:nvPr/>
                </p:nvGrpSpPr>
                <p:grpSpPr bwMode="auto">
                  <a:xfrm>
                    <a:off x="432" y="882"/>
                    <a:ext cx="144" cy="480"/>
                    <a:chOff x="576" y="816"/>
                    <a:chExt cx="384" cy="576"/>
                  </a:xfrm>
                </p:grpSpPr>
                <p:grpSp>
                  <p:nvGrpSpPr>
                    <p:cNvPr id="181" name="Group 280">
                      <a:extLst>
                        <a:ext uri="{FF2B5EF4-FFF2-40B4-BE49-F238E27FC236}">
                          <a16:creationId xmlns:a16="http://schemas.microsoft.com/office/drawing/2014/main" id="{8CBF463B-0682-0444-949E-ACB2A805153C}"/>
                        </a:ext>
                      </a:extLst>
                    </p:cNvPr>
                    <p:cNvGrpSpPr>
                      <a:grpSpLocks/>
                    </p:cNvGrpSpPr>
                    <p:nvPr/>
                  </p:nvGrpSpPr>
                  <p:grpSpPr bwMode="auto">
                    <a:xfrm>
                      <a:off x="576" y="816"/>
                      <a:ext cx="192" cy="288"/>
                      <a:chOff x="576" y="816"/>
                      <a:chExt cx="192" cy="288"/>
                    </a:xfrm>
                  </p:grpSpPr>
                  <p:sp>
                    <p:nvSpPr>
                      <p:cNvPr id="185" name="Freeform 281">
                        <a:extLst>
                          <a:ext uri="{FF2B5EF4-FFF2-40B4-BE49-F238E27FC236}">
                            <a16:creationId xmlns:a16="http://schemas.microsoft.com/office/drawing/2014/main" id="{D510A2A7-FF6D-3A41-8405-48CCF0C47514}"/>
                          </a:ext>
                        </a:extLst>
                      </p:cNvPr>
                      <p:cNvSpPr>
                        <a:spLocks/>
                      </p:cNvSpPr>
                      <p:nvPr/>
                    </p:nvSpPr>
                    <p:spPr bwMode="auto">
                      <a:xfrm>
                        <a:off x="576"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00B05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86" name="Freeform 282">
                        <a:extLst>
                          <a:ext uri="{FF2B5EF4-FFF2-40B4-BE49-F238E27FC236}">
                            <a16:creationId xmlns:a16="http://schemas.microsoft.com/office/drawing/2014/main" id="{7C0B858A-6C9D-A243-9BAF-9028602AA49B}"/>
                          </a:ext>
                        </a:extLst>
                      </p:cNvPr>
                      <p:cNvSpPr>
                        <a:spLocks/>
                      </p:cNvSpPr>
                      <p:nvPr/>
                    </p:nvSpPr>
                    <p:spPr bwMode="auto">
                      <a:xfrm flipH="1">
                        <a:off x="672"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00B05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grpSp>
                <p:grpSp>
                  <p:nvGrpSpPr>
                    <p:cNvPr id="182" name="Group 283">
                      <a:extLst>
                        <a:ext uri="{FF2B5EF4-FFF2-40B4-BE49-F238E27FC236}">
                          <a16:creationId xmlns:a16="http://schemas.microsoft.com/office/drawing/2014/main" id="{00BAF174-AB4C-6D42-B706-7F0E9C34FE08}"/>
                        </a:ext>
                      </a:extLst>
                    </p:cNvPr>
                    <p:cNvGrpSpPr>
                      <a:grpSpLocks/>
                    </p:cNvGrpSpPr>
                    <p:nvPr/>
                  </p:nvGrpSpPr>
                  <p:grpSpPr bwMode="auto">
                    <a:xfrm flipV="1">
                      <a:off x="768" y="1104"/>
                      <a:ext cx="192" cy="288"/>
                      <a:chOff x="576" y="816"/>
                      <a:chExt cx="192" cy="288"/>
                    </a:xfrm>
                  </p:grpSpPr>
                  <p:sp>
                    <p:nvSpPr>
                      <p:cNvPr id="183" name="Freeform 284">
                        <a:extLst>
                          <a:ext uri="{FF2B5EF4-FFF2-40B4-BE49-F238E27FC236}">
                            <a16:creationId xmlns:a16="http://schemas.microsoft.com/office/drawing/2014/main" id="{E7E31DC4-BC5B-1E4A-8D3A-C6A7A5094C37}"/>
                          </a:ext>
                        </a:extLst>
                      </p:cNvPr>
                      <p:cNvSpPr>
                        <a:spLocks/>
                      </p:cNvSpPr>
                      <p:nvPr/>
                    </p:nvSpPr>
                    <p:spPr bwMode="auto">
                      <a:xfrm>
                        <a:off x="576"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00B05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84" name="Freeform 285">
                        <a:extLst>
                          <a:ext uri="{FF2B5EF4-FFF2-40B4-BE49-F238E27FC236}">
                            <a16:creationId xmlns:a16="http://schemas.microsoft.com/office/drawing/2014/main" id="{731364F9-68F3-BF4B-A4A5-2BD1758BA8F0}"/>
                          </a:ext>
                        </a:extLst>
                      </p:cNvPr>
                      <p:cNvSpPr>
                        <a:spLocks/>
                      </p:cNvSpPr>
                      <p:nvPr/>
                    </p:nvSpPr>
                    <p:spPr bwMode="auto">
                      <a:xfrm flipH="1">
                        <a:off x="672"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00B05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grpSp>
              </p:grpSp>
              <p:grpSp>
                <p:nvGrpSpPr>
                  <p:cNvPr id="160" name="Group 286">
                    <a:extLst>
                      <a:ext uri="{FF2B5EF4-FFF2-40B4-BE49-F238E27FC236}">
                        <a16:creationId xmlns:a16="http://schemas.microsoft.com/office/drawing/2014/main" id="{8A42A51B-BCB4-134D-B4D7-72720FC5F2EA}"/>
                      </a:ext>
                    </a:extLst>
                  </p:cNvPr>
                  <p:cNvGrpSpPr>
                    <a:grpSpLocks/>
                  </p:cNvGrpSpPr>
                  <p:nvPr/>
                </p:nvGrpSpPr>
                <p:grpSpPr bwMode="auto">
                  <a:xfrm>
                    <a:off x="576" y="882"/>
                    <a:ext cx="144" cy="480"/>
                    <a:chOff x="576" y="816"/>
                    <a:chExt cx="384" cy="576"/>
                  </a:xfrm>
                </p:grpSpPr>
                <p:grpSp>
                  <p:nvGrpSpPr>
                    <p:cNvPr id="175" name="Group 287">
                      <a:extLst>
                        <a:ext uri="{FF2B5EF4-FFF2-40B4-BE49-F238E27FC236}">
                          <a16:creationId xmlns:a16="http://schemas.microsoft.com/office/drawing/2014/main" id="{1125EA6E-2F6E-6540-906D-B82608028ABC}"/>
                        </a:ext>
                      </a:extLst>
                    </p:cNvPr>
                    <p:cNvGrpSpPr>
                      <a:grpSpLocks/>
                    </p:cNvGrpSpPr>
                    <p:nvPr/>
                  </p:nvGrpSpPr>
                  <p:grpSpPr bwMode="auto">
                    <a:xfrm>
                      <a:off x="576" y="816"/>
                      <a:ext cx="192" cy="288"/>
                      <a:chOff x="576" y="816"/>
                      <a:chExt cx="192" cy="288"/>
                    </a:xfrm>
                  </p:grpSpPr>
                  <p:sp>
                    <p:nvSpPr>
                      <p:cNvPr id="179" name="Freeform 288">
                        <a:extLst>
                          <a:ext uri="{FF2B5EF4-FFF2-40B4-BE49-F238E27FC236}">
                            <a16:creationId xmlns:a16="http://schemas.microsoft.com/office/drawing/2014/main" id="{E9542281-4900-CD48-8626-C22320125513}"/>
                          </a:ext>
                        </a:extLst>
                      </p:cNvPr>
                      <p:cNvSpPr>
                        <a:spLocks/>
                      </p:cNvSpPr>
                      <p:nvPr/>
                    </p:nvSpPr>
                    <p:spPr bwMode="auto">
                      <a:xfrm>
                        <a:off x="576"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00B05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80" name="Freeform 289">
                        <a:extLst>
                          <a:ext uri="{FF2B5EF4-FFF2-40B4-BE49-F238E27FC236}">
                            <a16:creationId xmlns:a16="http://schemas.microsoft.com/office/drawing/2014/main" id="{D992639F-EB63-CF46-82FA-04DF057D5BAD}"/>
                          </a:ext>
                        </a:extLst>
                      </p:cNvPr>
                      <p:cNvSpPr>
                        <a:spLocks/>
                      </p:cNvSpPr>
                      <p:nvPr/>
                    </p:nvSpPr>
                    <p:spPr bwMode="auto">
                      <a:xfrm flipH="1">
                        <a:off x="672"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00B05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grpSp>
                <p:grpSp>
                  <p:nvGrpSpPr>
                    <p:cNvPr id="176" name="Group 290">
                      <a:extLst>
                        <a:ext uri="{FF2B5EF4-FFF2-40B4-BE49-F238E27FC236}">
                          <a16:creationId xmlns:a16="http://schemas.microsoft.com/office/drawing/2014/main" id="{1E91F66F-67E7-024B-8329-5AABE545463A}"/>
                        </a:ext>
                      </a:extLst>
                    </p:cNvPr>
                    <p:cNvGrpSpPr>
                      <a:grpSpLocks/>
                    </p:cNvGrpSpPr>
                    <p:nvPr/>
                  </p:nvGrpSpPr>
                  <p:grpSpPr bwMode="auto">
                    <a:xfrm flipV="1">
                      <a:off x="768" y="1104"/>
                      <a:ext cx="192" cy="288"/>
                      <a:chOff x="576" y="816"/>
                      <a:chExt cx="192" cy="288"/>
                    </a:xfrm>
                  </p:grpSpPr>
                  <p:sp>
                    <p:nvSpPr>
                      <p:cNvPr id="177" name="Freeform 291">
                        <a:extLst>
                          <a:ext uri="{FF2B5EF4-FFF2-40B4-BE49-F238E27FC236}">
                            <a16:creationId xmlns:a16="http://schemas.microsoft.com/office/drawing/2014/main" id="{FA5DC543-B224-614B-B9D8-1D776988FECB}"/>
                          </a:ext>
                        </a:extLst>
                      </p:cNvPr>
                      <p:cNvSpPr>
                        <a:spLocks/>
                      </p:cNvSpPr>
                      <p:nvPr/>
                    </p:nvSpPr>
                    <p:spPr bwMode="auto">
                      <a:xfrm>
                        <a:off x="576"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00B05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78" name="Freeform 292">
                        <a:extLst>
                          <a:ext uri="{FF2B5EF4-FFF2-40B4-BE49-F238E27FC236}">
                            <a16:creationId xmlns:a16="http://schemas.microsoft.com/office/drawing/2014/main" id="{7D09C21E-47CD-E14F-818F-7F78907C2F01}"/>
                          </a:ext>
                        </a:extLst>
                      </p:cNvPr>
                      <p:cNvSpPr>
                        <a:spLocks/>
                      </p:cNvSpPr>
                      <p:nvPr/>
                    </p:nvSpPr>
                    <p:spPr bwMode="auto">
                      <a:xfrm flipH="1">
                        <a:off x="672"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00B05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grpSp>
              </p:grpSp>
              <p:grpSp>
                <p:nvGrpSpPr>
                  <p:cNvPr id="161" name="Group 293">
                    <a:extLst>
                      <a:ext uri="{FF2B5EF4-FFF2-40B4-BE49-F238E27FC236}">
                        <a16:creationId xmlns:a16="http://schemas.microsoft.com/office/drawing/2014/main" id="{C6FF4AEC-9BF8-7F4C-8FA0-0D6C9B72D9A1}"/>
                      </a:ext>
                    </a:extLst>
                  </p:cNvPr>
                  <p:cNvGrpSpPr>
                    <a:grpSpLocks/>
                  </p:cNvGrpSpPr>
                  <p:nvPr/>
                </p:nvGrpSpPr>
                <p:grpSpPr bwMode="auto">
                  <a:xfrm>
                    <a:off x="720" y="882"/>
                    <a:ext cx="144" cy="480"/>
                    <a:chOff x="576" y="816"/>
                    <a:chExt cx="384" cy="576"/>
                  </a:xfrm>
                </p:grpSpPr>
                <p:grpSp>
                  <p:nvGrpSpPr>
                    <p:cNvPr id="169" name="Group 294">
                      <a:extLst>
                        <a:ext uri="{FF2B5EF4-FFF2-40B4-BE49-F238E27FC236}">
                          <a16:creationId xmlns:a16="http://schemas.microsoft.com/office/drawing/2014/main" id="{1871C264-5488-7648-AF34-9B9BB8442CA9}"/>
                        </a:ext>
                      </a:extLst>
                    </p:cNvPr>
                    <p:cNvGrpSpPr>
                      <a:grpSpLocks/>
                    </p:cNvGrpSpPr>
                    <p:nvPr/>
                  </p:nvGrpSpPr>
                  <p:grpSpPr bwMode="auto">
                    <a:xfrm>
                      <a:off x="576" y="816"/>
                      <a:ext cx="192" cy="288"/>
                      <a:chOff x="576" y="816"/>
                      <a:chExt cx="192" cy="288"/>
                    </a:xfrm>
                  </p:grpSpPr>
                  <p:sp>
                    <p:nvSpPr>
                      <p:cNvPr id="173" name="Freeform 295">
                        <a:extLst>
                          <a:ext uri="{FF2B5EF4-FFF2-40B4-BE49-F238E27FC236}">
                            <a16:creationId xmlns:a16="http://schemas.microsoft.com/office/drawing/2014/main" id="{51863CD4-F9A3-5B45-941A-92F38C3232FF}"/>
                          </a:ext>
                        </a:extLst>
                      </p:cNvPr>
                      <p:cNvSpPr>
                        <a:spLocks/>
                      </p:cNvSpPr>
                      <p:nvPr/>
                    </p:nvSpPr>
                    <p:spPr bwMode="auto">
                      <a:xfrm>
                        <a:off x="576"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00B05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74" name="Freeform 296">
                        <a:extLst>
                          <a:ext uri="{FF2B5EF4-FFF2-40B4-BE49-F238E27FC236}">
                            <a16:creationId xmlns:a16="http://schemas.microsoft.com/office/drawing/2014/main" id="{1C54019A-F212-1742-BF5D-B6024BC962E7}"/>
                          </a:ext>
                        </a:extLst>
                      </p:cNvPr>
                      <p:cNvSpPr>
                        <a:spLocks/>
                      </p:cNvSpPr>
                      <p:nvPr/>
                    </p:nvSpPr>
                    <p:spPr bwMode="auto">
                      <a:xfrm flipH="1">
                        <a:off x="672"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00B05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grpSp>
                <p:grpSp>
                  <p:nvGrpSpPr>
                    <p:cNvPr id="170" name="Group 297">
                      <a:extLst>
                        <a:ext uri="{FF2B5EF4-FFF2-40B4-BE49-F238E27FC236}">
                          <a16:creationId xmlns:a16="http://schemas.microsoft.com/office/drawing/2014/main" id="{A8C3B641-4E18-9043-975F-C688DBEC6669}"/>
                        </a:ext>
                      </a:extLst>
                    </p:cNvPr>
                    <p:cNvGrpSpPr>
                      <a:grpSpLocks/>
                    </p:cNvGrpSpPr>
                    <p:nvPr/>
                  </p:nvGrpSpPr>
                  <p:grpSpPr bwMode="auto">
                    <a:xfrm flipV="1">
                      <a:off x="768" y="1104"/>
                      <a:ext cx="192" cy="288"/>
                      <a:chOff x="576" y="816"/>
                      <a:chExt cx="192" cy="288"/>
                    </a:xfrm>
                  </p:grpSpPr>
                  <p:sp>
                    <p:nvSpPr>
                      <p:cNvPr id="171" name="Freeform 298">
                        <a:extLst>
                          <a:ext uri="{FF2B5EF4-FFF2-40B4-BE49-F238E27FC236}">
                            <a16:creationId xmlns:a16="http://schemas.microsoft.com/office/drawing/2014/main" id="{5CB25DE9-AA86-A745-9B1B-F012DFB1EC84}"/>
                          </a:ext>
                        </a:extLst>
                      </p:cNvPr>
                      <p:cNvSpPr>
                        <a:spLocks/>
                      </p:cNvSpPr>
                      <p:nvPr/>
                    </p:nvSpPr>
                    <p:spPr bwMode="auto">
                      <a:xfrm>
                        <a:off x="576"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00B05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72" name="Freeform 299">
                        <a:extLst>
                          <a:ext uri="{FF2B5EF4-FFF2-40B4-BE49-F238E27FC236}">
                            <a16:creationId xmlns:a16="http://schemas.microsoft.com/office/drawing/2014/main" id="{D8608890-31A6-0E40-AE4C-C676DAE35A1D}"/>
                          </a:ext>
                        </a:extLst>
                      </p:cNvPr>
                      <p:cNvSpPr>
                        <a:spLocks/>
                      </p:cNvSpPr>
                      <p:nvPr/>
                    </p:nvSpPr>
                    <p:spPr bwMode="auto">
                      <a:xfrm flipH="1">
                        <a:off x="672"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00B05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grpSp>
              </p:grpSp>
              <p:grpSp>
                <p:nvGrpSpPr>
                  <p:cNvPr id="162" name="Group 300">
                    <a:extLst>
                      <a:ext uri="{FF2B5EF4-FFF2-40B4-BE49-F238E27FC236}">
                        <a16:creationId xmlns:a16="http://schemas.microsoft.com/office/drawing/2014/main" id="{4F5E39E4-75B8-FB46-8977-C94DE30698C6}"/>
                      </a:ext>
                    </a:extLst>
                  </p:cNvPr>
                  <p:cNvGrpSpPr>
                    <a:grpSpLocks/>
                  </p:cNvGrpSpPr>
                  <p:nvPr/>
                </p:nvGrpSpPr>
                <p:grpSpPr bwMode="auto">
                  <a:xfrm>
                    <a:off x="864" y="882"/>
                    <a:ext cx="144" cy="480"/>
                    <a:chOff x="576" y="816"/>
                    <a:chExt cx="384" cy="576"/>
                  </a:xfrm>
                </p:grpSpPr>
                <p:grpSp>
                  <p:nvGrpSpPr>
                    <p:cNvPr id="163" name="Group 301">
                      <a:extLst>
                        <a:ext uri="{FF2B5EF4-FFF2-40B4-BE49-F238E27FC236}">
                          <a16:creationId xmlns:a16="http://schemas.microsoft.com/office/drawing/2014/main" id="{62B29584-392B-9D48-AA3E-D90942BCF51A}"/>
                        </a:ext>
                      </a:extLst>
                    </p:cNvPr>
                    <p:cNvGrpSpPr>
                      <a:grpSpLocks/>
                    </p:cNvGrpSpPr>
                    <p:nvPr/>
                  </p:nvGrpSpPr>
                  <p:grpSpPr bwMode="auto">
                    <a:xfrm>
                      <a:off x="576" y="816"/>
                      <a:ext cx="192" cy="288"/>
                      <a:chOff x="576" y="816"/>
                      <a:chExt cx="192" cy="288"/>
                    </a:xfrm>
                  </p:grpSpPr>
                  <p:sp>
                    <p:nvSpPr>
                      <p:cNvPr id="167" name="Freeform 302">
                        <a:extLst>
                          <a:ext uri="{FF2B5EF4-FFF2-40B4-BE49-F238E27FC236}">
                            <a16:creationId xmlns:a16="http://schemas.microsoft.com/office/drawing/2014/main" id="{4846C9B2-607C-164A-B9E9-006187C4962A}"/>
                          </a:ext>
                        </a:extLst>
                      </p:cNvPr>
                      <p:cNvSpPr>
                        <a:spLocks/>
                      </p:cNvSpPr>
                      <p:nvPr/>
                    </p:nvSpPr>
                    <p:spPr bwMode="auto">
                      <a:xfrm>
                        <a:off x="576"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00B05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68" name="Freeform 303">
                        <a:extLst>
                          <a:ext uri="{FF2B5EF4-FFF2-40B4-BE49-F238E27FC236}">
                            <a16:creationId xmlns:a16="http://schemas.microsoft.com/office/drawing/2014/main" id="{C850C4ED-5D7B-3C49-B901-4066716BE67B}"/>
                          </a:ext>
                        </a:extLst>
                      </p:cNvPr>
                      <p:cNvSpPr>
                        <a:spLocks/>
                      </p:cNvSpPr>
                      <p:nvPr/>
                    </p:nvSpPr>
                    <p:spPr bwMode="auto">
                      <a:xfrm flipH="1">
                        <a:off x="672"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00B05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grpSp>
                <p:grpSp>
                  <p:nvGrpSpPr>
                    <p:cNvPr id="164" name="Group 304">
                      <a:extLst>
                        <a:ext uri="{FF2B5EF4-FFF2-40B4-BE49-F238E27FC236}">
                          <a16:creationId xmlns:a16="http://schemas.microsoft.com/office/drawing/2014/main" id="{B38C2AFD-1E6C-F746-8CF0-82D173E655AA}"/>
                        </a:ext>
                      </a:extLst>
                    </p:cNvPr>
                    <p:cNvGrpSpPr>
                      <a:grpSpLocks/>
                    </p:cNvGrpSpPr>
                    <p:nvPr/>
                  </p:nvGrpSpPr>
                  <p:grpSpPr bwMode="auto">
                    <a:xfrm flipV="1">
                      <a:off x="768" y="1104"/>
                      <a:ext cx="192" cy="288"/>
                      <a:chOff x="576" y="816"/>
                      <a:chExt cx="192" cy="288"/>
                    </a:xfrm>
                  </p:grpSpPr>
                  <p:sp>
                    <p:nvSpPr>
                      <p:cNvPr id="165" name="Freeform 305">
                        <a:extLst>
                          <a:ext uri="{FF2B5EF4-FFF2-40B4-BE49-F238E27FC236}">
                            <a16:creationId xmlns:a16="http://schemas.microsoft.com/office/drawing/2014/main" id="{61D1C532-BCFC-D241-894B-720782DBFCE3}"/>
                          </a:ext>
                        </a:extLst>
                      </p:cNvPr>
                      <p:cNvSpPr>
                        <a:spLocks/>
                      </p:cNvSpPr>
                      <p:nvPr/>
                    </p:nvSpPr>
                    <p:spPr bwMode="auto">
                      <a:xfrm>
                        <a:off x="576"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00B05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66" name="Freeform 306">
                        <a:extLst>
                          <a:ext uri="{FF2B5EF4-FFF2-40B4-BE49-F238E27FC236}">
                            <a16:creationId xmlns:a16="http://schemas.microsoft.com/office/drawing/2014/main" id="{07278FCC-7742-A447-941E-1F33FF1C0E6B}"/>
                          </a:ext>
                        </a:extLst>
                      </p:cNvPr>
                      <p:cNvSpPr>
                        <a:spLocks/>
                      </p:cNvSpPr>
                      <p:nvPr/>
                    </p:nvSpPr>
                    <p:spPr bwMode="auto">
                      <a:xfrm flipH="1">
                        <a:off x="672"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00B05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grpSp>
              </p:grpSp>
            </p:grpSp>
          </p:grpSp>
          <p:grpSp>
            <p:nvGrpSpPr>
              <p:cNvPr id="27" name="Group 126">
                <a:extLst>
                  <a:ext uri="{FF2B5EF4-FFF2-40B4-BE49-F238E27FC236}">
                    <a16:creationId xmlns:a16="http://schemas.microsoft.com/office/drawing/2014/main" id="{4E9BA923-510E-0F4E-B7EC-E84D62A7E24A}"/>
                  </a:ext>
                </a:extLst>
              </p:cNvPr>
              <p:cNvGrpSpPr>
                <a:grpSpLocks/>
              </p:cNvGrpSpPr>
              <p:nvPr/>
            </p:nvGrpSpPr>
            <p:grpSpPr bwMode="auto">
              <a:xfrm>
                <a:off x="7204346" y="2382269"/>
                <a:ext cx="1454126" cy="650849"/>
                <a:chOff x="306" y="528"/>
                <a:chExt cx="456" cy="240"/>
              </a:xfrm>
            </p:grpSpPr>
            <p:grpSp>
              <p:nvGrpSpPr>
                <p:cNvPr id="99" name="Group 127">
                  <a:extLst>
                    <a:ext uri="{FF2B5EF4-FFF2-40B4-BE49-F238E27FC236}">
                      <a16:creationId xmlns:a16="http://schemas.microsoft.com/office/drawing/2014/main" id="{5719BCD4-FDC9-F14C-A3B2-A53C4BBC0E21}"/>
                    </a:ext>
                  </a:extLst>
                </p:cNvPr>
                <p:cNvGrpSpPr>
                  <a:grpSpLocks/>
                </p:cNvGrpSpPr>
                <p:nvPr/>
              </p:nvGrpSpPr>
              <p:grpSpPr bwMode="auto">
                <a:xfrm>
                  <a:off x="306" y="528"/>
                  <a:ext cx="228" cy="240"/>
                  <a:chOff x="432" y="882"/>
                  <a:chExt cx="576" cy="480"/>
                </a:xfrm>
              </p:grpSpPr>
              <p:grpSp>
                <p:nvGrpSpPr>
                  <p:cNvPr id="129" name="Group 128">
                    <a:extLst>
                      <a:ext uri="{FF2B5EF4-FFF2-40B4-BE49-F238E27FC236}">
                        <a16:creationId xmlns:a16="http://schemas.microsoft.com/office/drawing/2014/main" id="{766B8091-EDED-E94C-8B06-641ED7D49E43}"/>
                      </a:ext>
                    </a:extLst>
                  </p:cNvPr>
                  <p:cNvGrpSpPr>
                    <a:grpSpLocks/>
                  </p:cNvGrpSpPr>
                  <p:nvPr/>
                </p:nvGrpSpPr>
                <p:grpSpPr bwMode="auto">
                  <a:xfrm>
                    <a:off x="432" y="882"/>
                    <a:ext cx="144" cy="480"/>
                    <a:chOff x="576" y="816"/>
                    <a:chExt cx="384" cy="576"/>
                  </a:xfrm>
                </p:grpSpPr>
                <p:grpSp>
                  <p:nvGrpSpPr>
                    <p:cNvPr id="151" name="Group 129">
                      <a:extLst>
                        <a:ext uri="{FF2B5EF4-FFF2-40B4-BE49-F238E27FC236}">
                          <a16:creationId xmlns:a16="http://schemas.microsoft.com/office/drawing/2014/main" id="{8EDCD670-1932-2547-B305-DB920476182C}"/>
                        </a:ext>
                      </a:extLst>
                    </p:cNvPr>
                    <p:cNvGrpSpPr>
                      <a:grpSpLocks/>
                    </p:cNvGrpSpPr>
                    <p:nvPr/>
                  </p:nvGrpSpPr>
                  <p:grpSpPr bwMode="auto">
                    <a:xfrm>
                      <a:off x="576" y="816"/>
                      <a:ext cx="192" cy="288"/>
                      <a:chOff x="576" y="816"/>
                      <a:chExt cx="192" cy="288"/>
                    </a:xfrm>
                  </p:grpSpPr>
                  <p:sp>
                    <p:nvSpPr>
                      <p:cNvPr id="155" name="Freeform 130">
                        <a:extLst>
                          <a:ext uri="{FF2B5EF4-FFF2-40B4-BE49-F238E27FC236}">
                            <a16:creationId xmlns:a16="http://schemas.microsoft.com/office/drawing/2014/main" id="{2DD3383E-7BBF-B346-8743-35F6E6F771E1}"/>
                          </a:ext>
                        </a:extLst>
                      </p:cNvPr>
                      <p:cNvSpPr>
                        <a:spLocks/>
                      </p:cNvSpPr>
                      <p:nvPr/>
                    </p:nvSpPr>
                    <p:spPr bwMode="auto">
                      <a:xfrm>
                        <a:off x="576"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FF00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56" name="Freeform 131">
                        <a:extLst>
                          <a:ext uri="{FF2B5EF4-FFF2-40B4-BE49-F238E27FC236}">
                            <a16:creationId xmlns:a16="http://schemas.microsoft.com/office/drawing/2014/main" id="{A6FE3748-0E5C-7248-8EA0-0C876FACDDC4}"/>
                          </a:ext>
                        </a:extLst>
                      </p:cNvPr>
                      <p:cNvSpPr>
                        <a:spLocks/>
                      </p:cNvSpPr>
                      <p:nvPr/>
                    </p:nvSpPr>
                    <p:spPr bwMode="auto">
                      <a:xfrm flipH="1">
                        <a:off x="672"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FF00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grpSp>
                <p:grpSp>
                  <p:nvGrpSpPr>
                    <p:cNvPr id="152" name="Group 132">
                      <a:extLst>
                        <a:ext uri="{FF2B5EF4-FFF2-40B4-BE49-F238E27FC236}">
                          <a16:creationId xmlns:a16="http://schemas.microsoft.com/office/drawing/2014/main" id="{862B417E-3B3B-E74E-8AC2-FE3DC7A5B0CD}"/>
                        </a:ext>
                      </a:extLst>
                    </p:cNvPr>
                    <p:cNvGrpSpPr>
                      <a:grpSpLocks/>
                    </p:cNvGrpSpPr>
                    <p:nvPr/>
                  </p:nvGrpSpPr>
                  <p:grpSpPr bwMode="auto">
                    <a:xfrm flipV="1">
                      <a:off x="768" y="1104"/>
                      <a:ext cx="192" cy="288"/>
                      <a:chOff x="576" y="816"/>
                      <a:chExt cx="192" cy="288"/>
                    </a:xfrm>
                  </p:grpSpPr>
                  <p:sp>
                    <p:nvSpPr>
                      <p:cNvPr id="153" name="Freeform 133">
                        <a:extLst>
                          <a:ext uri="{FF2B5EF4-FFF2-40B4-BE49-F238E27FC236}">
                            <a16:creationId xmlns:a16="http://schemas.microsoft.com/office/drawing/2014/main" id="{0E1320AA-2D63-3445-BA28-52CD3553F791}"/>
                          </a:ext>
                        </a:extLst>
                      </p:cNvPr>
                      <p:cNvSpPr>
                        <a:spLocks/>
                      </p:cNvSpPr>
                      <p:nvPr/>
                    </p:nvSpPr>
                    <p:spPr bwMode="auto">
                      <a:xfrm>
                        <a:off x="576"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FF00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54" name="Freeform 134">
                        <a:extLst>
                          <a:ext uri="{FF2B5EF4-FFF2-40B4-BE49-F238E27FC236}">
                            <a16:creationId xmlns:a16="http://schemas.microsoft.com/office/drawing/2014/main" id="{63765AE7-122E-7D44-996B-C6E5555A5C24}"/>
                          </a:ext>
                        </a:extLst>
                      </p:cNvPr>
                      <p:cNvSpPr>
                        <a:spLocks/>
                      </p:cNvSpPr>
                      <p:nvPr/>
                    </p:nvSpPr>
                    <p:spPr bwMode="auto">
                      <a:xfrm flipH="1">
                        <a:off x="672"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FF00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grpSp>
              </p:grpSp>
              <p:grpSp>
                <p:nvGrpSpPr>
                  <p:cNvPr id="130" name="Group 135">
                    <a:extLst>
                      <a:ext uri="{FF2B5EF4-FFF2-40B4-BE49-F238E27FC236}">
                        <a16:creationId xmlns:a16="http://schemas.microsoft.com/office/drawing/2014/main" id="{E0A87F73-C830-824E-9BE4-50AC21165E86}"/>
                      </a:ext>
                    </a:extLst>
                  </p:cNvPr>
                  <p:cNvGrpSpPr>
                    <a:grpSpLocks/>
                  </p:cNvGrpSpPr>
                  <p:nvPr/>
                </p:nvGrpSpPr>
                <p:grpSpPr bwMode="auto">
                  <a:xfrm>
                    <a:off x="576" y="882"/>
                    <a:ext cx="144" cy="480"/>
                    <a:chOff x="576" y="816"/>
                    <a:chExt cx="384" cy="576"/>
                  </a:xfrm>
                </p:grpSpPr>
                <p:grpSp>
                  <p:nvGrpSpPr>
                    <p:cNvPr id="145" name="Group 136">
                      <a:extLst>
                        <a:ext uri="{FF2B5EF4-FFF2-40B4-BE49-F238E27FC236}">
                          <a16:creationId xmlns:a16="http://schemas.microsoft.com/office/drawing/2014/main" id="{B300236E-7F25-5F4F-86E0-E27C5CD8F9A5}"/>
                        </a:ext>
                      </a:extLst>
                    </p:cNvPr>
                    <p:cNvGrpSpPr>
                      <a:grpSpLocks/>
                    </p:cNvGrpSpPr>
                    <p:nvPr/>
                  </p:nvGrpSpPr>
                  <p:grpSpPr bwMode="auto">
                    <a:xfrm>
                      <a:off x="576" y="816"/>
                      <a:ext cx="192" cy="288"/>
                      <a:chOff x="576" y="816"/>
                      <a:chExt cx="192" cy="288"/>
                    </a:xfrm>
                  </p:grpSpPr>
                  <p:sp>
                    <p:nvSpPr>
                      <p:cNvPr id="149" name="Freeform 137">
                        <a:extLst>
                          <a:ext uri="{FF2B5EF4-FFF2-40B4-BE49-F238E27FC236}">
                            <a16:creationId xmlns:a16="http://schemas.microsoft.com/office/drawing/2014/main" id="{3DC40B37-DBC1-C947-8D86-F9CBA68B330C}"/>
                          </a:ext>
                        </a:extLst>
                      </p:cNvPr>
                      <p:cNvSpPr>
                        <a:spLocks/>
                      </p:cNvSpPr>
                      <p:nvPr/>
                    </p:nvSpPr>
                    <p:spPr bwMode="auto">
                      <a:xfrm>
                        <a:off x="576"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FF00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50" name="Freeform 138">
                        <a:extLst>
                          <a:ext uri="{FF2B5EF4-FFF2-40B4-BE49-F238E27FC236}">
                            <a16:creationId xmlns:a16="http://schemas.microsoft.com/office/drawing/2014/main" id="{4BF1F1DC-8F2E-A647-93CE-95C5EB8726D5}"/>
                          </a:ext>
                        </a:extLst>
                      </p:cNvPr>
                      <p:cNvSpPr>
                        <a:spLocks/>
                      </p:cNvSpPr>
                      <p:nvPr/>
                    </p:nvSpPr>
                    <p:spPr bwMode="auto">
                      <a:xfrm flipH="1">
                        <a:off x="672"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FF00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grpSp>
                <p:grpSp>
                  <p:nvGrpSpPr>
                    <p:cNvPr id="146" name="Group 139">
                      <a:extLst>
                        <a:ext uri="{FF2B5EF4-FFF2-40B4-BE49-F238E27FC236}">
                          <a16:creationId xmlns:a16="http://schemas.microsoft.com/office/drawing/2014/main" id="{0B16CA96-E036-C445-A24E-709E0D653E28}"/>
                        </a:ext>
                      </a:extLst>
                    </p:cNvPr>
                    <p:cNvGrpSpPr>
                      <a:grpSpLocks/>
                    </p:cNvGrpSpPr>
                    <p:nvPr/>
                  </p:nvGrpSpPr>
                  <p:grpSpPr bwMode="auto">
                    <a:xfrm flipV="1">
                      <a:off x="768" y="1104"/>
                      <a:ext cx="192" cy="288"/>
                      <a:chOff x="576" y="816"/>
                      <a:chExt cx="192" cy="288"/>
                    </a:xfrm>
                  </p:grpSpPr>
                  <p:sp>
                    <p:nvSpPr>
                      <p:cNvPr id="147" name="Freeform 140">
                        <a:extLst>
                          <a:ext uri="{FF2B5EF4-FFF2-40B4-BE49-F238E27FC236}">
                            <a16:creationId xmlns:a16="http://schemas.microsoft.com/office/drawing/2014/main" id="{A36956A5-4E0E-884E-913E-BA78CE465D9F}"/>
                          </a:ext>
                        </a:extLst>
                      </p:cNvPr>
                      <p:cNvSpPr>
                        <a:spLocks/>
                      </p:cNvSpPr>
                      <p:nvPr/>
                    </p:nvSpPr>
                    <p:spPr bwMode="auto">
                      <a:xfrm>
                        <a:off x="576"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FF00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48" name="Freeform 141">
                        <a:extLst>
                          <a:ext uri="{FF2B5EF4-FFF2-40B4-BE49-F238E27FC236}">
                            <a16:creationId xmlns:a16="http://schemas.microsoft.com/office/drawing/2014/main" id="{9C91D6CF-2014-A649-98E4-34E73D95D242}"/>
                          </a:ext>
                        </a:extLst>
                      </p:cNvPr>
                      <p:cNvSpPr>
                        <a:spLocks/>
                      </p:cNvSpPr>
                      <p:nvPr/>
                    </p:nvSpPr>
                    <p:spPr bwMode="auto">
                      <a:xfrm flipH="1">
                        <a:off x="672"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FF00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grpSp>
              </p:grpSp>
              <p:grpSp>
                <p:nvGrpSpPr>
                  <p:cNvPr id="131" name="Group 142">
                    <a:extLst>
                      <a:ext uri="{FF2B5EF4-FFF2-40B4-BE49-F238E27FC236}">
                        <a16:creationId xmlns:a16="http://schemas.microsoft.com/office/drawing/2014/main" id="{EA3B7650-F92C-AB4F-BCBD-3FC5235530E8}"/>
                      </a:ext>
                    </a:extLst>
                  </p:cNvPr>
                  <p:cNvGrpSpPr>
                    <a:grpSpLocks/>
                  </p:cNvGrpSpPr>
                  <p:nvPr/>
                </p:nvGrpSpPr>
                <p:grpSpPr bwMode="auto">
                  <a:xfrm>
                    <a:off x="720" y="882"/>
                    <a:ext cx="144" cy="480"/>
                    <a:chOff x="576" y="816"/>
                    <a:chExt cx="384" cy="576"/>
                  </a:xfrm>
                </p:grpSpPr>
                <p:grpSp>
                  <p:nvGrpSpPr>
                    <p:cNvPr id="139" name="Group 143">
                      <a:extLst>
                        <a:ext uri="{FF2B5EF4-FFF2-40B4-BE49-F238E27FC236}">
                          <a16:creationId xmlns:a16="http://schemas.microsoft.com/office/drawing/2014/main" id="{E872C048-34B0-F04A-B24E-A9EB4F5DA2BE}"/>
                        </a:ext>
                      </a:extLst>
                    </p:cNvPr>
                    <p:cNvGrpSpPr>
                      <a:grpSpLocks/>
                    </p:cNvGrpSpPr>
                    <p:nvPr/>
                  </p:nvGrpSpPr>
                  <p:grpSpPr bwMode="auto">
                    <a:xfrm>
                      <a:off x="576" y="816"/>
                      <a:ext cx="192" cy="288"/>
                      <a:chOff x="576" y="816"/>
                      <a:chExt cx="192" cy="288"/>
                    </a:xfrm>
                  </p:grpSpPr>
                  <p:sp>
                    <p:nvSpPr>
                      <p:cNvPr id="143" name="Freeform 144">
                        <a:extLst>
                          <a:ext uri="{FF2B5EF4-FFF2-40B4-BE49-F238E27FC236}">
                            <a16:creationId xmlns:a16="http://schemas.microsoft.com/office/drawing/2014/main" id="{73851128-FA5F-F542-B7FF-D3F5E0203437}"/>
                          </a:ext>
                        </a:extLst>
                      </p:cNvPr>
                      <p:cNvSpPr>
                        <a:spLocks/>
                      </p:cNvSpPr>
                      <p:nvPr/>
                    </p:nvSpPr>
                    <p:spPr bwMode="auto">
                      <a:xfrm>
                        <a:off x="576"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FF00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44" name="Freeform 145">
                        <a:extLst>
                          <a:ext uri="{FF2B5EF4-FFF2-40B4-BE49-F238E27FC236}">
                            <a16:creationId xmlns:a16="http://schemas.microsoft.com/office/drawing/2014/main" id="{38D05B3F-B3B1-9645-B0CE-89737BF9D259}"/>
                          </a:ext>
                        </a:extLst>
                      </p:cNvPr>
                      <p:cNvSpPr>
                        <a:spLocks/>
                      </p:cNvSpPr>
                      <p:nvPr/>
                    </p:nvSpPr>
                    <p:spPr bwMode="auto">
                      <a:xfrm flipH="1">
                        <a:off x="672"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FF00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grpSp>
                <p:grpSp>
                  <p:nvGrpSpPr>
                    <p:cNvPr id="140" name="Group 146">
                      <a:extLst>
                        <a:ext uri="{FF2B5EF4-FFF2-40B4-BE49-F238E27FC236}">
                          <a16:creationId xmlns:a16="http://schemas.microsoft.com/office/drawing/2014/main" id="{B74F2D62-4E79-E345-8F95-7DC2F19ED04D}"/>
                        </a:ext>
                      </a:extLst>
                    </p:cNvPr>
                    <p:cNvGrpSpPr>
                      <a:grpSpLocks/>
                    </p:cNvGrpSpPr>
                    <p:nvPr/>
                  </p:nvGrpSpPr>
                  <p:grpSpPr bwMode="auto">
                    <a:xfrm flipV="1">
                      <a:off x="768" y="1104"/>
                      <a:ext cx="192" cy="288"/>
                      <a:chOff x="576" y="816"/>
                      <a:chExt cx="192" cy="288"/>
                    </a:xfrm>
                  </p:grpSpPr>
                  <p:sp>
                    <p:nvSpPr>
                      <p:cNvPr id="141" name="Freeform 147">
                        <a:extLst>
                          <a:ext uri="{FF2B5EF4-FFF2-40B4-BE49-F238E27FC236}">
                            <a16:creationId xmlns:a16="http://schemas.microsoft.com/office/drawing/2014/main" id="{0C5EBF48-F1AA-F84F-AD33-DD22E811624A}"/>
                          </a:ext>
                        </a:extLst>
                      </p:cNvPr>
                      <p:cNvSpPr>
                        <a:spLocks/>
                      </p:cNvSpPr>
                      <p:nvPr/>
                    </p:nvSpPr>
                    <p:spPr bwMode="auto">
                      <a:xfrm>
                        <a:off x="576"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FF00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42" name="Freeform 148">
                        <a:extLst>
                          <a:ext uri="{FF2B5EF4-FFF2-40B4-BE49-F238E27FC236}">
                            <a16:creationId xmlns:a16="http://schemas.microsoft.com/office/drawing/2014/main" id="{F9E9F02D-8E99-4E4F-885E-4EF4CCB16DAB}"/>
                          </a:ext>
                        </a:extLst>
                      </p:cNvPr>
                      <p:cNvSpPr>
                        <a:spLocks/>
                      </p:cNvSpPr>
                      <p:nvPr/>
                    </p:nvSpPr>
                    <p:spPr bwMode="auto">
                      <a:xfrm flipH="1">
                        <a:off x="672"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FF00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grpSp>
              </p:grpSp>
              <p:grpSp>
                <p:nvGrpSpPr>
                  <p:cNvPr id="132" name="Group 149">
                    <a:extLst>
                      <a:ext uri="{FF2B5EF4-FFF2-40B4-BE49-F238E27FC236}">
                        <a16:creationId xmlns:a16="http://schemas.microsoft.com/office/drawing/2014/main" id="{5557A1D5-7B2F-4249-993C-03FB913B260C}"/>
                      </a:ext>
                    </a:extLst>
                  </p:cNvPr>
                  <p:cNvGrpSpPr>
                    <a:grpSpLocks/>
                  </p:cNvGrpSpPr>
                  <p:nvPr/>
                </p:nvGrpSpPr>
                <p:grpSpPr bwMode="auto">
                  <a:xfrm>
                    <a:off x="864" y="882"/>
                    <a:ext cx="144" cy="480"/>
                    <a:chOff x="576" y="816"/>
                    <a:chExt cx="384" cy="576"/>
                  </a:xfrm>
                </p:grpSpPr>
                <p:grpSp>
                  <p:nvGrpSpPr>
                    <p:cNvPr id="133" name="Group 150">
                      <a:extLst>
                        <a:ext uri="{FF2B5EF4-FFF2-40B4-BE49-F238E27FC236}">
                          <a16:creationId xmlns:a16="http://schemas.microsoft.com/office/drawing/2014/main" id="{55791C9B-9D3F-BB4C-84D9-CCD7488D9DC1}"/>
                        </a:ext>
                      </a:extLst>
                    </p:cNvPr>
                    <p:cNvGrpSpPr>
                      <a:grpSpLocks/>
                    </p:cNvGrpSpPr>
                    <p:nvPr/>
                  </p:nvGrpSpPr>
                  <p:grpSpPr bwMode="auto">
                    <a:xfrm>
                      <a:off x="576" y="816"/>
                      <a:ext cx="192" cy="288"/>
                      <a:chOff x="576" y="816"/>
                      <a:chExt cx="192" cy="288"/>
                    </a:xfrm>
                  </p:grpSpPr>
                  <p:sp>
                    <p:nvSpPr>
                      <p:cNvPr id="137" name="Freeform 151">
                        <a:extLst>
                          <a:ext uri="{FF2B5EF4-FFF2-40B4-BE49-F238E27FC236}">
                            <a16:creationId xmlns:a16="http://schemas.microsoft.com/office/drawing/2014/main" id="{C87547BF-3AFC-B649-B899-5950D937E302}"/>
                          </a:ext>
                        </a:extLst>
                      </p:cNvPr>
                      <p:cNvSpPr>
                        <a:spLocks/>
                      </p:cNvSpPr>
                      <p:nvPr/>
                    </p:nvSpPr>
                    <p:spPr bwMode="auto">
                      <a:xfrm>
                        <a:off x="576"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FF00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38" name="Freeform 152">
                        <a:extLst>
                          <a:ext uri="{FF2B5EF4-FFF2-40B4-BE49-F238E27FC236}">
                            <a16:creationId xmlns:a16="http://schemas.microsoft.com/office/drawing/2014/main" id="{FBB1ACB5-F442-0142-8852-84C105ED3D27}"/>
                          </a:ext>
                        </a:extLst>
                      </p:cNvPr>
                      <p:cNvSpPr>
                        <a:spLocks/>
                      </p:cNvSpPr>
                      <p:nvPr/>
                    </p:nvSpPr>
                    <p:spPr bwMode="auto">
                      <a:xfrm flipH="1">
                        <a:off x="672"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FF00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grpSp>
                <p:grpSp>
                  <p:nvGrpSpPr>
                    <p:cNvPr id="134" name="Group 153">
                      <a:extLst>
                        <a:ext uri="{FF2B5EF4-FFF2-40B4-BE49-F238E27FC236}">
                          <a16:creationId xmlns:a16="http://schemas.microsoft.com/office/drawing/2014/main" id="{E9CDF591-C62E-AC40-9B20-2DD4977C7C1B}"/>
                        </a:ext>
                      </a:extLst>
                    </p:cNvPr>
                    <p:cNvGrpSpPr>
                      <a:grpSpLocks/>
                    </p:cNvGrpSpPr>
                    <p:nvPr/>
                  </p:nvGrpSpPr>
                  <p:grpSpPr bwMode="auto">
                    <a:xfrm flipV="1">
                      <a:off x="768" y="1104"/>
                      <a:ext cx="192" cy="288"/>
                      <a:chOff x="576" y="816"/>
                      <a:chExt cx="192" cy="288"/>
                    </a:xfrm>
                  </p:grpSpPr>
                  <p:sp>
                    <p:nvSpPr>
                      <p:cNvPr id="135" name="Freeform 154">
                        <a:extLst>
                          <a:ext uri="{FF2B5EF4-FFF2-40B4-BE49-F238E27FC236}">
                            <a16:creationId xmlns:a16="http://schemas.microsoft.com/office/drawing/2014/main" id="{788C382E-066D-B04F-B899-17827D102E5F}"/>
                          </a:ext>
                        </a:extLst>
                      </p:cNvPr>
                      <p:cNvSpPr>
                        <a:spLocks/>
                      </p:cNvSpPr>
                      <p:nvPr/>
                    </p:nvSpPr>
                    <p:spPr bwMode="auto">
                      <a:xfrm>
                        <a:off x="576"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FF00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36" name="Freeform 155">
                        <a:extLst>
                          <a:ext uri="{FF2B5EF4-FFF2-40B4-BE49-F238E27FC236}">
                            <a16:creationId xmlns:a16="http://schemas.microsoft.com/office/drawing/2014/main" id="{13A0261D-E1A8-D548-A8D9-96FDB2E7E006}"/>
                          </a:ext>
                        </a:extLst>
                      </p:cNvPr>
                      <p:cNvSpPr>
                        <a:spLocks/>
                      </p:cNvSpPr>
                      <p:nvPr/>
                    </p:nvSpPr>
                    <p:spPr bwMode="auto">
                      <a:xfrm flipH="1">
                        <a:off x="672"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FF00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grpSp>
              </p:grpSp>
            </p:grpSp>
            <p:grpSp>
              <p:nvGrpSpPr>
                <p:cNvPr id="100" name="Group 156">
                  <a:extLst>
                    <a:ext uri="{FF2B5EF4-FFF2-40B4-BE49-F238E27FC236}">
                      <a16:creationId xmlns:a16="http://schemas.microsoft.com/office/drawing/2014/main" id="{7F8B0106-C6C9-C348-918B-626D37A2D9A7}"/>
                    </a:ext>
                  </a:extLst>
                </p:cNvPr>
                <p:cNvGrpSpPr>
                  <a:grpSpLocks/>
                </p:cNvGrpSpPr>
                <p:nvPr/>
              </p:nvGrpSpPr>
              <p:grpSpPr bwMode="auto">
                <a:xfrm>
                  <a:off x="534" y="528"/>
                  <a:ext cx="228" cy="240"/>
                  <a:chOff x="432" y="882"/>
                  <a:chExt cx="576" cy="480"/>
                </a:xfrm>
              </p:grpSpPr>
              <p:grpSp>
                <p:nvGrpSpPr>
                  <p:cNvPr id="101" name="Group 157">
                    <a:extLst>
                      <a:ext uri="{FF2B5EF4-FFF2-40B4-BE49-F238E27FC236}">
                        <a16:creationId xmlns:a16="http://schemas.microsoft.com/office/drawing/2014/main" id="{1107E4E8-72C3-B74D-8CF8-B2E9354D4CD2}"/>
                      </a:ext>
                    </a:extLst>
                  </p:cNvPr>
                  <p:cNvGrpSpPr>
                    <a:grpSpLocks/>
                  </p:cNvGrpSpPr>
                  <p:nvPr/>
                </p:nvGrpSpPr>
                <p:grpSpPr bwMode="auto">
                  <a:xfrm>
                    <a:off x="432" y="882"/>
                    <a:ext cx="144" cy="480"/>
                    <a:chOff x="576" y="816"/>
                    <a:chExt cx="384" cy="576"/>
                  </a:xfrm>
                </p:grpSpPr>
                <p:grpSp>
                  <p:nvGrpSpPr>
                    <p:cNvPr id="123" name="Group 158">
                      <a:extLst>
                        <a:ext uri="{FF2B5EF4-FFF2-40B4-BE49-F238E27FC236}">
                          <a16:creationId xmlns:a16="http://schemas.microsoft.com/office/drawing/2014/main" id="{720D9517-693F-C344-827B-F8F0F139B2FD}"/>
                        </a:ext>
                      </a:extLst>
                    </p:cNvPr>
                    <p:cNvGrpSpPr>
                      <a:grpSpLocks/>
                    </p:cNvGrpSpPr>
                    <p:nvPr/>
                  </p:nvGrpSpPr>
                  <p:grpSpPr bwMode="auto">
                    <a:xfrm>
                      <a:off x="576" y="816"/>
                      <a:ext cx="192" cy="288"/>
                      <a:chOff x="576" y="816"/>
                      <a:chExt cx="192" cy="288"/>
                    </a:xfrm>
                  </p:grpSpPr>
                  <p:sp>
                    <p:nvSpPr>
                      <p:cNvPr id="127" name="Freeform 159">
                        <a:extLst>
                          <a:ext uri="{FF2B5EF4-FFF2-40B4-BE49-F238E27FC236}">
                            <a16:creationId xmlns:a16="http://schemas.microsoft.com/office/drawing/2014/main" id="{4CD990D8-A969-2540-923D-55024141645C}"/>
                          </a:ext>
                        </a:extLst>
                      </p:cNvPr>
                      <p:cNvSpPr>
                        <a:spLocks/>
                      </p:cNvSpPr>
                      <p:nvPr/>
                    </p:nvSpPr>
                    <p:spPr bwMode="auto">
                      <a:xfrm>
                        <a:off x="576"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FF00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28" name="Freeform 160">
                        <a:extLst>
                          <a:ext uri="{FF2B5EF4-FFF2-40B4-BE49-F238E27FC236}">
                            <a16:creationId xmlns:a16="http://schemas.microsoft.com/office/drawing/2014/main" id="{4851EB5D-6B5D-7341-A1FB-F5985FD265EF}"/>
                          </a:ext>
                        </a:extLst>
                      </p:cNvPr>
                      <p:cNvSpPr>
                        <a:spLocks/>
                      </p:cNvSpPr>
                      <p:nvPr/>
                    </p:nvSpPr>
                    <p:spPr bwMode="auto">
                      <a:xfrm flipH="1">
                        <a:off x="672"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FF00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grpSp>
                <p:grpSp>
                  <p:nvGrpSpPr>
                    <p:cNvPr id="124" name="Group 161">
                      <a:extLst>
                        <a:ext uri="{FF2B5EF4-FFF2-40B4-BE49-F238E27FC236}">
                          <a16:creationId xmlns:a16="http://schemas.microsoft.com/office/drawing/2014/main" id="{A51A39D8-112D-9546-80A5-04322601969D}"/>
                        </a:ext>
                      </a:extLst>
                    </p:cNvPr>
                    <p:cNvGrpSpPr>
                      <a:grpSpLocks/>
                    </p:cNvGrpSpPr>
                    <p:nvPr/>
                  </p:nvGrpSpPr>
                  <p:grpSpPr bwMode="auto">
                    <a:xfrm flipV="1">
                      <a:off x="768" y="1104"/>
                      <a:ext cx="192" cy="288"/>
                      <a:chOff x="576" y="816"/>
                      <a:chExt cx="192" cy="288"/>
                    </a:xfrm>
                  </p:grpSpPr>
                  <p:sp>
                    <p:nvSpPr>
                      <p:cNvPr id="125" name="Freeform 162">
                        <a:extLst>
                          <a:ext uri="{FF2B5EF4-FFF2-40B4-BE49-F238E27FC236}">
                            <a16:creationId xmlns:a16="http://schemas.microsoft.com/office/drawing/2014/main" id="{5E95084B-A53C-114D-A90A-405E2B1D9EDD}"/>
                          </a:ext>
                        </a:extLst>
                      </p:cNvPr>
                      <p:cNvSpPr>
                        <a:spLocks/>
                      </p:cNvSpPr>
                      <p:nvPr/>
                    </p:nvSpPr>
                    <p:spPr bwMode="auto">
                      <a:xfrm>
                        <a:off x="576"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FF00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26" name="Freeform 163">
                        <a:extLst>
                          <a:ext uri="{FF2B5EF4-FFF2-40B4-BE49-F238E27FC236}">
                            <a16:creationId xmlns:a16="http://schemas.microsoft.com/office/drawing/2014/main" id="{C11670FC-DFBD-2E4C-B525-AF8E36745480}"/>
                          </a:ext>
                        </a:extLst>
                      </p:cNvPr>
                      <p:cNvSpPr>
                        <a:spLocks/>
                      </p:cNvSpPr>
                      <p:nvPr/>
                    </p:nvSpPr>
                    <p:spPr bwMode="auto">
                      <a:xfrm flipH="1">
                        <a:off x="672"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FF00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grpSp>
              </p:grpSp>
              <p:grpSp>
                <p:nvGrpSpPr>
                  <p:cNvPr id="102" name="Group 164">
                    <a:extLst>
                      <a:ext uri="{FF2B5EF4-FFF2-40B4-BE49-F238E27FC236}">
                        <a16:creationId xmlns:a16="http://schemas.microsoft.com/office/drawing/2014/main" id="{2D550098-2081-1647-BB0C-997B12A8C65E}"/>
                      </a:ext>
                    </a:extLst>
                  </p:cNvPr>
                  <p:cNvGrpSpPr>
                    <a:grpSpLocks/>
                  </p:cNvGrpSpPr>
                  <p:nvPr/>
                </p:nvGrpSpPr>
                <p:grpSpPr bwMode="auto">
                  <a:xfrm>
                    <a:off x="576" y="882"/>
                    <a:ext cx="144" cy="480"/>
                    <a:chOff x="576" y="816"/>
                    <a:chExt cx="384" cy="576"/>
                  </a:xfrm>
                </p:grpSpPr>
                <p:grpSp>
                  <p:nvGrpSpPr>
                    <p:cNvPr id="117" name="Group 165">
                      <a:extLst>
                        <a:ext uri="{FF2B5EF4-FFF2-40B4-BE49-F238E27FC236}">
                          <a16:creationId xmlns:a16="http://schemas.microsoft.com/office/drawing/2014/main" id="{4AFDAF08-CA26-FD48-A87E-B895F361D656}"/>
                        </a:ext>
                      </a:extLst>
                    </p:cNvPr>
                    <p:cNvGrpSpPr>
                      <a:grpSpLocks/>
                    </p:cNvGrpSpPr>
                    <p:nvPr/>
                  </p:nvGrpSpPr>
                  <p:grpSpPr bwMode="auto">
                    <a:xfrm>
                      <a:off x="576" y="816"/>
                      <a:ext cx="192" cy="288"/>
                      <a:chOff x="576" y="816"/>
                      <a:chExt cx="192" cy="288"/>
                    </a:xfrm>
                  </p:grpSpPr>
                  <p:sp>
                    <p:nvSpPr>
                      <p:cNvPr id="121" name="Freeform 166">
                        <a:extLst>
                          <a:ext uri="{FF2B5EF4-FFF2-40B4-BE49-F238E27FC236}">
                            <a16:creationId xmlns:a16="http://schemas.microsoft.com/office/drawing/2014/main" id="{1B1B7471-88C8-6043-917A-AA13A9D446D7}"/>
                          </a:ext>
                        </a:extLst>
                      </p:cNvPr>
                      <p:cNvSpPr>
                        <a:spLocks/>
                      </p:cNvSpPr>
                      <p:nvPr/>
                    </p:nvSpPr>
                    <p:spPr bwMode="auto">
                      <a:xfrm>
                        <a:off x="576"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FF00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22" name="Freeform 167">
                        <a:extLst>
                          <a:ext uri="{FF2B5EF4-FFF2-40B4-BE49-F238E27FC236}">
                            <a16:creationId xmlns:a16="http://schemas.microsoft.com/office/drawing/2014/main" id="{1B22434D-0297-2347-A846-A679DC4A866F}"/>
                          </a:ext>
                        </a:extLst>
                      </p:cNvPr>
                      <p:cNvSpPr>
                        <a:spLocks/>
                      </p:cNvSpPr>
                      <p:nvPr/>
                    </p:nvSpPr>
                    <p:spPr bwMode="auto">
                      <a:xfrm flipH="1">
                        <a:off x="672"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FF00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grpSp>
                <p:grpSp>
                  <p:nvGrpSpPr>
                    <p:cNvPr id="118" name="Group 168">
                      <a:extLst>
                        <a:ext uri="{FF2B5EF4-FFF2-40B4-BE49-F238E27FC236}">
                          <a16:creationId xmlns:a16="http://schemas.microsoft.com/office/drawing/2014/main" id="{BA1DA94A-6234-0347-9324-D5C3D52AB490}"/>
                        </a:ext>
                      </a:extLst>
                    </p:cNvPr>
                    <p:cNvGrpSpPr>
                      <a:grpSpLocks/>
                    </p:cNvGrpSpPr>
                    <p:nvPr/>
                  </p:nvGrpSpPr>
                  <p:grpSpPr bwMode="auto">
                    <a:xfrm flipV="1">
                      <a:off x="768" y="1104"/>
                      <a:ext cx="192" cy="288"/>
                      <a:chOff x="576" y="816"/>
                      <a:chExt cx="192" cy="288"/>
                    </a:xfrm>
                  </p:grpSpPr>
                  <p:sp>
                    <p:nvSpPr>
                      <p:cNvPr id="119" name="Freeform 169">
                        <a:extLst>
                          <a:ext uri="{FF2B5EF4-FFF2-40B4-BE49-F238E27FC236}">
                            <a16:creationId xmlns:a16="http://schemas.microsoft.com/office/drawing/2014/main" id="{20945567-2151-0B48-B34A-36F31C311B4E}"/>
                          </a:ext>
                        </a:extLst>
                      </p:cNvPr>
                      <p:cNvSpPr>
                        <a:spLocks/>
                      </p:cNvSpPr>
                      <p:nvPr/>
                    </p:nvSpPr>
                    <p:spPr bwMode="auto">
                      <a:xfrm>
                        <a:off x="576"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FF00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20" name="Freeform 170">
                        <a:extLst>
                          <a:ext uri="{FF2B5EF4-FFF2-40B4-BE49-F238E27FC236}">
                            <a16:creationId xmlns:a16="http://schemas.microsoft.com/office/drawing/2014/main" id="{B1973189-9868-D34E-A3EC-AA31E287B107}"/>
                          </a:ext>
                        </a:extLst>
                      </p:cNvPr>
                      <p:cNvSpPr>
                        <a:spLocks/>
                      </p:cNvSpPr>
                      <p:nvPr/>
                    </p:nvSpPr>
                    <p:spPr bwMode="auto">
                      <a:xfrm flipH="1">
                        <a:off x="672"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FF00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grpSp>
              </p:grpSp>
              <p:grpSp>
                <p:nvGrpSpPr>
                  <p:cNvPr id="103" name="Group 171">
                    <a:extLst>
                      <a:ext uri="{FF2B5EF4-FFF2-40B4-BE49-F238E27FC236}">
                        <a16:creationId xmlns:a16="http://schemas.microsoft.com/office/drawing/2014/main" id="{0E17429B-44BB-CE49-A3BB-CAE0CB828ADC}"/>
                      </a:ext>
                    </a:extLst>
                  </p:cNvPr>
                  <p:cNvGrpSpPr>
                    <a:grpSpLocks/>
                  </p:cNvGrpSpPr>
                  <p:nvPr/>
                </p:nvGrpSpPr>
                <p:grpSpPr bwMode="auto">
                  <a:xfrm>
                    <a:off x="720" y="882"/>
                    <a:ext cx="144" cy="480"/>
                    <a:chOff x="576" y="816"/>
                    <a:chExt cx="384" cy="576"/>
                  </a:xfrm>
                </p:grpSpPr>
                <p:grpSp>
                  <p:nvGrpSpPr>
                    <p:cNvPr id="111" name="Group 172">
                      <a:extLst>
                        <a:ext uri="{FF2B5EF4-FFF2-40B4-BE49-F238E27FC236}">
                          <a16:creationId xmlns:a16="http://schemas.microsoft.com/office/drawing/2014/main" id="{F016A6D9-C531-CA4B-818D-5406EB9F4C65}"/>
                        </a:ext>
                      </a:extLst>
                    </p:cNvPr>
                    <p:cNvGrpSpPr>
                      <a:grpSpLocks/>
                    </p:cNvGrpSpPr>
                    <p:nvPr/>
                  </p:nvGrpSpPr>
                  <p:grpSpPr bwMode="auto">
                    <a:xfrm>
                      <a:off x="576" y="816"/>
                      <a:ext cx="192" cy="288"/>
                      <a:chOff x="576" y="816"/>
                      <a:chExt cx="192" cy="288"/>
                    </a:xfrm>
                  </p:grpSpPr>
                  <p:sp>
                    <p:nvSpPr>
                      <p:cNvPr id="115" name="Freeform 173">
                        <a:extLst>
                          <a:ext uri="{FF2B5EF4-FFF2-40B4-BE49-F238E27FC236}">
                            <a16:creationId xmlns:a16="http://schemas.microsoft.com/office/drawing/2014/main" id="{4F9CF975-2EBE-024E-AFE1-28B4BF5B345A}"/>
                          </a:ext>
                        </a:extLst>
                      </p:cNvPr>
                      <p:cNvSpPr>
                        <a:spLocks/>
                      </p:cNvSpPr>
                      <p:nvPr/>
                    </p:nvSpPr>
                    <p:spPr bwMode="auto">
                      <a:xfrm>
                        <a:off x="576"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FF00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16" name="Freeform 174">
                        <a:extLst>
                          <a:ext uri="{FF2B5EF4-FFF2-40B4-BE49-F238E27FC236}">
                            <a16:creationId xmlns:a16="http://schemas.microsoft.com/office/drawing/2014/main" id="{D3CBE315-14FF-8C44-B090-4FAB22A44708}"/>
                          </a:ext>
                        </a:extLst>
                      </p:cNvPr>
                      <p:cNvSpPr>
                        <a:spLocks/>
                      </p:cNvSpPr>
                      <p:nvPr/>
                    </p:nvSpPr>
                    <p:spPr bwMode="auto">
                      <a:xfrm flipH="1">
                        <a:off x="672"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FF00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grpSp>
                <p:grpSp>
                  <p:nvGrpSpPr>
                    <p:cNvPr id="112" name="Group 175">
                      <a:extLst>
                        <a:ext uri="{FF2B5EF4-FFF2-40B4-BE49-F238E27FC236}">
                          <a16:creationId xmlns:a16="http://schemas.microsoft.com/office/drawing/2014/main" id="{114B7C63-D441-3E47-851B-907AFEAAB610}"/>
                        </a:ext>
                      </a:extLst>
                    </p:cNvPr>
                    <p:cNvGrpSpPr>
                      <a:grpSpLocks/>
                    </p:cNvGrpSpPr>
                    <p:nvPr/>
                  </p:nvGrpSpPr>
                  <p:grpSpPr bwMode="auto">
                    <a:xfrm flipV="1">
                      <a:off x="768" y="1104"/>
                      <a:ext cx="192" cy="288"/>
                      <a:chOff x="576" y="816"/>
                      <a:chExt cx="192" cy="288"/>
                    </a:xfrm>
                  </p:grpSpPr>
                  <p:sp>
                    <p:nvSpPr>
                      <p:cNvPr id="113" name="Freeform 176">
                        <a:extLst>
                          <a:ext uri="{FF2B5EF4-FFF2-40B4-BE49-F238E27FC236}">
                            <a16:creationId xmlns:a16="http://schemas.microsoft.com/office/drawing/2014/main" id="{8D53F930-2462-584B-A9F2-728F05BBECC3}"/>
                          </a:ext>
                        </a:extLst>
                      </p:cNvPr>
                      <p:cNvSpPr>
                        <a:spLocks/>
                      </p:cNvSpPr>
                      <p:nvPr/>
                    </p:nvSpPr>
                    <p:spPr bwMode="auto">
                      <a:xfrm>
                        <a:off x="576"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FF00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14" name="Freeform 177">
                        <a:extLst>
                          <a:ext uri="{FF2B5EF4-FFF2-40B4-BE49-F238E27FC236}">
                            <a16:creationId xmlns:a16="http://schemas.microsoft.com/office/drawing/2014/main" id="{6D296402-BCE4-AE46-8D65-29396B6B784B}"/>
                          </a:ext>
                        </a:extLst>
                      </p:cNvPr>
                      <p:cNvSpPr>
                        <a:spLocks/>
                      </p:cNvSpPr>
                      <p:nvPr/>
                    </p:nvSpPr>
                    <p:spPr bwMode="auto">
                      <a:xfrm flipH="1">
                        <a:off x="672"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FF00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grpSp>
              </p:grpSp>
              <p:grpSp>
                <p:nvGrpSpPr>
                  <p:cNvPr id="104" name="Group 178">
                    <a:extLst>
                      <a:ext uri="{FF2B5EF4-FFF2-40B4-BE49-F238E27FC236}">
                        <a16:creationId xmlns:a16="http://schemas.microsoft.com/office/drawing/2014/main" id="{CEFD6696-505E-CB47-B946-4B6438C06461}"/>
                      </a:ext>
                    </a:extLst>
                  </p:cNvPr>
                  <p:cNvGrpSpPr>
                    <a:grpSpLocks/>
                  </p:cNvGrpSpPr>
                  <p:nvPr/>
                </p:nvGrpSpPr>
                <p:grpSpPr bwMode="auto">
                  <a:xfrm>
                    <a:off x="864" y="882"/>
                    <a:ext cx="144" cy="480"/>
                    <a:chOff x="576" y="816"/>
                    <a:chExt cx="384" cy="576"/>
                  </a:xfrm>
                </p:grpSpPr>
                <p:grpSp>
                  <p:nvGrpSpPr>
                    <p:cNvPr id="105" name="Group 179">
                      <a:extLst>
                        <a:ext uri="{FF2B5EF4-FFF2-40B4-BE49-F238E27FC236}">
                          <a16:creationId xmlns:a16="http://schemas.microsoft.com/office/drawing/2014/main" id="{9BF421E7-6C79-BE46-8704-C044D5FB38FC}"/>
                        </a:ext>
                      </a:extLst>
                    </p:cNvPr>
                    <p:cNvGrpSpPr>
                      <a:grpSpLocks/>
                    </p:cNvGrpSpPr>
                    <p:nvPr/>
                  </p:nvGrpSpPr>
                  <p:grpSpPr bwMode="auto">
                    <a:xfrm>
                      <a:off x="576" y="816"/>
                      <a:ext cx="192" cy="288"/>
                      <a:chOff x="576" y="816"/>
                      <a:chExt cx="192" cy="288"/>
                    </a:xfrm>
                  </p:grpSpPr>
                  <p:sp>
                    <p:nvSpPr>
                      <p:cNvPr id="109" name="Freeform 180">
                        <a:extLst>
                          <a:ext uri="{FF2B5EF4-FFF2-40B4-BE49-F238E27FC236}">
                            <a16:creationId xmlns:a16="http://schemas.microsoft.com/office/drawing/2014/main" id="{510FAED8-41EE-A842-B7AB-CABA380F5542}"/>
                          </a:ext>
                        </a:extLst>
                      </p:cNvPr>
                      <p:cNvSpPr>
                        <a:spLocks/>
                      </p:cNvSpPr>
                      <p:nvPr/>
                    </p:nvSpPr>
                    <p:spPr bwMode="auto">
                      <a:xfrm>
                        <a:off x="576"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FF00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10" name="Freeform 181">
                        <a:extLst>
                          <a:ext uri="{FF2B5EF4-FFF2-40B4-BE49-F238E27FC236}">
                            <a16:creationId xmlns:a16="http://schemas.microsoft.com/office/drawing/2014/main" id="{CC882EF9-4840-4446-AD7D-D94A70E749F8}"/>
                          </a:ext>
                        </a:extLst>
                      </p:cNvPr>
                      <p:cNvSpPr>
                        <a:spLocks/>
                      </p:cNvSpPr>
                      <p:nvPr/>
                    </p:nvSpPr>
                    <p:spPr bwMode="auto">
                      <a:xfrm flipH="1">
                        <a:off x="672"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FF00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grpSp>
                <p:grpSp>
                  <p:nvGrpSpPr>
                    <p:cNvPr id="106" name="Group 182">
                      <a:extLst>
                        <a:ext uri="{FF2B5EF4-FFF2-40B4-BE49-F238E27FC236}">
                          <a16:creationId xmlns:a16="http://schemas.microsoft.com/office/drawing/2014/main" id="{BC1459DA-C1DC-CF49-B3D7-B4DDAE406D62}"/>
                        </a:ext>
                      </a:extLst>
                    </p:cNvPr>
                    <p:cNvGrpSpPr>
                      <a:grpSpLocks/>
                    </p:cNvGrpSpPr>
                    <p:nvPr/>
                  </p:nvGrpSpPr>
                  <p:grpSpPr bwMode="auto">
                    <a:xfrm flipV="1">
                      <a:off x="768" y="1104"/>
                      <a:ext cx="192" cy="288"/>
                      <a:chOff x="576" y="816"/>
                      <a:chExt cx="192" cy="288"/>
                    </a:xfrm>
                  </p:grpSpPr>
                  <p:sp>
                    <p:nvSpPr>
                      <p:cNvPr id="107" name="Freeform 183">
                        <a:extLst>
                          <a:ext uri="{FF2B5EF4-FFF2-40B4-BE49-F238E27FC236}">
                            <a16:creationId xmlns:a16="http://schemas.microsoft.com/office/drawing/2014/main" id="{B10BC32D-A341-7545-B799-CEB5970ABE46}"/>
                          </a:ext>
                        </a:extLst>
                      </p:cNvPr>
                      <p:cNvSpPr>
                        <a:spLocks/>
                      </p:cNvSpPr>
                      <p:nvPr/>
                    </p:nvSpPr>
                    <p:spPr bwMode="auto">
                      <a:xfrm>
                        <a:off x="576"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FF00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8" name="Freeform 184">
                        <a:extLst>
                          <a:ext uri="{FF2B5EF4-FFF2-40B4-BE49-F238E27FC236}">
                            <a16:creationId xmlns:a16="http://schemas.microsoft.com/office/drawing/2014/main" id="{B1A561CF-1D98-E843-AADE-3ABFE69B81F2}"/>
                          </a:ext>
                        </a:extLst>
                      </p:cNvPr>
                      <p:cNvSpPr>
                        <a:spLocks/>
                      </p:cNvSpPr>
                      <p:nvPr/>
                    </p:nvSpPr>
                    <p:spPr bwMode="auto">
                      <a:xfrm flipH="1">
                        <a:off x="672"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FF00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grpSp>
              </p:grpSp>
            </p:grpSp>
          </p:grpSp>
          <p:grpSp>
            <p:nvGrpSpPr>
              <p:cNvPr id="28" name="Group 187">
                <a:extLst>
                  <a:ext uri="{FF2B5EF4-FFF2-40B4-BE49-F238E27FC236}">
                    <a16:creationId xmlns:a16="http://schemas.microsoft.com/office/drawing/2014/main" id="{A74FC05E-4AB4-FD40-B56A-C562E0B589E2}"/>
                  </a:ext>
                </a:extLst>
              </p:cNvPr>
              <p:cNvGrpSpPr>
                <a:grpSpLocks/>
              </p:cNvGrpSpPr>
              <p:nvPr/>
            </p:nvGrpSpPr>
            <p:grpSpPr bwMode="auto">
              <a:xfrm>
                <a:off x="7333536" y="3347221"/>
                <a:ext cx="1308713" cy="382430"/>
                <a:chOff x="306" y="528"/>
                <a:chExt cx="456" cy="240"/>
              </a:xfrm>
            </p:grpSpPr>
            <p:grpSp>
              <p:nvGrpSpPr>
                <p:cNvPr id="41" name="Group 188">
                  <a:extLst>
                    <a:ext uri="{FF2B5EF4-FFF2-40B4-BE49-F238E27FC236}">
                      <a16:creationId xmlns:a16="http://schemas.microsoft.com/office/drawing/2014/main" id="{655F982A-A053-F24E-A976-75BFF4F25C97}"/>
                    </a:ext>
                  </a:extLst>
                </p:cNvPr>
                <p:cNvGrpSpPr>
                  <a:grpSpLocks/>
                </p:cNvGrpSpPr>
                <p:nvPr/>
              </p:nvGrpSpPr>
              <p:grpSpPr bwMode="auto">
                <a:xfrm>
                  <a:off x="306" y="528"/>
                  <a:ext cx="228" cy="240"/>
                  <a:chOff x="432" y="882"/>
                  <a:chExt cx="576" cy="480"/>
                </a:xfrm>
              </p:grpSpPr>
              <p:grpSp>
                <p:nvGrpSpPr>
                  <p:cNvPr id="71" name="Group 189">
                    <a:extLst>
                      <a:ext uri="{FF2B5EF4-FFF2-40B4-BE49-F238E27FC236}">
                        <a16:creationId xmlns:a16="http://schemas.microsoft.com/office/drawing/2014/main" id="{EF52115D-2B89-0347-AB90-127002EA75F4}"/>
                      </a:ext>
                    </a:extLst>
                  </p:cNvPr>
                  <p:cNvGrpSpPr>
                    <a:grpSpLocks/>
                  </p:cNvGrpSpPr>
                  <p:nvPr/>
                </p:nvGrpSpPr>
                <p:grpSpPr bwMode="auto">
                  <a:xfrm>
                    <a:off x="432" y="882"/>
                    <a:ext cx="144" cy="480"/>
                    <a:chOff x="576" y="816"/>
                    <a:chExt cx="384" cy="576"/>
                  </a:xfrm>
                </p:grpSpPr>
                <p:grpSp>
                  <p:nvGrpSpPr>
                    <p:cNvPr id="93" name="Group 190">
                      <a:extLst>
                        <a:ext uri="{FF2B5EF4-FFF2-40B4-BE49-F238E27FC236}">
                          <a16:creationId xmlns:a16="http://schemas.microsoft.com/office/drawing/2014/main" id="{328BD20C-B801-1E40-B1CC-4276AEF96644}"/>
                        </a:ext>
                      </a:extLst>
                    </p:cNvPr>
                    <p:cNvGrpSpPr>
                      <a:grpSpLocks/>
                    </p:cNvGrpSpPr>
                    <p:nvPr/>
                  </p:nvGrpSpPr>
                  <p:grpSpPr bwMode="auto">
                    <a:xfrm>
                      <a:off x="576" y="816"/>
                      <a:ext cx="192" cy="288"/>
                      <a:chOff x="576" y="816"/>
                      <a:chExt cx="192" cy="288"/>
                    </a:xfrm>
                  </p:grpSpPr>
                  <p:sp>
                    <p:nvSpPr>
                      <p:cNvPr id="97" name="Freeform 191">
                        <a:extLst>
                          <a:ext uri="{FF2B5EF4-FFF2-40B4-BE49-F238E27FC236}">
                            <a16:creationId xmlns:a16="http://schemas.microsoft.com/office/drawing/2014/main" id="{2FDC8E8D-FC37-CB4A-A7AA-8B6098F4D885}"/>
                          </a:ext>
                        </a:extLst>
                      </p:cNvPr>
                      <p:cNvSpPr>
                        <a:spLocks/>
                      </p:cNvSpPr>
                      <p:nvPr/>
                    </p:nvSpPr>
                    <p:spPr bwMode="auto">
                      <a:xfrm>
                        <a:off x="576"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0000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98" name="Freeform 192">
                        <a:extLst>
                          <a:ext uri="{FF2B5EF4-FFF2-40B4-BE49-F238E27FC236}">
                            <a16:creationId xmlns:a16="http://schemas.microsoft.com/office/drawing/2014/main" id="{F0BCDAFA-9029-FA41-9C23-016E1BE9C550}"/>
                          </a:ext>
                        </a:extLst>
                      </p:cNvPr>
                      <p:cNvSpPr>
                        <a:spLocks/>
                      </p:cNvSpPr>
                      <p:nvPr/>
                    </p:nvSpPr>
                    <p:spPr bwMode="auto">
                      <a:xfrm flipH="1">
                        <a:off x="672"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0000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grpSp>
                <p:grpSp>
                  <p:nvGrpSpPr>
                    <p:cNvPr id="94" name="Group 193">
                      <a:extLst>
                        <a:ext uri="{FF2B5EF4-FFF2-40B4-BE49-F238E27FC236}">
                          <a16:creationId xmlns:a16="http://schemas.microsoft.com/office/drawing/2014/main" id="{3410B305-D2D2-AB4C-BC17-259C89F32198}"/>
                        </a:ext>
                      </a:extLst>
                    </p:cNvPr>
                    <p:cNvGrpSpPr>
                      <a:grpSpLocks/>
                    </p:cNvGrpSpPr>
                    <p:nvPr/>
                  </p:nvGrpSpPr>
                  <p:grpSpPr bwMode="auto">
                    <a:xfrm flipV="1">
                      <a:off x="768" y="1104"/>
                      <a:ext cx="192" cy="288"/>
                      <a:chOff x="576" y="816"/>
                      <a:chExt cx="192" cy="288"/>
                    </a:xfrm>
                  </p:grpSpPr>
                  <p:sp>
                    <p:nvSpPr>
                      <p:cNvPr id="95" name="Freeform 194">
                        <a:extLst>
                          <a:ext uri="{FF2B5EF4-FFF2-40B4-BE49-F238E27FC236}">
                            <a16:creationId xmlns:a16="http://schemas.microsoft.com/office/drawing/2014/main" id="{F39F01BC-0B65-5642-B73C-74A19FC4EEA7}"/>
                          </a:ext>
                        </a:extLst>
                      </p:cNvPr>
                      <p:cNvSpPr>
                        <a:spLocks/>
                      </p:cNvSpPr>
                      <p:nvPr/>
                    </p:nvSpPr>
                    <p:spPr bwMode="auto">
                      <a:xfrm>
                        <a:off x="576"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0000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96" name="Freeform 195">
                        <a:extLst>
                          <a:ext uri="{FF2B5EF4-FFF2-40B4-BE49-F238E27FC236}">
                            <a16:creationId xmlns:a16="http://schemas.microsoft.com/office/drawing/2014/main" id="{D4341FEE-5F7E-9A4A-A30C-3C190593ABF7}"/>
                          </a:ext>
                        </a:extLst>
                      </p:cNvPr>
                      <p:cNvSpPr>
                        <a:spLocks/>
                      </p:cNvSpPr>
                      <p:nvPr/>
                    </p:nvSpPr>
                    <p:spPr bwMode="auto">
                      <a:xfrm flipH="1">
                        <a:off x="672"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0000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grpSp>
              </p:grpSp>
              <p:grpSp>
                <p:nvGrpSpPr>
                  <p:cNvPr id="72" name="Group 196">
                    <a:extLst>
                      <a:ext uri="{FF2B5EF4-FFF2-40B4-BE49-F238E27FC236}">
                        <a16:creationId xmlns:a16="http://schemas.microsoft.com/office/drawing/2014/main" id="{79068B5F-07AC-3747-AF88-2B4506B410E3}"/>
                      </a:ext>
                    </a:extLst>
                  </p:cNvPr>
                  <p:cNvGrpSpPr>
                    <a:grpSpLocks/>
                  </p:cNvGrpSpPr>
                  <p:nvPr/>
                </p:nvGrpSpPr>
                <p:grpSpPr bwMode="auto">
                  <a:xfrm>
                    <a:off x="576" y="882"/>
                    <a:ext cx="144" cy="480"/>
                    <a:chOff x="576" y="816"/>
                    <a:chExt cx="384" cy="576"/>
                  </a:xfrm>
                </p:grpSpPr>
                <p:grpSp>
                  <p:nvGrpSpPr>
                    <p:cNvPr id="87" name="Group 197">
                      <a:extLst>
                        <a:ext uri="{FF2B5EF4-FFF2-40B4-BE49-F238E27FC236}">
                          <a16:creationId xmlns:a16="http://schemas.microsoft.com/office/drawing/2014/main" id="{20B7F035-0BA8-8F40-9E5C-E41C8B52C00E}"/>
                        </a:ext>
                      </a:extLst>
                    </p:cNvPr>
                    <p:cNvGrpSpPr>
                      <a:grpSpLocks/>
                    </p:cNvGrpSpPr>
                    <p:nvPr/>
                  </p:nvGrpSpPr>
                  <p:grpSpPr bwMode="auto">
                    <a:xfrm>
                      <a:off x="576" y="816"/>
                      <a:ext cx="192" cy="288"/>
                      <a:chOff x="576" y="816"/>
                      <a:chExt cx="192" cy="288"/>
                    </a:xfrm>
                  </p:grpSpPr>
                  <p:sp>
                    <p:nvSpPr>
                      <p:cNvPr id="91" name="Freeform 198">
                        <a:extLst>
                          <a:ext uri="{FF2B5EF4-FFF2-40B4-BE49-F238E27FC236}">
                            <a16:creationId xmlns:a16="http://schemas.microsoft.com/office/drawing/2014/main" id="{BDDEA3EF-2A97-1247-BFE6-97D6D21F88D1}"/>
                          </a:ext>
                        </a:extLst>
                      </p:cNvPr>
                      <p:cNvSpPr>
                        <a:spLocks/>
                      </p:cNvSpPr>
                      <p:nvPr/>
                    </p:nvSpPr>
                    <p:spPr bwMode="auto">
                      <a:xfrm>
                        <a:off x="576"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0000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92" name="Freeform 199">
                        <a:extLst>
                          <a:ext uri="{FF2B5EF4-FFF2-40B4-BE49-F238E27FC236}">
                            <a16:creationId xmlns:a16="http://schemas.microsoft.com/office/drawing/2014/main" id="{EAE6DE2A-A7DD-1F4A-BE70-B3690432BFCF}"/>
                          </a:ext>
                        </a:extLst>
                      </p:cNvPr>
                      <p:cNvSpPr>
                        <a:spLocks/>
                      </p:cNvSpPr>
                      <p:nvPr/>
                    </p:nvSpPr>
                    <p:spPr bwMode="auto">
                      <a:xfrm flipH="1">
                        <a:off x="672"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0000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grpSp>
                <p:grpSp>
                  <p:nvGrpSpPr>
                    <p:cNvPr id="88" name="Group 200">
                      <a:extLst>
                        <a:ext uri="{FF2B5EF4-FFF2-40B4-BE49-F238E27FC236}">
                          <a16:creationId xmlns:a16="http://schemas.microsoft.com/office/drawing/2014/main" id="{3619C7E8-3E10-7D4A-BFDF-78B7EEB4B8A8}"/>
                        </a:ext>
                      </a:extLst>
                    </p:cNvPr>
                    <p:cNvGrpSpPr>
                      <a:grpSpLocks/>
                    </p:cNvGrpSpPr>
                    <p:nvPr/>
                  </p:nvGrpSpPr>
                  <p:grpSpPr bwMode="auto">
                    <a:xfrm flipV="1">
                      <a:off x="768" y="1104"/>
                      <a:ext cx="192" cy="288"/>
                      <a:chOff x="576" y="816"/>
                      <a:chExt cx="192" cy="288"/>
                    </a:xfrm>
                  </p:grpSpPr>
                  <p:sp>
                    <p:nvSpPr>
                      <p:cNvPr id="89" name="Freeform 201">
                        <a:extLst>
                          <a:ext uri="{FF2B5EF4-FFF2-40B4-BE49-F238E27FC236}">
                            <a16:creationId xmlns:a16="http://schemas.microsoft.com/office/drawing/2014/main" id="{026FEE71-60BB-A744-AE8E-5B0BBEB3ADF2}"/>
                          </a:ext>
                        </a:extLst>
                      </p:cNvPr>
                      <p:cNvSpPr>
                        <a:spLocks/>
                      </p:cNvSpPr>
                      <p:nvPr/>
                    </p:nvSpPr>
                    <p:spPr bwMode="auto">
                      <a:xfrm>
                        <a:off x="576"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0000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90" name="Freeform 202">
                        <a:extLst>
                          <a:ext uri="{FF2B5EF4-FFF2-40B4-BE49-F238E27FC236}">
                            <a16:creationId xmlns:a16="http://schemas.microsoft.com/office/drawing/2014/main" id="{28048357-2325-3145-92B2-1C7D7C791E13}"/>
                          </a:ext>
                        </a:extLst>
                      </p:cNvPr>
                      <p:cNvSpPr>
                        <a:spLocks/>
                      </p:cNvSpPr>
                      <p:nvPr/>
                    </p:nvSpPr>
                    <p:spPr bwMode="auto">
                      <a:xfrm flipH="1">
                        <a:off x="672"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0000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grpSp>
              </p:grpSp>
              <p:grpSp>
                <p:nvGrpSpPr>
                  <p:cNvPr id="73" name="Group 203">
                    <a:extLst>
                      <a:ext uri="{FF2B5EF4-FFF2-40B4-BE49-F238E27FC236}">
                        <a16:creationId xmlns:a16="http://schemas.microsoft.com/office/drawing/2014/main" id="{902C2475-AAD8-0949-900E-B72698092F22}"/>
                      </a:ext>
                    </a:extLst>
                  </p:cNvPr>
                  <p:cNvGrpSpPr>
                    <a:grpSpLocks/>
                  </p:cNvGrpSpPr>
                  <p:nvPr/>
                </p:nvGrpSpPr>
                <p:grpSpPr bwMode="auto">
                  <a:xfrm>
                    <a:off x="720" y="882"/>
                    <a:ext cx="144" cy="480"/>
                    <a:chOff x="576" y="816"/>
                    <a:chExt cx="384" cy="576"/>
                  </a:xfrm>
                </p:grpSpPr>
                <p:grpSp>
                  <p:nvGrpSpPr>
                    <p:cNvPr id="81" name="Group 204">
                      <a:extLst>
                        <a:ext uri="{FF2B5EF4-FFF2-40B4-BE49-F238E27FC236}">
                          <a16:creationId xmlns:a16="http://schemas.microsoft.com/office/drawing/2014/main" id="{CADD55DA-F0B3-D742-B9C8-25A8899CF674}"/>
                        </a:ext>
                      </a:extLst>
                    </p:cNvPr>
                    <p:cNvGrpSpPr>
                      <a:grpSpLocks/>
                    </p:cNvGrpSpPr>
                    <p:nvPr/>
                  </p:nvGrpSpPr>
                  <p:grpSpPr bwMode="auto">
                    <a:xfrm>
                      <a:off x="576" y="816"/>
                      <a:ext cx="192" cy="288"/>
                      <a:chOff x="576" y="816"/>
                      <a:chExt cx="192" cy="288"/>
                    </a:xfrm>
                  </p:grpSpPr>
                  <p:sp>
                    <p:nvSpPr>
                      <p:cNvPr id="85" name="Freeform 205">
                        <a:extLst>
                          <a:ext uri="{FF2B5EF4-FFF2-40B4-BE49-F238E27FC236}">
                            <a16:creationId xmlns:a16="http://schemas.microsoft.com/office/drawing/2014/main" id="{291A7612-2F32-C746-A92F-41E556B984D7}"/>
                          </a:ext>
                        </a:extLst>
                      </p:cNvPr>
                      <p:cNvSpPr>
                        <a:spLocks/>
                      </p:cNvSpPr>
                      <p:nvPr/>
                    </p:nvSpPr>
                    <p:spPr bwMode="auto">
                      <a:xfrm>
                        <a:off x="576"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0000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86" name="Freeform 206">
                        <a:extLst>
                          <a:ext uri="{FF2B5EF4-FFF2-40B4-BE49-F238E27FC236}">
                            <a16:creationId xmlns:a16="http://schemas.microsoft.com/office/drawing/2014/main" id="{FC95D332-7BB4-0C4E-9B69-DFA21F8FFE00}"/>
                          </a:ext>
                        </a:extLst>
                      </p:cNvPr>
                      <p:cNvSpPr>
                        <a:spLocks/>
                      </p:cNvSpPr>
                      <p:nvPr/>
                    </p:nvSpPr>
                    <p:spPr bwMode="auto">
                      <a:xfrm flipH="1">
                        <a:off x="672"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0000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grpSp>
                <p:grpSp>
                  <p:nvGrpSpPr>
                    <p:cNvPr id="82" name="Group 207">
                      <a:extLst>
                        <a:ext uri="{FF2B5EF4-FFF2-40B4-BE49-F238E27FC236}">
                          <a16:creationId xmlns:a16="http://schemas.microsoft.com/office/drawing/2014/main" id="{0A8D10E2-6A01-574B-A3FB-D07D774FB7A0}"/>
                        </a:ext>
                      </a:extLst>
                    </p:cNvPr>
                    <p:cNvGrpSpPr>
                      <a:grpSpLocks/>
                    </p:cNvGrpSpPr>
                    <p:nvPr/>
                  </p:nvGrpSpPr>
                  <p:grpSpPr bwMode="auto">
                    <a:xfrm flipV="1">
                      <a:off x="768" y="1104"/>
                      <a:ext cx="192" cy="288"/>
                      <a:chOff x="576" y="816"/>
                      <a:chExt cx="192" cy="288"/>
                    </a:xfrm>
                  </p:grpSpPr>
                  <p:sp>
                    <p:nvSpPr>
                      <p:cNvPr id="83" name="Freeform 208">
                        <a:extLst>
                          <a:ext uri="{FF2B5EF4-FFF2-40B4-BE49-F238E27FC236}">
                            <a16:creationId xmlns:a16="http://schemas.microsoft.com/office/drawing/2014/main" id="{35399495-AB17-024C-B3B8-EDF9486EAD44}"/>
                          </a:ext>
                        </a:extLst>
                      </p:cNvPr>
                      <p:cNvSpPr>
                        <a:spLocks/>
                      </p:cNvSpPr>
                      <p:nvPr/>
                    </p:nvSpPr>
                    <p:spPr bwMode="auto">
                      <a:xfrm>
                        <a:off x="576"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0000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84" name="Freeform 209">
                        <a:extLst>
                          <a:ext uri="{FF2B5EF4-FFF2-40B4-BE49-F238E27FC236}">
                            <a16:creationId xmlns:a16="http://schemas.microsoft.com/office/drawing/2014/main" id="{E63248AC-2CC7-544C-9C96-6CC3518DC348}"/>
                          </a:ext>
                        </a:extLst>
                      </p:cNvPr>
                      <p:cNvSpPr>
                        <a:spLocks/>
                      </p:cNvSpPr>
                      <p:nvPr/>
                    </p:nvSpPr>
                    <p:spPr bwMode="auto">
                      <a:xfrm flipH="1">
                        <a:off x="672"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0000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grpSp>
              </p:grpSp>
              <p:grpSp>
                <p:nvGrpSpPr>
                  <p:cNvPr id="74" name="Group 210">
                    <a:extLst>
                      <a:ext uri="{FF2B5EF4-FFF2-40B4-BE49-F238E27FC236}">
                        <a16:creationId xmlns:a16="http://schemas.microsoft.com/office/drawing/2014/main" id="{B4DD2CA3-FD24-2747-A1EF-E0B3AECC7A51}"/>
                      </a:ext>
                    </a:extLst>
                  </p:cNvPr>
                  <p:cNvGrpSpPr>
                    <a:grpSpLocks/>
                  </p:cNvGrpSpPr>
                  <p:nvPr/>
                </p:nvGrpSpPr>
                <p:grpSpPr bwMode="auto">
                  <a:xfrm>
                    <a:off x="864" y="882"/>
                    <a:ext cx="144" cy="480"/>
                    <a:chOff x="576" y="816"/>
                    <a:chExt cx="384" cy="576"/>
                  </a:xfrm>
                </p:grpSpPr>
                <p:grpSp>
                  <p:nvGrpSpPr>
                    <p:cNvPr id="75" name="Group 211">
                      <a:extLst>
                        <a:ext uri="{FF2B5EF4-FFF2-40B4-BE49-F238E27FC236}">
                          <a16:creationId xmlns:a16="http://schemas.microsoft.com/office/drawing/2014/main" id="{6FA5B219-7C3E-5140-B0CA-C5E84410A0F3}"/>
                        </a:ext>
                      </a:extLst>
                    </p:cNvPr>
                    <p:cNvGrpSpPr>
                      <a:grpSpLocks/>
                    </p:cNvGrpSpPr>
                    <p:nvPr/>
                  </p:nvGrpSpPr>
                  <p:grpSpPr bwMode="auto">
                    <a:xfrm>
                      <a:off x="576" y="816"/>
                      <a:ext cx="192" cy="288"/>
                      <a:chOff x="576" y="816"/>
                      <a:chExt cx="192" cy="288"/>
                    </a:xfrm>
                  </p:grpSpPr>
                  <p:sp>
                    <p:nvSpPr>
                      <p:cNvPr id="79" name="Freeform 212">
                        <a:extLst>
                          <a:ext uri="{FF2B5EF4-FFF2-40B4-BE49-F238E27FC236}">
                            <a16:creationId xmlns:a16="http://schemas.microsoft.com/office/drawing/2014/main" id="{9F0173D8-C0CC-6A4C-BE63-626BC9CE6B17}"/>
                          </a:ext>
                        </a:extLst>
                      </p:cNvPr>
                      <p:cNvSpPr>
                        <a:spLocks/>
                      </p:cNvSpPr>
                      <p:nvPr/>
                    </p:nvSpPr>
                    <p:spPr bwMode="auto">
                      <a:xfrm>
                        <a:off x="576"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0000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80" name="Freeform 213">
                        <a:extLst>
                          <a:ext uri="{FF2B5EF4-FFF2-40B4-BE49-F238E27FC236}">
                            <a16:creationId xmlns:a16="http://schemas.microsoft.com/office/drawing/2014/main" id="{C8BED499-42EA-1F4E-A94D-6FC7A77E9333}"/>
                          </a:ext>
                        </a:extLst>
                      </p:cNvPr>
                      <p:cNvSpPr>
                        <a:spLocks/>
                      </p:cNvSpPr>
                      <p:nvPr/>
                    </p:nvSpPr>
                    <p:spPr bwMode="auto">
                      <a:xfrm flipH="1">
                        <a:off x="672"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0000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grpSp>
                <p:grpSp>
                  <p:nvGrpSpPr>
                    <p:cNvPr id="76" name="Group 214">
                      <a:extLst>
                        <a:ext uri="{FF2B5EF4-FFF2-40B4-BE49-F238E27FC236}">
                          <a16:creationId xmlns:a16="http://schemas.microsoft.com/office/drawing/2014/main" id="{4C162CDE-B61D-5B46-ADE8-61ECE64EEAD0}"/>
                        </a:ext>
                      </a:extLst>
                    </p:cNvPr>
                    <p:cNvGrpSpPr>
                      <a:grpSpLocks/>
                    </p:cNvGrpSpPr>
                    <p:nvPr/>
                  </p:nvGrpSpPr>
                  <p:grpSpPr bwMode="auto">
                    <a:xfrm flipV="1">
                      <a:off x="768" y="1104"/>
                      <a:ext cx="192" cy="288"/>
                      <a:chOff x="576" y="816"/>
                      <a:chExt cx="192" cy="288"/>
                    </a:xfrm>
                  </p:grpSpPr>
                  <p:sp>
                    <p:nvSpPr>
                      <p:cNvPr id="77" name="Freeform 215">
                        <a:extLst>
                          <a:ext uri="{FF2B5EF4-FFF2-40B4-BE49-F238E27FC236}">
                            <a16:creationId xmlns:a16="http://schemas.microsoft.com/office/drawing/2014/main" id="{57633C16-8A2F-9A4B-BD73-C522D8C8506F}"/>
                          </a:ext>
                        </a:extLst>
                      </p:cNvPr>
                      <p:cNvSpPr>
                        <a:spLocks/>
                      </p:cNvSpPr>
                      <p:nvPr/>
                    </p:nvSpPr>
                    <p:spPr bwMode="auto">
                      <a:xfrm>
                        <a:off x="576"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0000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78" name="Freeform 216">
                        <a:extLst>
                          <a:ext uri="{FF2B5EF4-FFF2-40B4-BE49-F238E27FC236}">
                            <a16:creationId xmlns:a16="http://schemas.microsoft.com/office/drawing/2014/main" id="{C677AF4C-73C6-EC4E-A132-870884A13462}"/>
                          </a:ext>
                        </a:extLst>
                      </p:cNvPr>
                      <p:cNvSpPr>
                        <a:spLocks/>
                      </p:cNvSpPr>
                      <p:nvPr/>
                    </p:nvSpPr>
                    <p:spPr bwMode="auto">
                      <a:xfrm flipH="1">
                        <a:off x="672"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0000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grpSp>
              </p:grpSp>
            </p:grpSp>
            <p:grpSp>
              <p:nvGrpSpPr>
                <p:cNvPr id="42" name="Group 217">
                  <a:extLst>
                    <a:ext uri="{FF2B5EF4-FFF2-40B4-BE49-F238E27FC236}">
                      <a16:creationId xmlns:a16="http://schemas.microsoft.com/office/drawing/2014/main" id="{493084D5-F661-C446-87C0-9BD300243A48}"/>
                    </a:ext>
                  </a:extLst>
                </p:cNvPr>
                <p:cNvGrpSpPr>
                  <a:grpSpLocks/>
                </p:cNvGrpSpPr>
                <p:nvPr/>
              </p:nvGrpSpPr>
              <p:grpSpPr bwMode="auto">
                <a:xfrm>
                  <a:off x="534" y="528"/>
                  <a:ext cx="228" cy="240"/>
                  <a:chOff x="432" y="882"/>
                  <a:chExt cx="576" cy="480"/>
                </a:xfrm>
              </p:grpSpPr>
              <p:grpSp>
                <p:nvGrpSpPr>
                  <p:cNvPr id="43" name="Group 218">
                    <a:extLst>
                      <a:ext uri="{FF2B5EF4-FFF2-40B4-BE49-F238E27FC236}">
                        <a16:creationId xmlns:a16="http://schemas.microsoft.com/office/drawing/2014/main" id="{2D2D878E-DC5E-6B4E-8BC4-D05BA8F59D96}"/>
                      </a:ext>
                    </a:extLst>
                  </p:cNvPr>
                  <p:cNvGrpSpPr>
                    <a:grpSpLocks/>
                  </p:cNvGrpSpPr>
                  <p:nvPr/>
                </p:nvGrpSpPr>
                <p:grpSpPr bwMode="auto">
                  <a:xfrm>
                    <a:off x="432" y="882"/>
                    <a:ext cx="144" cy="480"/>
                    <a:chOff x="576" y="816"/>
                    <a:chExt cx="384" cy="576"/>
                  </a:xfrm>
                </p:grpSpPr>
                <p:grpSp>
                  <p:nvGrpSpPr>
                    <p:cNvPr id="65" name="Group 219">
                      <a:extLst>
                        <a:ext uri="{FF2B5EF4-FFF2-40B4-BE49-F238E27FC236}">
                          <a16:creationId xmlns:a16="http://schemas.microsoft.com/office/drawing/2014/main" id="{597F0DFB-8673-0448-8E3D-0651253E84FB}"/>
                        </a:ext>
                      </a:extLst>
                    </p:cNvPr>
                    <p:cNvGrpSpPr>
                      <a:grpSpLocks/>
                    </p:cNvGrpSpPr>
                    <p:nvPr/>
                  </p:nvGrpSpPr>
                  <p:grpSpPr bwMode="auto">
                    <a:xfrm>
                      <a:off x="576" y="816"/>
                      <a:ext cx="192" cy="288"/>
                      <a:chOff x="576" y="816"/>
                      <a:chExt cx="192" cy="288"/>
                    </a:xfrm>
                  </p:grpSpPr>
                  <p:sp>
                    <p:nvSpPr>
                      <p:cNvPr id="69" name="Freeform 220">
                        <a:extLst>
                          <a:ext uri="{FF2B5EF4-FFF2-40B4-BE49-F238E27FC236}">
                            <a16:creationId xmlns:a16="http://schemas.microsoft.com/office/drawing/2014/main" id="{9E032D15-BF98-974E-B868-8AB7E6A0E0D1}"/>
                          </a:ext>
                        </a:extLst>
                      </p:cNvPr>
                      <p:cNvSpPr>
                        <a:spLocks/>
                      </p:cNvSpPr>
                      <p:nvPr/>
                    </p:nvSpPr>
                    <p:spPr bwMode="auto">
                      <a:xfrm>
                        <a:off x="576"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0000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70" name="Freeform 221">
                        <a:extLst>
                          <a:ext uri="{FF2B5EF4-FFF2-40B4-BE49-F238E27FC236}">
                            <a16:creationId xmlns:a16="http://schemas.microsoft.com/office/drawing/2014/main" id="{10CB39DE-5C52-1F44-B9D9-A1BB8A062EB9}"/>
                          </a:ext>
                        </a:extLst>
                      </p:cNvPr>
                      <p:cNvSpPr>
                        <a:spLocks/>
                      </p:cNvSpPr>
                      <p:nvPr/>
                    </p:nvSpPr>
                    <p:spPr bwMode="auto">
                      <a:xfrm flipH="1">
                        <a:off x="672"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0000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grpSp>
                <p:grpSp>
                  <p:nvGrpSpPr>
                    <p:cNvPr id="66" name="Group 222">
                      <a:extLst>
                        <a:ext uri="{FF2B5EF4-FFF2-40B4-BE49-F238E27FC236}">
                          <a16:creationId xmlns:a16="http://schemas.microsoft.com/office/drawing/2014/main" id="{C7909951-7C13-644F-A4A6-758EFD9A0837}"/>
                        </a:ext>
                      </a:extLst>
                    </p:cNvPr>
                    <p:cNvGrpSpPr>
                      <a:grpSpLocks/>
                    </p:cNvGrpSpPr>
                    <p:nvPr/>
                  </p:nvGrpSpPr>
                  <p:grpSpPr bwMode="auto">
                    <a:xfrm flipV="1">
                      <a:off x="768" y="1104"/>
                      <a:ext cx="192" cy="288"/>
                      <a:chOff x="576" y="816"/>
                      <a:chExt cx="192" cy="288"/>
                    </a:xfrm>
                  </p:grpSpPr>
                  <p:sp>
                    <p:nvSpPr>
                      <p:cNvPr id="67" name="Freeform 223">
                        <a:extLst>
                          <a:ext uri="{FF2B5EF4-FFF2-40B4-BE49-F238E27FC236}">
                            <a16:creationId xmlns:a16="http://schemas.microsoft.com/office/drawing/2014/main" id="{A85C7667-F5C0-9E4B-A9CD-7E9D25E0B136}"/>
                          </a:ext>
                        </a:extLst>
                      </p:cNvPr>
                      <p:cNvSpPr>
                        <a:spLocks/>
                      </p:cNvSpPr>
                      <p:nvPr/>
                    </p:nvSpPr>
                    <p:spPr bwMode="auto">
                      <a:xfrm>
                        <a:off x="576"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0000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68" name="Freeform 224">
                        <a:extLst>
                          <a:ext uri="{FF2B5EF4-FFF2-40B4-BE49-F238E27FC236}">
                            <a16:creationId xmlns:a16="http://schemas.microsoft.com/office/drawing/2014/main" id="{AAEFC5FD-75CA-4649-ACA3-8CC71643FDBA}"/>
                          </a:ext>
                        </a:extLst>
                      </p:cNvPr>
                      <p:cNvSpPr>
                        <a:spLocks/>
                      </p:cNvSpPr>
                      <p:nvPr/>
                    </p:nvSpPr>
                    <p:spPr bwMode="auto">
                      <a:xfrm flipH="1">
                        <a:off x="672"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0000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grpSp>
              </p:grpSp>
              <p:grpSp>
                <p:nvGrpSpPr>
                  <p:cNvPr id="44" name="Group 225">
                    <a:extLst>
                      <a:ext uri="{FF2B5EF4-FFF2-40B4-BE49-F238E27FC236}">
                        <a16:creationId xmlns:a16="http://schemas.microsoft.com/office/drawing/2014/main" id="{840D9479-DE0E-E942-A8C7-1B25D68B0866}"/>
                      </a:ext>
                    </a:extLst>
                  </p:cNvPr>
                  <p:cNvGrpSpPr>
                    <a:grpSpLocks/>
                  </p:cNvGrpSpPr>
                  <p:nvPr/>
                </p:nvGrpSpPr>
                <p:grpSpPr bwMode="auto">
                  <a:xfrm>
                    <a:off x="576" y="882"/>
                    <a:ext cx="144" cy="480"/>
                    <a:chOff x="576" y="816"/>
                    <a:chExt cx="384" cy="576"/>
                  </a:xfrm>
                </p:grpSpPr>
                <p:grpSp>
                  <p:nvGrpSpPr>
                    <p:cNvPr id="59" name="Group 226">
                      <a:extLst>
                        <a:ext uri="{FF2B5EF4-FFF2-40B4-BE49-F238E27FC236}">
                          <a16:creationId xmlns:a16="http://schemas.microsoft.com/office/drawing/2014/main" id="{EF5C8DDD-086F-7E41-8C6F-71297D003000}"/>
                        </a:ext>
                      </a:extLst>
                    </p:cNvPr>
                    <p:cNvGrpSpPr>
                      <a:grpSpLocks/>
                    </p:cNvGrpSpPr>
                    <p:nvPr/>
                  </p:nvGrpSpPr>
                  <p:grpSpPr bwMode="auto">
                    <a:xfrm>
                      <a:off x="576" y="816"/>
                      <a:ext cx="192" cy="288"/>
                      <a:chOff x="576" y="816"/>
                      <a:chExt cx="192" cy="288"/>
                    </a:xfrm>
                  </p:grpSpPr>
                  <p:sp>
                    <p:nvSpPr>
                      <p:cNvPr id="63" name="Freeform 227">
                        <a:extLst>
                          <a:ext uri="{FF2B5EF4-FFF2-40B4-BE49-F238E27FC236}">
                            <a16:creationId xmlns:a16="http://schemas.microsoft.com/office/drawing/2014/main" id="{07C63C00-D7E4-5643-9613-723971A4DBE2}"/>
                          </a:ext>
                        </a:extLst>
                      </p:cNvPr>
                      <p:cNvSpPr>
                        <a:spLocks/>
                      </p:cNvSpPr>
                      <p:nvPr/>
                    </p:nvSpPr>
                    <p:spPr bwMode="auto">
                      <a:xfrm>
                        <a:off x="576"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0000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64" name="Freeform 228">
                        <a:extLst>
                          <a:ext uri="{FF2B5EF4-FFF2-40B4-BE49-F238E27FC236}">
                            <a16:creationId xmlns:a16="http://schemas.microsoft.com/office/drawing/2014/main" id="{D9B2A5E1-9D52-E843-B604-70829576C964}"/>
                          </a:ext>
                        </a:extLst>
                      </p:cNvPr>
                      <p:cNvSpPr>
                        <a:spLocks/>
                      </p:cNvSpPr>
                      <p:nvPr/>
                    </p:nvSpPr>
                    <p:spPr bwMode="auto">
                      <a:xfrm flipH="1">
                        <a:off x="672"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0000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grpSp>
                <p:grpSp>
                  <p:nvGrpSpPr>
                    <p:cNvPr id="60" name="Group 229">
                      <a:extLst>
                        <a:ext uri="{FF2B5EF4-FFF2-40B4-BE49-F238E27FC236}">
                          <a16:creationId xmlns:a16="http://schemas.microsoft.com/office/drawing/2014/main" id="{F800169A-9EF6-4F42-BD34-8ABEC2AFC60E}"/>
                        </a:ext>
                      </a:extLst>
                    </p:cNvPr>
                    <p:cNvGrpSpPr>
                      <a:grpSpLocks/>
                    </p:cNvGrpSpPr>
                    <p:nvPr/>
                  </p:nvGrpSpPr>
                  <p:grpSpPr bwMode="auto">
                    <a:xfrm flipV="1">
                      <a:off x="768" y="1104"/>
                      <a:ext cx="192" cy="288"/>
                      <a:chOff x="576" y="816"/>
                      <a:chExt cx="192" cy="288"/>
                    </a:xfrm>
                  </p:grpSpPr>
                  <p:sp>
                    <p:nvSpPr>
                      <p:cNvPr id="61" name="Freeform 230">
                        <a:extLst>
                          <a:ext uri="{FF2B5EF4-FFF2-40B4-BE49-F238E27FC236}">
                            <a16:creationId xmlns:a16="http://schemas.microsoft.com/office/drawing/2014/main" id="{1208BE00-CD51-2948-B6DC-BB3B2AEF4DE3}"/>
                          </a:ext>
                        </a:extLst>
                      </p:cNvPr>
                      <p:cNvSpPr>
                        <a:spLocks/>
                      </p:cNvSpPr>
                      <p:nvPr/>
                    </p:nvSpPr>
                    <p:spPr bwMode="auto">
                      <a:xfrm>
                        <a:off x="576"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0000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62" name="Freeform 231">
                        <a:extLst>
                          <a:ext uri="{FF2B5EF4-FFF2-40B4-BE49-F238E27FC236}">
                            <a16:creationId xmlns:a16="http://schemas.microsoft.com/office/drawing/2014/main" id="{5B086798-D26B-B647-8015-482BD5D0F2FA}"/>
                          </a:ext>
                        </a:extLst>
                      </p:cNvPr>
                      <p:cNvSpPr>
                        <a:spLocks/>
                      </p:cNvSpPr>
                      <p:nvPr/>
                    </p:nvSpPr>
                    <p:spPr bwMode="auto">
                      <a:xfrm flipH="1">
                        <a:off x="672"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0000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grpSp>
              </p:grpSp>
              <p:grpSp>
                <p:nvGrpSpPr>
                  <p:cNvPr id="45" name="Group 232">
                    <a:extLst>
                      <a:ext uri="{FF2B5EF4-FFF2-40B4-BE49-F238E27FC236}">
                        <a16:creationId xmlns:a16="http://schemas.microsoft.com/office/drawing/2014/main" id="{625E9256-28FD-5545-8FC9-BCB0BBA22D89}"/>
                      </a:ext>
                    </a:extLst>
                  </p:cNvPr>
                  <p:cNvGrpSpPr>
                    <a:grpSpLocks/>
                  </p:cNvGrpSpPr>
                  <p:nvPr/>
                </p:nvGrpSpPr>
                <p:grpSpPr bwMode="auto">
                  <a:xfrm>
                    <a:off x="720" y="882"/>
                    <a:ext cx="144" cy="480"/>
                    <a:chOff x="576" y="816"/>
                    <a:chExt cx="384" cy="576"/>
                  </a:xfrm>
                </p:grpSpPr>
                <p:grpSp>
                  <p:nvGrpSpPr>
                    <p:cNvPr id="53" name="Group 233">
                      <a:extLst>
                        <a:ext uri="{FF2B5EF4-FFF2-40B4-BE49-F238E27FC236}">
                          <a16:creationId xmlns:a16="http://schemas.microsoft.com/office/drawing/2014/main" id="{390DCDD9-79FD-5D41-A8AC-B9C786883004}"/>
                        </a:ext>
                      </a:extLst>
                    </p:cNvPr>
                    <p:cNvGrpSpPr>
                      <a:grpSpLocks/>
                    </p:cNvGrpSpPr>
                    <p:nvPr/>
                  </p:nvGrpSpPr>
                  <p:grpSpPr bwMode="auto">
                    <a:xfrm>
                      <a:off x="576" y="816"/>
                      <a:ext cx="192" cy="288"/>
                      <a:chOff x="576" y="816"/>
                      <a:chExt cx="192" cy="288"/>
                    </a:xfrm>
                  </p:grpSpPr>
                  <p:sp>
                    <p:nvSpPr>
                      <p:cNvPr id="57" name="Freeform 234">
                        <a:extLst>
                          <a:ext uri="{FF2B5EF4-FFF2-40B4-BE49-F238E27FC236}">
                            <a16:creationId xmlns:a16="http://schemas.microsoft.com/office/drawing/2014/main" id="{9181D453-8330-6E46-8342-F11E285820CB}"/>
                          </a:ext>
                        </a:extLst>
                      </p:cNvPr>
                      <p:cNvSpPr>
                        <a:spLocks/>
                      </p:cNvSpPr>
                      <p:nvPr/>
                    </p:nvSpPr>
                    <p:spPr bwMode="auto">
                      <a:xfrm>
                        <a:off x="576"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0000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58" name="Freeform 235">
                        <a:extLst>
                          <a:ext uri="{FF2B5EF4-FFF2-40B4-BE49-F238E27FC236}">
                            <a16:creationId xmlns:a16="http://schemas.microsoft.com/office/drawing/2014/main" id="{18E84904-C839-6D42-8C99-74A35A210DC6}"/>
                          </a:ext>
                        </a:extLst>
                      </p:cNvPr>
                      <p:cNvSpPr>
                        <a:spLocks/>
                      </p:cNvSpPr>
                      <p:nvPr/>
                    </p:nvSpPr>
                    <p:spPr bwMode="auto">
                      <a:xfrm flipH="1">
                        <a:off x="672"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0000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grpSp>
                <p:grpSp>
                  <p:nvGrpSpPr>
                    <p:cNvPr id="54" name="Group 236">
                      <a:extLst>
                        <a:ext uri="{FF2B5EF4-FFF2-40B4-BE49-F238E27FC236}">
                          <a16:creationId xmlns:a16="http://schemas.microsoft.com/office/drawing/2014/main" id="{A0926AF0-2476-714D-88EA-649CA93C5479}"/>
                        </a:ext>
                      </a:extLst>
                    </p:cNvPr>
                    <p:cNvGrpSpPr>
                      <a:grpSpLocks/>
                    </p:cNvGrpSpPr>
                    <p:nvPr/>
                  </p:nvGrpSpPr>
                  <p:grpSpPr bwMode="auto">
                    <a:xfrm flipV="1">
                      <a:off x="768" y="1104"/>
                      <a:ext cx="192" cy="288"/>
                      <a:chOff x="576" y="816"/>
                      <a:chExt cx="192" cy="288"/>
                    </a:xfrm>
                  </p:grpSpPr>
                  <p:sp>
                    <p:nvSpPr>
                      <p:cNvPr id="55" name="Freeform 237">
                        <a:extLst>
                          <a:ext uri="{FF2B5EF4-FFF2-40B4-BE49-F238E27FC236}">
                            <a16:creationId xmlns:a16="http://schemas.microsoft.com/office/drawing/2014/main" id="{D392B75D-2FCF-C045-A66A-8D19CE35B008}"/>
                          </a:ext>
                        </a:extLst>
                      </p:cNvPr>
                      <p:cNvSpPr>
                        <a:spLocks/>
                      </p:cNvSpPr>
                      <p:nvPr/>
                    </p:nvSpPr>
                    <p:spPr bwMode="auto">
                      <a:xfrm>
                        <a:off x="576"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0000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56" name="Freeform 238">
                        <a:extLst>
                          <a:ext uri="{FF2B5EF4-FFF2-40B4-BE49-F238E27FC236}">
                            <a16:creationId xmlns:a16="http://schemas.microsoft.com/office/drawing/2014/main" id="{B9723D3F-91DF-434C-914D-5F026BA8BE40}"/>
                          </a:ext>
                        </a:extLst>
                      </p:cNvPr>
                      <p:cNvSpPr>
                        <a:spLocks/>
                      </p:cNvSpPr>
                      <p:nvPr/>
                    </p:nvSpPr>
                    <p:spPr bwMode="auto">
                      <a:xfrm flipH="1">
                        <a:off x="672"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0000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grpSp>
              </p:grpSp>
              <p:grpSp>
                <p:nvGrpSpPr>
                  <p:cNvPr id="46" name="Group 239">
                    <a:extLst>
                      <a:ext uri="{FF2B5EF4-FFF2-40B4-BE49-F238E27FC236}">
                        <a16:creationId xmlns:a16="http://schemas.microsoft.com/office/drawing/2014/main" id="{0340AFDC-FA3C-8948-8898-D0565F5F3F6C}"/>
                      </a:ext>
                    </a:extLst>
                  </p:cNvPr>
                  <p:cNvGrpSpPr>
                    <a:grpSpLocks/>
                  </p:cNvGrpSpPr>
                  <p:nvPr/>
                </p:nvGrpSpPr>
                <p:grpSpPr bwMode="auto">
                  <a:xfrm>
                    <a:off x="864" y="882"/>
                    <a:ext cx="144" cy="480"/>
                    <a:chOff x="576" y="816"/>
                    <a:chExt cx="384" cy="576"/>
                  </a:xfrm>
                </p:grpSpPr>
                <p:grpSp>
                  <p:nvGrpSpPr>
                    <p:cNvPr id="47" name="Group 240">
                      <a:extLst>
                        <a:ext uri="{FF2B5EF4-FFF2-40B4-BE49-F238E27FC236}">
                          <a16:creationId xmlns:a16="http://schemas.microsoft.com/office/drawing/2014/main" id="{6531126D-D423-0340-90C3-79210CDA2AFA}"/>
                        </a:ext>
                      </a:extLst>
                    </p:cNvPr>
                    <p:cNvGrpSpPr>
                      <a:grpSpLocks/>
                    </p:cNvGrpSpPr>
                    <p:nvPr/>
                  </p:nvGrpSpPr>
                  <p:grpSpPr bwMode="auto">
                    <a:xfrm>
                      <a:off x="576" y="816"/>
                      <a:ext cx="192" cy="288"/>
                      <a:chOff x="576" y="816"/>
                      <a:chExt cx="192" cy="288"/>
                    </a:xfrm>
                  </p:grpSpPr>
                  <p:sp>
                    <p:nvSpPr>
                      <p:cNvPr id="51" name="Freeform 241">
                        <a:extLst>
                          <a:ext uri="{FF2B5EF4-FFF2-40B4-BE49-F238E27FC236}">
                            <a16:creationId xmlns:a16="http://schemas.microsoft.com/office/drawing/2014/main" id="{B7270DBD-0A80-CE45-AF15-FFEA361940AF}"/>
                          </a:ext>
                        </a:extLst>
                      </p:cNvPr>
                      <p:cNvSpPr>
                        <a:spLocks/>
                      </p:cNvSpPr>
                      <p:nvPr/>
                    </p:nvSpPr>
                    <p:spPr bwMode="auto">
                      <a:xfrm>
                        <a:off x="576"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0000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52" name="Freeform 242">
                        <a:extLst>
                          <a:ext uri="{FF2B5EF4-FFF2-40B4-BE49-F238E27FC236}">
                            <a16:creationId xmlns:a16="http://schemas.microsoft.com/office/drawing/2014/main" id="{BA5645F8-DB06-274A-8FED-2EB589D9D8F1}"/>
                          </a:ext>
                        </a:extLst>
                      </p:cNvPr>
                      <p:cNvSpPr>
                        <a:spLocks/>
                      </p:cNvSpPr>
                      <p:nvPr/>
                    </p:nvSpPr>
                    <p:spPr bwMode="auto">
                      <a:xfrm flipH="1">
                        <a:off x="672"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0000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grpSp>
                <p:grpSp>
                  <p:nvGrpSpPr>
                    <p:cNvPr id="48" name="Group 243">
                      <a:extLst>
                        <a:ext uri="{FF2B5EF4-FFF2-40B4-BE49-F238E27FC236}">
                          <a16:creationId xmlns:a16="http://schemas.microsoft.com/office/drawing/2014/main" id="{DF7E0DF3-A55B-8B45-A19D-96B3ADE29F95}"/>
                        </a:ext>
                      </a:extLst>
                    </p:cNvPr>
                    <p:cNvGrpSpPr>
                      <a:grpSpLocks/>
                    </p:cNvGrpSpPr>
                    <p:nvPr/>
                  </p:nvGrpSpPr>
                  <p:grpSpPr bwMode="auto">
                    <a:xfrm flipV="1">
                      <a:off x="768" y="1104"/>
                      <a:ext cx="192" cy="288"/>
                      <a:chOff x="576" y="816"/>
                      <a:chExt cx="192" cy="288"/>
                    </a:xfrm>
                  </p:grpSpPr>
                  <p:sp>
                    <p:nvSpPr>
                      <p:cNvPr id="49" name="Freeform 244">
                        <a:extLst>
                          <a:ext uri="{FF2B5EF4-FFF2-40B4-BE49-F238E27FC236}">
                            <a16:creationId xmlns:a16="http://schemas.microsoft.com/office/drawing/2014/main" id="{5A044A5E-2790-2B47-AB62-2D03F3A38B8F}"/>
                          </a:ext>
                        </a:extLst>
                      </p:cNvPr>
                      <p:cNvSpPr>
                        <a:spLocks/>
                      </p:cNvSpPr>
                      <p:nvPr/>
                    </p:nvSpPr>
                    <p:spPr bwMode="auto">
                      <a:xfrm>
                        <a:off x="576"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0000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50" name="Freeform 245">
                        <a:extLst>
                          <a:ext uri="{FF2B5EF4-FFF2-40B4-BE49-F238E27FC236}">
                            <a16:creationId xmlns:a16="http://schemas.microsoft.com/office/drawing/2014/main" id="{A0273C2B-E177-FC46-ADDE-6A2CA936C7EA}"/>
                          </a:ext>
                        </a:extLst>
                      </p:cNvPr>
                      <p:cNvSpPr>
                        <a:spLocks/>
                      </p:cNvSpPr>
                      <p:nvPr/>
                    </p:nvSpPr>
                    <p:spPr bwMode="auto">
                      <a:xfrm flipH="1">
                        <a:off x="672"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0000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grpSp>
              </p:grpSp>
            </p:grpSp>
          </p:grpSp>
          <p:sp>
            <p:nvSpPr>
              <p:cNvPr id="29" name="Isosceles Triangle 301">
                <a:extLst>
                  <a:ext uri="{FF2B5EF4-FFF2-40B4-BE49-F238E27FC236}">
                    <a16:creationId xmlns:a16="http://schemas.microsoft.com/office/drawing/2014/main" id="{A3E5EF19-CC88-D443-A127-2CED49B85133}"/>
                  </a:ext>
                </a:extLst>
              </p:cNvPr>
              <p:cNvSpPr/>
              <p:nvPr/>
            </p:nvSpPr>
            <p:spPr>
              <a:xfrm rot="5400000">
                <a:off x="5641225" y="2311667"/>
                <a:ext cx="1021357" cy="1049752"/>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 Box 124">
                <a:extLst>
                  <a:ext uri="{FF2B5EF4-FFF2-40B4-BE49-F238E27FC236}">
                    <a16:creationId xmlns:a16="http://schemas.microsoft.com/office/drawing/2014/main" id="{C74E0F51-1F06-0041-A455-F78D354D61D0}"/>
                  </a:ext>
                </a:extLst>
              </p:cNvPr>
              <p:cNvSpPr txBox="1">
                <a:spLocks noChangeArrowheads="1"/>
              </p:cNvSpPr>
              <p:nvPr/>
            </p:nvSpPr>
            <p:spPr bwMode="auto">
              <a:xfrm>
                <a:off x="4781779" y="2325863"/>
                <a:ext cx="1015486" cy="39435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pPr>
                <a:r>
                  <a:rPr lang="en-US" altLang="x-none" b="1" dirty="0" err="1">
                    <a:latin typeface="Symbol" charset="2"/>
                  </a:rPr>
                  <a:t>w</a:t>
                </a:r>
                <a:r>
                  <a:rPr lang="en-US" altLang="x-none" b="1" baseline="-25000" dirty="0" err="1"/>
                  <a:t>pump</a:t>
                </a:r>
                <a:endParaRPr lang="en-US" altLang="x-none" b="1" baseline="-25000" dirty="0"/>
              </a:p>
            </p:txBody>
          </p:sp>
          <p:sp>
            <p:nvSpPr>
              <p:cNvPr id="31" name="Text Box 125">
                <a:extLst>
                  <a:ext uri="{FF2B5EF4-FFF2-40B4-BE49-F238E27FC236}">
                    <a16:creationId xmlns:a16="http://schemas.microsoft.com/office/drawing/2014/main" id="{F049780D-A28A-2546-B393-04571D312B6A}"/>
                  </a:ext>
                </a:extLst>
              </p:cNvPr>
              <p:cNvSpPr txBox="1">
                <a:spLocks noChangeArrowheads="1"/>
              </p:cNvSpPr>
              <p:nvPr/>
            </p:nvSpPr>
            <p:spPr bwMode="auto">
              <a:xfrm>
                <a:off x="4869566" y="3166925"/>
                <a:ext cx="795888" cy="39435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spcBef>
                    <a:spcPct val="50000"/>
                  </a:spcBef>
                </a:pPr>
                <a:r>
                  <a:rPr lang="en-US" altLang="x-none" b="1" dirty="0" err="1">
                    <a:latin typeface="Symbol" charset="2"/>
                  </a:rPr>
                  <a:t>w</a:t>
                </a:r>
                <a:r>
                  <a:rPr lang="en-US" altLang="x-none" b="1" baseline="-25000" dirty="0" err="1"/>
                  <a:t>signal</a:t>
                </a:r>
                <a:endParaRPr lang="en-US" altLang="x-none" b="1" baseline="-25000" dirty="0"/>
              </a:p>
            </p:txBody>
          </p:sp>
          <p:sp>
            <p:nvSpPr>
              <p:cNvPr id="32" name="Text Box 308">
                <a:extLst>
                  <a:ext uri="{FF2B5EF4-FFF2-40B4-BE49-F238E27FC236}">
                    <a16:creationId xmlns:a16="http://schemas.microsoft.com/office/drawing/2014/main" id="{2CCEFD83-D465-CB43-B270-38ADECE3A5BC}"/>
                  </a:ext>
                </a:extLst>
              </p:cNvPr>
              <p:cNvSpPr txBox="1">
                <a:spLocks noChangeArrowheads="1"/>
              </p:cNvSpPr>
              <p:nvPr/>
            </p:nvSpPr>
            <p:spPr bwMode="auto">
              <a:xfrm>
                <a:off x="6515699" y="1706235"/>
                <a:ext cx="708289" cy="39435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spcBef>
                    <a:spcPct val="50000"/>
                  </a:spcBef>
                </a:pPr>
                <a:r>
                  <a:rPr lang="en-US" altLang="x-none" b="1">
                    <a:latin typeface="Symbol" charset="2"/>
                  </a:rPr>
                  <a:t>w</a:t>
                </a:r>
                <a:r>
                  <a:rPr lang="en-US" altLang="x-none" b="1" baseline="-25000"/>
                  <a:t>idler</a:t>
                </a:r>
              </a:p>
            </p:txBody>
          </p:sp>
          <p:sp>
            <p:nvSpPr>
              <p:cNvPr id="33" name="Text Box 186">
                <a:extLst>
                  <a:ext uri="{FF2B5EF4-FFF2-40B4-BE49-F238E27FC236}">
                    <a16:creationId xmlns:a16="http://schemas.microsoft.com/office/drawing/2014/main" id="{01797134-BA6D-F948-9C6D-94389F1D8AC7}"/>
                  </a:ext>
                </a:extLst>
              </p:cNvPr>
              <p:cNvSpPr txBox="1">
                <a:spLocks noChangeArrowheads="1"/>
              </p:cNvSpPr>
              <p:nvPr/>
            </p:nvSpPr>
            <p:spPr bwMode="auto">
              <a:xfrm>
                <a:off x="6520557" y="2560723"/>
                <a:ext cx="801250" cy="39435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spcBef>
                    <a:spcPct val="50000"/>
                  </a:spcBef>
                </a:pPr>
                <a:r>
                  <a:rPr lang="en-US" altLang="x-none" b="1" dirty="0" err="1">
                    <a:latin typeface="Symbol" charset="2"/>
                  </a:rPr>
                  <a:t>w</a:t>
                </a:r>
                <a:r>
                  <a:rPr lang="en-US" altLang="x-none" b="1" baseline="-25000" dirty="0" err="1"/>
                  <a:t>pump</a:t>
                </a:r>
                <a:endParaRPr lang="en-US" altLang="x-none" b="1" baseline="-25000" dirty="0"/>
              </a:p>
            </p:txBody>
          </p:sp>
          <p:sp>
            <p:nvSpPr>
              <p:cNvPr id="34" name="Text Box 247">
                <a:extLst>
                  <a:ext uri="{FF2B5EF4-FFF2-40B4-BE49-F238E27FC236}">
                    <a16:creationId xmlns:a16="http://schemas.microsoft.com/office/drawing/2014/main" id="{764F7B8E-FA8D-4042-AA5E-B3B610A97289}"/>
                  </a:ext>
                </a:extLst>
              </p:cNvPr>
              <p:cNvSpPr txBox="1">
                <a:spLocks noChangeArrowheads="1"/>
              </p:cNvSpPr>
              <p:nvPr/>
            </p:nvSpPr>
            <p:spPr bwMode="auto">
              <a:xfrm>
                <a:off x="6567955" y="3318463"/>
                <a:ext cx="795888" cy="39435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spcBef>
                    <a:spcPct val="50000"/>
                  </a:spcBef>
                </a:pPr>
                <a:r>
                  <a:rPr lang="en-US" altLang="x-none" b="1" dirty="0" err="1">
                    <a:latin typeface="Symbol" charset="2"/>
                  </a:rPr>
                  <a:t>w</a:t>
                </a:r>
                <a:r>
                  <a:rPr lang="en-US" altLang="x-none" b="1" baseline="-25000" dirty="0" err="1"/>
                  <a:t>signal</a:t>
                </a:r>
                <a:endParaRPr lang="en-US" altLang="x-none" b="1" baseline="-25000" dirty="0"/>
              </a:p>
            </p:txBody>
          </p:sp>
          <p:sp>
            <p:nvSpPr>
              <p:cNvPr id="35" name="TextBox 34">
                <a:extLst>
                  <a:ext uri="{FF2B5EF4-FFF2-40B4-BE49-F238E27FC236}">
                    <a16:creationId xmlns:a16="http://schemas.microsoft.com/office/drawing/2014/main" id="{6BE9CD1E-3844-C14B-9B12-FA77EC601B34}"/>
                  </a:ext>
                </a:extLst>
              </p:cNvPr>
              <p:cNvSpPr txBox="1"/>
              <p:nvPr/>
            </p:nvSpPr>
            <p:spPr>
              <a:xfrm>
                <a:off x="5566653" y="2433757"/>
                <a:ext cx="1301807" cy="887289"/>
              </a:xfrm>
              <a:prstGeom prst="rect">
                <a:avLst/>
              </a:prstGeom>
              <a:noFill/>
            </p:spPr>
            <p:txBody>
              <a:bodyPr wrap="none" rtlCol="0">
                <a:spAutoFit/>
              </a:bodyPr>
              <a:lstStyle/>
              <a:p>
                <a:r>
                  <a:rPr lang="en-US" dirty="0"/>
                  <a:t>JPA</a:t>
                </a:r>
              </a:p>
              <a:p>
                <a:r>
                  <a:rPr lang="en-US" sz="1000" dirty="0"/>
                  <a:t>⍵ modulated  </a:t>
                </a:r>
              </a:p>
              <a:p>
                <a:r>
                  <a:rPr lang="en-US" sz="1000" dirty="0"/>
                  <a:t>through non-linear</a:t>
                </a:r>
              </a:p>
              <a:p>
                <a:r>
                  <a:rPr lang="en-US" sz="1000" dirty="0"/>
                  <a:t>Inductor L</a:t>
                </a:r>
                <a:r>
                  <a:rPr lang="en-US" sz="1000" baseline="-25000" dirty="0"/>
                  <a:t>J</a:t>
                </a:r>
              </a:p>
            </p:txBody>
          </p:sp>
          <p:cxnSp>
            <p:nvCxnSpPr>
              <p:cNvPr id="36" name="Straight Arrow Connector 35">
                <a:extLst>
                  <a:ext uri="{FF2B5EF4-FFF2-40B4-BE49-F238E27FC236}">
                    <a16:creationId xmlns:a16="http://schemas.microsoft.com/office/drawing/2014/main" id="{F1FC872C-6C58-4840-A3C8-4037B069E117}"/>
                  </a:ext>
                </a:extLst>
              </p:cNvPr>
              <p:cNvCxnSpPr/>
              <p:nvPr/>
            </p:nvCxnSpPr>
            <p:spPr>
              <a:xfrm>
                <a:off x="5165231" y="2387259"/>
                <a:ext cx="337455"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a:extLst>
                  <a:ext uri="{FF2B5EF4-FFF2-40B4-BE49-F238E27FC236}">
                    <a16:creationId xmlns:a16="http://schemas.microsoft.com/office/drawing/2014/main" id="{CA32EE23-B839-D842-8D30-A5415C8E84E7}"/>
                  </a:ext>
                </a:extLst>
              </p:cNvPr>
              <p:cNvCxnSpPr/>
              <p:nvPr/>
            </p:nvCxnSpPr>
            <p:spPr>
              <a:xfrm>
                <a:off x="5165231" y="3265088"/>
                <a:ext cx="337455"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id="{2ADBF2BE-D525-0F4B-8129-0D05D84EB1C4}"/>
                  </a:ext>
                </a:extLst>
              </p:cNvPr>
              <p:cNvCxnSpPr/>
              <p:nvPr/>
            </p:nvCxnSpPr>
            <p:spPr>
              <a:xfrm flipV="1">
                <a:off x="6310793" y="2061866"/>
                <a:ext cx="365986" cy="32040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0DED451C-04E5-7B4A-8CA9-15C196A167F4}"/>
                  </a:ext>
                </a:extLst>
              </p:cNvPr>
              <p:cNvCxnSpPr/>
              <p:nvPr/>
            </p:nvCxnSpPr>
            <p:spPr>
              <a:xfrm>
                <a:off x="6391598" y="3265162"/>
                <a:ext cx="365986" cy="13494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39">
                <a:extLst>
                  <a:ext uri="{FF2B5EF4-FFF2-40B4-BE49-F238E27FC236}">
                    <a16:creationId xmlns:a16="http://schemas.microsoft.com/office/drawing/2014/main" id="{20D14C32-710A-6742-866C-1BC1FF960B59}"/>
                  </a:ext>
                </a:extLst>
              </p:cNvPr>
              <p:cNvCxnSpPr/>
              <p:nvPr/>
            </p:nvCxnSpPr>
            <p:spPr>
              <a:xfrm flipV="1">
                <a:off x="6753659" y="2604162"/>
                <a:ext cx="365986" cy="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273" name="Group 5">
              <a:extLst>
                <a:ext uri="{FF2B5EF4-FFF2-40B4-BE49-F238E27FC236}">
                  <a16:creationId xmlns:a16="http://schemas.microsoft.com/office/drawing/2014/main" id="{64089E9B-BA89-7F43-A2AB-CDBD402FD914}"/>
                </a:ext>
              </a:extLst>
            </p:cNvPr>
            <p:cNvGrpSpPr>
              <a:grpSpLocks/>
            </p:cNvGrpSpPr>
            <p:nvPr/>
          </p:nvGrpSpPr>
          <p:grpSpPr bwMode="auto">
            <a:xfrm>
              <a:off x="863295" y="4331347"/>
              <a:ext cx="1340522" cy="1075797"/>
              <a:chOff x="306" y="528"/>
              <a:chExt cx="456" cy="240"/>
            </a:xfrm>
          </p:grpSpPr>
          <p:grpSp>
            <p:nvGrpSpPr>
              <p:cNvPr id="274" name="Group 6">
                <a:extLst>
                  <a:ext uri="{FF2B5EF4-FFF2-40B4-BE49-F238E27FC236}">
                    <a16:creationId xmlns:a16="http://schemas.microsoft.com/office/drawing/2014/main" id="{D14D339C-654F-1647-9C3D-9CA3469E7756}"/>
                  </a:ext>
                </a:extLst>
              </p:cNvPr>
              <p:cNvGrpSpPr>
                <a:grpSpLocks/>
              </p:cNvGrpSpPr>
              <p:nvPr/>
            </p:nvGrpSpPr>
            <p:grpSpPr bwMode="auto">
              <a:xfrm>
                <a:off x="306" y="528"/>
                <a:ext cx="228" cy="240"/>
                <a:chOff x="432" y="882"/>
                <a:chExt cx="576" cy="480"/>
              </a:xfrm>
            </p:grpSpPr>
            <p:grpSp>
              <p:nvGrpSpPr>
                <p:cNvPr id="304" name="Group 7">
                  <a:extLst>
                    <a:ext uri="{FF2B5EF4-FFF2-40B4-BE49-F238E27FC236}">
                      <a16:creationId xmlns:a16="http://schemas.microsoft.com/office/drawing/2014/main" id="{C8614AC3-08B5-AA4A-B8FE-4F7A692249B7}"/>
                    </a:ext>
                  </a:extLst>
                </p:cNvPr>
                <p:cNvGrpSpPr>
                  <a:grpSpLocks/>
                </p:cNvGrpSpPr>
                <p:nvPr/>
              </p:nvGrpSpPr>
              <p:grpSpPr bwMode="auto">
                <a:xfrm>
                  <a:off x="432" y="882"/>
                  <a:ext cx="144" cy="480"/>
                  <a:chOff x="576" y="816"/>
                  <a:chExt cx="384" cy="576"/>
                </a:xfrm>
              </p:grpSpPr>
              <p:grpSp>
                <p:nvGrpSpPr>
                  <p:cNvPr id="326" name="Group 8">
                    <a:extLst>
                      <a:ext uri="{FF2B5EF4-FFF2-40B4-BE49-F238E27FC236}">
                        <a16:creationId xmlns:a16="http://schemas.microsoft.com/office/drawing/2014/main" id="{30ACD330-6752-304A-BB73-8FF955AEBE13}"/>
                      </a:ext>
                    </a:extLst>
                  </p:cNvPr>
                  <p:cNvGrpSpPr>
                    <a:grpSpLocks/>
                  </p:cNvGrpSpPr>
                  <p:nvPr/>
                </p:nvGrpSpPr>
                <p:grpSpPr bwMode="auto">
                  <a:xfrm>
                    <a:off x="576" y="816"/>
                    <a:ext cx="192" cy="288"/>
                    <a:chOff x="576" y="816"/>
                    <a:chExt cx="192" cy="288"/>
                  </a:xfrm>
                </p:grpSpPr>
                <p:sp>
                  <p:nvSpPr>
                    <p:cNvPr id="330" name="Freeform 9">
                      <a:extLst>
                        <a:ext uri="{FF2B5EF4-FFF2-40B4-BE49-F238E27FC236}">
                          <a16:creationId xmlns:a16="http://schemas.microsoft.com/office/drawing/2014/main" id="{88EACBB1-CCCB-1143-AA5D-D75817F233FD}"/>
                        </a:ext>
                      </a:extLst>
                    </p:cNvPr>
                    <p:cNvSpPr>
                      <a:spLocks/>
                    </p:cNvSpPr>
                    <p:nvPr/>
                  </p:nvSpPr>
                  <p:spPr bwMode="auto">
                    <a:xfrm>
                      <a:off x="576"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FF00FF"/>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331" name="Freeform 10">
                      <a:extLst>
                        <a:ext uri="{FF2B5EF4-FFF2-40B4-BE49-F238E27FC236}">
                          <a16:creationId xmlns:a16="http://schemas.microsoft.com/office/drawing/2014/main" id="{5B7F48C2-E4F3-CD4B-90B3-4F3BEC4871CC}"/>
                        </a:ext>
                      </a:extLst>
                    </p:cNvPr>
                    <p:cNvSpPr>
                      <a:spLocks/>
                    </p:cNvSpPr>
                    <p:nvPr/>
                  </p:nvSpPr>
                  <p:spPr bwMode="auto">
                    <a:xfrm flipH="1">
                      <a:off x="672"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FF00FF"/>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grpSp>
              <p:grpSp>
                <p:nvGrpSpPr>
                  <p:cNvPr id="327" name="Group 11">
                    <a:extLst>
                      <a:ext uri="{FF2B5EF4-FFF2-40B4-BE49-F238E27FC236}">
                        <a16:creationId xmlns:a16="http://schemas.microsoft.com/office/drawing/2014/main" id="{FA5A971F-A28D-7743-9F6D-4F2B8A7D9CD2}"/>
                      </a:ext>
                    </a:extLst>
                  </p:cNvPr>
                  <p:cNvGrpSpPr>
                    <a:grpSpLocks/>
                  </p:cNvGrpSpPr>
                  <p:nvPr/>
                </p:nvGrpSpPr>
                <p:grpSpPr bwMode="auto">
                  <a:xfrm flipV="1">
                    <a:off x="768" y="1104"/>
                    <a:ext cx="192" cy="288"/>
                    <a:chOff x="576" y="816"/>
                    <a:chExt cx="192" cy="288"/>
                  </a:xfrm>
                </p:grpSpPr>
                <p:sp>
                  <p:nvSpPr>
                    <p:cNvPr id="328" name="Freeform 12">
                      <a:extLst>
                        <a:ext uri="{FF2B5EF4-FFF2-40B4-BE49-F238E27FC236}">
                          <a16:creationId xmlns:a16="http://schemas.microsoft.com/office/drawing/2014/main" id="{8A5489A1-AF24-C141-B471-9C9418C49794}"/>
                        </a:ext>
                      </a:extLst>
                    </p:cNvPr>
                    <p:cNvSpPr>
                      <a:spLocks/>
                    </p:cNvSpPr>
                    <p:nvPr/>
                  </p:nvSpPr>
                  <p:spPr bwMode="auto">
                    <a:xfrm>
                      <a:off x="576"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FF00FF"/>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329" name="Freeform 13">
                      <a:extLst>
                        <a:ext uri="{FF2B5EF4-FFF2-40B4-BE49-F238E27FC236}">
                          <a16:creationId xmlns:a16="http://schemas.microsoft.com/office/drawing/2014/main" id="{E224BDA1-21E4-DC4D-91B5-7253186A70A6}"/>
                        </a:ext>
                      </a:extLst>
                    </p:cNvPr>
                    <p:cNvSpPr>
                      <a:spLocks/>
                    </p:cNvSpPr>
                    <p:nvPr/>
                  </p:nvSpPr>
                  <p:spPr bwMode="auto">
                    <a:xfrm flipH="1">
                      <a:off x="672"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FF00FF"/>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grpSp>
            </p:grpSp>
            <p:grpSp>
              <p:nvGrpSpPr>
                <p:cNvPr id="305" name="Group 14">
                  <a:extLst>
                    <a:ext uri="{FF2B5EF4-FFF2-40B4-BE49-F238E27FC236}">
                      <a16:creationId xmlns:a16="http://schemas.microsoft.com/office/drawing/2014/main" id="{938BEB9B-5FBD-B540-9CF3-709A9E2400A9}"/>
                    </a:ext>
                  </a:extLst>
                </p:cNvPr>
                <p:cNvGrpSpPr>
                  <a:grpSpLocks/>
                </p:cNvGrpSpPr>
                <p:nvPr/>
              </p:nvGrpSpPr>
              <p:grpSpPr bwMode="auto">
                <a:xfrm>
                  <a:off x="576" y="882"/>
                  <a:ext cx="144" cy="480"/>
                  <a:chOff x="576" y="816"/>
                  <a:chExt cx="384" cy="576"/>
                </a:xfrm>
              </p:grpSpPr>
              <p:grpSp>
                <p:nvGrpSpPr>
                  <p:cNvPr id="320" name="Group 15">
                    <a:extLst>
                      <a:ext uri="{FF2B5EF4-FFF2-40B4-BE49-F238E27FC236}">
                        <a16:creationId xmlns:a16="http://schemas.microsoft.com/office/drawing/2014/main" id="{BFBF6CC4-A613-CD4C-A9FE-CCD3263FB8B3}"/>
                      </a:ext>
                    </a:extLst>
                  </p:cNvPr>
                  <p:cNvGrpSpPr>
                    <a:grpSpLocks/>
                  </p:cNvGrpSpPr>
                  <p:nvPr/>
                </p:nvGrpSpPr>
                <p:grpSpPr bwMode="auto">
                  <a:xfrm>
                    <a:off x="576" y="816"/>
                    <a:ext cx="192" cy="288"/>
                    <a:chOff x="576" y="816"/>
                    <a:chExt cx="192" cy="288"/>
                  </a:xfrm>
                </p:grpSpPr>
                <p:sp>
                  <p:nvSpPr>
                    <p:cNvPr id="324" name="Freeform 16">
                      <a:extLst>
                        <a:ext uri="{FF2B5EF4-FFF2-40B4-BE49-F238E27FC236}">
                          <a16:creationId xmlns:a16="http://schemas.microsoft.com/office/drawing/2014/main" id="{6EAFFFDE-599A-5D45-8855-DBF2573BFE63}"/>
                        </a:ext>
                      </a:extLst>
                    </p:cNvPr>
                    <p:cNvSpPr>
                      <a:spLocks/>
                    </p:cNvSpPr>
                    <p:nvPr/>
                  </p:nvSpPr>
                  <p:spPr bwMode="auto">
                    <a:xfrm>
                      <a:off x="576"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FF00FF"/>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325" name="Freeform 17">
                      <a:extLst>
                        <a:ext uri="{FF2B5EF4-FFF2-40B4-BE49-F238E27FC236}">
                          <a16:creationId xmlns:a16="http://schemas.microsoft.com/office/drawing/2014/main" id="{B29C448B-F387-7E4D-99D2-F96B514173AB}"/>
                        </a:ext>
                      </a:extLst>
                    </p:cNvPr>
                    <p:cNvSpPr>
                      <a:spLocks/>
                    </p:cNvSpPr>
                    <p:nvPr/>
                  </p:nvSpPr>
                  <p:spPr bwMode="auto">
                    <a:xfrm flipH="1">
                      <a:off x="672"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FF00FF"/>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grpSp>
              <p:grpSp>
                <p:nvGrpSpPr>
                  <p:cNvPr id="321" name="Group 18">
                    <a:extLst>
                      <a:ext uri="{FF2B5EF4-FFF2-40B4-BE49-F238E27FC236}">
                        <a16:creationId xmlns:a16="http://schemas.microsoft.com/office/drawing/2014/main" id="{9ED6997C-9B86-3B4F-B35D-5CC9776F2D1E}"/>
                      </a:ext>
                    </a:extLst>
                  </p:cNvPr>
                  <p:cNvGrpSpPr>
                    <a:grpSpLocks/>
                  </p:cNvGrpSpPr>
                  <p:nvPr/>
                </p:nvGrpSpPr>
                <p:grpSpPr bwMode="auto">
                  <a:xfrm flipV="1">
                    <a:off x="768" y="1104"/>
                    <a:ext cx="192" cy="288"/>
                    <a:chOff x="576" y="816"/>
                    <a:chExt cx="192" cy="288"/>
                  </a:xfrm>
                </p:grpSpPr>
                <p:sp>
                  <p:nvSpPr>
                    <p:cNvPr id="322" name="Freeform 19">
                      <a:extLst>
                        <a:ext uri="{FF2B5EF4-FFF2-40B4-BE49-F238E27FC236}">
                          <a16:creationId xmlns:a16="http://schemas.microsoft.com/office/drawing/2014/main" id="{5F6BE410-70DB-8D49-86BA-11FEF334A7FC}"/>
                        </a:ext>
                      </a:extLst>
                    </p:cNvPr>
                    <p:cNvSpPr>
                      <a:spLocks/>
                    </p:cNvSpPr>
                    <p:nvPr/>
                  </p:nvSpPr>
                  <p:spPr bwMode="auto">
                    <a:xfrm>
                      <a:off x="576"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FF00FF"/>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323" name="Freeform 20">
                      <a:extLst>
                        <a:ext uri="{FF2B5EF4-FFF2-40B4-BE49-F238E27FC236}">
                          <a16:creationId xmlns:a16="http://schemas.microsoft.com/office/drawing/2014/main" id="{DB439C11-03CC-C44D-9C14-8CF2563E9F59}"/>
                        </a:ext>
                      </a:extLst>
                    </p:cNvPr>
                    <p:cNvSpPr>
                      <a:spLocks/>
                    </p:cNvSpPr>
                    <p:nvPr/>
                  </p:nvSpPr>
                  <p:spPr bwMode="auto">
                    <a:xfrm flipH="1">
                      <a:off x="672"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FF00FF"/>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grpSp>
            </p:grpSp>
            <p:grpSp>
              <p:nvGrpSpPr>
                <p:cNvPr id="306" name="Group 21">
                  <a:extLst>
                    <a:ext uri="{FF2B5EF4-FFF2-40B4-BE49-F238E27FC236}">
                      <a16:creationId xmlns:a16="http://schemas.microsoft.com/office/drawing/2014/main" id="{CCCBF00E-B4A4-2C44-92F8-6543E3136745}"/>
                    </a:ext>
                  </a:extLst>
                </p:cNvPr>
                <p:cNvGrpSpPr>
                  <a:grpSpLocks/>
                </p:cNvGrpSpPr>
                <p:nvPr/>
              </p:nvGrpSpPr>
              <p:grpSpPr bwMode="auto">
                <a:xfrm>
                  <a:off x="720" y="882"/>
                  <a:ext cx="144" cy="480"/>
                  <a:chOff x="576" y="816"/>
                  <a:chExt cx="384" cy="576"/>
                </a:xfrm>
              </p:grpSpPr>
              <p:grpSp>
                <p:nvGrpSpPr>
                  <p:cNvPr id="314" name="Group 22">
                    <a:extLst>
                      <a:ext uri="{FF2B5EF4-FFF2-40B4-BE49-F238E27FC236}">
                        <a16:creationId xmlns:a16="http://schemas.microsoft.com/office/drawing/2014/main" id="{E366E9D6-A405-7C44-AC04-73D040085377}"/>
                      </a:ext>
                    </a:extLst>
                  </p:cNvPr>
                  <p:cNvGrpSpPr>
                    <a:grpSpLocks/>
                  </p:cNvGrpSpPr>
                  <p:nvPr/>
                </p:nvGrpSpPr>
                <p:grpSpPr bwMode="auto">
                  <a:xfrm>
                    <a:off x="576" y="816"/>
                    <a:ext cx="192" cy="288"/>
                    <a:chOff x="576" y="816"/>
                    <a:chExt cx="192" cy="288"/>
                  </a:xfrm>
                </p:grpSpPr>
                <p:sp>
                  <p:nvSpPr>
                    <p:cNvPr id="318" name="Freeform 23">
                      <a:extLst>
                        <a:ext uri="{FF2B5EF4-FFF2-40B4-BE49-F238E27FC236}">
                          <a16:creationId xmlns:a16="http://schemas.microsoft.com/office/drawing/2014/main" id="{047C30B0-CCA4-FD41-8BDB-997203290248}"/>
                        </a:ext>
                      </a:extLst>
                    </p:cNvPr>
                    <p:cNvSpPr>
                      <a:spLocks/>
                    </p:cNvSpPr>
                    <p:nvPr/>
                  </p:nvSpPr>
                  <p:spPr bwMode="auto">
                    <a:xfrm>
                      <a:off x="576"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FF00FF"/>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319" name="Freeform 24">
                      <a:extLst>
                        <a:ext uri="{FF2B5EF4-FFF2-40B4-BE49-F238E27FC236}">
                          <a16:creationId xmlns:a16="http://schemas.microsoft.com/office/drawing/2014/main" id="{177A3965-C2A0-4C49-87C4-E20EE90B2E4A}"/>
                        </a:ext>
                      </a:extLst>
                    </p:cNvPr>
                    <p:cNvSpPr>
                      <a:spLocks/>
                    </p:cNvSpPr>
                    <p:nvPr/>
                  </p:nvSpPr>
                  <p:spPr bwMode="auto">
                    <a:xfrm flipH="1">
                      <a:off x="672"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FF00FF"/>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grpSp>
              <p:grpSp>
                <p:nvGrpSpPr>
                  <p:cNvPr id="315" name="Group 25">
                    <a:extLst>
                      <a:ext uri="{FF2B5EF4-FFF2-40B4-BE49-F238E27FC236}">
                        <a16:creationId xmlns:a16="http://schemas.microsoft.com/office/drawing/2014/main" id="{B4EF5515-BD2B-0C4B-93B4-6EC713710844}"/>
                      </a:ext>
                    </a:extLst>
                  </p:cNvPr>
                  <p:cNvGrpSpPr>
                    <a:grpSpLocks/>
                  </p:cNvGrpSpPr>
                  <p:nvPr/>
                </p:nvGrpSpPr>
                <p:grpSpPr bwMode="auto">
                  <a:xfrm flipV="1">
                    <a:off x="768" y="1104"/>
                    <a:ext cx="192" cy="288"/>
                    <a:chOff x="576" y="816"/>
                    <a:chExt cx="192" cy="288"/>
                  </a:xfrm>
                </p:grpSpPr>
                <p:sp>
                  <p:nvSpPr>
                    <p:cNvPr id="316" name="Freeform 26">
                      <a:extLst>
                        <a:ext uri="{FF2B5EF4-FFF2-40B4-BE49-F238E27FC236}">
                          <a16:creationId xmlns:a16="http://schemas.microsoft.com/office/drawing/2014/main" id="{7C1138CC-0408-4046-A58D-8D421525E28D}"/>
                        </a:ext>
                      </a:extLst>
                    </p:cNvPr>
                    <p:cNvSpPr>
                      <a:spLocks/>
                    </p:cNvSpPr>
                    <p:nvPr/>
                  </p:nvSpPr>
                  <p:spPr bwMode="auto">
                    <a:xfrm>
                      <a:off x="576"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FF00FF"/>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317" name="Freeform 27">
                      <a:extLst>
                        <a:ext uri="{FF2B5EF4-FFF2-40B4-BE49-F238E27FC236}">
                          <a16:creationId xmlns:a16="http://schemas.microsoft.com/office/drawing/2014/main" id="{23D6B1D6-0FD2-C646-8BA5-BD88ACE8CCD0}"/>
                        </a:ext>
                      </a:extLst>
                    </p:cNvPr>
                    <p:cNvSpPr>
                      <a:spLocks/>
                    </p:cNvSpPr>
                    <p:nvPr/>
                  </p:nvSpPr>
                  <p:spPr bwMode="auto">
                    <a:xfrm flipH="1">
                      <a:off x="672"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FF00FF"/>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grpSp>
            </p:grpSp>
            <p:grpSp>
              <p:nvGrpSpPr>
                <p:cNvPr id="307" name="Group 28">
                  <a:extLst>
                    <a:ext uri="{FF2B5EF4-FFF2-40B4-BE49-F238E27FC236}">
                      <a16:creationId xmlns:a16="http://schemas.microsoft.com/office/drawing/2014/main" id="{971E67D9-7791-3245-A76D-2FBECE01A172}"/>
                    </a:ext>
                  </a:extLst>
                </p:cNvPr>
                <p:cNvGrpSpPr>
                  <a:grpSpLocks/>
                </p:cNvGrpSpPr>
                <p:nvPr/>
              </p:nvGrpSpPr>
              <p:grpSpPr bwMode="auto">
                <a:xfrm>
                  <a:off x="864" y="882"/>
                  <a:ext cx="144" cy="480"/>
                  <a:chOff x="576" y="816"/>
                  <a:chExt cx="384" cy="576"/>
                </a:xfrm>
              </p:grpSpPr>
              <p:grpSp>
                <p:nvGrpSpPr>
                  <p:cNvPr id="308" name="Group 29">
                    <a:extLst>
                      <a:ext uri="{FF2B5EF4-FFF2-40B4-BE49-F238E27FC236}">
                        <a16:creationId xmlns:a16="http://schemas.microsoft.com/office/drawing/2014/main" id="{AADA1C52-EC86-8641-B71C-7AD7BA5C1AD8}"/>
                      </a:ext>
                    </a:extLst>
                  </p:cNvPr>
                  <p:cNvGrpSpPr>
                    <a:grpSpLocks/>
                  </p:cNvGrpSpPr>
                  <p:nvPr/>
                </p:nvGrpSpPr>
                <p:grpSpPr bwMode="auto">
                  <a:xfrm>
                    <a:off x="576" y="816"/>
                    <a:ext cx="192" cy="288"/>
                    <a:chOff x="576" y="816"/>
                    <a:chExt cx="192" cy="288"/>
                  </a:xfrm>
                </p:grpSpPr>
                <p:sp>
                  <p:nvSpPr>
                    <p:cNvPr id="312" name="Freeform 30">
                      <a:extLst>
                        <a:ext uri="{FF2B5EF4-FFF2-40B4-BE49-F238E27FC236}">
                          <a16:creationId xmlns:a16="http://schemas.microsoft.com/office/drawing/2014/main" id="{80975DE1-FFEE-0C43-B165-E983616D89B9}"/>
                        </a:ext>
                      </a:extLst>
                    </p:cNvPr>
                    <p:cNvSpPr>
                      <a:spLocks/>
                    </p:cNvSpPr>
                    <p:nvPr/>
                  </p:nvSpPr>
                  <p:spPr bwMode="auto">
                    <a:xfrm>
                      <a:off x="576"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FF00FF"/>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313" name="Freeform 31">
                      <a:extLst>
                        <a:ext uri="{FF2B5EF4-FFF2-40B4-BE49-F238E27FC236}">
                          <a16:creationId xmlns:a16="http://schemas.microsoft.com/office/drawing/2014/main" id="{DB2B3332-56B9-D54B-BAA2-A6E65B52CA80}"/>
                        </a:ext>
                      </a:extLst>
                    </p:cNvPr>
                    <p:cNvSpPr>
                      <a:spLocks/>
                    </p:cNvSpPr>
                    <p:nvPr/>
                  </p:nvSpPr>
                  <p:spPr bwMode="auto">
                    <a:xfrm flipH="1">
                      <a:off x="672"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FF00FF"/>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grpSp>
              <p:grpSp>
                <p:nvGrpSpPr>
                  <p:cNvPr id="309" name="Group 32">
                    <a:extLst>
                      <a:ext uri="{FF2B5EF4-FFF2-40B4-BE49-F238E27FC236}">
                        <a16:creationId xmlns:a16="http://schemas.microsoft.com/office/drawing/2014/main" id="{14A9E2A1-C7DD-BE4C-AA29-0149159482A4}"/>
                      </a:ext>
                    </a:extLst>
                  </p:cNvPr>
                  <p:cNvGrpSpPr>
                    <a:grpSpLocks/>
                  </p:cNvGrpSpPr>
                  <p:nvPr/>
                </p:nvGrpSpPr>
                <p:grpSpPr bwMode="auto">
                  <a:xfrm flipV="1">
                    <a:off x="768" y="1104"/>
                    <a:ext cx="192" cy="288"/>
                    <a:chOff x="576" y="816"/>
                    <a:chExt cx="192" cy="288"/>
                  </a:xfrm>
                </p:grpSpPr>
                <p:sp>
                  <p:nvSpPr>
                    <p:cNvPr id="310" name="Freeform 33">
                      <a:extLst>
                        <a:ext uri="{FF2B5EF4-FFF2-40B4-BE49-F238E27FC236}">
                          <a16:creationId xmlns:a16="http://schemas.microsoft.com/office/drawing/2014/main" id="{EBE5F0F6-B226-8E48-BA46-67F1F5F50D67}"/>
                        </a:ext>
                      </a:extLst>
                    </p:cNvPr>
                    <p:cNvSpPr>
                      <a:spLocks/>
                    </p:cNvSpPr>
                    <p:nvPr/>
                  </p:nvSpPr>
                  <p:spPr bwMode="auto">
                    <a:xfrm>
                      <a:off x="576"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FF00FF"/>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311" name="Freeform 34">
                      <a:extLst>
                        <a:ext uri="{FF2B5EF4-FFF2-40B4-BE49-F238E27FC236}">
                          <a16:creationId xmlns:a16="http://schemas.microsoft.com/office/drawing/2014/main" id="{1F89F946-9EFA-1245-BD2C-016DBB37BE72}"/>
                        </a:ext>
                      </a:extLst>
                    </p:cNvPr>
                    <p:cNvSpPr>
                      <a:spLocks/>
                    </p:cNvSpPr>
                    <p:nvPr/>
                  </p:nvSpPr>
                  <p:spPr bwMode="auto">
                    <a:xfrm flipH="1">
                      <a:off x="672"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FF00FF"/>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grpSp>
            </p:grpSp>
          </p:grpSp>
          <p:grpSp>
            <p:nvGrpSpPr>
              <p:cNvPr id="275" name="Group 35">
                <a:extLst>
                  <a:ext uri="{FF2B5EF4-FFF2-40B4-BE49-F238E27FC236}">
                    <a16:creationId xmlns:a16="http://schemas.microsoft.com/office/drawing/2014/main" id="{9C42EEDB-3EEA-5D4B-9476-6FC399F41C5D}"/>
                  </a:ext>
                </a:extLst>
              </p:cNvPr>
              <p:cNvGrpSpPr>
                <a:grpSpLocks/>
              </p:cNvGrpSpPr>
              <p:nvPr/>
            </p:nvGrpSpPr>
            <p:grpSpPr bwMode="auto">
              <a:xfrm>
                <a:off x="534" y="528"/>
                <a:ext cx="228" cy="240"/>
                <a:chOff x="432" y="882"/>
                <a:chExt cx="576" cy="480"/>
              </a:xfrm>
            </p:grpSpPr>
            <p:grpSp>
              <p:nvGrpSpPr>
                <p:cNvPr id="276" name="Group 36">
                  <a:extLst>
                    <a:ext uri="{FF2B5EF4-FFF2-40B4-BE49-F238E27FC236}">
                      <a16:creationId xmlns:a16="http://schemas.microsoft.com/office/drawing/2014/main" id="{6B8C89B8-4CBD-984A-92E0-D789BEBA6B05}"/>
                    </a:ext>
                  </a:extLst>
                </p:cNvPr>
                <p:cNvGrpSpPr>
                  <a:grpSpLocks/>
                </p:cNvGrpSpPr>
                <p:nvPr/>
              </p:nvGrpSpPr>
              <p:grpSpPr bwMode="auto">
                <a:xfrm>
                  <a:off x="432" y="882"/>
                  <a:ext cx="144" cy="480"/>
                  <a:chOff x="576" y="816"/>
                  <a:chExt cx="384" cy="576"/>
                </a:xfrm>
              </p:grpSpPr>
              <p:grpSp>
                <p:nvGrpSpPr>
                  <p:cNvPr id="298" name="Group 37">
                    <a:extLst>
                      <a:ext uri="{FF2B5EF4-FFF2-40B4-BE49-F238E27FC236}">
                        <a16:creationId xmlns:a16="http://schemas.microsoft.com/office/drawing/2014/main" id="{7A688AF5-3FC6-9B40-A37E-98696DE066E5}"/>
                      </a:ext>
                    </a:extLst>
                  </p:cNvPr>
                  <p:cNvGrpSpPr>
                    <a:grpSpLocks/>
                  </p:cNvGrpSpPr>
                  <p:nvPr/>
                </p:nvGrpSpPr>
                <p:grpSpPr bwMode="auto">
                  <a:xfrm>
                    <a:off x="576" y="816"/>
                    <a:ext cx="192" cy="288"/>
                    <a:chOff x="576" y="816"/>
                    <a:chExt cx="192" cy="288"/>
                  </a:xfrm>
                </p:grpSpPr>
                <p:sp>
                  <p:nvSpPr>
                    <p:cNvPr id="302" name="Freeform 38">
                      <a:extLst>
                        <a:ext uri="{FF2B5EF4-FFF2-40B4-BE49-F238E27FC236}">
                          <a16:creationId xmlns:a16="http://schemas.microsoft.com/office/drawing/2014/main" id="{7FB19D8F-53F6-954C-A059-5A9F725C8EDA}"/>
                        </a:ext>
                      </a:extLst>
                    </p:cNvPr>
                    <p:cNvSpPr>
                      <a:spLocks/>
                    </p:cNvSpPr>
                    <p:nvPr/>
                  </p:nvSpPr>
                  <p:spPr bwMode="auto">
                    <a:xfrm>
                      <a:off x="576"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FF00FF"/>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303" name="Freeform 39">
                      <a:extLst>
                        <a:ext uri="{FF2B5EF4-FFF2-40B4-BE49-F238E27FC236}">
                          <a16:creationId xmlns:a16="http://schemas.microsoft.com/office/drawing/2014/main" id="{F487FB64-10C7-7A4E-B2A2-6728B09BA16E}"/>
                        </a:ext>
                      </a:extLst>
                    </p:cNvPr>
                    <p:cNvSpPr>
                      <a:spLocks/>
                    </p:cNvSpPr>
                    <p:nvPr/>
                  </p:nvSpPr>
                  <p:spPr bwMode="auto">
                    <a:xfrm flipH="1">
                      <a:off x="672"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FF00FF"/>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grpSp>
              <p:grpSp>
                <p:nvGrpSpPr>
                  <p:cNvPr id="299" name="Group 40">
                    <a:extLst>
                      <a:ext uri="{FF2B5EF4-FFF2-40B4-BE49-F238E27FC236}">
                        <a16:creationId xmlns:a16="http://schemas.microsoft.com/office/drawing/2014/main" id="{1E530B41-6F36-5241-A663-A835140C7E96}"/>
                      </a:ext>
                    </a:extLst>
                  </p:cNvPr>
                  <p:cNvGrpSpPr>
                    <a:grpSpLocks/>
                  </p:cNvGrpSpPr>
                  <p:nvPr/>
                </p:nvGrpSpPr>
                <p:grpSpPr bwMode="auto">
                  <a:xfrm flipV="1">
                    <a:off x="768" y="1104"/>
                    <a:ext cx="192" cy="288"/>
                    <a:chOff x="576" y="816"/>
                    <a:chExt cx="192" cy="288"/>
                  </a:xfrm>
                </p:grpSpPr>
                <p:sp>
                  <p:nvSpPr>
                    <p:cNvPr id="300" name="Freeform 41">
                      <a:extLst>
                        <a:ext uri="{FF2B5EF4-FFF2-40B4-BE49-F238E27FC236}">
                          <a16:creationId xmlns:a16="http://schemas.microsoft.com/office/drawing/2014/main" id="{3174D14B-C05B-7349-8F94-E5BF0C41C966}"/>
                        </a:ext>
                      </a:extLst>
                    </p:cNvPr>
                    <p:cNvSpPr>
                      <a:spLocks/>
                    </p:cNvSpPr>
                    <p:nvPr/>
                  </p:nvSpPr>
                  <p:spPr bwMode="auto">
                    <a:xfrm>
                      <a:off x="576"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FF00FF"/>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301" name="Freeform 42">
                      <a:extLst>
                        <a:ext uri="{FF2B5EF4-FFF2-40B4-BE49-F238E27FC236}">
                          <a16:creationId xmlns:a16="http://schemas.microsoft.com/office/drawing/2014/main" id="{E15D62E4-AA2D-7E4C-8F87-5C06C806CDFA}"/>
                        </a:ext>
                      </a:extLst>
                    </p:cNvPr>
                    <p:cNvSpPr>
                      <a:spLocks/>
                    </p:cNvSpPr>
                    <p:nvPr/>
                  </p:nvSpPr>
                  <p:spPr bwMode="auto">
                    <a:xfrm flipH="1">
                      <a:off x="672"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FF00FF"/>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grpSp>
            </p:grpSp>
            <p:grpSp>
              <p:nvGrpSpPr>
                <p:cNvPr id="277" name="Group 43">
                  <a:extLst>
                    <a:ext uri="{FF2B5EF4-FFF2-40B4-BE49-F238E27FC236}">
                      <a16:creationId xmlns:a16="http://schemas.microsoft.com/office/drawing/2014/main" id="{9F151C9C-8634-DC45-8D33-495C5E2CEA59}"/>
                    </a:ext>
                  </a:extLst>
                </p:cNvPr>
                <p:cNvGrpSpPr>
                  <a:grpSpLocks/>
                </p:cNvGrpSpPr>
                <p:nvPr/>
              </p:nvGrpSpPr>
              <p:grpSpPr bwMode="auto">
                <a:xfrm>
                  <a:off x="576" y="882"/>
                  <a:ext cx="144" cy="480"/>
                  <a:chOff x="576" y="816"/>
                  <a:chExt cx="384" cy="576"/>
                </a:xfrm>
              </p:grpSpPr>
              <p:grpSp>
                <p:nvGrpSpPr>
                  <p:cNvPr id="292" name="Group 44">
                    <a:extLst>
                      <a:ext uri="{FF2B5EF4-FFF2-40B4-BE49-F238E27FC236}">
                        <a16:creationId xmlns:a16="http://schemas.microsoft.com/office/drawing/2014/main" id="{50223663-7E86-5143-BE33-0C8BB0475B9D}"/>
                      </a:ext>
                    </a:extLst>
                  </p:cNvPr>
                  <p:cNvGrpSpPr>
                    <a:grpSpLocks/>
                  </p:cNvGrpSpPr>
                  <p:nvPr/>
                </p:nvGrpSpPr>
                <p:grpSpPr bwMode="auto">
                  <a:xfrm>
                    <a:off x="576" y="816"/>
                    <a:ext cx="192" cy="288"/>
                    <a:chOff x="576" y="816"/>
                    <a:chExt cx="192" cy="288"/>
                  </a:xfrm>
                </p:grpSpPr>
                <p:sp>
                  <p:nvSpPr>
                    <p:cNvPr id="296" name="Freeform 45">
                      <a:extLst>
                        <a:ext uri="{FF2B5EF4-FFF2-40B4-BE49-F238E27FC236}">
                          <a16:creationId xmlns:a16="http://schemas.microsoft.com/office/drawing/2014/main" id="{758F13C8-4C8F-254E-985F-0BCB00789D40}"/>
                        </a:ext>
                      </a:extLst>
                    </p:cNvPr>
                    <p:cNvSpPr>
                      <a:spLocks/>
                    </p:cNvSpPr>
                    <p:nvPr/>
                  </p:nvSpPr>
                  <p:spPr bwMode="auto">
                    <a:xfrm>
                      <a:off x="576"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FF00FF"/>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297" name="Freeform 46">
                      <a:extLst>
                        <a:ext uri="{FF2B5EF4-FFF2-40B4-BE49-F238E27FC236}">
                          <a16:creationId xmlns:a16="http://schemas.microsoft.com/office/drawing/2014/main" id="{8E429F5F-A3A4-1D4C-9BF2-8765BBF937FD}"/>
                        </a:ext>
                      </a:extLst>
                    </p:cNvPr>
                    <p:cNvSpPr>
                      <a:spLocks/>
                    </p:cNvSpPr>
                    <p:nvPr/>
                  </p:nvSpPr>
                  <p:spPr bwMode="auto">
                    <a:xfrm flipH="1">
                      <a:off x="672"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FF00FF"/>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grpSp>
              <p:grpSp>
                <p:nvGrpSpPr>
                  <p:cNvPr id="293" name="Group 47">
                    <a:extLst>
                      <a:ext uri="{FF2B5EF4-FFF2-40B4-BE49-F238E27FC236}">
                        <a16:creationId xmlns:a16="http://schemas.microsoft.com/office/drawing/2014/main" id="{0F2E4E9C-D1E3-CF43-BB5C-022B4A841BA6}"/>
                      </a:ext>
                    </a:extLst>
                  </p:cNvPr>
                  <p:cNvGrpSpPr>
                    <a:grpSpLocks/>
                  </p:cNvGrpSpPr>
                  <p:nvPr/>
                </p:nvGrpSpPr>
                <p:grpSpPr bwMode="auto">
                  <a:xfrm flipV="1">
                    <a:off x="768" y="1104"/>
                    <a:ext cx="192" cy="288"/>
                    <a:chOff x="576" y="816"/>
                    <a:chExt cx="192" cy="288"/>
                  </a:xfrm>
                </p:grpSpPr>
                <p:sp>
                  <p:nvSpPr>
                    <p:cNvPr id="294" name="Freeform 48">
                      <a:extLst>
                        <a:ext uri="{FF2B5EF4-FFF2-40B4-BE49-F238E27FC236}">
                          <a16:creationId xmlns:a16="http://schemas.microsoft.com/office/drawing/2014/main" id="{6C364BCD-E1EE-0A42-A58F-267BA546D233}"/>
                        </a:ext>
                      </a:extLst>
                    </p:cNvPr>
                    <p:cNvSpPr>
                      <a:spLocks/>
                    </p:cNvSpPr>
                    <p:nvPr/>
                  </p:nvSpPr>
                  <p:spPr bwMode="auto">
                    <a:xfrm>
                      <a:off x="576"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FF00FF"/>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295" name="Freeform 49">
                      <a:extLst>
                        <a:ext uri="{FF2B5EF4-FFF2-40B4-BE49-F238E27FC236}">
                          <a16:creationId xmlns:a16="http://schemas.microsoft.com/office/drawing/2014/main" id="{B18BC897-37CF-4845-B639-88A0D300E178}"/>
                        </a:ext>
                      </a:extLst>
                    </p:cNvPr>
                    <p:cNvSpPr>
                      <a:spLocks/>
                    </p:cNvSpPr>
                    <p:nvPr/>
                  </p:nvSpPr>
                  <p:spPr bwMode="auto">
                    <a:xfrm flipH="1">
                      <a:off x="672"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FF00FF"/>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grpSp>
            </p:grpSp>
            <p:grpSp>
              <p:nvGrpSpPr>
                <p:cNvPr id="278" name="Group 50">
                  <a:extLst>
                    <a:ext uri="{FF2B5EF4-FFF2-40B4-BE49-F238E27FC236}">
                      <a16:creationId xmlns:a16="http://schemas.microsoft.com/office/drawing/2014/main" id="{13ED7012-12DF-1E42-BB37-991142E21893}"/>
                    </a:ext>
                  </a:extLst>
                </p:cNvPr>
                <p:cNvGrpSpPr>
                  <a:grpSpLocks/>
                </p:cNvGrpSpPr>
                <p:nvPr/>
              </p:nvGrpSpPr>
              <p:grpSpPr bwMode="auto">
                <a:xfrm>
                  <a:off x="720" y="882"/>
                  <a:ext cx="144" cy="480"/>
                  <a:chOff x="576" y="816"/>
                  <a:chExt cx="384" cy="576"/>
                </a:xfrm>
              </p:grpSpPr>
              <p:grpSp>
                <p:nvGrpSpPr>
                  <p:cNvPr id="286" name="Group 51">
                    <a:extLst>
                      <a:ext uri="{FF2B5EF4-FFF2-40B4-BE49-F238E27FC236}">
                        <a16:creationId xmlns:a16="http://schemas.microsoft.com/office/drawing/2014/main" id="{DB21E103-3F63-8B4C-BA0A-AAE5428A1F8A}"/>
                      </a:ext>
                    </a:extLst>
                  </p:cNvPr>
                  <p:cNvGrpSpPr>
                    <a:grpSpLocks/>
                  </p:cNvGrpSpPr>
                  <p:nvPr/>
                </p:nvGrpSpPr>
                <p:grpSpPr bwMode="auto">
                  <a:xfrm>
                    <a:off x="576" y="816"/>
                    <a:ext cx="192" cy="288"/>
                    <a:chOff x="576" y="816"/>
                    <a:chExt cx="192" cy="288"/>
                  </a:xfrm>
                </p:grpSpPr>
                <p:sp>
                  <p:nvSpPr>
                    <p:cNvPr id="290" name="Freeform 52">
                      <a:extLst>
                        <a:ext uri="{FF2B5EF4-FFF2-40B4-BE49-F238E27FC236}">
                          <a16:creationId xmlns:a16="http://schemas.microsoft.com/office/drawing/2014/main" id="{3241EFD9-4D41-8249-ACA5-5F905361E3CB}"/>
                        </a:ext>
                      </a:extLst>
                    </p:cNvPr>
                    <p:cNvSpPr>
                      <a:spLocks/>
                    </p:cNvSpPr>
                    <p:nvPr/>
                  </p:nvSpPr>
                  <p:spPr bwMode="auto">
                    <a:xfrm>
                      <a:off x="576"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FF00FF"/>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291" name="Freeform 53">
                      <a:extLst>
                        <a:ext uri="{FF2B5EF4-FFF2-40B4-BE49-F238E27FC236}">
                          <a16:creationId xmlns:a16="http://schemas.microsoft.com/office/drawing/2014/main" id="{669F132E-DAAC-014E-8987-5A91FA49EC47}"/>
                        </a:ext>
                      </a:extLst>
                    </p:cNvPr>
                    <p:cNvSpPr>
                      <a:spLocks/>
                    </p:cNvSpPr>
                    <p:nvPr/>
                  </p:nvSpPr>
                  <p:spPr bwMode="auto">
                    <a:xfrm flipH="1">
                      <a:off x="672"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FF00FF"/>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grpSp>
              <p:grpSp>
                <p:nvGrpSpPr>
                  <p:cNvPr id="287" name="Group 54">
                    <a:extLst>
                      <a:ext uri="{FF2B5EF4-FFF2-40B4-BE49-F238E27FC236}">
                        <a16:creationId xmlns:a16="http://schemas.microsoft.com/office/drawing/2014/main" id="{906C0133-9199-644F-9B06-BE2CFBE87336}"/>
                      </a:ext>
                    </a:extLst>
                  </p:cNvPr>
                  <p:cNvGrpSpPr>
                    <a:grpSpLocks/>
                  </p:cNvGrpSpPr>
                  <p:nvPr/>
                </p:nvGrpSpPr>
                <p:grpSpPr bwMode="auto">
                  <a:xfrm flipV="1">
                    <a:off x="768" y="1104"/>
                    <a:ext cx="192" cy="288"/>
                    <a:chOff x="576" y="816"/>
                    <a:chExt cx="192" cy="288"/>
                  </a:xfrm>
                </p:grpSpPr>
                <p:sp>
                  <p:nvSpPr>
                    <p:cNvPr id="288" name="Freeform 55">
                      <a:extLst>
                        <a:ext uri="{FF2B5EF4-FFF2-40B4-BE49-F238E27FC236}">
                          <a16:creationId xmlns:a16="http://schemas.microsoft.com/office/drawing/2014/main" id="{CF5BCB0D-4A48-6842-9224-47A41E555131}"/>
                        </a:ext>
                      </a:extLst>
                    </p:cNvPr>
                    <p:cNvSpPr>
                      <a:spLocks/>
                    </p:cNvSpPr>
                    <p:nvPr/>
                  </p:nvSpPr>
                  <p:spPr bwMode="auto">
                    <a:xfrm>
                      <a:off x="576"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FF00FF"/>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289" name="Freeform 56">
                      <a:extLst>
                        <a:ext uri="{FF2B5EF4-FFF2-40B4-BE49-F238E27FC236}">
                          <a16:creationId xmlns:a16="http://schemas.microsoft.com/office/drawing/2014/main" id="{50E35467-7394-3345-ABED-13D552F95758}"/>
                        </a:ext>
                      </a:extLst>
                    </p:cNvPr>
                    <p:cNvSpPr>
                      <a:spLocks/>
                    </p:cNvSpPr>
                    <p:nvPr/>
                  </p:nvSpPr>
                  <p:spPr bwMode="auto">
                    <a:xfrm flipH="1">
                      <a:off x="672"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FF00FF"/>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grpSp>
            </p:grpSp>
            <p:grpSp>
              <p:nvGrpSpPr>
                <p:cNvPr id="279" name="Group 57">
                  <a:extLst>
                    <a:ext uri="{FF2B5EF4-FFF2-40B4-BE49-F238E27FC236}">
                      <a16:creationId xmlns:a16="http://schemas.microsoft.com/office/drawing/2014/main" id="{0DC35465-A797-D543-8D1B-DEA91E8DA0A0}"/>
                    </a:ext>
                  </a:extLst>
                </p:cNvPr>
                <p:cNvGrpSpPr>
                  <a:grpSpLocks/>
                </p:cNvGrpSpPr>
                <p:nvPr/>
              </p:nvGrpSpPr>
              <p:grpSpPr bwMode="auto">
                <a:xfrm>
                  <a:off x="864" y="882"/>
                  <a:ext cx="144" cy="480"/>
                  <a:chOff x="576" y="816"/>
                  <a:chExt cx="384" cy="576"/>
                </a:xfrm>
              </p:grpSpPr>
              <p:grpSp>
                <p:nvGrpSpPr>
                  <p:cNvPr id="280" name="Group 58">
                    <a:extLst>
                      <a:ext uri="{FF2B5EF4-FFF2-40B4-BE49-F238E27FC236}">
                        <a16:creationId xmlns:a16="http://schemas.microsoft.com/office/drawing/2014/main" id="{19FC0A57-B988-FA4A-AE89-F02E8BF7087C}"/>
                      </a:ext>
                    </a:extLst>
                  </p:cNvPr>
                  <p:cNvGrpSpPr>
                    <a:grpSpLocks/>
                  </p:cNvGrpSpPr>
                  <p:nvPr/>
                </p:nvGrpSpPr>
                <p:grpSpPr bwMode="auto">
                  <a:xfrm>
                    <a:off x="576" y="816"/>
                    <a:ext cx="192" cy="288"/>
                    <a:chOff x="576" y="816"/>
                    <a:chExt cx="192" cy="288"/>
                  </a:xfrm>
                </p:grpSpPr>
                <p:sp>
                  <p:nvSpPr>
                    <p:cNvPr id="284" name="Freeform 59">
                      <a:extLst>
                        <a:ext uri="{FF2B5EF4-FFF2-40B4-BE49-F238E27FC236}">
                          <a16:creationId xmlns:a16="http://schemas.microsoft.com/office/drawing/2014/main" id="{A4CD8F66-7D31-1D48-927D-11F81EEDF6CB}"/>
                        </a:ext>
                      </a:extLst>
                    </p:cNvPr>
                    <p:cNvSpPr>
                      <a:spLocks/>
                    </p:cNvSpPr>
                    <p:nvPr/>
                  </p:nvSpPr>
                  <p:spPr bwMode="auto">
                    <a:xfrm>
                      <a:off x="576"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FF00FF"/>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285" name="Freeform 60">
                      <a:extLst>
                        <a:ext uri="{FF2B5EF4-FFF2-40B4-BE49-F238E27FC236}">
                          <a16:creationId xmlns:a16="http://schemas.microsoft.com/office/drawing/2014/main" id="{2875BDA5-48D4-A548-A9EB-E23F50F18E75}"/>
                        </a:ext>
                      </a:extLst>
                    </p:cNvPr>
                    <p:cNvSpPr>
                      <a:spLocks/>
                    </p:cNvSpPr>
                    <p:nvPr/>
                  </p:nvSpPr>
                  <p:spPr bwMode="auto">
                    <a:xfrm flipH="1">
                      <a:off x="672"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FF00FF"/>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grpSp>
              <p:grpSp>
                <p:nvGrpSpPr>
                  <p:cNvPr id="281" name="Group 61">
                    <a:extLst>
                      <a:ext uri="{FF2B5EF4-FFF2-40B4-BE49-F238E27FC236}">
                        <a16:creationId xmlns:a16="http://schemas.microsoft.com/office/drawing/2014/main" id="{EE43281A-923F-4648-940E-D68B93E79AB9}"/>
                      </a:ext>
                    </a:extLst>
                  </p:cNvPr>
                  <p:cNvGrpSpPr>
                    <a:grpSpLocks/>
                  </p:cNvGrpSpPr>
                  <p:nvPr/>
                </p:nvGrpSpPr>
                <p:grpSpPr bwMode="auto">
                  <a:xfrm flipV="1">
                    <a:off x="768" y="1104"/>
                    <a:ext cx="192" cy="288"/>
                    <a:chOff x="576" y="816"/>
                    <a:chExt cx="192" cy="288"/>
                  </a:xfrm>
                </p:grpSpPr>
                <p:sp>
                  <p:nvSpPr>
                    <p:cNvPr id="282" name="Freeform 62">
                      <a:extLst>
                        <a:ext uri="{FF2B5EF4-FFF2-40B4-BE49-F238E27FC236}">
                          <a16:creationId xmlns:a16="http://schemas.microsoft.com/office/drawing/2014/main" id="{2AF73ED7-C2D0-E54A-8860-D5D99495B266}"/>
                        </a:ext>
                      </a:extLst>
                    </p:cNvPr>
                    <p:cNvSpPr>
                      <a:spLocks/>
                    </p:cNvSpPr>
                    <p:nvPr/>
                  </p:nvSpPr>
                  <p:spPr bwMode="auto">
                    <a:xfrm>
                      <a:off x="576"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FF00FF"/>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283" name="Freeform 63">
                      <a:extLst>
                        <a:ext uri="{FF2B5EF4-FFF2-40B4-BE49-F238E27FC236}">
                          <a16:creationId xmlns:a16="http://schemas.microsoft.com/office/drawing/2014/main" id="{5C3A2C02-2A8C-6C45-AED9-6A528867150A}"/>
                        </a:ext>
                      </a:extLst>
                    </p:cNvPr>
                    <p:cNvSpPr>
                      <a:spLocks/>
                    </p:cNvSpPr>
                    <p:nvPr/>
                  </p:nvSpPr>
                  <p:spPr bwMode="auto">
                    <a:xfrm flipH="1">
                      <a:off x="672" y="816"/>
                      <a:ext cx="96" cy="288"/>
                    </a:xfrm>
                    <a:custGeom>
                      <a:avLst/>
                      <a:gdLst>
                        <a:gd name="T0" fmla="*/ 0 w 96"/>
                        <a:gd name="T1" fmla="*/ 288 h 288"/>
                        <a:gd name="T2" fmla="*/ 96 w 96"/>
                        <a:gd name="T3" fmla="*/ 0 h 288"/>
                      </a:gdLst>
                      <a:ahLst/>
                      <a:cxnLst>
                        <a:cxn ang="0">
                          <a:pos x="T0" y="T1"/>
                        </a:cxn>
                        <a:cxn ang="0">
                          <a:pos x="T2" y="T3"/>
                        </a:cxn>
                      </a:cxnLst>
                      <a:rect l="0" t="0" r="r" b="b"/>
                      <a:pathLst>
                        <a:path w="96" h="288">
                          <a:moveTo>
                            <a:pt x="0" y="288"/>
                          </a:moveTo>
                          <a:cubicBezTo>
                            <a:pt x="18" y="183"/>
                            <a:pt x="48" y="0"/>
                            <a:pt x="96" y="0"/>
                          </a:cubicBezTo>
                        </a:path>
                      </a:pathLst>
                    </a:custGeom>
                    <a:noFill/>
                    <a:ln w="19050" cmpd="sng">
                      <a:solidFill>
                        <a:srgbClr val="FF00FF"/>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grpSp>
            </p:grpSp>
          </p:grpSp>
        </p:grpSp>
      </p:grpSp>
      <p:sp>
        <p:nvSpPr>
          <p:cNvPr id="4" name="Rectangle 3">
            <a:extLst>
              <a:ext uri="{FF2B5EF4-FFF2-40B4-BE49-F238E27FC236}">
                <a16:creationId xmlns:a16="http://schemas.microsoft.com/office/drawing/2014/main" id="{2E0A533B-737A-B745-A7BF-322B431F9646}"/>
              </a:ext>
            </a:extLst>
          </p:cNvPr>
          <p:cNvSpPr/>
          <p:nvPr/>
        </p:nvSpPr>
        <p:spPr>
          <a:xfrm>
            <a:off x="4982245" y="3698066"/>
            <a:ext cx="3200400" cy="523220"/>
          </a:xfrm>
          <a:prstGeom prst="rect">
            <a:avLst/>
          </a:prstGeom>
        </p:spPr>
        <p:txBody>
          <a:bodyPr wrap="square">
            <a:spAutoFit/>
          </a:bodyPr>
          <a:lstStyle/>
          <a:p>
            <a:pPr marL="285750" indent="-285750">
              <a:buFont typeface="Wingdings" charset="2"/>
              <a:buChar char="§"/>
            </a:pPr>
            <a:r>
              <a:rPr lang="en-US" sz="1400" dirty="0"/>
              <a:t>Energy transfer from pump to</a:t>
            </a:r>
          </a:p>
          <a:p>
            <a:r>
              <a:rPr lang="en-US" sz="1400" dirty="0"/>
              <a:t>     two normal modes of swing</a:t>
            </a:r>
          </a:p>
        </p:txBody>
      </p:sp>
    </p:spTree>
    <p:extLst>
      <p:ext uri="{BB962C8B-B14F-4D97-AF65-F5344CB8AC3E}">
        <p14:creationId xmlns:p14="http://schemas.microsoft.com/office/powerpoint/2010/main" val="118740390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CD0D3-36E6-58FF-DBA0-6F08D04F8149}"/>
              </a:ext>
            </a:extLst>
          </p:cNvPr>
          <p:cNvSpPr>
            <a:spLocks noGrp="1"/>
          </p:cNvSpPr>
          <p:nvPr>
            <p:ph type="title"/>
          </p:nvPr>
        </p:nvSpPr>
        <p:spPr/>
        <p:txBody>
          <a:bodyPr/>
          <a:lstStyle/>
          <a:p>
            <a:pPr algn="ctr"/>
            <a:r>
              <a:rPr lang="en-US" b="1" dirty="0">
                <a:solidFill>
                  <a:srgbClr val="00B050"/>
                </a:solidFill>
                <a:latin typeface="Calibri"/>
              </a:rPr>
              <a:t>What’s causing these dark counts?</a:t>
            </a:r>
            <a:br>
              <a:rPr lang="en-US" b="1" dirty="0">
                <a:solidFill>
                  <a:srgbClr val="00B050"/>
                </a:solidFill>
                <a:latin typeface="Calibri"/>
              </a:rPr>
            </a:br>
            <a:endParaRPr lang="en-US" dirty="0"/>
          </a:p>
        </p:txBody>
      </p:sp>
      <p:sp>
        <p:nvSpPr>
          <p:cNvPr id="3" name="Slide Number Placeholder 2">
            <a:extLst>
              <a:ext uri="{FF2B5EF4-FFF2-40B4-BE49-F238E27FC236}">
                <a16:creationId xmlns:a16="http://schemas.microsoft.com/office/drawing/2014/main" id="{B5B29B4C-FFD8-9026-E86A-176D7135F114}"/>
              </a:ext>
            </a:extLst>
          </p:cNvPr>
          <p:cNvSpPr>
            <a:spLocks noGrp="1"/>
          </p:cNvSpPr>
          <p:nvPr>
            <p:ph type="sldNum" sz="quarter" idx="12"/>
          </p:nvPr>
        </p:nvSpPr>
        <p:spPr/>
        <p:txBody>
          <a:bodyPr/>
          <a:lstStyle/>
          <a:p>
            <a:fld id="{9E4C0264-4E57-C843-99A1-13CB9086F4F6}" type="slidenum">
              <a:rPr lang="en-US" smtClean="0"/>
              <a:t>57</a:t>
            </a:fld>
            <a:endParaRPr lang="en-US"/>
          </a:p>
        </p:txBody>
      </p:sp>
      <p:pic>
        <p:nvPicPr>
          <p:cNvPr id="5" name="Picture 4">
            <a:extLst>
              <a:ext uri="{FF2B5EF4-FFF2-40B4-BE49-F238E27FC236}">
                <a16:creationId xmlns:a16="http://schemas.microsoft.com/office/drawing/2014/main" id="{972B8D07-FA4B-E743-287C-8563F1D3BC4C}"/>
              </a:ext>
            </a:extLst>
          </p:cNvPr>
          <p:cNvPicPr>
            <a:picLocks noChangeAspect="1"/>
          </p:cNvPicPr>
          <p:nvPr/>
        </p:nvPicPr>
        <p:blipFill>
          <a:blip r:embed="rId2"/>
          <a:stretch>
            <a:fillRect/>
          </a:stretch>
        </p:blipFill>
        <p:spPr>
          <a:xfrm>
            <a:off x="386381" y="1146552"/>
            <a:ext cx="7772400" cy="2117034"/>
          </a:xfrm>
          <a:prstGeom prst="rect">
            <a:avLst/>
          </a:prstGeom>
        </p:spPr>
      </p:pic>
      <p:pic>
        <p:nvPicPr>
          <p:cNvPr id="7" name="Picture 6">
            <a:extLst>
              <a:ext uri="{FF2B5EF4-FFF2-40B4-BE49-F238E27FC236}">
                <a16:creationId xmlns:a16="http://schemas.microsoft.com/office/drawing/2014/main" id="{D1FD82C8-4709-89F2-E084-76691EBBE17A}"/>
              </a:ext>
            </a:extLst>
          </p:cNvPr>
          <p:cNvPicPr>
            <a:picLocks noChangeAspect="1"/>
          </p:cNvPicPr>
          <p:nvPr/>
        </p:nvPicPr>
        <p:blipFill>
          <a:blip r:embed="rId3"/>
          <a:stretch>
            <a:fillRect/>
          </a:stretch>
        </p:blipFill>
        <p:spPr>
          <a:xfrm>
            <a:off x="4917956" y="3313955"/>
            <a:ext cx="7223589" cy="3063875"/>
          </a:xfrm>
          <a:prstGeom prst="rect">
            <a:avLst/>
          </a:prstGeom>
        </p:spPr>
      </p:pic>
      <p:sp>
        <p:nvSpPr>
          <p:cNvPr id="8" name="TextBox 7">
            <a:extLst>
              <a:ext uri="{FF2B5EF4-FFF2-40B4-BE49-F238E27FC236}">
                <a16:creationId xmlns:a16="http://schemas.microsoft.com/office/drawing/2014/main" id="{A98BE712-ED4B-13C7-6F30-2FEA6EEE0AFE}"/>
              </a:ext>
            </a:extLst>
          </p:cNvPr>
          <p:cNvSpPr txBox="1"/>
          <p:nvPr/>
        </p:nvSpPr>
        <p:spPr>
          <a:xfrm>
            <a:off x="386381" y="3429000"/>
            <a:ext cx="5138330" cy="1477328"/>
          </a:xfrm>
          <a:prstGeom prst="rect">
            <a:avLst/>
          </a:prstGeom>
          <a:noFill/>
        </p:spPr>
        <p:txBody>
          <a:bodyPr wrap="none" rtlCol="0">
            <a:spAutoFit/>
          </a:bodyPr>
          <a:lstStyle/>
          <a:p>
            <a:r>
              <a:rPr lang="en-US" dirty="0">
                <a:solidFill>
                  <a:srgbClr val="00B050"/>
                </a:solidFill>
              </a:rPr>
              <a:t>Eliminated cosmic muon and radioactive background</a:t>
            </a:r>
          </a:p>
          <a:p>
            <a:r>
              <a:rPr lang="en-US" dirty="0">
                <a:solidFill>
                  <a:srgbClr val="00B050"/>
                </a:solidFill>
              </a:rPr>
              <a:t>from suspects since </a:t>
            </a:r>
            <a:r>
              <a:rPr lang="en-US" dirty="0" err="1">
                <a:solidFill>
                  <a:srgbClr val="00B050"/>
                </a:solidFill>
              </a:rPr>
              <a:t>qp</a:t>
            </a:r>
            <a:r>
              <a:rPr lang="en-US" dirty="0">
                <a:solidFill>
                  <a:srgbClr val="00B050"/>
                </a:solidFill>
              </a:rPr>
              <a:t> poisoning suppressed over</a:t>
            </a:r>
          </a:p>
          <a:p>
            <a:r>
              <a:rPr lang="en-US" dirty="0">
                <a:solidFill>
                  <a:srgbClr val="00B050"/>
                </a:solidFill>
              </a:rPr>
              <a:t>longer ~ a week cooldown period</a:t>
            </a:r>
          </a:p>
          <a:p>
            <a:endParaRPr lang="en-US" dirty="0">
              <a:solidFill>
                <a:srgbClr val="00B050"/>
              </a:solidFill>
            </a:endParaRPr>
          </a:p>
          <a:p>
            <a:r>
              <a:rPr lang="en-US" dirty="0">
                <a:solidFill>
                  <a:srgbClr val="00B050"/>
                </a:solidFill>
              </a:rPr>
              <a:t>Used similar device to charge parity device like QCD</a:t>
            </a:r>
          </a:p>
        </p:txBody>
      </p:sp>
      <p:sp>
        <p:nvSpPr>
          <p:cNvPr id="9" name="TextBox 8">
            <a:extLst>
              <a:ext uri="{FF2B5EF4-FFF2-40B4-BE49-F238E27FC236}">
                <a16:creationId xmlns:a16="http://schemas.microsoft.com/office/drawing/2014/main" id="{160EC0B8-4294-EE22-D307-6D83516F9508}"/>
              </a:ext>
            </a:extLst>
          </p:cNvPr>
          <p:cNvSpPr txBox="1"/>
          <p:nvPr/>
        </p:nvSpPr>
        <p:spPr>
          <a:xfrm>
            <a:off x="7149986" y="2671085"/>
            <a:ext cx="5050037" cy="923330"/>
          </a:xfrm>
          <a:prstGeom prst="rect">
            <a:avLst/>
          </a:prstGeom>
          <a:noFill/>
        </p:spPr>
        <p:txBody>
          <a:bodyPr wrap="none" rtlCol="0">
            <a:spAutoFit/>
          </a:bodyPr>
          <a:lstStyle/>
          <a:p>
            <a:r>
              <a:rPr lang="en-US" dirty="0">
                <a:solidFill>
                  <a:srgbClr val="00B050"/>
                </a:solidFill>
              </a:rPr>
              <a:t>Microfractures due to GE Varnish and mounting</a:t>
            </a:r>
          </a:p>
          <a:p>
            <a:r>
              <a:rPr lang="en-US" dirty="0">
                <a:solidFill>
                  <a:srgbClr val="00B050"/>
                </a:solidFill>
              </a:rPr>
              <a:t>glue on Si substrate causing phonon bursts breaking</a:t>
            </a:r>
          </a:p>
          <a:p>
            <a:r>
              <a:rPr lang="en-US" dirty="0">
                <a:solidFill>
                  <a:srgbClr val="00B050"/>
                </a:solidFill>
              </a:rPr>
              <a:t>cooper pair -&gt; </a:t>
            </a:r>
            <a:r>
              <a:rPr lang="en-US" dirty="0" err="1">
                <a:solidFill>
                  <a:srgbClr val="00B050"/>
                </a:solidFill>
              </a:rPr>
              <a:t>qp</a:t>
            </a:r>
            <a:r>
              <a:rPr lang="en-US" dirty="0">
                <a:solidFill>
                  <a:srgbClr val="00B050"/>
                </a:solidFill>
              </a:rPr>
              <a:t> </a:t>
            </a:r>
            <a:r>
              <a:rPr lang="en-US" dirty="0" err="1">
                <a:solidFill>
                  <a:srgbClr val="00B050"/>
                </a:solidFill>
              </a:rPr>
              <a:t>poisioning</a:t>
            </a:r>
            <a:endParaRPr lang="en-US" dirty="0">
              <a:solidFill>
                <a:srgbClr val="00B050"/>
              </a:solidFill>
            </a:endParaRPr>
          </a:p>
        </p:txBody>
      </p:sp>
    </p:spTree>
    <p:extLst>
      <p:ext uri="{BB962C8B-B14F-4D97-AF65-F5344CB8AC3E}">
        <p14:creationId xmlns:p14="http://schemas.microsoft.com/office/powerpoint/2010/main" val="362950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2E47C-117E-8D41-994A-E142797764DD}"/>
              </a:ext>
            </a:extLst>
          </p:cNvPr>
          <p:cNvSpPr>
            <a:spLocks noGrp="1"/>
          </p:cNvSpPr>
          <p:nvPr>
            <p:ph type="title"/>
          </p:nvPr>
        </p:nvSpPr>
        <p:spPr>
          <a:xfrm>
            <a:off x="602694" y="8968"/>
            <a:ext cx="10515600" cy="1325563"/>
          </a:xfrm>
        </p:spPr>
        <p:txBody>
          <a:bodyPr/>
          <a:lstStyle/>
          <a:p>
            <a:pPr algn="ctr"/>
            <a:r>
              <a:rPr lang="en-US" dirty="0"/>
              <a:t>What is a qubit?</a:t>
            </a:r>
            <a:br>
              <a:rPr lang="en-US" dirty="0"/>
            </a:br>
            <a:endParaRPr lang="en-US" sz="2400" dirty="0"/>
          </a:p>
        </p:txBody>
      </p:sp>
      <p:pic>
        <p:nvPicPr>
          <p:cNvPr id="5" name="Content Placeholder 4" descr="Diagram&#10;&#10;Description automatically generated">
            <a:extLst>
              <a:ext uri="{FF2B5EF4-FFF2-40B4-BE49-F238E27FC236}">
                <a16:creationId xmlns:a16="http://schemas.microsoft.com/office/drawing/2014/main" id="{D60FA698-5136-C140-A512-09B0337B57BE}"/>
              </a:ext>
            </a:extLst>
          </p:cNvPr>
          <p:cNvPicPr>
            <a:picLocks noGrp="1" noChangeAspect="1"/>
          </p:cNvPicPr>
          <p:nvPr>
            <p:ph idx="1"/>
          </p:nvPr>
        </p:nvPicPr>
        <p:blipFill>
          <a:blip r:embed="rId2"/>
          <a:stretch>
            <a:fillRect/>
          </a:stretch>
        </p:blipFill>
        <p:spPr>
          <a:xfrm>
            <a:off x="391784" y="961340"/>
            <a:ext cx="2694369" cy="2473066"/>
          </a:xfrm>
        </p:spPr>
      </p:pic>
      <p:sp>
        <p:nvSpPr>
          <p:cNvPr id="32" name="Slide Number Placeholder 31">
            <a:extLst>
              <a:ext uri="{FF2B5EF4-FFF2-40B4-BE49-F238E27FC236}">
                <a16:creationId xmlns:a16="http://schemas.microsoft.com/office/drawing/2014/main" id="{67F57AFF-3369-2A2A-8866-CD0DB316F194}"/>
              </a:ext>
            </a:extLst>
          </p:cNvPr>
          <p:cNvSpPr>
            <a:spLocks noGrp="1"/>
          </p:cNvSpPr>
          <p:nvPr>
            <p:ph type="sldNum" sz="quarter" idx="12"/>
          </p:nvPr>
        </p:nvSpPr>
        <p:spPr/>
        <p:txBody>
          <a:bodyPr/>
          <a:lstStyle/>
          <a:p>
            <a:fld id="{9E4C0264-4E57-C843-99A1-13CB9086F4F6}" type="slidenum">
              <a:rPr lang="en-US" smtClean="0"/>
              <a:t>58</a:t>
            </a:fld>
            <a:endParaRPr lang="en-US"/>
          </a:p>
        </p:txBody>
      </p:sp>
      <p:sp>
        <p:nvSpPr>
          <p:cNvPr id="6" name="TextBox 5">
            <a:extLst>
              <a:ext uri="{FF2B5EF4-FFF2-40B4-BE49-F238E27FC236}">
                <a16:creationId xmlns:a16="http://schemas.microsoft.com/office/drawing/2014/main" id="{50B03FAA-E478-064F-B69D-B7AF55C15A79}"/>
              </a:ext>
            </a:extLst>
          </p:cNvPr>
          <p:cNvSpPr txBox="1"/>
          <p:nvPr/>
        </p:nvSpPr>
        <p:spPr>
          <a:xfrm>
            <a:off x="381000" y="6233239"/>
            <a:ext cx="2148345" cy="246221"/>
          </a:xfrm>
          <a:prstGeom prst="rect">
            <a:avLst/>
          </a:prstGeom>
          <a:noFill/>
        </p:spPr>
        <p:txBody>
          <a:bodyPr wrap="none" rtlCol="0">
            <a:spAutoFit/>
          </a:bodyPr>
          <a:lstStyle/>
          <a:p>
            <a:r>
              <a:rPr lang="en-US" sz="1000" dirty="0"/>
              <a:t>App. Phys. Rev.,</a:t>
            </a:r>
            <a:r>
              <a:rPr lang="en-US" sz="1000" b="1" dirty="0"/>
              <a:t> 6</a:t>
            </a:r>
            <a:r>
              <a:rPr lang="en-US" sz="1000" dirty="0"/>
              <a:t>, 2, 10.1063 (2019). </a:t>
            </a:r>
          </a:p>
        </p:txBody>
      </p:sp>
      <p:sp>
        <p:nvSpPr>
          <p:cNvPr id="21" name="TextBox 20">
            <a:extLst>
              <a:ext uri="{FF2B5EF4-FFF2-40B4-BE49-F238E27FC236}">
                <a16:creationId xmlns:a16="http://schemas.microsoft.com/office/drawing/2014/main" id="{1FF409C4-D6F1-F24E-B0D9-30AE2EF238D3}"/>
              </a:ext>
            </a:extLst>
          </p:cNvPr>
          <p:cNvSpPr txBox="1"/>
          <p:nvPr/>
        </p:nvSpPr>
        <p:spPr>
          <a:xfrm>
            <a:off x="310161" y="3638983"/>
            <a:ext cx="3513526" cy="923330"/>
          </a:xfrm>
          <a:prstGeom prst="rect">
            <a:avLst/>
          </a:prstGeom>
          <a:noFill/>
        </p:spPr>
        <p:txBody>
          <a:bodyPr wrap="none" rtlCol="0">
            <a:spAutoFit/>
          </a:bodyPr>
          <a:lstStyle/>
          <a:p>
            <a:r>
              <a:rPr lang="en-US" dirty="0">
                <a:solidFill>
                  <a:schemeClr val="accent1">
                    <a:lumMod val="75000"/>
                  </a:schemeClr>
                </a:solidFill>
              </a:rPr>
              <a:t>Quadratic energy potential of QHO </a:t>
            </a:r>
          </a:p>
          <a:p>
            <a:r>
              <a:rPr lang="en-US" dirty="0">
                <a:solidFill>
                  <a:schemeClr val="accent1">
                    <a:lumMod val="75000"/>
                  </a:schemeClr>
                </a:solidFill>
              </a:rPr>
              <a:t>reshaped by Josephson Inductance </a:t>
            </a:r>
          </a:p>
          <a:p>
            <a:pPr algn="ctr"/>
            <a:r>
              <a:rPr lang="en-US" dirty="0">
                <a:solidFill>
                  <a:schemeClr val="accent1">
                    <a:lumMod val="75000"/>
                  </a:schemeClr>
                </a:solidFill>
              </a:rPr>
              <a:t>to sinusoidal potential</a:t>
            </a:r>
          </a:p>
        </p:txBody>
      </p:sp>
      <p:grpSp>
        <p:nvGrpSpPr>
          <p:cNvPr id="23" name="Group 22">
            <a:extLst>
              <a:ext uri="{FF2B5EF4-FFF2-40B4-BE49-F238E27FC236}">
                <a16:creationId xmlns:a16="http://schemas.microsoft.com/office/drawing/2014/main" id="{4434EE6B-147B-A94C-B3FE-B3445F34E83F}"/>
              </a:ext>
            </a:extLst>
          </p:cNvPr>
          <p:cNvGrpSpPr/>
          <p:nvPr/>
        </p:nvGrpSpPr>
        <p:grpSpPr>
          <a:xfrm>
            <a:off x="873423" y="671749"/>
            <a:ext cx="9974141" cy="5514502"/>
            <a:chOff x="873423" y="671749"/>
            <a:chExt cx="9974141" cy="5514502"/>
          </a:xfrm>
        </p:grpSpPr>
        <p:grpSp>
          <p:nvGrpSpPr>
            <p:cNvPr id="20" name="Group 19">
              <a:extLst>
                <a:ext uri="{FF2B5EF4-FFF2-40B4-BE49-F238E27FC236}">
                  <a16:creationId xmlns:a16="http://schemas.microsoft.com/office/drawing/2014/main" id="{F5B5D9E6-B2F6-E847-8AE2-D7D8AD46D549}"/>
                </a:ext>
              </a:extLst>
            </p:cNvPr>
            <p:cNvGrpSpPr/>
            <p:nvPr/>
          </p:nvGrpSpPr>
          <p:grpSpPr>
            <a:xfrm>
              <a:off x="873423" y="671749"/>
              <a:ext cx="9974141" cy="5514502"/>
              <a:chOff x="873423" y="671749"/>
              <a:chExt cx="9974141" cy="5514502"/>
            </a:xfrm>
          </p:grpSpPr>
          <p:sp>
            <p:nvSpPr>
              <p:cNvPr id="3" name="TextBox 2">
                <a:extLst>
                  <a:ext uri="{FF2B5EF4-FFF2-40B4-BE49-F238E27FC236}">
                    <a16:creationId xmlns:a16="http://schemas.microsoft.com/office/drawing/2014/main" id="{3748BFB8-4642-554C-BB13-3C2C1B1390C4}"/>
                  </a:ext>
                </a:extLst>
              </p:cNvPr>
              <p:cNvSpPr txBox="1"/>
              <p:nvPr/>
            </p:nvSpPr>
            <p:spPr>
              <a:xfrm>
                <a:off x="873423" y="5539920"/>
                <a:ext cx="9974141" cy="646331"/>
              </a:xfrm>
              <a:prstGeom prst="rect">
                <a:avLst/>
              </a:prstGeom>
              <a:noFill/>
            </p:spPr>
            <p:txBody>
              <a:bodyPr wrap="square" rtlCol="0">
                <a:spAutoFit/>
              </a:bodyPr>
              <a:lstStyle/>
              <a:p>
                <a:r>
                  <a:rPr lang="en-US" dirty="0">
                    <a:solidFill>
                      <a:srgbClr val="008F00"/>
                    </a:solidFill>
                  </a:rPr>
                  <a:t>--Superconducting </a:t>
                </a:r>
                <a:r>
                  <a:rPr lang="en-US" dirty="0" err="1">
                    <a:solidFill>
                      <a:srgbClr val="008F00"/>
                    </a:solidFill>
                  </a:rPr>
                  <a:t>Transmon</a:t>
                </a:r>
                <a:r>
                  <a:rPr lang="en-US" dirty="0">
                    <a:solidFill>
                      <a:srgbClr val="008F00"/>
                    </a:solidFill>
                  </a:rPr>
                  <a:t> and its variants </a:t>
                </a:r>
                <a:r>
                  <a:rPr lang="en-US" b="1" i="1" dirty="0">
                    <a:solidFill>
                      <a:srgbClr val="008F00"/>
                    </a:solidFill>
                  </a:rPr>
                  <a:t>can be utilized for Dark Matter detection through several mechanisms of coupling</a:t>
                </a:r>
              </a:p>
            </p:txBody>
          </p:sp>
          <p:grpSp>
            <p:nvGrpSpPr>
              <p:cNvPr id="19" name="Group 18">
                <a:extLst>
                  <a:ext uri="{FF2B5EF4-FFF2-40B4-BE49-F238E27FC236}">
                    <a16:creationId xmlns:a16="http://schemas.microsoft.com/office/drawing/2014/main" id="{CD109789-3FEA-7048-8E8C-B4E06164E868}"/>
                  </a:ext>
                </a:extLst>
              </p:cNvPr>
              <p:cNvGrpSpPr/>
              <p:nvPr/>
            </p:nvGrpSpPr>
            <p:grpSpPr>
              <a:xfrm>
                <a:off x="1049444" y="671749"/>
                <a:ext cx="7549517" cy="2049452"/>
                <a:chOff x="1049444" y="671749"/>
                <a:chExt cx="7549517" cy="2049452"/>
              </a:xfrm>
            </p:grpSpPr>
            <p:grpSp>
              <p:nvGrpSpPr>
                <p:cNvPr id="18" name="Group 17">
                  <a:extLst>
                    <a:ext uri="{FF2B5EF4-FFF2-40B4-BE49-F238E27FC236}">
                      <a16:creationId xmlns:a16="http://schemas.microsoft.com/office/drawing/2014/main" id="{6DBE12A3-8888-9A4E-A4EA-1C1F3B29D0E1}"/>
                    </a:ext>
                  </a:extLst>
                </p:cNvPr>
                <p:cNvGrpSpPr/>
                <p:nvPr/>
              </p:nvGrpSpPr>
              <p:grpSpPr>
                <a:xfrm>
                  <a:off x="1049444" y="671749"/>
                  <a:ext cx="4537482" cy="2049452"/>
                  <a:chOff x="1049444" y="671749"/>
                  <a:chExt cx="4537482" cy="2049452"/>
                </a:xfrm>
              </p:grpSpPr>
              <p:grpSp>
                <p:nvGrpSpPr>
                  <p:cNvPr id="16" name="Group 15">
                    <a:extLst>
                      <a:ext uri="{FF2B5EF4-FFF2-40B4-BE49-F238E27FC236}">
                        <a16:creationId xmlns:a16="http://schemas.microsoft.com/office/drawing/2014/main" id="{448D63E0-F86E-434D-92BE-A5B8FE8962EA}"/>
                      </a:ext>
                    </a:extLst>
                  </p:cNvPr>
                  <p:cNvGrpSpPr/>
                  <p:nvPr/>
                </p:nvGrpSpPr>
                <p:grpSpPr>
                  <a:xfrm>
                    <a:off x="3572752" y="785387"/>
                    <a:ext cx="2014174" cy="1935814"/>
                    <a:chOff x="3745876" y="605573"/>
                    <a:chExt cx="2014174" cy="1935814"/>
                  </a:xfrm>
                </p:grpSpPr>
                <p:pic>
                  <p:nvPicPr>
                    <p:cNvPr id="8" name="Picture 7" descr="Diagram, schematic&#10;&#10;Description automatically generated">
                      <a:extLst>
                        <a:ext uri="{FF2B5EF4-FFF2-40B4-BE49-F238E27FC236}">
                          <a16:creationId xmlns:a16="http://schemas.microsoft.com/office/drawing/2014/main" id="{0E7621A8-6563-2348-A3B9-2C8C54582FA1}"/>
                        </a:ext>
                      </a:extLst>
                    </p:cNvPr>
                    <p:cNvPicPr>
                      <a:picLocks noChangeAspect="1"/>
                    </p:cNvPicPr>
                    <p:nvPr/>
                  </p:nvPicPr>
                  <p:blipFill>
                    <a:blip r:embed="rId3"/>
                    <a:stretch>
                      <a:fillRect/>
                    </a:stretch>
                  </p:blipFill>
                  <p:spPr>
                    <a:xfrm>
                      <a:off x="3745876" y="674786"/>
                      <a:ext cx="2014174" cy="1866601"/>
                    </a:xfrm>
                    <a:prstGeom prst="rect">
                      <a:avLst/>
                    </a:prstGeom>
                  </p:spPr>
                </p:pic>
                <p:sp>
                  <p:nvSpPr>
                    <p:cNvPr id="15" name="TextBox 14">
                      <a:extLst>
                        <a:ext uri="{FF2B5EF4-FFF2-40B4-BE49-F238E27FC236}">
                          <a16:creationId xmlns:a16="http://schemas.microsoft.com/office/drawing/2014/main" id="{B6E72EEE-7794-ED4A-8028-57C5A66192DB}"/>
                        </a:ext>
                      </a:extLst>
                    </p:cNvPr>
                    <p:cNvSpPr txBox="1"/>
                    <p:nvPr/>
                  </p:nvSpPr>
                  <p:spPr>
                    <a:xfrm>
                      <a:off x="3996811" y="605573"/>
                      <a:ext cx="946093" cy="523220"/>
                    </a:xfrm>
                    <a:prstGeom prst="rect">
                      <a:avLst/>
                    </a:prstGeom>
                    <a:noFill/>
                  </p:spPr>
                  <p:txBody>
                    <a:bodyPr wrap="none" rtlCol="0">
                      <a:spAutoFit/>
                    </a:bodyPr>
                    <a:lstStyle/>
                    <a:p>
                      <a:r>
                        <a:rPr lang="en-US" sz="1400" dirty="0"/>
                        <a:t>Josephson</a:t>
                      </a:r>
                    </a:p>
                    <a:p>
                      <a:r>
                        <a:rPr lang="en-US" sz="1400" dirty="0"/>
                        <a:t>Junction</a:t>
                      </a:r>
                    </a:p>
                  </p:txBody>
                </p:sp>
              </p:grpSp>
              <p:sp>
                <p:nvSpPr>
                  <p:cNvPr id="17" name="TextBox 16">
                    <a:extLst>
                      <a:ext uri="{FF2B5EF4-FFF2-40B4-BE49-F238E27FC236}">
                        <a16:creationId xmlns:a16="http://schemas.microsoft.com/office/drawing/2014/main" id="{70F3340B-825E-834E-A548-94C37A8AC275}"/>
                      </a:ext>
                    </a:extLst>
                  </p:cNvPr>
                  <p:cNvSpPr txBox="1"/>
                  <p:nvPr/>
                </p:nvSpPr>
                <p:spPr>
                  <a:xfrm>
                    <a:off x="1049444" y="671749"/>
                    <a:ext cx="1738746" cy="369332"/>
                  </a:xfrm>
                  <a:prstGeom prst="rect">
                    <a:avLst/>
                  </a:prstGeom>
                  <a:noFill/>
                </p:spPr>
                <p:txBody>
                  <a:bodyPr wrap="none" rtlCol="0">
                    <a:spAutoFit/>
                  </a:bodyPr>
                  <a:lstStyle/>
                  <a:p>
                    <a:r>
                      <a:rPr lang="en-US" dirty="0">
                        <a:solidFill>
                          <a:srgbClr val="008F00"/>
                        </a:solidFill>
                      </a:rPr>
                      <a:t>two level system</a:t>
                    </a:r>
                  </a:p>
                </p:txBody>
              </p:sp>
            </p:grpSp>
            <p:sp>
              <p:nvSpPr>
                <p:cNvPr id="9" name="TextBox 8">
                  <a:extLst>
                    <a:ext uri="{FF2B5EF4-FFF2-40B4-BE49-F238E27FC236}">
                      <a16:creationId xmlns:a16="http://schemas.microsoft.com/office/drawing/2014/main" id="{55F7A16B-E793-2740-83F0-7C6F30EEB958}"/>
                    </a:ext>
                  </a:extLst>
                </p:cNvPr>
                <p:cNvSpPr txBox="1"/>
                <p:nvPr/>
              </p:nvSpPr>
              <p:spPr>
                <a:xfrm>
                  <a:off x="5494793" y="785387"/>
                  <a:ext cx="3104168" cy="954107"/>
                </a:xfrm>
                <a:prstGeom prst="rect">
                  <a:avLst/>
                </a:prstGeom>
                <a:noFill/>
              </p:spPr>
              <p:txBody>
                <a:bodyPr wrap="square" rtlCol="0">
                  <a:spAutoFit/>
                </a:bodyPr>
                <a:lstStyle/>
                <a:p>
                  <a:r>
                    <a:rPr lang="en-US" sz="1400" dirty="0"/>
                    <a:t>E</a:t>
                  </a:r>
                  <a:r>
                    <a:rPr lang="en-US" sz="1400" baseline="-25000" dirty="0"/>
                    <a:t>J </a:t>
                  </a:r>
                  <a:r>
                    <a:rPr lang="en-US" sz="1400" dirty="0"/>
                    <a:t>≫ E</a:t>
                  </a:r>
                  <a:r>
                    <a:rPr lang="en-US" sz="1400" baseline="-25000" dirty="0"/>
                    <a:t>C   </a:t>
                  </a:r>
                  <a:endParaRPr lang="en-US" sz="1400" dirty="0"/>
                </a:p>
                <a:p>
                  <a:r>
                    <a:rPr lang="en-US" sz="1400" dirty="0" err="1"/>
                    <a:t>E</a:t>
                  </a:r>
                  <a:r>
                    <a:rPr lang="en-US" sz="1400" baseline="-25000" dirty="0" err="1"/>
                    <a:t>c</a:t>
                  </a:r>
                  <a:r>
                    <a:rPr lang="en-US" sz="1400" dirty="0"/>
                    <a:t>= e</a:t>
                  </a:r>
                  <a:r>
                    <a:rPr lang="en-US" sz="1400" baseline="30000" dirty="0"/>
                    <a:t>2</a:t>
                  </a:r>
                  <a:r>
                    <a:rPr lang="en-US" sz="1400" dirty="0"/>
                    <a:t>/2C  charging energy</a:t>
                  </a:r>
                </a:p>
                <a:p>
                  <a:r>
                    <a:rPr lang="en-US" sz="1400" dirty="0"/>
                    <a:t>E</a:t>
                  </a:r>
                  <a:r>
                    <a:rPr lang="en-US" sz="1400" baseline="-25000" dirty="0"/>
                    <a:t>J</a:t>
                  </a:r>
                  <a:r>
                    <a:rPr lang="en-US" sz="1400" dirty="0"/>
                    <a:t> = I</a:t>
                  </a:r>
                  <a:r>
                    <a:rPr lang="en-US" sz="1400" baseline="-25000" dirty="0"/>
                    <a:t>c</a:t>
                  </a:r>
                  <a:r>
                    <a:rPr lang="en-US" sz="1400" dirty="0"/>
                    <a:t>Φ</a:t>
                  </a:r>
                  <a:r>
                    <a:rPr lang="en-US" sz="1400" baseline="-25000" dirty="0"/>
                    <a:t>0</a:t>
                  </a:r>
                  <a:r>
                    <a:rPr lang="en-US" sz="1400" dirty="0"/>
                    <a:t>/2π  Josephson energy</a:t>
                  </a:r>
                </a:p>
                <a:p>
                  <a:r>
                    <a:rPr lang="en-US" sz="1400" dirty="0"/>
                    <a:t>where Φ</a:t>
                  </a:r>
                  <a:r>
                    <a:rPr lang="en-US" sz="1400" baseline="-25000" dirty="0"/>
                    <a:t>0</a:t>
                  </a:r>
                  <a:r>
                    <a:rPr lang="en-US" sz="1400" dirty="0"/>
                    <a:t> = h/2e magnetic flux quantum</a:t>
                  </a:r>
                </a:p>
              </p:txBody>
            </p:sp>
          </p:grpSp>
        </p:grpSp>
        <p:sp>
          <p:nvSpPr>
            <p:cNvPr id="22" name="TextBox 21">
              <a:extLst>
                <a:ext uri="{FF2B5EF4-FFF2-40B4-BE49-F238E27FC236}">
                  <a16:creationId xmlns:a16="http://schemas.microsoft.com/office/drawing/2014/main" id="{05771823-5E6D-054D-A140-EACD59310F28}"/>
                </a:ext>
              </a:extLst>
            </p:cNvPr>
            <p:cNvSpPr txBox="1"/>
            <p:nvPr/>
          </p:nvSpPr>
          <p:spPr>
            <a:xfrm>
              <a:off x="3677577" y="2337390"/>
              <a:ext cx="1317925" cy="738664"/>
            </a:xfrm>
            <a:prstGeom prst="rect">
              <a:avLst/>
            </a:prstGeom>
            <a:noFill/>
          </p:spPr>
          <p:txBody>
            <a:bodyPr wrap="none" rtlCol="0">
              <a:spAutoFit/>
            </a:bodyPr>
            <a:lstStyle/>
            <a:p>
              <a:r>
                <a:rPr lang="en-US" sz="1400" dirty="0"/>
                <a:t>Non-linear</a:t>
              </a:r>
            </a:p>
            <a:p>
              <a:r>
                <a:rPr lang="en-US" sz="1400" dirty="0"/>
                <a:t>dissipation less</a:t>
              </a:r>
            </a:p>
            <a:p>
              <a:r>
                <a:rPr lang="en-US" sz="1400" dirty="0"/>
                <a:t>circuit element</a:t>
              </a:r>
            </a:p>
          </p:txBody>
        </p:sp>
      </p:grpSp>
      <p:pic>
        <p:nvPicPr>
          <p:cNvPr id="24" name="Picture 23">
            <a:extLst>
              <a:ext uri="{FF2B5EF4-FFF2-40B4-BE49-F238E27FC236}">
                <a16:creationId xmlns:a16="http://schemas.microsoft.com/office/drawing/2014/main" id="{D4526B2A-E9C3-6047-B003-71CD69158D46}"/>
              </a:ext>
            </a:extLst>
          </p:cNvPr>
          <p:cNvPicPr>
            <a:picLocks noChangeAspect="1"/>
          </p:cNvPicPr>
          <p:nvPr/>
        </p:nvPicPr>
        <p:blipFill rotWithShape="1">
          <a:blip r:embed="rId4"/>
          <a:srcRect r="32995" b="60243"/>
          <a:stretch/>
        </p:blipFill>
        <p:spPr>
          <a:xfrm>
            <a:off x="4116220" y="3221803"/>
            <a:ext cx="5087694" cy="1886709"/>
          </a:xfrm>
          <a:prstGeom prst="rect">
            <a:avLst/>
          </a:prstGeom>
        </p:spPr>
        <p:style>
          <a:lnRef idx="0">
            <a:schemeClr val="accent3"/>
          </a:lnRef>
          <a:fillRef idx="3">
            <a:schemeClr val="accent3"/>
          </a:fillRef>
          <a:effectRef idx="3">
            <a:schemeClr val="accent3"/>
          </a:effectRef>
          <a:fontRef idx="minor">
            <a:schemeClr val="lt1"/>
          </a:fontRef>
        </p:style>
      </p:pic>
      <p:pic>
        <p:nvPicPr>
          <p:cNvPr id="7" name="Picture 6">
            <a:extLst>
              <a:ext uri="{FF2B5EF4-FFF2-40B4-BE49-F238E27FC236}">
                <a16:creationId xmlns:a16="http://schemas.microsoft.com/office/drawing/2014/main" id="{F9ACC4F1-1565-9279-E418-40C1EF2358A9}"/>
              </a:ext>
            </a:extLst>
          </p:cNvPr>
          <p:cNvPicPr>
            <a:picLocks noChangeAspect="1"/>
          </p:cNvPicPr>
          <p:nvPr/>
        </p:nvPicPr>
        <p:blipFill>
          <a:blip r:embed="rId5"/>
          <a:stretch>
            <a:fillRect/>
          </a:stretch>
        </p:blipFill>
        <p:spPr>
          <a:xfrm>
            <a:off x="6622556" y="2922952"/>
            <a:ext cx="3041411" cy="2473066"/>
          </a:xfrm>
          <a:prstGeom prst="rect">
            <a:avLst/>
          </a:prstGeom>
        </p:spPr>
      </p:pic>
      <p:pic>
        <p:nvPicPr>
          <p:cNvPr id="4" name="Picture 3">
            <a:extLst>
              <a:ext uri="{FF2B5EF4-FFF2-40B4-BE49-F238E27FC236}">
                <a16:creationId xmlns:a16="http://schemas.microsoft.com/office/drawing/2014/main" id="{9762E91A-4993-0AE9-3CD6-795150A120CD}"/>
              </a:ext>
            </a:extLst>
          </p:cNvPr>
          <p:cNvPicPr>
            <a:picLocks noChangeAspect="1"/>
          </p:cNvPicPr>
          <p:nvPr/>
        </p:nvPicPr>
        <p:blipFill>
          <a:blip r:embed="rId6"/>
          <a:stretch>
            <a:fillRect/>
          </a:stretch>
        </p:blipFill>
        <p:spPr>
          <a:xfrm>
            <a:off x="8839204" y="797366"/>
            <a:ext cx="2895990" cy="2278688"/>
          </a:xfrm>
          <a:prstGeom prst="rect">
            <a:avLst/>
          </a:prstGeom>
        </p:spPr>
        <p:style>
          <a:lnRef idx="0">
            <a:schemeClr val="accent3"/>
          </a:lnRef>
          <a:fillRef idx="3">
            <a:schemeClr val="accent3"/>
          </a:fillRef>
          <a:effectRef idx="3">
            <a:schemeClr val="accent3"/>
          </a:effectRef>
          <a:fontRef idx="minor">
            <a:schemeClr val="lt1"/>
          </a:fontRef>
        </p:style>
      </p:pic>
      <p:grpSp>
        <p:nvGrpSpPr>
          <p:cNvPr id="10" name="Group 9">
            <a:extLst>
              <a:ext uri="{FF2B5EF4-FFF2-40B4-BE49-F238E27FC236}">
                <a16:creationId xmlns:a16="http://schemas.microsoft.com/office/drawing/2014/main" id="{DDAF554A-CFA9-00AF-A789-15AE5BCF1B83}"/>
              </a:ext>
            </a:extLst>
          </p:cNvPr>
          <p:cNvGrpSpPr/>
          <p:nvPr/>
        </p:nvGrpSpPr>
        <p:grpSpPr>
          <a:xfrm>
            <a:off x="6656920" y="2934297"/>
            <a:ext cx="2558309" cy="1627040"/>
            <a:chOff x="3260728" y="1157701"/>
            <a:chExt cx="3612809" cy="2414101"/>
          </a:xfrm>
        </p:grpSpPr>
        <p:sp>
          <p:nvSpPr>
            <p:cNvPr id="11" name="TextBox 10">
              <a:extLst>
                <a:ext uri="{FF2B5EF4-FFF2-40B4-BE49-F238E27FC236}">
                  <a16:creationId xmlns:a16="http://schemas.microsoft.com/office/drawing/2014/main" id="{E9C8EB3B-4150-5338-DDD3-DDB83A7240F1}"/>
                </a:ext>
              </a:extLst>
            </p:cNvPr>
            <p:cNvSpPr txBox="1"/>
            <p:nvPr/>
          </p:nvSpPr>
          <p:spPr>
            <a:xfrm>
              <a:off x="3260728" y="1157701"/>
              <a:ext cx="1570764" cy="547992"/>
            </a:xfrm>
            <a:prstGeom prst="rect">
              <a:avLst/>
            </a:prstGeom>
            <a:noFill/>
            <a:ln>
              <a:noFill/>
            </a:ln>
          </p:spPr>
          <p:txBody>
            <a:bodyPr wrap="none" rtlCol="0">
              <a:spAutoFit/>
            </a:bodyPr>
            <a:lstStyle/>
            <a:p>
              <a:r>
                <a:rPr lang="en-US" b="1" dirty="0">
                  <a:solidFill>
                    <a:srgbClr val="FFFF00"/>
                  </a:solidFill>
                </a:rPr>
                <a:t>resonator</a:t>
              </a:r>
            </a:p>
          </p:txBody>
        </p:sp>
        <p:sp>
          <p:nvSpPr>
            <p:cNvPr id="12" name="TextBox 11">
              <a:extLst>
                <a:ext uri="{FF2B5EF4-FFF2-40B4-BE49-F238E27FC236}">
                  <a16:creationId xmlns:a16="http://schemas.microsoft.com/office/drawing/2014/main" id="{B6E8801A-3B3F-B6AB-F621-79F0962BCCF3}"/>
                </a:ext>
              </a:extLst>
            </p:cNvPr>
            <p:cNvSpPr txBox="1"/>
            <p:nvPr/>
          </p:nvSpPr>
          <p:spPr>
            <a:xfrm>
              <a:off x="4555906" y="2399303"/>
              <a:ext cx="2317631" cy="958986"/>
            </a:xfrm>
            <a:prstGeom prst="rect">
              <a:avLst/>
            </a:prstGeom>
            <a:noFill/>
          </p:spPr>
          <p:txBody>
            <a:bodyPr wrap="square" rtlCol="0">
              <a:spAutoFit/>
            </a:bodyPr>
            <a:lstStyle/>
            <a:p>
              <a:r>
                <a:rPr lang="en-US" b="1" dirty="0">
                  <a:solidFill>
                    <a:srgbClr val="FFFF00"/>
                  </a:solidFill>
                </a:rPr>
                <a:t>Josephson</a:t>
              </a:r>
            </a:p>
            <a:p>
              <a:r>
                <a:rPr lang="en-US" b="1" dirty="0">
                  <a:solidFill>
                    <a:srgbClr val="FFFF00"/>
                  </a:solidFill>
                </a:rPr>
                <a:t>junction</a:t>
              </a:r>
            </a:p>
          </p:txBody>
        </p:sp>
        <p:cxnSp>
          <p:nvCxnSpPr>
            <p:cNvPr id="14" name="Straight Arrow Connector 13">
              <a:extLst>
                <a:ext uri="{FF2B5EF4-FFF2-40B4-BE49-F238E27FC236}">
                  <a16:creationId xmlns:a16="http://schemas.microsoft.com/office/drawing/2014/main" id="{D5979420-0993-D54D-F2A0-E08D5AB2425F}"/>
                </a:ext>
              </a:extLst>
            </p:cNvPr>
            <p:cNvCxnSpPr>
              <a:cxnSpLocks/>
            </p:cNvCxnSpPr>
            <p:nvPr/>
          </p:nvCxnSpPr>
          <p:spPr>
            <a:xfrm>
              <a:off x="3928634" y="1600150"/>
              <a:ext cx="158929" cy="461543"/>
            </a:xfrm>
            <a:prstGeom prst="straightConnector1">
              <a:avLst/>
            </a:prstGeom>
            <a:ln w="28575">
              <a:solidFill>
                <a:srgbClr val="FFFF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EB3C4D28-FB2E-A545-AF8D-6840F08E4474}"/>
                </a:ext>
              </a:extLst>
            </p:cNvPr>
            <p:cNvCxnSpPr>
              <a:cxnSpLocks/>
            </p:cNvCxnSpPr>
            <p:nvPr/>
          </p:nvCxnSpPr>
          <p:spPr>
            <a:xfrm>
              <a:off x="4887336" y="3358289"/>
              <a:ext cx="157254" cy="213513"/>
            </a:xfrm>
            <a:prstGeom prst="straightConnector1">
              <a:avLst/>
            </a:prstGeom>
            <a:ln w="28575">
              <a:solidFill>
                <a:srgbClr val="FFFF00"/>
              </a:solidFill>
              <a:prstDash val="sysDash"/>
              <a:tailEnd type="triangle"/>
            </a:ln>
          </p:spPr>
          <p:style>
            <a:lnRef idx="1">
              <a:schemeClr val="accent1"/>
            </a:lnRef>
            <a:fillRef idx="0">
              <a:schemeClr val="accent1"/>
            </a:fillRef>
            <a:effectRef idx="0">
              <a:schemeClr val="accent1"/>
            </a:effectRef>
            <a:fontRef idx="minor">
              <a:schemeClr val="tx1"/>
            </a:fontRef>
          </p:style>
        </p:cxnSp>
      </p:grpSp>
      <p:sp>
        <p:nvSpPr>
          <p:cNvPr id="31" name="TextBox 30">
            <a:extLst>
              <a:ext uri="{FF2B5EF4-FFF2-40B4-BE49-F238E27FC236}">
                <a16:creationId xmlns:a16="http://schemas.microsoft.com/office/drawing/2014/main" id="{8885BD5D-9F14-6C72-92B9-02B840D2435D}"/>
              </a:ext>
            </a:extLst>
          </p:cNvPr>
          <p:cNvSpPr txBox="1"/>
          <p:nvPr/>
        </p:nvSpPr>
        <p:spPr>
          <a:xfrm>
            <a:off x="9589669" y="3846322"/>
            <a:ext cx="2120581" cy="923330"/>
          </a:xfrm>
          <a:prstGeom prst="rect">
            <a:avLst/>
          </a:prstGeom>
          <a:noFill/>
        </p:spPr>
        <p:txBody>
          <a:bodyPr wrap="none" rtlCol="0">
            <a:spAutoFit/>
          </a:bodyPr>
          <a:lstStyle/>
          <a:p>
            <a:r>
              <a:rPr lang="en-US" b="1" dirty="0">
                <a:solidFill>
                  <a:srgbClr val="0070C0"/>
                </a:solidFill>
              </a:rPr>
              <a:t>Qubit and resonator</a:t>
            </a:r>
          </a:p>
          <a:p>
            <a:r>
              <a:rPr lang="en-US" b="1" dirty="0">
                <a:solidFill>
                  <a:srgbClr val="0070C0"/>
                </a:solidFill>
              </a:rPr>
              <a:t>circuit on a Si</a:t>
            </a:r>
          </a:p>
          <a:p>
            <a:r>
              <a:rPr lang="en-US" b="1" dirty="0">
                <a:solidFill>
                  <a:srgbClr val="0070C0"/>
                </a:solidFill>
              </a:rPr>
              <a:t>substrate</a:t>
            </a:r>
          </a:p>
        </p:txBody>
      </p:sp>
      <p:sp>
        <p:nvSpPr>
          <p:cNvPr id="26" name="TextBox 25">
            <a:extLst>
              <a:ext uri="{FF2B5EF4-FFF2-40B4-BE49-F238E27FC236}">
                <a16:creationId xmlns:a16="http://schemas.microsoft.com/office/drawing/2014/main" id="{21859534-3E7D-C3B8-70A5-41F46DE7CF66}"/>
              </a:ext>
            </a:extLst>
          </p:cNvPr>
          <p:cNvSpPr txBox="1"/>
          <p:nvPr/>
        </p:nvSpPr>
        <p:spPr>
          <a:xfrm>
            <a:off x="3050088" y="3222413"/>
            <a:ext cx="6100174" cy="369332"/>
          </a:xfrm>
          <a:prstGeom prst="rect">
            <a:avLst/>
          </a:prstGeom>
          <a:noFill/>
        </p:spPr>
        <p:txBody>
          <a:bodyPr wrap="square">
            <a:spAutoFit/>
          </a:bodyPr>
          <a:lstStyle/>
          <a:p>
            <a:r>
              <a:rPr lang="en-US" b="0" i="0" u="none" strike="noStrike" dirty="0">
                <a:solidFill>
                  <a:srgbClr val="000000"/>
                </a:solidFill>
                <a:effectLst/>
              </a:rPr>
              <a:t> </a:t>
            </a:r>
            <a:endParaRPr lang="en-US" dirty="0"/>
          </a:p>
        </p:txBody>
      </p:sp>
    </p:spTree>
    <p:extLst>
      <p:ext uri="{BB962C8B-B14F-4D97-AF65-F5344CB8AC3E}">
        <p14:creationId xmlns:p14="http://schemas.microsoft.com/office/powerpoint/2010/main" val="189679571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9A86858-F32B-A7B7-248A-F9AFB2FED908}"/>
              </a:ext>
            </a:extLst>
          </p:cNvPr>
          <p:cNvSpPr>
            <a:spLocks noGrp="1"/>
          </p:cNvSpPr>
          <p:nvPr>
            <p:ph type="sldNum" sz="quarter" idx="12"/>
          </p:nvPr>
        </p:nvSpPr>
        <p:spPr/>
        <p:txBody>
          <a:bodyPr/>
          <a:lstStyle/>
          <a:p>
            <a:fld id="{9E4C0264-4E57-C843-99A1-13CB9086F4F6}" type="slidenum">
              <a:rPr lang="en-US" smtClean="0"/>
              <a:t>59</a:t>
            </a:fld>
            <a:endParaRPr lang="en-US"/>
          </a:p>
        </p:txBody>
      </p:sp>
      <p:sp>
        <p:nvSpPr>
          <p:cNvPr id="6" name="TextBox 5">
            <a:extLst>
              <a:ext uri="{FF2B5EF4-FFF2-40B4-BE49-F238E27FC236}">
                <a16:creationId xmlns:a16="http://schemas.microsoft.com/office/drawing/2014/main" id="{5E107F82-7E27-FC95-2418-F02F7369E4BB}"/>
              </a:ext>
            </a:extLst>
          </p:cNvPr>
          <p:cNvSpPr txBox="1"/>
          <p:nvPr/>
        </p:nvSpPr>
        <p:spPr>
          <a:xfrm>
            <a:off x="1113773" y="2539921"/>
            <a:ext cx="7747347" cy="3816429"/>
          </a:xfrm>
          <a:prstGeom prst="rect">
            <a:avLst/>
          </a:prstGeom>
          <a:noFill/>
        </p:spPr>
        <p:txBody>
          <a:bodyPr wrap="square">
            <a:spAutoFit/>
          </a:bodyPr>
          <a:lstStyle/>
          <a:p>
            <a:pPr algn="l" rtl="0" fontAlgn="base">
              <a:spcBef>
                <a:spcPts val="1000"/>
              </a:spcBef>
              <a:spcAft>
                <a:spcPts val="0"/>
              </a:spcAft>
              <a:buFont typeface="+mj-lt"/>
              <a:buAutoNum type="arabicPeriod"/>
            </a:pPr>
            <a:r>
              <a:rPr lang="en-US" sz="2000" b="1" i="0" u="none" strike="noStrike" dirty="0">
                <a:solidFill>
                  <a:srgbClr val="7030A0"/>
                </a:solidFill>
                <a:effectLst/>
                <a:latin typeface="Calibri" panose="020F0502020204030204" pitchFamily="34" charset="0"/>
              </a:rPr>
              <a:t>Pairbreaking sensors</a:t>
            </a:r>
            <a:r>
              <a:rPr lang="en-US" sz="2000" b="1" i="0" u="none" strike="noStrike" dirty="0">
                <a:solidFill>
                  <a:srgbClr val="000000"/>
                </a:solidFill>
                <a:effectLst/>
                <a:latin typeface="Calibri" panose="020F0502020204030204" pitchFamily="34" charset="0"/>
              </a:rPr>
              <a:t>: </a:t>
            </a:r>
            <a:br>
              <a:rPr lang="en-US" sz="2000" b="1" i="0" u="none" strike="noStrike" dirty="0">
                <a:solidFill>
                  <a:srgbClr val="000000"/>
                </a:solidFill>
                <a:effectLst/>
                <a:latin typeface="Calibri" panose="020F0502020204030204" pitchFamily="34" charset="0"/>
              </a:rPr>
            </a:br>
            <a:r>
              <a:rPr lang="en-US" sz="1800" b="0" i="0" u="none" strike="noStrike" dirty="0">
                <a:solidFill>
                  <a:srgbClr val="000000"/>
                </a:solidFill>
                <a:effectLst/>
                <a:latin typeface="Calibri" panose="020F0502020204030204" pitchFamily="34" charset="0"/>
              </a:rPr>
              <a:t>MKIDs, </a:t>
            </a:r>
            <a:r>
              <a:rPr lang="en-US" sz="1800" b="0" i="0" u="none" strike="noStrike" dirty="0" err="1">
                <a:solidFill>
                  <a:srgbClr val="000000"/>
                </a:solidFill>
                <a:effectLst/>
                <a:latin typeface="Calibri" panose="020F0502020204030204" pitchFamily="34" charset="0"/>
              </a:rPr>
              <a:t>TESes</a:t>
            </a:r>
            <a:r>
              <a:rPr lang="en-US" sz="1800" b="0" i="0" u="none" strike="noStrike" dirty="0">
                <a:solidFill>
                  <a:srgbClr val="000000"/>
                </a:solidFill>
                <a:effectLst/>
                <a:latin typeface="Calibri" panose="020F0502020204030204" pitchFamily="34" charset="0"/>
              </a:rPr>
              <a:t>, SNSPDs, QCDs, SC Qubits and variants etc.</a:t>
            </a:r>
          </a:p>
          <a:p>
            <a:pPr algn="l" rtl="0" fontAlgn="base">
              <a:spcBef>
                <a:spcPts val="0"/>
              </a:spcBef>
              <a:spcAft>
                <a:spcPts val="0"/>
              </a:spcAft>
              <a:buFont typeface="+mj-lt"/>
              <a:buAutoNum type="arabicPeriod"/>
            </a:pPr>
            <a:r>
              <a:rPr lang="en-US" sz="2000" b="1" i="0" u="none" strike="noStrike" dirty="0">
                <a:solidFill>
                  <a:srgbClr val="7030A0"/>
                </a:solidFill>
                <a:effectLst/>
                <a:latin typeface="Calibri" panose="020F0502020204030204" pitchFamily="34" charset="0"/>
              </a:rPr>
              <a:t>Coherent wave sensors:</a:t>
            </a:r>
            <a:br>
              <a:rPr lang="en-US" sz="2000" b="1" i="0" u="none" strike="noStrike" dirty="0">
                <a:solidFill>
                  <a:srgbClr val="7030A0"/>
                </a:solidFill>
                <a:effectLst/>
                <a:latin typeface="Calibri" panose="020F0502020204030204" pitchFamily="34" charset="0"/>
              </a:rPr>
            </a:br>
            <a:r>
              <a:rPr lang="en-US" sz="1800" b="0" i="0" u="none" strike="noStrike" dirty="0">
                <a:solidFill>
                  <a:srgbClr val="000000"/>
                </a:solidFill>
                <a:effectLst/>
                <a:latin typeface="Calibri" panose="020F0502020204030204" pitchFamily="34" charset="0"/>
              </a:rPr>
              <a:t>JPA, TWPA, KIPA, Squeezed state receivers, microwave to optical transducers, SRF cavities, rf quantum upconverters, mechanical tuning of cavities,  etc.</a:t>
            </a:r>
          </a:p>
          <a:p>
            <a:pPr algn="l" rtl="0" fontAlgn="base">
              <a:spcBef>
                <a:spcPts val="0"/>
              </a:spcBef>
              <a:spcAft>
                <a:spcPts val="0"/>
              </a:spcAft>
              <a:buFont typeface="+mj-lt"/>
              <a:buAutoNum type="arabicPeriod"/>
            </a:pPr>
            <a:r>
              <a:rPr lang="en-US" sz="2000" b="1" i="0" u="none" strike="noStrike" dirty="0">
                <a:solidFill>
                  <a:srgbClr val="7030A0"/>
                </a:solidFill>
                <a:effectLst/>
                <a:latin typeface="Calibri" panose="020F0502020204030204" pitchFamily="34" charset="0"/>
              </a:rPr>
              <a:t>AMO (interferometry, NMR, Optomechanical) clocks sensors: </a:t>
            </a:r>
            <a:br>
              <a:rPr lang="en-US" sz="2000" b="1" i="0" u="none" strike="noStrike" dirty="0">
                <a:solidFill>
                  <a:srgbClr val="7030A0"/>
                </a:solidFill>
                <a:effectLst/>
                <a:latin typeface="Calibri" panose="020F0502020204030204" pitchFamily="34" charset="0"/>
              </a:rPr>
            </a:br>
            <a:r>
              <a:rPr lang="en-US" sz="1800" b="0" i="0" u="none" strike="noStrike" dirty="0">
                <a:solidFill>
                  <a:srgbClr val="000000"/>
                </a:solidFill>
                <a:effectLst/>
                <a:latin typeface="Calibri" panose="020F0502020204030204" pitchFamily="34" charset="0"/>
              </a:rPr>
              <a:t>Neutral atoms, trapped ions, magnetometers, spin precession, optomechanical devices, optical-RF-magnetic levitation, cantilevers etc. entangled probes that beat SQL with optical readout etc.</a:t>
            </a:r>
          </a:p>
          <a:p>
            <a:pPr algn="l" rtl="0" fontAlgn="base">
              <a:spcBef>
                <a:spcPts val="0"/>
              </a:spcBef>
              <a:spcAft>
                <a:spcPts val="0"/>
              </a:spcAft>
              <a:buFont typeface="+mj-lt"/>
              <a:buAutoNum type="arabicPeriod"/>
            </a:pPr>
            <a:r>
              <a:rPr lang="en-US" sz="2000" b="1" i="0" u="none" strike="noStrike" dirty="0">
                <a:solidFill>
                  <a:srgbClr val="7030A0"/>
                </a:solidFill>
                <a:effectLst/>
                <a:latin typeface="Calibri" panose="020F0502020204030204" pitchFamily="34" charset="0"/>
              </a:rPr>
              <a:t>Novel materials &amp; Theory: </a:t>
            </a:r>
            <a:br>
              <a:rPr lang="en-US" sz="2000" b="1" i="0" u="none" strike="noStrike" dirty="0">
                <a:solidFill>
                  <a:srgbClr val="7030A0"/>
                </a:solidFill>
                <a:effectLst/>
                <a:latin typeface="Calibri" panose="020F0502020204030204" pitchFamily="34" charset="0"/>
              </a:rPr>
            </a:br>
            <a:r>
              <a:rPr lang="en-US" sz="1800" b="0" i="0" u="none" strike="noStrike" dirty="0">
                <a:solidFill>
                  <a:srgbClr val="000000"/>
                </a:solidFill>
                <a:effectLst/>
                <a:latin typeface="Calibri" panose="020F0502020204030204" pitchFamily="34" charset="0"/>
              </a:rPr>
              <a:t>Quantum and metamaterials, Low bandgap materials (Dirac, Weyl, Sapphire), High T</a:t>
            </a:r>
            <a:r>
              <a:rPr lang="en-US" sz="1800" b="0" i="0" u="none" strike="noStrike" baseline="-25000" dirty="0">
                <a:solidFill>
                  <a:srgbClr val="000000"/>
                </a:solidFill>
                <a:effectLst/>
                <a:latin typeface="Calibri" panose="020F0502020204030204" pitchFamily="34" charset="0"/>
              </a:rPr>
              <a:t>c </a:t>
            </a:r>
            <a:r>
              <a:rPr lang="en-US" sz="1800" b="0" i="0" u="none" strike="noStrike" dirty="0">
                <a:solidFill>
                  <a:srgbClr val="000000"/>
                </a:solidFill>
                <a:effectLst/>
                <a:latin typeface="Calibri" panose="020F0502020204030204" pitchFamily="34" charset="0"/>
              </a:rPr>
              <a:t>materials, spin liquids, NV centers etc. New theories/ideas that can be tested with detectors, specific technology model building etc.</a:t>
            </a:r>
          </a:p>
        </p:txBody>
      </p:sp>
      <p:sp>
        <p:nvSpPr>
          <p:cNvPr id="8" name="TextBox 7">
            <a:extLst>
              <a:ext uri="{FF2B5EF4-FFF2-40B4-BE49-F238E27FC236}">
                <a16:creationId xmlns:a16="http://schemas.microsoft.com/office/drawing/2014/main" id="{3A07BC05-2206-070D-C246-48DF98D435AF}"/>
              </a:ext>
            </a:extLst>
          </p:cNvPr>
          <p:cNvSpPr txBox="1"/>
          <p:nvPr/>
        </p:nvSpPr>
        <p:spPr>
          <a:xfrm>
            <a:off x="2210845" y="974467"/>
            <a:ext cx="6100174" cy="1200329"/>
          </a:xfrm>
          <a:prstGeom prst="rect">
            <a:avLst/>
          </a:prstGeom>
          <a:noFill/>
        </p:spPr>
        <p:txBody>
          <a:bodyPr wrap="square">
            <a:spAutoFit/>
          </a:bodyPr>
          <a:lstStyle/>
          <a:p>
            <a:pPr algn="l"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One of the largest CPAD RDCs</a:t>
            </a:r>
          </a:p>
          <a:p>
            <a:pPr marL="457200" algn="l"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We base collaboration and R&amp;D ideas from </a:t>
            </a:r>
            <a:r>
              <a:rPr lang="en-US" sz="1800" b="1" i="0" u="none" strike="noStrike" dirty="0">
                <a:solidFill>
                  <a:srgbClr val="38761D"/>
                </a:solidFill>
                <a:effectLst/>
                <a:latin typeface="Calibri" panose="020F0502020204030204" pitchFamily="34" charset="0"/>
              </a:rPr>
              <a:t>Basic Research Needs (BRN)</a:t>
            </a:r>
            <a:r>
              <a:rPr lang="en-US" sz="1800" b="0" i="0" u="none" strike="noStrike" dirty="0">
                <a:solidFill>
                  <a:srgbClr val="38761D"/>
                </a:solidFill>
                <a:effectLst/>
                <a:latin typeface="Calibri" panose="020F0502020204030204" pitchFamily="34" charset="0"/>
              </a:rPr>
              <a:t> </a:t>
            </a:r>
            <a:r>
              <a:rPr lang="en-US" sz="1800" b="0" i="0" u="none" strike="noStrike" dirty="0">
                <a:solidFill>
                  <a:srgbClr val="000000"/>
                </a:solidFill>
                <a:effectLst/>
                <a:latin typeface="Calibri" panose="020F0502020204030204" pitchFamily="34" charset="0"/>
              </a:rPr>
              <a:t>and particularly, </a:t>
            </a:r>
            <a:r>
              <a:rPr lang="en-US" sz="1800" b="1" i="0" u="sng" strike="noStrike" dirty="0">
                <a:solidFill>
                  <a:srgbClr val="38761D"/>
                </a:solidFill>
                <a:effectLst/>
                <a:latin typeface="Calibri" panose="020F0502020204030204" pitchFamily="34" charset="0"/>
              </a:rPr>
              <a:t>QIS for HEP workshop, 2023</a:t>
            </a:r>
            <a:r>
              <a:rPr lang="en-US" sz="1800" b="1" i="0" u="none" strike="noStrike" dirty="0">
                <a:solidFill>
                  <a:srgbClr val="38761D"/>
                </a:solidFill>
                <a:effectLst/>
                <a:latin typeface="Calibri" panose="020F0502020204030204" pitchFamily="34" charset="0"/>
              </a:rPr>
              <a:t>.</a:t>
            </a:r>
            <a:r>
              <a:rPr lang="en-US" sz="1800" b="1" i="0" u="none" strike="noStrike" dirty="0">
                <a:solidFill>
                  <a:srgbClr val="000000"/>
                </a:solidFill>
                <a:effectLst/>
                <a:latin typeface="Calibri" panose="020F0502020204030204" pitchFamily="34" charset="0"/>
              </a:rPr>
              <a:t> </a:t>
            </a:r>
            <a:endParaRPr lang="en-US" sz="1800" b="0" i="0" u="none" strike="noStrike" dirty="0">
              <a:solidFill>
                <a:srgbClr val="000000"/>
              </a:solidFill>
              <a:effectLst/>
              <a:latin typeface="Calibri" panose="020F0502020204030204" pitchFamily="34" charset="0"/>
            </a:endParaRPr>
          </a:p>
        </p:txBody>
      </p:sp>
    </p:spTree>
    <p:extLst>
      <p:ext uri="{BB962C8B-B14F-4D97-AF65-F5344CB8AC3E}">
        <p14:creationId xmlns:p14="http://schemas.microsoft.com/office/powerpoint/2010/main" val="22150815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E29BA663-99E3-3547-9479-532275FF4AA5}"/>
              </a:ext>
            </a:extLst>
          </p:cNvPr>
          <p:cNvSpPr>
            <a:spLocks noGrp="1"/>
          </p:cNvSpPr>
          <p:nvPr>
            <p:ph type="title"/>
          </p:nvPr>
        </p:nvSpPr>
        <p:spPr>
          <a:xfrm>
            <a:off x="2361990" y="-51560"/>
            <a:ext cx="7048982" cy="1546652"/>
          </a:xfrm>
        </p:spPr>
        <p:txBody>
          <a:bodyPr>
            <a:noAutofit/>
          </a:bodyPr>
          <a:lstStyle/>
          <a:p>
            <a:pPr algn="ctr"/>
            <a:br>
              <a:rPr lang="en-US" sz="3200" dirty="0">
                <a:solidFill>
                  <a:schemeClr val="bg1"/>
                </a:solidFill>
              </a:rPr>
            </a:br>
            <a:r>
              <a:rPr lang="en-US" sz="3200" dirty="0">
                <a:solidFill>
                  <a:schemeClr val="bg1"/>
                </a:solidFill>
              </a:rPr>
              <a:t>How can we detect particles with qubits?</a:t>
            </a:r>
            <a:br>
              <a:rPr lang="en-US" sz="3200" dirty="0">
                <a:solidFill>
                  <a:schemeClr val="bg1"/>
                </a:solidFill>
              </a:rPr>
            </a:br>
            <a:endParaRPr lang="en-US" sz="3200" dirty="0">
              <a:solidFill>
                <a:schemeClr val="bg1"/>
              </a:solidFill>
            </a:endParaRPr>
          </a:p>
        </p:txBody>
      </p:sp>
      <p:sp>
        <p:nvSpPr>
          <p:cNvPr id="2" name="Slide Number Placeholder 1">
            <a:extLst>
              <a:ext uri="{FF2B5EF4-FFF2-40B4-BE49-F238E27FC236}">
                <a16:creationId xmlns:a16="http://schemas.microsoft.com/office/drawing/2014/main" id="{5653A7BD-5955-804D-BE5A-B37F4728A47C}"/>
              </a:ext>
            </a:extLst>
          </p:cNvPr>
          <p:cNvSpPr>
            <a:spLocks noGrp="1"/>
          </p:cNvSpPr>
          <p:nvPr>
            <p:ph type="sldNum" sz="quarter" idx="12"/>
          </p:nvPr>
        </p:nvSpPr>
        <p:spPr/>
        <p:txBody>
          <a:bodyPr/>
          <a:lstStyle/>
          <a:p>
            <a:fld id="{9E4C0264-4E57-C843-99A1-13CB9086F4F6}" type="slidenum">
              <a:rPr lang="en-US" smtClean="0">
                <a:solidFill>
                  <a:schemeClr val="bg1"/>
                </a:solidFill>
              </a:rPr>
              <a:t>6</a:t>
            </a:fld>
            <a:endParaRPr lang="en-US">
              <a:solidFill>
                <a:schemeClr val="bg1"/>
              </a:solidFill>
            </a:endParaRPr>
          </a:p>
        </p:txBody>
      </p:sp>
      <p:sp>
        <p:nvSpPr>
          <p:cNvPr id="40" name="TextBox 39">
            <a:extLst>
              <a:ext uri="{FF2B5EF4-FFF2-40B4-BE49-F238E27FC236}">
                <a16:creationId xmlns:a16="http://schemas.microsoft.com/office/drawing/2014/main" id="{D96A7C1B-D308-5E04-8E36-675CC2C6DDFB}"/>
              </a:ext>
            </a:extLst>
          </p:cNvPr>
          <p:cNvSpPr txBox="1"/>
          <p:nvPr/>
        </p:nvSpPr>
        <p:spPr>
          <a:xfrm>
            <a:off x="948399" y="2077003"/>
            <a:ext cx="994375" cy="707886"/>
          </a:xfrm>
          <a:prstGeom prst="rect">
            <a:avLst/>
          </a:prstGeom>
          <a:noFill/>
        </p:spPr>
        <p:txBody>
          <a:bodyPr wrap="none" rtlCol="0">
            <a:spAutoFit/>
          </a:bodyPr>
          <a:lstStyle/>
          <a:p>
            <a:r>
              <a:rPr lang="en-US" sz="2000" b="1" dirty="0">
                <a:solidFill>
                  <a:schemeClr val="bg1"/>
                </a:solidFill>
              </a:rPr>
              <a:t>Qubit </a:t>
            </a:r>
          </a:p>
          <a:p>
            <a:r>
              <a:rPr lang="en-US" sz="2000" b="1" dirty="0">
                <a:solidFill>
                  <a:schemeClr val="bg1"/>
                </a:solidFill>
              </a:rPr>
              <a:t>dummy</a:t>
            </a:r>
          </a:p>
        </p:txBody>
      </p:sp>
      <p:grpSp>
        <p:nvGrpSpPr>
          <p:cNvPr id="67" name="Group 66">
            <a:extLst>
              <a:ext uri="{FF2B5EF4-FFF2-40B4-BE49-F238E27FC236}">
                <a16:creationId xmlns:a16="http://schemas.microsoft.com/office/drawing/2014/main" id="{453D80FC-49C3-690F-0C62-FAB3822D4E4E}"/>
              </a:ext>
            </a:extLst>
          </p:cNvPr>
          <p:cNvGrpSpPr/>
          <p:nvPr/>
        </p:nvGrpSpPr>
        <p:grpSpPr>
          <a:xfrm>
            <a:off x="6544549" y="1194288"/>
            <a:ext cx="4533546" cy="3223483"/>
            <a:chOff x="6544549" y="1194288"/>
            <a:chExt cx="4533546" cy="3223483"/>
          </a:xfrm>
        </p:grpSpPr>
        <p:pic>
          <p:nvPicPr>
            <p:cNvPr id="25" name="Picture 24">
              <a:extLst>
                <a:ext uri="{FF2B5EF4-FFF2-40B4-BE49-F238E27FC236}">
                  <a16:creationId xmlns:a16="http://schemas.microsoft.com/office/drawing/2014/main" id="{8BB1DFFC-509A-D2DF-4A41-9EB30FB1F252}"/>
                </a:ext>
              </a:extLst>
            </p:cNvPr>
            <p:cNvPicPr>
              <a:picLocks noChangeAspect="1"/>
            </p:cNvPicPr>
            <p:nvPr/>
          </p:nvPicPr>
          <p:blipFill>
            <a:blip r:embed="rId2"/>
            <a:stretch>
              <a:fillRect/>
            </a:stretch>
          </p:blipFill>
          <p:spPr>
            <a:xfrm>
              <a:off x="7743849" y="1194288"/>
              <a:ext cx="3334246" cy="2356779"/>
            </a:xfrm>
            <a:prstGeom prst="rect">
              <a:avLst/>
            </a:prstGeom>
          </p:spPr>
        </p:pic>
        <p:sp>
          <p:nvSpPr>
            <p:cNvPr id="26" name="TextBox 25">
              <a:extLst>
                <a:ext uri="{FF2B5EF4-FFF2-40B4-BE49-F238E27FC236}">
                  <a16:creationId xmlns:a16="http://schemas.microsoft.com/office/drawing/2014/main" id="{A9ADD2AE-F5C7-2C3B-C5BC-1EBCD92D5E69}"/>
                </a:ext>
              </a:extLst>
            </p:cNvPr>
            <p:cNvSpPr txBox="1"/>
            <p:nvPr/>
          </p:nvSpPr>
          <p:spPr>
            <a:xfrm>
              <a:off x="7927854" y="3521352"/>
              <a:ext cx="3141501" cy="338554"/>
            </a:xfrm>
            <a:prstGeom prst="rect">
              <a:avLst/>
            </a:prstGeom>
            <a:noFill/>
          </p:spPr>
          <p:txBody>
            <a:bodyPr wrap="none" rtlCol="0">
              <a:spAutoFit/>
            </a:bodyPr>
            <a:lstStyle/>
            <a:p>
              <a:r>
                <a:rPr lang="en-US" sz="1600" dirty="0">
                  <a:solidFill>
                    <a:schemeClr val="bg1"/>
                  </a:solidFill>
                </a:rPr>
                <a:t>4-Qubit device fab by Sara Sussman</a:t>
              </a:r>
            </a:p>
          </p:txBody>
        </p:sp>
        <p:sp>
          <p:nvSpPr>
            <p:cNvPr id="41" name="TextBox 40">
              <a:extLst>
                <a:ext uri="{FF2B5EF4-FFF2-40B4-BE49-F238E27FC236}">
                  <a16:creationId xmlns:a16="http://schemas.microsoft.com/office/drawing/2014/main" id="{83F80232-EA6D-DAD5-A7C5-0B14B061D8EB}"/>
                </a:ext>
              </a:extLst>
            </p:cNvPr>
            <p:cNvSpPr txBox="1"/>
            <p:nvPr/>
          </p:nvSpPr>
          <p:spPr>
            <a:xfrm>
              <a:off x="8665961" y="3771440"/>
              <a:ext cx="1737592" cy="646331"/>
            </a:xfrm>
            <a:prstGeom prst="rect">
              <a:avLst/>
            </a:prstGeom>
            <a:noFill/>
          </p:spPr>
          <p:txBody>
            <a:bodyPr wrap="none" rtlCol="0">
              <a:spAutoFit/>
            </a:bodyPr>
            <a:lstStyle/>
            <a:p>
              <a:pPr algn="ctr"/>
              <a:r>
                <a:rPr lang="en-US" dirty="0">
                  <a:solidFill>
                    <a:schemeClr val="bg1"/>
                  </a:solidFill>
                </a:rPr>
                <a:t>Size: 1cm X 1 cm</a:t>
              </a:r>
            </a:p>
            <a:p>
              <a:pPr algn="ctr"/>
              <a:r>
                <a:rPr lang="en-US" dirty="0">
                  <a:solidFill>
                    <a:schemeClr val="bg1"/>
                  </a:solidFill>
                </a:rPr>
                <a:t>JJ: nm</a:t>
              </a:r>
            </a:p>
          </p:txBody>
        </p:sp>
        <p:sp>
          <p:nvSpPr>
            <p:cNvPr id="42" name="TextBox 41">
              <a:extLst>
                <a:ext uri="{FF2B5EF4-FFF2-40B4-BE49-F238E27FC236}">
                  <a16:creationId xmlns:a16="http://schemas.microsoft.com/office/drawing/2014/main" id="{FD820CEC-C7B2-F43B-3833-1214516BBBFB}"/>
                </a:ext>
              </a:extLst>
            </p:cNvPr>
            <p:cNvSpPr txBox="1"/>
            <p:nvPr/>
          </p:nvSpPr>
          <p:spPr>
            <a:xfrm>
              <a:off x="6876588" y="1987563"/>
              <a:ext cx="713657" cy="369332"/>
            </a:xfrm>
            <a:prstGeom prst="rect">
              <a:avLst/>
            </a:prstGeom>
            <a:noFill/>
          </p:spPr>
          <p:txBody>
            <a:bodyPr wrap="none" rtlCol="0">
              <a:spAutoFit/>
            </a:bodyPr>
            <a:lstStyle/>
            <a:p>
              <a:r>
                <a:rPr lang="en-US" dirty="0">
                  <a:solidFill>
                    <a:schemeClr val="bg1"/>
                  </a:solidFill>
                </a:rPr>
                <a:t>Qubit</a:t>
              </a:r>
            </a:p>
          </p:txBody>
        </p:sp>
        <p:sp>
          <p:nvSpPr>
            <p:cNvPr id="43" name="TextBox 42">
              <a:extLst>
                <a:ext uri="{FF2B5EF4-FFF2-40B4-BE49-F238E27FC236}">
                  <a16:creationId xmlns:a16="http://schemas.microsoft.com/office/drawing/2014/main" id="{22C09C3D-2CDC-E04A-3D67-5F1D8F827BAE}"/>
                </a:ext>
              </a:extLst>
            </p:cNvPr>
            <p:cNvSpPr txBox="1"/>
            <p:nvPr/>
          </p:nvSpPr>
          <p:spPr>
            <a:xfrm>
              <a:off x="6544549" y="3166972"/>
              <a:ext cx="1139671" cy="646331"/>
            </a:xfrm>
            <a:prstGeom prst="rect">
              <a:avLst/>
            </a:prstGeom>
            <a:noFill/>
          </p:spPr>
          <p:txBody>
            <a:bodyPr wrap="none" rtlCol="0">
              <a:spAutoFit/>
            </a:bodyPr>
            <a:lstStyle/>
            <a:p>
              <a:pPr algn="ctr"/>
              <a:r>
                <a:rPr lang="en-US" dirty="0">
                  <a:solidFill>
                    <a:schemeClr val="bg1"/>
                  </a:solidFill>
                </a:rPr>
                <a:t>Readout</a:t>
              </a:r>
            </a:p>
            <a:p>
              <a:pPr algn="ctr"/>
              <a:r>
                <a:rPr lang="en-US" dirty="0">
                  <a:solidFill>
                    <a:schemeClr val="bg1"/>
                  </a:solidFill>
                </a:rPr>
                <a:t>Resonator</a:t>
              </a:r>
            </a:p>
          </p:txBody>
        </p:sp>
        <p:cxnSp>
          <p:nvCxnSpPr>
            <p:cNvPr id="57" name="Straight Arrow Connector 56">
              <a:extLst>
                <a:ext uri="{FF2B5EF4-FFF2-40B4-BE49-F238E27FC236}">
                  <a16:creationId xmlns:a16="http://schemas.microsoft.com/office/drawing/2014/main" id="{B654FAE2-9A08-D882-D727-4E94E176E03F}"/>
                </a:ext>
              </a:extLst>
            </p:cNvPr>
            <p:cNvCxnSpPr>
              <a:cxnSpLocks/>
            </p:cNvCxnSpPr>
            <p:nvPr/>
          </p:nvCxnSpPr>
          <p:spPr>
            <a:xfrm>
              <a:off x="7500215" y="2181907"/>
              <a:ext cx="1217703" cy="186769"/>
            </a:xfrm>
            <a:prstGeom prst="straightConnector1">
              <a:avLst/>
            </a:prstGeom>
            <a:ln w="19050"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63" name="Straight Arrow Connector 62">
              <a:extLst>
                <a:ext uri="{FF2B5EF4-FFF2-40B4-BE49-F238E27FC236}">
                  <a16:creationId xmlns:a16="http://schemas.microsoft.com/office/drawing/2014/main" id="{CEBBFECF-D443-61AB-F143-96F764AEA255}"/>
                </a:ext>
              </a:extLst>
            </p:cNvPr>
            <p:cNvCxnSpPr>
              <a:cxnSpLocks/>
            </p:cNvCxnSpPr>
            <p:nvPr/>
          </p:nvCxnSpPr>
          <p:spPr>
            <a:xfrm flipV="1">
              <a:off x="7500215" y="2647285"/>
              <a:ext cx="1442617" cy="845430"/>
            </a:xfrm>
            <a:prstGeom prst="straightConnector1">
              <a:avLst/>
            </a:prstGeom>
            <a:ln w="19050"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grpSp>
        <p:nvGrpSpPr>
          <p:cNvPr id="83" name="Group 82">
            <a:extLst>
              <a:ext uri="{FF2B5EF4-FFF2-40B4-BE49-F238E27FC236}">
                <a16:creationId xmlns:a16="http://schemas.microsoft.com/office/drawing/2014/main" id="{D55A63E2-54D0-CA35-3FF0-E24ED11CB811}"/>
              </a:ext>
            </a:extLst>
          </p:cNvPr>
          <p:cNvGrpSpPr/>
          <p:nvPr/>
        </p:nvGrpSpPr>
        <p:grpSpPr>
          <a:xfrm>
            <a:off x="617947" y="1648015"/>
            <a:ext cx="6159062" cy="2545191"/>
            <a:chOff x="617947" y="1648015"/>
            <a:chExt cx="6159062" cy="2545191"/>
          </a:xfrm>
        </p:grpSpPr>
        <p:grpSp>
          <p:nvGrpSpPr>
            <p:cNvPr id="39" name="Group 38">
              <a:extLst>
                <a:ext uri="{FF2B5EF4-FFF2-40B4-BE49-F238E27FC236}">
                  <a16:creationId xmlns:a16="http://schemas.microsoft.com/office/drawing/2014/main" id="{2F0CEF3B-D81A-E158-96B7-755253C2EC39}"/>
                </a:ext>
              </a:extLst>
            </p:cNvPr>
            <p:cNvGrpSpPr/>
            <p:nvPr/>
          </p:nvGrpSpPr>
          <p:grpSpPr>
            <a:xfrm>
              <a:off x="1732875" y="1648015"/>
              <a:ext cx="5044134" cy="2527861"/>
              <a:chOff x="1519515" y="1207872"/>
              <a:chExt cx="5044134" cy="2527861"/>
            </a:xfrm>
          </p:grpSpPr>
          <p:grpSp>
            <p:nvGrpSpPr>
              <p:cNvPr id="13" name="Group 12">
                <a:extLst>
                  <a:ext uri="{FF2B5EF4-FFF2-40B4-BE49-F238E27FC236}">
                    <a16:creationId xmlns:a16="http://schemas.microsoft.com/office/drawing/2014/main" id="{593CDD66-9EF8-51EB-9E24-ABC827E38379}"/>
                  </a:ext>
                </a:extLst>
              </p:cNvPr>
              <p:cNvGrpSpPr/>
              <p:nvPr/>
            </p:nvGrpSpPr>
            <p:grpSpPr>
              <a:xfrm>
                <a:off x="1519515" y="2190769"/>
                <a:ext cx="4139255" cy="957119"/>
                <a:chOff x="1519515" y="2190769"/>
                <a:chExt cx="4139255" cy="957119"/>
              </a:xfrm>
            </p:grpSpPr>
            <p:sp>
              <p:nvSpPr>
                <p:cNvPr id="10" name="TextBox 9">
                  <a:extLst>
                    <a:ext uri="{FF2B5EF4-FFF2-40B4-BE49-F238E27FC236}">
                      <a16:creationId xmlns:a16="http://schemas.microsoft.com/office/drawing/2014/main" id="{4A0E41BB-4BF3-DD3F-9932-E49D0721B50A}"/>
                    </a:ext>
                  </a:extLst>
                </p:cNvPr>
                <p:cNvSpPr txBox="1"/>
                <p:nvPr/>
              </p:nvSpPr>
              <p:spPr>
                <a:xfrm>
                  <a:off x="1519515" y="2529323"/>
                  <a:ext cx="4139255" cy="618565"/>
                </a:xfrm>
                <a:prstGeom prst="rect">
                  <a:avLst/>
                </a:prstGeom>
                <a:solidFill>
                  <a:schemeClr val="accent3">
                    <a:lumMod val="60000"/>
                    <a:lumOff val="40000"/>
                  </a:schemeClr>
                </a:solidFill>
              </p:spPr>
              <p:txBody>
                <a:bodyPr wrap="square" rtlCol="0">
                  <a:spAutoFit/>
                </a:bodyPr>
                <a:lstStyle/>
                <a:p>
                  <a:endParaRPr lang="en-US" dirty="0"/>
                </a:p>
              </p:txBody>
            </p:sp>
            <p:sp>
              <p:nvSpPr>
                <p:cNvPr id="11" name="TextBox 10">
                  <a:extLst>
                    <a:ext uri="{FF2B5EF4-FFF2-40B4-BE49-F238E27FC236}">
                      <a16:creationId xmlns:a16="http://schemas.microsoft.com/office/drawing/2014/main" id="{1592D4C2-83B8-1F58-6C14-2F5511DC39F5}"/>
                    </a:ext>
                  </a:extLst>
                </p:cNvPr>
                <p:cNvSpPr txBox="1"/>
                <p:nvPr/>
              </p:nvSpPr>
              <p:spPr>
                <a:xfrm>
                  <a:off x="2225486" y="2190769"/>
                  <a:ext cx="2460813" cy="338554"/>
                </a:xfrm>
                <a:prstGeom prst="rect">
                  <a:avLst/>
                </a:prstGeom>
                <a:solidFill>
                  <a:schemeClr val="tx2">
                    <a:lumMod val="75000"/>
                  </a:schemeClr>
                </a:solidFill>
              </p:spPr>
              <p:txBody>
                <a:bodyPr wrap="square" rtlCol="0">
                  <a:spAutoFit/>
                </a:bodyPr>
                <a:lstStyle/>
                <a:p>
                  <a:endParaRPr lang="en-US" sz="1600" dirty="0">
                    <a:solidFill>
                      <a:schemeClr val="tx2">
                        <a:lumMod val="75000"/>
                      </a:schemeClr>
                    </a:solidFill>
                  </a:endParaRPr>
                </a:p>
              </p:txBody>
            </p:sp>
            <p:sp>
              <p:nvSpPr>
                <p:cNvPr id="12" name="TextBox 11">
                  <a:extLst>
                    <a:ext uri="{FF2B5EF4-FFF2-40B4-BE49-F238E27FC236}">
                      <a16:creationId xmlns:a16="http://schemas.microsoft.com/office/drawing/2014/main" id="{174C784F-01A7-7E69-6685-E865D7E77044}"/>
                    </a:ext>
                  </a:extLst>
                </p:cNvPr>
                <p:cNvSpPr txBox="1"/>
                <p:nvPr/>
              </p:nvSpPr>
              <p:spPr>
                <a:xfrm>
                  <a:off x="2931467" y="2207588"/>
                  <a:ext cx="537874" cy="338554"/>
                </a:xfrm>
                <a:prstGeom prst="rect">
                  <a:avLst/>
                </a:prstGeom>
                <a:solidFill>
                  <a:schemeClr val="tx1">
                    <a:lumMod val="85000"/>
                  </a:schemeClr>
                </a:solidFill>
              </p:spPr>
              <p:txBody>
                <a:bodyPr wrap="square" rtlCol="0">
                  <a:spAutoFit/>
                </a:bodyPr>
                <a:lstStyle/>
                <a:p>
                  <a:endParaRPr lang="en-US" sz="1600" dirty="0"/>
                </a:p>
              </p:txBody>
            </p:sp>
          </p:grpSp>
          <p:sp>
            <p:nvSpPr>
              <p:cNvPr id="14" name="TextBox 13">
                <a:extLst>
                  <a:ext uri="{FF2B5EF4-FFF2-40B4-BE49-F238E27FC236}">
                    <a16:creationId xmlns:a16="http://schemas.microsoft.com/office/drawing/2014/main" id="{5D40BCCD-54FD-2BB6-F7AD-B6EFC0AA66F0}"/>
                  </a:ext>
                </a:extLst>
              </p:cNvPr>
              <p:cNvSpPr txBox="1"/>
              <p:nvPr/>
            </p:nvSpPr>
            <p:spPr>
              <a:xfrm>
                <a:off x="1991197" y="3366401"/>
                <a:ext cx="3003964" cy="369332"/>
              </a:xfrm>
              <a:prstGeom prst="rect">
                <a:avLst/>
              </a:prstGeom>
              <a:noFill/>
            </p:spPr>
            <p:txBody>
              <a:bodyPr wrap="none" rtlCol="0">
                <a:spAutoFit/>
              </a:bodyPr>
              <a:lstStyle/>
              <a:p>
                <a:r>
                  <a:rPr lang="en-US" dirty="0">
                    <a:solidFill>
                      <a:schemeClr val="bg1"/>
                    </a:solidFill>
                  </a:rPr>
                  <a:t>Substrate (Silicon or Sapphire)</a:t>
                </a:r>
              </a:p>
            </p:txBody>
          </p:sp>
          <p:sp>
            <p:nvSpPr>
              <p:cNvPr id="15" name="TextBox 14">
                <a:extLst>
                  <a:ext uri="{FF2B5EF4-FFF2-40B4-BE49-F238E27FC236}">
                    <a16:creationId xmlns:a16="http://schemas.microsoft.com/office/drawing/2014/main" id="{03142B16-6238-EC2A-6270-D090BD7FC682}"/>
                  </a:ext>
                </a:extLst>
              </p:cNvPr>
              <p:cNvSpPr txBox="1"/>
              <p:nvPr/>
            </p:nvSpPr>
            <p:spPr>
              <a:xfrm>
                <a:off x="4826827" y="1207872"/>
                <a:ext cx="1736822" cy="646331"/>
              </a:xfrm>
              <a:prstGeom prst="rect">
                <a:avLst/>
              </a:prstGeom>
              <a:noFill/>
            </p:spPr>
            <p:txBody>
              <a:bodyPr wrap="none" rtlCol="0">
                <a:spAutoFit/>
              </a:bodyPr>
              <a:lstStyle/>
              <a:p>
                <a:pPr algn="ctr"/>
                <a:r>
                  <a:rPr lang="en-US" dirty="0">
                    <a:solidFill>
                      <a:schemeClr val="bg1"/>
                    </a:solidFill>
                  </a:rPr>
                  <a:t>Superconductor </a:t>
                </a:r>
              </a:p>
              <a:p>
                <a:pPr algn="ctr"/>
                <a:r>
                  <a:rPr lang="en-US" dirty="0">
                    <a:solidFill>
                      <a:schemeClr val="bg1"/>
                    </a:solidFill>
                  </a:rPr>
                  <a:t>(Al, Nb, Ta)</a:t>
                </a:r>
              </a:p>
            </p:txBody>
          </p:sp>
          <p:sp>
            <p:nvSpPr>
              <p:cNvPr id="16" name="TextBox 15">
                <a:extLst>
                  <a:ext uri="{FF2B5EF4-FFF2-40B4-BE49-F238E27FC236}">
                    <a16:creationId xmlns:a16="http://schemas.microsoft.com/office/drawing/2014/main" id="{44D445B3-19F0-22FF-29BF-2BF58BE01CE4}"/>
                  </a:ext>
                </a:extLst>
              </p:cNvPr>
              <p:cNvSpPr txBox="1"/>
              <p:nvPr/>
            </p:nvSpPr>
            <p:spPr>
              <a:xfrm>
                <a:off x="2361990" y="1259129"/>
                <a:ext cx="1741631" cy="369332"/>
              </a:xfrm>
              <a:prstGeom prst="rect">
                <a:avLst/>
              </a:prstGeom>
              <a:noFill/>
            </p:spPr>
            <p:txBody>
              <a:bodyPr wrap="none" rtlCol="0">
                <a:spAutoFit/>
              </a:bodyPr>
              <a:lstStyle/>
              <a:p>
                <a:r>
                  <a:rPr lang="en-US" dirty="0">
                    <a:solidFill>
                      <a:schemeClr val="bg1"/>
                    </a:solidFill>
                  </a:rPr>
                  <a:t>Insulator (Al</a:t>
                </a:r>
                <a:r>
                  <a:rPr lang="en-US" baseline="-25000" dirty="0">
                    <a:solidFill>
                      <a:schemeClr val="bg1"/>
                    </a:solidFill>
                  </a:rPr>
                  <a:t>2</a:t>
                </a:r>
                <a:r>
                  <a:rPr lang="en-US" dirty="0">
                    <a:solidFill>
                      <a:schemeClr val="bg1"/>
                    </a:solidFill>
                  </a:rPr>
                  <a:t>O</a:t>
                </a:r>
                <a:r>
                  <a:rPr lang="en-US" baseline="-25000" dirty="0">
                    <a:solidFill>
                      <a:schemeClr val="bg1"/>
                    </a:solidFill>
                  </a:rPr>
                  <a:t>3</a:t>
                </a:r>
                <a:r>
                  <a:rPr lang="en-US" dirty="0">
                    <a:solidFill>
                      <a:schemeClr val="bg1"/>
                    </a:solidFill>
                  </a:rPr>
                  <a:t>)</a:t>
                </a:r>
              </a:p>
            </p:txBody>
          </p:sp>
          <p:cxnSp>
            <p:nvCxnSpPr>
              <p:cNvPr id="20" name="Straight Arrow Connector 19">
                <a:extLst>
                  <a:ext uri="{FF2B5EF4-FFF2-40B4-BE49-F238E27FC236}">
                    <a16:creationId xmlns:a16="http://schemas.microsoft.com/office/drawing/2014/main" id="{5652687A-4DB1-A4F1-5A6D-C584BF0416C5}"/>
                  </a:ext>
                </a:extLst>
              </p:cNvPr>
              <p:cNvCxnSpPr>
                <a:cxnSpLocks/>
              </p:cNvCxnSpPr>
              <p:nvPr/>
            </p:nvCxnSpPr>
            <p:spPr>
              <a:xfrm>
                <a:off x="2998691" y="1600200"/>
                <a:ext cx="134123" cy="590569"/>
              </a:xfrm>
              <a:prstGeom prst="straightConnector1">
                <a:avLst/>
              </a:prstGeom>
              <a:ln w="12700">
                <a:solidFill>
                  <a:schemeClr val="tx2">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502E24A8-1F69-C2EB-2014-9AF1E8F83477}"/>
                  </a:ext>
                </a:extLst>
              </p:cNvPr>
              <p:cNvCxnSpPr>
                <a:cxnSpLocks/>
              </p:cNvCxnSpPr>
              <p:nvPr/>
            </p:nvCxnSpPr>
            <p:spPr>
              <a:xfrm flipH="1">
                <a:off x="4391770" y="1771175"/>
                <a:ext cx="834156" cy="419594"/>
              </a:xfrm>
              <a:prstGeom prst="straightConnector1">
                <a:avLst/>
              </a:prstGeom>
              <a:ln w="12700">
                <a:solidFill>
                  <a:schemeClr val="tx2">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472AFFB2-7377-88F8-86E9-FEC377FFD8B9}"/>
                  </a:ext>
                </a:extLst>
              </p:cNvPr>
              <p:cNvCxnSpPr>
                <a:cxnSpLocks/>
              </p:cNvCxnSpPr>
              <p:nvPr/>
            </p:nvCxnSpPr>
            <p:spPr>
              <a:xfrm flipV="1">
                <a:off x="3408550" y="3147888"/>
                <a:ext cx="0" cy="263235"/>
              </a:xfrm>
              <a:prstGeom prst="straightConnector1">
                <a:avLst/>
              </a:prstGeom>
              <a:ln w="12700">
                <a:solidFill>
                  <a:schemeClr val="tx2">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4D3AD402-981A-0A4C-785D-178F5D5D7432}"/>
                  </a:ext>
                </a:extLst>
              </p:cNvPr>
              <p:cNvSpPr txBox="1"/>
              <p:nvPr/>
            </p:nvSpPr>
            <p:spPr>
              <a:xfrm>
                <a:off x="4801244" y="2190769"/>
                <a:ext cx="857525" cy="338554"/>
              </a:xfrm>
              <a:prstGeom prst="rect">
                <a:avLst/>
              </a:prstGeom>
              <a:solidFill>
                <a:schemeClr val="accent5">
                  <a:lumMod val="60000"/>
                  <a:lumOff val="40000"/>
                </a:schemeClr>
              </a:solidFill>
            </p:spPr>
            <p:txBody>
              <a:bodyPr wrap="square" rtlCol="0">
                <a:spAutoFit/>
              </a:bodyPr>
              <a:lstStyle/>
              <a:p>
                <a:endParaRPr lang="en-US" sz="1600" dirty="0">
                  <a:solidFill>
                    <a:schemeClr val="accent2">
                      <a:lumMod val="60000"/>
                      <a:lumOff val="40000"/>
                    </a:schemeClr>
                  </a:solidFill>
                </a:endParaRPr>
              </a:p>
            </p:txBody>
          </p:sp>
          <p:cxnSp>
            <p:nvCxnSpPr>
              <p:cNvPr id="33" name="Straight Arrow Connector 32">
                <a:extLst>
                  <a:ext uri="{FF2B5EF4-FFF2-40B4-BE49-F238E27FC236}">
                    <a16:creationId xmlns:a16="http://schemas.microsoft.com/office/drawing/2014/main" id="{8856F5AD-573D-A919-1CFB-8CD99D54A53A}"/>
                  </a:ext>
                </a:extLst>
              </p:cNvPr>
              <p:cNvCxnSpPr>
                <a:cxnSpLocks/>
              </p:cNvCxnSpPr>
              <p:nvPr/>
            </p:nvCxnSpPr>
            <p:spPr>
              <a:xfrm flipH="1">
                <a:off x="5465197" y="1814299"/>
                <a:ext cx="343407" cy="376470"/>
              </a:xfrm>
              <a:prstGeom prst="straightConnector1">
                <a:avLst/>
              </a:prstGeom>
              <a:ln w="12700">
                <a:solidFill>
                  <a:schemeClr val="tx2">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sp>
          <p:nvSpPr>
            <p:cNvPr id="72" name="TextBox 71">
              <a:extLst>
                <a:ext uri="{FF2B5EF4-FFF2-40B4-BE49-F238E27FC236}">
                  <a16:creationId xmlns:a16="http://schemas.microsoft.com/office/drawing/2014/main" id="{36E817C9-8274-774E-8758-C26BDBEEE91D}"/>
                </a:ext>
              </a:extLst>
            </p:cNvPr>
            <p:cNvSpPr txBox="1"/>
            <p:nvPr/>
          </p:nvSpPr>
          <p:spPr>
            <a:xfrm>
              <a:off x="617947" y="3546875"/>
              <a:ext cx="1314784" cy="646331"/>
            </a:xfrm>
            <a:prstGeom prst="rect">
              <a:avLst/>
            </a:prstGeom>
            <a:noFill/>
          </p:spPr>
          <p:txBody>
            <a:bodyPr wrap="none" rtlCol="0">
              <a:spAutoFit/>
            </a:bodyPr>
            <a:lstStyle/>
            <a:p>
              <a:r>
                <a:rPr lang="en-US" dirty="0">
                  <a:solidFill>
                    <a:schemeClr val="bg1"/>
                  </a:solidFill>
                </a:rPr>
                <a:t>Josephson </a:t>
              </a:r>
            </a:p>
            <a:p>
              <a:r>
                <a:rPr lang="en-US" dirty="0">
                  <a:solidFill>
                    <a:schemeClr val="bg1"/>
                  </a:solidFill>
                </a:rPr>
                <a:t>Junction (JJ)</a:t>
              </a:r>
            </a:p>
          </p:txBody>
        </p:sp>
        <p:cxnSp>
          <p:nvCxnSpPr>
            <p:cNvPr id="74" name="Straight Arrow Connector 73">
              <a:extLst>
                <a:ext uri="{FF2B5EF4-FFF2-40B4-BE49-F238E27FC236}">
                  <a16:creationId xmlns:a16="http://schemas.microsoft.com/office/drawing/2014/main" id="{88DC109D-4EAA-56B3-6135-3FE0248816D2}"/>
                </a:ext>
              </a:extLst>
            </p:cNvPr>
            <p:cNvCxnSpPr>
              <a:cxnSpLocks/>
            </p:cNvCxnSpPr>
            <p:nvPr/>
          </p:nvCxnSpPr>
          <p:spPr>
            <a:xfrm>
              <a:off x="2667000" y="3070000"/>
              <a:ext cx="1649981" cy="0"/>
            </a:xfrm>
            <a:prstGeom prst="straightConnector1">
              <a:avLst/>
            </a:prstGeom>
            <a:ln w="12700">
              <a:solidFill>
                <a:schemeClr val="tx2">
                  <a:lumMod val="50000"/>
                </a:schemeClr>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F7FCB4C6-1D80-2FA6-954C-B6FD50D19826}"/>
                </a:ext>
              </a:extLst>
            </p:cNvPr>
            <p:cNvCxnSpPr>
              <a:cxnSpLocks/>
            </p:cNvCxnSpPr>
            <p:nvPr/>
          </p:nvCxnSpPr>
          <p:spPr>
            <a:xfrm flipH="1">
              <a:off x="1748914" y="3093600"/>
              <a:ext cx="1679091" cy="731484"/>
            </a:xfrm>
            <a:prstGeom prst="line">
              <a:avLst/>
            </a:prstGeom>
            <a:ln w="12700">
              <a:solidFill>
                <a:schemeClr val="tx2">
                  <a:lumMod val="50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85" name="Group 84">
            <a:extLst>
              <a:ext uri="{FF2B5EF4-FFF2-40B4-BE49-F238E27FC236}">
                <a16:creationId xmlns:a16="http://schemas.microsoft.com/office/drawing/2014/main" id="{0A817291-967A-901E-5612-1E7E5086B896}"/>
              </a:ext>
            </a:extLst>
          </p:cNvPr>
          <p:cNvGrpSpPr/>
          <p:nvPr/>
        </p:nvGrpSpPr>
        <p:grpSpPr>
          <a:xfrm>
            <a:off x="1635760" y="5137484"/>
            <a:ext cx="8808720" cy="1218866"/>
            <a:chOff x="1635760" y="4686887"/>
            <a:chExt cx="8808720" cy="1669463"/>
          </a:xfrm>
        </p:grpSpPr>
        <p:sp>
          <p:nvSpPr>
            <p:cNvPr id="86" name="TextBox 85">
              <a:extLst>
                <a:ext uri="{FF2B5EF4-FFF2-40B4-BE49-F238E27FC236}">
                  <a16:creationId xmlns:a16="http://schemas.microsoft.com/office/drawing/2014/main" id="{F48BFE57-3A05-A1AA-1A84-3AB8E4967E0B}"/>
                </a:ext>
              </a:extLst>
            </p:cNvPr>
            <p:cNvSpPr txBox="1"/>
            <p:nvPr/>
          </p:nvSpPr>
          <p:spPr>
            <a:xfrm>
              <a:off x="2539866" y="5188922"/>
              <a:ext cx="7112267" cy="461665"/>
            </a:xfrm>
            <a:prstGeom prst="rect">
              <a:avLst/>
            </a:prstGeom>
            <a:noFill/>
          </p:spPr>
          <p:txBody>
            <a:bodyPr wrap="none" rtlCol="0">
              <a:spAutoFit/>
            </a:bodyPr>
            <a:lstStyle/>
            <a:p>
              <a:pPr algn="ctr"/>
              <a:r>
                <a:rPr lang="en-US" sz="2400" dirty="0">
                  <a:solidFill>
                    <a:schemeClr val="bg1"/>
                  </a:solidFill>
                </a:rPr>
                <a:t>What kind of energy sensitivity can we get with Qubits?</a:t>
              </a:r>
            </a:p>
          </p:txBody>
        </p:sp>
        <p:sp>
          <p:nvSpPr>
            <p:cNvPr id="87" name="Donut 86">
              <a:extLst>
                <a:ext uri="{FF2B5EF4-FFF2-40B4-BE49-F238E27FC236}">
                  <a16:creationId xmlns:a16="http://schemas.microsoft.com/office/drawing/2014/main" id="{789B4C50-14C8-BE3B-B6F9-DA9EB3D275B0}"/>
                </a:ext>
              </a:extLst>
            </p:cNvPr>
            <p:cNvSpPr/>
            <p:nvPr/>
          </p:nvSpPr>
          <p:spPr>
            <a:xfrm>
              <a:off x="1635760" y="4686887"/>
              <a:ext cx="8808720" cy="1669463"/>
            </a:xfrm>
            <a:prstGeom prst="donut">
              <a:avLst>
                <a:gd name="adj" fmla="val 6699"/>
              </a:avLst>
            </a:prstGeom>
            <a:solidFill>
              <a:schemeClr val="accent4">
                <a:lumMod val="60000"/>
                <a:lumOff val="40000"/>
              </a:schemeClr>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225728000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F063D-12DD-3AD2-53DC-C087F3A2EA39}"/>
              </a:ext>
            </a:extLst>
          </p:cNvPr>
          <p:cNvSpPr>
            <a:spLocks noGrp="1"/>
          </p:cNvSpPr>
          <p:nvPr>
            <p:ph type="title"/>
          </p:nvPr>
        </p:nvSpPr>
        <p:spPr>
          <a:xfrm>
            <a:off x="838199" y="13642"/>
            <a:ext cx="10515600" cy="1325563"/>
          </a:xfrm>
        </p:spPr>
        <p:txBody>
          <a:bodyPr>
            <a:normAutofit/>
          </a:bodyPr>
          <a:lstStyle/>
          <a:p>
            <a:pPr algn="ctr"/>
            <a:r>
              <a:rPr lang="en-US" sz="4000" dirty="0"/>
              <a:t>Sapphire Phonon modes</a:t>
            </a:r>
          </a:p>
        </p:txBody>
      </p:sp>
      <p:sp>
        <p:nvSpPr>
          <p:cNvPr id="5" name="TextBox 4">
            <a:extLst>
              <a:ext uri="{FF2B5EF4-FFF2-40B4-BE49-F238E27FC236}">
                <a16:creationId xmlns:a16="http://schemas.microsoft.com/office/drawing/2014/main" id="{3BBA22F4-885D-4423-52F1-42B58A7E1BA7}"/>
              </a:ext>
            </a:extLst>
          </p:cNvPr>
          <p:cNvSpPr txBox="1"/>
          <p:nvPr/>
        </p:nvSpPr>
        <p:spPr>
          <a:xfrm>
            <a:off x="4212745" y="6367311"/>
            <a:ext cx="9089447" cy="261610"/>
          </a:xfrm>
          <a:prstGeom prst="rect">
            <a:avLst/>
          </a:prstGeom>
          <a:noFill/>
        </p:spPr>
        <p:txBody>
          <a:bodyPr wrap="square">
            <a:spAutoFit/>
          </a:bodyPr>
          <a:lstStyle/>
          <a:p>
            <a:pPr algn="l"/>
            <a:r>
              <a:rPr lang="en-US" sz="1100" b="0" i="0" dirty="0">
                <a:solidFill>
                  <a:schemeClr val="bg1">
                    <a:lumMod val="50000"/>
                  </a:schemeClr>
                </a:solidFill>
                <a:effectLst/>
                <a:latin typeface="Proxima Nova"/>
              </a:rPr>
              <a:t>Sinead Griffin, Simon </a:t>
            </a:r>
            <a:r>
              <a:rPr lang="en-US" sz="1100" b="0" i="0" dirty="0" err="1">
                <a:solidFill>
                  <a:schemeClr val="bg1">
                    <a:lumMod val="50000"/>
                  </a:schemeClr>
                </a:solidFill>
                <a:effectLst/>
                <a:latin typeface="Proxima Nova"/>
              </a:rPr>
              <a:t>Knapen</a:t>
            </a:r>
            <a:r>
              <a:rPr lang="en-US" sz="1100" b="0" i="0" dirty="0">
                <a:solidFill>
                  <a:schemeClr val="bg1">
                    <a:lumMod val="50000"/>
                  </a:schemeClr>
                </a:solidFill>
                <a:effectLst/>
                <a:latin typeface="Proxima Nova"/>
              </a:rPr>
              <a:t>, </a:t>
            </a:r>
            <a:r>
              <a:rPr lang="en-US" sz="1100" b="0" i="0" dirty="0" err="1">
                <a:solidFill>
                  <a:schemeClr val="bg1">
                    <a:lumMod val="50000"/>
                  </a:schemeClr>
                </a:solidFill>
                <a:effectLst/>
                <a:latin typeface="Proxima Nova"/>
              </a:rPr>
              <a:t>Tongyan</a:t>
            </a:r>
            <a:r>
              <a:rPr lang="en-US" sz="1100" b="0" i="0" dirty="0">
                <a:solidFill>
                  <a:schemeClr val="bg1">
                    <a:lumMod val="50000"/>
                  </a:schemeClr>
                </a:solidFill>
                <a:effectLst/>
                <a:latin typeface="Proxima Nova"/>
              </a:rPr>
              <a:t> Lin, and Kathryn M. Zurek, Phys. Rev. D </a:t>
            </a:r>
            <a:r>
              <a:rPr lang="en-US" sz="1100" b="1" i="0" dirty="0">
                <a:solidFill>
                  <a:schemeClr val="bg1">
                    <a:lumMod val="50000"/>
                  </a:schemeClr>
                </a:solidFill>
                <a:effectLst/>
                <a:latin typeface="Proxima Nova"/>
              </a:rPr>
              <a:t>98</a:t>
            </a:r>
            <a:r>
              <a:rPr lang="en-US" sz="1100" b="0" i="0" dirty="0">
                <a:solidFill>
                  <a:schemeClr val="bg1">
                    <a:lumMod val="50000"/>
                  </a:schemeClr>
                </a:solidFill>
                <a:effectLst/>
                <a:latin typeface="Proxima Nova"/>
              </a:rPr>
              <a:t>, 115034 – Published 27 December 2018</a:t>
            </a:r>
          </a:p>
        </p:txBody>
      </p:sp>
      <p:pic>
        <p:nvPicPr>
          <p:cNvPr id="12" name="Picture 11">
            <a:extLst>
              <a:ext uri="{FF2B5EF4-FFF2-40B4-BE49-F238E27FC236}">
                <a16:creationId xmlns:a16="http://schemas.microsoft.com/office/drawing/2014/main" id="{97904771-6179-536E-518D-BA6DE3DCA018}"/>
              </a:ext>
            </a:extLst>
          </p:cNvPr>
          <p:cNvPicPr>
            <a:picLocks noChangeAspect="1"/>
          </p:cNvPicPr>
          <p:nvPr/>
        </p:nvPicPr>
        <p:blipFill>
          <a:blip r:embed="rId2"/>
          <a:stretch>
            <a:fillRect/>
          </a:stretch>
        </p:blipFill>
        <p:spPr>
          <a:xfrm>
            <a:off x="307172" y="1070699"/>
            <a:ext cx="11577655" cy="3420671"/>
          </a:xfrm>
          <a:prstGeom prst="rect">
            <a:avLst/>
          </a:prstGeom>
        </p:spPr>
      </p:pic>
      <p:pic>
        <p:nvPicPr>
          <p:cNvPr id="14" name="Picture 13">
            <a:extLst>
              <a:ext uri="{FF2B5EF4-FFF2-40B4-BE49-F238E27FC236}">
                <a16:creationId xmlns:a16="http://schemas.microsoft.com/office/drawing/2014/main" id="{A7074182-C63B-03E1-C830-343DAE86020D}"/>
              </a:ext>
            </a:extLst>
          </p:cNvPr>
          <p:cNvPicPr>
            <a:picLocks noChangeAspect="1"/>
          </p:cNvPicPr>
          <p:nvPr/>
        </p:nvPicPr>
        <p:blipFill>
          <a:blip r:embed="rId3"/>
          <a:stretch>
            <a:fillRect/>
          </a:stretch>
        </p:blipFill>
        <p:spPr>
          <a:xfrm>
            <a:off x="1485898" y="4459987"/>
            <a:ext cx="9220201" cy="1907324"/>
          </a:xfrm>
          <a:prstGeom prst="rect">
            <a:avLst/>
          </a:prstGeom>
        </p:spPr>
      </p:pic>
    </p:spTree>
    <p:extLst>
      <p:ext uri="{BB962C8B-B14F-4D97-AF65-F5344CB8AC3E}">
        <p14:creationId xmlns:p14="http://schemas.microsoft.com/office/powerpoint/2010/main" val="428371158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 name="Image" descr="Image"/>
          <p:cNvPicPr>
            <a:picLocks noChangeAspect="1"/>
          </p:cNvPicPr>
          <p:nvPr/>
        </p:nvPicPr>
        <p:blipFill>
          <a:blip r:embed="rId2"/>
          <a:stretch>
            <a:fillRect/>
          </a:stretch>
        </p:blipFill>
        <p:spPr>
          <a:xfrm>
            <a:off x="4879306" y="995824"/>
            <a:ext cx="2549701" cy="3991454"/>
          </a:xfrm>
          <a:prstGeom prst="rect">
            <a:avLst/>
          </a:prstGeom>
          <a:ln w="12700">
            <a:miter lim="400000"/>
          </a:ln>
        </p:spPr>
      </p:pic>
      <p:sp>
        <p:nvSpPr>
          <p:cNvPr id="123" name="Quantum Networking and SNSPD R&amp;D"/>
          <p:cNvSpPr txBox="1">
            <a:spLocks noGrp="1"/>
          </p:cNvSpPr>
          <p:nvPr>
            <p:ph type="title"/>
          </p:nvPr>
        </p:nvSpPr>
        <p:spPr>
          <a:xfrm>
            <a:off x="355292" y="229973"/>
            <a:ext cx="11481416" cy="621610"/>
          </a:xfrm>
          <a:prstGeom prst="rect">
            <a:avLst/>
          </a:prstGeom>
        </p:spPr>
        <p:txBody>
          <a:bodyPr>
            <a:noAutofit/>
          </a:bodyPr>
          <a:lstStyle>
            <a:lvl1pPr defTabSz="553084">
              <a:defRPr sz="7504"/>
            </a:lvl1pPr>
          </a:lstStyle>
          <a:p>
            <a:pPr algn="ctr"/>
            <a:r>
              <a:rPr lang="en-US" sz="3200" b="1" dirty="0"/>
              <a:t>Fermilab </a:t>
            </a:r>
            <a:r>
              <a:rPr sz="3200" b="1" dirty="0"/>
              <a:t>Quantum </a:t>
            </a:r>
            <a:r>
              <a:rPr lang="en-US" sz="3200" b="1" dirty="0"/>
              <a:t>Network (FQNET)</a:t>
            </a:r>
            <a:endParaRPr sz="3200" dirty="0"/>
          </a:p>
        </p:txBody>
      </p:sp>
      <p:sp>
        <p:nvSpPr>
          <p:cNvPr id="5" name="Slide Number Placeholder 4">
            <a:extLst>
              <a:ext uri="{FF2B5EF4-FFF2-40B4-BE49-F238E27FC236}">
                <a16:creationId xmlns:a16="http://schemas.microsoft.com/office/drawing/2014/main" id="{712373FA-9D67-73AC-715A-D284AA4CB928}"/>
              </a:ext>
            </a:extLst>
          </p:cNvPr>
          <p:cNvSpPr>
            <a:spLocks noGrp="1"/>
          </p:cNvSpPr>
          <p:nvPr>
            <p:ph type="sldNum" sz="quarter" idx="2"/>
          </p:nvPr>
        </p:nvSpPr>
        <p:spPr/>
        <p:txBody>
          <a:bodyPr/>
          <a:lstStyle/>
          <a:p>
            <a:fld id="{86CB4B4D-7CA3-9044-876B-883B54F8677D}" type="slidenum">
              <a:rPr lang="en-US" smtClean="0"/>
              <a:t>61</a:t>
            </a:fld>
            <a:endParaRPr lang="en-US"/>
          </a:p>
        </p:txBody>
      </p:sp>
      <p:grpSp>
        <p:nvGrpSpPr>
          <p:cNvPr id="126" name="Group"/>
          <p:cNvGrpSpPr/>
          <p:nvPr/>
        </p:nvGrpSpPr>
        <p:grpSpPr>
          <a:xfrm>
            <a:off x="154333" y="1287853"/>
            <a:ext cx="4668141" cy="2705682"/>
            <a:chOff x="0" y="0"/>
            <a:chExt cx="8704916" cy="4888524"/>
          </a:xfrm>
        </p:grpSpPr>
        <p:pic>
          <p:nvPicPr>
            <p:cNvPr id="124" name="Image" descr="Image"/>
            <p:cNvPicPr>
              <a:picLocks noChangeAspect="1"/>
            </p:cNvPicPr>
            <p:nvPr/>
          </p:nvPicPr>
          <p:blipFill>
            <a:blip r:embed="rId3"/>
            <a:stretch>
              <a:fillRect/>
            </a:stretch>
          </p:blipFill>
          <p:spPr>
            <a:xfrm>
              <a:off x="0" y="0"/>
              <a:ext cx="8704917" cy="4888525"/>
            </a:xfrm>
            <a:prstGeom prst="rect">
              <a:avLst/>
            </a:prstGeom>
            <a:ln w="12700" cap="flat">
              <a:noFill/>
              <a:miter lim="400000"/>
            </a:ln>
            <a:effectLst/>
          </p:spPr>
        </p:pic>
        <p:pic>
          <p:nvPicPr>
            <p:cNvPr id="125" name="Image" descr="Image"/>
            <p:cNvPicPr>
              <a:picLocks noChangeAspect="1"/>
            </p:cNvPicPr>
            <p:nvPr/>
          </p:nvPicPr>
          <p:blipFill>
            <a:blip r:embed="rId4"/>
            <a:stretch>
              <a:fillRect/>
            </a:stretch>
          </p:blipFill>
          <p:spPr>
            <a:xfrm>
              <a:off x="5599493" y="1068730"/>
              <a:ext cx="3063829" cy="2102901"/>
            </a:xfrm>
            <a:prstGeom prst="rect">
              <a:avLst/>
            </a:prstGeom>
            <a:ln w="12700" cap="flat">
              <a:noFill/>
              <a:miter lim="400000"/>
            </a:ln>
            <a:effectLst/>
          </p:spPr>
        </p:pic>
      </p:grpSp>
      <p:pic>
        <p:nvPicPr>
          <p:cNvPr id="127" name="Screen Shot 2021-02-16 at 12.17.43 PM.png" descr="Screen Shot 2021-02-16 at 12.17.43 PM.png"/>
          <p:cNvPicPr>
            <a:picLocks noChangeAspect="1"/>
          </p:cNvPicPr>
          <p:nvPr/>
        </p:nvPicPr>
        <p:blipFill>
          <a:blip r:embed="rId5"/>
          <a:stretch>
            <a:fillRect/>
          </a:stretch>
        </p:blipFill>
        <p:spPr>
          <a:xfrm>
            <a:off x="176799" y="4380279"/>
            <a:ext cx="2980346" cy="2247748"/>
          </a:xfrm>
          <a:prstGeom prst="rect">
            <a:avLst/>
          </a:prstGeom>
          <a:ln w="12700">
            <a:miter lim="400000"/>
          </a:ln>
        </p:spPr>
      </p:pic>
      <p:sp>
        <p:nvSpPr>
          <p:cNvPr id="128" name="High-fidelity quantum teleportation…"/>
          <p:cNvSpPr txBox="1"/>
          <p:nvPr/>
        </p:nvSpPr>
        <p:spPr>
          <a:xfrm>
            <a:off x="66326" y="4050390"/>
            <a:ext cx="1732847" cy="3282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p>
            <a:pPr defTabSz="292100">
              <a:defRPr b="0">
                <a:solidFill>
                  <a:srgbClr val="0433FF"/>
                </a:solidFill>
              </a:defRPr>
            </a:pPr>
            <a:r>
              <a:rPr sz="900" dirty="0"/>
              <a:t>High-fidelity quantum teleportation</a:t>
            </a:r>
          </a:p>
          <a:p>
            <a:pPr defTabSz="292100">
              <a:defRPr b="0" i="1">
                <a:solidFill>
                  <a:srgbClr val="0433FF"/>
                </a:solidFill>
              </a:defRPr>
            </a:pPr>
            <a:r>
              <a:rPr sz="900" dirty="0"/>
              <a:t>PRX QUANTUM </a:t>
            </a:r>
            <a:r>
              <a:rPr sz="900" b="1" dirty="0"/>
              <a:t>1, </a:t>
            </a:r>
            <a:r>
              <a:rPr sz="900" dirty="0"/>
              <a:t>020317 (2020)</a:t>
            </a:r>
          </a:p>
        </p:txBody>
      </p:sp>
      <p:pic>
        <p:nvPicPr>
          <p:cNvPr id="129" name="Image" descr="Image"/>
          <p:cNvPicPr>
            <a:picLocks noChangeAspect="1"/>
          </p:cNvPicPr>
          <p:nvPr/>
        </p:nvPicPr>
        <p:blipFill>
          <a:blip r:embed="rId6"/>
          <a:stretch>
            <a:fillRect/>
          </a:stretch>
        </p:blipFill>
        <p:spPr>
          <a:xfrm>
            <a:off x="5725212" y="5199158"/>
            <a:ext cx="2980346" cy="1200523"/>
          </a:xfrm>
          <a:prstGeom prst="rect">
            <a:avLst/>
          </a:prstGeom>
          <a:ln w="12700">
            <a:miter lim="400000"/>
          </a:ln>
        </p:spPr>
      </p:pic>
      <p:pic>
        <p:nvPicPr>
          <p:cNvPr id="130" name="Image" descr="Image"/>
          <p:cNvPicPr>
            <a:picLocks noChangeAspect="1"/>
          </p:cNvPicPr>
          <p:nvPr/>
        </p:nvPicPr>
        <p:blipFill>
          <a:blip r:embed="rId7"/>
          <a:stretch>
            <a:fillRect/>
          </a:stretch>
        </p:blipFill>
        <p:spPr>
          <a:xfrm>
            <a:off x="3267618" y="5201358"/>
            <a:ext cx="2586000" cy="1321636"/>
          </a:xfrm>
          <a:prstGeom prst="rect">
            <a:avLst/>
          </a:prstGeom>
          <a:ln w="12700">
            <a:miter lim="400000"/>
          </a:ln>
        </p:spPr>
      </p:pic>
      <p:sp>
        <p:nvSpPr>
          <p:cNvPr id="134" name="Picosecond level entanglement distribution…"/>
          <p:cNvSpPr txBox="1"/>
          <p:nvPr/>
        </p:nvSpPr>
        <p:spPr>
          <a:xfrm>
            <a:off x="355292" y="948944"/>
            <a:ext cx="4617655" cy="3282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p>
            <a:pPr defTabSz="292100">
              <a:defRPr b="0">
                <a:solidFill>
                  <a:srgbClr val="0433FF"/>
                </a:solidFill>
              </a:defRPr>
            </a:pPr>
            <a:r>
              <a:rPr sz="900" dirty="0"/>
              <a:t>Picosecond level entanglement distribution</a:t>
            </a:r>
            <a:r>
              <a:rPr lang="en-US" sz="900" dirty="0"/>
              <a:t> </a:t>
            </a:r>
            <a:r>
              <a:rPr sz="900" dirty="0"/>
              <a:t>and clock synchronization </a:t>
            </a:r>
            <a:r>
              <a:rPr sz="900" i="1" dirty="0"/>
              <a:t>EEE JQE 59</a:t>
            </a:r>
            <a:r>
              <a:rPr sz="900" dirty="0"/>
              <a:t>,1-7 (2023) </a:t>
            </a:r>
            <a:br>
              <a:rPr sz="900" dirty="0"/>
            </a:br>
            <a:r>
              <a:rPr sz="900" dirty="0" err="1"/>
              <a:t>doi</a:t>
            </a:r>
            <a:r>
              <a:rPr sz="900" dirty="0"/>
              <a:t>: 10.1109/JQE.2023.3240756</a:t>
            </a:r>
            <a:endParaRPr sz="600" dirty="0">
              <a:solidFill>
                <a:srgbClr val="000000"/>
              </a:solidFill>
              <a:latin typeface="Times Roman"/>
              <a:ea typeface="Times Roman"/>
              <a:cs typeface="Times Roman"/>
              <a:sym typeface="Times Roman"/>
            </a:endParaRPr>
          </a:p>
        </p:txBody>
      </p:sp>
      <p:sp>
        <p:nvSpPr>
          <p:cNvPr id="135" name="Towards a metropolitan scale quantum network"/>
          <p:cNvSpPr txBox="1"/>
          <p:nvPr/>
        </p:nvSpPr>
        <p:spPr>
          <a:xfrm>
            <a:off x="4671588" y="3101269"/>
            <a:ext cx="2401227" cy="1897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defTabSz="584200">
              <a:defRPr b="0">
                <a:solidFill>
                  <a:srgbClr val="FFFFFF"/>
                </a:solidFill>
              </a:defRPr>
            </a:lvl1pPr>
          </a:lstStyle>
          <a:p>
            <a:r>
              <a:rPr sz="900" dirty="0"/>
              <a:t>Towards a metropolitan scale quantum network</a:t>
            </a:r>
          </a:p>
        </p:txBody>
      </p:sp>
      <p:sp>
        <p:nvSpPr>
          <p:cNvPr id="136" name="Teleportation of entanglement: entanglement swapping"/>
          <p:cNvSpPr txBox="1"/>
          <p:nvPr/>
        </p:nvSpPr>
        <p:spPr>
          <a:xfrm>
            <a:off x="4071672" y="5000599"/>
            <a:ext cx="4352459" cy="1897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defTabSz="584200">
              <a:defRPr b="0">
                <a:solidFill>
                  <a:srgbClr val="0433FF"/>
                </a:solidFill>
              </a:defRPr>
            </a:lvl1pPr>
          </a:lstStyle>
          <a:p>
            <a:r>
              <a:rPr sz="900" dirty="0"/>
              <a:t>Teleportation of entanglement: entanglement swapping </a:t>
            </a:r>
          </a:p>
        </p:txBody>
      </p:sp>
      <p:sp>
        <p:nvSpPr>
          <p:cNvPr id="138" name="Quick-Quantum Network (QICK-QN): https://arxiv.org/abs/2304.01190"/>
          <p:cNvSpPr txBox="1"/>
          <p:nvPr/>
        </p:nvSpPr>
        <p:spPr>
          <a:xfrm>
            <a:off x="1756597" y="4145832"/>
            <a:ext cx="3364704" cy="1897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p>
            <a:pPr defTabSz="292100">
              <a:defRPr b="0">
                <a:solidFill>
                  <a:srgbClr val="0433FF"/>
                </a:solidFill>
              </a:defRPr>
            </a:pPr>
            <a:r>
              <a:rPr sz="900" dirty="0"/>
              <a:t>Quick-Quantum Network (QICK-QN): </a:t>
            </a:r>
            <a:r>
              <a:rPr sz="900" u="sng" dirty="0">
                <a:hlinkClick r:id="rId8"/>
              </a:rPr>
              <a:t>https://arxiv.org/abs/2304.01190</a:t>
            </a:r>
          </a:p>
        </p:txBody>
      </p:sp>
      <p:sp>
        <p:nvSpPr>
          <p:cNvPr id="3" name="TextBox 2">
            <a:extLst>
              <a:ext uri="{FF2B5EF4-FFF2-40B4-BE49-F238E27FC236}">
                <a16:creationId xmlns:a16="http://schemas.microsoft.com/office/drawing/2014/main" id="{10DE248C-69A6-50AE-0BF2-0A2B67BC9CB3}"/>
              </a:ext>
            </a:extLst>
          </p:cNvPr>
          <p:cNvSpPr txBox="1"/>
          <p:nvPr/>
        </p:nvSpPr>
        <p:spPr>
          <a:xfrm>
            <a:off x="7575779" y="1667605"/>
            <a:ext cx="4501341" cy="3539430"/>
          </a:xfrm>
          <a:prstGeom prst="rect">
            <a:avLst/>
          </a:prstGeom>
          <a:noFill/>
        </p:spPr>
        <p:txBody>
          <a:bodyPr wrap="square" rtlCol="0">
            <a:spAutoFit/>
          </a:bodyPr>
          <a:lstStyle/>
          <a:p>
            <a:pPr marL="285750" indent="-285750">
              <a:buFont typeface="Wingdings" pitchFamily="2" charset="2"/>
              <a:buChar char="à"/>
            </a:pPr>
            <a:r>
              <a:rPr lang="en-US" sz="1600" dirty="0"/>
              <a:t>Collaboration: </a:t>
            </a:r>
            <a:r>
              <a:rPr lang="en-US" sz="1600" b="1" dirty="0">
                <a:solidFill>
                  <a:srgbClr val="FF0000"/>
                </a:solidFill>
              </a:rPr>
              <a:t>FNAL, Argonne, Caltech, Northwestern University</a:t>
            </a:r>
            <a:r>
              <a:rPr lang="en-US" sz="1600" b="1" dirty="0">
                <a:solidFill>
                  <a:srgbClr val="008F00"/>
                </a:solidFill>
              </a:rPr>
              <a:t>.</a:t>
            </a:r>
          </a:p>
          <a:p>
            <a:pPr marL="285750" indent="-285750">
              <a:buFont typeface="Wingdings" pitchFamily="2" charset="2"/>
              <a:buChar char="à"/>
            </a:pPr>
            <a:r>
              <a:rPr lang="en-US" sz="1600" b="0" i="0" dirty="0">
                <a:solidFill>
                  <a:srgbClr val="444444"/>
                </a:solidFill>
                <a:effectLst/>
                <a:latin typeface="Helvetica Neue" panose="02000503000000020004" pitchFamily="2" charset="0"/>
              </a:rPr>
              <a:t>Illinois Express Quantum Network (IEQNET)</a:t>
            </a:r>
            <a:endParaRPr lang="en-US" sz="1600" b="1" dirty="0"/>
          </a:p>
          <a:p>
            <a:pPr marL="285750" indent="-285750">
              <a:buFont typeface="Wingdings" pitchFamily="2" charset="2"/>
              <a:buChar char="à"/>
            </a:pPr>
            <a:r>
              <a:rPr lang="en-US" sz="1600" dirty="0"/>
              <a:t>Hosts </a:t>
            </a:r>
            <a:r>
              <a:rPr lang="en-US" sz="1600" b="1" dirty="0">
                <a:solidFill>
                  <a:srgbClr val="008F00"/>
                </a:solidFill>
              </a:rPr>
              <a:t>photonics and optical fiber based local quantum teleportation nodes</a:t>
            </a:r>
            <a:r>
              <a:rPr lang="en-US" sz="1600" dirty="0"/>
              <a:t>, between Chicagoland institutions</a:t>
            </a:r>
          </a:p>
          <a:p>
            <a:r>
              <a:rPr lang="en-US" sz="1600" dirty="0">
                <a:sym typeface="Wingdings" pitchFamily="2" charset="2"/>
              </a:rPr>
              <a:t> High fidelity </a:t>
            </a:r>
            <a:r>
              <a:rPr lang="en-US" sz="1600" b="1" dirty="0">
                <a:solidFill>
                  <a:srgbClr val="008F00"/>
                </a:solidFill>
                <a:sym typeface="Wingdings" pitchFamily="2" charset="2"/>
              </a:rPr>
              <a:t>quantum teleportation was</a:t>
            </a:r>
          </a:p>
          <a:p>
            <a:r>
              <a:rPr lang="en-US" sz="1600" b="1" dirty="0">
                <a:solidFill>
                  <a:srgbClr val="008F00"/>
                </a:solidFill>
                <a:sym typeface="Wingdings" pitchFamily="2" charset="2"/>
              </a:rPr>
              <a:t>     achieved between multiple nodes (50 km</a:t>
            </a:r>
          </a:p>
          <a:p>
            <a:r>
              <a:rPr lang="en-US" sz="1600" b="1" dirty="0">
                <a:solidFill>
                  <a:srgbClr val="008F00"/>
                </a:solidFill>
                <a:sym typeface="Wingdings" pitchFamily="2" charset="2"/>
              </a:rPr>
              <a:t>     apart) at Argonne and Fermilab</a:t>
            </a:r>
            <a:r>
              <a:rPr lang="en-US" sz="1600" b="1" dirty="0">
                <a:sym typeface="Wingdings" pitchFamily="2" charset="2"/>
              </a:rPr>
              <a:t> </a:t>
            </a:r>
            <a:r>
              <a:rPr lang="en-US" sz="1600" dirty="0">
                <a:sym typeface="Wingdings" pitchFamily="2" charset="2"/>
              </a:rPr>
              <a:t>(2022)</a:t>
            </a:r>
          </a:p>
          <a:p>
            <a:r>
              <a:rPr lang="en-US" sz="1600" dirty="0">
                <a:sym typeface="Wingdings" pitchFamily="2" charset="2"/>
              </a:rPr>
              <a:t>     using entangled photons</a:t>
            </a:r>
          </a:p>
          <a:p>
            <a:pPr marL="285750" indent="-285750">
              <a:buFont typeface="Wingdings" pitchFamily="2" charset="2"/>
              <a:buChar char="à"/>
            </a:pPr>
            <a:r>
              <a:rPr lang="en-US" sz="1600" dirty="0">
                <a:sym typeface="Wingdings" pitchFamily="2" charset="2"/>
              </a:rPr>
              <a:t>Picosecond level entanglement distribution and clock synchronization between two nodes. </a:t>
            </a:r>
          </a:p>
          <a:p>
            <a:pPr marL="285750" indent="-285750">
              <a:buFont typeface="Wingdings" pitchFamily="2" charset="2"/>
              <a:buChar char="à"/>
            </a:pPr>
            <a:r>
              <a:rPr lang="en-US" sz="1600" b="1" dirty="0">
                <a:solidFill>
                  <a:srgbClr val="008F00"/>
                </a:solidFill>
                <a:sym typeface="Wingdings" pitchFamily="2" charset="2"/>
              </a:rPr>
              <a:t>Step forward in building Quantum networking over metropolitan distances</a:t>
            </a:r>
          </a:p>
        </p:txBody>
      </p:sp>
      <p:sp>
        <p:nvSpPr>
          <p:cNvPr id="4" name="TextBox 3">
            <a:extLst>
              <a:ext uri="{FF2B5EF4-FFF2-40B4-BE49-F238E27FC236}">
                <a16:creationId xmlns:a16="http://schemas.microsoft.com/office/drawing/2014/main" id="{5684AC28-19C4-DDFC-D290-333370B6C11B}"/>
              </a:ext>
            </a:extLst>
          </p:cNvPr>
          <p:cNvSpPr txBox="1"/>
          <p:nvPr/>
        </p:nvSpPr>
        <p:spPr>
          <a:xfrm rot="20884694">
            <a:off x="10524522" y="903426"/>
            <a:ext cx="1454818" cy="369332"/>
          </a:xfrm>
          <a:prstGeom prst="rect">
            <a:avLst/>
          </a:prstGeom>
          <a:noFill/>
          <a:ln>
            <a:solidFill>
              <a:srgbClr val="FF0000"/>
            </a:solidFill>
          </a:ln>
        </p:spPr>
        <p:txBody>
          <a:bodyPr wrap="square" rtlCol="0">
            <a:spAutoFit/>
          </a:bodyPr>
          <a:lstStyle/>
          <a:p>
            <a:r>
              <a:rPr lang="en-US" b="1" dirty="0" err="1">
                <a:solidFill>
                  <a:srgbClr val="FF0000"/>
                </a:solidFill>
              </a:rPr>
              <a:t>QuantiSED</a:t>
            </a:r>
            <a:endParaRPr lang="en-US" b="1" dirty="0">
              <a:solidFill>
                <a:srgbClr val="FF0000"/>
              </a:solidFill>
            </a:endParaRPr>
          </a:p>
        </p:txBody>
      </p:sp>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 name="Image" descr="Image"/>
          <p:cNvPicPr>
            <a:picLocks noChangeAspect="1"/>
          </p:cNvPicPr>
          <p:nvPr/>
        </p:nvPicPr>
        <p:blipFill>
          <a:blip r:embed="rId2"/>
          <a:stretch>
            <a:fillRect/>
          </a:stretch>
        </p:blipFill>
        <p:spPr>
          <a:xfrm>
            <a:off x="4879306" y="995824"/>
            <a:ext cx="2549701" cy="3991454"/>
          </a:xfrm>
          <a:prstGeom prst="rect">
            <a:avLst/>
          </a:prstGeom>
          <a:ln w="12700">
            <a:miter lim="400000"/>
          </a:ln>
        </p:spPr>
      </p:pic>
      <p:sp>
        <p:nvSpPr>
          <p:cNvPr id="123" name="Quantum Networking and SNSPD R&amp;D"/>
          <p:cNvSpPr txBox="1">
            <a:spLocks noGrp="1"/>
          </p:cNvSpPr>
          <p:nvPr>
            <p:ph type="title"/>
          </p:nvPr>
        </p:nvSpPr>
        <p:spPr>
          <a:xfrm>
            <a:off x="355292" y="229973"/>
            <a:ext cx="11481416" cy="621610"/>
          </a:xfrm>
          <a:prstGeom prst="rect">
            <a:avLst/>
          </a:prstGeom>
        </p:spPr>
        <p:txBody>
          <a:bodyPr>
            <a:noAutofit/>
          </a:bodyPr>
          <a:lstStyle>
            <a:lvl1pPr defTabSz="553084">
              <a:defRPr sz="7504"/>
            </a:lvl1pPr>
          </a:lstStyle>
          <a:p>
            <a:pPr algn="ctr"/>
            <a:r>
              <a:rPr lang="en-US" sz="3200" b="1" dirty="0"/>
              <a:t>Fermilab </a:t>
            </a:r>
            <a:r>
              <a:rPr sz="3200" b="1" dirty="0"/>
              <a:t>Quantum </a:t>
            </a:r>
            <a:r>
              <a:rPr lang="en-US" sz="3200" b="1" dirty="0"/>
              <a:t>Network (FQNET)</a:t>
            </a:r>
            <a:endParaRPr sz="3200" dirty="0"/>
          </a:p>
        </p:txBody>
      </p:sp>
      <p:sp>
        <p:nvSpPr>
          <p:cNvPr id="5" name="Slide Number Placeholder 4">
            <a:extLst>
              <a:ext uri="{FF2B5EF4-FFF2-40B4-BE49-F238E27FC236}">
                <a16:creationId xmlns:a16="http://schemas.microsoft.com/office/drawing/2014/main" id="{712373FA-9D67-73AC-715A-D284AA4CB928}"/>
              </a:ext>
            </a:extLst>
          </p:cNvPr>
          <p:cNvSpPr>
            <a:spLocks noGrp="1"/>
          </p:cNvSpPr>
          <p:nvPr>
            <p:ph type="sldNum" sz="quarter" idx="2"/>
          </p:nvPr>
        </p:nvSpPr>
        <p:spPr/>
        <p:txBody>
          <a:bodyPr/>
          <a:lstStyle/>
          <a:p>
            <a:fld id="{86CB4B4D-7CA3-9044-876B-883B54F8677D}" type="slidenum">
              <a:rPr lang="en-US" smtClean="0"/>
              <a:t>62</a:t>
            </a:fld>
            <a:endParaRPr lang="en-US"/>
          </a:p>
        </p:txBody>
      </p:sp>
      <p:grpSp>
        <p:nvGrpSpPr>
          <p:cNvPr id="126" name="Group"/>
          <p:cNvGrpSpPr/>
          <p:nvPr/>
        </p:nvGrpSpPr>
        <p:grpSpPr>
          <a:xfrm>
            <a:off x="154333" y="1287853"/>
            <a:ext cx="4668141" cy="2705682"/>
            <a:chOff x="0" y="0"/>
            <a:chExt cx="8704916" cy="4888524"/>
          </a:xfrm>
        </p:grpSpPr>
        <p:pic>
          <p:nvPicPr>
            <p:cNvPr id="124" name="Image" descr="Image"/>
            <p:cNvPicPr>
              <a:picLocks noChangeAspect="1"/>
            </p:cNvPicPr>
            <p:nvPr/>
          </p:nvPicPr>
          <p:blipFill>
            <a:blip r:embed="rId3"/>
            <a:stretch>
              <a:fillRect/>
            </a:stretch>
          </p:blipFill>
          <p:spPr>
            <a:xfrm>
              <a:off x="0" y="0"/>
              <a:ext cx="8704917" cy="4888525"/>
            </a:xfrm>
            <a:prstGeom prst="rect">
              <a:avLst/>
            </a:prstGeom>
            <a:ln w="12700" cap="flat">
              <a:noFill/>
              <a:miter lim="400000"/>
            </a:ln>
            <a:effectLst/>
          </p:spPr>
        </p:pic>
        <p:pic>
          <p:nvPicPr>
            <p:cNvPr id="125" name="Image" descr="Image"/>
            <p:cNvPicPr>
              <a:picLocks noChangeAspect="1"/>
            </p:cNvPicPr>
            <p:nvPr/>
          </p:nvPicPr>
          <p:blipFill>
            <a:blip r:embed="rId4"/>
            <a:stretch>
              <a:fillRect/>
            </a:stretch>
          </p:blipFill>
          <p:spPr>
            <a:xfrm>
              <a:off x="5599493" y="1068730"/>
              <a:ext cx="3063829" cy="2102901"/>
            </a:xfrm>
            <a:prstGeom prst="rect">
              <a:avLst/>
            </a:prstGeom>
            <a:ln w="12700" cap="flat">
              <a:noFill/>
              <a:miter lim="400000"/>
            </a:ln>
            <a:effectLst/>
          </p:spPr>
        </p:pic>
      </p:grpSp>
      <p:pic>
        <p:nvPicPr>
          <p:cNvPr id="127" name="Screen Shot 2021-02-16 at 12.17.43 PM.png" descr="Screen Shot 2021-02-16 at 12.17.43 PM.png"/>
          <p:cNvPicPr>
            <a:picLocks noChangeAspect="1"/>
          </p:cNvPicPr>
          <p:nvPr/>
        </p:nvPicPr>
        <p:blipFill>
          <a:blip r:embed="rId5"/>
          <a:stretch>
            <a:fillRect/>
          </a:stretch>
        </p:blipFill>
        <p:spPr>
          <a:xfrm>
            <a:off x="176799" y="4380279"/>
            <a:ext cx="2980346" cy="2247748"/>
          </a:xfrm>
          <a:prstGeom prst="rect">
            <a:avLst/>
          </a:prstGeom>
          <a:ln w="12700">
            <a:miter lim="400000"/>
          </a:ln>
        </p:spPr>
      </p:pic>
      <p:sp>
        <p:nvSpPr>
          <p:cNvPr id="128" name="High-fidelity quantum teleportation…"/>
          <p:cNvSpPr txBox="1"/>
          <p:nvPr/>
        </p:nvSpPr>
        <p:spPr>
          <a:xfrm>
            <a:off x="66326" y="4050390"/>
            <a:ext cx="1732847" cy="3282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p>
            <a:pPr defTabSz="292100">
              <a:defRPr b="0">
                <a:solidFill>
                  <a:srgbClr val="0433FF"/>
                </a:solidFill>
              </a:defRPr>
            </a:pPr>
            <a:r>
              <a:rPr sz="900" dirty="0"/>
              <a:t>High-fidelity quantum teleportation</a:t>
            </a:r>
          </a:p>
          <a:p>
            <a:pPr defTabSz="292100">
              <a:defRPr b="0" i="1">
                <a:solidFill>
                  <a:srgbClr val="0433FF"/>
                </a:solidFill>
              </a:defRPr>
            </a:pPr>
            <a:r>
              <a:rPr sz="900" dirty="0"/>
              <a:t>PRX QUANTUM </a:t>
            </a:r>
            <a:r>
              <a:rPr sz="900" b="1" dirty="0"/>
              <a:t>1, </a:t>
            </a:r>
            <a:r>
              <a:rPr sz="900" dirty="0"/>
              <a:t>020317 (2020)</a:t>
            </a:r>
          </a:p>
        </p:txBody>
      </p:sp>
      <p:pic>
        <p:nvPicPr>
          <p:cNvPr id="129" name="Image" descr="Image"/>
          <p:cNvPicPr>
            <a:picLocks noChangeAspect="1"/>
          </p:cNvPicPr>
          <p:nvPr/>
        </p:nvPicPr>
        <p:blipFill>
          <a:blip r:embed="rId6"/>
          <a:stretch>
            <a:fillRect/>
          </a:stretch>
        </p:blipFill>
        <p:spPr>
          <a:xfrm>
            <a:off x="5725212" y="5199158"/>
            <a:ext cx="2980346" cy="1200523"/>
          </a:xfrm>
          <a:prstGeom prst="rect">
            <a:avLst/>
          </a:prstGeom>
          <a:ln w="12700">
            <a:miter lim="400000"/>
          </a:ln>
        </p:spPr>
      </p:pic>
      <p:pic>
        <p:nvPicPr>
          <p:cNvPr id="130" name="Image" descr="Image"/>
          <p:cNvPicPr>
            <a:picLocks noChangeAspect="1"/>
          </p:cNvPicPr>
          <p:nvPr/>
        </p:nvPicPr>
        <p:blipFill>
          <a:blip r:embed="rId7"/>
          <a:stretch>
            <a:fillRect/>
          </a:stretch>
        </p:blipFill>
        <p:spPr>
          <a:xfrm>
            <a:off x="3267618" y="5201358"/>
            <a:ext cx="2586000" cy="1321636"/>
          </a:xfrm>
          <a:prstGeom prst="rect">
            <a:avLst/>
          </a:prstGeom>
          <a:ln w="12700">
            <a:miter lim="400000"/>
          </a:ln>
        </p:spPr>
      </p:pic>
      <p:sp>
        <p:nvSpPr>
          <p:cNvPr id="134" name="Picosecond level entanglement distribution…"/>
          <p:cNvSpPr txBox="1"/>
          <p:nvPr/>
        </p:nvSpPr>
        <p:spPr>
          <a:xfrm>
            <a:off x="355292" y="948944"/>
            <a:ext cx="4617655" cy="3282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p>
            <a:pPr defTabSz="292100">
              <a:defRPr b="0">
                <a:solidFill>
                  <a:srgbClr val="0433FF"/>
                </a:solidFill>
              </a:defRPr>
            </a:pPr>
            <a:r>
              <a:rPr sz="900" dirty="0"/>
              <a:t>Picosecond level entanglement distribution</a:t>
            </a:r>
            <a:r>
              <a:rPr lang="en-US" sz="900" dirty="0"/>
              <a:t> </a:t>
            </a:r>
            <a:r>
              <a:rPr sz="900" dirty="0"/>
              <a:t>and clock synchronization </a:t>
            </a:r>
            <a:r>
              <a:rPr sz="900" i="1" dirty="0"/>
              <a:t>EEE JQE 59</a:t>
            </a:r>
            <a:r>
              <a:rPr sz="900" dirty="0"/>
              <a:t>,1-7 (2023) </a:t>
            </a:r>
            <a:br>
              <a:rPr sz="900" dirty="0"/>
            </a:br>
            <a:r>
              <a:rPr sz="900" dirty="0" err="1"/>
              <a:t>doi</a:t>
            </a:r>
            <a:r>
              <a:rPr sz="900" dirty="0"/>
              <a:t>: 10.1109/JQE.2023.3240756</a:t>
            </a:r>
            <a:endParaRPr sz="600" dirty="0">
              <a:solidFill>
                <a:srgbClr val="000000"/>
              </a:solidFill>
              <a:latin typeface="Times Roman"/>
              <a:ea typeface="Times Roman"/>
              <a:cs typeface="Times Roman"/>
              <a:sym typeface="Times Roman"/>
            </a:endParaRPr>
          </a:p>
        </p:txBody>
      </p:sp>
      <p:sp>
        <p:nvSpPr>
          <p:cNvPr id="135" name="Towards a metropolitan scale quantum network"/>
          <p:cNvSpPr txBox="1"/>
          <p:nvPr/>
        </p:nvSpPr>
        <p:spPr>
          <a:xfrm>
            <a:off x="4671588" y="3101269"/>
            <a:ext cx="2401227" cy="1897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defTabSz="584200">
              <a:defRPr b="0">
                <a:solidFill>
                  <a:srgbClr val="FFFFFF"/>
                </a:solidFill>
              </a:defRPr>
            </a:lvl1pPr>
          </a:lstStyle>
          <a:p>
            <a:r>
              <a:rPr sz="900" dirty="0"/>
              <a:t>Towards a metropolitan scale quantum network</a:t>
            </a:r>
          </a:p>
        </p:txBody>
      </p:sp>
      <p:sp>
        <p:nvSpPr>
          <p:cNvPr id="136" name="Teleportation of entanglement: entanglement swapping"/>
          <p:cNvSpPr txBox="1"/>
          <p:nvPr/>
        </p:nvSpPr>
        <p:spPr>
          <a:xfrm>
            <a:off x="4071672" y="5000599"/>
            <a:ext cx="4352459" cy="1897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defTabSz="584200">
              <a:defRPr b="0">
                <a:solidFill>
                  <a:srgbClr val="0433FF"/>
                </a:solidFill>
              </a:defRPr>
            </a:lvl1pPr>
          </a:lstStyle>
          <a:p>
            <a:r>
              <a:rPr sz="900" dirty="0"/>
              <a:t>Teleportation of entanglement: entanglement swapping </a:t>
            </a:r>
          </a:p>
        </p:txBody>
      </p:sp>
      <p:sp>
        <p:nvSpPr>
          <p:cNvPr id="138" name="Quick-Quantum Network (QICK-QN): https://arxiv.org/abs/2304.01190"/>
          <p:cNvSpPr txBox="1"/>
          <p:nvPr/>
        </p:nvSpPr>
        <p:spPr>
          <a:xfrm>
            <a:off x="1756597" y="4145832"/>
            <a:ext cx="3364704" cy="1897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p>
            <a:pPr defTabSz="292100">
              <a:defRPr b="0">
                <a:solidFill>
                  <a:srgbClr val="0433FF"/>
                </a:solidFill>
              </a:defRPr>
            </a:pPr>
            <a:r>
              <a:rPr sz="900" dirty="0"/>
              <a:t>Quick-Quantum Network (QICK-QN): </a:t>
            </a:r>
            <a:r>
              <a:rPr sz="900" u="sng" dirty="0">
                <a:hlinkClick r:id="rId8"/>
              </a:rPr>
              <a:t>https://arxiv.org/abs/2304.01190</a:t>
            </a:r>
          </a:p>
        </p:txBody>
      </p:sp>
      <p:sp>
        <p:nvSpPr>
          <p:cNvPr id="3" name="TextBox 2">
            <a:extLst>
              <a:ext uri="{FF2B5EF4-FFF2-40B4-BE49-F238E27FC236}">
                <a16:creationId xmlns:a16="http://schemas.microsoft.com/office/drawing/2014/main" id="{10DE248C-69A6-50AE-0BF2-0A2B67BC9CB3}"/>
              </a:ext>
            </a:extLst>
          </p:cNvPr>
          <p:cNvSpPr txBox="1"/>
          <p:nvPr/>
        </p:nvSpPr>
        <p:spPr>
          <a:xfrm>
            <a:off x="7575779" y="1667605"/>
            <a:ext cx="4501341" cy="3539430"/>
          </a:xfrm>
          <a:prstGeom prst="rect">
            <a:avLst/>
          </a:prstGeom>
          <a:noFill/>
        </p:spPr>
        <p:txBody>
          <a:bodyPr wrap="square" rtlCol="0">
            <a:spAutoFit/>
          </a:bodyPr>
          <a:lstStyle/>
          <a:p>
            <a:pPr marL="285750" indent="-285750">
              <a:buFont typeface="Wingdings" pitchFamily="2" charset="2"/>
              <a:buChar char="à"/>
            </a:pPr>
            <a:r>
              <a:rPr lang="en-US" sz="1600" dirty="0"/>
              <a:t>Collaboration: </a:t>
            </a:r>
            <a:r>
              <a:rPr lang="en-US" sz="1600" b="1" dirty="0">
                <a:solidFill>
                  <a:srgbClr val="FF0000"/>
                </a:solidFill>
              </a:rPr>
              <a:t>FNAL, Argonne, Caltech, Northwestern University</a:t>
            </a:r>
            <a:r>
              <a:rPr lang="en-US" sz="1600" b="1" dirty="0">
                <a:solidFill>
                  <a:srgbClr val="008F00"/>
                </a:solidFill>
              </a:rPr>
              <a:t>.</a:t>
            </a:r>
          </a:p>
          <a:p>
            <a:pPr marL="285750" indent="-285750">
              <a:buFont typeface="Wingdings" pitchFamily="2" charset="2"/>
              <a:buChar char="à"/>
            </a:pPr>
            <a:r>
              <a:rPr lang="en-US" sz="1600" b="0" i="0" dirty="0">
                <a:solidFill>
                  <a:srgbClr val="444444"/>
                </a:solidFill>
                <a:effectLst/>
                <a:latin typeface="Helvetica Neue" panose="02000503000000020004" pitchFamily="2" charset="0"/>
              </a:rPr>
              <a:t>Illinois Express Quantum Network (IEQNET)</a:t>
            </a:r>
            <a:endParaRPr lang="en-US" sz="1600" b="1" dirty="0"/>
          </a:p>
          <a:p>
            <a:pPr marL="285750" indent="-285750">
              <a:buFont typeface="Wingdings" pitchFamily="2" charset="2"/>
              <a:buChar char="à"/>
            </a:pPr>
            <a:r>
              <a:rPr lang="en-US" sz="1600" dirty="0"/>
              <a:t>Hosts </a:t>
            </a:r>
            <a:r>
              <a:rPr lang="en-US" sz="1600" b="1" dirty="0">
                <a:solidFill>
                  <a:srgbClr val="008F00"/>
                </a:solidFill>
              </a:rPr>
              <a:t>photonics and optical fiber based local quantum teleportation nodes</a:t>
            </a:r>
            <a:r>
              <a:rPr lang="en-US" sz="1600" dirty="0"/>
              <a:t>, between Chicagoland institutions</a:t>
            </a:r>
          </a:p>
          <a:p>
            <a:r>
              <a:rPr lang="en-US" sz="1600" dirty="0">
                <a:sym typeface="Wingdings" pitchFamily="2" charset="2"/>
              </a:rPr>
              <a:t> High fidelity </a:t>
            </a:r>
            <a:r>
              <a:rPr lang="en-US" sz="1600" b="1" dirty="0">
                <a:solidFill>
                  <a:srgbClr val="008F00"/>
                </a:solidFill>
                <a:sym typeface="Wingdings" pitchFamily="2" charset="2"/>
              </a:rPr>
              <a:t>quantum teleportation was</a:t>
            </a:r>
          </a:p>
          <a:p>
            <a:r>
              <a:rPr lang="en-US" sz="1600" b="1" dirty="0">
                <a:solidFill>
                  <a:srgbClr val="008F00"/>
                </a:solidFill>
                <a:sym typeface="Wingdings" pitchFamily="2" charset="2"/>
              </a:rPr>
              <a:t>     achieved between multiple nodes (50 km</a:t>
            </a:r>
          </a:p>
          <a:p>
            <a:r>
              <a:rPr lang="en-US" sz="1600" b="1" dirty="0">
                <a:solidFill>
                  <a:srgbClr val="008F00"/>
                </a:solidFill>
                <a:sym typeface="Wingdings" pitchFamily="2" charset="2"/>
              </a:rPr>
              <a:t>     apart) at Argonne and Fermilab</a:t>
            </a:r>
            <a:r>
              <a:rPr lang="en-US" sz="1600" b="1" dirty="0">
                <a:sym typeface="Wingdings" pitchFamily="2" charset="2"/>
              </a:rPr>
              <a:t> </a:t>
            </a:r>
            <a:r>
              <a:rPr lang="en-US" sz="1600" dirty="0">
                <a:sym typeface="Wingdings" pitchFamily="2" charset="2"/>
              </a:rPr>
              <a:t>(2022)</a:t>
            </a:r>
          </a:p>
          <a:p>
            <a:r>
              <a:rPr lang="en-US" sz="1600" dirty="0">
                <a:sym typeface="Wingdings" pitchFamily="2" charset="2"/>
              </a:rPr>
              <a:t>     using entangled photons</a:t>
            </a:r>
          </a:p>
          <a:p>
            <a:pPr marL="285750" indent="-285750">
              <a:buFont typeface="Wingdings" pitchFamily="2" charset="2"/>
              <a:buChar char="à"/>
            </a:pPr>
            <a:r>
              <a:rPr lang="en-US" sz="1600" dirty="0">
                <a:sym typeface="Wingdings" pitchFamily="2" charset="2"/>
              </a:rPr>
              <a:t>Picosecond level entanglement distribution and clock synchronization between two nodes. </a:t>
            </a:r>
          </a:p>
          <a:p>
            <a:pPr marL="285750" indent="-285750">
              <a:buFont typeface="Wingdings" pitchFamily="2" charset="2"/>
              <a:buChar char="à"/>
            </a:pPr>
            <a:r>
              <a:rPr lang="en-US" sz="1600" b="1" dirty="0">
                <a:solidFill>
                  <a:srgbClr val="008F00"/>
                </a:solidFill>
                <a:sym typeface="Wingdings" pitchFamily="2" charset="2"/>
              </a:rPr>
              <a:t>Step forward in building Quantum networking over metropolitan distances</a:t>
            </a:r>
          </a:p>
        </p:txBody>
      </p:sp>
      <p:sp>
        <p:nvSpPr>
          <p:cNvPr id="4" name="TextBox 3">
            <a:extLst>
              <a:ext uri="{FF2B5EF4-FFF2-40B4-BE49-F238E27FC236}">
                <a16:creationId xmlns:a16="http://schemas.microsoft.com/office/drawing/2014/main" id="{5684AC28-19C4-DDFC-D290-333370B6C11B}"/>
              </a:ext>
            </a:extLst>
          </p:cNvPr>
          <p:cNvSpPr txBox="1"/>
          <p:nvPr/>
        </p:nvSpPr>
        <p:spPr>
          <a:xfrm rot="20884694">
            <a:off x="10524522" y="903426"/>
            <a:ext cx="1454818" cy="369332"/>
          </a:xfrm>
          <a:prstGeom prst="rect">
            <a:avLst/>
          </a:prstGeom>
          <a:noFill/>
          <a:ln>
            <a:solidFill>
              <a:srgbClr val="FF0000"/>
            </a:solidFill>
          </a:ln>
        </p:spPr>
        <p:txBody>
          <a:bodyPr wrap="square" rtlCol="0">
            <a:spAutoFit/>
          </a:bodyPr>
          <a:lstStyle/>
          <a:p>
            <a:r>
              <a:rPr lang="en-US" b="1" dirty="0" err="1">
                <a:solidFill>
                  <a:srgbClr val="FF0000"/>
                </a:solidFill>
              </a:rPr>
              <a:t>QuantiSED</a:t>
            </a:r>
            <a:endParaRPr lang="en-US" b="1" dirty="0">
              <a:solidFill>
                <a:srgbClr val="FF0000"/>
              </a:solidFill>
            </a:endParaRPr>
          </a:p>
        </p:txBody>
      </p:sp>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Quantum Networking and SNSPD R&amp;D"/>
          <p:cNvSpPr txBox="1">
            <a:spLocks noGrp="1"/>
          </p:cNvSpPr>
          <p:nvPr>
            <p:ph type="title"/>
          </p:nvPr>
        </p:nvSpPr>
        <p:spPr>
          <a:xfrm>
            <a:off x="49808" y="285781"/>
            <a:ext cx="11481416" cy="621610"/>
          </a:xfrm>
          <a:prstGeom prst="rect">
            <a:avLst/>
          </a:prstGeom>
        </p:spPr>
        <p:txBody>
          <a:bodyPr>
            <a:noAutofit/>
          </a:bodyPr>
          <a:lstStyle>
            <a:lvl1pPr defTabSz="553084">
              <a:defRPr sz="7504"/>
            </a:lvl1pPr>
          </a:lstStyle>
          <a:p>
            <a:pPr algn="ctr"/>
            <a:r>
              <a:rPr lang="en-US" sz="3200" dirty="0"/>
              <a:t>Dark Matter Detector R&amp;D</a:t>
            </a:r>
            <a:endParaRPr sz="3200" dirty="0"/>
          </a:p>
        </p:txBody>
      </p:sp>
      <p:sp>
        <p:nvSpPr>
          <p:cNvPr id="26" name="Slide Number Placeholder 25">
            <a:extLst>
              <a:ext uri="{FF2B5EF4-FFF2-40B4-BE49-F238E27FC236}">
                <a16:creationId xmlns:a16="http://schemas.microsoft.com/office/drawing/2014/main" id="{0D937EFF-5677-2293-79B6-F31A1B6C1751}"/>
              </a:ext>
            </a:extLst>
          </p:cNvPr>
          <p:cNvSpPr>
            <a:spLocks noGrp="1"/>
          </p:cNvSpPr>
          <p:nvPr>
            <p:ph type="sldNum" sz="quarter" idx="2"/>
          </p:nvPr>
        </p:nvSpPr>
        <p:spPr/>
        <p:txBody>
          <a:bodyPr/>
          <a:lstStyle/>
          <a:p>
            <a:fld id="{86CB4B4D-7CA3-9044-876B-883B54F8677D}" type="slidenum">
              <a:rPr lang="en-US" smtClean="0"/>
              <a:t>63</a:t>
            </a:fld>
            <a:endParaRPr lang="en-US"/>
          </a:p>
        </p:txBody>
      </p:sp>
      <p:sp>
        <p:nvSpPr>
          <p:cNvPr id="135" name="Towards a metropolitan scale quantum network"/>
          <p:cNvSpPr txBox="1"/>
          <p:nvPr/>
        </p:nvSpPr>
        <p:spPr>
          <a:xfrm>
            <a:off x="4671588" y="3101269"/>
            <a:ext cx="2401227" cy="1897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defTabSz="584200">
              <a:defRPr b="0">
                <a:solidFill>
                  <a:srgbClr val="FFFFFF"/>
                </a:solidFill>
              </a:defRPr>
            </a:lvl1pPr>
          </a:lstStyle>
          <a:p>
            <a:r>
              <a:rPr sz="900" dirty="0"/>
              <a:t>Towards a metropolitan scale quantum network</a:t>
            </a:r>
          </a:p>
        </p:txBody>
      </p:sp>
      <p:grpSp>
        <p:nvGrpSpPr>
          <p:cNvPr id="4" name="Group 3">
            <a:extLst>
              <a:ext uri="{FF2B5EF4-FFF2-40B4-BE49-F238E27FC236}">
                <a16:creationId xmlns:a16="http://schemas.microsoft.com/office/drawing/2014/main" id="{997B8210-6E99-D7C7-156C-F8960F25D731}"/>
              </a:ext>
            </a:extLst>
          </p:cNvPr>
          <p:cNvGrpSpPr/>
          <p:nvPr/>
        </p:nvGrpSpPr>
        <p:grpSpPr>
          <a:xfrm>
            <a:off x="205643" y="1479376"/>
            <a:ext cx="5063266" cy="3410295"/>
            <a:chOff x="7859684" y="988882"/>
            <a:chExt cx="5063266" cy="3410295"/>
          </a:xfrm>
        </p:grpSpPr>
        <p:pic>
          <p:nvPicPr>
            <p:cNvPr id="131" name="Image" descr="Image"/>
            <p:cNvPicPr>
              <a:picLocks noChangeAspect="1"/>
            </p:cNvPicPr>
            <p:nvPr/>
          </p:nvPicPr>
          <p:blipFill>
            <a:blip r:embed="rId2"/>
            <a:stretch>
              <a:fillRect/>
            </a:stretch>
          </p:blipFill>
          <p:spPr>
            <a:xfrm>
              <a:off x="8215408" y="2295182"/>
              <a:ext cx="1590116" cy="2103995"/>
            </a:xfrm>
            <a:prstGeom prst="rect">
              <a:avLst/>
            </a:prstGeom>
            <a:ln w="12700">
              <a:miter lim="400000"/>
            </a:ln>
          </p:spPr>
        </p:pic>
        <p:pic>
          <p:nvPicPr>
            <p:cNvPr id="133" name="Image" descr="Image"/>
            <p:cNvPicPr>
              <a:picLocks noChangeAspect="1"/>
            </p:cNvPicPr>
            <p:nvPr/>
          </p:nvPicPr>
          <p:blipFill>
            <a:blip r:embed="rId3"/>
            <a:stretch>
              <a:fillRect/>
            </a:stretch>
          </p:blipFill>
          <p:spPr>
            <a:xfrm>
              <a:off x="10080012" y="2356195"/>
              <a:ext cx="1977061" cy="1981967"/>
            </a:xfrm>
            <a:prstGeom prst="rect">
              <a:avLst/>
            </a:prstGeom>
            <a:ln w="12700">
              <a:miter lim="400000"/>
            </a:ln>
          </p:spPr>
        </p:pic>
        <p:sp>
          <p:nvSpPr>
            <p:cNvPr id="137" name="SNSPD R&amp;D for axion detection experiments Appl. Phys. Lett. 122, 243506 (2023)"/>
            <p:cNvSpPr txBox="1"/>
            <p:nvPr/>
          </p:nvSpPr>
          <p:spPr>
            <a:xfrm>
              <a:off x="7859684" y="1881223"/>
              <a:ext cx="5063266" cy="2359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p>
              <a:pPr defTabSz="292100">
                <a:defRPr b="0">
                  <a:solidFill>
                    <a:srgbClr val="0433FF"/>
                  </a:solidFill>
                </a:defRPr>
              </a:pPr>
              <a:r>
                <a:rPr sz="1200" dirty="0"/>
                <a:t>SNSPD R&amp;D for axion detection experiments </a:t>
              </a:r>
              <a:r>
                <a:rPr sz="1200" i="1" dirty="0"/>
                <a:t>Appl. Phys. Lett.</a:t>
              </a:r>
              <a:r>
                <a:rPr sz="1200" dirty="0"/>
                <a:t> 122, 243506 (2023)</a:t>
              </a:r>
            </a:p>
          </p:txBody>
        </p:sp>
        <p:sp>
          <p:nvSpPr>
            <p:cNvPr id="2" name="TextBox 1">
              <a:extLst>
                <a:ext uri="{FF2B5EF4-FFF2-40B4-BE49-F238E27FC236}">
                  <a16:creationId xmlns:a16="http://schemas.microsoft.com/office/drawing/2014/main" id="{93A5A3CF-4385-0542-34BD-93DAFA338754}"/>
                </a:ext>
              </a:extLst>
            </p:cNvPr>
            <p:cNvSpPr txBox="1"/>
            <p:nvPr/>
          </p:nvSpPr>
          <p:spPr>
            <a:xfrm>
              <a:off x="8285791" y="988882"/>
              <a:ext cx="3863430" cy="923330"/>
            </a:xfrm>
            <a:prstGeom prst="rect">
              <a:avLst/>
            </a:prstGeom>
            <a:noFill/>
          </p:spPr>
          <p:txBody>
            <a:bodyPr wrap="none" rtlCol="0">
              <a:spAutoFit/>
            </a:bodyPr>
            <a:lstStyle/>
            <a:p>
              <a:pPr algn="ctr"/>
              <a:r>
                <a:rPr lang="en-US" dirty="0"/>
                <a:t>Broadband Axion Antenna (BREAD)</a:t>
              </a:r>
            </a:p>
            <a:p>
              <a:pPr algn="ctr"/>
              <a:r>
                <a:rPr lang="en-US" dirty="0"/>
                <a:t>and </a:t>
              </a:r>
              <a:r>
                <a:rPr lang="en-US" b="1" dirty="0">
                  <a:solidFill>
                    <a:srgbClr val="008F00"/>
                  </a:solidFill>
                </a:rPr>
                <a:t>Superconducting Nanowire </a:t>
              </a:r>
            </a:p>
            <a:p>
              <a:pPr algn="ctr"/>
              <a:r>
                <a:rPr lang="en-US" b="1" dirty="0">
                  <a:solidFill>
                    <a:srgbClr val="008F00"/>
                  </a:solidFill>
                </a:rPr>
                <a:t>Single Photon Detector</a:t>
              </a:r>
              <a:r>
                <a:rPr lang="en-US" dirty="0">
                  <a:solidFill>
                    <a:srgbClr val="008F00"/>
                  </a:solidFill>
                </a:rPr>
                <a:t> </a:t>
              </a:r>
              <a:r>
                <a:rPr lang="en-US" dirty="0"/>
                <a:t>for Dark Matter</a:t>
              </a:r>
            </a:p>
          </p:txBody>
        </p:sp>
      </p:grpSp>
      <p:sp>
        <p:nvSpPr>
          <p:cNvPr id="3" name="TextBox 2">
            <a:extLst>
              <a:ext uri="{FF2B5EF4-FFF2-40B4-BE49-F238E27FC236}">
                <a16:creationId xmlns:a16="http://schemas.microsoft.com/office/drawing/2014/main" id="{C96B6D17-C8EB-D0CA-4AED-3BBF64F3C1CE}"/>
              </a:ext>
            </a:extLst>
          </p:cNvPr>
          <p:cNvSpPr txBox="1"/>
          <p:nvPr/>
        </p:nvSpPr>
        <p:spPr>
          <a:xfrm rot="20884694">
            <a:off x="10371830" y="461232"/>
            <a:ext cx="1442286" cy="369332"/>
          </a:xfrm>
          <a:prstGeom prst="rect">
            <a:avLst/>
          </a:prstGeom>
          <a:noFill/>
          <a:ln>
            <a:solidFill>
              <a:srgbClr val="FF0000"/>
            </a:solidFill>
          </a:ln>
        </p:spPr>
        <p:txBody>
          <a:bodyPr wrap="square" rtlCol="0">
            <a:spAutoFit/>
          </a:bodyPr>
          <a:lstStyle/>
          <a:p>
            <a:r>
              <a:rPr lang="en-US" b="1" dirty="0" err="1">
                <a:solidFill>
                  <a:srgbClr val="FF0000"/>
                </a:solidFill>
              </a:rPr>
              <a:t>QuantiSED</a:t>
            </a:r>
            <a:endParaRPr lang="en-US" b="1" dirty="0">
              <a:solidFill>
                <a:srgbClr val="FF0000"/>
              </a:solidFill>
            </a:endParaRPr>
          </a:p>
        </p:txBody>
      </p:sp>
      <p:grpSp>
        <p:nvGrpSpPr>
          <p:cNvPr id="6" name="Group 5">
            <a:extLst>
              <a:ext uri="{FF2B5EF4-FFF2-40B4-BE49-F238E27FC236}">
                <a16:creationId xmlns:a16="http://schemas.microsoft.com/office/drawing/2014/main" id="{6624B9CB-B03E-1501-7E37-D11CF2F6FF50}"/>
              </a:ext>
            </a:extLst>
          </p:cNvPr>
          <p:cNvGrpSpPr/>
          <p:nvPr/>
        </p:nvGrpSpPr>
        <p:grpSpPr>
          <a:xfrm>
            <a:off x="8095036" y="941056"/>
            <a:ext cx="3114035" cy="3993220"/>
            <a:chOff x="1230653" y="1316500"/>
            <a:chExt cx="3729219" cy="4820440"/>
          </a:xfrm>
        </p:grpSpPr>
        <p:pic>
          <p:nvPicPr>
            <p:cNvPr id="7" name="Picture 6">
              <a:extLst>
                <a:ext uri="{FF2B5EF4-FFF2-40B4-BE49-F238E27FC236}">
                  <a16:creationId xmlns:a16="http://schemas.microsoft.com/office/drawing/2014/main" id="{14E57867-EA13-F2F4-45CB-CA7EFBA34B56}"/>
                </a:ext>
              </a:extLst>
            </p:cNvPr>
            <p:cNvPicPr>
              <a:picLocks noChangeAspect="1"/>
            </p:cNvPicPr>
            <p:nvPr/>
          </p:nvPicPr>
          <p:blipFill>
            <a:blip r:embed="rId4"/>
            <a:stretch>
              <a:fillRect/>
            </a:stretch>
          </p:blipFill>
          <p:spPr>
            <a:xfrm>
              <a:off x="1230653" y="1316500"/>
              <a:ext cx="3729219" cy="4820440"/>
            </a:xfrm>
            <a:prstGeom prst="rect">
              <a:avLst/>
            </a:prstGeom>
          </p:spPr>
        </p:pic>
        <p:sp>
          <p:nvSpPr>
            <p:cNvPr id="8" name="TextBox 7">
              <a:extLst>
                <a:ext uri="{FF2B5EF4-FFF2-40B4-BE49-F238E27FC236}">
                  <a16:creationId xmlns:a16="http://schemas.microsoft.com/office/drawing/2014/main" id="{35A92342-4F2B-DC2C-6C1F-4FC67C24CAEE}"/>
                </a:ext>
              </a:extLst>
            </p:cNvPr>
            <p:cNvSpPr txBox="1"/>
            <p:nvPr/>
          </p:nvSpPr>
          <p:spPr>
            <a:xfrm>
              <a:off x="2285290" y="3274732"/>
              <a:ext cx="739305" cy="369332"/>
            </a:xfrm>
            <a:prstGeom prst="rect">
              <a:avLst/>
            </a:prstGeom>
            <a:noFill/>
          </p:spPr>
          <p:txBody>
            <a:bodyPr wrap="none" rtlCol="0">
              <a:spAutoFit/>
            </a:bodyPr>
            <a:lstStyle/>
            <a:p>
              <a:r>
                <a:rPr lang="en-US" dirty="0"/>
                <a:t>Island</a:t>
              </a:r>
            </a:p>
          </p:txBody>
        </p:sp>
      </p:grpSp>
      <p:sp>
        <p:nvSpPr>
          <p:cNvPr id="9" name="TextBox 8">
            <a:extLst>
              <a:ext uri="{FF2B5EF4-FFF2-40B4-BE49-F238E27FC236}">
                <a16:creationId xmlns:a16="http://schemas.microsoft.com/office/drawing/2014/main" id="{B1093BB7-291B-C575-D719-9D891D83DA83}"/>
              </a:ext>
            </a:extLst>
          </p:cNvPr>
          <p:cNvSpPr txBox="1"/>
          <p:nvPr/>
        </p:nvSpPr>
        <p:spPr>
          <a:xfrm>
            <a:off x="5102664" y="1320390"/>
            <a:ext cx="5814684" cy="2800767"/>
          </a:xfrm>
          <a:prstGeom prst="rect">
            <a:avLst/>
          </a:prstGeom>
          <a:noFill/>
        </p:spPr>
        <p:txBody>
          <a:bodyPr wrap="square" rtlCol="0">
            <a:spAutoFit/>
          </a:bodyPr>
          <a:lstStyle/>
          <a:p>
            <a:pPr marL="285750" indent="-285750">
              <a:buFont typeface="Wingdings" pitchFamily="2" charset="2"/>
              <a:buChar char="§"/>
            </a:pPr>
            <a:r>
              <a:rPr lang="en-US" sz="1600" dirty="0"/>
              <a:t>far infrared spectroscopic</a:t>
            </a:r>
          </a:p>
          <a:p>
            <a:r>
              <a:rPr lang="en-US" sz="1600" dirty="0"/>
              <a:t>      missions (space telescope) </a:t>
            </a:r>
          </a:p>
          <a:p>
            <a:r>
              <a:rPr lang="en-US" sz="1600" dirty="0">
                <a:solidFill>
                  <a:srgbClr val="FF0000"/>
                </a:solidFill>
              </a:rPr>
              <a:t>      Caltech/JPL</a:t>
            </a:r>
          </a:p>
          <a:p>
            <a:pPr marL="285750" indent="-285750">
              <a:buFont typeface="Wingdings" pitchFamily="2" charset="2"/>
              <a:buChar char="§"/>
            </a:pPr>
            <a:r>
              <a:rPr lang="en-US" sz="1600" dirty="0"/>
              <a:t>Photon =&gt; superconducting </a:t>
            </a:r>
          </a:p>
          <a:p>
            <a:r>
              <a:rPr lang="en-US" sz="1600" dirty="0"/>
              <a:t>      absorber =&gt; broken Cooper </a:t>
            </a:r>
          </a:p>
          <a:p>
            <a:r>
              <a:rPr lang="en-US" sz="1600" dirty="0"/>
              <a:t>      pairs =&gt; tunnel into a small </a:t>
            </a:r>
          </a:p>
          <a:p>
            <a:r>
              <a:rPr lang="en-US" sz="1600" dirty="0"/>
              <a:t>      capacitive island =&gt; </a:t>
            </a:r>
            <a:r>
              <a:rPr lang="en-US" sz="1600" dirty="0">
                <a:solidFill>
                  <a:srgbClr val="0070C0"/>
                </a:solidFill>
              </a:rPr>
              <a:t>causes </a:t>
            </a:r>
          </a:p>
          <a:p>
            <a:r>
              <a:rPr lang="en-US" sz="1600" dirty="0">
                <a:solidFill>
                  <a:srgbClr val="0070C0"/>
                </a:solidFill>
              </a:rPr>
              <a:t>      non-equilibrium quasiparticle </a:t>
            </a:r>
          </a:p>
          <a:p>
            <a:r>
              <a:rPr lang="en-US" sz="1600" dirty="0">
                <a:solidFill>
                  <a:srgbClr val="0070C0"/>
                </a:solidFill>
              </a:rPr>
              <a:t>      population to increase </a:t>
            </a:r>
            <a:endParaRPr lang="en-US" sz="1600" b="1" dirty="0"/>
          </a:p>
          <a:p>
            <a:pPr marL="285750" indent="-285750">
              <a:buFont typeface="Wingdings" pitchFamily="2" charset="2"/>
              <a:buChar char="§"/>
            </a:pPr>
            <a:r>
              <a:rPr lang="en-US" sz="1600" b="1" dirty="0"/>
              <a:t>NEP &lt; 10</a:t>
            </a:r>
            <a:r>
              <a:rPr lang="en-US" sz="1600" b="1" baseline="30000" dirty="0"/>
              <a:t>-20 </a:t>
            </a:r>
            <a:r>
              <a:rPr lang="en-US" sz="1600" b="1" dirty="0"/>
              <a:t>W/Sqrt Hz </a:t>
            </a:r>
          </a:p>
          <a:p>
            <a:r>
              <a:rPr lang="en-US" sz="1600" b="1" dirty="0"/>
              <a:t>      at 1.5 THz </a:t>
            </a:r>
            <a:r>
              <a:rPr lang="en-US" sz="1600" dirty="0"/>
              <a:t>– </a:t>
            </a:r>
            <a:r>
              <a:rPr lang="en-US" sz="1600" b="1" dirty="0">
                <a:solidFill>
                  <a:srgbClr val="0070C0"/>
                </a:solidFill>
              </a:rPr>
              <a:t>most sensitive far IR detector!</a:t>
            </a:r>
          </a:p>
        </p:txBody>
      </p:sp>
      <p:pic>
        <p:nvPicPr>
          <p:cNvPr id="5" name="Picture 4">
            <a:extLst>
              <a:ext uri="{FF2B5EF4-FFF2-40B4-BE49-F238E27FC236}">
                <a16:creationId xmlns:a16="http://schemas.microsoft.com/office/drawing/2014/main" id="{4F82E69F-D951-C039-BB56-05AC2E71FE19}"/>
              </a:ext>
            </a:extLst>
          </p:cNvPr>
          <p:cNvPicPr>
            <a:picLocks noChangeAspect="1"/>
          </p:cNvPicPr>
          <p:nvPr/>
        </p:nvPicPr>
        <p:blipFill>
          <a:blip r:embed="rId5"/>
          <a:stretch>
            <a:fillRect/>
          </a:stretch>
        </p:blipFill>
        <p:spPr>
          <a:xfrm>
            <a:off x="10694747" y="1178279"/>
            <a:ext cx="1249001" cy="1652101"/>
          </a:xfrm>
          <a:prstGeom prst="rect">
            <a:avLst/>
          </a:prstGeom>
        </p:spPr>
      </p:pic>
      <p:grpSp>
        <p:nvGrpSpPr>
          <p:cNvPr id="20" name="Group 19">
            <a:extLst>
              <a:ext uri="{FF2B5EF4-FFF2-40B4-BE49-F238E27FC236}">
                <a16:creationId xmlns:a16="http://schemas.microsoft.com/office/drawing/2014/main" id="{45E6A02E-4EBE-52D7-4010-78F52909F1C0}"/>
              </a:ext>
            </a:extLst>
          </p:cNvPr>
          <p:cNvGrpSpPr/>
          <p:nvPr/>
        </p:nvGrpSpPr>
        <p:grpSpPr>
          <a:xfrm>
            <a:off x="3836695" y="4263268"/>
            <a:ext cx="8346622" cy="2065619"/>
            <a:chOff x="3486237" y="4041292"/>
            <a:chExt cx="9831058" cy="2682407"/>
          </a:xfrm>
        </p:grpSpPr>
        <p:sp>
          <p:nvSpPr>
            <p:cNvPr id="10" name="TextBox 9">
              <a:extLst>
                <a:ext uri="{FF2B5EF4-FFF2-40B4-BE49-F238E27FC236}">
                  <a16:creationId xmlns:a16="http://schemas.microsoft.com/office/drawing/2014/main" id="{2B2678AD-BEB1-7B53-61EA-A7AFE555491B}"/>
                </a:ext>
              </a:extLst>
            </p:cNvPr>
            <p:cNvSpPr txBox="1"/>
            <p:nvPr/>
          </p:nvSpPr>
          <p:spPr>
            <a:xfrm>
              <a:off x="6092241" y="4041292"/>
              <a:ext cx="898041" cy="307777"/>
            </a:xfrm>
            <a:prstGeom prst="rect">
              <a:avLst/>
            </a:prstGeom>
            <a:noFill/>
          </p:spPr>
          <p:txBody>
            <a:bodyPr wrap="square" rtlCol="0">
              <a:spAutoFit/>
            </a:bodyPr>
            <a:lstStyle/>
            <a:p>
              <a:r>
                <a:rPr lang="en-US" sz="1400" dirty="0"/>
                <a:t>Photon</a:t>
              </a:r>
            </a:p>
          </p:txBody>
        </p:sp>
        <p:sp>
          <p:nvSpPr>
            <p:cNvPr id="11" name="TextBox 10">
              <a:extLst>
                <a:ext uri="{FF2B5EF4-FFF2-40B4-BE49-F238E27FC236}">
                  <a16:creationId xmlns:a16="http://schemas.microsoft.com/office/drawing/2014/main" id="{E5979B9B-F002-5161-1CDF-388107C8AC1F}"/>
                </a:ext>
              </a:extLst>
            </p:cNvPr>
            <p:cNvSpPr txBox="1"/>
            <p:nvPr/>
          </p:nvSpPr>
          <p:spPr>
            <a:xfrm>
              <a:off x="7163959" y="4046845"/>
              <a:ext cx="898041" cy="307777"/>
            </a:xfrm>
            <a:prstGeom prst="rect">
              <a:avLst/>
            </a:prstGeom>
            <a:noFill/>
          </p:spPr>
          <p:txBody>
            <a:bodyPr wrap="square" rtlCol="0">
              <a:spAutoFit/>
            </a:bodyPr>
            <a:lstStyle/>
            <a:p>
              <a:r>
                <a:rPr lang="en-US" sz="1400" dirty="0"/>
                <a:t>Photon</a:t>
              </a:r>
            </a:p>
          </p:txBody>
        </p:sp>
        <p:pic>
          <p:nvPicPr>
            <p:cNvPr id="13" name="Picture 12">
              <a:extLst>
                <a:ext uri="{FF2B5EF4-FFF2-40B4-BE49-F238E27FC236}">
                  <a16:creationId xmlns:a16="http://schemas.microsoft.com/office/drawing/2014/main" id="{E52E09EF-322D-3886-FB3D-6176FDEA0A1B}"/>
                </a:ext>
              </a:extLst>
            </p:cNvPr>
            <p:cNvPicPr>
              <a:picLocks noChangeAspect="1"/>
            </p:cNvPicPr>
            <p:nvPr/>
          </p:nvPicPr>
          <p:blipFill>
            <a:blip r:embed="rId6"/>
            <a:stretch>
              <a:fillRect/>
            </a:stretch>
          </p:blipFill>
          <p:spPr>
            <a:xfrm>
              <a:off x="3486237" y="4464913"/>
              <a:ext cx="9831058" cy="2258786"/>
            </a:xfrm>
            <a:prstGeom prst="rect">
              <a:avLst/>
            </a:prstGeom>
          </p:spPr>
        </p:pic>
        <p:cxnSp>
          <p:nvCxnSpPr>
            <p:cNvPr id="14" name="Straight Arrow Connector 13">
              <a:extLst>
                <a:ext uri="{FF2B5EF4-FFF2-40B4-BE49-F238E27FC236}">
                  <a16:creationId xmlns:a16="http://schemas.microsoft.com/office/drawing/2014/main" id="{F579200A-2D8E-1754-21F0-758308C30C37}"/>
                </a:ext>
              </a:extLst>
            </p:cNvPr>
            <p:cNvCxnSpPr>
              <a:cxnSpLocks/>
            </p:cNvCxnSpPr>
            <p:nvPr/>
          </p:nvCxnSpPr>
          <p:spPr>
            <a:xfrm>
              <a:off x="6470808" y="4306021"/>
              <a:ext cx="0" cy="39923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71A8F96-A78A-9CC5-FDD6-52B35A023A58}"/>
                </a:ext>
              </a:extLst>
            </p:cNvPr>
            <p:cNvCxnSpPr>
              <a:cxnSpLocks/>
            </p:cNvCxnSpPr>
            <p:nvPr/>
          </p:nvCxnSpPr>
          <p:spPr>
            <a:xfrm>
              <a:off x="7649704" y="4349069"/>
              <a:ext cx="0" cy="39923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1" name="TextBox 20">
            <a:extLst>
              <a:ext uri="{FF2B5EF4-FFF2-40B4-BE49-F238E27FC236}">
                <a16:creationId xmlns:a16="http://schemas.microsoft.com/office/drawing/2014/main" id="{A166A782-74C8-0638-CD30-D139CB5C31A7}"/>
              </a:ext>
            </a:extLst>
          </p:cNvPr>
          <p:cNvSpPr txBox="1"/>
          <p:nvPr/>
        </p:nvSpPr>
        <p:spPr>
          <a:xfrm rot="16200000">
            <a:off x="4006009" y="5237115"/>
            <a:ext cx="1190454" cy="584775"/>
          </a:xfrm>
          <a:prstGeom prst="rect">
            <a:avLst/>
          </a:prstGeom>
          <a:solidFill>
            <a:schemeClr val="bg1"/>
          </a:solidFill>
        </p:spPr>
        <p:txBody>
          <a:bodyPr wrap="none" rtlCol="0">
            <a:spAutoFit/>
          </a:bodyPr>
          <a:lstStyle/>
          <a:p>
            <a:pPr algn="ctr"/>
            <a:r>
              <a:rPr lang="en-US" sz="1600" dirty="0"/>
              <a:t>Quantum</a:t>
            </a:r>
          </a:p>
          <a:p>
            <a:r>
              <a:rPr lang="en-US" sz="1600" dirty="0"/>
              <a:t>Capacitance</a:t>
            </a:r>
          </a:p>
        </p:txBody>
      </p:sp>
      <p:sp>
        <p:nvSpPr>
          <p:cNvPr id="22" name="TextBox 21">
            <a:extLst>
              <a:ext uri="{FF2B5EF4-FFF2-40B4-BE49-F238E27FC236}">
                <a16:creationId xmlns:a16="http://schemas.microsoft.com/office/drawing/2014/main" id="{A42AA333-B848-5356-4FE7-B925C6F69D03}"/>
              </a:ext>
            </a:extLst>
          </p:cNvPr>
          <p:cNvSpPr txBox="1"/>
          <p:nvPr/>
        </p:nvSpPr>
        <p:spPr>
          <a:xfrm>
            <a:off x="7721543" y="6227418"/>
            <a:ext cx="848310" cy="338554"/>
          </a:xfrm>
          <a:prstGeom prst="rect">
            <a:avLst/>
          </a:prstGeom>
          <a:solidFill>
            <a:schemeClr val="bg1"/>
          </a:solidFill>
        </p:spPr>
        <p:txBody>
          <a:bodyPr wrap="none" rtlCol="0">
            <a:spAutoFit/>
          </a:bodyPr>
          <a:lstStyle/>
          <a:p>
            <a:pPr algn="ctr"/>
            <a:r>
              <a:rPr lang="en-US" sz="1600" dirty="0"/>
              <a:t>Time (s)</a:t>
            </a:r>
          </a:p>
        </p:txBody>
      </p:sp>
      <p:sp>
        <p:nvSpPr>
          <p:cNvPr id="23" name="TextBox 22">
            <a:extLst>
              <a:ext uri="{FF2B5EF4-FFF2-40B4-BE49-F238E27FC236}">
                <a16:creationId xmlns:a16="http://schemas.microsoft.com/office/drawing/2014/main" id="{FCE4795D-BE65-FE2B-2AB0-CE250716128E}"/>
              </a:ext>
            </a:extLst>
          </p:cNvPr>
          <p:cNvSpPr txBox="1"/>
          <p:nvPr/>
        </p:nvSpPr>
        <p:spPr>
          <a:xfrm>
            <a:off x="3044848" y="4889671"/>
            <a:ext cx="739305" cy="338554"/>
          </a:xfrm>
          <a:prstGeom prst="rect">
            <a:avLst/>
          </a:prstGeom>
          <a:noFill/>
        </p:spPr>
        <p:txBody>
          <a:bodyPr wrap="none" rtlCol="0">
            <a:spAutoFit/>
          </a:bodyPr>
          <a:lstStyle/>
          <a:p>
            <a:r>
              <a:rPr lang="en-US" sz="1600" dirty="0"/>
              <a:t>SNSPD</a:t>
            </a:r>
          </a:p>
        </p:txBody>
      </p:sp>
      <p:sp>
        <p:nvSpPr>
          <p:cNvPr id="24" name="TextBox 23">
            <a:extLst>
              <a:ext uri="{FF2B5EF4-FFF2-40B4-BE49-F238E27FC236}">
                <a16:creationId xmlns:a16="http://schemas.microsoft.com/office/drawing/2014/main" id="{1CA3CB5F-931E-5EDC-66A9-86749AC66379}"/>
              </a:ext>
            </a:extLst>
          </p:cNvPr>
          <p:cNvSpPr txBox="1"/>
          <p:nvPr/>
        </p:nvSpPr>
        <p:spPr>
          <a:xfrm>
            <a:off x="564172" y="4934275"/>
            <a:ext cx="1465466" cy="338554"/>
          </a:xfrm>
          <a:prstGeom prst="rect">
            <a:avLst/>
          </a:prstGeom>
          <a:noFill/>
        </p:spPr>
        <p:txBody>
          <a:bodyPr wrap="none" rtlCol="0">
            <a:spAutoFit/>
          </a:bodyPr>
          <a:lstStyle/>
          <a:p>
            <a:r>
              <a:rPr lang="en-US" sz="1600" dirty="0"/>
              <a:t>BREAD concept</a:t>
            </a:r>
          </a:p>
        </p:txBody>
      </p:sp>
      <p:sp>
        <p:nvSpPr>
          <p:cNvPr id="25" name="TextBox 24">
            <a:extLst>
              <a:ext uri="{FF2B5EF4-FFF2-40B4-BE49-F238E27FC236}">
                <a16:creationId xmlns:a16="http://schemas.microsoft.com/office/drawing/2014/main" id="{5AE9A4CA-FAE3-2CA1-CA7C-BCC6B958A396}"/>
              </a:ext>
            </a:extLst>
          </p:cNvPr>
          <p:cNvSpPr txBox="1"/>
          <p:nvPr/>
        </p:nvSpPr>
        <p:spPr>
          <a:xfrm>
            <a:off x="5348394" y="892629"/>
            <a:ext cx="3544792" cy="338554"/>
          </a:xfrm>
          <a:prstGeom prst="rect">
            <a:avLst/>
          </a:prstGeom>
          <a:noFill/>
        </p:spPr>
        <p:txBody>
          <a:bodyPr wrap="square" rtlCol="0">
            <a:spAutoFit/>
          </a:bodyPr>
          <a:lstStyle/>
          <a:p>
            <a:r>
              <a:rPr lang="en-US" sz="1600" b="1" dirty="0">
                <a:solidFill>
                  <a:srgbClr val="008F00"/>
                </a:solidFill>
              </a:rPr>
              <a:t>Quantum Capacitance Detector (QCD)</a:t>
            </a:r>
          </a:p>
        </p:txBody>
      </p:sp>
      <p:sp>
        <p:nvSpPr>
          <p:cNvPr id="27" name="TextBox 26">
            <a:extLst>
              <a:ext uri="{FF2B5EF4-FFF2-40B4-BE49-F238E27FC236}">
                <a16:creationId xmlns:a16="http://schemas.microsoft.com/office/drawing/2014/main" id="{B1A0E41B-0E9E-C257-80AC-2DD90C62FCD7}"/>
              </a:ext>
            </a:extLst>
          </p:cNvPr>
          <p:cNvSpPr txBox="1"/>
          <p:nvPr/>
        </p:nvSpPr>
        <p:spPr>
          <a:xfrm>
            <a:off x="1186154" y="5344836"/>
            <a:ext cx="2339230" cy="369332"/>
          </a:xfrm>
          <a:prstGeom prst="rect">
            <a:avLst/>
          </a:prstGeom>
          <a:noFill/>
        </p:spPr>
        <p:txBody>
          <a:bodyPr wrap="none" rtlCol="0">
            <a:spAutoFit/>
          </a:bodyPr>
          <a:lstStyle/>
          <a:p>
            <a:r>
              <a:rPr lang="en-US" dirty="0">
                <a:solidFill>
                  <a:srgbClr val="FF0000"/>
                </a:solidFill>
              </a:rPr>
              <a:t>Caltech, JPL, FNAL etc.</a:t>
            </a:r>
          </a:p>
        </p:txBody>
      </p:sp>
      <p:sp>
        <p:nvSpPr>
          <p:cNvPr id="28" name="TextBox 27">
            <a:extLst>
              <a:ext uri="{FF2B5EF4-FFF2-40B4-BE49-F238E27FC236}">
                <a16:creationId xmlns:a16="http://schemas.microsoft.com/office/drawing/2014/main" id="{D96E310E-60B8-C493-6F1E-B26ABD697E30}"/>
              </a:ext>
            </a:extLst>
          </p:cNvPr>
          <p:cNvSpPr txBox="1"/>
          <p:nvPr/>
        </p:nvSpPr>
        <p:spPr>
          <a:xfrm>
            <a:off x="4574761" y="6396695"/>
            <a:ext cx="2481449" cy="369332"/>
          </a:xfrm>
          <a:prstGeom prst="rect">
            <a:avLst/>
          </a:prstGeom>
          <a:noFill/>
        </p:spPr>
        <p:txBody>
          <a:bodyPr wrap="none" rtlCol="0">
            <a:spAutoFit/>
          </a:bodyPr>
          <a:lstStyle/>
          <a:p>
            <a:r>
              <a:rPr lang="en-US" dirty="0">
                <a:solidFill>
                  <a:srgbClr val="FF0000"/>
                </a:solidFill>
              </a:rPr>
              <a:t>JPL, FNAL, IIT, Wisconsin</a:t>
            </a:r>
          </a:p>
        </p:txBody>
      </p:sp>
    </p:spTree>
    <p:extLst>
      <p:ext uri="{BB962C8B-B14F-4D97-AF65-F5344CB8AC3E}">
        <p14:creationId xmlns:p14="http://schemas.microsoft.com/office/powerpoint/2010/main" val="1436036324"/>
      </p:ext>
    </p:extLst>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BEC3B-97D0-FC4E-B9C1-1DCCB563294C}"/>
              </a:ext>
            </a:extLst>
          </p:cNvPr>
          <p:cNvSpPr>
            <a:spLocks noGrp="1"/>
          </p:cNvSpPr>
          <p:nvPr>
            <p:ph type="title"/>
          </p:nvPr>
        </p:nvSpPr>
        <p:spPr>
          <a:xfrm>
            <a:off x="268388" y="65730"/>
            <a:ext cx="11730802" cy="1142128"/>
          </a:xfrm>
        </p:spPr>
        <p:txBody>
          <a:bodyPr/>
          <a:lstStyle/>
          <a:p>
            <a:r>
              <a:rPr lang="en-US" dirty="0"/>
              <a:t>Quantum Instrumentation Control Kit (QICK)</a:t>
            </a:r>
          </a:p>
        </p:txBody>
      </p:sp>
      <p:sp>
        <p:nvSpPr>
          <p:cNvPr id="3" name="Content Placeholder 2">
            <a:extLst>
              <a:ext uri="{FF2B5EF4-FFF2-40B4-BE49-F238E27FC236}">
                <a16:creationId xmlns:a16="http://schemas.microsoft.com/office/drawing/2014/main" id="{6006AA6F-E72B-F541-8C57-0A5996CCEFD6}"/>
              </a:ext>
            </a:extLst>
          </p:cNvPr>
          <p:cNvSpPr>
            <a:spLocks noGrp="1"/>
          </p:cNvSpPr>
          <p:nvPr>
            <p:ph idx="1"/>
          </p:nvPr>
        </p:nvSpPr>
        <p:spPr>
          <a:xfrm>
            <a:off x="437925" y="1246581"/>
            <a:ext cx="11730802" cy="4669710"/>
          </a:xfrm>
        </p:spPr>
        <p:txBody>
          <a:bodyPr/>
          <a:lstStyle/>
          <a:p>
            <a:r>
              <a:rPr lang="en-US" sz="1800" b="1" dirty="0"/>
              <a:t>Primary support through QSC</a:t>
            </a:r>
          </a:p>
          <a:p>
            <a:r>
              <a:rPr lang="en-US" sz="1800" b="1" dirty="0"/>
              <a:t>Broadly used: &gt;30 labs in the US and abroad</a:t>
            </a:r>
          </a:p>
          <a:p>
            <a:r>
              <a:rPr lang="en-US" sz="1800" b="1" dirty="0"/>
              <a:t>&gt; 20 science talks in APS March meeting!</a:t>
            </a:r>
          </a:p>
          <a:p>
            <a:endParaRPr lang="en-US" dirty="0"/>
          </a:p>
        </p:txBody>
      </p:sp>
      <p:sp>
        <p:nvSpPr>
          <p:cNvPr id="10" name="Slide Number Placeholder 9">
            <a:extLst>
              <a:ext uri="{FF2B5EF4-FFF2-40B4-BE49-F238E27FC236}">
                <a16:creationId xmlns:a16="http://schemas.microsoft.com/office/drawing/2014/main" id="{B8517B8E-F568-C1BD-54C9-4035FA5B6172}"/>
              </a:ext>
            </a:extLst>
          </p:cNvPr>
          <p:cNvSpPr>
            <a:spLocks noGrp="1"/>
          </p:cNvSpPr>
          <p:nvPr>
            <p:ph type="sldNum" sz="quarter" idx="12"/>
          </p:nvPr>
        </p:nvSpPr>
        <p:spPr/>
        <p:txBody>
          <a:bodyPr/>
          <a:lstStyle/>
          <a:p>
            <a:fld id="{7A4BB82A-85AA-4495-AB6C-1CAA31F5EE0C}" type="slidenum">
              <a:rPr lang="en-US" smtClean="0"/>
              <a:t>64</a:t>
            </a:fld>
            <a:endParaRPr lang="en-US"/>
          </a:p>
        </p:txBody>
      </p:sp>
      <p:sp>
        <p:nvSpPr>
          <p:cNvPr id="4" name="Text Placeholder 3">
            <a:extLst>
              <a:ext uri="{FF2B5EF4-FFF2-40B4-BE49-F238E27FC236}">
                <a16:creationId xmlns:a16="http://schemas.microsoft.com/office/drawing/2014/main" id="{79E5227B-1C03-6142-B769-4BE861C35530}"/>
              </a:ext>
            </a:extLst>
          </p:cNvPr>
          <p:cNvSpPr>
            <a:spLocks noGrp="1"/>
          </p:cNvSpPr>
          <p:nvPr>
            <p:ph type="body" sz="quarter" idx="13"/>
          </p:nvPr>
        </p:nvSpPr>
        <p:spPr/>
        <p:txBody>
          <a:bodyPr>
            <a:normAutofit fontScale="77500" lnSpcReduction="20000"/>
          </a:bodyPr>
          <a:lstStyle/>
          <a:p>
            <a:r>
              <a:rPr lang="en-US" dirty="0"/>
              <a:t>(1.3.3.02)</a:t>
            </a:r>
          </a:p>
        </p:txBody>
      </p:sp>
      <p:pic>
        <p:nvPicPr>
          <p:cNvPr id="5" name="Picture 4" descr="A circuit board with many chips&#10;&#10;Description automatically generated with low confidence">
            <a:extLst>
              <a:ext uri="{FF2B5EF4-FFF2-40B4-BE49-F238E27FC236}">
                <a16:creationId xmlns:a16="http://schemas.microsoft.com/office/drawing/2014/main" id="{F2CA639C-DD27-D620-E8E9-ED9AA8778B9E}"/>
              </a:ext>
            </a:extLst>
          </p:cNvPr>
          <p:cNvPicPr>
            <a:picLocks noChangeAspect="1"/>
          </p:cNvPicPr>
          <p:nvPr/>
        </p:nvPicPr>
        <p:blipFill>
          <a:blip r:embed="rId2"/>
          <a:stretch>
            <a:fillRect/>
          </a:stretch>
        </p:blipFill>
        <p:spPr>
          <a:xfrm>
            <a:off x="8557767" y="1324028"/>
            <a:ext cx="3441423" cy="2285104"/>
          </a:xfrm>
          <a:prstGeom prst="rect">
            <a:avLst/>
          </a:prstGeom>
        </p:spPr>
      </p:pic>
      <p:sp>
        <p:nvSpPr>
          <p:cNvPr id="6" name="TextBox 5">
            <a:extLst>
              <a:ext uri="{FF2B5EF4-FFF2-40B4-BE49-F238E27FC236}">
                <a16:creationId xmlns:a16="http://schemas.microsoft.com/office/drawing/2014/main" id="{AA3A8837-D55A-A234-301E-E01EB175E967}"/>
              </a:ext>
            </a:extLst>
          </p:cNvPr>
          <p:cNvSpPr txBox="1"/>
          <p:nvPr/>
        </p:nvSpPr>
        <p:spPr>
          <a:xfrm>
            <a:off x="7267661" y="1574686"/>
            <a:ext cx="1371600" cy="1015663"/>
          </a:xfrm>
          <a:prstGeom prst="rect">
            <a:avLst/>
          </a:prstGeom>
          <a:noFill/>
        </p:spPr>
        <p:txBody>
          <a:bodyPr wrap="square" rtlCol="0">
            <a:spAutoFit/>
          </a:bodyPr>
          <a:lstStyle/>
          <a:p>
            <a:r>
              <a:rPr lang="en-US" sz="1500" dirty="0"/>
              <a:t>AMD-</a:t>
            </a:r>
            <a:r>
              <a:rPr lang="en-US" sz="1500" dirty="0" err="1"/>
              <a:t>RFSoC</a:t>
            </a:r>
            <a:r>
              <a:rPr lang="en-US" sz="1500" dirty="0"/>
              <a:t> ZCU111 +QICK custom RF/DC amplifiers, bias</a:t>
            </a:r>
          </a:p>
        </p:txBody>
      </p:sp>
      <p:pic>
        <p:nvPicPr>
          <p:cNvPr id="7" name="Picture 6">
            <a:extLst>
              <a:ext uri="{FF2B5EF4-FFF2-40B4-BE49-F238E27FC236}">
                <a16:creationId xmlns:a16="http://schemas.microsoft.com/office/drawing/2014/main" id="{D0D707F9-1D93-7395-9794-5D2376B33E67}"/>
              </a:ext>
            </a:extLst>
          </p:cNvPr>
          <p:cNvPicPr>
            <a:picLocks noChangeAspect="1"/>
          </p:cNvPicPr>
          <p:nvPr/>
        </p:nvPicPr>
        <p:blipFill>
          <a:blip r:embed="rId3"/>
          <a:stretch>
            <a:fillRect/>
          </a:stretch>
        </p:blipFill>
        <p:spPr>
          <a:xfrm>
            <a:off x="7000044" y="4090114"/>
            <a:ext cx="3278435" cy="2201868"/>
          </a:xfrm>
          <a:prstGeom prst="rect">
            <a:avLst/>
          </a:prstGeom>
        </p:spPr>
      </p:pic>
      <p:sp>
        <p:nvSpPr>
          <p:cNvPr id="8" name="TextBox 7">
            <a:extLst>
              <a:ext uri="{FF2B5EF4-FFF2-40B4-BE49-F238E27FC236}">
                <a16:creationId xmlns:a16="http://schemas.microsoft.com/office/drawing/2014/main" id="{A7EF3D5E-BA5A-9F5B-4FC0-DB4A43C3019B}"/>
              </a:ext>
            </a:extLst>
          </p:cNvPr>
          <p:cNvSpPr txBox="1"/>
          <p:nvPr/>
        </p:nvSpPr>
        <p:spPr>
          <a:xfrm>
            <a:off x="10278479" y="3887561"/>
            <a:ext cx="1905810" cy="1246495"/>
          </a:xfrm>
          <a:prstGeom prst="rect">
            <a:avLst/>
          </a:prstGeom>
          <a:noFill/>
        </p:spPr>
        <p:txBody>
          <a:bodyPr wrap="square" rtlCol="0">
            <a:spAutoFit/>
          </a:bodyPr>
          <a:lstStyle/>
          <a:p>
            <a:r>
              <a:rPr lang="en-US" sz="1500" dirty="0"/>
              <a:t>AMD-</a:t>
            </a:r>
            <a:r>
              <a:rPr lang="en-US" sz="1500" dirty="0" err="1"/>
              <a:t>RFSoC</a:t>
            </a:r>
            <a:r>
              <a:rPr lang="en-US" sz="1500" dirty="0"/>
              <a:t> ZCU216 </a:t>
            </a:r>
          </a:p>
          <a:p>
            <a:r>
              <a:rPr lang="en-US" sz="1500" dirty="0">
                <a:solidFill>
                  <a:srgbClr val="FF0000"/>
                </a:solidFill>
              </a:rPr>
              <a:t>QICK custom RF/DC amplifiers, bias under design</a:t>
            </a:r>
          </a:p>
        </p:txBody>
      </p:sp>
      <p:sp>
        <p:nvSpPr>
          <p:cNvPr id="9" name="Content Placeholder 2">
            <a:extLst>
              <a:ext uri="{FF2B5EF4-FFF2-40B4-BE49-F238E27FC236}">
                <a16:creationId xmlns:a16="http://schemas.microsoft.com/office/drawing/2014/main" id="{CB22CE83-2CA8-E3CA-067B-E2D46BB7ADE7}"/>
              </a:ext>
            </a:extLst>
          </p:cNvPr>
          <p:cNvSpPr txBox="1">
            <a:spLocks/>
          </p:cNvSpPr>
          <p:nvPr/>
        </p:nvSpPr>
        <p:spPr>
          <a:xfrm>
            <a:off x="409487" y="2437939"/>
            <a:ext cx="6021395" cy="4145741"/>
          </a:xfrm>
          <a:prstGeom prst="rect">
            <a:avLst/>
          </a:prstGeom>
          <a:solidFill>
            <a:schemeClr val="bg2">
              <a:lumMod val="85000"/>
            </a:schemeClr>
          </a:solidFill>
        </p:spPr>
        <p:txBody>
          <a:bodyPr vert="horz" lIns="91440" tIns="45720" rIns="91440" bIns="45720" rtlCol="0" anchor="t">
            <a:noAutofit/>
          </a:bodyPr>
          <a:lstStyle>
            <a:lvl1pPr marL="228600" indent="-228600" algn="l" defTabSz="914400" rtl="0" eaLnBrk="1" latinLnBrk="0" hangingPunct="1">
              <a:lnSpc>
                <a:spcPct val="90000"/>
              </a:lnSpc>
              <a:spcBef>
                <a:spcPts val="12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buFont typeface="Century Gothic" panose="020B0502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400"/>
              </a:spcBef>
              <a:buFont typeface="Century Gothic" panose="020B0502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16 DAC outputs from DC to 10GHz all digital mixers.</a:t>
            </a:r>
          </a:p>
          <a:p>
            <a:pPr lvl="1"/>
            <a:r>
              <a:rPr lang="en-US" sz="1400" dirty="0">
                <a:solidFill>
                  <a:srgbClr val="7030A0"/>
                </a:solidFill>
              </a:rPr>
              <a:t>This is critical need for quantum. =&gt; Better experiments.</a:t>
            </a:r>
          </a:p>
          <a:p>
            <a:pPr lvl="1"/>
            <a:r>
              <a:rPr lang="en-US" sz="1400" dirty="0">
                <a:solidFill>
                  <a:srgbClr val="7030A0"/>
                </a:solidFill>
              </a:rPr>
              <a:t>Minimizes calibrations.</a:t>
            </a:r>
          </a:p>
          <a:p>
            <a:r>
              <a:rPr lang="en-US" sz="1600" dirty="0"/>
              <a:t>16 ADC inputs from DC to near 10GHz without analog mixers.</a:t>
            </a:r>
          </a:p>
          <a:p>
            <a:pPr lvl="1"/>
            <a:r>
              <a:rPr lang="en-US" sz="1400" dirty="0">
                <a:solidFill>
                  <a:srgbClr val="7030A0"/>
                </a:solidFill>
              </a:rPr>
              <a:t>Input noise 120K (i.e. 1.2dB)</a:t>
            </a:r>
          </a:p>
          <a:p>
            <a:r>
              <a:rPr lang="en-US" sz="1600" dirty="0"/>
              <a:t>8 x 20-bit DAC outputs for bias (BW of 10 or 100Hz) ultra low noise, ±10V outputs.</a:t>
            </a:r>
          </a:p>
          <a:p>
            <a:r>
              <a:rPr lang="en-US" sz="1600" dirty="0"/>
              <a:t>&lt;200ns latency for error correction (fastest in the market).</a:t>
            </a:r>
          </a:p>
          <a:p>
            <a:r>
              <a:rPr lang="en-US" sz="1600" dirty="0"/>
              <a:t>Optimal filtering, no dead-time 3ns pulses.</a:t>
            </a:r>
          </a:p>
          <a:p>
            <a:r>
              <a:rPr lang="en-US" sz="1600" dirty="0"/>
              <a:t>100 pico-second pulses for QN.</a:t>
            </a:r>
          </a:p>
          <a:p>
            <a:r>
              <a:rPr lang="en-US" sz="1600" dirty="0"/>
              <a:t>Accurate timing readout 2ps resolution.</a:t>
            </a:r>
          </a:p>
          <a:p>
            <a:r>
              <a:rPr lang="en-US" sz="1600" dirty="0"/>
              <a:t>RF multiplexing of 10K detectors per board.</a:t>
            </a:r>
            <a:endParaRPr lang="en-US" sz="1400" dirty="0"/>
          </a:p>
          <a:p>
            <a:pPr lvl="1"/>
            <a:endParaRPr lang="en-US" sz="1400" dirty="0"/>
          </a:p>
        </p:txBody>
      </p:sp>
    </p:spTree>
    <p:extLst>
      <p:ext uri="{BB962C8B-B14F-4D97-AF65-F5344CB8AC3E}">
        <p14:creationId xmlns:p14="http://schemas.microsoft.com/office/powerpoint/2010/main" val="50432733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B326C-251B-29AF-FE1A-4183C8806AEA}"/>
              </a:ext>
            </a:extLst>
          </p:cNvPr>
          <p:cNvSpPr>
            <a:spLocks noGrp="1"/>
          </p:cNvSpPr>
          <p:nvPr>
            <p:ph type="title"/>
          </p:nvPr>
        </p:nvSpPr>
        <p:spPr/>
        <p:txBody>
          <a:bodyPr/>
          <a:lstStyle/>
          <a:p>
            <a:pPr algn="ctr"/>
            <a:r>
              <a:rPr lang="en-US" dirty="0"/>
              <a:t>Excess quasiparticle density</a:t>
            </a:r>
          </a:p>
        </p:txBody>
      </p:sp>
      <p:pic>
        <p:nvPicPr>
          <p:cNvPr id="7" name="Content Placeholder 6">
            <a:extLst>
              <a:ext uri="{FF2B5EF4-FFF2-40B4-BE49-F238E27FC236}">
                <a16:creationId xmlns:a16="http://schemas.microsoft.com/office/drawing/2014/main" id="{64006BEC-77B7-9EE0-10B0-5F4311BC63F6}"/>
              </a:ext>
            </a:extLst>
          </p:cNvPr>
          <p:cNvPicPr>
            <a:picLocks noGrp="1" noChangeAspect="1"/>
          </p:cNvPicPr>
          <p:nvPr>
            <p:ph idx="1"/>
          </p:nvPr>
        </p:nvPicPr>
        <p:blipFill>
          <a:blip r:embed="rId2"/>
          <a:stretch>
            <a:fillRect/>
          </a:stretch>
        </p:blipFill>
        <p:spPr>
          <a:xfrm>
            <a:off x="1767092" y="1825625"/>
            <a:ext cx="8657816" cy="4351338"/>
          </a:xfrm>
        </p:spPr>
      </p:pic>
      <p:sp>
        <p:nvSpPr>
          <p:cNvPr id="4" name="Slide Number Placeholder 3">
            <a:extLst>
              <a:ext uri="{FF2B5EF4-FFF2-40B4-BE49-F238E27FC236}">
                <a16:creationId xmlns:a16="http://schemas.microsoft.com/office/drawing/2014/main" id="{195216D1-461F-DBD8-EF1F-929291CE3D87}"/>
              </a:ext>
            </a:extLst>
          </p:cNvPr>
          <p:cNvSpPr>
            <a:spLocks noGrp="1"/>
          </p:cNvSpPr>
          <p:nvPr>
            <p:ph type="sldNum" sz="quarter" idx="12"/>
          </p:nvPr>
        </p:nvSpPr>
        <p:spPr/>
        <p:txBody>
          <a:bodyPr/>
          <a:lstStyle/>
          <a:p>
            <a:fld id="{7A4BB82A-85AA-4495-AB6C-1CAA31F5EE0C}" type="slidenum">
              <a:rPr lang="en-US" smtClean="0"/>
              <a:t>65</a:t>
            </a:fld>
            <a:endParaRPr lang="en-US"/>
          </a:p>
        </p:txBody>
      </p:sp>
      <p:sp>
        <p:nvSpPr>
          <p:cNvPr id="5" name="Text Placeholder 4">
            <a:extLst>
              <a:ext uri="{FF2B5EF4-FFF2-40B4-BE49-F238E27FC236}">
                <a16:creationId xmlns:a16="http://schemas.microsoft.com/office/drawing/2014/main" id="{70A02516-2454-A09D-AD1F-A0E9F344B1D5}"/>
              </a:ext>
            </a:extLst>
          </p:cNvPr>
          <p:cNvSpPr>
            <a:spLocks noGrp="1"/>
          </p:cNvSpPr>
          <p:nvPr>
            <p:ph type="body" sz="quarter" idx="13"/>
          </p:nvPr>
        </p:nvSpPr>
        <p:spPr/>
        <p:txBody>
          <a:bodyPr>
            <a:normAutofit fontScale="77500" lnSpcReduction="20000"/>
          </a:bodyPr>
          <a:lstStyle/>
          <a:p>
            <a:endParaRPr lang="en-US"/>
          </a:p>
        </p:txBody>
      </p:sp>
    </p:spTree>
    <p:extLst>
      <p:ext uri="{BB962C8B-B14F-4D97-AF65-F5344CB8AC3E}">
        <p14:creationId xmlns:p14="http://schemas.microsoft.com/office/powerpoint/2010/main" val="269630708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387AFA8F-E245-1DBB-8EF3-5D133B600834}"/>
              </a:ext>
            </a:extLst>
          </p:cNvPr>
          <p:cNvPicPr>
            <a:picLocks noGrp="1" noChangeAspect="1"/>
          </p:cNvPicPr>
          <p:nvPr>
            <p:ph idx="1"/>
          </p:nvPr>
        </p:nvPicPr>
        <p:blipFill>
          <a:blip r:embed="rId2"/>
          <a:stretch>
            <a:fillRect/>
          </a:stretch>
        </p:blipFill>
        <p:spPr>
          <a:xfrm>
            <a:off x="541612" y="782535"/>
            <a:ext cx="11108775" cy="5292930"/>
          </a:xfrm>
        </p:spPr>
      </p:pic>
      <p:sp>
        <p:nvSpPr>
          <p:cNvPr id="4" name="Slide Number Placeholder 3">
            <a:extLst>
              <a:ext uri="{FF2B5EF4-FFF2-40B4-BE49-F238E27FC236}">
                <a16:creationId xmlns:a16="http://schemas.microsoft.com/office/drawing/2014/main" id="{6477A927-5EE3-9C2D-7F89-E196BC342CC0}"/>
              </a:ext>
            </a:extLst>
          </p:cNvPr>
          <p:cNvSpPr>
            <a:spLocks noGrp="1"/>
          </p:cNvSpPr>
          <p:nvPr>
            <p:ph type="sldNum" sz="quarter" idx="12"/>
          </p:nvPr>
        </p:nvSpPr>
        <p:spPr/>
        <p:txBody>
          <a:bodyPr/>
          <a:lstStyle/>
          <a:p>
            <a:fld id="{7A4BB82A-85AA-4495-AB6C-1CAA31F5EE0C}" type="slidenum">
              <a:rPr lang="en-US" smtClean="0"/>
              <a:t>66</a:t>
            </a:fld>
            <a:endParaRPr lang="en-US"/>
          </a:p>
        </p:txBody>
      </p:sp>
      <p:sp>
        <p:nvSpPr>
          <p:cNvPr id="5" name="Text Placeholder 4">
            <a:extLst>
              <a:ext uri="{FF2B5EF4-FFF2-40B4-BE49-F238E27FC236}">
                <a16:creationId xmlns:a16="http://schemas.microsoft.com/office/drawing/2014/main" id="{F7B2ACDF-E91B-A004-F524-0AB4BDD0977B}"/>
              </a:ext>
            </a:extLst>
          </p:cNvPr>
          <p:cNvSpPr>
            <a:spLocks noGrp="1"/>
          </p:cNvSpPr>
          <p:nvPr>
            <p:ph type="body" sz="quarter" idx="13"/>
          </p:nvPr>
        </p:nvSpPr>
        <p:spPr/>
        <p:txBody>
          <a:bodyPr>
            <a:normAutofit fontScale="77500" lnSpcReduction="20000"/>
          </a:bodyPr>
          <a:lstStyle/>
          <a:p>
            <a:endParaRPr lang="en-US"/>
          </a:p>
        </p:txBody>
      </p:sp>
    </p:spTree>
    <p:extLst>
      <p:ext uri="{BB962C8B-B14F-4D97-AF65-F5344CB8AC3E}">
        <p14:creationId xmlns:p14="http://schemas.microsoft.com/office/powerpoint/2010/main" val="35478393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3A8448B-BE4A-7FF7-C6A6-C009559EF5C7}"/>
            </a:ext>
          </a:extLst>
        </p:cNvPr>
        <p:cNvGrpSpPr/>
        <p:nvPr/>
      </p:nvGrpSpPr>
      <p:grpSpPr>
        <a:xfrm>
          <a:off x="0" y="0"/>
          <a:ext cx="0" cy="0"/>
          <a:chOff x="0" y="0"/>
          <a:chExt cx="0" cy="0"/>
        </a:xfrm>
      </p:grpSpPr>
      <p:grpSp>
        <p:nvGrpSpPr>
          <p:cNvPr id="55" name="Group 54">
            <a:extLst>
              <a:ext uri="{FF2B5EF4-FFF2-40B4-BE49-F238E27FC236}">
                <a16:creationId xmlns:a16="http://schemas.microsoft.com/office/drawing/2014/main" id="{CD073E2A-1B19-4E47-C4BE-38AB4D3F9540}"/>
              </a:ext>
            </a:extLst>
          </p:cNvPr>
          <p:cNvGrpSpPr/>
          <p:nvPr/>
        </p:nvGrpSpPr>
        <p:grpSpPr>
          <a:xfrm>
            <a:off x="617947" y="1648015"/>
            <a:ext cx="6159062" cy="2545191"/>
            <a:chOff x="617947" y="1648015"/>
            <a:chExt cx="6159062" cy="2545191"/>
          </a:xfrm>
        </p:grpSpPr>
        <p:grpSp>
          <p:nvGrpSpPr>
            <p:cNvPr id="56" name="Group 55">
              <a:extLst>
                <a:ext uri="{FF2B5EF4-FFF2-40B4-BE49-F238E27FC236}">
                  <a16:creationId xmlns:a16="http://schemas.microsoft.com/office/drawing/2014/main" id="{264324CC-08B0-1EE2-A91B-7CAC78FD059E}"/>
                </a:ext>
              </a:extLst>
            </p:cNvPr>
            <p:cNvGrpSpPr/>
            <p:nvPr/>
          </p:nvGrpSpPr>
          <p:grpSpPr>
            <a:xfrm>
              <a:off x="1732875" y="1648015"/>
              <a:ext cx="5044134" cy="2527861"/>
              <a:chOff x="1519515" y="1207872"/>
              <a:chExt cx="5044134" cy="2527861"/>
            </a:xfrm>
          </p:grpSpPr>
          <p:grpSp>
            <p:nvGrpSpPr>
              <p:cNvPr id="61" name="Group 60">
                <a:extLst>
                  <a:ext uri="{FF2B5EF4-FFF2-40B4-BE49-F238E27FC236}">
                    <a16:creationId xmlns:a16="http://schemas.microsoft.com/office/drawing/2014/main" id="{980FBC4A-8C20-7E75-A3B3-93DCBD4497AE}"/>
                  </a:ext>
                </a:extLst>
              </p:cNvPr>
              <p:cNvGrpSpPr/>
              <p:nvPr/>
            </p:nvGrpSpPr>
            <p:grpSpPr>
              <a:xfrm>
                <a:off x="1519515" y="2190769"/>
                <a:ext cx="4139255" cy="957119"/>
                <a:chOff x="1519515" y="2190769"/>
                <a:chExt cx="4139255" cy="957119"/>
              </a:xfrm>
            </p:grpSpPr>
            <p:sp>
              <p:nvSpPr>
                <p:cNvPr id="72" name="TextBox 71">
                  <a:extLst>
                    <a:ext uri="{FF2B5EF4-FFF2-40B4-BE49-F238E27FC236}">
                      <a16:creationId xmlns:a16="http://schemas.microsoft.com/office/drawing/2014/main" id="{FA315880-429E-D270-FB7A-100077E08087}"/>
                    </a:ext>
                  </a:extLst>
                </p:cNvPr>
                <p:cNvSpPr txBox="1"/>
                <p:nvPr/>
              </p:nvSpPr>
              <p:spPr>
                <a:xfrm>
                  <a:off x="1519515" y="2529323"/>
                  <a:ext cx="4139255" cy="618565"/>
                </a:xfrm>
                <a:prstGeom prst="rect">
                  <a:avLst/>
                </a:prstGeom>
                <a:solidFill>
                  <a:schemeClr val="accent3">
                    <a:lumMod val="60000"/>
                    <a:lumOff val="40000"/>
                  </a:schemeClr>
                </a:solidFill>
              </p:spPr>
              <p:txBody>
                <a:bodyPr wrap="square" rtlCol="0">
                  <a:spAutoFit/>
                </a:bodyPr>
                <a:lstStyle/>
                <a:p>
                  <a:endParaRPr lang="en-US" dirty="0"/>
                </a:p>
              </p:txBody>
            </p:sp>
            <p:sp>
              <p:nvSpPr>
                <p:cNvPr id="73" name="TextBox 72">
                  <a:extLst>
                    <a:ext uri="{FF2B5EF4-FFF2-40B4-BE49-F238E27FC236}">
                      <a16:creationId xmlns:a16="http://schemas.microsoft.com/office/drawing/2014/main" id="{ACEA8B1E-E402-35FA-1148-07C4632E039A}"/>
                    </a:ext>
                  </a:extLst>
                </p:cNvPr>
                <p:cNvSpPr txBox="1"/>
                <p:nvPr/>
              </p:nvSpPr>
              <p:spPr>
                <a:xfrm>
                  <a:off x="2225486" y="2190769"/>
                  <a:ext cx="2460813" cy="338554"/>
                </a:xfrm>
                <a:prstGeom prst="rect">
                  <a:avLst/>
                </a:prstGeom>
                <a:solidFill>
                  <a:schemeClr val="tx2">
                    <a:lumMod val="75000"/>
                  </a:schemeClr>
                </a:solidFill>
              </p:spPr>
              <p:txBody>
                <a:bodyPr wrap="square" rtlCol="0">
                  <a:spAutoFit/>
                </a:bodyPr>
                <a:lstStyle/>
                <a:p>
                  <a:endParaRPr lang="en-US" sz="1600" dirty="0">
                    <a:solidFill>
                      <a:schemeClr val="tx2">
                        <a:lumMod val="75000"/>
                      </a:schemeClr>
                    </a:solidFill>
                  </a:endParaRPr>
                </a:p>
              </p:txBody>
            </p:sp>
            <p:sp>
              <p:nvSpPr>
                <p:cNvPr id="74" name="TextBox 73">
                  <a:extLst>
                    <a:ext uri="{FF2B5EF4-FFF2-40B4-BE49-F238E27FC236}">
                      <a16:creationId xmlns:a16="http://schemas.microsoft.com/office/drawing/2014/main" id="{B6A3DD96-4D30-9E2C-5529-76F20F0F3160}"/>
                    </a:ext>
                  </a:extLst>
                </p:cNvPr>
                <p:cNvSpPr txBox="1"/>
                <p:nvPr/>
              </p:nvSpPr>
              <p:spPr>
                <a:xfrm>
                  <a:off x="2931467" y="2207588"/>
                  <a:ext cx="537874" cy="338554"/>
                </a:xfrm>
                <a:prstGeom prst="rect">
                  <a:avLst/>
                </a:prstGeom>
                <a:solidFill>
                  <a:schemeClr val="tx1">
                    <a:lumMod val="85000"/>
                  </a:schemeClr>
                </a:solidFill>
              </p:spPr>
              <p:txBody>
                <a:bodyPr wrap="square" rtlCol="0">
                  <a:spAutoFit/>
                </a:bodyPr>
                <a:lstStyle/>
                <a:p>
                  <a:endParaRPr lang="en-US" sz="1600" dirty="0"/>
                </a:p>
              </p:txBody>
            </p:sp>
          </p:grpSp>
          <p:sp>
            <p:nvSpPr>
              <p:cNvPr id="62" name="TextBox 61">
                <a:extLst>
                  <a:ext uri="{FF2B5EF4-FFF2-40B4-BE49-F238E27FC236}">
                    <a16:creationId xmlns:a16="http://schemas.microsoft.com/office/drawing/2014/main" id="{2D6906F3-C8FF-F963-623A-82BAF6AC7491}"/>
                  </a:ext>
                </a:extLst>
              </p:cNvPr>
              <p:cNvSpPr txBox="1"/>
              <p:nvPr/>
            </p:nvSpPr>
            <p:spPr>
              <a:xfrm>
                <a:off x="1991197" y="3366401"/>
                <a:ext cx="3003964" cy="369332"/>
              </a:xfrm>
              <a:prstGeom prst="rect">
                <a:avLst/>
              </a:prstGeom>
              <a:noFill/>
            </p:spPr>
            <p:txBody>
              <a:bodyPr wrap="none" rtlCol="0">
                <a:spAutoFit/>
              </a:bodyPr>
              <a:lstStyle/>
              <a:p>
                <a:r>
                  <a:rPr lang="en-US" dirty="0">
                    <a:solidFill>
                      <a:schemeClr val="tx2">
                        <a:lumMod val="75000"/>
                      </a:schemeClr>
                    </a:solidFill>
                  </a:rPr>
                  <a:t>Substrate (Silicon or Sapphire)</a:t>
                </a:r>
              </a:p>
            </p:txBody>
          </p:sp>
          <p:sp>
            <p:nvSpPr>
              <p:cNvPr id="64" name="TextBox 63">
                <a:extLst>
                  <a:ext uri="{FF2B5EF4-FFF2-40B4-BE49-F238E27FC236}">
                    <a16:creationId xmlns:a16="http://schemas.microsoft.com/office/drawing/2014/main" id="{0D6CB4F7-B20C-4EDC-00E8-8AC8CDFAF43D}"/>
                  </a:ext>
                </a:extLst>
              </p:cNvPr>
              <p:cNvSpPr txBox="1"/>
              <p:nvPr/>
            </p:nvSpPr>
            <p:spPr>
              <a:xfrm>
                <a:off x="4826827" y="1207872"/>
                <a:ext cx="1736822" cy="646331"/>
              </a:xfrm>
              <a:prstGeom prst="rect">
                <a:avLst/>
              </a:prstGeom>
              <a:noFill/>
            </p:spPr>
            <p:txBody>
              <a:bodyPr wrap="none" rtlCol="0">
                <a:spAutoFit/>
              </a:bodyPr>
              <a:lstStyle/>
              <a:p>
                <a:pPr algn="ctr"/>
                <a:r>
                  <a:rPr lang="en-US" dirty="0">
                    <a:solidFill>
                      <a:schemeClr val="tx2">
                        <a:lumMod val="75000"/>
                      </a:schemeClr>
                    </a:solidFill>
                  </a:rPr>
                  <a:t>Superconductor </a:t>
                </a:r>
              </a:p>
              <a:p>
                <a:pPr algn="ctr"/>
                <a:r>
                  <a:rPr lang="en-US" dirty="0">
                    <a:solidFill>
                      <a:schemeClr val="tx2">
                        <a:lumMod val="75000"/>
                      </a:schemeClr>
                    </a:solidFill>
                  </a:rPr>
                  <a:t>(Al, Nb, Ta)</a:t>
                </a:r>
              </a:p>
            </p:txBody>
          </p:sp>
          <p:sp>
            <p:nvSpPr>
              <p:cNvPr id="65" name="TextBox 64">
                <a:extLst>
                  <a:ext uri="{FF2B5EF4-FFF2-40B4-BE49-F238E27FC236}">
                    <a16:creationId xmlns:a16="http://schemas.microsoft.com/office/drawing/2014/main" id="{1777F4BE-3354-981C-CA0D-E20E319A5E83}"/>
                  </a:ext>
                </a:extLst>
              </p:cNvPr>
              <p:cNvSpPr txBox="1"/>
              <p:nvPr/>
            </p:nvSpPr>
            <p:spPr>
              <a:xfrm>
                <a:off x="2361990" y="1259129"/>
                <a:ext cx="1741631" cy="369332"/>
              </a:xfrm>
              <a:prstGeom prst="rect">
                <a:avLst/>
              </a:prstGeom>
              <a:noFill/>
              <a:ln>
                <a:solidFill>
                  <a:schemeClr val="tx2">
                    <a:lumMod val="75000"/>
                  </a:schemeClr>
                </a:solidFill>
              </a:ln>
            </p:spPr>
            <p:txBody>
              <a:bodyPr wrap="none" rtlCol="0">
                <a:spAutoFit/>
              </a:bodyPr>
              <a:lstStyle/>
              <a:p>
                <a:r>
                  <a:rPr lang="en-US" dirty="0">
                    <a:solidFill>
                      <a:schemeClr val="tx2">
                        <a:lumMod val="75000"/>
                      </a:schemeClr>
                    </a:solidFill>
                  </a:rPr>
                  <a:t>Insulator (Al</a:t>
                </a:r>
                <a:r>
                  <a:rPr lang="en-US" baseline="-25000" dirty="0">
                    <a:solidFill>
                      <a:schemeClr val="tx2">
                        <a:lumMod val="75000"/>
                      </a:schemeClr>
                    </a:solidFill>
                  </a:rPr>
                  <a:t>2</a:t>
                </a:r>
                <a:r>
                  <a:rPr lang="en-US" dirty="0">
                    <a:solidFill>
                      <a:schemeClr val="tx2">
                        <a:lumMod val="75000"/>
                      </a:schemeClr>
                    </a:solidFill>
                  </a:rPr>
                  <a:t>O</a:t>
                </a:r>
                <a:r>
                  <a:rPr lang="en-US" baseline="-25000" dirty="0">
                    <a:solidFill>
                      <a:schemeClr val="tx2">
                        <a:lumMod val="75000"/>
                      </a:schemeClr>
                    </a:solidFill>
                  </a:rPr>
                  <a:t>3</a:t>
                </a:r>
                <a:r>
                  <a:rPr lang="en-US" dirty="0">
                    <a:solidFill>
                      <a:schemeClr val="tx2">
                        <a:lumMod val="75000"/>
                      </a:schemeClr>
                    </a:solidFill>
                  </a:rPr>
                  <a:t>)</a:t>
                </a:r>
              </a:p>
            </p:txBody>
          </p:sp>
          <p:cxnSp>
            <p:nvCxnSpPr>
              <p:cNvPr id="66" name="Straight Arrow Connector 65">
                <a:extLst>
                  <a:ext uri="{FF2B5EF4-FFF2-40B4-BE49-F238E27FC236}">
                    <a16:creationId xmlns:a16="http://schemas.microsoft.com/office/drawing/2014/main" id="{346BB19B-A375-4436-A3B9-84075D9177F4}"/>
                  </a:ext>
                </a:extLst>
              </p:cNvPr>
              <p:cNvCxnSpPr>
                <a:cxnSpLocks/>
              </p:cNvCxnSpPr>
              <p:nvPr/>
            </p:nvCxnSpPr>
            <p:spPr>
              <a:xfrm>
                <a:off x="2998691" y="1600200"/>
                <a:ext cx="134123" cy="590569"/>
              </a:xfrm>
              <a:prstGeom prst="straightConnector1">
                <a:avLst/>
              </a:prstGeom>
              <a:ln w="12700">
                <a:solidFill>
                  <a:schemeClr val="tx2">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956ABA96-89DF-5F53-933A-EC6288A25DAD}"/>
                  </a:ext>
                </a:extLst>
              </p:cNvPr>
              <p:cNvCxnSpPr>
                <a:cxnSpLocks/>
              </p:cNvCxnSpPr>
              <p:nvPr/>
            </p:nvCxnSpPr>
            <p:spPr>
              <a:xfrm flipH="1">
                <a:off x="4391770" y="1771175"/>
                <a:ext cx="834156" cy="419594"/>
              </a:xfrm>
              <a:prstGeom prst="straightConnector1">
                <a:avLst/>
              </a:prstGeom>
              <a:ln w="12700">
                <a:solidFill>
                  <a:schemeClr val="tx2">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56505D48-E1F4-742E-6B58-0B1E61755853}"/>
                  </a:ext>
                </a:extLst>
              </p:cNvPr>
              <p:cNvCxnSpPr>
                <a:cxnSpLocks/>
              </p:cNvCxnSpPr>
              <p:nvPr/>
            </p:nvCxnSpPr>
            <p:spPr>
              <a:xfrm flipV="1">
                <a:off x="3408550" y="3147888"/>
                <a:ext cx="0" cy="263235"/>
              </a:xfrm>
              <a:prstGeom prst="straightConnector1">
                <a:avLst/>
              </a:prstGeom>
              <a:ln w="12700">
                <a:solidFill>
                  <a:schemeClr val="tx2">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DA697848-7073-5373-8549-A6F3CA798BF0}"/>
                  </a:ext>
                </a:extLst>
              </p:cNvPr>
              <p:cNvSpPr txBox="1"/>
              <p:nvPr/>
            </p:nvSpPr>
            <p:spPr>
              <a:xfrm>
                <a:off x="4801244" y="2190769"/>
                <a:ext cx="857525" cy="338554"/>
              </a:xfrm>
              <a:prstGeom prst="rect">
                <a:avLst/>
              </a:prstGeom>
              <a:solidFill>
                <a:schemeClr val="accent5">
                  <a:lumMod val="60000"/>
                  <a:lumOff val="40000"/>
                </a:schemeClr>
              </a:solidFill>
            </p:spPr>
            <p:txBody>
              <a:bodyPr wrap="square" rtlCol="0">
                <a:spAutoFit/>
              </a:bodyPr>
              <a:lstStyle/>
              <a:p>
                <a:endParaRPr lang="en-US" sz="1600" dirty="0">
                  <a:solidFill>
                    <a:schemeClr val="accent2">
                      <a:lumMod val="60000"/>
                      <a:lumOff val="40000"/>
                    </a:schemeClr>
                  </a:solidFill>
                </a:endParaRPr>
              </a:p>
            </p:txBody>
          </p:sp>
          <p:cxnSp>
            <p:nvCxnSpPr>
              <p:cNvPr id="71" name="Straight Arrow Connector 70">
                <a:extLst>
                  <a:ext uri="{FF2B5EF4-FFF2-40B4-BE49-F238E27FC236}">
                    <a16:creationId xmlns:a16="http://schemas.microsoft.com/office/drawing/2014/main" id="{DF79108F-F189-CA1B-C79D-94C22E47F9B1}"/>
                  </a:ext>
                </a:extLst>
              </p:cNvPr>
              <p:cNvCxnSpPr>
                <a:cxnSpLocks/>
              </p:cNvCxnSpPr>
              <p:nvPr/>
            </p:nvCxnSpPr>
            <p:spPr>
              <a:xfrm flipH="1">
                <a:off x="5465197" y="1814299"/>
                <a:ext cx="343407" cy="376470"/>
              </a:xfrm>
              <a:prstGeom prst="straightConnector1">
                <a:avLst/>
              </a:prstGeom>
              <a:ln w="12700">
                <a:solidFill>
                  <a:schemeClr val="tx2">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sp>
          <p:nvSpPr>
            <p:cNvPr id="58" name="TextBox 57">
              <a:extLst>
                <a:ext uri="{FF2B5EF4-FFF2-40B4-BE49-F238E27FC236}">
                  <a16:creationId xmlns:a16="http://schemas.microsoft.com/office/drawing/2014/main" id="{6C39F95E-2E55-322C-0908-99C8A05906CE}"/>
                </a:ext>
              </a:extLst>
            </p:cNvPr>
            <p:cNvSpPr txBox="1"/>
            <p:nvPr/>
          </p:nvSpPr>
          <p:spPr>
            <a:xfrm>
              <a:off x="617947" y="3546875"/>
              <a:ext cx="1314784" cy="646331"/>
            </a:xfrm>
            <a:prstGeom prst="rect">
              <a:avLst/>
            </a:prstGeom>
            <a:noFill/>
          </p:spPr>
          <p:txBody>
            <a:bodyPr wrap="none" rtlCol="0">
              <a:spAutoFit/>
            </a:bodyPr>
            <a:lstStyle/>
            <a:p>
              <a:r>
                <a:rPr lang="en-US" dirty="0">
                  <a:solidFill>
                    <a:schemeClr val="tx2">
                      <a:lumMod val="75000"/>
                    </a:schemeClr>
                  </a:solidFill>
                </a:rPr>
                <a:t>Josephson </a:t>
              </a:r>
            </a:p>
            <a:p>
              <a:r>
                <a:rPr lang="en-US" dirty="0">
                  <a:solidFill>
                    <a:schemeClr val="tx2">
                      <a:lumMod val="75000"/>
                    </a:schemeClr>
                  </a:solidFill>
                </a:rPr>
                <a:t>Junction (JJ)</a:t>
              </a:r>
            </a:p>
          </p:txBody>
        </p:sp>
        <p:cxnSp>
          <p:nvCxnSpPr>
            <p:cNvPr id="59" name="Straight Arrow Connector 58">
              <a:extLst>
                <a:ext uri="{FF2B5EF4-FFF2-40B4-BE49-F238E27FC236}">
                  <a16:creationId xmlns:a16="http://schemas.microsoft.com/office/drawing/2014/main" id="{422F4216-97E3-A3ED-B032-54B5924CABDB}"/>
                </a:ext>
              </a:extLst>
            </p:cNvPr>
            <p:cNvCxnSpPr>
              <a:cxnSpLocks/>
            </p:cNvCxnSpPr>
            <p:nvPr/>
          </p:nvCxnSpPr>
          <p:spPr>
            <a:xfrm>
              <a:off x="2667000" y="3070000"/>
              <a:ext cx="1649981" cy="0"/>
            </a:xfrm>
            <a:prstGeom prst="straightConnector1">
              <a:avLst/>
            </a:prstGeom>
            <a:ln w="12700">
              <a:solidFill>
                <a:schemeClr val="tx2">
                  <a:lumMod val="75000"/>
                </a:schemeClr>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70786C73-A24E-FD49-0D7B-AFEB8C93D6D5}"/>
                </a:ext>
              </a:extLst>
            </p:cNvPr>
            <p:cNvCxnSpPr>
              <a:cxnSpLocks/>
            </p:cNvCxnSpPr>
            <p:nvPr/>
          </p:nvCxnSpPr>
          <p:spPr>
            <a:xfrm flipH="1">
              <a:off x="1748914" y="3093600"/>
              <a:ext cx="1679091" cy="731484"/>
            </a:xfrm>
            <a:prstGeom prst="line">
              <a:avLst/>
            </a:prstGeom>
            <a:ln w="12700">
              <a:solidFill>
                <a:schemeClr val="tx2">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28" name="Title 1">
            <a:extLst>
              <a:ext uri="{FF2B5EF4-FFF2-40B4-BE49-F238E27FC236}">
                <a16:creationId xmlns:a16="http://schemas.microsoft.com/office/drawing/2014/main" id="{15E3E5C0-BA5D-DF52-0179-AE5573A43821}"/>
              </a:ext>
            </a:extLst>
          </p:cNvPr>
          <p:cNvSpPr>
            <a:spLocks noGrp="1"/>
          </p:cNvSpPr>
          <p:nvPr>
            <p:ph type="title"/>
          </p:nvPr>
        </p:nvSpPr>
        <p:spPr>
          <a:xfrm>
            <a:off x="2361990" y="-51560"/>
            <a:ext cx="7048982" cy="1546652"/>
          </a:xfrm>
        </p:spPr>
        <p:txBody>
          <a:bodyPr>
            <a:noAutofit/>
          </a:bodyPr>
          <a:lstStyle/>
          <a:p>
            <a:pPr algn="ctr"/>
            <a:br>
              <a:rPr lang="en-US" sz="3200" dirty="0">
                <a:solidFill>
                  <a:schemeClr val="bg1"/>
                </a:solidFill>
              </a:rPr>
            </a:br>
            <a:r>
              <a:rPr lang="en-US" sz="3200" dirty="0">
                <a:solidFill>
                  <a:schemeClr val="bg1"/>
                </a:solidFill>
              </a:rPr>
              <a:t>How can we detect particles with qubits?</a:t>
            </a:r>
            <a:br>
              <a:rPr lang="en-US" sz="3200" dirty="0">
                <a:solidFill>
                  <a:schemeClr val="bg1"/>
                </a:solidFill>
              </a:rPr>
            </a:br>
            <a:endParaRPr lang="en-US" sz="3200" dirty="0">
              <a:solidFill>
                <a:schemeClr val="bg1"/>
              </a:solidFill>
            </a:endParaRPr>
          </a:p>
        </p:txBody>
      </p:sp>
      <p:sp>
        <p:nvSpPr>
          <p:cNvPr id="2" name="Slide Number Placeholder 1">
            <a:extLst>
              <a:ext uri="{FF2B5EF4-FFF2-40B4-BE49-F238E27FC236}">
                <a16:creationId xmlns:a16="http://schemas.microsoft.com/office/drawing/2014/main" id="{250A00CF-3D19-3908-28A4-BC7F3812E586}"/>
              </a:ext>
            </a:extLst>
          </p:cNvPr>
          <p:cNvSpPr>
            <a:spLocks noGrp="1"/>
          </p:cNvSpPr>
          <p:nvPr>
            <p:ph type="sldNum" sz="quarter" idx="12"/>
          </p:nvPr>
        </p:nvSpPr>
        <p:spPr/>
        <p:txBody>
          <a:bodyPr/>
          <a:lstStyle/>
          <a:p>
            <a:fld id="{9E4C0264-4E57-C843-99A1-13CB9086F4F6}" type="slidenum">
              <a:rPr lang="en-US" smtClean="0">
                <a:solidFill>
                  <a:schemeClr val="bg1"/>
                </a:solidFill>
              </a:rPr>
              <a:t>7</a:t>
            </a:fld>
            <a:endParaRPr lang="en-US">
              <a:solidFill>
                <a:schemeClr val="bg1"/>
              </a:solidFill>
            </a:endParaRPr>
          </a:p>
        </p:txBody>
      </p:sp>
      <p:grpSp>
        <p:nvGrpSpPr>
          <p:cNvPr id="6" name="Group 5">
            <a:extLst>
              <a:ext uri="{FF2B5EF4-FFF2-40B4-BE49-F238E27FC236}">
                <a16:creationId xmlns:a16="http://schemas.microsoft.com/office/drawing/2014/main" id="{5A6CCCD3-C578-A8FC-DCE0-F4BE38F3C13A}"/>
              </a:ext>
            </a:extLst>
          </p:cNvPr>
          <p:cNvGrpSpPr/>
          <p:nvPr/>
        </p:nvGrpSpPr>
        <p:grpSpPr>
          <a:xfrm>
            <a:off x="2493491" y="2642169"/>
            <a:ext cx="427839" cy="300019"/>
            <a:chOff x="5327008" y="3859905"/>
            <a:chExt cx="427839" cy="300019"/>
          </a:xfrm>
        </p:grpSpPr>
        <p:sp>
          <p:nvSpPr>
            <p:cNvPr id="3" name="Oval 2">
              <a:extLst>
                <a:ext uri="{FF2B5EF4-FFF2-40B4-BE49-F238E27FC236}">
                  <a16:creationId xmlns:a16="http://schemas.microsoft.com/office/drawing/2014/main" id="{E90918CE-4538-E40B-1D90-1278AB58DEEE}"/>
                </a:ext>
              </a:extLst>
            </p:cNvPr>
            <p:cNvSpPr/>
            <p:nvPr/>
          </p:nvSpPr>
          <p:spPr>
            <a:xfrm>
              <a:off x="5327008" y="3859905"/>
              <a:ext cx="427839" cy="300019"/>
            </a:xfrm>
            <a:prstGeom prst="ellipse">
              <a:avLst/>
            </a:prstGeom>
            <a:solidFill>
              <a:schemeClr val="tx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id="{E16D43CD-8D88-304B-EF89-74FF44853459}"/>
                </a:ext>
              </a:extLst>
            </p:cNvPr>
            <p:cNvSpPr/>
            <p:nvPr/>
          </p:nvSpPr>
          <p:spPr>
            <a:xfrm>
              <a:off x="5404336" y="3972313"/>
              <a:ext cx="108749" cy="96009"/>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7E0337D7-8D3D-4113-AF32-02DA95E374E6}"/>
                </a:ext>
              </a:extLst>
            </p:cNvPr>
            <p:cNvSpPr/>
            <p:nvPr/>
          </p:nvSpPr>
          <p:spPr>
            <a:xfrm>
              <a:off x="5572559" y="3961909"/>
              <a:ext cx="108749" cy="96009"/>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E9E0E446-09D6-A322-A85F-78B25A00C1A0}"/>
              </a:ext>
            </a:extLst>
          </p:cNvPr>
          <p:cNvGrpSpPr/>
          <p:nvPr/>
        </p:nvGrpSpPr>
        <p:grpSpPr>
          <a:xfrm>
            <a:off x="3949222" y="2642167"/>
            <a:ext cx="427839" cy="300019"/>
            <a:chOff x="5327008" y="3859905"/>
            <a:chExt cx="427839" cy="300019"/>
          </a:xfrm>
        </p:grpSpPr>
        <p:sp>
          <p:nvSpPr>
            <p:cNvPr id="18" name="Oval 17">
              <a:extLst>
                <a:ext uri="{FF2B5EF4-FFF2-40B4-BE49-F238E27FC236}">
                  <a16:creationId xmlns:a16="http://schemas.microsoft.com/office/drawing/2014/main" id="{0C2A1977-A23C-1495-D2AC-752F7DF61ABA}"/>
                </a:ext>
              </a:extLst>
            </p:cNvPr>
            <p:cNvSpPr/>
            <p:nvPr/>
          </p:nvSpPr>
          <p:spPr>
            <a:xfrm>
              <a:off x="5327008" y="3859905"/>
              <a:ext cx="427839" cy="300019"/>
            </a:xfrm>
            <a:prstGeom prst="ellipse">
              <a:avLst/>
            </a:prstGeom>
            <a:solidFill>
              <a:schemeClr val="tx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69657238-BE94-C803-8868-ADAF1AF72E94}"/>
                </a:ext>
              </a:extLst>
            </p:cNvPr>
            <p:cNvSpPr/>
            <p:nvPr/>
          </p:nvSpPr>
          <p:spPr>
            <a:xfrm>
              <a:off x="5404336" y="3972313"/>
              <a:ext cx="108749" cy="96009"/>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BBBF87F-4438-0BAD-5B8C-7CF3B577269D}"/>
                </a:ext>
              </a:extLst>
            </p:cNvPr>
            <p:cNvSpPr/>
            <p:nvPr/>
          </p:nvSpPr>
          <p:spPr>
            <a:xfrm>
              <a:off x="5572559" y="3961909"/>
              <a:ext cx="108749" cy="96009"/>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46">
            <a:extLst>
              <a:ext uri="{FF2B5EF4-FFF2-40B4-BE49-F238E27FC236}">
                <a16:creationId xmlns:a16="http://schemas.microsoft.com/office/drawing/2014/main" id="{5E563488-E90E-B17E-A7AC-9E9EB322C6DC}"/>
              </a:ext>
            </a:extLst>
          </p:cNvPr>
          <p:cNvGrpSpPr/>
          <p:nvPr/>
        </p:nvGrpSpPr>
        <p:grpSpPr>
          <a:xfrm>
            <a:off x="4418467" y="2644398"/>
            <a:ext cx="427839" cy="300019"/>
            <a:chOff x="5327008" y="3859905"/>
            <a:chExt cx="427839" cy="300019"/>
          </a:xfrm>
        </p:grpSpPr>
        <p:sp>
          <p:nvSpPr>
            <p:cNvPr id="48" name="Oval 47">
              <a:extLst>
                <a:ext uri="{FF2B5EF4-FFF2-40B4-BE49-F238E27FC236}">
                  <a16:creationId xmlns:a16="http://schemas.microsoft.com/office/drawing/2014/main" id="{8AF5E143-C922-31F5-4B89-EDE282BBA177}"/>
                </a:ext>
              </a:extLst>
            </p:cNvPr>
            <p:cNvSpPr/>
            <p:nvPr/>
          </p:nvSpPr>
          <p:spPr>
            <a:xfrm>
              <a:off x="5327008" y="3859905"/>
              <a:ext cx="427839" cy="300019"/>
            </a:xfrm>
            <a:prstGeom prst="ellipse">
              <a:avLst/>
            </a:prstGeom>
            <a:solidFill>
              <a:schemeClr val="tx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Oval 48">
              <a:extLst>
                <a:ext uri="{FF2B5EF4-FFF2-40B4-BE49-F238E27FC236}">
                  <a16:creationId xmlns:a16="http://schemas.microsoft.com/office/drawing/2014/main" id="{6FD46D97-ABD5-D3E4-24D7-4D14E740D440}"/>
                </a:ext>
              </a:extLst>
            </p:cNvPr>
            <p:cNvSpPr/>
            <p:nvPr/>
          </p:nvSpPr>
          <p:spPr>
            <a:xfrm>
              <a:off x="5404336" y="3972313"/>
              <a:ext cx="108749" cy="96009"/>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76624127-DE36-945C-E7EB-991C214914EE}"/>
                </a:ext>
              </a:extLst>
            </p:cNvPr>
            <p:cNvSpPr/>
            <p:nvPr/>
          </p:nvSpPr>
          <p:spPr>
            <a:xfrm>
              <a:off x="5572559" y="3961909"/>
              <a:ext cx="108749" cy="96009"/>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5C52A9B0-11CF-26AF-4AF0-05205D5FCB85}"/>
              </a:ext>
            </a:extLst>
          </p:cNvPr>
          <p:cNvGrpSpPr/>
          <p:nvPr/>
        </p:nvGrpSpPr>
        <p:grpSpPr>
          <a:xfrm>
            <a:off x="5212166" y="2663074"/>
            <a:ext cx="427839" cy="300019"/>
            <a:chOff x="5327008" y="3859905"/>
            <a:chExt cx="427839" cy="300019"/>
          </a:xfrm>
        </p:grpSpPr>
        <p:sp>
          <p:nvSpPr>
            <p:cNvPr id="52" name="Oval 51">
              <a:extLst>
                <a:ext uri="{FF2B5EF4-FFF2-40B4-BE49-F238E27FC236}">
                  <a16:creationId xmlns:a16="http://schemas.microsoft.com/office/drawing/2014/main" id="{E13D7463-18AC-DC61-7F97-88A47AB6F373}"/>
                </a:ext>
              </a:extLst>
            </p:cNvPr>
            <p:cNvSpPr/>
            <p:nvPr/>
          </p:nvSpPr>
          <p:spPr>
            <a:xfrm>
              <a:off x="5327008" y="3859905"/>
              <a:ext cx="427839" cy="300019"/>
            </a:xfrm>
            <a:prstGeom prst="ellipse">
              <a:avLst/>
            </a:prstGeom>
            <a:solidFill>
              <a:schemeClr val="tx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a:extLst>
                <a:ext uri="{FF2B5EF4-FFF2-40B4-BE49-F238E27FC236}">
                  <a16:creationId xmlns:a16="http://schemas.microsoft.com/office/drawing/2014/main" id="{7CEAC529-7046-7C5D-0E5E-BD69FD71EDEE}"/>
                </a:ext>
              </a:extLst>
            </p:cNvPr>
            <p:cNvSpPr/>
            <p:nvPr/>
          </p:nvSpPr>
          <p:spPr>
            <a:xfrm>
              <a:off x="5404336" y="3972313"/>
              <a:ext cx="108749" cy="96009"/>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1D7D502C-5BC2-B49B-1563-C6C472DA8BE9}"/>
                </a:ext>
              </a:extLst>
            </p:cNvPr>
            <p:cNvSpPr/>
            <p:nvPr/>
          </p:nvSpPr>
          <p:spPr>
            <a:xfrm>
              <a:off x="5572559" y="3961909"/>
              <a:ext cx="108749" cy="96009"/>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76" name="Straight Arrow Connector 75">
            <a:extLst>
              <a:ext uri="{FF2B5EF4-FFF2-40B4-BE49-F238E27FC236}">
                <a16:creationId xmlns:a16="http://schemas.microsoft.com/office/drawing/2014/main" id="{822F00EE-2C16-E704-2AAB-7C4D436B05FB}"/>
              </a:ext>
            </a:extLst>
          </p:cNvPr>
          <p:cNvCxnSpPr>
            <a:cxnSpLocks/>
          </p:cNvCxnSpPr>
          <p:nvPr/>
        </p:nvCxnSpPr>
        <p:spPr>
          <a:xfrm>
            <a:off x="1865965" y="2197791"/>
            <a:ext cx="716608" cy="520031"/>
          </a:xfrm>
          <a:prstGeom prst="straightConnector1">
            <a:avLst/>
          </a:prstGeom>
          <a:ln w="12700">
            <a:solidFill>
              <a:schemeClr val="tx2">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62253287-4AF6-8AA6-6B5B-6BD6C7AB7A12}"/>
              </a:ext>
            </a:extLst>
          </p:cNvPr>
          <p:cNvSpPr txBox="1"/>
          <p:nvPr/>
        </p:nvSpPr>
        <p:spPr>
          <a:xfrm>
            <a:off x="789711" y="1914765"/>
            <a:ext cx="1287532" cy="923330"/>
          </a:xfrm>
          <a:prstGeom prst="rect">
            <a:avLst/>
          </a:prstGeom>
          <a:noFill/>
        </p:spPr>
        <p:txBody>
          <a:bodyPr wrap="none" rtlCol="0">
            <a:spAutoFit/>
          </a:bodyPr>
          <a:lstStyle/>
          <a:p>
            <a:r>
              <a:rPr lang="en-US" dirty="0">
                <a:solidFill>
                  <a:schemeClr val="bg1"/>
                </a:solidFill>
              </a:rPr>
              <a:t>Cooper pair</a:t>
            </a:r>
          </a:p>
          <a:p>
            <a:r>
              <a:rPr lang="en-US" dirty="0">
                <a:solidFill>
                  <a:schemeClr val="bg1"/>
                </a:solidFill>
              </a:rPr>
              <a:t>(paired </a:t>
            </a:r>
          </a:p>
          <a:p>
            <a:r>
              <a:rPr lang="en-US" dirty="0">
                <a:solidFill>
                  <a:schemeClr val="bg1"/>
                </a:solidFill>
              </a:rPr>
              <a:t>electrons)</a:t>
            </a:r>
          </a:p>
        </p:txBody>
      </p:sp>
      <p:sp>
        <p:nvSpPr>
          <p:cNvPr id="8" name="TextBox 7">
            <a:extLst>
              <a:ext uri="{FF2B5EF4-FFF2-40B4-BE49-F238E27FC236}">
                <a16:creationId xmlns:a16="http://schemas.microsoft.com/office/drawing/2014/main" id="{A7202B73-3F74-2280-59F7-AB60E7F22552}"/>
              </a:ext>
            </a:extLst>
          </p:cNvPr>
          <p:cNvSpPr txBox="1"/>
          <p:nvPr/>
        </p:nvSpPr>
        <p:spPr>
          <a:xfrm>
            <a:off x="7138513" y="2254442"/>
            <a:ext cx="4110036" cy="2708434"/>
          </a:xfrm>
          <a:prstGeom prst="rect">
            <a:avLst/>
          </a:prstGeom>
          <a:noFill/>
        </p:spPr>
        <p:txBody>
          <a:bodyPr wrap="none" rtlCol="0">
            <a:spAutoFit/>
          </a:bodyPr>
          <a:lstStyle/>
          <a:p>
            <a:pPr algn="ctr"/>
            <a:r>
              <a:rPr lang="en-US" sz="2000" b="1" dirty="0">
                <a:solidFill>
                  <a:srgbClr val="008F00"/>
                </a:solidFill>
              </a:rPr>
              <a:t>Cooper pair breaking energy</a:t>
            </a:r>
          </a:p>
          <a:p>
            <a:pPr algn="ctr"/>
            <a:r>
              <a:rPr lang="en-US" sz="2000" b="1" dirty="0">
                <a:solidFill>
                  <a:srgbClr val="008F00"/>
                </a:solidFill>
              </a:rPr>
              <a:t>(2Δ bandgap)  </a:t>
            </a:r>
          </a:p>
          <a:p>
            <a:pPr algn="ctr"/>
            <a:r>
              <a:rPr lang="en-US" sz="2000" b="1" dirty="0">
                <a:solidFill>
                  <a:srgbClr val="008F00"/>
                </a:solidFill>
              </a:rPr>
              <a:t>in the superconductor </a:t>
            </a:r>
          </a:p>
          <a:p>
            <a:pPr algn="ctr"/>
            <a:r>
              <a:rPr lang="en-US" sz="2000" b="1" dirty="0">
                <a:solidFill>
                  <a:srgbClr val="008F00"/>
                </a:solidFill>
              </a:rPr>
              <a:t>governs energy scale!</a:t>
            </a:r>
          </a:p>
          <a:p>
            <a:r>
              <a:rPr lang="en-US" dirty="0">
                <a:solidFill>
                  <a:srgbClr val="008F00"/>
                </a:solidFill>
              </a:rPr>
              <a:t>(Al: 0.3 </a:t>
            </a:r>
            <a:r>
              <a:rPr lang="en-US" dirty="0" err="1">
                <a:solidFill>
                  <a:srgbClr val="008F00"/>
                </a:solidFill>
              </a:rPr>
              <a:t>meV</a:t>
            </a:r>
            <a:r>
              <a:rPr lang="en-US" dirty="0">
                <a:solidFill>
                  <a:srgbClr val="008F00"/>
                </a:solidFill>
              </a:rPr>
              <a:t> , Nb: 3 </a:t>
            </a:r>
            <a:r>
              <a:rPr lang="en-US" dirty="0" err="1">
                <a:solidFill>
                  <a:srgbClr val="008F00"/>
                </a:solidFill>
              </a:rPr>
              <a:t>meV</a:t>
            </a:r>
            <a:r>
              <a:rPr lang="en-US" dirty="0">
                <a:solidFill>
                  <a:srgbClr val="008F00"/>
                </a:solidFill>
              </a:rPr>
              <a:t> and Ta: 1.5 </a:t>
            </a:r>
            <a:r>
              <a:rPr lang="en-US" dirty="0" err="1">
                <a:solidFill>
                  <a:srgbClr val="008F00"/>
                </a:solidFill>
              </a:rPr>
              <a:t>meV</a:t>
            </a:r>
            <a:r>
              <a:rPr lang="en-US" dirty="0">
                <a:solidFill>
                  <a:srgbClr val="008F00"/>
                </a:solidFill>
              </a:rPr>
              <a:t>)</a:t>
            </a:r>
          </a:p>
          <a:p>
            <a:pPr algn="ctr"/>
            <a:endParaRPr lang="en-US" sz="2400" b="1" dirty="0">
              <a:solidFill>
                <a:srgbClr val="008F00"/>
              </a:solidFill>
            </a:endParaRPr>
          </a:p>
          <a:p>
            <a:pPr algn="ctr"/>
            <a:endParaRPr lang="en-US" sz="2400" dirty="0">
              <a:solidFill>
                <a:srgbClr val="008F00"/>
              </a:solidFill>
            </a:endParaRPr>
          </a:p>
          <a:p>
            <a:pPr algn="ctr"/>
            <a:endParaRPr lang="en-US" sz="2400" dirty="0">
              <a:solidFill>
                <a:srgbClr val="008F00"/>
              </a:solidFill>
            </a:endParaRPr>
          </a:p>
        </p:txBody>
      </p:sp>
      <p:grpSp>
        <p:nvGrpSpPr>
          <p:cNvPr id="13" name="Group 12">
            <a:extLst>
              <a:ext uri="{FF2B5EF4-FFF2-40B4-BE49-F238E27FC236}">
                <a16:creationId xmlns:a16="http://schemas.microsoft.com/office/drawing/2014/main" id="{54369C1D-AF69-CD35-A1CF-CB7C3378A3DA}"/>
              </a:ext>
            </a:extLst>
          </p:cNvPr>
          <p:cNvGrpSpPr/>
          <p:nvPr/>
        </p:nvGrpSpPr>
        <p:grpSpPr>
          <a:xfrm>
            <a:off x="2290522" y="5618668"/>
            <a:ext cx="7610956" cy="894062"/>
            <a:chOff x="1635760" y="4686887"/>
            <a:chExt cx="8808720" cy="1669463"/>
          </a:xfrm>
        </p:grpSpPr>
        <p:sp>
          <p:nvSpPr>
            <p:cNvPr id="14" name="TextBox 13">
              <a:extLst>
                <a:ext uri="{FF2B5EF4-FFF2-40B4-BE49-F238E27FC236}">
                  <a16:creationId xmlns:a16="http://schemas.microsoft.com/office/drawing/2014/main" id="{129D3D06-6190-EB09-2558-8C16A15C1712}"/>
                </a:ext>
              </a:extLst>
            </p:cNvPr>
            <p:cNvSpPr txBox="1"/>
            <p:nvPr/>
          </p:nvSpPr>
          <p:spPr>
            <a:xfrm>
              <a:off x="2801444" y="5188922"/>
              <a:ext cx="6589110" cy="645859"/>
            </a:xfrm>
            <a:prstGeom prst="rect">
              <a:avLst/>
            </a:prstGeom>
            <a:noFill/>
          </p:spPr>
          <p:txBody>
            <a:bodyPr wrap="none" rtlCol="0">
              <a:spAutoFit/>
            </a:bodyPr>
            <a:lstStyle/>
            <a:p>
              <a:pPr algn="ctr"/>
              <a:r>
                <a:rPr lang="en-US" sz="2000" dirty="0">
                  <a:solidFill>
                    <a:schemeClr val="tx1">
                      <a:lumMod val="75000"/>
                    </a:schemeClr>
                  </a:solidFill>
                </a:rPr>
                <a:t>What kind of energy sensitivity can we get with Qubits?</a:t>
              </a:r>
            </a:p>
          </p:txBody>
        </p:sp>
        <p:sp>
          <p:nvSpPr>
            <p:cNvPr id="15" name="Donut 14">
              <a:extLst>
                <a:ext uri="{FF2B5EF4-FFF2-40B4-BE49-F238E27FC236}">
                  <a16:creationId xmlns:a16="http://schemas.microsoft.com/office/drawing/2014/main" id="{35069EDD-0FAA-43EB-59CA-7E9466F3D3F1}"/>
                </a:ext>
              </a:extLst>
            </p:cNvPr>
            <p:cNvSpPr/>
            <p:nvPr/>
          </p:nvSpPr>
          <p:spPr>
            <a:xfrm>
              <a:off x="1635760" y="4686887"/>
              <a:ext cx="8808720" cy="1669463"/>
            </a:xfrm>
            <a:prstGeom prst="donut">
              <a:avLst>
                <a:gd name="adj" fmla="val 6699"/>
              </a:avLst>
            </a:prstGeom>
            <a:noFill/>
            <a:ln>
              <a:solidFill>
                <a:schemeClr val="tx1">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41382509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4D63C5B-CBC7-5B3C-9517-0287A170C991}"/>
            </a:ext>
          </a:extLst>
        </p:cNvPr>
        <p:cNvGrpSpPr/>
        <p:nvPr/>
      </p:nvGrpSpPr>
      <p:grpSpPr>
        <a:xfrm>
          <a:off x="0" y="0"/>
          <a:ext cx="0" cy="0"/>
          <a:chOff x="0" y="0"/>
          <a:chExt cx="0" cy="0"/>
        </a:xfrm>
      </p:grpSpPr>
      <p:grpSp>
        <p:nvGrpSpPr>
          <p:cNvPr id="55" name="Group 54">
            <a:extLst>
              <a:ext uri="{FF2B5EF4-FFF2-40B4-BE49-F238E27FC236}">
                <a16:creationId xmlns:a16="http://schemas.microsoft.com/office/drawing/2014/main" id="{BBCDF9FE-30E8-BC4D-84CD-D9E8FD9BA2FF}"/>
              </a:ext>
            </a:extLst>
          </p:cNvPr>
          <p:cNvGrpSpPr/>
          <p:nvPr/>
        </p:nvGrpSpPr>
        <p:grpSpPr>
          <a:xfrm>
            <a:off x="617947" y="1648015"/>
            <a:ext cx="6159062" cy="2545191"/>
            <a:chOff x="617947" y="1648015"/>
            <a:chExt cx="6159062" cy="2545191"/>
          </a:xfrm>
        </p:grpSpPr>
        <p:grpSp>
          <p:nvGrpSpPr>
            <p:cNvPr id="56" name="Group 55">
              <a:extLst>
                <a:ext uri="{FF2B5EF4-FFF2-40B4-BE49-F238E27FC236}">
                  <a16:creationId xmlns:a16="http://schemas.microsoft.com/office/drawing/2014/main" id="{FF023322-D190-4326-EEB2-A605BC8C8FDE}"/>
                </a:ext>
              </a:extLst>
            </p:cNvPr>
            <p:cNvGrpSpPr/>
            <p:nvPr/>
          </p:nvGrpSpPr>
          <p:grpSpPr>
            <a:xfrm>
              <a:off x="1732875" y="1648015"/>
              <a:ext cx="5044134" cy="2527861"/>
              <a:chOff x="1519515" y="1207872"/>
              <a:chExt cx="5044134" cy="2527861"/>
            </a:xfrm>
          </p:grpSpPr>
          <p:grpSp>
            <p:nvGrpSpPr>
              <p:cNvPr id="61" name="Group 60">
                <a:extLst>
                  <a:ext uri="{FF2B5EF4-FFF2-40B4-BE49-F238E27FC236}">
                    <a16:creationId xmlns:a16="http://schemas.microsoft.com/office/drawing/2014/main" id="{3997297B-33B4-537D-9492-7687E22BB520}"/>
                  </a:ext>
                </a:extLst>
              </p:cNvPr>
              <p:cNvGrpSpPr/>
              <p:nvPr/>
            </p:nvGrpSpPr>
            <p:grpSpPr>
              <a:xfrm>
                <a:off x="1519515" y="2190769"/>
                <a:ext cx="4139255" cy="957119"/>
                <a:chOff x="1519515" y="2190769"/>
                <a:chExt cx="4139255" cy="957119"/>
              </a:xfrm>
            </p:grpSpPr>
            <p:sp>
              <p:nvSpPr>
                <p:cNvPr id="72" name="TextBox 71">
                  <a:extLst>
                    <a:ext uri="{FF2B5EF4-FFF2-40B4-BE49-F238E27FC236}">
                      <a16:creationId xmlns:a16="http://schemas.microsoft.com/office/drawing/2014/main" id="{72F4B124-C4AA-FF56-0168-D2C63127D385}"/>
                    </a:ext>
                  </a:extLst>
                </p:cNvPr>
                <p:cNvSpPr txBox="1"/>
                <p:nvPr/>
              </p:nvSpPr>
              <p:spPr>
                <a:xfrm>
                  <a:off x="1519515" y="2529323"/>
                  <a:ext cx="4139255" cy="618565"/>
                </a:xfrm>
                <a:prstGeom prst="rect">
                  <a:avLst/>
                </a:prstGeom>
                <a:solidFill>
                  <a:schemeClr val="accent3">
                    <a:lumMod val="60000"/>
                    <a:lumOff val="40000"/>
                  </a:schemeClr>
                </a:solidFill>
              </p:spPr>
              <p:txBody>
                <a:bodyPr wrap="square" rtlCol="0">
                  <a:spAutoFit/>
                </a:bodyPr>
                <a:lstStyle/>
                <a:p>
                  <a:endParaRPr lang="en-US" dirty="0"/>
                </a:p>
              </p:txBody>
            </p:sp>
            <p:sp>
              <p:nvSpPr>
                <p:cNvPr id="73" name="TextBox 72">
                  <a:extLst>
                    <a:ext uri="{FF2B5EF4-FFF2-40B4-BE49-F238E27FC236}">
                      <a16:creationId xmlns:a16="http://schemas.microsoft.com/office/drawing/2014/main" id="{391F80F2-60F3-06F6-598E-32361C3C9E12}"/>
                    </a:ext>
                  </a:extLst>
                </p:cNvPr>
                <p:cNvSpPr txBox="1"/>
                <p:nvPr/>
              </p:nvSpPr>
              <p:spPr>
                <a:xfrm>
                  <a:off x="2225486" y="2190769"/>
                  <a:ext cx="2460813" cy="338554"/>
                </a:xfrm>
                <a:prstGeom prst="rect">
                  <a:avLst/>
                </a:prstGeom>
                <a:solidFill>
                  <a:schemeClr val="tx2">
                    <a:lumMod val="75000"/>
                  </a:schemeClr>
                </a:solidFill>
              </p:spPr>
              <p:txBody>
                <a:bodyPr wrap="square" rtlCol="0">
                  <a:spAutoFit/>
                </a:bodyPr>
                <a:lstStyle/>
                <a:p>
                  <a:endParaRPr lang="en-US" sz="1600" dirty="0">
                    <a:solidFill>
                      <a:schemeClr val="tx2">
                        <a:lumMod val="75000"/>
                      </a:schemeClr>
                    </a:solidFill>
                  </a:endParaRPr>
                </a:p>
              </p:txBody>
            </p:sp>
            <p:sp>
              <p:nvSpPr>
                <p:cNvPr id="74" name="TextBox 73">
                  <a:extLst>
                    <a:ext uri="{FF2B5EF4-FFF2-40B4-BE49-F238E27FC236}">
                      <a16:creationId xmlns:a16="http://schemas.microsoft.com/office/drawing/2014/main" id="{B0AC8E3A-B801-F8E2-A207-DDB7B7CDA757}"/>
                    </a:ext>
                  </a:extLst>
                </p:cNvPr>
                <p:cNvSpPr txBox="1"/>
                <p:nvPr/>
              </p:nvSpPr>
              <p:spPr>
                <a:xfrm>
                  <a:off x="2931467" y="2207588"/>
                  <a:ext cx="537874" cy="338554"/>
                </a:xfrm>
                <a:prstGeom prst="rect">
                  <a:avLst/>
                </a:prstGeom>
                <a:solidFill>
                  <a:schemeClr val="tx1">
                    <a:lumMod val="85000"/>
                  </a:schemeClr>
                </a:solidFill>
              </p:spPr>
              <p:txBody>
                <a:bodyPr wrap="square" rtlCol="0">
                  <a:spAutoFit/>
                </a:bodyPr>
                <a:lstStyle/>
                <a:p>
                  <a:endParaRPr lang="en-US" sz="1600" dirty="0"/>
                </a:p>
              </p:txBody>
            </p:sp>
          </p:grpSp>
          <p:sp>
            <p:nvSpPr>
              <p:cNvPr id="62" name="TextBox 61">
                <a:extLst>
                  <a:ext uri="{FF2B5EF4-FFF2-40B4-BE49-F238E27FC236}">
                    <a16:creationId xmlns:a16="http://schemas.microsoft.com/office/drawing/2014/main" id="{737B11BA-E98C-F9B5-833C-FF29A7DF3E8D}"/>
                  </a:ext>
                </a:extLst>
              </p:cNvPr>
              <p:cNvSpPr txBox="1"/>
              <p:nvPr/>
            </p:nvSpPr>
            <p:spPr>
              <a:xfrm>
                <a:off x="1991197" y="3366401"/>
                <a:ext cx="3003964" cy="369332"/>
              </a:xfrm>
              <a:prstGeom prst="rect">
                <a:avLst/>
              </a:prstGeom>
              <a:noFill/>
              <a:ln>
                <a:solidFill>
                  <a:schemeClr val="tx2">
                    <a:lumMod val="75000"/>
                  </a:schemeClr>
                </a:solidFill>
              </a:ln>
            </p:spPr>
            <p:txBody>
              <a:bodyPr wrap="none" rtlCol="0">
                <a:spAutoFit/>
              </a:bodyPr>
              <a:lstStyle/>
              <a:p>
                <a:r>
                  <a:rPr lang="en-US" dirty="0">
                    <a:solidFill>
                      <a:schemeClr val="tx2">
                        <a:lumMod val="75000"/>
                      </a:schemeClr>
                    </a:solidFill>
                  </a:rPr>
                  <a:t>Substrate (Silicon or Sapphire)</a:t>
                </a:r>
              </a:p>
            </p:txBody>
          </p:sp>
          <p:sp>
            <p:nvSpPr>
              <p:cNvPr id="64" name="TextBox 63">
                <a:extLst>
                  <a:ext uri="{FF2B5EF4-FFF2-40B4-BE49-F238E27FC236}">
                    <a16:creationId xmlns:a16="http://schemas.microsoft.com/office/drawing/2014/main" id="{0FF4330E-399F-716F-A14F-317234CC8ED6}"/>
                  </a:ext>
                </a:extLst>
              </p:cNvPr>
              <p:cNvSpPr txBox="1"/>
              <p:nvPr/>
            </p:nvSpPr>
            <p:spPr>
              <a:xfrm>
                <a:off x="4826827" y="1207872"/>
                <a:ext cx="1736822" cy="646331"/>
              </a:xfrm>
              <a:prstGeom prst="rect">
                <a:avLst/>
              </a:prstGeom>
              <a:noFill/>
              <a:ln>
                <a:solidFill>
                  <a:schemeClr val="tx2">
                    <a:lumMod val="75000"/>
                  </a:schemeClr>
                </a:solidFill>
              </a:ln>
            </p:spPr>
            <p:txBody>
              <a:bodyPr wrap="none" rtlCol="0">
                <a:spAutoFit/>
              </a:bodyPr>
              <a:lstStyle/>
              <a:p>
                <a:pPr algn="ctr"/>
                <a:r>
                  <a:rPr lang="en-US" dirty="0">
                    <a:solidFill>
                      <a:schemeClr val="tx2">
                        <a:lumMod val="75000"/>
                      </a:schemeClr>
                    </a:solidFill>
                  </a:rPr>
                  <a:t>Superconductor </a:t>
                </a:r>
              </a:p>
              <a:p>
                <a:pPr algn="ctr"/>
                <a:r>
                  <a:rPr lang="en-US" dirty="0">
                    <a:solidFill>
                      <a:schemeClr val="tx2">
                        <a:lumMod val="75000"/>
                      </a:schemeClr>
                    </a:solidFill>
                  </a:rPr>
                  <a:t>(Al, Nb, Ta)</a:t>
                </a:r>
              </a:p>
            </p:txBody>
          </p:sp>
          <p:sp>
            <p:nvSpPr>
              <p:cNvPr id="65" name="TextBox 64">
                <a:extLst>
                  <a:ext uri="{FF2B5EF4-FFF2-40B4-BE49-F238E27FC236}">
                    <a16:creationId xmlns:a16="http://schemas.microsoft.com/office/drawing/2014/main" id="{7479637C-A4A4-BB7F-005F-3BED026C107C}"/>
                  </a:ext>
                </a:extLst>
              </p:cNvPr>
              <p:cNvSpPr txBox="1"/>
              <p:nvPr/>
            </p:nvSpPr>
            <p:spPr>
              <a:xfrm>
                <a:off x="2361990" y="1259129"/>
                <a:ext cx="1741631" cy="369332"/>
              </a:xfrm>
              <a:prstGeom prst="rect">
                <a:avLst/>
              </a:prstGeom>
              <a:noFill/>
              <a:ln>
                <a:solidFill>
                  <a:schemeClr val="tx2">
                    <a:lumMod val="75000"/>
                  </a:schemeClr>
                </a:solidFill>
              </a:ln>
            </p:spPr>
            <p:txBody>
              <a:bodyPr wrap="none" rtlCol="0">
                <a:spAutoFit/>
              </a:bodyPr>
              <a:lstStyle/>
              <a:p>
                <a:r>
                  <a:rPr lang="en-US" dirty="0">
                    <a:solidFill>
                      <a:schemeClr val="tx2">
                        <a:lumMod val="75000"/>
                      </a:schemeClr>
                    </a:solidFill>
                  </a:rPr>
                  <a:t>Insulator (Al</a:t>
                </a:r>
                <a:r>
                  <a:rPr lang="en-US" baseline="-25000" dirty="0">
                    <a:solidFill>
                      <a:schemeClr val="tx2">
                        <a:lumMod val="75000"/>
                      </a:schemeClr>
                    </a:solidFill>
                  </a:rPr>
                  <a:t>2</a:t>
                </a:r>
                <a:r>
                  <a:rPr lang="en-US" dirty="0">
                    <a:solidFill>
                      <a:schemeClr val="tx2">
                        <a:lumMod val="75000"/>
                      </a:schemeClr>
                    </a:solidFill>
                  </a:rPr>
                  <a:t>O</a:t>
                </a:r>
                <a:r>
                  <a:rPr lang="en-US" baseline="-25000" dirty="0">
                    <a:solidFill>
                      <a:schemeClr val="tx2">
                        <a:lumMod val="75000"/>
                      </a:schemeClr>
                    </a:solidFill>
                  </a:rPr>
                  <a:t>3</a:t>
                </a:r>
                <a:r>
                  <a:rPr lang="en-US" dirty="0">
                    <a:solidFill>
                      <a:schemeClr val="tx2">
                        <a:lumMod val="75000"/>
                      </a:schemeClr>
                    </a:solidFill>
                  </a:rPr>
                  <a:t>)</a:t>
                </a:r>
              </a:p>
            </p:txBody>
          </p:sp>
          <p:cxnSp>
            <p:nvCxnSpPr>
              <p:cNvPr id="66" name="Straight Arrow Connector 65">
                <a:extLst>
                  <a:ext uri="{FF2B5EF4-FFF2-40B4-BE49-F238E27FC236}">
                    <a16:creationId xmlns:a16="http://schemas.microsoft.com/office/drawing/2014/main" id="{4BC72B1F-7D39-CAA4-9BEC-4843E534F19A}"/>
                  </a:ext>
                </a:extLst>
              </p:cNvPr>
              <p:cNvCxnSpPr>
                <a:cxnSpLocks/>
              </p:cNvCxnSpPr>
              <p:nvPr/>
            </p:nvCxnSpPr>
            <p:spPr>
              <a:xfrm>
                <a:off x="2998691" y="1600200"/>
                <a:ext cx="134123" cy="590569"/>
              </a:xfrm>
              <a:prstGeom prst="straightConnector1">
                <a:avLst/>
              </a:prstGeom>
              <a:ln w="12700">
                <a:solidFill>
                  <a:schemeClr val="tx2">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98E0C48E-EB20-54C0-0989-4A0ED6F7ADA3}"/>
                  </a:ext>
                </a:extLst>
              </p:cNvPr>
              <p:cNvCxnSpPr>
                <a:cxnSpLocks/>
              </p:cNvCxnSpPr>
              <p:nvPr/>
            </p:nvCxnSpPr>
            <p:spPr>
              <a:xfrm flipH="1">
                <a:off x="4391770" y="1771175"/>
                <a:ext cx="834156" cy="419594"/>
              </a:xfrm>
              <a:prstGeom prst="straightConnector1">
                <a:avLst/>
              </a:prstGeom>
              <a:ln w="12700">
                <a:solidFill>
                  <a:schemeClr val="tx2">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27E564C7-4091-7E13-0A39-A07180E0309A}"/>
                  </a:ext>
                </a:extLst>
              </p:cNvPr>
              <p:cNvCxnSpPr>
                <a:cxnSpLocks/>
              </p:cNvCxnSpPr>
              <p:nvPr/>
            </p:nvCxnSpPr>
            <p:spPr>
              <a:xfrm flipV="1">
                <a:off x="3408550" y="3147888"/>
                <a:ext cx="0" cy="263235"/>
              </a:xfrm>
              <a:prstGeom prst="straightConnector1">
                <a:avLst/>
              </a:prstGeom>
              <a:ln w="12700">
                <a:solidFill>
                  <a:schemeClr val="tx2">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902A2F74-805C-EBCC-F5DF-0899AD0E95BF}"/>
                  </a:ext>
                </a:extLst>
              </p:cNvPr>
              <p:cNvSpPr txBox="1"/>
              <p:nvPr/>
            </p:nvSpPr>
            <p:spPr>
              <a:xfrm>
                <a:off x="4801244" y="2190769"/>
                <a:ext cx="857525" cy="338554"/>
              </a:xfrm>
              <a:prstGeom prst="rect">
                <a:avLst/>
              </a:prstGeom>
              <a:solidFill>
                <a:schemeClr val="accent5">
                  <a:lumMod val="60000"/>
                  <a:lumOff val="40000"/>
                </a:schemeClr>
              </a:solidFill>
            </p:spPr>
            <p:txBody>
              <a:bodyPr wrap="square" rtlCol="0">
                <a:spAutoFit/>
              </a:bodyPr>
              <a:lstStyle/>
              <a:p>
                <a:endParaRPr lang="en-US" sz="1600" dirty="0">
                  <a:solidFill>
                    <a:schemeClr val="accent2">
                      <a:lumMod val="60000"/>
                      <a:lumOff val="40000"/>
                    </a:schemeClr>
                  </a:solidFill>
                </a:endParaRPr>
              </a:p>
            </p:txBody>
          </p:sp>
          <p:cxnSp>
            <p:nvCxnSpPr>
              <p:cNvPr id="71" name="Straight Arrow Connector 70">
                <a:extLst>
                  <a:ext uri="{FF2B5EF4-FFF2-40B4-BE49-F238E27FC236}">
                    <a16:creationId xmlns:a16="http://schemas.microsoft.com/office/drawing/2014/main" id="{C9E6E327-A600-E5AF-9CC8-E86CB40FA914}"/>
                  </a:ext>
                </a:extLst>
              </p:cNvPr>
              <p:cNvCxnSpPr>
                <a:cxnSpLocks/>
              </p:cNvCxnSpPr>
              <p:nvPr/>
            </p:nvCxnSpPr>
            <p:spPr>
              <a:xfrm flipH="1">
                <a:off x="5465197" y="1814299"/>
                <a:ext cx="343407" cy="376470"/>
              </a:xfrm>
              <a:prstGeom prst="straightConnector1">
                <a:avLst/>
              </a:prstGeom>
              <a:ln w="12700">
                <a:solidFill>
                  <a:schemeClr val="tx2">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sp>
          <p:nvSpPr>
            <p:cNvPr id="58" name="TextBox 57">
              <a:extLst>
                <a:ext uri="{FF2B5EF4-FFF2-40B4-BE49-F238E27FC236}">
                  <a16:creationId xmlns:a16="http://schemas.microsoft.com/office/drawing/2014/main" id="{85995DA1-F612-F6F9-4862-E80506011AD1}"/>
                </a:ext>
              </a:extLst>
            </p:cNvPr>
            <p:cNvSpPr txBox="1"/>
            <p:nvPr/>
          </p:nvSpPr>
          <p:spPr>
            <a:xfrm>
              <a:off x="617947" y="3546875"/>
              <a:ext cx="1314784" cy="646331"/>
            </a:xfrm>
            <a:prstGeom prst="rect">
              <a:avLst/>
            </a:prstGeom>
            <a:noFill/>
            <a:ln>
              <a:solidFill>
                <a:schemeClr val="tx2">
                  <a:lumMod val="75000"/>
                </a:schemeClr>
              </a:solidFill>
            </a:ln>
          </p:spPr>
          <p:txBody>
            <a:bodyPr wrap="none" rtlCol="0">
              <a:spAutoFit/>
            </a:bodyPr>
            <a:lstStyle/>
            <a:p>
              <a:r>
                <a:rPr lang="en-US" dirty="0">
                  <a:solidFill>
                    <a:schemeClr val="tx2">
                      <a:lumMod val="75000"/>
                    </a:schemeClr>
                  </a:solidFill>
                </a:rPr>
                <a:t>Josephson </a:t>
              </a:r>
            </a:p>
            <a:p>
              <a:r>
                <a:rPr lang="en-US" dirty="0">
                  <a:solidFill>
                    <a:schemeClr val="tx2">
                      <a:lumMod val="75000"/>
                    </a:schemeClr>
                  </a:solidFill>
                </a:rPr>
                <a:t>Junction (JJ)</a:t>
              </a:r>
            </a:p>
          </p:txBody>
        </p:sp>
        <p:cxnSp>
          <p:nvCxnSpPr>
            <p:cNvPr id="59" name="Straight Arrow Connector 58">
              <a:extLst>
                <a:ext uri="{FF2B5EF4-FFF2-40B4-BE49-F238E27FC236}">
                  <a16:creationId xmlns:a16="http://schemas.microsoft.com/office/drawing/2014/main" id="{05AECE5B-F5CF-2D23-C220-4EDBBAD715A0}"/>
                </a:ext>
              </a:extLst>
            </p:cNvPr>
            <p:cNvCxnSpPr>
              <a:cxnSpLocks/>
            </p:cNvCxnSpPr>
            <p:nvPr/>
          </p:nvCxnSpPr>
          <p:spPr>
            <a:xfrm>
              <a:off x="2667000" y="3070000"/>
              <a:ext cx="1649981" cy="0"/>
            </a:xfrm>
            <a:prstGeom prst="straightConnector1">
              <a:avLst/>
            </a:prstGeom>
            <a:ln w="12700">
              <a:solidFill>
                <a:schemeClr val="tx2">
                  <a:lumMod val="75000"/>
                </a:schemeClr>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F9D7866-41A0-0563-7221-CBC80D71A3A7}"/>
                </a:ext>
              </a:extLst>
            </p:cNvPr>
            <p:cNvCxnSpPr>
              <a:cxnSpLocks/>
            </p:cNvCxnSpPr>
            <p:nvPr/>
          </p:nvCxnSpPr>
          <p:spPr>
            <a:xfrm flipH="1">
              <a:off x="1748914" y="3093600"/>
              <a:ext cx="1679091" cy="731484"/>
            </a:xfrm>
            <a:prstGeom prst="line">
              <a:avLst/>
            </a:prstGeom>
            <a:ln w="12700">
              <a:solidFill>
                <a:schemeClr val="tx2">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28" name="Title 1">
            <a:extLst>
              <a:ext uri="{FF2B5EF4-FFF2-40B4-BE49-F238E27FC236}">
                <a16:creationId xmlns:a16="http://schemas.microsoft.com/office/drawing/2014/main" id="{7D66D881-29CF-2732-2059-7FE983239B47}"/>
              </a:ext>
            </a:extLst>
          </p:cNvPr>
          <p:cNvSpPr>
            <a:spLocks noGrp="1"/>
          </p:cNvSpPr>
          <p:nvPr>
            <p:ph type="title"/>
          </p:nvPr>
        </p:nvSpPr>
        <p:spPr>
          <a:xfrm>
            <a:off x="2361990" y="-51560"/>
            <a:ext cx="7048982" cy="1546652"/>
          </a:xfrm>
        </p:spPr>
        <p:txBody>
          <a:bodyPr>
            <a:noAutofit/>
          </a:bodyPr>
          <a:lstStyle/>
          <a:p>
            <a:pPr algn="ctr"/>
            <a:br>
              <a:rPr lang="en-US" sz="3200" dirty="0">
                <a:solidFill>
                  <a:schemeClr val="bg1"/>
                </a:solidFill>
              </a:rPr>
            </a:br>
            <a:r>
              <a:rPr lang="en-US" sz="3200" dirty="0">
                <a:solidFill>
                  <a:schemeClr val="bg1"/>
                </a:solidFill>
              </a:rPr>
              <a:t>How can we detect particles with qubits?</a:t>
            </a:r>
            <a:br>
              <a:rPr lang="en-US" sz="3200" dirty="0">
                <a:solidFill>
                  <a:schemeClr val="bg1"/>
                </a:solidFill>
              </a:rPr>
            </a:br>
            <a:endParaRPr lang="en-US" sz="3200" dirty="0">
              <a:solidFill>
                <a:schemeClr val="bg1"/>
              </a:solidFill>
            </a:endParaRPr>
          </a:p>
        </p:txBody>
      </p:sp>
      <p:sp>
        <p:nvSpPr>
          <p:cNvPr id="2" name="Slide Number Placeholder 1">
            <a:extLst>
              <a:ext uri="{FF2B5EF4-FFF2-40B4-BE49-F238E27FC236}">
                <a16:creationId xmlns:a16="http://schemas.microsoft.com/office/drawing/2014/main" id="{CCF555B1-7BD4-B344-9A74-07F581266067}"/>
              </a:ext>
            </a:extLst>
          </p:cNvPr>
          <p:cNvSpPr>
            <a:spLocks noGrp="1"/>
          </p:cNvSpPr>
          <p:nvPr>
            <p:ph type="sldNum" sz="quarter" idx="12"/>
          </p:nvPr>
        </p:nvSpPr>
        <p:spPr/>
        <p:txBody>
          <a:bodyPr/>
          <a:lstStyle/>
          <a:p>
            <a:fld id="{9E4C0264-4E57-C843-99A1-13CB9086F4F6}" type="slidenum">
              <a:rPr lang="en-US" smtClean="0">
                <a:solidFill>
                  <a:schemeClr val="bg1"/>
                </a:solidFill>
              </a:rPr>
              <a:t>8</a:t>
            </a:fld>
            <a:endParaRPr lang="en-US">
              <a:solidFill>
                <a:schemeClr val="bg1"/>
              </a:solidFill>
            </a:endParaRPr>
          </a:p>
        </p:txBody>
      </p:sp>
      <p:sp>
        <p:nvSpPr>
          <p:cNvPr id="4" name="Oval 3">
            <a:extLst>
              <a:ext uri="{FF2B5EF4-FFF2-40B4-BE49-F238E27FC236}">
                <a16:creationId xmlns:a16="http://schemas.microsoft.com/office/drawing/2014/main" id="{D3CFFAF6-F0CB-97B3-0749-3721AF1D87A4}"/>
              </a:ext>
            </a:extLst>
          </p:cNvPr>
          <p:cNvSpPr/>
          <p:nvPr/>
        </p:nvSpPr>
        <p:spPr>
          <a:xfrm>
            <a:off x="2565030" y="2829769"/>
            <a:ext cx="108749" cy="96009"/>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A6C79047-EA20-8BED-5C3D-21C2AE9399B8}"/>
              </a:ext>
            </a:extLst>
          </p:cNvPr>
          <p:cNvSpPr/>
          <p:nvPr/>
        </p:nvSpPr>
        <p:spPr>
          <a:xfrm>
            <a:off x="2803448" y="2682190"/>
            <a:ext cx="108749" cy="96009"/>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833EE2D1-7B6F-FEAC-DDBF-03C19007E693}"/>
              </a:ext>
            </a:extLst>
          </p:cNvPr>
          <p:cNvGrpSpPr/>
          <p:nvPr/>
        </p:nvGrpSpPr>
        <p:grpSpPr>
          <a:xfrm>
            <a:off x="3949222" y="2642167"/>
            <a:ext cx="427839" cy="300019"/>
            <a:chOff x="5327008" y="3859905"/>
            <a:chExt cx="427839" cy="300019"/>
          </a:xfrm>
          <a:solidFill>
            <a:schemeClr val="tx2">
              <a:lumMod val="90000"/>
            </a:schemeClr>
          </a:solidFill>
        </p:grpSpPr>
        <p:sp>
          <p:nvSpPr>
            <p:cNvPr id="18" name="Oval 17">
              <a:extLst>
                <a:ext uri="{FF2B5EF4-FFF2-40B4-BE49-F238E27FC236}">
                  <a16:creationId xmlns:a16="http://schemas.microsoft.com/office/drawing/2014/main" id="{391A4BEB-40CD-6EAE-F7ED-9BFD7B6440E9}"/>
                </a:ext>
              </a:extLst>
            </p:cNvPr>
            <p:cNvSpPr/>
            <p:nvPr/>
          </p:nvSpPr>
          <p:spPr>
            <a:xfrm>
              <a:off x="5327008" y="3859905"/>
              <a:ext cx="427839" cy="30001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8F463EC2-59E6-AE26-2A07-5B3D148ACD2F}"/>
                </a:ext>
              </a:extLst>
            </p:cNvPr>
            <p:cNvSpPr/>
            <p:nvPr/>
          </p:nvSpPr>
          <p:spPr>
            <a:xfrm>
              <a:off x="5404336" y="3972313"/>
              <a:ext cx="108749" cy="9600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F120ECF9-7E38-1A5A-4E16-F6392278553C}"/>
                </a:ext>
              </a:extLst>
            </p:cNvPr>
            <p:cNvSpPr/>
            <p:nvPr/>
          </p:nvSpPr>
          <p:spPr>
            <a:xfrm>
              <a:off x="5572559" y="3961909"/>
              <a:ext cx="108749" cy="9600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46">
            <a:extLst>
              <a:ext uri="{FF2B5EF4-FFF2-40B4-BE49-F238E27FC236}">
                <a16:creationId xmlns:a16="http://schemas.microsoft.com/office/drawing/2014/main" id="{1A00FDF4-A1DC-897D-2182-6F1327C95D08}"/>
              </a:ext>
            </a:extLst>
          </p:cNvPr>
          <p:cNvGrpSpPr/>
          <p:nvPr/>
        </p:nvGrpSpPr>
        <p:grpSpPr>
          <a:xfrm>
            <a:off x="4418467" y="2644398"/>
            <a:ext cx="427839" cy="300019"/>
            <a:chOff x="5327008" y="3859905"/>
            <a:chExt cx="427839" cy="300019"/>
          </a:xfrm>
          <a:solidFill>
            <a:schemeClr val="tx2">
              <a:lumMod val="90000"/>
            </a:schemeClr>
          </a:solidFill>
        </p:grpSpPr>
        <p:sp>
          <p:nvSpPr>
            <p:cNvPr id="48" name="Oval 47">
              <a:extLst>
                <a:ext uri="{FF2B5EF4-FFF2-40B4-BE49-F238E27FC236}">
                  <a16:creationId xmlns:a16="http://schemas.microsoft.com/office/drawing/2014/main" id="{AAB6D856-F1BD-9154-59E8-E7E44A569A50}"/>
                </a:ext>
              </a:extLst>
            </p:cNvPr>
            <p:cNvSpPr/>
            <p:nvPr/>
          </p:nvSpPr>
          <p:spPr>
            <a:xfrm>
              <a:off x="5327008" y="3859905"/>
              <a:ext cx="427839" cy="30001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Oval 48">
              <a:extLst>
                <a:ext uri="{FF2B5EF4-FFF2-40B4-BE49-F238E27FC236}">
                  <a16:creationId xmlns:a16="http://schemas.microsoft.com/office/drawing/2014/main" id="{ACC8A19E-FE61-8045-9677-BD9F48397EA2}"/>
                </a:ext>
              </a:extLst>
            </p:cNvPr>
            <p:cNvSpPr/>
            <p:nvPr/>
          </p:nvSpPr>
          <p:spPr>
            <a:xfrm>
              <a:off x="5404336" y="3972313"/>
              <a:ext cx="108749" cy="9600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4C40503D-5835-A50B-4A93-AB9A25D290CC}"/>
                </a:ext>
              </a:extLst>
            </p:cNvPr>
            <p:cNvSpPr/>
            <p:nvPr/>
          </p:nvSpPr>
          <p:spPr>
            <a:xfrm>
              <a:off x="5572559" y="3961909"/>
              <a:ext cx="108749" cy="9600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C53D09F5-9D0D-97F9-E8D3-26FB5D813825}"/>
              </a:ext>
            </a:extLst>
          </p:cNvPr>
          <p:cNvGrpSpPr/>
          <p:nvPr/>
        </p:nvGrpSpPr>
        <p:grpSpPr>
          <a:xfrm>
            <a:off x="5212166" y="2663074"/>
            <a:ext cx="427839" cy="300019"/>
            <a:chOff x="5327008" y="3859905"/>
            <a:chExt cx="427839" cy="300019"/>
          </a:xfrm>
          <a:solidFill>
            <a:schemeClr val="tx2">
              <a:lumMod val="90000"/>
            </a:schemeClr>
          </a:solidFill>
        </p:grpSpPr>
        <p:sp>
          <p:nvSpPr>
            <p:cNvPr id="52" name="Oval 51">
              <a:extLst>
                <a:ext uri="{FF2B5EF4-FFF2-40B4-BE49-F238E27FC236}">
                  <a16:creationId xmlns:a16="http://schemas.microsoft.com/office/drawing/2014/main" id="{55142E97-F70B-7829-DA31-22892E5C0E2E}"/>
                </a:ext>
              </a:extLst>
            </p:cNvPr>
            <p:cNvSpPr/>
            <p:nvPr/>
          </p:nvSpPr>
          <p:spPr>
            <a:xfrm>
              <a:off x="5327008" y="3859905"/>
              <a:ext cx="427839" cy="30001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a:extLst>
                <a:ext uri="{FF2B5EF4-FFF2-40B4-BE49-F238E27FC236}">
                  <a16:creationId xmlns:a16="http://schemas.microsoft.com/office/drawing/2014/main" id="{D2A4BACD-2E96-B565-C27C-0E437183D60E}"/>
                </a:ext>
              </a:extLst>
            </p:cNvPr>
            <p:cNvSpPr/>
            <p:nvPr/>
          </p:nvSpPr>
          <p:spPr>
            <a:xfrm>
              <a:off x="5404336" y="3972313"/>
              <a:ext cx="108749" cy="9600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2CB19055-E007-A561-6883-E9C48BFFAB56}"/>
                </a:ext>
              </a:extLst>
            </p:cNvPr>
            <p:cNvSpPr/>
            <p:nvPr/>
          </p:nvSpPr>
          <p:spPr>
            <a:xfrm>
              <a:off x="5572559" y="3961909"/>
              <a:ext cx="108749" cy="9600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TextBox 74">
            <a:extLst>
              <a:ext uri="{FF2B5EF4-FFF2-40B4-BE49-F238E27FC236}">
                <a16:creationId xmlns:a16="http://schemas.microsoft.com/office/drawing/2014/main" id="{84F625EA-21ED-B1A9-A5C3-F2C469F90FCE}"/>
              </a:ext>
            </a:extLst>
          </p:cNvPr>
          <p:cNvSpPr txBox="1"/>
          <p:nvPr/>
        </p:nvSpPr>
        <p:spPr>
          <a:xfrm>
            <a:off x="7227233" y="1868845"/>
            <a:ext cx="4367478" cy="923330"/>
          </a:xfrm>
          <a:prstGeom prst="rect">
            <a:avLst/>
          </a:prstGeom>
          <a:noFill/>
        </p:spPr>
        <p:txBody>
          <a:bodyPr wrap="none" rtlCol="0">
            <a:spAutoFit/>
          </a:bodyPr>
          <a:lstStyle/>
          <a:p>
            <a:pPr marL="285750" indent="-285750">
              <a:buFont typeface="Wingdings" pitchFamily="2" charset="2"/>
              <a:buChar char="à"/>
            </a:pPr>
            <a:r>
              <a:rPr lang="en-US" dirty="0">
                <a:solidFill>
                  <a:srgbClr val="008F00"/>
                </a:solidFill>
                <a:sym typeface="Wingdings" pitchFamily="2" charset="2"/>
              </a:rPr>
              <a:t>Quasiparticles can tunnel through JJ</a:t>
            </a:r>
          </a:p>
          <a:p>
            <a:pPr marL="285750" indent="-285750">
              <a:buFont typeface="Wingdings" pitchFamily="2" charset="2"/>
              <a:buChar char="à"/>
            </a:pPr>
            <a:r>
              <a:rPr lang="en-US" dirty="0">
                <a:solidFill>
                  <a:srgbClr val="008F00"/>
                </a:solidFill>
                <a:sym typeface="Wingdings" pitchFamily="2" charset="2"/>
              </a:rPr>
              <a:t>Individual tunneling event can be seen in </a:t>
            </a:r>
          </a:p>
          <a:p>
            <a:r>
              <a:rPr lang="en-US" dirty="0">
                <a:solidFill>
                  <a:srgbClr val="008F00"/>
                </a:solidFill>
                <a:sym typeface="Wingdings" pitchFamily="2" charset="2"/>
              </a:rPr>
              <a:t>      qubit readout</a:t>
            </a:r>
          </a:p>
        </p:txBody>
      </p:sp>
      <p:cxnSp>
        <p:nvCxnSpPr>
          <p:cNvPr id="76" name="Straight Arrow Connector 75">
            <a:extLst>
              <a:ext uri="{FF2B5EF4-FFF2-40B4-BE49-F238E27FC236}">
                <a16:creationId xmlns:a16="http://schemas.microsoft.com/office/drawing/2014/main" id="{B11A6BA9-DC2D-6DC6-8E3A-F0B3A32E7313}"/>
              </a:ext>
            </a:extLst>
          </p:cNvPr>
          <p:cNvCxnSpPr>
            <a:cxnSpLocks/>
          </p:cNvCxnSpPr>
          <p:nvPr/>
        </p:nvCxnSpPr>
        <p:spPr>
          <a:xfrm>
            <a:off x="1528005" y="2239490"/>
            <a:ext cx="1054568" cy="478332"/>
          </a:xfrm>
          <a:prstGeom prst="straightConnector1">
            <a:avLst/>
          </a:prstGeom>
          <a:ln w="12700">
            <a:solidFill>
              <a:schemeClr val="tx2">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AB6825DF-CD3A-FA9D-08BD-39EAE04F438E}"/>
              </a:ext>
            </a:extLst>
          </p:cNvPr>
          <p:cNvSpPr txBox="1"/>
          <p:nvPr/>
        </p:nvSpPr>
        <p:spPr>
          <a:xfrm>
            <a:off x="747631" y="1814042"/>
            <a:ext cx="1053494" cy="1477328"/>
          </a:xfrm>
          <a:prstGeom prst="rect">
            <a:avLst/>
          </a:prstGeom>
          <a:noFill/>
        </p:spPr>
        <p:txBody>
          <a:bodyPr wrap="none" rtlCol="0">
            <a:spAutoFit/>
          </a:bodyPr>
          <a:lstStyle/>
          <a:p>
            <a:r>
              <a:rPr lang="en-US" dirty="0">
                <a:solidFill>
                  <a:schemeClr val="bg1"/>
                </a:solidFill>
              </a:rPr>
              <a:t>Broken </a:t>
            </a:r>
          </a:p>
          <a:p>
            <a:r>
              <a:rPr lang="en-US" dirty="0">
                <a:solidFill>
                  <a:schemeClr val="bg1"/>
                </a:solidFill>
              </a:rPr>
              <a:t>Cooper </a:t>
            </a:r>
          </a:p>
          <a:p>
            <a:r>
              <a:rPr lang="en-US" dirty="0">
                <a:solidFill>
                  <a:schemeClr val="bg1"/>
                </a:solidFill>
              </a:rPr>
              <a:t>Pair</a:t>
            </a:r>
          </a:p>
          <a:p>
            <a:r>
              <a:rPr lang="en-US" dirty="0">
                <a:solidFill>
                  <a:schemeClr val="bg1"/>
                </a:solidFill>
              </a:rPr>
              <a:t>(quasi-</a:t>
            </a:r>
          </a:p>
          <a:p>
            <a:r>
              <a:rPr lang="en-US" dirty="0">
                <a:solidFill>
                  <a:schemeClr val="bg1"/>
                </a:solidFill>
              </a:rPr>
              <a:t>particles)</a:t>
            </a:r>
          </a:p>
        </p:txBody>
      </p:sp>
      <p:cxnSp>
        <p:nvCxnSpPr>
          <p:cNvPr id="80" name="Straight Arrow Connector 79">
            <a:extLst>
              <a:ext uri="{FF2B5EF4-FFF2-40B4-BE49-F238E27FC236}">
                <a16:creationId xmlns:a16="http://schemas.microsoft.com/office/drawing/2014/main" id="{941C8796-DB0C-C6C0-1F9B-E2642FFF363B}"/>
              </a:ext>
            </a:extLst>
          </p:cNvPr>
          <p:cNvCxnSpPr>
            <a:cxnSpLocks/>
          </p:cNvCxnSpPr>
          <p:nvPr/>
        </p:nvCxnSpPr>
        <p:spPr>
          <a:xfrm>
            <a:off x="2961915" y="2733117"/>
            <a:ext cx="840587" cy="0"/>
          </a:xfrm>
          <a:prstGeom prst="straightConnector1">
            <a:avLst/>
          </a:prstGeom>
          <a:ln w="28575">
            <a:solidFill>
              <a:schemeClr val="bg1">
                <a:lumMod val="65000"/>
                <a:lumOff val="3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428871D5-DC9D-A20E-1C4E-68989F6AB1D6}"/>
              </a:ext>
            </a:extLst>
          </p:cNvPr>
          <p:cNvCxnSpPr>
            <a:cxnSpLocks/>
          </p:cNvCxnSpPr>
          <p:nvPr/>
        </p:nvCxnSpPr>
        <p:spPr>
          <a:xfrm>
            <a:off x="2711196" y="2885517"/>
            <a:ext cx="1091306" cy="0"/>
          </a:xfrm>
          <a:prstGeom prst="straightConnector1">
            <a:avLst/>
          </a:prstGeom>
          <a:ln w="28575">
            <a:solidFill>
              <a:schemeClr val="bg1">
                <a:lumMod val="65000"/>
                <a:lumOff val="3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89" name="TextBox 88">
            <a:extLst>
              <a:ext uri="{FF2B5EF4-FFF2-40B4-BE49-F238E27FC236}">
                <a16:creationId xmlns:a16="http://schemas.microsoft.com/office/drawing/2014/main" id="{D93C6180-AEAF-F958-1ED9-67207DA37320}"/>
              </a:ext>
            </a:extLst>
          </p:cNvPr>
          <p:cNvSpPr txBox="1"/>
          <p:nvPr/>
        </p:nvSpPr>
        <p:spPr>
          <a:xfrm>
            <a:off x="7618402" y="3476262"/>
            <a:ext cx="1644937" cy="923330"/>
          </a:xfrm>
          <a:prstGeom prst="rect">
            <a:avLst/>
          </a:prstGeom>
          <a:noFill/>
          <a:ln>
            <a:solidFill>
              <a:schemeClr val="bg1">
                <a:lumMod val="50000"/>
                <a:lumOff val="50000"/>
              </a:schemeClr>
            </a:solidFill>
          </a:ln>
        </p:spPr>
        <p:txBody>
          <a:bodyPr wrap="none" rtlCol="0">
            <a:spAutoFit/>
          </a:bodyPr>
          <a:lstStyle/>
          <a:p>
            <a:r>
              <a:rPr lang="en-US" b="1" dirty="0">
                <a:solidFill>
                  <a:schemeClr val="bg1"/>
                </a:solidFill>
              </a:rPr>
              <a:t>Qubit Even and</a:t>
            </a:r>
          </a:p>
          <a:p>
            <a:r>
              <a:rPr lang="en-US" b="1" dirty="0">
                <a:solidFill>
                  <a:schemeClr val="bg1"/>
                </a:solidFill>
              </a:rPr>
              <a:t>Odd Parity </a:t>
            </a:r>
          </a:p>
          <a:p>
            <a:r>
              <a:rPr lang="en-US" b="1" dirty="0">
                <a:solidFill>
                  <a:schemeClr val="bg1"/>
                </a:solidFill>
              </a:rPr>
              <a:t>bands</a:t>
            </a:r>
          </a:p>
        </p:txBody>
      </p:sp>
      <p:cxnSp>
        <p:nvCxnSpPr>
          <p:cNvPr id="97" name="Straight Arrow Connector 96">
            <a:extLst>
              <a:ext uri="{FF2B5EF4-FFF2-40B4-BE49-F238E27FC236}">
                <a16:creationId xmlns:a16="http://schemas.microsoft.com/office/drawing/2014/main" id="{941B0E0F-502A-08A0-9D27-EB0DC9169006}"/>
              </a:ext>
            </a:extLst>
          </p:cNvPr>
          <p:cNvCxnSpPr/>
          <p:nvPr/>
        </p:nvCxnSpPr>
        <p:spPr>
          <a:xfrm>
            <a:off x="10761785" y="3476262"/>
            <a:ext cx="0" cy="699614"/>
          </a:xfrm>
          <a:prstGeom prst="straightConnector1">
            <a:avLst/>
          </a:prstGeom>
          <a:ln>
            <a:headEnd type="triangle"/>
            <a:tailEnd type="triangle"/>
          </a:ln>
        </p:spPr>
        <p:style>
          <a:lnRef idx="3">
            <a:schemeClr val="accent2"/>
          </a:lnRef>
          <a:fillRef idx="0">
            <a:schemeClr val="accent2"/>
          </a:fillRef>
          <a:effectRef idx="2">
            <a:schemeClr val="accent2"/>
          </a:effectRef>
          <a:fontRef idx="minor">
            <a:schemeClr val="tx1"/>
          </a:fontRef>
        </p:style>
      </p:cxnSp>
      <p:grpSp>
        <p:nvGrpSpPr>
          <p:cNvPr id="109" name="Group 108">
            <a:extLst>
              <a:ext uri="{FF2B5EF4-FFF2-40B4-BE49-F238E27FC236}">
                <a16:creationId xmlns:a16="http://schemas.microsoft.com/office/drawing/2014/main" id="{43E4A011-FDEA-E51C-1BE6-7F41526FDA4F}"/>
              </a:ext>
            </a:extLst>
          </p:cNvPr>
          <p:cNvGrpSpPr/>
          <p:nvPr/>
        </p:nvGrpSpPr>
        <p:grpSpPr>
          <a:xfrm>
            <a:off x="9353101" y="3108685"/>
            <a:ext cx="2216987" cy="1705449"/>
            <a:chOff x="9353101" y="3108685"/>
            <a:chExt cx="2216987" cy="1705449"/>
          </a:xfrm>
        </p:grpSpPr>
        <p:grpSp>
          <p:nvGrpSpPr>
            <p:cNvPr id="100" name="Group 99">
              <a:extLst>
                <a:ext uri="{FF2B5EF4-FFF2-40B4-BE49-F238E27FC236}">
                  <a16:creationId xmlns:a16="http://schemas.microsoft.com/office/drawing/2014/main" id="{1203F769-E0DD-2C66-C2C2-0DB239AF0869}"/>
                </a:ext>
              </a:extLst>
            </p:cNvPr>
            <p:cNvGrpSpPr/>
            <p:nvPr/>
          </p:nvGrpSpPr>
          <p:grpSpPr>
            <a:xfrm>
              <a:off x="9353101" y="3108685"/>
              <a:ext cx="2216987" cy="1705449"/>
              <a:chOff x="9353101" y="3108685"/>
              <a:chExt cx="2216987" cy="1705449"/>
            </a:xfrm>
          </p:grpSpPr>
          <p:pic>
            <p:nvPicPr>
              <p:cNvPr id="88" name="Picture 87">
                <a:extLst>
                  <a:ext uri="{FF2B5EF4-FFF2-40B4-BE49-F238E27FC236}">
                    <a16:creationId xmlns:a16="http://schemas.microsoft.com/office/drawing/2014/main" id="{076CF0B5-7E16-73DA-F66C-693844332E7C}"/>
                  </a:ext>
                </a:extLst>
              </p:cNvPr>
              <p:cNvPicPr>
                <a:picLocks noChangeAspect="1"/>
              </p:cNvPicPr>
              <p:nvPr/>
            </p:nvPicPr>
            <p:blipFill>
              <a:blip r:embed="rId2"/>
              <a:stretch>
                <a:fillRect/>
              </a:stretch>
            </p:blipFill>
            <p:spPr>
              <a:xfrm>
                <a:off x="9353101" y="3110440"/>
                <a:ext cx="2216987" cy="1703694"/>
              </a:xfrm>
              <a:prstGeom prst="rect">
                <a:avLst/>
              </a:prstGeom>
            </p:spPr>
          </p:pic>
          <p:sp>
            <p:nvSpPr>
              <p:cNvPr id="98" name="TextBox 97">
                <a:extLst>
                  <a:ext uri="{FF2B5EF4-FFF2-40B4-BE49-F238E27FC236}">
                    <a16:creationId xmlns:a16="http://schemas.microsoft.com/office/drawing/2014/main" id="{095C9388-841E-3DEE-7574-51F1C61058B1}"/>
                  </a:ext>
                </a:extLst>
              </p:cNvPr>
              <p:cNvSpPr txBox="1"/>
              <p:nvPr/>
            </p:nvSpPr>
            <p:spPr>
              <a:xfrm>
                <a:off x="10486709" y="3108685"/>
                <a:ext cx="550151" cy="369332"/>
              </a:xfrm>
              <a:prstGeom prst="rect">
                <a:avLst/>
              </a:prstGeom>
              <a:noFill/>
            </p:spPr>
            <p:txBody>
              <a:bodyPr wrap="none" rtlCol="0">
                <a:spAutoFit/>
              </a:bodyPr>
              <a:lstStyle/>
              <a:p>
                <a:r>
                  <a:rPr lang="en-US" dirty="0">
                    <a:solidFill>
                      <a:schemeClr val="bg1"/>
                    </a:solidFill>
                  </a:rPr>
                  <a:t>odd</a:t>
                </a:r>
              </a:p>
            </p:txBody>
          </p:sp>
          <p:sp>
            <p:nvSpPr>
              <p:cNvPr id="99" name="TextBox 98">
                <a:extLst>
                  <a:ext uri="{FF2B5EF4-FFF2-40B4-BE49-F238E27FC236}">
                    <a16:creationId xmlns:a16="http://schemas.microsoft.com/office/drawing/2014/main" id="{C8A90812-3E4E-9355-44C4-3CC3F4569010}"/>
                  </a:ext>
                </a:extLst>
              </p:cNvPr>
              <p:cNvSpPr txBox="1"/>
              <p:nvPr/>
            </p:nvSpPr>
            <p:spPr>
              <a:xfrm>
                <a:off x="10522608" y="4064459"/>
                <a:ext cx="638123" cy="369332"/>
              </a:xfrm>
              <a:prstGeom prst="rect">
                <a:avLst/>
              </a:prstGeom>
              <a:noFill/>
            </p:spPr>
            <p:txBody>
              <a:bodyPr wrap="none" rtlCol="0">
                <a:spAutoFit/>
              </a:bodyPr>
              <a:lstStyle/>
              <a:p>
                <a:r>
                  <a:rPr lang="en-US" dirty="0">
                    <a:solidFill>
                      <a:schemeClr val="bg1"/>
                    </a:solidFill>
                  </a:rPr>
                  <a:t>even</a:t>
                </a:r>
              </a:p>
            </p:txBody>
          </p:sp>
        </p:grpSp>
        <p:sp>
          <p:nvSpPr>
            <p:cNvPr id="107" name="TextBox 106">
              <a:extLst>
                <a:ext uri="{FF2B5EF4-FFF2-40B4-BE49-F238E27FC236}">
                  <a16:creationId xmlns:a16="http://schemas.microsoft.com/office/drawing/2014/main" id="{E7DC4AE1-67D4-160E-D556-D625F7328B0C}"/>
                </a:ext>
              </a:extLst>
            </p:cNvPr>
            <p:cNvSpPr txBox="1"/>
            <p:nvPr/>
          </p:nvSpPr>
          <p:spPr>
            <a:xfrm>
              <a:off x="10710864" y="3668044"/>
              <a:ext cx="308098" cy="276999"/>
            </a:xfrm>
            <a:prstGeom prst="rect">
              <a:avLst/>
            </a:prstGeom>
            <a:noFill/>
          </p:spPr>
          <p:txBody>
            <a:bodyPr wrap="none" rtlCol="0">
              <a:spAutoFit/>
            </a:bodyPr>
            <a:lstStyle/>
            <a:p>
              <a:r>
                <a:rPr lang="en-US" sz="1200" dirty="0">
                  <a:solidFill>
                    <a:schemeClr val="bg1"/>
                  </a:solidFill>
                </a:rPr>
                <a:t>e-</a:t>
              </a:r>
            </a:p>
          </p:txBody>
        </p:sp>
        <p:cxnSp>
          <p:nvCxnSpPr>
            <p:cNvPr id="103" name="Straight Arrow Connector 102">
              <a:extLst>
                <a:ext uri="{FF2B5EF4-FFF2-40B4-BE49-F238E27FC236}">
                  <a16:creationId xmlns:a16="http://schemas.microsoft.com/office/drawing/2014/main" id="{4B61C57A-DF15-9865-0CE8-FE26E5CD14CD}"/>
                </a:ext>
              </a:extLst>
            </p:cNvPr>
            <p:cNvCxnSpPr>
              <a:cxnSpLocks/>
            </p:cNvCxnSpPr>
            <p:nvPr/>
          </p:nvCxnSpPr>
          <p:spPr>
            <a:xfrm>
              <a:off x="10739901" y="3491027"/>
              <a:ext cx="0" cy="684849"/>
            </a:xfrm>
            <a:prstGeom prst="straightConnector1">
              <a:avLst/>
            </a:prstGeom>
            <a:ln>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393D3955-A639-7CC4-8F4B-A9C6794CCA1C}"/>
              </a:ext>
            </a:extLst>
          </p:cNvPr>
          <p:cNvGrpSpPr/>
          <p:nvPr/>
        </p:nvGrpSpPr>
        <p:grpSpPr>
          <a:xfrm>
            <a:off x="2290522" y="5618668"/>
            <a:ext cx="7610956" cy="894062"/>
            <a:chOff x="1635760" y="4686887"/>
            <a:chExt cx="8808720" cy="1669463"/>
          </a:xfrm>
        </p:grpSpPr>
        <p:sp>
          <p:nvSpPr>
            <p:cNvPr id="9" name="TextBox 8">
              <a:extLst>
                <a:ext uri="{FF2B5EF4-FFF2-40B4-BE49-F238E27FC236}">
                  <a16:creationId xmlns:a16="http://schemas.microsoft.com/office/drawing/2014/main" id="{CE7383F2-A25A-9A8D-11B1-D8B7D1C8DFA8}"/>
                </a:ext>
              </a:extLst>
            </p:cNvPr>
            <p:cNvSpPr txBox="1"/>
            <p:nvPr/>
          </p:nvSpPr>
          <p:spPr>
            <a:xfrm>
              <a:off x="2801444" y="5188922"/>
              <a:ext cx="6589110" cy="645859"/>
            </a:xfrm>
            <a:prstGeom prst="rect">
              <a:avLst/>
            </a:prstGeom>
            <a:noFill/>
          </p:spPr>
          <p:txBody>
            <a:bodyPr wrap="none" rtlCol="0">
              <a:spAutoFit/>
            </a:bodyPr>
            <a:lstStyle/>
            <a:p>
              <a:pPr algn="ctr"/>
              <a:r>
                <a:rPr lang="en-US" sz="2000" dirty="0">
                  <a:solidFill>
                    <a:schemeClr val="tx1">
                      <a:lumMod val="75000"/>
                    </a:schemeClr>
                  </a:solidFill>
                </a:rPr>
                <a:t>What kind of energy sensitivity can we get with Qubits?</a:t>
              </a:r>
            </a:p>
          </p:txBody>
        </p:sp>
        <p:sp>
          <p:nvSpPr>
            <p:cNvPr id="10" name="Donut 9">
              <a:extLst>
                <a:ext uri="{FF2B5EF4-FFF2-40B4-BE49-F238E27FC236}">
                  <a16:creationId xmlns:a16="http://schemas.microsoft.com/office/drawing/2014/main" id="{5699DC07-AE75-8AC9-B03D-35740A50A20F}"/>
                </a:ext>
              </a:extLst>
            </p:cNvPr>
            <p:cNvSpPr/>
            <p:nvPr/>
          </p:nvSpPr>
          <p:spPr>
            <a:xfrm>
              <a:off x="1635760" y="4686887"/>
              <a:ext cx="8808720" cy="1669463"/>
            </a:xfrm>
            <a:prstGeom prst="donut">
              <a:avLst>
                <a:gd name="adj" fmla="val 6699"/>
              </a:avLst>
            </a:prstGeom>
            <a:noFill/>
            <a:ln>
              <a:solidFill>
                <a:schemeClr val="tx1">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19661364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55478FC-7F05-319A-A09C-DE2E3C0513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5263A4-284C-925A-5369-641D10E3C6C8}"/>
              </a:ext>
            </a:extLst>
          </p:cNvPr>
          <p:cNvSpPr>
            <a:spLocks noGrp="1"/>
          </p:cNvSpPr>
          <p:nvPr>
            <p:ph type="title"/>
          </p:nvPr>
        </p:nvSpPr>
        <p:spPr>
          <a:xfrm>
            <a:off x="838200" y="136526"/>
            <a:ext cx="10515600" cy="1144178"/>
          </a:xfrm>
        </p:spPr>
        <p:txBody>
          <a:bodyPr/>
          <a:lstStyle/>
          <a:p>
            <a:pPr algn="ctr"/>
            <a:r>
              <a:rPr lang="en-US" dirty="0">
                <a:solidFill>
                  <a:schemeClr val="bg1"/>
                </a:solidFill>
              </a:rPr>
              <a:t>There are many types of Qubit Readout!</a:t>
            </a:r>
          </a:p>
        </p:txBody>
      </p:sp>
      <p:sp>
        <p:nvSpPr>
          <p:cNvPr id="4" name="Slide Number Placeholder 3">
            <a:extLst>
              <a:ext uri="{FF2B5EF4-FFF2-40B4-BE49-F238E27FC236}">
                <a16:creationId xmlns:a16="http://schemas.microsoft.com/office/drawing/2014/main" id="{B4285521-F9D0-8BF6-1C4F-B1BAE5754F42}"/>
              </a:ext>
            </a:extLst>
          </p:cNvPr>
          <p:cNvSpPr>
            <a:spLocks noGrp="1"/>
          </p:cNvSpPr>
          <p:nvPr>
            <p:ph type="sldNum" sz="quarter" idx="12"/>
          </p:nvPr>
        </p:nvSpPr>
        <p:spPr/>
        <p:txBody>
          <a:bodyPr/>
          <a:lstStyle/>
          <a:p>
            <a:fld id="{9E4C0264-4E57-C843-99A1-13CB9086F4F6}" type="slidenum">
              <a:rPr lang="en-US" smtClean="0">
                <a:solidFill>
                  <a:schemeClr val="bg1"/>
                </a:solidFill>
              </a:rPr>
              <a:t>9</a:t>
            </a:fld>
            <a:endParaRPr lang="en-US">
              <a:solidFill>
                <a:schemeClr val="bg1"/>
              </a:solidFill>
            </a:endParaRPr>
          </a:p>
        </p:txBody>
      </p:sp>
      <p:sp>
        <p:nvSpPr>
          <p:cNvPr id="10" name="TextBox 9">
            <a:extLst>
              <a:ext uri="{FF2B5EF4-FFF2-40B4-BE49-F238E27FC236}">
                <a16:creationId xmlns:a16="http://schemas.microsoft.com/office/drawing/2014/main" id="{2ADA6392-B15B-F20A-A45A-3B5E370BFC2E}"/>
              </a:ext>
            </a:extLst>
          </p:cNvPr>
          <p:cNvSpPr txBox="1"/>
          <p:nvPr/>
        </p:nvSpPr>
        <p:spPr>
          <a:xfrm>
            <a:off x="838200" y="1105905"/>
            <a:ext cx="2102627" cy="369332"/>
          </a:xfrm>
          <a:prstGeom prst="rect">
            <a:avLst/>
          </a:prstGeom>
          <a:noFill/>
        </p:spPr>
        <p:txBody>
          <a:bodyPr wrap="none" rtlCol="0">
            <a:spAutoFit/>
          </a:bodyPr>
          <a:lstStyle/>
          <a:p>
            <a:r>
              <a:rPr lang="en-US" b="1" dirty="0">
                <a:solidFill>
                  <a:srgbClr val="008F00"/>
                </a:solidFill>
              </a:rPr>
              <a:t>1) Qubit Lifetime, T</a:t>
            </a:r>
            <a:r>
              <a:rPr lang="en-US" b="1" baseline="-25000" dirty="0">
                <a:solidFill>
                  <a:srgbClr val="008F00"/>
                </a:solidFill>
              </a:rPr>
              <a:t>1</a:t>
            </a:r>
          </a:p>
        </p:txBody>
      </p:sp>
      <p:sp>
        <p:nvSpPr>
          <p:cNvPr id="11" name="TextBox 10">
            <a:extLst>
              <a:ext uri="{FF2B5EF4-FFF2-40B4-BE49-F238E27FC236}">
                <a16:creationId xmlns:a16="http://schemas.microsoft.com/office/drawing/2014/main" id="{C1892AA3-7CD1-E995-D58F-63CA316AD9E9}"/>
              </a:ext>
            </a:extLst>
          </p:cNvPr>
          <p:cNvSpPr txBox="1"/>
          <p:nvPr/>
        </p:nvSpPr>
        <p:spPr>
          <a:xfrm>
            <a:off x="5484983" y="1179524"/>
            <a:ext cx="3476208" cy="369332"/>
          </a:xfrm>
          <a:prstGeom prst="rect">
            <a:avLst/>
          </a:prstGeom>
          <a:noFill/>
        </p:spPr>
        <p:txBody>
          <a:bodyPr wrap="none" rtlCol="0">
            <a:spAutoFit/>
          </a:bodyPr>
          <a:lstStyle/>
          <a:p>
            <a:r>
              <a:rPr lang="en-US" b="1" dirty="0">
                <a:solidFill>
                  <a:srgbClr val="008F00"/>
                </a:solidFill>
              </a:rPr>
              <a:t>2) Qubit decoherence, T</a:t>
            </a:r>
            <a:r>
              <a:rPr lang="en-US" b="1" baseline="-25000" dirty="0">
                <a:solidFill>
                  <a:srgbClr val="008F00"/>
                </a:solidFill>
              </a:rPr>
              <a:t>2 </a:t>
            </a:r>
            <a:r>
              <a:rPr lang="en-US" b="1" dirty="0">
                <a:solidFill>
                  <a:srgbClr val="008F00"/>
                </a:solidFill>
              </a:rPr>
              <a:t>(Ramsey)</a:t>
            </a:r>
            <a:endParaRPr lang="en-US" b="1" baseline="-25000" dirty="0">
              <a:solidFill>
                <a:srgbClr val="008F00"/>
              </a:solidFill>
            </a:endParaRPr>
          </a:p>
        </p:txBody>
      </p:sp>
      <p:sp>
        <p:nvSpPr>
          <p:cNvPr id="12" name="TextBox 11">
            <a:extLst>
              <a:ext uri="{FF2B5EF4-FFF2-40B4-BE49-F238E27FC236}">
                <a16:creationId xmlns:a16="http://schemas.microsoft.com/office/drawing/2014/main" id="{4B01EFC7-CF1C-B568-0DD7-EC565AC01880}"/>
              </a:ext>
            </a:extLst>
          </p:cNvPr>
          <p:cNvSpPr txBox="1"/>
          <p:nvPr/>
        </p:nvSpPr>
        <p:spPr>
          <a:xfrm>
            <a:off x="838200" y="3651851"/>
            <a:ext cx="1752339" cy="369332"/>
          </a:xfrm>
          <a:prstGeom prst="rect">
            <a:avLst/>
          </a:prstGeom>
          <a:noFill/>
        </p:spPr>
        <p:txBody>
          <a:bodyPr wrap="none" rtlCol="0">
            <a:spAutoFit/>
          </a:bodyPr>
          <a:lstStyle/>
          <a:p>
            <a:r>
              <a:rPr lang="en-US" b="1" dirty="0">
                <a:solidFill>
                  <a:srgbClr val="008F00"/>
                </a:solidFill>
              </a:rPr>
              <a:t>3) Charge Parity </a:t>
            </a:r>
            <a:endParaRPr lang="en-US" b="1" baseline="-25000" dirty="0">
              <a:solidFill>
                <a:srgbClr val="008F00"/>
              </a:solidFill>
            </a:endParaRPr>
          </a:p>
        </p:txBody>
      </p:sp>
      <p:sp>
        <p:nvSpPr>
          <p:cNvPr id="16" name="TextBox 15">
            <a:extLst>
              <a:ext uri="{FF2B5EF4-FFF2-40B4-BE49-F238E27FC236}">
                <a16:creationId xmlns:a16="http://schemas.microsoft.com/office/drawing/2014/main" id="{AC19EE8C-8BD0-6581-9446-D3E674598643}"/>
              </a:ext>
            </a:extLst>
          </p:cNvPr>
          <p:cNvSpPr txBox="1"/>
          <p:nvPr/>
        </p:nvSpPr>
        <p:spPr>
          <a:xfrm>
            <a:off x="9313374" y="1122737"/>
            <a:ext cx="2403991" cy="369332"/>
          </a:xfrm>
          <a:prstGeom prst="rect">
            <a:avLst/>
          </a:prstGeom>
          <a:noFill/>
        </p:spPr>
        <p:txBody>
          <a:bodyPr wrap="none" rtlCol="0">
            <a:spAutoFit/>
          </a:bodyPr>
          <a:lstStyle/>
          <a:p>
            <a:r>
              <a:rPr lang="en-US" b="1" dirty="0">
                <a:solidFill>
                  <a:srgbClr val="008F00"/>
                </a:solidFill>
              </a:rPr>
              <a:t>3) Ramsey Tomography</a:t>
            </a:r>
            <a:endParaRPr lang="en-US" b="1" baseline="-25000" dirty="0">
              <a:solidFill>
                <a:srgbClr val="008F00"/>
              </a:solidFill>
            </a:endParaRPr>
          </a:p>
        </p:txBody>
      </p:sp>
      <p:pic>
        <p:nvPicPr>
          <p:cNvPr id="19" name="Picture 18" descr="A diagram of a barcode&#10;&#10;AI-generated content may be incorrect.">
            <a:extLst>
              <a:ext uri="{FF2B5EF4-FFF2-40B4-BE49-F238E27FC236}">
                <a16:creationId xmlns:a16="http://schemas.microsoft.com/office/drawing/2014/main" id="{31863F73-190F-DAB6-AEA8-DA392D5B541C}"/>
              </a:ext>
            </a:extLst>
          </p:cNvPr>
          <p:cNvPicPr>
            <a:picLocks noChangeAspect="1"/>
          </p:cNvPicPr>
          <p:nvPr/>
        </p:nvPicPr>
        <p:blipFill>
          <a:blip r:embed="rId2"/>
          <a:stretch>
            <a:fillRect/>
          </a:stretch>
        </p:blipFill>
        <p:spPr>
          <a:xfrm>
            <a:off x="1093908" y="3959900"/>
            <a:ext cx="3125623" cy="2397739"/>
          </a:xfrm>
          <a:prstGeom prst="rect">
            <a:avLst/>
          </a:prstGeom>
        </p:spPr>
      </p:pic>
      <p:sp>
        <p:nvSpPr>
          <p:cNvPr id="20" name="TextBox 19">
            <a:extLst>
              <a:ext uri="{FF2B5EF4-FFF2-40B4-BE49-F238E27FC236}">
                <a16:creationId xmlns:a16="http://schemas.microsoft.com/office/drawing/2014/main" id="{682A6053-A9B0-A984-4E5D-23F80A0E63AE}"/>
              </a:ext>
            </a:extLst>
          </p:cNvPr>
          <p:cNvSpPr txBox="1"/>
          <p:nvPr/>
        </p:nvSpPr>
        <p:spPr>
          <a:xfrm>
            <a:off x="4188269" y="4272358"/>
            <a:ext cx="573940" cy="276999"/>
          </a:xfrm>
          <a:prstGeom prst="rect">
            <a:avLst/>
          </a:prstGeom>
          <a:noFill/>
        </p:spPr>
        <p:txBody>
          <a:bodyPr wrap="none" rtlCol="0">
            <a:spAutoFit/>
          </a:bodyPr>
          <a:lstStyle/>
          <a:p>
            <a:r>
              <a:rPr lang="en-US" sz="1200" dirty="0">
                <a:solidFill>
                  <a:schemeClr val="bg1">
                    <a:lumMod val="85000"/>
                    <a:lumOff val="15000"/>
                  </a:schemeClr>
                </a:solidFill>
              </a:rPr>
              <a:t>f state</a:t>
            </a:r>
          </a:p>
        </p:txBody>
      </p:sp>
      <p:sp>
        <p:nvSpPr>
          <p:cNvPr id="21" name="TextBox 20">
            <a:extLst>
              <a:ext uri="{FF2B5EF4-FFF2-40B4-BE49-F238E27FC236}">
                <a16:creationId xmlns:a16="http://schemas.microsoft.com/office/drawing/2014/main" id="{2DEB5094-1F09-F97A-E32F-BDB4A3379D97}"/>
              </a:ext>
            </a:extLst>
          </p:cNvPr>
          <p:cNvSpPr txBox="1"/>
          <p:nvPr/>
        </p:nvSpPr>
        <p:spPr>
          <a:xfrm>
            <a:off x="4188269" y="5115716"/>
            <a:ext cx="604396" cy="276999"/>
          </a:xfrm>
          <a:prstGeom prst="rect">
            <a:avLst/>
          </a:prstGeom>
          <a:noFill/>
        </p:spPr>
        <p:txBody>
          <a:bodyPr wrap="none" rtlCol="0">
            <a:spAutoFit/>
          </a:bodyPr>
          <a:lstStyle/>
          <a:p>
            <a:r>
              <a:rPr lang="en-US" sz="1200" dirty="0">
                <a:solidFill>
                  <a:schemeClr val="bg1">
                    <a:lumMod val="85000"/>
                    <a:lumOff val="15000"/>
                  </a:schemeClr>
                </a:solidFill>
              </a:rPr>
              <a:t>e state</a:t>
            </a:r>
          </a:p>
        </p:txBody>
      </p:sp>
      <p:sp>
        <p:nvSpPr>
          <p:cNvPr id="22" name="TextBox 21">
            <a:extLst>
              <a:ext uri="{FF2B5EF4-FFF2-40B4-BE49-F238E27FC236}">
                <a16:creationId xmlns:a16="http://schemas.microsoft.com/office/drawing/2014/main" id="{F085A755-CE5F-FE60-B33E-96F6B06281BA}"/>
              </a:ext>
            </a:extLst>
          </p:cNvPr>
          <p:cNvSpPr txBox="1"/>
          <p:nvPr/>
        </p:nvSpPr>
        <p:spPr>
          <a:xfrm>
            <a:off x="4171190" y="6079351"/>
            <a:ext cx="599588" cy="276999"/>
          </a:xfrm>
          <a:prstGeom prst="rect">
            <a:avLst/>
          </a:prstGeom>
          <a:noFill/>
        </p:spPr>
        <p:txBody>
          <a:bodyPr wrap="none" rtlCol="0">
            <a:spAutoFit/>
          </a:bodyPr>
          <a:lstStyle/>
          <a:p>
            <a:r>
              <a:rPr lang="en-US" sz="1200" dirty="0">
                <a:solidFill>
                  <a:schemeClr val="bg1">
                    <a:lumMod val="85000"/>
                    <a:lumOff val="15000"/>
                  </a:schemeClr>
                </a:solidFill>
              </a:rPr>
              <a:t>g state</a:t>
            </a:r>
          </a:p>
        </p:txBody>
      </p:sp>
      <p:grpSp>
        <p:nvGrpSpPr>
          <p:cNvPr id="13" name="Group 12">
            <a:extLst>
              <a:ext uri="{FF2B5EF4-FFF2-40B4-BE49-F238E27FC236}">
                <a16:creationId xmlns:a16="http://schemas.microsoft.com/office/drawing/2014/main" id="{D56F70DA-12AB-2627-ABFF-0EAC58F8970E}"/>
              </a:ext>
            </a:extLst>
          </p:cNvPr>
          <p:cNvGrpSpPr/>
          <p:nvPr/>
        </p:nvGrpSpPr>
        <p:grpSpPr>
          <a:xfrm>
            <a:off x="5201474" y="3748309"/>
            <a:ext cx="5075640" cy="2749359"/>
            <a:chOff x="6234022" y="3768738"/>
            <a:chExt cx="5075640" cy="2749359"/>
          </a:xfrm>
        </p:grpSpPr>
        <p:sp>
          <p:nvSpPr>
            <p:cNvPr id="14" name="TextBox 13">
              <a:extLst>
                <a:ext uri="{FF2B5EF4-FFF2-40B4-BE49-F238E27FC236}">
                  <a16:creationId xmlns:a16="http://schemas.microsoft.com/office/drawing/2014/main" id="{EF085149-4169-F5E2-AB03-38DA3EA78F91}"/>
                </a:ext>
              </a:extLst>
            </p:cNvPr>
            <p:cNvSpPr txBox="1"/>
            <p:nvPr/>
          </p:nvSpPr>
          <p:spPr>
            <a:xfrm>
              <a:off x="6234022" y="3768738"/>
              <a:ext cx="1694310" cy="369332"/>
            </a:xfrm>
            <a:prstGeom prst="rect">
              <a:avLst/>
            </a:prstGeom>
            <a:noFill/>
          </p:spPr>
          <p:txBody>
            <a:bodyPr wrap="none" rtlCol="0">
              <a:spAutoFit/>
            </a:bodyPr>
            <a:lstStyle/>
            <a:p>
              <a:r>
                <a:rPr lang="en-US" b="1" dirty="0">
                  <a:solidFill>
                    <a:srgbClr val="008F00"/>
                  </a:solidFill>
                </a:rPr>
                <a:t>4) Spectroscopy</a:t>
              </a:r>
              <a:endParaRPr lang="en-US" b="1" baseline="-25000" dirty="0">
                <a:solidFill>
                  <a:srgbClr val="008F00"/>
                </a:solidFill>
              </a:endParaRPr>
            </a:p>
          </p:txBody>
        </p:sp>
        <p:pic>
          <p:nvPicPr>
            <p:cNvPr id="1026" name="Picture 2">
              <a:extLst>
                <a:ext uri="{FF2B5EF4-FFF2-40B4-BE49-F238E27FC236}">
                  <a16:creationId xmlns:a16="http://schemas.microsoft.com/office/drawing/2014/main" id="{2AFAC9EE-9413-3FB4-381A-C7735B1315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8332" y="3768738"/>
              <a:ext cx="3381330" cy="274935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E9F3B90-9BA4-6BF0-9BB8-0A21BAE42A41}"/>
                </a:ext>
              </a:extLst>
            </p:cNvPr>
            <p:cNvSpPr txBox="1"/>
            <p:nvPr/>
          </p:nvSpPr>
          <p:spPr>
            <a:xfrm>
              <a:off x="6423699" y="4145398"/>
              <a:ext cx="1672317" cy="2092881"/>
            </a:xfrm>
            <a:prstGeom prst="rect">
              <a:avLst/>
            </a:prstGeom>
            <a:noFill/>
            <a:ln>
              <a:solidFill>
                <a:schemeClr val="tx1">
                  <a:lumMod val="65000"/>
                </a:schemeClr>
              </a:solidFill>
            </a:ln>
          </p:spPr>
          <p:txBody>
            <a:bodyPr wrap="none" rtlCol="0">
              <a:spAutoFit/>
            </a:bodyPr>
            <a:lstStyle/>
            <a:p>
              <a:r>
                <a:rPr lang="en-US" sz="1600" dirty="0">
                  <a:solidFill>
                    <a:srgbClr val="FF0000"/>
                  </a:solidFill>
                </a:rPr>
                <a:t>Kester Anyang, IIT</a:t>
              </a:r>
            </a:p>
            <a:p>
              <a:endParaRPr lang="en-US" sz="1600" dirty="0">
                <a:solidFill>
                  <a:srgbClr val="FF0000"/>
                </a:solidFill>
              </a:endParaRPr>
            </a:p>
            <a:p>
              <a:r>
                <a:rPr lang="en-US" sz="1400" dirty="0">
                  <a:solidFill>
                    <a:srgbClr val="FF0000"/>
                  </a:solidFill>
                </a:rPr>
                <a:t>Cs-137 source</a:t>
              </a:r>
            </a:p>
            <a:p>
              <a:r>
                <a:rPr lang="en-US" sz="1400" dirty="0">
                  <a:solidFill>
                    <a:srgbClr val="FF0000"/>
                  </a:solidFill>
                </a:rPr>
                <a:t>(Gamma: 661 keV)</a:t>
              </a:r>
            </a:p>
            <a:p>
              <a:r>
                <a:rPr lang="en-US" sz="1400" dirty="0">
                  <a:solidFill>
                    <a:srgbClr val="FF0000"/>
                  </a:solidFill>
                </a:rPr>
                <a:t>f-&gt;h transition</a:t>
              </a:r>
            </a:p>
            <a:p>
              <a:endParaRPr lang="en-US" sz="1400" dirty="0">
                <a:solidFill>
                  <a:srgbClr val="FF0000"/>
                </a:solidFill>
              </a:endParaRPr>
            </a:p>
            <a:p>
              <a:r>
                <a:rPr lang="en-US" sz="1400" dirty="0">
                  <a:solidFill>
                    <a:srgbClr val="FF0000"/>
                  </a:solidFill>
                </a:rPr>
                <a:t>Data Analysis in</a:t>
              </a:r>
            </a:p>
            <a:p>
              <a:r>
                <a:rPr lang="en-US" sz="1400" dirty="0">
                  <a:solidFill>
                    <a:srgbClr val="FF0000"/>
                  </a:solidFill>
                </a:rPr>
                <a:t>progress</a:t>
              </a:r>
            </a:p>
            <a:p>
              <a:endParaRPr lang="en-US" sz="1400" dirty="0">
                <a:solidFill>
                  <a:srgbClr val="FF0000"/>
                </a:solidFill>
              </a:endParaRPr>
            </a:p>
          </p:txBody>
        </p:sp>
      </p:grpSp>
      <p:grpSp>
        <p:nvGrpSpPr>
          <p:cNvPr id="8" name="Group 7">
            <a:extLst>
              <a:ext uri="{FF2B5EF4-FFF2-40B4-BE49-F238E27FC236}">
                <a16:creationId xmlns:a16="http://schemas.microsoft.com/office/drawing/2014/main" id="{DB68EBF5-AE62-E52F-94F7-D6C64C2DBAAE}"/>
              </a:ext>
            </a:extLst>
          </p:cNvPr>
          <p:cNvGrpSpPr/>
          <p:nvPr/>
        </p:nvGrpSpPr>
        <p:grpSpPr>
          <a:xfrm>
            <a:off x="5243646" y="1574699"/>
            <a:ext cx="6473719" cy="1839805"/>
            <a:chOff x="5243646" y="1574699"/>
            <a:chExt cx="6473719" cy="1839805"/>
          </a:xfrm>
        </p:grpSpPr>
        <p:pic>
          <p:nvPicPr>
            <p:cNvPr id="15" name="Picture 14">
              <a:extLst>
                <a:ext uri="{FF2B5EF4-FFF2-40B4-BE49-F238E27FC236}">
                  <a16:creationId xmlns:a16="http://schemas.microsoft.com/office/drawing/2014/main" id="{80438699-C06D-05F4-BB71-D79E43880FE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38222" y="1574699"/>
              <a:ext cx="2479143" cy="1703411"/>
            </a:xfrm>
            <a:prstGeom prst="rect">
              <a:avLst/>
            </a:prstGeom>
          </p:spPr>
        </p:pic>
        <p:grpSp>
          <p:nvGrpSpPr>
            <p:cNvPr id="7" name="Group 6">
              <a:extLst>
                <a:ext uri="{FF2B5EF4-FFF2-40B4-BE49-F238E27FC236}">
                  <a16:creationId xmlns:a16="http://schemas.microsoft.com/office/drawing/2014/main" id="{58F3EEB9-C9E4-91A6-EA47-AF91AE9485DF}"/>
                </a:ext>
              </a:extLst>
            </p:cNvPr>
            <p:cNvGrpSpPr/>
            <p:nvPr/>
          </p:nvGrpSpPr>
          <p:grpSpPr>
            <a:xfrm>
              <a:off x="5243646" y="1598431"/>
              <a:ext cx="4109956" cy="1816073"/>
              <a:chOff x="5243646" y="1598431"/>
              <a:chExt cx="4109956" cy="1816073"/>
            </a:xfrm>
          </p:grpSpPr>
          <p:pic>
            <p:nvPicPr>
              <p:cNvPr id="5" name="Picture 4">
                <a:extLst>
                  <a:ext uri="{FF2B5EF4-FFF2-40B4-BE49-F238E27FC236}">
                    <a16:creationId xmlns:a16="http://schemas.microsoft.com/office/drawing/2014/main" id="{9DFA97D1-B0A6-27AF-89FD-B1463A834340}"/>
                  </a:ext>
                </a:extLst>
              </p:cNvPr>
              <p:cNvPicPr>
                <a:picLocks noChangeAspect="1"/>
              </p:cNvPicPr>
              <p:nvPr/>
            </p:nvPicPr>
            <p:blipFill>
              <a:blip r:embed="rId5"/>
              <a:stretch>
                <a:fillRect/>
              </a:stretch>
            </p:blipFill>
            <p:spPr>
              <a:xfrm>
                <a:off x="5243646" y="1598431"/>
                <a:ext cx="4109956" cy="1562231"/>
              </a:xfrm>
              <a:prstGeom prst="rect">
                <a:avLst/>
              </a:prstGeom>
            </p:spPr>
          </p:pic>
          <p:pic>
            <p:nvPicPr>
              <p:cNvPr id="6" name="Picture 5">
                <a:extLst>
                  <a:ext uri="{FF2B5EF4-FFF2-40B4-BE49-F238E27FC236}">
                    <a16:creationId xmlns:a16="http://schemas.microsoft.com/office/drawing/2014/main" id="{881A53B2-D98D-7C6B-7855-7ABCAC16637B}"/>
                  </a:ext>
                </a:extLst>
              </p:cNvPr>
              <p:cNvPicPr>
                <a:picLocks noChangeAspect="1"/>
              </p:cNvPicPr>
              <p:nvPr/>
            </p:nvPicPr>
            <p:blipFill>
              <a:blip r:embed="rId6"/>
              <a:stretch>
                <a:fillRect/>
              </a:stretch>
            </p:blipFill>
            <p:spPr>
              <a:xfrm>
                <a:off x="5659983" y="3117732"/>
                <a:ext cx="3600464" cy="296772"/>
              </a:xfrm>
              <a:prstGeom prst="rect">
                <a:avLst/>
              </a:prstGeom>
            </p:spPr>
          </p:pic>
        </p:grpSp>
      </p:grpSp>
      <p:sp>
        <p:nvSpPr>
          <p:cNvPr id="17" name="TextBox 16">
            <a:extLst>
              <a:ext uri="{FF2B5EF4-FFF2-40B4-BE49-F238E27FC236}">
                <a16:creationId xmlns:a16="http://schemas.microsoft.com/office/drawing/2014/main" id="{6AEE1869-CF7C-C63E-CBD4-9C8B6C15B027}"/>
              </a:ext>
            </a:extLst>
          </p:cNvPr>
          <p:cNvSpPr txBox="1"/>
          <p:nvPr/>
        </p:nvSpPr>
        <p:spPr>
          <a:xfrm>
            <a:off x="11154018" y="3176074"/>
            <a:ext cx="819455" cy="369332"/>
          </a:xfrm>
          <a:prstGeom prst="rect">
            <a:avLst/>
          </a:prstGeom>
          <a:noFill/>
        </p:spPr>
        <p:txBody>
          <a:bodyPr wrap="none" rtlCol="0">
            <a:spAutoFit/>
          </a:bodyPr>
          <a:lstStyle/>
          <a:p>
            <a:r>
              <a:rPr lang="en-US" dirty="0">
                <a:solidFill>
                  <a:srgbClr val="FF0000"/>
                </a:solidFill>
              </a:rPr>
              <a:t>NEXUS</a:t>
            </a:r>
          </a:p>
        </p:txBody>
      </p:sp>
      <p:grpSp>
        <p:nvGrpSpPr>
          <p:cNvPr id="25" name="Group 24">
            <a:extLst>
              <a:ext uri="{FF2B5EF4-FFF2-40B4-BE49-F238E27FC236}">
                <a16:creationId xmlns:a16="http://schemas.microsoft.com/office/drawing/2014/main" id="{48CA498A-FC77-E40C-34FE-50502A3DAC77}"/>
              </a:ext>
            </a:extLst>
          </p:cNvPr>
          <p:cNvGrpSpPr/>
          <p:nvPr/>
        </p:nvGrpSpPr>
        <p:grpSpPr>
          <a:xfrm>
            <a:off x="511389" y="1541075"/>
            <a:ext cx="4560484" cy="1953995"/>
            <a:chOff x="511389" y="1541075"/>
            <a:chExt cx="4560484" cy="1953995"/>
          </a:xfrm>
        </p:grpSpPr>
        <p:pic>
          <p:nvPicPr>
            <p:cNvPr id="9" name="Picture 8">
              <a:extLst>
                <a:ext uri="{FF2B5EF4-FFF2-40B4-BE49-F238E27FC236}">
                  <a16:creationId xmlns:a16="http://schemas.microsoft.com/office/drawing/2014/main" id="{6D23BC35-9676-1F02-1D72-96A8CE52BB53}"/>
                </a:ext>
              </a:extLst>
            </p:cNvPr>
            <p:cNvPicPr>
              <a:picLocks noChangeAspect="1"/>
            </p:cNvPicPr>
            <p:nvPr/>
          </p:nvPicPr>
          <p:blipFill>
            <a:blip r:embed="rId7"/>
            <a:stretch>
              <a:fillRect/>
            </a:stretch>
          </p:blipFill>
          <p:spPr>
            <a:xfrm>
              <a:off x="511389" y="1541075"/>
              <a:ext cx="4560484" cy="1737035"/>
            </a:xfrm>
            <a:prstGeom prst="rect">
              <a:avLst/>
            </a:prstGeom>
          </p:spPr>
        </p:pic>
        <p:pic>
          <p:nvPicPr>
            <p:cNvPr id="24" name="Picture 23">
              <a:extLst>
                <a:ext uri="{FF2B5EF4-FFF2-40B4-BE49-F238E27FC236}">
                  <a16:creationId xmlns:a16="http://schemas.microsoft.com/office/drawing/2014/main" id="{A8904AE8-533A-4388-32C4-795AA047DDF8}"/>
                </a:ext>
              </a:extLst>
            </p:cNvPr>
            <p:cNvPicPr>
              <a:picLocks noChangeAspect="1"/>
            </p:cNvPicPr>
            <p:nvPr/>
          </p:nvPicPr>
          <p:blipFill>
            <a:blip r:embed="rId8"/>
            <a:stretch>
              <a:fillRect/>
            </a:stretch>
          </p:blipFill>
          <p:spPr>
            <a:xfrm>
              <a:off x="1024415" y="3217758"/>
              <a:ext cx="3993768" cy="277312"/>
            </a:xfrm>
            <a:prstGeom prst="rect">
              <a:avLst/>
            </a:prstGeom>
          </p:spPr>
        </p:pic>
      </p:grpSp>
      <p:sp>
        <p:nvSpPr>
          <p:cNvPr id="26" name="TextBox 25">
            <a:extLst>
              <a:ext uri="{FF2B5EF4-FFF2-40B4-BE49-F238E27FC236}">
                <a16:creationId xmlns:a16="http://schemas.microsoft.com/office/drawing/2014/main" id="{D9F30C76-93FC-38C3-EA0C-5A52D084E6D8}"/>
              </a:ext>
            </a:extLst>
          </p:cNvPr>
          <p:cNvSpPr txBox="1"/>
          <p:nvPr/>
        </p:nvSpPr>
        <p:spPr>
          <a:xfrm>
            <a:off x="10205722" y="4746384"/>
            <a:ext cx="1382238" cy="1169551"/>
          </a:xfrm>
          <a:prstGeom prst="rect">
            <a:avLst/>
          </a:prstGeom>
          <a:noFill/>
        </p:spPr>
        <p:txBody>
          <a:bodyPr wrap="none" rtlCol="0">
            <a:spAutoFit/>
          </a:bodyPr>
          <a:lstStyle/>
          <a:p>
            <a:r>
              <a:rPr lang="en-US" sz="1400" dirty="0">
                <a:solidFill>
                  <a:schemeClr val="bg1"/>
                </a:solidFill>
              </a:rPr>
              <a:t>Increased </a:t>
            </a:r>
          </a:p>
          <a:p>
            <a:r>
              <a:rPr lang="en-US" sz="1400" dirty="0">
                <a:solidFill>
                  <a:schemeClr val="bg1"/>
                </a:solidFill>
              </a:rPr>
              <a:t>parity switching </a:t>
            </a:r>
          </a:p>
          <a:p>
            <a:r>
              <a:rPr lang="en-US" sz="1400" dirty="0">
                <a:solidFill>
                  <a:schemeClr val="bg1"/>
                </a:solidFill>
              </a:rPr>
              <a:t>rate (higher </a:t>
            </a:r>
            <a:r>
              <a:rPr lang="en-US" sz="1400" dirty="0" err="1">
                <a:solidFill>
                  <a:schemeClr val="bg1"/>
                </a:solidFill>
              </a:rPr>
              <a:t>qp</a:t>
            </a:r>
            <a:r>
              <a:rPr lang="en-US" sz="1400" dirty="0">
                <a:solidFill>
                  <a:schemeClr val="bg1"/>
                </a:solidFill>
              </a:rPr>
              <a:t> </a:t>
            </a:r>
          </a:p>
          <a:p>
            <a:r>
              <a:rPr lang="en-US" sz="1400" dirty="0">
                <a:solidFill>
                  <a:schemeClr val="bg1"/>
                </a:solidFill>
              </a:rPr>
              <a:t>tunneling)</a:t>
            </a:r>
          </a:p>
          <a:p>
            <a:endParaRPr lang="en-US" sz="1400" dirty="0">
              <a:solidFill>
                <a:schemeClr val="bg1"/>
              </a:solidFill>
            </a:endParaRPr>
          </a:p>
        </p:txBody>
      </p:sp>
      <p:cxnSp>
        <p:nvCxnSpPr>
          <p:cNvPr id="27" name="Straight Arrow Connector 26">
            <a:extLst>
              <a:ext uri="{FF2B5EF4-FFF2-40B4-BE49-F238E27FC236}">
                <a16:creationId xmlns:a16="http://schemas.microsoft.com/office/drawing/2014/main" id="{B4C86FAE-7A22-CC9C-D68A-6FF776C4F1E5}"/>
              </a:ext>
            </a:extLst>
          </p:cNvPr>
          <p:cNvCxnSpPr>
            <a:cxnSpLocks/>
          </p:cNvCxnSpPr>
          <p:nvPr/>
        </p:nvCxnSpPr>
        <p:spPr>
          <a:xfrm flipH="1" flipV="1">
            <a:off x="9156726" y="4340994"/>
            <a:ext cx="1527316" cy="456417"/>
          </a:xfrm>
          <a:prstGeom prst="straightConnector1">
            <a:avLst/>
          </a:prstGeom>
          <a:ln w="12700">
            <a:solidFill>
              <a:schemeClr val="tx2">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0909237"/>
      </p:ext>
    </p:extLst>
  </p:cSld>
  <p:clrMapOvr>
    <a:masterClrMapping/>
  </p:clrMapOvr>
</p:sld>
</file>

<file path=ppt/theme/theme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71146</TotalTime>
  <Words>3969</Words>
  <Application>Microsoft Macintosh PowerPoint</Application>
  <PresentationFormat>Widescreen</PresentationFormat>
  <Paragraphs>859</Paragraphs>
  <Slides>66</Slides>
  <Notes>7</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66</vt:i4>
      </vt:variant>
    </vt:vector>
  </HeadingPairs>
  <TitlesOfParts>
    <vt:vector size="79" baseType="lpstr">
      <vt:lpstr>-apple-system</vt:lpstr>
      <vt:lpstr>Arial</vt:lpstr>
      <vt:lpstr>Calibri</vt:lpstr>
      <vt:lpstr>Calibri Light</vt:lpstr>
      <vt:lpstr>Helvetica</vt:lpstr>
      <vt:lpstr>Helvetica Neue</vt:lpstr>
      <vt:lpstr>Helvetica Regular</vt:lpstr>
      <vt:lpstr>Proxima Nova</vt:lpstr>
      <vt:lpstr>Symbol</vt:lpstr>
      <vt:lpstr>Times</vt:lpstr>
      <vt:lpstr>Times Roman</vt:lpstr>
      <vt:lpstr>Wingdings</vt:lpstr>
      <vt:lpstr>Office 2013 - 2022 Theme</vt:lpstr>
      <vt:lpstr>Phonon mediated Quantum sensors  for  Dark Matter</vt:lpstr>
      <vt:lpstr>PowerPoint Presentation</vt:lpstr>
      <vt:lpstr>CosmiQ group </vt:lpstr>
      <vt:lpstr>Ideal Quantum Detector for Dark Matter</vt:lpstr>
      <vt:lpstr>Superconducting Qubits</vt:lpstr>
      <vt:lpstr> How can we detect particles with qubits? </vt:lpstr>
      <vt:lpstr> How can we detect particles with qubits? </vt:lpstr>
      <vt:lpstr> How can we detect particles with qubits? </vt:lpstr>
      <vt:lpstr>There are many types of Qubit Readout!</vt:lpstr>
      <vt:lpstr>There are many types of Qubit Readout!</vt:lpstr>
      <vt:lpstr> Excess quasiparticles in Superconductor </vt:lpstr>
      <vt:lpstr> How do we couple DM particles to the qubits? </vt:lpstr>
      <vt:lpstr>PowerPoint Presentation</vt:lpstr>
      <vt:lpstr>PowerPoint Presentation</vt:lpstr>
      <vt:lpstr>PowerPoint Presentation</vt:lpstr>
      <vt:lpstr>Through phonons: Device response simulation</vt:lpstr>
      <vt:lpstr>PowerPoint Presentation</vt:lpstr>
      <vt:lpstr>PowerPoint Presentation</vt:lpstr>
      <vt:lpstr> Possible Dark Matter detector (Complete Picture) </vt:lpstr>
      <vt:lpstr> Also a Neutrino detector? Coherent neutrino-nuclear scattering </vt:lpstr>
      <vt:lpstr>Qubit Environment (Environmental Engineering necessary)</vt:lpstr>
      <vt:lpstr>Qubit Environment Engineering </vt:lpstr>
      <vt:lpstr>Photon Background reduction: Stub filter design</vt:lpstr>
      <vt:lpstr>PowerPoint Presentation</vt:lpstr>
      <vt:lpstr>PowerPoint Presentation</vt:lpstr>
      <vt:lpstr>Qudit f-&gt;h Spectroscopy for background sensing</vt:lpstr>
      <vt:lpstr>Understanding the qubit device</vt:lpstr>
      <vt:lpstr>Acknowledgement</vt:lpstr>
      <vt:lpstr>PowerPoint Presentation</vt:lpstr>
      <vt:lpstr>Quantum Capacitance Detectors</vt:lpstr>
      <vt:lpstr>Summary</vt:lpstr>
      <vt:lpstr>Particle like Dark Matter Search overview</vt:lpstr>
      <vt:lpstr>PowerPoint Presentation</vt:lpstr>
      <vt:lpstr>Interesting findings from Quantum Community</vt:lpstr>
      <vt:lpstr>T2 Ramsey</vt:lpstr>
      <vt:lpstr>Interesting findings from Quantum Community</vt:lpstr>
      <vt:lpstr>Quantum Capacitance Detectors for Ultralight Dark Matter</vt:lpstr>
      <vt:lpstr>Impact of cosmic and terrestrial radiation on quantum computers</vt:lpstr>
      <vt:lpstr>Qubit based wave-like Dark Matter search</vt:lpstr>
      <vt:lpstr> Qubit based photon counter</vt:lpstr>
      <vt:lpstr>Near and long-term Dark Matter search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Signal and noise rate</vt:lpstr>
      <vt:lpstr>PowerPoint Presentation</vt:lpstr>
      <vt:lpstr>MEMS mirror allows for desired operating specifications:</vt:lpstr>
      <vt:lpstr>Nature of Dark Matter</vt:lpstr>
      <vt:lpstr>Axion production</vt:lpstr>
      <vt:lpstr>Axion searches overview</vt:lpstr>
      <vt:lpstr>Axion searches overview contd.</vt:lpstr>
      <vt:lpstr>Quantum amplifiers</vt:lpstr>
      <vt:lpstr>What’s causing these dark counts? </vt:lpstr>
      <vt:lpstr>What is a qubit? </vt:lpstr>
      <vt:lpstr>PowerPoint Presentation</vt:lpstr>
      <vt:lpstr>Sapphire Phonon modes</vt:lpstr>
      <vt:lpstr>Fermilab Quantum Network (FQNET)</vt:lpstr>
      <vt:lpstr>Fermilab Quantum Network (FQNET)</vt:lpstr>
      <vt:lpstr>Dark Matter Detector R&amp;D</vt:lpstr>
      <vt:lpstr>Quantum Instrumentation Control Kit (QICK)</vt:lpstr>
      <vt:lpstr>Excess quasiparticle density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Rakshya Khatiwada</dc:creator>
  <cp:lastModifiedBy>Rakshya Rakshya</cp:lastModifiedBy>
  <cp:revision>2091</cp:revision>
  <dcterms:created xsi:type="dcterms:W3CDTF">2021-03-18T04:23:58Z</dcterms:created>
  <dcterms:modified xsi:type="dcterms:W3CDTF">2025-09-22T13:49:49Z</dcterms:modified>
</cp:coreProperties>
</file>