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83"/>
  </p:notesMasterIdLst>
  <p:handoutMasterIdLst>
    <p:handoutMasterId r:id="rId84"/>
  </p:handoutMasterIdLst>
  <p:sldIdLst>
    <p:sldId id="1298" r:id="rId3"/>
    <p:sldId id="1782" r:id="rId4"/>
    <p:sldId id="1650" r:id="rId5"/>
    <p:sldId id="1781" r:id="rId6"/>
    <p:sldId id="1651" r:id="rId7"/>
    <p:sldId id="1654" r:id="rId8"/>
    <p:sldId id="1704" r:id="rId9"/>
    <p:sldId id="1783" r:id="rId10"/>
    <p:sldId id="1656" r:id="rId11"/>
    <p:sldId id="1811" r:id="rId12"/>
    <p:sldId id="1784" r:id="rId13"/>
    <p:sldId id="1660" r:id="rId14"/>
    <p:sldId id="1661" r:id="rId15"/>
    <p:sldId id="1617" r:id="rId16"/>
    <p:sldId id="1793" r:id="rId17"/>
    <p:sldId id="1721" r:id="rId18"/>
    <p:sldId id="1663" r:id="rId19"/>
    <p:sldId id="1722" r:id="rId20"/>
    <p:sldId id="1794" r:id="rId21"/>
    <p:sldId id="1676" r:id="rId22"/>
    <p:sldId id="1674" r:id="rId23"/>
    <p:sldId id="1677" r:id="rId24"/>
    <p:sldId id="1795" r:id="rId25"/>
    <p:sldId id="1796" r:id="rId26"/>
    <p:sldId id="1797" r:id="rId27"/>
    <p:sldId id="1798" r:id="rId28"/>
    <p:sldId id="1850" r:id="rId29"/>
    <p:sldId id="1802" r:id="rId30"/>
    <p:sldId id="1803" r:id="rId31"/>
    <p:sldId id="1805" r:id="rId32"/>
    <p:sldId id="1696" r:id="rId33"/>
    <p:sldId id="1849" r:id="rId34"/>
    <p:sldId id="1816" r:id="rId35"/>
    <p:sldId id="1780" r:id="rId36"/>
    <p:sldId id="1851" r:id="rId37"/>
    <p:sldId id="1810" r:id="rId38"/>
    <p:sldId id="1807" r:id="rId39"/>
    <p:sldId id="1779" r:id="rId40"/>
    <p:sldId id="1746" r:id="rId41"/>
    <p:sldId id="1848" r:id="rId42"/>
    <p:sldId id="1845" r:id="rId43"/>
    <p:sldId id="1846" r:id="rId44"/>
    <p:sldId id="1838" r:id="rId45"/>
    <p:sldId id="1839" r:id="rId46"/>
    <p:sldId id="1840" r:id="rId47"/>
    <p:sldId id="1841" r:id="rId48"/>
    <p:sldId id="1842" r:id="rId49"/>
    <p:sldId id="1843" r:id="rId50"/>
    <p:sldId id="1747" r:id="rId51"/>
    <p:sldId id="1748" r:id="rId52"/>
    <p:sldId id="1753" r:id="rId53"/>
    <p:sldId id="1754" r:id="rId54"/>
    <p:sldId id="1755" r:id="rId55"/>
    <p:sldId id="1756" r:id="rId56"/>
    <p:sldId id="1757" r:id="rId57"/>
    <p:sldId id="1758" r:id="rId58"/>
    <p:sldId id="1812" r:id="rId59"/>
    <p:sldId id="1815" r:id="rId60"/>
    <p:sldId id="1813" r:id="rId61"/>
    <p:sldId id="1814" r:id="rId62"/>
    <p:sldId id="1818" r:id="rId63"/>
    <p:sldId id="1819" r:id="rId64"/>
    <p:sldId id="1820" r:id="rId65"/>
    <p:sldId id="1821" r:id="rId66"/>
    <p:sldId id="1822" r:id="rId67"/>
    <p:sldId id="1823" r:id="rId68"/>
    <p:sldId id="1824" r:id="rId69"/>
    <p:sldId id="1825" r:id="rId70"/>
    <p:sldId id="1826" r:id="rId71"/>
    <p:sldId id="1827" r:id="rId72"/>
    <p:sldId id="1828" r:id="rId73"/>
    <p:sldId id="1829" r:id="rId74"/>
    <p:sldId id="1830" r:id="rId75"/>
    <p:sldId id="1831" r:id="rId76"/>
    <p:sldId id="1832" r:id="rId77"/>
    <p:sldId id="1833" r:id="rId78"/>
    <p:sldId id="1834" r:id="rId79"/>
    <p:sldId id="1835" r:id="rId80"/>
    <p:sldId id="1836" r:id="rId81"/>
    <p:sldId id="1837" r:id="rId82"/>
  </p:sldIdLst>
  <p:sldSz cx="9217025" cy="6911975"/>
  <p:notesSz cx="6781800" cy="9926638"/>
  <p:custDataLst>
    <p:tags r:id="rId85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5" userDrawn="1">
          <p15:clr>
            <a:srgbClr val="A4A3A4"/>
          </p15:clr>
        </p15:guide>
        <p15:guide id="4" pos="227" userDrawn="1">
          <p15:clr>
            <a:srgbClr val="A4A3A4"/>
          </p15:clr>
        </p15:guide>
        <p15:guide id="5" pos="5579" userDrawn="1">
          <p15:clr>
            <a:srgbClr val="A4A3A4"/>
          </p15:clr>
        </p15:guide>
        <p15:guide id="6" pos="2495" userDrawn="1">
          <p15:clr>
            <a:srgbClr val="A4A3A4"/>
          </p15:clr>
        </p15:guide>
        <p15:guide id="8" orient="horz" pos="326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7"/>
    <a:srgbClr val="336699"/>
    <a:srgbClr val="C00000"/>
    <a:srgbClr val="0033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33" autoAdjust="0"/>
    <p:restoredTop sz="94219" autoAdjust="0"/>
  </p:normalViewPr>
  <p:slideViewPr>
    <p:cSldViewPr>
      <p:cViewPr varScale="1">
        <p:scale>
          <a:sx n="79" d="100"/>
          <a:sy n="79" d="100"/>
        </p:scale>
        <p:origin x="125" y="65"/>
      </p:cViewPr>
      <p:guideLst>
        <p:guide orient="horz" pos="725"/>
        <p:guide pos="227"/>
        <p:guide pos="5579"/>
        <p:guide pos="2495"/>
        <p:guide orient="horz" pos="3266"/>
      </p:guideLst>
    </p:cSldViewPr>
  </p:slideViewPr>
  <p:outlineViewPr>
    <p:cViewPr>
      <p:scale>
        <a:sx n="33" d="100"/>
        <a:sy n="33" d="100"/>
      </p:scale>
      <p:origin x="0" y="-321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3053" y="48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AEC7-EF61-444C-B814-3320AB1B3DD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CB6C-CCE9-413E-A472-E93EE2EA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07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61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8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0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98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52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446BD-357B-77F9-E179-F85A04ED9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A2DD1-80AF-BC5E-FA3E-29DA0CE4F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7D438D-7BF6-0EC5-D51C-6403EF333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46FA5-5098-BE1A-472C-65AF5C0CAF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9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53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71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78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98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05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94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47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657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4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</p:spPr>
      </p:sp>
      <p:sp>
        <p:nvSpPr>
          <p:cNvPr id="1008" name="PlaceHolder 2"/>
          <p:cNvSpPr>
            <a:spLocks noGrp="1"/>
          </p:cNvSpPr>
          <p:nvPr>
            <p:ph type="body"/>
          </p:nvPr>
        </p:nvSpPr>
        <p:spPr>
          <a:xfrm>
            <a:off x="678240" y="4715280"/>
            <a:ext cx="5425200" cy="4466520"/>
          </a:xfrm>
          <a:prstGeom prst="rect">
            <a:avLst/>
          </a:prstGeom>
        </p:spPr>
        <p:txBody>
          <a:bodyPr lIns="95400" tIns="47880" rIns="95400" bIns="47880">
            <a:noAutofit/>
          </a:bodyPr>
          <a:lstStyle/>
          <a:p>
            <a:endParaRPr lang="en-US" sz="2000" b="0" strike="noStrike" spc="-1">
              <a:latin typeface="Calibri"/>
            </a:endParaRPr>
          </a:p>
        </p:txBody>
      </p:sp>
      <p:sp>
        <p:nvSpPr>
          <p:cNvPr id="1009" name="Slide Number Placeholder 3"/>
          <p:cNvSpPr txBox="1"/>
          <p:nvPr/>
        </p:nvSpPr>
        <p:spPr>
          <a:xfrm>
            <a:off x="3841560" y="9428760"/>
            <a:ext cx="2938320" cy="496080"/>
          </a:xfrm>
          <a:prstGeom prst="rect">
            <a:avLst/>
          </a:prstGeom>
          <a:noFill/>
          <a:ln w="0">
            <a:noFill/>
          </a:ln>
        </p:spPr>
        <p:txBody>
          <a:bodyPr lIns="95400" tIns="47880" rIns="95400" bIns="47880" anchor="b">
            <a:noAutofit/>
          </a:bodyPr>
          <a:lstStyle/>
          <a:p>
            <a:pPr algn="r">
              <a:lnSpc>
                <a:spcPct val="100000"/>
              </a:lnSpc>
            </a:pPr>
            <a:fld id="{945F2334-958B-410E-9B33-184F571DF2EE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46</a:t>
            </a:fld>
            <a:endParaRPr lang="en-US" sz="1200" b="0" strike="noStrike" spc="-1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205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4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62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44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91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5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45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049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55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03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8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5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10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679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519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304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2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341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90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73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27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19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13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701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52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69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29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7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96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84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0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13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2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>
                <a:solidFill>
                  <a:srgbClr val="FFFFFF"/>
                </a:solidFill>
              </a:rPr>
              <a:t> Garching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28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smtClean="0">
                <a:solidFill>
                  <a:schemeClr val="bg1"/>
                </a:solidFill>
              </a:rPr>
              <a:t>20</a:t>
            </a:r>
            <a:r>
              <a:rPr lang="en-US" sz="1200" b="1" baseline="30000" smtClean="0">
                <a:solidFill>
                  <a:schemeClr val="bg1"/>
                </a:solidFill>
              </a:rPr>
              <a:t>th</a:t>
            </a:r>
            <a:r>
              <a:rPr lang="en-US" sz="1200" b="1" smtClean="0">
                <a:solidFill>
                  <a:schemeClr val="bg1"/>
                </a:solidFill>
              </a:rPr>
              <a:t> Patras Workshop,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r>
              <a:rPr lang="en-US" sz="1200" b="1" smtClean="0">
                <a:solidFill>
                  <a:schemeClr val="bg1"/>
                </a:solidFill>
              </a:rPr>
              <a:t>Tenerife,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r>
              <a:rPr lang="en-US" sz="1200" b="1" smtClean="0">
                <a:solidFill>
                  <a:schemeClr val="bg1"/>
                </a:solidFill>
              </a:rPr>
              <a:t>22</a:t>
            </a:r>
            <a:r>
              <a:rPr lang="en-US" sz="1200" b="1" baseline="0" smtClean="0">
                <a:solidFill>
                  <a:schemeClr val="bg1"/>
                </a:solidFill>
              </a:rPr>
              <a:t> Sept </a:t>
            </a:r>
            <a:r>
              <a:rPr lang="en-US" sz="1200" b="1" smtClean="0">
                <a:solidFill>
                  <a:schemeClr val="bg1"/>
                </a:solidFill>
              </a:rPr>
              <a:t>2025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16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6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1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368300"/>
            <a:ext cx="198755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368300"/>
            <a:ext cx="5810250" cy="5857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>
                <a:solidFill>
                  <a:schemeClr val="bg1"/>
                </a:solidFill>
              </a:rPr>
              <a:t> Garching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437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688662" y="6696437"/>
            <a:ext cx="352836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smtClean="0">
                <a:solidFill>
                  <a:schemeClr val="bg1"/>
                </a:solidFill>
              </a:rPr>
              <a:t>20</a:t>
            </a:r>
            <a:r>
              <a:rPr lang="en-US" sz="1200" b="1" baseline="30000" smtClean="0">
                <a:solidFill>
                  <a:schemeClr val="bg1"/>
                </a:solidFill>
              </a:rPr>
              <a:t>th</a:t>
            </a:r>
            <a:r>
              <a:rPr lang="en-US" sz="1200" b="1" smtClean="0">
                <a:solidFill>
                  <a:schemeClr val="bg1"/>
                </a:solidFill>
              </a:rPr>
              <a:t> Patras Workshop,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r>
              <a:rPr lang="en-US" sz="1200" b="1" smtClean="0">
                <a:solidFill>
                  <a:schemeClr val="bg1"/>
                </a:solidFill>
              </a:rPr>
              <a:t>Tenerife,</a:t>
            </a:r>
            <a:r>
              <a:rPr lang="en-US" sz="1200" b="1" baseline="0" smtClean="0">
                <a:solidFill>
                  <a:schemeClr val="bg1"/>
                </a:solidFill>
              </a:rPr>
              <a:t> </a:t>
            </a:r>
            <a:r>
              <a:rPr lang="en-US" sz="1200" b="1" smtClean="0">
                <a:solidFill>
                  <a:schemeClr val="bg1"/>
                </a:solidFill>
              </a:rPr>
              <a:t>22</a:t>
            </a:r>
            <a:r>
              <a:rPr lang="en-US" sz="1200" b="1" baseline="0" smtClean="0">
                <a:solidFill>
                  <a:schemeClr val="bg1"/>
                </a:solidFill>
              </a:rPr>
              <a:t> Sept </a:t>
            </a:r>
            <a:r>
              <a:rPr lang="en-US" sz="1200" b="1" smtClean="0">
                <a:solidFill>
                  <a:schemeClr val="bg1"/>
                </a:solidFill>
              </a:rPr>
              <a:t>2025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27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525" y="1131888"/>
            <a:ext cx="6911975" cy="2405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3630613"/>
            <a:ext cx="6911975" cy="16684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2438"/>
            <a:ext cx="7950200" cy="28765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25975"/>
            <a:ext cx="7950200" cy="1511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839913"/>
            <a:ext cx="3898900" cy="4386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839913"/>
            <a:ext cx="3898900" cy="43862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68300"/>
            <a:ext cx="7950200" cy="13350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693863"/>
            <a:ext cx="3898900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2524125"/>
            <a:ext cx="3898900" cy="3714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663" y="1693863"/>
            <a:ext cx="3919537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663" y="2524125"/>
            <a:ext cx="3919537" cy="3714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413" y="368300"/>
            <a:ext cx="79502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39913"/>
            <a:ext cx="795020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413" y="6407150"/>
            <a:ext cx="2074862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5D2-F7C3-4FBA-8F69-A27F3D73922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2763" y="6407150"/>
            <a:ext cx="31115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8750" y="6407150"/>
            <a:ext cx="207486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cajohar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0.png"/><Relationship Id="rId3" Type="http://schemas.openxmlformats.org/officeDocument/2006/relationships/image" Target="../media/image33.jpg"/><Relationship Id="rId7" Type="http://schemas.openxmlformats.org/officeDocument/2006/relationships/image" Target="../media/image30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00.png"/><Relationship Id="rId5" Type="http://schemas.openxmlformats.org/officeDocument/2006/relationships/image" Target="../media/image2800.png"/><Relationship Id="rId4" Type="http://schemas.openxmlformats.org/officeDocument/2006/relationships/hyperlink" Target="http://earthspacecircle.blogspot.com/2013/07/stellar-evolution.html" TargetMode="External"/><Relationship Id="rId9" Type="http://schemas.openxmlformats.org/officeDocument/2006/relationships/image" Target="../media/image32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12.097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21" Type="http://schemas.openxmlformats.org/officeDocument/2006/relationships/hyperlink" Target="https://arxiv.org/abs/2010.03833" TargetMode="External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9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15" Type="http://schemas.openxmlformats.org/officeDocument/2006/relationships/image" Target="NULL"/><Relationship Id="rId19" Type="http://schemas.openxmlformats.org/officeDocument/2006/relationships/image" Target="../media/image1440.png"/><Relationship Id="rId22" Type="http://schemas.openxmlformats.org/officeDocument/2006/relationships/hyperlink" Target="https://www.ggi.infn.it/talkfiles/slides/slides6554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9.13322" TargetMode="External"/><Relationship Id="rId3" Type="http://schemas.openxmlformats.org/officeDocument/2006/relationships/hyperlink" Target="https://arxiv.org/abs/1906.11844" TargetMode="External"/><Relationship Id="rId7" Type="http://schemas.openxmlformats.org/officeDocument/2006/relationships/image" Target="../media/image80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0.png"/><Relationship Id="rId5" Type="http://schemas.openxmlformats.org/officeDocument/2006/relationships/hyperlink" Target="https://arxiv.org/abs/2010.02943" TargetMode="External"/><Relationship Id="rId4" Type="http://schemas.openxmlformats.org/officeDocument/2006/relationships/hyperlink" Target="https://arxiv.org/abs/2410.10945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arxiv.org/abs/hep-ph/0611350" TargetMode="External"/><Relationship Id="rId7" Type="http://schemas.openxmlformats.org/officeDocument/2006/relationships/hyperlink" Target="https://arxiv.org/abs/1906.1184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6.png"/><Relationship Id="rId5" Type="http://schemas.openxmlformats.org/officeDocument/2006/relationships/hyperlink" Target="https://arxiv.org/abs/1803.00993" TargetMode="External"/><Relationship Id="rId10" Type="http://schemas.openxmlformats.org/officeDocument/2006/relationships/hyperlink" Target="https://arxiv.org/abs/2010.02943" TargetMode="External"/><Relationship Id="rId4" Type="http://schemas.openxmlformats.org/officeDocument/2006/relationships/image" Target="../media/image43.png"/><Relationship Id="rId9" Type="http://schemas.openxmlformats.org/officeDocument/2006/relationships/hyperlink" Target="https://arxiv.org/abs/1907.0502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bc.com/news/science-environment-50473482" TargetMode="Externa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arxiv.org/abs/2308.01403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5.19393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509.13322" TargetMode="Externa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rxiv.org/abs/2401.13728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rxiv.org/abs/2411.0249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1.06570" TargetMode="External"/><Relationship Id="rId7" Type="http://schemas.openxmlformats.org/officeDocument/2006/relationships/image" Target="NUL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507.20979" TargetMode="External"/><Relationship Id="rId5" Type="http://schemas.openxmlformats.org/officeDocument/2006/relationships/hyperlink" Target="https://arxiv/abs/pdf/2507.21788" TargetMode="Externa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2.08274" TargetMode="External"/><Relationship Id="rId5" Type="http://schemas.openxmlformats.org/officeDocument/2006/relationships/image" Target="../media/image550.png"/><Relationship Id="rId4" Type="http://schemas.openxmlformats.org/officeDocument/2006/relationships/hyperlink" Target="https://arxiv.org/abs/2303.11792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307.11811" TargetMode="External"/><Relationship Id="rId3" Type="http://schemas.openxmlformats.org/officeDocument/2006/relationships/hyperlink" Target="https://arxiv.org/abs/2209.09917" TargetMode="Externa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hysicsworld.com/a/axion-clouds-around-neutron-stars-could-reveal-dark-matter-origins/" TargetMode="Externa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s.iac.es/astrodarkradi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0.png"/><Relationship Id="rId4" Type="http://schemas.openxmlformats.org/officeDocument/2006/relationships/image" Target="../media/image53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4.png"/><Relationship Id="rId4" Type="http://schemas.openxmlformats.org/officeDocument/2006/relationships/image" Target="../media/image2.jp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0728c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12.04510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hyperlink" Target="https://arxiv.org/abs/2106.15656" TargetMode="External"/><Relationship Id="rId4" Type="http://schemas.openxmlformats.org/officeDocument/2006/relationships/hyperlink" Target="https://arxiv.org/abs/2103.01183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doi.org/10.3204/DESY-PROC-2015-02/straniero_oscar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hyperlink" Target="https://doi.org/10.3204/DESY-PROC-2015-02/straniero_oscar" TargetMode="External"/><Relationship Id="rId7" Type="http://schemas.openxmlformats.org/officeDocument/2006/relationships/image" Target="../media/image145.png"/><Relationship Id="rId2" Type="http://schemas.openxmlformats.org/officeDocument/2006/relationships/hyperlink" Target="https://arxiv.org/abs/1406.6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hyperlink" Target="https://arxiv.org/abs/2203.01336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arxiv.org/abs/1512.0484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7.03102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1.png"/><Relationship Id="rId4" Type="http://schemas.openxmlformats.org/officeDocument/2006/relationships/image" Target="../media/image4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0728c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7.11330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530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06.7712" TargetMode="External"/><Relationship Id="rId7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hyperlink" Target="https://arxiv.org/abs/2002.08069" TargetMode="External"/><Relationship Id="rId4" Type="http://schemas.openxmlformats.org/officeDocument/2006/relationships/hyperlink" Target="https://arxiv.org/abs/1410.1677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o.org/public/images/eso0728c/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hyperlink" Target="https://scienceatyourdoorstep.com/2021/01/04/what-are-variable-star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0.png"/><Relationship Id="rId5" Type="http://schemas.openxmlformats.org/officeDocument/2006/relationships/image" Target="../media/image1730.png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0.png"/><Relationship Id="rId5" Type="http://schemas.openxmlformats.org/officeDocument/2006/relationships/image" Target="../media/image6600.png"/><Relationship Id="rId4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680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.png"/><Relationship Id="rId5" Type="http://schemas.openxmlformats.org/officeDocument/2006/relationships/image" Target="../media/image37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9.10368" TargetMode="External"/><Relationship Id="rId3" Type="http://schemas.openxmlformats.org/officeDocument/2006/relationships/image" Target="../media/image730.png"/><Relationship Id="rId7" Type="http://schemas.openxmlformats.org/officeDocument/2006/relationships/hyperlink" Target="https://arxiv.org/abs/2202.02052" TargetMode="External"/><Relationship Id="rId2" Type="http://schemas.openxmlformats.org/officeDocument/2006/relationships/image" Target="../media/image72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00.png"/><Relationship Id="rId5" Type="http://schemas.openxmlformats.org/officeDocument/2006/relationships/image" Target="../media/image750.png"/><Relationship Id="rId4" Type="http://schemas.openxmlformats.org/officeDocument/2006/relationships/image" Target="../media/image74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989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0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s://cajohare.github.io/IAXOmass/" TargetMode="Externa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401.13728" TargetMode="External"/><Relationship Id="rId4" Type="http://schemas.openxmlformats.org/officeDocument/2006/relationships/image" Target="../media/image9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501.06570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3/A:1016578408204" TargetMode="External"/><Relationship Id="rId3" Type="http://schemas.openxmlformats.org/officeDocument/2006/relationships/image" Target="../media/image89.png"/><Relationship Id="rId7" Type="http://schemas.openxmlformats.org/officeDocument/2006/relationships/hyperlink" Target="https://blackholes.tecnico.ulisboa.pt/gritting/pdf/black_holes/Zeldovich_Amplification-of-Cylindrical-Electromagnetic-Waves-Reflected-from-Rotating-Body.pdf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jetpletters.ru/ps/1604/article_24607.pdf" TargetMode="External"/><Relationship Id="rId5" Type="http://schemas.openxmlformats.org/officeDocument/2006/relationships/image" Target="../media/image91.jpg"/><Relationship Id="rId4" Type="http://schemas.openxmlformats.org/officeDocument/2006/relationships/image" Target="../media/image90.jpg"/><Relationship Id="rId9" Type="http://schemas.openxmlformats.org/officeDocument/2006/relationships/hyperlink" Target="https://arxiv.org/abs/0711.4416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1.06570" TargetMode="External"/><Relationship Id="rId7" Type="http://schemas.openxmlformats.org/officeDocument/2006/relationships/image" Target="../media/image120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s://arxiv.org/abs/1804.03208" TargetMode="External"/><Relationship Id="rId7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004.3558" TargetMode="External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446953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7" Type="http://schemas.openxmlformats.org/officeDocument/2006/relationships/image" Target="../media/image10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7.07662" TargetMode="External"/><Relationship Id="rId5" Type="http://schemas.openxmlformats.org/officeDocument/2006/relationships/hyperlink" Target="https://arxiv.org/abs/1904.08341" TargetMode="External"/><Relationship Id="rId4" Type="http://schemas.openxmlformats.org/officeDocument/2006/relationships/hyperlink" Target="https://arxiv.org/abs/1704.06151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406.16840" TargetMode="External"/><Relationship Id="rId3" Type="http://schemas.openxmlformats.org/officeDocument/2006/relationships/image" Target="../media/image24.jpg"/><Relationship Id="rId7" Type="http://schemas.openxmlformats.org/officeDocument/2006/relationships/hyperlink" Target="https://arxiv.org/abs/2406.16840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0.png"/><Relationship Id="rId11" Type="http://schemas.openxmlformats.org/officeDocument/2006/relationships/image" Target="../media/image26.jpg"/><Relationship Id="rId5" Type="http://schemas.openxmlformats.org/officeDocument/2006/relationships/image" Target="../media/image590.png"/><Relationship Id="rId10" Type="http://schemas.openxmlformats.org/officeDocument/2006/relationships/hyperlink" Target="https://www.youtube.com/embed/XY2lFDXz8aQ?fs=1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6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cajohare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s.esa.int/web/planck/picture-gallery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4.png"/><Relationship Id="rId7" Type="http://schemas.openxmlformats.org/officeDocument/2006/relationships/image" Target="NUL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hyperlink" Target="https://arxiv.org/abs/2105.13354" TargetMode="External"/><Relationship Id="rId4" Type="http://schemas.openxmlformats.org/officeDocument/2006/relationships/image" Target="NULL"/><Relationship Id="rId9" Type="http://schemas.openxmlformats.org/officeDocument/2006/relationships/hyperlink" Target="https://arxiv.org/abs/1708.08464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hyperlink" Target="https://arxiv.org/abs/2105.13354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hyperlink" Target="https://arxiv.org/abs/1708.08464" TargetMode="External"/><Relationship Id="rId5" Type="http://schemas.openxmlformats.org/officeDocument/2006/relationships/image" Target="../media/image106.png"/><Relationship Id="rId10" Type="http://schemas.openxmlformats.org/officeDocument/2006/relationships/image" Target="NULL"/><Relationship Id="rId4" Type="http://schemas.openxmlformats.org/officeDocument/2006/relationships/image" Target="../media/image105.png"/><Relationship Id="rId9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7.png"/><Relationship Id="rId7" Type="http://schemas.openxmlformats.org/officeDocument/2006/relationships/hyperlink" Target="https://arxiv.org/abs/2105.13354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708.08464" TargetMode="Externa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hyperlink" Target="https://arxiv.org/abs/2105.13963" TargetMode="External"/><Relationship Id="rId4" Type="http://schemas.openxmlformats.org/officeDocument/2006/relationships/hyperlink" Target="https://arxiv.org/abs/1710.05832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hyperlink" Target="https://arxiv.org/abs/2211.02661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1.0266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620.png"/><Relationship Id="rId4" Type="http://schemas.openxmlformats.org/officeDocument/2006/relationships/image" Target="NUL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cajohar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4.09155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2" y="61924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900" b="1">
                <a:solidFill>
                  <a:schemeClr val="bg1"/>
                </a:solidFill>
              </a:rPr>
              <a:t>Georg G. Raffelt, Max-Planck-Institut f</a:t>
            </a:r>
            <a:r>
              <a:rPr lang="de-DE" sz="2900" b="1">
                <a:solidFill>
                  <a:schemeClr val="bg1"/>
                </a:solidFill>
              </a:rPr>
              <a:t>ür Physik, Garching</a:t>
            </a:r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ravitational </a:t>
            </a:r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3893" y="1871767"/>
            <a:ext cx="8929240" cy="2820344"/>
          </a:xfrm>
        </p:spPr>
        <p:txBody>
          <a:bodyPr/>
          <a:lstStyle/>
          <a:p>
            <a:r>
              <a:rPr lang="en-US" sz="5400">
                <a:solidFill>
                  <a:srgbClr val="FFFF00"/>
                </a:solidFill>
              </a:rPr>
              <a:t>Looking at </a:t>
            </a:r>
            <a:r>
              <a:rPr lang="en-US" sz="5400" smtClean="0">
                <a:solidFill>
                  <a:srgbClr val="FFFF00"/>
                </a:solidFill>
              </a:rPr>
              <a:t>Stars </a:t>
            </a:r>
            <a:br>
              <a:rPr lang="en-US" sz="5400" smtClean="0">
                <a:solidFill>
                  <a:srgbClr val="FFFF00"/>
                </a:solidFill>
              </a:rPr>
            </a:br>
            <a:r>
              <a:rPr lang="en-US" sz="5400" smtClean="0">
                <a:solidFill>
                  <a:srgbClr val="FFFF00"/>
                </a:solidFill>
              </a:rPr>
              <a:t>Aiming </a:t>
            </a:r>
            <a:r>
              <a:rPr lang="en-US" sz="5400">
                <a:solidFill>
                  <a:srgbClr val="FFFF00"/>
                </a:solidFill>
              </a:rPr>
              <a:t>for Axions</a:t>
            </a:r>
            <a:r>
              <a:rPr lang="en-US" sz="5400">
                <a:solidFill>
                  <a:srgbClr val="FFFF00"/>
                </a:solidFill>
                <a:latin typeface="Aptos ExtraBold" panose="020B0004020202020204" pitchFamily="34" charset="0"/>
              </a:rPr>
              <a:t/>
            </a:r>
            <a:br>
              <a:rPr lang="en-US" sz="5400">
                <a:solidFill>
                  <a:srgbClr val="FFFF00"/>
                </a:solidFill>
                <a:latin typeface="Aptos ExtraBold" panose="020B0004020202020204" pitchFamily="34" charset="0"/>
              </a:rPr>
            </a:br>
            <a:r>
              <a:rPr lang="en-US" smtClean="0">
                <a:latin typeface="+mn-lt"/>
              </a:rPr>
              <a:t>20</a:t>
            </a:r>
            <a:r>
              <a:rPr lang="en-US" baseline="30000" smtClean="0">
                <a:latin typeface="+mn-lt"/>
              </a:rPr>
              <a:t>th</a:t>
            </a:r>
            <a:r>
              <a:rPr lang="en-US" smtClean="0">
                <a:latin typeface="+mn-lt"/>
              </a:rPr>
              <a:t> Patras Workshop on Axions, WIMPs and WISPs</a:t>
            </a:r>
            <a:br>
              <a:rPr lang="en-US" smtClean="0">
                <a:latin typeface="+mn-lt"/>
              </a:rPr>
            </a:br>
            <a:r>
              <a:rPr lang="en-US"/>
              <a:t>La Laguna, </a:t>
            </a:r>
            <a:r>
              <a:rPr lang="en-US" smtClean="0"/>
              <a:t>Tenerife, 22 September 2025</a:t>
            </a:r>
            <a:endParaRPr lang="en-US" dirty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0" y="5001712"/>
            <a:ext cx="2405312" cy="11494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78" y="4948685"/>
            <a:ext cx="2685874" cy="13877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5001712"/>
            <a:ext cx="1440200" cy="11327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72" y="4981861"/>
            <a:ext cx="1512210" cy="11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0" y="688193"/>
            <a:ext cx="8569062" cy="5864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Grand Unified ALP Scape</a:t>
            </a:r>
          </a:p>
        </p:txBody>
      </p:sp>
      <p:sp>
        <p:nvSpPr>
          <p:cNvPr id="4" name="Rectangle 3"/>
          <p:cNvSpPr/>
          <p:nvPr/>
        </p:nvSpPr>
        <p:spPr>
          <a:xfrm>
            <a:off x="6422936" y="6157118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4"/>
              </a:rPr>
              <a:t>Ciaran O'Hare @ Github </a:t>
            </a:r>
            <a:endParaRPr lang="en-US" b="1"/>
          </a:p>
        </p:txBody>
      </p:sp>
      <p:grpSp>
        <p:nvGrpSpPr>
          <p:cNvPr id="11" name="Group 10"/>
          <p:cNvGrpSpPr/>
          <p:nvPr/>
        </p:nvGrpSpPr>
        <p:grpSpPr>
          <a:xfrm rot="2700000">
            <a:off x="5172240" y="2652603"/>
            <a:ext cx="144000" cy="432060"/>
            <a:chOff x="5328632" y="4248097"/>
            <a:chExt cx="144000" cy="432060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5400622" y="4248097"/>
              <a:ext cx="0" cy="4320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328632" y="4248097"/>
              <a:ext cx="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4851612" y="2431762"/>
            <a:ext cx="750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FF0000"/>
                </a:solidFill>
              </a:rPr>
              <a:t>SN87A</a:t>
            </a:r>
            <a:endParaRPr lang="en-US" sz="1600" b="1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 rot="2700000">
            <a:off x="5028220" y="2935251"/>
            <a:ext cx="144000" cy="432060"/>
            <a:chOff x="5328632" y="4245529"/>
            <a:chExt cx="144000" cy="43206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5403191" y="4245529"/>
              <a:ext cx="0" cy="4320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328632" y="4248097"/>
              <a:ext cx="14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083554" y="3045423"/>
            <a:ext cx="646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FF0000"/>
                </a:solidFill>
              </a:rPr>
              <a:t>TRGB</a:t>
            </a:r>
            <a:endParaRPr lang="en-US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7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PICS\COSRAYS\GENERAL\hilla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719138"/>
            <a:ext cx="6048841" cy="562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64296" y="784094"/>
            <a:ext cx="2664816" cy="101566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defRPr/>
            </a:pPr>
            <a:r>
              <a:rPr lang="en-US" altLang="en-US" smtClean="0"/>
              <a:t>A. M. Hillas</a:t>
            </a:r>
          </a:p>
          <a:p>
            <a:pPr>
              <a:defRPr/>
            </a:pPr>
            <a:r>
              <a:rPr lang="en-US" altLang="en-US" smtClean="0"/>
              <a:t>Ann. Rev. Astron. Astrophys. </a:t>
            </a:r>
          </a:p>
          <a:p>
            <a:pPr>
              <a:defRPr/>
            </a:pPr>
            <a:r>
              <a:rPr lang="en-US" altLang="en-US" smtClean="0"/>
              <a:t>22</a:t>
            </a:r>
            <a:r>
              <a:rPr lang="en-US" altLang="en-US"/>
              <a:t>, 425 (1984</a:t>
            </a:r>
            <a:r>
              <a:rPr lang="en-US" altLang="en-US" smtClean="0"/>
              <a:t>)</a:t>
            </a:r>
            <a:endParaRPr lang="de-DE" altLang="en-US" sz="120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264742" y="1920480"/>
            <a:ext cx="2645240" cy="196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62" tIns="46081" rIns="92162" bIns="46081">
            <a:noAutofit/>
          </a:bodyPr>
          <a:lstStyle/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</a:rPr>
              <a:t>Size </a:t>
            </a:r>
            <a:r>
              <a:rPr lang="en-US" altLang="en-US" sz="2000" smtClean="0">
                <a:solidFill>
                  <a:srgbClr val="003399"/>
                </a:solidFill>
              </a:rPr>
              <a:t>and B field strength</a:t>
            </a:r>
          </a:p>
          <a:p>
            <a:pPr>
              <a:defRPr/>
            </a:pPr>
            <a:r>
              <a:rPr lang="en-US" altLang="en-US" sz="2000" smtClean="0">
                <a:solidFill>
                  <a:srgbClr val="003399"/>
                </a:solidFill>
              </a:rPr>
              <a:t>of possible </a:t>
            </a:r>
            <a:r>
              <a:rPr lang="en-US" altLang="en-US" sz="2000">
                <a:solidFill>
                  <a:srgbClr val="003399"/>
                </a:solidFill>
              </a:rPr>
              <a:t>sites </a:t>
            </a:r>
            <a:r>
              <a:rPr lang="en-US" altLang="en-US" sz="2000" smtClean="0">
                <a:solidFill>
                  <a:srgbClr val="003399"/>
                </a:solidFill>
              </a:rPr>
              <a:t>for</a:t>
            </a:r>
          </a:p>
          <a:p>
            <a:pPr>
              <a:defRPr/>
            </a:pPr>
            <a:r>
              <a:rPr lang="en-US" altLang="en-US" sz="2000" smtClean="0">
                <a:solidFill>
                  <a:srgbClr val="003399"/>
                </a:solidFill>
              </a:rPr>
              <a:t>particle </a:t>
            </a:r>
            <a:r>
              <a:rPr lang="en-US" altLang="en-US" sz="2000">
                <a:solidFill>
                  <a:srgbClr val="003399"/>
                </a:solidFill>
              </a:rPr>
              <a:t>acceleration.</a:t>
            </a:r>
          </a:p>
          <a:p>
            <a:pPr>
              <a:defRPr/>
            </a:pPr>
            <a:r>
              <a:rPr lang="en-US" altLang="en-US" sz="2000">
                <a:solidFill>
                  <a:srgbClr val="003399"/>
                </a:solidFill>
              </a:rPr>
              <a:t>Objects below </a:t>
            </a:r>
            <a:r>
              <a:rPr lang="en-US" altLang="en-US" sz="2000" smtClean="0">
                <a:solidFill>
                  <a:srgbClr val="003399"/>
                </a:solidFill>
              </a:rPr>
              <a:t>the</a:t>
            </a:r>
          </a:p>
          <a:p>
            <a:pPr>
              <a:defRPr/>
            </a:pPr>
            <a:r>
              <a:rPr lang="en-US" altLang="en-US" sz="2000" smtClean="0">
                <a:solidFill>
                  <a:srgbClr val="003399"/>
                </a:solidFill>
              </a:rPr>
              <a:t>line </a:t>
            </a:r>
            <a:r>
              <a:rPr lang="en-US" altLang="en-US" sz="2000">
                <a:solidFill>
                  <a:srgbClr val="003399"/>
                </a:solidFill>
              </a:rPr>
              <a:t>cannot </a:t>
            </a:r>
            <a:r>
              <a:rPr lang="en-US" altLang="en-US" sz="2000" smtClean="0">
                <a:solidFill>
                  <a:srgbClr val="003399"/>
                </a:solidFill>
              </a:rPr>
              <a:t>accelerate</a:t>
            </a:r>
          </a:p>
          <a:p>
            <a:pPr>
              <a:defRPr/>
            </a:pPr>
            <a:r>
              <a:rPr lang="en-US" altLang="en-US" sz="2000" smtClean="0">
                <a:solidFill>
                  <a:srgbClr val="003399"/>
                </a:solidFill>
              </a:rPr>
              <a:t>protons </a:t>
            </a:r>
            <a:r>
              <a:rPr lang="en-US" altLang="en-US" sz="2000">
                <a:solidFill>
                  <a:srgbClr val="003399"/>
                </a:solidFill>
              </a:rPr>
              <a:t>to </a:t>
            </a:r>
            <a:r>
              <a:rPr lang="en-US" altLang="en-US" sz="2000" smtClean="0">
                <a:solidFill>
                  <a:srgbClr val="003399"/>
                </a:solidFill>
              </a:rPr>
              <a:t>10</a:t>
            </a:r>
            <a:r>
              <a:rPr lang="en-US" altLang="en-US" sz="2000" baseline="30000" smtClean="0">
                <a:solidFill>
                  <a:srgbClr val="003399"/>
                </a:solidFill>
              </a:rPr>
              <a:t>20</a:t>
            </a:r>
            <a:r>
              <a:rPr lang="en-US" altLang="en-US" sz="2000" smtClean="0">
                <a:solidFill>
                  <a:srgbClr val="003399"/>
                </a:solidFill>
              </a:rPr>
              <a:t> eV</a:t>
            </a:r>
            <a:endParaRPr lang="de-DE" altLang="en-US" sz="1400">
              <a:solidFill>
                <a:srgbClr val="0033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Hillas Plot</a:t>
            </a: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193205" y="1079657"/>
            <a:ext cx="5071537" cy="5184720"/>
          </a:xfrm>
          <a:prstGeom prst="line">
            <a:avLst/>
          </a:prstGeom>
          <a:ln w="57150">
            <a:solidFill>
              <a:srgbClr val="95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64742" y="5184227"/>
                <a:ext cx="2498761" cy="1110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953737"/>
                    </a:solidFill>
                  </a:rPr>
                  <a:t>ALP-</a:t>
                </a:r>
                <a:r>
                  <a:rPr lang="en-US" sz="2400" b="1" smtClean="0">
                    <a:solidFill>
                      <a:srgbClr val="953737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sz="2400" b="1">
                    <a:solidFill>
                      <a:srgbClr val="953737"/>
                    </a:solidFill>
                  </a:rPr>
                  <a:t> </a:t>
                </a:r>
                <a:r>
                  <a:rPr lang="en-US" sz="2400" b="1" smtClean="0">
                    <a:solidFill>
                      <a:srgbClr val="953737"/>
                    </a:solidFill>
                  </a:rPr>
                  <a:t>conversion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95373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95373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US" sz="2400" b="1" i="1" smtClean="0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𝜸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1" i="1">
                                  <a:solidFill>
                                    <a:srgbClr val="95373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2400" b="1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𝟏𝟐</m:t>
                              </m:r>
                            </m:sup>
                          </m:sSup>
                          <m:r>
                            <a:rPr lang="en-US" sz="2400" b="1" i="0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𝐆𝐞𝐕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953737"/>
                          </a:solidFill>
                          <a:latin typeface="Cambria Math"/>
                        </a:rPr>
                        <m:t>𝑩𝑳</m:t>
                      </m:r>
                      <m:r>
                        <a:rPr lang="en-US" sz="2400" b="1" i="1" smtClean="0">
                          <a:solidFill>
                            <a:srgbClr val="953737"/>
                          </a:solidFill>
                          <a:latin typeface="Cambria Math"/>
                        </a:rPr>
                        <m:t>∼</m:t>
                      </m:r>
                      <m:r>
                        <a:rPr lang="en-US" sz="2400" b="1" i="1" smtClean="0">
                          <a:solidFill>
                            <a:srgbClr val="953737"/>
                          </a:solidFill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2400" b="1" smtClean="0">
                  <a:solidFill>
                    <a:srgbClr val="953737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742" y="5184227"/>
                <a:ext cx="2498761" cy="1110304"/>
              </a:xfrm>
              <a:prstGeom prst="rect">
                <a:avLst/>
              </a:prstGeom>
              <a:blipFill rotWithShape="1">
                <a:blip r:embed="rId3"/>
                <a:stretch>
                  <a:fillRect l="-3902" t="-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6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Evolution of Stars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≳8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blipFill>
                <a:blip r:embed="rId5"/>
                <a:stretch>
                  <a:fillRect r="-299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≲8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kg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blipFill>
                <a:blip r:embed="rId6"/>
                <a:stretch>
                  <a:fillRect l="-3943" r="-6452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∼0.6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i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>
                    <a:solidFill>
                      <a:schemeClr val="bg1"/>
                    </a:solidFill>
                  </a:rPr>
                  <a:t>R</a:t>
                </a:r>
                <a:r>
                  <a:rPr lang="en-US" sz="16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5000 km</a:t>
                </a:r>
                <a:endParaRPr lang="en-US" sz="16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blipFill>
                <a:blip r:embed="rId7"/>
                <a:stretch>
                  <a:fillRect l="-10326" r="-5978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 = 1–2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i="1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>
                    <a:solidFill>
                      <a:schemeClr val="bg1"/>
                    </a:solidFill>
                  </a:rPr>
                  <a:t>R</a:t>
                </a:r>
                <a:r>
                  <a:rPr lang="en-US" sz="16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12 km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blipFill>
                <a:blip r:embed="rId8"/>
                <a:stretch>
                  <a:fillRect t="-1219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>
                    <a:solidFill>
                      <a:schemeClr val="bg1"/>
                    </a:solidFill>
                  </a:rPr>
                  <a:t>few-tens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b="0">
                  <a:solidFill>
                    <a:schemeClr val="bg1"/>
                  </a:solidFill>
                </a:endParaRPr>
              </a:p>
              <a:p>
                <a:r>
                  <a:rPr lang="en-US" sz="1600">
                    <a:solidFill>
                      <a:schemeClr val="bg1"/>
                    </a:solidFill>
                  </a:rPr>
                  <a:t>few km</a:t>
                </a:r>
                <a:endParaRPr lang="en-US" sz="16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blipFill>
                <a:blip r:embed="rId9"/>
                <a:stretch>
                  <a:fillRect l="-10448" t="-10843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776952" y="719607"/>
            <a:ext cx="13681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Compact</a:t>
            </a:r>
          </a:p>
          <a:p>
            <a:r>
              <a:rPr lang="en-US" b="1">
                <a:solidFill>
                  <a:srgbClr val="FFFF00"/>
                </a:solidFill>
              </a:rPr>
              <a:t>Remnants: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2832" y="6192367"/>
            <a:ext cx="10801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BR </a:t>
            </a:r>
            <a:r>
              <a:rPr lang="en-US" sz="1600">
                <a:solidFill>
                  <a:schemeClr val="bg1"/>
                </a:solidFill>
                <a:sym typeface="Symbol" panose="05050102010706020507" pitchFamily="18" charset="2"/>
              </a:rPr>
              <a:t> 25% (?)</a:t>
            </a:r>
            <a:endParaRPr lang="en-US" sz="16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Evolution of Stars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6552417"/>
            <a:ext cx="3002562" cy="36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50564" y="6532680"/>
            <a:ext cx="197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FF66"/>
                </a:solidFill>
              </a:rPr>
              <a:t>Core-collapse supernova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29" y="-493"/>
            <a:ext cx="9217153" cy="583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143892" y="215537"/>
            <a:ext cx="2552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</a:rPr>
              <a:t>Particles from the Sun: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FF66CC"/>
                </a:solidFill>
              </a:rPr>
              <a:t>Direct search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B</a:t>
            </a:r>
            <a:r>
              <a:rPr lang="en-US" sz="2000">
                <a:solidFill>
                  <a:srgbClr val="FF66CC"/>
                </a:solidFill>
              </a:rPr>
              <a:t>ack-reaction on Sun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24292" y="242171"/>
            <a:ext cx="4907049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CC"/>
                </a:solidFill>
                <a:sym typeface="Symbol" panose="05050102010706020507" pitchFamily="18" charset="2"/>
              </a:rPr>
              <a:t> Number counts</a:t>
            </a:r>
            <a:r>
              <a:rPr lang="en-US" sz="2000" dirty="0">
                <a:solidFill>
                  <a:srgbClr val="FF66CC"/>
                </a:solidFill>
              </a:rPr>
              <a:t> in globular clusters</a:t>
            </a:r>
          </a:p>
          <a:p>
            <a:r>
              <a:rPr lang="en-US" sz="2000" dirty="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 dirty="0">
                <a:solidFill>
                  <a:srgbClr val="FF66CC"/>
                </a:solidFill>
              </a:rPr>
              <a:t>Brightness of tip of red-giant branch (TRGB)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1065" y="935637"/>
            <a:ext cx="3736087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White dwarf luminosity function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Period decrease of variable WDs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WD Initial-final mass function</a:t>
            </a:r>
            <a:endParaRPr lang="en-US" sz="2000">
              <a:solidFill>
                <a:srgbClr val="FF66CC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24912" y="950057"/>
            <a:ext cx="0" cy="34563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24782" y="1292351"/>
            <a:ext cx="936130" cy="561660"/>
          </a:xfrm>
          <a:prstGeom prst="straightConnector1">
            <a:avLst/>
          </a:prstGeom>
          <a:ln w="28575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488912" y="5472267"/>
            <a:ext cx="172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</a:rPr>
              <a:t>Superradiance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16902" y="4712107"/>
            <a:ext cx="1844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FF66CC"/>
                </a:solidFill>
              </a:rPr>
              <a:t>Cooling speed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FF66CC"/>
                </a:solidFill>
              </a:rPr>
              <a:t>EoS w/ axions</a:t>
            </a:r>
            <a:endParaRPr lang="en-US" sz="2000" dirty="0">
              <a:solidFill>
                <a:srgbClr val="FF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4792" y="2775207"/>
            <a:ext cx="2664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</a:rPr>
              <a:t>DM axion conversion in</a:t>
            </a:r>
          </a:p>
          <a:p>
            <a:r>
              <a:rPr lang="en-US" sz="2000">
                <a:solidFill>
                  <a:srgbClr val="FF66CC"/>
                </a:solidFill>
              </a:rPr>
              <a:t>pulsar magnetosphere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28612" y="3894944"/>
            <a:ext cx="136819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392483" y="3527997"/>
            <a:ext cx="3672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FF66CC"/>
                </a:solidFill>
              </a:rPr>
              <a:t>Nus from SN 1987A &amp; future SN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FF66CC"/>
                </a:solidFill>
              </a:rPr>
              <a:t>Explosion energy</a:t>
            </a:r>
          </a:p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FF66CC"/>
                </a:solidFill>
              </a:rPr>
              <a:t>Radiation from all past SNe</a:t>
            </a:r>
            <a:endParaRPr lang="en-US" sz="2000" dirty="0">
              <a:solidFill>
                <a:srgbClr val="FF66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79612" y="1846057"/>
            <a:ext cx="18446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66CC"/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rgbClr val="FF66CC"/>
                </a:solidFill>
              </a:rPr>
              <a:t>EoS w/ axions</a:t>
            </a:r>
            <a:endParaRPr lang="en-US" sz="2000" dirty="0">
              <a:solidFill>
                <a:srgbClr val="FF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/>
              <a:t>Galactic Globular Cluster M55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70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TRGB in 46 Globular Clusters [Cerny+ </a:t>
            </a:r>
            <a:r>
              <a:rPr lang="en-DE"/>
              <a:t>2012.09701</a:t>
            </a:r>
            <a:r>
              <a:rPr lang="en-US"/>
              <a:t>]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8" y="716492"/>
            <a:ext cx="8459314" cy="590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</p:spTree>
    <p:extLst>
      <p:ext uri="{BB962C8B-B14F-4D97-AF65-F5344CB8AC3E}">
        <p14:creationId xmlns:p14="http://schemas.microsoft.com/office/powerpoint/2010/main" val="16154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0ED9E-4E45-83DF-058C-AC7A332DF444}"/>
              </a:ext>
            </a:extLst>
          </p:cNvPr>
          <p:cNvGrpSpPr/>
          <p:nvPr/>
        </p:nvGrpSpPr>
        <p:grpSpPr>
          <a:xfrm>
            <a:off x="288032" y="719997"/>
            <a:ext cx="8640961" cy="5030785"/>
            <a:chOff x="288032" y="719997"/>
            <a:chExt cx="8640961" cy="50307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5040561" y="3230791"/>
              <a:ext cx="3888432" cy="2519991"/>
              <a:chOff x="3360" y="2112"/>
              <a:chExt cx="2592" cy="1680"/>
            </a:xfrm>
            <a:effectLst/>
          </p:grpSpPr>
          <p:sp>
            <p:nvSpPr>
              <p:cNvPr id="8" name="Oval 9"/>
              <p:cNvSpPr>
                <a:spLocks noChangeAspect="1" noChangeArrowheads="1"/>
              </p:cNvSpPr>
              <p:nvPr/>
            </p:nvSpPr>
            <p:spPr bwMode="auto">
              <a:xfrm>
                <a:off x="4608" y="216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9" name="Oval 10"/>
              <p:cNvSpPr>
                <a:spLocks noChangeAspect="1" noChangeArrowheads="1"/>
              </p:cNvSpPr>
              <p:nvPr/>
            </p:nvSpPr>
            <p:spPr bwMode="auto">
              <a:xfrm>
                <a:off x="5071" y="2623"/>
                <a:ext cx="370" cy="3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5062" y="2271"/>
                <a:ext cx="388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n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4608" y="3504"/>
                <a:ext cx="1344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Main-Sequence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3360" y="2112"/>
                <a:ext cx="1344" cy="376"/>
              </a:xfrm>
              <a:custGeom>
                <a:avLst/>
                <a:gdLst>
                  <a:gd name="T0" fmla="*/ 1344 w 1344"/>
                  <a:gd name="T1" fmla="*/ 376 h 376"/>
                  <a:gd name="T2" fmla="*/ 672 w 1344"/>
                  <a:gd name="T3" fmla="*/ 40 h 376"/>
                  <a:gd name="T4" fmla="*/ 0 w 1344"/>
                  <a:gd name="T5" fmla="*/ 13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44" h="376">
                    <a:moveTo>
                      <a:pt x="1344" y="376"/>
                    </a:moveTo>
                    <a:cubicBezTo>
                      <a:pt x="1120" y="228"/>
                      <a:pt x="896" y="80"/>
                      <a:pt x="672" y="40"/>
                    </a:cubicBezTo>
                    <a:cubicBezTo>
                      <a:pt x="448" y="0"/>
                      <a:pt x="112" y="120"/>
                      <a:pt x="0" y="136"/>
                    </a:cubicBezTo>
                  </a:path>
                </a:pathLst>
              </a:custGeom>
              <a:noFill/>
              <a:ln w="571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/>
              </a:p>
            </p:txBody>
          </p:sp>
        </p:grpSp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288032" y="719997"/>
              <a:ext cx="4464496" cy="2447991"/>
              <a:chOff x="192" y="480"/>
              <a:chExt cx="2976" cy="1632"/>
            </a:xfrm>
          </p:grpSpPr>
          <p:sp>
            <p:nvSpPr>
              <p:cNvPr id="18" name="Oval 22"/>
              <p:cNvSpPr>
                <a:spLocks noChangeAspect="1" noChangeArrowheads="1"/>
              </p:cNvSpPr>
              <p:nvPr/>
            </p:nvSpPr>
            <p:spPr bwMode="auto">
              <a:xfrm>
                <a:off x="240" y="48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9" name="Oval 23"/>
              <p:cNvSpPr>
                <a:spLocks noChangeAspect="1" noChangeArrowheads="1"/>
              </p:cNvSpPr>
              <p:nvPr/>
            </p:nvSpPr>
            <p:spPr bwMode="auto">
              <a:xfrm>
                <a:off x="449" y="689"/>
                <a:ext cx="879" cy="879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0" name="Oval 24"/>
              <p:cNvSpPr>
                <a:spLocks noChangeAspect="1" noChangeArrowheads="1"/>
              </p:cNvSpPr>
              <p:nvPr/>
            </p:nvSpPr>
            <p:spPr bwMode="auto">
              <a:xfrm>
                <a:off x="611" y="851"/>
                <a:ext cx="555" cy="55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1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773" y="516"/>
                <a:ext cx="230" cy="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2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749" y="702"/>
                <a:ext cx="28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3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657" y="960"/>
                <a:ext cx="461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ts val="2400"/>
                  </a:lnSpc>
                </a:pPr>
                <a:r>
                  <a:rPr lang="en-US" sz="2000">
                    <a:solidFill>
                      <a:srgbClr val="404040"/>
                    </a:solidFill>
                    <a:latin typeface="+mj-lt"/>
                  </a:rPr>
                  <a:t>C O</a:t>
                </a:r>
                <a:endParaRPr lang="de-DE" sz="2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24" name="Text Box 28"/>
              <p:cNvSpPr txBox="1">
                <a:spLocks noChangeArrowheads="1"/>
              </p:cNvSpPr>
              <p:nvPr/>
            </p:nvSpPr>
            <p:spPr bwMode="auto">
              <a:xfrm>
                <a:off x="192" y="182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Asymptotic Giant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5" name="Freeform 29"/>
              <p:cNvSpPr>
                <a:spLocks/>
              </p:cNvSpPr>
              <p:nvPr/>
            </p:nvSpPr>
            <p:spPr bwMode="auto">
              <a:xfrm>
                <a:off x="1344" y="592"/>
                <a:ext cx="1824" cy="272"/>
              </a:xfrm>
              <a:custGeom>
                <a:avLst/>
                <a:gdLst>
                  <a:gd name="T0" fmla="*/ 0 w 1824"/>
                  <a:gd name="T1" fmla="*/ 80 h 272"/>
                  <a:gd name="T2" fmla="*/ 864 w 1824"/>
                  <a:gd name="T3" fmla="*/ 32 h 272"/>
                  <a:gd name="T4" fmla="*/ 1824 w 1824"/>
                  <a:gd name="T5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24" h="272">
                    <a:moveTo>
                      <a:pt x="0" y="80"/>
                    </a:moveTo>
                    <a:cubicBezTo>
                      <a:pt x="280" y="40"/>
                      <a:pt x="560" y="0"/>
                      <a:pt x="864" y="32"/>
                    </a:cubicBezTo>
                    <a:cubicBezTo>
                      <a:pt x="1168" y="64"/>
                      <a:pt x="1664" y="232"/>
                      <a:pt x="1824" y="272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4752529" y="719997"/>
              <a:ext cx="4176464" cy="2447991"/>
              <a:chOff x="3168" y="480"/>
              <a:chExt cx="2784" cy="1632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3168" y="960"/>
                <a:ext cx="1488" cy="528"/>
              </a:xfrm>
              <a:custGeom>
                <a:avLst/>
                <a:gdLst>
                  <a:gd name="T0" fmla="*/ 1440 w 1440"/>
                  <a:gd name="T1" fmla="*/ 192 h 416"/>
                  <a:gd name="T2" fmla="*/ 576 w 1440"/>
                  <a:gd name="T3" fmla="*/ 384 h 416"/>
                  <a:gd name="T4" fmla="*/ 0 w 1440"/>
                  <a:gd name="T5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0" h="416">
                    <a:moveTo>
                      <a:pt x="1440" y="192"/>
                    </a:moveTo>
                    <a:cubicBezTo>
                      <a:pt x="1128" y="304"/>
                      <a:pt x="816" y="416"/>
                      <a:pt x="576" y="384"/>
                    </a:cubicBezTo>
                    <a:cubicBezTo>
                      <a:pt x="336" y="352"/>
                      <a:pt x="96" y="64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7" name="Oval 15"/>
              <p:cNvSpPr>
                <a:spLocks noChangeAspect="1" noChangeArrowheads="1"/>
              </p:cNvSpPr>
              <p:nvPr/>
            </p:nvSpPr>
            <p:spPr bwMode="auto">
              <a:xfrm>
                <a:off x="4608" y="48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8" name="Oval 16"/>
              <p:cNvSpPr>
                <a:spLocks noChangeAspect="1" noChangeArrowheads="1"/>
              </p:cNvSpPr>
              <p:nvPr/>
            </p:nvSpPr>
            <p:spPr bwMode="auto">
              <a:xfrm>
                <a:off x="4955" y="827"/>
                <a:ext cx="602" cy="60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9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5141" y="552"/>
                <a:ext cx="230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5102" y="1033"/>
                <a:ext cx="307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40404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4560" y="182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Red Giant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33" name="Group 30"/>
            <p:cNvGrpSpPr>
              <a:grpSpLocks/>
            </p:cNvGrpSpPr>
            <p:nvPr/>
          </p:nvGrpSpPr>
          <p:grpSpPr bwMode="auto">
            <a:xfrm>
              <a:off x="288032" y="1817271"/>
              <a:ext cx="3636404" cy="3923986"/>
              <a:chOff x="192" y="1176"/>
              <a:chExt cx="2424" cy="2616"/>
            </a:xfrm>
          </p:grpSpPr>
          <p:sp>
            <p:nvSpPr>
              <p:cNvPr id="34" name="Oval 31"/>
              <p:cNvSpPr>
                <a:spLocks noChangeAspect="1" noChangeArrowheads="1"/>
              </p:cNvSpPr>
              <p:nvPr/>
            </p:nvSpPr>
            <p:spPr bwMode="auto">
              <a:xfrm>
                <a:off x="240" y="216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5" name="Oval 32"/>
              <p:cNvSpPr>
                <a:spLocks noChangeAspect="1" noChangeArrowheads="1"/>
              </p:cNvSpPr>
              <p:nvPr/>
            </p:nvSpPr>
            <p:spPr bwMode="auto">
              <a:xfrm>
                <a:off x="518" y="2438"/>
                <a:ext cx="740" cy="74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6" name="Oval 33"/>
              <p:cNvSpPr>
                <a:spLocks noChangeAspect="1" noChangeArrowheads="1"/>
              </p:cNvSpPr>
              <p:nvPr/>
            </p:nvSpPr>
            <p:spPr bwMode="auto">
              <a:xfrm>
                <a:off x="749" y="2669"/>
                <a:ext cx="278" cy="27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7" name="Text Box 34"/>
              <p:cNvSpPr txBox="1">
                <a:spLocks noChangeArrowheads="1"/>
              </p:cNvSpPr>
              <p:nvPr/>
            </p:nvSpPr>
            <p:spPr bwMode="auto">
              <a:xfrm>
                <a:off x="749" y="2241"/>
                <a:ext cx="27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8" name="Text Box 35"/>
              <p:cNvSpPr txBox="1">
                <a:spLocks noChangeArrowheads="1"/>
              </p:cNvSpPr>
              <p:nvPr/>
            </p:nvSpPr>
            <p:spPr bwMode="auto">
              <a:xfrm>
                <a:off x="795" y="2483"/>
                <a:ext cx="185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9" name="Text Box 36"/>
              <p:cNvSpPr txBox="1">
                <a:spLocks noChangeArrowheads="1"/>
              </p:cNvSpPr>
              <p:nvPr/>
            </p:nvSpPr>
            <p:spPr bwMode="auto">
              <a:xfrm>
                <a:off x="192" y="350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Horizontal Branch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1512" y="1176"/>
                <a:ext cx="1104" cy="1488"/>
              </a:xfrm>
              <a:custGeom>
                <a:avLst/>
                <a:gdLst>
                  <a:gd name="T0" fmla="*/ 0 w 1104"/>
                  <a:gd name="T1" fmla="*/ 1488 h 1488"/>
                  <a:gd name="T2" fmla="*/ 912 w 1104"/>
                  <a:gd name="T3" fmla="*/ 864 h 1488"/>
                  <a:gd name="T4" fmla="*/ 1104 w 1104"/>
                  <a:gd name="T5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4" h="1488">
                    <a:moveTo>
                      <a:pt x="0" y="1488"/>
                    </a:moveTo>
                    <a:cubicBezTo>
                      <a:pt x="364" y="1300"/>
                      <a:pt x="728" y="1112"/>
                      <a:pt x="912" y="864"/>
                    </a:cubicBezTo>
                    <a:cubicBezTo>
                      <a:pt x="1096" y="616"/>
                      <a:pt x="1072" y="144"/>
                      <a:pt x="1104" y="0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41" name="Group 38"/>
            <p:cNvGrpSpPr>
              <a:grpSpLocks/>
            </p:cNvGrpSpPr>
            <p:nvPr/>
          </p:nvGrpSpPr>
          <p:grpSpPr bwMode="auto">
            <a:xfrm>
              <a:off x="3055840" y="4063486"/>
              <a:ext cx="1606678" cy="1075496"/>
              <a:chOff x="2037" y="2709"/>
              <a:chExt cx="1071" cy="717"/>
            </a:xfrm>
          </p:grpSpPr>
          <p:sp>
            <p:nvSpPr>
              <p:cNvPr id="42" name="Oval 39"/>
              <p:cNvSpPr>
                <a:spLocks noChangeAspect="1" noChangeArrowheads="1"/>
              </p:cNvSpPr>
              <p:nvPr/>
            </p:nvSpPr>
            <p:spPr bwMode="auto">
              <a:xfrm>
                <a:off x="2037" y="2709"/>
                <a:ext cx="555" cy="555"/>
              </a:xfrm>
              <a:prstGeom prst="ellipse">
                <a:avLst/>
              </a:prstGeom>
              <a:solidFill>
                <a:srgbClr val="4D4D4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43" name="Text Box 40"/>
              <p:cNvSpPr txBox="1">
                <a:spLocks noChangeAspect="1" noChangeArrowheads="1"/>
              </p:cNvSpPr>
              <p:nvPr/>
            </p:nvSpPr>
            <p:spPr bwMode="auto">
              <a:xfrm>
                <a:off x="2073" y="2829"/>
                <a:ext cx="519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C O</a:t>
                </a:r>
                <a:endParaRPr lang="de-DE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532" y="2994"/>
                <a:ext cx="576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lnSpc>
                    <a:spcPts val="2000"/>
                  </a:lnSpc>
                </a:pPr>
                <a:r>
                  <a:rPr lang="en-US" sz="2000">
                    <a:latin typeface="+mj-lt"/>
                  </a:rPr>
                  <a:t>White</a:t>
                </a:r>
              </a:p>
              <a:p>
                <a:pPr algn="l">
                  <a:lnSpc>
                    <a:spcPts val="2000"/>
                  </a:lnSpc>
                </a:pPr>
                <a:r>
                  <a:rPr lang="en-US" sz="2000">
                    <a:latin typeface="+mj-lt"/>
                  </a:rPr>
                  <a:t>Dwarfs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8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E060466-8613-38EB-15C6-8CC36B6BACE0}"/>
              </a:ext>
            </a:extLst>
          </p:cNvPr>
          <p:cNvGrpSpPr/>
          <p:nvPr/>
        </p:nvGrpSpPr>
        <p:grpSpPr>
          <a:xfrm>
            <a:off x="288032" y="719997"/>
            <a:ext cx="8640961" cy="5030785"/>
            <a:chOff x="288032" y="719997"/>
            <a:chExt cx="8640961" cy="50307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5040561" y="3230791"/>
              <a:ext cx="3888432" cy="2519991"/>
              <a:chOff x="3360" y="2112"/>
              <a:chExt cx="2592" cy="1680"/>
            </a:xfrm>
            <a:effectLst/>
          </p:grpSpPr>
          <p:sp>
            <p:nvSpPr>
              <p:cNvPr id="8" name="Oval 9"/>
              <p:cNvSpPr>
                <a:spLocks noChangeAspect="1" noChangeArrowheads="1"/>
              </p:cNvSpPr>
              <p:nvPr/>
            </p:nvSpPr>
            <p:spPr bwMode="auto">
              <a:xfrm>
                <a:off x="4608" y="216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9" name="Oval 10"/>
              <p:cNvSpPr>
                <a:spLocks noChangeAspect="1" noChangeArrowheads="1"/>
              </p:cNvSpPr>
              <p:nvPr/>
            </p:nvSpPr>
            <p:spPr bwMode="auto">
              <a:xfrm>
                <a:off x="5071" y="2623"/>
                <a:ext cx="370" cy="3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5062" y="2271"/>
                <a:ext cx="388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n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4608" y="3504"/>
                <a:ext cx="1344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Main-Sequence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3360" y="2112"/>
                <a:ext cx="1344" cy="376"/>
              </a:xfrm>
              <a:custGeom>
                <a:avLst/>
                <a:gdLst>
                  <a:gd name="T0" fmla="*/ 1344 w 1344"/>
                  <a:gd name="T1" fmla="*/ 376 h 376"/>
                  <a:gd name="T2" fmla="*/ 672 w 1344"/>
                  <a:gd name="T3" fmla="*/ 40 h 376"/>
                  <a:gd name="T4" fmla="*/ 0 w 1344"/>
                  <a:gd name="T5" fmla="*/ 13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44" h="376">
                    <a:moveTo>
                      <a:pt x="1344" y="376"/>
                    </a:moveTo>
                    <a:cubicBezTo>
                      <a:pt x="1120" y="228"/>
                      <a:pt x="896" y="80"/>
                      <a:pt x="672" y="40"/>
                    </a:cubicBezTo>
                    <a:cubicBezTo>
                      <a:pt x="448" y="0"/>
                      <a:pt x="112" y="120"/>
                      <a:pt x="0" y="136"/>
                    </a:cubicBezTo>
                  </a:path>
                </a:pathLst>
              </a:custGeom>
              <a:noFill/>
              <a:ln w="571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/>
              </a:p>
            </p:txBody>
          </p:sp>
        </p:grpSp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288032" y="719997"/>
              <a:ext cx="4464496" cy="2447991"/>
              <a:chOff x="192" y="480"/>
              <a:chExt cx="2976" cy="1632"/>
            </a:xfrm>
          </p:grpSpPr>
          <p:sp>
            <p:nvSpPr>
              <p:cNvPr id="18" name="Oval 22"/>
              <p:cNvSpPr>
                <a:spLocks noChangeAspect="1" noChangeArrowheads="1"/>
              </p:cNvSpPr>
              <p:nvPr/>
            </p:nvSpPr>
            <p:spPr bwMode="auto">
              <a:xfrm>
                <a:off x="240" y="48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9" name="Oval 23"/>
              <p:cNvSpPr>
                <a:spLocks noChangeAspect="1" noChangeArrowheads="1"/>
              </p:cNvSpPr>
              <p:nvPr/>
            </p:nvSpPr>
            <p:spPr bwMode="auto">
              <a:xfrm>
                <a:off x="449" y="689"/>
                <a:ext cx="879" cy="879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0" name="Oval 24"/>
              <p:cNvSpPr>
                <a:spLocks noChangeAspect="1" noChangeArrowheads="1"/>
              </p:cNvSpPr>
              <p:nvPr/>
            </p:nvSpPr>
            <p:spPr bwMode="auto">
              <a:xfrm>
                <a:off x="611" y="851"/>
                <a:ext cx="555" cy="55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1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773" y="516"/>
                <a:ext cx="230" cy="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2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749" y="702"/>
                <a:ext cx="28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3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657" y="960"/>
                <a:ext cx="461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ts val="2400"/>
                  </a:lnSpc>
                </a:pPr>
                <a:r>
                  <a:rPr lang="en-US" sz="2000" dirty="0">
                    <a:solidFill>
                      <a:srgbClr val="404040"/>
                    </a:solidFill>
                    <a:latin typeface="+mj-lt"/>
                  </a:rPr>
                  <a:t>C O</a:t>
                </a:r>
                <a:endParaRPr lang="de-DE" sz="2000" dirty="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24" name="Text Box 28"/>
              <p:cNvSpPr txBox="1">
                <a:spLocks noChangeArrowheads="1"/>
              </p:cNvSpPr>
              <p:nvPr/>
            </p:nvSpPr>
            <p:spPr bwMode="auto">
              <a:xfrm>
                <a:off x="192" y="182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Asymptotic Giant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5" name="Freeform 29"/>
              <p:cNvSpPr>
                <a:spLocks/>
              </p:cNvSpPr>
              <p:nvPr/>
            </p:nvSpPr>
            <p:spPr bwMode="auto">
              <a:xfrm>
                <a:off x="1344" y="592"/>
                <a:ext cx="1824" cy="272"/>
              </a:xfrm>
              <a:custGeom>
                <a:avLst/>
                <a:gdLst>
                  <a:gd name="T0" fmla="*/ 0 w 1824"/>
                  <a:gd name="T1" fmla="*/ 80 h 272"/>
                  <a:gd name="T2" fmla="*/ 864 w 1824"/>
                  <a:gd name="T3" fmla="*/ 32 h 272"/>
                  <a:gd name="T4" fmla="*/ 1824 w 1824"/>
                  <a:gd name="T5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24" h="272">
                    <a:moveTo>
                      <a:pt x="0" y="80"/>
                    </a:moveTo>
                    <a:cubicBezTo>
                      <a:pt x="280" y="40"/>
                      <a:pt x="560" y="0"/>
                      <a:pt x="864" y="32"/>
                    </a:cubicBezTo>
                    <a:cubicBezTo>
                      <a:pt x="1168" y="64"/>
                      <a:pt x="1664" y="232"/>
                      <a:pt x="1824" y="272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4752529" y="719997"/>
              <a:ext cx="4176464" cy="2447991"/>
              <a:chOff x="3168" y="480"/>
              <a:chExt cx="2784" cy="1632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3168" y="960"/>
                <a:ext cx="1488" cy="528"/>
              </a:xfrm>
              <a:custGeom>
                <a:avLst/>
                <a:gdLst>
                  <a:gd name="T0" fmla="*/ 1440 w 1440"/>
                  <a:gd name="T1" fmla="*/ 192 h 416"/>
                  <a:gd name="T2" fmla="*/ 576 w 1440"/>
                  <a:gd name="T3" fmla="*/ 384 h 416"/>
                  <a:gd name="T4" fmla="*/ 0 w 1440"/>
                  <a:gd name="T5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0" h="416">
                    <a:moveTo>
                      <a:pt x="1440" y="192"/>
                    </a:moveTo>
                    <a:cubicBezTo>
                      <a:pt x="1128" y="304"/>
                      <a:pt x="816" y="416"/>
                      <a:pt x="576" y="384"/>
                    </a:cubicBezTo>
                    <a:cubicBezTo>
                      <a:pt x="336" y="352"/>
                      <a:pt x="96" y="64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7" name="Oval 15"/>
              <p:cNvSpPr>
                <a:spLocks noChangeAspect="1" noChangeArrowheads="1"/>
              </p:cNvSpPr>
              <p:nvPr/>
            </p:nvSpPr>
            <p:spPr bwMode="auto">
              <a:xfrm>
                <a:off x="4608" y="48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8" name="Oval 16"/>
              <p:cNvSpPr>
                <a:spLocks noChangeAspect="1" noChangeArrowheads="1"/>
              </p:cNvSpPr>
              <p:nvPr/>
            </p:nvSpPr>
            <p:spPr bwMode="auto">
              <a:xfrm>
                <a:off x="4955" y="827"/>
                <a:ext cx="602" cy="60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9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5141" y="552"/>
                <a:ext cx="230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5102" y="1033"/>
                <a:ext cx="307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40404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4560" y="182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Red Giant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33" name="Group 30"/>
            <p:cNvGrpSpPr>
              <a:grpSpLocks/>
            </p:cNvGrpSpPr>
            <p:nvPr/>
          </p:nvGrpSpPr>
          <p:grpSpPr bwMode="auto">
            <a:xfrm>
              <a:off x="288032" y="1817271"/>
              <a:ext cx="3636404" cy="3923986"/>
              <a:chOff x="192" y="1176"/>
              <a:chExt cx="2424" cy="2616"/>
            </a:xfrm>
          </p:grpSpPr>
          <p:sp>
            <p:nvSpPr>
              <p:cNvPr id="34" name="Oval 31"/>
              <p:cNvSpPr>
                <a:spLocks noChangeAspect="1" noChangeArrowheads="1"/>
              </p:cNvSpPr>
              <p:nvPr/>
            </p:nvSpPr>
            <p:spPr bwMode="auto">
              <a:xfrm>
                <a:off x="240" y="216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5" name="Oval 32"/>
              <p:cNvSpPr>
                <a:spLocks noChangeAspect="1" noChangeArrowheads="1"/>
              </p:cNvSpPr>
              <p:nvPr/>
            </p:nvSpPr>
            <p:spPr bwMode="auto">
              <a:xfrm>
                <a:off x="518" y="2438"/>
                <a:ext cx="740" cy="74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6" name="Oval 33"/>
              <p:cNvSpPr>
                <a:spLocks noChangeAspect="1" noChangeArrowheads="1"/>
              </p:cNvSpPr>
              <p:nvPr/>
            </p:nvSpPr>
            <p:spPr bwMode="auto">
              <a:xfrm>
                <a:off x="749" y="2669"/>
                <a:ext cx="278" cy="27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7" name="Text Box 34"/>
              <p:cNvSpPr txBox="1">
                <a:spLocks noChangeArrowheads="1"/>
              </p:cNvSpPr>
              <p:nvPr/>
            </p:nvSpPr>
            <p:spPr bwMode="auto">
              <a:xfrm>
                <a:off x="749" y="2241"/>
                <a:ext cx="27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8" name="Text Box 35"/>
              <p:cNvSpPr txBox="1">
                <a:spLocks noChangeArrowheads="1"/>
              </p:cNvSpPr>
              <p:nvPr/>
            </p:nvSpPr>
            <p:spPr bwMode="auto">
              <a:xfrm>
                <a:off x="795" y="2483"/>
                <a:ext cx="185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9" name="Text Box 36"/>
              <p:cNvSpPr txBox="1">
                <a:spLocks noChangeArrowheads="1"/>
              </p:cNvSpPr>
              <p:nvPr/>
            </p:nvSpPr>
            <p:spPr bwMode="auto">
              <a:xfrm>
                <a:off x="192" y="350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Horizontal Branch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1512" y="1176"/>
                <a:ext cx="1104" cy="1488"/>
              </a:xfrm>
              <a:custGeom>
                <a:avLst/>
                <a:gdLst>
                  <a:gd name="T0" fmla="*/ 0 w 1104"/>
                  <a:gd name="T1" fmla="*/ 1488 h 1488"/>
                  <a:gd name="T2" fmla="*/ 912 w 1104"/>
                  <a:gd name="T3" fmla="*/ 864 h 1488"/>
                  <a:gd name="T4" fmla="*/ 1104 w 1104"/>
                  <a:gd name="T5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4" h="1488">
                    <a:moveTo>
                      <a:pt x="0" y="1488"/>
                    </a:moveTo>
                    <a:cubicBezTo>
                      <a:pt x="364" y="1300"/>
                      <a:pt x="728" y="1112"/>
                      <a:pt x="912" y="864"/>
                    </a:cubicBezTo>
                    <a:cubicBezTo>
                      <a:pt x="1096" y="616"/>
                      <a:pt x="1072" y="144"/>
                      <a:pt x="1104" y="0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41" name="Group 38"/>
            <p:cNvGrpSpPr>
              <a:grpSpLocks/>
            </p:cNvGrpSpPr>
            <p:nvPr/>
          </p:nvGrpSpPr>
          <p:grpSpPr bwMode="auto">
            <a:xfrm>
              <a:off x="3055840" y="4063486"/>
              <a:ext cx="1606678" cy="1075496"/>
              <a:chOff x="2037" y="2709"/>
              <a:chExt cx="1071" cy="717"/>
            </a:xfrm>
          </p:grpSpPr>
          <p:sp>
            <p:nvSpPr>
              <p:cNvPr id="42" name="Oval 39"/>
              <p:cNvSpPr>
                <a:spLocks noChangeAspect="1" noChangeArrowheads="1"/>
              </p:cNvSpPr>
              <p:nvPr/>
            </p:nvSpPr>
            <p:spPr bwMode="auto">
              <a:xfrm>
                <a:off x="2037" y="2709"/>
                <a:ext cx="555" cy="555"/>
              </a:xfrm>
              <a:prstGeom prst="ellipse">
                <a:avLst/>
              </a:prstGeom>
              <a:solidFill>
                <a:srgbClr val="4D4D4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43" name="Text Box 40"/>
              <p:cNvSpPr txBox="1">
                <a:spLocks noChangeAspect="1" noChangeArrowheads="1"/>
              </p:cNvSpPr>
              <p:nvPr/>
            </p:nvSpPr>
            <p:spPr bwMode="auto">
              <a:xfrm>
                <a:off x="2073" y="2829"/>
                <a:ext cx="519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C O</a:t>
                </a:r>
                <a:endParaRPr lang="de-DE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532" y="2994"/>
                <a:ext cx="576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lnSpc>
                    <a:spcPts val="2000"/>
                  </a:lnSpc>
                </a:pPr>
                <a:r>
                  <a:rPr lang="en-US" sz="2000">
                    <a:latin typeface="+mj-lt"/>
                  </a:rPr>
                  <a:t>White</a:t>
                </a:r>
              </a:p>
              <a:p>
                <a:pPr algn="l">
                  <a:lnSpc>
                    <a:spcPts val="2000"/>
                  </a:lnSpc>
                </a:pPr>
                <a:r>
                  <a:rPr lang="en-US" sz="2000">
                    <a:latin typeface="+mj-lt"/>
                  </a:rPr>
                  <a:t>Dwarfs</a:t>
                </a:r>
              </a:p>
            </p:txBody>
          </p:sp>
        </p:grpSp>
      </p:grpSp>
      <p:sp>
        <p:nvSpPr>
          <p:cNvPr id="46" name="AutoShape 43"/>
          <p:cNvSpPr>
            <a:spLocks noChangeArrowheads="1"/>
          </p:cNvSpPr>
          <p:nvPr/>
        </p:nvSpPr>
        <p:spPr bwMode="auto">
          <a:xfrm flipH="1">
            <a:off x="4680608" y="791997"/>
            <a:ext cx="3096344" cy="1799993"/>
          </a:xfrm>
          <a:prstGeom prst="rightArrow">
            <a:avLst>
              <a:gd name="adj1" fmla="val 57676"/>
              <a:gd name="adj2" fmla="val 49920"/>
            </a:avLst>
          </a:prstGeom>
          <a:gradFill rotWithShape="0">
            <a:gsLst>
              <a:gs pos="0">
                <a:srgbClr val="FF0000"/>
              </a:gs>
              <a:gs pos="100000">
                <a:srgbClr val="40404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>
                <a:solidFill>
                  <a:schemeClr val="bg1"/>
                </a:solidFill>
              </a:rPr>
              <a:t>Particle emission</a:t>
            </a:r>
          </a:p>
          <a:p>
            <a:r>
              <a:rPr lang="en-US" sz="2000">
                <a:solidFill>
                  <a:schemeClr val="bg1"/>
                </a:solidFill>
              </a:rPr>
              <a:t>delays He ignition, i.e.</a:t>
            </a:r>
          </a:p>
          <a:p>
            <a:r>
              <a:rPr lang="en-US" sz="2000">
                <a:solidFill>
                  <a:schemeClr val="bg1"/>
                </a:solidFill>
              </a:rPr>
              <a:t>core mass increased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8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New TRGB Calibration from 21 Globular Clusters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4692" y="1007647"/>
            <a:ext cx="3276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Emission of axions &amp; friends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with direct electron coupling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48712" y="1793836"/>
            <a:ext cx="2880969" cy="2469443"/>
            <a:chOff x="6048712" y="1793836"/>
            <a:chExt cx="2880969" cy="24694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3373" y="1793836"/>
              <a:ext cx="2379709" cy="175277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048712" y="3616948"/>
              <a:ext cx="28809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Bremsstrahlung emission by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   degenerate electrons</a:t>
              </a: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7556729" y="2569007"/>
                  <a:ext cx="49569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𝒂𝒆</m:t>
                            </m:r>
                          </m:sub>
                        </m:sSub>
                      </m:oMath>
                    </m:oMathPara>
                  </a14:m>
                  <a:endParaRPr lang="en-US" sz="2000" b="1">
                    <a:solidFill>
                      <a:srgbClr val="FF0000"/>
                    </a:solidFill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6729" y="2569007"/>
                  <a:ext cx="495690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1235" r="-7407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8" y="1018517"/>
            <a:ext cx="5600474" cy="3733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76202" y="4497257"/>
            <a:ext cx="21903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Metallicity [M/H]</a:t>
            </a:r>
          </a:p>
        </p:txBody>
      </p:sp>
      <p:sp>
        <p:nvSpPr>
          <p:cNvPr id="16" name="TextBox 15"/>
          <p:cNvSpPr txBox="1"/>
          <p:nvPr/>
        </p:nvSpPr>
        <p:spPr>
          <a:xfrm rot="21031135">
            <a:off x="1260047" y="2784451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321270" y="3673935"/>
                <a:ext cx="3496571" cy="407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𝒂𝒆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𝟗𝟔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2000" b="1">
                    <a:solidFill>
                      <a:srgbClr val="FF0000"/>
                    </a:solidFill>
                  </a:rPr>
                  <a:t>  (95% CL)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270" y="3673935"/>
                <a:ext cx="3496571" cy="407099"/>
              </a:xfrm>
              <a:prstGeom prst="rect">
                <a:avLst/>
              </a:prstGeom>
              <a:blipFill>
                <a:blip r:embed="rId15"/>
                <a:stretch>
                  <a:fillRect t="-6061" r="-1047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 rot="21031135">
            <a:off x="2081842" y="3086607"/>
            <a:ext cx="352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TRGB in 21 GCs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41" y="5264209"/>
            <a:ext cx="2413941" cy="1288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71241" y="5738919"/>
                <a:ext cx="4193896" cy="3727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"/>
                                    <m:endChr m:val="|"/>
                                    <m:ctrlPr>
                                      <a:rPr lang="en-US" sz="20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​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nary>
                      </m:e>
                    </m:rad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𝟗𝟐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p>
                    </m:sSup>
                    <m:sSub>
                      <m:sSub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en-US" sz="2000" b="1">
                    <a:solidFill>
                      <a:srgbClr val="FF0000"/>
                    </a:solidFill>
                  </a:rPr>
                  <a:t> (95% CL)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41" y="5738919"/>
                <a:ext cx="4193896" cy="372731"/>
              </a:xfrm>
              <a:prstGeom prst="rect">
                <a:avLst/>
              </a:prstGeom>
              <a:blipFill>
                <a:blip r:embed="rId19"/>
                <a:stretch>
                  <a:fillRect l="-5669" t="-127419" r="-2762" b="-20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911546" y="5144167"/>
            <a:ext cx="5209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Bound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for neutrino dipole moments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40022" y="5160046"/>
            <a:ext cx="2880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sym typeface="Symbol" panose="05050102010706020507" pitchFamily="18" charset="2"/>
              </a:rPr>
              <a:t>Plasmon decay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197228">
            <a:off x="2581822" y="1764971"/>
            <a:ext cx="3117982" cy="28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11" y="863627"/>
            <a:ext cx="2045391" cy="20453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607537"/>
            <a:ext cx="9217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Straniero+ </a:t>
            </a:r>
            <a:r>
              <a:rPr lang="en-US" sz="2000">
                <a:solidFill>
                  <a:srgbClr val="0000FF"/>
                </a:solidFill>
                <a:hlinkClick r:id="rId21"/>
              </a:rPr>
              <a:t>arXiv:2010.03833</a:t>
            </a:r>
            <a:r>
              <a:rPr lang="en-US" sz="2000">
                <a:solidFill>
                  <a:srgbClr val="0000FF"/>
                </a:solidFill>
              </a:rPr>
              <a:t> and </a:t>
            </a:r>
            <a:r>
              <a:rPr lang="en-US" sz="2000">
                <a:solidFill>
                  <a:srgbClr val="0000FF"/>
                </a:solidFill>
                <a:hlinkClick r:id="rId22"/>
              </a:rPr>
              <a:t>https://www.ggi.infn.it/talkfiles/slides/slides6554.pdf</a:t>
            </a:r>
            <a:endParaRPr lang="en-US" sz="20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0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0"/>
            <a:ext cx="9217025" cy="863627"/>
          </a:xfrm>
        </p:spPr>
        <p:txBody>
          <a:bodyPr/>
          <a:lstStyle/>
          <a:p>
            <a:r>
              <a:rPr lang="en-US" sz="4800"/>
              <a:t>Particles and Stars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3893" y="1159444"/>
            <a:ext cx="4015648" cy="4032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9" y="2383457"/>
            <a:ext cx="2839875" cy="1744710"/>
          </a:xfrm>
          <a:prstGeom prst="rect">
            <a:avLst/>
          </a:prstGeom>
        </p:spPr>
      </p:pic>
      <p:sp>
        <p:nvSpPr>
          <p:cNvPr id="9" name="Title 7"/>
          <p:cNvSpPr txBox="1">
            <a:spLocks/>
          </p:cNvSpPr>
          <p:nvPr/>
        </p:nvSpPr>
        <p:spPr>
          <a:xfrm>
            <a:off x="4320472" y="1007647"/>
            <a:ext cx="4896553" cy="3528490"/>
          </a:xfrm>
          <a:prstGeom prst="rect">
            <a:avLst/>
          </a:prstGeom>
          <a:noFill/>
        </p:spPr>
        <p:txBody>
          <a:bodyPr vert="horz" lIns="92162" tIns="46081" rIns="92162" bIns="46081" rtlCol="0" anchor="t" anchorCtr="0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rgbClr val="FFFF00"/>
                </a:solidFill>
              </a:rPr>
              <a:t>Low-mass particles are</a:t>
            </a:r>
          </a:p>
          <a:p>
            <a:pPr algn="l"/>
            <a:r>
              <a:rPr lang="en-US">
                <a:solidFill>
                  <a:srgbClr val="FFFF00"/>
                </a:solidFill>
              </a:rPr>
              <a:t>produced in stellar interiors</a:t>
            </a:r>
          </a:p>
          <a:p>
            <a:pPr algn="l"/>
            <a:endParaRPr lang="en-US" sz="1200">
              <a:solidFill>
                <a:srgbClr val="FFFF00"/>
              </a:solidFill>
            </a:endParaRPr>
          </a:p>
          <a:p>
            <a:pPr algn="l"/>
            <a:r>
              <a:rPr lang="en-DE">
                <a:solidFill>
                  <a:srgbClr val="FFFF00"/>
                </a:solidFill>
              </a:rPr>
              <a:t>•</a:t>
            </a:r>
            <a:r>
              <a:rPr lang="en-US">
                <a:solidFill>
                  <a:srgbClr val="FFFF00"/>
                </a:solidFill>
              </a:rPr>
              <a:t> Detection opportunity</a:t>
            </a:r>
          </a:p>
          <a:p>
            <a:pPr algn="l"/>
            <a:r>
              <a:rPr lang="en-US">
                <a:solidFill>
                  <a:srgbClr val="FFFF00"/>
                </a:solidFill>
              </a:rPr>
              <a:t>   (Sun or  Supernovae)</a:t>
            </a:r>
          </a:p>
          <a:p>
            <a:pPr algn="l"/>
            <a:endParaRPr lang="en-US" sz="1200">
              <a:solidFill>
                <a:srgbClr val="FFFF00"/>
              </a:solidFill>
            </a:endParaRPr>
          </a:p>
          <a:p>
            <a:pPr algn="l"/>
            <a:r>
              <a:rPr lang="en-DE">
                <a:solidFill>
                  <a:srgbClr val="FFFF00"/>
                </a:solidFill>
              </a:rPr>
              <a:t>•</a:t>
            </a:r>
            <a:r>
              <a:rPr lang="en-US">
                <a:solidFill>
                  <a:srgbClr val="FFFF00"/>
                </a:solidFill>
              </a:rPr>
              <a:t> Backreaction on stellar</a:t>
            </a:r>
          </a:p>
          <a:p>
            <a:pPr algn="l"/>
            <a:r>
              <a:rPr lang="en-US">
                <a:solidFill>
                  <a:srgbClr val="FFFF00"/>
                </a:solidFill>
              </a:rPr>
              <a:t>   properties</a:t>
            </a:r>
          </a:p>
        </p:txBody>
      </p:sp>
      <p:sp>
        <p:nvSpPr>
          <p:cNvPr id="10" name="Title 7"/>
          <p:cNvSpPr txBox="1">
            <a:spLocks/>
          </p:cNvSpPr>
          <p:nvPr/>
        </p:nvSpPr>
        <p:spPr>
          <a:xfrm>
            <a:off x="4392482" y="5010930"/>
            <a:ext cx="4464620" cy="1511718"/>
          </a:xfrm>
          <a:prstGeom prst="rect">
            <a:avLst/>
          </a:prstGeom>
          <a:noFill/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DE" sz="4000">
                <a:sym typeface="Symbol" panose="05050102010706020507" pitchFamily="18" charset="2"/>
              </a:rPr>
              <a:t></a:t>
            </a:r>
            <a:r>
              <a:rPr lang="en-US" sz="4000"/>
              <a:t> </a:t>
            </a:r>
            <a:r>
              <a:rPr lang="en-US" sz="4000" smtClean="0"/>
              <a:t>Neutrinos</a:t>
            </a:r>
            <a:endParaRPr lang="en-US" sz="4000"/>
          </a:p>
          <a:p>
            <a:pPr algn="l"/>
            <a:endParaRPr lang="en-US" sz="1600"/>
          </a:p>
          <a:p>
            <a:pPr algn="l"/>
            <a:r>
              <a:rPr lang="en-DE" sz="4000">
                <a:sym typeface="Symbol" panose="05050102010706020507" pitchFamily="18" charset="2"/>
              </a:rPr>
              <a:t></a:t>
            </a:r>
            <a:r>
              <a:rPr lang="en-US" sz="4000"/>
              <a:t> </a:t>
            </a:r>
            <a:r>
              <a:rPr lang="en-US" sz="4000" smtClean="0"/>
              <a:t>Axions &amp; friends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2221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492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128" y="-493"/>
            <a:ext cx="4608513" cy="6911975"/>
            <a:chOff x="4608512" y="-493"/>
            <a:chExt cx="4608513" cy="6911975"/>
          </a:xfrm>
        </p:grpSpPr>
        <p:pic>
          <p:nvPicPr>
            <p:cNvPr id="24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287547"/>
            <a:ext cx="4320031" cy="63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Explosion</a:t>
            </a:r>
          </a:p>
        </p:txBody>
      </p:sp>
      <p:grpSp>
        <p:nvGrpSpPr>
          <p:cNvPr id="178" name="Group 177"/>
          <p:cNvGrpSpPr/>
          <p:nvPr/>
        </p:nvGrpSpPr>
        <p:grpSpPr>
          <a:xfrm>
            <a:off x="287912" y="1079657"/>
            <a:ext cx="8579220" cy="3024420"/>
            <a:chOff x="287912" y="1079657"/>
            <a:chExt cx="8579220" cy="3024420"/>
          </a:xfrm>
        </p:grpSpPr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008012" y="1630491"/>
              <a:ext cx="2160000" cy="2160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20000" y="2242484"/>
              <a:ext cx="936000" cy="936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92000" y="2314484"/>
              <a:ext cx="792000" cy="792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763700" y="2386574"/>
              <a:ext cx="648000" cy="648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835700" y="2458574"/>
              <a:ext cx="504000" cy="504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1907700" y="2530574"/>
              <a:ext cx="360000" cy="360000"/>
            </a:xfrm>
            <a:prstGeom prst="ellipse">
              <a:avLst/>
            </a:prstGeom>
            <a:gradFill flip="none" rotWithShape="1">
              <a:gsLst>
                <a:gs pos="45000">
                  <a:srgbClr val="FFC000"/>
                </a:gs>
                <a:gs pos="75000">
                  <a:srgbClr val="FFC000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980012" y="2603224"/>
              <a:ext cx="216000" cy="216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7912" y="157836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Hydrogen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8488" y="179448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Helium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8488" y="201051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Carbon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8488" y="244254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Oxygen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8488" y="265857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Silicon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8488" y="287457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Iron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7912" y="2226541"/>
              <a:ext cx="792686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/>
                <a:t>Neon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719593" y="2734872"/>
              <a:ext cx="1327801" cy="27312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868218" y="2704084"/>
              <a:ext cx="1086812" cy="6773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937490" y="2567079"/>
              <a:ext cx="952886" cy="9698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8958" y="2350023"/>
              <a:ext cx="1006763" cy="26169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932873" y="2134508"/>
              <a:ext cx="840509" cy="4156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936002" y="1918531"/>
              <a:ext cx="794277" cy="54848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117600" y="1706557"/>
              <a:ext cx="421794" cy="51723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72063" y="1678663"/>
              <a:ext cx="2415549" cy="8243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064800" y="2915614"/>
              <a:ext cx="2422812" cy="825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6552753" y="1845247"/>
              <a:ext cx="1728000" cy="1728000"/>
            </a:xfrm>
            <a:prstGeom prst="ellips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8312" y="3817077"/>
              <a:ext cx="2160000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6</a:t>
              </a:r>
              <a:r>
                <a:rPr lang="en-DE" sz="1400"/>
                <a:t>×</a:t>
              </a:r>
              <a:r>
                <a:rPr lang="en-US" sz="1400"/>
                <a:t>10</a:t>
              </a:r>
              <a:r>
                <a:rPr lang="en-US" baseline="30000"/>
                <a:t>8</a:t>
              </a:r>
              <a:r>
                <a:rPr lang="en-US" sz="1400"/>
                <a:t> km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1008012" y="393353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520222" y="393353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08012" y="3860913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68312" y="3861527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008063" y="107965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600" b="1"/>
                <a:t>Progenitor Star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08012" y="1339563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Shells not to scale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72382" y="107965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600" b="1"/>
                <a:t>Iron Core </a:t>
              </a:r>
              <a:r>
                <a:rPr lang="en-DE" sz="1600" b="1"/>
                <a:t>−</a:t>
              </a:r>
              <a:r>
                <a:rPr lang="en-US" sz="1600" b="1"/>
                <a:t> “White Dwarf”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72682" y="3817107"/>
              <a:ext cx="2160000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6000 km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 flipV="1">
              <a:off x="3672382" y="393356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5184592" y="3933567"/>
              <a:ext cx="648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672382" y="3860943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832682" y="3861557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672523" y="132111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 Mass </a:t>
              </a:r>
              <a:r>
                <a:rPr lang="en-DE" sz="1400">
                  <a:sym typeface="Symbol" panose="05050102010706020507" pitchFamily="18" charset="2"/>
                </a:rPr>
                <a:t></a:t>
              </a:r>
              <a:r>
                <a:rPr lang="en-US" sz="1400"/>
                <a:t> 1.5 M</a:t>
              </a:r>
              <a:r>
                <a:rPr lang="en-DE" sz="1400" baseline="-25000">
                  <a:latin typeface="Cambria Math" panose="02040503050406030204" pitchFamily="18" charset="0"/>
                  <a:ea typeface="Cambria Math" panose="02040503050406030204" pitchFamily="18" charset="0"/>
                </a:rPr>
                <a:t>⊙</a:t>
              </a:r>
              <a:endParaRPr lang="en-US" sz="1400" b="0" i="1" baseline="-25000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2043113" y="1690256"/>
              <a:ext cx="2347239" cy="924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047181" y="2805767"/>
              <a:ext cx="2347239" cy="9242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3672382" y="1629217"/>
              <a:ext cx="2160000" cy="2160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4752532" y="170122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4752532" y="234934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4752532" y="314142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4752532" y="285338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5472632" y="242110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 flipH="1">
              <a:off x="5004331" y="260136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 flipV="1">
              <a:off x="4032432" y="242110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 flipH="1" flipV="1">
              <a:off x="4500290" y="260136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1800000">
              <a:off x="5112582" y="1797702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1800000" flipH="1">
              <a:off x="4878512" y="2383222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1800000" flipV="1">
              <a:off x="4392482" y="3044952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rot="1800000" flipH="1" flipV="1">
              <a:off x="4626492" y="2819733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7200000">
              <a:off x="5376267" y="278118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rot="7200000" flipH="1">
              <a:off x="4970567" y="272737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7200000" flipV="1">
              <a:off x="4129018" y="2061086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7200000" flipH="1" flipV="1">
              <a:off x="4534054" y="2475357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rot="3600000">
              <a:off x="5376157" y="206127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3600000" flipH="1">
              <a:off x="4970677" y="2475549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rot="3600000" flipV="1">
              <a:off x="4128907" y="2781377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3600000" flipH="1" flipV="1">
              <a:off x="4534166" y="2727569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9000000">
              <a:off x="5112773" y="3044841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9000000" flipH="1">
              <a:off x="4878321" y="2819623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9000000" flipV="1">
              <a:off x="4392673" y="1797592"/>
              <a:ext cx="0" cy="57608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9000000" flipH="1" flipV="1">
              <a:off x="4626300" y="2383111"/>
              <a:ext cx="443" cy="21600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8100000" flipH="1">
              <a:off x="6729390" y="1913799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900000" flipH="1">
              <a:off x="7165255" y="3540445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900000" flipH="1" flipV="1">
              <a:off x="7668477" y="1662396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6300000" flipH="1">
              <a:off x="6477713" y="2349545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17100000">
              <a:off x="8355619" y="2853188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2700000" flipH="1">
              <a:off x="6729369" y="3288919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2700000" flipH="1" flipV="1">
              <a:off x="8104197" y="1914092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rot="18900000">
              <a:off x="8103884" y="3288920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rot="4500000" flipH="1">
              <a:off x="6477666" y="2853170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4500000" flipH="1" flipV="1">
              <a:off x="8355715" y="2349948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rot="9900000" flipH="1">
              <a:off x="7165245" y="1662291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20700000">
              <a:off x="7668030" y="3540426"/>
              <a:ext cx="443" cy="216000"/>
            </a:xfrm>
            <a:prstGeom prst="straightConnector1">
              <a:avLst/>
            </a:prstGeom>
            <a:ln w="15875">
              <a:solidFill>
                <a:schemeClr val="accent1">
                  <a:lumMod val="75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327954" y="3888077"/>
              <a:ext cx="2160000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60 km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 flipH="1">
              <a:off x="7200932" y="3851805"/>
              <a:ext cx="43200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7200872" y="3780419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632932" y="3780439"/>
              <a:ext cx="0" cy="144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336864" y="1079657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600" b="1"/>
                <a:t>Collapsed Core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336864" y="1276635"/>
              <a:ext cx="2160159" cy="216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1400"/>
                <a:t> Nuclear density (3</a:t>
              </a:r>
              <a:r>
                <a:rPr lang="en-DE" sz="1400"/>
                <a:t>×</a:t>
              </a:r>
              <a:r>
                <a:rPr lang="en-US" sz="1400"/>
                <a:t>10</a:t>
              </a:r>
              <a:r>
                <a:rPr lang="en-US" sz="1400" baseline="30000"/>
                <a:t>14</a:t>
              </a:r>
              <a:r>
                <a:rPr lang="en-US" sz="1400"/>
                <a:t> g cm</a:t>
              </a:r>
              <a:r>
                <a:rPr lang="en-DE" sz="1400" baseline="30000"/>
                <a:t>−</a:t>
              </a:r>
              <a:r>
                <a:rPr lang="en-US" sz="1400" baseline="30000"/>
                <a:t>3</a:t>
              </a:r>
              <a:r>
                <a:rPr lang="en-US" sz="1400"/>
                <a:t>)</a:t>
              </a:r>
              <a:endParaRPr lang="en-US" sz="1400" b="0" i="1" baseline="-2500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157992" y="2987256"/>
              <a:ext cx="709140" cy="545548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400">
                  <a:solidFill>
                    <a:schemeClr val="accent1">
                      <a:lumMod val="75000"/>
                    </a:schemeClr>
                  </a:solidFill>
                </a:rPr>
                <a:t>Bounce</a:t>
              </a:r>
            </a:p>
            <a:p>
              <a:r>
                <a:rPr lang="en-US" sz="1400">
                  <a:solidFill>
                    <a:schemeClr val="accent1">
                      <a:lumMod val="75000"/>
                    </a:schemeClr>
                  </a:solidFill>
                </a:rPr>
                <a:t>Shock</a:t>
              </a:r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7058137" y="2349317"/>
              <a:ext cx="718815" cy="720100"/>
              <a:chOff x="7058137" y="3672017"/>
              <a:chExt cx="718815" cy="720100"/>
            </a:xfrm>
          </p:grpSpPr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7200872" y="3816097"/>
                <a:ext cx="432000" cy="432000"/>
              </a:xfrm>
              <a:prstGeom prst="ellipse">
                <a:avLst/>
              </a:prstGeom>
              <a:gradFill>
                <a:gsLst>
                  <a:gs pos="22414">
                    <a:srgbClr val="FF0000"/>
                  </a:gs>
                  <a:gs pos="45000">
                    <a:srgbClr val="FF0000"/>
                  </a:gs>
                  <a:gs pos="75000">
                    <a:srgbClr val="FFC000">
                      <a:lumMod val="0"/>
                      <a:lumOff val="10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 flipV="1">
                <a:off x="7425324" y="367201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>
                <a:off x="7425426" y="424809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rot="5400000" flipV="1">
                <a:off x="7704942" y="3960240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>
              <a:xfrm rot="5400000">
                <a:off x="7130147" y="396008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Arrow Connector 99"/>
              <p:cNvCxnSpPr/>
              <p:nvPr/>
            </p:nvCxnSpPr>
            <p:spPr>
              <a:xfrm rot="900000" flipV="1">
                <a:off x="7499609" y="3683845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 rot="900000">
                <a:off x="7350607" y="4240322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 rot="6300000" flipV="1">
                <a:off x="7695102" y="4034618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rot="6300000">
                <a:off x="7139932" y="3885702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rot="1800000" flipV="1">
                <a:off x="7568302" y="371449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 rot="1800000">
                <a:off x="7280350" y="4213448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rot="7200000" flipV="1">
                <a:off x="7666347" y="4103914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rot="7200000">
                <a:off x="7168636" y="3816384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rot="2700000" flipV="1">
                <a:off x="7626720" y="3761883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rot="2700000">
                <a:off x="7219443" y="4169305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rot="8100000" flipV="1">
                <a:off x="7620636" y="416340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 rot="8100000">
                <a:off x="7214303" y="3756857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/>
              <p:nvPr/>
            </p:nvCxnSpPr>
            <p:spPr>
              <a:xfrm rot="3600000" flipV="1">
                <a:off x="7670884" y="3822774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rot="3600000">
                <a:off x="7172035" y="4110903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rot="9000000" flipV="1">
                <a:off x="7561085" y="4209042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 rot="9000000">
                <a:off x="7273820" y="3711178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 rot="4500000" flipV="1">
                <a:off x="7697783" y="3893021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/>
              <p:cNvCxnSpPr/>
              <p:nvPr/>
            </p:nvCxnSpPr>
            <p:spPr>
              <a:xfrm rot="4500000">
                <a:off x="7141359" y="4042220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/>
              <p:cNvCxnSpPr/>
              <p:nvPr/>
            </p:nvCxnSpPr>
            <p:spPr>
              <a:xfrm rot="9900000" flipV="1">
                <a:off x="7491752" y="4237709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 rot="9900000">
                <a:off x="7343132" y="3682460"/>
                <a:ext cx="0" cy="14402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TextBox 119"/>
                <p:cNvSpPr txBox="1"/>
                <p:nvPr/>
              </p:nvSpPr>
              <p:spPr>
                <a:xfrm>
                  <a:off x="7210646" y="3050298"/>
                  <a:ext cx="516920" cy="216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bar>
                          <m:barPr>
                            <m:pos m:val="top"/>
                            <m:ctrlP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oMath>
                    </m:oMathPara>
                  </a14:m>
                  <a:endParaRPr lang="en-US" sz="140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TextBox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10646" y="3050298"/>
                  <a:ext cx="516920" cy="2160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5039996" y="4392117"/>
            <a:ext cx="4177156" cy="230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Gravitational binding energy</a:t>
            </a:r>
          </a:p>
          <a:p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E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</a:rPr>
              <a:t>b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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3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 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sym typeface="Symbol" pitchFamily="18" charset="2"/>
              </a:rPr>
              <a:t>53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 erg    15% M</a:t>
            </a:r>
            <a:r>
              <a:rPr lang="en-US" sz="20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SUN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Symbol" pitchFamily="18" charset="2"/>
              </a:rPr>
              <a:t>c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sym typeface="Symbol" pitchFamily="18" charset="2"/>
              </a:rPr>
              <a:t>2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This shows up as 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99%   Neutrinos		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1%   Kinetic energy of explosion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0.01%   Photons, outshine host galaxy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72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          SN 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/>
              <a:t>sphere</a:t>
            </a:r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new 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Emission from a Nuclear Medium</a:t>
            </a:r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940296" y="1549363"/>
            <a:ext cx="924103" cy="0"/>
            <a:chOff x="96" y="816"/>
            <a:chExt cx="576" cy="0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940296" y="1996361"/>
            <a:ext cx="924103" cy="0"/>
            <a:chOff x="96" y="816"/>
            <a:chExt cx="576" cy="0"/>
          </a:xfrm>
        </p:grpSpPr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864398" y="1549363"/>
            <a:ext cx="924103" cy="0"/>
            <a:chOff x="96" y="816"/>
            <a:chExt cx="576" cy="0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1864398" y="1996361"/>
            <a:ext cx="924103" cy="1500"/>
            <a:chOff x="96" y="816"/>
            <a:chExt cx="576" cy="0"/>
          </a:xfrm>
        </p:grpSpPr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018916" y="1250864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1709881" y="1549363"/>
            <a:ext cx="309034" cy="446998"/>
          </a:xfrm>
          <a:prstGeom prst="ellipse">
            <a:avLst/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37262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37262" y="1807362"/>
            <a:ext cx="362075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2788501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788501" y="1799862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702380" y="1606363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V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846491" y="2093861"/>
            <a:ext cx="2038816" cy="7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+mj-lt"/>
              </a:rPr>
              <a:t>Nucleon-Nucleon</a:t>
            </a:r>
          </a:p>
          <a:p>
            <a:pPr algn="ctr"/>
            <a:r>
              <a:rPr lang="en-US" sz="2000">
                <a:latin typeface="+mj-lt"/>
              </a:rPr>
              <a:t>Bremsstrahlung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084034" y="1459353"/>
            <a:ext cx="732368" cy="52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+ ...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633984" y="1007647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Axion-nucleon interaction: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bSup>
                    <m:r>
                      <a:rPr lang="en-US" sz="20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blipFill>
                <a:blip r:embed="rId2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43892" y="2807897"/>
                <a:ext cx="878522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Interaction potential (one-pion exchange OPE was often used, but too simplistic)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de-DE" sz="2000" b="1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 </a:t>
                </a:r>
                <a:r>
                  <a:rPr lang="de-DE" sz="2000" b="1">
                    <a:solidFill>
                      <a:schemeClr val="accent1">
                        <a:lumMod val="75000"/>
                      </a:schemeClr>
                    </a:solidFill>
                  </a:rPr>
                  <a:t>Carenza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+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hlinkClick r:id="rId3"/>
                  </a:rPr>
                  <a:t>arXiv:1906.11844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In-medium coupling constants </a:t>
                </a:r>
                <a:r>
                  <a:rPr lang="de-DE" sz="2000" b="1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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Springmann+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hlinkClick r:id="rId4"/>
                  </a:rPr>
                  <a:t>arXiv:2410.10945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In-medium effective nucleon properties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Correlation effects (static and dynamical spin-spin correlations)</a:t>
                </a:r>
                <a:endParaRPr lang="en-US" sz="1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Thermal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contribute significantly (dominantly?) </a:t>
                </a:r>
                <a:r>
                  <a:rPr lang="de-DE" sz="2000" b="1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de-DE" sz="2000" b="1">
                    <a:solidFill>
                      <a:schemeClr val="accent1">
                        <a:lumMod val="75000"/>
                      </a:schemeClr>
                    </a:solidFill>
                  </a:rPr>
                  <a:t>Carenza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+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hlinkClick r:id="rId5"/>
                  </a:rPr>
                  <a:t>arXiv:2010.02943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2807897"/>
                <a:ext cx="8785221" cy="1938992"/>
              </a:xfrm>
              <a:prstGeom prst="rect">
                <a:avLst/>
              </a:prstGeom>
              <a:blipFill>
                <a:blip r:embed="rId6"/>
                <a:stretch>
                  <a:fillRect l="-763" t="-1887" r="-555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957716" y="1439707"/>
            <a:ext cx="417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Axial-vector interaction implies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dominance of spin-dependent process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29344" y="4672634"/>
            <a:ext cx="2455321" cy="727623"/>
            <a:chOff x="729344" y="5008831"/>
            <a:chExt cx="2455321" cy="727623"/>
          </a:xfrm>
        </p:grpSpPr>
        <p:grpSp>
          <p:nvGrpSpPr>
            <p:cNvPr id="37" name="Group 9"/>
            <p:cNvGrpSpPr>
              <a:grpSpLocks/>
            </p:cNvGrpSpPr>
            <p:nvPr/>
          </p:nvGrpSpPr>
          <p:grpSpPr bwMode="auto">
            <a:xfrm>
              <a:off x="1000574" y="5550547"/>
              <a:ext cx="924103" cy="0"/>
              <a:chOff x="96" y="816"/>
              <a:chExt cx="576" cy="0"/>
            </a:xfrm>
          </p:grpSpPr>
          <p:sp>
            <p:nvSpPr>
              <p:cNvPr id="38" name="Line 10"/>
              <p:cNvSpPr>
                <a:spLocks noChangeShapeType="1"/>
              </p:cNvSpPr>
              <p:nvPr/>
            </p:nvSpPr>
            <p:spPr bwMode="auto">
              <a:xfrm>
                <a:off x="96" y="816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9" name="Line 11"/>
              <p:cNvSpPr>
                <a:spLocks noChangeShapeType="1"/>
              </p:cNvSpPr>
              <p:nvPr/>
            </p:nvSpPr>
            <p:spPr bwMode="auto">
              <a:xfrm>
                <a:off x="384" y="816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1924676" y="5550547"/>
              <a:ext cx="924103" cy="0"/>
              <a:chOff x="96" y="816"/>
              <a:chExt cx="576" cy="0"/>
            </a:xfrm>
          </p:grpSpPr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96" y="816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42" name="Line 17"/>
              <p:cNvSpPr>
                <a:spLocks noChangeShapeType="1"/>
              </p:cNvSpPr>
              <p:nvPr/>
            </p:nvSpPr>
            <p:spPr bwMode="auto">
              <a:xfrm>
                <a:off x="384" y="816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sp>
          <p:nvSpPr>
            <p:cNvPr id="43" name="Line 21"/>
            <p:cNvSpPr>
              <a:spLocks noChangeShapeType="1"/>
            </p:cNvSpPr>
            <p:nvPr/>
          </p:nvSpPr>
          <p:spPr bwMode="auto">
            <a:xfrm flipH="1">
              <a:off x="2079194" y="5252048"/>
              <a:ext cx="615068" cy="2984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729344" y="5330195"/>
              <a:ext cx="391543" cy="406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p</a:t>
              </a: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2793122" y="5330195"/>
              <a:ext cx="391543" cy="406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n</a:t>
              </a:r>
            </a:p>
          </p:txBody>
        </p:sp>
        <p:sp>
          <p:nvSpPr>
            <p:cNvPr id="46" name="Text Box 30"/>
            <p:cNvSpPr txBox="1">
              <a:spLocks noChangeArrowheads="1"/>
            </p:cNvSpPr>
            <p:nvPr/>
          </p:nvSpPr>
          <p:spPr bwMode="auto">
            <a:xfrm>
              <a:off x="2694262" y="5008831"/>
              <a:ext cx="394544" cy="406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rPr>
                <a:t>a</a:t>
              </a:r>
            </a:p>
          </p:txBody>
        </p:sp>
        <p:sp>
          <p:nvSpPr>
            <p:cNvPr id="47" name="Line 21"/>
            <p:cNvSpPr>
              <a:spLocks noChangeShapeType="1"/>
            </p:cNvSpPr>
            <p:nvPr/>
          </p:nvSpPr>
          <p:spPr bwMode="auto">
            <a:xfrm>
              <a:off x="1080022" y="5245778"/>
              <a:ext cx="615068" cy="29849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778025" y="5022974"/>
                  <a:ext cx="51802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025" y="5022974"/>
                  <a:ext cx="51802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hlinkClick r:id="rId8"/>
          </p:cNvPr>
          <p:cNvSpPr/>
          <p:nvPr/>
        </p:nvSpPr>
        <p:spPr>
          <a:xfrm>
            <a:off x="215902" y="5628501"/>
            <a:ext cx="88566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Axion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 emission is a complicated nuclear physics problem, for several issues see</a:t>
            </a:r>
          </a:p>
          <a:p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Fiorillo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, Gil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Muyor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,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Janka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, Raffelt &amp;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Vitagliano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,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arXiv:2509.13322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Axion Limits from Burst Duration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Raffelt, Lect. Notes Phys. 741 (2008) 51  </a:t>
                </a:r>
                <a:r>
                  <a:rPr lang="en-US" sz="2000" dirty="0" err="1">
                    <a:solidFill>
                      <a:schemeClr val="accent1">
                        <a:lumMod val="75000"/>
                      </a:schemeClr>
                    </a:solidFill>
                    <a:hlinkClick r:id="rId3"/>
                  </a:rPr>
                  <a:t>hep-ph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hlinkClick r:id="rId3"/>
                  </a:rPr>
                  <a:t>/0611350</a:t>
                </a:r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Burst duration calibrated by early numerical studies</a:t>
                </a:r>
              </a:p>
              <a:p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“Generic” emission rates inspired by OPE rates</a:t>
                </a: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𝟏𝟔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𝐦𝐞𝐕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 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blipFill>
                <a:blip r:embed="rId4"/>
                <a:stretch>
                  <a:fillRect l="-745" t="-3211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Chang, </a:t>
                </a:r>
                <a:r>
                  <a:rPr lang="en-US" sz="2000" dirty="0" err="1">
                    <a:solidFill>
                      <a:schemeClr val="accent1">
                        <a:lumMod val="75000"/>
                      </a:schemeClr>
                    </a:solidFill>
                  </a:rPr>
                  <a:t>Essig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&amp; McDermott, </a:t>
                </a:r>
                <a:r>
                  <a:rPr lang="en-US" alt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JHEP 1809 (2018) 051 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hlinkClick r:id="rId5"/>
                  </a:rPr>
                  <a:t>1803.00993</a:t>
                </a:r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Various correction factors to emission rates, specific SN core models</a:t>
                </a: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𝟔𝟎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𝐦𝐞𝐕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 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blipFill>
                <a:blip r:embed="rId6"/>
                <a:stretch>
                  <a:fillRect l="-745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</a:rPr>
                  <a:t>Carenza, Fischer, Giannotti, </a:t>
                </a:r>
                <a:r>
                  <a:rPr lang="en-US" sz="2000" dirty="0" err="1">
                    <a:solidFill>
                      <a:schemeClr val="accent1">
                        <a:lumMod val="75000"/>
                      </a:schemeClr>
                    </a:solidFill>
                  </a:rPr>
                  <a:t>Guo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dirty="0" err="1">
                    <a:solidFill>
                      <a:schemeClr val="accent1">
                        <a:lumMod val="75000"/>
                      </a:schemeClr>
                    </a:solidFill>
                  </a:rPr>
                  <a:t>Martínez-Pinedo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&amp; </a:t>
                </a:r>
                <a:r>
                  <a:rPr lang="en-US" sz="2000" dirty="0" err="1">
                    <a:solidFill>
                      <a:schemeClr val="accent1">
                        <a:lumMod val="75000"/>
                      </a:schemeClr>
                    </a:solidFill>
                  </a:rPr>
                  <a:t>Mirizzi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 JCAP 10 (2019) 016 &amp; Erratum 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hlinkClick r:id="rId7"/>
                  </a:rPr>
                  <a:t>1906.11844</a:t>
                </a:r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Beyond OPE emission rates, specific SN core models: similar to Chang et al.</a:t>
                </a:r>
              </a:p>
              <a:p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𝐦𝐞𝐕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 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blipFill>
                <a:blip r:embed="rId8"/>
                <a:stretch>
                  <a:fillRect l="-745" t="-3226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4019" y="5400257"/>
            <a:ext cx="892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Bar, Blum &amp; D'Amico, </a:t>
            </a:r>
            <a:r>
              <a:rPr lang="en-US" sz="2000" b="1" dirty="0">
                <a:solidFill>
                  <a:srgbClr val="FF0000"/>
                </a:solidFill>
              </a:rPr>
              <a:t>Is there a supernova bound on </a:t>
            </a:r>
            <a:r>
              <a:rPr lang="en-US" sz="2000" b="1" dirty="0" err="1">
                <a:solidFill>
                  <a:srgbClr val="FF0000"/>
                </a:solidFill>
              </a:rPr>
              <a:t>axions</a:t>
            </a:r>
            <a:r>
              <a:rPr lang="en-US" sz="2000" b="1" dirty="0">
                <a:solidFill>
                  <a:srgbClr val="FF0000"/>
                </a:solidFill>
              </a:rPr>
              <a:t>?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hlinkClick r:id="rId9"/>
              </a:rPr>
              <a:t>1907.05020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 picture of SN explosion (thermonuclear event)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Observed signal not PNS cooling. SN1987A neutron star (or pulsar) not yet found.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(but see “NS 1987A in SN 1987A”, Page et al. arXiv:2004.06078)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dirty="0">
                    <a:solidFill>
                      <a:schemeClr val="accent1">
                        <a:lumMod val="75000"/>
                      </a:schemeClr>
                    </a:solidFill>
                  </a:rPr>
                  <a:t>Carenza, Fore, Giannotti, Mirizzi &amp; Reddy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  <a:hlinkClick r:id="rId10"/>
                  </a:rPr>
                  <a:t>2010.02943</a:t>
                </a:r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dirty="0">
                    <a:solidFill>
                      <a:schemeClr val="tx1"/>
                    </a:solidFill>
                  </a:rPr>
                  <a:t>Including thermal 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pions</a:t>
                </a:r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 (factor 3 larger emission)</a:t>
                </a:r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dirty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𝟏𝟏</m:t>
                    </m:r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𝐦𝐞𝐕</m:t>
                    </m:r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   </a:t>
                </a:r>
                <a:r>
                  <a:rPr lang="en-US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 </a:t>
                </a:r>
                <a:endParaRPr lang="en-US" sz="20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blipFill>
                <a:blip r:embed="rId11"/>
                <a:stretch>
                  <a:fillRect l="-751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6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Where is the Neutron Star of SN 1987A?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891" y="719607"/>
            <a:ext cx="892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No pulsar or neutron star has been seen until now (38 years later)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Infra-red excess observed by ALMA: In “the blob” strong indication for NS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Expected position, remnant hidden by dust  [Cigan+ arXiv:1910.02960]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Most plausible model: Thermally cooling non-pulsar NS [Page+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arXiv:2004.06078]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4113077"/>
            <a:ext cx="4336606" cy="243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3" y="2231817"/>
            <a:ext cx="4319796" cy="4319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08735" y="2120746"/>
            <a:ext cx="369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75000"/>
                  </a:schemeClr>
                </a:solidFill>
                <a:hlinkClick r:id="rId5"/>
              </a:rPr>
              <a:t>https://www.bbc.com/news/science-environment-50473482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260" y="3416633"/>
            <a:ext cx="4321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Atacama Large Millimeter/Submillimeter Array (ALMA) at ESO in Chile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2238" y="5930631"/>
            <a:ext cx="14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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</a:t>
            </a:r>
          </a:p>
        </p:txBody>
      </p:sp>
    </p:spTree>
    <p:extLst>
      <p:ext uri="{BB962C8B-B14F-4D97-AF65-F5344CB8AC3E}">
        <p14:creationId xmlns:p14="http://schemas.microsoft.com/office/powerpoint/2010/main" val="37110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Signal Duration Too Long?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0238" y="607537"/>
            <a:ext cx="302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00FF"/>
                </a:solidFill>
              </a:rPr>
              <a:t>Fiorillo+ </a:t>
            </a:r>
            <a:r>
              <a:rPr lang="en-US" sz="2000">
                <a:solidFill>
                  <a:srgbClr val="0000FF"/>
                </a:solidFill>
                <a:hlinkClick r:id="rId2"/>
              </a:rPr>
              <a:t>arXiv:2308.01403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902" y="5412471"/>
            <a:ext cx="8929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● In a suite of Garching models (no axions), expected signal always too short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    (PNS convection and reduced opacities by correlations!)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● Deserves dedicated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" y="1006285"/>
            <a:ext cx="9145143" cy="4393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2382" y="1529772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7AF5D"/>
                </a:solidFill>
              </a:rPr>
              <a:t>Expected Signal &amp; BKG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9505" y="1520490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Expected Signal &amp; BKG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35214" y="1529772"/>
            <a:ext cx="229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A4092"/>
                </a:solidFill>
              </a:rPr>
              <a:t>Expected Signal &amp; BKG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28612" y="2231817"/>
            <a:ext cx="3240450" cy="400110"/>
          </a:xfrm>
          <a:prstGeom prst="rect">
            <a:avLst/>
          </a:prstGeom>
          <a:solidFill>
            <a:srgbClr val="FFFFFF">
              <a:alpha val="49000"/>
            </a:srgb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Mysterious late events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832682" y="2629393"/>
            <a:ext cx="133598" cy="47913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992982" y="2634283"/>
            <a:ext cx="216030" cy="3451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27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Detecting Axions with Next Galactic Supernova?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582932"/>
            <a:ext cx="7451576" cy="216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7195" y="1871767"/>
            <a:ext cx="2333459" cy="101566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Axion</a:t>
            </a:r>
            <a:r>
              <a:rPr lang="en-US" sz="2000" b="1" dirty="0">
                <a:solidFill>
                  <a:srgbClr val="FF0000"/>
                </a:solidFill>
              </a:rPr>
              <a:t>-photon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conversion in B field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of </a:t>
            </a:r>
            <a:r>
              <a:rPr lang="en-US" sz="2000" b="1" dirty="0">
                <a:solidFill>
                  <a:srgbClr val="FF0000"/>
                </a:solidFill>
              </a:rPr>
              <a:t>progenitor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6725" y="1079657"/>
            <a:ext cx="15971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4 Fermi-LAT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like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satellites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(proposed</a:t>
            </a: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GALAXIS)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>
            <a:hlinkClick r:id="rId3"/>
          </p:cNvPr>
          <p:cNvSpPr txBox="1"/>
          <p:nvPr/>
        </p:nvSpPr>
        <p:spPr>
          <a:xfrm>
            <a:off x="6480772" y="2981036"/>
            <a:ext cx="244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Manzari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arXiv:2405.19393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2879907"/>
            <a:ext cx="6336880" cy="33745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892" y="6192367"/>
            <a:ext cx="9038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For optimistic SN assumptions (distance, B field) QCD axion parameters reachable</a:t>
            </a:r>
          </a:p>
        </p:txBody>
      </p:sp>
      <p:sp>
        <p:nvSpPr>
          <p:cNvPr id="10" name="TextBox 9">
            <a:hlinkClick r:id="rId5"/>
          </p:cNvPr>
          <p:cNvSpPr txBox="1"/>
          <p:nvPr/>
        </p:nvSpPr>
        <p:spPr>
          <a:xfrm>
            <a:off x="6552782" y="4808262"/>
            <a:ext cx="2664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figure:</a:t>
            </a: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Fiorillo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Gil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Muyor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</a:p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Janka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Raffelt &amp;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Vitagliano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arXiv:</a:t>
            </a:r>
            <a:r>
              <a:rPr lang="en-US" dirty="0"/>
              <a:t>2509.13322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" y="-493"/>
            <a:ext cx="9217024" cy="720100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Astrophysical Axion Bounds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144463" y="647597"/>
            <a:ext cx="8928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The 2024 Edition, Caputo &amp; Raffelt, arXiv:2401.13728, 24 Jan 2024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655737"/>
            <a:ext cx="7921625" cy="35740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3806" y="5424098"/>
            <a:ext cx="856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Many improvements over the years, but overall picture the same</a:t>
            </a:r>
          </a:p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Specific QCD axion signatures cannot come from cooling effects</a:t>
            </a:r>
          </a:p>
          <a:p>
            <a:r>
              <a:rPr lang="en-DE" sz="24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400">
                <a:solidFill>
                  <a:srgbClr val="C00000"/>
                </a:solidFill>
              </a:rPr>
              <a:t>Best stellar detection opportunity probably (Baby)IAXO </a:t>
            </a:r>
          </a:p>
        </p:txBody>
      </p:sp>
      <p:sp>
        <p:nvSpPr>
          <p:cNvPr id="7" name="TextBox 6">
            <a:hlinkClick r:id="rId4"/>
          </p:cNvPr>
          <p:cNvSpPr txBox="1"/>
          <p:nvPr/>
        </p:nvSpPr>
        <p:spPr>
          <a:xfrm>
            <a:off x="-1" y="103959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also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Carenza, Giannotti, Isern,  Mirizzi &amp; Straniero, arXiv:2411.02492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543DAE-2E28-6B5D-9709-4E7C8D5436A5}"/>
              </a:ext>
            </a:extLst>
          </p:cNvPr>
          <p:cNvSpPr/>
          <p:nvPr/>
        </p:nvSpPr>
        <p:spPr>
          <a:xfrm>
            <a:off x="503805" y="2667052"/>
            <a:ext cx="630191" cy="260298"/>
          </a:xfrm>
          <a:prstGeom prst="rect">
            <a:avLst/>
          </a:prstGeom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75A7D-5EC5-E9EC-44D7-BF7755AEA73E}"/>
              </a:ext>
            </a:extLst>
          </p:cNvPr>
          <p:cNvSpPr txBox="1"/>
          <p:nvPr/>
        </p:nvSpPr>
        <p:spPr>
          <a:xfrm>
            <a:off x="71882" y="3204211"/>
            <a:ext cx="1800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GW231123</a:t>
            </a:r>
            <a:endParaRPr lang="en-D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C45CC6E-BD73-C2FE-6C2C-8F6158403CFA}"/>
              </a:ext>
            </a:extLst>
          </p:cNvPr>
          <p:cNvCxnSpPr>
            <a:cxnSpLocks/>
          </p:cNvCxnSpPr>
          <p:nvPr/>
        </p:nvCxnSpPr>
        <p:spPr>
          <a:xfrm flipV="1">
            <a:off x="863992" y="2927350"/>
            <a:ext cx="0" cy="3160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1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Superradiance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3466" y="5976337"/>
            <a:ext cx="7145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Superradiance: New Frontiers in Black Hole Physics (2020 edition)</a:t>
            </a:r>
          </a:p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R. Brito, V. Cardoso &amp; P. Pani,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hlinkClick r:id="rId3"/>
              </a:rPr>
              <a:t>1501.06570v8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(8 Jan 2021)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97" y="719138"/>
            <a:ext cx="4636225" cy="2088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311967"/>
            <a:ext cx="2448340" cy="1872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Extraction of rotational energy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from spinning object by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low-frequency modes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of an external bosonic field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blipFill>
                <a:blip r:embed="rId6"/>
                <a:stretch>
                  <a:fillRect l="-1773" t="-2304" r="-1241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Bosons with mass get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  gravitationally bound 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Superradiant run-away mode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</m:d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𝒍𝒎𝒏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sSup>
                      <m:sSup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</m:oMath>
                </a14:m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“Bosonic atom”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Transitions </a:t>
                </a:r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Gravitational waves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blipFill>
                <a:blip r:embed="rId7"/>
                <a:stretch>
                  <a:fillRect l="-1387" t="-1881" b="-4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Adapted from Jamie McDonald</a:t>
            </a:r>
          </a:p>
        </p:txBody>
      </p:sp>
    </p:spTree>
    <p:extLst>
      <p:ext uri="{BB962C8B-B14F-4D97-AF65-F5344CB8AC3E}">
        <p14:creationId xmlns:p14="http://schemas.microsoft.com/office/powerpoint/2010/main" val="7177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Bethe’s Classic Paper on Nuclear Reactions in Stars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-493"/>
            <a:ext cx="9216000" cy="1807059"/>
          </a:xfrm>
          <a:prstGeom prst="rect">
            <a:avLst/>
          </a:prstGeom>
        </p:spPr>
      </p:pic>
      <p:pic>
        <p:nvPicPr>
          <p:cNvPr id="14" name="Picture 7" descr="C:\Users\Georg Raffelt\Desktop\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352"/>
          <a:stretch/>
        </p:blipFill>
        <p:spPr bwMode="auto">
          <a:xfrm>
            <a:off x="112095" y="1776236"/>
            <a:ext cx="5256000" cy="46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73" y="1943777"/>
            <a:ext cx="1800250" cy="2520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5823887" y="1833489"/>
            <a:ext cx="1309091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Hans Bethe</a:t>
            </a:r>
          </a:p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1906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–2005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9809" y="4752167"/>
            <a:ext cx="3657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First mention of neutrino</a:t>
            </a:r>
          </a:p>
          <a:p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   emission from stars</a:t>
            </a:r>
          </a:p>
          <a:p>
            <a:r>
              <a:rPr lang="en-DE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Neutrino losses discussed,</a:t>
            </a:r>
          </a:p>
          <a:p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   although overestimated</a:t>
            </a:r>
          </a:p>
        </p:txBody>
      </p:sp>
    </p:spTree>
    <p:extLst>
      <p:ext uri="{BB962C8B-B14F-4D97-AF65-F5344CB8AC3E}">
        <p14:creationId xmlns:p14="http://schemas.microsoft.com/office/powerpoint/2010/main" val="2986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7D580-0049-4A5D-A5A9-B200D4DA7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FA3B-949D-CE9B-2B7E-AFADC7767C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BH Spins from Binary Merger GW231123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BCD64-42F7-6083-D8C4-5AB483B8A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92" y="1728239"/>
            <a:ext cx="4838807" cy="4680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EAC0DE-465C-DB63-E8E4-2059FE7C15EB}"/>
                  </a:ext>
                </a:extLst>
              </p:cNvPr>
              <p:cNvSpPr txBox="1"/>
              <p:nvPr/>
            </p:nvSpPr>
            <p:spPr>
              <a:xfrm>
                <a:off x="359922" y="791617"/>
                <a:ext cx="8713210" cy="731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 i="0" u="none" strike="noStrike" baseline="0" dirty="0">
                    <a:latin typeface="CMR10"/>
                  </a:rPr>
                  <a:t>LIGO-Virgo-KAGRA </a:t>
                </a:r>
                <a:r>
                  <a:rPr lang="en-US" sz="2000" dirty="0">
                    <a:latin typeface="CMR10"/>
                  </a:rPr>
                  <a:t>observed GWs from BH-BH merger </a:t>
                </a:r>
                <a:r>
                  <a:rPr lang="en-US" sz="2000" dirty="0"/>
                  <a:t>GW231123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137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−17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+22</m:t>
                        </m:r>
                      </m:sup>
                    </m:sSub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03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dirty="0"/>
                  <a:t> with large spins</a:t>
                </a:r>
                <a:endParaRPr lang="en-DE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EAC0DE-465C-DB63-E8E4-2059FE7C1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791617"/>
                <a:ext cx="8713210" cy="731932"/>
              </a:xfrm>
              <a:prstGeom prst="rect">
                <a:avLst/>
              </a:prstGeom>
              <a:blipFill>
                <a:blip r:embed="rId4"/>
                <a:stretch>
                  <a:fillRect l="-700" t="-5000" b="-1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0C97023-ACB8-D8D1-B694-BF118226DC97}"/>
              </a:ext>
            </a:extLst>
          </p:cNvPr>
          <p:cNvSpPr txBox="1"/>
          <p:nvPr/>
        </p:nvSpPr>
        <p:spPr>
          <a:xfrm>
            <a:off x="4896552" y="3657558"/>
            <a:ext cx="421217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New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superradiance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bounds</a:t>
            </a:r>
            <a:b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on scalar boson masses</a:t>
            </a:r>
          </a:p>
          <a:p>
            <a:endParaRPr lang="en-US" sz="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Caputo,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Franciolini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Witte</a:t>
            </a:r>
          </a:p>
          <a:p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arXiv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DE" sz="2000" dirty="0">
                <a:hlinkClick r:id="rId5"/>
              </a:rPr>
              <a:t>2507.21788</a:t>
            </a:r>
            <a:r>
              <a:rPr lang="en-US" sz="2000" dirty="0"/>
              <a:t> (29 July 2025)</a:t>
            </a:r>
          </a:p>
          <a:p>
            <a:endParaRPr lang="en-US" sz="400" dirty="0"/>
          </a:p>
          <a:p>
            <a:r>
              <a:rPr lang="en-US" sz="2000" dirty="0"/>
              <a:t>Aswathi, East, Siemonsen, Sun &amp; Jones</a:t>
            </a:r>
          </a:p>
          <a:p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arXiv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en-DE" sz="2000" dirty="0">
                <a:hlinkClick r:id="rId6"/>
              </a:rPr>
              <a:t>2507.20979</a:t>
            </a:r>
            <a:r>
              <a:rPr lang="en-US" sz="2000" dirty="0"/>
              <a:t> (28 July 2025)</a:t>
            </a:r>
          </a:p>
          <a:p>
            <a:endParaRPr lang="en-US" sz="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66D005-6BB4-5ADD-791F-F8FDF7492D34}"/>
              </a:ext>
            </a:extLst>
          </p:cNvPr>
          <p:cNvCxnSpPr>
            <a:cxnSpLocks/>
          </p:cNvCxnSpPr>
          <p:nvPr/>
        </p:nvCxnSpPr>
        <p:spPr>
          <a:xfrm flipH="1">
            <a:off x="3816402" y="4381461"/>
            <a:ext cx="1008140" cy="50407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2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52" y="-2"/>
            <a:ext cx="9216000" cy="6912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1"/>
            <a:ext cx="9217024" cy="1007647"/>
          </a:xfrm>
          <a:noFill/>
        </p:spPr>
        <p:txBody>
          <a:bodyPr/>
          <a:lstStyle/>
          <a:p>
            <a:r>
              <a:rPr lang="en-US"/>
              <a:t>Dark Matter Axion-Photon Conversion in </a:t>
            </a:r>
            <a:br>
              <a:rPr lang="en-US"/>
            </a:br>
            <a:r>
              <a:rPr lang="en-US"/>
              <a:t>Neutron Star Magnetospheres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968609"/>
            <a:ext cx="3684587" cy="2775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>
          <a:xfrm>
            <a:off x="4032432" y="4464127"/>
            <a:ext cx="5328740" cy="2592360"/>
          </a:xfrm>
          <a:prstGeom prst="rect">
            <a:avLst/>
          </a:prstGeom>
          <a:effectLst>
            <a:softEdge rad="1270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ight Arrow 4"/>
              <p:cNvSpPr/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rgbClr val="FFFF00"/>
                    </a:solidFill>
                  </a:rPr>
                  <a:t>  Dark matter </a:t>
                </a:r>
                <a:r>
                  <a:rPr lang="en-US" sz="2000" dirty="0" err="1">
                    <a:solidFill>
                      <a:srgbClr val="FFFF00"/>
                    </a:solidFill>
                  </a:rPr>
                  <a:t>axions</a:t>
                </a:r>
                <a:endParaRPr lang="en-US" sz="2000" dirty="0">
                  <a:solidFill>
                    <a:srgbClr val="FFFF00"/>
                  </a:solidFill>
                </a:endParaRPr>
              </a:p>
              <a:p>
                <a:r>
                  <a:rPr lang="en-US" sz="2000" b="0" dirty="0">
                    <a:solidFill>
                      <a:srgbClr val="FFFF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μeV</m:t>
                    </m:r>
                  </m:oMath>
                </a14:m>
                <a:r>
                  <a:rPr lang="en-US" sz="2000" dirty="0">
                    <a:solidFill>
                      <a:srgbClr val="FFFF00"/>
                    </a:solidFill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Right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686487" y="1007647"/>
                <a:ext cx="3370365" cy="1656230"/>
              </a:xfrm>
              <a:prstGeom prst="rightArrow">
                <a:avLst>
                  <a:gd name="adj1" fmla="val 59648"/>
                  <a:gd name="adj2" fmla="val 50000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/>
          <p:cNvSpPr/>
          <p:nvPr/>
        </p:nvSpPr>
        <p:spPr>
          <a:xfrm rot="1789549">
            <a:off x="3107375" y="3050526"/>
            <a:ext cx="2940220" cy="1656230"/>
          </a:xfrm>
          <a:prstGeom prst="rightArrow">
            <a:avLst>
              <a:gd name="adj1" fmla="val 59648"/>
              <a:gd name="adj2" fmla="val 5000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</a:rPr>
              <a:t>    Very narrow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  radio line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215902" y="4485857"/>
            <a:ext cx="37445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rgbClr val="FFFF00"/>
                </a:solidFill>
              </a:rPr>
              <a:t>Axion</a:t>
            </a:r>
            <a:r>
              <a:rPr lang="en-US" sz="2000" dirty="0">
                <a:solidFill>
                  <a:srgbClr val="FFFF00"/>
                </a:solidFill>
              </a:rPr>
              <a:t> mass and plasma frequency</a:t>
            </a:r>
          </a:p>
          <a:p>
            <a:r>
              <a:rPr lang="en-US" sz="2000" dirty="0">
                <a:solidFill>
                  <a:srgbClr val="FFFF00"/>
                </a:solidFill>
              </a:rPr>
              <a:t>Degenerate near NS surface</a:t>
            </a:r>
          </a:p>
          <a:p>
            <a:r>
              <a:rPr lang="en-US" sz="2000" dirty="0">
                <a:solidFill>
                  <a:srgbClr val="FFFF00"/>
                </a:solidFill>
              </a:rPr>
              <a:t>→ Resonant conversion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4792" y="2735887"/>
            <a:ext cx="2569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Pshirkov &amp; Popov 2007</a:t>
            </a:r>
          </a:p>
          <a:p>
            <a:r>
              <a:rPr lang="en-US" sz="2000">
                <a:solidFill>
                  <a:schemeClr val="bg1"/>
                </a:solidFill>
              </a:rPr>
              <a:t>arXiv:0711.1264</a:t>
            </a:r>
          </a:p>
          <a:p>
            <a:r>
              <a:rPr lang="en-US" sz="2000">
                <a:solidFill>
                  <a:schemeClr val="bg1"/>
                </a:solidFill>
              </a:rPr>
              <a:t>Many papers recently</a:t>
            </a:r>
          </a:p>
        </p:txBody>
      </p:sp>
    </p:spTree>
    <p:extLst>
      <p:ext uri="{BB962C8B-B14F-4D97-AF65-F5344CB8AC3E}">
        <p14:creationId xmlns:p14="http://schemas.microsoft.com/office/powerpoint/2010/main" val="36216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smtClean="0"/>
              <a:t>Searching for Axions with Radio Telescopes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1798584"/>
            <a:ext cx="8996706" cy="46098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85386" y="2345060"/>
            <a:ext cx="81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CAST</a:t>
            </a:r>
          </a:p>
        </p:txBody>
      </p:sp>
      <p:sp>
        <p:nvSpPr>
          <p:cNvPr id="13" name="TextBox 12">
            <a:hlinkClick r:id="rId4"/>
          </p:cNvPr>
          <p:cNvSpPr txBox="1"/>
          <p:nvPr/>
        </p:nvSpPr>
        <p:spPr>
          <a:xfrm>
            <a:off x="1447839" y="856104"/>
            <a:ext cx="2298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PSR </a:t>
            </a:r>
            <a:r>
              <a:rPr lang="en-US" sz="2000" b="1" dirty="0">
                <a:solidFill>
                  <a:srgbClr val="C00000"/>
                </a:solidFill>
              </a:rPr>
              <a:t>J2144−</a:t>
            </a:r>
            <a:r>
              <a:rPr lang="en-US" sz="2000" b="1" dirty="0" smtClean="0">
                <a:solidFill>
                  <a:srgbClr val="C00000"/>
                </a:solidFill>
              </a:rPr>
              <a:t>3933</a:t>
            </a: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MeerKAT</a:t>
            </a:r>
            <a:endParaRPr lang="en-US" sz="20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C00000"/>
                </a:solidFill>
              </a:rPr>
              <a:t>Battye</a:t>
            </a:r>
            <a:r>
              <a:rPr lang="en-US" sz="2000" b="1" dirty="0" smtClean="0">
                <a:solidFill>
                  <a:srgbClr val="C00000"/>
                </a:solidFill>
              </a:rPr>
              <a:t>+ 2303.11792</a:t>
            </a:r>
            <a:endParaRPr 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43082" y="1799757"/>
            <a:ext cx="0" cy="4572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98408" y="3094765"/>
            <a:ext cx="14805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SKA forecast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92232" y="3294085"/>
            <a:ext cx="288040" cy="60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88662" y="3670845"/>
            <a:ext cx="28520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Galactic Center Magnetar</a:t>
            </a:r>
          </a:p>
          <a:p>
            <a:r>
              <a:rPr lang="en-US" sz="2000"/>
              <a:t>SKA forecast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400622" y="3886875"/>
            <a:ext cx="3600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141192" y="1850858"/>
                <a:ext cx="94974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μeV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192" y="1850858"/>
                <a:ext cx="949747" cy="307777"/>
              </a:xfrm>
              <a:prstGeom prst="rect">
                <a:avLst/>
              </a:prstGeom>
              <a:blipFill>
                <a:blip r:embed="rId5"/>
                <a:stretch>
                  <a:fillRect l="-3205" r="-8974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545275" y="4722562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ADMX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25425" y="3930452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536502" y="1717878"/>
            <a:ext cx="914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hlinkClick r:id="rId6"/>
          </p:cNvPr>
          <p:cNvSpPr txBox="1"/>
          <p:nvPr/>
        </p:nvSpPr>
        <p:spPr>
          <a:xfrm>
            <a:off x="3672382" y="856104"/>
            <a:ext cx="2609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Galactic Center Pulsars</a:t>
            </a:r>
          </a:p>
          <a:p>
            <a:pPr algn="ctr"/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Breakthrough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Listen</a:t>
            </a:r>
          </a:p>
          <a:p>
            <a:pPr algn="ctr"/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Foster+ 2202.08274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392482" y="1799757"/>
            <a:ext cx="0" cy="4572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9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 err="1"/>
              <a:t>Axion</a:t>
            </a:r>
            <a:r>
              <a:rPr lang="en-US" altLang="en-US" dirty="0"/>
              <a:t> </a:t>
            </a:r>
            <a:r>
              <a:rPr lang="en-US" altLang="en-US" dirty="0" smtClean="0"/>
              <a:t>Clouds </a:t>
            </a:r>
            <a:r>
              <a:rPr lang="en-US" altLang="en-US" dirty="0"/>
              <a:t>around Neutron Stars</a:t>
            </a:r>
            <a:endParaRPr lang="en-US" dirty="0"/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139523" y="1007647"/>
            <a:ext cx="41809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D.Noordhuis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A.Prabhu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S.J.Witte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A.Y.Chen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F.Cruz &amp; C.Weniger, </a:t>
            </a:r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arXiv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:2209.09917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1789160"/>
            <a:ext cx="4318311" cy="242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892" y="4141892"/>
            <a:ext cx="276748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E-field extracts charges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QED cascade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Shuts off E-field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Cascade stops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...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Periodic E modulation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Periodic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E.B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Sources ALPs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r="7348"/>
          <a:stretch/>
        </p:blipFill>
        <p:spPr>
          <a:xfrm>
            <a:off x="4389465" y="2519857"/>
            <a:ext cx="4788000" cy="3869605"/>
          </a:xfrm>
          <a:prstGeom prst="rect">
            <a:avLst/>
          </a:prstGeom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6120357"/>
            <a:ext cx="1192487" cy="514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465" y="647597"/>
            <a:ext cx="4319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Polar cap cascades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4676153" y="2087797"/>
            <a:ext cx="41809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D.Noordhuis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A.Prabhu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C.Weniger &amp; S.J.Witte,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arXiv:2307.11811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28" y="61924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95" y="492"/>
            <a:ext cx="4888457" cy="69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4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02" y="3994569"/>
            <a:ext cx="1045638" cy="10456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" y="1279725"/>
            <a:ext cx="9217024" cy="1816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Astrophysical Axion Bounds and Opportunities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5902" y="2249002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82" y="575587"/>
            <a:ext cx="9057231" cy="1382561"/>
            <a:chOff x="71882" y="575587"/>
            <a:chExt cx="9057231" cy="1382561"/>
          </a:xfrm>
        </p:grpSpPr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583278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9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410444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12</a:t>
              </a:r>
              <a:endParaRPr lang="de-DE" sz="32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71882" y="1239579"/>
              <a:ext cx="53388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r>
                <a:rPr lang="en-US" sz="2800" b="1" i="1" baseline="-25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de-DE" sz="2400" b="1" i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6768876" y="1743649"/>
              <a:ext cx="576064" cy="214499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6192812" y="1743649"/>
              <a:ext cx="576064" cy="214499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5616748" y="1743649"/>
              <a:ext cx="576064" cy="214499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5048185" y="1743649"/>
              <a:ext cx="576064" cy="20849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4464620" y="1743649"/>
              <a:ext cx="576064" cy="214499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3888556" y="1743649"/>
              <a:ext cx="576064" cy="214499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3312492" y="1743649"/>
              <a:ext cx="576064" cy="214499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2736428" y="1743649"/>
              <a:ext cx="576064" cy="214499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2160363" y="1743649"/>
              <a:ext cx="576064" cy="214499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584299" y="1743649"/>
              <a:ext cx="576064" cy="214499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1008235" y="1743649"/>
              <a:ext cx="576064" cy="214499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7344940" y="1743649"/>
              <a:ext cx="576064" cy="214499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7921004" y="1743649"/>
              <a:ext cx="576064" cy="214499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143892" y="1743649"/>
              <a:ext cx="36004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8497068" y="1743649"/>
              <a:ext cx="576064" cy="214499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5" name="Group 317"/>
            <p:cNvGrpSpPr>
              <a:grpSpLocks/>
            </p:cNvGrpSpPr>
            <p:nvPr/>
          </p:nvGrpSpPr>
          <p:grpSpPr bwMode="auto">
            <a:xfrm flipH="1">
              <a:off x="431948" y="1743649"/>
              <a:ext cx="576064" cy="214499"/>
              <a:chOff x="2880" y="3360"/>
              <a:chExt cx="2400" cy="240"/>
            </a:xfrm>
          </p:grpSpPr>
          <p:sp>
            <p:nvSpPr>
              <p:cNvPr id="386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7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8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9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0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1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2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3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5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7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8" name="Text Box 194"/>
            <p:cNvSpPr txBox="1">
              <a:spLocks noChangeArrowheads="1"/>
            </p:cNvSpPr>
            <p:nvPr/>
          </p:nvSpPr>
          <p:spPr bwMode="auto">
            <a:xfrm>
              <a:off x="237620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15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9" name="Text Box 194"/>
            <p:cNvSpPr txBox="1">
              <a:spLocks noChangeArrowheads="1"/>
            </p:cNvSpPr>
            <p:nvPr/>
          </p:nvSpPr>
          <p:spPr bwMode="auto">
            <a:xfrm>
              <a:off x="64796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18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0" name="Text Box 194"/>
            <p:cNvSpPr txBox="1">
              <a:spLocks noChangeArrowheads="1"/>
            </p:cNvSpPr>
            <p:nvPr/>
          </p:nvSpPr>
          <p:spPr bwMode="auto">
            <a:xfrm>
              <a:off x="756102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6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1" name="Text Box 196"/>
            <p:cNvSpPr txBox="1">
              <a:spLocks noChangeArrowheads="1"/>
            </p:cNvSpPr>
            <p:nvPr/>
          </p:nvSpPr>
          <p:spPr bwMode="auto">
            <a:xfrm>
              <a:off x="8409140" y="1303638"/>
              <a:ext cx="719973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GeV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3" name="Text Box 196"/>
            <p:cNvSpPr txBox="1">
              <a:spLocks noChangeArrowheads="1"/>
            </p:cNvSpPr>
            <p:nvPr/>
          </p:nvSpPr>
          <p:spPr bwMode="auto">
            <a:xfrm>
              <a:off x="151392" y="575587"/>
              <a:ext cx="1206268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r>
                <a:rPr lang="en-US" sz="2800" b="1" baseline="-250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Planck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9651" y="999245"/>
              <a:ext cx="26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138696" y="3246673"/>
            <a:ext cx="5342076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Opportunities for detection</a:t>
            </a: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>
            <a:off x="6336360" y="3255949"/>
            <a:ext cx="2809228" cy="64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7362990" y="4970786"/>
            <a:ext cx="189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IAXO Solar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Axion Telescope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3239957"/>
            <a:ext cx="1284971" cy="2088290"/>
            <a:chOff x="-1709" y="3383977"/>
            <a:chExt cx="1297108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-1709" y="3383977"/>
              <a:ext cx="1297108" cy="648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Radiance</a:t>
              </a:r>
              <a:endPara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Black</a:t>
              </a:r>
            </a:p>
            <a:p>
              <a:pPr algn="ctr"/>
              <a:r>
                <a:rPr lang="en-US"/>
                <a:t>Hole</a:t>
              </a:r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5414375"/>
            <a:ext cx="1872000" cy="842400"/>
          </a:xfrm>
          <a:prstGeom prst="rect">
            <a:avLst/>
          </a:prstGeom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3983285"/>
            <a:ext cx="1872000" cy="14100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8398" y="6264377"/>
            <a:ext cx="628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Axion conversion in neutron star magnetospheres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4421" y="3933546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" name="Picture 4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474">
            <a:off x="4729899" y="4301648"/>
            <a:ext cx="1261875" cy="1228346"/>
          </a:xfrm>
          <a:prstGeom prst="rect">
            <a:avLst/>
          </a:prstGeom>
        </p:spPr>
      </p:pic>
      <p:pic>
        <p:nvPicPr>
          <p:cNvPr id="408" name="Picture 40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30" y="4178676"/>
            <a:ext cx="1910862" cy="15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8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655897"/>
            <a:ext cx="1152000" cy="11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2" y="2880067"/>
            <a:ext cx="1152000" cy="1152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>
            <a:spLocks/>
          </p:cNvSpPr>
          <p:nvPr/>
        </p:nvSpPr>
        <p:spPr>
          <a:xfrm>
            <a:off x="360082" y="5328190"/>
            <a:ext cx="1152000" cy="115221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360082" y="431567"/>
            <a:ext cx="1152000" cy="1151840"/>
            <a:chOff x="143892" y="792257"/>
            <a:chExt cx="1728240" cy="17282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892" y="792257"/>
              <a:ext cx="1728240" cy="1728240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12" y="991035"/>
              <a:ext cx="1389718" cy="115216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2" y="4104237"/>
            <a:ext cx="1152000" cy="1152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1656102" y="1655737"/>
            <a:ext cx="7200000" cy="115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Globular clusters should be more systematically studied</a:t>
            </a:r>
          </a:p>
          <a:p>
            <a:r>
              <a:rPr lang="en-US" sz="2400" dirty="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dirty="0" smtClean="0">
                <a:solidFill>
                  <a:srgbClr val="FFFF00"/>
                </a:solidFill>
              </a:rPr>
              <a:t>Best bounds on electron and photon coupling</a:t>
            </a:r>
          </a:p>
          <a:p>
            <a:r>
              <a:rPr lang="en-US" sz="2400" dirty="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dirty="0" smtClean="0">
                <a:solidFill>
                  <a:srgbClr val="FFFF00"/>
                </a:solidFill>
              </a:rPr>
              <a:t>Cooling hints inconsistent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57102" y="2879907"/>
            <a:ext cx="7200000" cy="115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40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rgbClr val="FFFF00"/>
                </a:solidFill>
              </a:rPr>
              <a:t>SN1987A bounds unchanged, many refinements</a:t>
            </a:r>
          </a:p>
          <a:p>
            <a:r>
              <a:rPr lang="en-US" sz="240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rgbClr val="FFFF00"/>
                </a:solidFill>
              </a:rPr>
              <a:t>Next SN: Putting these on firm basis</a:t>
            </a:r>
          </a:p>
          <a:p>
            <a:r>
              <a:rPr lang="en-US" sz="240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rgbClr val="FFFF00"/>
                </a:solidFill>
              </a:rPr>
              <a:t>GALAXIS or IAXO detection opportunity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57102" y="4104077"/>
            <a:ext cx="7200000" cy="115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40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rgbClr val="FFFF00"/>
                </a:solidFill>
              </a:rPr>
              <a:t>Radio detection from pulsars</a:t>
            </a:r>
          </a:p>
          <a:p>
            <a:r>
              <a:rPr lang="en-US" sz="2400" smtClean="0">
                <a:solidFill>
                  <a:srgbClr val="FFFF00"/>
                </a:solidFill>
              </a:rPr>
              <a:t>   (DM conversion, polar-cap production)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57102" y="5328407"/>
            <a:ext cx="7200000" cy="115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40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rgbClr val="FFFF00"/>
                </a:solidFill>
              </a:rPr>
              <a:t>Superradiance limits from BH spins (very small masses)</a:t>
            </a:r>
          </a:p>
          <a:p>
            <a:r>
              <a:rPr lang="en-US" sz="240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smtClean="0">
                <a:solidFill>
                  <a:srgbClr val="FFFF00"/>
                </a:solidFill>
              </a:rPr>
              <a:t>GW signals can still show up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656102" y="431567"/>
            <a:ext cx="7200000" cy="1152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sym typeface="Symbol" panose="05050102010706020507" pitchFamily="18" charset="2"/>
              </a:rPr>
              <a:t> </a:t>
            </a:r>
            <a:r>
              <a:rPr lang="en-US" sz="2400" dirty="0" smtClean="0">
                <a:solidFill>
                  <a:srgbClr val="FFFF00"/>
                </a:solidFill>
              </a:rPr>
              <a:t>Best </a:t>
            </a:r>
            <a:r>
              <a:rPr lang="en-US" sz="2400" dirty="0">
                <a:solidFill>
                  <a:srgbClr val="FFFF00"/>
                </a:solidFill>
              </a:rPr>
              <a:t>bet for systematic </a:t>
            </a:r>
            <a:r>
              <a:rPr lang="en-US" sz="2400" dirty="0" err="1">
                <a:solidFill>
                  <a:srgbClr val="FFFF00"/>
                </a:solidFill>
              </a:rPr>
              <a:t>axion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search with stars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474">
            <a:off x="7833890" y="2913754"/>
            <a:ext cx="1261875" cy="12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02" y="142887"/>
            <a:ext cx="1728880" cy="172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767"/>
            <a:ext cx="1727671" cy="172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944142" y="151171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Globular Clusters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3744392" y="151152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ravitational </a:t>
            </a:r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42305"/>
            <a:ext cx="1389718" cy="1152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82" y="143527"/>
            <a:ext cx="1728000" cy="172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717"/>
            <a:ext cx="1728240" cy="3567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17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143892" y="3167947"/>
            <a:ext cx="8929240" cy="2238670"/>
          </a:xfrm>
          <a:prstGeom prst="rect">
            <a:avLst/>
          </a:prstGeom>
          <a:noFill/>
          <a:effectLst/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/>
              <a:t>Thanks!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34922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21564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End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" y="-1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/>
              <a:t>Bonus </a:t>
            </a:r>
          </a:p>
          <a:p>
            <a:pPr algn="ctr"/>
            <a:r>
              <a:rPr lang="en-US" sz="16600" b="1"/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18164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Early Papers on Stellar Particle Physics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1931" y="3888047"/>
            <a:ext cx="878509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1">
                    <a:lumMod val="50000"/>
                  </a:schemeClr>
                </a:solidFill>
              </a:rPr>
              <a:t>Vysotsky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en-US" dirty="0" err="1" smtClean="0">
                <a:solidFill>
                  <a:schemeClr val="accent1">
                    <a:lumMod val="50000"/>
                  </a:schemeClr>
                </a:solidFill>
              </a:rPr>
              <a:t>Zeldovich</a:t>
            </a:r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en-US" dirty="0" err="1" smtClean="0">
                <a:solidFill>
                  <a:schemeClr val="accent1">
                    <a:lumMod val="50000"/>
                  </a:schemeClr>
                </a:solidFill>
              </a:rPr>
              <a:t>Khlopov</a:t>
            </a:r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</a:rPr>
              <a:t> &amp; </a:t>
            </a:r>
            <a:r>
              <a:rPr lang="en-US" altLang="en-US" smtClean="0">
                <a:solidFill>
                  <a:schemeClr val="accent1">
                    <a:lumMod val="50000"/>
                  </a:schemeClr>
                </a:solidFill>
              </a:rPr>
              <a:t>Chechetkin</a:t>
            </a: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</a:rPr>
              <a:t>Some astrophysical limitations 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on 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</a:rPr>
              <a:t>axion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</a:rPr>
              <a:t> mass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en-US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Pisma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Zh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Eksp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Teor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alt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Fiz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27 (1978)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533  [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JETP Lett. 27 (1978)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502</a:t>
            </a:r>
            <a:r>
              <a:rPr lang="en-US" altLang="en-US" dirty="0" smtClean="0"/>
              <a:t>]</a:t>
            </a:r>
          </a:p>
          <a:p>
            <a:endParaRPr lang="en-US" sz="3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</a:rPr>
              <a:t>Dicus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, Kolb, </a:t>
            </a:r>
            <a:r>
              <a:rPr lang="en-US" altLang="en-US" dirty="0" err="1">
                <a:solidFill>
                  <a:schemeClr val="accent1">
                    <a:lumMod val="75000"/>
                  </a:schemeClr>
                </a:solidFill>
              </a:rPr>
              <a:t>Teplitz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 &amp; </a:t>
            </a: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</a:rPr>
              <a:t>Wagoner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</a:rPr>
              <a:t>Astrophysical bounds 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on the 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</a:rPr>
              <a:t>masses 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of </a:t>
            </a:r>
            <a:r>
              <a:rPr lang="en-US" altLang="en-US" dirty="0" err="1" smtClean="0">
                <a:solidFill>
                  <a:schemeClr val="accent6">
                    <a:lumMod val="50000"/>
                  </a:schemeClr>
                </a:solidFill>
              </a:rPr>
              <a:t>axions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accent6">
                    <a:lumMod val="50000"/>
                  </a:schemeClr>
                </a:solidFill>
              </a:rPr>
              <a:t>and Higgs </a:t>
            </a:r>
            <a:r>
              <a:rPr lang="en-US" altLang="en-US" dirty="0" smtClean="0">
                <a:solidFill>
                  <a:schemeClr val="accent6">
                    <a:lumMod val="50000"/>
                  </a:schemeClr>
                </a:solidFill>
              </a:rPr>
              <a:t>particles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PRD 18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(1978)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1829</a:t>
            </a:r>
          </a:p>
          <a:p>
            <a:endParaRPr lang="en-US" altLang="en-US" sz="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K. O.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Mikaelian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Astrophysical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implications of new light Higgs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bosons,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PRD 18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(1978)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3605</a:t>
            </a:r>
          </a:p>
          <a:p>
            <a:endParaRPr lang="en-US" altLang="en-US" sz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K. Sato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Astrophysical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constraints on 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axion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mass and the number of quark flavors,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en-US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alt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Theor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Phys.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60 (1978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  <a:r>
              <a:rPr lang="en-US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1942</a:t>
            </a:r>
            <a:endParaRPr lang="en-US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931" y="1044289"/>
            <a:ext cx="763306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accent1">
                    <a:lumMod val="75000"/>
                  </a:schemeClr>
                </a:solidFill>
              </a:rPr>
              <a:t>Bernstein, Ruderman &amp; Feinberg:</a:t>
            </a:r>
          </a:p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en-US" altLang="en-US" smtClean="0">
                <a:solidFill>
                  <a:schemeClr val="accent6">
                    <a:lumMod val="50000"/>
                  </a:schemeClr>
                </a:solidFill>
              </a:rPr>
              <a:t>Electromagnetic properties of the neutrino,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Phys. Rev. 132 (1963) 1227</a:t>
            </a:r>
          </a:p>
          <a:p>
            <a:endParaRPr lang="en-US" altLang="en-US" sz="3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Gribov &amp; Pontecorvo: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Neutrino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astronomy and lepton charge</a:t>
            </a:r>
            <a:r>
              <a:rPr lang="en-US" altLang="en-US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PLB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 </a:t>
            </a:r>
            <a:r>
              <a:rPr lang="en-DE">
                <a:solidFill>
                  <a:schemeClr val="tx1">
                    <a:lumMod val="75000"/>
                    <a:lumOff val="25000"/>
                  </a:schemeClr>
                </a:solidFill>
              </a:rPr>
              <a:t>(1969)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493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0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Cowsik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  Limits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on the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radiative decay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neutrinos</a:t>
            </a:r>
            <a:r>
              <a:rPr lang="en-US" altLang="en-US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PRL 39 (1978) 511</a:t>
            </a:r>
            <a:endParaRPr lang="en-US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3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•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Falk &amp;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Schramm: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mtClean="0">
                <a:solidFill>
                  <a:schemeClr val="accent2">
                    <a:lumMod val="75000"/>
                  </a:schemeClr>
                </a:solidFill>
              </a:rPr>
              <a:t>Limits </a:t>
            </a:r>
            <a:r>
              <a:rPr lang="en-US">
                <a:solidFill>
                  <a:schemeClr val="accent2">
                    <a:lumMod val="75000"/>
                  </a:schemeClr>
                </a:solidFill>
              </a:rPr>
              <a:t>from supernovae on neutrino radiative lifetimes</a:t>
            </a:r>
            <a:r>
              <a:rPr lang="en-US" altLang="en-US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PLB </a:t>
            </a:r>
            <a:r>
              <a:rPr lang="en-DE">
                <a:solidFill>
                  <a:schemeClr val="tx1">
                    <a:lumMod val="75000"/>
                    <a:lumOff val="25000"/>
                  </a:schemeClr>
                </a:solidFill>
              </a:rPr>
              <a:t>79 (1978) </a:t>
            </a:r>
            <a:r>
              <a:rPr lang="en-DE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511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828" y="647597"/>
            <a:ext cx="2678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Neutrinos </a:t>
            </a:r>
            <a:r>
              <a:rPr lang="en-US" sz="2000" b="1" smtClean="0"/>
              <a:t>(since 1960s)</a:t>
            </a:r>
            <a:endParaRPr lang="en-US" sz="2000" b="1"/>
          </a:p>
        </p:txBody>
      </p:sp>
      <p:sp>
        <p:nvSpPr>
          <p:cNvPr id="10" name="TextBox 9"/>
          <p:cNvSpPr txBox="1"/>
          <p:nvPr/>
        </p:nvSpPr>
        <p:spPr>
          <a:xfrm>
            <a:off x="461200" y="3527997"/>
            <a:ext cx="3671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Axions</a:t>
            </a:r>
            <a:r>
              <a:rPr lang="en-US" sz="2000" b="1" dirty="0" smtClean="0"/>
              <a:t>       &amp; light Higgs (ca 1978)</a:t>
            </a:r>
            <a:endParaRPr lang="en-US" sz="2000" b="1" dirty="0"/>
          </a:p>
        </p:txBody>
      </p:sp>
      <p:sp>
        <p:nvSpPr>
          <p:cNvPr id="3" name="Explosion 2 2"/>
          <p:cNvSpPr/>
          <p:nvPr/>
        </p:nvSpPr>
        <p:spPr>
          <a:xfrm>
            <a:off x="6120722" y="1439707"/>
            <a:ext cx="3384469" cy="1080150"/>
          </a:xfrm>
          <a:prstGeom prst="irregularSeal2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oscillations!</a:t>
            </a:r>
            <a:endParaRPr lang="en-US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xplosion 2 8"/>
          <p:cNvSpPr/>
          <p:nvPr/>
        </p:nvSpPr>
        <p:spPr>
          <a:xfrm>
            <a:off x="331753" y="3449724"/>
            <a:ext cx="1440200" cy="592417"/>
          </a:xfrm>
          <a:prstGeom prst="irregularSeal2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lnSpc>
                <a:spcPts val="18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Axions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8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dirty="0" smtClean="0"/>
              <a:t>Globular </a:t>
            </a:r>
            <a:r>
              <a:rPr lang="en-US" smtClean="0"/>
              <a:t>Cluster Stars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06" y="719607"/>
            <a:ext cx="5544770" cy="5523111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-128" y="6635468"/>
            <a:ext cx="9195272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https://www.eso.org/public/images/eso0728c/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3050" y="6011885"/>
            <a:ext cx="47526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Surface Temperature (Kelvin)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849445" y="3009124"/>
            <a:ext cx="47526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Luminosity (compared with Sun)</a:t>
            </a:r>
          </a:p>
        </p:txBody>
      </p:sp>
    </p:spTree>
    <p:extLst>
      <p:ext uri="{BB962C8B-B14F-4D97-AF65-F5344CB8AC3E}">
        <p14:creationId xmlns:p14="http://schemas.microsoft.com/office/powerpoint/2010/main" val="329365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Hubble Tension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667769"/>
            <a:ext cx="4112322" cy="5690670"/>
          </a:xfrm>
          <a:prstGeom prst="rect">
            <a:avLst/>
          </a:prstGeom>
        </p:spPr>
      </p:pic>
      <p:sp>
        <p:nvSpPr>
          <p:cNvPr id="7" name="TextBox 6">
            <a:hlinkClick r:id="rId4"/>
          </p:cNvPr>
          <p:cNvSpPr txBox="1"/>
          <p:nvPr/>
        </p:nvSpPr>
        <p:spPr>
          <a:xfrm>
            <a:off x="5801368" y="6289783"/>
            <a:ext cx="32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Di Valentino+ </a:t>
            </a:r>
            <a:r>
              <a:rPr lang="pt-BR">
                <a:solidFill>
                  <a:schemeClr val="accent1">
                    <a:lumMod val="75000"/>
                  </a:schemeClr>
                </a:solidFill>
              </a:rPr>
              <a:t>arXiv:2103.01183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>
            <a:hlinkClick r:id="rId5"/>
          </p:cNvPr>
          <p:cNvSpPr txBox="1"/>
          <p:nvPr/>
        </p:nvSpPr>
        <p:spPr>
          <a:xfrm>
            <a:off x="277606" y="6271121"/>
            <a:ext cx="435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Freedman ApJ 919 (2021) 16 [2106.15656]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6" y="3023927"/>
            <a:ext cx="4203015" cy="3136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" y="719607"/>
            <a:ext cx="4337527" cy="2060506"/>
          </a:xfrm>
          <a:prstGeom prst="rect">
            <a:avLst/>
          </a:prstGeom>
        </p:spPr>
      </p:pic>
      <p:sp>
        <p:nvSpPr>
          <p:cNvPr id="11" name="TextBox 10">
            <a:hlinkClick r:id="rId8"/>
          </p:cNvPr>
          <p:cNvSpPr txBox="1"/>
          <p:nvPr/>
        </p:nvSpPr>
        <p:spPr>
          <a:xfrm>
            <a:off x="3109759" y="863627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See also Riess+</a:t>
            </a:r>
          </a:p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arXiv:2112.04510</a:t>
            </a:r>
          </a:p>
        </p:txBody>
      </p:sp>
    </p:spTree>
    <p:extLst>
      <p:ext uri="{BB962C8B-B14F-4D97-AF65-F5344CB8AC3E}">
        <p14:creationId xmlns:p14="http://schemas.microsoft.com/office/powerpoint/2010/main" val="17280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Tip of the Red-Giant Branch in the Galaxy NGC 4258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710109"/>
            <a:ext cx="8237913" cy="42580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84" y="1295687"/>
            <a:ext cx="2016280" cy="2016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9819" y="4160457"/>
            <a:ext cx="167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>
                    <a:lumMod val="75000"/>
                  </a:schemeClr>
                </a:solidFill>
              </a:rPr>
              <a:t>Color (HST Filters)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59880" y="2481345"/>
            <a:ext cx="2133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1">
                    <a:lumMod val="75000"/>
                  </a:schemeClr>
                </a:solidFill>
              </a:rPr>
              <a:t>I-Band Brightness (HST)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2781" y="4968197"/>
            <a:ext cx="61957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NGC 4258 hosts a water megamaser</a:t>
            </a:r>
          </a:p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Quasi-geometric distance determination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Among the best absolute TRGB calibrations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One rung in cosmic distance ladder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6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Color-Magnitude Diagram for Globular Clusters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10" y="824079"/>
            <a:ext cx="4142906" cy="5008238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463" y="5903979"/>
            <a:ext cx="8928099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 Color-magnitude diagram synthesized from several low-metallicity globular</a:t>
            </a:r>
          </a:p>
          <a:p>
            <a:pPr algn="ctr"/>
            <a:r>
              <a:rPr lang="en-US" sz="2000">
                <a:solidFill>
                  <a:srgbClr val="003399"/>
                </a:solidFill>
              </a:rPr>
              <a:t> clusters and compared with theoretical isochrones (W.Harris, 2000)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36252" y="5472318"/>
            <a:ext cx="1224136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Hot, blue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4752" y="5472318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cold, red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E060466-8613-38EB-15C6-8CC36B6BACE0}"/>
              </a:ext>
            </a:extLst>
          </p:cNvPr>
          <p:cNvGrpSpPr/>
          <p:nvPr/>
        </p:nvGrpSpPr>
        <p:grpSpPr>
          <a:xfrm>
            <a:off x="288032" y="719997"/>
            <a:ext cx="8640961" cy="5030785"/>
            <a:chOff x="288032" y="719997"/>
            <a:chExt cx="8640961" cy="5030785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5040561" y="3230791"/>
              <a:ext cx="3888432" cy="2519991"/>
              <a:chOff x="3360" y="2112"/>
              <a:chExt cx="2592" cy="1680"/>
            </a:xfrm>
            <a:effectLst/>
          </p:grpSpPr>
          <p:sp>
            <p:nvSpPr>
              <p:cNvPr id="8" name="Oval 9"/>
              <p:cNvSpPr>
                <a:spLocks noChangeAspect="1" noChangeArrowheads="1"/>
              </p:cNvSpPr>
              <p:nvPr/>
            </p:nvSpPr>
            <p:spPr bwMode="auto">
              <a:xfrm>
                <a:off x="4608" y="216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9" name="Oval 10"/>
              <p:cNvSpPr>
                <a:spLocks noChangeAspect="1" noChangeArrowheads="1"/>
              </p:cNvSpPr>
              <p:nvPr/>
            </p:nvSpPr>
            <p:spPr bwMode="auto">
              <a:xfrm>
                <a:off x="5071" y="2623"/>
                <a:ext cx="370" cy="3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10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5062" y="2271"/>
                <a:ext cx="388" cy="2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n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11" name="Text Box 12"/>
              <p:cNvSpPr txBox="1">
                <a:spLocks noChangeArrowheads="1"/>
              </p:cNvSpPr>
              <p:nvPr/>
            </p:nvSpPr>
            <p:spPr bwMode="auto">
              <a:xfrm>
                <a:off x="4608" y="3504"/>
                <a:ext cx="1344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Main-Sequence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3360" y="2112"/>
                <a:ext cx="1344" cy="376"/>
              </a:xfrm>
              <a:custGeom>
                <a:avLst/>
                <a:gdLst>
                  <a:gd name="T0" fmla="*/ 1344 w 1344"/>
                  <a:gd name="T1" fmla="*/ 376 h 376"/>
                  <a:gd name="T2" fmla="*/ 672 w 1344"/>
                  <a:gd name="T3" fmla="*/ 40 h 376"/>
                  <a:gd name="T4" fmla="*/ 0 w 1344"/>
                  <a:gd name="T5" fmla="*/ 13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44" h="376">
                    <a:moveTo>
                      <a:pt x="1344" y="376"/>
                    </a:moveTo>
                    <a:cubicBezTo>
                      <a:pt x="1120" y="228"/>
                      <a:pt x="896" y="80"/>
                      <a:pt x="672" y="40"/>
                    </a:cubicBezTo>
                    <a:cubicBezTo>
                      <a:pt x="448" y="0"/>
                      <a:pt x="112" y="120"/>
                      <a:pt x="0" y="136"/>
                    </a:cubicBezTo>
                  </a:path>
                </a:pathLst>
              </a:custGeom>
              <a:noFill/>
              <a:ln w="57150" cap="flat" cmpd="sng">
                <a:solidFill>
                  <a:srgbClr val="CC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/>
              </a:p>
            </p:txBody>
          </p:sp>
        </p:grpSp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288032" y="719997"/>
              <a:ext cx="4464496" cy="2447991"/>
              <a:chOff x="192" y="480"/>
              <a:chExt cx="2976" cy="1632"/>
            </a:xfrm>
          </p:grpSpPr>
          <p:sp>
            <p:nvSpPr>
              <p:cNvPr id="18" name="Oval 22"/>
              <p:cNvSpPr>
                <a:spLocks noChangeAspect="1" noChangeArrowheads="1"/>
              </p:cNvSpPr>
              <p:nvPr/>
            </p:nvSpPr>
            <p:spPr bwMode="auto">
              <a:xfrm>
                <a:off x="240" y="48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9" name="Oval 23"/>
              <p:cNvSpPr>
                <a:spLocks noChangeAspect="1" noChangeArrowheads="1"/>
              </p:cNvSpPr>
              <p:nvPr/>
            </p:nvSpPr>
            <p:spPr bwMode="auto">
              <a:xfrm>
                <a:off x="449" y="689"/>
                <a:ext cx="879" cy="879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0" name="Oval 24"/>
              <p:cNvSpPr>
                <a:spLocks noChangeAspect="1" noChangeArrowheads="1"/>
              </p:cNvSpPr>
              <p:nvPr/>
            </p:nvSpPr>
            <p:spPr bwMode="auto">
              <a:xfrm>
                <a:off x="611" y="851"/>
                <a:ext cx="555" cy="55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1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773" y="516"/>
                <a:ext cx="230" cy="1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2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749" y="702"/>
                <a:ext cx="283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23" name="Text Box 27"/>
              <p:cNvSpPr txBox="1">
                <a:spLocks noChangeAspect="1" noChangeArrowheads="1"/>
              </p:cNvSpPr>
              <p:nvPr/>
            </p:nvSpPr>
            <p:spPr bwMode="auto">
              <a:xfrm>
                <a:off x="657" y="960"/>
                <a:ext cx="461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ts val="2400"/>
                  </a:lnSpc>
                </a:pPr>
                <a:r>
                  <a:rPr lang="en-US" sz="2000" dirty="0">
                    <a:solidFill>
                      <a:srgbClr val="404040"/>
                    </a:solidFill>
                    <a:latin typeface="+mj-lt"/>
                  </a:rPr>
                  <a:t>C O</a:t>
                </a:r>
                <a:endParaRPr lang="de-DE" sz="2000" dirty="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24" name="Text Box 28"/>
              <p:cNvSpPr txBox="1">
                <a:spLocks noChangeArrowheads="1"/>
              </p:cNvSpPr>
              <p:nvPr/>
            </p:nvSpPr>
            <p:spPr bwMode="auto">
              <a:xfrm>
                <a:off x="192" y="182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Asymptotic Giant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5" name="Freeform 29"/>
              <p:cNvSpPr>
                <a:spLocks/>
              </p:cNvSpPr>
              <p:nvPr/>
            </p:nvSpPr>
            <p:spPr bwMode="auto">
              <a:xfrm>
                <a:off x="1344" y="592"/>
                <a:ext cx="1824" cy="272"/>
              </a:xfrm>
              <a:custGeom>
                <a:avLst/>
                <a:gdLst>
                  <a:gd name="T0" fmla="*/ 0 w 1824"/>
                  <a:gd name="T1" fmla="*/ 80 h 272"/>
                  <a:gd name="T2" fmla="*/ 864 w 1824"/>
                  <a:gd name="T3" fmla="*/ 32 h 272"/>
                  <a:gd name="T4" fmla="*/ 1824 w 1824"/>
                  <a:gd name="T5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24" h="272">
                    <a:moveTo>
                      <a:pt x="0" y="80"/>
                    </a:moveTo>
                    <a:cubicBezTo>
                      <a:pt x="280" y="40"/>
                      <a:pt x="560" y="0"/>
                      <a:pt x="864" y="32"/>
                    </a:cubicBezTo>
                    <a:cubicBezTo>
                      <a:pt x="1168" y="64"/>
                      <a:pt x="1664" y="232"/>
                      <a:pt x="1824" y="272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26" name="Group 14"/>
            <p:cNvGrpSpPr>
              <a:grpSpLocks/>
            </p:cNvGrpSpPr>
            <p:nvPr/>
          </p:nvGrpSpPr>
          <p:grpSpPr bwMode="auto">
            <a:xfrm>
              <a:off x="4752529" y="719997"/>
              <a:ext cx="4176464" cy="2447991"/>
              <a:chOff x="3168" y="480"/>
              <a:chExt cx="2784" cy="1632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3168" y="960"/>
                <a:ext cx="1488" cy="528"/>
              </a:xfrm>
              <a:custGeom>
                <a:avLst/>
                <a:gdLst>
                  <a:gd name="T0" fmla="*/ 1440 w 1440"/>
                  <a:gd name="T1" fmla="*/ 192 h 416"/>
                  <a:gd name="T2" fmla="*/ 576 w 1440"/>
                  <a:gd name="T3" fmla="*/ 384 h 416"/>
                  <a:gd name="T4" fmla="*/ 0 w 1440"/>
                  <a:gd name="T5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40" h="416">
                    <a:moveTo>
                      <a:pt x="1440" y="192"/>
                    </a:moveTo>
                    <a:cubicBezTo>
                      <a:pt x="1128" y="304"/>
                      <a:pt x="816" y="416"/>
                      <a:pt x="576" y="384"/>
                    </a:cubicBezTo>
                    <a:cubicBezTo>
                      <a:pt x="336" y="352"/>
                      <a:pt x="96" y="64"/>
                      <a:pt x="0" y="0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7" name="Oval 15"/>
              <p:cNvSpPr>
                <a:spLocks noChangeAspect="1" noChangeArrowheads="1"/>
              </p:cNvSpPr>
              <p:nvPr/>
            </p:nvSpPr>
            <p:spPr bwMode="auto">
              <a:xfrm>
                <a:off x="4608" y="48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8" name="Oval 16"/>
              <p:cNvSpPr>
                <a:spLocks noChangeAspect="1" noChangeArrowheads="1"/>
              </p:cNvSpPr>
              <p:nvPr/>
            </p:nvSpPr>
            <p:spPr bwMode="auto">
              <a:xfrm>
                <a:off x="4955" y="827"/>
                <a:ext cx="602" cy="60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29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5141" y="552"/>
                <a:ext cx="230" cy="1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0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5102" y="1033"/>
                <a:ext cx="307" cy="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40404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404040"/>
                  </a:solidFill>
                  <a:latin typeface="+mj-lt"/>
                </a:endParaRP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>
                <a:off x="4560" y="182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Red Giant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33" name="Group 30"/>
            <p:cNvGrpSpPr>
              <a:grpSpLocks/>
            </p:cNvGrpSpPr>
            <p:nvPr/>
          </p:nvGrpSpPr>
          <p:grpSpPr bwMode="auto">
            <a:xfrm>
              <a:off x="288032" y="1817271"/>
              <a:ext cx="3636404" cy="3923986"/>
              <a:chOff x="192" y="1176"/>
              <a:chExt cx="2424" cy="2616"/>
            </a:xfrm>
          </p:grpSpPr>
          <p:sp>
            <p:nvSpPr>
              <p:cNvPr id="34" name="Oval 31"/>
              <p:cNvSpPr>
                <a:spLocks noChangeAspect="1" noChangeArrowheads="1"/>
              </p:cNvSpPr>
              <p:nvPr/>
            </p:nvSpPr>
            <p:spPr bwMode="auto">
              <a:xfrm>
                <a:off x="240" y="2160"/>
                <a:ext cx="1296" cy="129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5" name="Oval 32"/>
              <p:cNvSpPr>
                <a:spLocks noChangeAspect="1" noChangeArrowheads="1"/>
              </p:cNvSpPr>
              <p:nvPr/>
            </p:nvSpPr>
            <p:spPr bwMode="auto">
              <a:xfrm>
                <a:off x="518" y="2438"/>
                <a:ext cx="740" cy="74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6" name="Oval 33"/>
              <p:cNvSpPr>
                <a:spLocks noChangeAspect="1" noChangeArrowheads="1"/>
              </p:cNvSpPr>
              <p:nvPr/>
            </p:nvSpPr>
            <p:spPr bwMode="auto">
              <a:xfrm>
                <a:off x="749" y="2669"/>
                <a:ext cx="278" cy="27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37" name="Text Box 34"/>
              <p:cNvSpPr txBox="1">
                <a:spLocks noChangeArrowheads="1"/>
              </p:cNvSpPr>
              <p:nvPr/>
            </p:nvSpPr>
            <p:spPr bwMode="auto">
              <a:xfrm>
                <a:off x="749" y="2241"/>
                <a:ext cx="27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8" name="Text Box 35"/>
              <p:cNvSpPr txBox="1">
                <a:spLocks noChangeArrowheads="1"/>
              </p:cNvSpPr>
              <p:nvPr/>
            </p:nvSpPr>
            <p:spPr bwMode="auto">
              <a:xfrm>
                <a:off x="795" y="2483"/>
                <a:ext cx="185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rgbClr val="FF0000"/>
                    </a:solidFill>
                    <a:latin typeface="+mj-lt"/>
                  </a:rPr>
                  <a:t>He</a:t>
                </a:r>
                <a:endParaRPr lang="de-DE" sz="200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39" name="Text Box 36"/>
              <p:cNvSpPr txBox="1">
                <a:spLocks noChangeArrowheads="1"/>
              </p:cNvSpPr>
              <p:nvPr/>
            </p:nvSpPr>
            <p:spPr bwMode="auto">
              <a:xfrm>
                <a:off x="192" y="3504"/>
                <a:ext cx="1392" cy="288"/>
              </a:xfrm>
              <a:prstGeom prst="rect">
                <a:avLst/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>
                    <a:solidFill>
                      <a:schemeClr val="bg1"/>
                    </a:solidFill>
                    <a:latin typeface="+mj-lt"/>
                  </a:rPr>
                  <a:t>Horizontal Branch</a:t>
                </a:r>
                <a:endParaRPr lang="de-DE" sz="20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1512" y="1176"/>
                <a:ext cx="1104" cy="1488"/>
              </a:xfrm>
              <a:custGeom>
                <a:avLst/>
                <a:gdLst>
                  <a:gd name="T0" fmla="*/ 0 w 1104"/>
                  <a:gd name="T1" fmla="*/ 1488 h 1488"/>
                  <a:gd name="T2" fmla="*/ 912 w 1104"/>
                  <a:gd name="T3" fmla="*/ 864 h 1488"/>
                  <a:gd name="T4" fmla="*/ 1104 w 1104"/>
                  <a:gd name="T5" fmla="*/ 0 h 14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4" h="1488">
                    <a:moveTo>
                      <a:pt x="0" y="1488"/>
                    </a:moveTo>
                    <a:cubicBezTo>
                      <a:pt x="364" y="1300"/>
                      <a:pt x="728" y="1112"/>
                      <a:pt x="912" y="864"/>
                    </a:cubicBezTo>
                    <a:cubicBezTo>
                      <a:pt x="1096" y="616"/>
                      <a:pt x="1072" y="144"/>
                      <a:pt x="1104" y="0"/>
                    </a:cubicBezTo>
                  </a:path>
                </a:pathLst>
              </a:custGeom>
              <a:noFill/>
              <a:ln w="57150" cap="flat" cmpd="sng">
                <a:solidFill>
                  <a:srgbClr val="C4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 sz="2000">
                  <a:latin typeface="+mj-lt"/>
                </a:endParaRPr>
              </a:p>
            </p:txBody>
          </p:sp>
        </p:grpSp>
        <p:grpSp>
          <p:nvGrpSpPr>
            <p:cNvPr id="41" name="Group 38"/>
            <p:cNvGrpSpPr>
              <a:grpSpLocks/>
            </p:cNvGrpSpPr>
            <p:nvPr/>
          </p:nvGrpSpPr>
          <p:grpSpPr bwMode="auto">
            <a:xfrm>
              <a:off x="3055840" y="4063486"/>
              <a:ext cx="1606678" cy="1075496"/>
              <a:chOff x="2037" y="2709"/>
              <a:chExt cx="1071" cy="717"/>
            </a:xfrm>
          </p:grpSpPr>
          <p:sp>
            <p:nvSpPr>
              <p:cNvPr id="42" name="Oval 39"/>
              <p:cNvSpPr>
                <a:spLocks noChangeAspect="1" noChangeArrowheads="1"/>
              </p:cNvSpPr>
              <p:nvPr/>
            </p:nvSpPr>
            <p:spPr bwMode="auto">
              <a:xfrm>
                <a:off x="2037" y="2709"/>
                <a:ext cx="555" cy="555"/>
              </a:xfrm>
              <a:prstGeom prst="ellipse">
                <a:avLst/>
              </a:prstGeom>
              <a:solidFill>
                <a:srgbClr val="4D4D4D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43" name="Text Box 40"/>
              <p:cNvSpPr txBox="1">
                <a:spLocks noChangeAspect="1" noChangeArrowheads="1"/>
              </p:cNvSpPr>
              <p:nvPr/>
            </p:nvSpPr>
            <p:spPr bwMode="auto">
              <a:xfrm>
                <a:off x="2073" y="2829"/>
                <a:ext cx="519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C O</a:t>
                </a:r>
                <a:endParaRPr lang="de-DE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44" name="Rectangle 41"/>
              <p:cNvSpPr>
                <a:spLocks noChangeArrowheads="1"/>
              </p:cNvSpPr>
              <p:nvPr/>
            </p:nvSpPr>
            <p:spPr bwMode="auto">
              <a:xfrm>
                <a:off x="2532" y="2994"/>
                <a:ext cx="576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lnSpc>
                    <a:spcPts val="2000"/>
                  </a:lnSpc>
                </a:pPr>
                <a:r>
                  <a:rPr lang="en-US" sz="2000">
                    <a:latin typeface="+mj-lt"/>
                  </a:rPr>
                  <a:t>White</a:t>
                </a:r>
              </a:p>
              <a:p>
                <a:pPr algn="l">
                  <a:lnSpc>
                    <a:spcPts val="2000"/>
                  </a:lnSpc>
                </a:pPr>
                <a:r>
                  <a:rPr lang="en-US" sz="2000">
                    <a:latin typeface="+mj-lt"/>
                  </a:rPr>
                  <a:t>Dwarfs</a:t>
                </a:r>
              </a:p>
            </p:txBody>
          </p:sp>
        </p:grpSp>
      </p:grpSp>
      <p:sp>
        <p:nvSpPr>
          <p:cNvPr id="45" name="AutoShape 42"/>
          <p:cNvSpPr>
            <a:spLocks noChangeArrowheads="1"/>
          </p:cNvSpPr>
          <p:nvPr/>
        </p:nvSpPr>
        <p:spPr bwMode="auto">
          <a:xfrm>
            <a:off x="1368152" y="3311988"/>
            <a:ext cx="3672408" cy="1799993"/>
          </a:xfrm>
          <a:prstGeom prst="rightArrow">
            <a:avLst>
              <a:gd name="adj1" fmla="val 56500"/>
              <a:gd name="adj2" fmla="val 50169"/>
            </a:avLst>
          </a:prstGeom>
          <a:gradFill rotWithShape="0">
            <a:gsLst>
              <a:gs pos="0">
                <a:srgbClr val="404040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 Particle emission reduces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helium burning lifetime,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 i.e. number of  HB stars</a:t>
            </a:r>
            <a:endParaRPr lang="en-US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Helium Burning Lifetime: R-Method</a:t>
            </a:r>
            <a:endParaRPr lang="en-US"/>
          </a:p>
        </p:txBody>
      </p: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43891" y="5976337"/>
            <a:ext cx="8929241" cy="66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it-IT" sz="2000" smtClean="0"/>
              <a:t>Straniero, </a:t>
            </a:r>
            <a:r>
              <a:rPr lang="it-IT" sz="2000"/>
              <a:t>Ayala</a:t>
            </a:r>
            <a:r>
              <a:rPr lang="it-IT" sz="2000" smtClean="0"/>
              <a:t>, Giannotti, Mirizzi &amp; Domínguez,</a:t>
            </a:r>
          </a:p>
          <a:p>
            <a:pPr algn="ctr"/>
            <a:r>
              <a:rPr lang="en-US" sz="2000" smtClean="0">
                <a:hlinkClick r:id="rId2"/>
              </a:rPr>
              <a:t>doi:10.3204/DESY-PROC-2015-02/straniero_oscar</a:t>
            </a:r>
            <a:endParaRPr lang="en-US" sz="2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511717"/>
            <a:ext cx="8605319" cy="43926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6102" y="719607"/>
            <a:ext cx="593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Number ratio  (“R”) of HB/RGB fixes He-burning lifetime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(if RGB not affected by new energy loss)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ALP Limits from Globular Clusters</a:t>
            </a:r>
            <a:endParaRPr lang="en-US"/>
          </a:p>
        </p:txBody>
      </p: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" y="5782252"/>
            <a:ext cx="9217024" cy="86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pPr algn="ctr"/>
            <a:r>
              <a:rPr lang="it-IT" smtClean="0"/>
              <a:t>Ayala, Dominguez, Giannotti, Mirizzi &amp; Straniero, </a:t>
            </a:r>
            <a:r>
              <a:rPr lang="it-IT" smtClean="0">
                <a:hlinkClick r:id="rId2"/>
              </a:rPr>
              <a:t>arXiv:</a:t>
            </a:r>
            <a:r>
              <a:rPr lang="en-US" smtClean="0">
                <a:hlinkClick r:id="rId2"/>
              </a:rPr>
              <a:t>1406.6053</a:t>
            </a:r>
            <a:endParaRPr lang="en-US" smtClean="0"/>
          </a:p>
          <a:p>
            <a:pPr algn="ctr"/>
            <a:r>
              <a:rPr lang="en-US" smtClean="0">
                <a:hlinkClick r:id="rId3"/>
              </a:rPr>
              <a:t>doi:10.3204/DESY-PROC-2015-02/straniero_oscar</a:t>
            </a:r>
            <a:endParaRPr lang="en-US" smtClean="0"/>
          </a:p>
          <a:p>
            <a:pPr algn="ctr"/>
            <a:r>
              <a:rPr lang="it-IT" smtClean="0"/>
              <a:t>Update including ALP masses: Lucente, Straniero, Carenza, Giannotti &amp; Mirizzi, </a:t>
            </a:r>
            <a:r>
              <a:rPr lang="it-IT" smtClean="0">
                <a:hlinkClick r:id="rId4"/>
              </a:rPr>
              <a:t>arXiv:</a:t>
            </a:r>
            <a:r>
              <a:rPr lang="en-DE">
                <a:hlinkClick r:id="rId4"/>
              </a:rPr>
              <a:t>2203.01336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3" y="671751"/>
            <a:ext cx="4367934" cy="3385150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680522" y="647597"/>
            <a:ext cx="4320600" cy="100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Helium abundance and energy loss rate</a:t>
            </a:r>
          </a:p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from modern number counts HB/RGB</a:t>
            </a:r>
          </a:p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in 39 globular clusters R = 1.39 ± 0.03</a:t>
            </a:r>
            <a:endParaRPr lang="en-US" sz="200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644518" y="1641515"/>
            <a:ext cx="427108" cy="270333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4120263"/>
            <a:ext cx="4128720" cy="1584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93584" y="1942636"/>
                <a:ext cx="4483600" cy="313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=1.48+6.26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−0.255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−0.41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3584" y="1942636"/>
                <a:ext cx="4483600" cy="313804"/>
              </a:xfrm>
              <a:prstGeom prst="rect">
                <a:avLst/>
              </a:prstGeom>
              <a:blipFill>
                <a:blip r:embed="rId7"/>
                <a:stretch>
                  <a:fillRect l="-952" t="-3922" r="-136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752532" y="2989828"/>
                <a:ext cx="3992824" cy="3467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</m:sub>
                    </m:sSub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𝟔𝟔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en-US" sz="2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𝐆𝐞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rgbClr val="FF0000"/>
                    </a:solidFill>
                  </a:rPr>
                  <a:t> (95% CL)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32" y="2989828"/>
                <a:ext cx="3992824" cy="346762"/>
              </a:xfrm>
              <a:prstGeom prst="rect">
                <a:avLst/>
              </a:prstGeom>
              <a:blipFill>
                <a:blip r:embed="rId8"/>
                <a:stretch>
                  <a:fillRect l="-2443" t="-17544" r="-2748" b="-38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680522" y="4061565"/>
            <a:ext cx="4320600" cy="164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Small “cooling hint” almost certainly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systematics (as usual in astrophysics)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eg nuclear reaction rates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Need more systematic exploration of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systematics!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0522" y="3428362"/>
            <a:ext cx="4007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Same as CAST limit within 2 digits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 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itle 1"/>
          <p:cNvSpPr txBox="1"/>
          <p:nvPr/>
        </p:nvSpPr>
        <p:spPr>
          <a:xfrm>
            <a:off x="0" y="0"/>
            <a:ext cx="9216720" cy="582480"/>
          </a:xfrm>
          <a:prstGeom prst="rect">
            <a:avLst/>
          </a:prstGeom>
          <a:solidFill>
            <a:srgbClr val="707070"/>
          </a:solidFill>
          <a:ln w="0">
            <a:noFill/>
          </a:ln>
        </p:spPr>
        <p:txBody>
          <a:bodyPr lIns="92160" tIns="46080" rIns="92160" bIns="460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FFFFFF"/>
                </a:solidFill>
                <a:latin typeface="Calibri"/>
              </a:rPr>
              <a:t>HB vs. AGB Clump on Luminosity Function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76" name="Picture 5"/>
          <p:cNvPicPr/>
          <p:nvPr/>
        </p:nvPicPr>
        <p:blipFill>
          <a:blip r:embed="rId3"/>
          <a:stretch/>
        </p:blipFill>
        <p:spPr>
          <a:xfrm>
            <a:off x="792000" y="632160"/>
            <a:ext cx="7272720" cy="59414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5794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p15="http://schemas.microsoft.com/office/powerpoint/2012/main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AGB/HB Counts in 48 Globular Clusters </a:t>
            </a:r>
            <a:endParaRPr lang="en-US"/>
          </a:p>
        </p:txBody>
      </p: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4433503" y="5616287"/>
            <a:ext cx="4855659" cy="100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treatment of mixing in core helium </a:t>
            </a:r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burning models</a:t>
            </a:r>
          </a:p>
          <a:p>
            <a:r>
              <a:rPr 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II. Constraints 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from cluster star counts</a:t>
            </a:r>
            <a:endParaRPr lang="it-IT" sz="1600">
              <a:solidFill>
                <a:schemeClr val="tx1">
                  <a:lumMod val="65000"/>
                  <a:lumOff val="35000"/>
                </a:schemeClr>
              </a:solidFill>
              <a:hlinkClick r:id="rId2"/>
            </a:endParaRPr>
          </a:p>
          <a:p>
            <a:r>
              <a:rPr lang="en-US" sz="1600">
                <a:solidFill>
                  <a:schemeClr val="accent1">
                    <a:lumMod val="75000"/>
                  </a:schemeClr>
                </a:solidFill>
              </a:rPr>
              <a:t>Constantino, Campbell, Lattanzio &amp; van Duijneveldt</a:t>
            </a:r>
            <a:r>
              <a:rPr lang="it-IT" sz="1600" smtClean="0">
                <a:solidFill>
                  <a:schemeClr val="accent1">
                    <a:lumMod val="75000"/>
                  </a:schemeClr>
                </a:solidFill>
              </a:rPr>
              <a:t>,</a:t>
            </a:r>
            <a:endParaRPr lang="it-IT" sz="1600" smtClean="0">
              <a:solidFill>
                <a:schemeClr val="accent1">
                  <a:lumMod val="75000"/>
                </a:schemeClr>
              </a:solidFill>
              <a:hlinkClick r:id="rId2"/>
            </a:endParaRPr>
          </a:p>
          <a:p>
            <a:r>
              <a:rPr lang="it-IT" sz="1600" smtClean="0">
                <a:hlinkClick r:id="rId2"/>
              </a:rPr>
              <a:t>arXiv:</a:t>
            </a:r>
            <a:r>
              <a:rPr lang="en-US" sz="1600" smtClean="0">
                <a:hlinkClick r:id="rId2"/>
              </a:rPr>
              <a:t>1512.04845</a:t>
            </a:r>
            <a:endParaRPr lang="en-US" sz="160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651736"/>
            <a:ext cx="3888540" cy="6018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83" y="719607"/>
            <a:ext cx="4580280" cy="42565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0428" y="5040207"/>
            <a:ext cx="4450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 R</a:t>
            </a:r>
            <a:r>
              <a:rPr lang="en-US" sz="2400" b="1" baseline="-2500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= N</a:t>
            </a:r>
            <a:r>
              <a:rPr lang="en-US" sz="2400" b="1" baseline="-25000" smtClean="0">
                <a:solidFill>
                  <a:schemeClr val="accent6">
                    <a:lumMod val="75000"/>
                  </a:schemeClr>
                </a:solidFill>
              </a:rPr>
              <a:t>AGB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/N</a:t>
            </a:r>
            <a:r>
              <a:rPr lang="en-US" sz="2400" b="1" baseline="-25000" smtClean="0">
                <a:solidFill>
                  <a:schemeClr val="accent6">
                    <a:lumMod val="75000"/>
                  </a:schemeClr>
                </a:solidFill>
              </a:rPr>
              <a:t>HB</a:t>
            </a:r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 = 0.117 ± 0.005</a:t>
            </a:r>
            <a:endParaRPr lang="en-US" sz="2400" b="1" baseline="-2500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040741" y="2447847"/>
            <a:ext cx="4031822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64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Predicting the Axion-Modified Ratios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32" y="1727747"/>
            <a:ext cx="8074440" cy="3960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464" y="71960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M.J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Dolan,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F.J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Hiskens &amp; R.R. Volkas, </a:t>
            </a:r>
            <a:r>
              <a:rPr lang="en-US" smtClean="0">
                <a:hlinkClick r:id="rId3"/>
              </a:rPr>
              <a:t>arXiv:2207.03102</a:t>
            </a:r>
            <a:endParaRPr lang="en-US" sz="2800"/>
          </a:p>
        </p:txBody>
      </p:sp>
      <p:sp>
        <p:nvSpPr>
          <p:cNvPr id="6" name="TextBox 5"/>
          <p:cNvSpPr txBox="1"/>
          <p:nvPr/>
        </p:nvSpPr>
        <p:spPr>
          <a:xfrm>
            <a:off x="1368062" y="3438075"/>
            <a:ext cx="1051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HB/RGB</a:t>
            </a:r>
            <a:endParaRPr lang="en-US" sz="2000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6602" y="3455987"/>
            <a:ext cx="1061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AGB/HB</a:t>
            </a:r>
            <a:endParaRPr lang="en-US" sz="2000" b="1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351917" y="1655737"/>
            <a:ext cx="0" cy="1512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991867" y="1655737"/>
            <a:ext cx="36005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602197" y="1223677"/>
                <a:ext cx="2955488" cy="404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𝟔𝟔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p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𝐆𝐞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97" y="1223677"/>
                <a:ext cx="2955488" cy="404406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5008147" y="1223677"/>
                <a:ext cx="2955489" cy="404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p>
                      </m:sSup>
                      <m:r>
                        <a:rPr lang="en-US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𝐆𝐞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147" y="1223677"/>
                <a:ext cx="2955489" cy="404406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6552782" y="1655737"/>
            <a:ext cx="0" cy="1944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92732" y="1655737"/>
            <a:ext cx="360050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29664" y="2486757"/>
            <a:ext cx="154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“Cooling hint”</a:t>
            </a: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7337" y="5916541"/>
            <a:ext cx="8642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Probably one should analyze GCs for all observables simultaneously</a:t>
            </a:r>
          </a:p>
          <a:p>
            <a:pPr algn="ctr"/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using modern high-statistics (GAIA) data</a:t>
            </a:r>
            <a:endParaRPr lang="en-US" sz="20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/>
              <a:t>White Dwarfs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06" y="719607"/>
            <a:ext cx="5544770" cy="5523111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-128" y="6635468"/>
            <a:ext cx="9195272" cy="27699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https://www.eso.org/public/images/eso0728c/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3050" y="6011885"/>
            <a:ext cx="47526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Surface Temperature (Kelvin)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849445" y="3009124"/>
            <a:ext cx="475266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Luminosity (compared with Sun)</a:t>
            </a:r>
          </a:p>
        </p:txBody>
      </p:sp>
    </p:spTree>
    <p:extLst>
      <p:ext uri="{BB962C8B-B14F-4D97-AF65-F5344CB8AC3E}">
        <p14:creationId xmlns:p14="http://schemas.microsoft.com/office/powerpoint/2010/main" val="9282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z="3600"/>
              <a:t>Particles from the Sun</a:t>
            </a:r>
          </a:p>
        </p:txBody>
      </p:sp>
      <p:sp>
        <p:nvSpPr>
          <p:cNvPr id="5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664242" y="96257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4392" y="962578"/>
            <a:ext cx="543809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2002 Solar Neutrinos (R.Davis, M.Koshiba)</a:t>
            </a:r>
          </a:p>
          <a:p>
            <a:endParaRPr lang="en-US" sz="10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2015 Solar Nu Oscillations (A.McDonald)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96" y="2375837"/>
            <a:ext cx="1910862" cy="1584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2303827"/>
            <a:ext cx="2448340" cy="2301440"/>
          </a:xfrm>
          <a:prstGeom prst="rect">
            <a:avLst/>
          </a:prstGeom>
        </p:spPr>
      </p:pic>
      <p:sp>
        <p:nvSpPr>
          <p:cNvPr id="10" name="Oval 1034" descr="C:\Users\Georg Raffelt\Desktop\nobel3.jpg"/>
          <p:cNvSpPr>
            <a:spLocks noChangeAspect="1" noChangeArrowheads="1"/>
          </p:cNvSpPr>
          <p:nvPr/>
        </p:nvSpPr>
        <p:spPr bwMode="auto">
          <a:xfrm>
            <a:off x="2835670" y="1250618"/>
            <a:ext cx="765249" cy="765169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51334" y="2408960"/>
            <a:ext cx="3505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Search for solar axions</a:t>
            </a:r>
          </a:p>
          <a:p>
            <a:r>
              <a:rPr lang="en-US" sz="2400">
                <a:solidFill>
                  <a:schemeClr val="bg1"/>
                </a:solidFill>
              </a:rPr>
              <a:t>with CAST and future IAXO</a:t>
            </a:r>
          </a:p>
        </p:txBody>
      </p:sp>
      <p:sp>
        <p:nvSpPr>
          <p:cNvPr id="12" name="TextBox 11">
            <a:hlinkClick r:id="rId6"/>
          </p:cNvPr>
          <p:cNvSpPr txBox="1"/>
          <p:nvPr/>
        </p:nvSpPr>
        <p:spPr>
          <a:xfrm>
            <a:off x="6143444" y="4320107"/>
            <a:ext cx="306705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No excess in XENONnT</a:t>
            </a:r>
          </a:p>
          <a:p>
            <a:r>
              <a:rPr lang="en-US" sz="2400">
                <a:solidFill>
                  <a:schemeClr val="bg1"/>
                </a:solidFill>
              </a:rPr>
              <a:t>arXiv:2207.11330</a:t>
            </a:r>
          </a:p>
          <a:p>
            <a:r>
              <a:rPr lang="en-US" sz="2400">
                <a:solidFill>
                  <a:schemeClr val="bg1"/>
                </a:solidFill>
              </a:rPr>
              <a:t>Bounds on axions,</a:t>
            </a:r>
          </a:p>
          <a:p>
            <a:r>
              <a:rPr lang="en-US" sz="2400">
                <a:solidFill>
                  <a:schemeClr val="bg1"/>
                </a:solidFill>
              </a:rPr>
              <a:t>dark photons, neutrino</a:t>
            </a:r>
          </a:p>
          <a:p>
            <a:r>
              <a:rPr lang="en-US" sz="2400">
                <a:solidFill>
                  <a:schemeClr val="bg1"/>
                </a:solidFill>
              </a:rPr>
              <a:t>dipole moments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49" y="4388431"/>
            <a:ext cx="2971806" cy="21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White Dwarfs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784996" y="-288533"/>
            <a:ext cx="7000096" cy="5760800"/>
            <a:chOff x="143892" y="791617"/>
            <a:chExt cx="7000096" cy="5760800"/>
          </a:xfrm>
        </p:grpSpPr>
        <p:grpSp>
          <p:nvGrpSpPr>
            <p:cNvPr id="26" name="Group 25"/>
            <p:cNvGrpSpPr/>
            <p:nvPr/>
          </p:nvGrpSpPr>
          <p:grpSpPr>
            <a:xfrm rot="2700000">
              <a:off x="143892" y="791617"/>
              <a:ext cx="5760800" cy="5760800"/>
              <a:chOff x="143892" y="791617"/>
              <a:chExt cx="5760800" cy="5760800"/>
            </a:xfrm>
          </p:grpSpPr>
          <p:sp>
            <p:nvSpPr>
              <p:cNvPr id="10" name="Arc 9"/>
              <p:cNvSpPr>
                <a:spLocks noChangeAspect="1"/>
              </p:cNvSpPr>
              <p:nvPr/>
            </p:nvSpPr>
            <p:spPr>
              <a:xfrm>
                <a:off x="143892" y="791617"/>
                <a:ext cx="5760800" cy="5760800"/>
              </a:xfrm>
              <a:prstGeom prst="arc">
                <a:avLst>
                  <a:gd name="adj1" fmla="val 17060774"/>
                  <a:gd name="adj2" fmla="val 20705036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>
                <a:spLocks noChangeAspect="1"/>
              </p:cNvSpPr>
              <p:nvPr/>
            </p:nvSpPr>
            <p:spPr>
              <a:xfrm>
                <a:off x="287912" y="936397"/>
                <a:ext cx="5472000" cy="5472000"/>
              </a:xfrm>
              <a:prstGeom prst="arc">
                <a:avLst>
                  <a:gd name="adj1" fmla="val 17088142"/>
                  <a:gd name="adj2" fmla="val 20678815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>
                <a:spLocks noChangeAspect="1"/>
              </p:cNvSpPr>
              <p:nvPr/>
            </p:nvSpPr>
            <p:spPr>
              <a:xfrm>
                <a:off x="719972" y="1367697"/>
                <a:ext cx="4608000" cy="4608000"/>
              </a:xfrm>
              <a:prstGeom prst="arc">
                <a:avLst>
                  <a:gd name="adj1" fmla="val 17089388"/>
                  <a:gd name="adj2" fmla="val 20660023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rot="900000">
                <a:off x="3382336" y="839488"/>
                <a:ext cx="13664" cy="28798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4500000">
                <a:off x="4404433" y="1845629"/>
                <a:ext cx="13664" cy="287982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3729123" y="3426382"/>
              <a:ext cx="13114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C/O core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83813" y="3426382"/>
              <a:ext cx="5341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78226" y="1886515"/>
              <a:ext cx="824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20 km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85332" y="211237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200 km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236521" y="2623817"/>
              <a:ext cx="10839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6000 km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86112" y="3426382"/>
              <a:ext cx="378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H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72537" y="3730003"/>
              <a:ext cx="12164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if present</a:t>
              </a:r>
            </a:p>
            <a:p>
              <a:r>
                <a:rPr lang="en-US" sz="2000"/>
                <a:t>= DA WDs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312332" y="4176087"/>
              <a:ext cx="13918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Heat</a:t>
              </a:r>
            </a:p>
            <a:p>
              <a:r>
                <a:rPr lang="en-US" sz="2400" b="1"/>
                <a:t>Reservoir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25998" y="4435960"/>
              <a:ext cx="1317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6">
                      <a:lumMod val="75000"/>
                    </a:schemeClr>
                  </a:solidFill>
                </a:rPr>
                <a:t>Photon</a:t>
              </a:r>
            </a:p>
            <a:p>
              <a:r>
                <a:rPr lang="en-US" sz="2400" b="1">
                  <a:solidFill>
                    <a:schemeClr val="accent6">
                      <a:lumMod val="75000"/>
                    </a:schemeClr>
                  </a:solidFill>
                </a:rPr>
                <a:t>emission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76452" y="5256237"/>
              <a:ext cx="28232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6">
                      <a:lumMod val="75000"/>
                    </a:schemeClr>
                  </a:solidFill>
                </a:rPr>
                <a:t>Energy flux control</a:t>
              </a:r>
            </a:p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</a:rPr>
                <a:t>Cooling much slower for </a:t>
              </a:r>
            </a:p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</a:rPr>
                <a:t>DA type (with H layer)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5488272" y="5014458"/>
              <a:ext cx="0" cy="294908"/>
            </a:xfrm>
            <a:prstGeom prst="straightConnector1">
              <a:avLst/>
            </a:prstGeom>
            <a:ln w="3492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19972" y="4456888"/>
                <a:ext cx="4199098" cy="16634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≃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6000 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lang="en-US" sz="2000"/>
                  <a:t> (Size of the Earth)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10,000</m:t>
                    </m:r>
                  </m:oMath>
                </a14:m>
                <a:r>
                  <a:rPr lang="en-US" sz="2000"/>
                  <a:t>–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30,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000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2000"/>
                  <a:t>   (Sun 6000 K)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≃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m:rPr>
                        <m:nor/>
                      </m:rPr>
                      <a:rPr lang="en-US" sz="2000"/>
                      <m:t>–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2000" b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 ≃0.5</m:t>
                      </m:r>
                      <m:r>
                        <m:rPr>
                          <m:nor/>
                        </m:rPr>
                        <a:rPr lang="en-US" sz="2000"/>
                        <m:t>–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8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   ≃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/>
                  <a:t> (very degenerate)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72" y="4456888"/>
                <a:ext cx="4199098" cy="1663469"/>
              </a:xfrm>
              <a:prstGeom prst="rect">
                <a:avLst/>
              </a:prstGeom>
              <a:blipFill>
                <a:blip r:embed="rId2"/>
                <a:stretch>
                  <a:fillRect t="-1832" r="-726" b="-5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2" y="1231051"/>
            <a:ext cx="2712908" cy="27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Bounds from WD Luminosity Function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5976337"/>
            <a:ext cx="92170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Miller Bertolami, Melendez, Althaus &amp; Isern, </a:t>
            </a:r>
            <a:r>
              <a:rPr lang="en-US" sz="2000">
                <a:hlinkClick r:id="rId3"/>
              </a:rPr>
              <a:t>arXiv:1406.7712</a:t>
            </a:r>
            <a:r>
              <a:rPr lang="en-US" sz="2000"/>
              <a:t>, </a:t>
            </a:r>
            <a:r>
              <a:rPr lang="en-US" sz="2000">
                <a:hlinkClick r:id="rId4"/>
              </a:rPr>
              <a:t>1410.1677</a:t>
            </a:r>
            <a:endParaRPr lang="en-US" sz="2000"/>
          </a:p>
          <a:p>
            <a:pPr algn="ctr"/>
            <a:r>
              <a:rPr lang="de-DE" sz="2000">
                <a:solidFill>
                  <a:schemeClr val="accent6">
                    <a:lumMod val="50000"/>
                  </a:schemeClr>
                </a:solidFill>
              </a:rPr>
              <a:t>For extensions and review see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</a:rPr>
              <a:t>: Isern, </a:t>
            </a:r>
            <a:r>
              <a:rPr lang="en-US" altLang="en-US" sz="2000">
                <a:solidFill>
                  <a:schemeClr val="accent6">
                    <a:lumMod val="50000"/>
                  </a:schemeClr>
                </a:solidFill>
                <a:hlinkClick r:id="rId5"/>
              </a:rPr>
              <a:t>arXiv:2002.08069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52" y="705245"/>
            <a:ext cx="6666114" cy="4550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96052" y="5184227"/>
                <a:ext cx="71288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rgbClr val="003399"/>
                    </a:solidFill>
                  </a:rPr>
                  <a:t>Limits on axion-electron coupling and mass limit in DFSZ model:</a:t>
                </a:r>
              </a:p>
              <a:p>
                <a:endParaRPr lang="en-US" sz="60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       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𝑎𝑒</m:t>
                        </m:r>
                      </m:sub>
                    </m:sSub>
                    <m:r>
                      <a:rPr lang="en-US" sz="20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≲3×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rgbClr val="C00000"/>
                    </a:solidFill>
                  </a:rPr>
                  <a:t>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func>
                      <m:func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cos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𝛽</m:t>
                        </m:r>
                      </m:e>
                    </m:func>
                    <m:r>
                      <a:rPr lang="en-US" sz="200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≲10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052" y="5184227"/>
                <a:ext cx="7128811" cy="830997"/>
              </a:xfrm>
              <a:prstGeom prst="rect">
                <a:avLst/>
              </a:prstGeom>
              <a:blipFill>
                <a:blip r:embed="rId7"/>
                <a:stretch>
                  <a:fillRect l="-941" t="-3650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16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/>
              <a:t>Pulsating Stars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2" y="798102"/>
            <a:ext cx="4553927" cy="4536138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720725" y="6069748"/>
            <a:ext cx="39592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65000"/>
                  </a:schemeClr>
                </a:solidFill>
              </a:rPr>
              <a:t>https://www.eso.org/public/images/eso0728c/</a:t>
            </a:r>
          </a:p>
        </p:txBody>
      </p:sp>
      <p:sp>
        <p:nvSpPr>
          <p:cNvPr id="5" name="Rectangle 4">
            <a:hlinkClick r:id="rId4"/>
          </p:cNvPr>
          <p:cNvSpPr/>
          <p:nvPr/>
        </p:nvSpPr>
        <p:spPr>
          <a:xfrm>
            <a:off x="5184592" y="6077341"/>
            <a:ext cx="40325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65000"/>
                  </a:schemeClr>
                </a:solidFill>
              </a:rPr>
              <a:t>https://scienceatyourdoorstep.com/2021/01/04/what-are-variable-stars/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13" y="623006"/>
            <a:ext cx="4066810" cy="51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Non-Radial g-Modes</a:t>
            </a:r>
          </a:p>
        </p:txBody>
      </p:sp>
      <p:pic>
        <p:nvPicPr>
          <p:cNvPr id="9" name="Picture 2" descr="C:\jiv\axions\Kawaler-fig6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82" y="834923"/>
            <a:ext cx="3097150" cy="370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jiv\axions\Kawaler-fig6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32" y="834922"/>
            <a:ext cx="2380105" cy="370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73989" y="863627"/>
            <a:ext cx="331033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Long period waves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(100 – 1000 s)</a:t>
            </a:r>
          </a:p>
          <a:p>
            <a:endParaRPr lang="en-US" sz="8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Gravity is the restoring force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182" y="4464127"/>
            <a:ext cx="1982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From a talk by J. Isern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12505" y="5256237"/>
                <a:ext cx="2687659" cy="7015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func>
                            <m:func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</m:fName>
                            <m:e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𝚷</m:t>
                              </m:r>
                            </m:e>
                          </m:func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∝−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  <m:func>
                            <m:func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400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𝐥𝐨𝐠</m:t>
                              </m:r>
                            </m:fName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func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505" y="5256237"/>
                <a:ext cx="2687659" cy="7015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758350" y="4680157"/>
                <a:ext cx="3458676" cy="188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Period decreases as </a:t>
                </a: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  the star cools</a:t>
                </a:r>
              </a:p>
              <a:p>
                <a:endParaRPr lang="en-US" sz="8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Characteristic rate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  <m:r>
                      <a:rPr lang="en-US" sz="20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endParaRPr lang="en-US" sz="800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endParaRP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anose="05050102010706020507" pitchFamily="18" charset="2"/>
                  </a:rPr>
                  <a:t> Measures cooling speed</a:t>
                </a: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anose="05050102010706020507" pitchFamily="18" charset="2"/>
                  </a:rPr>
                  <a:t>   of a single star</a:t>
                </a:r>
                <a:endParaRPr lang="en-US" sz="2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350" y="4680157"/>
                <a:ext cx="3458676" cy="1880964"/>
              </a:xfrm>
              <a:prstGeom prst="rect">
                <a:avLst/>
              </a:prstGeom>
              <a:blipFill>
                <a:blip r:embed="rId6"/>
                <a:stretch>
                  <a:fillRect l="-1940" t="-2597"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6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Pulsating White Dwarf G117–B15A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217" y="719607"/>
            <a:ext cx="331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Kepler+ ApJ 254 (1982) 676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51667"/>
            <a:ext cx="3888540" cy="2987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280" y="1083427"/>
            <a:ext cx="4735845" cy="458596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112837" y="719607"/>
            <a:ext cx="331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Kepler+ ApJ 906 (2021)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7540" y="4320107"/>
                <a:ext cx="2199128" cy="1336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=57.5±0.1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pc</m:t>
                      </m:r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=12,400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=0.69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Period 215.2 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40" y="4320107"/>
                <a:ext cx="2199128" cy="1336776"/>
              </a:xfrm>
              <a:prstGeom prst="rect">
                <a:avLst/>
              </a:prstGeom>
              <a:blipFill>
                <a:blip r:embed="rId5"/>
                <a:stretch>
                  <a:fillRect l="-3047" b="-7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3892" y="5904327"/>
                <a:ext cx="8857233" cy="719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“Most stable optical clock”, slipped by 26 s (of 215.2 s period) in 45 years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num>
                        <m:den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𝟖𝟐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5904327"/>
                <a:ext cx="8857233" cy="719428"/>
              </a:xfrm>
              <a:prstGeom prst="rect">
                <a:avLst/>
              </a:prstGeom>
              <a:blipFill>
                <a:blip r:embed="rId6"/>
                <a:stretch>
                  <a:fillRect t="-21186" b="-99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56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G117–B15A Period Decrease: Hint for Axion Cooling?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5902" y="6140766"/>
                <a:ext cx="4752659" cy="411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num>
                        <m:den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𝟖𝟐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  <m:r>
                        <a:rPr lang="en-US" sz="20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0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𝐬</m:t>
                      </m:r>
                    </m:oMath>
                  </m:oMathPara>
                </a14:m>
                <a:endParaRPr lang="en-US" sz="2000" b="1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6140766"/>
                <a:ext cx="4752659" cy="411651"/>
              </a:xfrm>
              <a:prstGeom prst="rect">
                <a:avLst/>
              </a:prstGeom>
              <a:blipFill>
                <a:blip r:embed="rId3"/>
                <a:stretch>
                  <a:fillRect t="-110294" b="-17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19607"/>
            <a:ext cx="4752660" cy="5331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19972" y="935637"/>
            <a:ext cx="331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Kepler+ ApJ 906 (2021) 7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28612" y="801969"/>
            <a:ext cx="3393476" cy="3184592"/>
            <a:chOff x="1154293" y="2359685"/>
            <a:chExt cx="3393476" cy="3184592"/>
          </a:xfrm>
        </p:grpSpPr>
        <p:sp>
          <p:nvSpPr>
            <p:cNvPr id="11" name="Rounded Rectangle 10"/>
            <p:cNvSpPr/>
            <p:nvPr/>
          </p:nvSpPr>
          <p:spPr>
            <a:xfrm>
              <a:off x="1154293" y="2359685"/>
              <a:ext cx="3312460" cy="317905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70910" y="2413308"/>
              <a:ext cx="32768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1">
                      <a:lumMod val="75000"/>
                    </a:schemeClr>
                  </a:solidFill>
                </a:rPr>
                <a:t>Emission of axions &amp; friends</a:t>
              </a:r>
            </a:p>
            <a:p>
              <a:r>
                <a:rPr lang="en-US" sz="2000">
                  <a:solidFill>
                    <a:schemeClr val="accent1">
                      <a:lumMod val="75000"/>
                    </a:schemeClr>
                  </a:solidFill>
                </a:rPr>
                <a:t>with direct electron coupling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486" y="3150889"/>
              <a:ext cx="2379709" cy="175277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439503" y="4897946"/>
              <a:ext cx="28809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Bremsstrahlung emission by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Symbol" panose="05050102010706020507" pitchFamily="18" charset="2"/>
                </a:rPr>
                <a:t>   degenerate electrons</a:t>
              </a:r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2815263" y="3933516"/>
                  <a:ext cx="49569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𝒈</m:t>
                            </m:r>
                          </m:e>
                          <m:sub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𝒂𝒆</m:t>
                            </m:r>
                          </m:sub>
                        </m:sSub>
                      </m:oMath>
                    </m:oMathPara>
                  </a14:m>
                  <a:endParaRPr lang="en-US" sz="2000" b="1">
                    <a:solidFill>
                      <a:srgbClr val="FF0000"/>
                    </a:solidFill>
                    <a:sym typeface="Symbol" panose="05050102010706020507" pitchFamily="18" charset="2"/>
                  </a:endParaRPr>
                </a:p>
              </p:txBody>
            </p:sp>
          </mc:Choice>
          <mc:Fallback xmlns="">
            <p:sp>
              <p:nvSpPr>
                <p:cNvPr id="51" name="Rectangle 5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5263" y="3933516"/>
                  <a:ext cx="495690" cy="400110"/>
                </a:xfrm>
                <a:prstGeom prst="rect">
                  <a:avLst/>
                </a:prstGeom>
                <a:blipFill>
                  <a:blip r:embed="rId6"/>
                  <a:stretch>
                    <a:fillRect r="-6098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56602" y="4094502"/>
                <a:ext cx="3771027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Case of DFSZ Axion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𝑎𝑒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 0.28×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</m:den>
                      </m:f>
                    </m:oMath>
                  </m:oMathPara>
                </a14:m>
                <a:endParaRPr lang="en-US" sz="2000" b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02" y="4094502"/>
                <a:ext cx="3771027" cy="1017715"/>
              </a:xfrm>
              <a:prstGeom prst="rect">
                <a:avLst/>
              </a:prstGeom>
              <a:blipFill>
                <a:blip r:embed="rId7"/>
                <a:stretch>
                  <a:fillRect l="-1616" t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256602" y="5688297"/>
                <a:ext cx="37710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Nominal cooling signal</a:t>
                </a:r>
              </a:p>
              <a:p>
                <a:endParaRPr lang="en-US" sz="8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𝒂𝒆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</m:d>
                      <m:r>
                        <a:rPr lang="en-U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</m:oMath>
                  </m:oMathPara>
                </a14:m>
                <a:endParaRPr lang="en-US" sz="2000" b="1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02" y="5688297"/>
                <a:ext cx="3771027" cy="830997"/>
              </a:xfrm>
              <a:prstGeom prst="rect">
                <a:avLst/>
              </a:prstGeom>
              <a:blipFill>
                <a:blip r:embed="rId8"/>
                <a:stretch>
                  <a:fillRect l="-1616" t="-3676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White-Dwarf Bounds on Axion-Electron Coupling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0623" y="1439551"/>
            <a:ext cx="1152000" cy="43200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9" name="Rectangle 8"/>
          <p:cNvSpPr/>
          <p:nvPr/>
        </p:nvSpPr>
        <p:spPr>
          <a:xfrm>
            <a:off x="2520623" y="1943621"/>
            <a:ext cx="719465" cy="43200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2520623" y="2447691"/>
            <a:ext cx="1512000" cy="43200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20623" y="2951761"/>
            <a:ext cx="5040000" cy="43200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20623" y="3455831"/>
            <a:ext cx="2376000" cy="43200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53211" y="3959961"/>
            <a:ext cx="2375252" cy="43200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93073" y="4463971"/>
            <a:ext cx="863779" cy="432000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75952" y="1439551"/>
            <a:ext cx="1871862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r"/>
            <a:r>
              <a:rPr lang="en-US" sz="2000">
                <a:solidFill>
                  <a:schemeClr val="tx1"/>
                </a:solidFill>
              </a:rPr>
              <a:t> NGC 4258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6499" y="2951761"/>
            <a:ext cx="1871713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>
                <a:solidFill>
                  <a:schemeClr val="tx1"/>
                </a:solidFill>
              </a:rPr>
              <a:t>L 19-2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6499" y="3455831"/>
            <a:ext cx="1871713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>
                <a:solidFill>
                  <a:schemeClr val="tx1"/>
                </a:solidFill>
              </a:rPr>
              <a:t>PG1351+489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6499" y="3959901"/>
            <a:ext cx="1871713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>
                <a:solidFill>
                  <a:schemeClr val="tx1"/>
                </a:solidFill>
              </a:rPr>
              <a:t>R548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76499" y="4463971"/>
            <a:ext cx="1871713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>
                <a:solidFill>
                  <a:schemeClr val="tx1"/>
                </a:solidFill>
              </a:rPr>
              <a:t>G117-B15A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5968" y="1943621"/>
            <a:ext cx="1872246" cy="432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r"/>
            <a:r>
              <a:rPr lang="en-US" sz="2000">
                <a:solidFill>
                  <a:schemeClr val="tx1"/>
                </a:solidFill>
              </a:rPr>
              <a:t> 21 GCs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75952" y="2447751"/>
            <a:ext cx="1871861" cy="432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r"/>
            <a:r>
              <a:rPr lang="en-US" sz="2000">
                <a:solidFill>
                  <a:schemeClr val="tx1"/>
                </a:solidFill>
              </a:rPr>
              <a:t>WDLF</a:t>
            </a: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384383" y="2519741"/>
            <a:ext cx="288000" cy="28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328653" y="3023811"/>
            <a:ext cx="288000" cy="28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3888453" y="3527881"/>
            <a:ext cx="288000" cy="28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5760713" y="4031951"/>
            <a:ext cx="288000" cy="28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>
            <a:spLocks noChangeAspect="1"/>
          </p:cNvSpPr>
          <p:nvPr/>
        </p:nvSpPr>
        <p:spPr>
          <a:xfrm>
            <a:off x="6480813" y="4535981"/>
            <a:ext cx="288000" cy="288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75952" y="1439551"/>
            <a:ext cx="1871862" cy="432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>
                <a:solidFill>
                  <a:schemeClr val="tx1"/>
                </a:solidFill>
              </a:rPr>
              <a:t>TRGB,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75952" y="1943621"/>
            <a:ext cx="1871862" cy="432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>
                <a:solidFill>
                  <a:schemeClr val="tx1"/>
                </a:solidFill>
              </a:rPr>
              <a:t>TRGB,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576350" y="2951761"/>
                <a:ext cx="1871862" cy="432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ac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50" y="2951761"/>
                <a:ext cx="1871862" cy="4320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75952" y="3455831"/>
                <a:ext cx="1871862" cy="432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ac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" y="3455831"/>
                <a:ext cx="1871862" cy="432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5952" y="3959901"/>
                <a:ext cx="1871862" cy="432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ac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" y="3959901"/>
                <a:ext cx="1871862" cy="432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75952" y="4463971"/>
                <a:ext cx="1871862" cy="432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acc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" y="4463971"/>
                <a:ext cx="1871862" cy="43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2520223" y="1223521"/>
            <a:ext cx="5544590" cy="144176"/>
            <a:chOff x="2880273" y="1295687"/>
            <a:chExt cx="5544590" cy="144176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2880673" y="1439687"/>
              <a:ext cx="5544190" cy="1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880273" y="129570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36003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3204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040572" y="129570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7606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4807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008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9209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2304192" y="791460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24352" y="791461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744452" y="791461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464552" y="791461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184652" y="791461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904752" y="791461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24852" y="791461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6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344952" y="791461"/>
            <a:ext cx="43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/>
              <a:t>7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520222" y="4968041"/>
            <a:ext cx="5544590" cy="144176"/>
            <a:chOff x="2880273" y="1295687"/>
            <a:chExt cx="5544590" cy="144176"/>
          </a:xfrm>
        </p:grpSpPr>
        <p:cxnSp>
          <p:nvCxnSpPr>
            <p:cNvPr id="66" name="Straight Arrow Connector 65"/>
            <p:cNvCxnSpPr/>
            <p:nvPr/>
          </p:nvCxnSpPr>
          <p:spPr>
            <a:xfrm flipV="1">
              <a:off x="2880673" y="1439687"/>
              <a:ext cx="5544190" cy="1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2880273" y="129570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36003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3204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040572" y="129570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7606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4807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2008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7920972" y="1295687"/>
              <a:ext cx="0" cy="14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7776952" y="719607"/>
                <a:ext cx="1413016" cy="1001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𝑎𝑒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/>
              </a:p>
              <a:p>
                <a:endParaRPr lang="en-US" sz="240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52" y="719607"/>
                <a:ext cx="1413016" cy="100181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Rectangle 75"/>
          <p:cNvSpPr/>
          <p:nvPr/>
        </p:nvSpPr>
        <p:spPr>
          <a:xfrm>
            <a:off x="575952" y="5472267"/>
            <a:ext cx="7848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White Dwarfs as Physics Laboratories: Lights and Shadows, </a:t>
            </a:r>
            <a:r>
              <a:rPr lang="en-US">
                <a:hlinkClick r:id="rId7"/>
              </a:rPr>
              <a:t>arXiv:</a:t>
            </a:r>
            <a:r>
              <a:rPr lang="en-DE">
                <a:hlinkClick r:id="rId7"/>
              </a:rPr>
              <a:t>2202.02052</a:t>
            </a:r>
            <a:endParaRPr lang="en-DE"/>
          </a:p>
          <a:p>
            <a:pPr algn="ctr"/>
            <a:r>
              <a:rPr lang="it-IT"/>
              <a:t>  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J. Isern, S. Torres &amp; A. Rebassa-Mansergas</a:t>
            </a:r>
          </a:p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Stellar Evolution Confronts Axion Models, </a:t>
            </a:r>
            <a:r>
              <a:rPr lang="en-US">
                <a:hlinkClick r:id="rId8"/>
              </a:rPr>
              <a:t>arXiv:</a:t>
            </a:r>
            <a:r>
              <a:rPr lang="en-DE">
                <a:hlinkClick r:id="rId8"/>
              </a:rPr>
              <a:t>2109.10368</a:t>
            </a:r>
            <a:endParaRPr lang="en-US"/>
          </a:p>
          <a:p>
            <a:pPr algn="ctr"/>
            <a:r>
              <a:rPr lang="it-IT"/>
              <a:t>   </a:t>
            </a:r>
            <a:r>
              <a:rPr lang="it-IT">
                <a:solidFill>
                  <a:schemeClr val="accent1">
                    <a:lumMod val="75000"/>
                  </a:schemeClr>
                </a:solidFill>
              </a:rPr>
              <a:t>L. Di Luzio, M. Fedele, M. Giannotti, F. Mescia &amp; E. Nardi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843707" y="1439707"/>
            <a:ext cx="33463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6">
                    <a:lumMod val="75000"/>
                  </a:schemeClr>
                </a:solidFill>
              </a:rPr>
              <a:t>“Cooling hints” in strong</a:t>
            </a:r>
          </a:p>
          <a:p>
            <a:r>
              <a:rPr lang="en-US" sz="2000" b="1">
                <a:solidFill>
                  <a:schemeClr val="accent6">
                    <a:lumMod val="75000"/>
                  </a:schemeClr>
                </a:solidFill>
              </a:rPr>
              <a:t> tension with TRGB limits</a:t>
            </a:r>
          </a:p>
          <a:p>
            <a:r>
              <a:rPr lang="en-US" sz="2000" b="1">
                <a:solidFill>
                  <a:schemeClr val="accent6">
                    <a:lumMod val="75000"/>
                  </a:schemeClr>
                </a:solidFill>
              </a:rPr>
              <a:t> Probably issue of systematics</a:t>
            </a:r>
          </a:p>
        </p:txBody>
      </p:sp>
    </p:spTree>
    <p:extLst>
      <p:ext uri="{BB962C8B-B14F-4D97-AF65-F5344CB8AC3E}">
        <p14:creationId xmlns:p14="http://schemas.microsoft.com/office/powerpoint/2010/main" val="5890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r="4171"/>
          <a:stretch/>
        </p:blipFill>
        <p:spPr>
          <a:xfrm>
            <a:off x="1152" y="-493"/>
            <a:ext cx="9216000" cy="69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1008556"/>
          </a:xfrm>
        </p:spPr>
        <p:txBody>
          <a:bodyPr/>
          <a:lstStyle/>
          <a:p>
            <a:r>
              <a:rPr lang="en-US" sz="4400"/>
              <a:t>Neutron Star Cooling</a:t>
            </a:r>
          </a:p>
        </p:txBody>
      </p:sp>
    </p:spTree>
    <p:extLst>
      <p:ext uri="{BB962C8B-B14F-4D97-AF65-F5344CB8AC3E}">
        <p14:creationId xmlns:p14="http://schemas.microsoft.com/office/powerpoint/2010/main" val="7091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Neutron Star Cooling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22" y="719607"/>
            <a:ext cx="5400750" cy="5380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6192367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Potekhin &amp; Chabrier: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Magnetic neutron star cooling and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microphysics [1711.07662]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Cooling Simulations of Five Neutron Stars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338" y="6050106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Upper Limit on the QCD Axion Mass from Isolated Neutron Star Cooling</a:t>
            </a:r>
          </a:p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Buschmann, Dessert, Foster, Long &amp; Safdi,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hlinkClick r:id="rId3"/>
              </a:rPr>
              <a:t>2111.09892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39981"/>
            <a:ext cx="8854080" cy="249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3401254"/>
            <a:ext cx="4798507" cy="2648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Cooling of J1605 with KSVZ axions,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BSk22 EOS,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TT9"/>
                  </a:rPr>
                  <a:t>SBF-0-0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superfluidity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1.0 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  <a:blipFill>
                <a:blip r:embed="rId6"/>
                <a:stretch>
                  <a:fillRect l="-1411" t="-3922" b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76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Experimental Tests of Invisible Axions</a:t>
            </a:r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8" y="2591867"/>
            <a:ext cx="7128990" cy="1851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97" y="4515719"/>
            <a:ext cx="2484225" cy="2128963"/>
          </a:xfrm>
          <a:prstGeom prst="rect">
            <a:avLst/>
          </a:prstGeom>
        </p:spPr>
      </p:pic>
      <p:sp>
        <p:nvSpPr>
          <p:cNvPr id="10" name="Rectangle 9">
            <a:hlinkClick r:id="rId5"/>
          </p:cNvPr>
          <p:cNvSpPr/>
          <p:nvPr/>
        </p:nvSpPr>
        <p:spPr>
          <a:xfrm>
            <a:off x="3315090" y="6264102"/>
            <a:ext cx="3317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https://cajohare.github.io/IAXOmass/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2482" y="4464127"/>
            <a:ext cx="47525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Large coherence length overcomes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 small coupling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Axion-photon conversion in B-field similar to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 neutrino flavor oscillation, PRD 37 (1988) 1237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● Can be enhanced with gas filling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 van Bibber+ PRD 39 (1989) 2089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5651" y="5380520"/>
            <a:ext cx="888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accent1">
                    <a:lumMod val="75000"/>
                  </a:schemeClr>
                </a:solidFill>
              </a:rPr>
              <a:t>Primakoff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2" y="143527"/>
            <a:ext cx="1872132" cy="18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Neutron-Star Cooling Bounds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4542" y="5278239"/>
            <a:ext cx="4105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Upper Limit on the QCD Axion Mass</a:t>
            </a:r>
          </a:p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from Isolated Neutron Star Cooling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Buschmann, Dessert, Foster, Long &amp; Safdi, arXiv:2111.09892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12" y="959360"/>
            <a:ext cx="5863200" cy="3650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4464" y="3949517"/>
                <a:ext cx="4464049" cy="25203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DFSZ Axions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1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1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=−0.160±0.025+0.414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b="0" i="1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sz="900" b="0" i="1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=−0.182±0.025−0.435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9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box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3949517"/>
                <a:ext cx="4464049" cy="2520350"/>
              </a:xfrm>
              <a:prstGeom prst="rect">
                <a:avLst/>
              </a:prstGeom>
              <a:blipFill>
                <a:blip r:embed="rId4"/>
                <a:stretch>
                  <a:fillRect l="-1503" t="-1453" b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hlinkClick r:id="rId5"/>
          </p:cNvPr>
          <p:cNvSpPr txBox="1"/>
          <p:nvPr/>
        </p:nvSpPr>
        <p:spPr>
          <a:xfrm>
            <a:off x="5616652" y="716827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Caputo &amp; Raffelt, arXiv:2401.13728</a:t>
            </a:r>
          </a:p>
        </p:txBody>
      </p:sp>
    </p:spTree>
    <p:extLst>
      <p:ext uri="{BB962C8B-B14F-4D97-AF65-F5344CB8AC3E}">
        <p14:creationId xmlns:p14="http://schemas.microsoft.com/office/powerpoint/2010/main" val="2607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600529"/>
            <a:ext cx="9217024" cy="6311445"/>
          </a:xfrm>
          <a:prstGeom prst="rect">
            <a:avLst/>
          </a:prstGeom>
          <a:solidFill>
            <a:schemeClr val="bg1"/>
          </a:solidFill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" y="1"/>
            <a:ext cx="9217024" cy="1008063"/>
          </a:xfrm>
          <a:solidFill>
            <a:schemeClr val="bg1"/>
          </a:solidFill>
        </p:spPr>
        <p:txBody>
          <a:bodyPr/>
          <a:lstStyle/>
          <a:p>
            <a:r>
              <a:rPr lang="en-US" sz="4400" smtClean="0">
                <a:solidFill>
                  <a:srgbClr val="FF0000"/>
                </a:solidFill>
              </a:rPr>
              <a:t>Superradiance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734"/>
            <a:ext cx="9217025" cy="4369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9" y="6192367"/>
            <a:ext cx="921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Superradiance: New Frontiers in Black Hole Physics (2020 edition)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Brito,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V. Cardoso &amp; P. Pani,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1501.06570v8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(8 Jan 2021)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92" y="959827"/>
            <a:ext cx="2883424" cy="2068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Rotational Superradiance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932863"/>
            <a:ext cx="1944000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676351"/>
            <a:ext cx="1944000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7912" y="3171921"/>
            <a:ext cx="1944000" cy="3529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 Penrose</a:t>
            </a:r>
            <a:endParaRPr lang="en-US" sz="1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912" y="5908301"/>
            <a:ext cx="1944000" cy="3529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Yakov B. Zeldovich</a:t>
            </a:r>
            <a:endParaRPr lang="en-US" sz="1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76201" y="4608147"/>
            <a:ext cx="6696931" cy="180025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smtClean="0">
                <a:latin typeface="+mj-lt"/>
              </a:rPr>
              <a:t>Generation of Waves by a Rotating Body</a:t>
            </a:r>
          </a:p>
          <a:p>
            <a:r>
              <a:rPr lang="nn-NO">
                <a:hlinkClick r:id="rId6"/>
              </a:rPr>
              <a:t>JETP Lett. </a:t>
            </a:r>
            <a:r>
              <a:rPr lang="nn-NO" smtClean="0">
                <a:hlinkClick r:id="rId6"/>
              </a:rPr>
              <a:t>14 (1971) 180</a:t>
            </a:r>
            <a:endParaRPr lang="en-US" sz="2000" b="1" smtClean="0">
              <a:latin typeface="+mj-lt"/>
            </a:endParaRPr>
          </a:p>
          <a:p>
            <a:endParaRPr lang="en-US" sz="1000" b="1" smtClean="0">
              <a:latin typeface="+mj-lt"/>
            </a:endParaRPr>
          </a:p>
          <a:p>
            <a:r>
              <a:rPr lang="en-US" sz="2000" b="1" smtClean="0">
                <a:latin typeface="+mj-lt"/>
              </a:rPr>
              <a:t>Amplification </a:t>
            </a:r>
            <a:r>
              <a:rPr lang="en-US" sz="2000" b="1">
                <a:latin typeface="+mj-lt"/>
              </a:rPr>
              <a:t>of Cylindrical Electromagnetic Waves Reflected </a:t>
            </a:r>
            <a:endParaRPr lang="en-US" sz="2000" b="1" smtClean="0">
              <a:latin typeface="+mj-lt"/>
            </a:endParaRPr>
          </a:p>
          <a:p>
            <a:r>
              <a:rPr lang="en-US" sz="2000" b="1" smtClean="0">
                <a:latin typeface="+mj-lt"/>
              </a:rPr>
              <a:t>from a Rotating Body</a:t>
            </a:r>
          </a:p>
          <a:p>
            <a:r>
              <a:rPr lang="en-US" sz="2000">
                <a:latin typeface="+mj-lt"/>
                <a:hlinkClick r:id="rId7"/>
              </a:rPr>
              <a:t>Zh. Eksp. </a:t>
            </a:r>
            <a:r>
              <a:rPr lang="en-US" sz="2000" smtClean="0">
                <a:latin typeface="+mj-lt"/>
                <a:hlinkClick r:id="rId7"/>
              </a:rPr>
              <a:t>Teor</a:t>
            </a:r>
            <a:r>
              <a:rPr lang="en-US" sz="2000">
                <a:latin typeface="+mj-lt"/>
                <a:hlinkClick r:id="rId7"/>
              </a:rPr>
              <a:t>. Fiz. </a:t>
            </a:r>
            <a:r>
              <a:rPr lang="en-US" sz="2000" smtClean="0">
                <a:latin typeface="+mj-lt"/>
                <a:hlinkClick r:id="rId7"/>
              </a:rPr>
              <a:t>62</a:t>
            </a:r>
            <a:r>
              <a:rPr lang="en-US" sz="2000">
                <a:latin typeface="+mj-lt"/>
                <a:hlinkClick r:id="rId7"/>
              </a:rPr>
              <a:t> </a:t>
            </a:r>
            <a:r>
              <a:rPr lang="en-US" sz="2000">
                <a:hlinkClick r:id="rId7"/>
              </a:rPr>
              <a:t>(</a:t>
            </a:r>
            <a:r>
              <a:rPr lang="en-US" sz="2000" smtClean="0">
                <a:hlinkClick r:id="rId7"/>
              </a:rPr>
              <a:t>1972) </a:t>
            </a:r>
            <a:r>
              <a:rPr lang="en-US" sz="2000" smtClean="0">
                <a:latin typeface="+mj-lt"/>
                <a:hlinkClick r:id="rId7"/>
              </a:rPr>
              <a:t>2076</a:t>
            </a:r>
            <a:endParaRPr lang="en-US" sz="200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6202" y="2630925"/>
            <a:ext cx="6696931" cy="108015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/>
              <a:t>Gravitational Collapse: The Role of </a:t>
            </a:r>
            <a:r>
              <a:rPr lang="en-US" sz="2000" b="1" smtClean="0"/>
              <a:t>General Relativity</a:t>
            </a:r>
          </a:p>
          <a:p>
            <a:r>
              <a:rPr lang="it-IT" sz="2000" smtClean="0"/>
              <a:t>Riv. Nuovo Cim., Num. Spez. </a:t>
            </a:r>
            <a:r>
              <a:rPr lang="it-IT" sz="2000"/>
              <a:t>1</a:t>
            </a:r>
            <a:r>
              <a:rPr lang="it-IT" sz="2000" smtClean="0"/>
              <a:t> (1969) 257</a:t>
            </a:r>
            <a:endParaRPr lang="en-US" sz="2000" b="1">
              <a:hlinkClick r:id="rId6"/>
            </a:endParaRPr>
          </a:p>
          <a:p>
            <a:r>
              <a:rPr lang="en-US" sz="2000" smtClean="0"/>
              <a:t>Reprinted in </a:t>
            </a:r>
            <a:r>
              <a:rPr lang="en-US" sz="2000" smtClean="0">
                <a:hlinkClick r:id="rId8"/>
              </a:rPr>
              <a:t>Gen. Rel. Grav. 34 (2002) 1141</a:t>
            </a:r>
            <a:endParaRPr lang="en-US" sz="2000" b="1" smtClean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26785" y="901466"/>
            <a:ext cx="7970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hlinkClick r:id="rId9"/>
              </a:rPr>
              <a:t>0711.4416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181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Superradiance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3466" y="5976337"/>
            <a:ext cx="7145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Superradiance: New Frontiers in Black Hole Physics (2020 edition)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Brito,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V. Cardoso &amp; P. Pani,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1501.06570v8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(8 Jan 2021)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97" y="719138"/>
            <a:ext cx="4636225" cy="2088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311967"/>
            <a:ext cx="2448340" cy="1872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Extraction of rotational energy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from spinning object by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l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ow-frequency modes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o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 an external bosonic field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blipFill>
                <a:blip r:embed="rId6"/>
                <a:stretch>
                  <a:fillRect l="-1773" t="-2304" r="-1241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Bosons with mass get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gravitationally bound 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S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uperradiant run-away mode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</m:d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𝒍𝒎𝒏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sSup>
                      <m:sSup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</m:oMath>
                </a14:m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“Bosonic atom”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Transitions </a:t>
                </a:r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Gravitational waves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blipFill>
                <a:blip r:embed="rId7"/>
                <a:stretch>
                  <a:fillRect l="-1387" t="-1881" b="-4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Jamie McDonald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Signatures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900" y="719138"/>
            <a:ext cx="483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smtClean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Constraints on light particles from BH spin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445" y="2663877"/>
            <a:ext cx="5296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DE"/>
              <a:t>•</a:t>
            </a:r>
            <a:r>
              <a:rPr lang="en-US"/>
              <a:t> </a:t>
            </a:r>
            <a:r>
              <a:rPr lang="en-US" smtClean="0"/>
              <a:t>Gravitational </a:t>
            </a:r>
            <a:r>
              <a:rPr lang="en-US"/>
              <a:t>waves </a:t>
            </a:r>
            <a:r>
              <a:rPr lang="en-US" smtClean="0"/>
              <a:t>from “</a:t>
            </a:r>
            <a:r>
              <a:rPr lang="en-US"/>
              <a:t>atomic transitions”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900" y="4392117"/>
            <a:ext cx="2318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DE"/>
              <a:t>•</a:t>
            </a:r>
            <a:r>
              <a:rPr lang="en-US"/>
              <a:t> </a:t>
            </a:r>
            <a:r>
              <a:rPr lang="en-US" smtClean="0"/>
              <a:t>Effects on binaries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6352" y="5920752"/>
            <a:ext cx="4907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Probing Ultralight Bosons with Binary Black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Holes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Baumann, Chia &amp; Porto, </a:t>
            </a:r>
            <a:r>
              <a:rPr lang="en-DE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1804.03208</a:t>
            </a:r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31" y="4392117"/>
            <a:ext cx="5448081" cy="1423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52" y="2666597"/>
            <a:ext cx="2592936" cy="14585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6635" y="1084551"/>
            <a:ext cx="52720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Exploring the </a:t>
            </a:r>
            <a:r>
              <a:rPr lang="en-US" sz="1600" smtClean="0"/>
              <a:t>string axiverse </a:t>
            </a:r>
            <a:r>
              <a:rPr lang="en-US" sz="1600"/>
              <a:t>with </a:t>
            </a:r>
            <a:r>
              <a:rPr lang="en-US" sz="1600" smtClean="0"/>
              <a:t>precision black hole physics</a:t>
            </a:r>
            <a:endParaRPr lang="en-US" sz="1600"/>
          </a:p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Arvanitaki &amp; Dubovsky, </a:t>
            </a:r>
            <a:r>
              <a:rPr lang="en-DE" sz="1600" smtClean="0">
                <a:hlinkClick r:id="rId6"/>
              </a:rPr>
              <a:t>1004.3558</a:t>
            </a:r>
            <a:endParaRPr lang="en-US" sz="1600" smtClean="0"/>
          </a:p>
          <a:p>
            <a:r>
              <a:rPr lang="en-US" sz="1600" smtClean="0"/>
              <a:t>Discovering </a:t>
            </a:r>
            <a:r>
              <a:rPr lang="en-US" sz="1600"/>
              <a:t>the QCD </a:t>
            </a:r>
            <a:r>
              <a:rPr lang="en-US" sz="1600" smtClean="0"/>
              <a:t>axion </a:t>
            </a:r>
            <a:r>
              <a:rPr lang="en-US" sz="1600"/>
              <a:t>with </a:t>
            </a:r>
            <a:r>
              <a:rPr lang="en-US" sz="1600" smtClean="0"/>
              <a:t>black </a:t>
            </a:r>
            <a:r>
              <a:rPr lang="en-US" sz="1600"/>
              <a:t>h</a:t>
            </a:r>
            <a:r>
              <a:rPr lang="en-US" sz="1600" smtClean="0"/>
              <a:t>oles </a:t>
            </a:r>
            <a:r>
              <a:rPr lang="en-US" sz="1600"/>
              <a:t>and </a:t>
            </a:r>
            <a:r>
              <a:rPr lang="en-US" sz="1600" smtClean="0"/>
              <a:t>gravitational</a:t>
            </a:r>
          </a:p>
          <a:p>
            <a:r>
              <a:rPr lang="en-US" sz="1600"/>
              <a:t>w</a:t>
            </a:r>
            <a:r>
              <a:rPr lang="en-US" sz="1600" smtClean="0"/>
              <a:t>aves,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Baryakhtar &amp; Huang,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1411.2263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11" y="738537"/>
            <a:ext cx="2884949" cy="1883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Jamie McDonald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Impact on Black Hole Spins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048347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Discovering the QCD axion with black holes and </a:t>
            </a:r>
            <a:r>
              <a:rPr lang="en-US" smtClean="0"/>
              <a:t>gravitational waves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, Baryakhtar &amp; Huang,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hlinkClick r:id="rId3"/>
              </a:rPr>
              <a:t>1411.2263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2" y="719606"/>
            <a:ext cx="7561001" cy="49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Constraints from Black Hole Spins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327105"/>
            <a:ext cx="9217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, Baryakhtar &amp; Huang,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hlinkClick r:id="rId3"/>
              </a:rPr>
              <a:t>1411.2263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91" y="648246"/>
            <a:ext cx="6714623" cy="3887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728547"/>
            <a:ext cx="8542239" cy="16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105365"/>
            <a:ext cx="9217024" cy="45719"/>
          </a:xfrm>
        </p:spPr>
        <p:txBody>
          <a:bodyPr/>
          <a:lstStyle/>
          <a:p>
            <a:r>
              <a:rPr lang="en-US" smtClean="0"/>
              <a:t>Gravitational Wave Signals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Baryakhtar, Talk at Invisibles 2016, https://indico.cern.ch/event/464402/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-215538"/>
            <a:ext cx="9216687" cy="6911975"/>
          </a:xfrm>
          <a:prstGeom prst="rect">
            <a:avLst/>
          </a:prstGeom>
        </p:spPr>
      </p:pic>
      <p:sp>
        <p:nvSpPr>
          <p:cNvPr id="3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5256237"/>
            <a:ext cx="9217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Arvanitaki,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Baryakhtar, Dimopoulos,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Dubovsky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&amp;</a:t>
            </a:r>
            <a:r>
              <a:rPr lang="en-US" altLang="en-US" sz="2000"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Lasenby, </a:t>
            </a:r>
            <a:r>
              <a:rPr lang="en-US" sz="2000"/>
              <a:t>arXiv:1604.03958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71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LIGO Limits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" y="-493"/>
            <a:ext cx="9216000" cy="1745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2336631"/>
            <a:ext cx="9216000" cy="3495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842162"/>
            <a:ext cx="921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Superradiance limits from LIGO O2 all-sky search for periodic GWs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82" y="5848359"/>
            <a:ext cx="885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See also: </a:t>
            </a:r>
          </a:p>
          <a:p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Search 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</a:rPr>
              <a:t>for ultralight bosons in Cygnus X-1 with Advanced </a:t>
            </a:r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LIGO, arXiv:1909.11267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92" y="1451835"/>
            <a:ext cx="6050260" cy="2868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Superradiance</a:t>
            </a:r>
            <a:r>
              <a:rPr lang="en-US" dirty="0" smtClean="0"/>
              <a:t> in Neutron Stars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7338" y="4551869"/>
            <a:ext cx="864235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 in rotating stars and pulsar-timing constraints on dark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photons</a:t>
            </a:r>
          </a:p>
          <a:p>
            <a:r>
              <a:rPr lang="it-IT" smtClean="0">
                <a:solidFill>
                  <a:schemeClr val="accent1">
                    <a:lumMod val="75000"/>
                  </a:schemeClr>
                </a:solidFill>
              </a:rPr>
              <a:t>V.Cardoso, P.Pani &amp; T.-T.Yu, </a:t>
            </a:r>
            <a:r>
              <a:rPr lang="en-DE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1704.06151</a:t>
            </a:r>
            <a:endParaRPr lang="en-US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8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 superradiance in rotating neutron stars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F.V.Day &amp; J.I.McDonald, </a:t>
            </a:r>
            <a:r>
              <a:rPr lang="en-DE">
                <a:solidFill>
                  <a:schemeClr val="accent1">
                    <a:lumMod val="75000"/>
                  </a:schemeClr>
                </a:solidFill>
                <a:hlinkClick r:id="rId5"/>
              </a:rPr>
              <a:t>1904.08341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in stars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non-equilibrium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approach to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damping of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fields in stellar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media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F.Chadha-Day, B.Garbrecht &amp; J.I.McDonald, </a:t>
            </a:r>
            <a:r>
              <a:rPr lang="en-DE">
                <a:solidFill>
                  <a:schemeClr val="accent1">
                    <a:lumMod val="75000"/>
                  </a:schemeClr>
                </a:solidFill>
                <a:hlinkClick r:id="rId6"/>
              </a:rPr>
              <a:t>2207.07662</a:t>
            </a:r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914882" y="2077245"/>
            <a:ext cx="1296000" cy="1296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7912" y="752730"/>
            <a:ext cx="7322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smtClean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 Crucial issue is absorption of bosons within neutron star</a:t>
            </a:r>
          </a:p>
          <a:p>
            <a:r>
              <a:rPr lang="en-DE" sz="240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Not enough absorption for axions in nuclear matter?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Pointing a Magnet to the Sun</a:t>
            </a:r>
          </a:p>
        </p:txBody>
      </p:sp>
      <p:sp>
        <p:nvSpPr>
          <p:cNvPr id="3" name="Rectangle 2"/>
          <p:cNvSpPr/>
          <p:nvPr/>
        </p:nvSpPr>
        <p:spPr>
          <a:xfrm>
            <a:off x="-128" y="5327755"/>
            <a:ext cx="9215839" cy="1584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1" b="-7301"/>
          <a:stretch/>
        </p:blipFill>
        <p:spPr>
          <a:xfrm>
            <a:off x="-128" y="-494"/>
            <a:ext cx="4464620" cy="3348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2280" y="1685892"/>
            <a:ext cx="1540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© Sebastian Baum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1968460"/>
            <a:ext cx="3528000" cy="2337301"/>
          </a:xfrm>
          <a:prstGeom prst="rect">
            <a:avLst/>
          </a:prstGeom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062" y="4462598"/>
            <a:ext cx="3528000" cy="2296693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Rochester-Brookhaven-</a:t>
                </a:r>
                <a:r>
                  <a:rPr lang="en-US" sz="24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FermiLab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dirty="0"/>
                  <a:t>  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Lazarus+ PRL 69 (1992) 2333 </a:t>
                </a:r>
              </a:p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   Few hours of data, fixed magnet </a:t>
                </a:r>
              </a:p>
              <a:p>
                <a:r>
                  <a:rPr lang="en-US" b="0" dirty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542" y="196233"/>
                <a:ext cx="4260910" cy="1320361"/>
              </a:xfrm>
              <a:prstGeom prst="rect">
                <a:avLst/>
              </a:prstGeom>
              <a:blipFill>
                <a:blip r:embed="rId5"/>
                <a:stretch>
                  <a:fillRect l="-2146" t="-3687" r="-715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Tokyo Helioscope (Sumico)</a:t>
                </a:r>
              </a:p>
              <a:p>
                <a:r>
                  <a:rPr lang="en-US"/>
                  <a:t>  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Fully stearable, 2.3 m long, 4 Tesla</a:t>
                </a:r>
              </a:p>
              <a:p>
                <a:r>
                  <a:rPr lang="en-US"/>
                  <a:t>  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Moriyama+ [hep-ex/9805026]</a:t>
                </a: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&lt;0.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US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  See also Ohta+ [1201.4622]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23" y="2785334"/>
                <a:ext cx="3539239" cy="1597360"/>
              </a:xfrm>
              <a:prstGeom prst="rect">
                <a:avLst/>
              </a:prstGeom>
              <a:blipFill>
                <a:blip r:embed="rId6"/>
                <a:stretch>
                  <a:fillRect l="-2582" t="-3053" r="-861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hlinkClick r:id="rId7"/>
              </p:cNvPr>
              <p:cNvSpPr txBox="1"/>
              <p:nvPr/>
            </p:nvSpPr>
            <p:spPr>
              <a:xfrm>
                <a:off x="1420145" y="4450987"/>
                <a:ext cx="3552126" cy="13203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CAST (1998–2021) </a:t>
                </a:r>
              </a:p>
              <a:p>
                <a:r>
                  <a:rPr lang="en-US"/>
                  <a:t>  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Stearable, 9.26 m long, 9 Tesla</a:t>
                </a:r>
              </a:p>
              <a:p>
                <a:r>
                  <a:rPr lang="en-US"/>
                  <a:t>   CAST Collaboration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/>
                  <a:t>[</a:t>
                </a:r>
                <a:r>
                  <a:rPr lang="en-DE"/>
                  <a:t>2406.16840</a:t>
                </a:r>
                <a:r>
                  <a:rPr lang="en-US"/>
                  <a:t>]</a:t>
                </a:r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&lt;0.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58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hlinkClick r:id="rId8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145" y="4450987"/>
                <a:ext cx="3552126" cy="1320361"/>
              </a:xfrm>
              <a:prstGeom prst="rect">
                <a:avLst/>
              </a:prstGeom>
              <a:blipFill>
                <a:blip r:embed="rId9"/>
                <a:stretch>
                  <a:fillRect l="-2744" t="-3687" b="-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hlinkClick r:id="rId10"/>
          </p:cNvPr>
          <p:cNvSpPr txBox="1"/>
          <p:nvPr/>
        </p:nvSpPr>
        <p:spPr>
          <a:xfrm>
            <a:off x="1511873" y="5983264"/>
            <a:ext cx="3384679" cy="76944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CAST Movie on YouTube</a:t>
            </a:r>
          </a:p>
          <a:p>
            <a:pPr algn="ctr"/>
            <a:r>
              <a:rPr lang="en-US" sz="2000">
                <a:solidFill>
                  <a:schemeClr val="bg1"/>
                </a:solidFill>
              </a:rPr>
              <a:t>https://youtu.be/XY2lFDXz8aQ</a:t>
            </a: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52809" y="4591017"/>
            <a:ext cx="1097280" cy="1097280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2809" y="5662860"/>
            <a:ext cx="107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Konstantin</a:t>
            </a:r>
          </a:p>
          <a:p>
            <a:pPr algn="ctr"/>
            <a:r>
              <a:rPr lang="en-US" sz="1600" dirty="0" err="1" smtClean="0"/>
              <a:t>Zioutas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1053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530"/>
            <a:ext cx="9217025" cy="5973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Peccei-Quinn Scale vs. Axion Mass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2936" y="6157118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4"/>
              </a:rPr>
              <a:t>Ciaran </a:t>
            </a:r>
            <a:r>
              <a:rPr lang="en-US" b="1" smtClean="0">
                <a:hlinkClick r:id="rId4"/>
              </a:rPr>
              <a:t>O'Hare @ Github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897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Axions and Stellar Structure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1" y="6624427"/>
            <a:ext cx="9217024" cy="28754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Adapted from Andi Weiler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00122" y="3311967"/>
            <a:ext cx="2448340" cy="136819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smtClean="0"/>
              <a:t>Neutron Star</a:t>
            </a:r>
          </a:p>
          <a:p>
            <a:pPr algn="ctr"/>
            <a:r>
              <a:rPr lang="en-US" sz="2400" b="1" smtClean="0"/>
              <a:t>White Darf</a:t>
            </a:r>
            <a:endParaRPr lang="en-US" sz="2400" b="1"/>
          </a:p>
        </p:txBody>
      </p:sp>
      <p:sp>
        <p:nvSpPr>
          <p:cNvPr id="6" name="Oval 5"/>
          <p:cNvSpPr/>
          <p:nvPr/>
        </p:nvSpPr>
        <p:spPr>
          <a:xfrm>
            <a:off x="4968562" y="3311967"/>
            <a:ext cx="2448340" cy="136819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smtClean="0"/>
              <a:t>Scalar Field</a:t>
            </a:r>
            <a:endParaRPr lang="en-US" sz="2400" b="1"/>
          </a:p>
        </p:txBody>
      </p:sp>
      <p:sp>
        <p:nvSpPr>
          <p:cNvPr id="8" name="Curved Down Arrow 7"/>
          <p:cNvSpPr/>
          <p:nvPr/>
        </p:nvSpPr>
        <p:spPr>
          <a:xfrm>
            <a:off x="2880272" y="2375837"/>
            <a:ext cx="345648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 flipV="1">
            <a:off x="2880272" y="4884767"/>
            <a:ext cx="345648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2082" y="935637"/>
            <a:ext cx="6204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92D050"/>
                </a:solidFill>
              </a:rPr>
              <a:t>Coupled systems are coupled:</a:t>
            </a:r>
          </a:p>
          <a:p>
            <a:r>
              <a:rPr lang="en-US" sz="2400" b="1" smtClean="0">
                <a:solidFill>
                  <a:srgbClr val="92D050"/>
                </a:solidFill>
              </a:rPr>
              <a:t>Stars destabilize axions, axions destabilize stars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2832" y="4590463"/>
            <a:ext cx="2241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>
                    <a:lumMod val="85000"/>
                  </a:schemeClr>
                </a:solidFill>
              </a:rPr>
              <a:t>Axion condensation</a:t>
            </a:r>
          </a:p>
          <a:p>
            <a:r>
              <a:rPr lang="en-US" sz="2000" smtClean="0">
                <a:solidFill>
                  <a:schemeClr val="bg1">
                    <a:lumMod val="85000"/>
                  </a:schemeClr>
                </a:solidFill>
              </a:rPr>
              <a:t>(aka axion sourcing,</a:t>
            </a:r>
          </a:p>
          <a:p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bg1">
                    <a:lumMod val="85000"/>
                  </a:schemeClr>
                </a:solidFill>
              </a:rPr>
              <a:t>bubble formation) </a:t>
            </a:r>
            <a:endParaRPr lang="en-US" sz="2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Potential in Vacuum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62" y="719607"/>
            <a:ext cx="4373870" cy="2429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6263" y="719607"/>
                <a:ext cx="3271986" cy="857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Non-perturbative effects</a:t>
                </a:r>
              </a:p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</m:sSub>
                  </m:oMath>
                </a14:m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63" y="719607"/>
                <a:ext cx="3271986" cy="857094"/>
              </a:xfrm>
              <a:prstGeom prst="rect">
                <a:avLst/>
              </a:prstGeom>
              <a:blipFill>
                <a:blip r:embed="rId4"/>
                <a:stretch>
                  <a:fillRect l="-2985" t="-5674" r="-2239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0072" y="1713995"/>
                <a:ext cx="1728240" cy="8058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b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72" y="1713995"/>
                <a:ext cx="1728240" cy="8058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12082" y="3588961"/>
                <a:ext cx="5976831" cy="22978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≃−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082" y="3588961"/>
                <a:ext cx="5976831" cy="2297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67479" y="1943777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UV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972" y="3930452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IR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792022" y="2693609"/>
            <a:ext cx="288000" cy="100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64242" y="6057376"/>
                <a:ext cx="10022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42" y="6057376"/>
                <a:ext cx="1002262" cy="461665"/>
              </a:xfrm>
              <a:prstGeom prst="rect">
                <a:avLst/>
              </a:prstGeom>
              <a:blipFill>
                <a:blip r:embed="rId7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5400000">
            <a:off x="3092531" y="5396496"/>
            <a:ext cx="28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</a:rPr>
              <a:t>}</a:t>
            </a:r>
            <a:endParaRPr lang="en-US" sz="60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976702" y="5256237"/>
                <a:ext cx="30964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 periodic potential</a:t>
                </a:r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702" y="5256237"/>
                <a:ext cx="3096430" cy="461665"/>
              </a:xfrm>
              <a:prstGeom prst="rect">
                <a:avLst/>
              </a:prstGeom>
              <a:blipFill>
                <a:blip r:embed="rId8"/>
                <a:stretch>
                  <a:fillRect l="-394" t="-10526" r="-196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Potential in Dense Medium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962" y="719607"/>
            <a:ext cx="646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Nuclear chiral perturbation theory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with QCD axion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80022" y="1367697"/>
                <a:ext cx="7489040" cy="429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chiral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22" y="1367697"/>
                <a:ext cx="7489040" cy="429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47962" y="2087797"/>
            <a:ext cx="550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Leads to </a:t>
            </a:r>
            <a:r>
              <a:rPr lang="en-US" sz="2400" smtClean="0">
                <a:solidFill>
                  <a:srgbClr val="FF0000"/>
                </a:solidFill>
              </a:rPr>
              <a:t>non-derivative nucleon couplings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80022" y="2735887"/>
                <a:ext cx="4824670" cy="829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⊃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22" y="2735887"/>
                <a:ext cx="4824670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7962" y="3786432"/>
                <a:ext cx="82011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For nonvanishing nucleon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=〈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an axion potential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2" y="3786432"/>
                <a:ext cx="8201156" cy="461665"/>
              </a:xfrm>
              <a:prstGeom prst="rect">
                <a:avLst/>
              </a:prstGeom>
              <a:blipFill>
                <a:blip r:embed="rId5"/>
                <a:stretch>
                  <a:fillRect l="-1114" t="-10526" r="-89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80021" y="4418892"/>
                <a:ext cx="5976831" cy="837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21" y="4418892"/>
                <a:ext cx="5976831" cy="8373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52782" y="2898785"/>
                <a:ext cx="21447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≃50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2" y="2898785"/>
                <a:ext cx="2144754" cy="461665"/>
              </a:xfrm>
              <a:prstGeom prst="rect">
                <a:avLst/>
              </a:prstGeom>
              <a:blipFill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 rot="5400000">
            <a:off x="4329579" y="4760278"/>
            <a:ext cx="288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</a:rPr>
              <a:t>}</a:t>
            </a:r>
            <a:endParaRPr lang="en-US" sz="72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873434" y="5751712"/>
                <a:ext cx="31922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b="0" smtClean="0">
                    <a:solidFill>
                      <a:srgbClr val="FF0000"/>
                    </a:solidFill>
                  </a:rPr>
                  <a:t> at nuclear density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434" y="5751712"/>
                <a:ext cx="3192284" cy="461665"/>
              </a:xfrm>
              <a:prstGeom prst="rect">
                <a:avLst/>
              </a:prstGeom>
              <a:blipFill>
                <a:blip r:embed="rId8"/>
                <a:stretch>
                  <a:fillRect l="-382" t="-10667" r="-1908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580" y="6327105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Hook &amp; Huang </a:t>
            </a:r>
            <a:r>
              <a:rPr lang="en-US" smtClean="0">
                <a:hlinkClick r:id="rId9"/>
              </a:rPr>
              <a:t>1708.08464</a:t>
            </a:r>
            <a:r>
              <a:rPr lang="en-US" smtClean="0"/>
              <a:t>, Balkin+ </a:t>
            </a:r>
            <a:r>
              <a:rPr lang="en-US" smtClean="0">
                <a:hlinkClick r:id="rId10"/>
              </a:rPr>
              <a:t>2105.13354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Light QCD Axions at Finite Density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87912" y="890402"/>
                <a:ext cx="5976831" cy="837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24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  <m: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890402"/>
                <a:ext cx="5976831" cy="8373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32" y="1943777"/>
            <a:ext cx="3600000" cy="20256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32" y="4248097"/>
            <a:ext cx="3600000" cy="2025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6052" y="1831707"/>
            <a:ext cx="295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Axions with smaller mass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95002" y="1511717"/>
            <a:ext cx="0" cy="36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91092" y="2344071"/>
                <a:ext cx="2565510" cy="895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092" y="2344071"/>
                <a:ext cx="2565510" cy="895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43492" y="5233865"/>
                <a:ext cx="2565510" cy="895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92" y="5233865"/>
                <a:ext cx="2565510" cy="895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43557" y="6192367"/>
                <a:ext cx="8157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557" y="6192367"/>
                <a:ext cx="815736" cy="400110"/>
              </a:xfrm>
              <a:prstGeom prst="rect">
                <a:avLst/>
              </a:prstGeom>
              <a:blipFill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890942" y="6192367"/>
                <a:ext cx="8157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942" y="6192367"/>
                <a:ext cx="815736" cy="400110"/>
              </a:xfrm>
              <a:prstGeom prst="rect">
                <a:avLst/>
              </a:prstGeom>
              <a:blipFill>
                <a:blip r:embed="rId9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368062" y="446412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 </a:t>
            </a:r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215902" y="4320107"/>
            <a:ext cx="480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New minima appear at large density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90744" y="3455987"/>
                <a:ext cx="13956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2.1 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744" y="3455987"/>
                <a:ext cx="139563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 rot="5400000">
            <a:off x="4604750" y="2769760"/>
            <a:ext cx="28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chemeClr val="accent1">
                    <a:lumMod val="75000"/>
                  </a:schemeClr>
                </a:solidFill>
              </a:rPr>
              <a:t>}</a:t>
            </a:r>
            <a:endParaRPr lang="en-US" sz="6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580" y="6327105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Hook &amp; Huang </a:t>
            </a:r>
            <a:r>
              <a:rPr lang="en-US" smtClean="0">
                <a:hlinkClick r:id="rId11"/>
              </a:rPr>
              <a:t>1708.08464</a:t>
            </a:r>
            <a:r>
              <a:rPr lang="en-US" smtClean="0"/>
              <a:t>, Balkin+ </a:t>
            </a:r>
            <a:r>
              <a:rPr lang="en-US" smtClean="0">
                <a:hlinkClick r:id="rId12"/>
              </a:rPr>
              <a:t>2105.13354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Profile of a Neutron Star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893350"/>
            <a:ext cx="8638731" cy="3858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42" y="4949080"/>
            <a:ext cx="2559161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86" y="4968397"/>
            <a:ext cx="2559161" cy="14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352" y="5754809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Hook &amp; Huang </a:t>
            </a:r>
            <a:r>
              <a:rPr lang="en-US" smtClean="0">
                <a:hlinkClick r:id="rId6"/>
              </a:rPr>
              <a:t>1708.08464</a:t>
            </a:r>
            <a:endParaRPr lang="en-US" smtClean="0"/>
          </a:p>
          <a:p>
            <a:r>
              <a:rPr lang="en-US" smtClean="0"/>
              <a:t>Balkin+ </a:t>
            </a:r>
            <a:r>
              <a:rPr lang="en-US" smtClean="0">
                <a:hlinkClick r:id="rId7"/>
              </a:rPr>
              <a:t>2105.13354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7912" y="3874653"/>
                <a:ext cx="291297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FF0000"/>
                    </a:solidFill>
                  </a:rPr>
                  <a:t>Nucleon mass shifted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874653"/>
                <a:ext cx="2912977" cy="830997"/>
              </a:xfrm>
              <a:prstGeom prst="rect">
                <a:avLst/>
              </a:prstGeom>
              <a:blipFill>
                <a:blip r:embed="rId8"/>
                <a:stretch>
                  <a:fillRect l="-3138" t="-5882" r="-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68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Binary Neutron Star Merger GW 170817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" y="719607"/>
            <a:ext cx="3816532" cy="5562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3320" y="6290381"/>
            <a:ext cx="26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LIGO &amp; Virgo, </a:t>
            </a:r>
            <a:r>
              <a:rPr lang="en-DE" smtClean="0">
                <a:hlinkClick r:id="rId4"/>
              </a:rPr>
              <a:t>1710.05832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24542" y="4127918"/>
            <a:ext cx="432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First Constraints on Nuclear Coupling of Axionlike Particles from the Binary Neutron Star Gravitational Wave Event </a:t>
            </a:r>
            <a:r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GW 170817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J.Zhang+, </a:t>
            </a:r>
            <a:r>
              <a:rPr lang="en-DE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2105.13963</a:t>
            </a:r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02" y="815458"/>
            <a:ext cx="4503812" cy="31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Changed Equation of State (EoS)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727747"/>
            <a:ext cx="8425043" cy="4497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7293" y="4988822"/>
                <a:ext cx="13943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93" y="4988822"/>
                <a:ext cx="1394356" cy="369332"/>
              </a:xfrm>
              <a:prstGeom prst="rect">
                <a:avLst/>
              </a:prstGeom>
              <a:blipFill>
                <a:blip r:embed="rId4"/>
                <a:stretch>
                  <a:fillRect l="-2620" r="-131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43469" y="2201057"/>
                <a:ext cx="5149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69" y="2201057"/>
                <a:ext cx="514948" cy="369332"/>
              </a:xfrm>
              <a:prstGeom prst="rect">
                <a:avLst/>
              </a:prstGeom>
              <a:blipFill>
                <a:blip r:embed="rId5"/>
                <a:stretch>
                  <a:fillRect l="-8333" r="-4762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26764" y="834022"/>
            <a:ext cx="2205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Energy/nucleon</a:t>
            </a:r>
            <a:endParaRPr lang="en-US" sz="24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6752" y="834022"/>
            <a:ext cx="128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Pressure</a:t>
            </a:r>
            <a:endParaRPr lang="en-US" sz="24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White-Dwarf Mass-Radius Relation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91" y="863627"/>
            <a:ext cx="7201000" cy="49826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40" y="6255095"/>
            <a:ext cx="907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R.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Balkin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J. Serra,  K. Springmann, S. Stelzl &amp; A. Weiler,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2211.02661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40572" y="2166385"/>
                <a:ext cx="11695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572" y="2166385"/>
                <a:ext cx="1169551" cy="307777"/>
              </a:xfrm>
              <a:prstGeom prst="rect">
                <a:avLst/>
              </a:prstGeom>
              <a:blipFill>
                <a:blip r:embed="rId5"/>
                <a:stretch>
                  <a:fillRect l="-2604" r="-156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63732" y="2536191"/>
                <a:ext cx="1219821" cy="335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WD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732" y="2536191"/>
                <a:ext cx="1219821" cy="335092"/>
              </a:xfrm>
              <a:prstGeom prst="rect">
                <a:avLst/>
              </a:prstGeom>
              <a:blipFill>
                <a:blip r:embed="rId6"/>
                <a:stretch>
                  <a:fillRect l="-4500" r="-25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9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Stellar Structure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440" y="6255095"/>
            <a:ext cx="907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R.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Balkin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J. Serra,  K. Springmann, S. Stelzl &amp; A. Weiler,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2211.02661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0" y="791617"/>
            <a:ext cx="7561182" cy="50994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76202" y="1655737"/>
            <a:ext cx="4392610" cy="3384470"/>
            <a:chOff x="2376202" y="1655737"/>
            <a:chExt cx="4392610" cy="3384470"/>
          </a:xfrm>
        </p:grpSpPr>
        <p:sp>
          <p:nvSpPr>
            <p:cNvPr id="3" name="Right Arrow 2"/>
            <p:cNvSpPr/>
            <p:nvPr/>
          </p:nvSpPr>
          <p:spPr>
            <a:xfrm>
              <a:off x="5184592" y="1655737"/>
              <a:ext cx="1584220" cy="1152160"/>
            </a:xfrm>
            <a:prstGeom prst="rightArrow">
              <a:avLst>
                <a:gd name="adj1" fmla="val 5469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Not dense enough </a:t>
              </a:r>
              <a:endParaRPr lang="en-US" sz="2000"/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2160172" y="3672017"/>
              <a:ext cx="1584220" cy="1152160"/>
            </a:xfrm>
            <a:prstGeom prst="rightArrow">
              <a:avLst>
                <a:gd name="adj1" fmla="val 5469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 </a:t>
              </a:r>
              <a:endParaRPr lang="en-US" sz="20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66412" y="3725634"/>
              <a:ext cx="9717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Not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large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enough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9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6652" y="1098707"/>
            <a:ext cx="914400" cy="914400"/>
          </a:xfrm>
          <a:prstGeom prst="rect">
            <a:avLst/>
          </a:prstGeom>
          <a:solidFill>
            <a:srgbClr val="FF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2449" y="1079657"/>
            <a:ext cx="237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CAST exclusion range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44142" y="1091871"/>
            <a:ext cx="4765678" cy="3372256"/>
            <a:chOff x="1944142" y="1091871"/>
            <a:chExt cx="4765678" cy="3372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Maximal mixing</a:t>
                  </a:r>
                </a:p>
                <a:p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(“coherent”, </a:t>
                  </a:r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small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638" t="-4310" r="-1439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4920980" y="1091871"/>
              <a:ext cx="14157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End of solar</a:t>
              </a:r>
            </a:p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spectrum</a:t>
              </a:r>
              <a:endParaRPr lang="en-US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801780" y="1943777"/>
                  <a:ext cx="290804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Large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-conversion </a:t>
                  </a:r>
                </a:p>
                <a:p>
                  <a:pPr algn="ctr"/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suppressed</a:t>
                  </a:r>
                  <a:endPara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1780" y="1943777"/>
                  <a:ext cx="2908040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1887" t="-5172" r="-1468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5964132" y="2411842"/>
              <a:ext cx="300610" cy="180025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-oscillations enhanced</a:t>
                  </a:r>
                </a:p>
                <a:p>
                  <a:pPr algn="ctr"/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with He filling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dirty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271" t="-4167" r="-1907" b="-1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>
              <a:off x="5406907" y="3311967"/>
              <a:ext cx="75152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286472" y="1445814"/>
              <a:ext cx="26631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960422" y="3816037"/>
              <a:ext cx="0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4320472" y="5040207"/>
            <a:ext cx="1872260" cy="64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3320" y="4937423"/>
            <a:ext cx="2294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Re-alignment axions</a:t>
            </a:r>
          </a:p>
          <a:p>
            <a:r>
              <a:rPr lang="en-US" sz="2000" smtClean="0">
                <a:solidFill>
                  <a:srgbClr val="C00000"/>
                </a:solidFill>
              </a:rPr>
              <a:t>(Dark Matter)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575587"/>
            <a:ext cx="9217025" cy="5973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Peccei-Quinn Scale vs. Axion Mass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2936" y="6157118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4"/>
              </a:rPr>
              <a:t>Ciaran </a:t>
            </a:r>
            <a:r>
              <a:rPr lang="en-US" b="1" smtClean="0">
                <a:hlinkClick r:id="rId4"/>
              </a:rPr>
              <a:t>O'Hare @ Github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958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(Baby) IAXO Sensitivity Forecast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" y="791617"/>
            <a:ext cx="5377468" cy="5073823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118230" y="5865440"/>
            <a:ext cx="909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Physics potential of the International Axion Observatory (IAXO) </a:t>
            </a:r>
          </a:p>
          <a:p>
            <a:pPr algn="ctr"/>
            <a:r>
              <a:rPr lang="en-US" altLang="en-US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JCAP 1906 (2019) 047, arXiv:1904.09155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2881" y="4249856"/>
            <a:ext cx="202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Discovery potential</a:t>
            </a:r>
          </a:p>
          <a:p>
            <a:r>
              <a:rPr lang="en-US" b="1">
                <a:solidFill>
                  <a:srgbClr val="FF0000"/>
                </a:solidFill>
              </a:rPr>
              <a:t>for QCD axions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544642" y="3238198"/>
            <a:ext cx="0" cy="1009899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82" y="853025"/>
            <a:ext cx="2160300" cy="72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251" y="1655421"/>
            <a:ext cx="2548871" cy="2088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792" y="3512321"/>
            <a:ext cx="2304320" cy="191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5253</Words>
  <Application>Microsoft Office PowerPoint</Application>
  <PresentationFormat>Custom</PresentationFormat>
  <Paragraphs>850</Paragraphs>
  <Slides>80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3" baseType="lpstr">
      <vt:lpstr>Aptos ExtraBold</vt:lpstr>
      <vt:lpstr>Arial</vt:lpstr>
      <vt:lpstr>Calibri</vt:lpstr>
      <vt:lpstr>Calibri Light</vt:lpstr>
      <vt:lpstr>Cambria Math</vt:lpstr>
      <vt:lpstr>CMR10</vt:lpstr>
      <vt:lpstr>CMR9</vt:lpstr>
      <vt:lpstr>CMTT9</vt:lpstr>
      <vt:lpstr>Symbol</vt:lpstr>
      <vt:lpstr>Trebuchet MS</vt:lpstr>
      <vt:lpstr>Wingdings</vt:lpstr>
      <vt:lpstr>Office Theme</vt:lpstr>
      <vt:lpstr>Custom Design</vt:lpstr>
      <vt:lpstr>Looking at Stars  Aiming for Axions 20th Patras Workshop on Axions, WIMPs and WISPs La Laguna, Tenerife, 22 September 2025</vt:lpstr>
      <vt:lpstr>Particles and Stars</vt:lpstr>
      <vt:lpstr>Bethe’s Classic Paper on Nuclear Reactions in Stars</vt:lpstr>
      <vt:lpstr>Some Early Papers on Stellar Particle Physics</vt:lpstr>
      <vt:lpstr>Particles from the Sun</vt:lpstr>
      <vt:lpstr>Experimental Tests of Invisible Axions</vt:lpstr>
      <vt:lpstr>Pointing a Magnet to the Sun</vt:lpstr>
      <vt:lpstr>Parameter Space for Axion-Like Particles (ALPs)</vt:lpstr>
      <vt:lpstr>(Baby) IAXO Sensitivity Forecast</vt:lpstr>
      <vt:lpstr>Grand Unified ALP Scape</vt:lpstr>
      <vt:lpstr>Hillas Plot</vt:lpstr>
      <vt:lpstr>Evolution of Stars</vt:lpstr>
      <vt:lpstr>Evolution of Stars</vt:lpstr>
      <vt:lpstr>Galactic Globular Cluster M55</vt:lpstr>
      <vt:lpstr>TRGB in 46 Globular Clusters [Cerny+ 2012.09701]</vt:lpstr>
      <vt:lpstr>Color-Magnitude Diagram for Globular Clusters</vt:lpstr>
      <vt:lpstr>Color-Magnitude Diagram for Globular Clusters</vt:lpstr>
      <vt:lpstr>Color-Magnitude Diagram for Globular Clusters</vt:lpstr>
      <vt:lpstr>New TRGB Calibration from 21 Globular Clusters</vt:lpstr>
      <vt:lpstr>Supernova 1987A</vt:lpstr>
      <vt:lpstr>Stellar Collapse and Explosion</vt:lpstr>
      <vt:lpstr>Supernova 1987A Energy-Loss Argument</vt:lpstr>
      <vt:lpstr>Axion Emission from a Nuclear Medium</vt:lpstr>
      <vt:lpstr>SN 1987A Axion Limits from Burst Duration</vt:lpstr>
      <vt:lpstr>Where is the Neutron Star of SN 1987A?</vt:lpstr>
      <vt:lpstr>SN 1987A Signal Duration Too Long?</vt:lpstr>
      <vt:lpstr>Detecting Axions with Next Galactic Supernova?</vt:lpstr>
      <vt:lpstr>Astrophysical Axion Bounds</vt:lpstr>
      <vt:lpstr>Superradiance</vt:lpstr>
      <vt:lpstr>BH Spins from Binary Merger GW231123</vt:lpstr>
      <vt:lpstr>Dark Matter Axion-Photon Conversion in  Neutron Star Magnetospheres</vt:lpstr>
      <vt:lpstr>Searching for Axions with Radio Telescopes</vt:lpstr>
      <vt:lpstr>Axion Clouds around Neutron Stars</vt:lpstr>
      <vt:lpstr>Thanks</vt:lpstr>
      <vt:lpstr>Astrophysical Axion Bounds and Opportunities</vt:lpstr>
      <vt:lpstr>PowerPoint Presentation</vt:lpstr>
      <vt:lpstr>Thanks</vt:lpstr>
      <vt:lpstr>Thanks</vt:lpstr>
      <vt:lpstr>End</vt:lpstr>
      <vt:lpstr>Globular Cluster Stars</vt:lpstr>
      <vt:lpstr>Hubble Tension</vt:lpstr>
      <vt:lpstr>Tip of the Red-Giant Branch in the Galaxy NGC 4258</vt:lpstr>
      <vt:lpstr>Color-Magnitude Diagram for Globular Clusters</vt:lpstr>
      <vt:lpstr>Helium Burning Lifetime: R-Method</vt:lpstr>
      <vt:lpstr>ALP Limits from Globular Clusters</vt:lpstr>
      <vt:lpstr>PowerPoint Presentation</vt:lpstr>
      <vt:lpstr>AGB/HB Counts in 48 Globular Clusters </vt:lpstr>
      <vt:lpstr>Predicting the Axion-Modified Ratios</vt:lpstr>
      <vt:lpstr>White Dwarfs</vt:lpstr>
      <vt:lpstr>White Dwarfs</vt:lpstr>
      <vt:lpstr>Axion Bounds from WD Luminosity Function</vt:lpstr>
      <vt:lpstr>Pulsating Stars</vt:lpstr>
      <vt:lpstr>Non-Radial g-Modes</vt:lpstr>
      <vt:lpstr>Pulsating White Dwarf G117–B15A </vt:lpstr>
      <vt:lpstr>G117–B15A Period Decrease: Hint for Axion Cooling? </vt:lpstr>
      <vt:lpstr>White-Dwarf Bounds on Axion-Electron Coupling</vt:lpstr>
      <vt:lpstr>Neutron Star Cooling</vt:lpstr>
      <vt:lpstr>Neutron Star Cooling</vt:lpstr>
      <vt:lpstr>Cooling Simulations of Five Neutron Stars</vt:lpstr>
      <vt:lpstr>Neutron-Star Cooling Bounds</vt:lpstr>
      <vt:lpstr>Superradiance</vt:lpstr>
      <vt:lpstr>Rotational Superradiance</vt:lpstr>
      <vt:lpstr>Superradiance</vt:lpstr>
      <vt:lpstr>Signatures</vt:lpstr>
      <vt:lpstr>Impact on Black Hole Spins</vt:lpstr>
      <vt:lpstr>Constraints from Black Hole Spins</vt:lpstr>
      <vt:lpstr>Gravitational Wave Signals</vt:lpstr>
      <vt:lpstr>LIGO Limits</vt:lpstr>
      <vt:lpstr>Superradiance in Neutron Stars</vt:lpstr>
      <vt:lpstr>Peccei-Quinn Scale vs. Axion Mass</vt:lpstr>
      <vt:lpstr>Axions and Stellar Structure</vt:lpstr>
      <vt:lpstr>Axion Potential in Vacuum</vt:lpstr>
      <vt:lpstr>Axion Potential in Dense Medium</vt:lpstr>
      <vt:lpstr>Light QCD Axions at Finite Density</vt:lpstr>
      <vt:lpstr>Axion Profile of a Neutron Star</vt:lpstr>
      <vt:lpstr>Binary Neutron Star Merger GW 170817</vt:lpstr>
      <vt:lpstr>Changed Equation of State (EoS)</vt:lpstr>
      <vt:lpstr>White-Dwarf Mass-Radius Relation</vt:lpstr>
      <vt:lpstr>Axion Bounds from Stellar Structure</vt:lpstr>
      <vt:lpstr>Peccei-Quinn Scale vs. Axion Mass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1019</cp:revision>
  <cp:lastPrinted>2011-04-10T14:40:34Z</cp:lastPrinted>
  <dcterms:created xsi:type="dcterms:W3CDTF">2006-08-16T00:00:00Z</dcterms:created>
  <dcterms:modified xsi:type="dcterms:W3CDTF">2025-09-22T06:38:49Z</dcterms:modified>
</cp:coreProperties>
</file>