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media/image2.jpeg" ContentType="image/jpeg"/>
  <Override PartName="/ppt/media/image3.jpeg" ContentType="image/jpeg"/>
  <Override PartName="/ppt/media/image4.jpeg" ContentType="image/jpeg"/>
  <Override PartName="/ppt/notesSlides/notesSlide2.xml" ContentType="application/vnd.openxmlformats-officedocument.presentationml.notesSlide+xml"/>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1.jpeg" ContentType="image/jpeg"/>
  <Override PartName="/ppt/notesSlides/notesSlide7.xml" ContentType="application/vnd.openxmlformats-officedocument.presentationml.notesSlide+xml"/>
  <Override PartName="/ppt/media/image12.jpe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media1.mp4" ContentType="video/unknown"/>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13.jpe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14.jpeg" ContentType="image/jpeg"/>
  <Override PartName="/ppt/media/image1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1" name="Shape 181"/>
          <p:cNvSpPr/>
          <p:nvPr>
            <p:ph type="sldImg"/>
          </p:nvPr>
        </p:nvSpPr>
        <p:spPr>
          <a:xfrm>
            <a:off x="1143000" y="685800"/>
            <a:ext cx="4572000" cy="3429000"/>
          </a:xfrm>
          <a:prstGeom prst="rect">
            <a:avLst/>
          </a:prstGeom>
        </p:spPr>
        <p:txBody>
          <a:bodyPr/>
          <a:lstStyle/>
          <a:p>
            <a:pPr/>
          </a:p>
        </p:txBody>
      </p:sp>
      <p:sp>
        <p:nvSpPr>
          <p:cNvPr id="182" name="Shape 18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Shape 216"/>
          <p:cNvSpPr/>
          <p:nvPr>
            <p:ph type="sldImg"/>
          </p:nvPr>
        </p:nvSpPr>
        <p:spPr>
          <a:prstGeom prst="rect">
            <a:avLst/>
          </a:prstGeom>
        </p:spPr>
        <p:txBody>
          <a:bodyPr/>
          <a:lstStyle/>
          <a:p>
            <a:pPr/>
          </a:p>
        </p:txBody>
      </p:sp>
      <p:sp>
        <p:nvSpPr>
          <p:cNvPr id="217" name="Shape 217"/>
          <p:cNvSpPr/>
          <p:nvPr>
            <p:ph type="body" sz="quarter" idx="1"/>
          </p:nvPr>
        </p:nvSpPr>
        <p:spPr>
          <a:prstGeom prst="rect">
            <a:avLst/>
          </a:prstGeom>
        </p:spPr>
        <p:txBody>
          <a:bodyPr/>
          <a:lstStyle/>
          <a:p>
            <a:pPr/>
            <a:r>
              <a:t>It is interesting to note that the required PQ symmetries can be very esily embedded in extensions of the SM and they appear generically in string theory. </a:t>
            </a:r>
          </a:p>
          <a:p>
            <a:pPr/>
            <a:r>
              <a:t>Perhaps the axion is even a requirement of QG as a theory with different "choices" of non-dynamical theta could lead to de-Sitter vacua, which are strictly inconsistent. </a:t>
            </a:r>
          </a:p>
          <a:p>
            <a:pPr/>
            <a:r>
              <a:t>Unfortunately, the accesible LE phenomenology is largely insensitive to the concrete theory as the EFT is mostly determined from the U(1) symmetry. This implies that axions (as well as other similar particles) have a concrete set of possible interations with SM, which we can use to test the Dm hypothesis. </a:t>
            </a:r>
          </a:p>
          <a:p>
            <a:pPr/>
            <a:r>
              <a:t>Among those, the most relevant turns out to be the coupling to photons.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0" name="Shape 940"/>
          <p:cNvSpPr/>
          <p:nvPr>
            <p:ph type="sldImg"/>
          </p:nvPr>
        </p:nvSpPr>
        <p:spPr>
          <a:prstGeom prst="rect">
            <a:avLst/>
          </a:prstGeom>
        </p:spPr>
        <p:txBody>
          <a:bodyPr/>
          <a:lstStyle/>
          <a:p>
            <a:pPr/>
          </a:p>
        </p:txBody>
      </p:sp>
      <p:sp>
        <p:nvSpPr>
          <p:cNvPr id="941" name="Shape 941"/>
          <p:cNvSpPr/>
          <p:nvPr>
            <p:ph type="body" sz="quarter" idx="1"/>
          </p:nvPr>
        </p:nvSpPr>
        <p:spPr>
          <a:prstGeom prst="rect">
            <a:avLst/>
          </a:prstGeom>
        </p:spPr>
        <p:txBody>
          <a:bodyPr/>
          <a:lstStyle/>
          <a:p>
            <a:pPr/>
            <a:r>
              <a:t>In the post-inflation scenario, cosmic strings form when the axion is an angular field. </a:t>
            </a:r>
          </a:p>
          <a:p>
            <a:pPr/>
            <a:r>
              <a:t>A huge energy is stored in the string gradients that can potentially produce more axions, complicating the estimation of the DM mass. </a:t>
            </a:r>
          </a:p>
          <a:p>
            <a:pPr/>
            <a:r>
              <a:t>This can be in pcinciple estimated with numerical simulations although a huge dynamical range is required. </a:t>
            </a:r>
          </a:p>
          <a:p>
            <a:pPr/>
            <a:r>
              <a:t>After having almost exhausted the HCP capabilities, we want to develop AMR to improve the dynamical range and pinpoint the axion mass.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3" name="Shape 963"/>
          <p:cNvSpPr/>
          <p:nvPr>
            <p:ph type="sldImg"/>
          </p:nvPr>
        </p:nvSpPr>
        <p:spPr>
          <a:prstGeom prst="rect">
            <a:avLst/>
          </a:prstGeom>
        </p:spPr>
        <p:txBody>
          <a:bodyPr/>
          <a:lstStyle/>
          <a:p>
            <a:pPr/>
          </a:p>
        </p:txBody>
      </p:sp>
      <p:sp>
        <p:nvSpPr>
          <p:cNvPr id="964" name="Shape 964"/>
          <p:cNvSpPr/>
          <p:nvPr>
            <p:ph type="body" sz="quarter" idx="1"/>
          </p:nvPr>
        </p:nvSpPr>
        <p:spPr>
          <a:prstGeom prst="rect">
            <a:avLst/>
          </a:prstGeom>
        </p:spPr>
        <p:txBody>
          <a:bodyPr/>
          <a:lstStyle/>
          <a:p>
            <a:pPr/>
            <a:r>
              <a:t>In the post-inflation scenario, DM is inhomogeneous at small scales (~AU) which prompts the formation of very small halos of axion DM of typical size 10^-12 solar masses. </a:t>
            </a:r>
          </a:p>
          <a:p>
            <a:pPr/>
            <a:r>
              <a:t>These MCs could be searched for by micro, pico and femtolensing techniques, allowing to discriminate between different DM models. </a:t>
            </a:r>
          </a:p>
          <a:p>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5" name="Shape 975"/>
          <p:cNvSpPr/>
          <p:nvPr>
            <p:ph type="sldImg"/>
          </p:nvPr>
        </p:nvSpPr>
        <p:spPr>
          <a:prstGeom prst="rect">
            <a:avLst/>
          </a:prstGeom>
        </p:spPr>
        <p:txBody>
          <a:bodyPr/>
          <a:lstStyle/>
          <a:p>
            <a:pPr/>
          </a:p>
        </p:txBody>
      </p:sp>
      <p:sp>
        <p:nvSpPr>
          <p:cNvPr id="976" name="Shape 976"/>
          <p:cNvSpPr/>
          <p:nvPr>
            <p:ph type="body" sz="quarter" idx="1"/>
          </p:nvPr>
        </p:nvSpPr>
        <p:spPr>
          <a:prstGeom prst="rect">
            <a:avLst/>
          </a:prstGeom>
        </p:spPr>
        <p:txBody>
          <a:bodyPr/>
          <a:lstStyle/>
          <a:p>
            <a:pPr/>
            <a:r>
              <a:t>In the post-inflation scenario, DM is inhomogeneous at small scales (~AU) which prompts the formation of very small halos of axion DM of typical size 10^-12 solar masses. </a:t>
            </a:r>
          </a:p>
          <a:p>
            <a:pPr/>
            <a:r>
              <a:t>These MCs could be searched for by micro, pico and femtolensing techniques, allowing to discriminate between different DM models. </a:t>
            </a:r>
          </a:p>
          <a:p>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3" name="Shape 983"/>
          <p:cNvSpPr/>
          <p:nvPr>
            <p:ph type="sldImg"/>
          </p:nvPr>
        </p:nvSpPr>
        <p:spPr>
          <a:prstGeom prst="rect">
            <a:avLst/>
          </a:prstGeom>
        </p:spPr>
        <p:txBody>
          <a:bodyPr/>
          <a:lstStyle/>
          <a:p>
            <a:pPr/>
          </a:p>
        </p:txBody>
      </p:sp>
      <p:sp>
        <p:nvSpPr>
          <p:cNvPr id="984" name="Shape 984"/>
          <p:cNvSpPr/>
          <p:nvPr>
            <p:ph type="body" sz="quarter" idx="1"/>
          </p:nvPr>
        </p:nvSpPr>
        <p:spPr>
          <a:prstGeom prst="rect">
            <a:avLst/>
          </a:prstGeom>
        </p:spPr>
        <p:txBody>
          <a:bodyPr/>
          <a:lstStyle/>
          <a:p>
            <a:pPr/>
            <a:r>
              <a:t>In the post-inflation scenario, DM is inhomogeneous at small scales (~AU) which prompts the formation of very small halos of axion DM of typical size 10^-12 solar masses. </a:t>
            </a:r>
          </a:p>
          <a:p>
            <a:pPr/>
            <a:r>
              <a:t>These MCs could be searched for by micro, pico and femtolensing techniques, allowing to discriminate between different DM models. </a:t>
            </a:r>
          </a:p>
          <a:p>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4" name="Shape 994"/>
          <p:cNvSpPr/>
          <p:nvPr>
            <p:ph type="sldImg"/>
          </p:nvPr>
        </p:nvSpPr>
        <p:spPr>
          <a:prstGeom prst="rect">
            <a:avLst/>
          </a:prstGeom>
        </p:spPr>
        <p:txBody>
          <a:bodyPr/>
          <a:lstStyle/>
          <a:p>
            <a:pPr/>
          </a:p>
        </p:txBody>
      </p:sp>
      <p:sp>
        <p:nvSpPr>
          <p:cNvPr id="995" name="Shape 995"/>
          <p:cNvSpPr/>
          <p:nvPr>
            <p:ph type="body" sz="quarter" idx="1"/>
          </p:nvPr>
        </p:nvSpPr>
        <p:spPr>
          <a:prstGeom prst="rect">
            <a:avLst/>
          </a:prstGeom>
        </p:spPr>
        <p:txBody>
          <a:bodyPr/>
          <a:lstStyle/>
          <a:p>
            <a:pPr/>
            <a:r>
              <a:t>In the post-inflation scenario, DM is inhomogeneous at small scales (~AU) which prompts the formation of very small halos of axion DM of typical size 10^-12 solar masses. </a:t>
            </a:r>
          </a:p>
          <a:p>
            <a:pPr/>
            <a:r>
              <a:t>These MCs could be searched for by micro, pico and femtolensing techniques, allowing to discriminate between different DM models. </a:t>
            </a:r>
          </a:p>
          <a:p>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5" name="Shape 1005"/>
          <p:cNvSpPr/>
          <p:nvPr>
            <p:ph type="sldImg"/>
          </p:nvPr>
        </p:nvSpPr>
        <p:spPr>
          <a:prstGeom prst="rect">
            <a:avLst/>
          </a:prstGeom>
        </p:spPr>
        <p:txBody>
          <a:bodyPr/>
          <a:lstStyle/>
          <a:p>
            <a:pPr/>
          </a:p>
        </p:txBody>
      </p:sp>
      <p:sp>
        <p:nvSpPr>
          <p:cNvPr id="1006" name="Shape 1006"/>
          <p:cNvSpPr/>
          <p:nvPr>
            <p:ph type="body" sz="quarter" idx="1"/>
          </p:nvPr>
        </p:nvSpPr>
        <p:spPr>
          <a:prstGeom prst="rect">
            <a:avLst/>
          </a:prstGeom>
        </p:spPr>
        <p:txBody>
          <a:bodyPr/>
          <a:lstStyle/>
          <a:p>
            <a:pPr/>
            <a:r>
              <a:t>In the post-inflation scenario, DM is inhomogeneous at small scales (~AU) which prompts the formation of very small halos of axion DM of typical size 10^-12 solar masses. </a:t>
            </a:r>
          </a:p>
          <a:p>
            <a:pPr/>
            <a:r>
              <a:t>These MCs could be searched for by micro, pico and femtolensing techniques, allowing to discriminate between different DM models. </a:t>
            </a:r>
          </a:p>
          <a:p>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4" name="Shape 1014"/>
          <p:cNvSpPr/>
          <p:nvPr>
            <p:ph type="sldImg"/>
          </p:nvPr>
        </p:nvSpPr>
        <p:spPr>
          <a:prstGeom prst="rect">
            <a:avLst/>
          </a:prstGeom>
        </p:spPr>
        <p:txBody>
          <a:bodyPr/>
          <a:lstStyle/>
          <a:p>
            <a:pPr/>
          </a:p>
        </p:txBody>
      </p:sp>
      <p:sp>
        <p:nvSpPr>
          <p:cNvPr id="1015" name="Shape 1015"/>
          <p:cNvSpPr/>
          <p:nvPr>
            <p:ph type="body" sz="quarter" idx="1"/>
          </p:nvPr>
        </p:nvSpPr>
        <p:spPr>
          <a:prstGeom prst="rect">
            <a:avLst/>
          </a:prstGeom>
        </p:spPr>
        <p:txBody>
          <a:bodyPr/>
          <a:lstStyle/>
          <a:p>
            <a:pPr/>
            <a:r>
              <a:t>In the post-inflation scenario, DM is inhomogeneous at small scales (~AU) which prompts the formation of very small halos of axion DM of typical size 10^-12 solar masses. </a:t>
            </a:r>
          </a:p>
          <a:p>
            <a:pPr/>
            <a:r>
              <a:t>These MCs could be searched for by micro, pico and femtolensing techniques, allowing to discriminate between different DM models. </a:t>
            </a:r>
          </a:p>
          <a:p>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Shape 342"/>
          <p:cNvSpPr/>
          <p:nvPr>
            <p:ph type="sldImg"/>
          </p:nvPr>
        </p:nvSpPr>
        <p:spPr>
          <a:prstGeom prst="rect">
            <a:avLst/>
          </a:prstGeom>
        </p:spPr>
        <p:txBody>
          <a:bodyPr/>
          <a:lstStyle/>
          <a:p>
            <a:pPr/>
          </a:p>
        </p:txBody>
      </p:sp>
      <p:sp>
        <p:nvSpPr>
          <p:cNvPr id="343" name="Shape 343"/>
          <p:cNvSpPr/>
          <p:nvPr>
            <p:ph type="body" sz="quarter" idx="1"/>
          </p:nvPr>
        </p:nvSpPr>
        <p:spPr>
          <a:prstGeom prst="rect">
            <a:avLst/>
          </a:prstGeom>
        </p:spPr>
        <p:txBody>
          <a:bodyPr/>
          <a:lstStyle/>
          <a:p>
            <a:pPr/>
            <a:r>
              <a:t>It is interesting to note that the required PQ symmetries can be very esily embedded in extensions of the SM and they appear generically in string theory. </a:t>
            </a:r>
          </a:p>
          <a:p>
            <a:pPr/>
            <a:r>
              <a:t>Perhaps the axion is even a requirement of QG as a theory with different "choices" of non-dynamical theta could lead to de-Sitter vacua, which are strictly inconsistent. </a:t>
            </a:r>
          </a:p>
          <a:p>
            <a:pPr/>
            <a:r>
              <a:t>Unfortunately, the accesible LE phenomenology is largely insensitive to the concrete theory as the EFT is mostly determined from the U(1) symmetry. This implies that axions (as well as other similar particles) have a concrete set of possible interations with SM, which we can use to test the Dm hypothesis. </a:t>
            </a:r>
          </a:p>
          <a:p>
            <a:pPr/>
            <a:r>
              <a:t>Among those, the most relevant turns out to be the coupling to photons.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Shape 384"/>
          <p:cNvSpPr/>
          <p:nvPr>
            <p:ph type="sldImg"/>
          </p:nvPr>
        </p:nvSpPr>
        <p:spPr>
          <a:prstGeom prst="rect">
            <a:avLst/>
          </a:prstGeom>
        </p:spPr>
        <p:txBody>
          <a:bodyPr/>
          <a:lstStyle/>
          <a:p>
            <a:pPr/>
          </a:p>
        </p:txBody>
      </p:sp>
      <p:sp>
        <p:nvSpPr>
          <p:cNvPr id="385" name="Shape 385"/>
          <p:cNvSpPr/>
          <p:nvPr>
            <p:ph type="body" sz="quarter" idx="1"/>
          </p:nvPr>
        </p:nvSpPr>
        <p:spPr>
          <a:prstGeom prst="rect">
            <a:avLst/>
          </a:prstGeom>
        </p:spPr>
        <p:txBody>
          <a:bodyPr/>
          <a:lstStyle/>
          <a:p>
            <a:pPr defTabSz="584200">
              <a:lnSpc>
                <a:spcPct val="100000"/>
              </a:lnSpc>
              <a:defRPr sz="1600">
                <a:latin typeface="Lucida Grande"/>
                <a:ea typeface="Lucida Grande"/>
                <a:cs typeface="Lucida Grande"/>
                <a:sym typeface="Lucida Grande"/>
              </a:defRPr>
            </a:pPr>
            <a:r>
              <a:t>The following graph summarises the status of the knowledge about the axion decay constant, which controls the size of interactions of axions. </a:t>
            </a:r>
          </a:p>
          <a:p>
            <a:pPr defTabSz="584200">
              <a:lnSpc>
                <a:spcPct val="100000"/>
              </a:lnSpc>
              <a:defRPr sz="1600">
                <a:latin typeface="Lucida Grande"/>
                <a:ea typeface="Lucida Grande"/>
                <a:cs typeface="Lucida Grande"/>
                <a:sym typeface="Lucida Grande"/>
              </a:defRPr>
            </a:pPr>
            <a:r>
              <a:t>Small fa means less suppressed interactions and mass, so much that axions could be effectively radiated from stars altering its evolution. </a:t>
            </a:r>
          </a:p>
          <a:p>
            <a:pPr defTabSz="584200">
              <a:lnSpc>
                <a:spcPct val="100000"/>
              </a:lnSpc>
              <a:defRPr sz="1600">
                <a:latin typeface="Lucida Grande"/>
                <a:ea typeface="Lucida Grande"/>
                <a:cs typeface="Lucida Grande"/>
                <a:sym typeface="Lucida Grande"/>
              </a:defRPr>
            </a:pPr>
            <a:r>
              <a:t>This is genrally regarded as contrary to observations, except in some interesting borderline situations, so most of the parameter space is excluded although the boundary at meV masses could be preferred. </a:t>
            </a:r>
          </a:p>
          <a:p>
            <a:pPr defTabSz="584200">
              <a:lnSpc>
                <a:spcPct val="100000"/>
              </a:lnSpc>
              <a:defRPr sz="1600">
                <a:latin typeface="Lucida Grande"/>
                <a:ea typeface="Lucida Grande"/>
                <a:cs typeface="Lucida Grande"/>
                <a:sym typeface="Lucida Grande"/>
              </a:defRPr>
            </a:pPr>
            <a:r>
              <a:t>At the low-masses axions are ultra weakly interacting and very difficult to detect, but they might be prone to gravity effects like the superradiance of black-hole angular momentum if the Schwarzschild radius would coincide with the axion mass. Since BHs with spin are measured, some region of parameter space is disfavoured. This leaves a huge parameter space where axions can be DM.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5" name="Shape 435"/>
          <p:cNvSpPr/>
          <p:nvPr>
            <p:ph type="sldImg"/>
          </p:nvPr>
        </p:nvSpPr>
        <p:spPr>
          <a:prstGeom prst="rect">
            <a:avLst/>
          </a:prstGeom>
        </p:spPr>
        <p:txBody>
          <a:bodyPr/>
          <a:lstStyle/>
          <a:p>
            <a:pPr/>
          </a:p>
        </p:txBody>
      </p:sp>
      <p:sp>
        <p:nvSpPr>
          <p:cNvPr id="436" name="Shape 436"/>
          <p:cNvSpPr/>
          <p:nvPr>
            <p:ph type="body" sz="quarter" idx="1"/>
          </p:nvPr>
        </p:nvSpPr>
        <p:spPr>
          <a:prstGeom prst="rect">
            <a:avLst/>
          </a:prstGeom>
        </p:spPr>
        <p:txBody>
          <a:bodyPr/>
          <a:lstStyle/>
          <a:p>
            <a:pPr defTabSz="584200">
              <a:lnSpc>
                <a:spcPct val="100000"/>
              </a:lnSpc>
              <a:defRPr sz="1600">
                <a:latin typeface="Lucida Grande"/>
                <a:ea typeface="Lucida Grande"/>
                <a:cs typeface="Lucida Grande"/>
                <a:sym typeface="Lucida Grande"/>
              </a:defRPr>
            </a:pPr>
            <a:r>
              <a:t>In this range axions are very light and weakly interacting. The few of them produced thermally are hot DM or radiation but negligible.</a:t>
            </a:r>
          </a:p>
          <a:p>
            <a:pPr defTabSz="584200">
              <a:lnSpc>
                <a:spcPct val="100000"/>
              </a:lnSpc>
              <a:defRPr sz="1600">
                <a:latin typeface="Lucida Grande"/>
                <a:ea typeface="Lucida Grande"/>
                <a:cs typeface="Lucida Grande"/>
                <a:sym typeface="Lucida Grande"/>
              </a:defRPr>
            </a:pPr>
            <a:r>
              <a:t>The realignment mechanism is non-thermal and produces CDM, with potentially sufficient abundance in all the remaining WIndow. </a:t>
            </a:r>
          </a:p>
          <a:p>
            <a:pPr defTabSz="584200">
              <a:lnSpc>
                <a:spcPct val="100000"/>
              </a:lnSpc>
              <a:defRPr sz="1600">
                <a:latin typeface="Lucida Grande"/>
                <a:ea typeface="Lucida Grande"/>
                <a:cs typeface="Lucida Grande"/>
                <a:sym typeface="Lucida Grande"/>
              </a:defRPr>
            </a:pPr>
            <a:r>
              <a:t>There is some gain in discussing this further. </a:t>
            </a:r>
          </a:p>
          <a:p>
            <a:pPr defTabSz="584200">
              <a:lnSpc>
                <a:spcPct val="100000"/>
              </a:lnSpc>
              <a:defRPr sz="1600">
                <a:latin typeface="Lucida Grande"/>
                <a:ea typeface="Lucida Grande"/>
                <a:cs typeface="Lucida Grande"/>
                <a:sym typeface="Lucida Grande"/>
              </a:defRPr>
            </a:pPr>
            <a:r>
              <a:t>Since axions are produced non-thermally, their initial conditions play an important role. </a:t>
            </a:r>
          </a:p>
          <a:p>
            <a:pPr defTabSz="584200">
              <a:lnSpc>
                <a:spcPct val="100000"/>
              </a:lnSpc>
              <a:defRPr sz="1600">
                <a:latin typeface="Lucida Grande"/>
                <a:ea typeface="Lucida Grande"/>
                <a:cs typeface="Lucida Grande"/>
                <a:sym typeface="Lucida Grande"/>
              </a:defRPr>
            </a:pPr>
            <a:r>
              <a:t>If cosmic inflation happens when the axion is a good degree of freedom, a small causal region where the axion VEV had time to become homogeneous grows to the size of our observable Universe. </a:t>
            </a:r>
          </a:p>
          <a:p>
            <a:pPr defTabSz="584200">
              <a:lnSpc>
                <a:spcPct val="100000"/>
              </a:lnSpc>
              <a:defRPr sz="1600">
                <a:latin typeface="Lucida Grande"/>
                <a:ea typeface="Lucida Grande"/>
                <a:cs typeface="Lucida Grande"/>
                <a:sym typeface="Lucida Grande"/>
              </a:defRPr>
            </a:pPr>
            <a:r>
              <a:t>By anthropic arguments we can conclude that the IC was such that the DM abundance allowed observers like us in the Universe. </a:t>
            </a:r>
          </a:p>
          <a:p>
            <a:pPr defTabSz="584200">
              <a:lnSpc>
                <a:spcPct val="100000"/>
              </a:lnSpc>
              <a:defRPr sz="1600">
                <a:latin typeface="Lucida Grande"/>
                <a:ea typeface="Lucida Grande"/>
                <a:cs typeface="Lucida Grande"/>
                <a:sym typeface="Lucida Grande"/>
              </a:defRPr>
            </a:pPr>
            <a:r>
              <a:t>In this case, essentially the allowed range is viable. </a:t>
            </a:r>
          </a:p>
          <a:p>
            <a:pPr defTabSz="584200">
              <a:lnSpc>
                <a:spcPct val="100000"/>
              </a:lnSpc>
              <a:defRPr sz="1600">
                <a:latin typeface="Lucida Grande"/>
                <a:ea typeface="Lucida Grande"/>
                <a:cs typeface="Lucida Grande"/>
                <a:sym typeface="Lucida Grande"/>
              </a:defRPr>
            </a:pPr>
          </a:p>
          <a:p>
            <a:pPr defTabSz="584200">
              <a:lnSpc>
                <a:spcPct val="100000"/>
              </a:lnSpc>
              <a:defRPr sz="1600">
                <a:latin typeface="Lucida Grande"/>
                <a:ea typeface="Lucida Grande"/>
                <a:cs typeface="Lucida Grande"/>
                <a:sym typeface="Lucida Grande"/>
              </a:defRPr>
            </a:pPr>
            <a:r>
              <a:t>On the other hand, if the axion appears as an effective dof after a phase transition AFTER inflation, its IC have to be different in causally disconnected patches of the Universe and the uncertainty over initial conditions is averaged out. </a:t>
            </a:r>
          </a:p>
          <a:p>
            <a:pPr defTabSz="584200">
              <a:lnSpc>
                <a:spcPct val="100000"/>
              </a:lnSpc>
              <a:defRPr sz="1600">
                <a:latin typeface="Lucida Grande"/>
                <a:ea typeface="Lucida Grande"/>
                <a:cs typeface="Lucida Grande"/>
                <a:sym typeface="Lucida Grande"/>
              </a:defRPr>
            </a:pPr>
            <a:r>
              <a:t>In this case there should be possible to make a prediction of the axion mass that gives the relic density -&gt; this will be extremely important for the detection of axion DM.  </a:t>
            </a:r>
          </a:p>
          <a:p>
            <a:pPr defTabSz="584200">
              <a:lnSpc>
                <a:spcPct val="100000"/>
              </a:lnSpc>
              <a:defRPr sz="1600">
                <a:latin typeface="Lucida Grande"/>
                <a:ea typeface="Lucida Grande"/>
                <a:cs typeface="Lucida Grande"/>
                <a:sym typeface="Lucida Grande"/>
              </a:defRPr>
            </a:pPr>
            <a:r>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2" name="Shape 802"/>
          <p:cNvSpPr/>
          <p:nvPr>
            <p:ph type="sldImg"/>
          </p:nvPr>
        </p:nvSpPr>
        <p:spPr>
          <a:prstGeom prst="rect">
            <a:avLst/>
          </a:prstGeom>
        </p:spPr>
        <p:txBody>
          <a:bodyPr/>
          <a:lstStyle/>
          <a:p>
            <a:pPr/>
          </a:p>
        </p:txBody>
      </p:sp>
      <p:sp>
        <p:nvSpPr>
          <p:cNvPr id="803" name="Shape 803"/>
          <p:cNvSpPr/>
          <p:nvPr>
            <p:ph type="body" sz="quarter" idx="1"/>
          </p:nvPr>
        </p:nvSpPr>
        <p:spPr>
          <a:prstGeom prst="rect">
            <a:avLst/>
          </a:prstGeom>
        </p:spPr>
        <p:txBody>
          <a:bodyPr/>
          <a:lstStyle/>
          <a:p>
            <a:pPr/>
            <a:r>
              <a:t>In the post-inflation scenario, cosmic strings form when the axion is an angular field. </a:t>
            </a:r>
          </a:p>
          <a:p>
            <a:pPr/>
            <a:r>
              <a:t>A huge energy is stored in the string gradients that can potentially produce more axions, complicating the estimation of the DM mass. </a:t>
            </a:r>
          </a:p>
          <a:p>
            <a:pPr/>
            <a:r>
              <a:t>This can be in pcinciple estimated with numerical simulations although a huge dynamical range is required. </a:t>
            </a:r>
          </a:p>
          <a:p>
            <a:pPr/>
            <a:r>
              <a:t>After having almost exhausted the HCP capabilities, we want to develop AMR to improve the dynamical range and pinpoint the axion mass.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3" name="Shape 843"/>
          <p:cNvSpPr/>
          <p:nvPr>
            <p:ph type="sldImg"/>
          </p:nvPr>
        </p:nvSpPr>
        <p:spPr>
          <a:prstGeom prst="rect">
            <a:avLst/>
          </a:prstGeom>
        </p:spPr>
        <p:txBody>
          <a:bodyPr/>
          <a:lstStyle/>
          <a:p>
            <a:pPr/>
          </a:p>
        </p:txBody>
      </p:sp>
      <p:sp>
        <p:nvSpPr>
          <p:cNvPr id="844" name="Shape 844"/>
          <p:cNvSpPr/>
          <p:nvPr>
            <p:ph type="body" sz="quarter" idx="1"/>
          </p:nvPr>
        </p:nvSpPr>
        <p:spPr>
          <a:prstGeom prst="rect">
            <a:avLst/>
          </a:prstGeom>
        </p:spPr>
        <p:txBody>
          <a:bodyPr/>
          <a:lstStyle/>
          <a:p>
            <a:pPr/>
            <a:r>
              <a:t>In the post-inflation scenario, cosmic strings form when the axion is an angular field. </a:t>
            </a:r>
          </a:p>
          <a:p>
            <a:pPr/>
            <a:r>
              <a:t>A huge energy is stored in the string gradients that can potentially produce more axions, complicating the estimation of the DM mass. </a:t>
            </a:r>
          </a:p>
          <a:p>
            <a:pPr/>
            <a:r>
              <a:t>This can be in pcinciple estimated with numerical simulations although a huge dynamical range is required. </a:t>
            </a:r>
          </a:p>
          <a:p>
            <a:pPr/>
            <a:r>
              <a:t>After having almost exhausted the HCP capabilities, we want to develop AMR to improve the dynamical range and pinpoint the axion mass.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0" name="Shape 890"/>
          <p:cNvSpPr/>
          <p:nvPr>
            <p:ph type="sldImg"/>
          </p:nvPr>
        </p:nvSpPr>
        <p:spPr>
          <a:prstGeom prst="rect">
            <a:avLst/>
          </a:prstGeom>
        </p:spPr>
        <p:txBody>
          <a:bodyPr/>
          <a:lstStyle/>
          <a:p>
            <a:pPr/>
          </a:p>
        </p:txBody>
      </p:sp>
      <p:sp>
        <p:nvSpPr>
          <p:cNvPr id="891" name="Shape 891"/>
          <p:cNvSpPr/>
          <p:nvPr>
            <p:ph type="body" sz="quarter" idx="1"/>
          </p:nvPr>
        </p:nvSpPr>
        <p:spPr>
          <a:prstGeom prst="rect">
            <a:avLst/>
          </a:prstGeom>
        </p:spPr>
        <p:txBody>
          <a:bodyPr/>
          <a:lstStyle/>
          <a:p>
            <a:pPr/>
            <a:r>
              <a:t>In the post-inflation scenario, cosmic strings form when the axion is an angular field. </a:t>
            </a:r>
          </a:p>
          <a:p>
            <a:pPr/>
            <a:r>
              <a:t>A huge energy is stored in the string gradients that can potentially produce more axions, complicating the estimation of the DM mass. </a:t>
            </a:r>
          </a:p>
          <a:p>
            <a:pPr/>
            <a:r>
              <a:t>This can be in pcinciple estimated with numerical simulations although a huge dynamical range is required. </a:t>
            </a:r>
          </a:p>
          <a:p>
            <a:pPr/>
            <a:r>
              <a:t>After having almost exhausted the HCP capabilities, we want to develop AMR to improve the dynamical range and pinpoint the axion mass.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7" name="Shape 917"/>
          <p:cNvSpPr/>
          <p:nvPr>
            <p:ph type="sldImg"/>
          </p:nvPr>
        </p:nvSpPr>
        <p:spPr>
          <a:prstGeom prst="rect">
            <a:avLst/>
          </a:prstGeom>
        </p:spPr>
        <p:txBody>
          <a:bodyPr/>
          <a:lstStyle/>
          <a:p>
            <a:pPr/>
          </a:p>
        </p:txBody>
      </p:sp>
      <p:sp>
        <p:nvSpPr>
          <p:cNvPr id="918" name="Shape 918"/>
          <p:cNvSpPr/>
          <p:nvPr>
            <p:ph type="body" sz="quarter" idx="1"/>
          </p:nvPr>
        </p:nvSpPr>
        <p:spPr>
          <a:prstGeom prst="rect">
            <a:avLst/>
          </a:prstGeom>
        </p:spPr>
        <p:txBody>
          <a:bodyPr/>
          <a:lstStyle/>
          <a:p>
            <a:pPr/>
            <a:r>
              <a:t>In the post-inflation scenario, cosmic strings form when the axion is an angular field. </a:t>
            </a:r>
          </a:p>
          <a:p>
            <a:pPr/>
            <a:r>
              <a:t>A huge energy is stored in the string gradients that can potentially produce more axions, complicating the estimation of the DM mass. </a:t>
            </a:r>
          </a:p>
          <a:p>
            <a:pPr/>
            <a:r>
              <a:t>This can be in pcinciple estimated with numerical simulations although a huge dynamical range is required. </a:t>
            </a:r>
          </a:p>
          <a:p>
            <a:pPr/>
            <a:r>
              <a:t>After having almost exhausted the HCP capabilities, we want to develop AMR to improve the dynamical range and pinpoint the axion mass.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8" name="Shape 928"/>
          <p:cNvSpPr/>
          <p:nvPr>
            <p:ph type="sldImg"/>
          </p:nvPr>
        </p:nvSpPr>
        <p:spPr>
          <a:prstGeom prst="rect">
            <a:avLst/>
          </a:prstGeom>
        </p:spPr>
        <p:txBody>
          <a:bodyPr/>
          <a:lstStyle/>
          <a:p>
            <a:pPr/>
          </a:p>
        </p:txBody>
      </p:sp>
      <p:sp>
        <p:nvSpPr>
          <p:cNvPr id="929" name="Shape 929"/>
          <p:cNvSpPr/>
          <p:nvPr>
            <p:ph type="body" sz="quarter" idx="1"/>
          </p:nvPr>
        </p:nvSpPr>
        <p:spPr>
          <a:prstGeom prst="rect">
            <a:avLst/>
          </a:prstGeom>
        </p:spPr>
        <p:txBody>
          <a:bodyPr/>
          <a:lstStyle/>
          <a:p>
            <a:pPr/>
            <a:r>
              <a:t>In the post-inflation scenario, cosmic strings form when the axion is an angular field. </a:t>
            </a:r>
          </a:p>
          <a:p>
            <a:pPr/>
            <a:r>
              <a:t>A huge energy is stored in the string gradients that can potentially produce more axions, complicating the estimation of the DM mass. </a:t>
            </a:r>
          </a:p>
          <a:p>
            <a:pPr/>
            <a:r>
              <a:t>This can be in pcinciple estimated with numerical simulations although a huge dynamical range is required. </a:t>
            </a:r>
          </a:p>
          <a:p>
            <a:pPr/>
            <a:r>
              <a:t>After having almost exhausted the HCP capabilities, we want to develop AMR to improve the dynamical range and pinpoint the axion mass.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bg>
      <p:bgPr>
        <a:solidFill>
          <a:srgbClr val="003462"/>
        </a:solidFill>
      </p:bgPr>
    </p:bg>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47162"/>
            <a:ext cx="21971003" cy="636979"/>
          </a:xfrm>
          <a:prstGeom prst="rect">
            <a:avLst/>
          </a:prstGeom>
        </p:spPr>
        <p:txBody>
          <a:bodyPr lIns="45719" tIns="45719" rIns="45719" bIns="45719"/>
          <a:lstStyle>
            <a:lvl1pPr marL="0" indent="0" defTabSz="825500">
              <a:lnSpc>
                <a:spcPct val="100000"/>
              </a:lnSpc>
              <a:spcBef>
                <a:spcPts val="0"/>
              </a:spcBef>
              <a:buSzTx/>
              <a:buNone/>
              <a:defRPr b="1" sz="3600">
                <a:solidFill>
                  <a:srgbClr val="FFFFFF"/>
                </a:solidFill>
              </a:defRPr>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solidFill>
                  <a:srgbClr val="FFFFFF"/>
                </a:solidFill>
              </a:defRPr>
            </a:lvl1pPr>
          </a:lstStyle>
          <a:p>
            <a:pPr/>
            <a:r>
              <a:t>Presentation Title</a:t>
            </a:r>
          </a:p>
        </p:txBody>
      </p:sp>
      <p:sp>
        <p:nvSpPr>
          <p:cNvPr id="13" name="Body Level One…"/>
          <p:cNvSpPr txBox="1"/>
          <p:nvPr>
            <p:ph type="body" sz="quarter" idx="1" hasCustomPrompt="1"/>
          </p:nvPr>
        </p:nvSpPr>
        <p:spPr>
          <a:xfrm>
            <a:off x="1201342" y="7210490"/>
            <a:ext cx="21971001" cy="1905001"/>
          </a:xfrm>
          <a:prstGeom prst="rect">
            <a:avLst/>
          </a:prstGeom>
        </p:spPr>
        <p:txBody>
          <a:bodyPr/>
          <a:lstStyle>
            <a:lvl1pPr marL="0" indent="0" defTabSz="825500">
              <a:lnSpc>
                <a:spcPct val="100000"/>
              </a:lnSpc>
              <a:spcBef>
                <a:spcPts val="0"/>
              </a:spcBef>
              <a:buSzTx/>
              <a:buNone/>
              <a:defRPr b="1" sz="5500">
                <a:solidFill>
                  <a:schemeClr val="accent1"/>
                </a:solidFill>
              </a:defRPr>
            </a:lvl1pPr>
            <a:lvl2pPr marL="0" indent="457200" defTabSz="825500">
              <a:lnSpc>
                <a:spcPct val="100000"/>
              </a:lnSpc>
              <a:spcBef>
                <a:spcPts val="0"/>
              </a:spcBef>
              <a:buSzTx/>
              <a:buNone/>
              <a:defRPr b="1" sz="5500">
                <a:solidFill>
                  <a:schemeClr val="accent1"/>
                </a:solidFill>
              </a:defRPr>
            </a:lvl2pPr>
            <a:lvl3pPr marL="0" indent="914400" defTabSz="825500">
              <a:lnSpc>
                <a:spcPct val="100000"/>
              </a:lnSpc>
              <a:spcBef>
                <a:spcPts val="0"/>
              </a:spcBef>
              <a:buSzTx/>
              <a:buNone/>
              <a:defRPr b="1" sz="5500">
                <a:solidFill>
                  <a:schemeClr val="accent1"/>
                </a:solidFill>
              </a:defRPr>
            </a:lvl3pPr>
            <a:lvl4pPr marL="0" indent="1371600" defTabSz="825500">
              <a:lnSpc>
                <a:spcPct val="100000"/>
              </a:lnSpc>
              <a:spcBef>
                <a:spcPts val="0"/>
              </a:spcBef>
              <a:buSzTx/>
              <a:buNone/>
              <a:defRPr b="1" sz="5500">
                <a:solidFill>
                  <a:schemeClr val="accent1"/>
                </a:solidFill>
              </a:defRPr>
            </a:lvl4pPr>
            <a:lvl5pPr marL="0" indent="1828800" defTabSz="825500">
              <a:lnSpc>
                <a:spcPct val="100000"/>
              </a:lnSpc>
              <a:spcBef>
                <a:spcPts val="0"/>
              </a:spcBef>
              <a:buSzTx/>
              <a:buNone/>
              <a:defRPr b="1" sz="5500">
                <a:solidFill>
                  <a:schemeClr val="accent1"/>
                </a:solidFill>
              </a:defRPr>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solidFill>
                  <a:schemeClr val="accent1">
                    <a:hueOff val="114395"/>
                    <a:lumOff val="-24975"/>
                  </a:schemeClr>
                </a:solidFill>
              </a:defRPr>
            </a:lvl1pPr>
            <a:lvl2pPr marL="0" indent="457200" algn="ctr">
              <a:lnSpc>
                <a:spcPct val="80000"/>
              </a:lnSpc>
              <a:spcBef>
                <a:spcPts val="0"/>
              </a:spcBef>
              <a:buSzTx/>
              <a:buNone/>
              <a:defRPr b="1" spc="-250" sz="25000">
                <a:solidFill>
                  <a:schemeClr val="accent1">
                    <a:hueOff val="114395"/>
                    <a:lumOff val="-24975"/>
                  </a:schemeClr>
                </a:solidFill>
              </a:defRPr>
            </a:lvl2pPr>
            <a:lvl3pPr marL="0" indent="914400" algn="ctr">
              <a:lnSpc>
                <a:spcPct val="80000"/>
              </a:lnSpc>
              <a:spcBef>
                <a:spcPts val="0"/>
              </a:spcBef>
              <a:buSzTx/>
              <a:buNone/>
              <a:defRPr b="1" spc="-250" sz="25000">
                <a:solidFill>
                  <a:schemeClr val="accent1">
                    <a:hueOff val="114395"/>
                    <a:lumOff val="-24975"/>
                  </a:schemeClr>
                </a:solidFill>
              </a:defRPr>
            </a:lvl3pPr>
            <a:lvl4pPr marL="0" indent="1371600" algn="ctr">
              <a:lnSpc>
                <a:spcPct val="80000"/>
              </a:lnSpc>
              <a:spcBef>
                <a:spcPts val="0"/>
              </a:spcBef>
              <a:buSzTx/>
              <a:buNone/>
              <a:defRPr b="1" spc="-250" sz="25000">
                <a:solidFill>
                  <a:schemeClr val="accent1">
                    <a:hueOff val="114395"/>
                    <a:lumOff val="-24975"/>
                  </a:schemeClr>
                </a:solidFill>
              </a:defRPr>
            </a:lvl4pPr>
            <a:lvl5pPr marL="0" indent="1828800" algn="ctr">
              <a:lnSpc>
                <a:spcPct val="80000"/>
              </a:lnSpc>
              <a:spcBef>
                <a:spcPts val="0"/>
              </a:spcBef>
              <a:buSzTx/>
              <a:buNone/>
              <a:defRPr b="1" spc="-250" sz="25000">
                <a:solidFill>
                  <a:schemeClr val="accent1">
                    <a:hueOff val="114395"/>
                    <a:lumOff val="-24975"/>
                  </a:schemeClr>
                </a:solidFill>
              </a:defRPr>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1pPr>
            <a:lvl2pPr marL="638923" indent="-127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2pPr>
            <a:lvl3pPr marL="638923" indent="4445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3pPr>
            <a:lvl4pPr marL="638923" indent="9017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4pPr>
            <a:lvl5pPr marL="638923" indent="13589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617931575_1991x1322.jpg"/>
          <p:cNvSpPr/>
          <p:nvPr>
            <p:ph type="pic" sz="quarter" idx="21"/>
          </p:nvPr>
        </p:nvSpPr>
        <p:spPr>
          <a:xfrm>
            <a:off x="15436504" y="1270000"/>
            <a:ext cx="8167167" cy="5422900"/>
          </a:xfrm>
          <a:prstGeom prst="rect">
            <a:avLst/>
          </a:prstGeom>
        </p:spPr>
        <p:txBody>
          <a:bodyPr lIns="91439" tIns="45719" rIns="91439" bIns="45719">
            <a:noAutofit/>
          </a:bodyPr>
          <a:lstStyle/>
          <a:p>
            <a:pPr/>
          </a:p>
        </p:txBody>
      </p:sp>
      <p:sp>
        <p:nvSpPr>
          <p:cNvPr id="125" name="740627569_2880x1920.jpg"/>
          <p:cNvSpPr/>
          <p:nvPr>
            <p:ph type="pic" sz="quarter" idx="22"/>
          </p:nvPr>
        </p:nvSpPr>
        <p:spPr>
          <a:xfrm>
            <a:off x="15461772" y="7085972"/>
            <a:ext cx="8148414" cy="5432276"/>
          </a:xfrm>
          <a:prstGeom prst="rect">
            <a:avLst/>
          </a:prstGeom>
        </p:spPr>
        <p:txBody>
          <a:bodyPr lIns="91439" tIns="45719" rIns="91439" bIns="45719">
            <a:noAutofit/>
          </a:bodyPr>
          <a:lstStyle/>
          <a:p>
            <a:pPr/>
          </a:p>
        </p:txBody>
      </p:sp>
      <p:sp>
        <p:nvSpPr>
          <p:cNvPr id="126" name="996267730_2880x1920.jpg"/>
          <p:cNvSpPr/>
          <p:nvPr>
            <p:ph type="pic" idx="23"/>
          </p:nvPr>
        </p:nvSpPr>
        <p:spPr>
          <a:xfrm>
            <a:off x="-124635" y="1270000"/>
            <a:ext cx="16859219" cy="11239479"/>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996267730_2880x1920.jpg"/>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aiana">
    <p:bg>
      <p:bgPr>
        <a:solidFill>
          <a:srgbClr val="000000"/>
        </a:solidFill>
      </p:bgPr>
    </p:bg>
    <p:spTree>
      <p:nvGrpSpPr>
        <p:cNvPr id="1" name=""/>
        <p:cNvGrpSpPr/>
        <p:nvPr/>
      </p:nvGrpSpPr>
      <p:grpSpPr>
        <a:xfrm>
          <a:off x="0" y="0"/>
          <a:ext cx="0" cy="0"/>
          <a:chOff x="0" y="0"/>
          <a:chExt cx="0" cy="0"/>
        </a:xfrm>
      </p:grpSpPr>
      <p:sp>
        <p:nvSpPr>
          <p:cNvPr id="149" name="Rectangle"/>
          <p:cNvSpPr/>
          <p:nvPr/>
        </p:nvSpPr>
        <p:spPr>
          <a:xfrm>
            <a:off x="-1179711" y="-544711"/>
            <a:ext cx="25773857" cy="1781613"/>
          </a:xfrm>
          <a:prstGeom prst="rect">
            <a:avLst/>
          </a:prstGeom>
          <a:solidFill>
            <a:schemeClr val="accent1"/>
          </a:solidFill>
          <a:ln w="12700">
            <a:miter lim="400000"/>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150" name="Title Text"/>
          <p:cNvSpPr txBox="1"/>
          <p:nvPr>
            <p:ph type="title"/>
          </p:nvPr>
        </p:nvSpPr>
        <p:spPr>
          <a:xfrm>
            <a:off x="3678659" y="125015"/>
            <a:ext cx="17222159" cy="1041426"/>
          </a:xfrm>
          <a:prstGeom prst="rect">
            <a:avLst/>
          </a:prstGeom>
        </p:spPr>
        <p:txBody>
          <a:bodyPr lIns="71437" tIns="71437" rIns="71437" bIns="71437"/>
          <a:lstStyle>
            <a:lvl1pPr algn="ctr" defTabSz="821531">
              <a:lnSpc>
                <a:spcPct val="100000"/>
              </a:lnSpc>
              <a:defRPr spc="0" sz="6200">
                <a:solidFill>
                  <a:srgbClr val="FFFFFF"/>
                </a:solidFill>
                <a:latin typeface="Arial Narrow"/>
                <a:ea typeface="Arial Narrow"/>
                <a:cs typeface="Arial Narrow"/>
                <a:sym typeface="Arial Narrow"/>
              </a:defRPr>
            </a:lvl1pPr>
          </a:lstStyle>
          <a:p>
            <a:pPr/>
            <a:r>
              <a:t>Title Text</a:t>
            </a:r>
          </a:p>
        </p:txBody>
      </p:sp>
      <p:sp>
        <p:nvSpPr>
          <p:cNvPr id="151" name="Text ...  1"/>
          <p:cNvSpPr txBox="1"/>
          <p:nvPr>
            <p:ph type="body" sz="quarter" idx="21"/>
          </p:nvPr>
        </p:nvSpPr>
        <p:spPr>
          <a:xfrm>
            <a:off x="4137421" y="1601379"/>
            <a:ext cx="1820641" cy="701676"/>
          </a:xfrm>
          <a:prstGeom prst="rect">
            <a:avLst/>
          </a:prstGeom>
        </p:spPr>
        <p:txBody>
          <a:bodyPr wrap="none" lIns="71437" tIns="71437" rIns="71437" bIns="71437">
            <a:spAutoFit/>
          </a:bodyPr>
          <a:lstStyle>
            <a:lvl1pPr marL="0" indent="0" defTabSz="821531">
              <a:lnSpc>
                <a:spcPct val="100000"/>
              </a:lnSpc>
              <a:spcBef>
                <a:spcPts val="5900"/>
              </a:spcBef>
              <a:buSzTx/>
              <a:buNone/>
              <a:defRPr b="1" sz="3800">
                <a:latin typeface="Arial Narrow"/>
                <a:ea typeface="Arial Narrow"/>
                <a:cs typeface="Arial Narrow"/>
                <a:sym typeface="Arial Narrow"/>
              </a:defRPr>
            </a:lvl1pPr>
          </a:lstStyle>
          <a:p>
            <a:pPr/>
            <a:r>
              <a:t>Text ...  1</a:t>
            </a:r>
          </a:p>
        </p:txBody>
      </p:sp>
      <p:sp>
        <p:nvSpPr>
          <p:cNvPr id="152" name="Captions. ... 2"/>
          <p:cNvSpPr txBox="1"/>
          <p:nvPr>
            <p:ph type="body" sz="quarter" idx="22"/>
          </p:nvPr>
        </p:nvSpPr>
        <p:spPr>
          <a:xfrm>
            <a:off x="4097996" y="2692161"/>
            <a:ext cx="1780779" cy="485776"/>
          </a:xfrm>
          <a:prstGeom prst="rect">
            <a:avLst/>
          </a:prstGeom>
        </p:spPr>
        <p:txBody>
          <a:bodyPr wrap="none" lIns="71437" tIns="71437" rIns="71437" bIns="71437">
            <a:spAutoFit/>
          </a:bodyPr>
          <a:lstStyle>
            <a:lvl1pPr marL="0" indent="0" algn="ctr" defTabSz="821531">
              <a:lnSpc>
                <a:spcPct val="100000"/>
              </a:lnSpc>
              <a:spcBef>
                <a:spcPts val="0"/>
              </a:spcBef>
              <a:buSzTx/>
              <a:buNone/>
              <a:defRPr b="1" sz="2400">
                <a:latin typeface="Arial Narrow"/>
                <a:ea typeface="Arial Narrow"/>
                <a:cs typeface="Arial Narrow"/>
                <a:sym typeface="Arial Narrow"/>
              </a:defRPr>
            </a:lvl1pPr>
          </a:lstStyle>
          <a:p>
            <a:pPr/>
            <a:r>
              <a:t>Captions. ... 2</a:t>
            </a:r>
          </a:p>
        </p:txBody>
      </p:sp>
      <p:sp>
        <p:nvSpPr>
          <p:cNvPr id="153" name="Reference [citation]"/>
          <p:cNvSpPr txBox="1"/>
          <p:nvPr>
            <p:ph type="body" sz="quarter" idx="23"/>
          </p:nvPr>
        </p:nvSpPr>
        <p:spPr>
          <a:xfrm>
            <a:off x="4028704" y="3572024"/>
            <a:ext cx="2488755" cy="485776"/>
          </a:xfrm>
          <a:prstGeom prst="rect">
            <a:avLst/>
          </a:prstGeom>
        </p:spPr>
        <p:txBody>
          <a:bodyPr wrap="none" lIns="71437" tIns="71437" rIns="71437" bIns="71437">
            <a:spAutoFit/>
          </a:bodyPr>
          <a:lstStyle>
            <a:lvl1pPr marL="0" indent="0" algn="ctr" defTabSz="821531">
              <a:lnSpc>
                <a:spcPct val="100000"/>
              </a:lnSpc>
              <a:spcBef>
                <a:spcPts val="0"/>
              </a:spcBef>
              <a:buSzTx/>
              <a:buNone/>
              <a:defRPr b="1" i="1" sz="2400">
                <a:latin typeface="Arial Narrow"/>
                <a:ea typeface="Arial Narrow"/>
                <a:cs typeface="Arial Narrow"/>
                <a:sym typeface="Arial Narrow"/>
              </a:defRPr>
            </a:lvl1pPr>
          </a:lstStyle>
          <a:p>
            <a:pPr/>
            <a:r>
              <a:t>Reference [citation]</a:t>
            </a:r>
          </a:p>
        </p:txBody>
      </p:sp>
      <p:sp>
        <p:nvSpPr>
          <p:cNvPr id="154" name="Slide Number"/>
          <p:cNvSpPr txBox="1"/>
          <p:nvPr>
            <p:ph type="sldNum" sz="quarter" idx="2"/>
          </p:nvPr>
        </p:nvSpPr>
        <p:spPr>
          <a:xfrm>
            <a:off x="11954103" y="13073062"/>
            <a:ext cx="466269" cy="477671"/>
          </a:xfrm>
          <a:prstGeom prst="rect">
            <a:avLst/>
          </a:prstGeom>
        </p:spPr>
        <p:txBody>
          <a:bodyPr lIns="71437" tIns="71437" rIns="71437" bIns="71437" anchor="t"/>
          <a:lstStyle>
            <a:lvl1pPr defTabSz="821531">
              <a:defRPr sz="22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61" name="Title Text"/>
          <p:cNvSpPr txBox="1"/>
          <p:nvPr>
            <p:ph type="title"/>
          </p:nvPr>
        </p:nvSpPr>
        <p:spPr>
          <a:xfrm>
            <a:off x="4833937" y="2303859"/>
            <a:ext cx="14716126" cy="4643438"/>
          </a:xfrm>
          <a:prstGeom prst="rect">
            <a:avLst/>
          </a:prstGeom>
        </p:spPr>
        <p:txBody>
          <a:bodyPr lIns="71437" tIns="71437" rIns="71437" bIns="71437" anchor="b">
            <a:noAutofit/>
          </a:bodyPr>
          <a:lstStyle>
            <a:lvl1pPr algn="ctr" defTabSz="821531">
              <a:lnSpc>
                <a:spcPct val="100000"/>
              </a:lnSpc>
              <a:defRPr b="0" spc="0" sz="11800">
                <a:solidFill>
                  <a:srgbClr val="000000"/>
                </a:solidFill>
                <a:latin typeface="Gill Sans"/>
                <a:ea typeface="Gill Sans"/>
                <a:cs typeface="Gill Sans"/>
                <a:sym typeface="Gill Sans"/>
              </a:defRPr>
            </a:lvl1pPr>
          </a:lstStyle>
          <a:p>
            <a:pPr/>
            <a:r>
              <a:t>Title Text</a:t>
            </a:r>
          </a:p>
        </p:txBody>
      </p:sp>
      <p:sp>
        <p:nvSpPr>
          <p:cNvPr id="162" name="Body Level One…"/>
          <p:cNvSpPr txBox="1"/>
          <p:nvPr>
            <p:ph type="body" sz="quarter" idx="1"/>
          </p:nvPr>
        </p:nvSpPr>
        <p:spPr>
          <a:xfrm>
            <a:off x="4833937" y="7072312"/>
            <a:ext cx="14716126" cy="1589485"/>
          </a:xfrm>
          <a:prstGeom prst="rect">
            <a:avLst/>
          </a:prstGeom>
        </p:spPr>
        <p:txBody>
          <a:bodyPr lIns="71437" tIns="71437" rIns="71437" bIns="71437">
            <a:noAutofit/>
          </a:bodyPr>
          <a:lstStyle>
            <a:lvl1pPr marL="0" indent="0" algn="ctr" defTabSz="821531">
              <a:lnSpc>
                <a:spcPct val="100000"/>
              </a:lnSpc>
              <a:spcBef>
                <a:spcPts val="0"/>
              </a:spcBef>
              <a:buSzTx/>
              <a:buNone/>
              <a:defRPr sz="5000">
                <a:latin typeface="Gill Sans"/>
                <a:ea typeface="Gill Sans"/>
                <a:cs typeface="Gill Sans"/>
                <a:sym typeface="Gill Sans"/>
              </a:defRPr>
            </a:lvl1pPr>
            <a:lvl2pPr marL="0" indent="0" algn="ctr" defTabSz="821531">
              <a:lnSpc>
                <a:spcPct val="100000"/>
              </a:lnSpc>
              <a:spcBef>
                <a:spcPts val="0"/>
              </a:spcBef>
              <a:buSzTx/>
              <a:buNone/>
              <a:defRPr sz="5000">
                <a:latin typeface="Gill Sans"/>
                <a:ea typeface="Gill Sans"/>
                <a:cs typeface="Gill Sans"/>
                <a:sym typeface="Gill Sans"/>
              </a:defRPr>
            </a:lvl2pPr>
            <a:lvl3pPr marL="0" indent="0" algn="ctr" defTabSz="821531">
              <a:lnSpc>
                <a:spcPct val="100000"/>
              </a:lnSpc>
              <a:spcBef>
                <a:spcPts val="0"/>
              </a:spcBef>
              <a:buSzTx/>
              <a:buNone/>
              <a:defRPr sz="5000">
                <a:latin typeface="Gill Sans"/>
                <a:ea typeface="Gill Sans"/>
                <a:cs typeface="Gill Sans"/>
                <a:sym typeface="Gill Sans"/>
              </a:defRPr>
            </a:lvl3pPr>
            <a:lvl4pPr marL="0" indent="0" algn="ctr" defTabSz="821531">
              <a:lnSpc>
                <a:spcPct val="100000"/>
              </a:lnSpc>
              <a:spcBef>
                <a:spcPts val="0"/>
              </a:spcBef>
              <a:buSzTx/>
              <a:buNone/>
              <a:defRPr sz="5000">
                <a:latin typeface="Gill Sans"/>
                <a:ea typeface="Gill Sans"/>
                <a:cs typeface="Gill Sans"/>
                <a:sym typeface="Gill Sans"/>
              </a:defRPr>
            </a:lvl4pPr>
            <a:lvl5pPr marL="0" indent="0" algn="ctr" defTabSz="821531">
              <a:lnSpc>
                <a:spcPct val="100000"/>
              </a:lnSpc>
              <a:spcBef>
                <a:spcPts val="0"/>
              </a:spcBef>
              <a:buSzTx/>
              <a:buNone/>
              <a:defRPr sz="5000">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63" name="Slide Number"/>
          <p:cNvSpPr txBox="1"/>
          <p:nvPr>
            <p:ph type="sldNum" sz="quarter" idx="2"/>
          </p:nvPr>
        </p:nvSpPr>
        <p:spPr>
          <a:xfrm>
            <a:off x="11952882" y="13038931"/>
            <a:ext cx="460376" cy="498476"/>
          </a:xfrm>
          <a:prstGeom prst="rect">
            <a:avLst/>
          </a:prstGeom>
        </p:spPr>
        <p:txBody>
          <a:bodyPr lIns="71437" tIns="71437" rIns="71437" bIns="71437"/>
          <a:lstStyle>
            <a:lvl1pPr defTabSz="821531">
              <a:defRPr sz="24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aiana">
    <p:spTree>
      <p:nvGrpSpPr>
        <p:cNvPr id="1" name=""/>
        <p:cNvGrpSpPr/>
        <p:nvPr/>
      </p:nvGrpSpPr>
      <p:grpSpPr>
        <a:xfrm>
          <a:off x="0" y="0"/>
          <a:ext cx="0" cy="0"/>
          <a:chOff x="0" y="0"/>
          <a:chExt cx="0" cy="0"/>
        </a:xfrm>
      </p:grpSpPr>
      <p:sp>
        <p:nvSpPr>
          <p:cNvPr id="170" name="Text ...  1"/>
          <p:cNvSpPr txBox="1"/>
          <p:nvPr>
            <p:ph type="body" sz="quarter" idx="21"/>
          </p:nvPr>
        </p:nvSpPr>
        <p:spPr>
          <a:xfrm>
            <a:off x="4137421" y="1601379"/>
            <a:ext cx="1701928" cy="726305"/>
          </a:xfrm>
          <a:prstGeom prst="rect">
            <a:avLst/>
          </a:prstGeom>
        </p:spPr>
        <p:txBody>
          <a:bodyPr lIns="71437" tIns="71437" rIns="71437" bIns="71437">
            <a:noAutofit/>
          </a:bodyPr>
          <a:lstStyle>
            <a:lvl1pPr marL="0" indent="0" defTabSz="821531">
              <a:lnSpc>
                <a:spcPct val="100000"/>
              </a:lnSpc>
              <a:spcBef>
                <a:spcPts val="5900"/>
              </a:spcBef>
              <a:buSzTx/>
              <a:buNone/>
              <a:defRPr b="1" sz="3800">
                <a:latin typeface="Arial Narrow"/>
                <a:ea typeface="Arial Narrow"/>
                <a:cs typeface="Arial Narrow"/>
                <a:sym typeface="Arial Narrow"/>
              </a:defRPr>
            </a:lvl1pPr>
          </a:lstStyle>
          <a:p>
            <a:pPr/>
            <a:r>
              <a:t>Text ...  1</a:t>
            </a:r>
          </a:p>
        </p:txBody>
      </p:sp>
      <p:sp>
        <p:nvSpPr>
          <p:cNvPr id="171" name="Captions. ... 2"/>
          <p:cNvSpPr txBox="1"/>
          <p:nvPr>
            <p:ph type="body" sz="quarter" idx="22"/>
          </p:nvPr>
        </p:nvSpPr>
        <p:spPr>
          <a:xfrm>
            <a:off x="4173944" y="2692161"/>
            <a:ext cx="1628883" cy="515386"/>
          </a:xfrm>
          <a:prstGeom prst="rect">
            <a:avLst/>
          </a:prstGeom>
        </p:spPr>
        <p:txBody>
          <a:bodyPr lIns="71437" tIns="71437" rIns="71437" bIns="71437">
            <a:noAutofit/>
          </a:bodyPr>
          <a:lstStyle>
            <a:lvl1pPr marL="0" indent="0" algn="ctr" defTabSz="821531">
              <a:lnSpc>
                <a:spcPct val="100000"/>
              </a:lnSpc>
              <a:spcBef>
                <a:spcPts val="0"/>
              </a:spcBef>
              <a:buSzTx/>
              <a:buNone/>
              <a:defRPr b="1" sz="2400">
                <a:latin typeface="Arial Narrow"/>
                <a:ea typeface="Arial Narrow"/>
                <a:cs typeface="Arial Narrow"/>
                <a:sym typeface="Arial Narrow"/>
              </a:defRPr>
            </a:lvl1pPr>
          </a:lstStyle>
          <a:p>
            <a:pPr/>
            <a:r>
              <a:t>Captions. ... 2</a:t>
            </a:r>
          </a:p>
        </p:txBody>
      </p:sp>
      <p:sp>
        <p:nvSpPr>
          <p:cNvPr id="172" name="Reference [citation]"/>
          <p:cNvSpPr txBox="1"/>
          <p:nvPr>
            <p:ph type="body" sz="quarter" idx="23"/>
          </p:nvPr>
        </p:nvSpPr>
        <p:spPr>
          <a:xfrm>
            <a:off x="4124634" y="3572024"/>
            <a:ext cx="2296895" cy="589360"/>
          </a:xfrm>
          <a:prstGeom prst="rect">
            <a:avLst/>
          </a:prstGeom>
        </p:spPr>
        <p:txBody>
          <a:bodyPr lIns="71437" tIns="71437" rIns="71437" bIns="71437">
            <a:noAutofit/>
          </a:bodyPr>
          <a:lstStyle>
            <a:lvl1pPr marL="0" indent="0" algn="ctr" defTabSz="821531">
              <a:lnSpc>
                <a:spcPct val="100000"/>
              </a:lnSpc>
              <a:spcBef>
                <a:spcPts val="0"/>
              </a:spcBef>
              <a:buSzTx/>
              <a:buNone/>
              <a:defRPr b="1" i="1" sz="2400">
                <a:latin typeface="Arial Narrow"/>
                <a:ea typeface="Arial Narrow"/>
                <a:cs typeface="Arial Narrow"/>
                <a:sym typeface="Arial Narrow"/>
              </a:defRPr>
            </a:lvl1pPr>
          </a:lstStyle>
          <a:p>
            <a:pPr/>
            <a:r>
              <a:t>Reference [citation]</a:t>
            </a:r>
          </a:p>
        </p:txBody>
      </p:sp>
      <p:sp>
        <p:nvSpPr>
          <p:cNvPr id="173" name="Rectangle"/>
          <p:cNvSpPr/>
          <p:nvPr/>
        </p:nvSpPr>
        <p:spPr>
          <a:xfrm>
            <a:off x="-1434307" y="-544711"/>
            <a:ext cx="26615232" cy="1781613"/>
          </a:xfrm>
          <a:prstGeom prst="rect">
            <a:avLst/>
          </a:prstGeom>
          <a:solidFill>
            <a:schemeClr val="accent1"/>
          </a:solidFill>
          <a:ln w="12700">
            <a:miter lim="400000"/>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174" name="Title Text"/>
          <p:cNvSpPr txBox="1"/>
          <p:nvPr>
            <p:ph type="title"/>
          </p:nvPr>
        </p:nvSpPr>
        <p:spPr>
          <a:xfrm>
            <a:off x="3678659" y="125015"/>
            <a:ext cx="17222159" cy="1041426"/>
          </a:xfrm>
          <a:prstGeom prst="rect">
            <a:avLst/>
          </a:prstGeom>
        </p:spPr>
        <p:txBody>
          <a:bodyPr lIns="71437" tIns="71437" rIns="71437" bIns="71437"/>
          <a:lstStyle>
            <a:lvl1pPr algn="ctr" defTabSz="821531">
              <a:lnSpc>
                <a:spcPct val="100000"/>
              </a:lnSpc>
              <a:defRPr spc="0" sz="6200">
                <a:solidFill>
                  <a:srgbClr val="FFFFFF"/>
                </a:solidFill>
                <a:latin typeface="Arial Narrow"/>
                <a:ea typeface="Arial Narrow"/>
                <a:cs typeface="Arial Narrow"/>
                <a:sym typeface="Arial Narrow"/>
              </a:defRPr>
            </a:lvl1pPr>
          </a:lstStyle>
          <a:p>
            <a:pPr/>
            <a:r>
              <a:t>Title Text</a:t>
            </a:r>
          </a:p>
        </p:txBody>
      </p:sp>
      <p:sp>
        <p:nvSpPr>
          <p:cNvPr id="175" name="Slide Number"/>
          <p:cNvSpPr txBox="1"/>
          <p:nvPr>
            <p:ph type="sldNum" sz="quarter" idx="2"/>
          </p:nvPr>
        </p:nvSpPr>
        <p:spPr>
          <a:xfrm>
            <a:off x="11954103" y="13073062"/>
            <a:ext cx="466269" cy="477671"/>
          </a:xfrm>
          <a:prstGeom prst="rect">
            <a:avLst/>
          </a:prstGeom>
        </p:spPr>
        <p:txBody>
          <a:bodyPr lIns="71437" tIns="71437" rIns="71437" bIns="71437" anchor="t"/>
          <a:lstStyle>
            <a:lvl1pPr defTabSz="821531">
              <a:defRPr sz="22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740627569_2880x1920.jpg"/>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solidFill>
                  <a:srgbClr val="FFFFFF"/>
                </a:solidFill>
              </a:defRPr>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solidFill>
                  <a:srgbClr val="FFFFFF"/>
                </a:solidFill>
              </a:defRPr>
            </a:lvl1pPr>
            <a:lvl2pPr marL="0" indent="457200" defTabSz="825500">
              <a:lnSpc>
                <a:spcPct val="100000"/>
              </a:lnSpc>
              <a:spcBef>
                <a:spcPts val="0"/>
              </a:spcBef>
              <a:buSzTx/>
              <a:buNone/>
              <a:defRPr b="1" sz="5500">
                <a:solidFill>
                  <a:srgbClr val="FFFFFF"/>
                </a:solidFill>
              </a:defRPr>
            </a:lvl2pPr>
            <a:lvl3pPr marL="0" indent="914400" defTabSz="825500">
              <a:lnSpc>
                <a:spcPct val="100000"/>
              </a:lnSpc>
              <a:spcBef>
                <a:spcPts val="0"/>
              </a:spcBef>
              <a:buSzTx/>
              <a:buNone/>
              <a:defRPr b="1" sz="5500">
                <a:solidFill>
                  <a:srgbClr val="FFFFFF"/>
                </a:solidFill>
              </a:defRPr>
            </a:lvl3pPr>
            <a:lvl4pPr marL="0" indent="1371600" defTabSz="825500">
              <a:lnSpc>
                <a:spcPct val="100000"/>
              </a:lnSpc>
              <a:spcBef>
                <a:spcPts val="0"/>
              </a:spcBef>
              <a:buSzTx/>
              <a:buNone/>
              <a:defRPr b="1" sz="5500">
                <a:solidFill>
                  <a:srgbClr val="FFFFFF"/>
                </a:solidFill>
              </a:defRPr>
            </a:lvl4pPr>
            <a:lvl5pPr marL="0" indent="1828800" defTabSz="825500">
              <a:lnSpc>
                <a:spcPct val="100000"/>
              </a:lnSpc>
              <a:spcBef>
                <a:spcPts val="0"/>
              </a:spcBef>
              <a:buSzTx/>
              <a:buNone/>
              <a:defRPr b="1" sz="5500">
                <a:solidFill>
                  <a:srgbClr val="FFFFFF"/>
                </a:solidFill>
              </a:defRPr>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136959463_1989x1321.jpg"/>
          <p:cNvSpPr/>
          <p:nvPr>
            <p:ph type="pic" idx="21"/>
          </p:nvPr>
        </p:nvSpPr>
        <p:spPr>
          <a:xfrm>
            <a:off x="9226574" y="1270000"/>
            <a:ext cx="16840152" cy="11184435"/>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247900"/>
            <a:ext cx="9779000" cy="934779"/>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617931575_1991x1322.jpg"/>
          <p:cNvSpPr/>
          <p:nvPr>
            <p:ph type="pic" idx="22"/>
          </p:nvPr>
        </p:nvSpPr>
        <p:spPr>
          <a:xfrm>
            <a:off x="8432800" y="1263848"/>
            <a:ext cx="16850011" cy="11188205"/>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bg>
      <p:bgPr>
        <a:solidFill>
          <a:srgbClr val="003462"/>
        </a:solidFill>
      </p:bgPr>
    </p:bg>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solidFill>
                  <a:srgbClr val="FFFFFF"/>
                </a:solidFill>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952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11.jpeg"/><Relationship Id="rId9" Type="http://schemas.openxmlformats.org/officeDocument/2006/relationships/image" Target="../media/image64.png"/><Relationship Id="rId10" Type="http://schemas.openxmlformats.org/officeDocument/2006/relationships/image" Target="../media/image65.png"/><Relationship Id="rId11" Type="http://schemas.openxmlformats.org/officeDocument/2006/relationships/image" Target="../media/image66.png"/><Relationship Id="rId12" Type="http://schemas.openxmlformats.org/officeDocument/2006/relationships/image" Target="../media/image6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68.png"/><Relationship Id="rId4" Type="http://schemas.openxmlformats.org/officeDocument/2006/relationships/image" Target="../media/image12.jpe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2.png"/><Relationship Id="rId9" Type="http://schemas.openxmlformats.org/officeDocument/2006/relationships/image" Target="../media/image73.png"/><Relationship Id="rId10" Type="http://schemas.openxmlformats.org/officeDocument/2006/relationships/image" Target="../media/image74.png"/><Relationship Id="rId11" Type="http://schemas.openxmlformats.org/officeDocument/2006/relationships/image" Target="../media/image75.png"/><Relationship Id="rId12" Type="http://schemas.openxmlformats.org/officeDocument/2006/relationships/image" Target="../media/image76.png"/><Relationship Id="rId13" Type="http://schemas.openxmlformats.org/officeDocument/2006/relationships/image" Target="../media/image77.png"/><Relationship Id="rId14" Type="http://schemas.openxmlformats.org/officeDocument/2006/relationships/image" Target="../media/image78.png"/><Relationship Id="rId15" Type="http://schemas.openxmlformats.org/officeDocument/2006/relationships/image" Target="../media/image79.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1.gif"/><Relationship Id="rId4" Type="http://schemas.openxmlformats.org/officeDocument/2006/relationships/image" Target="../media/image70.png"/><Relationship Id="rId5" Type="http://schemas.openxmlformats.org/officeDocument/2006/relationships/image" Target="../media/image80.png"/><Relationship Id="rId6" Type="http://schemas.openxmlformats.org/officeDocument/2006/relationships/image" Target="../media/image73.png"/><Relationship Id="rId7" Type="http://schemas.openxmlformats.org/officeDocument/2006/relationships/image" Target="../media/image74.png"/><Relationship Id="rId8" Type="http://schemas.openxmlformats.org/officeDocument/2006/relationships/image" Target="../media/image75.png"/><Relationship Id="rId9" Type="http://schemas.openxmlformats.org/officeDocument/2006/relationships/image" Target="../media/image76.png"/><Relationship Id="rId10" Type="http://schemas.openxmlformats.org/officeDocument/2006/relationships/image" Target="../media/image77.png"/><Relationship Id="rId11" Type="http://schemas.openxmlformats.org/officeDocument/2006/relationships/image" Target="../media/image78.png"/><Relationship Id="rId12" Type="http://schemas.openxmlformats.org/officeDocument/2006/relationships/image" Target="../media/image79.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81.png"/><Relationship Id="rId6" Type="http://schemas.openxmlformats.org/officeDocument/2006/relationships/image" Target="../media/image82.png"/><Relationship Id="rId7" Type="http://schemas.openxmlformats.org/officeDocument/2006/relationships/image" Target="../media/image83.png"/><Relationship Id="rId8" Type="http://schemas.openxmlformats.org/officeDocument/2006/relationships/image" Target="../media/image8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png"/><Relationship Id="rId8" Type="http://schemas.openxmlformats.org/officeDocument/2006/relationships/image" Target="../media/image13.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93.png"/><Relationship Id="rId5" Type="http://schemas.openxmlformats.org/officeDocument/2006/relationships/image" Target="../media/image94.png"/><Relationship Id="rId6" Type="http://schemas.openxmlformats.org/officeDocument/2006/relationships/image" Target="../media/image95.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96.png"/><Relationship Id="rId4" Type="http://schemas.openxmlformats.org/officeDocument/2006/relationships/image" Target="../media/image9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98.png"/><Relationship Id="rId5" Type="http://schemas.openxmlformats.org/officeDocument/2006/relationships/image" Target="../media/image99.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103.png"/><Relationship Id="rId4" Type="http://schemas.openxmlformats.org/officeDocument/2006/relationships/image" Target="../media/image14.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5.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04.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05.png"/><Relationship Id="rId3" Type="http://schemas.openxmlformats.org/officeDocument/2006/relationships/image" Target="../media/image106.png"/><Relationship Id="rId4" Type="http://schemas.openxmlformats.org/officeDocument/2006/relationships/image" Target="../media/image107.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08.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 Id="rId3" Type="http://schemas.openxmlformats.org/officeDocument/2006/relationships/image" Target="../media/image1.jpeg"/><Relationship Id="rId4" Type="http://schemas.openxmlformats.org/officeDocument/2006/relationships/hyperlink" Target="https://arxiv.org/abs/2401.17253" TargetMode="External"/><Relationship Id="rId5" Type="http://schemas.openxmlformats.org/officeDocument/2006/relationships/hyperlink" Target="https://arxiv.org/abs/2311.17367" TargetMode="External"/><Relationship Id="rId6" Type="http://schemas.openxmlformats.org/officeDocument/2006/relationships/hyperlink" Target="https://arxiv.org/abs/2307.09941" TargetMode="External"/><Relationship Id="rId7" Type="http://schemas.openxmlformats.org/officeDocument/2006/relationships/hyperlink" Target="https://arxiv.org/abs/2204.13187" TargetMode="External"/><Relationship Id="rId8" Type="http://schemas.openxmlformats.org/officeDocument/2006/relationships/hyperlink" Target="https://arxiv.org/abs/2112.05117" TargetMode="External"/><Relationship Id="rId9" Type="http://schemas.openxmlformats.org/officeDocument/2006/relationships/hyperlink" Target="https://arxiv.org/abs/1911.09417" TargetMode="External"/><Relationship Id="rId10" Type="http://schemas.openxmlformats.org/officeDocument/2006/relationships/hyperlink" Target="https://arxiv.org/abs/1809.09241" TargetMode="External"/><Relationship Id="rId11" Type="http://schemas.openxmlformats.org/officeDocument/2006/relationships/image" Target="../media/image2.jpeg"/><Relationship Id="rId12" Type="http://schemas.openxmlformats.org/officeDocument/2006/relationships/image" Target="../media/image3.jpeg"/><Relationship Id="rId13" Type="http://schemas.openxmlformats.org/officeDocument/2006/relationships/image" Target="../media/image8.png"/><Relationship Id="rId14" Type="http://schemas.openxmlformats.org/officeDocument/2006/relationships/image" Target="../media/image4.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5.jpe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19.png"/><Relationship Id="rId15" Type="http://schemas.openxmlformats.org/officeDocument/2006/relationships/image" Target="../media/image20.png"/><Relationship Id="rId16" Type="http://schemas.openxmlformats.org/officeDocument/2006/relationships/image" Target="../media/image21.png"/><Relationship Id="rId17" Type="http://schemas.openxmlformats.org/officeDocument/2006/relationships/image" Target="../media/image22.png"/><Relationship Id="rId18" Type="http://schemas.openxmlformats.org/officeDocument/2006/relationships/image" Target="../media/image23.png"/><Relationship Id="rId19" Type="http://schemas.openxmlformats.org/officeDocument/2006/relationships/image" Target="../media/image24.png"/><Relationship Id="rId20" Type="http://schemas.openxmlformats.org/officeDocument/2006/relationships/image" Target="../media/image25.png"/><Relationship Id="rId21" Type="http://schemas.openxmlformats.org/officeDocument/2006/relationships/image" Target="../media/image26.png"/><Relationship Id="rId22" Type="http://schemas.openxmlformats.org/officeDocument/2006/relationships/image" Target="../media/image27.png"/><Relationship Id="rId23" Type="http://schemas.openxmlformats.org/officeDocument/2006/relationships/image" Target="../media/image28.png"/><Relationship Id="rId24" Type="http://schemas.openxmlformats.org/officeDocument/2006/relationships/image" Target="../media/image6.jpeg"/><Relationship Id="rId25" Type="http://schemas.openxmlformats.org/officeDocument/2006/relationships/image" Target="../media/image7.jpeg"/><Relationship Id="rId26" Type="http://schemas.openxmlformats.org/officeDocument/2006/relationships/image" Target="../media/image8.jpeg"/><Relationship Id="rId27" Type="http://schemas.openxmlformats.org/officeDocument/2006/relationships/image" Target="../media/image9.jpeg"/><Relationship Id="rId28" Type="http://schemas.openxmlformats.org/officeDocument/2006/relationships/image" Target="../media/image29.png"/><Relationship Id="rId29" Type="http://schemas.openxmlformats.org/officeDocument/2006/relationships/image" Target="../media/image30.png"/><Relationship Id="rId30" Type="http://schemas.openxmlformats.org/officeDocument/2006/relationships/image" Target="../media/image10.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1.tif"/><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image" Target="../media/image38.png"/><Relationship Id="rId12" Type="http://schemas.openxmlformats.org/officeDocument/2006/relationships/image" Target="../media/image39.png"/><Relationship Id="rId13" Type="http://schemas.openxmlformats.org/officeDocument/2006/relationships/image" Target="../media/image40.png"/><Relationship Id="rId14" Type="http://schemas.openxmlformats.org/officeDocument/2006/relationships/image" Target="../media/image4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36.png"/><Relationship Id="rId7" Type="http://schemas.openxmlformats.org/officeDocument/2006/relationships/image" Target="../media/image32.png"/><Relationship Id="rId8" Type="http://schemas.openxmlformats.org/officeDocument/2006/relationships/image" Target="../media/image1.tif"/><Relationship Id="rId9" Type="http://schemas.openxmlformats.org/officeDocument/2006/relationships/image" Target="../media/image45.png"/><Relationship Id="rId10" Type="http://schemas.openxmlformats.org/officeDocument/2006/relationships/image" Target="../media/image46.png"/><Relationship Id="rId11" Type="http://schemas.openxmlformats.org/officeDocument/2006/relationships/image" Target="../media/image47.png"/><Relationship Id="rId12" Type="http://schemas.openxmlformats.org/officeDocument/2006/relationships/image" Target="../media/image48.png"/><Relationship Id="rId13" Type="http://schemas.openxmlformats.org/officeDocument/2006/relationships/image" Target="../media/image49.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1.png"/><Relationship Id="rId7" Type="http://schemas.openxmlformats.org/officeDocument/2006/relationships/image" Target="../media/image2.png"/><Relationship Id="rId8" Type="http://schemas.openxmlformats.org/officeDocument/2006/relationships/image" Target="../media/image3.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image" Target="../media/image57.png"/><Relationship Id="rId1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grpSp>
        <p:nvGrpSpPr>
          <p:cNvPr id="188" name="Group"/>
          <p:cNvGrpSpPr/>
          <p:nvPr/>
        </p:nvGrpSpPr>
        <p:grpSpPr>
          <a:xfrm>
            <a:off x="-65575" y="-69217"/>
            <a:ext cx="24582821" cy="13852124"/>
            <a:chOff x="0" y="0"/>
            <a:chExt cx="24582820" cy="13852123"/>
          </a:xfrm>
        </p:grpSpPr>
        <p:sp>
          <p:nvSpPr>
            <p:cNvPr id="184" name="Line"/>
            <p:cNvSpPr/>
            <p:nvPr/>
          </p:nvSpPr>
          <p:spPr>
            <a:xfrm>
              <a:off x="0" y="4655121"/>
              <a:ext cx="24515148" cy="1"/>
            </a:xfrm>
            <a:prstGeom prst="line">
              <a:avLst/>
            </a:prstGeom>
            <a:noFill/>
            <a:ln w="101600" cap="flat">
              <a:solidFill>
                <a:srgbClr val="000000">
                  <a:alpha val="12367"/>
                </a:srgbClr>
              </a:solidFill>
              <a:prstDash val="solid"/>
              <a:miter lim="400000"/>
            </a:ln>
            <a:effectLst/>
          </p:spPr>
          <p:txBody>
            <a:bodyPr wrap="square" lIns="50800" tIns="50800" rIns="50800" bIns="50800" numCol="1" anchor="ctr">
              <a:noAutofit/>
            </a:bodyPr>
            <a:lstStyle/>
            <a:p>
              <a:pPr/>
            </a:p>
          </p:txBody>
        </p:sp>
        <p:sp>
          <p:nvSpPr>
            <p:cNvPr id="185" name="Line"/>
            <p:cNvSpPr/>
            <p:nvPr/>
          </p:nvSpPr>
          <p:spPr>
            <a:xfrm>
              <a:off x="67671" y="9192204"/>
              <a:ext cx="24515149" cy="1"/>
            </a:xfrm>
            <a:prstGeom prst="line">
              <a:avLst/>
            </a:prstGeom>
            <a:noFill/>
            <a:ln w="101600" cap="flat">
              <a:solidFill>
                <a:srgbClr val="000000">
                  <a:alpha val="12367"/>
                </a:srgbClr>
              </a:solidFill>
              <a:prstDash val="solid"/>
              <a:miter lim="400000"/>
            </a:ln>
            <a:effectLst/>
          </p:spPr>
          <p:txBody>
            <a:bodyPr wrap="square" lIns="50800" tIns="50800" rIns="50800" bIns="50800" numCol="1" anchor="ctr">
              <a:noAutofit/>
            </a:bodyPr>
            <a:lstStyle/>
            <a:p>
              <a:pPr/>
            </a:p>
          </p:txBody>
        </p:sp>
        <p:sp>
          <p:nvSpPr>
            <p:cNvPr id="186" name="Line"/>
            <p:cNvSpPr/>
            <p:nvPr/>
          </p:nvSpPr>
          <p:spPr>
            <a:xfrm flipV="1">
              <a:off x="8183067" y="-1"/>
              <a:ext cx="1" cy="13836817"/>
            </a:xfrm>
            <a:prstGeom prst="line">
              <a:avLst/>
            </a:prstGeom>
            <a:noFill/>
            <a:ln w="101600" cap="flat">
              <a:solidFill>
                <a:srgbClr val="000000">
                  <a:alpha val="12367"/>
                </a:srgbClr>
              </a:solidFill>
              <a:prstDash val="solid"/>
              <a:miter lim="400000"/>
            </a:ln>
            <a:effectLst/>
          </p:spPr>
          <p:txBody>
            <a:bodyPr wrap="square" lIns="50800" tIns="50800" rIns="50800" bIns="50800" numCol="1" anchor="ctr">
              <a:noAutofit/>
            </a:bodyPr>
            <a:lstStyle/>
            <a:p>
              <a:pPr/>
            </a:p>
          </p:txBody>
        </p:sp>
        <p:sp>
          <p:nvSpPr>
            <p:cNvPr id="187" name="Line"/>
            <p:cNvSpPr/>
            <p:nvPr/>
          </p:nvSpPr>
          <p:spPr>
            <a:xfrm flipV="1">
              <a:off x="16307228" y="15307"/>
              <a:ext cx="1" cy="13836817"/>
            </a:xfrm>
            <a:prstGeom prst="line">
              <a:avLst/>
            </a:prstGeom>
            <a:noFill/>
            <a:ln w="101600" cap="flat">
              <a:solidFill>
                <a:srgbClr val="000000">
                  <a:alpha val="12367"/>
                </a:srgbClr>
              </a:solidFill>
              <a:prstDash val="solid"/>
              <a:miter lim="400000"/>
            </a:ln>
            <a:effectLst/>
          </p:spPr>
          <p:txBody>
            <a:bodyPr wrap="square" lIns="50800" tIns="50800" rIns="50800" bIns="50800" numCol="1" anchor="ctr">
              <a:noAutofit/>
            </a:bodyPr>
            <a:lstStyle/>
            <a:p>
              <a:pPr/>
            </a:p>
          </p:txBody>
        </p:sp>
      </p:grpSp>
      <p:sp>
        <p:nvSpPr>
          <p:cNvPr id="189" name="Axion…"/>
          <p:cNvSpPr txBox="1"/>
          <p:nvPr>
            <p:ph type="ctrTitle"/>
          </p:nvPr>
        </p:nvSpPr>
        <p:spPr>
          <a:xfrm>
            <a:off x="563308" y="-750375"/>
            <a:ext cx="7032527" cy="4648201"/>
          </a:xfrm>
          <a:prstGeom prst="rect">
            <a:avLst/>
          </a:prstGeom>
        </p:spPr>
        <p:txBody>
          <a:bodyPr/>
          <a:lstStyle/>
          <a:p>
            <a:pPr>
              <a:defRPr>
                <a:solidFill>
                  <a:srgbClr val="000000"/>
                </a:solidFill>
              </a:defRPr>
            </a:pPr>
            <a:r>
              <a:t>Axion </a:t>
            </a:r>
          </a:p>
          <a:p>
            <a:pPr>
              <a:defRPr>
                <a:solidFill>
                  <a:srgbClr val="000000"/>
                </a:solidFill>
              </a:defRPr>
            </a:pPr>
            <a:r>
              <a:t>     stringS</a:t>
            </a:r>
          </a:p>
        </p:txBody>
      </p:sp>
      <p:sp>
        <p:nvSpPr>
          <p:cNvPr id="190" name="Mini…"/>
          <p:cNvSpPr txBox="1"/>
          <p:nvPr/>
        </p:nvSpPr>
        <p:spPr>
          <a:xfrm>
            <a:off x="16726042" y="8397839"/>
            <a:ext cx="21971004" cy="464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lgn="l">
              <a:lnSpc>
                <a:spcPct val="80000"/>
              </a:lnSpc>
              <a:defRPr b="1" spc="-232" sz="11600">
                <a:solidFill>
                  <a:schemeClr val="accent5">
                    <a:hueOff val="-82419"/>
                    <a:satOff val="-9513"/>
                    <a:lumOff val="-16343"/>
                  </a:schemeClr>
                </a:solidFill>
              </a:defRPr>
            </a:pPr>
            <a:r>
              <a:t>Mini</a:t>
            </a:r>
          </a:p>
          <a:p>
            <a:pPr algn="l">
              <a:lnSpc>
                <a:spcPct val="80000"/>
              </a:lnSpc>
              <a:defRPr b="1" spc="-232" sz="11600">
                <a:solidFill>
                  <a:schemeClr val="accent5">
                    <a:hueOff val="-82419"/>
                    <a:satOff val="-9513"/>
                    <a:lumOff val="-16343"/>
                  </a:schemeClr>
                </a:solidFill>
              </a:defRPr>
            </a:pPr>
            <a:r>
              <a:t>    clusterS</a:t>
            </a:r>
          </a:p>
        </p:txBody>
      </p:sp>
      <p:sp>
        <p:nvSpPr>
          <p:cNvPr id="191" name="&amp;"/>
          <p:cNvSpPr txBox="1"/>
          <p:nvPr/>
        </p:nvSpPr>
        <p:spPr>
          <a:xfrm>
            <a:off x="11574496" y="5552877"/>
            <a:ext cx="1235007" cy="22665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l" defTabSz="1146019">
              <a:lnSpc>
                <a:spcPct val="80000"/>
              </a:lnSpc>
              <a:defRPr b="1" spc="-282" sz="14100">
                <a:solidFill>
                  <a:srgbClr val="000000"/>
                </a:solidFill>
              </a:defRPr>
            </a:lvl1pPr>
          </a:lstStyle>
          <a:p>
            <a:pPr/>
            <a:r>
              <a:t>&amp;</a:t>
            </a:r>
          </a:p>
        </p:txBody>
      </p:sp>
      <p:grpSp>
        <p:nvGrpSpPr>
          <p:cNvPr id="197" name="Group"/>
          <p:cNvGrpSpPr/>
          <p:nvPr/>
        </p:nvGrpSpPr>
        <p:grpSpPr>
          <a:xfrm>
            <a:off x="8117797" y="-2959939"/>
            <a:ext cx="8123007" cy="7583173"/>
            <a:chOff x="0" y="0"/>
            <a:chExt cx="8123005" cy="7583172"/>
          </a:xfrm>
        </p:grpSpPr>
        <p:pic>
          <p:nvPicPr>
            <p:cNvPr id="192" name="Screenshot 2019-09-25 at 07.38.45.png" descr="Screenshot 2019-09-25 at 07.38.45.png"/>
            <p:cNvPicPr>
              <a:picLocks noChangeAspect="1"/>
            </p:cNvPicPr>
            <p:nvPr/>
          </p:nvPicPr>
          <p:blipFill>
            <a:blip r:embed="rId2">
              <a:extLst/>
            </a:blip>
            <a:srcRect l="0" t="45335" r="0" b="0"/>
            <a:stretch>
              <a:fillRect/>
            </a:stretch>
          </p:blipFill>
          <p:spPr>
            <a:xfrm>
              <a:off x="0" y="2899181"/>
              <a:ext cx="8123006" cy="4683992"/>
            </a:xfrm>
            <a:prstGeom prst="rect">
              <a:avLst/>
            </a:prstGeom>
            <a:ln w="12700" cap="flat">
              <a:noFill/>
              <a:miter lim="400000"/>
            </a:ln>
            <a:effectLst/>
          </p:spPr>
        </p:pic>
        <p:sp>
          <p:nvSpPr>
            <p:cNvPr id="193" name="Line"/>
            <p:cNvSpPr/>
            <p:nvPr/>
          </p:nvSpPr>
          <p:spPr>
            <a:xfrm>
              <a:off x="5310705" y="1042642"/>
              <a:ext cx="352071" cy="1"/>
            </a:xfrm>
            <a:prstGeom prst="line">
              <a:avLst/>
            </a:prstGeom>
            <a:noFill/>
            <a:ln w="25400" cap="flat">
              <a:solidFill>
                <a:srgbClr val="FFFFFF"/>
              </a:solidFill>
              <a:prstDash val="solid"/>
              <a:miter lim="400000"/>
              <a:headEnd type="triangle" w="med" len="med"/>
              <a:tailEnd type="triangle" w="med" len="med"/>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194" name="Line"/>
            <p:cNvSpPr/>
            <p:nvPr/>
          </p:nvSpPr>
          <p:spPr>
            <a:xfrm>
              <a:off x="1857030" y="0"/>
              <a:ext cx="3244755" cy="0"/>
            </a:xfrm>
            <a:prstGeom prst="line">
              <a:avLst/>
            </a:prstGeom>
            <a:noFill/>
            <a:ln w="25400" cap="flat">
              <a:solidFill>
                <a:srgbClr val="FFFFFF"/>
              </a:solidFill>
              <a:prstDash val="solid"/>
              <a:miter lim="400000"/>
              <a:headEnd type="triangle" w="med" len="med"/>
              <a:tailEnd type="triangle" w="med" len="med"/>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sym typeface="Helvetica Neue Medium"/>
                </a:defRPr>
              </a:pPr>
            </a:p>
          </p:txBody>
        </p:sp>
        <p:pic>
          <p:nvPicPr>
            <p:cNvPr id="195" name="Image" descr="Image"/>
            <p:cNvPicPr>
              <a:picLocks noChangeAspect="1"/>
            </p:cNvPicPr>
            <p:nvPr/>
          </p:nvPicPr>
          <p:blipFill>
            <a:blip r:embed="rId3">
              <a:extLst/>
            </a:blip>
            <a:stretch>
              <a:fillRect/>
            </a:stretch>
          </p:blipFill>
          <p:spPr>
            <a:xfrm>
              <a:off x="2584415" y="168298"/>
              <a:ext cx="2227133" cy="580992"/>
            </a:xfrm>
            <a:prstGeom prst="rect">
              <a:avLst/>
            </a:prstGeom>
            <a:ln w="12700" cap="flat">
              <a:noFill/>
              <a:miter lim="400000"/>
            </a:ln>
            <a:effectLst/>
          </p:spPr>
        </p:pic>
        <p:pic>
          <p:nvPicPr>
            <p:cNvPr id="196" name="Image" descr="Image"/>
            <p:cNvPicPr>
              <a:picLocks noChangeAspect="1"/>
            </p:cNvPicPr>
            <p:nvPr/>
          </p:nvPicPr>
          <p:blipFill>
            <a:blip r:embed="rId4">
              <a:extLst/>
            </a:blip>
            <a:stretch>
              <a:fillRect/>
            </a:stretch>
          </p:blipFill>
          <p:spPr>
            <a:xfrm>
              <a:off x="3811210" y="1226636"/>
              <a:ext cx="1888222" cy="629408"/>
            </a:xfrm>
            <a:prstGeom prst="rect">
              <a:avLst/>
            </a:prstGeom>
            <a:ln w="12700" cap="flat">
              <a:noFill/>
              <a:miter lim="400000"/>
            </a:ln>
            <a:effectLst/>
          </p:spPr>
        </p:pic>
      </p:grpSp>
      <p:pic>
        <p:nvPicPr>
          <p:cNvPr id="198" name="Screenshot 2025-09-19 at 02.18.24.png" descr="Screenshot 2025-09-19 at 02.18.24.png"/>
          <p:cNvPicPr>
            <a:picLocks noChangeAspect="1"/>
          </p:cNvPicPr>
          <p:nvPr/>
        </p:nvPicPr>
        <p:blipFill>
          <a:blip r:embed="rId5">
            <a:extLst/>
          </a:blip>
          <a:srcRect l="51012" t="27394" r="8171" b="5037"/>
          <a:stretch>
            <a:fillRect/>
          </a:stretch>
        </p:blipFill>
        <p:spPr>
          <a:xfrm>
            <a:off x="-3194041" y="9042830"/>
            <a:ext cx="11318670" cy="9325357"/>
          </a:xfrm>
          <a:prstGeom prst="rect">
            <a:avLst/>
          </a:prstGeom>
          <a:ln w="12700">
            <a:miter lim="400000"/>
          </a:ln>
        </p:spPr>
      </p:pic>
      <p:sp>
        <p:nvSpPr>
          <p:cNvPr id="199" name="Javier Redondo…"/>
          <p:cNvSpPr/>
          <p:nvPr/>
        </p:nvSpPr>
        <p:spPr>
          <a:xfrm>
            <a:off x="0" y="4533900"/>
            <a:ext cx="8133744" cy="4648200"/>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lvl="1" algn="l" defTabSz="825500">
              <a:spcBef>
                <a:spcPts val="100"/>
              </a:spcBef>
              <a:defRPr b="1" sz="3600">
                <a:solidFill>
                  <a:srgbClr val="FFFFFF"/>
                </a:solidFill>
                <a:latin typeface="Arial Narrow"/>
                <a:ea typeface="Arial Narrow"/>
                <a:cs typeface="Arial Narrow"/>
                <a:sym typeface="Arial Narrow"/>
              </a:defRPr>
            </a:pPr>
            <a:r>
              <a:t>Javier Redondo </a:t>
            </a:r>
          </a:p>
          <a:p>
            <a:pPr lvl="1" algn="l" defTabSz="825500">
              <a:spcBef>
                <a:spcPts val="100"/>
              </a:spcBef>
              <a:defRPr b="1" sz="3600">
                <a:solidFill>
                  <a:srgbClr val="FFFFFF"/>
                </a:solidFill>
                <a:latin typeface="Arial Narrow"/>
                <a:ea typeface="Arial Narrow"/>
                <a:cs typeface="Arial Narrow"/>
                <a:sym typeface="Arial Narrow"/>
              </a:defRPr>
            </a:pPr>
            <a:r>
              <a:t>23 September 2025,</a:t>
            </a:r>
          </a:p>
          <a:p>
            <a:pPr lvl="1" algn="l" defTabSz="825500">
              <a:spcBef>
                <a:spcPts val="100"/>
              </a:spcBef>
              <a:defRPr b="1" sz="3600">
                <a:solidFill>
                  <a:srgbClr val="FFFFFF"/>
                </a:solidFill>
                <a:latin typeface="Arial Narrow"/>
                <a:ea typeface="Arial Narrow"/>
                <a:cs typeface="Arial Narrow"/>
                <a:sym typeface="Arial Narrow"/>
              </a:defRPr>
            </a:pPr>
            <a:r>
              <a:t>20thPatras Workshop</a:t>
            </a:r>
          </a:p>
          <a:p>
            <a:pPr lvl="1" algn="l" defTabSz="825500">
              <a:spcBef>
                <a:spcPts val="100"/>
              </a:spcBef>
              <a:defRPr b="1" sz="3600">
                <a:solidFill>
                  <a:srgbClr val="FFFFFF"/>
                </a:solidFill>
                <a:latin typeface="Arial Narrow"/>
                <a:ea typeface="Arial Narrow"/>
                <a:cs typeface="Arial Narrow"/>
                <a:sym typeface="Arial Narrow"/>
              </a:defRPr>
            </a:pPr>
            <a:r>
              <a:t>La Laguna Tenerife</a:t>
            </a:r>
          </a:p>
        </p:txBody>
      </p:sp>
      <p:pic>
        <p:nvPicPr>
          <p:cNvPr id="200" name="cover.png" descr="cover.png"/>
          <p:cNvPicPr>
            <a:picLocks noChangeAspect="1"/>
          </p:cNvPicPr>
          <p:nvPr/>
        </p:nvPicPr>
        <p:blipFill>
          <a:blip r:embed="rId6">
            <a:extLst/>
          </a:blip>
          <a:srcRect l="33759" t="6033" r="32828" b="0"/>
          <a:stretch>
            <a:fillRect/>
          </a:stretch>
        </p:blipFill>
        <p:spPr>
          <a:xfrm>
            <a:off x="16224856" y="31073"/>
            <a:ext cx="8133862" cy="4543525"/>
          </a:xfrm>
          <a:prstGeom prst="rect">
            <a:avLst/>
          </a:prstGeom>
          <a:ln w="12700">
            <a:miter lim="400000"/>
          </a:ln>
        </p:spPr>
      </p:pic>
      <p:pic>
        <p:nvPicPr>
          <p:cNvPr id="201" name="Screenshot 2025-09-23 at 00.35.59.png" descr="Screenshot 2025-09-23 at 00.35.59.png"/>
          <p:cNvPicPr>
            <a:picLocks noChangeAspect="1"/>
          </p:cNvPicPr>
          <p:nvPr/>
        </p:nvPicPr>
        <p:blipFill>
          <a:blip r:embed="rId7">
            <a:extLst/>
          </a:blip>
          <a:srcRect l="0" t="11594" r="0" b="11594"/>
          <a:stretch>
            <a:fillRect/>
          </a:stretch>
        </p:blipFill>
        <p:spPr>
          <a:xfrm>
            <a:off x="16229319" y="4533321"/>
            <a:ext cx="8221920" cy="4649335"/>
          </a:xfrm>
          <a:prstGeom prst="rect">
            <a:avLst/>
          </a:prstGeom>
          <a:ln w="12700">
            <a:miter lim="400000"/>
          </a:ln>
        </p:spPr>
      </p:pic>
      <p:pic>
        <p:nvPicPr>
          <p:cNvPr id="202" name="Screenshot 2025-09-19 at 02.54.17.png" descr="Screenshot 2025-09-19 at 02.54.17.png"/>
          <p:cNvPicPr>
            <a:picLocks noChangeAspect="1"/>
          </p:cNvPicPr>
          <p:nvPr/>
        </p:nvPicPr>
        <p:blipFill>
          <a:blip r:embed="rId8">
            <a:extLst/>
          </a:blip>
          <a:srcRect l="60880" t="36619" r="5096" b="15424"/>
          <a:stretch>
            <a:fillRect/>
          </a:stretch>
        </p:blipFill>
        <p:spPr>
          <a:xfrm rot="16200000">
            <a:off x="9879241" y="7410820"/>
            <a:ext cx="4682617" cy="8111165"/>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5" name="Effective theory"/>
          <p:cNvSpPr txBox="1"/>
          <p:nvPr>
            <p:ph type="title"/>
          </p:nvPr>
        </p:nvSpPr>
        <p:spPr>
          <a:prstGeom prst="rect">
            <a:avLst/>
          </a:prstGeom>
        </p:spPr>
        <p:txBody>
          <a:bodyPr/>
          <a:lstStyle/>
          <a:p>
            <a:pPr/>
            <a:r>
              <a:t>Effective theory</a:t>
            </a:r>
          </a:p>
        </p:txBody>
      </p:sp>
      <p:sp>
        <p:nvSpPr>
          <p:cNvPr id="806" name="- Nambu-Goto string…"/>
          <p:cNvSpPr txBox="1"/>
          <p:nvPr/>
        </p:nvSpPr>
        <p:spPr>
          <a:xfrm>
            <a:off x="88610" y="1632180"/>
            <a:ext cx="7304039" cy="172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spcBef>
                <a:spcPts val="100"/>
              </a:spcBef>
              <a:defRPr b="1" sz="3600">
                <a:solidFill>
                  <a:srgbClr val="000000"/>
                </a:solidFill>
                <a:latin typeface="Arial Narrow"/>
                <a:ea typeface="Arial Narrow"/>
                <a:cs typeface="Arial Narrow"/>
                <a:sym typeface="Arial Narrow"/>
              </a:defRPr>
            </a:pPr>
            <a:r>
              <a:t>- Nambu-Goto string </a:t>
            </a:r>
          </a:p>
          <a:p>
            <a:pPr algn="l" defTabSz="584200">
              <a:spcBef>
                <a:spcPts val="100"/>
              </a:spcBef>
              <a:defRPr b="1" sz="3600">
                <a:solidFill>
                  <a:srgbClr val="000000"/>
                </a:solidFill>
                <a:latin typeface="Arial Narrow"/>
                <a:ea typeface="Arial Narrow"/>
                <a:cs typeface="Arial Narrow"/>
                <a:sym typeface="Arial Narrow"/>
              </a:defRPr>
            </a:pPr>
            <a:r>
              <a:t>                                 +</a:t>
            </a:r>
          </a:p>
          <a:p>
            <a:pPr algn="l" defTabSz="584200">
              <a:spcBef>
                <a:spcPts val="100"/>
              </a:spcBef>
              <a:defRPr b="1" sz="3600">
                <a:solidFill>
                  <a:srgbClr val="000000"/>
                </a:solidFill>
                <a:latin typeface="Arial Narrow"/>
                <a:ea typeface="Arial Narrow"/>
                <a:cs typeface="Arial Narrow"/>
                <a:sym typeface="Arial Narrow"/>
              </a:defRPr>
            </a:pPr>
            <a:r>
              <a:t>                                  Kalb-Rammond field</a:t>
            </a:r>
          </a:p>
        </p:txBody>
      </p:sp>
      <p:grpSp>
        <p:nvGrpSpPr>
          <p:cNvPr id="809" name="Group"/>
          <p:cNvGrpSpPr/>
          <p:nvPr/>
        </p:nvGrpSpPr>
        <p:grpSpPr>
          <a:xfrm>
            <a:off x="102206" y="4792361"/>
            <a:ext cx="6341763" cy="2419790"/>
            <a:chOff x="0" y="0"/>
            <a:chExt cx="6341762" cy="2419788"/>
          </a:xfrm>
        </p:grpSpPr>
        <p:sp>
          <p:nvSpPr>
            <p:cNvPr id="807" name="- KR field renormalises NG string tension"/>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defTabSz="584200">
                <a:spcBef>
                  <a:spcPts val="4200"/>
                </a:spcBef>
                <a:defRPr b="1" sz="3600">
                  <a:solidFill>
                    <a:srgbClr val="000000"/>
                  </a:solidFill>
                  <a:latin typeface="Arial Narrow"/>
                  <a:ea typeface="Arial Narrow"/>
                  <a:cs typeface="Arial Narrow"/>
                  <a:sym typeface="Arial Narrow"/>
                </a:defRPr>
              </a:lvl1pPr>
            </a:lstStyle>
            <a:p>
              <a:pPr/>
              <a:r>
                <a:t>- KR field renormalises NG string tension</a:t>
              </a:r>
            </a:p>
          </p:txBody>
        </p:sp>
        <p:pic>
          <p:nvPicPr>
            <p:cNvPr id="808" name="Image" descr="Image"/>
            <p:cNvPicPr>
              <a:picLocks noChangeAspect="1"/>
            </p:cNvPicPr>
            <p:nvPr/>
          </p:nvPicPr>
          <p:blipFill>
            <a:blip r:embed="rId3">
              <a:extLst/>
            </a:blip>
            <a:stretch>
              <a:fillRect/>
            </a:stretch>
          </p:blipFill>
          <p:spPr>
            <a:xfrm>
              <a:off x="1287945" y="1711488"/>
              <a:ext cx="5053818" cy="708301"/>
            </a:xfrm>
            <a:prstGeom prst="rect">
              <a:avLst/>
            </a:prstGeom>
            <a:ln w="12700" cap="flat">
              <a:noFill/>
              <a:miter lim="400000"/>
            </a:ln>
            <a:effectLst/>
          </p:spPr>
        </p:pic>
      </p:grpSp>
      <p:sp>
        <p:nvSpPr>
          <p:cNvPr id="810" name="- Large log limit tends to pure Nambu Goto"/>
          <p:cNvSpPr txBox="1"/>
          <p:nvPr/>
        </p:nvSpPr>
        <p:spPr>
          <a:xfrm>
            <a:off x="-63922" y="9482750"/>
            <a:ext cx="7967068"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lvl="1" indent="228600" algn="l" defTabSz="584200">
              <a:spcBef>
                <a:spcPts val="4200"/>
              </a:spcBef>
              <a:defRPr b="1" sz="3600">
                <a:solidFill>
                  <a:srgbClr val="000000"/>
                </a:solidFill>
                <a:latin typeface="Arial Narrow"/>
                <a:ea typeface="Arial Narrow"/>
                <a:cs typeface="Arial Narrow"/>
                <a:sym typeface="Arial Narrow"/>
              </a:defRPr>
            </a:pPr>
            <a:r>
              <a:t>- Large log limit tends to pure Nambu Goto</a:t>
            </a:r>
          </a:p>
        </p:txBody>
      </p:sp>
      <p:grpSp>
        <p:nvGrpSpPr>
          <p:cNvPr id="816" name="Group"/>
          <p:cNvGrpSpPr/>
          <p:nvPr/>
        </p:nvGrpSpPr>
        <p:grpSpPr>
          <a:xfrm>
            <a:off x="8198200" y="9113984"/>
            <a:ext cx="14151185" cy="3928937"/>
            <a:chOff x="0" y="0"/>
            <a:chExt cx="14151183" cy="3928936"/>
          </a:xfrm>
        </p:grpSpPr>
        <p:pic>
          <p:nvPicPr>
            <p:cNvPr id="811" name="Screenshot 2025-09-19 at 00.54.37.png" descr="Screenshot 2025-09-19 at 00.54.37.png"/>
            <p:cNvPicPr>
              <a:picLocks noChangeAspect="1"/>
            </p:cNvPicPr>
            <p:nvPr/>
          </p:nvPicPr>
          <p:blipFill>
            <a:blip r:embed="rId4">
              <a:extLst/>
            </a:blip>
            <a:stretch>
              <a:fillRect/>
            </a:stretch>
          </p:blipFill>
          <p:spPr>
            <a:xfrm>
              <a:off x="0" y="0"/>
              <a:ext cx="12183813" cy="1675275"/>
            </a:xfrm>
            <a:prstGeom prst="rect">
              <a:avLst/>
            </a:prstGeom>
            <a:ln w="12700" cap="flat">
              <a:noFill/>
              <a:miter lim="400000"/>
            </a:ln>
            <a:effectLst/>
          </p:spPr>
        </p:pic>
        <p:sp>
          <p:nvSpPr>
            <p:cNvPr id="812" name="large logs suppress effect of KR field in the RHS"/>
            <p:cNvSpPr txBox="1"/>
            <p:nvPr/>
          </p:nvSpPr>
          <p:spPr>
            <a:xfrm>
              <a:off x="1308889" y="3467570"/>
              <a:ext cx="6660490" cy="4613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a:lstStyle>
            <a:p>
              <a:pPr/>
              <a:r>
                <a:t>large logs suppress effect of KR field in the RHS</a:t>
              </a:r>
            </a:p>
          </p:txBody>
        </p:sp>
        <p:sp>
          <p:nvSpPr>
            <p:cNvPr id="813" name="renormalised KR field (no UV) has no log"/>
            <p:cNvSpPr txBox="1"/>
            <p:nvPr/>
          </p:nvSpPr>
          <p:spPr>
            <a:xfrm>
              <a:off x="8544083" y="3467570"/>
              <a:ext cx="5607101" cy="4613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a:lstStyle>
            <a:p>
              <a:pPr/>
              <a:r>
                <a:t>renormalised KR field (no UV) has no log</a:t>
              </a:r>
            </a:p>
          </p:txBody>
        </p:sp>
        <p:sp>
          <p:nvSpPr>
            <p:cNvPr id="814" name="Arrow"/>
            <p:cNvSpPr/>
            <p:nvPr/>
          </p:nvSpPr>
          <p:spPr>
            <a:xfrm rot="5400000">
              <a:off x="4758031" y="1904046"/>
              <a:ext cx="1675275" cy="1270001"/>
            </a:xfrm>
            <a:prstGeom prst="rightArrow">
              <a:avLst>
                <a:gd name="adj1" fmla="val 32000"/>
                <a:gd name="adj2" fmla="val 64000"/>
              </a:avLst>
            </a:prstGeom>
            <a:solidFill>
              <a:srgbClr val="000000"/>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815" name="Arrow"/>
            <p:cNvSpPr/>
            <p:nvPr/>
          </p:nvSpPr>
          <p:spPr>
            <a:xfrm rot="5400000">
              <a:off x="8701830" y="1726951"/>
              <a:ext cx="1675275" cy="1270001"/>
            </a:xfrm>
            <a:prstGeom prst="rightArrow">
              <a:avLst>
                <a:gd name="adj1" fmla="val 32000"/>
                <a:gd name="adj2" fmla="val 64000"/>
              </a:avLst>
            </a:prstGeom>
            <a:solidFill>
              <a:srgbClr val="000000"/>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grpSp>
        <p:nvGrpSpPr>
          <p:cNvPr id="821" name="Group"/>
          <p:cNvGrpSpPr/>
          <p:nvPr/>
        </p:nvGrpSpPr>
        <p:grpSpPr>
          <a:xfrm>
            <a:off x="7277247" y="1264729"/>
            <a:ext cx="4419127" cy="3210788"/>
            <a:chOff x="0" y="0"/>
            <a:chExt cx="4419125" cy="3210786"/>
          </a:xfrm>
        </p:grpSpPr>
        <p:sp>
          <p:nvSpPr>
            <p:cNvPr id="817" name="Rounded Rectangle"/>
            <p:cNvSpPr/>
            <p:nvPr/>
          </p:nvSpPr>
          <p:spPr>
            <a:xfrm>
              <a:off x="943867" y="0"/>
              <a:ext cx="3475259" cy="3210787"/>
            </a:xfrm>
            <a:prstGeom prst="roundRect">
              <a:avLst>
                <a:gd name="adj" fmla="val 15000"/>
              </a:avLst>
            </a:prstGeom>
            <a:solidFill>
              <a:srgbClr val="ED220D">
                <a:alpha val="23522"/>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818" name="Shape"/>
            <p:cNvSpPr/>
            <p:nvPr/>
          </p:nvSpPr>
          <p:spPr>
            <a:xfrm>
              <a:off x="1398659" y="1311114"/>
              <a:ext cx="2786117" cy="1567962"/>
            </a:xfrm>
            <a:custGeom>
              <a:avLst/>
              <a:gdLst/>
              <a:ahLst/>
              <a:cxnLst>
                <a:cxn ang="0">
                  <a:pos x="wd2" y="hd2"/>
                </a:cxn>
                <a:cxn ang="5400000">
                  <a:pos x="wd2" y="hd2"/>
                </a:cxn>
                <a:cxn ang="10800000">
                  <a:pos x="wd2" y="hd2"/>
                </a:cxn>
                <a:cxn ang="16200000">
                  <a:pos x="wd2" y="hd2"/>
                </a:cxn>
              </a:cxnLst>
              <a:rect l="0" t="0" r="r" b="b"/>
              <a:pathLst>
                <a:path w="17208" h="15070" fill="norm" stroke="1" extrusionOk="0">
                  <a:moveTo>
                    <a:pt x="8390" y="11724"/>
                  </a:moveTo>
                  <a:cubicBezTo>
                    <a:pt x="6227" y="13967"/>
                    <a:pt x="3350" y="13553"/>
                    <a:pt x="1490" y="10727"/>
                  </a:cubicBezTo>
                  <a:cubicBezTo>
                    <a:pt x="144" y="8681"/>
                    <a:pt x="-396" y="5632"/>
                    <a:pt x="312" y="2946"/>
                  </a:cubicBezTo>
                  <a:cubicBezTo>
                    <a:pt x="972" y="444"/>
                    <a:pt x="2667" y="-817"/>
                    <a:pt x="3820" y="580"/>
                  </a:cubicBezTo>
                  <a:cubicBezTo>
                    <a:pt x="5706" y="2862"/>
                    <a:pt x="8731" y="9640"/>
                    <a:pt x="8602" y="5423"/>
                  </a:cubicBezTo>
                  <a:cubicBezTo>
                    <a:pt x="8574" y="4523"/>
                    <a:pt x="7968" y="4049"/>
                    <a:pt x="7361" y="3871"/>
                  </a:cubicBezTo>
                  <a:cubicBezTo>
                    <a:pt x="5986" y="3467"/>
                    <a:pt x="4509" y="4119"/>
                    <a:pt x="4220" y="6054"/>
                  </a:cubicBezTo>
                  <a:cubicBezTo>
                    <a:pt x="2408" y="18181"/>
                    <a:pt x="13034" y="2660"/>
                    <a:pt x="15986" y="4957"/>
                  </a:cubicBezTo>
                  <a:cubicBezTo>
                    <a:pt x="21204" y="9018"/>
                    <a:pt x="7999" y="20783"/>
                    <a:pt x="8390" y="11724"/>
                  </a:cubicBezTo>
                  <a:close/>
                </a:path>
              </a:pathLst>
            </a:custGeom>
            <a:noFill/>
            <a:ln w="25400" cap="flat">
              <a:solidFill>
                <a:srgbClr val="000000"/>
              </a:solidFill>
              <a:prstDash val="solid"/>
              <a:miter lim="400000"/>
            </a:ln>
            <a:effectLst/>
          </p:spPr>
          <p:txBody>
            <a:bodyPr wrap="square" lIns="50800" tIns="50800" rIns="50800" bIns="50800" numCol="1" anchor="ctr">
              <a:noAutofit/>
            </a:bodyPr>
            <a:lstStyle/>
            <a:p>
              <a:pPr/>
            </a:p>
          </p:txBody>
        </p:sp>
        <p:pic>
          <p:nvPicPr>
            <p:cNvPr id="819" name="Image" descr="Image"/>
            <p:cNvPicPr>
              <a:picLocks noChangeAspect="1"/>
            </p:cNvPicPr>
            <p:nvPr/>
          </p:nvPicPr>
          <p:blipFill>
            <a:blip r:embed="rId5">
              <a:extLst/>
            </a:blip>
            <a:stretch>
              <a:fillRect/>
            </a:stretch>
          </p:blipFill>
          <p:spPr>
            <a:xfrm>
              <a:off x="0" y="200546"/>
              <a:ext cx="4140200" cy="1016001"/>
            </a:xfrm>
            <a:prstGeom prst="rect">
              <a:avLst/>
            </a:prstGeom>
            <a:ln w="12700" cap="flat">
              <a:noFill/>
              <a:miter lim="400000"/>
            </a:ln>
            <a:effectLst/>
          </p:spPr>
        </p:pic>
        <p:sp>
          <p:nvSpPr>
            <p:cNvPr id="820" name="String"/>
            <p:cNvSpPr txBox="1"/>
            <p:nvPr/>
          </p:nvSpPr>
          <p:spPr>
            <a:xfrm>
              <a:off x="1045472" y="2749420"/>
              <a:ext cx="921412" cy="4613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String</a:t>
              </a:r>
            </a:p>
          </p:txBody>
        </p:sp>
      </p:grpSp>
      <p:grpSp>
        <p:nvGrpSpPr>
          <p:cNvPr id="826" name="Group"/>
          <p:cNvGrpSpPr/>
          <p:nvPr/>
        </p:nvGrpSpPr>
        <p:grpSpPr>
          <a:xfrm>
            <a:off x="11839835" y="1271841"/>
            <a:ext cx="4206924" cy="3210787"/>
            <a:chOff x="0" y="0"/>
            <a:chExt cx="4206923" cy="3210786"/>
          </a:xfrm>
        </p:grpSpPr>
        <p:sp>
          <p:nvSpPr>
            <p:cNvPr id="822" name="Rounded Rectangle"/>
            <p:cNvSpPr/>
            <p:nvPr/>
          </p:nvSpPr>
          <p:spPr>
            <a:xfrm>
              <a:off x="0" y="0"/>
              <a:ext cx="4206924" cy="3210787"/>
            </a:xfrm>
            <a:prstGeom prst="roundRect">
              <a:avLst>
                <a:gd name="adj" fmla="val 15000"/>
              </a:avLst>
            </a:prstGeom>
            <a:solidFill>
              <a:srgbClr val="ED220D">
                <a:alpha val="23522"/>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823" name="Image" descr="Image"/>
            <p:cNvPicPr>
              <a:picLocks noChangeAspect="1"/>
            </p:cNvPicPr>
            <p:nvPr/>
          </p:nvPicPr>
          <p:blipFill>
            <a:blip r:embed="rId6">
              <a:extLst/>
            </a:blip>
            <a:stretch>
              <a:fillRect/>
            </a:stretch>
          </p:blipFill>
          <p:spPr>
            <a:xfrm>
              <a:off x="420711" y="1853033"/>
              <a:ext cx="3365501" cy="469901"/>
            </a:xfrm>
            <a:prstGeom prst="rect">
              <a:avLst/>
            </a:prstGeom>
            <a:ln w="12700" cap="flat">
              <a:noFill/>
              <a:miter lim="400000"/>
            </a:ln>
            <a:effectLst/>
          </p:spPr>
        </p:pic>
        <p:pic>
          <p:nvPicPr>
            <p:cNvPr id="824" name="Image" descr="Image"/>
            <p:cNvPicPr>
              <a:picLocks noChangeAspect="1"/>
            </p:cNvPicPr>
            <p:nvPr/>
          </p:nvPicPr>
          <p:blipFill>
            <a:blip r:embed="rId7">
              <a:extLst/>
            </a:blip>
            <a:stretch>
              <a:fillRect/>
            </a:stretch>
          </p:blipFill>
          <p:spPr>
            <a:xfrm>
              <a:off x="188733" y="244418"/>
              <a:ext cx="3556001" cy="1016001"/>
            </a:xfrm>
            <a:prstGeom prst="rect">
              <a:avLst/>
            </a:prstGeom>
            <a:ln w="12700" cap="flat">
              <a:noFill/>
              <a:miter lim="400000"/>
            </a:ln>
            <a:effectLst/>
          </p:spPr>
        </p:pic>
        <p:sp>
          <p:nvSpPr>
            <p:cNvPr id="825" name="Axion"/>
            <p:cNvSpPr txBox="1"/>
            <p:nvPr/>
          </p:nvSpPr>
          <p:spPr>
            <a:xfrm>
              <a:off x="288285" y="2742309"/>
              <a:ext cx="881787" cy="4613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Axion</a:t>
              </a:r>
            </a:p>
          </p:txBody>
        </p:sp>
      </p:grpSp>
      <p:grpSp>
        <p:nvGrpSpPr>
          <p:cNvPr id="831" name="Group"/>
          <p:cNvGrpSpPr/>
          <p:nvPr/>
        </p:nvGrpSpPr>
        <p:grpSpPr>
          <a:xfrm>
            <a:off x="16467630" y="1264729"/>
            <a:ext cx="3694488" cy="3210788"/>
            <a:chOff x="0" y="0"/>
            <a:chExt cx="3694486" cy="3210786"/>
          </a:xfrm>
        </p:grpSpPr>
        <p:pic>
          <p:nvPicPr>
            <p:cNvPr id="827" name="images.jpeg" descr="images.jpeg"/>
            <p:cNvPicPr>
              <a:picLocks noChangeAspect="1"/>
            </p:cNvPicPr>
            <p:nvPr/>
          </p:nvPicPr>
          <p:blipFill>
            <a:blip r:embed="rId8">
              <a:extLst/>
            </a:blip>
            <a:stretch>
              <a:fillRect/>
            </a:stretch>
          </p:blipFill>
          <p:spPr>
            <a:xfrm>
              <a:off x="474122" y="1204289"/>
              <a:ext cx="2746244" cy="1781613"/>
            </a:xfrm>
            <a:prstGeom prst="rect">
              <a:avLst/>
            </a:prstGeom>
            <a:ln w="12700" cap="flat">
              <a:noFill/>
              <a:miter lim="400000"/>
            </a:ln>
            <a:effectLst/>
          </p:spPr>
        </p:pic>
        <p:sp>
          <p:nvSpPr>
            <p:cNvPr id="828" name="Rounded Rectangle"/>
            <p:cNvSpPr/>
            <p:nvPr/>
          </p:nvSpPr>
          <p:spPr>
            <a:xfrm>
              <a:off x="0" y="0"/>
              <a:ext cx="3694487" cy="3210787"/>
            </a:xfrm>
            <a:prstGeom prst="roundRect">
              <a:avLst>
                <a:gd name="adj" fmla="val 15000"/>
              </a:avLst>
            </a:prstGeom>
            <a:solidFill>
              <a:srgbClr val="ED220D">
                <a:alpha val="23522"/>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829" name="Image" descr="Image"/>
            <p:cNvPicPr>
              <a:picLocks noChangeAspect="1"/>
            </p:cNvPicPr>
            <p:nvPr/>
          </p:nvPicPr>
          <p:blipFill>
            <a:blip r:embed="rId9">
              <a:extLst/>
            </a:blip>
            <a:stretch>
              <a:fillRect/>
            </a:stretch>
          </p:blipFill>
          <p:spPr>
            <a:xfrm>
              <a:off x="180161" y="251529"/>
              <a:ext cx="2882901" cy="1016001"/>
            </a:xfrm>
            <a:prstGeom prst="rect">
              <a:avLst/>
            </a:prstGeom>
            <a:ln w="12700" cap="flat">
              <a:noFill/>
              <a:miter lim="400000"/>
            </a:ln>
            <a:effectLst/>
          </p:spPr>
        </p:pic>
        <p:sp>
          <p:nvSpPr>
            <p:cNvPr id="830" name="Coupling"/>
            <p:cNvSpPr txBox="1"/>
            <p:nvPr/>
          </p:nvSpPr>
          <p:spPr>
            <a:xfrm>
              <a:off x="172059" y="2749420"/>
              <a:ext cx="1339292" cy="4613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Coupling</a:t>
              </a:r>
            </a:p>
          </p:txBody>
        </p:sp>
      </p:grpSp>
      <p:grpSp>
        <p:nvGrpSpPr>
          <p:cNvPr id="841" name="Group"/>
          <p:cNvGrpSpPr/>
          <p:nvPr/>
        </p:nvGrpSpPr>
        <p:grpSpPr>
          <a:xfrm>
            <a:off x="8282202" y="4832446"/>
            <a:ext cx="16721990" cy="3678619"/>
            <a:chOff x="0" y="0"/>
            <a:chExt cx="16721988" cy="3678617"/>
          </a:xfrm>
        </p:grpSpPr>
        <p:sp>
          <p:nvSpPr>
            <p:cNvPr id="832" name="Example: circular loop"/>
            <p:cNvSpPr txBox="1"/>
            <p:nvPr/>
          </p:nvSpPr>
          <p:spPr>
            <a:xfrm>
              <a:off x="0" y="0"/>
              <a:ext cx="4364385" cy="635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lvl="1" indent="228600" algn="l" defTabSz="584200">
                <a:spcBef>
                  <a:spcPts val="4200"/>
                </a:spcBef>
                <a:defRPr b="1" sz="3600">
                  <a:solidFill>
                    <a:srgbClr val="000000"/>
                  </a:solidFill>
                  <a:latin typeface="Arial Narrow"/>
                  <a:ea typeface="Arial Narrow"/>
                  <a:cs typeface="Arial Narrow"/>
                  <a:sym typeface="Arial Narrow"/>
                </a:defRPr>
              </a:pPr>
              <a:r>
                <a:t>Example: circular loop</a:t>
              </a:r>
            </a:p>
          </p:txBody>
        </p:sp>
        <p:sp>
          <p:nvSpPr>
            <p:cNvPr id="833" name="Dabholkar Quashnock 1990"/>
            <p:cNvSpPr txBox="1"/>
            <p:nvPr/>
          </p:nvSpPr>
          <p:spPr>
            <a:xfrm>
              <a:off x="8159953" y="85013"/>
              <a:ext cx="3863341" cy="4613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i="1">
                  <a:solidFill>
                    <a:srgbClr val="000000"/>
                  </a:solidFill>
                </a:defRPr>
              </a:lvl1pPr>
            </a:lstStyle>
            <a:p>
              <a:pPr>
                <a:defRPr>
                  <a:solidFill>
                    <a:srgbClr val="5E5E5E"/>
                  </a:solidFill>
                </a:defRPr>
              </a:pPr>
              <a:r>
                <a:rPr>
                  <a:solidFill>
                    <a:srgbClr val="000000"/>
                  </a:solidFill>
                </a:rPr>
                <a:t>Dabholkar Quashnock 1990</a:t>
              </a:r>
            </a:p>
          </p:txBody>
        </p:sp>
        <p:pic>
          <p:nvPicPr>
            <p:cNvPr id="834" name="Screenshot 2025-09-19 at 00.52.35.png" descr="Screenshot 2025-09-19 at 00.52.35.png"/>
            <p:cNvPicPr>
              <a:picLocks noChangeAspect="1"/>
            </p:cNvPicPr>
            <p:nvPr/>
          </p:nvPicPr>
          <p:blipFill>
            <a:blip r:embed="rId10">
              <a:extLst/>
            </a:blip>
            <a:stretch>
              <a:fillRect/>
            </a:stretch>
          </p:blipFill>
          <p:spPr>
            <a:xfrm>
              <a:off x="99471" y="549652"/>
              <a:ext cx="5091817" cy="882048"/>
            </a:xfrm>
            <a:prstGeom prst="rect">
              <a:avLst/>
            </a:prstGeom>
            <a:ln w="12700" cap="flat">
              <a:noFill/>
              <a:miter lim="400000"/>
            </a:ln>
            <a:effectLst/>
          </p:spPr>
        </p:pic>
        <p:pic>
          <p:nvPicPr>
            <p:cNvPr id="835" name="Screenshot 2025-09-19 at 00.52.52.png" descr="Screenshot 2025-09-19 at 00.52.52.png"/>
            <p:cNvPicPr>
              <a:picLocks noChangeAspect="1"/>
            </p:cNvPicPr>
            <p:nvPr/>
          </p:nvPicPr>
          <p:blipFill>
            <a:blip r:embed="rId11">
              <a:extLst/>
            </a:blip>
            <a:stretch>
              <a:fillRect/>
            </a:stretch>
          </p:blipFill>
          <p:spPr>
            <a:xfrm>
              <a:off x="9200" y="1307333"/>
              <a:ext cx="7163813" cy="1181910"/>
            </a:xfrm>
            <a:prstGeom prst="rect">
              <a:avLst/>
            </a:prstGeom>
            <a:ln w="12700" cap="flat">
              <a:noFill/>
              <a:miter lim="400000"/>
            </a:ln>
            <a:effectLst/>
          </p:spPr>
        </p:pic>
        <p:pic>
          <p:nvPicPr>
            <p:cNvPr id="836" name="Screenshot 2025-09-19 at 00.53.27.png" descr="Screenshot 2025-09-19 at 00.53.27.png"/>
            <p:cNvPicPr>
              <a:picLocks noChangeAspect="1"/>
            </p:cNvPicPr>
            <p:nvPr/>
          </p:nvPicPr>
          <p:blipFill>
            <a:blip r:embed="rId12">
              <a:extLst/>
            </a:blip>
            <a:stretch>
              <a:fillRect/>
            </a:stretch>
          </p:blipFill>
          <p:spPr>
            <a:xfrm>
              <a:off x="7933425" y="1484428"/>
              <a:ext cx="8418498" cy="827719"/>
            </a:xfrm>
            <a:prstGeom prst="rect">
              <a:avLst/>
            </a:prstGeom>
            <a:ln w="12700" cap="flat">
              <a:noFill/>
              <a:miter lim="400000"/>
            </a:ln>
            <a:effectLst/>
          </p:spPr>
        </p:pic>
        <p:sp>
          <p:nvSpPr>
            <p:cNvPr id="842" name="Connection Line"/>
            <p:cNvSpPr/>
            <p:nvPr/>
          </p:nvSpPr>
          <p:spPr>
            <a:xfrm>
              <a:off x="6658143" y="2440168"/>
              <a:ext cx="2417477" cy="922385"/>
            </a:xfrm>
            <a:custGeom>
              <a:avLst/>
              <a:gdLst/>
              <a:ahLst/>
              <a:cxnLst>
                <a:cxn ang="0">
                  <a:pos x="wd2" y="hd2"/>
                </a:cxn>
                <a:cxn ang="5400000">
                  <a:pos x="wd2" y="hd2"/>
                </a:cxn>
                <a:cxn ang="10800000">
                  <a:pos x="wd2" y="hd2"/>
                </a:cxn>
                <a:cxn ang="16200000">
                  <a:pos x="wd2" y="hd2"/>
                </a:cxn>
              </a:cxnLst>
              <a:rect l="0" t="0" r="r" b="b"/>
              <a:pathLst>
                <a:path w="21600" h="16208" fill="norm" stroke="1" extrusionOk="0">
                  <a:moveTo>
                    <a:pt x="0" y="1389"/>
                  </a:moveTo>
                  <a:cubicBezTo>
                    <a:pt x="8179" y="21600"/>
                    <a:pt x="15379" y="21137"/>
                    <a:pt x="21600" y="0"/>
                  </a:cubicBezTo>
                </a:path>
              </a:pathLst>
            </a:custGeom>
            <a:noFill/>
            <a:ln w="25400" cap="flat">
              <a:solidFill>
                <a:srgbClr val="000000"/>
              </a:solidFill>
              <a:prstDash val="solid"/>
              <a:miter lim="400000"/>
              <a:tailEnd type="triangle" w="med" len="med"/>
            </a:ln>
            <a:effectLst/>
          </p:spPr>
          <p:txBody>
            <a:bodyPr/>
            <a:lstStyle/>
            <a:p>
              <a:pPr/>
            </a:p>
          </p:txBody>
        </p:sp>
        <p:sp>
          <p:nvSpPr>
            <p:cNvPr id="838" name="Nambu Goto LHS"/>
            <p:cNvSpPr txBox="1"/>
            <p:nvPr/>
          </p:nvSpPr>
          <p:spPr>
            <a:xfrm>
              <a:off x="980384" y="2913886"/>
              <a:ext cx="2542033" cy="4613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Nambu Goto LHS</a:t>
              </a:r>
            </a:p>
          </p:txBody>
        </p:sp>
        <p:sp>
          <p:nvSpPr>
            <p:cNvPr id="839" name="KR field in UV is a string, it should be proportional to NG part!"/>
            <p:cNvSpPr txBox="1"/>
            <p:nvPr/>
          </p:nvSpPr>
          <p:spPr>
            <a:xfrm>
              <a:off x="8235746" y="3217251"/>
              <a:ext cx="8486243" cy="4613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a:lstStyle>
            <a:p>
              <a:pPr/>
              <a:r>
                <a:t>KR field in UV is a string, it should be proportional to NG part!</a:t>
              </a:r>
            </a:p>
          </p:txBody>
        </p:sp>
        <p:sp>
          <p:nvSpPr>
            <p:cNvPr id="840" name="Axion in RHS"/>
            <p:cNvSpPr txBox="1"/>
            <p:nvPr/>
          </p:nvSpPr>
          <p:spPr>
            <a:xfrm>
              <a:off x="4554288" y="2913886"/>
              <a:ext cx="1914754" cy="4613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Axion in RHS</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8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8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80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8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8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8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10" grpId="6"/>
      <p:bldP build="whole" bldLvl="1" animBg="1" rev="0" advAuto="0" spid="826" grpId="2"/>
      <p:bldP build="whole" bldLvl="1" animBg="1" rev="0" advAuto="0" spid="809" grpId="4"/>
      <p:bldP build="whole" bldLvl="1" animBg="1" rev="0" advAuto="0" spid="841" grpId="5"/>
      <p:bldP build="whole" bldLvl="1" animBg="1" rev="0" advAuto="0" spid="831" grpId="3"/>
      <p:bldP build="whole" bldLvl="1" animBg="1" rev="0" advAuto="0" spid="821" grpId="1"/>
      <p:bldP build="whole" bldLvl="1" animBg="1" rev="0" advAuto="0" spid="816" grpId="7"/>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6" name="Effective theory                             vs                           numerical simulations"/>
          <p:cNvSpPr txBox="1"/>
          <p:nvPr>
            <p:ph type="title"/>
          </p:nvPr>
        </p:nvSpPr>
        <p:spPr>
          <a:xfrm>
            <a:off x="1306038" y="125015"/>
            <a:ext cx="22948291" cy="1041426"/>
          </a:xfrm>
          <a:prstGeom prst="rect">
            <a:avLst/>
          </a:prstGeom>
        </p:spPr>
        <p:txBody>
          <a:bodyPr/>
          <a:lstStyle/>
          <a:p>
            <a:pPr/>
            <a:r>
              <a:t>Effective theory                             vs                           numerical simulations</a:t>
            </a:r>
          </a:p>
        </p:txBody>
      </p:sp>
      <p:pic>
        <p:nvPicPr>
          <p:cNvPr id="847" name="Screenshot 2025-09-19 at 01.01.51.png" descr="Screenshot 2025-09-19 at 01.01.51.png"/>
          <p:cNvPicPr>
            <a:picLocks noChangeAspect="1"/>
          </p:cNvPicPr>
          <p:nvPr/>
        </p:nvPicPr>
        <p:blipFill>
          <a:blip r:embed="rId3">
            <a:extLst/>
          </a:blip>
          <a:stretch>
            <a:fillRect/>
          </a:stretch>
        </p:blipFill>
        <p:spPr>
          <a:xfrm>
            <a:off x="8607198" y="186241"/>
            <a:ext cx="7237276" cy="8608808"/>
          </a:xfrm>
          <a:prstGeom prst="rect">
            <a:avLst/>
          </a:prstGeom>
          <a:ln w="12700">
            <a:miter lim="400000"/>
          </a:ln>
        </p:spPr>
      </p:pic>
      <p:sp>
        <p:nvSpPr>
          <p:cNvPr id="848" name="- Compare KR EFT with 3D and 2D sims"/>
          <p:cNvSpPr txBox="1"/>
          <p:nvPr/>
        </p:nvSpPr>
        <p:spPr>
          <a:xfrm>
            <a:off x="339520" y="1541514"/>
            <a:ext cx="7176344"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spcBef>
                <a:spcPts val="4200"/>
              </a:spcBef>
              <a:defRPr b="1" sz="3600">
                <a:solidFill>
                  <a:srgbClr val="000000"/>
                </a:solidFill>
                <a:latin typeface="Arial Narrow"/>
                <a:ea typeface="Arial Narrow"/>
                <a:cs typeface="Arial Narrow"/>
                <a:sym typeface="Arial Narrow"/>
              </a:defRPr>
            </a:lvl1pPr>
          </a:lstStyle>
          <a:p>
            <a:pPr/>
            <a:r>
              <a:t>- Compare KR EFT with 3D and 2D sims</a:t>
            </a:r>
          </a:p>
        </p:txBody>
      </p:sp>
      <p:sp>
        <p:nvSpPr>
          <p:cNvPr id="849" name="Similar accelerations…"/>
          <p:cNvSpPr txBox="1"/>
          <p:nvPr/>
        </p:nvSpPr>
        <p:spPr>
          <a:xfrm>
            <a:off x="830834" y="2302667"/>
            <a:ext cx="5426572" cy="2273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spcBef>
                <a:spcPts val="100"/>
              </a:spcBef>
              <a:defRPr b="1" sz="3600">
                <a:solidFill>
                  <a:srgbClr val="000000"/>
                </a:solidFill>
                <a:latin typeface="Arial Narrow"/>
                <a:ea typeface="Arial Narrow"/>
                <a:cs typeface="Arial Narrow"/>
                <a:sym typeface="Arial Narrow"/>
              </a:defRPr>
            </a:pPr>
            <a:r>
              <a:t>Similar accelerations </a:t>
            </a:r>
          </a:p>
          <a:p>
            <a:pPr algn="l" defTabSz="584200">
              <a:spcBef>
                <a:spcPts val="100"/>
              </a:spcBef>
              <a:defRPr b="1" sz="3600">
                <a:solidFill>
                  <a:srgbClr val="000000"/>
                </a:solidFill>
                <a:latin typeface="Arial Narrow"/>
                <a:ea typeface="Arial Narrow"/>
                <a:cs typeface="Arial Narrow"/>
                <a:sym typeface="Arial Narrow"/>
              </a:defRPr>
            </a:pPr>
            <a:r>
              <a:t>Correct trend towards NG</a:t>
            </a:r>
          </a:p>
          <a:p>
            <a:pPr algn="l" defTabSz="584200">
              <a:spcBef>
                <a:spcPts val="100"/>
              </a:spcBef>
              <a:defRPr b="1" sz="3600">
                <a:solidFill>
                  <a:srgbClr val="000000"/>
                </a:solidFill>
                <a:latin typeface="Arial Narrow"/>
                <a:ea typeface="Arial Narrow"/>
                <a:cs typeface="Arial Narrow"/>
                <a:sym typeface="Arial Narrow"/>
              </a:defRPr>
            </a:pPr>
            <a:r>
              <a:t>but some unaccounted diffs...</a:t>
            </a:r>
          </a:p>
        </p:txBody>
      </p:sp>
      <p:grpSp>
        <p:nvGrpSpPr>
          <p:cNvPr id="855" name="Group"/>
          <p:cNvGrpSpPr/>
          <p:nvPr/>
        </p:nvGrpSpPr>
        <p:grpSpPr>
          <a:xfrm>
            <a:off x="16419291" y="1639451"/>
            <a:ext cx="7431744" cy="7220539"/>
            <a:chOff x="62442" y="0"/>
            <a:chExt cx="7431742" cy="7220538"/>
          </a:xfrm>
        </p:grpSpPr>
        <p:pic>
          <p:nvPicPr>
            <p:cNvPr id="850" name="PHOTO-2025-08-27-21-53-08.jpg" descr="PHOTO-2025-08-27-21-53-08.jpg"/>
            <p:cNvPicPr>
              <a:picLocks noChangeAspect="1"/>
            </p:cNvPicPr>
            <p:nvPr/>
          </p:nvPicPr>
          <p:blipFill>
            <a:blip r:embed="rId4">
              <a:extLst/>
            </a:blip>
            <a:stretch>
              <a:fillRect/>
            </a:stretch>
          </p:blipFill>
          <p:spPr>
            <a:xfrm>
              <a:off x="421425" y="514487"/>
              <a:ext cx="7072761" cy="6394643"/>
            </a:xfrm>
            <a:prstGeom prst="rect">
              <a:avLst/>
            </a:prstGeom>
            <a:ln w="12700" cap="flat">
              <a:noFill/>
              <a:miter lim="400000"/>
            </a:ln>
            <a:effectLst/>
          </p:spPr>
        </p:pic>
        <p:sp>
          <p:nvSpPr>
            <p:cNvPr id="851" name="Preliminary"/>
            <p:cNvSpPr txBox="1"/>
            <p:nvPr/>
          </p:nvSpPr>
          <p:spPr>
            <a:xfrm rot="900000">
              <a:off x="860634" y="2480209"/>
              <a:ext cx="5274341" cy="19534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5700">
                  <a:solidFill>
                    <a:schemeClr val="accent5">
                      <a:hueOff val="-82419"/>
                      <a:satOff val="-9513"/>
                      <a:lumOff val="-16343"/>
                    </a:schemeClr>
                  </a:solidFill>
                </a:defRPr>
              </a:lvl1pPr>
            </a:lstStyle>
            <a:p>
              <a:pPr/>
              <a:r>
                <a:t>Preliminary</a:t>
              </a:r>
            </a:p>
          </p:txBody>
        </p:sp>
        <p:sp>
          <p:nvSpPr>
            <p:cNvPr id="852" name="Halving time"/>
            <p:cNvSpPr txBox="1"/>
            <p:nvPr/>
          </p:nvSpPr>
          <p:spPr>
            <a:xfrm>
              <a:off x="2309100" y="0"/>
              <a:ext cx="3297410" cy="7854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Halving time </a:t>
              </a:r>
            </a:p>
          </p:txBody>
        </p:sp>
        <p:sp>
          <p:nvSpPr>
            <p:cNvPr id="853" name="Rectangle"/>
            <p:cNvSpPr txBox="1"/>
            <p:nvPr/>
          </p:nvSpPr>
          <p:spPr>
            <a:xfrm>
              <a:off x="506233" y="6264729"/>
              <a:ext cx="597776" cy="409798"/>
            </a:xfrm>
            <a:prstGeom prst="rect">
              <a:avLst/>
            </a:prstGeom>
            <a:noFill/>
            <a:ln w="12700" cap="flat">
              <a:noFill/>
              <a:miter lim="400000"/>
            </a:ln>
            <a:effectLst/>
          </p:spPr>
          <p:txBody>
            <a:bodyPr wrap="square" lIns="50800" tIns="50800" rIns="50800" bIns="50800" numCol="1" anchor="ctr">
              <a:noAutofit/>
            </a:bodyPr>
            <a:lstStyle/>
            <a:p>
              <a:pPr/>
            </a:p>
          </p:txBody>
        </p:sp>
        <p:sp>
          <p:nvSpPr>
            <p:cNvPr id="854" name="NG limit"/>
            <p:cNvSpPr/>
            <p:nvPr/>
          </p:nvSpPr>
          <p:spPr>
            <a:xfrm>
              <a:off x="62442" y="5138281"/>
              <a:ext cx="2426745" cy="2082258"/>
            </a:xfrm>
            <a:prstGeom prst="star5">
              <a:avLst>
                <a:gd name="adj" fmla="val 19100"/>
                <a:gd name="hf" fmla="val 105146"/>
                <a:gd name="vf" fmla="val 110557"/>
              </a:avLst>
            </a:prstGeom>
            <a:solidFill>
              <a:srgbClr val="000000"/>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sz="3200">
                  <a:solidFill>
                    <a:srgbClr val="FFFFFF"/>
                  </a:solidFill>
                  <a:latin typeface="Helvetica Neue Medium"/>
                  <a:ea typeface="Helvetica Neue Medium"/>
                  <a:cs typeface="Helvetica Neue Medium"/>
                  <a:sym typeface="Helvetica Neue Medium"/>
                </a:defRPr>
              </a:lvl1pPr>
            </a:lstStyle>
            <a:p>
              <a:pPr/>
              <a:r>
                <a:t>NG limit</a:t>
              </a:r>
            </a:p>
          </p:txBody>
        </p:sp>
      </p:grpSp>
      <p:grpSp>
        <p:nvGrpSpPr>
          <p:cNvPr id="865" name="Group"/>
          <p:cNvGrpSpPr/>
          <p:nvPr/>
        </p:nvGrpSpPr>
        <p:grpSpPr>
          <a:xfrm>
            <a:off x="16551830" y="1639451"/>
            <a:ext cx="7895119" cy="6520951"/>
            <a:chOff x="0" y="0"/>
            <a:chExt cx="7895118" cy="6520950"/>
          </a:xfrm>
        </p:grpSpPr>
        <p:pic>
          <p:nvPicPr>
            <p:cNvPr id="856" name="Screenshot 2025-09-19 at 01.23.26.png" descr="Screenshot 2025-09-19 at 01.23.26.png"/>
            <p:cNvPicPr>
              <a:picLocks noChangeAspect="1"/>
            </p:cNvPicPr>
            <p:nvPr/>
          </p:nvPicPr>
          <p:blipFill>
            <a:blip r:embed="rId5">
              <a:extLst/>
            </a:blip>
            <a:stretch>
              <a:fillRect/>
            </a:stretch>
          </p:blipFill>
          <p:spPr>
            <a:xfrm>
              <a:off x="310153" y="458107"/>
              <a:ext cx="7584966" cy="5642607"/>
            </a:xfrm>
            <a:prstGeom prst="rect">
              <a:avLst/>
            </a:prstGeom>
            <a:ln w="12700" cap="flat">
              <a:noFill/>
              <a:miter lim="400000"/>
            </a:ln>
            <a:effectLst/>
          </p:spPr>
        </p:pic>
        <p:sp>
          <p:nvSpPr>
            <p:cNvPr id="857" name="Guy Moore's large effective tension"/>
            <p:cNvSpPr txBox="1"/>
            <p:nvPr/>
          </p:nvSpPr>
          <p:spPr>
            <a:xfrm>
              <a:off x="1202437" y="0"/>
              <a:ext cx="5800400" cy="5437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Guy Moore's large effective tension</a:t>
              </a:r>
            </a:p>
          </p:txBody>
        </p:sp>
        <p:sp>
          <p:nvSpPr>
            <p:cNvPr id="858" name="NG"/>
            <p:cNvSpPr txBox="1"/>
            <p:nvPr/>
          </p:nvSpPr>
          <p:spPr>
            <a:xfrm>
              <a:off x="5377189" y="872150"/>
              <a:ext cx="666681" cy="5437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NG</a:t>
              </a:r>
            </a:p>
          </p:txBody>
        </p:sp>
        <p:sp>
          <p:nvSpPr>
            <p:cNvPr id="859" name="4,3 log~70"/>
            <p:cNvSpPr txBox="1"/>
            <p:nvPr/>
          </p:nvSpPr>
          <p:spPr>
            <a:xfrm>
              <a:off x="5396026" y="1464630"/>
              <a:ext cx="1840913" cy="5437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4,3 log~70</a:t>
              </a:r>
            </a:p>
          </p:txBody>
        </p:sp>
        <p:sp>
          <p:nvSpPr>
            <p:cNvPr id="860" name="Line"/>
            <p:cNvSpPr/>
            <p:nvPr/>
          </p:nvSpPr>
          <p:spPr>
            <a:xfrm>
              <a:off x="4046414" y="1144006"/>
              <a:ext cx="1266311" cy="1"/>
            </a:xfrm>
            <a:prstGeom prst="line">
              <a:avLst/>
            </a:prstGeom>
            <a:noFill/>
            <a:ln w="50800" cap="flat">
              <a:solidFill>
                <a:srgbClr val="F09547"/>
              </a:solidFill>
              <a:prstDash val="solid"/>
              <a:miter lim="400000"/>
            </a:ln>
            <a:effectLst>
              <a:reflection blurRad="0" stA="50000" stPos="0" endA="0" endPos="40000" dist="0" dir="5400000" fadeDir="5400000" sx="100000" sy="-100000" kx="0" ky="0" algn="bl" rotWithShape="0"/>
            </a:effectLst>
          </p:spPr>
          <p:txBody>
            <a:bodyPr wrap="square" lIns="50800" tIns="50800" rIns="50800" bIns="50800" numCol="1" anchor="ctr">
              <a:noAutofit/>
            </a:bodyPr>
            <a:lstStyle/>
            <a:p>
              <a:pPr/>
            </a:p>
          </p:txBody>
        </p:sp>
        <p:sp>
          <p:nvSpPr>
            <p:cNvPr id="861" name="Line"/>
            <p:cNvSpPr/>
            <p:nvPr/>
          </p:nvSpPr>
          <p:spPr>
            <a:xfrm>
              <a:off x="4079552" y="1759792"/>
              <a:ext cx="1266311" cy="1"/>
            </a:xfrm>
            <a:prstGeom prst="line">
              <a:avLst/>
            </a:prstGeom>
            <a:noFill/>
            <a:ln w="50800" cap="flat">
              <a:solidFill>
                <a:srgbClr val="3672AD"/>
              </a:solidFill>
              <a:prstDash val="solid"/>
              <a:miter lim="400000"/>
            </a:ln>
            <a:effectLst/>
          </p:spPr>
          <p:txBody>
            <a:bodyPr wrap="square" lIns="50800" tIns="50800" rIns="50800" bIns="50800" numCol="1" anchor="ctr">
              <a:noAutofit/>
            </a:bodyPr>
            <a:lstStyle/>
            <a:p>
              <a:pPr/>
            </a:p>
          </p:txBody>
        </p:sp>
        <p:sp>
          <p:nvSpPr>
            <p:cNvPr id="862" name="r"/>
            <p:cNvSpPr txBox="1"/>
            <p:nvPr/>
          </p:nvSpPr>
          <p:spPr>
            <a:xfrm>
              <a:off x="0" y="3007554"/>
              <a:ext cx="254316" cy="5437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r</a:t>
              </a:r>
            </a:p>
          </p:txBody>
        </p:sp>
        <p:sp>
          <p:nvSpPr>
            <p:cNvPr id="863" name="time"/>
            <p:cNvSpPr txBox="1"/>
            <p:nvPr/>
          </p:nvSpPr>
          <p:spPr>
            <a:xfrm>
              <a:off x="3689194" y="5977237"/>
              <a:ext cx="826885" cy="5437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time</a:t>
              </a:r>
            </a:p>
          </p:txBody>
        </p:sp>
        <p:sp>
          <p:nvSpPr>
            <p:cNvPr id="864" name="Preliminary"/>
            <p:cNvSpPr txBox="1"/>
            <p:nvPr/>
          </p:nvSpPr>
          <p:spPr>
            <a:xfrm rot="900000">
              <a:off x="1685772" y="2703681"/>
              <a:ext cx="5235361" cy="11135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5700">
                  <a:solidFill>
                    <a:schemeClr val="accent5">
                      <a:hueOff val="-82419"/>
                      <a:satOff val="-9513"/>
                      <a:lumOff val="-16343"/>
                    </a:schemeClr>
                  </a:solidFill>
                </a:defRPr>
              </a:lvl1pPr>
            </a:lstStyle>
            <a:p>
              <a:pPr/>
              <a:r>
                <a:t>Preliminary</a:t>
              </a:r>
            </a:p>
          </p:txBody>
        </p:sp>
      </p:grpSp>
      <p:grpSp>
        <p:nvGrpSpPr>
          <p:cNvPr id="868" name="Group"/>
          <p:cNvGrpSpPr/>
          <p:nvPr/>
        </p:nvGrpSpPr>
        <p:grpSpPr>
          <a:xfrm>
            <a:off x="174571" y="4887207"/>
            <a:ext cx="7781791" cy="2276939"/>
            <a:chOff x="0" y="0"/>
            <a:chExt cx="7781790" cy="2276937"/>
          </a:xfrm>
        </p:grpSpPr>
        <p:sp>
          <p:nvSpPr>
            <p:cNvPr id="866" name="- Loop radiation does NOT agree quantitatively"/>
            <p:cNvSpPr/>
            <p:nvPr/>
          </p:nvSpPr>
          <p:spPr>
            <a:xfrm>
              <a:off x="56654" y="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defTabSz="584200">
                <a:spcBef>
                  <a:spcPts val="4200"/>
                </a:spcBef>
                <a:defRPr b="1" sz="3600">
                  <a:solidFill>
                    <a:srgbClr val="000000"/>
                  </a:solidFill>
                  <a:latin typeface="Arial Narrow"/>
                  <a:ea typeface="Arial Narrow"/>
                  <a:cs typeface="Arial Narrow"/>
                  <a:sym typeface="Arial Narrow"/>
                </a:defRPr>
              </a:lvl1pPr>
            </a:lstStyle>
            <a:p>
              <a:pPr/>
              <a:r>
                <a:t>- Loop radiation does NOT agree quantitatively</a:t>
              </a:r>
            </a:p>
          </p:txBody>
        </p:sp>
        <p:pic>
          <p:nvPicPr>
            <p:cNvPr id="867" name="Screenshot 2025-09-19 at 01.34.51.png" descr="Screenshot 2025-09-19 at 01.34.51.png"/>
            <p:cNvPicPr>
              <a:picLocks noChangeAspect="1"/>
            </p:cNvPicPr>
            <p:nvPr/>
          </p:nvPicPr>
          <p:blipFill>
            <a:blip r:embed="rId6">
              <a:extLst/>
            </a:blip>
            <a:srcRect l="0" t="0" r="0" b="0"/>
            <a:stretch>
              <a:fillRect/>
            </a:stretch>
          </p:blipFill>
          <p:spPr>
            <a:xfrm>
              <a:off x="0" y="671377"/>
              <a:ext cx="7781791" cy="1605561"/>
            </a:xfrm>
            <a:prstGeom prst="rect">
              <a:avLst/>
            </a:prstGeom>
            <a:ln w="12700" cap="flat">
              <a:noFill/>
              <a:miter lim="400000"/>
            </a:ln>
            <a:effectLst/>
          </p:spPr>
        </p:pic>
      </p:grpSp>
      <p:sp>
        <p:nvSpPr>
          <p:cNvPr id="869" name="- Essentially String breaks at 1st collapse…"/>
          <p:cNvSpPr txBox="1"/>
          <p:nvPr/>
        </p:nvSpPr>
        <p:spPr>
          <a:xfrm>
            <a:off x="356206" y="10814451"/>
            <a:ext cx="7595593" cy="281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spcBef>
                <a:spcPts val="100"/>
              </a:spcBef>
              <a:defRPr b="1" sz="3600">
                <a:solidFill>
                  <a:srgbClr val="000000"/>
                </a:solidFill>
                <a:latin typeface="Arial Narrow"/>
                <a:ea typeface="Arial Narrow"/>
                <a:cs typeface="Arial Narrow"/>
                <a:sym typeface="Arial Narrow"/>
              </a:defRPr>
            </a:pPr>
            <a:r>
              <a:t>- Essentially String breaks at 1st collapse </a:t>
            </a:r>
          </a:p>
          <a:p>
            <a:pPr algn="l" defTabSz="584200">
              <a:spcBef>
                <a:spcPts val="100"/>
              </a:spcBef>
              <a:defRPr b="1" sz="3600">
                <a:solidFill>
                  <a:srgbClr val="000000"/>
                </a:solidFill>
                <a:latin typeface="Arial Narrow"/>
                <a:ea typeface="Arial Narrow"/>
                <a:cs typeface="Arial Narrow"/>
                <a:sym typeface="Arial Narrow"/>
              </a:defRPr>
            </a:pPr>
            <a:r>
              <a:t>- No significant bounce, </a:t>
            </a:r>
          </a:p>
          <a:p>
            <a:pPr algn="l" defTabSz="584200">
              <a:spcBef>
                <a:spcPts val="100"/>
              </a:spcBef>
              <a:defRPr b="1" sz="3600">
                <a:solidFill>
                  <a:srgbClr val="000000"/>
                </a:solidFill>
                <a:latin typeface="Arial Narrow"/>
                <a:ea typeface="Arial Narrow"/>
                <a:cs typeface="Arial Narrow"/>
                <a:sym typeface="Arial Narrow"/>
              </a:defRPr>
            </a:pPr>
            <a:r>
              <a:t>                                  self fields abandoned</a:t>
            </a:r>
          </a:p>
          <a:p>
            <a:pPr algn="l" defTabSz="584200">
              <a:spcBef>
                <a:spcPts val="100"/>
              </a:spcBef>
              <a:defRPr b="1" sz="3600">
                <a:solidFill>
                  <a:srgbClr val="000000"/>
                </a:solidFill>
                <a:latin typeface="Arial Narrow"/>
                <a:ea typeface="Arial Narrow"/>
                <a:cs typeface="Arial Narrow"/>
                <a:sym typeface="Arial Narrow"/>
              </a:defRPr>
            </a:pPr>
          </a:p>
        </p:txBody>
      </p:sp>
      <p:grpSp>
        <p:nvGrpSpPr>
          <p:cNvPr id="873" name="Group"/>
          <p:cNvGrpSpPr/>
          <p:nvPr/>
        </p:nvGrpSpPr>
        <p:grpSpPr>
          <a:xfrm>
            <a:off x="8211773" y="4617680"/>
            <a:ext cx="7632701" cy="5702301"/>
            <a:chOff x="0" y="0"/>
            <a:chExt cx="7632700" cy="5702300"/>
          </a:xfrm>
        </p:grpSpPr>
        <p:pic>
          <p:nvPicPr>
            <p:cNvPr id="870" name="Unknown.png" descr="Unknown.png"/>
            <p:cNvPicPr>
              <a:picLocks noChangeAspect="1"/>
            </p:cNvPicPr>
            <p:nvPr/>
          </p:nvPicPr>
          <p:blipFill>
            <a:blip r:embed="rId7">
              <a:extLst/>
            </a:blip>
            <a:stretch>
              <a:fillRect/>
            </a:stretch>
          </p:blipFill>
          <p:spPr>
            <a:xfrm>
              <a:off x="0" y="0"/>
              <a:ext cx="7632700" cy="5702300"/>
            </a:xfrm>
            <a:prstGeom prst="rect">
              <a:avLst/>
            </a:prstGeom>
            <a:ln w="12700" cap="flat">
              <a:noFill/>
              <a:miter lim="400000"/>
            </a:ln>
            <a:effectLst/>
          </p:spPr>
        </p:pic>
        <p:sp>
          <p:nvSpPr>
            <p:cNvPr id="871" name="Effective theory (1 oscillation)"/>
            <p:cNvSpPr txBox="1"/>
            <p:nvPr/>
          </p:nvSpPr>
          <p:spPr>
            <a:xfrm rot="1740000">
              <a:off x="3241006" y="3019667"/>
              <a:ext cx="4088893" cy="4613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9DB7FA"/>
                  </a:solidFill>
                </a:defRPr>
              </a:lvl1pPr>
            </a:lstStyle>
            <a:p>
              <a:pPr/>
              <a:r>
                <a:t>Effective theory (1 oscillation)</a:t>
              </a:r>
            </a:p>
          </p:txBody>
        </p:sp>
        <p:sp>
          <p:nvSpPr>
            <p:cNvPr id="872" name="3D Simulation"/>
            <p:cNvSpPr txBox="1"/>
            <p:nvPr/>
          </p:nvSpPr>
          <p:spPr>
            <a:xfrm rot="1740000">
              <a:off x="4276869" y="842521"/>
              <a:ext cx="2017167" cy="4613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a:solidFill>
                    <a:srgbClr val="EAD4BE"/>
                  </a:solidFill>
                </a:defRPr>
              </a:lvl1pPr>
            </a:lstStyle>
            <a:p>
              <a:pPr/>
              <a:r>
                <a:t>3D Simulation</a:t>
              </a:r>
            </a:p>
          </p:txBody>
        </p:sp>
      </p:grpSp>
      <p:pic>
        <p:nvPicPr>
          <p:cNvPr id="874" name="Oval Oval" descr="Oval Oval"/>
          <p:cNvPicPr>
            <a:picLocks noChangeAspect="0"/>
          </p:cNvPicPr>
          <p:nvPr/>
        </p:nvPicPr>
        <p:blipFill>
          <a:blip r:embed="rId8">
            <a:extLst/>
          </a:blip>
          <a:stretch>
            <a:fillRect/>
          </a:stretch>
        </p:blipFill>
        <p:spPr>
          <a:xfrm>
            <a:off x="821749" y="7386888"/>
            <a:ext cx="6211886" cy="870643"/>
          </a:xfrm>
          <a:prstGeom prst="rect">
            <a:avLst/>
          </a:prstGeom>
        </p:spPr>
      </p:pic>
      <p:pic>
        <p:nvPicPr>
          <p:cNvPr id="876" name="Oval Oval" descr="Oval Oval"/>
          <p:cNvPicPr>
            <a:picLocks noChangeAspect="0"/>
          </p:cNvPicPr>
          <p:nvPr/>
        </p:nvPicPr>
        <p:blipFill>
          <a:blip r:embed="rId9">
            <a:extLst/>
          </a:blip>
          <a:stretch>
            <a:fillRect/>
          </a:stretch>
        </p:blipFill>
        <p:spPr>
          <a:xfrm>
            <a:off x="1064814" y="7887440"/>
            <a:ext cx="5827356" cy="822246"/>
          </a:xfrm>
          <a:prstGeom prst="rect">
            <a:avLst/>
          </a:prstGeom>
        </p:spPr>
      </p:pic>
      <p:pic>
        <p:nvPicPr>
          <p:cNvPr id="878" name="Oval Oval" descr="Oval Oval"/>
          <p:cNvPicPr>
            <a:picLocks noChangeAspect="0"/>
          </p:cNvPicPr>
          <p:nvPr/>
        </p:nvPicPr>
        <p:blipFill>
          <a:blip r:embed="rId10">
            <a:extLst/>
          </a:blip>
          <a:stretch>
            <a:fillRect/>
          </a:stretch>
        </p:blipFill>
        <p:spPr>
          <a:xfrm>
            <a:off x="1892137" y="8459091"/>
            <a:ext cx="4121910" cy="607598"/>
          </a:xfrm>
          <a:prstGeom prst="rect">
            <a:avLst/>
          </a:prstGeom>
        </p:spPr>
      </p:pic>
      <p:pic>
        <p:nvPicPr>
          <p:cNvPr id="880" name="Oval Oval" descr="Oval Oval"/>
          <p:cNvPicPr>
            <a:picLocks noChangeAspect="0"/>
          </p:cNvPicPr>
          <p:nvPr/>
        </p:nvPicPr>
        <p:blipFill>
          <a:blip r:embed="rId11">
            <a:extLst/>
          </a:blip>
          <a:stretch>
            <a:fillRect/>
          </a:stretch>
        </p:blipFill>
        <p:spPr>
          <a:xfrm>
            <a:off x="2455788" y="8880244"/>
            <a:ext cx="3045408" cy="472109"/>
          </a:xfrm>
          <a:prstGeom prst="rect">
            <a:avLst/>
          </a:prstGeom>
        </p:spPr>
      </p:pic>
      <p:pic>
        <p:nvPicPr>
          <p:cNvPr id="882" name="Oval Oval" descr="Oval Oval"/>
          <p:cNvPicPr>
            <a:picLocks noChangeAspect="0"/>
          </p:cNvPicPr>
          <p:nvPr/>
        </p:nvPicPr>
        <p:blipFill>
          <a:blip r:embed="rId12">
            <a:extLst/>
          </a:blip>
          <a:stretch>
            <a:fillRect/>
          </a:stretch>
        </p:blipFill>
        <p:spPr>
          <a:xfrm>
            <a:off x="2890973" y="9242848"/>
            <a:ext cx="2175038" cy="362565"/>
          </a:xfrm>
          <a:prstGeom prst="rect">
            <a:avLst/>
          </a:prstGeom>
        </p:spPr>
      </p:pic>
      <p:pic>
        <p:nvPicPr>
          <p:cNvPr id="884" name="Oval Oval" descr="Oval Oval"/>
          <p:cNvPicPr>
            <a:picLocks noChangeAspect="0"/>
          </p:cNvPicPr>
          <p:nvPr/>
        </p:nvPicPr>
        <p:blipFill>
          <a:blip r:embed="rId13">
            <a:extLst/>
          </a:blip>
          <a:stretch>
            <a:fillRect/>
          </a:stretch>
        </p:blipFill>
        <p:spPr>
          <a:xfrm>
            <a:off x="3208473" y="9496849"/>
            <a:ext cx="1455662" cy="272023"/>
          </a:xfrm>
          <a:prstGeom prst="rect">
            <a:avLst/>
          </a:prstGeom>
        </p:spPr>
      </p:pic>
      <p:pic>
        <p:nvPicPr>
          <p:cNvPr id="886" name="Oval Oval" descr="Oval Oval"/>
          <p:cNvPicPr>
            <a:picLocks noChangeAspect="0"/>
          </p:cNvPicPr>
          <p:nvPr/>
        </p:nvPicPr>
        <p:blipFill>
          <a:blip r:embed="rId14">
            <a:extLst/>
          </a:blip>
          <a:stretch>
            <a:fillRect/>
          </a:stretch>
        </p:blipFill>
        <p:spPr>
          <a:xfrm>
            <a:off x="3504661" y="9720677"/>
            <a:ext cx="845499" cy="195228"/>
          </a:xfrm>
          <a:prstGeom prst="rect">
            <a:avLst/>
          </a:prstGeom>
        </p:spPr>
      </p:pic>
      <p:pic>
        <p:nvPicPr>
          <p:cNvPr id="888" name="Oval Oval" descr="Oval Oval"/>
          <p:cNvPicPr>
            <a:picLocks noChangeAspect="0"/>
          </p:cNvPicPr>
          <p:nvPr/>
        </p:nvPicPr>
        <p:blipFill>
          <a:blip r:embed="rId15">
            <a:extLst/>
          </a:blip>
          <a:stretch>
            <a:fillRect/>
          </a:stretch>
        </p:blipFill>
        <p:spPr>
          <a:xfrm>
            <a:off x="3657343" y="9879755"/>
            <a:ext cx="540446" cy="156834"/>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8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xit" nodeType="clickEffect" presetID="10" grpId="3" fill="hold">
                                  <p:stCondLst>
                                    <p:cond delay="0"/>
                                  </p:stCondLst>
                                  <p:iterate type="el" backwards="0">
                                    <p:tmAbs val="0"/>
                                  </p:iterate>
                                  <p:childTnLst>
                                    <p:animEffect filter="fade" transition="out">
                                      <p:cBhvr>
                                        <p:cTn id="14" dur="1000" fill="hold"/>
                                        <p:tgtEl>
                                          <p:spTgt spid="865"/>
                                        </p:tgtEl>
                                      </p:cBhvr>
                                    </p:animEffect>
                                    <p:set>
                                      <p:cBhvr>
                                        <p:cTn id="15" fill="hold">
                                          <p:stCondLst>
                                            <p:cond delay="999"/>
                                          </p:stCondLst>
                                        </p:cTn>
                                        <p:tgtEl>
                                          <p:spTgt spid="86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4" fill="hold">
                                  <p:stCondLst>
                                    <p:cond delay="0"/>
                                  </p:stCondLst>
                                  <p:iterate type="el" backwards="0">
                                    <p:tmAbs val="0"/>
                                  </p:iterate>
                                  <p:childTnLst>
                                    <p:set>
                                      <p:cBhvr>
                                        <p:cTn id="19" fill="hold"/>
                                        <p:tgtEl>
                                          <p:spTgt spid="85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0" presetID="1" grpId="5" fill="hold">
                                  <p:stCondLst>
                                    <p:cond delay="0"/>
                                  </p:stCondLst>
                                  <p:iterate type="el" backwards="0">
                                    <p:tmAbs val="0"/>
                                  </p:iterate>
                                  <p:childTnLst>
                                    <p:set>
                                      <p:cBhvr>
                                        <p:cTn id="23" fill="hold"/>
                                        <p:tgtEl>
                                          <p:spTgt spid="86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6" fill="hold">
                                  <p:stCondLst>
                                    <p:cond delay="0"/>
                                  </p:stCondLst>
                                  <p:iterate type="el" backwards="0">
                                    <p:tmAbs val="0"/>
                                  </p:iterate>
                                  <p:childTnLst>
                                    <p:set>
                                      <p:cBhvr>
                                        <p:cTn id="27" fill="hold"/>
                                        <p:tgtEl>
                                          <p:spTgt spid="87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0" presetID="1" grpId="7" fill="hold">
                                  <p:stCondLst>
                                    <p:cond delay="0"/>
                                  </p:stCondLst>
                                  <p:iterate type="el" backwards="0">
                                    <p:tmAbs val="0"/>
                                  </p:iterate>
                                  <p:childTnLst>
                                    <p:set>
                                      <p:cBhvr>
                                        <p:cTn id="31" fill="hold"/>
                                        <p:tgtEl>
                                          <p:spTgt spid="8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73" grpId="6"/>
      <p:bldP build="whole" bldLvl="1" animBg="1" rev="0" advAuto="0" spid="855" grpId="4"/>
      <p:bldP build="whole" bldLvl="1" animBg="1" rev="0" advAuto="0" spid="868" grpId="5"/>
      <p:bldP build="whole" bldLvl="1" animBg="1" rev="0" advAuto="0" spid="869" grpId="7"/>
      <p:bldP build="whole" bldLvl="1" animBg="1" rev="0" advAuto="0" spid="865" grpId="2"/>
      <p:bldP build="whole" bldLvl="1" animBg="1" rev="0" advAuto="0" spid="865" grpId="3"/>
      <p:bldP build="whole" bldLvl="1" animBg="1" rev="0" advAuto="0" spid="847"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93" name="animation_s.gif" descr="animation_s.gif"/>
          <p:cNvPicPr>
            <a:picLocks noChangeAspect="0"/>
          </p:cNvPicPr>
          <p:nvPr/>
        </p:nvPicPr>
        <p:blipFill>
          <a:blip r:embed="rId3">
            <a:extLst/>
          </a:blip>
          <a:stretch>
            <a:fillRect/>
          </a:stretch>
        </p:blipFill>
        <p:spPr>
          <a:xfrm>
            <a:off x="8008310" y="1440562"/>
            <a:ext cx="18295447" cy="13716001"/>
          </a:xfrm>
          <a:prstGeom prst="rect">
            <a:avLst/>
          </a:prstGeom>
          <a:ln w="12700">
            <a:miter lim="400000"/>
          </a:ln>
        </p:spPr>
      </p:pic>
      <p:sp>
        <p:nvSpPr>
          <p:cNvPr id="894" name="Effective theory                             vs                           numerical simulations"/>
          <p:cNvSpPr txBox="1"/>
          <p:nvPr>
            <p:ph type="title"/>
          </p:nvPr>
        </p:nvSpPr>
        <p:spPr>
          <a:xfrm>
            <a:off x="1306038" y="125015"/>
            <a:ext cx="22948291" cy="1041426"/>
          </a:xfrm>
          <a:prstGeom prst="rect">
            <a:avLst/>
          </a:prstGeom>
        </p:spPr>
        <p:txBody>
          <a:bodyPr/>
          <a:lstStyle/>
          <a:p>
            <a:pPr/>
            <a:r>
              <a:t>Effective theory                             vs                           numerical simulations</a:t>
            </a:r>
          </a:p>
        </p:txBody>
      </p:sp>
      <p:sp>
        <p:nvSpPr>
          <p:cNvPr id="895" name="- Compare KR EFT with 3D and 2D sims"/>
          <p:cNvSpPr txBox="1"/>
          <p:nvPr/>
        </p:nvSpPr>
        <p:spPr>
          <a:xfrm>
            <a:off x="339520" y="1541514"/>
            <a:ext cx="7176344"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spcBef>
                <a:spcPts val="4200"/>
              </a:spcBef>
              <a:defRPr b="1" sz="3600">
                <a:solidFill>
                  <a:srgbClr val="000000"/>
                </a:solidFill>
                <a:latin typeface="Arial Narrow"/>
                <a:ea typeface="Arial Narrow"/>
                <a:cs typeface="Arial Narrow"/>
                <a:sym typeface="Arial Narrow"/>
              </a:defRPr>
            </a:lvl1pPr>
          </a:lstStyle>
          <a:p>
            <a:pPr/>
            <a:r>
              <a:t>- Compare KR EFT with 3D and 2D sims</a:t>
            </a:r>
          </a:p>
        </p:txBody>
      </p:sp>
      <p:sp>
        <p:nvSpPr>
          <p:cNvPr id="896" name="Similar accelerations…"/>
          <p:cNvSpPr txBox="1"/>
          <p:nvPr/>
        </p:nvSpPr>
        <p:spPr>
          <a:xfrm>
            <a:off x="830834" y="2302667"/>
            <a:ext cx="5426572" cy="2273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spcBef>
                <a:spcPts val="100"/>
              </a:spcBef>
              <a:defRPr b="1" sz="3600">
                <a:solidFill>
                  <a:srgbClr val="000000"/>
                </a:solidFill>
                <a:latin typeface="Arial Narrow"/>
                <a:ea typeface="Arial Narrow"/>
                <a:cs typeface="Arial Narrow"/>
                <a:sym typeface="Arial Narrow"/>
              </a:defRPr>
            </a:pPr>
            <a:r>
              <a:t>Similar accelerations </a:t>
            </a:r>
          </a:p>
          <a:p>
            <a:pPr algn="l" defTabSz="584200">
              <a:spcBef>
                <a:spcPts val="100"/>
              </a:spcBef>
              <a:defRPr b="1" sz="3600">
                <a:solidFill>
                  <a:srgbClr val="000000"/>
                </a:solidFill>
                <a:latin typeface="Arial Narrow"/>
                <a:ea typeface="Arial Narrow"/>
                <a:cs typeface="Arial Narrow"/>
                <a:sym typeface="Arial Narrow"/>
              </a:defRPr>
            </a:pPr>
            <a:r>
              <a:t>Correct trend towards NG</a:t>
            </a:r>
          </a:p>
          <a:p>
            <a:pPr algn="l" defTabSz="584200">
              <a:spcBef>
                <a:spcPts val="100"/>
              </a:spcBef>
              <a:defRPr b="1" sz="3600">
                <a:solidFill>
                  <a:srgbClr val="000000"/>
                </a:solidFill>
                <a:latin typeface="Arial Narrow"/>
                <a:ea typeface="Arial Narrow"/>
                <a:cs typeface="Arial Narrow"/>
                <a:sym typeface="Arial Narrow"/>
              </a:defRPr>
            </a:pPr>
            <a:r>
              <a:t>but some unaccounted diffs...</a:t>
            </a:r>
          </a:p>
        </p:txBody>
      </p:sp>
      <p:grpSp>
        <p:nvGrpSpPr>
          <p:cNvPr id="899" name="Group"/>
          <p:cNvGrpSpPr/>
          <p:nvPr/>
        </p:nvGrpSpPr>
        <p:grpSpPr>
          <a:xfrm>
            <a:off x="174571" y="4887207"/>
            <a:ext cx="7781791" cy="2276939"/>
            <a:chOff x="0" y="0"/>
            <a:chExt cx="7781790" cy="2276937"/>
          </a:xfrm>
        </p:grpSpPr>
        <p:sp>
          <p:nvSpPr>
            <p:cNvPr id="897" name="- Loop radiation does NOT agree quantitatively"/>
            <p:cNvSpPr/>
            <p:nvPr/>
          </p:nvSpPr>
          <p:spPr>
            <a:xfrm>
              <a:off x="56654" y="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defTabSz="584200">
                <a:spcBef>
                  <a:spcPts val="4200"/>
                </a:spcBef>
                <a:defRPr b="1" sz="3600">
                  <a:solidFill>
                    <a:srgbClr val="000000"/>
                  </a:solidFill>
                  <a:latin typeface="Arial Narrow"/>
                  <a:ea typeface="Arial Narrow"/>
                  <a:cs typeface="Arial Narrow"/>
                  <a:sym typeface="Arial Narrow"/>
                </a:defRPr>
              </a:lvl1pPr>
            </a:lstStyle>
            <a:p>
              <a:pPr/>
              <a:r>
                <a:t>- Loop radiation does NOT agree quantitatively</a:t>
              </a:r>
            </a:p>
          </p:txBody>
        </p:sp>
        <p:pic>
          <p:nvPicPr>
            <p:cNvPr id="898" name="Screenshot 2025-09-19 at 01.34.51.png" descr="Screenshot 2025-09-19 at 01.34.51.png"/>
            <p:cNvPicPr>
              <a:picLocks noChangeAspect="1"/>
            </p:cNvPicPr>
            <p:nvPr/>
          </p:nvPicPr>
          <p:blipFill>
            <a:blip r:embed="rId4">
              <a:extLst/>
            </a:blip>
            <a:srcRect l="0" t="0" r="0" b="0"/>
            <a:stretch>
              <a:fillRect/>
            </a:stretch>
          </p:blipFill>
          <p:spPr>
            <a:xfrm>
              <a:off x="0" y="671377"/>
              <a:ext cx="7781791" cy="1605561"/>
            </a:xfrm>
            <a:prstGeom prst="rect">
              <a:avLst/>
            </a:prstGeom>
            <a:ln w="12700" cap="flat">
              <a:noFill/>
              <a:miter lim="400000"/>
            </a:ln>
            <a:effectLst/>
          </p:spPr>
        </p:pic>
      </p:grpSp>
      <p:sp>
        <p:nvSpPr>
          <p:cNvPr id="900" name="- Essentially String breaks at 1st collapse…"/>
          <p:cNvSpPr txBox="1"/>
          <p:nvPr/>
        </p:nvSpPr>
        <p:spPr>
          <a:xfrm>
            <a:off x="356206" y="10814451"/>
            <a:ext cx="7595593" cy="281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spcBef>
                <a:spcPts val="100"/>
              </a:spcBef>
              <a:defRPr b="1" sz="3600">
                <a:solidFill>
                  <a:srgbClr val="000000"/>
                </a:solidFill>
                <a:latin typeface="Arial Narrow"/>
                <a:ea typeface="Arial Narrow"/>
                <a:cs typeface="Arial Narrow"/>
                <a:sym typeface="Arial Narrow"/>
              </a:defRPr>
            </a:pPr>
            <a:r>
              <a:t>- Essentially String breaks at 1st collapse </a:t>
            </a:r>
          </a:p>
          <a:p>
            <a:pPr algn="l" defTabSz="584200">
              <a:spcBef>
                <a:spcPts val="100"/>
              </a:spcBef>
              <a:defRPr b="1" sz="3600">
                <a:solidFill>
                  <a:srgbClr val="000000"/>
                </a:solidFill>
                <a:latin typeface="Arial Narrow"/>
                <a:ea typeface="Arial Narrow"/>
                <a:cs typeface="Arial Narrow"/>
                <a:sym typeface="Arial Narrow"/>
              </a:defRPr>
            </a:pPr>
            <a:r>
              <a:t>- No significant bounce, </a:t>
            </a:r>
          </a:p>
          <a:p>
            <a:pPr algn="l" defTabSz="584200">
              <a:spcBef>
                <a:spcPts val="100"/>
              </a:spcBef>
              <a:defRPr b="1" sz="3600">
                <a:solidFill>
                  <a:srgbClr val="000000"/>
                </a:solidFill>
                <a:latin typeface="Arial Narrow"/>
                <a:ea typeface="Arial Narrow"/>
                <a:cs typeface="Arial Narrow"/>
                <a:sym typeface="Arial Narrow"/>
              </a:defRPr>
            </a:pPr>
            <a:r>
              <a:t>                                  self fields abandoned</a:t>
            </a:r>
          </a:p>
          <a:p>
            <a:pPr algn="l" defTabSz="584200">
              <a:spcBef>
                <a:spcPts val="100"/>
              </a:spcBef>
              <a:defRPr b="1" sz="3600">
                <a:solidFill>
                  <a:srgbClr val="000000"/>
                </a:solidFill>
                <a:latin typeface="Arial Narrow"/>
                <a:ea typeface="Arial Narrow"/>
                <a:cs typeface="Arial Narrow"/>
                <a:sym typeface="Arial Narrow"/>
              </a:defRPr>
            </a:pPr>
          </a:p>
        </p:txBody>
      </p:sp>
      <p:pic>
        <p:nvPicPr>
          <p:cNvPr id="901" name="Oval Oval" descr="Oval Oval"/>
          <p:cNvPicPr>
            <a:picLocks noChangeAspect="0"/>
          </p:cNvPicPr>
          <p:nvPr/>
        </p:nvPicPr>
        <p:blipFill>
          <a:blip r:embed="rId5">
            <a:extLst/>
          </a:blip>
          <a:stretch>
            <a:fillRect/>
          </a:stretch>
        </p:blipFill>
        <p:spPr>
          <a:xfrm>
            <a:off x="821749" y="7386888"/>
            <a:ext cx="6211886" cy="870643"/>
          </a:xfrm>
          <a:prstGeom prst="rect">
            <a:avLst/>
          </a:prstGeom>
        </p:spPr>
      </p:pic>
      <p:pic>
        <p:nvPicPr>
          <p:cNvPr id="903" name="Oval Oval" descr="Oval Oval"/>
          <p:cNvPicPr>
            <a:picLocks noChangeAspect="0"/>
          </p:cNvPicPr>
          <p:nvPr/>
        </p:nvPicPr>
        <p:blipFill>
          <a:blip r:embed="rId6">
            <a:extLst/>
          </a:blip>
          <a:stretch>
            <a:fillRect/>
          </a:stretch>
        </p:blipFill>
        <p:spPr>
          <a:xfrm>
            <a:off x="1064814" y="7887440"/>
            <a:ext cx="5827356" cy="822246"/>
          </a:xfrm>
          <a:prstGeom prst="rect">
            <a:avLst/>
          </a:prstGeom>
        </p:spPr>
      </p:pic>
      <p:pic>
        <p:nvPicPr>
          <p:cNvPr id="905" name="Oval Oval" descr="Oval Oval"/>
          <p:cNvPicPr>
            <a:picLocks noChangeAspect="0"/>
          </p:cNvPicPr>
          <p:nvPr/>
        </p:nvPicPr>
        <p:blipFill>
          <a:blip r:embed="rId7">
            <a:extLst/>
          </a:blip>
          <a:stretch>
            <a:fillRect/>
          </a:stretch>
        </p:blipFill>
        <p:spPr>
          <a:xfrm>
            <a:off x="1892137" y="8459091"/>
            <a:ext cx="4121910" cy="607598"/>
          </a:xfrm>
          <a:prstGeom prst="rect">
            <a:avLst/>
          </a:prstGeom>
        </p:spPr>
      </p:pic>
      <p:pic>
        <p:nvPicPr>
          <p:cNvPr id="907" name="Oval Oval" descr="Oval Oval"/>
          <p:cNvPicPr>
            <a:picLocks noChangeAspect="0"/>
          </p:cNvPicPr>
          <p:nvPr/>
        </p:nvPicPr>
        <p:blipFill>
          <a:blip r:embed="rId8">
            <a:extLst/>
          </a:blip>
          <a:stretch>
            <a:fillRect/>
          </a:stretch>
        </p:blipFill>
        <p:spPr>
          <a:xfrm>
            <a:off x="2455788" y="8880244"/>
            <a:ext cx="3045408" cy="472109"/>
          </a:xfrm>
          <a:prstGeom prst="rect">
            <a:avLst/>
          </a:prstGeom>
        </p:spPr>
      </p:pic>
      <p:pic>
        <p:nvPicPr>
          <p:cNvPr id="909" name="Oval Oval" descr="Oval Oval"/>
          <p:cNvPicPr>
            <a:picLocks noChangeAspect="0"/>
          </p:cNvPicPr>
          <p:nvPr/>
        </p:nvPicPr>
        <p:blipFill>
          <a:blip r:embed="rId9">
            <a:extLst/>
          </a:blip>
          <a:stretch>
            <a:fillRect/>
          </a:stretch>
        </p:blipFill>
        <p:spPr>
          <a:xfrm>
            <a:off x="2890973" y="9242849"/>
            <a:ext cx="2175038" cy="362564"/>
          </a:xfrm>
          <a:prstGeom prst="rect">
            <a:avLst/>
          </a:prstGeom>
        </p:spPr>
      </p:pic>
      <p:pic>
        <p:nvPicPr>
          <p:cNvPr id="911" name="Oval Oval" descr="Oval Oval"/>
          <p:cNvPicPr>
            <a:picLocks noChangeAspect="0"/>
          </p:cNvPicPr>
          <p:nvPr/>
        </p:nvPicPr>
        <p:blipFill>
          <a:blip r:embed="rId10">
            <a:extLst/>
          </a:blip>
          <a:stretch>
            <a:fillRect/>
          </a:stretch>
        </p:blipFill>
        <p:spPr>
          <a:xfrm>
            <a:off x="3208473" y="9496849"/>
            <a:ext cx="1455662" cy="272023"/>
          </a:xfrm>
          <a:prstGeom prst="rect">
            <a:avLst/>
          </a:prstGeom>
        </p:spPr>
      </p:pic>
      <p:pic>
        <p:nvPicPr>
          <p:cNvPr id="913" name="Oval Oval" descr="Oval Oval"/>
          <p:cNvPicPr>
            <a:picLocks noChangeAspect="0"/>
          </p:cNvPicPr>
          <p:nvPr/>
        </p:nvPicPr>
        <p:blipFill>
          <a:blip r:embed="rId11">
            <a:extLst/>
          </a:blip>
          <a:stretch>
            <a:fillRect/>
          </a:stretch>
        </p:blipFill>
        <p:spPr>
          <a:xfrm>
            <a:off x="3504661" y="9720677"/>
            <a:ext cx="845498" cy="195228"/>
          </a:xfrm>
          <a:prstGeom prst="rect">
            <a:avLst/>
          </a:prstGeom>
        </p:spPr>
      </p:pic>
      <p:pic>
        <p:nvPicPr>
          <p:cNvPr id="915" name="Oval Oval" descr="Oval Oval"/>
          <p:cNvPicPr>
            <a:picLocks noChangeAspect="0"/>
          </p:cNvPicPr>
          <p:nvPr/>
        </p:nvPicPr>
        <p:blipFill>
          <a:blip r:embed="rId12">
            <a:extLst/>
          </a:blip>
          <a:stretch>
            <a:fillRect/>
          </a:stretch>
        </p:blipFill>
        <p:spPr>
          <a:xfrm>
            <a:off x="3657343" y="9879755"/>
            <a:ext cx="540446" cy="156834"/>
          </a:xfrm>
          <a:prstGeom prst="rect">
            <a:avLst/>
          </a:prstGeom>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20" name="out_speta.mp4" descr="out_speta.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812282" y="1832100"/>
            <a:ext cx="25371183" cy="12685592"/>
          </a:xfrm>
          <a:prstGeom prst="rect">
            <a:avLst/>
          </a:prstGeom>
          <a:ln w="12700">
            <a:miter lim="400000"/>
          </a:ln>
        </p:spPr>
      </p:pic>
      <p:sp>
        <p:nvSpPr>
          <p:cNvPr id="921" name="Network simulations"/>
          <p:cNvSpPr txBox="1"/>
          <p:nvPr>
            <p:ph type="title"/>
          </p:nvPr>
        </p:nvSpPr>
        <p:spPr>
          <a:prstGeom prst="rect">
            <a:avLst/>
          </a:prstGeom>
        </p:spPr>
        <p:txBody>
          <a:bodyPr/>
          <a:lstStyle/>
          <a:p>
            <a:pPr/>
            <a:r>
              <a:t>Network simulations</a:t>
            </a:r>
          </a:p>
        </p:txBody>
      </p:sp>
      <p:sp>
        <p:nvSpPr>
          <p:cNvPr id="922" name="- Causality driven tracking solution identified, q estudied for the whole network by taking derivatives of spectra masking cores"/>
          <p:cNvSpPr txBox="1"/>
          <p:nvPr/>
        </p:nvSpPr>
        <p:spPr>
          <a:xfrm>
            <a:off x="576834" y="1687523"/>
            <a:ext cx="22741906"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spcBef>
                <a:spcPts val="4200"/>
              </a:spcBef>
              <a:defRPr b="1" sz="3600">
                <a:solidFill>
                  <a:srgbClr val="000000"/>
                </a:solidFill>
                <a:latin typeface="Arial Narrow"/>
                <a:ea typeface="Arial Narrow"/>
                <a:cs typeface="Arial Narrow"/>
                <a:sym typeface="Arial Narrow"/>
              </a:defRPr>
            </a:lvl1pPr>
          </a:lstStyle>
          <a:p>
            <a:pPr/>
            <a:r>
              <a:t>- Causality driven tracking solution identified, q estudied for the whole network by taking derivatives of spectra masking cores </a:t>
            </a:r>
          </a:p>
        </p:txBody>
      </p:sp>
      <p:sp>
        <p:nvSpPr>
          <p:cNvPr id="923" name="Proyection plot of axion energy density (3D-&gt;2D)"/>
          <p:cNvSpPr txBox="1"/>
          <p:nvPr/>
        </p:nvSpPr>
        <p:spPr>
          <a:xfrm>
            <a:off x="4439597" y="2769536"/>
            <a:ext cx="6724193"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Proyection plot of axion energy density (3D-&gt;2D)</a:t>
            </a:r>
          </a:p>
        </p:txBody>
      </p:sp>
      <p:sp>
        <p:nvSpPr>
          <p:cNvPr id="924" name="Line"/>
          <p:cNvSpPr/>
          <p:nvPr/>
        </p:nvSpPr>
        <p:spPr>
          <a:xfrm flipH="1">
            <a:off x="18173866" y="4372252"/>
            <a:ext cx="1" cy="8599960"/>
          </a:xfrm>
          <a:prstGeom prst="line">
            <a:avLst/>
          </a:prstGeom>
          <a:ln w="25400">
            <a:solidFill>
              <a:srgbClr val="000000"/>
            </a:solidFill>
            <a:miter lim="400000"/>
          </a:ln>
        </p:spPr>
        <p:txBody>
          <a:bodyPr lIns="50800" tIns="50800" rIns="50800" bIns="50800" anchor="ctr"/>
          <a:lstStyle/>
          <a:p>
            <a:pPr/>
          </a:p>
        </p:txBody>
      </p:sp>
      <p:pic>
        <p:nvPicPr>
          <p:cNvPr id="925" name="Image" descr="Image"/>
          <p:cNvPicPr>
            <a:picLocks noChangeAspect="1"/>
          </p:cNvPicPr>
          <p:nvPr/>
        </p:nvPicPr>
        <p:blipFill>
          <a:blip r:embed="rId6">
            <a:extLst/>
          </a:blip>
          <a:stretch>
            <a:fillRect/>
          </a:stretch>
        </p:blipFill>
        <p:spPr>
          <a:xfrm>
            <a:off x="16867889" y="13188421"/>
            <a:ext cx="215901" cy="330201"/>
          </a:xfrm>
          <a:prstGeom prst="rect">
            <a:avLst/>
          </a:prstGeom>
          <a:ln w="12700">
            <a:miter lim="400000"/>
          </a:ln>
        </p:spPr>
      </p:pic>
      <p:pic>
        <p:nvPicPr>
          <p:cNvPr id="926" name="Image" descr="Image"/>
          <p:cNvPicPr>
            <a:picLocks noChangeAspect="1"/>
          </p:cNvPicPr>
          <p:nvPr/>
        </p:nvPicPr>
        <p:blipFill>
          <a:blip r:embed="rId7">
            <a:extLst/>
          </a:blip>
          <a:stretch>
            <a:fillRect/>
          </a:stretch>
        </p:blipFill>
        <p:spPr>
          <a:xfrm>
            <a:off x="18512651" y="10238755"/>
            <a:ext cx="381001" cy="431801"/>
          </a:xfrm>
          <a:prstGeom prst="rect">
            <a:avLst/>
          </a:prstGeom>
          <a:ln w="12700">
            <a:miter lim="400000"/>
          </a:ln>
        </p:spPr>
      </p:pic>
      <p:pic>
        <p:nvPicPr>
          <p:cNvPr id="927" name="Image" descr="Image"/>
          <p:cNvPicPr>
            <a:picLocks noChangeAspect="1"/>
          </p:cNvPicPr>
          <p:nvPr/>
        </p:nvPicPr>
        <p:blipFill>
          <a:blip r:embed="rId8">
            <a:extLst/>
          </a:blip>
          <a:stretch>
            <a:fillRect/>
          </a:stretch>
        </p:blipFill>
        <p:spPr>
          <a:xfrm>
            <a:off x="16404876" y="2765269"/>
            <a:ext cx="1905001" cy="4699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4899" fill="hold"/>
                                        <p:tgtEl>
                                          <p:spTgt spid="92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920"/>
                </p:tgtEl>
              </p:cMediaNode>
            </p:video>
            <p:seq concurrent="1" prevAc="none" nextAc="seek">
              <p:cTn id="8" evtFilter="cancelBubble" nodeType="interactiveSeq" restart="whenNotActive" fill="hold">
                <p:stCondLst>
                  <p:cond delay="0" evt="onClick">
                    <p:tgtEl>
                      <p:spTgt spid="920"/>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920"/>
                                        </p:tgtEl>
                                      </p:cBhvr>
                                    </p:cmd>
                                  </p:childTnLst>
                                </p:cTn>
                              </p:par>
                            </p:childTnLst>
                          </p:cTn>
                        </p:par>
                      </p:childTnLst>
                    </p:cTn>
                  </p:par>
                </p:childTnLst>
              </p:cTn>
              <p:nextCondLst>
                <p:cond delay="0" evt="onClick">
                  <p:tgtEl>
                    <p:spTgt spid="92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1" name="Results"/>
          <p:cNvSpPr txBox="1"/>
          <p:nvPr>
            <p:ph type="title"/>
          </p:nvPr>
        </p:nvSpPr>
        <p:spPr>
          <a:prstGeom prst="rect">
            <a:avLst/>
          </a:prstGeom>
        </p:spPr>
        <p:txBody>
          <a:bodyPr/>
          <a:lstStyle/>
          <a:p>
            <a:pPr/>
            <a:r>
              <a:t>Results</a:t>
            </a:r>
          </a:p>
        </p:txBody>
      </p:sp>
      <p:pic>
        <p:nvPicPr>
          <p:cNvPr id="932" name="Screenshot 2025-09-18 at 23.44.49.png" descr="Screenshot 2025-09-18 at 23.44.49.png"/>
          <p:cNvPicPr>
            <a:picLocks noChangeAspect="1"/>
          </p:cNvPicPr>
          <p:nvPr/>
        </p:nvPicPr>
        <p:blipFill>
          <a:blip r:embed="rId3">
            <a:extLst/>
          </a:blip>
          <a:stretch>
            <a:fillRect/>
          </a:stretch>
        </p:blipFill>
        <p:spPr>
          <a:xfrm>
            <a:off x="508962" y="2012006"/>
            <a:ext cx="11324493" cy="7646951"/>
          </a:xfrm>
          <a:prstGeom prst="rect">
            <a:avLst/>
          </a:prstGeom>
          <a:ln w="12700">
            <a:miter lim="400000"/>
          </a:ln>
        </p:spPr>
      </p:pic>
      <p:sp>
        <p:nvSpPr>
          <p:cNvPr id="933" name="Saikawa 25"/>
          <p:cNvSpPr txBox="1"/>
          <p:nvPr/>
        </p:nvSpPr>
        <p:spPr>
          <a:xfrm>
            <a:off x="10005516" y="1646939"/>
            <a:ext cx="1683411"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Saikawa 25</a:t>
            </a:r>
          </a:p>
        </p:txBody>
      </p:sp>
      <p:pic>
        <p:nvPicPr>
          <p:cNvPr id="934" name="Screenshot 2025-09-19 at 01.56.06.png" descr="Screenshot 2025-09-19 at 01.56.06.png"/>
          <p:cNvPicPr>
            <a:picLocks noChangeAspect="1"/>
          </p:cNvPicPr>
          <p:nvPr/>
        </p:nvPicPr>
        <p:blipFill>
          <a:blip r:embed="rId4">
            <a:extLst/>
          </a:blip>
          <a:stretch>
            <a:fillRect/>
          </a:stretch>
        </p:blipFill>
        <p:spPr>
          <a:xfrm>
            <a:off x="12631222" y="2151095"/>
            <a:ext cx="10524507" cy="8384773"/>
          </a:xfrm>
          <a:prstGeom prst="rect">
            <a:avLst/>
          </a:prstGeom>
          <a:ln w="12700">
            <a:miter lim="400000"/>
          </a:ln>
        </p:spPr>
      </p:pic>
      <p:sp>
        <p:nvSpPr>
          <p:cNvPr id="935" name="- Summary of results from various groups"/>
          <p:cNvSpPr txBox="1"/>
          <p:nvPr/>
        </p:nvSpPr>
        <p:spPr>
          <a:xfrm>
            <a:off x="399775" y="1412665"/>
            <a:ext cx="7593361"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spcBef>
                <a:spcPts val="4200"/>
              </a:spcBef>
              <a:defRPr b="1" sz="3600">
                <a:solidFill>
                  <a:srgbClr val="000000"/>
                </a:solidFill>
                <a:latin typeface="Arial Narrow"/>
                <a:ea typeface="Arial Narrow"/>
                <a:cs typeface="Arial Narrow"/>
                <a:sym typeface="Arial Narrow"/>
              </a:defRPr>
            </a:lvl1pPr>
          </a:lstStyle>
          <a:p>
            <a:pPr/>
            <a:r>
              <a:t>- Summary of results from various groups</a:t>
            </a:r>
          </a:p>
        </p:txBody>
      </p:sp>
      <p:sp>
        <p:nvSpPr>
          <p:cNvPr id="936" name="We found Equally good fits to linearly growing q or q-&gt;1…"/>
          <p:cNvSpPr txBox="1"/>
          <p:nvPr/>
        </p:nvSpPr>
        <p:spPr>
          <a:xfrm>
            <a:off x="16439469" y="1396993"/>
            <a:ext cx="7866889" cy="8296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r>
              <a:t>We found Equally good fits to linearly growing q or q-&gt;1  </a:t>
            </a:r>
          </a:p>
          <a:p>
            <a:pPr algn="l"/>
            <a:r>
              <a:t>(once discretisation effects are accounted)</a:t>
            </a:r>
          </a:p>
        </p:txBody>
      </p:sp>
      <p:sp>
        <p:nvSpPr>
          <p:cNvPr id="937" name="- My take:…"/>
          <p:cNvSpPr txBox="1"/>
          <p:nvPr/>
        </p:nvSpPr>
        <p:spPr>
          <a:xfrm>
            <a:off x="296878" y="9456386"/>
            <a:ext cx="13653939" cy="281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spcBef>
                <a:spcPts val="100"/>
              </a:spcBef>
              <a:defRPr b="1" sz="3600">
                <a:solidFill>
                  <a:srgbClr val="000000"/>
                </a:solidFill>
                <a:latin typeface="Arial Narrow"/>
                <a:ea typeface="Arial Narrow"/>
                <a:cs typeface="Arial Narrow"/>
                <a:sym typeface="Arial Narrow"/>
              </a:defRPr>
            </a:pPr>
            <a:r>
              <a:t>- My take:</a:t>
            </a:r>
          </a:p>
          <a:p>
            <a:pPr algn="l" defTabSz="584200">
              <a:spcBef>
                <a:spcPts val="100"/>
              </a:spcBef>
              <a:defRPr b="1" sz="3600">
                <a:solidFill>
                  <a:srgbClr val="000000"/>
                </a:solidFill>
                <a:latin typeface="Arial Narrow"/>
                <a:ea typeface="Arial Narrow"/>
                <a:cs typeface="Arial Narrow"/>
                <a:sym typeface="Arial Narrow"/>
              </a:defRPr>
            </a:pPr>
            <a:r>
              <a:t>- Self-fields have q~1</a:t>
            </a:r>
          </a:p>
          <a:p>
            <a:pPr algn="l" defTabSz="584200">
              <a:spcBef>
                <a:spcPts val="100"/>
              </a:spcBef>
              <a:defRPr b="1" sz="3600">
                <a:solidFill>
                  <a:srgbClr val="000000"/>
                </a:solidFill>
                <a:latin typeface="Arial Narrow"/>
                <a:ea typeface="Arial Narrow"/>
                <a:cs typeface="Arial Narrow"/>
                <a:sym typeface="Arial Narrow"/>
              </a:defRPr>
            </a:pPr>
            <a:r>
              <a:t>- Abandoned when loops break lead to q~1 axions + UV burst (effective q&lt;1)</a:t>
            </a:r>
          </a:p>
          <a:p>
            <a:pPr algn="l" defTabSz="584200">
              <a:spcBef>
                <a:spcPts val="100"/>
              </a:spcBef>
              <a:defRPr b="1" sz="3600">
                <a:solidFill>
                  <a:srgbClr val="000000"/>
                </a:solidFill>
                <a:latin typeface="Arial Narrow"/>
                <a:ea typeface="Arial Narrow"/>
                <a:cs typeface="Arial Narrow"/>
                <a:sym typeface="Arial Narrow"/>
              </a:defRPr>
            </a:pPr>
            <a:r>
              <a:t>- 1 vs growing ... ICs, statistics, </a:t>
            </a:r>
          </a:p>
        </p:txBody>
      </p:sp>
      <p:pic>
        <p:nvPicPr>
          <p:cNvPr id="938" name="Screenshot 2025-09-19 at 02.02.25.png" descr="Screenshot 2025-09-19 at 02.02.25.png"/>
          <p:cNvPicPr>
            <a:picLocks noChangeAspect="0"/>
          </p:cNvPicPr>
          <p:nvPr/>
        </p:nvPicPr>
        <p:blipFill>
          <a:blip r:embed="rId5">
            <a:extLst/>
          </a:blip>
          <a:stretch>
            <a:fillRect/>
          </a:stretch>
        </p:blipFill>
        <p:spPr>
          <a:xfrm>
            <a:off x="17162887" y="4902954"/>
            <a:ext cx="7113113" cy="6613734"/>
          </a:xfrm>
          <a:prstGeom prst="rect">
            <a:avLst/>
          </a:prstGeom>
          <a:ln w="12700">
            <a:miter lim="400000"/>
          </a:ln>
        </p:spPr>
      </p:pic>
      <p:sp>
        <p:nvSpPr>
          <p:cNvPr id="939" name="Rectangle"/>
          <p:cNvSpPr/>
          <p:nvPr/>
        </p:nvSpPr>
        <p:spPr>
          <a:xfrm>
            <a:off x="13633496" y="4506800"/>
            <a:ext cx="5875216" cy="1433997"/>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938"/>
                                        </p:tgtEl>
                                        <p:attrNameLst>
                                          <p:attrName>style.visibility</p:attrName>
                                        </p:attrNameLst>
                                      </p:cBhvr>
                                      <p:to>
                                        <p:strVal val="visible"/>
                                      </p:to>
                                    </p:set>
                                    <p:animEffect filter="fade" transition="in">
                                      <p:cBhvr>
                                        <p:cTn id="7" dur="1000"/>
                                        <p:tgtEl>
                                          <p:spTgt spid="9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38"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3" name="Miniclusters"/>
          <p:cNvSpPr txBox="1"/>
          <p:nvPr>
            <p:ph type="title"/>
          </p:nvPr>
        </p:nvSpPr>
        <p:spPr>
          <a:prstGeom prst="rect">
            <a:avLst/>
          </a:prstGeom>
        </p:spPr>
        <p:txBody>
          <a:bodyPr/>
          <a:lstStyle/>
          <a:p>
            <a:pPr/>
            <a:r>
              <a:t>Miniclusters</a:t>
            </a:r>
          </a:p>
        </p:txBody>
      </p:sp>
      <p:grpSp>
        <p:nvGrpSpPr>
          <p:cNvPr id="957" name="Group"/>
          <p:cNvGrpSpPr/>
          <p:nvPr/>
        </p:nvGrpSpPr>
        <p:grpSpPr>
          <a:xfrm>
            <a:off x="325270" y="1147980"/>
            <a:ext cx="23733460" cy="13311725"/>
            <a:chOff x="0" y="0"/>
            <a:chExt cx="23733458" cy="13311723"/>
          </a:xfrm>
        </p:grpSpPr>
        <p:pic>
          <p:nvPicPr>
            <p:cNvPr id="944" name="Screenshot 2019-09-25 at 07.14.48.png" descr="Screenshot 2019-09-25 at 07.14.48.png"/>
            <p:cNvPicPr>
              <a:picLocks noChangeAspect="1"/>
            </p:cNvPicPr>
            <p:nvPr/>
          </p:nvPicPr>
          <p:blipFill>
            <a:blip r:embed="rId3">
              <a:extLst/>
            </a:blip>
            <a:stretch>
              <a:fillRect/>
            </a:stretch>
          </p:blipFill>
          <p:spPr>
            <a:xfrm>
              <a:off x="0" y="510835"/>
              <a:ext cx="2584400" cy="2565113"/>
            </a:xfrm>
            <a:prstGeom prst="rect">
              <a:avLst/>
            </a:prstGeom>
            <a:ln w="12700" cap="flat">
              <a:noFill/>
              <a:miter lim="400000"/>
            </a:ln>
            <a:effectLst/>
          </p:spPr>
        </p:pic>
        <p:pic>
          <p:nvPicPr>
            <p:cNvPr id="945" name="Screen Shot 2018-05-17 at 10.07.27.png" descr="Screen Shot 2018-05-17 at 10.07.27.png"/>
            <p:cNvPicPr>
              <a:picLocks noChangeAspect="1"/>
            </p:cNvPicPr>
            <p:nvPr/>
          </p:nvPicPr>
          <p:blipFill>
            <a:blip r:embed="rId4">
              <a:extLst/>
            </a:blip>
            <a:srcRect l="0" t="0" r="0" b="0"/>
            <a:stretch>
              <a:fillRect/>
            </a:stretch>
          </p:blipFill>
          <p:spPr>
            <a:xfrm>
              <a:off x="1827152" y="921884"/>
              <a:ext cx="2584421" cy="3103093"/>
            </a:xfrm>
            <a:prstGeom prst="rect">
              <a:avLst/>
            </a:prstGeom>
            <a:ln w="12700" cap="flat">
              <a:noFill/>
              <a:miter lim="400000"/>
            </a:ln>
            <a:effectLst/>
          </p:spPr>
        </p:pic>
        <p:pic>
          <p:nvPicPr>
            <p:cNvPr id="946" name="Screenshot 2019-09-25 at 08.16.17.png" descr="Screenshot 2019-09-25 at 08.16.17.png"/>
            <p:cNvPicPr>
              <a:picLocks noChangeAspect="1"/>
            </p:cNvPicPr>
            <p:nvPr/>
          </p:nvPicPr>
          <p:blipFill>
            <a:blip r:embed="rId5">
              <a:extLst/>
            </a:blip>
            <a:stretch>
              <a:fillRect/>
            </a:stretch>
          </p:blipFill>
          <p:spPr>
            <a:xfrm>
              <a:off x="4103308" y="1257533"/>
              <a:ext cx="3624474" cy="3624474"/>
            </a:xfrm>
            <a:prstGeom prst="rect">
              <a:avLst/>
            </a:prstGeom>
            <a:ln w="12700" cap="flat">
              <a:noFill/>
              <a:miter lim="400000"/>
            </a:ln>
            <a:effectLst/>
          </p:spPr>
        </p:pic>
        <p:pic>
          <p:nvPicPr>
            <p:cNvPr id="947" name="Screenshot 2019-09-25 at 08.15.12.png" descr="Screenshot 2019-09-25 at 08.15.12.png"/>
            <p:cNvPicPr>
              <a:picLocks noChangeAspect="1"/>
            </p:cNvPicPr>
            <p:nvPr/>
          </p:nvPicPr>
          <p:blipFill>
            <a:blip r:embed="rId6">
              <a:extLst/>
            </a:blip>
            <a:stretch>
              <a:fillRect/>
            </a:stretch>
          </p:blipFill>
          <p:spPr>
            <a:xfrm>
              <a:off x="6537507" y="1792010"/>
              <a:ext cx="4578393" cy="4554338"/>
            </a:xfrm>
            <a:prstGeom prst="rect">
              <a:avLst/>
            </a:prstGeom>
            <a:ln w="12700" cap="flat">
              <a:noFill/>
              <a:miter lim="400000"/>
            </a:ln>
            <a:effectLst/>
          </p:spPr>
        </p:pic>
        <p:pic>
          <p:nvPicPr>
            <p:cNvPr id="948" name="Screenshot 2019-09-25 at 08.09.09.png" descr="Screenshot 2019-09-25 at 08.09.09.png"/>
            <p:cNvPicPr>
              <a:picLocks noChangeAspect="1"/>
            </p:cNvPicPr>
            <p:nvPr/>
          </p:nvPicPr>
          <p:blipFill>
            <a:blip r:embed="rId7">
              <a:extLst/>
            </a:blip>
            <a:stretch>
              <a:fillRect/>
            </a:stretch>
          </p:blipFill>
          <p:spPr>
            <a:xfrm rot="5400000">
              <a:off x="9243375" y="2605863"/>
              <a:ext cx="5671603" cy="6883216"/>
            </a:xfrm>
            <a:prstGeom prst="rect">
              <a:avLst/>
            </a:prstGeom>
            <a:ln w="12700" cap="flat">
              <a:noFill/>
              <a:miter lim="400000"/>
            </a:ln>
            <a:effectLst/>
          </p:spPr>
        </p:pic>
        <p:pic>
          <p:nvPicPr>
            <p:cNvPr id="949" name="1-CGFFz0eAc_xiStNhgkBzNw.jpeg" descr="1-CGFFz0eAc_xiStNhgkBzNw.jpeg"/>
            <p:cNvPicPr>
              <a:picLocks noChangeAspect="1"/>
            </p:cNvPicPr>
            <p:nvPr/>
          </p:nvPicPr>
          <p:blipFill>
            <a:blip r:embed="rId8">
              <a:extLst/>
            </a:blip>
            <a:stretch>
              <a:fillRect/>
            </a:stretch>
          </p:blipFill>
          <p:spPr>
            <a:xfrm>
              <a:off x="11546280" y="6519911"/>
              <a:ext cx="12187179" cy="6791813"/>
            </a:xfrm>
            <a:prstGeom prst="rect">
              <a:avLst/>
            </a:prstGeom>
            <a:ln w="12700" cap="flat">
              <a:noFill/>
              <a:miter lim="400000"/>
            </a:ln>
            <a:effectLst/>
          </p:spPr>
        </p:pic>
        <p:sp>
          <p:nvSpPr>
            <p:cNvPr id="950" name="Scaling"/>
            <p:cNvSpPr txBox="1"/>
            <p:nvPr/>
          </p:nvSpPr>
          <p:spPr>
            <a:xfrm>
              <a:off x="739893" y="0"/>
              <a:ext cx="1104613" cy="5783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b="1" sz="1800">
                  <a:solidFill>
                    <a:srgbClr val="000000"/>
                  </a:solidFill>
                  <a:latin typeface="Arial Narrow"/>
                  <a:ea typeface="Arial Narrow"/>
                  <a:cs typeface="Arial Narrow"/>
                  <a:sym typeface="Arial Narrow"/>
                </a:defRPr>
              </a:lvl1pPr>
            </a:lstStyle>
            <a:p>
              <a:pPr/>
              <a:r>
                <a:t>Scaling</a:t>
              </a:r>
            </a:p>
          </p:txBody>
        </p:sp>
        <p:sp>
          <p:nvSpPr>
            <p:cNvPr id="951" name="Misalignment"/>
            <p:cNvSpPr txBox="1"/>
            <p:nvPr/>
          </p:nvSpPr>
          <p:spPr>
            <a:xfrm>
              <a:off x="2616424" y="388722"/>
              <a:ext cx="1927480" cy="5783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b="1" sz="1800">
                  <a:solidFill>
                    <a:srgbClr val="000000"/>
                  </a:solidFill>
                  <a:latin typeface="Arial Narrow"/>
                  <a:ea typeface="Arial Narrow"/>
                  <a:cs typeface="Arial Narrow"/>
                  <a:sym typeface="Arial Narrow"/>
                </a:defRPr>
              </a:lvl1pPr>
            </a:lstStyle>
            <a:p>
              <a:pPr/>
              <a:r>
                <a:t>Misalignment</a:t>
              </a:r>
            </a:p>
          </p:txBody>
        </p:sp>
        <p:sp>
          <p:nvSpPr>
            <p:cNvPr id="952" name="Axitons"/>
            <p:cNvSpPr txBox="1"/>
            <p:nvPr/>
          </p:nvSpPr>
          <p:spPr>
            <a:xfrm>
              <a:off x="5344479" y="709387"/>
              <a:ext cx="1142131" cy="5783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b="1" sz="1800">
                  <a:solidFill>
                    <a:srgbClr val="000000"/>
                  </a:solidFill>
                  <a:latin typeface="Arial Narrow"/>
                  <a:ea typeface="Arial Narrow"/>
                  <a:cs typeface="Arial Narrow"/>
                  <a:sym typeface="Arial Narrow"/>
                </a:defRPr>
              </a:lvl1pPr>
            </a:lstStyle>
            <a:p>
              <a:pPr/>
              <a:r>
                <a:t>Axitons</a:t>
              </a:r>
            </a:p>
          </p:txBody>
        </p:sp>
        <p:sp>
          <p:nvSpPr>
            <p:cNvPr id="953" name="Free-stream (RD)"/>
            <p:cNvSpPr txBox="1"/>
            <p:nvPr/>
          </p:nvSpPr>
          <p:spPr>
            <a:xfrm>
              <a:off x="7638398" y="1270552"/>
              <a:ext cx="2376611" cy="5783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b="1" sz="1800">
                  <a:solidFill>
                    <a:srgbClr val="000000"/>
                  </a:solidFill>
                  <a:latin typeface="Arial Narrow"/>
                  <a:ea typeface="Arial Narrow"/>
                  <a:cs typeface="Arial Narrow"/>
                  <a:sym typeface="Arial Narrow"/>
                </a:defRPr>
              </a:lvl1pPr>
            </a:lstStyle>
            <a:p>
              <a:pPr/>
              <a:r>
                <a:t>Free-stream (RD)</a:t>
              </a:r>
            </a:p>
          </p:txBody>
        </p:sp>
        <p:sp>
          <p:nvSpPr>
            <p:cNvPr id="954" name="Miniclusters form"/>
            <p:cNvSpPr txBox="1"/>
            <p:nvPr/>
          </p:nvSpPr>
          <p:spPr>
            <a:xfrm>
              <a:off x="11969563" y="2620258"/>
              <a:ext cx="2412326" cy="5783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b="1" sz="1800">
                  <a:solidFill>
                    <a:srgbClr val="000000"/>
                  </a:solidFill>
                  <a:latin typeface="Arial Narrow"/>
                  <a:ea typeface="Arial Narrow"/>
                  <a:cs typeface="Arial Narrow"/>
                  <a:sym typeface="Arial Narrow"/>
                </a:defRPr>
              </a:lvl1pPr>
            </a:lstStyle>
            <a:p>
              <a:pPr/>
              <a:r>
                <a:t>Miniclusters form</a:t>
              </a:r>
            </a:p>
          </p:txBody>
        </p:sp>
        <p:sp>
          <p:nvSpPr>
            <p:cNvPr id="955" name="Galaxy forms with MC halo"/>
            <p:cNvSpPr txBox="1"/>
            <p:nvPr/>
          </p:nvSpPr>
          <p:spPr>
            <a:xfrm>
              <a:off x="16877447" y="5987243"/>
              <a:ext cx="3579347" cy="5783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b="1" sz="1800">
                  <a:solidFill>
                    <a:srgbClr val="000000"/>
                  </a:solidFill>
                  <a:latin typeface="Arial Narrow"/>
                  <a:ea typeface="Arial Narrow"/>
                  <a:cs typeface="Arial Narrow"/>
                  <a:sym typeface="Arial Narrow"/>
                </a:defRPr>
              </a:lvl1pPr>
            </a:lstStyle>
            <a:p>
              <a:pPr/>
              <a:r>
                <a:t>Galaxy forms with MC halo</a:t>
              </a:r>
            </a:p>
          </p:txBody>
        </p:sp>
        <p:sp>
          <p:nvSpPr>
            <p:cNvPr id="956" name="hierarchical growth"/>
            <p:cNvSpPr txBox="1"/>
            <p:nvPr/>
          </p:nvSpPr>
          <p:spPr>
            <a:xfrm>
              <a:off x="15539972" y="4383917"/>
              <a:ext cx="2646812" cy="5783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b="1" sz="1800">
                  <a:solidFill>
                    <a:srgbClr val="000000"/>
                  </a:solidFill>
                  <a:latin typeface="Arial Narrow"/>
                  <a:ea typeface="Arial Narrow"/>
                  <a:cs typeface="Arial Narrow"/>
                  <a:sym typeface="Arial Narrow"/>
                </a:defRPr>
              </a:lvl1pPr>
            </a:lstStyle>
            <a:p>
              <a:pPr/>
              <a:r>
                <a:t>hierarchical growth</a:t>
              </a:r>
            </a:p>
          </p:txBody>
        </p:sp>
      </p:grpSp>
      <p:grpSp>
        <p:nvGrpSpPr>
          <p:cNvPr id="962" name="Group"/>
          <p:cNvGrpSpPr/>
          <p:nvPr/>
        </p:nvGrpSpPr>
        <p:grpSpPr>
          <a:xfrm>
            <a:off x="-65575" y="-69217"/>
            <a:ext cx="24582821" cy="13852124"/>
            <a:chOff x="0" y="0"/>
            <a:chExt cx="24582820" cy="13852123"/>
          </a:xfrm>
        </p:grpSpPr>
        <p:sp>
          <p:nvSpPr>
            <p:cNvPr id="958" name="Line"/>
            <p:cNvSpPr/>
            <p:nvPr/>
          </p:nvSpPr>
          <p:spPr>
            <a:xfrm>
              <a:off x="0" y="4655121"/>
              <a:ext cx="24515148" cy="1"/>
            </a:xfrm>
            <a:prstGeom prst="line">
              <a:avLst/>
            </a:prstGeom>
            <a:noFill/>
            <a:ln w="101600" cap="flat">
              <a:solidFill>
                <a:srgbClr val="000000">
                  <a:alpha val="12367"/>
                </a:srgbClr>
              </a:solidFill>
              <a:prstDash val="solid"/>
              <a:miter lim="400000"/>
            </a:ln>
            <a:effectLst/>
          </p:spPr>
          <p:txBody>
            <a:bodyPr wrap="square" lIns="50800" tIns="50800" rIns="50800" bIns="50800" numCol="1" anchor="ctr">
              <a:noAutofit/>
            </a:bodyPr>
            <a:lstStyle/>
            <a:p>
              <a:pPr/>
            </a:p>
          </p:txBody>
        </p:sp>
        <p:sp>
          <p:nvSpPr>
            <p:cNvPr id="959" name="Line"/>
            <p:cNvSpPr/>
            <p:nvPr/>
          </p:nvSpPr>
          <p:spPr>
            <a:xfrm>
              <a:off x="67671" y="9192204"/>
              <a:ext cx="24515149" cy="1"/>
            </a:xfrm>
            <a:prstGeom prst="line">
              <a:avLst/>
            </a:prstGeom>
            <a:noFill/>
            <a:ln w="101600" cap="flat">
              <a:solidFill>
                <a:srgbClr val="000000">
                  <a:alpha val="12367"/>
                </a:srgbClr>
              </a:solidFill>
              <a:prstDash val="solid"/>
              <a:miter lim="400000"/>
            </a:ln>
            <a:effectLst/>
          </p:spPr>
          <p:txBody>
            <a:bodyPr wrap="square" lIns="50800" tIns="50800" rIns="50800" bIns="50800" numCol="1" anchor="ctr">
              <a:noAutofit/>
            </a:bodyPr>
            <a:lstStyle/>
            <a:p>
              <a:pPr/>
            </a:p>
          </p:txBody>
        </p:sp>
        <p:sp>
          <p:nvSpPr>
            <p:cNvPr id="960" name="Line"/>
            <p:cNvSpPr/>
            <p:nvPr/>
          </p:nvSpPr>
          <p:spPr>
            <a:xfrm flipV="1">
              <a:off x="8183067" y="-1"/>
              <a:ext cx="1" cy="13836817"/>
            </a:xfrm>
            <a:prstGeom prst="line">
              <a:avLst/>
            </a:prstGeom>
            <a:noFill/>
            <a:ln w="101600" cap="flat">
              <a:solidFill>
                <a:srgbClr val="000000">
                  <a:alpha val="12367"/>
                </a:srgbClr>
              </a:solidFill>
              <a:prstDash val="solid"/>
              <a:miter lim="400000"/>
            </a:ln>
            <a:effectLst/>
          </p:spPr>
          <p:txBody>
            <a:bodyPr wrap="square" lIns="50800" tIns="50800" rIns="50800" bIns="50800" numCol="1" anchor="ctr">
              <a:noAutofit/>
            </a:bodyPr>
            <a:lstStyle/>
            <a:p>
              <a:pPr/>
            </a:p>
          </p:txBody>
        </p:sp>
        <p:sp>
          <p:nvSpPr>
            <p:cNvPr id="961" name="Line"/>
            <p:cNvSpPr/>
            <p:nvPr/>
          </p:nvSpPr>
          <p:spPr>
            <a:xfrm flipV="1">
              <a:off x="16307228" y="15307"/>
              <a:ext cx="1" cy="13836817"/>
            </a:xfrm>
            <a:prstGeom prst="line">
              <a:avLst/>
            </a:prstGeom>
            <a:noFill/>
            <a:ln w="101600" cap="flat">
              <a:solidFill>
                <a:srgbClr val="000000">
                  <a:alpha val="12367"/>
                </a:srgbClr>
              </a:solidFill>
              <a:prstDash val="solid"/>
              <a:miter lim="400000"/>
            </a:ln>
            <a:effectLst/>
          </p:spPr>
          <p:txBody>
            <a:bodyPr wrap="square" lIns="50800" tIns="50800" rIns="50800" bIns="50800" numCol="1" anchor="ctr">
              <a:noAutofit/>
            </a:bodyPr>
            <a:lstStyle/>
            <a:p>
              <a:pPr/>
            </a:p>
          </p:txBody>
        </p:sp>
      </p:gr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6" name="Previous work"/>
          <p:cNvSpPr txBox="1"/>
          <p:nvPr>
            <p:ph type="title"/>
          </p:nvPr>
        </p:nvSpPr>
        <p:spPr>
          <a:prstGeom prst="rect">
            <a:avLst/>
          </a:prstGeom>
        </p:spPr>
        <p:txBody>
          <a:bodyPr/>
          <a:lstStyle/>
          <a:p>
            <a:pPr/>
            <a:r>
              <a:t>Previous work</a:t>
            </a:r>
          </a:p>
        </p:txBody>
      </p:sp>
      <p:sp>
        <p:nvSpPr>
          <p:cNvPr id="967" name="- low - tension simulations, free-streamed to z~6 -&gt; resampled with particles. GADGET to study gravitational evolution…"/>
          <p:cNvSpPr txBox="1"/>
          <p:nvPr/>
        </p:nvSpPr>
        <p:spPr>
          <a:xfrm>
            <a:off x="641439" y="1755095"/>
            <a:ext cx="21095048" cy="3835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spcBef>
                <a:spcPts val="4200"/>
              </a:spcBef>
              <a:defRPr b="1" sz="3600">
                <a:solidFill>
                  <a:srgbClr val="000000"/>
                </a:solidFill>
                <a:latin typeface="Arial Narrow"/>
                <a:ea typeface="Arial Narrow"/>
                <a:cs typeface="Arial Narrow"/>
                <a:sym typeface="Arial Narrow"/>
              </a:defRPr>
            </a:pPr>
            <a:r>
              <a:t>- low - tension simulations, free-streamed to z~6 -&gt; resampled with particles. GADGET to study gravitational evolution</a:t>
            </a:r>
          </a:p>
          <a:p>
            <a:pPr algn="l" defTabSz="584200">
              <a:spcBef>
                <a:spcPts val="4200"/>
              </a:spcBef>
              <a:defRPr b="1" sz="3600">
                <a:solidFill>
                  <a:srgbClr val="000000"/>
                </a:solidFill>
                <a:latin typeface="Arial Narrow"/>
                <a:ea typeface="Arial Narrow"/>
                <a:cs typeface="Arial Narrow"/>
                <a:sym typeface="Arial Narrow"/>
              </a:defRPr>
            </a:pPr>
            <a:r>
              <a:t>- Early collapse M~10</a:t>
            </a:r>
            <a:r>
              <a:rPr baseline="31999"/>
              <a:t>-13</a:t>
            </a:r>
            <a:r>
              <a:t> M</a:t>
            </a:r>
            <a:r>
              <a:rPr baseline="-5999"/>
              <a:t>sun </a:t>
            </a:r>
            <a:r>
              <a:t> M~10</a:t>
            </a:r>
            <a:r>
              <a:rPr baseline="31999"/>
              <a:t>-11</a:t>
            </a:r>
            <a:r>
              <a:t> at equality, then hierarchical merging</a:t>
            </a:r>
          </a:p>
          <a:p>
            <a:pPr algn="l" defTabSz="584200">
              <a:spcBef>
                <a:spcPts val="4200"/>
              </a:spcBef>
              <a:defRPr b="1" sz="3600">
                <a:solidFill>
                  <a:srgbClr val="000000"/>
                </a:solidFill>
                <a:latin typeface="Arial Narrow"/>
                <a:ea typeface="Arial Narrow"/>
                <a:cs typeface="Arial Narrow"/>
                <a:sym typeface="Arial Narrow"/>
              </a:defRPr>
            </a:pPr>
            <a:r>
              <a:t>- Bound fraction ~ 80%!!!</a:t>
            </a:r>
          </a:p>
          <a:p>
            <a:pPr algn="l" defTabSz="584200">
              <a:spcBef>
                <a:spcPts val="4200"/>
              </a:spcBef>
              <a:defRPr b="1" sz="3600">
                <a:solidFill>
                  <a:srgbClr val="000000"/>
                </a:solidFill>
                <a:latin typeface="Arial Narrow"/>
                <a:ea typeface="Arial Narrow"/>
                <a:cs typeface="Arial Narrow"/>
                <a:sym typeface="Arial Narrow"/>
              </a:defRPr>
            </a:pPr>
            <a:r>
              <a:t>- Microlensing very hard</a:t>
            </a:r>
          </a:p>
        </p:txBody>
      </p:sp>
      <p:pic>
        <p:nvPicPr>
          <p:cNvPr id="968" name="Screenshot 2025-09-19 at 02.18.24.png" descr="Screenshot 2025-09-19 at 02.18.24.png"/>
          <p:cNvPicPr>
            <a:picLocks noChangeAspect="1"/>
          </p:cNvPicPr>
          <p:nvPr/>
        </p:nvPicPr>
        <p:blipFill>
          <a:blip r:embed="rId3">
            <a:extLst/>
          </a:blip>
          <a:stretch>
            <a:fillRect/>
          </a:stretch>
        </p:blipFill>
        <p:spPr>
          <a:xfrm>
            <a:off x="16194549" y="3099050"/>
            <a:ext cx="8171174" cy="4066672"/>
          </a:xfrm>
          <a:prstGeom prst="rect">
            <a:avLst/>
          </a:prstGeom>
          <a:ln w="12700">
            <a:miter lim="400000"/>
          </a:ln>
        </p:spPr>
      </p:pic>
      <p:sp>
        <p:nvSpPr>
          <p:cNvPr id="969" name="First simulations of axion minicluster halos"/>
          <p:cNvSpPr txBox="1"/>
          <p:nvPr/>
        </p:nvSpPr>
        <p:spPr>
          <a:xfrm>
            <a:off x="16325489" y="2593301"/>
            <a:ext cx="5878069"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First simulations of axion minicluster halos</a:t>
            </a:r>
          </a:p>
        </p:txBody>
      </p:sp>
      <p:pic>
        <p:nvPicPr>
          <p:cNvPr id="970" name="Screenshot 2025-09-19 at 02.23.37.png" descr="Screenshot 2025-09-19 at 02.23.37.png"/>
          <p:cNvPicPr>
            <a:picLocks noChangeAspect="1"/>
          </p:cNvPicPr>
          <p:nvPr/>
        </p:nvPicPr>
        <p:blipFill>
          <a:blip r:embed="rId4">
            <a:extLst/>
          </a:blip>
          <a:stretch>
            <a:fillRect/>
          </a:stretch>
        </p:blipFill>
        <p:spPr>
          <a:xfrm>
            <a:off x="26392" y="7557407"/>
            <a:ext cx="15101723" cy="6227678"/>
          </a:xfrm>
          <a:prstGeom prst="rect">
            <a:avLst/>
          </a:prstGeom>
          <a:ln w="12700">
            <a:miter lim="400000"/>
          </a:ln>
        </p:spPr>
      </p:pic>
      <p:pic>
        <p:nvPicPr>
          <p:cNvPr id="971" name="Screenshot 2025-09-19 at 02.25.39.png" descr="Screenshot 2025-09-19 at 02.25.39.png"/>
          <p:cNvPicPr>
            <a:picLocks noChangeAspect="1"/>
          </p:cNvPicPr>
          <p:nvPr/>
        </p:nvPicPr>
        <p:blipFill>
          <a:blip r:embed="rId5">
            <a:extLst/>
          </a:blip>
          <a:stretch>
            <a:fillRect/>
          </a:stretch>
        </p:blipFill>
        <p:spPr>
          <a:xfrm>
            <a:off x="8028459" y="7153171"/>
            <a:ext cx="7140513" cy="6295309"/>
          </a:xfrm>
          <a:prstGeom prst="rect">
            <a:avLst/>
          </a:prstGeom>
          <a:ln w="12700">
            <a:miter lim="400000"/>
          </a:ln>
        </p:spPr>
      </p:pic>
      <p:pic>
        <p:nvPicPr>
          <p:cNvPr id="972" name="Screenshot 2025-09-19 at 02.27.46.png" descr="Screenshot 2025-09-19 at 02.27.46.png"/>
          <p:cNvPicPr>
            <a:picLocks noChangeAspect="1"/>
          </p:cNvPicPr>
          <p:nvPr/>
        </p:nvPicPr>
        <p:blipFill>
          <a:blip r:embed="rId6">
            <a:extLst/>
          </a:blip>
          <a:stretch>
            <a:fillRect/>
          </a:stretch>
        </p:blipFill>
        <p:spPr>
          <a:xfrm>
            <a:off x="16027286" y="7554339"/>
            <a:ext cx="8505698" cy="5492972"/>
          </a:xfrm>
          <a:prstGeom prst="rect">
            <a:avLst/>
          </a:prstGeom>
          <a:ln w="12700">
            <a:miter lim="400000"/>
          </a:ln>
        </p:spPr>
      </p:pic>
      <p:sp>
        <p:nvSpPr>
          <p:cNvPr id="973" name="First sims..."/>
          <p:cNvSpPr txBox="1"/>
          <p:nvPr/>
        </p:nvSpPr>
        <p:spPr>
          <a:xfrm>
            <a:off x="5180160" y="7014737"/>
            <a:ext cx="1762965"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First sims... </a:t>
            </a:r>
          </a:p>
        </p:txBody>
      </p:sp>
      <p:sp>
        <p:nvSpPr>
          <p:cNvPr id="974" name="Microlensing"/>
          <p:cNvSpPr txBox="1"/>
          <p:nvPr/>
        </p:nvSpPr>
        <p:spPr>
          <a:xfrm>
            <a:off x="19356439" y="7210105"/>
            <a:ext cx="1847394"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Microlensing</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8" name="minivoids"/>
          <p:cNvSpPr txBox="1"/>
          <p:nvPr>
            <p:ph type="title"/>
          </p:nvPr>
        </p:nvSpPr>
        <p:spPr>
          <a:prstGeom prst="rect">
            <a:avLst/>
          </a:prstGeom>
        </p:spPr>
        <p:txBody>
          <a:bodyPr/>
          <a:lstStyle/>
          <a:p>
            <a:pPr/>
            <a:r>
              <a:t>minivoids</a:t>
            </a:r>
          </a:p>
        </p:txBody>
      </p:sp>
      <p:sp>
        <p:nvSpPr>
          <p:cNvPr id="979" name="- 80% of the axions in small MCs is very bad news ... what is the void density relevant to experiments??…"/>
          <p:cNvSpPr txBox="1"/>
          <p:nvPr/>
        </p:nvSpPr>
        <p:spPr>
          <a:xfrm>
            <a:off x="565239" y="1615395"/>
            <a:ext cx="18534683" cy="2768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spcBef>
                <a:spcPts val="4200"/>
              </a:spcBef>
              <a:defRPr b="1" sz="3600">
                <a:solidFill>
                  <a:srgbClr val="000000"/>
                </a:solidFill>
                <a:latin typeface="Arial Narrow"/>
                <a:ea typeface="Arial Narrow"/>
                <a:cs typeface="Arial Narrow"/>
                <a:sym typeface="Arial Narrow"/>
              </a:defRPr>
            </a:pPr>
            <a:r>
              <a:t>- 80% of the axions in small MCs is very bad news ... what is the void density relevant to experiments??</a:t>
            </a:r>
          </a:p>
          <a:p>
            <a:pPr algn="l" defTabSz="584200">
              <a:spcBef>
                <a:spcPts val="4200"/>
              </a:spcBef>
              <a:defRPr b="1" sz="3600">
                <a:solidFill>
                  <a:srgbClr val="000000"/>
                </a:solidFill>
                <a:latin typeface="Arial Narrow"/>
                <a:ea typeface="Arial Narrow"/>
                <a:cs typeface="Arial Narrow"/>
                <a:sym typeface="Arial Narrow"/>
              </a:defRPr>
            </a:pPr>
            <a:r>
              <a:t>- voids defined to be delta&lt;-0.7, average density converges to ~8%, 80% of the volume </a:t>
            </a:r>
          </a:p>
          <a:p>
            <a:pPr algn="l" defTabSz="584200">
              <a:spcBef>
                <a:spcPts val="4200"/>
              </a:spcBef>
              <a:defRPr b="1" sz="3600">
                <a:solidFill>
                  <a:srgbClr val="000000"/>
                </a:solidFill>
                <a:latin typeface="Arial Narrow"/>
                <a:ea typeface="Arial Narrow"/>
                <a:cs typeface="Arial Narrow"/>
                <a:sym typeface="Arial Narrow"/>
              </a:defRPr>
            </a:pPr>
            <a:r>
              <a:t>- Experiments in Post-inflation scenario are less sensitive?</a:t>
            </a:r>
          </a:p>
        </p:txBody>
      </p:sp>
      <p:pic>
        <p:nvPicPr>
          <p:cNvPr id="980" name="Screenshot 2025-09-19 at 02.32.35.png" descr="Screenshot 2025-09-19 at 02.32.35.png"/>
          <p:cNvPicPr>
            <a:picLocks noChangeAspect="1"/>
          </p:cNvPicPr>
          <p:nvPr/>
        </p:nvPicPr>
        <p:blipFill>
          <a:blip r:embed="rId3">
            <a:extLst/>
          </a:blip>
          <a:stretch>
            <a:fillRect/>
          </a:stretch>
        </p:blipFill>
        <p:spPr>
          <a:xfrm>
            <a:off x="1955769" y="5625640"/>
            <a:ext cx="10749477" cy="6856237"/>
          </a:xfrm>
          <a:prstGeom prst="rect">
            <a:avLst/>
          </a:prstGeom>
          <a:ln w="12700">
            <a:miter lim="400000"/>
          </a:ln>
        </p:spPr>
      </p:pic>
      <p:pic>
        <p:nvPicPr>
          <p:cNvPr id="981" name="Screenshot 2025-09-19 at 02.43.59.png" descr="Screenshot 2025-09-19 at 02.43.59.png"/>
          <p:cNvPicPr>
            <a:picLocks noChangeAspect="1"/>
          </p:cNvPicPr>
          <p:nvPr/>
        </p:nvPicPr>
        <p:blipFill>
          <a:blip r:embed="rId4">
            <a:extLst/>
          </a:blip>
          <a:stretch>
            <a:fillRect/>
          </a:stretch>
        </p:blipFill>
        <p:spPr>
          <a:xfrm>
            <a:off x="14290957" y="4406487"/>
            <a:ext cx="8793338" cy="8836513"/>
          </a:xfrm>
          <a:prstGeom prst="rect">
            <a:avLst/>
          </a:prstGeom>
          <a:ln w="12700">
            <a:miter lim="400000"/>
          </a:ln>
        </p:spPr>
      </p:pic>
      <p:sp>
        <p:nvSpPr>
          <p:cNvPr id="982" name="rescaling sensitivites of haloscopes"/>
          <p:cNvSpPr txBox="1"/>
          <p:nvPr/>
        </p:nvSpPr>
        <p:spPr>
          <a:xfrm>
            <a:off x="15430383" y="3801427"/>
            <a:ext cx="4917949"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rescaling sensitivites of haloscopes</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6" name="@ galaxy formation"/>
          <p:cNvSpPr txBox="1"/>
          <p:nvPr>
            <p:ph type="title"/>
          </p:nvPr>
        </p:nvSpPr>
        <p:spPr>
          <a:prstGeom prst="rect">
            <a:avLst/>
          </a:prstGeom>
        </p:spPr>
        <p:txBody>
          <a:bodyPr/>
          <a:lstStyle/>
          <a:p>
            <a:pPr/>
            <a:r>
              <a:t>@ galaxy formation</a:t>
            </a:r>
          </a:p>
        </p:txBody>
      </p:sp>
      <p:sp>
        <p:nvSpPr>
          <p:cNvPr id="987" name="- what is the expected distribution of axion DM today?…"/>
          <p:cNvSpPr txBox="1"/>
          <p:nvPr/>
        </p:nvSpPr>
        <p:spPr>
          <a:xfrm>
            <a:off x="641439" y="1755095"/>
            <a:ext cx="13342963" cy="3835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spcBef>
                <a:spcPts val="4200"/>
              </a:spcBef>
              <a:defRPr b="1" sz="3600">
                <a:solidFill>
                  <a:srgbClr val="000000"/>
                </a:solidFill>
                <a:latin typeface="Arial Narrow"/>
                <a:ea typeface="Arial Narrow"/>
                <a:cs typeface="Arial Narrow"/>
                <a:sym typeface="Arial Narrow"/>
              </a:defRPr>
            </a:pPr>
            <a:r>
              <a:t>- what is the expected distribution of axion DM today?</a:t>
            </a:r>
          </a:p>
          <a:p>
            <a:pPr algn="l" defTabSz="584200">
              <a:spcBef>
                <a:spcPts val="4200"/>
              </a:spcBef>
              <a:defRPr b="1" sz="3600">
                <a:solidFill>
                  <a:srgbClr val="000000"/>
                </a:solidFill>
                <a:latin typeface="Arial Narrow"/>
                <a:ea typeface="Arial Narrow"/>
                <a:cs typeface="Arial Narrow"/>
                <a:sym typeface="Arial Narrow"/>
              </a:defRPr>
            </a:pPr>
            <a:r>
              <a:t>- MCs extremely difficult to encounter ... </a:t>
            </a:r>
          </a:p>
          <a:p>
            <a:pPr algn="l" defTabSz="584200">
              <a:spcBef>
                <a:spcPts val="4200"/>
              </a:spcBef>
              <a:defRPr b="1" sz="3600">
                <a:solidFill>
                  <a:srgbClr val="000000"/>
                </a:solidFill>
                <a:latin typeface="Arial Narrow"/>
                <a:ea typeface="Arial Narrow"/>
                <a:cs typeface="Arial Narrow"/>
                <a:sym typeface="Arial Narrow"/>
              </a:defRPr>
            </a:pPr>
            <a:r>
              <a:t>- MCs can get disrupted in stelar encounters forming DM streams</a:t>
            </a:r>
          </a:p>
          <a:p>
            <a:pPr algn="l" defTabSz="584200">
              <a:spcBef>
                <a:spcPts val="4200"/>
              </a:spcBef>
              <a:defRPr b="1" sz="3600">
                <a:solidFill>
                  <a:srgbClr val="000000"/>
                </a:solidFill>
                <a:latin typeface="Arial Narrow"/>
                <a:ea typeface="Arial Narrow"/>
                <a:cs typeface="Arial Narrow"/>
                <a:sym typeface="Arial Narrow"/>
              </a:defRPr>
            </a:pPr>
            <a:r>
              <a:t>- Montecarlo evolution of streams with initial distributions from simulation</a:t>
            </a:r>
          </a:p>
        </p:txBody>
      </p:sp>
      <p:pic>
        <p:nvPicPr>
          <p:cNvPr id="988" name="Screenshot 2025-09-19 at 02.54.17.png" descr="Screenshot 2025-09-19 at 02.54.17.png"/>
          <p:cNvPicPr>
            <a:picLocks noChangeAspect="1"/>
          </p:cNvPicPr>
          <p:nvPr/>
        </p:nvPicPr>
        <p:blipFill>
          <a:blip r:embed="rId3">
            <a:extLst/>
          </a:blip>
          <a:stretch>
            <a:fillRect/>
          </a:stretch>
        </p:blipFill>
        <p:spPr>
          <a:xfrm>
            <a:off x="16646790" y="2339081"/>
            <a:ext cx="5565108" cy="6839225"/>
          </a:xfrm>
          <a:prstGeom prst="rect">
            <a:avLst/>
          </a:prstGeom>
          <a:ln w="12700">
            <a:miter lim="400000"/>
          </a:ln>
        </p:spPr>
      </p:pic>
      <p:pic>
        <p:nvPicPr>
          <p:cNvPr id="989" name="Screenshot 2025-09-19 at 02.56.17.png" descr="Screenshot 2025-09-19 at 02.56.17.png"/>
          <p:cNvPicPr>
            <a:picLocks noChangeAspect="1"/>
          </p:cNvPicPr>
          <p:nvPr/>
        </p:nvPicPr>
        <p:blipFill>
          <a:blip r:embed="rId4">
            <a:extLst/>
          </a:blip>
          <a:stretch>
            <a:fillRect/>
          </a:stretch>
        </p:blipFill>
        <p:spPr>
          <a:xfrm>
            <a:off x="85456" y="6928338"/>
            <a:ext cx="13342963" cy="6841999"/>
          </a:xfrm>
          <a:prstGeom prst="rect">
            <a:avLst/>
          </a:prstGeom>
          <a:ln w="12700">
            <a:miter lim="400000"/>
          </a:ln>
        </p:spPr>
      </p:pic>
      <p:sp>
        <p:nvSpPr>
          <p:cNvPr id="990" name="isolated MCs tend to survive, more massive (bigger, less dense) merged halos get disrupted"/>
          <p:cNvSpPr txBox="1"/>
          <p:nvPr/>
        </p:nvSpPr>
        <p:spPr>
          <a:xfrm>
            <a:off x="1302051" y="6370227"/>
            <a:ext cx="12588546"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isolated MCs tend to survive, more massive (bigger, less dense) merged halos get disrupted</a:t>
            </a:r>
          </a:p>
        </p:txBody>
      </p:sp>
      <p:pic>
        <p:nvPicPr>
          <p:cNvPr id="991" name="Screenshot 2025-09-19 at 02.58.52.png" descr="Screenshot 2025-09-19 at 02.58.52.png"/>
          <p:cNvPicPr>
            <a:picLocks noChangeAspect="1"/>
          </p:cNvPicPr>
          <p:nvPr/>
        </p:nvPicPr>
        <p:blipFill>
          <a:blip r:embed="rId5">
            <a:extLst/>
          </a:blip>
          <a:stretch>
            <a:fillRect/>
          </a:stretch>
        </p:blipFill>
        <p:spPr>
          <a:xfrm>
            <a:off x="16576868" y="10280485"/>
            <a:ext cx="6251897" cy="3417969"/>
          </a:xfrm>
          <a:prstGeom prst="rect">
            <a:avLst/>
          </a:prstGeom>
          <a:ln w="12700">
            <a:miter lim="400000"/>
          </a:ln>
        </p:spPr>
      </p:pic>
      <p:sp>
        <p:nvSpPr>
          <p:cNvPr id="992" name="the local neighbourhood is expected to have ~1000 faint streams…"/>
          <p:cNvSpPr txBox="1"/>
          <p:nvPr/>
        </p:nvSpPr>
        <p:spPr>
          <a:xfrm>
            <a:off x="14801327" y="1702965"/>
            <a:ext cx="9802979" cy="8296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r>
              <a:t>the local neighbourhood is expected to have ~1000 faint streams </a:t>
            </a:r>
          </a:p>
          <a:p>
            <a:pPr algn="l"/>
            <a:r>
              <a:t>and the average density is 70-90% from the homogeneous expectation</a:t>
            </a:r>
          </a:p>
        </p:txBody>
      </p:sp>
      <p:sp>
        <p:nvSpPr>
          <p:cNvPr id="993" name="MCs have two populations, MCs and MChalos"/>
          <p:cNvSpPr txBox="1"/>
          <p:nvPr/>
        </p:nvSpPr>
        <p:spPr>
          <a:xfrm>
            <a:off x="16693571" y="9651405"/>
            <a:ext cx="6459932"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lstStyle>
          <a:p>
            <a:pPr/>
            <a:r>
              <a:t>MCs have two populations, MCs and MChalos</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7" name="Uncertainties in axion spectrum translate into minicluster uncertainties"/>
          <p:cNvSpPr txBox="1"/>
          <p:nvPr>
            <p:ph type="title"/>
          </p:nvPr>
        </p:nvSpPr>
        <p:spPr>
          <a:prstGeom prst="rect">
            <a:avLst/>
          </a:prstGeom>
        </p:spPr>
        <p:txBody>
          <a:bodyPr/>
          <a:lstStyle>
            <a:lvl1pPr defTabSz="640794">
              <a:defRPr sz="4835"/>
            </a:lvl1pPr>
          </a:lstStyle>
          <a:p>
            <a:pPr/>
            <a:r>
              <a:t>Uncertainties in axion spectrum translate into minicluster uncertainties</a:t>
            </a:r>
          </a:p>
        </p:txBody>
      </p:sp>
      <p:pic>
        <p:nvPicPr>
          <p:cNvPr id="998" name="Screenshot 2025-09-19 at 02.09.07.png" descr="Screenshot 2025-09-19 at 02.09.07.png"/>
          <p:cNvPicPr>
            <a:picLocks noChangeAspect="1"/>
          </p:cNvPicPr>
          <p:nvPr/>
        </p:nvPicPr>
        <p:blipFill>
          <a:blip r:embed="rId3">
            <a:extLst/>
          </a:blip>
          <a:stretch>
            <a:fillRect/>
          </a:stretch>
        </p:blipFill>
        <p:spPr>
          <a:xfrm>
            <a:off x="890123" y="6947772"/>
            <a:ext cx="8842979" cy="6856108"/>
          </a:xfrm>
          <a:prstGeom prst="rect">
            <a:avLst/>
          </a:prstGeom>
          <a:ln w="12700">
            <a:miter lim="400000"/>
          </a:ln>
        </p:spPr>
      </p:pic>
      <p:sp>
        <p:nvSpPr>
          <p:cNvPr id="999" name="- 3 types of early Universe simulations: low tension (log~7) high tension (Moore) and extrapolated axion configuration using q=2…"/>
          <p:cNvSpPr txBox="1"/>
          <p:nvPr/>
        </p:nvSpPr>
        <p:spPr>
          <a:xfrm>
            <a:off x="399107" y="1658276"/>
            <a:ext cx="22948405" cy="3835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spcBef>
                <a:spcPts val="4200"/>
              </a:spcBef>
              <a:defRPr b="1" sz="3600">
                <a:solidFill>
                  <a:srgbClr val="000000"/>
                </a:solidFill>
                <a:latin typeface="Arial Narrow"/>
                <a:ea typeface="Arial Narrow"/>
                <a:cs typeface="Arial Narrow"/>
                <a:sym typeface="Arial Narrow"/>
              </a:defRPr>
            </a:pPr>
            <a:r>
              <a:t>- 3 types of early Universe simulations: low tension (log~7) high tension (Moore) and extrapolated axion configuration using q=2</a:t>
            </a:r>
          </a:p>
          <a:p>
            <a:pPr algn="l" defTabSz="584200">
              <a:spcBef>
                <a:spcPts val="4200"/>
              </a:spcBef>
              <a:defRPr b="1" sz="3600">
                <a:solidFill>
                  <a:srgbClr val="000000"/>
                </a:solidFill>
                <a:latin typeface="Arial Narrow"/>
                <a:ea typeface="Arial Narrow"/>
                <a:cs typeface="Arial Narrow"/>
                <a:sym typeface="Arial Narrow"/>
              </a:defRPr>
            </a:pPr>
            <a:r>
              <a:t>- Bound fraction, void density does not change</a:t>
            </a:r>
          </a:p>
          <a:p>
            <a:pPr algn="l" defTabSz="584200">
              <a:spcBef>
                <a:spcPts val="4200"/>
              </a:spcBef>
              <a:defRPr b="1" sz="3600">
                <a:solidFill>
                  <a:srgbClr val="000000"/>
                </a:solidFill>
                <a:latin typeface="Arial Narrow"/>
                <a:ea typeface="Arial Narrow"/>
                <a:cs typeface="Arial Narrow"/>
                <a:sym typeface="Arial Narrow"/>
              </a:defRPr>
            </a:pPr>
            <a:r>
              <a:t>- q&gt;1, xi&gt;&gt;13 push fluctuations towards UV (up to 2 ord. of mag!)</a:t>
            </a:r>
          </a:p>
          <a:p>
            <a:pPr algn="l" defTabSz="584200">
              <a:spcBef>
                <a:spcPts val="4200"/>
              </a:spcBef>
              <a:defRPr b="1" sz="3600">
                <a:solidFill>
                  <a:srgbClr val="000000"/>
                </a:solidFill>
                <a:latin typeface="Arial Narrow"/>
                <a:ea typeface="Arial Narrow"/>
                <a:cs typeface="Arial Narrow"/>
                <a:sym typeface="Arial Narrow"/>
              </a:defRPr>
            </a:pPr>
            <a:r>
              <a:t>- halos have lower masses, less microlensing likely!</a:t>
            </a:r>
          </a:p>
        </p:txBody>
      </p:sp>
      <p:sp>
        <p:nvSpPr>
          <p:cNvPr id="1000" name="Arrow"/>
          <p:cNvSpPr/>
          <p:nvPr/>
        </p:nvSpPr>
        <p:spPr>
          <a:xfrm>
            <a:off x="4879696" y="8957732"/>
            <a:ext cx="2467195" cy="1270001"/>
          </a:xfrm>
          <a:prstGeom prst="rightArrow">
            <a:avLst>
              <a:gd name="adj1" fmla="val 32000"/>
              <a:gd name="adj2" fmla="val 64000"/>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1001" name="High density networks and non-linearities if q&gt;1…"/>
          <p:cNvSpPr txBox="1"/>
          <p:nvPr/>
        </p:nvSpPr>
        <p:spPr>
          <a:xfrm>
            <a:off x="1503810" y="6443167"/>
            <a:ext cx="6687618" cy="8296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r>
              <a:t>High density networks and non-linearities if q&gt;1 </a:t>
            </a:r>
          </a:p>
          <a:p>
            <a:pPr algn="l"/>
            <a:r>
              <a:t>push the densitiy fluctuations towards the UV</a:t>
            </a:r>
          </a:p>
        </p:txBody>
      </p:sp>
      <p:pic>
        <p:nvPicPr>
          <p:cNvPr id="1002" name="Screenshot 2025-09-19 at 02.46.34.png" descr="Screenshot 2025-09-19 at 02.46.34.png"/>
          <p:cNvPicPr>
            <a:picLocks noChangeAspect="1"/>
          </p:cNvPicPr>
          <p:nvPr/>
        </p:nvPicPr>
        <p:blipFill>
          <a:blip r:embed="rId4">
            <a:extLst/>
          </a:blip>
          <a:stretch>
            <a:fillRect/>
          </a:stretch>
        </p:blipFill>
        <p:spPr>
          <a:xfrm>
            <a:off x="12549895" y="2448685"/>
            <a:ext cx="9398001" cy="3581401"/>
          </a:xfrm>
          <a:prstGeom prst="rect">
            <a:avLst/>
          </a:prstGeom>
          <a:ln w="12700">
            <a:miter lim="400000"/>
          </a:ln>
        </p:spPr>
      </p:pic>
      <p:pic>
        <p:nvPicPr>
          <p:cNvPr id="1003" name="Screenshot 2025-09-19 at 02.47.11.png" descr="Screenshot 2025-09-19 at 02.47.11.png"/>
          <p:cNvPicPr>
            <a:picLocks noChangeAspect="1"/>
          </p:cNvPicPr>
          <p:nvPr/>
        </p:nvPicPr>
        <p:blipFill>
          <a:blip r:embed="rId5">
            <a:extLst/>
          </a:blip>
          <a:stretch>
            <a:fillRect/>
          </a:stretch>
        </p:blipFill>
        <p:spPr>
          <a:xfrm>
            <a:off x="11831518" y="7241869"/>
            <a:ext cx="10834755" cy="6267914"/>
          </a:xfrm>
          <a:prstGeom prst="rect">
            <a:avLst/>
          </a:prstGeom>
          <a:ln w="12700">
            <a:miter lim="400000"/>
          </a:ln>
        </p:spPr>
      </p:pic>
      <p:sp>
        <p:nvSpPr>
          <p:cNvPr id="1004" name="HALO MASS FUNC: less power at small k, fewer massive halos!"/>
          <p:cNvSpPr txBox="1"/>
          <p:nvPr/>
        </p:nvSpPr>
        <p:spPr>
          <a:xfrm>
            <a:off x="13266982" y="7003166"/>
            <a:ext cx="8829752"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lstStyle>
          <a:p>
            <a:pPr/>
            <a:r>
              <a:t>HALO MASS FUNC: less power at small k, fewer massive halos!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04" name="- postiflation (no inflation, Isocurvature?…"/>
          <p:cNvSpPr txBox="1"/>
          <p:nvPr/>
        </p:nvSpPr>
        <p:spPr>
          <a:xfrm>
            <a:off x="1076780" y="619691"/>
            <a:ext cx="12117934" cy="34077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r>
              <a:t>- postiflation (no inflation, Isocurvature?</a:t>
            </a:r>
          </a:p>
          <a:p>
            <a:pPr algn="l"/>
            <a:r>
              <a:t>- predicting axion DM mass, strategies, problems, outcomes</a:t>
            </a:r>
          </a:p>
          <a:p>
            <a:pPr lvl="1" algn="l"/>
            <a:r>
              <a:t>Axions come from loop explosions</a:t>
            </a:r>
          </a:p>
          <a:p>
            <a:pPr lvl="1" algn="l"/>
            <a:r>
              <a:t>Moore Effective theory (</a:t>
            </a:r>
          </a:p>
          <a:p>
            <a:pPr algn="l"/>
            <a:r>
              <a:t>- effective theory does not quite work (loops) ... (it does for motion, but spectrum ... NO!)</a:t>
            </a:r>
          </a:p>
          <a:p>
            <a:pPr algn="l"/>
            <a:r>
              <a:t>- miniclusters, smoking gun (core?)</a:t>
            </a:r>
          </a:p>
          <a:p>
            <a:pPr algn="l"/>
            <a:r>
              <a:t>- cores, axitons?</a:t>
            </a:r>
          </a:p>
          <a:p>
            <a:pPr algn="l"/>
            <a:r>
              <a:t>- streams and signal</a:t>
            </a:r>
          </a:p>
          <a:p>
            <a:pPr algn="l"/>
            <a:r>
              <a:t>- jaxions code/ AMR</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8" name="Miniclusters in the pre-inflation scenario"/>
          <p:cNvSpPr txBox="1"/>
          <p:nvPr>
            <p:ph type="title"/>
          </p:nvPr>
        </p:nvSpPr>
        <p:spPr>
          <a:prstGeom prst="rect">
            <a:avLst/>
          </a:prstGeom>
        </p:spPr>
        <p:txBody>
          <a:bodyPr/>
          <a:lstStyle/>
          <a:p>
            <a:pPr/>
            <a:r>
              <a:t>Miniclusters in the pre-inflation scenario</a:t>
            </a:r>
          </a:p>
        </p:txBody>
      </p:sp>
      <p:sp>
        <p:nvSpPr>
          <p:cNvPr id="1009" name="- In both, large misalignment and kinetic misalignment scenarios, small density fluctuations can grow exponentially…"/>
          <p:cNvSpPr txBox="1"/>
          <p:nvPr/>
        </p:nvSpPr>
        <p:spPr>
          <a:xfrm>
            <a:off x="943710" y="1951828"/>
            <a:ext cx="20721340" cy="916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spcBef>
                <a:spcPts val="4200"/>
              </a:spcBef>
              <a:defRPr b="1" sz="3600">
                <a:solidFill>
                  <a:srgbClr val="000000"/>
                </a:solidFill>
                <a:latin typeface="Arial Narrow"/>
                <a:ea typeface="Arial Narrow"/>
                <a:cs typeface="Arial Narrow"/>
                <a:sym typeface="Arial Narrow"/>
              </a:defRPr>
            </a:pPr>
            <a:r>
              <a:t>- In both, large misalignment and kinetic misalignment scenarios, small density fluctuations can grow exponentially</a:t>
            </a:r>
          </a:p>
          <a:p>
            <a:pPr algn="l" defTabSz="584200">
              <a:spcBef>
                <a:spcPts val="4200"/>
              </a:spcBef>
              <a:defRPr b="1" sz="3600">
                <a:solidFill>
                  <a:srgbClr val="000000"/>
                </a:solidFill>
                <a:latin typeface="Arial Narrow"/>
                <a:ea typeface="Arial Narrow"/>
                <a:cs typeface="Arial Narrow"/>
                <a:sym typeface="Arial Narrow"/>
              </a:defRPr>
            </a:pPr>
            <a:r>
              <a:t>- Adiabatic fluctuations in KM prop. to initial velocity</a:t>
            </a:r>
          </a:p>
          <a:p>
            <a:pPr algn="l" defTabSz="584200">
              <a:spcBef>
                <a:spcPts val="4200"/>
              </a:spcBef>
              <a:defRPr b="1" sz="3600">
                <a:solidFill>
                  <a:srgbClr val="000000"/>
                </a:solidFill>
                <a:latin typeface="Arial Narrow"/>
                <a:ea typeface="Arial Narrow"/>
                <a:cs typeface="Arial Narrow"/>
                <a:sym typeface="Arial Narrow"/>
              </a:defRPr>
            </a:pPr>
            <a:r>
              <a:t>- Amplification at "trapping" depends on initial angle too!</a:t>
            </a:r>
          </a:p>
          <a:p>
            <a:pPr algn="l" defTabSz="584200">
              <a:spcBef>
                <a:spcPts val="4200"/>
              </a:spcBef>
              <a:defRPr b="1" sz="3600">
                <a:solidFill>
                  <a:srgbClr val="000000"/>
                </a:solidFill>
                <a:latin typeface="Arial Narrow"/>
                <a:ea typeface="Arial Narrow"/>
                <a:cs typeface="Arial Narrow"/>
                <a:sym typeface="Arial Narrow"/>
              </a:defRPr>
            </a:pPr>
            <a:r>
              <a:t>- small fA requires large velocity -&gt; large amplification &gt; miniclusters</a:t>
            </a:r>
          </a:p>
          <a:p>
            <a:pPr algn="l" defTabSz="584200">
              <a:spcBef>
                <a:spcPts val="4200"/>
              </a:spcBef>
              <a:defRPr b="1" sz="3600">
                <a:solidFill>
                  <a:srgbClr val="000000"/>
                </a:solidFill>
                <a:latin typeface="Arial Narrow"/>
                <a:ea typeface="Arial Narrow"/>
                <a:cs typeface="Arial Narrow"/>
                <a:sym typeface="Arial Narrow"/>
              </a:defRPr>
            </a:pPr>
            <a:r>
              <a:t>- density fluctuations O(1) (fragmentation of the condensate)</a:t>
            </a:r>
          </a:p>
          <a:p>
            <a:pPr algn="l" defTabSz="584200">
              <a:spcBef>
                <a:spcPts val="4200"/>
              </a:spcBef>
              <a:defRPr b="1" sz="3600">
                <a:solidFill>
                  <a:srgbClr val="000000"/>
                </a:solidFill>
                <a:latin typeface="Arial Narrow"/>
                <a:ea typeface="Arial Narrow"/>
                <a:cs typeface="Arial Narrow"/>
                <a:sym typeface="Arial Narrow"/>
              </a:defRPr>
            </a:pPr>
            <a:r>
              <a:t>- @ smaller scales than typical misalignment, similar to q&gt;1 scenario!</a:t>
            </a:r>
          </a:p>
          <a:p>
            <a:pPr algn="l" defTabSz="584200">
              <a:spcBef>
                <a:spcPts val="4200"/>
              </a:spcBef>
              <a:defRPr b="1" sz="3600">
                <a:solidFill>
                  <a:srgbClr val="000000"/>
                </a:solidFill>
                <a:latin typeface="Arial Narrow"/>
                <a:ea typeface="Arial Narrow"/>
                <a:cs typeface="Arial Narrow"/>
                <a:sym typeface="Arial Narrow"/>
              </a:defRPr>
            </a:pPr>
            <a:r>
              <a:t>- microlensing not easier...</a:t>
            </a:r>
          </a:p>
          <a:p>
            <a:pPr algn="l" defTabSz="584200">
              <a:spcBef>
                <a:spcPts val="4200"/>
              </a:spcBef>
              <a:defRPr b="1" sz="3600">
                <a:solidFill>
                  <a:srgbClr val="000000"/>
                </a:solidFill>
                <a:latin typeface="Arial Narrow"/>
                <a:ea typeface="Arial Narrow"/>
                <a:cs typeface="Arial Narrow"/>
                <a:sym typeface="Arial Narrow"/>
              </a:defRPr>
            </a:pPr>
            <a:r>
              <a:t>- might be difficult to disentangle both scenarios from MCs</a:t>
            </a:r>
          </a:p>
          <a:p>
            <a:pPr algn="l" defTabSz="584200">
              <a:spcBef>
                <a:spcPts val="4200"/>
              </a:spcBef>
              <a:defRPr b="1" sz="3600">
                <a:solidFill>
                  <a:srgbClr val="000000"/>
                </a:solidFill>
                <a:latin typeface="Arial Narrow"/>
                <a:ea typeface="Arial Narrow"/>
                <a:cs typeface="Arial Narrow"/>
                <a:sym typeface="Arial Narrow"/>
              </a:defRPr>
            </a:pPr>
            <a:r>
              <a:t>- axitons and domain walls can form too</a:t>
            </a:r>
          </a:p>
        </p:txBody>
      </p:sp>
      <p:pic>
        <p:nvPicPr>
          <p:cNvPr id="1010" name="Bildschirmfoto 2025-07-29 um 10.43.12.png" descr="Bildschirmfoto 2025-07-29 um 10.43.12.png"/>
          <p:cNvPicPr>
            <a:picLocks noChangeAspect="1"/>
          </p:cNvPicPr>
          <p:nvPr/>
        </p:nvPicPr>
        <p:blipFill>
          <a:blip r:embed="rId3">
            <a:extLst/>
          </a:blip>
          <a:stretch>
            <a:fillRect/>
          </a:stretch>
        </p:blipFill>
        <p:spPr>
          <a:xfrm>
            <a:off x="15318616" y="3815022"/>
            <a:ext cx="8128020" cy="5337805"/>
          </a:xfrm>
          <a:prstGeom prst="rect">
            <a:avLst/>
          </a:prstGeom>
          <a:ln w="12700">
            <a:miter lim="400000"/>
          </a:ln>
        </p:spPr>
      </p:pic>
      <p:sp>
        <p:nvSpPr>
          <p:cNvPr id="1011" name="Arvanitaki, Co, Eroncel,etc..."/>
          <p:cNvSpPr txBox="1"/>
          <p:nvPr/>
        </p:nvSpPr>
        <p:spPr>
          <a:xfrm>
            <a:off x="19915288" y="1864325"/>
            <a:ext cx="3970021"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Arvanitaki, Co, Eroncel,etc...</a:t>
            </a:r>
          </a:p>
        </p:txBody>
      </p:sp>
      <p:sp>
        <p:nvSpPr>
          <p:cNvPr id="1012" name="The correct relic density can be obtained for several values of initial…"/>
          <p:cNvSpPr/>
          <p:nvPr/>
        </p:nvSpPr>
        <p:spPr>
          <a:xfrm>
            <a:off x="13385973" y="2862070"/>
            <a:ext cx="11264044" cy="132442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r>
              <a:t>The correct relic density can be obtained for several values of initial </a:t>
            </a:r>
          </a:p>
          <a:p>
            <a:pPr/>
            <a:r>
              <a:t>misalignment angle and velocity </a:t>
            </a:r>
          </a:p>
        </p:txBody>
      </p:sp>
      <p:pic>
        <p:nvPicPr>
          <p:cNvPr id="1013" name="PHOTO-2025-09-19-03-21-20.jpg" descr="PHOTO-2025-09-19-03-21-20.jpg"/>
          <p:cNvPicPr>
            <a:picLocks noChangeAspect="1"/>
          </p:cNvPicPr>
          <p:nvPr/>
        </p:nvPicPr>
        <p:blipFill>
          <a:blip r:embed="rId4">
            <a:extLst/>
          </a:blip>
          <a:stretch>
            <a:fillRect/>
          </a:stretch>
        </p:blipFill>
        <p:spPr>
          <a:xfrm>
            <a:off x="15685129" y="7610661"/>
            <a:ext cx="7796130" cy="6011548"/>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7" name="Conclusions"/>
          <p:cNvSpPr txBox="1"/>
          <p:nvPr>
            <p:ph type="title"/>
          </p:nvPr>
        </p:nvSpPr>
        <p:spPr>
          <a:prstGeom prst="rect">
            <a:avLst/>
          </a:prstGeom>
        </p:spPr>
        <p:txBody>
          <a:bodyPr/>
          <a:lstStyle/>
          <a:p>
            <a:pPr/>
            <a:r>
              <a:t>Conclusions</a:t>
            </a:r>
          </a:p>
        </p:txBody>
      </p:sp>
      <p:sp>
        <p:nvSpPr>
          <p:cNvPr id="1018" name="- Axions (and similar ALPs) are well motivated DM candidates…"/>
          <p:cNvSpPr txBox="1"/>
          <p:nvPr/>
        </p:nvSpPr>
        <p:spPr>
          <a:xfrm>
            <a:off x="943710" y="1951828"/>
            <a:ext cx="21091699" cy="4902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spcBef>
                <a:spcPts val="4200"/>
              </a:spcBef>
              <a:defRPr b="1" sz="3600">
                <a:solidFill>
                  <a:srgbClr val="000000"/>
                </a:solidFill>
                <a:latin typeface="Arial Narrow"/>
                <a:ea typeface="Arial Narrow"/>
                <a:cs typeface="Arial Narrow"/>
                <a:sym typeface="Arial Narrow"/>
              </a:defRPr>
            </a:pPr>
            <a:r>
              <a:t>- Axions (and similar ALPs) are well motivated DM candidates</a:t>
            </a:r>
          </a:p>
          <a:p>
            <a:pPr algn="l" defTabSz="584200">
              <a:spcBef>
                <a:spcPts val="4200"/>
              </a:spcBef>
              <a:defRPr b="1" sz="3600">
                <a:solidFill>
                  <a:srgbClr val="000000"/>
                </a:solidFill>
                <a:latin typeface="Arial Narrow"/>
                <a:ea typeface="Arial Narrow"/>
                <a:cs typeface="Arial Narrow"/>
                <a:sym typeface="Arial Narrow"/>
              </a:defRPr>
            </a:pPr>
            <a:r>
              <a:t>- We can predict the axion DM mass in the pre-inflationary scenario if we solve the axion string radiation problem</a:t>
            </a:r>
          </a:p>
          <a:p>
            <a:pPr algn="l" defTabSz="584200">
              <a:spcBef>
                <a:spcPts val="4200"/>
              </a:spcBef>
              <a:defRPr b="1" sz="3600">
                <a:solidFill>
                  <a:srgbClr val="000000"/>
                </a:solidFill>
                <a:latin typeface="Arial Narrow"/>
                <a:ea typeface="Arial Narrow"/>
                <a:cs typeface="Arial Narrow"/>
                <a:sym typeface="Arial Narrow"/>
              </a:defRPr>
            </a:pPr>
            <a:r>
              <a:t>- Latest simulations point to O(10) uncertainty</a:t>
            </a:r>
          </a:p>
          <a:p>
            <a:pPr algn="l" defTabSz="584200">
              <a:spcBef>
                <a:spcPts val="4200"/>
              </a:spcBef>
              <a:defRPr b="1" sz="3600">
                <a:solidFill>
                  <a:srgbClr val="000000"/>
                </a:solidFill>
                <a:latin typeface="Arial Narrow"/>
                <a:ea typeface="Arial Narrow"/>
                <a:cs typeface="Arial Narrow"/>
                <a:sym typeface="Arial Narrow"/>
              </a:defRPr>
            </a:pPr>
            <a:r>
              <a:t>- Minicluster sizes have O(100) uncertainty in mass, but other very rubust properties</a:t>
            </a:r>
          </a:p>
          <a:p>
            <a:pPr algn="l" defTabSz="584200">
              <a:spcBef>
                <a:spcPts val="4200"/>
              </a:spcBef>
              <a:defRPr b="1" sz="3600">
                <a:solidFill>
                  <a:srgbClr val="000000"/>
                </a:solidFill>
                <a:latin typeface="Arial Narrow"/>
                <a:ea typeface="Arial Narrow"/>
                <a:cs typeface="Arial Narrow"/>
                <a:sym typeface="Arial Narrow"/>
              </a:defRPr>
            </a:pPr>
            <a:r>
              <a:t>- Miniclusters in the pre-inflationary scenario can have similar phenomenology, but always at relatively large masses. </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grpSp>
        <p:nvGrpSpPr>
          <p:cNvPr id="1024" name="Group"/>
          <p:cNvGrpSpPr/>
          <p:nvPr/>
        </p:nvGrpSpPr>
        <p:grpSpPr>
          <a:xfrm>
            <a:off x="-65575" y="-69217"/>
            <a:ext cx="24582821" cy="13852124"/>
            <a:chOff x="0" y="0"/>
            <a:chExt cx="24582820" cy="13852123"/>
          </a:xfrm>
        </p:grpSpPr>
        <p:sp>
          <p:nvSpPr>
            <p:cNvPr id="1020" name="Line"/>
            <p:cNvSpPr/>
            <p:nvPr/>
          </p:nvSpPr>
          <p:spPr>
            <a:xfrm>
              <a:off x="0" y="4655121"/>
              <a:ext cx="24515148" cy="1"/>
            </a:xfrm>
            <a:prstGeom prst="line">
              <a:avLst/>
            </a:prstGeom>
            <a:noFill/>
            <a:ln w="101600" cap="flat">
              <a:solidFill>
                <a:srgbClr val="000000">
                  <a:alpha val="12367"/>
                </a:srgbClr>
              </a:solidFill>
              <a:prstDash val="solid"/>
              <a:miter lim="400000"/>
            </a:ln>
            <a:effectLst/>
          </p:spPr>
          <p:txBody>
            <a:bodyPr wrap="square" lIns="50800" tIns="50800" rIns="50800" bIns="50800" numCol="1" anchor="ctr">
              <a:noAutofit/>
            </a:bodyPr>
            <a:lstStyle/>
            <a:p>
              <a:pPr/>
            </a:p>
          </p:txBody>
        </p:sp>
        <p:sp>
          <p:nvSpPr>
            <p:cNvPr id="1021" name="Line"/>
            <p:cNvSpPr/>
            <p:nvPr/>
          </p:nvSpPr>
          <p:spPr>
            <a:xfrm>
              <a:off x="67671" y="9192204"/>
              <a:ext cx="24515149" cy="1"/>
            </a:xfrm>
            <a:prstGeom prst="line">
              <a:avLst/>
            </a:prstGeom>
            <a:noFill/>
            <a:ln w="101600" cap="flat">
              <a:solidFill>
                <a:srgbClr val="000000">
                  <a:alpha val="12367"/>
                </a:srgbClr>
              </a:solidFill>
              <a:prstDash val="solid"/>
              <a:miter lim="400000"/>
            </a:ln>
            <a:effectLst/>
          </p:spPr>
          <p:txBody>
            <a:bodyPr wrap="square" lIns="50800" tIns="50800" rIns="50800" bIns="50800" numCol="1" anchor="ctr">
              <a:noAutofit/>
            </a:bodyPr>
            <a:lstStyle/>
            <a:p>
              <a:pPr/>
            </a:p>
          </p:txBody>
        </p:sp>
        <p:sp>
          <p:nvSpPr>
            <p:cNvPr id="1022" name="Line"/>
            <p:cNvSpPr/>
            <p:nvPr/>
          </p:nvSpPr>
          <p:spPr>
            <a:xfrm flipV="1">
              <a:off x="8183067" y="-1"/>
              <a:ext cx="1" cy="13836817"/>
            </a:xfrm>
            <a:prstGeom prst="line">
              <a:avLst/>
            </a:prstGeom>
            <a:noFill/>
            <a:ln w="101600" cap="flat">
              <a:solidFill>
                <a:srgbClr val="000000">
                  <a:alpha val="12367"/>
                </a:srgbClr>
              </a:solidFill>
              <a:prstDash val="solid"/>
              <a:miter lim="400000"/>
            </a:ln>
            <a:effectLst/>
          </p:spPr>
          <p:txBody>
            <a:bodyPr wrap="square" lIns="50800" tIns="50800" rIns="50800" bIns="50800" numCol="1" anchor="ctr">
              <a:noAutofit/>
            </a:bodyPr>
            <a:lstStyle/>
            <a:p>
              <a:pPr/>
            </a:p>
          </p:txBody>
        </p:sp>
        <p:sp>
          <p:nvSpPr>
            <p:cNvPr id="1023" name="Line"/>
            <p:cNvSpPr/>
            <p:nvPr/>
          </p:nvSpPr>
          <p:spPr>
            <a:xfrm flipV="1">
              <a:off x="16307228" y="15307"/>
              <a:ext cx="1" cy="13836817"/>
            </a:xfrm>
            <a:prstGeom prst="line">
              <a:avLst/>
            </a:prstGeom>
            <a:noFill/>
            <a:ln w="101600" cap="flat">
              <a:solidFill>
                <a:srgbClr val="000000">
                  <a:alpha val="12367"/>
                </a:srgbClr>
              </a:solidFill>
              <a:prstDash val="solid"/>
              <a:miter lim="400000"/>
            </a:ln>
            <a:effectLst/>
          </p:spPr>
          <p:txBody>
            <a:bodyPr wrap="square" lIns="50800" tIns="50800" rIns="50800" bIns="50800" numCol="1" anchor="ctr">
              <a:noAutofit/>
            </a:bodyPr>
            <a:lstStyle/>
            <a:p>
              <a:pPr/>
            </a:p>
          </p:txBody>
        </p:sp>
      </p:grpSp>
      <p:sp>
        <p:nvSpPr>
          <p:cNvPr id="1025" name="Mini…"/>
          <p:cNvSpPr txBox="1"/>
          <p:nvPr/>
        </p:nvSpPr>
        <p:spPr>
          <a:xfrm>
            <a:off x="16726042" y="8397839"/>
            <a:ext cx="21971004" cy="464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lgn="l">
              <a:lnSpc>
                <a:spcPct val="80000"/>
              </a:lnSpc>
              <a:defRPr b="1" spc="-232" sz="11600">
                <a:solidFill>
                  <a:schemeClr val="accent5">
                    <a:hueOff val="-82419"/>
                    <a:satOff val="-9513"/>
                    <a:lumOff val="-16343"/>
                  </a:schemeClr>
                </a:solidFill>
              </a:defRPr>
            </a:pPr>
            <a:r>
              <a:t>Mini</a:t>
            </a:r>
          </a:p>
          <a:p>
            <a:pPr algn="l">
              <a:lnSpc>
                <a:spcPct val="80000"/>
              </a:lnSpc>
              <a:defRPr b="1" spc="-232" sz="11600">
                <a:solidFill>
                  <a:schemeClr val="accent5">
                    <a:hueOff val="-82419"/>
                    <a:satOff val="-9513"/>
                    <a:lumOff val="-16343"/>
                  </a:schemeClr>
                </a:solidFill>
              </a:defRPr>
            </a:pPr>
            <a:r>
              <a:t>    clusterS</a:t>
            </a:r>
          </a:p>
        </p:txBody>
      </p:sp>
      <p:sp>
        <p:nvSpPr>
          <p:cNvPr id="1026" name="&amp;"/>
          <p:cNvSpPr txBox="1"/>
          <p:nvPr/>
        </p:nvSpPr>
        <p:spPr>
          <a:xfrm>
            <a:off x="11574496" y="5552877"/>
            <a:ext cx="1235007" cy="22665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l" defTabSz="1146019">
              <a:lnSpc>
                <a:spcPct val="80000"/>
              </a:lnSpc>
              <a:defRPr b="1" spc="-282" sz="14100">
                <a:solidFill>
                  <a:srgbClr val="000000"/>
                </a:solidFill>
              </a:defRPr>
            </a:lvl1pPr>
          </a:lstStyle>
          <a:p>
            <a:pPr/>
            <a:r>
              <a:t>&amp;</a:t>
            </a:r>
          </a:p>
        </p:txBody>
      </p:sp>
      <p:grpSp>
        <p:nvGrpSpPr>
          <p:cNvPr id="1032" name="Group"/>
          <p:cNvGrpSpPr/>
          <p:nvPr/>
        </p:nvGrpSpPr>
        <p:grpSpPr>
          <a:xfrm>
            <a:off x="8117797" y="-2959939"/>
            <a:ext cx="8123007" cy="7583173"/>
            <a:chOff x="0" y="0"/>
            <a:chExt cx="8123005" cy="7583172"/>
          </a:xfrm>
        </p:grpSpPr>
        <p:pic>
          <p:nvPicPr>
            <p:cNvPr id="1027" name="Screenshot 2019-09-25 at 07.38.45.png" descr="Screenshot 2019-09-25 at 07.38.45.png"/>
            <p:cNvPicPr>
              <a:picLocks noChangeAspect="1"/>
            </p:cNvPicPr>
            <p:nvPr/>
          </p:nvPicPr>
          <p:blipFill>
            <a:blip r:embed="rId2">
              <a:extLst/>
            </a:blip>
            <a:srcRect l="0" t="45335" r="0" b="0"/>
            <a:stretch>
              <a:fillRect/>
            </a:stretch>
          </p:blipFill>
          <p:spPr>
            <a:xfrm>
              <a:off x="0" y="2899181"/>
              <a:ext cx="8123006" cy="4683992"/>
            </a:xfrm>
            <a:prstGeom prst="rect">
              <a:avLst/>
            </a:prstGeom>
            <a:ln w="12700" cap="flat">
              <a:noFill/>
              <a:miter lim="400000"/>
            </a:ln>
            <a:effectLst/>
          </p:spPr>
        </p:pic>
        <p:sp>
          <p:nvSpPr>
            <p:cNvPr id="1028" name="Line"/>
            <p:cNvSpPr/>
            <p:nvPr/>
          </p:nvSpPr>
          <p:spPr>
            <a:xfrm>
              <a:off x="5310705" y="1042642"/>
              <a:ext cx="352071" cy="1"/>
            </a:xfrm>
            <a:prstGeom prst="line">
              <a:avLst/>
            </a:prstGeom>
            <a:noFill/>
            <a:ln w="25400" cap="flat">
              <a:solidFill>
                <a:srgbClr val="FFFFFF"/>
              </a:solidFill>
              <a:prstDash val="solid"/>
              <a:miter lim="400000"/>
              <a:headEnd type="triangle" w="med" len="med"/>
              <a:tailEnd type="triangle" w="med" len="med"/>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1029" name="Line"/>
            <p:cNvSpPr/>
            <p:nvPr/>
          </p:nvSpPr>
          <p:spPr>
            <a:xfrm>
              <a:off x="1857030" y="0"/>
              <a:ext cx="3244755" cy="0"/>
            </a:xfrm>
            <a:prstGeom prst="line">
              <a:avLst/>
            </a:prstGeom>
            <a:noFill/>
            <a:ln w="25400" cap="flat">
              <a:solidFill>
                <a:srgbClr val="FFFFFF"/>
              </a:solidFill>
              <a:prstDash val="solid"/>
              <a:miter lim="400000"/>
              <a:headEnd type="triangle" w="med" len="med"/>
              <a:tailEnd type="triangle" w="med" len="med"/>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sym typeface="Helvetica Neue Medium"/>
                </a:defRPr>
              </a:pPr>
            </a:p>
          </p:txBody>
        </p:sp>
        <p:pic>
          <p:nvPicPr>
            <p:cNvPr id="1030" name="Image" descr="Image"/>
            <p:cNvPicPr>
              <a:picLocks noChangeAspect="1"/>
            </p:cNvPicPr>
            <p:nvPr/>
          </p:nvPicPr>
          <p:blipFill>
            <a:blip r:embed="rId3">
              <a:extLst/>
            </a:blip>
            <a:stretch>
              <a:fillRect/>
            </a:stretch>
          </p:blipFill>
          <p:spPr>
            <a:xfrm>
              <a:off x="2584415" y="168298"/>
              <a:ext cx="2227133" cy="580992"/>
            </a:xfrm>
            <a:prstGeom prst="rect">
              <a:avLst/>
            </a:prstGeom>
            <a:ln w="12700" cap="flat">
              <a:noFill/>
              <a:miter lim="400000"/>
            </a:ln>
            <a:effectLst/>
          </p:spPr>
        </p:pic>
        <p:pic>
          <p:nvPicPr>
            <p:cNvPr id="1031" name="Image" descr="Image"/>
            <p:cNvPicPr>
              <a:picLocks noChangeAspect="1"/>
            </p:cNvPicPr>
            <p:nvPr/>
          </p:nvPicPr>
          <p:blipFill>
            <a:blip r:embed="rId4">
              <a:extLst/>
            </a:blip>
            <a:stretch>
              <a:fillRect/>
            </a:stretch>
          </p:blipFill>
          <p:spPr>
            <a:xfrm>
              <a:off x="3811210" y="1226636"/>
              <a:ext cx="1888222" cy="629408"/>
            </a:xfrm>
            <a:prstGeom prst="rect">
              <a:avLst/>
            </a:prstGeom>
            <a:ln w="12700" cap="flat">
              <a:noFill/>
              <a:miter lim="400000"/>
            </a:ln>
            <a:effectLst/>
          </p:spPr>
        </p:pic>
      </p:grpSp>
      <p:pic>
        <p:nvPicPr>
          <p:cNvPr id="1033" name="Screenshot 2025-09-19 at 02.18.24.png" descr="Screenshot 2025-09-19 at 02.18.24.png"/>
          <p:cNvPicPr>
            <a:picLocks noChangeAspect="1"/>
          </p:cNvPicPr>
          <p:nvPr/>
        </p:nvPicPr>
        <p:blipFill>
          <a:blip r:embed="rId5">
            <a:extLst/>
          </a:blip>
          <a:srcRect l="51012" t="27394" r="8171" b="5037"/>
          <a:stretch>
            <a:fillRect/>
          </a:stretch>
        </p:blipFill>
        <p:spPr>
          <a:xfrm>
            <a:off x="-3194041" y="9042830"/>
            <a:ext cx="11318670" cy="9325357"/>
          </a:xfrm>
          <a:prstGeom prst="rect">
            <a:avLst/>
          </a:prstGeom>
          <a:ln w="12700">
            <a:miter lim="400000"/>
          </a:ln>
        </p:spPr>
      </p:pic>
      <p:sp>
        <p:nvSpPr>
          <p:cNvPr id="1034" name="Javier Redondo…"/>
          <p:cNvSpPr/>
          <p:nvPr/>
        </p:nvSpPr>
        <p:spPr>
          <a:xfrm>
            <a:off x="0" y="4533900"/>
            <a:ext cx="8133744" cy="4648200"/>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lvl="1" algn="l" defTabSz="825500">
              <a:spcBef>
                <a:spcPts val="100"/>
              </a:spcBef>
              <a:defRPr b="1" sz="3600">
                <a:solidFill>
                  <a:srgbClr val="FFFFFF"/>
                </a:solidFill>
                <a:latin typeface="Arial Narrow"/>
                <a:ea typeface="Arial Narrow"/>
                <a:cs typeface="Arial Narrow"/>
                <a:sym typeface="Arial Narrow"/>
              </a:defRPr>
            </a:pPr>
            <a:r>
              <a:t>Javier Redondo </a:t>
            </a:r>
          </a:p>
          <a:p>
            <a:pPr lvl="1" algn="l" defTabSz="825500">
              <a:spcBef>
                <a:spcPts val="100"/>
              </a:spcBef>
              <a:defRPr b="1" sz="3600">
                <a:solidFill>
                  <a:srgbClr val="FFFFFF"/>
                </a:solidFill>
                <a:latin typeface="Arial Narrow"/>
                <a:ea typeface="Arial Narrow"/>
                <a:cs typeface="Arial Narrow"/>
                <a:sym typeface="Arial Narrow"/>
              </a:defRPr>
            </a:pPr>
            <a:r>
              <a:t>23 September 2025,</a:t>
            </a:r>
          </a:p>
          <a:p>
            <a:pPr lvl="1" algn="l" defTabSz="825500">
              <a:spcBef>
                <a:spcPts val="100"/>
              </a:spcBef>
              <a:defRPr b="1" sz="3600">
                <a:solidFill>
                  <a:srgbClr val="FFFFFF"/>
                </a:solidFill>
                <a:latin typeface="Arial Narrow"/>
                <a:ea typeface="Arial Narrow"/>
                <a:cs typeface="Arial Narrow"/>
                <a:sym typeface="Arial Narrow"/>
              </a:defRPr>
            </a:pPr>
            <a:r>
              <a:t>20thPatras Workshop</a:t>
            </a:r>
          </a:p>
          <a:p>
            <a:pPr lvl="1" algn="l" defTabSz="825500">
              <a:spcBef>
                <a:spcPts val="100"/>
              </a:spcBef>
              <a:defRPr b="1" sz="3600">
                <a:solidFill>
                  <a:srgbClr val="FFFFFF"/>
                </a:solidFill>
                <a:latin typeface="Arial Narrow"/>
                <a:ea typeface="Arial Narrow"/>
                <a:cs typeface="Arial Narrow"/>
                <a:sym typeface="Arial Narrow"/>
              </a:defRPr>
            </a:pPr>
            <a:r>
              <a:t>La Laguna Tenerife</a:t>
            </a:r>
          </a:p>
        </p:txBody>
      </p:sp>
      <p:pic>
        <p:nvPicPr>
          <p:cNvPr id="1035" name="cover.png" descr="cover.png"/>
          <p:cNvPicPr>
            <a:picLocks noChangeAspect="1"/>
          </p:cNvPicPr>
          <p:nvPr/>
        </p:nvPicPr>
        <p:blipFill>
          <a:blip r:embed="rId6">
            <a:extLst/>
          </a:blip>
          <a:srcRect l="33759" t="6033" r="32828" b="0"/>
          <a:stretch>
            <a:fillRect/>
          </a:stretch>
        </p:blipFill>
        <p:spPr>
          <a:xfrm>
            <a:off x="16229319" y="31073"/>
            <a:ext cx="8133862" cy="4543525"/>
          </a:xfrm>
          <a:prstGeom prst="rect">
            <a:avLst/>
          </a:prstGeom>
          <a:ln w="12700">
            <a:miter lim="400000"/>
          </a:ln>
        </p:spPr>
      </p:pic>
      <p:pic>
        <p:nvPicPr>
          <p:cNvPr id="1036" name="Screenshot 2025-09-23 at 00.35.59.png" descr="Screenshot 2025-09-23 at 00.35.59.png"/>
          <p:cNvPicPr>
            <a:picLocks noChangeAspect="1"/>
          </p:cNvPicPr>
          <p:nvPr/>
        </p:nvPicPr>
        <p:blipFill>
          <a:blip r:embed="rId7">
            <a:extLst/>
          </a:blip>
          <a:srcRect l="0" t="11594" r="0" b="11594"/>
          <a:stretch>
            <a:fillRect/>
          </a:stretch>
        </p:blipFill>
        <p:spPr>
          <a:xfrm>
            <a:off x="16229319" y="4533321"/>
            <a:ext cx="8221920" cy="4649335"/>
          </a:xfrm>
          <a:prstGeom prst="rect">
            <a:avLst/>
          </a:prstGeom>
          <a:ln w="12700">
            <a:miter lim="400000"/>
          </a:ln>
        </p:spPr>
      </p:pic>
      <p:pic>
        <p:nvPicPr>
          <p:cNvPr id="1037" name="Screenshot 2025-09-19 at 02.54.17.png" descr="Screenshot 2025-09-19 at 02.54.17.png"/>
          <p:cNvPicPr>
            <a:picLocks noChangeAspect="1"/>
          </p:cNvPicPr>
          <p:nvPr/>
        </p:nvPicPr>
        <p:blipFill>
          <a:blip r:embed="rId8">
            <a:extLst/>
          </a:blip>
          <a:srcRect l="60880" t="36619" r="5096" b="15424"/>
          <a:stretch>
            <a:fillRect/>
          </a:stretch>
        </p:blipFill>
        <p:spPr>
          <a:xfrm rot="16200000">
            <a:off x="9879241" y="7410820"/>
            <a:ext cx="4682617" cy="8111165"/>
          </a:xfrm>
          <a:prstGeom prst="rect">
            <a:avLst/>
          </a:prstGeom>
          <a:ln w="12700">
            <a:miter lim="400000"/>
          </a:ln>
        </p:spPr>
      </p:pic>
      <p:sp>
        <p:nvSpPr>
          <p:cNvPr id="1038" name="T"/>
          <p:cNvSpPr txBox="1"/>
          <p:nvPr>
            <p:ph type="ctrTitle"/>
          </p:nvPr>
        </p:nvSpPr>
        <p:spPr>
          <a:xfrm>
            <a:off x="10713087" y="-829480"/>
            <a:ext cx="2932427" cy="5399572"/>
          </a:xfrm>
          <a:prstGeom prst="rect">
            <a:avLst/>
          </a:prstGeom>
        </p:spPr>
        <p:txBody>
          <a:bodyPr/>
          <a:lstStyle>
            <a:lvl1pPr defTabSz="975335">
              <a:defRPr spc="-800" sz="40000"/>
            </a:lvl1pPr>
          </a:lstStyle>
          <a:p>
            <a:pPr/>
            <a:r>
              <a:t>T</a:t>
            </a:r>
          </a:p>
        </p:txBody>
      </p:sp>
      <p:sp>
        <p:nvSpPr>
          <p:cNvPr id="1039" name="H"/>
          <p:cNvSpPr txBox="1"/>
          <p:nvPr/>
        </p:nvSpPr>
        <p:spPr>
          <a:xfrm>
            <a:off x="18270761" y="-829480"/>
            <a:ext cx="2932428" cy="53995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l" defTabSz="975335">
              <a:lnSpc>
                <a:spcPct val="80000"/>
              </a:lnSpc>
              <a:defRPr b="1" spc="-800" sz="40000">
                <a:solidFill>
                  <a:schemeClr val="accent6">
                    <a:lumOff val="16165"/>
                  </a:schemeClr>
                </a:solidFill>
              </a:defRPr>
            </a:lvl1pPr>
          </a:lstStyle>
          <a:p>
            <a:pPr/>
            <a:r>
              <a:t>H</a:t>
            </a:r>
          </a:p>
        </p:txBody>
      </p:sp>
      <p:sp>
        <p:nvSpPr>
          <p:cNvPr id="1040" name="A"/>
          <p:cNvSpPr txBox="1"/>
          <p:nvPr/>
        </p:nvSpPr>
        <p:spPr>
          <a:xfrm>
            <a:off x="18416935" y="3507308"/>
            <a:ext cx="2932428" cy="53995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l" defTabSz="975335">
              <a:lnSpc>
                <a:spcPct val="80000"/>
              </a:lnSpc>
              <a:defRPr b="1" spc="-800" sz="40000">
                <a:solidFill>
                  <a:schemeClr val="accent4">
                    <a:hueOff val="348544"/>
                    <a:lumOff val="7139"/>
                  </a:schemeClr>
                </a:solidFill>
              </a:defRPr>
            </a:lvl1pPr>
          </a:lstStyle>
          <a:p>
            <a:pPr/>
            <a:r>
              <a:t>A</a:t>
            </a:r>
          </a:p>
        </p:txBody>
      </p:sp>
      <p:sp>
        <p:nvSpPr>
          <p:cNvPr id="1041" name="Axion…"/>
          <p:cNvSpPr txBox="1"/>
          <p:nvPr/>
        </p:nvSpPr>
        <p:spPr>
          <a:xfrm>
            <a:off x="721517" y="-849256"/>
            <a:ext cx="7032527" cy="464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lgn="l">
              <a:lnSpc>
                <a:spcPct val="80000"/>
              </a:lnSpc>
              <a:defRPr b="1" spc="-232" sz="11600">
                <a:solidFill>
                  <a:srgbClr val="000000"/>
                </a:solidFill>
              </a:defRPr>
            </a:pPr>
            <a:r>
              <a:t>Axion </a:t>
            </a:r>
          </a:p>
          <a:p>
            <a:pPr algn="l">
              <a:lnSpc>
                <a:spcPct val="80000"/>
              </a:lnSpc>
              <a:defRPr b="1" spc="-232" sz="11600">
                <a:solidFill>
                  <a:srgbClr val="000000"/>
                </a:solidFill>
              </a:defRPr>
            </a:pPr>
            <a:r>
              <a:t>     stringS</a:t>
            </a:r>
          </a:p>
        </p:txBody>
      </p:sp>
      <p:sp>
        <p:nvSpPr>
          <p:cNvPr id="1042" name="K"/>
          <p:cNvSpPr txBox="1"/>
          <p:nvPr/>
        </p:nvSpPr>
        <p:spPr>
          <a:xfrm>
            <a:off x="2197906" y="8355000"/>
            <a:ext cx="2932428" cy="53995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l" defTabSz="975335">
              <a:lnSpc>
                <a:spcPct val="80000"/>
              </a:lnSpc>
              <a:defRPr b="1" spc="-800" sz="40000">
                <a:solidFill>
                  <a:schemeClr val="accent4">
                    <a:hueOff val="-1247790"/>
                    <a:lumOff val="-12326"/>
                  </a:schemeClr>
                </a:solidFill>
              </a:defRPr>
            </a:lvl1pPr>
          </a:lstStyle>
          <a:p>
            <a:pPr/>
            <a:r>
              <a:t>K</a:t>
            </a:r>
          </a:p>
        </p:txBody>
      </p:sp>
      <p:sp>
        <p:nvSpPr>
          <p:cNvPr id="1043" name="S"/>
          <p:cNvSpPr txBox="1"/>
          <p:nvPr/>
        </p:nvSpPr>
        <p:spPr>
          <a:xfrm>
            <a:off x="10959026" y="8355000"/>
            <a:ext cx="2932428" cy="53995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algn="l" defTabSz="975335">
              <a:lnSpc>
                <a:spcPct val="80000"/>
              </a:lnSpc>
              <a:defRPr b="1" spc="-800" sz="40000">
                <a:solidFill>
                  <a:srgbClr val="929292"/>
                </a:solidFill>
              </a:defRPr>
            </a:lvl1pPr>
          </a:lstStyle>
          <a:p>
            <a:pPr/>
            <a:r>
              <a:t>S</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5" name="Vacap"/>
          <p:cNvSpPr txBox="1"/>
          <p:nvPr>
            <p:ph type="title"/>
          </p:nvPr>
        </p:nvSpPr>
        <p:spPr>
          <a:prstGeom prst="rect">
            <a:avLst/>
          </a:prstGeom>
        </p:spPr>
        <p:txBody>
          <a:bodyPr/>
          <a:lstStyle/>
          <a:p>
            <a:pPr/>
            <a:r>
              <a:t>Vacap</a:t>
            </a:r>
          </a:p>
        </p:txBody>
      </p:sp>
      <p:pic>
        <p:nvPicPr>
          <p:cNvPr id="1046" name="cow-up-close.jpg" descr="cow-up-close.jpg"/>
          <p:cNvPicPr>
            <a:picLocks noChangeAspect="1"/>
          </p:cNvPicPr>
          <p:nvPr/>
        </p:nvPicPr>
        <p:blipFill>
          <a:blip r:embed="rId2">
            <a:extLst/>
          </a:blip>
          <a:stretch>
            <a:fillRect/>
          </a:stretch>
        </p:blipFill>
        <p:spPr>
          <a:xfrm>
            <a:off x="5373285" y="2605655"/>
            <a:ext cx="13322301" cy="8877301"/>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8" name="Atractor"/>
          <p:cNvSpPr txBox="1"/>
          <p:nvPr>
            <p:ph type="title"/>
          </p:nvPr>
        </p:nvSpPr>
        <p:spPr>
          <a:prstGeom prst="rect">
            <a:avLst/>
          </a:prstGeom>
        </p:spPr>
        <p:txBody>
          <a:bodyPr/>
          <a:lstStyle/>
          <a:p>
            <a:pPr/>
            <a:r>
              <a:t>Atractor</a:t>
            </a:r>
          </a:p>
        </p:txBody>
      </p:sp>
      <p:pic>
        <p:nvPicPr>
          <p:cNvPr id="1049" name="Screenshot 2025-09-23 at 03.04.26.png" descr="Screenshot 2025-09-23 at 03.04.26.png"/>
          <p:cNvPicPr>
            <a:picLocks noChangeAspect="1"/>
          </p:cNvPicPr>
          <p:nvPr/>
        </p:nvPicPr>
        <p:blipFill>
          <a:blip r:embed="rId2">
            <a:extLst/>
          </a:blip>
          <a:stretch>
            <a:fillRect/>
          </a:stretch>
        </p:blipFill>
        <p:spPr>
          <a:xfrm>
            <a:off x="3126892" y="1930193"/>
            <a:ext cx="17492835" cy="7795982"/>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1" name="Conformal networks"/>
          <p:cNvSpPr txBox="1"/>
          <p:nvPr>
            <p:ph type="title"/>
          </p:nvPr>
        </p:nvSpPr>
        <p:spPr>
          <a:prstGeom prst="rect">
            <a:avLst/>
          </a:prstGeom>
        </p:spPr>
        <p:txBody>
          <a:bodyPr/>
          <a:lstStyle/>
          <a:p>
            <a:pPr/>
            <a:r>
              <a:t>Conformal networks</a:t>
            </a:r>
          </a:p>
        </p:txBody>
      </p:sp>
      <p:pic>
        <p:nvPicPr>
          <p:cNvPr id="1052" name="Screenshot 2025-09-23 at 03.05.48.png" descr="Screenshot 2025-09-23 at 03.05.48.png"/>
          <p:cNvPicPr>
            <a:picLocks noChangeAspect="1"/>
          </p:cNvPicPr>
          <p:nvPr/>
        </p:nvPicPr>
        <p:blipFill>
          <a:blip r:embed="rId2">
            <a:extLst/>
          </a:blip>
          <a:stretch>
            <a:fillRect/>
          </a:stretch>
        </p:blipFill>
        <p:spPr>
          <a:xfrm>
            <a:off x="8161023" y="2014561"/>
            <a:ext cx="16402947" cy="6231786"/>
          </a:xfrm>
          <a:prstGeom prst="rect">
            <a:avLst/>
          </a:prstGeom>
          <a:ln w="12700">
            <a:miter lim="400000"/>
          </a:ln>
        </p:spPr>
      </p:pic>
      <p:grpSp>
        <p:nvGrpSpPr>
          <p:cNvPr id="1057" name="Group"/>
          <p:cNvGrpSpPr/>
          <p:nvPr/>
        </p:nvGrpSpPr>
        <p:grpSpPr>
          <a:xfrm>
            <a:off x="-65575" y="-69217"/>
            <a:ext cx="24582821" cy="13852124"/>
            <a:chOff x="0" y="0"/>
            <a:chExt cx="24582820" cy="13852123"/>
          </a:xfrm>
        </p:grpSpPr>
        <p:sp>
          <p:nvSpPr>
            <p:cNvPr id="1053" name="Line"/>
            <p:cNvSpPr/>
            <p:nvPr/>
          </p:nvSpPr>
          <p:spPr>
            <a:xfrm>
              <a:off x="0" y="4655121"/>
              <a:ext cx="24515148" cy="1"/>
            </a:xfrm>
            <a:prstGeom prst="line">
              <a:avLst/>
            </a:prstGeom>
            <a:noFill/>
            <a:ln w="101600" cap="flat">
              <a:solidFill>
                <a:srgbClr val="000000">
                  <a:alpha val="12367"/>
                </a:srgbClr>
              </a:solidFill>
              <a:prstDash val="solid"/>
              <a:miter lim="400000"/>
            </a:ln>
            <a:effectLst/>
          </p:spPr>
          <p:txBody>
            <a:bodyPr wrap="square" lIns="50800" tIns="50800" rIns="50800" bIns="50800" numCol="1" anchor="ctr">
              <a:noAutofit/>
            </a:bodyPr>
            <a:lstStyle/>
            <a:p>
              <a:pPr/>
            </a:p>
          </p:txBody>
        </p:sp>
        <p:sp>
          <p:nvSpPr>
            <p:cNvPr id="1054" name="Line"/>
            <p:cNvSpPr/>
            <p:nvPr/>
          </p:nvSpPr>
          <p:spPr>
            <a:xfrm>
              <a:off x="67671" y="9192204"/>
              <a:ext cx="24515149" cy="1"/>
            </a:xfrm>
            <a:prstGeom prst="line">
              <a:avLst/>
            </a:prstGeom>
            <a:noFill/>
            <a:ln w="101600" cap="flat">
              <a:solidFill>
                <a:srgbClr val="000000">
                  <a:alpha val="12367"/>
                </a:srgbClr>
              </a:solidFill>
              <a:prstDash val="solid"/>
              <a:miter lim="400000"/>
            </a:ln>
            <a:effectLst/>
          </p:spPr>
          <p:txBody>
            <a:bodyPr wrap="square" lIns="50800" tIns="50800" rIns="50800" bIns="50800" numCol="1" anchor="ctr">
              <a:noAutofit/>
            </a:bodyPr>
            <a:lstStyle/>
            <a:p>
              <a:pPr/>
            </a:p>
          </p:txBody>
        </p:sp>
        <p:sp>
          <p:nvSpPr>
            <p:cNvPr id="1055" name="Line"/>
            <p:cNvSpPr/>
            <p:nvPr/>
          </p:nvSpPr>
          <p:spPr>
            <a:xfrm flipV="1">
              <a:off x="8183067" y="-1"/>
              <a:ext cx="1" cy="13836817"/>
            </a:xfrm>
            <a:prstGeom prst="line">
              <a:avLst/>
            </a:prstGeom>
            <a:noFill/>
            <a:ln w="101600" cap="flat">
              <a:solidFill>
                <a:srgbClr val="000000">
                  <a:alpha val="12367"/>
                </a:srgbClr>
              </a:solidFill>
              <a:prstDash val="solid"/>
              <a:miter lim="400000"/>
            </a:ln>
            <a:effectLst/>
          </p:spPr>
          <p:txBody>
            <a:bodyPr wrap="square" lIns="50800" tIns="50800" rIns="50800" bIns="50800" numCol="1" anchor="ctr">
              <a:noAutofit/>
            </a:bodyPr>
            <a:lstStyle/>
            <a:p>
              <a:pPr/>
            </a:p>
          </p:txBody>
        </p:sp>
        <p:sp>
          <p:nvSpPr>
            <p:cNvPr id="1056" name="Line"/>
            <p:cNvSpPr/>
            <p:nvPr/>
          </p:nvSpPr>
          <p:spPr>
            <a:xfrm flipV="1">
              <a:off x="16307228" y="15307"/>
              <a:ext cx="1" cy="13836817"/>
            </a:xfrm>
            <a:prstGeom prst="line">
              <a:avLst/>
            </a:prstGeom>
            <a:noFill/>
            <a:ln w="101600" cap="flat">
              <a:solidFill>
                <a:srgbClr val="000000">
                  <a:alpha val="12367"/>
                </a:srgbClr>
              </a:solidFill>
              <a:prstDash val="solid"/>
              <a:miter lim="400000"/>
            </a:ln>
            <a:effectLst/>
          </p:spPr>
          <p:txBody>
            <a:bodyPr wrap="square" lIns="50800" tIns="50800" rIns="50800" bIns="50800" numCol="1" anchor="ctr">
              <a:noAutofit/>
            </a:bodyPr>
            <a:lstStyle/>
            <a:p>
              <a:pPr/>
            </a:p>
          </p:txBody>
        </p:sp>
      </p:grpSp>
      <p:sp>
        <p:nvSpPr>
          <p:cNvPr id="1058" name="- Make log constant by…"/>
          <p:cNvSpPr txBox="1"/>
          <p:nvPr/>
        </p:nvSpPr>
        <p:spPr>
          <a:xfrm>
            <a:off x="435710" y="1570828"/>
            <a:ext cx="4426670" cy="1181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spcBef>
                <a:spcPts val="100"/>
              </a:spcBef>
              <a:defRPr b="1" sz="3600">
                <a:solidFill>
                  <a:srgbClr val="000000"/>
                </a:solidFill>
                <a:latin typeface="Arial Narrow"/>
                <a:ea typeface="Arial Narrow"/>
                <a:cs typeface="Arial Narrow"/>
                <a:sym typeface="Arial Narrow"/>
              </a:defRPr>
            </a:pPr>
            <a:r>
              <a:t>- Make log constant by </a:t>
            </a:r>
          </a:p>
          <a:p>
            <a:pPr algn="l" defTabSz="584200">
              <a:spcBef>
                <a:spcPts val="100"/>
              </a:spcBef>
              <a:defRPr b="1" sz="3600">
                <a:solidFill>
                  <a:srgbClr val="000000"/>
                </a:solidFill>
                <a:latin typeface="Arial Narrow"/>
                <a:ea typeface="Arial Narrow"/>
                <a:cs typeface="Arial Narrow"/>
                <a:sym typeface="Arial Narrow"/>
              </a:defRPr>
            </a:pPr>
            <a:r>
              <a:t>- log dependent scaling!</a:t>
            </a:r>
          </a:p>
        </p:txBody>
      </p:sp>
      <p:pic>
        <p:nvPicPr>
          <p:cNvPr id="1059" name="Image" descr="Image"/>
          <p:cNvPicPr>
            <a:picLocks noChangeAspect="1"/>
          </p:cNvPicPr>
          <p:nvPr/>
        </p:nvPicPr>
        <p:blipFill>
          <a:blip r:embed="rId3">
            <a:extLst/>
          </a:blip>
          <a:stretch>
            <a:fillRect/>
          </a:stretch>
        </p:blipFill>
        <p:spPr>
          <a:xfrm>
            <a:off x="4794699" y="1707513"/>
            <a:ext cx="1803401" cy="469901"/>
          </a:xfrm>
          <a:prstGeom prst="rect">
            <a:avLst/>
          </a:prstGeom>
          <a:ln w="12700">
            <a:miter lim="400000"/>
          </a:ln>
        </p:spPr>
      </p:pic>
      <p:sp>
        <p:nvSpPr>
          <p:cNvPr id="1060" name="- model predicts Phys. and PRS atractors"/>
          <p:cNvSpPr txBox="1"/>
          <p:nvPr/>
        </p:nvSpPr>
        <p:spPr>
          <a:xfrm>
            <a:off x="574143" y="9252319"/>
            <a:ext cx="7469014"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spcBef>
                <a:spcPts val="100"/>
              </a:spcBef>
              <a:defRPr b="1" sz="3600">
                <a:solidFill>
                  <a:srgbClr val="000000"/>
                </a:solidFill>
                <a:latin typeface="Arial Narrow"/>
                <a:ea typeface="Arial Narrow"/>
                <a:cs typeface="Arial Narrow"/>
                <a:sym typeface="Arial Narrow"/>
              </a:defRPr>
            </a:lvl1pPr>
          </a:lstStyle>
          <a:p>
            <a:pPr/>
            <a:r>
              <a:t>- model predicts Phys. and PRS atractors</a:t>
            </a:r>
          </a:p>
        </p:txBody>
      </p:sp>
      <p:pic>
        <p:nvPicPr>
          <p:cNvPr id="1061" name="Screenshot 2025-09-23 at 03.28.10.png" descr="Screenshot 2025-09-23 at 03.28.10.png"/>
          <p:cNvPicPr>
            <a:picLocks noChangeAspect="1"/>
          </p:cNvPicPr>
          <p:nvPr/>
        </p:nvPicPr>
        <p:blipFill>
          <a:blip r:embed="rId4">
            <a:extLst/>
          </a:blip>
          <a:stretch>
            <a:fillRect/>
          </a:stretch>
        </p:blipFill>
        <p:spPr>
          <a:xfrm>
            <a:off x="1388757" y="10043722"/>
            <a:ext cx="12498612" cy="276815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3" name="DM mass prediction"/>
          <p:cNvSpPr txBox="1"/>
          <p:nvPr>
            <p:ph type="title"/>
          </p:nvPr>
        </p:nvSpPr>
        <p:spPr>
          <a:prstGeom prst="rect">
            <a:avLst/>
          </a:prstGeom>
        </p:spPr>
        <p:txBody>
          <a:bodyPr/>
          <a:lstStyle/>
          <a:p>
            <a:pPr/>
            <a:r>
              <a:t>DM mass prediction</a:t>
            </a:r>
          </a:p>
        </p:txBody>
      </p:sp>
      <p:sp>
        <p:nvSpPr>
          <p:cNvPr id="1064" name="- different assumptions…"/>
          <p:cNvSpPr txBox="1"/>
          <p:nvPr/>
        </p:nvSpPr>
        <p:spPr>
          <a:xfrm>
            <a:off x="435710" y="1570828"/>
            <a:ext cx="7095530" cy="1181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584200">
              <a:spcBef>
                <a:spcPts val="100"/>
              </a:spcBef>
              <a:defRPr b="1" sz="3600">
                <a:solidFill>
                  <a:srgbClr val="000000"/>
                </a:solidFill>
                <a:latin typeface="Arial Narrow"/>
                <a:ea typeface="Arial Narrow"/>
                <a:cs typeface="Arial Narrow"/>
                <a:sym typeface="Arial Narrow"/>
              </a:defRPr>
            </a:pPr>
            <a:r>
              <a:t>- different assumptions</a:t>
            </a:r>
          </a:p>
          <a:p>
            <a:pPr algn="l" defTabSz="584200">
              <a:spcBef>
                <a:spcPts val="100"/>
              </a:spcBef>
              <a:defRPr b="1" sz="3600">
                <a:solidFill>
                  <a:srgbClr val="000000"/>
                </a:solidFill>
                <a:latin typeface="Arial Narrow"/>
                <a:ea typeface="Arial Narrow"/>
                <a:cs typeface="Arial Narrow"/>
                <a:sym typeface="Arial Narrow"/>
              </a:defRPr>
            </a:pPr>
            <a:r>
              <a:t>                           different extrapolations</a:t>
            </a:r>
          </a:p>
        </p:txBody>
      </p:sp>
      <p:pic>
        <p:nvPicPr>
          <p:cNvPr id="1065" name="Screenshot 2025-09-23 at 03.32.32.png" descr="Screenshot 2025-09-23 at 03.32.32.png"/>
          <p:cNvPicPr>
            <a:picLocks noChangeAspect="1"/>
          </p:cNvPicPr>
          <p:nvPr/>
        </p:nvPicPr>
        <p:blipFill>
          <a:blip r:embed="rId2">
            <a:extLst/>
          </a:blip>
          <a:stretch>
            <a:fillRect/>
          </a:stretch>
        </p:blipFill>
        <p:spPr>
          <a:xfrm>
            <a:off x="8062680" y="1711879"/>
            <a:ext cx="16243301" cy="6235701"/>
          </a:xfrm>
          <a:prstGeom prst="rect">
            <a:avLst/>
          </a:prstGeom>
          <a:ln w="12700">
            <a:miter lim="400000"/>
          </a:ln>
        </p:spPr>
      </p:pic>
      <p:grpSp>
        <p:nvGrpSpPr>
          <p:cNvPr id="1070" name="Group"/>
          <p:cNvGrpSpPr/>
          <p:nvPr/>
        </p:nvGrpSpPr>
        <p:grpSpPr>
          <a:xfrm>
            <a:off x="-65575" y="-69217"/>
            <a:ext cx="24582821" cy="13852124"/>
            <a:chOff x="0" y="0"/>
            <a:chExt cx="24582820" cy="13852123"/>
          </a:xfrm>
        </p:grpSpPr>
        <p:sp>
          <p:nvSpPr>
            <p:cNvPr id="1066" name="Line"/>
            <p:cNvSpPr/>
            <p:nvPr/>
          </p:nvSpPr>
          <p:spPr>
            <a:xfrm>
              <a:off x="0" y="4655121"/>
              <a:ext cx="24515148" cy="1"/>
            </a:xfrm>
            <a:prstGeom prst="line">
              <a:avLst/>
            </a:prstGeom>
            <a:noFill/>
            <a:ln w="101600" cap="flat">
              <a:solidFill>
                <a:srgbClr val="000000">
                  <a:alpha val="12367"/>
                </a:srgbClr>
              </a:solidFill>
              <a:prstDash val="solid"/>
              <a:miter lim="400000"/>
            </a:ln>
            <a:effectLst/>
          </p:spPr>
          <p:txBody>
            <a:bodyPr wrap="square" lIns="50800" tIns="50800" rIns="50800" bIns="50800" numCol="1" anchor="ctr">
              <a:noAutofit/>
            </a:bodyPr>
            <a:lstStyle/>
            <a:p>
              <a:pPr/>
            </a:p>
          </p:txBody>
        </p:sp>
        <p:sp>
          <p:nvSpPr>
            <p:cNvPr id="1067" name="Line"/>
            <p:cNvSpPr/>
            <p:nvPr/>
          </p:nvSpPr>
          <p:spPr>
            <a:xfrm>
              <a:off x="67671" y="9192204"/>
              <a:ext cx="24515149" cy="1"/>
            </a:xfrm>
            <a:prstGeom prst="line">
              <a:avLst/>
            </a:prstGeom>
            <a:noFill/>
            <a:ln w="101600" cap="flat">
              <a:solidFill>
                <a:srgbClr val="000000">
                  <a:alpha val="12367"/>
                </a:srgbClr>
              </a:solidFill>
              <a:prstDash val="solid"/>
              <a:miter lim="400000"/>
            </a:ln>
            <a:effectLst/>
          </p:spPr>
          <p:txBody>
            <a:bodyPr wrap="square" lIns="50800" tIns="50800" rIns="50800" bIns="50800" numCol="1" anchor="ctr">
              <a:noAutofit/>
            </a:bodyPr>
            <a:lstStyle/>
            <a:p>
              <a:pPr/>
            </a:p>
          </p:txBody>
        </p:sp>
        <p:sp>
          <p:nvSpPr>
            <p:cNvPr id="1068" name="Line"/>
            <p:cNvSpPr/>
            <p:nvPr/>
          </p:nvSpPr>
          <p:spPr>
            <a:xfrm flipV="1">
              <a:off x="8183067" y="-1"/>
              <a:ext cx="1" cy="13836817"/>
            </a:xfrm>
            <a:prstGeom prst="line">
              <a:avLst/>
            </a:prstGeom>
            <a:noFill/>
            <a:ln w="101600" cap="flat">
              <a:solidFill>
                <a:srgbClr val="000000">
                  <a:alpha val="12367"/>
                </a:srgbClr>
              </a:solidFill>
              <a:prstDash val="solid"/>
              <a:miter lim="400000"/>
            </a:ln>
            <a:effectLst/>
          </p:spPr>
          <p:txBody>
            <a:bodyPr wrap="square" lIns="50800" tIns="50800" rIns="50800" bIns="50800" numCol="1" anchor="ctr">
              <a:noAutofit/>
            </a:bodyPr>
            <a:lstStyle/>
            <a:p>
              <a:pPr/>
            </a:p>
          </p:txBody>
        </p:sp>
        <p:sp>
          <p:nvSpPr>
            <p:cNvPr id="1069" name="Line"/>
            <p:cNvSpPr/>
            <p:nvPr/>
          </p:nvSpPr>
          <p:spPr>
            <a:xfrm flipV="1">
              <a:off x="16307228" y="15307"/>
              <a:ext cx="1" cy="13836817"/>
            </a:xfrm>
            <a:prstGeom prst="line">
              <a:avLst/>
            </a:prstGeom>
            <a:noFill/>
            <a:ln w="101600" cap="flat">
              <a:solidFill>
                <a:srgbClr val="000000">
                  <a:alpha val="12367"/>
                </a:srgbClr>
              </a:solidFill>
              <a:prstDash val="solid"/>
              <a:miter lim="400000"/>
            </a:ln>
            <a:effectLst/>
          </p:spPr>
          <p:txBody>
            <a:bodyPr wrap="square" lIns="50800" tIns="50800" rIns="50800" bIns="50800" numCol="1" anchor="ctr">
              <a:noAutofit/>
            </a:bodyPr>
            <a:lstStyle/>
            <a:p>
              <a:pPr/>
            </a:p>
          </p:txBody>
        </p:sp>
      </p:gr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206" name="Ciaran+OHare+Profile+Pic.jpg.jpeg" descr="Ciaran+OHare+Profile+Pic.jpg.jpeg"/>
          <p:cNvPicPr>
            <a:picLocks noChangeAspect="1"/>
          </p:cNvPicPr>
          <p:nvPr/>
        </p:nvPicPr>
        <p:blipFill>
          <a:blip r:embed="rId3">
            <a:extLst/>
          </a:blip>
          <a:stretch>
            <a:fillRect/>
          </a:stretch>
        </p:blipFill>
        <p:spPr>
          <a:xfrm>
            <a:off x="17678393" y="9127476"/>
            <a:ext cx="3451757" cy="4602342"/>
          </a:xfrm>
          <a:prstGeom prst="rect">
            <a:avLst/>
          </a:prstGeom>
          <a:ln w="12700">
            <a:miter lim="400000"/>
          </a:ln>
        </p:spPr>
      </p:pic>
      <p:sp>
        <p:nvSpPr>
          <p:cNvPr id="207" name="based on :"/>
          <p:cNvSpPr txBox="1"/>
          <p:nvPr>
            <p:ph type="title"/>
          </p:nvPr>
        </p:nvSpPr>
        <p:spPr>
          <a:prstGeom prst="rect">
            <a:avLst/>
          </a:prstGeom>
        </p:spPr>
        <p:txBody>
          <a:bodyPr/>
          <a:lstStyle/>
          <a:p>
            <a:pPr/>
            <a:r>
              <a:t>based on : </a:t>
            </a:r>
          </a:p>
        </p:txBody>
      </p:sp>
      <p:sp>
        <p:nvSpPr>
          <p:cNvPr id="208" name="Many in preparations ...…"/>
          <p:cNvSpPr txBox="1"/>
          <p:nvPr/>
        </p:nvSpPr>
        <p:spPr>
          <a:xfrm>
            <a:off x="812654" y="1560604"/>
            <a:ext cx="12208460" cy="37760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r>
              <a:t>Many in preparations ...</a:t>
            </a:r>
          </a:p>
          <a:p>
            <a:pPr algn="l" defTabSz="457200">
              <a:defRPr>
                <a:solidFill>
                  <a:srgbClr val="0050B3"/>
                </a:solidFill>
              </a:defRPr>
            </a:pPr>
            <a:r>
              <a:rPr u="sng">
                <a:hlinkClick r:id="rId4" invalidUrl="" action="" tgtFrame="" tooltip="" history="1" highlightClick="0" endSnd="0"/>
              </a:rPr>
              <a:t>2401.17253</a:t>
            </a:r>
            <a:r>
              <a:rPr>
                <a:solidFill>
                  <a:srgbClr val="000000">
                    <a:alpha val="80000"/>
                  </a:srgbClr>
                </a:solidFill>
              </a:rPr>
              <a:t> [hep-ph] Spectrum of global string networks and the axion dark matter mass</a:t>
            </a:r>
          </a:p>
          <a:p>
            <a:pPr algn="l"/>
            <a:r>
              <a:rPr u="sng">
                <a:hlinkClick r:id="rId5" invalidUrl="" action="" tgtFrame="" tooltip="" history="1" highlightClick="0" endSnd="0"/>
              </a:rPr>
              <a:t>2311.17367</a:t>
            </a:r>
            <a:r>
              <a:rPr>
                <a:solidFill>
                  <a:srgbClr val="000000">
                    <a:alpha val="80000"/>
                  </a:srgbClr>
                </a:solidFill>
              </a:rPr>
              <a:t> [hep-ph] Axion Minicluster Streams in the Solar Neighborhood</a:t>
            </a:r>
            <a:endParaRPr>
              <a:solidFill>
                <a:srgbClr val="000000">
                  <a:alpha val="80000"/>
                </a:srgbClr>
              </a:solidFill>
            </a:endParaRPr>
          </a:p>
          <a:p>
            <a:pPr algn="l"/>
            <a:r>
              <a:rPr u="sng">
                <a:hlinkClick r:id="rId6" invalidUrl="" action="" tgtFrame="" tooltip="" history="1" highlightClick="0" endSnd="0"/>
              </a:rPr>
              <a:t>2307.09941</a:t>
            </a:r>
            <a:r>
              <a:rPr>
                <a:solidFill>
                  <a:srgbClr val="000000">
                    <a:alpha val="80000"/>
                  </a:srgbClr>
                </a:solidFill>
              </a:rPr>
              <a:t> [hep-ph] </a:t>
            </a:r>
            <a:r>
              <a:t>Miniclusters from axion string simulations</a:t>
            </a:r>
          </a:p>
          <a:p>
            <a:pPr algn="l"/>
            <a:r>
              <a:t>2212.00560 [hep-ph] Axion minivoids and implications for direct detection</a:t>
            </a:r>
          </a:p>
          <a:p>
            <a:pPr algn="l"/>
            <a:r>
              <a:rPr u="sng">
                <a:solidFill>
                  <a:schemeClr val="accent1"/>
                </a:solidFill>
                <a:hlinkClick r:id="rId7" invalidUrl="" action="" tgtFrame="" tooltip="" history="1" highlightClick="0" endSnd="0"/>
              </a:rPr>
              <a:t>2204.13187</a:t>
            </a:r>
            <a:r>
              <a:rPr>
                <a:solidFill>
                  <a:srgbClr val="000000">
                    <a:alpha val="80000"/>
                  </a:srgbClr>
                </a:solidFill>
              </a:rPr>
              <a:t> [hep-ph] </a:t>
            </a:r>
            <a:r>
              <a:rPr>
                <a:solidFill>
                  <a:srgbClr val="000000"/>
                </a:solidFill>
              </a:rPr>
              <a:t>Structure of axion miniclusters</a:t>
            </a:r>
          </a:p>
          <a:p>
            <a:pPr algn="l" defTabSz="457200">
              <a:defRPr>
                <a:solidFill>
                  <a:srgbClr val="0050B3"/>
                </a:solidFill>
              </a:defRPr>
            </a:pPr>
            <a:r>
              <a:rPr u="sng">
                <a:hlinkClick r:id="rId8" invalidUrl="" action="" tgtFrame="" tooltip="" history="1" highlightClick="0" endSnd="0"/>
              </a:rPr>
              <a:t>2112.05117</a:t>
            </a:r>
            <a:r>
              <a:rPr>
                <a:solidFill>
                  <a:srgbClr val="000000">
                    <a:alpha val="80000"/>
                  </a:srgbClr>
                </a:solidFill>
              </a:rPr>
              <a:t> [hep-ph] Simulations of axionlike particles in the postinflationary scenario</a:t>
            </a:r>
          </a:p>
          <a:p>
            <a:pPr algn="l" defTabSz="457200">
              <a:defRPr>
                <a:solidFill>
                  <a:srgbClr val="000000">
                    <a:alpha val="80000"/>
                  </a:srgbClr>
                </a:solidFill>
              </a:defRPr>
            </a:pPr>
            <a:r>
              <a:rPr>
                <a:solidFill>
                  <a:srgbClr val="0050B3"/>
                </a:solidFill>
                <a:hlinkClick r:id="rId9" invalidUrl="" action="" tgtFrame="" tooltip="" history="1" highlightClick="0" endSnd="0"/>
              </a:rPr>
              <a:t>1911.09417</a:t>
            </a:r>
            <a:r>
              <a:t> [astro-ph.CO] First Simulations of Axion Minicluster Halos</a:t>
            </a:r>
          </a:p>
          <a:p>
            <a:pPr algn="l"/>
            <a:r>
              <a:rPr>
                <a:solidFill>
                  <a:srgbClr val="0050B3"/>
                </a:solidFill>
                <a:hlinkClick r:id="rId10" invalidUrl="" action="" tgtFrame="" tooltip="" history="1" highlightClick="0" endSnd="0"/>
              </a:rPr>
              <a:t>1809.09241</a:t>
            </a:r>
            <a:r>
              <a:t> </a:t>
            </a:r>
            <a:r>
              <a:rPr>
                <a:solidFill>
                  <a:srgbClr val="000000"/>
                </a:solidFill>
              </a:rPr>
              <a:t>[astro-ph.CO] Early Seeds of Axion Miniclusters</a:t>
            </a:r>
            <a:endParaRPr>
              <a:solidFill>
                <a:srgbClr val="000000"/>
              </a:solidFill>
            </a:endParaRPr>
          </a:p>
        </p:txBody>
      </p:sp>
      <p:sp>
        <p:nvSpPr>
          <p:cNvPr id="209" name="Rectangle"/>
          <p:cNvSpPr/>
          <p:nvPr/>
        </p:nvSpPr>
        <p:spPr>
          <a:xfrm>
            <a:off x="-152671" y="5588000"/>
            <a:ext cx="27292239" cy="1270000"/>
          </a:xfrm>
          <a:prstGeom prst="rect">
            <a:avLst/>
          </a:prstGeom>
          <a:solidFill>
            <a:srgbClr val="479FF8"/>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10" name="in collaboration with :"/>
          <p:cNvSpPr txBox="1"/>
          <p:nvPr/>
        </p:nvSpPr>
        <p:spPr>
          <a:xfrm>
            <a:off x="3580920" y="5702287"/>
            <a:ext cx="17222160" cy="104142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ormAutofit fontScale="100000" lnSpcReduction="0"/>
          </a:bodyPr>
          <a:lstStyle>
            <a:lvl1pPr defTabSz="821531">
              <a:defRPr b="1" sz="6200">
                <a:solidFill>
                  <a:srgbClr val="FFFFFF"/>
                </a:solidFill>
                <a:latin typeface="Arial Narrow"/>
                <a:ea typeface="Arial Narrow"/>
                <a:cs typeface="Arial Narrow"/>
                <a:sym typeface="Arial Narrow"/>
              </a:defRPr>
            </a:lvl1pPr>
          </a:lstStyle>
          <a:p>
            <a:pPr/>
            <a:r>
              <a:t>in collaboration with :</a:t>
            </a:r>
          </a:p>
        </p:txBody>
      </p:sp>
      <p:sp>
        <p:nvSpPr>
          <p:cNvPr id="211" name="Alejandro Vaquero, Mathieu Kaltschmidt, Ivan Rybak (Zaragoza U), Kenichi Saikawa (Kanazawa U.)…"/>
          <p:cNvSpPr txBox="1"/>
          <p:nvPr/>
        </p:nvSpPr>
        <p:spPr>
          <a:xfrm>
            <a:off x="798687" y="7109329"/>
            <a:ext cx="18202657" cy="19345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r>
              <a:t>Alejandro Vaquero, Mathieu Kaltschmidt, Ivan Rybak (Zaragoza U), Kenichi Saikawa (Kanazawa U.)</a:t>
            </a:r>
          </a:p>
          <a:p>
            <a:pPr algn="l"/>
            <a:r>
              <a:t>Giovanni Pierobon, YYY Wong (South Wales U) Ciaran O'Hare (Sidney U)</a:t>
            </a:r>
          </a:p>
          <a:p>
            <a:pPr algn="l"/>
            <a:r>
              <a:t>Kierthika Chathirathas, Thomas Schwetz (IAP, Karlsruhe), </a:t>
            </a:r>
          </a:p>
          <a:p>
            <a:pPr algn="l"/>
            <a:r>
              <a:t>Guy Moore (Darmstadt U.), Benedikt Eggemeier, Bodo Schwabe, David Ellis, Jens Niemeyer (Göttingen U) Klaus Dolag (Munich Obs.)</a:t>
            </a:r>
          </a:p>
          <a:p>
            <a:pPr algn="l"/>
            <a:r>
              <a:t>David Marsh (KCLondon)</a:t>
            </a:r>
          </a:p>
        </p:txBody>
      </p:sp>
      <p:pic>
        <p:nvPicPr>
          <p:cNvPr id="212" name="IMG_20250629_161834.jpg" descr="IMG_20250629_161834.jpg"/>
          <p:cNvPicPr>
            <a:picLocks noChangeAspect="1"/>
          </p:cNvPicPr>
          <p:nvPr/>
        </p:nvPicPr>
        <p:blipFill>
          <a:blip r:embed="rId11">
            <a:extLst/>
          </a:blip>
          <a:stretch>
            <a:fillRect/>
          </a:stretch>
        </p:blipFill>
        <p:spPr>
          <a:xfrm>
            <a:off x="4514532" y="9486500"/>
            <a:ext cx="7533352" cy="5651619"/>
          </a:xfrm>
          <a:prstGeom prst="rect">
            <a:avLst/>
          </a:prstGeom>
          <a:ln w="12700">
            <a:miter lim="400000"/>
          </a:ln>
        </p:spPr>
      </p:pic>
      <p:pic>
        <p:nvPicPr>
          <p:cNvPr id="213" name="IMG_20250728_232822.jpg" descr="IMG_20250728_232822.jpg"/>
          <p:cNvPicPr>
            <a:picLocks noChangeAspect="1"/>
          </p:cNvPicPr>
          <p:nvPr/>
        </p:nvPicPr>
        <p:blipFill>
          <a:blip r:embed="rId12">
            <a:extLst/>
          </a:blip>
          <a:stretch>
            <a:fillRect/>
          </a:stretch>
        </p:blipFill>
        <p:spPr>
          <a:xfrm>
            <a:off x="17691569" y="7109329"/>
            <a:ext cx="8804521" cy="6605268"/>
          </a:xfrm>
          <a:prstGeom prst="rect">
            <a:avLst/>
          </a:prstGeom>
          <a:ln w="12700">
            <a:miter lim="400000"/>
          </a:ln>
        </p:spPr>
      </p:pic>
      <p:pic>
        <p:nvPicPr>
          <p:cNvPr id="214" name="Screenshot 2025-09-18 at 22.07.42.png" descr="Screenshot 2025-09-18 at 22.07.42.png"/>
          <p:cNvPicPr>
            <a:picLocks noChangeAspect="1"/>
          </p:cNvPicPr>
          <p:nvPr/>
        </p:nvPicPr>
        <p:blipFill>
          <a:blip r:embed="rId13">
            <a:extLst/>
          </a:blip>
          <a:stretch>
            <a:fillRect/>
          </a:stretch>
        </p:blipFill>
        <p:spPr>
          <a:xfrm>
            <a:off x="396850" y="9918984"/>
            <a:ext cx="3429001" cy="3454401"/>
          </a:xfrm>
          <a:prstGeom prst="rect">
            <a:avLst/>
          </a:prstGeom>
          <a:ln w="12700">
            <a:miter lim="400000"/>
          </a:ln>
        </p:spPr>
      </p:pic>
      <p:pic>
        <p:nvPicPr>
          <p:cNvPr id="215" name="IMG_5444.jpeg" descr="IMG_5444.jpeg"/>
          <p:cNvPicPr>
            <a:picLocks noChangeAspect="1"/>
          </p:cNvPicPr>
          <p:nvPr/>
        </p:nvPicPr>
        <p:blipFill>
          <a:blip r:embed="rId14">
            <a:extLst/>
          </a:blip>
          <a:stretch>
            <a:fillRect/>
          </a:stretch>
        </p:blipFill>
        <p:spPr>
          <a:xfrm>
            <a:off x="10205449" y="9575100"/>
            <a:ext cx="7776140" cy="414216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223" name="Group"/>
          <p:cNvGrpSpPr/>
          <p:nvPr/>
        </p:nvGrpSpPr>
        <p:grpSpPr>
          <a:xfrm>
            <a:off x="-65575" y="-69217"/>
            <a:ext cx="24582821" cy="13852124"/>
            <a:chOff x="0" y="0"/>
            <a:chExt cx="24582820" cy="13852123"/>
          </a:xfrm>
        </p:grpSpPr>
        <p:sp>
          <p:nvSpPr>
            <p:cNvPr id="219" name="Line"/>
            <p:cNvSpPr/>
            <p:nvPr/>
          </p:nvSpPr>
          <p:spPr>
            <a:xfrm>
              <a:off x="0" y="4655121"/>
              <a:ext cx="24515148" cy="1"/>
            </a:xfrm>
            <a:prstGeom prst="line">
              <a:avLst/>
            </a:prstGeom>
            <a:noFill/>
            <a:ln w="101600" cap="flat">
              <a:solidFill>
                <a:srgbClr val="000000">
                  <a:alpha val="12367"/>
                </a:srgbClr>
              </a:solidFill>
              <a:prstDash val="solid"/>
              <a:miter lim="400000"/>
            </a:ln>
            <a:effectLst/>
          </p:spPr>
          <p:txBody>
            <a:bodyPr wrap="square" lIns="50800" tIns="50800" rIns="50800" bIns="50800" numCol="1" anchor="ctr">
              <a:noAutofit/>
            </a:bodyPr>
            <a:lstStyle/>
            <a:p>
              <a:pPr/>
            </a:p>
          </p:txBody>
        </p:sp>
        <p:sp>
          <p:nvSpPr>
            <p:cNvPr id="220" name="Line"/>
            <p:cNvSpPr/>
            <p:nvPr/>
          </p:nvSpPr>
          <p:spPr>
            <a:xfrm>
              <a:off x="67671" y="9192204"/>
              <a:ext cx="24515149" cy="1"/>
            </a:xfrm>
            <a:prstGeom prst="line">
              <a:avLst/>
            </a:prstGeom>
            <a:noFill/>
            <a:ln w="101600" cap="flat">
              <a:solidFill>
                <a:srgbClr val="000000">
                  <a:alpha val="12367"/>
                </a:srgbClr>
              </a:solidFill>
              <a:prstDash val="solid"/>
              <a:miter lim="400000"/>
            </a:ln>
            <a:effectLst/>
          </p:spPr>
          <p:txBody>
            <a:bodyPr wrap="square" lIns="50800" tIns="50800" rIns="50800" bIns="50800" numCol="1" anchor="ctr">
              <a:noAutofit/>
            </a:bodyPr>
            <a:lstStyle/>
            <a:p>
              <a:pPr/>
            </a:p>
          </p:txBody>
        </p:sp>
        <p:sp>
          <p:nvSpPr>
            <p:cNvPr id="221" name="Line"/>
            <p:cNvSpPr/>
            <p:nvPr/>
          </p:nvSpPr>
          <p:spPr>
            <a:xfrm flipV="1">
              <a:off x="8183067" y="-1"/>
              <a:ext cx="1" cy="13836817"/>
            </a:xfrm>
            <a:prstGeom prst="line">
              <a:avLst/>
            </a:prstGeom>
            <a:noFill/>
            <a:ln w="101600" cap="flat">
              <a:solidFill>
                <a:srgbClr val="000000">
                  <a:alpha val="12367"/>
                </a:srgbClr>
              </a:solidFill>
              <a:prstDash val="solid"/>
              <a:miter lim="400000"/>
            </a:ln>
            <a:effectLst/>
          </p:spPr>
          <p:txBody>
            <a:bodyPr wrap="square" lIns="50800" tIns="50800" rIns="50800" bIns="50800" numCol="1" anchor="ctr">
              <a:noAutofit/>
            </a:bodyPr>
            <a:lstStyle/>
            <a:p>
              <a:pPr/>
            </a:p>
          </p:txBody>
        </p:sp>
        <p:sp>
          <p:nvSpPr>
            <p:cNvPr id="222" name="Line"/>
            <p:cNvSpPr/>
            <p:nvPr/>
          </p:nvSpPr>
          <p:spPr>
            <a:xfrm flipV="1">
              <a:off x="16307228" y="15307"/>
              <a:ext cx="1" cy="13836817"/>
            </a:xfrm>
            <a:prstGeom prst="line">
              <a:avLst/>
            </a:prstGeom>
            <a:noFill/>
            <a:ln w="101600" cap="flat">
              <a:solidFill>
                <a:srgbClr val="000000">
                  <a:alpha val="12367"/>
                </a:srgbClr>
              </a:solidFill>
              <a:prstDash val="solid"/>
              <a:miter lim="400000"/>
            </a:ln>
            <a:effectLst/>
          </p:spPr>
          <p:txBody>
            <a:bodyPr wrap="square" lIns="50800" tIns="50800" rIns="50800" bIns="50800" numCol="1" anchor="ctr">
              <a:noAutofit/>
            </a:bodyPr>
            <a:lstStyle/>
            <a:p>
              <a:pPr/>
            </a:p>
          </p:txBody>
        </p:sp>
      </p:gr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25" name="Rectangle"/>
          <p:cNvSpPr/>
          <p:nvPr/>
        </p:nvSpPr>
        <p:spPr>
          <a:xfrm>
            <a:off x="9025652" y="-14116"/>
            <a:ext cx="581598" cy="13726614"/>
          </a:xfrm>
          <a:prstGeom prst="rect">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26" name="Rectangle"/>
          <p:cNvSpPr/>
          <p:nvPr/>
        </p:nvSpPr>
        <p:spPr>
          <a:xfrm>
            <a:off x="1268" y="5265290"/>
            <a:ext cx="24399514" cy="2182979"/>
          </a:xfrm>
          <a:prstGeom prst="rect">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27" name="Rectangle"/>
          <p:cNvSpPr/>
          <p:nvPr/>
        </p:nvSpPr>
        <p:spPr>
          <a:xfrm>
            <a:off x="2942939" y="-5773"/>
            <a:ext cx="581598" cy="4572001"/>
          </a:xfrm>
          <a:prstGeom prst="rect">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28" name="Rectangle"/>
          <p:cNvSpPr/>
          <p:nvPr/>
        </p:nvSpPr>
        <p:spPr>
          <a:xfrm>
            <a:off x="2773297" y="9139154"/>
            <a:ext cx="581597" cy="4572001"/>
          </a:xfrm>
          <a:prstGeom prst="rect">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29" name="Line"/>
          <p:cNvSpPr/>
          <p:nvPr/>
        </p:nvSpPr>
        <p:spPr>
          <a:xfrm>
            <a:off x="-65575" y="4585904"/>
            <a:ext cx="24515149" cy="1"/>
          </a:xfrm>
          <a:prstGeom prst="line">
            <a:avLst/>
          </a:prstGeom>
          <a:ln w="25400">
            <a:solidFill>
              <a:srgbClr val="000000"/>
            </a:solidFill>
            <a:miter lim="400000"/>
          </a:ln>
        </p:spPr>
        <p:txBody>
          <a:bodyPr lIns="50800" tIns="50800" rIns="50800" bIns="50800" anchor="ctr"/>
          <a:lstStyle/>
          <a:p>
            <a:pPr/>
          </a:p>
        </p:txBody>
      </p:sp>
      <p:sp>
        <p:nvSpPr>
          <p:cNvPr id="230" name="Line"/>
          <p:cNvSpPr/>
          <p:nvPr/>
        </p:nvSpPr>
        <p:spPr>
          <a:xfrm>
            <a:off x="2097" y="9122987"/>
            <a:ext cx="24515149" cy="1"/>
          </a:xfrm>
          <a:prstGeom prst="line">
            <a:avLst/>
          </a:prstGeom>
          <a:ln w="25400">
            <a:solidFill>
              <a:srgbClr val="000000"/>
            </a:solidFill>
            <a:miter lim="400000"/>
          </a:ln>
        </p:spPr>
        <p:txBody>
          <a:bodyPr lIns="50800" tIns="50800" rIns="50800" bIns="50800" anchor="ctr"/>
          <a:lstStyle/>
          <a:p>
            <a:pPr/>
          </a:p>
        </p:txBody>
      </p:sp>
      <p:sp>
        <p:nvSpPr>
          <p:cNvPr id="231" name="Rectangle"/>
          <p:cNvSpPr/>
          <p:nvPr/>
        </p:nvSpPr>
        <p:spPr>
          <a:xfrm>
            <a:off x="-5763" y="9971670"/>
            <a:ext cx="8128001" cy="2182979"/>
          </a:xfrm>
          <a:prstGeom prst="rect">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32" name="Line"/>
          <p:cNvSpPr/>
          <p:nvPr/>
        </p:nvSpPr>
        <p:spPr>
          <a:xfrm flipV="1">
            <a:off x="8117493" y="-69218"/>
            <a:ext cx="1" cy="13836818"/>
          </a:xfrm>
          <a:prstGeom prst="line">
            <a:avLst/>
          </a:prstGeom>
          <a:ln w="25400">
            <a:solidFill>
              <a:srgbClr val="000000"/>
            </a:solidFill>
            <a:miter lim="400000"/>
          </a:ln>
        </p:spPr>
        <p:txBody>
          <a:bodyPr lIns="50800" tIns="50800" rIns="50800" bIns="50800" anchor="ctr"/>
          <a:lstStyle/>
          <a:p>
            <a:pPr/>
          </a:p>
        </p:txBody>
      </p:sp>
      <p:sp>
        <p:nvSpPr>
          <p:cNvPr id="233" name="Rectangle"/>
          <p:cNvSpPr/>
          <p:nvPr/>
        </p:nvSpPr>
        <p:spPr>
          <a:xfrm>
            <a:off x="16249589" y="9964639"/>
            <a:ext cx="8128001" cy="2182980"/>
          </a:xfrm>
          <a:prstGeom prst="rect">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234" name="Line"/>
          <p:cNvSpPr/>
          <p:nvPr/>
        </p:nvSpPr>
        <p:spPr>
          <a:xfrm flipV="1">
            <a:off x="16241654" y="-53910"/>
            <a:ext cx="1" cy="13836817"/>
          </a:xfrm>
          <a:prstGeom prst="line">
            <a:avLst/>
          </a:prstGeom>
          <a:ln w="25400">
            <a:solidFill>
              <a:srgbClr val="000000"/>
            </a:solidFill>
            <a:miter lim="400000"/>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rgbClr val="FFFFFF"/>
        </a:solidFill>
      </p:bgPr>
    </p:bg>
    <p:spTree>
      <p:nvGrpSpPr>
        <p:cNvPr id="1" name=""/>
        <p:cNvGrpSpPr/>
        <p:nvPr/>
      </p:nvGrpSpPr>
      <p:grpSpPr>
        <a:xfrm>
          <a:off x="0" y="0"/>
          <a:ext cx="0" cy="0"/>
          <a:chOff x="0" y="0"/>
          <a:chExt cx="0" cy="0"/>
        </a:xfrm>
      </p:grpSpPr>
      <p:sp>
        <p:nvSpPr>
          <p:cNvPr id="236" name="Motivation: axions and axion-like particles beyond the SM"/>
          <p:cNvSpPr txBox="1"/>
          <p:nvPr>
            <p:ph type="title"/>
          </p:nvPr>
        </p:nvSpPr>
        <p:spPr>
          <a:prstGeom prst="rect">
            <a:avLst/>
          </a:prstGeom>
        </p:spPr>
        <p:txBody>
          <a:bodyPr/>
          <a:lstStyle>
            <a:lvl1pPr defTabSz="788669">
              <a:defRPr sz="5952"/>
            </a:lvl1pPr>
          </a:lstStyle>
          <a:p>
            <a:pPr/>
            <a:r>
              <a:t>Motivation: axions and axion-like particles beyond the SM</a:t>
            </a:r>
          </a:p>
        </p:txBody>
      </p:sp>
      <p:sp>
        <p:nvSpPr>
          <p:cNvPr id="237" name="- Axions and &quot;axion-like&quot; particles are generic in BSM + compatible with SUSY, GUTs and String Theories"/>
          <p:cNvSpPr txBox="1"/>
          <p:nvPr/>
        </p:nvSpPr>
        <p:spPr>
          <a:xfrm>
            <a:off x="431800" y="1193800"/>
            <a:ext cx="16966605"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584200">
              <a:defRPr b="1" sz="3600">
                <a:solidFill>
                  <a:srgbClr val="000000"/>
                </a:solidFill>
                <a:latin typeface="Arial Narrow"/>
                <a:ea typeface="Arial Narrow"/>
                <a:cs typeface="Arial Narrow"/>
                <a:sym typeface="Arial Narrow"/>
              </a:defRPr>
            </a:lvl1pPr>
          </a:lstStyle>
          <a:p>
            <a:pPr/>
            <a:r>
              <a:t>- Axions and "axion-like" particles are generic in BSM + compatible with SUSY, GUTs and String Theories</a:t>
            </a:r>
          </a:p>
        </p:txBody>
      </p:sp>
      <p:grpSp>
        <p:nvGrpSpPr>
          <p:cNvPr id="245" name="Group"/>
          <p:cNvGrpSpPr/>
          <p:nvPr/>
        </p:nvGrpSpPr>
        <p:grpSpPr>
          <a:xfrm>
            <a:off x="450850" y="2133600"/>
            <a:ext cx="6083300" cy="5219700"/>
            <a:chOff x="0" y="0"/>
            <a:chExt cx="6083300" cy="5219700"/>
          </a:xfrm>
        </p:grpSpPr>
        <p:sp>
          <p:nvSpPr>
            <p:cNvPr id="238" name="Rectangle"/>
            <p:cNvSpPr/>
            <p:nvPr/>
          </p:nvSpPr>
          <p:spPr>
            <a:xfrm>
              <a:off x="12700" y="12700"/>
              <a:ext cx="6070600" cy="876300"/>
            </a:xfrm>
            <a:prstGeom prst="rect">
              <a:avLst/>
            </a:prstGeom>
            <a:solidFill>
              <a:srgbClr val="929292"/>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39" name="Rectangle"/>
            <p:cNvSpPr/>
            <p:nvPr/>
          </p:nvSpPr>
          <p:spPr>
            <a:xfrm>
              <a:off x="0" y="0"/>
              <a:ext cx="6070600" cy="4138563"/>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40" name="pseudo Goldstone Bosons"/>
            <p:cNvSpPr/>
            <p:nvPr/>
          </p:nvSpPr>
          <p:spPr>
            <a:xfrm>
              <a:off x="355600" y="419100"/>
              <a:ext cx="5092700"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584200">
                <a:defRPr b="1">
                  <a:solidFill>
                    <a:srgbClr val="FFFFFF"/>
                  </a:solidFill>
                  <a:latin typeface="Arial Narrow"/>
                  <a:ea typeface="Arial Narrow"/>
                  <a:cs typeface="Arial Narrow"/>
                  <a:sym typeface="Arial Narrow"/>
                </a:defRPr>
              </a:lvl1pPr>
            </a:lstStyle>
            <a:p>
              <a:pPr/>
              <a:r>
                <a:t>pseudo Goldstone Bosons</a:t>
              </a:r>
            </a:p>
          </p:txBody>
        </p:sp>
        <p:pic>
          <p:nvPicPr>
            <p:cNvPr id="241" name="img123.png" descr="img123.png"/>
            <p:cNvPicPr>
              <a:picLocks noChangeAspect="1"/>
            </p:cNvPicPr>
            <p:nvPr/>
          </p:nvPicPr>
          <p:blipFill>
            <a:blip r:embed="rId3">
              <a:extLst/>
            </a:blip>
            <a:stretch>
              <a:fillRect/>
            </a:stretch>
          </p:blipFill>
          <p:spPr>
            <a:xfrm>
              <a:off x="831918" y="1584302"/>
              <a:ext cx="3252858" cy="2184401"/>
            </a:xfrm>
            <a:prstGeom prst="rect">
              <a:avLst/>
            </a:prstGeom>
            <a:ln w="12700" cap="flat">
              <a:noFill/>
              <a:miter lim="400000"/>
            </a:ln>
            <a:effectLst/>
          </p:spPr>
        </p:pic>
        <p:sp>
          <p:nvSpPr>
            <p:cNvPr id="242" name="- Global symmetry spontaneously broken"/>
            <p:cNvSpPr/>
            <p:nvPr/>
          </p:nvSpPr>
          <p:spPr>
            <a:xfrm>
              <a:off x="38100" y="1295400"/>
              <a:ext cx="5511800"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584200">
                <a:defRPr b="1" sz="1800">
                  <a:solidFill>
                    <a:srgbClr val="000000"/>
                  </a:solidFill>
                  <a:latin typeface="Arial Narrow"/>
                  <a:ea typeface="Arial Narrow"/>
                  <a:cs typeface="Arial Narrow"/>
                  <a:sym typeface="Arial Narrow"/>
                </a:defRPr>
              </a:lvl1pPr>
            </a:lstStyle>
            <a:p>
              <a:pPr/>
              <a:r>
                <a:t>- Global symmetry spontaneously broken</a:t>
              </a:r>
            </a:p>
          </p:txBody>
        </p:sp>
        <p:pic>
          <p:nvPicPr>
            <p:cNvPr id="243" name="droppedImage.pdf" descr="droppedImage.pdf"/>
            <p:cNvPicPr>
              <a:picLocks noChangeAspect="1"/>
            </p:cNvPicPr>
            <p:nvPr/>
          </p:nvPicPr>
          <p:blipFill>
            <a:blip r:embed="rId4">
              <a:extLst/>
            </a:blip>
            <a:stretch>
              <a:fillRect/>
            </a:stretch>
          </p:blipFill>
          <p:spPr>
            <a:xfrm>
              <a:off x="4089400" y="2772224"/>
              <a:ext cx="1574800" cy="259451"/>
            </a:xfrm>
            <a:prstGeom prst="rect">
              <a:avLst/>
            </a:prstGeom>
            <a:ln w="12700" cap="flat">
              <a:noFill/>
              <a:miter lim="400000"/>
            </a:ln>
            <a:effectLst/>
          </p:spPr>
        </p:pic>
        <p:sp>
          <p:nvSpPr>
            <p:cNvPr id="244" name="Examples: QCD mesons, ..., QCD axion, Majoron, R-axion, Familon ..."/>
            <p:cNvSpPr/>
            <p:nvPr/>
          </p:nvSpPr>
          <p:spPr>
            <a:xfrm>
              <a:off x="8381" y="394970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defTabSz="584200">
                <a:defRPr b="1" sz="1800">
                  <a:solidFill>
                    <a:srgbClr val="000000"/>
                  </a:solidFill>
                  <a:latin typeface="Arial Narrow"/>
                  <a:ea typeface="Arial Narrow"/>
                  <a:cs typeface="Arial Narrow"/>
                  <a:sym typeface="Arial Narrow"/>
                </a:defRPr>
              </a:lvl1pPr>
            </a:lstStyle>
            <a:p>
              <a:pPr/>
              <a:r>
                <a:t>Examples: QCD mesons, ..., QCD axion, Majoron, R-axion, Familon ... </a:t>
              </a:r>
            </a:p>
          </p:txBody>
        </p:sp>
      </p:grpSp>
      <p:grpSp>
        <p:nvGrpSpPr>
          <p:cNvPr id="254" name="Group"/>
          <p:cNvGrpSpPr/>
          <p:nvPr/>
        </p:nvGrpSpPr>
        <p:grpSpPr>
          <a:xfrm>
            <a:off x="7029450" y="2133600"/>
            <a:ext cx="5651500" cy="4138563"/>
            <a:chOff x="0" y="0"/>
            <a:chExt cx="5651500" cy="4138562"/>
          </a:xfrm>
        </p:grpSpPr>
        <p:pic>
          <p:nvPicPr>
            <p:cNvPr id="246" name="droppedImage.pdf" descr="droppedImage.pdf"/>
            <p:cNvPicPr>
              <a:picLocks noChangeAspect="1"/>
            </p:cNvPicPr>
            <p:nvPr/>
          </p:nvPicPr>
          <p:blipFill>
            <a:blip r:embed="rId5">
              <a:extLst/>
            </a:blip>
            <a:srcRect l="0" t="0" r="0" b="0"/>
            <a:stretch>
              <a:fillRect/>
            </a:stretch>
          </p:blipFill>
          <p:spPr>
            <a:xfrm>
              <a:off x="257416" y="1148436"/>
              <a:ext cx="1855223" cy="23994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10798" y="21600"/>
                  </a:lnTo>
                  <a:lnTo>
                    <a:pt x="21600" y="21600"/>
                  </a:lnTo>
                  <a:lnTo>
                    <a:pt x="21600" y="10800"/>
                  </a:lnTo>
                  <a:lnTo>
                    <a:pt x="21600" y="0"/>
                  </a:lnTo>
                  <a:lnTo>
                    <a:pt x="10798" y="0"/>
                  </a:lnTo>
                  <a:lnTo>
                    <a:pt x="0" y="0"/>
                  </a:lnTo>
                  <a:close/>
                  <a:moveTo>
                    <a:pt x="1511" y="611"/>
                  </a:moveTo>
                  <a:lnTo>
                    <a:pt x="11375" y="611"/>
                  </a:lnTo>
                  <a:lnTo>
                    <a:pt x="21240" y="611"/>
                  </a:lnTo>
                  <a:lnTo>
                    <a:pt x="21240" y="1425"/>
                  </a:lnTo>
                  <a:lnTo>
                    <a:pt x="21240" y="2244"/>
                  </a:lnTo>
                  <a:lnTo>
                    <a:pt x="17978" y="2229"/>
                  </a:lnTo>
                  <a:lnTo>
                    <a:pt x="14716" y="2219"/>
                  </a:lnTo>
                  <a:lnTo>
                    <a:pt x="14716" y="2633"/>
                  </a:lnTo>
                  <a:cubicBezTo>
                    <a:pt x="14716" y="2861"/>
                    <a:pt x="14811" y="3162"/>
                    <a:pt x="14928" y="3301"/>
                  </a:cubicBezTo>
                  <a:cubicBezTo>
                    <a:pt x="15046" y="3440"/>
                    <a:pt x="15100" y="3610"/>
                    <a:pt x="15044" y="3680"/>
                  </a:cubicBezTo>
                  <a:cubicBezTo>
                    <a:pt x="14978" y="3762"/>
                    <a:pt x="14688" y="3614"/>
                    <a:pt x="14235" y="3269"/>
                  </a:cubicBezTo>
                  <a:cubicBezTo>
                    <a:pt x="13849" y="2975"/>
                    <a:pt x="13530" y="2785"/>
                    <a:pt x="13528" y="2844"/>
                  </a:cubicBezTo>
                  <a:cubicBezTo>
                    <a:pt x="13527" y="2903"/>
                    <a:pt x="13416" y="2847"/>
                    <a:pt x="13279" y="2719"/>
                  </a:cubicBezTo>
                  <a:cubicBezTo>
                    <a:pt x="12985" y="2444"/>
                    <a:pt x="12164" y="1991"/>
                    <a:pt x="11902" y="1961"/>
                  </a:cubicBezTo>
                  <a:cubicBezTo>
                    <a:pt x="11801" y="1950"/>
                    <a:pt x="11534" y="1829"/>
                    <a:pt x="11311" y="1693"/>
                  </a:cubicBezTo>
                  <a:cubicBezTo>
                    <a:pt x="11087" y="1558"/>
                    <a:pt x="10835" y="1438"/>
                    <a:pt x="10747" y="1429"/>
                  </a:cubicBezTo>
                  <a:cubicBezTo>
                    <a:pt x="10659" y="1420"/>
                    <a:pt x="10516" y="1406"/>
                    <a:pt x="10437" y="1397"/>
                  </a:cubicBezTo>
                  <a:cubicBezTo>
                    <a:pt x="10358" y="1388"/>
                    <a:pt x="10139" y="1317"/>
                    <a:pt x="9948" y="1236"/>
                  </a:cubicBezTo>
                  <a:cubicBezTo>
                    <a:pt x="9464" y="1031"/>
                    <a:pt x="8125" y="1140"/>
                    <a:pt x="7337" y="1450"/>
                  </a:cubicBezTo>
                  <a:cubicBezTo>
                    <a:pt x="6495" y="1783"/>
                    <a:pt x="5897" y="2128"/>
                    <a:pt x="5983" y="2236"/>
                  </a:cubicBezTo>
                  <a:cubicBezTo>
                    <a:pt x="6022" y="2285"/>
                    <a:pt x="5925" y="2380"/>
                    <a:pt x="5771" y="2444"/>
                  </a:cubicBezTo>
                  <a:cubicBezTo>
                    <a:pt x="5459" y="2573"/>
                    <a:pt x="4636" y="3622"/>
                    <a:pt x="4565" y="3980"/>
                  </a:cubicBezTo>
                  <a:cubicBezTo>
                    <a:pt x="4540" y="4106"/>
                    <a:pt x="4446" y="4279"/>
                    <a:pt x="4352" y="4366"/>
                  </a:cubicBezTo>
                  <a:cubicBezTo>
                    <a:pt x="4163" y="4542"/>
                    <a:pt x="3428" y="6595"/>
                    <a:pt x="3474" y="6817"/>
                  </a:cubicBezTo>
                  <a:cubicBezTo>
                    <a:pt x="3491" y="6894"/>
                    <a:pt x="3458" y="7032"/>
                    <a:pt x="3410" y="7124"/>
                  </a:cubicBezTo>
                  <a:cubicBezTo>
                    <a:pt x="3361" y="7216"/>
                    <a:pt x="3271" y="7642"/>
                    <a:pt x="3207" y="8071"/>
                  </a:cubicBezTo>
                  <a:cubicBezTo>
                    <a:pt x="3110" y="8717"/>
                    <a:pt x="3046" y="8847"/>
                    <a:pt x="2841" y="8821"/>
                  </a:cubicBezTo>
                  <a:cubicBezTo>
                    <a:pt x="2706" y="8803"/>
                    <a:pt x="2403" y="8866"/>
                    <a:pt x="2167" y="8960"/>
                  </a:cubicBezTo>
                  <a:cubicBezTo>
                    <a:pt x="1648" y="9167"/>
                    <a:pt x="1595" y="9167"/>
                    <a:pt x="1506" y="8989"/>
                  </a:cubicBezTo>
                  <a:cubicBezTo>
                    <a:pt x="1468" y="8912"/>
                    <a:pt x="1453" y="6996"/>
                    <a:pt x="1474" y="4730"/>
                  </a:cubicBezTo>
                  <a:lnTo>
                    <a:pt x="1511" y="611"/>
                  </a:lnTo>
                  <a:close/>
                  <a:moveTo>
                    <a:pt x="18296" y="3808"/>
                  </a:moveTo>
                  <a:lnTo>
                    <a:pt x="21240" y="3841"/>
                  </a:lnTo>
                  <a:lnTo>
                    <a:pt x="21240" y="8128"/>
                  </a:lnTo>
                  <a:lnTo>
                    <a:pt x="21240" y="12411"/>
                  </a:lnTo>
                  <a:lnTo>
                    <a:pt x="20519" y="12776"/>
                  </a:lnTo>
                  <a:cubicBezTo>
                    <a:pt x="20124" y="12976"/>
                    <a:pt x="19750" y="13136"/>
                    <a:pt x="19687" y="13136"/>
                  </a:cubicBezTo>
                  <a:cubicBezTo>
                    <a:pt x="19506" y="13136"/>
                    <a:pt x="19454" y="12927"/>
                    <a:pt x="19387" y="11857"/>
                  </a:cubicBezTo>
                  <a:cubicBezTo>
                    <a:pt x="19313" y="10682"/>
                    <a:pt x="19179" y="9818"/>
                    <a:pt x="19045" y="9650"/>
                  </a:cubicBezTo>
                  <a:cubicBezTo>
                    <a:pt x="18992" y="9584"/>
                    <a:pt x="18934" y="9425"/>
                    <a:pt x="18911" y="9300"/>
                  </a:cubicBezTo>
                  <a:cubicBezTo>
                    <a:pt x="18888" y="9174"/>
                    <a:pt x="18850" y="8998"/>
                    <a:pt x="18823" y="8907"/>
                  </a:cubicBezTo>
                  <a:cubicBezTo>
                    <a:pt x="18763" y="8695"/>
                    <a:pt x="17873" y="7342"/>
                    <a:pt x="17663" y="7142"/>
                  </a:cubicBezTo>
                  <a:cubicBezTo>
                    <a:pt x="17577" y="7059"/>
                    <a:pt x="17496" y="6916"/>
                    <a:pt x="17479" y="6824"/>
                  </a:cubicBezTo>
                  <a:cubicBezTo>
                    <a:pt x="17461" y="6731"/>
                    <a:pt x="17301" y="6538"/>
                    <a:pt x="17123" y="6391"/>
                  </a:cubicBezTo>
                  <a:cubicBezTo>
                    <a:pt x="16945" y="6245"/>
                    <a:pt x="16852" y="6123"/>
                    <a:pt x="16920" y="6123"/>
                  </a:cubicBezTo>
                  <a:cubicBezTo>
                    <a:pt x="16987" y="6123"/>
                    <a:pt x="16888" y="5998"/>
                    <a:pt x="16702" y="5845"/>
                  </a:cubicBezTo>
                  <a:cubicBezTo>
                    <a:pt x="16516" y="5692"/>
                    <a:pt x="16413" y="5566"/>
                    <a:pt x="16471" y="5566"/>
                  </a:cubicBezTo>
                  <a:cubicBezTo>
                    <a:pt x="16606" y="5566"/>
                    <a:pt x="15998" y="4891"/>
                    <a:pt x="15700" y="4709"/>
                  </a:cubicBezTo>
                  <a:cubicBezTo>
                    <a:pt x="15578" y="4634"/>
                    <a:pt x="15528" y="4571"/>
                    <a:pt x="15594" y="4569"/>
                  </a:cubicBezTo>
                  <a:cubicBezTo>
                    <a:pt x="15659" y="4567"/>
                    <a:pt x="15580" y="4433"/>
                    <a:pt x="15413" y="4269"/>
                  </a:cubicBezTo>
                  <a:cubicBezTo>
                    <a:pt x="15247" y="4106"/>
                    <a:pt x="15166" y="3928"/>
                    <a:pt x="15233" y="3876"/>
                  </a:cubicBezTo>
                  <a:cubicBezTo>
                    <a:pt x="15301" y="3824"/>
                    <a:pt x="16679" y="3792"/>
                    <a:pt x="18296" y="3808"/>
                  </a:cubicBezTo>
                  <a:close/>
                  <a:moveTo>
                    <a:pt x="1788" y="9189"/>
                  </a:moveTo>
                  <a:cubicBezTo>
                    <a:pt x="1892" y="9204"/>
                    <a:pt x="2018" y="9238"/>
                    <a:pt x="2153" y="9292"/>
                  </a:cubicBezTo>
                  <a:cubicBezTo>
                    <a:pt x="2509" y="9435"/>
                    <a:pt x="2660" y="9448"/>
                    <a:pt x="2818" y="9346"/>
                  </a:cubicBezTo>
                  <a:cubicBezTo>
                    <a:pt x="3107" y="9161"/>
                    <a:pt x="3132" y="9278"/>
                    <a:pt x="3216" y="11022"/>
                  </a:cubicBezTo>
                  <a:cubicBezTo>
                    <a:pt x="3256" y="11848"/>
                    <a:pt x="3396" y="12918"/>
                    <a:pt x="3525" y="13397"/>
                  </a:cubicBezTo>
                  <a:cubicBezTo>
                    <a:pt x="4010" y="15193"/>
                    <a:pt x="5225" y="17383"/>
                    <a:pt x="6348" y="18481"/>
                  </a:cubicBezTo>
                  <a:cubicBezTo>
                    <a:pt x="7362" y="19473"/>
                    <a:pt x="9435" y="20313"/>
                    <a:pt x="10775" y="20271"/>
                  </a:cubicBezTo>
                  <a:cubicBezTo>
                    <a:pt x="11064" y="20262"/>
                    <a:pt x="11453" y="20254"/>
                    <a:pt x="11639" y="20257"/>
                  </a:cubicBezTo>
                  <a:cubicBezTo>
                    <a:pt x="11824" y="20259"/>
                    <a:pt x="12391" y="20132"/>
                    <a:pt x="12900" y="19974"/>
                  </a:cubicBezTo>
                  <a:cubicBezTo>
                    <a:pt x="13954" y="19648"/>
                    <a:pt x="14614" y="19624"/>
                    <a:pt x="18717" y="19735"/>
                  </a:cubicBezTo>
                  <a:lnTo>
                    <a:pt x="21240" y="19803"/>
                  </a:lnTo>
                  <a:lnTo>
                    <a:pt x="21240" y="20285"/>
                  </a:lnTo>
                  <a:lnTo>
                    <a:pt x="21240" y="20764"/>
                  </a:lnTo>
                  <a:lnTo>
                    <a:pt x="11421" y="20793"/>
                  </a:lnTo>
                  <a:cubicBezTo>
                    <a:pt x="4947" y="20811"/>
                    <a:pt x="1570" y="20781"/>
                    <a:pt x="1511" y="20707"/>
                  </a:cubicBezTo>
                  <a:cubicBezTo>
                    <a:pt x="1318" y="20466"/>
                    <a:pt x="1643" y="20375"/>
                    <a:pt x="2671" y="20375"/>
                  </a:cubicBezTo>
                  <a:cubicBezTo>
                    <a:pt x="4090" y="20375"/>
                    <a:pt x="4056" y="20170"/>
                    <a:pt x="2629" y="20128"/>
                  </a:cubicBezTo>
                  <a:lnTo>
                    <a:pt x="1511" y="20096"/>
                  </a:lnTo>
                  <a:lnTo>
                    <a:pt x="1474" y="14705"/>
                  </a:lnTo>
                  <a:cubicBezTo>
                    <a:pt x="1453" y="11637"/>
                    <a:pt x="1493" y="9267"/>
                    <a:pt x="1566" y="9210"/>
                  </a:cubicBezTo>
                  <a:cubicBezTo>
                    <a:pt x="1604" y="9181"/>
                    <a:pt x="1684" y="9174"/>
                    <a:pt x="1788" y="9189"/>
                  </a:cubicBezTo>
                  <a:close/>
                  <a:moveTo>
                    <a:pt x="21110" y="12626"/>
                  </a:moveTo>
                  <a:cubicBezTo>
                    <a:pt x="21272" y="12674"/>
                    <a:pt x="21309" y="13312"/>
                    <a:pt x="21309" y="16127"/>
                  </a:cubicBezTo>
                  <a:cubicBezTo>
                    <a:pt x="21309" y="18751"/>
                    <a:pt x="21266" y="19590"/>
                    <a:pt x="21129" y="19667"/>
                  </a:cubicBezTo>
                  <a:cubicBezTo>
                    <a:pt x="21023" y="19727"/>
                    <a:pt x="20381" y="19734"/>
                    <a:pt x="19581" y="19682"/>
                  </a:cubicBezTo>
                  <a:cubicBezTo>
                    <a:pt x="18829" y="19632"/>
                    <a:pt x="17567" y="19618"/>
                    <a:pt x="16772" y="19653"/>
                  </a:cubicBezTo>
                  <a:cubicBezTo>
                    <a:pt x="15831" y="19694"/>
                    <a:pt x="15173" y="19676"/>
                    <a:pt x="14896" y="19592"/>
                  </a:cubicBezTo>
                  <a:lnTo>
                    <a:pt x="14471" y="19464"/>
                  </a:lnTo>
                  <a:lnTo>
                    <a:pt x="15048" y="19113"/>
                  </a:lnTo>
                  <a:cubicBezTo>
                    <a:pt x="15943" y="18573"/>
                    <a:pt x="17288" y="17474"/>
                    <a:pt x="17197" y="17359"/>
                  </a:cubicBezTo>
                  <a:cubicBezTo>
                    <a:pt x="17151" y="17303"/>
                    <a:pt x="17217" y="17224"/>
                    <a:pt x="17340" y="17188"/>
                  </a:cubicBezTo>
                  <a:cubicBezTo>
                    <a:pt x="17463" y="17151"/>
                    <a:pt x="17529" y="17082"/>
                    <a:pt x="17488" y="17031"/>
                  </a:cubicBezTo>
                  <a:cubicBezTo>
                    <a:pt x="17447" y="16980"/>
                    <a:pt x="17507" y="16895"/>
                    <a:pt x="17617" y="16845"/>
                  </a:cubicBezTo>
                  <a:cubicBezTo>
                    <a:pt x="18043" y="16653"/>
                    <a:pt x="19114" y="14671"/>
                    <a:pt x="19202" y="13912"/>
                  </a:cubicBezTo>
                  <a:cubicBezTo>
                    <a:pt x="19248" y="13515"/>
                    <a:pt x="19342" y="13417"/>
                    <a:pt x="20085" y="13015"/>
                  </a:cubicBezTo>
                  <a:cubicBezTo>
                    <a:pt x="20541" y="12768"/>
                    <a:pt x="21002" y="12593"/>
                    <a:pt x="21110" y="12626"/>
                  </a:cubicBezTo>
                  <a:close/>
                </a:path>
              </a:pathLst>
            </a:custGeom>
            <a:ln w="12700" cap="flat">
              <a:noFill/>
              <a:miter lim="400000"/>
            </a:ln>
            <a:effectLst/>
          </p:spPr>
        </p:pic>
        <p:sp>
          <p:nvSpPr>
            <p:cNvPr id="247" name="Rectangle"/>
            <p:cNvSpPr/>
            <p:nvPr/>
          </p:nvSpPr>
          <p:spPr>
            <a:xfrm>
              <a:off x="12700" y="12700"/>
              <a:ext cx="5638800" cy="876300"/>
            </a:xfrm>
            <a:prstGeom prst="rect">
              <a:avLst/>
            </a:prstGeom>
            <a:solidFill>
              <a:srgbClr val="797979"/>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48" name="Rectangle"/>
            <p:cNvSpPr/>
            <p:nvPr/>
          </p:nvSpPr>
          <p:spPr>
            <a:xfrm>
              <a:off x="0" y="0"/>
              <a:ext cx="5651500" cy="4138563"/>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49" name="stringy axions"/>
            <p:cNvSpPr txBox="1"/>
            <p:nvPr/>
          </p:nvSpPr>
          <p:spPr>
            <a:xfrm>
              <a:off x="1991097" y="196850"/>
              <a:ext cx="1809006" cy="444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b="1">
                  <a:solidFill>
                    <a:srgbClr val="FFFFFF"/>
                  </a:solidFill>
                  <a:latin typeface="Arial Narrow"/>
                  <a:ea typeface="Arial Narrow"/>
                  <a:cs typeface="Arial Narrow"/>
                  <a:sym typeface="Arial Narrow"/>
                </a:defRPr>
              </a:lvl1pPr>
            </a:lstStyle>
            <a:p>
              <a:pPr/>
              <a:r>
                <a:t>stringy axions</a:t>
              </a:r>
            </a:p>
          </p:txBody>
        </p:sp>
        <p:sp>
          <p:nvSpPr>
            <p:cNvPr id="250" name="- Im parts of moduli fields (control sizes)"/>
            <p:cNvSpPr txBox="1"/>
            <p:nvPr/>
          </p:nvSpPr>
          <p:spPr>
            <a:xfrm>
              <a:off x="76200" y="882650"/>
              <a:ext cx="5511800" cy="635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584200">
                <a:defRPr b="1" sz="1800">
                  <a:solidFill>
                    <a:srgbClr val="000000"/>
                  </a:solidFill>
                  <a:latin typeface="Arial Narrow"/>
                  <a:ea typeface="Arial Narrow"/>
                  <a:cs typeface="Arial Narrow"/>
                  <a:sym typeface="Arial Narrow"/>
                </a:defRPr>
              </a:lvl1pPr>
            </a:lstStyle>
            <a:p>
              <a:pPr/>
              <a:r>
                <a:t>- Im parts of moduli fields (control sizes)</a:t>
              </a:r>
            </a:p>
          </p:txBody>
        </p:sp>
        <p:pic>
          <p:nvPicPr>
            <p:cNvPr id="251" name="Screen Shot 2018-04-10 at 13.32.29.png" descr="Screen Shot 2018-04-10 at 13.32.29.png"/>
            <p:cNvPicPr>
              <a:picLocks noChangeAspect="1"/>
            </p:cNvPicPr>
            <p:nvPr/>
          </p:nvPicPr>
          <p:blipFill>
            <a:blip r:embed="rId6">
              <a:extLst/>
            </a:blip>
            <a:stretch>
              <a:fillRect/>
            </a:stretch>
          </p:blipFill>
          <p:spPr>
            <a:xfrm>
              <a:off x="2444081" y="1363509"/>
              <a:ext cx="3132990" cy="2405194"/>
            </a:xfrm>
            <a:prstGeom prst="rect">
              <a:avLst/>
            </a:prstGeom>
            <a:ln w="12700" cap="flat">
              <a:noFill/>
              <a:miter lim="400000"/>
            </a:ln>
            <a:effectLst/>
          </p:spPr>
        </p:pic>
        <p:sp>
          <p:nvSpPr>
            <p:cNvPr id="252" name="- O(100) candidates in typical compactifications…"/>
            <p:cNvSpPr txBox="1"/>
            <p:nvPr/>
          </p:nvSpPr>
          <p:spPr>
            <a:xfrm>
              <a:off x="141655" y="3514702"/>
              <a:ext cx="3412283"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defTabSz="584200">
                <a:defRPr b="1" sz="1400">
                  <a:solidFill>
                    <a:srgbClr val="000000"/>
                  </a:solidFill>
                  <a:latin typeface="Arial Narrow"/>
                  <a:ea typeface="Arial Narrow"/>
                  <a:cs typeface="Arial Narrow"/>
                  <a:sym typeface="Arial Narrow"/>
                </a:defRPr>
              </a:pPr>
              <a:r>
                <a:t>- O(100) candidates in typical compactifications</a:t>
              </a:r>
            </a:p>
            <a:p>
              <a:pPr algn="l" defTabSz="584200">
                <a:defRPr b="1" sz="2800">
                  <a:solidFill>
                    <a:srgbClr val="000000"/>
                  </a:solidFill>
                  <a:latin typeface="Arial Narrow"/>
                  <a:ea typeface="Arial Narrow"/>
                  <a:cs typeface="Arial Narrow"/>
                  <a:sym typeface="Arial Narrow"/>
                </a:defRPr>
              </a:pPr>
              <a:r>
                <a:rPr sz="1400"/>
                <a:t>- masses from non-perturbative effects</a:t>
              </a:r>
            </a:p>
          </p:txBody>
        </p:sp>
        <p:pic>
          <p:nvPicPr>
            <p:cNvPr id="253" name="images.jpg" descr="images.jpg"/>
            <p:cNvPicPr>
              <a:picLocks noChangeAspect="1"/>
            </p:cNvPicPr>
            <p:nvPr/>
          </p:nvPicPr>
          <p:blipFill>
            <a:blip r:embed="rId7">
              <a:extLst/>
            </a:blip>
            <a:stretch>
              <a:fillRect/>
            </a:stretch>
          </p:blipFill>
          <p:spPr>
            <a:xfrm>
              <a:off x="3684056" y="1018718"/>
              <a:ext cx="1228027" cy="1278264"/>
            </a:xfrm>
            <a:prstGeom prst="rect">
              <a:avLst/>
            </a:prstGeom>
            <a:ln w="12700" cap="flat">
              <a:noFill/>
              <a:miter lim="400000"/>
            </a:ln>
            <a:effectLst/>
          </p:spPr>
        </p:pic>
      </p:grpSp>
      <p:grpSp>
        <p:nvGrpSpPr>
          <p:cNvPr id="270" name="Group"/>
          <p:cNvGrpSpPr/>
          <p:nvPr/>
        </p:nvGrpSpPr>
        <p:grpSpPr>
          <a:xfrm>
            <a:off x="13462034" y="2554962"/>
            <a:ext cx="11650331" cy="4956480"/>
            <a:chOff x="0" y="222249"/>
            <a:chExt cx="11650330" cy="4956479"/>
          </a:xfrm>
        </p:grpSpPr>
        <p:pic>
          <p:nvPicPr>
            <p:cNvPr id="255" name="Screenshot 2019-04-02 at 10.14.31.png" descr="Screenshot 2019-04-02 at 10.14.31.png"/>
            <p:cNvPicPr>
              <a:picLocks noChangeAspect="1"/>
            </p:cNvPicPr>
            <p:nvPr/>
          </p:nvPicPr>
          <p:blipFill>
            <a:blip r:embed="rId8">
              <a:extLst/>
            </a:blip>
            <a:stretch>
              <a:fillRect/>
            </a:stretch>
          </p:blipFill>
          <p:spPr>
            <a:xfrm>
              <a:off x="2236268" y="763348"/>
              <a:ext cx="8598230" cy="2856004"/>
            </a:xfrm>
            <a:prstGeom prst="rect">
              <a:avLst/>
            </a:prstGeom>
            <a:ln w="12700" cap="flat">
              <a:noFill/>
              <a:miter lim="400000"/>
            </a:ln>
            <a:effectLst/>
          </p:spPr>
        </p:pic>
        <p:sp>
          <p:nvSpPr>
            <p:cNvPr id="256" name="- The QCD axion might be a requirement of quantum gravity"/>
            <p:cNvSpPr/>
            <p:nvPr/>
          </p:nvSpPr>
          <p:spPr>
            <a:xfrm>
              <a:off x="406365" y="222249"/>
              <a:ext cx="11243966"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584200">
                <a:defRPr b="1">
                  <a:solidFill>
                    <a:srgbClr val="000000"/>
                  </a:solidFill>
                  <a:latin typeface="Arial Narrow"/>
                  <a:ea typeface="Arial Narrow"/>
                  <a:cs typeface="Arial Narrow"/>
                  <a:sym typeface="Arial Narrow"/>
                </a:defRPr>
              </a:lvl1pPr>
            </a:lstStyle>
            <a:p>
              <a:pPr/>
              <a:r>
                <a:t>- The QCD axion might be a requirement of quantum gravity</a:t>
              </a:r>
            </a:p>
          </p:txBody>
        </p:sp>
        <p:grpSp>
          <p:nvGrpSpPr>
            <p:cNvPr id="268" name="Group"/>
            <p:cNvGrpSpPr/>
            <p:nvPr/>
          </p:nvGrpSpPr>
          <p:grpSpPr>
            <a:xfrm>
              <a:off x="0" y="1596568"/>
              <a:ext cx="5605753" cy="3582162"/>
              <a:chOff x="0" y="0"/>
              <a:chExt cx="5605752" cy="3582161"/>
            </a:xfrm>
          </p:grpSpPr>
          <p:sp>
            <p:nvSpPr>
              <p:cNvPr id="257" name="Line"/>
              <p:cNvSpPr/>
              <p:nvPr/>
            </p:nvSpPr>
            <p:spPr>
              <a:xfrm flipH="1">
                <a:off x="517160" y="2771656"/>
                <a:ext cx="4480240" cy="1"/>
              </a:xfrm>
              <a:prstGeom prst="line">
                <a:avLst/>
              </a:prstGeom>
              <a:noFill/>
              <a:ln w="50800" cap="flat">
                <a:solidFill>
                  <a:srgbClr val="000000"/>
                </a:solidFill>
                <a:prstDash val="solid"/>
                <a:miter lim="400000"/>
                <a:headEnd type="stealth" w="med" len="med"/>
                <a:tailEnd type="triangle" w="med" len="med"/>
              </a:ln>
              <a:effectLst/>
            </p:spPr>
            <p:txBody>
              <a:bodyPr wrap="square" lIns="71437" tIns="71437" rIns="71437" bIns="71437" numCol="1" anchor="ctr">
                <a:noAutofit/>
              </a:bodyPr>
              <a:lstStyle/>
              <a:p>
                <a:pPr algn="l" defTabSz="642937">
                  <a:defRPr sz="1600">
                    <a:solidFill>
                      <a:srgbClr val="000000"/>
                    </a:solidFill>
                    <a:latin typeface="Helvetica"/>
                    <a:ea typeface="Helvetica"/>
                    <a:cs typeface="Helvetica"/>
                    <a:sym typeface="Helvetica"/>
                  </a:defRPr>
                </a:pPr>
              </a:p>
            </p:txBody>
          </p:sp>
          <p:pic>
            <p:nvPicPr>
              <p:cNvPr id="258" name="droppedImage.pdf" descr="droppedImage.pdf"/>
              <p:cNvPicPr>
                <a:picLocks noChangeAspect="0"/>
              </p:cNvPicPr>
              <p:nvPr/>
            </p:nvPicPr>
            <p:blipFill>
              <a:blip r:embed="rId9">
                <a:extLst/>
              </a:blip>
              <a:stretch>
                <a:fillRect/>
              </a:stretch>
            </p:blipFill>
            <p:spPr>
              <a:xfrm>
                <a:off x="5341939" y="2521069"/>
                <a:ext cx="263814" cy="479284"/>
              </a:xfrm>
              <a:prstGeom prst="rect">
                <a:avLst/>
              </a:prstGeom>
              <a:ln w="12700" cap="flat">
                <a:noFill/>
                <a:miter lim="400000"/>
              </a:ln>
              <a:effectLst/>
            </p:spPr>
          </p:pic>
          <p:sp>
            <p:nvSpPr>
              <p:cNvPr id="259" name="Line"/>
              <p:cNvSpPr/>
              <p:nvPr/>
            </p:nvSpPr>
            <p:spPr>
              <a:xfrm>
                <a:off x="2740449" y="2695671"/>
                <a:ext cx="1" cy="344592"/>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lgn="l" defTabSz="642937">
                  <a:defRPr sz="1600">
                    <a:solidFill>
                      <a:srgbClr val="000000"/>
                    </a:solidFill>
                    <a:latin typeface="Helvetica"/>
                    <a:ea typeface="Helvetica"/>
                    <a:cs typeface="Helvetica"/>
                    <a:sym typeface="Helvetica"/>
                  </a:defRPr>
                </a:pPr>
              </a:p>
            </p:txBody>
          </p:sp>
          <p:pic>
            <p:nvPicPr>
              <p:cNvPr id="260" name="droppedImage.pdf" descr="droppedImage.pdf"/>
              <p:cNvPicPr>
                <a:picLocks noChangeAspect="0"/>
              </p:cNvPicPr>
              <p:nvPr/>
            </p:nvPicPr>
            <p:blipFill>
              <a:blip r:embed="rId10">
                <a:extLst/>
              </a:blip>
              <a:stretch>
                <a:fillRect/>
              </a:stretch>
            </p:blipFill>
            <p:spPr>
              <a:xfrm>
                <a:off x="2607417" y="3100924"/>
                <a:ext cx="299726" cy="481238"/>
              </a:xfrm>
              <a:prstGeom prst="rect">
                <a:avLst/>
              </a:prstGeom>
              <a:ln w="12700" cap="flat">
                <a:noFill/>
                <a:miter lim="400000"/>
              </a:ln>
              <a:effectLst/>
            </p:spPr>
          </p:pic>
          <p:pic>
            <p:nvPicPr>
              <p:cNvPr id="261" name="droppedImage.pdf" descr="droppedImage.pdf"/>
              <p:cNvPicPr>
                <a:picLocks noChangeAspect="0"/>
              </p:cNvPicPr>
              <p:nvPr/>
            </p:nvPicPr>
            <p:blipFill>
              <a:blip r:embed="rId11">
                <a:extLst/>
              </a:blip>
              <a:stretch>
                <a:fillRect/>
              </a:stretch>
            </p:blipFill>
            <p:spPr>
              <a:xfrm>
                <a:off x="4916077" y="3134604"/>
                <a:ext cx="374657" cy="329268"/>
              </a:xfrm>
              <a:prstGeom prst="rect">
                <a:avLst/>
              </a:prstGeom>
              <a:ln w="12700" cap="flat">
                <a:noFill/>
                <a:miter lim="400000"/>
              </a:ln>
              <a:effectLst/>
            </p:spPr>
          </p:pic>
          <p:pic>
            <p:nvPicPr>
              <p:cNvPr id="262" name="droppedImage.pdf" descr="droppedImage.pdf"/>
              <p:cNvPicPr>
                <a:picLocks noChangeAspect="0"/>
              </p:cNvPicPr>
              <p:nvPr/>
            </p:nvPicPr>
            <p:blipFill>
              <a:blip r:embed="rId12">
                <a:extLst/>
              </a:blip>
              <a:stretch>
                <a:fillRect/>
              </a:stretch>
            </p:blipFill>
            <p:spPr>
              <a:xfrm>
                <a:off x="0" y="3022243"/>
                <a:ext cx="849222" cy="329268"/>
              </a:xfrm>
              <a:prstGeom prst="rect">
                <a:avLst/>
              </a:prstGeom>
              <a:ln w="12700" cap="flat">
                <a:noFill/>
                <a:miter lim="400000"/>
              </a:ln>
              <a:effectLst/>
            </p:spPr>
          </p:pic>
          <p:sp>
            <p:nvSpPr>
              <p:cNvPr id="263" name="Line"/>
              <p:cNvSpPr/>
              <p:nvPr/>
            </p:nvSpPr>
            <p:spPr>
              <a:xfrm>
                <a:off x="4992363" y="2702242"/>
                <a:ext cx="1" cy="344592"/>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lgn="l" defTabSz="642937">
                  <a:defRPr sz="1600">
                    <a:solidFill>
                      <a:srgbClr val="000000"/>
                    </a:solidFill>
                    <a:latin typeface="Helvetica"/>
                    <a:ea typeface="Helvetica"/>
                    <a:cs typeface="Helvetica"/>
                    <a:sym typeface="Helvetica"/>
                  </a:defRPr>
                </a:pPr>
              </a:p>
            </p:txBody>
          </p:sp>
          <p:sp>
            <p:nvSpPr>
              <p:cNvPr id="264" name="Line"/>
              <p:cNvSpPr/>
              <p:nvPr/>
            </p:nvSpPr>
            <p:spPr>
              <a:xfrm flipH="1">
                <a:off x="554901" y="2508322"/>
                <a:ext cx="1" cy="344592"/>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lgn="l" defTabSz="642937">
                  <a:defRPr sz="1600">
                    <a:solidFill>
                      <a:srgbClr val="000000"/>
                    </a:solidFill>
                    <a:latin typeface="Helvetica"/>
                    <a:ea typeface="Helvetica"/>
                    <a:cs typeface="Helvetica"/>
                    <a:sym typeface="Helvetica"/>
                  </a:defRPr>
                </a:pPr>
              </a:p>
            </p:txBody>
          </p:sp>
          <p:pic>
            <p:nvPicPr>
              <p:cNvPr id="265" name="62iaV.pdf" descr="62iaV.pdf"/>
              <p:cNvPicPr>
                <a:picLocks noChangeAspect="0"/>
              </p:cNvPicPr>
              <p:nvPr/>
            </p:nvPicPr>
            <p:blipFill>
              <a:blip r:embed="rId13">
                <a:extLst/>
              </a:blip>
              <a:srcRect l="3709" t="0" r="0" b="0"/>
              <a:stretch>
                <a:fillRect/>
              </a:stretch>
            </p:blipFill>
            <p:spPr>
              <a:xfrm>
                <a:off x="589804" y="484500"/>
                <a:ext cx="4522932" cy="2312489"/>
              </a:xfrm>
              <a:prstGeom prst="rect">
                <a:avLst/>
              </a:prstGeom>
              <a:ln w="12700" cap="flat">
                <a:noFill/>
                <a:miter lim="400000"/>
              </a:ln>
              <a:effectLst/>
            </p:spPr>
          </p:pic>
          <p:sp>
            <p:nvSpPr>
              <p:cNvPr id="266" name="Group"/>
              <p:cNvSpPr/>
              <p:nvPr/>
            </p:nvSpPr>
            <p:spPr>
              <a:xfrm flipH="1">
                <a:off x="553800" y="155112"/>
                <a:ext cx="1" cy="2710500"/>
              </a:xfrm>
              <a:prstGeom prst="line">
                <a:avLst/>
              </a:prstGeom>
              <a:noFill/>
              <a:ln w="50800" cap="flat">
                <a:solidFill>
                  <a:srgbClr val="000000"/>
                </a:solidFill>
                <a:prstDash val="solid"/>
                <a:miter lim="400000"/>
                <a:headEnd type="stealth" w="med" len="med"/>
              </a:ln>
              <a:effectLst/>
            </p:spPr>
            <p:txBody>
              <a:bodyPr wrap="square" lIns="71437" tIns="71437" rIns="71437" bIns="71437" numCol="1" anchor="ctr">
                <a:noAutofit/>
              </a:bodyPr>
              <a:lstStyle/>
              <a:p>
                <a:pPr algn="l" defTabSz="642937">
                  <a:defRPr sz="1600">
                    <a:solidFill>
                      <a:srgbClr val="000000"/>
                    </a:solidFill>
                    <a:latin typeface="Helvetica"/>
                    <a:ea typeface="Helvetica"/>
                    <a:cs typeface="Helvetica"/>
                    <a:sym typeface="Helvetica"/>
                  </a:defRPr>
                </a:pPr>
              </a:p>
            </p:txBody>
          </p:sp>
          <p:sp>
            <p:nvSpPr>
              <p:cNvPr id="267" name="QCD vacuum energy"/>
              <p:cNvSpPr/>
              <p:nvPr/>
            </p:nvSpPr>
            <p:spPr>
              <a:xfrm>
                <a:off x="598482" y="0"/>
                <a:ext cx="3584585" cy="6207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l" defTabSz="821531">
                  <a:defRPr b="1" sz="3000">
                    <a:solidFill>
                      <a:srgbClr val="000000"/>
                    </a:solidFill>
                    <a:latin typeface="Arial Narrow"/>
                    <a:ea typeface="Arial Narrow"/>
                    <a:cs typeface="Arial Narrow"/>
                    <a:sym typeface="Arial Narrow"/>
                  </a:defRPr>
                </a:lvl1pPr>
              </a:lstStyle>
              <a:p>
                <a:pPr/>
                <a:r>
                  <a:t>QCD vacuum energy</a:t>
                </a:r>
              </a:p>
            </p:txBody>
          </p:sp>
        </p:grpSp>
        <p:sp>
          <p:nvSpPr>
            <p:cNvPr id="269" name="Circle"/>
            <p:cNvSpPr/>
            <p:nvPr/>
          </p:nvSpPr>
          <p:spPr>
            <a:xfrm>
              <a:off x="1295365" y="2775779"/>
              <a:ext cx="300436" cy="300435"/>
            </a:xfrm>
            <a:prstGeom prst="ellipse">
              <a:avLst/>
            </a:prstGeom>
            <a:solidFill>
              <a:schemeClr val="accent5">
                <a:hueOff val="-82419"/>
                <a:satOff val="-9513"/>
                <a:lumOff val="-16343"/>
              </a:schemeClr>
            </a:solidFill>
            <a:ln w="12700" cap="flat">
              <a:noFill/>
              <a:miter lim="400000"/>
            </a:ln>
            <a:effectLst/>
          </p:spPr>
          <p:txBody>
            <a:bodyPr wrap="square" lIns="71437" tIns="71437" rIns="71437" bIns="71437" numCol="1" anchor="ctr">
              <a:noAutofit/>
            </a:bodyPr>
            <a:lstStyle/>
            <a:p>
              <a:pPr defTabSz="821531">
                <a:defRPr sz="3000">
                  <a:solidFill>
                    <a:srgbClr val="FFFFFF"/>
                  </a:solidFill>
                  <a:latin typeface="Helvetica Neue Medium"/>
                  <a:ea typeface="Helvetica Neue Medium"/>
                  <a:cs typeface="Helvetica Neue Medium"/>
                  <a:sym typeface="Helvetica Neue Medium"/>
                </a:defRPr>
              </a:pPr>
            </a:p>
          </p:txBody>
        </p:sp>
      </p:grpSp>
      <p:grpSp>
        <p:nvGrpSpPr>
          <p:cNvPr id="305" name="Group"/>
          <p:cNvGrpSpPr/>
          <p:nvPr/>
        </p:nvGrpSpPr>
        <p:grpSpPr>
          <a:xfrm>
            <a:off x="330200" y="8091914"/>
            <a:ext cx="15802174" cy="5389724"/>
            <a:chOff x="0" y="279400"/>
            <a:chExt cx="15802173" cy="5389722"/>
          </a:xfrm>
        </p:grpSpPr>
        <p:sp>
          <p:nvSpPr>
            <p:cNvPr id="271" name="Rectangle"/>
            <p:cNvSpPr/>
            <p:nvPr/>
          </p:nvSpPr>
          <p:spPr>
            <a:xfrm>
              <a:off x="1270000" y="4260827"/>
              <a:ext cx="10462618" cy="1408296"/>
            </a:xfrm>
            <a:prstGeom prst="rect">
              <a:avLst/>
            </a:prstGeom>
            <a:solidFill>
              <a:srgbClr val="BCF5CC"/>
            </a:solidFill>
            <a:ln w="12700" cap="flat">
              <a:noFill/>
              <a:miter lim="400000"/>
            </a:ln>
            <a:effectLst/>
          </p:spPr>
          <p:txBody>
            <a:bodyPr wrap="square" lIns="71437" tIns="71437" rIns="71437" bIns="71437" numCol="1" anchor="ctr">
              <a:noAutofit/>
            </a:bodyPr>
            <a:lstStyle/>
            <a:p>
              <a:pPr defTabSz="821531">
                <a:defRPr sz="3000">
                  <a:solidFill>
                    <a:srgbClr val="FFFFFF"/>
                  </a:solidFill>
                  <a:latin typeface="Helvetica Neue Medium"/>
                  <a:ea typeface="Helvetica Neue Medium"/>
                  <a:cs typeface="Helvetica Neue Medium"/>
                  <a:sym typeface="Helvetica Neue Medium"/>
                </a:defRPr>
              </a:pPr>
            </a:p>
          </p:txBody>
        </p:sp>
        <p:grpSp>
          <p:nvGrpSpPr>
            <p:cNvPr id="302" name="Group"/>
            <p:cNvGrpSpPr/>
            <p:nvPr/>
          </p:nvGrpSpPr>
          <p:grpSpPr>
            <a:xfrm>
              <a:off x="0" y="852954"/>
              <a:ext cx="12724358" cy="3162301"/>
              <a:chOff x="0" y="0"/>
              <a:chExt cx="12724357" cy="3162300"/>
            </a:xfrm>
          </p:grpSpPr>
          <p:grpSp>
            <p:nvGrpSpPr>
              <p:cNvPr id="274" name="Group"/>
              <p:cNvGrpSpPr/>
              <p:nvPr/>
            </p:nvGrpSpPr>
            <p:grpSpPr>
              <a:xfrm>
                <a:off x="3314700" y="25400"/>
                <a:ext cx="2959101" cy="3136900"/>
                <a:chOff x="0" y="0"/>
                <a:chExt cx="2959100" cy="3136900"/>
              </a:xfrm>
            </p:grpSpPr>
            <p:sp>
              <p:nvSpPr>
                <p:cNvPr id="272" name="electron coupling"/>
                <p:cNvSpPr/>
                <p:nvPr/>
              </p:nvSpPr>
              <p:spPr>
                <a:xfrm>
                  <a:off x="0" y="11972"/>
                  <a:ext cx="2959101" cy="826131"/>
                </a:xfrm>
                <a:prstGeom prst="rect">
                  <a:avLst/>
                </a:prstGeom>
                <a:solidFill>
                  <a:srgbClr val="0096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b="1" sz="3000">
                      <a:solidFill>
                        <a:srgbClr val="000000"/>
                      </a:solidFill>
                      <a:latin typeface="Arial Narrow"/>
                      <a:ea typeface="Arial Narrow"/>
                      <a:cs typeface="Arial Narrow"/>
                      <a:sym typeface="Arial Narrow"/>
                    </a:defRPr>
                  </a:lvl1pPr>
                </a:lstStyle>
                <a:p>
                  <a:pPr/>
                  <a:r>
                    <a:t>electron coupling</a:t>
                  </a:r>
                </a:p>
              </p:txBody>
            </p:sp>
            <p:sp>
              <p:nvSpPr>
                <p:cNvPr id="273" name="Rectangle"/>
                <p:cNvSpPr/>
                <p:nvPr/>
              </p:nvSpPr>
              <p:spPr>
                <a:xfrm>
                  <a:off x="0" y="0"/>
                  <a:ext cx="2959101" cy="3136900"/>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grpSp>
            <p:nvGrpSpPr>
              <p:cNvPr id="277" name="Group"/>
              <p:cNvGrpSpPr/>
              <p:nvPr/>
            </p:nvGrpSpPr>
            <p:grpSpPr>
              <a:xfrm>
                <a:off x="0" y="12700"/>
                <a:ext cx="2908289" cy="3136900"/>
                <a:chOff x="0" y="0"/>
                <a:chExt cx="2908288" cy="3136900"/>
              </a:xfrm>
            </p:grpSpPr>
            <p:sp>
              <p:nvSpPr>
                <p:cNvPr id="275" name="photon coupling"/>
                <p:cNvSpPr/>
                <p:nvPr/>
              </p:nvSpPr>
              <p:spPr>
                <a:xfrm>
                  <a:off x="0" y="12700"/>
                  <a:ext cx="2898329" cy="876300"/>
                </a:xfrm>
                <a:prstGeom prst="rect">
                  <a:avLst/>
                </a:prstGeom>
                <a:solidFill>
                  <a:srgbClr val="ABF7C9"/>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b="1" sz="3000">
                      <a:solidFill>
                        <a:srgbClr val="000000"/>
                      </a:solidFill>
                      <a:latin typeface="Arial Narrow"/>
                      <a:ea typeface="Arial Narrow"/>
                      <a:cs typeface="Arial Narrow"/>
                      <a:sym typeface="Arial Narrow"/>
                    </a:defRPr>
                  </a:lvl1pPr>
                </a:lstStyle>
                <a:p>
                  <a:pPr/>
                  <a:r>
                    <a:t>photon coupling</a:t>
                  </a:r>
                </a:p>
              </p:txBody>
            </p:sp>
            <p:sp>
              <p:nvSpPr>
                <p:cNvPr id="276" name="Rectangle"/>
                <p:cNvSpPr/>
                <p:nvPr/>
              </p:nvSpPr>
              <p:spPr>
                <a:xfrm>
                  <a:off x="9959" y="0"/>
                  <a:ext cx="2898330" cy="3136900"/>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pic>
            <p:nvPicPr>
              <p:cNvPr id="278" name="droppedImage.pdf" descr="droppedImage.pdf"/>
              <p:cNvPicPr>
                <a:picLocks noChangeAspect="1"/>
              </p:cNvPicPr>
              <p:nvPr/>
            </p:nvPicPr>
            <p:blipFill>
              <a:blip r:embed="rId14">
                <a:extLst/>
              </a:blip>
              <a:stretch>
                <a:fillRect/>
              </a:stretch>
            </p:blipFill>
            <p:spPr>
              <a:xfrm>
                <a:off x="393700" y="1143000"/>
                <a:ext cx="1917700" cy="558800"/>
              </a:xfrm>
              <a:prstGeom prst="rect">
                <a:avLst/>
              </a:prstGeom>
              <a:ln w="12700" cap="flat">
                <a:noFill/>
                <a:miter lim="400000"/>
              </a:ln>
              <a:effectLst/>
            </p:spPr>
          </p:pic>
          <p:pic>
            <p:nvPicPr>
              <p:cNvPr id="279" name="droppedImage.pdf" descr="droppedImage.pdf"/>
              <p:cNvPicPr>
                <a:picLocks noChangeAspect="1"/>
              </p:cNvPicPr>
              <p:nvPr/>
            </p:nvPicPr>
            <p:blipFill>
              <a:blip r:embed="rId15">
                <a:extLst/>
              </a:blip>
              <a:stretch>
                <a:fillRect/>
              </a:stretch>
            </p:blipFill>
            <p:spPr>
              <a:xfrm>
                <a:off x="4025900" y="1206500"/>
                <a:ext cx="1320800" cy="330200"/>
              </a:xfrm>
              <a:prstGeom prst="rect">
                <a:avLst/>
              </a:prstGeom>
              <a:ln w="12700" cap="flat">
                <a:noFill/>
                <a:miter lim="400000"/>
              </a:ln>
              <a:effectLst/>
            </p:spPr>
          </p:pic>
          <p:grpSp>
            <p:nvGrpSpPr>
              <p:cNvPr id="282" name="Group"/>
              <p:cNvGrpSpPr/>
              <p:nvPr/>
            </p:nvGrpSpPr>
            <p:grpSpPr>
              <a:xfrm>
                <a:off x="6275058" y="25400"/>
                <a:ext cx="2970537" cy="3136900"/>
                <a:chOff x="0" y="0"/>
                <a:chExt cx="2970536" cy="3136900"/>
              </a:xfrm>
            </p:grpSpPr>
            <p:sp>
              <p:nvSpPr>
                <p:cNvPr id="280" name="nucleon coupling"/>
                <p:cNvSpPr/>
                <p:nvPr/>
              </p:nvSpPr>
              <p:spPr>
                <a:xfrm>
                  <a:off x="0" y="12700"/>
                  <a:ext cx="2959100" cy="825500"/>
                </a:xfrm>
                <a:prstGeom prst="rect">
                  <a:avLst/>
                </a:prstGeom>
                <a:solidFill>
                  <a:schemeClr val="accent4">
                    <a:hueOff val="-858837"/>
                    <a:lumOff val="-9791"/>
                  </a:schemeClr>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b="1" sz="3000">
                      <a:solidFill>
                        <a:srgbClr val="000000"/>
                      </a:solidFill>
                      <a:latin typeface="Arial Narrow"/>
                      <a:ea typeface="Arial Narrow"/>
                      <a:cs typeface="Arial Narrow"/>
                      <a:sym typeface="Arial Narrow"/>
                    </a:defRPr>
                  </a:lvl1pPr>
                </a:lstStyle>
                <a:p>
                  <a:pPr/>
                  <a:r>
                    <a:t>nucleon coupling</a:t>
                  </a:r>
                </a:p>
              </p:txBody>
            </p:sp>
            <p:sp>
              <p:nvSpPr>
                <p:cNvPr id="281" name="Rectangle"/>
                <p:cNvSpPr/>
                <p:nvPr/>
              </p:nvSpPr>
              <p:spPr>
                <a:xfrm>
                  <a:off x="8918" y="0"/>
                  <a:ext cx="2961619" cy="3136900"/>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pic>
            <p:nvPicPr>
              <p:cNvPr id="283" name="droppedImage.pdf" descr="droppedImage.pdf"/>
              <p:cNvPicPr>
                <a:picLocks noChangeAspect="1"/>
              </p:cNvPicPr>
              <p:nvPr/>
            </p:nvPicPr>
            <p:blipFill>
              <a:blip r:embed="rId16">
                <a:extLst/>
              </a:blip>
              <a:stretch>
                <a:fillRect/>
              </a:stretch>
            </p:blipFill>
            <p:spPr>
              <a:xfrm>
                <a:off x="6781800" y="1155700"/>
                <a:ext cx="1689100" cy="355600"/>
              </a:xfrm>
              <a:prstGeom prst="rect">
                <a:avLst/>
              </a:prstGeom>
              <a:ln w="12700" cap="flat">
                <a:noFill/>
                <a:miter lim="400000"/>
              </a:ln>
              <a:effectLst/>
            </p:spPr>
          </p:pic>
          <p:pic>
            <p:nvPicPr>
              <p:cNvPr id="284" name="Screen Shot 2017-03-31 at 00.49.17.png" descr="Screen Shot 2017-03-31 at 00.49.17.png"/>
              <p:cNvPicPr>
                <a:picLocks noChangeAspect="1"/>
              </p:cNvPicPr>
              <p:nvPr/>
            </p:nvPicPr>
            <p:blipFill>
              <a:blip r:embed="rId17">
                <a:extLst/>
              </a:blip>
              <a:stretch>
                <a:fillRect/>
              </a:stretch>
            </p:blipFill>
            <p:spPr>
              <a:xfrm>
                <a:off x="355600" y="1725145"/>
                <a:ext cx="2108200" cy="1147110"/>
              </a:xfrm>
              <a:prstGeom prst="rect">
                <a:avLst/>
              </a:prstGeom>
              <a:ln w="12700" cap="flat">
                <a:noFill/>
                <a:miter lim="400000"/>
              </a:ln>
              <a:effectLst/>
            </p:spPr>
          </p:pic>
          <p:grpSp>
            <p:nvGrpSpPr>
              <p:cNvPr id="289" name="Group"/>
              <p:cNvGrpSpPr/>
              <p:nvPr/>
            </p:nvGrpSpPr>
            <p:grpSpPr>
              <a:xfrm>
                <a:off x="3644900" y="1655464"/>
                <a:ext cx="2324371" cy="1354436"/>
                <a:chOff x="0" y="0"/>
                <a:chExt cx="2324370" cy="1354435"/>
              </a:xfrm>
            </p:grpSpPr>
            <p:pic>
              <p:nvPicPr>
                <p:cNvPr id="285" name="Screen Shot 2017-03-31 at 00.49.36.png" descr="Screen Shot 2017-03-31 at 00.49.36.png"/>
                <p:cNvPicPr>
                  <a:picLocks noChangeAspect="1"/>
                </p:cNvPicPr>
                <p:nvPr/>
              </p:nvPicPr>
              <p:blipFill>
                <a:blip r:embed="rId18">
                  <a:extLst/>
                </a:blip>
                <a:stretch>
                  <a:fillRect/>
                </a:stretch>
              </p:blipFill>
              <p:spPr>
                <a:xfrm>
                  <a:off x="0" y="700385"/>
                  <a:ext cx="2324371" cy="431801"/>
                </a:xfrm>
                <a:prstGeom prst="rect">
                  <a:avLst/>
                </a:prstGeom>
                <a:ln w="12700" cap="flat">
                  <a:noFill/>
                  <a:miter lim="400000"/>
                </a:ln>
                <a:effectLst/>
              </p:spPr>
            </p:pic>
            <p:sp>
              <p:nvSpPr>
                <p:cNvPr id="286" name="Line"/>
                <p:cNvSpPr/>
                <p:nvPr/>
              </p:nvSpPr>
              <p:spPr>
                <a:xfrm flipH="1">
                  <a:off x="1126926" y="0"/>
                  <a:ext cx="852240" cy="941686"/>
                </a:xfrm>
                <a:prstGeom prst="line">
                  <a:avLst/>
                </a:prstGeom>
                <a:noFill/>
                <a:ln w="25400" cap="flat">
                  <a:solidFill>
                    <a:srgbClr val="000000"/>
                  </a:solidFill>
                  <a:custDash>
                    <a:ds d="200000" sp="200000"/>
                  </a:custDash>
                  <a:miter lim="400000"/>
                </a:ln>
                <a:effectLst/>
              </p:spPr>
              <p:txBody>
                <a:bodyPr wrap="square" lIns="50800" tIns="50800" rIns="50800" bIns="50800" numCol="1" anchor="ctr">
                  <a:noAutofit/>
                </a:bodyPr>
                <a:lstStyle/>
                <a:p>
                  <a:pPr algn="l" defTabSz="457200">
                    <a:defRPr sz="1200">
                      <a:solidFill>
                        <a:srgbClr val="000000"/>
                      </a:solidFill>
                      <a:latin typeface="Helvetica"/>
                      <a:ea typeface="Helvetica"/>
                      <a:cs typeface="Helvetica"/>
                      <a:sym typeface="Helvetica"/>
                    </a:defRPr>
                  </a:pPr>
                </a:p>
              </p:txBody>
            </p:sp>
            <p:sp>
              <p:nvSpPr>
                <p:cNvPr id="287" name="Rectangle"/>
                <p:cNvSpPr/>
                <p:nvPr/>
              </p:nvSpPr>
              <p:spPr>
                <a:xfrm>
                  <a:off x="660400" y="960735"/>
                  <a:ext cx="673100" cy="3937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88" name="Rectangle"/>
                <p:cNvSpPr/>
                <p:nvPr/>
              </p:nvSpPr>
              <p:spPr>
                <a:xfrm>
                  <a:off x="889000" y="516235"/>
                  <a:ext cx="215900" cy="3937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grpSp>
            <p:nvGrpSpPr>
              <p:cNvPr id="292" name="Group"/>
              <p:cNvGrpSpPr/>
              <p:nvPr/>
            </p:nvGrpSpPr>
            <p:grpSpPr>
              <a:xfrm>
                <a:off x="9626077" y="0"/>
                <a:ext cx="3098281" cy="3136901"/>
                <a:chOff x="0" y="0"/>
                <a:chExt cx="3098279" cy="3136900"/>
              </a:xfrm>
            </p:grpSpPr>
            <p:sp>
              <p:nvSpPr>
                <p:cNvPr id="290" name="CP Neutron electric dipole"/>
                <p:cNvSpPr/>
                <p:nvPr/>
              </p:nvSpPr>
              <p:spPr>
                <a:xfrm>
                  <a:off x="12179" y="9014"/>
                  <a:ext cx="3086101" cy="889001"/>
                </a:xfrm>
                <a:prstGeom prst="rect">
                  <a:avLst/>
                </a:prstGeom>
                <a:solidFill>
                  <a:srgbClr val="FFFB00"/>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584200">
                    <a:defRPr b="1">
                      <a:solidFill>
                        <a:srgbClr val="000000"/>
                      </a:solidFill>
                      <a:latin typeface="Arial Narrow"/>
                      <a:ea typeface="Arial Narrow"/>
                      <a:cs typeface="Arial Narrow"/>
                      <a:sym typeface="Arial Narrow"/>
                    </a:defRPr>
                  </a:lvl1pPr>
                </a:lstStyle>
                <a:p>
                  <a:pPr/>
                  <a:r>
                    <a:t>CP Neutron electric dipole</a:t>
                  </a:r>
                </a:p>
              </p:txBody>
            </p:sp>
            <p:sp>
              <p:nvSpPr>
                <p:cNvPr id="291" name="Rectangle"/>
                <p:cNvSpPr/>
                <p:nvPr/>
              </p:nvSpPr>
              <p:spPr>
                <a:xfrm>
                  <a:off x="0" y="0"/>
                  <a:ext cx="3089228" cy="3136901"/>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pic>
            <p:nvPicPr>
              <p:cNvPr id="293" name="Screen Shot 2015-12-07 at 08.34.17.png" descr="Screen Shot 2015-12-07 at 08.34.17.png"/>
              <p:cNvPicPr>
                <a:picLocks noChangeAspect="1"/>
              </p:cNvPicPr>
              <p:nvPr/>
            </p:nvPicPr>
            <p:blipFill>
              <a:blip r:embed="rId19">
                <a:extLst/>
              </a:blip>
              <a:stretch>
                <a:fillRect/>
              </a:stretch>
            </p:blipFill>
            <p:spPr>
              <a:xfrm>
                <a:off x="11041253" y="1736230"/>
                <a:ext cx="750594" cy="1193801"/>
              </a:xfrm>
              <a:prstGeom prst="rect">
                <a:avLst/>
              </a:prstGeom>
              <a:ln w="12700" cap="flat">
                <a:noFill/>
                <a:miter lim="400000"/>
              </a:ln>
              <a:effectLst/>
            </p:spPr>
          </p:pic>
          <p:sp>
            <p:nvSpPr>
              <p:cNvPr id="294" name="X"/>
              <p:cNvSpPr/>
              <p:nvPr/>
            </p:nvSpPr>
            <p:spPr>
              <a:xfrm>
                <a:off x="10250537" y="2540000"/>
                <a:ext cx="273382"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584200">
                  <a:defRPr b="1" sz="2800">
                    <a:solidFill>
                      <a:srgbClr val="000000"/>
                    </a:solidFill>
                    <a:latin typeface="Arial Narrow"/>
                    <a:ea typeface="Arial Narrow"/>
                    <a:cs typeface="Arial Narrow"/>
                    <a:sym typeface="Arial Narrow"/>
                  </a:defRPr>
                </a:lvl1pPr>
              </a:lstStyle>
              <a:p>
                <a:pPr/>
                <a:r>
                  <a:t>X</a:t>
                </a:r>
              </a:p>
            </p:txBody>
          </p:sp>
          <p:pic>
            <p:nvPicPr>
              <p:cNvPr id="295" name="droppedImage.pdf" descr="droppedImage.pdf"/>
              <p:cNvPicPr>
                <a:picLocks noChangeAspect="1"/>
              </p:cNvPicPr>
              <p:nvPr/>
            </p:nvPicPr>
            <p:blipFill>
              <a:blip r:embed="rId20">
                <a:extLst/>
              </a:blip>
              <a:stretch>
                <a:fillRect/>
              </a:stretch>
            </p:blipFill>
            <p:spPr>
              <a:xfrm>
                <a:off x="9753600" y="1047750"/>
                <a:ext cx="2848656" cy="673100"/>
              </a:xfrm>
              <a:prstGeom prst="rect">
                <a:avLst/>
              </a:prstGeom>
              <a:ln w="12700" cap="flat">
                <a:noFill/>
                <a:miter lim="400000"/>
              </a:ln>
              <a:effectLst/>
            </p:spPr>
          </p:pic>
          <p:sp>
            <p:nvSpPr>
              <p:cNvPr id="296" name="Line"/>
              <p:cNvSpPr/>
              <p:nvPr/>
            </p:nvSpPr>
            <p:spPr>
              <a:xfrm flipH="1">
                <a:off x="9744521" y="221357"/>
                <a:ext cx="338734" cy="455960"/>
              </a:xfrm>
              <a:prstGeom prst="line">
                <a:avLst/>
              </a:prstGeom>
              <a:noFill/>
              <a:ln w="38100" cap="flat">
                <a:solidFill>
                  <a:srgbClr val="000000"/>
                </a:solidFill>
                <a:prstDash val="solid"/>
                <a:miter lim="400000"/>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p>
            </p:txBody>
          </p:sp>
          <p:grpSp>
            <p:nvGrpSpPr>
              <p:cNvPr id="301" name="Group"/>
              <p:cNvGrpSpPr/>
              <p:nvPr/>
            </p:nvGrpSpPr>
            <p:grpSpPr>
              <a:xfrm>
                <a:off x="6565900" y="1651000"/>
                <a:ext cx="2324371" cy="1354436"/>
                <a:chOff x="0" y="0"/>
                <a:chExt cx="2324370" cy="1354435"/>
              </a:xfrm>
            </p:grpSpPr>
            <p:pic>
              <p:nvPicPr>
                <p:cNvPr id="297" name="Screen Shot 2017-03-31 at 00.49.36.png" descr="Screen Shot 2017-03-31 at 00.49.36.png"/>
                <p:cNvPicPr>
                  <a:picLocks noChangeAspect="1"/>
                </p:cNvPicPr>
                <p:nvPr/>
              </p:nvPicPr>
              <p:blipFill>
                <a:blip r:embed="rId18">
                  <a:extLst/>
                </a:blip>
                <a:stretch>
                  <a:fillRect/>
                </a:stretch>
              </p:blipFill>
              <p:spPr>
                <a:xfrm>
                  <a:off x="0" y="700385"/>
                  <a:ext cx="2324371" cy="431801"/>
                </a:xfrm>
                <a:prstGeom prst="rect">
                  <a:avLst/>
                </a:prstGeom>
                <a:ln w="12700" cap="flat">
                  <a:noFill/>
                  <a:miter lim="400000"/>
                </a:ln>
                <a:effectLst/>
              </p:spPr>
            </p:pic>
            <p:sp>
              <p:nvSpPr>
                <p:cNvPr id="298" name="Line"/>
                <p:cNvSpPr/>
                <p:nvPr/>
              </p:nvSpPr>
              <p:spPr>
                <a:xfrm flipH="1">
                  <a:off x="1126926" y="0"/>
                  <a:ext cx="852240" cy="941686"/>
                </a:xfrm>
                <a:prstGeom prst="line">
                  <a:avLst/>
                </a:prstGeom>
                <a:noFill/>
                <a:ln w="25400" cap="flat">
                  <a:solidFill>
                    <a:srgbClr val="000000"/>
                  </a:solidFill>
                  <a:custDash>
                    <a:ds d="200000" sp="200000"/>
                  </a:custDash>
                  <a:miter lim="400000"/>
                </a:ln>
                <a:effectLst/>
              </p:spPr>
              <p:txBody>
                <a:bodyPr wrap="square" lIns="50800" tIns="50800" rIns="50800" bIns="50800" numCol="1" anchor="ctr">
                  <a:noAutofit/>
                </a:bodyPr>
                <a:lstStyle/>
                <a:p>
                  <a:pPr algn="l" defTabSz="457200">
                    <a:defRPr sz="1200">
                      <a:solidFill>
                        <a:srgbClr val="000000"/>
                      </a:solidFill>
                      <a:latin typeface="Helvetica"/>
                      <a:ea typeface="Helvetica"/>
                      <a:cs typeface="Helvetica"/>
                      <a:sym typeface="Helvetica"/>
                    </a:defRPr>
                  </a:pPr>
                </a:p>
              </p:txBody>
            </p:sp>
            <p:sp>
              <p:nvSpPr>
                <p:cNvPr id="299" name="Rectangle"/>
                <p:cNvSpPr/>
                <p:nvPr/>
              </p:nvSpPr>
              <p:spPr>
                <a:xfrm>
                  <a:off x="660400" y="960735"/>
                  <a:ext cx="673100" cy="3937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00" name="Rectangle"/>
                <p:cNvSpPr/>
                <p:nvPr/>
              </p:nvSpPr>
              <p:spPr>
                <a:xfrm>
                  <a:off x="889000" y="516235"/>
                  <a:ext cx="215900" cy="39370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grpSp>
        <p:sp>
          <p:nvSpPr>
            <p:cNvPr id="303" name="- Axion couplings with SM particles are also generic (shift-symmetry determines leading interactions)"/>
            <p:cNvSpPr/>
            <p:nvPr/>
          </p:nvSpPr>
          <p:spPr>
            <a:xfrm>
              <a:off x="139700" y="279400"/>
              <a:ext cx="15662474"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584200">
                <a:defRPr b="1" sz="3100">
                  <a:solidFill>
                    <a:srgbClr val="000000"/>
                  </a:solidFill>
                  <a:latin typeface="Arial Narrow"/>
                  <a:ea typeface="Arial Narrow"/>
                  <a:cs typeface="Arial Narrow"/>
                  <a:sym typeface="Arial Narrow"/>
                </a:defRPr>
              </a:lvl1pPr>
            </a:lstStyle>
            <a:p>
              <a:pPr/>
              <a:r>
                <a:t>- Axion couplings with SM particles are also generic (shift-symmetry determines leading interactions)</a:t>
              </a:r>
            </a:p>
          </p:txBody>
        </p:sp>
        <p:pic>
          <p:nvPicPr>
            <p:cNvPr id="304" name="cal_L_a_gamma_=_.pdf" descr="cal_L_a_gamma_=_.pdf"/>
            <p:cNvPicPr>
              <a:picLocks noChangeAspect="1"/>
            </p:cNvPicPr>
            <p:nvPr/>
          </p:nvPicPr>
          <p:blipFill>
            <a:blip r:embed="rId21">
              <a:extLst/>
            </a:blip>
            <a:stretch>
              <a:fillRect/>
            </a:stretch>
          </p:blipFill>
          <p:spPr>
            <a:xfrm>
              <a:off x="1676201" y="4501302"/>
              <a:ext cx="9524604" cy="927346"/>
            </a:xfrm>
            <a:prstGeom prst="rect">
              <a:avLst/>
            </a:prstGeom>
            <a:ln w="12700" cap="flat">
              <a:noFill/>
              <a:miter lim="400000"/>
            </a:ln>
            <a:effectLst/>
          </p:spPr>
        </p:pic>
      </p:grpSp>
      <p:grpSp>
        <p:nvGrpSpPr>
          <p:cNvPr id="341" name="Group"/>
          <p:cNvGrpSpPr/>
          <p:nvPr/>
        </p:nvGrpSpPr>
        <p:grpSpPr>
          <a:xfrm>
            <a:off x="12825114" y="2709549"/>
            <a:ext cx="15908117" cy="13866875"/>
            <a:chOff x="105568" y="-139762"/>
            <a:chExt cx="15908115" cy="13866874"/>
          </a:xfrm>
        </p:grpSpPr>
        <p:pic>
          <p:nvPicPr>
            <p:cNvPr id="306" name="48384.ngsversion.1492468204477.adapt.1900.1.jpg" descr="48384.ngsversion.1492468204477.adapt.1900.1.jpg"/>
            <p:cNvPicPr>
              <a:picLocks noChangeAspect="0"/>
            </p:cNvPicPr>
            <p:nvPr/>
          </p:nvPicPr>
          <p:blipFill>
            <a:blip r:embed="rId22">
              <a:extLst/>
            </a:blip>
            <a:stretch>
              <a:fillRect/>
            </a:stretch>
          </p:blipFill>
          <p:spPr>
            <a:xfrm>
              <a:off x="105568" y="-139763"/>
              <a:ext cx="13289141" cy="13866876"/>
            </a:xfrm>
            <a:prstGeom prst="rect">
              <a:avLst/>
            </a:prstGeom>
            <a:effectLst>
              <a:reflection blurRad="0" stA="50000" stPos="0" endA="0" endPos="40000" dist="0" dir="5400000" fadeDir="5400000" sx="100000" sy="-100000" kx="0" ky="0" algn="bl" rotWithShape="0"/>
            </a:effectLst>
          </p:spPr>
        </p:pic>
        <p:grpSp>
          <p:nvGrpSpPr>
            <p:cNvPr id="339" name="Group"/>
            <p:cNvGrpSpPr/>
            <p:nvPr/>
          </p:nvGrpSpPr>
          <p:grpSpPr>
            <a:xfrm>
              <a:off x="3707384" y="4292663"/>
              <a:ext cx="12306301" cy="6636664"/>
              <a:chOff x="0" y="0"/>
              <a:chExt cx="12306300" cy="6636663"/>
            </a:xfrm>
          </p:grpSpPr>
          <p:sp>
            <p:nvSpPr>
              <p:cNvPr id="307" name="3 - Relic oscillations of the axion-field ..."/>
              <p:cNvSpPr/>
              <p:nvPr/>
            </p:nvSpPr>
            <p:spPr>
              <a:xfrm>
                <a:off x="0" y="1271371"/>
                <a:ext cx="1230630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defTabSz="584200">
                  <a:defRPr b="1">
                    <a:solidFill>
                      <a:srgbClr val="FFFFFF"/>
                    </a:solidFill>
                    <a:latin typeface="Arial Narrow"/>
                    <a:ea typeface="Arial Narrow"/>
                    <a:cs typeface="Arial Narrow"/>
                    <a:sym typeface="Arial Narrow"/>
                  </a:defRPr>
                </a:lvl1pPr>
              </a:lstStyle>
              <a:p>
                <a:pPr/>
                <a:r>
                  <a:t>3 - Relic oscillations of the axion-field ...</a:t>
                </a:r>
              </a:p>
            </p:txBody>
          </p:sp>
          <p:pic>
            <p:nvPicPr>
              <p:cNvPr id="308" name="Screenshot 2019-04-01 at 11.26.49.png" descr="Screenshot 2019-04-01 at 11.26.49.png"/>
              <p:cNvPicPr>
                <a:picLocks noChangeAspect="1"/>
              </p:cNvPicPr>
              <p:nvPr/>
            </p:nvPicPr>
            <p:blipFill>
              <a:blip r:embed="rId23">
                <a:extLst/>
              </a:blip>
              <a:stretch>
                <a:fillRect/>
              </a:stretch>
            </p:blipFill>
            <p:spPr>
              <a:xfrm>
                <a:off x="6274429" y="4186585"/>
                <a:ext cx="1153741" cy="1651508"/>
              </a:xfrm>
              <a:prstGeom prst="rect">
                <a:avLst/>
              </a:prstGeom>
              <a:ln w="12700" cap="flat">
                <a:noFill/>
                <a:miter lim="400000"/>
              </a:ln>
              <a:effectLst/>
            </p:spPr>
          </p:pic>
          <p:pic>
            <p:nvPicPr>
              <p:cNvPr id="309" name="dine.jpg" descr="dine.jpg"/>
              <p:cNvPicPr>
                <a:picLocks noChangeAspect="1"/>
              </p:cNvPicPr>
              <p:nvPr/>
            </p:nvPicPr>
            <p:blipFill>
              <a:blip r:embed="rId24">
                <a:extLst/>
              </a:blip>
              <a:srcRect l="18458" t="1665" r="18458" b="9698"/>
              <a:stretch>
                <a:fillRect/>
              </a:stretch>
            </p:blipFill>
            <p:spPr>
              <a:xfrm>
                <a:off x="1997300" y="4449508"/>
                <a:ext cx="1171914" cy="1500554"/>
              </a:xfrm>
              <a:prstGeom prst="rect">
                <a:avLst/>
              </a:prstGeom>
              <a:ln w="12700" cap="flat">
                <a:noFill/>
                <a:miter lim="400000"/>
              </a:ln>
              <a:effectLst/>
            </p:spPr>
          </p:pic>
          <p:pic>
            <p:nvPicPr>
              <p:cNvPr id="310" name="01_wise.jpg" descr="01_wise.jpg"/>
              <p:cNvPicPr>
                <a:picLocks noChangeAspect="1"/>
              </p:cNvPicPr>
              <p:nvPr/>
            </p:nvPicPr>
            <p:blipFill>
              <a:blip r:embed="rId25">
                <a:extLst/>
              </a:blip>
              <a:stretch>
                <a:fillRect/>
              </a:stretch>
            </p:blipFill>
            <p:spPr>
              <a:xfrm>
                <a:off x="2163653" y="2003120"/>
                <a:ext cx="1153742" cy="1584471"/>
              </a:xfrm>
              <a:prstGeom prst="rect">
                <a:avLst/>
              </a:prstGeom>
              <a:ln w="12700" cap="flat">
                <a:noFill/>
                <a:miter lim="400000"/>
              </a:ln>
              <a:effectLst/>
            </p:spPr>
          </p:pic>
          <p:pic>
            <p:nvPicPr>
              <p:cNvPr id="311" name="fa-wilczek.jpg" descr="fa-wilczek.jpg"/>
              <p:cNvPicPr>
                <a:picLocks noChangeAspect="1"/>
              </p:cNvPicPr>
              <p:nvPr/>
            </p:nvPicPr>
            <p:blipFill>
              <a:blip r:embed="rId26">
                <a:extLst/>
              </a:blip>
              <a:stretch>
                <a:fillRect/>
              </a:stretch>
            </p:blipFill>
            <p:spPr>
              <a:xfrm>
                <a:off x="3868996" y="1944974"/>
                <a:ext cx="1059256" cy="1584471"/>
              </a:xfrm>
              <a:prstGeom prst="rect">
                <a:avLst/>
              </a:prstGeom>
              <a:ln w="12700" cap="flat">
                <a:noFill/>
                <a:miter lim="400000"/>
              </a:ln>
              <a:effectLst/>
            </p:spPr>
          </p:pic>
          <p:pic>
            <p:nvPicPr>
              <p:cNvPr id="312" name="jphead.jpg" descr="jphead.jpg"/>
              <p:cNvPicPr>
                <a:picLocks noChangeAspect="1"/>
              </p:cNvPicPr>
              <p:nvPr/>
            </p:nvPicPr>
            <p:blipFill>
              <a:blip r:embed="rId27">
                <a:extLst/>
              </a:blip>
              <a:stretch>
                <a:fillRect/>
              </a:stretch>
            </p:blipFill>
            <p:spPr>
              <a:xfrm>
                <a:off x="486133" y="1969944"/>
                <a:ext cx="1171998" cy="1701771"/>
              </a:xfrm>
              <a:prstGeom prst="rect">
                <a:avLst/>
              </a:prstGeom>
              <a:ln w="12700" cap="flat">
                <a:noFill/>
                <a:miter lim="400000"/>
              </a:ln>
              <a:effectLst/>
            </p:spPr>
          </p:pic>
          <p:pic>
            <p:nvPicPr>
              <p:cNvPr id="313" name="Screenshot 2019-04-01 at 11.35.45.png" descr="Screenshot 2019-04-01 at 11.35.45.png"/>
              <p:cNvPicPr>
                <a:picLocks noChangeAspect="1"/>
              </p:cNvPicPr>
              <p:nvPr/>
            </p:nvPicPr>
            <p:blipFill>
              <a:blip r:embed="rId28">
                <a:extLst/>
              </a:blip>
              <a:stretch>
                <a:fillRect/>
              </a:stretch>
            </p:blipFill>
            <p:spPr>
              <a:xfrm>
                <a:off x="398313" y="4520653"/>
                <a:ext cx="1259818" cy="1432734"/>
              </a:xfrm>
              <a:prstGeom prst="rect">
                <a:avLst/>
              </a:prstGeom>
              <a:ln w="12700" cap="flat">
                <a:noFill/>
                <a:miter lim="400000"/>
              </a:ln>
              <a:effectLst/>
            </p:spPr>
          </p:pic>
          <p:sp>
            <p:nvSpPr>
              <p:cNvPr id="314" name="J. Preskill"/>
              <p:cNvSpPr txBox="1"/>
              <p:nvPr/>
            </p:nvSpPr>
            <p:spPr>
              <a:xfrm>
                <a:off x="531497" y="3929258"/>
                <a:ext cx="1323503"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1531">
                  <a:defRPr b="1" i="1">
                    <a:solidFill>
                      <a:schemeClr val="accent4">
                        <a:hueOff val="-858837"/>
                        <a:lumOff val="-9791"/>
                      </a:schemeClr>
                    </a:solidFill>
                    <a:latin typeface="Arial Narrow"/>
                    <a:ea typeface="Arial Narrow"/>
                    <a:cs typeface="Arial Narrow"/>
                    <a:sym typeface="Arial Narrow"/>
                  </a:defRPr>
                </a:lvl1pPr>
              </a:lstStyle>
              <a:p>
                <a:pPr/>
                <a:r>
                  <a:t>J. Preskill</a:t>
                </a:r>
              </a:p>
            </p:txBody>
          </p:sp>
          <p:sp>
            <p:nvSpPr>
              <p:cNvPr id="315" name="M. Wise"/>
              <p:cNvSpPr txBox="1"/>
              <p:nvPr/>
            </p:nvSpPr>
            <p:spPr>
              <a:xfrm>
                <a:off x="2309497" y="3916558"/>
                <a:ext cx="1323503"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1531">
                  <a:defRPr b="1" i="1">
                    <a:solidFill>
                      <a:schemeClr val="accent4">
                        <a:hueOff val="-858837"/>
                        <a:lumOff val="-9791"/>
                      </a:schemeClr>
                    </a:solidFill>
                    <a:latin typeface="Arial Narrow"/>
                    <a:ea typeface="Arial Narrow"/>
                    <a:cs typeface="Arial Narrow"/>
                    <a:sym typeface="Arial Narrow"/>
                  </a:defRPr>
                </a:lvl1pPr>
              </a:lstStyle>
              <a:p>
                <a:pPr/>
                <a:r>
                  <a:t>M. Wise</a:t>
                </a:r>
              </a:p>
            </p:txBody>
          </p:sp>
          <p:sp>
            <p:nvSpPr>
              <p:cNvPr id="316" name="F. Wilczek"/>
              <p:cNvSpPr txBox="1"/>
              <p:nvPr/>
            </p:nvSpPr>
            <p:spPr>
              <a:xfrm>
                <a:off x="4087497" y="3929258"/>
                <a:ext cx="1323503"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1531">
                  <a:defRPr b="1" i="1">
                    <a:solidFill>
                      <a:schemeClr val="accent4">
                        <a:hueOff val="-858837"/>
                        <a:lumOff val="-9791"/>
                      </a:schemeClr>
                    </a:solidFill>
                    <a:latin typeface="Arial Narrow"/>
                    <a:ea typeface="Arial Narrow"/>
                    <a:cs typeface="Arial Narrow"/>
                    <a:sym typeface="Arial Narrow"/>
                  </a:defRPr>
                </a:lvl1pPr>
              </a:lstStyle>
              <a:p>
                <a:pPr/>
                <a:r>
                  <a:t>F. Wilczek</a:t>
                </a:r>
              </a:p>
            </p:txBody>
          </p:sp>
          <p:sp>
            <p:nvSpPr>
              <p:cNvPr id="317" name="W. Fischler"/>
              <p:cNvSpPr txBox="1"/>
              <p:nvPr/>
            </p:nvSpPr>
            <p:spPr>
              <a:xfrm>
                <a:off x="531497" y="6001945"/>
                <a:ext cx="1323503"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1531">
                  <a:defRPr b="1" i="1">
                    <a:solidFill>
                      <a:schemeClr val="accent1">
                        <a:lumOff val="16847"/>
                      </a:schemeClr>
                    </a:solidFill>
                    <a:latin typeface="Arial Narrow"/>
                    <a:ea typeface="Arial Narrow"/>
                    <a:cs typeface="Arial Narrow"/>
                    <a:sym typeface="Arial Narrow"/>
                  </a:defRPr>
                </a:lvl1pPr>
              </a:lstStyle>
              <a:p>
                <a:pPr/>
                <a:r>
                  <a:t>W. Fischler</a:t>
                </a:r>
              </a:p>
            </p:txBody>
          </p:sp>
          <p:sp>
            <p:nvSpPr>
              <p:cNvPr id="318" name="M. Dine"/>
              <p:cNvSpPr txBox="1"/>
              <p:nvPr/>
            </p:nvSpPr>
            <p:spPr>
              <a:xfrm>
                <a:off x="2078772" y="6001945"/>
                <a:ext cx="1323502"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1531">
                  <a:defRPr b="1" i="1">
                    <a:solidFill>
                      <a:schemeClr val="accent1">
                        <a:lumOff val="16847"/>
                      </a:schemeClr>
                    </a:solidFill>
                    <a:latin typeface="Arial Narrow"/>
                    <a:ea typeface="Arial Narrow"/>
                    <a:cs typeface="Arial Narrow"/>
                    <a:sym typeface="Arial Narrow"/>
                  </a:defRPr>
                </a:lvl1pPr>
              </a:lstStyle>
              <a:p>
                <a:pPr/>
                <a:r>
                  <a:t>M. Dine</a:t>
                </a:r>
              </a:p>
            </p:txBody>
          </p:sp>
          <p:sp>
            <p:nvSpPr>
              <p:cNvPr id="319" name="P. Sikivie"/>
              <p:cNvSpPr txBox="1"/>
              <p:nvPr/>
            </p:nvSpPr>
            <p:spPr>
              <a:xfrm>
                <a:off x="6304199" y="5804853"/>
                <a:ext cx="1323503" cy="482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1531">
                  <a:defRPr b="1" i="1">
                    <a:solidFill>
                      <a:schemeClr val="accent3">
                        <a:hueOff val="-274225"/>
                        <a:satOff val="26768"/>
                        <a:lumOff val="11368"/>
                      </a:schemeClr>
                    </a:solidFill>
                    <a:latin typeface="Arial Narrow"/>
                    <a:ea typeface="Arial Narrow"/>
                    <a:cs typeface="Arial Narrow"/>
                    <a:sym typeface="Arial Narrow"/>
                  </a:defRPr>
                </a:lvl1pPr>
              </a:lstStyle>
              <a:p>
                <a:pPr/>
                <a:r>
                  <a:t>P. Sikivie</a:t>
                </a:r>
              </a:p>
            </p:txBody>
          </p:sp>
          <p:sp>
            <p:nvSpPr>
              <p:cNvPr id="320" name="Line"/>
              <p:cNvSpPr/>
              <p:nvPr/>
            </p:nvSpPr>
            <p:spPr>
              <a:xfrm flipH="1">
                <a:off x="599435" y="6213748"/>
                <a:ext cx="6982403" cy="1"/>
              </a:xfrm>
              <a:prstGeom prst="line">
                <a:avLst/>
              </a:prstGeom>
              <a:noFill/>
              <a:ln w="50800" cap="flat">
                <a:solidFill>
                  <a:srgbClr val="000000"/>
                </a:solidFill>
                <a:prstDash val="solid"/>
                <a:miter lim="400000"/>
                <a:headEnd type="stealth" w="med" len="med"/>
                <a:tailEnd type="triangle" w="med" len="med"/>
              </a:ln>
              <a:effectLst/>
            </p:spPr>
            <p:txBody>
              <a:bodyPr wrap="square" lIns="71437" tIns="71437" rIns="71437" bIns="71437" numCol="1" anchor="ctr">
                <a:noAutofit/>
              </a:bodyPr>
              <a:lstStyle/>
              <a:p>
                <a:pPr algn="l" defTabSz="642937">
                  <a:defRPr sz="1600">
                    <a:solidFill>
                      <a:srgbClr val="000000"/>
                    </a:solidFill>
                    <a:latin typeface="Helvetica"/>
                    <a:ea typeface="Helvetica"/>
                    <a:cs typeface="Helvetica"/>
                    <a:sym typeface="Helvetica"/>
                  </a:defRPr>
                </a:pPr>
              </a:p>
            </p:txBody>
          </p:sp>
          <p:pic>
            <p:nvPicPr>
              <p:cNvPr id="321" name="droppedImage.pdf" descr="droppedImage.pdf"/>
              <p:cNvPicPr>
                <a:picLocks noChangeAspect="0"/>
              </p:cNvPicPr>
              <p:nvPr/>
            </p:nvPicPr>
            <p:blipFill>
              <a:blip r:embed="rId9">
                <a:extLst/>
              </a:blip>
              <a:stretch>
                <a:fillRect/>
              </a:stretch>
            </p:blipFill>
            <p:spPr>
              <a:xfrm>
                <a:off x="7831665" y="5448378"/>
                <a:ext cx="506046" cy="895311"/>
              </a:xfrm>
              <a:prstGeom prst="rect">
                <a:avLst/>
              </a:prstGeom>
              <a:ln w="12700" cap="flat">
                <a:noFill/>
                <a:miter lim="400000"/>
              </a:ln>
              <a:effectLst/>
            </p:spPr>
          </p:pic>
          <p:sp>
            <p:nvSpPr>
              <p:cNvPr id="322" name="Line"/>
              <p:cNvSpPr/>
              <p:nvPr/>
            </p:nvSpPr>
            <p:spPr>
              <a:xfrm>
                <a:off x="4064407" y="6096968"/>
                <a:ext cx="1" cy="529597"/>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lgn="l" defTabSz="642937">
                  <a:defRPr sz="1600">
                    <a:solidFill>
                      <a:srgbClr val="000000"/>
                    </a:solidFill>
                    <a:latin typeface="Helvetica"/>
                    <a:ea typeface="Helvetica"/>
                    <a:cs typeface="Helvetica"/>
                    <a:sym typeface="Helvetica"/>
                  </a:defRPr>
                </a:pPr>
              </a:p>
            </p:txBody>
          </p:sp>
          <p:sp>
            <p:nvSpPr>
              <p:cNvPr id="323" name="Line"/>
              <p:cNvSpPr/>
              <p:nvPr/>
            </p:nvSpPr>
            <p:spPr>
              <a:xfrm>
                <a:off x="7573988" y="6107068"/>
                <a:ext cx="1" cy="529596"/>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lgn="l" defTabSz="642937">
                  <a:defRPr sz="1600">
                    <a:solidFill>
                      <a:srgbClr val="000000"/>
                    </a:solidFill>
                    <a:latin typeface="Helvetica"/>
                    <a:ea typeface="Helvetica"/>
                    <a:cs typeface="Helvetica"/>
                    <a:sym typeface="Helvetica"/>
                  </a:defRPr>
                </a:pPr>
              </a:p>
            </p:txBody>
          </p:sp>
          <p:sp>
            <p:nvSpPr>
              <p:cNvPr id="324" name="Line"/>
              <p:cNvSpPr/>
              <p:nvPr/>
            </p:nvSpPr>
            <p:spPr>
              <a:xfrm flipH="1">
                <a:off x="658256" y="5809035"/>
                <a:ext cx="1" cy="529597"/>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lgn="l" defTabSz="642937">
                  <a:defRPr sz="1600">
                    <a:solidFill>
                      <a:srgbClr val="000000"/>
                    </a:solidFill>
                    <a:latin typeface="Helvetica"/>
                    <a:ea typeface="Helvetica"/>
                    <a:cs typeface="Helvetica"/>
                    <a:sym typeface="Helvetica"/>
                  </a:defRPr>
                </a:pPr>
              </a:p>
            </p:txBody>
          </p:sp>
          <p:pic>
            <p:nvPicPr>
              <p:cNvPr id="325" name="62iaV.pdf" descr="62iaV.pdf"/>
              <p:cNvPicPr>
                <a:picLocks noChangeAspect="0"/>
              </p:cNvPicPr>
              <p:nvPr/>
            </p:nvPicPr>
            <p:blipFill>
              <a:blip r:embed="rId13">
                <a:extLst/>
              </a:blip>
              <a:srcRect l="3709" t="0" r="0" b="0"/>
              <a:stretch>
                <a:fillRect/>
              </a:stretch>
            </p:blipFill>
            <p:spPr>
              <a:xfrm>
                <a:off x="712650" y="2698664"/>
                <a:ext cx="7048938" cy="3554017"/>
              </a:xfrm>
              <a:prstGeom prst="rect">
                <a:avLst/>
              </a:prstGeom>
              <a:ln w="12700" cap="flat">
                <a:noFill/>
                <a:miter lim="400000"/>
              </a:ln>
              <a:effectLst/>
            </p:spPr>
          </p:pic>
          <p:sp>
            <p:nvSpPr>
              <p:cNvPr id="326" name="Group"/>
              <p:cNvSpPr/>
              <p:nvPr/>
            </p:nvSpPr>
            <p:spPr>
              <a:xfrm flipH="1">
                <a:off x="656540" y="2192435"/>
                <a:ext cx="1" cy="4165712"/>
              </a:xfrm>
              <a:prstGeom prst="line">
                <a:avLst/>
              </a:prstGeom>
              <a:noFill/>
              <a:ln w="50800" cap="flat">
                <a:solidFill>
                  <a:srgbClr val="000000"/>
                </a:solidFill>
                <a:prstDash val="solid"/>
                <a:miter lim="400000"/>
                <a:headEnd type="stealth" w="med" len="med"/>
              </a:ln>
              <a:effectLst/>
            </p:spPr>
            <p:txBody>
              <a:bodyPr wrap="square" lIns="71437" tIns="71437" rIns="71437" bIns="71437" numCol="1" anchor="ctr">
                <a:noAutofit/>
              </a:bodyPr>
              <a:lstStyle/>
              <a:p>
                <a:pPr algn="l" defTabSz="642937">
                  <a:defRPr sz="1600">
                    <a:solidFill>
                      <a:srgbClr val="000000"/>
                    </a:solidFill>
                    <a:latin typeface="Helvetica"/>
                    <a:ea typeface="Helvetica"/>
                    <a:cs typeface="Helvetica"/>
                    <a:sym typeface="Helvetica"/>
                  </a:defRPr>
                </a:pPr>
              </a:p>
            </p:txBody>
          </p:sp>
          <p:sp>
            <p:nvSpPr>
              <p:cNvPr id="327" name="generated by QCD!"/>
              <p:cNvSpPr/>
              <p:nvPr/>
            </p:nvSpPr>
            <p:spPr>
              <a:xfrm>
                <a:off x="8961145" y="2749369"/>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821531">
                  <a:defRPr b="1" sz="3200">
                    <a:solidFill>
                      <a:srgbClr val="000000"/>
                    </a:solidFill>
                    <a:latin typeface="Arial Narrow"/>
                    <a:ea typeface="Arial Narrow"/>
                    <a:cs typeface="Arial Narrow"/>
                    <a:sym typeface="Arial Narrow"/>
                  </a:defRPr>
                </a:lvl1pPr>
              </a:lstStyle>
              <a:p>
                <a:pPr/>
                <a:r>
                  <a:t>generated by QCD!</a:t>
                </a:r>
              </a:p>
            </p:txBody>
          </p:sp>
          <p:sp>
            <p:nvSpPr>
              <p:cNvPr id="328" name="Line"/>
              <p:cNvSpPr/>
              <p:nvPr/>
            </p:nvSpPr>
            <p:spPr>
              <a:xfrm flipH="1">
                <a:off x="7907442" y="2767227"/>
                <a:ext cx="833864" cy="2"/>
              </a:xfrm>
              <a:prstGeom prst="line">
                <a:avLst/>
              </a:prstGeom>
              <a:noFill/>
              <a:ln w="50800" cap="flat">
                <a:solidFill>
                  <a:srgbClr val="000000"/>
                </a:solidFill>
                <a:prstDash val="solid"/>
                <a:miter lim="400000"/>
                <a:headEnd type="stealth" w="med" len="med"/>
              </a:ln>
              <a:effectLst/>
            </p:spPr>
            <p:txBody>
              <a:bodyPr wrap="square" lIns="71437" tIns="71437" rIns="71437" bIns="71437" numCol="1" anchor="ctr">
                <a:noAutofit/>
              </a:bodyPr>
              <a:lstStyle/>
              <a:p>
                <a:pPr algn="l" defTabSz="642937">
                  <a:defRPr sz="1600">
                    <a:solidFill>
                      <a:srgbClr val="000000"/>
                    </a:solidFill>
                    <a:latin typeface="Helvetica"/>
                    <a:ea typeface="Helvetica"/>
                    <a:cs typeface="Helvetica"/>
                    <a:sym typeface="Helvetica"/>
                  </a:defRPr>
                </a:pPr>
              </a:p>
            </p:txBody>
          </p:sp>
          <p:pic>
            <p:nvPicPr>
              <p:cNvPr id="329" name="AXR46RQ=.pdf" descr="AXR46RQ=.pdf"/>
              <p:cNvPicPr>
                <a:picLocks noChangeAspect="0"/>
              </p:cNvPicPr>
              <p:nvPr/>
            </p:nvPicPr>
            <p:blipFill>
              <a:blip r:embed="rId29">
                <a:extLst/>
              </a:blip>
              <a:srcRect l="0" t="3737" r="0" b="0"/>
              <a:stretch>
                <a:fillRect/>
              </a:stretch>
            </p:blipFill>
            <p:spPr>
              <a:xfrm rot="5400000">
                <a:off x="3160863" y="2995378"/>
                <a:ext cx="3131352" cy="3271144"/>
              </a:xfrm>
              <a:prstGeom prst="rect">
                <a:avLst/>
              </a:prstGeom>
              <a:ln w="12700" cap="flat">
                <a:noFill/>
                <a:miter lim="400000"/>
              </a:ln>
              <a:effectLst/>
            </p:spPr>
          </p:pic>
          <p:grpSp>
            <p:nvGrpSpPr>
              <p:cNvPr id="338" name="Group"/>
              <p:cNvGrpSpPr/>
              <p:nvPr/>
            </p:nvGrpSpPr>
            <p:grpSpPr>
              <a:xfrm>
                <a:off x="3389101" y="-1"/>
                <a:ext cx="4011725" cy="6146383"/>
                <a:chOff x="0" y="0"/>
                <a:chExt cx="4011724" cy="6146381"/>
              </a:xfrm>
            </p:grpSpPr>
            <p:sp>
              <p:nvSpPr>
                <p:cNvPr id="330" name="Line"/>
                <p:cNvSpPr/>
                <p:nvPr/>
              </p:nvSpPr>
              <p:spPr>
                <a:xfrm>
                  <a:off x="0" y="5799823"/>
                  <a:ext cx="1323502" cy="346559"/>
                </a:xfrm>
                <a:custGeom>
                  <a:avLst/>
                  <a:gdLst/>
                  <a:ahLst/>
                  <a:cxnLst>
                    <a:cxn ang="0">
                      <a:pos x="wd2" y="hd2"/>
                    </a:cxn>
                    <a:cxn ang="5400000">
                      <a:pos x="wd2" y="hd2"/>
                    </a:cxn>
                    <a:cxn ang="10800000">
                      <a:pos x="wd2" y="hd2"/>
                    </a:cxn>
                    <a:cxn ang="16200000">
                      <a:pos x="wd2" y="hd2"/>
                    </a:cxn>
                  </a:cxnLst>
                  <a:rect l="0" t="0" r="r" b="b"/>
                  <a:pathLst>
                    <a:path w="21600" h="10093" fill="norm" stroke="1" extrusionOk="0">
                      <a:moveTo>
                        <a:pt x="0" y="0"/>
                      </a:moveTo>
                      <a:cubicBezTo>
                        <a:pt x="0" y="0"/>
                        <a:pt x="9360" y="21600"/>
                        <a:pt x="21600" y="1601"/>
                      </a:cubicBezTo>
                    </a:path>
                  </a:pathLst>
                </a:custGeom>
                <a:noFill/>
                <a:ln w="38100" cap="flat">
                  <a:solidFill>
                    <a:srgbClr val="FF2600"/>
                  </a:solidFill>
                  <a:prstDash val="solid"/>
                  <a:miter lim="400000"/>
                  <a:headEnd type="triangle" w="med" len="med"/>
                  <a:tailEnd type="triangle" w="med" len="med"/>
                </a:ln>
                <a:effectLst/>
              </p:spPr>
              <p:txBody>
                <a:bodyPr wrap="square" lIns="50800" tIns="50800" rIns="50800" bIns="50800" numCol="1" anchor="ctr">
                  <a:noAutofit/>
                </a:bodyPr>
                <a:lstStyle/>
                <a:p>
                  <a:pPr defTabSz="584200">
                    <a:defRPr sz="4200">
                      <a:solidFill>
                        <a:srgbClr val="000000"/>
                      </a:solidFill>
                      <a:latin typeface="Gill Sans"/>
                      <a:ea typeface="Gill Sans"/>
                      <a:cs typeface="Gill Sans"/>
                      <a:sym typeface="Gill Sans"/>
                    </a:defRPr>
                  </a:pPr>
                </a:p>
              </p:txBody>
            </p:sp>
            <p:grpSp>
              <p:nvGrpSpPr>
                <p:cNvPr id="337" name="Group"/>
                <p:cNvGrpSpPr/>
                <p:nvPr/>
              </p:nvGrpSpPr>
              <p:grpSpPr>
                <a:xfrm>
                  <a:off x="1840351" y="0"/>
                  <a:ext cx="2171374" cy="3117682"/>
                  <a:chOff x="0" y="0"/>
                  <a:chExt cx="2171372" cy="3117681"/>
                </a:xfrm>
              </p:grpSpPr>
              <p:pic>
                <p:nvPicPr>
                  <p:cNvPr id="331" name="axion-paste.jpg" descr="axion-paste.jpg"/>
                  <p:cNvPicPr>
                    <a:picLocks noChangeAspect="1"/>
                  </p:cNvPicPr>
                  <p:nvPr/>
                </p:nvPicPr>
                <p:blipFill>
                  <a:blip r:embed="rId30">
                    <a:extLst/>
                  </a:blip>
                  <a:srcRect l="9458" t="23403" r="9744" b="23112"/>
                  <a:stretch>
                    <a:fillRect/>
                  </a:stretch>
                </p:blipFill>
                <p:spPr>
                  <a:xfrm>
                    <a:off x="550571" y="1424884"/>
                    <a:ext cx="1409870" cy="933275"/>
                  </a:xfrm>
                  <a:custGeom>
                    <a:avLst/>
                    <a:gdLst/>
                    <a:ahLst/>
                    <a:cxnLst>
                      <a:cxn ang="0">
                        <a:pos x="wd2" y="hd2"/>
                      </a:cxn>
                      <a:cxn ang="5400000">
                        <a:pos x="wd2" y="hd2"/>
                      </a:cxn>
                      <a:cxn ang="10800000">
                        <a:pos x="wd2" y="hd2"/>
                      </a:cxn>
                      <a:cxn ang="16200000">
                        <a:pos x="wd2" y="hd2"/>
                      </a:cxn>
                    </a:cxnLst>
                    <a:rect l="0" t="0" r="r" b="b"/>
                    <a:pathLst>
                      <a:path w="21490" h="21515" fill="norm" stroke="1" extrusionOk="0">
                        <a:moveTo>
                          <a:pt x="11362" y="0"/>
                        </a:moveTo>
                        <a:cubicBezTo>
                          <a:pt x="9265" y="-8"/>
                          <a:pt x="6852" y="211"/>
                          <a:pt x="5283" y="576"/>
                        </a:cubicBezTo>
                        <a:cubicBezTo>
                          <a:pt x="2794" y="1157"/>
                          <a:pt x="854" y="2371"/>
                          <a:pt x="854" y="3349"/>
                        </a:cubicBezTo>
                        <a:cubicBezTo>
                          <a:pt x="854" y="3489"/>
                          <a:pt x="927" y="3825"/>
                          <a:pt x="1018" y="4099"/>
                        </a:cubicBezTo>
                        <a:cubicBezTo>
                          <a:pt x="1261" y="4834"/>
                          <a:pt x="1323" y="5460"/>
                          <a:pt x="1163" y="5554"/>
                        </a:cubicBezTo>
                        <a:cubicBezTo>
                          <a:pt x="1091" y="5595"/>
                          <a:pt x="1053" y="5685"/>
                          <a:pt x="1078" y="5746"/>
                        </a:cubicBezTo>
                        <a:cubicBezTo>
                          <a:pt x="1103" y="5807"/>
                          <a:pt x="1084" y="5893"/>
                          <a:pt x="1036" y="5938"/>
                        </a:cubicBezTo>
                        <a:cubicBezTo>
                          <a:pt x="931" y="6036"/>
                          <a:pt x="566" y="5763"/>
                          <a:pt x="618" y="5627"/>
                        </a:cubicBezTo>
                        <a:cubicBezTo>
                          <a:pt x="639" y="5575"/>
                          <a:pt x="608" y="5195"/>
                          <a:pt x="552" y="4776"/>
                        </a:cubicBezTo>
                        <a:lnTo>
                          <a:pt x="455" y="4017"/>
                        </a:lnTo>
                        <a:lnTo>
                          <a:pt x="231" y="4264"/>
                        </a:lnTo>
                        <a:cubicBezTo>
                          <a:pt x="-50" y="4585"/>
                          <a:pt x="-81" y="5553"/>
                          <a:pt x="177" y="5984"/>
                        </a:cubicBezTo>
                        <a:cubicBezTo>
                          <a:pt x="295" y="6182"/>
                          <a:pt x="328" y="6366"/>
                          <a:pt x="286" y="6624"/>
                        </a:cubicBezTo>
                        <a:cubicBezTo>
                          <a:pt x="234" y="6934"/>
                          <a:pt x="285" y="7072"/>
                          <a:pt x="655" y="7603"/>
                        </a:cubicBezTo>
                        <a:cubicBezTo>
                          <a:pt x="1135" y="8292"/>
                          <a:pt x="1387" y="8988"/>
                          <a:pt x="1387" y="9625"/>
                        </a:cubicBezTo>
                        <a:cubicBezTo>
                          <a:pt x="1387" y="9859"/>
                          <a:pt x="1468" y="11058"/>
                          <a:pt x="1568" y="12287"/>
                        </a:cubicBezTo>
                        <a:cubicBezTo>
                          <a:pt x="1668" y="13517"/>
                          <a:pt x="1763" y="15272"/>
                          <a:pt x="1780" y="16194"/>
                        </a:cubicBezTo>
                        <a:cubicBezTo>
                          <a:pt x="1797" y="17116"/>
                          <a:pt x="1817" y="18030"/>
                          <a:pt x="1822" y="18216"/>
                        </a:cubicBezTo>
                        <a:cubicBezTo>
                          <a:pt x="1839" y="18794"/>
                          <a:pt x="2382" y="19486"/>
                          <a:pt x="3177" y="19945"/>
                        </a:cubicBezTo>
                        <a:cubicBezTo>
                          <a:pt x="4334" y="20613"/>
                          <a:pt x="6794" y="21275"/>
                          <a:pt x="8834" y="21473"/>
                        </a:cubicBezTo>
                        <a:cubicBezTo>
                          <a:pt x="10055" y="21592"/>
                          <a:pt x="13783" y="21438"/>
                          <a:pt x="14550" y="21235"/>
                        </a:cubicBezTo>
                        <a:cubicBezTo>
                          <a:pt x="14989" y="21119"/>
                          <a:pt x="15511" y="20988"/>
                          <a:pt x="15706" y="20943"/>
                        </a:cubicBezTo>
                        <a:cubicBezTo>
                          <a:pt x="16303" y="20805"/>
                          <a:pt x="17526" y="20272"/>
                          <a:pt x="18319" y="19808"/>
                        </a:cubicBezTo>
                        <a:cubicBezTo>
                          <a:pt x="19511" y="19111"/>
                          <a:pt x="19823" y="18471"/>
                          <a:pt x="19547" y="17274"/>
                        </a:cubicBezTo>
                        <a:cubicBezTo>
                          <a:pt x="19472" y="16946"/>
                          <a:pt x="19472" y="16560"/>
                          <a:pt x="19547" y="15746"/>
                        </a:cubicBezTo>
                        <a:cubicBezTo>
                          <a:pt x="19602" y="15147"/>
                          <a:pt x="19674" y="13959"/>
                          <a:pt x="19705" y="13111"/>
                        </a:cubicBezTo>
                        <a:cubicBezTo>
                          <a:pt x="19736" y="12263"/>
                          <a:pt x="19772" y="11393"/>
                          <a:pt x="19783" y="11171"/>
                        </a:cubicBezTo>
                        <a:cubicBezTo>
                          <a:pt x="19794" y="10950"/>
                          <a:pt x="19774" y="10448"/>
                          <a:pt x="19741" y="10064"/>
                        </a:cubicBezTo>
                        <a:cubicBezTo>
                          <a:pt x="19689" y="9466"/>
                          <a:pt x="19705" y="9331"/>
                          <a:pt x="19862" y="9094"/>
                        </a:cubicBezTo>
                        <a:cubicBezTo>
                          <a:pt x="20014" y="8865"/>
                          <a:pt x="20029" y="8779"/>
                          <a:pt x="19941" y="8564"/>
                        </a:cubicBezTo>
                        <a:cubicBezTo>
                          <a:pt x="19847" y="8338"/>
                          <a:pt x="19872" y="8269"/>
                          <a:pt x="20134" y="8024"/>
                        </a:cubicBezTo>
                        <a:cubicBezTo>
                          <a:pt x="20468" y="7712"/>
                          <a:pt x="20565" y="7450"/>
                          <a:pt x="20431" y="7246"/>
                        </a:cubicBezTo>
                        <a:cubicBezTo>
                          <a:pt x="20317" y="7074"/>
                          <a:pt x="20490" y="6542"/>
                          <a:pt x="20660" y="6542"/>
                        </a:cubicBezTo>
                        <a:cubicBezTo>
                          <a:pt x="20829" y="6542"/>
                          <a:pt x="21409" y="5541"/>
                          <a:pt x="21477" y="5133"/>
                        </a:cubicBezTo>
                        <a:cubicBezTo>
                          <a:pt x="21519" y="4880"/>
                          <a:pt x="21468" y="4667"/>
                          <a:pt x="21284" y="4300"/>
                        </a:cubicBezTo>
                        <a:lnTo>
                          <a:pt x="21036" y="3806"/>
                        </a:lnTo>
                        <a:lnTo>
                          <a:pt x="20908" y="4474"/>
                        </a:lnTo>
                        <a:cubicBezTo>
                          <a:pt x="20841" y="4839"/>
                          <a:pt x="20781" y="5251"/>
                          <a:pt x="20769" y="5389"/>
                        </a:cubicBezTo>
                        <a:cubicBezTo>
                          <a:pt x="20728" y="5865"/>
                          <a:pt x="20070" y="6189"/>
                          <a:pt x="19844" y="5846"/>
                        </a:cubicBezTo>
                        <a:cubicBezTo>
                          <a:pt x="19638" y="5535"/>
                          <a:pt x="19729" y="5059"/>
                          <a:pt x="20086" y="4575"/>
                        </a:cubicBezTo>
                        <a:cubicBezTo>
                          <a:pt x="20537" y="3962"/>
                          <a:pt x="20682" y="3455"/>
                          <a:pt x="20545" y="2955"/>
                        </a:cubicBezTo>
                        <a:cubicBezTo>
                          <a:pt x="20489" y="2751"/>
                          <a:pt x="20369" y="2524"/>
                          <a:pt x="20279" y="2452"/>
                        </a:cubicBezTo>
                        <a:cubicBezTo>
                          <a:pt x="20190" y="2380"/>
                          <a:pt x="19908" y="2150"/>
                          <a:pt x="19650" y="1940"/>
                        </a:cubicBezTo>
                        <a:cubicBezTo>
                          <a:pt x="18588" y="1075"/>
                          <a:pt x="16109" y="353"/>
                          <a:pt x="13310" y="92"/>
                        </a:cubicBezTo>
                        <a:cubicBezTo>
                          <a:pt x="12724" y="37"/>
                          <a:pt x="12062" y="3"/>
                          <a:pt x="11362" y="0"/>
                        </a:cubicBezTo>
                        <a:close/>
                      </a:path>
                    </a:pathLst>
                  </a:custGeom>
                  <a:ln w="12700" cap="flat">
                    <a:noFill/>
                    <a:miter lim="400000"/>
                  </a:ln>
                  <a:effectLst/>
                </p:spPr>
              </p:pic>
              <p:sp>
                <p:nvSpPr>
                  <p:cNvPr id="332" name="Oval"/>
                  <p:cNvSpPr/>
                  <p:nvPr/>
                </p:nvSpPr>
                <p:spPr>
                  <a:xfrm>
                    <a:off x="367972" y="1276181"/>
                    <a:ext cx="1803401" cy="1206501"/>
                  </a:xfrm>
                  <a:prstGeom prst="ellipse">
                    <a:avLst/>
                  </a:prstGeom>
                  <a:noFill/>
                  <a:ln w="25400" cap="flat">
                    <a:solidFill>
                      <a:srgbClr val="0000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33" name="Oval"/>
                  <p:cNvSpPr/>
                  <p:nvPr/>
                </p:nvSpPr>
                <p:spPr>
                  <a:xfrm>
                    <a:off x="507672" y="2444581"/>
                    <a:ext cx="520701" cy="228601"/>
                  </a:xfrm>
                  <a:prstGeom prst="ellipse">
                    <a:avLst/>
                  </a:prstGeom>
                  <a:noFill/>
                  <a:ln w="25400" cap="flat">
                    <a:solidFill>
                      <a:srgbClr val="0000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34" name="Oval"/>
                  <p:cNvSpPr/>
                  <p:nvPr/>
                </p:nvSpPr>
                <p:spPr>
                  <a:xfrm>
                    <a:off x="672772" y="2711281"/>
                    <a:ext cx="342901" cy="177801"/>
                  </a:xfrm>
                  <a:prstGeom prst="ellipse">
                    <a:avLst/>
                  </a:prstGeom>
                  <a:noFill/>
                  <a:ln w="25400" cap="flat">
                    <a:solidFill>
                      <a:srgbClr val="0000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35" name="Oval"/>
                  <p:cNvSpPr/>
                  <p:nvPr/>
                </p:nvSpPr>
                <p:spPr>
                  <a:xfrm>
                    <a:off x="837872" y="2965281"/>
                    <a:ext cx="254001" cy="152401"/>
                  </a:xfrm>
                  <a:prstGeom prst="ellipse">
                    <a:avLst/>
                  </a:prstGeom>
                  <a:solidFill>
                    <a:srgbClr val="FFFFFF"/>
                  </a:solidFill>
                  <a:ln w="25400" cap="flat">
                    <a:solidFill>
                      <a:srgbClr val="0000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36" name="Line"/>
                  <p:cNvSpPr/>
                  <p:nvPr/>
                </p:nvSpPr>
                <p:spPr>
                  <a:xfrm>
                    <a:off x="0" y="0"/>
                    <a:ext cx="1593694" cy="2033816"/>
                  </a:xfrm>
                  <a:custGeom>
                    <a:avLst/>
                    <a:gdLst/>
                    <a:ahLst/>
                    <a:cxnLst>
                      <a:cxn ang="0">
                        <a:pos x="wd2" y="hd2"/>
                      </a:cxn>
                      <a:cxn ang="5400000">
                        <a:pos x="wd2" y="hd2"/>
                      </a:cxn>
                      <a:cxn ang="10800000">
                        <a:pos x="wd2" y="hd2"/>
                      </a:cxn>
                      <a:cxn ang="16200000">
                        <a:pos x="wd2" y="hd2"/>
                      </a:cxn>
                    </a:cxnLst>
                    <a:rect l="0" t="0" r="r" b="b"/>
                    <a:pathLst>
                      <a:path w="19186" h="21600" fill="norm" stroke="1" extrusionOk="0">
                        <a:moveTo>
                          <a:pt x="0" y="0"/>
                        </a:moveTo>
                        <a:cubicBezTo>
                          <a:pt x="0" y="0"/>
                          <a:pt x="2876" y="12264"/>
                          <a:pt x="8912" y="12166"/>
                        </a:cubicBezTo>
                        <a:cubicBezTo>
                          <a:pt x="14948" y="12068"/>
                          <a:pt x="21600" y="14895"/>
                          <a:pt x="18317" y="21600"/>
                        </a:cubicBezTo>
                      </a:path>
                    </a:pathLst>
                  </a:custGeom>
                  <a:noFill/>
                  <a:ln w="38100" cap="flat">
                    <a:solidFill>
                      <a:srgbClr val="FF2600"/>
                    </a:solidFill>
                    <a:custDash>
                      <a:ds d="200000" sp="200000"/>
                    </a:custDash>
                    <a:miter lim="400000"/>
                    <a:headEnd type="triangle" w="med" len="med"/>
                  </a:ln>
                  <a:effectLst/>
                </p:spPr>
                <p:txBody>
                  <a:bodyPr wrap="square" lIns="50800" tIns="50800" rIns="50800" bIns="50800" numCol="1" anchor="ctr">
                    <a:noAutofit/>
                  </a:bodyPr>
                  <a:lstStyle/>
                  <a:p>
                    <a:pPr defTabSz="584200">
                      <a:defRPr sz="4200">
                        <a:solidFill>
                          <a:srgbClr val="000000"/>
                        </a:solidFill>
                        <a:latin typeface="Gill Sans"/>
                        <a:ea typeface="Gill Sans"/>
                        <a:cs typeface="Gill Sans"/>
                        <a:sym typeface="Gill Sans"/>
                      </a:defRPr>
                    </a:pPr>
                  </a:p>
                </p:txBody>
              </p:sp>
            </p:grpSp>
          </p:grpSp>
        </p:grpSp>
        <p:sp>
          <p:nvSpPr>
            <p:cNvPr id="340" name="COLD DARK MATTER"/>
            <p:cNvSpPr txBox="1"/>
            <p:nvPr/>
          </p:nvSpPr>
          <p:spPr>
            <a:xfrm>
              <a:off x="6762095" y="3890050"/>
              <a:ext cx="5122132" cy="8159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584200">
                <a:defRPr b="1" sz="4600">
                  <a:solidFill>
                    <a:srgbClr val="FFFFFF"/>
                  </a:solidFill>
                  <a:latin typeface="Arial Narrow"/>
                  <a:ea typeface="Arial Narrow"/>
                  <a:cs typeface="Arial Narrow"/>
                  <a:sym typeface="Arial Narrow"/>
                </a:defRPr>
              </a:lvl1pPr>
            </a:lstStyle>
            <a:p>
              <a:pPr/>
              <a:r>
                <a:t>COLD DARK MATTER</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0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ID="9" grpId="5" fill="hold">
                                  <p:stCondLst>
                                    <p:cond delay="0"/>
                                  </p:stCondLst>
                                  <p:iterate type="el" backwards="0">
                                    <p:tmAbs val="0"/>
                                  </p:iterate>
                                  <p:childTnLst>
                                    <p:set>
                                      <p:cBhvr>
                                        <p:cTn id="22" fill="hold"/>
                                        <p:tgtEl>
                                          <p:spTgt spid="341"/>
                                        </p:tgtEl>
                                        <p:attrNameLst>
                                          <p:attrName>style.visibility</p:attrName>
                                        </p:attrNameLst>
                                      </p:cBhvr>
                                      <p:to>
                                        <p:strVal val="visible"/>
                                      </p:to>
                                    </p:set>
                                    <p:animEffect filter="dissolve" transition="in">
                                      <p:cBhvr>
                                        <p:cTn id="23" dur="3000"/>
                                        <p:tgtEl>
                                          <p:spTgt spid="3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1" grpId="5"/>
      <p:bldP build="whole" bldLvl="1" animBg="1" rev="0" advAuto="0" spid="305" grpId="4"/>
      <p:bldP build="whole" bldLvl="1" animBg="1" rev="0" advAuto="0" spid="270" grpId="3"/>
      <p:bldP build="whole" bldLvl="1" animBg="1" rev="0" advAuto="0" spid="254" grpId="2"/>
      <p:bldP build="whole" bldLvl="1" animBg="1" rev="0" advAuto="0" spid="245"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45" name="Screen Shot 2018-10-30 at 11.37.46.png" descr="Screen Shot 2018-10-30 at 11.37.46.png"/>
          <p:cNvPicPr>
            <a:picLocks noChangeAspect="1"/>
          </p:cNvPicPr>
          <p:nvPr/>
        </p:nvPicPr>
        <p:blipFill>
          <a:blip r:embed="rId3">
            <a:extLst/>
          </a:blip>
          <a:stretch>
            <a:fillRect/>
          </a:stretch>
        </p:blipFill>
        <p:spPr>
          <a:xfrm>
            <a:off x="19960440" y="9449367"/>
            <a:ext cx="3632244" cy="2442553"/>
          </a:xfrm>
          <a:prstGeom prst="rect">
            <a:avLst/>
          </a:prstGeom>
          <a:ln w="12700">
            <a:miter lim="400000"/>
          </a:ln>
        </p:spPr>
      </p:pic>
      <p:sp>
        <p:nvSpPr>
          <p:cNvPr id="346" name="beam dumps"/>
          <p:cNvSpPr txBox="1"/>
          <p:nvPr/>
        </p:nvSpPr>
        <p:spPr>
          <a:xfrm>
            <a:off x="21920477" y="10257672"/>
            <a:ext cx="127058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b="1" sz="1800">
                <a:solidFill>
                  <a:srgbClr val="000000"/>
                </a:solidFill>
                <a:latin typeface="Arial Narrow"/>
                <a:ea typeface="Arial Narrow"/>
                <a:cs typeface="Arial Narrow"/>
                <a:sym typeface="Arial Narrow"/>
              </a:defRPr>
            </a:lvl1pPr>
          </a:lstStyle>
          <a:p>
            <a:pPr/>
            <a:r>
              <a:t>beam dumps</a:t>
            </a:r>
          </a:p>
        </p:txBody>
      </p:sp>
      <p:pic>
        <p:nvPicPr>
          <p:cNvPr id="347" name="Image" descr="Image"/>
          <p:cNvPicPr>
            <a:picLocks noChangeAspect="1"/>
          </p:cNvPicPr>
          <p:nvPr/>
        </p:nvPicPr>
        <p:blipFill>
          <a:blip r:embed="rId4">
            <a:extLst/>
          </a:blip>
          <a:stretch>
            <a:fillRect/>
          </a:stretch>
        </p:blipFill>
        <p:spPr>
          <a:xfrm>
            <a:off x="4361408" y="8802994"/>
            <a:ext cx="750094" cy="306825"/>
          </a:xfrm>
          <a:prstGeom prst="rect">
            <a:avLst/>
          </a:prstGeom>
          <a:ln w="12700">
            <a:miter lim="400000"/>
          </a:ln>
        </p:spPr>
      </p:pic>
      <p:pic>
        <p:nvPicPr>
          <p:cNvPr id="348" name="Image" descr="Image"/>
          <p:cNvPicPr>
            <a:picLocks noChangeAspect="1"/>
          </p:cNvPicPr>
          <p:nvPr/>
        </p:nvPicPr>
        <p:blipFill>
          <a:blip r:embed="rId5">
            <a:extLst/>
          </a:blip>
          <a:stretch>
            <a:fillRect/>
          </a:stretch>
        </p:blipFill>
        <p:spPr>
          <a:xfrm>
            <a:off x="5884687" y="8812485"/>
            <a:ext cx="732235" cy="321470"/>
          </a:xfrm>
          <a:prstGeom prst="rect">
            <a:avLst/>
          </a:prstGeom>
          <a:ln w="12700">
            <a:miter lim="400000"/>
          </a:ln>
        </p:spPr>
      </p:pic>
      <p:grpSp>
        <p:nvGrpSpPr>
          <p:cNvPr id="357" name="Group"/>
          <p:cNvGrpSpPr/>
          <p:nvPr/>
        </p:nvGrpSpPr>
        <p:grpSpPr>
          <a:xfrm>
            <a:off x="3160504" y="2090330"/>
            <a:ext cx="17097981" cy="7606527"/>
            <a:chOff x="0" y="0"/>
            <a:chExt cx="17097979" cy="7606525"/>
          </a:xfrm>
        </p:grpSpPr>
        <p:grpSp>
          <p:nvGrpSpPr>
            <p:cNvPr id="353" name="Group"/>
            <p:cNvGrpSpPr/>
            <p:nvPr/>
          </p:nvGrpSpPr>
          <p:grpSpPr>
            <a:xfrm>
              <a:off x="0" y="0"/>
              <a:ext cx="17097980" cy="7606526"/>
              <a:chOff x="0" y="0"/>
              <a:chExt cx="17097979" cy="7606525"/>
            </a:xfrm>
          </p:grpSpPr>
          <p:sp>
            <p:nvSpPr>
              <p:cNvPr id="349" name="Rectangle"/>
              <p:cNvSpPr/>
              <p:nvPr/>
            </p:nvSpPr>
            <p:spPr>
              <a:xfrm>
                <a:off x="7936120" y="4749810"/>
                <a:ext cx="7268766" cy="1035844"/>
              </a:xfrm>
              <a:prstGeom prst="rect">
                <a:avLst/>
              </a:prstGeom>
              <a:solidFill>
                <a:srgbClr val="FFFFFF">
                  <a:alpha val="72000"/>
                </a:srgbClr>
              </a:solidFill>
              <a:ln w="12700" cap="flat">
                <a:noFill/>
                <a:miter lim="400000"/>
              </a:ln>
              <a:effectLst/>
            </p:spPr>
            <p:txBody>
              <a:bodyPr wrap="square" lIns="0" tIns="0" rIns="0" bIns="0" numCol="1" anchor="t">
                <a:noAutofit/>
              </a:bodyPr>
              <a:lstStyle/>
              <a:p>
                <a:pPr defTabSz="821531">
                  <a:defRPr b="1" sz="5800">
                    <a:solidFill>
                      <a:srgbClr val="000000"/>
                    </a:solidFill>
                    <a:latin typeface="Arial Narrow"/>
                    <a:ea typeface="Arial Narrow"/>
                    <a:cs typeface="Arial Narrow"/>
                    <a:sym typeface="Arial Narrow"/>
                  </a:defRPr>
                </a:pPr>
              </a:p>
            </p:txBody>
          </p:sp>
          <p:pic>
            <p:nvPicPr>
              <p:cNvPr id="350" name="axionplot.pdf" descr="axionplot.pdf"/>
              <p:cNvPicPr>
                <a:picLocks noChangeAspect="1"/>
              </p:cNvPicPr>
              <p:nvPr/>
            </p:nvPicPr>
            <p:blipFill>
              <a:blip r:embed="rId6">
                <a:extLst/>
              </a:blip>
              <a:stretch>
                <a:fillRect/>
              </a:stretch>
            </p:blipFill>
            <p:spPr>
              <a:xfrm>
                <a:off x="4575836" y="0"/>
                <a:ext cx="12522144" cy="7606526"/>
              </a:xfrm>
              <a:prstGeom prst="rect">
                <a:avLst/>
              </a:prstGeom>
              <a:ln w="12700" cap="flat">
                <a:noFill/>
                <a:miter lim="400000"/>
              </a:ln>
              <a:effectLst/>
            </p:spPr>
          </p:pic>
          <p:pic>
            <p:nvPicPr>
              <p:cNvPr id="351" name="Screen Shot 2018-05-14 at 01.28.23.png" descr="Screen Shot 2018-05-14 at 01.28.23.png"/>
              <p:cNvPicPr>
                <a:picLocks noChangeAspect="1"/>
              </p:cNvPicPr>
              <p:nvPr/>
            </p:nvPicPr>
            <p:blipFill>
              <a:blip r:embed="rId7">
                <a:extLst/>
              </a:blip>
              <a:stretch>
                <a:fillRect/>
              </a:stretch>
            </p:blipFill>
            <p:spPr>
              <a:xfrm>
                <a:off x="450600" y="6130353"/>
                <a:ext cx="5018485" cy="589361"/>
              </a:xfrm>
              <a:prstGeom prst="rect">
                <a:avLst/>
              </a:prstGeom>
              <a:ln w="12700" cap="flat">
                <a:noFill/>
                <a:miter lim="400000"/>
              </a:ln>
              <a:effectLst/>
            </p:spPr>
          </p:pic>
          <p:pic>
            <p:nvPicPr>
              <p:cNvPr id="352" name="Screen Shot 2018-05-14 at 01.28.47.png" descr="Screen Shot 2018-05-14 at 01.28.47.png"/>
              <p:cNvPicPr>
                <a:picLocks noChangeAspect="1"/>
              </p:cNvPicPr>
              <p:nvPr/>
            </p:nvPicPr>
            <p:blipFill>
              <a:blip r:embed="rId8">
                <a:extLst/>
              </a:blip>
              <a:stretch>
                <a:fillRect/>
              </a:stretch>
            </p:blipFill>
            <p:spPr>
              <a:xfrm>
                <a:off x="0" y="887789"/>
                <a:ext cx="6411516" cy="714376"/>
              </a:xfrm>
              <a:prstGeom prst="rect">
                <a:avLst/>
              </a:prstGeom>
              <a:ln w="12700" cap="flat">
                <a:noFill/>
                <a:miter lim="400000"/>
              </a:ln>
              <a:effectLst/>
            </p:spPr>
          </p:pic>
        </p:grpSp>
        <p:grpSp>
          <p:nvGrpSpPr>
            <p:cNvPr id="356" name="Group"/>
            <p:cNvGrpSpPr/>
            <p:nvPr/>
          </p:nvGrpSpPr>
          <p:grpSpPr>
            <a:xfrm>
              <a:off x="5292932" y="1642278"/>
              <a:ext cx="10115802" cy="4496517"/>
              <a:chOff x="0" y="0"/>
              <a:chExt cx="10115801" cy="4496516"/>
            </a:xfrm>
          </p:grpSpPr>
          <p:sp>
            <p:nvSpPr>
              <p:cNvPr id="354" name="Rectangle"/>
              <p:cNvSpPr/>
              <p:nvPr/>
            </p:nvSpPr>
            <p:spPr>
              <a:xfrm>
                <a:off x="0" y="0"/>
                <a:ext cx="4200302" cy="4496517"/>
              </a:xfrm>
              <a:prstGeom prst="rect">
                <a:avLst/>
              </a:prstGeom>
              <a:solidFill>
                <a:srgbClr val="FFFFFF"/>
              </a:solidFill>
              <a:ln w="12700" cap="flat">
                <a:noFill/>
                <a:miter lim="400000"/>
              </a:ln>
              <a:effectLst/>
            </p:spPr>
            <p:txBody>
              <a:bodyPr wrap="square" lIns="71437" tIns="71437" rIns="71437" bIns="71437" numCol="1" anchor="ctr">
                <a:noAutofit/>
              </a:bodyP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355" name="Rectangle"/>
              <p:cNvSpPr/>
              <p:nvPr/>
            </p:nvSpPr>
            <p:spPr>
              <a:xfrm>
                <a:off x="4179093" y="3608082"/>
                <a:ext cx="5936709" cy="888435"/>
              </a:xfrm>
              <a:prstGeom prst="rect">
                <a:avLst/>
              </a:prstGeom>
              <a:solidFill>
                <a:srgbClr val="FFFFFF"/>
              </a:solidFill>
              <a:ln w="12700" cap="flat">
                <a:noFill/>
                <a:miter lim="400000"/>
              </a:ln>
              <a:effectLst/>
            </p:spPr>
            <p:txBody>
              <a:bodyPr wrap="square" lIns="71437" tIns="71437" rIns="71437" bIns="71437" numCol="1" anchor="ctr">
                <a:noAutofit/>
              </a:bodyPr>
              <a:lstStyle/>
              <a:p>
                <a:pPr defTabSz="821531">
                  <a:defRPr sz="3000">
                    <a:solidFill>
                      <a:srgbClr val="FFFFFF"/>
                    </a:solidFill>
                    <a:latin typeface="Helvetica Neue Medium"/>
                    <a:ea typeface="Helvetica Neue Medium"/>
                    <a:cs typeface="Helvetica Neue Medium"/>
                    <a:sym typeface="Helvetica Neue Medium"/>
                  </a:defRPr>
                </a:pPr>
              </a:p>
            </p:txBody>
          </p:sp>
        </p:grpSp>
      </p:grpSp>
      <p:sp>
        <p:nvSpPr>
          <p:cNvPr id="358" name="Rectangle"/>
          <p:cNvSpPr/>
          <p:nvPr/>
        </p:nvSpPr>
        <p:spPr>
          <a:xfrm>
            <a:off x="3360797" y="3342554"/>
            <a:ext cx="20741263" cy="10213943"/>
          </a:xfrm>
          <a:prstGeom prst="rect">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359" name="Rectangle"/>
          <p:cNvSpPr/>
          <p:nvPr/>
        </p:nvSpPr>
        <p:spPr>
          <a:xfrm>
            <a:off x="18122900" y="7505700"/>
            <a:ext cx="812800" cy="660400"/>
          </a:xfrm>
          <a:prstGeom prst="rect">
            <a:avLst/>
          </a:prstGeom>
          <a:solidFill>
            <a:srgbClr val="666666"/>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60" name="Reactors…"/>
          <p:cNvSpPr/>
          <p:nvPr/>
        </p:nvSpPr>
        <p:spPr>
          <a:xfrm>
            <a:off x="18096991" y="7505700"/>
            <a:ext cx="864618" cy="66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defRPr sz="1800">
                <a:solidFill>
                  <a:srgbClr val="FFFFFF"/>
                </a:solidFill>
                <a:latin typeface="Arial Narrow"/>
                <a:ea typeface="Arial Narrow"/>
                <a:cs typeface="Arial Narrow"/>
                <a:sym typeface="Arial Narrow"/>
              </a:defRPr>
            </a:pPr>
            <a:r>
              <a:t>Reactors</a:t>
            </a:r>
          </a:p>
          <a:p>
            <a:pPr defTabSz="584200">
              <a:defRPr sz="1800">
                <a:solidFill>
                  <a:srgbClr val="FFFFFF"/>
                </a:solidFill>
                <a:latin typeface="Arial Narrow"/>
                <a:ea typeface="Arial Narrow"/>
                <a:cs typeface="Arial Narrow"/>
                <a:sym typeface="Arial Narrow"/>
              </a:defRPr>
            </a:pPr>
            <a:r>
              <a:t>Had. dec</a:t>
            </a:r>
          </a:p>
        </p:txBody>
      </p:sp>
      <p:sp>
        <p:nvSpPr>
          <p:cNvPr id="361" name="Rectangle"/>
          <p:cNvSpPr/>
          <p:nvPr/>
        </p:nvSpPr>
        <p:spPr>
          <a:xfrm>
            <a:off x="-139601" y="-17860"/>
            <a:ext cx="25908298" cy="1232298"/>
          </a:xfrm>
          <a:prstGeom prst="rect">
            <a:avLst/>
          </a:prstGeom>
          <a:solidFill>
            <a:srgbClr val="0096FF"/>
          </a:solidFill>
          <a:ln w="12700">
            <a:miter lim="400000"/>
          </a:ln>
        </p:spPr>
        <p:txBody>
          <a:bodyPr lIns="71437" tIns="71437" rIns="71437" bIns="71437" anchor="ctr"/>
          <a:lstStyle/>
          <a:p>
            <a:pPr defTabSz="821531">
              <a:defRPr sz="56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62" name="QCD axion ~ One parameter theory: decay constant fA"/>
          <p:cNvSpPr/>
          <p:nvPr/>
        </p:nvSpPr>
        <p:spPr>
          <a:xfrm>
            <a:off x="4928781" y="-558999"/>
            <a:ext cx="14683999" cy="2314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defTabSz="821531">
              <a:defRPr b="1" sz="5800">
                <a:solidFill>
                  <a:srgbClr val="FFFFFF"/>
                </a:solidFill>
                <a:latin typeface="Arial Narrow"/>
                <a:ea typeface="Arial Narrow"/>
                <a:cs typeface="Arial Narrow"/>
                <a:sym typeface="Arial Narrow"/>
              </a:defRPr>
            </a:pPr>
            <a:r>
              <a:t>QCD axion ~ One parameter theory: decay constant </a:t>
            </a:r>
            <a:r>
              <a:rPr b="0">
                <a:latin typeface="Trattatello"/>
                <a:ea typeface="Trattatello"/>
                <a:cs typeface="Trattatello"/>
                <a:sym typeface="Trattatello"/>
              </a:rPr>
              <a:t>f</a:t>
            </a:r>
            <a:r>
              <a:rPr b="0" baseline="-5999">
                <a:latin typeface="Trattatello"/>
                <a:ea typeface="Trattatello"/>
                <a:cs typeface="Trattatello"/>
                <a:sym typeface="Trattatello"/>
              </a:rPr>
              <a:t>A</a:t>
            </a:r>
          </a:p>
        </p:txBody>
      </p:sp>
      <p:pic>
        <p:nvPicPr>
          <p:cNvPr id="363" name="Image" descr="Image"/>
          <p:cNvPicPr>
            <a:picLocks noChangeAspect="1"/>
          </p:cNvPicPr>
          <p:nvPr/>
        </p:nvPicPr>
        <p:blipFill>
          <a:blip r:embed="rId9">
            <a:extLst/>
          </a:blip>
          <a:stretch>
            <a:fillRect/>
          </a:stretch>
        </p:blipFill>
        <p:spPr>
          <a:xfrm>
            <a:off x="5006159" y="2569933"/>
            <a:ext cx="535782" cy="306825"/>
          </a:xfrm>
          <a:prstGeom prst="rect">
            <a:avLst/>
          </a:prstGeom>
          <a:ln w="12700">
            <a:miter lim="400000"/>
          </a:ln>
        </p:spPr>
      </p:pic>
      <p:sp>
        <p:nvSpPr>
          <p:cNvPr id="364" name="DM…"/>
          <p:cNvSpPr/>
          <p:nvPr/>
        </p:nvSpPr>
        <p:spPr>
          <a:xfrm>
            <a:off x="6832559" y="3446859"/>
            <a:ext cx="6439771" cy="4862913"/>
          </a:xfrm>
          <a:prstGeom prst="roundRect">
            <a:avLst>
              <a:gd name="adj" fmla="val 15000"/>
            </a:avLst>
          </a:prstGeom>
          <a:solidFill>
            <a:schemeClr val="accent5">
              <a:alpha val="68424"/>
            </a:schemeClr>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defTabSz="821531">
              <a:defRPr sz="5600">
                <a:solidFill>
                  <a:srgbClr val="FFFFFF"/>
                </a:solidFill>
                <a:latin typeface="Helvetica Neue Medium"/>
                <a:ea typeface="Helvetica Neue Medium"/>
                <a:cs typeface="Helvetica Neue Medium"/>
                <a:sym typeface="Helvetica Neue Medium"/>
              </a:defRPr>
            </a:pPr>
            <a:r>
              <a:t>DM </a:t>
            </a:r>
          </a:p>
          <a:p>
            <a:pPr defTabSz="821531">
              <a:defRPr sz="5600">
                <a:solidFill>
                  <a:srgbClr val="FFFFFF"/>
                </a:solidFill>
                <a:latin typeface="Helvetica Neue Medium"/>
                <a:ea typeface="Helvetica Neue Medium"/>
                <a:cs typeface="Helvetica Neue Medium"/>
                <a:sym typeface="Helvetica Neue Medium"/>
              </a:defRPr>
            </a:pPr>
            <a:r>
              <a:t>viable </a:t>
            </a:r>
          </a:p>
        </p:txBody>
      </p:sp>
      <p:grpSp>
        <p:nvGrpSpPr>
          <p:cNvPr id="375" name="Group"/>
          <p:cNvGrpSpPr/>
          <p:nvPr/>
        </p:nvGrpSpPr>
        <p:grpSpPr>
          <a:xfrm>
            <a:off x="13468548" y="3459559"/>
            <a:ext cx="7163424" cy="10901363"/>
            <a:chOff x="0" y="0"/>
            <a:chExt cx="7163423" cy="10901362"/>
          </a:xfrm>
        </p:grpSpPr>
        <p:sp>
          <p:nvSpPr>
            <p:cNvPr id="365" name="EXCLUDED…"/>
            <p:cNvSpPr/>
            <p:nvPr/>
          </p:nvSpPr>
          <p:spPr>
            <a:xfrm>
              <a:off x="0" y="0"/>
              <a:ext cx="7163424" cy="4862913"/>
            </a:xfrm>
            <a:prstGeom prst="roundRect">
              <a:avLst>
                <a:gd name="adj" fmla="val 15000"/>
              </a:avLst>
            </a:prstGeom>
            <a:solidFill>
              <a:srgbClr val="000000">
                <a:alpha val="68424"/>
              </a:srgbClr>
            </a:solid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defTabSz="821531">
                <a:defRPr sz="5600">
                  <a:solidFill>
                    <a:srgbClr val="FFFFFF"/>
                  </a:solidFill>
                  <a:latin typeface="Helvetica Neue Medium"/>
                  <a:ea typeface="Helvetica Neue Medium"/>
                  <a:cs typeface="Helvetica Neue Medium"/>
                  <a:sym typeface="Helvetica Neue Medium"/>
                </a:defRPr>
              </a:pPr>
              <a:r>
                <a:t>EXCLUDED</a:t>
              </a:r>
            </a:p>
            <a:p>
              <a:pPr defTabSz="821531">
                <a:defRPr sz="5600">
                  <a:solidFill>
                    <a:srgbClr val="FFFFFF"/>
                  </a:solidFill>
                  <a:latin typeface="Helvetica Neue Medium"/>
                  <a:ea typeface="Helvetica Neue Medium"/>
                  <a:cs typeface="Helvetica Neue Medium"/>
                  <a:sym typeface="Helvetica Neue Medium"/>
                </a:defRPr>
              </a:pPr>
              <a:r>
                <a:t>Astrophysics</a:t>
              </a:r>
            </a:p>
          </p:txBody>
        </p:sp>
        <p:grpSp>
          <p:nvGrpSpPr>
            <p:cNvPr id="374" name="Group"/>
            <p:cNvGrpSpPr/>
            <p:nvPr/>
          </p:nvGrpSpPr>
          <p:grpSpPr>
            <a:xfrm>
              <a:off x="1961231" y="6297589"/>
              <a:ext cx="3793513" cy="4603774"/>
              <a:chOff x="665607" y="0"/>
              <a:chExt cx="3793512" cy="4603773"/>
            </a:xfrm>
          </p:grpSpPr>
          <p:sp>
            <p:nvSpPr>
              <p:cNvPr id="366" name="Oval"/>
              <p:cNvSpPr/>
              <p:nvPr/>
            </p:nvSpPr>
            <p:spPr>
              <a:xfrm>
                <a:off x="665607" y="913827"/>
                <a:ext cx="2092355" cy="2116337"/>
              </a:xfrm>
              <a:prstGeom prst="ellipse">
                <a:avLst/>
              </a:prstGeom>
              <a:gradFill flip="none" rotWithShape="1">
                <a:gsLst>
                  <a:gs pos="0">
                    <a:srgbClr val="FFFB00"/>
                  </a:gs>
                  <a:gs pos="26424">
                    <a:srgbClr val="FF9100"/>
                  </a:gs>
                  <a:gs pos="59585">
                    <a:srgbClr val="FF2600"/>
                  </a:gs>
                  <a:gs pos="96373">
                    <a:srgbClr val="FF2600"/>
                  </a:gs>
                </a:gsLst>
                <a:path path="shape">
                  <a:fillToRect l="50000" t="50000" r="50000" b="50000"/>
                </a:path>
              </a:gradFill>
              <a:ln w="12700" cap="flat">
                <a:noFill/>
                <a:miter lim="400000"/>
              </a:ln>
              <a:effectLst/>
            </p:spPr>
            <p:txBody>
              <a:bodyPr wrap="square" lIns="71437" tIns="71437" rIns="71437" bIns="71437" numCol="1" anchor="ctr">
                <a:noAutofit/>
              </a:bodyPr>
              <a:lstStyle/>
              <a:p>
                <a:pPr defTabSz="821531">
                  <a:defRPr sz="56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367" name="Line Line" descr="Line Line"/>
              <p:cNvPicPr>
                <a:picLocks noChangeAspect="0"/>
              </p:cNvPicPr>
              <p:nvPr/>
            </p:nvPicPr>
            <p:blipFill>
              <a:blip r:embed="rId10">
                <a:extLst/>
              </a:blip>
              <a:stretch>
                <a:fillRect/>
              </a:stretch>
            </p:blipFill>
            <p:spPr>
              <a:xfrm rot="18900000">
                <a:off x="1324229" y="1013641"/>
                <a:ext cx="2665398" cy="139701"/>
              </a:xfrm>
              <a:prstGeom prst="rect">
                <a:avLst/>
              </a:prstGeom>
              <a:effectLst/>
            </p:spPr>
          </p:pic>
          <p:pic>
            <p:nvPicPr>
              <p:cNvPr id="369" name="Line Line" descr="Line Line"/>
              <p:cNvPicPr>
                <a:picLocks noChangeAspect="0"/>
              </p:cNvPicPr>
              <p:nvPr/>
            </p:nvPicPr>
            <p:blipFill>
              <a:blip r:embed="rId11">
                <a:extLst/>
              </a:blip>
              <a:stretch>
                <a:fillRect/>
              </a:stretch>
            </p:blipFill>
            <p:spPr>
              <a:xfrm rot="20751581">
                <a:off x="1657565" y="1611965"/>
                <a:ext cx="2551879" cy="139701"/>
              </a:xfrm>
              <a:prstGeom prst="rect">
                <a:avLst/>
              </a:prstGeom>
              <a:effectLst/>
            </p:spPr>
          </p:pic>
          <p:pic>
            <p:nvPicPr>
              <p:cNvPr id="371" name="Image" descr="Image"/>
              <p:cNvPicPr>
                <a:picLocks noChangeAspect="1"/>
              </p:cNvPicPr>
              <p:nvPr/>
            </p:nvPicPr>
            <p:blipFill>
              <a:blip r:embed="rId12">
                <a:extLst/>
              </a:blip>
              <a:stretch>
                <a:fillRect/>
              </a:stretch>
            </p:blipFill>
            <p:spPr>
              <a:xfrm>
                <a:off x="3640518" y="0"/>
                <a:ext cx="303611" cy="321469"/>
              </a:xfrm>
              <a:prstGeom prst="rect">
                <a:avLst/>
              </a:prstGeom>
              <a:ln w="12700" cap="flat">
                <a:noFill/>
                <a:miter lim="400000"/>
              </a:ln>
              <a:effectLst/>
            </p:spPr>
          </p:pic>
          <p:pic>
            <p:nvPicPr>
              <p:cNvPr id="372" name="Image" descr="Image"/>
              <p:cNvPicPr>
                <a:picLocks noChangeAspect="1"/>
              </p:cNvPicPr>
              <p:nvPr/>
            </p:nvPicPr>
            <p:blipFill>
              <a:blip r:embed="rId13">
                <a:extLst/>
              </a:blip>
              <a:stretch>
                <a:fillRect/>
              </a:stretch>
            </p:blipFill>
            <p:spPr>
              <a:xfrm>
                <a:off x="4155510" y="1216879"/>
                <a:ext cx="303611" cy="321469"/>
              </a:xfrm>
              <a:prstGeom prst="rect">
                <a:avLst/>
              </a:prstGeom>
              <a:ln w="12700" cap="flat">
                <a:noFill/>
                <a:miter lim="400000"/>
              </a:ln>
              <a:effectLst/>
            </p:spPr>
          </p:pic>
          <p:sp>
            <p:nvSpPr>
              <p:cNvPr id="373" name="Stellar evolution accelerated*"/>
              <p:cNvSpPr/>
              <p:nvPr/>
            </p:nvSpPr>
            <p:spPr>
              <a:xfrm>
                <a:off x="1821234" y="3333773"/>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1">
                    <a:solidFill>
                      <a:srgbClr val="000000"/>
                    </a:solidFill>
                    <a:latin typeface="Arial Narrow"/>
                    <a:ea typeface="Arial Narrow"/>
                    <a:cs typeface="Arial Narrow"/>
                    <a:sym typeface="Arial Narrow"/>
                  </a:defRPr>
                </a:lvl1pPr>
              </a:lstStyle>
              <a:p>
                <a:pPr/>
                <a:r>
                  <a:t>Stellar evolution accelerated*</a:t>
                </a:r>
              </a:p>
            </p:txBody>
          </p:sp>
        </p:grpSp>
      </p:grpSp>
      <p:grpSp>
        <p:nvGrpSpPr>
          <p:cNvPr id="380" name="Group"/>
          <p:cNvGrpSpPr/>
          <p:nvPr/>
        </p:nvGrpSpPr>
        <p:grpSpPr>
          <a:xfrm>
            <a:off x="4123374" y="3071388"/>
            <a:ext cx="4405956" cy="11289534"/>
            <a:chOff x="0" y="0"/>
            <a:chExt cx="4405955" cy="11289533"/>
          </a:xfrm>
        </p:grpSpPr>
        <p:sp>
          <p:nvSpPr>
            <p:cNvPr id="376" name="EXCLUDED BHSR"/>
            <p:cNvSpPr/>
            <p:nvPr/>
          </p:nvSpPr>
          <p:spPr>
            <a:xfrm rot="16200000">
              <a:off x="-895653" y="2071937"/>
              <a:ext cx="5435261" cy="1291387"/>
            </a:xfrm>
            <a:prstGeom prst="roundRect">
              <a:avLst>
                <a:gd name="adj" fmla="val 50000"/>
              </a:avLst>
            </a:prstGeom>
            <a:solidFill>
              <a:srgbClr val="000000">
                <a:alpha val="68424"/>
              </a:srgbClr>
            </a:solid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sz="3200">
                  <a:solidFill>
                    <a:srgbClr val="FFFFFF"/>
                  </a:solidFill>
                  <a:latin typeface="Helvetica Neue Medium"/>
                  <a:ea typeface="Helvetica Neue Medium"/>
                  <a:cs typeface="Helvetica Neue Medium"/>
                  <a:sym typeface="Helvetica Neue Medium"/>
                </a:defRPr>
              </a:lvl1pPr>
            </a:lstStyle>
            <a:p>
              <a:pPr/>
              <a:r>
                <a:t>EXCLUDED BHSR</a:t>
              </a:r>
            </a:p>
          </p:txBody>
        </p:sp>
        <p:grpSp>
          <p:nvGrpSpPr>
            <p:cNvPr id="379" name="Group"/>
            <p:cNvGrpSpPr/>
            <p:nvPr/>
          </p:nvGrpSpPr>
          <p:grpSpPr>
            <a:xfrm>
              <a:off x="0" y="7292211"/>
              <a:ext cx="4405956" cy="3997323"/>
              <a:chOff x="0" y="0"/>
              <a:chExt cx="4405955" cy="3997321"/>
            </a:xfrm>
          </p:grpSpPr>
          <p:pic>
            <p:nvPicPr>
              <p:cNvPr id="377" name="Screen Shot 2018-04-10 at 15.18.53.png" descr="Screen Shot 2018-04-10 at 15.18.53.png"/>
              <p:cNvPicPr>
                <a:picLocks noChangeAspect="1"/>
              </p:cNvPicPr>
              <p:nvPr/>
            </p:nvPicPr>
            <p:blipFill>
              <a:blip r:embed="rId14">
                <a:extLst/>
              </a:blip>
              <a:stretch>
                <a:fillRect/>
              </a:stretch>
            </p:blipFill>
            <p:spPr>
              <a:xfrm>
                <a:off x="0" y="0"/>
                <a:ext cx="4405956" cy="2298345"/>
              </a:xfrm>
              <a:prstGeom prst="rect">
                <a:avLst/>
              </a:prstGeom>
              <a:ln w="12700" cap="flat">
                <a:noFill/>
                <a:miter lim="400000"/>
              </a:ln>
              <a:effectLst/>
            </p:spPr>
          </p:pic>
          <p:sp>
            <p:nvSpPr>
              <p:cNvPr id="378" name="Black hole spin radiated"/>
              <p:cNvSpPr/>
              <p:nvPr/>
            </p:nvSpPr>
            <p:spPr>
              <a:xfrm>
                <a:off x="2353625" y="2727321"/>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1">
                    <a:solidFill>
                      <a:srgbClr val="000000"/>
                    </a:solidFill>
                    <a:latin typeface="Arial Narrow"/>
                    <a:ea typeface="Arial Narrow"/>
                    <a:cs typeface="Arial Narrow"/>
                    <a:sym typeface="Arial Narrow"/>
                  </a:defRPr>
                </a:lvl1pPr>
              </a:lstStyle>
              <a:p>
                <a:pPr/>
                <a:r>
                  <a:t>Black hole spin radiated </a:t>
                </a:r>
              </a:p>
            </p:txBody>
          </p:sp>
        </p:grpSp>
      </p:grpSp>
      <p:sp>
        <p:nvSpPr>
          <p:cNvPr id="381" name="More interacting"/>
          <p:cNvSpPr txBox="1"/>
          <p:nvPr/>
        </p:nvSpPr>
        <p:spPr>
          <a:xfrm>
            <a:off x="15339417" y="1480334"/>
            <a:ext cx="2747963" cy="612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latin typeface="Arial Narrow"/>
                <a:ea typeface="Arial Narrow"/>
                <a:cs typeface="Arial Narrow"/>
                <a:sym typeface="Arial Narrow"/>
              </a:defRPr>
            </a:lvl1pPr>
          </a:lstStyle>
          <a:p>
            <a:pPr/>
            <a:r>
              <a:t>More interacting</a:t>
            </a:r>
          </a:p>
        </p:txBody>
      </p:sp>
      <p:sp>
        <p:nvSpPr>
          <p:cNvPr id="382" name="Less interacting"/>
          <p:cNvSpPr txBox="1"/>
          <p:nvPr/>
        </p:nvSpPr>
        <p:spPr>
          <a:xfrm>
            <a:off x="5660032" y="1480334"/>
            <a:ext cx="2711451" cy="612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latin typeface="Arial Narrow"/>
                <a:ea typeface="Arial Narrow"/>
                <a:cs typeface="Arial Narrow"/>
                <a:sym typeface="Arial Narrow"/>
              </a:defRPr>
            </a:lvl1pPr>
          </a:lstStyle>
          <a:p>
            <a:pPr/>
            <a:r>
              <a:t>Less interacting</a:t>
            </a:r>
          </a:p>
        </p:txBody>
      </p:sp>
      <p:sp>
        <p:nvSpPr>
          <p:cNvPr id="383" name="Line"/>
          <p:cNvSpPr/>
          <p:nvPr/>
        </p:nvSpPr>
        <p:spPr>
          <a:xfrm>
            <a:off x="8578453" y="1803796"/>
            <a:ext cx="6577438" cy="1"/>
          </a:xfrm>
          <a:prstGeom prst="line">
            <a:avLst/>
          </a:prstGeom>
          <a:ln w="88900">
            <a:solidFill>
              <a:srgbClr val="000000"/>
            </a:solidFill>
            <a:miter lim="400000"/>
            <a:headEnd type="triangle"/>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xit" nodeType="clickEffect" presetSubtype="8" presetID="22" grpId="1" fill="hold">
                                  <p:stCondLst>
                                    <p:cond delay="0"/>
                                  </p:stCondLst>
                                  <p:iterate type="el" backwards="0">
                                    <p:tmAbs val="0"/>
                                  </p:iterate>
                                  <p:childTnLst>
                                    <p:animEffect filter="wipe(left)" transition="out">
                                      <p:cBhvr>
                                        <p:cTn id="6" dur="1000" fill="hold"/>
                                        <p:tgtEl>
                                          <p:spTgt spid="358"/>
                                        </p:tgtEl>
                                      </p:cBhvr>
                                    </p:animEffect>
                                    <p:set>
                                      <p:cBhvr>
                                        <p:cTn id="7" fill="hold">
                                          <p:stCondLst>
                                            <p:cond delay="999"/>
                                          </p:stCondLst>
                                        </p:cTn>
                                        <p:tgtEl>
                                          <p:spTgt spid="35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 grpId="2" fill="hold">
                                  <p:stCondLst>
                                    <p:cond delay="0"/>
                                  </p:stCondLst>
                                  <p:iterate type="el" backwards="0">
                                    <p:tmAbs val="0"/>
                                  </p:iterate>
                                  <p:childTnLst>
                                    <p:set>
                                      <p:cBhvr>
                                        <p:cTn id="11" fill="hold"/>
                                        <p:tgtEl>
                                          <p:spTgt spid="375"/>
                                        </p:tgtEl>
                                        <p:attrNameLst>
                                          <p:attrName>style.visibility</p:attrName>
                                        </p:attrNameLst>
                                      </p:cBhvr>
                                      <p:to>
                                        <p:strVal val="visible"/>
                                      </p:to>
                                    </p:set>
                                    <p:anim calcmode="lin" valueType="num">
                                      <p:cBhvr>
                                        <p:cTn id="12" dur="1000" fill="hold"/>
                                        <p:tgtEl>
                                          <p:spTgt spid="375"/>
                                        </p:tgtEl>
                                        <p:attrNameLst>
                                          <p:attrName>ppt_x</p:attrName>
                                        </p:attrNameLst>
                                      </p:cBhvr>
                                      <p:tavLst>
                                        <p:tav tm="0">
                                          <p:val>
                                            <p:strVal val="#ppt_x"/>
                                          </p:val>
                                        </p:tav>
                                        <p:tav tm="100000">
                                          <p:val>
                                            <p:strVal val="#ppt_x"/>
                                          </p:val>
                                        </p:tav>
                                      </p:tavLst>
                                    </p:anim>
                                    <p:anim calcmode="lin" valueType="num">
                                      <p:cBhvr>
                                        <p:cTn id="13" dur="1000" fill="hold"/>
                                        <p:tgtEl>
                                          <p:spTgt spid="375"/>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 presetID="2" grpId="3" fill="hold">
                                  <p:stCondLst>
                                    <p:cond delay="0"/>
                                  </p:stCondLst>
                                  <p:iterate type="el" backwards="0">
                                    <p:tmAbs val="0"/>
                                  </p:iterate>
                                  <p:childTnLst>
                                    <p:set>
                                      <p:cBhvr>
                                        <p:cTn id="17" fill="hold"/>
                                        <p:tgtEl>
                                          <p:spTgt spid="380"/>
                                        </p:tgtEl>
                                        <p:attrNameLst>
                                          <p:attrName>style.visibility</p:attrName>
                                        </p:attrNameLst>
                                      </p:cBhvr>
                                      <p:to>
                                        <p:strVal val="visible"/>
                                      </p:to>
                                    </p:set>
                                    <p:anim calcmode="lin" valueType="num">
                                      <p:cBhvr>
                                        <p:cTn id="18" dur="1000" fill="hold"/>
                                        <p:tgtEl>
                                          <p:spTgt spid="380"/>
                                        </p:tgtEl>
                                        <p:attrNameLst>
                                          <p:attrName>ppt_x</p:attrName>
                                        </p:attrNameLst>
                                      </p:cBhvr>
                                      <p:tavLst>
                                        <p:tav tm="0">
                                          <p:val>
                                            <p:strVal val="#ppt_x"/>
                                          </p:val>
                                        </p:tav>
                                        <p:tav tm="100000">
                                          <p:val>
                                            <p:strVal val="#ppt_x"/>
                                          </p:val>
                                        </p:tav>
                                      </p:tavLst>
                                    </p:anim>
                                    <p:anim calcmode="lin" valueType="num">
                                      <p:cBhvr>
                                        <p:cTn id="19" dur="1000" fill="hold"/>
                                        <p:tgtEl>
                                          <p:spTgt spid="380"/>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1" presetID="2" grpId="4" fill="hold">
                                  <p:stCondLst>
                                    <p:cond delay="0"/>
                                  </p:stCondLst>
                                  <p:iterate type="el" backwards="0">
                                    <p:tmAbs val="0"/>
                                  </p:iterate>
                                  <p:childTnLst>
                                    <p:set>
                                      <p:cBhvr>
                                        <p:cTn id="23" fill="hold"/>
                                        <p:tgtEl>
                                          <p:spTgt spid="364"/>
                                        </p:tgtEl>
                                        <p:attrNameLst>
                                          <p:attrName>style.visibility</p:attrName>
                                        </p:attrNameLst>
                                      </p:cBhvr>
                                      <p:to>
                                        <p:strVal val="visible"/>
                                      </p:to>
                                    </p:set>
                                    <p:anim calcmode="lin" valueType="num">
                                      <p:cBhvr>
                                        <p:cTn id="24" dur="500" fill="hold"/>
                                        <p:tgtEl>
                                          <p:spTgt spid="364"/>
                                        </p:tgtEl>
                                        <p:attrNameLst>
                                          <p:attrName>ppt_x</p:attrName>
                                        </p:attrNameLst>
                                      </p:cBhvr>
                                      <p:tavLst>
                                        <p:tav tm="0">
                                          <p:val>
                                            <p:strVal val="#ppt_x"/>
                                          </p:val>
                                        </p:tav>
                                        <p:tav tm="100000">
                                          <p:val>
                                            <p:strVal val="#ppt_x"/>
                                          </p:val>
                                        </p:tav>
                                      </p:tavLst>
                                    </p:anim>
                                    <p:anim calcmode="lin" valueType="num">
                                      <p:cBhvr>
                                        <p:cTn id="25" dur="500" fill="hold"/>
                                        <p:tgtEl>
                                          <p:spTgt spid="36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4" grpId="4"/>
      <p:bldP build="whole" bldLvl="1" animBg="1" rev="0" advAuto="0" spid="380" grpId="3"/>
      <p:bldP build="whole" bldLvl="1" animBg="1" rev="0" advAuto="0" spid="358" grpId="1"/>
      <p:bldP build="whole" bldLvl="1" animBg="1" rev="0" advAuto="0" spid="375" grpId="2"/>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EXCLUDED BHSR"/>
          <p:cNvSpPr/>
          <p:nvPr/>
        </p:nvSpPr>
        <p:spPr>
          <a:xfrm rot="16200000">
            <a:off x="5071859" y="7232752"/>
            <a:ext cx="8782786" cy="1291387"/>
          </a:xfrm>
          <a:prstGeom prst="roundRect">
            <a:avLst>
              <a:gd name="adj" fmla="val 50000"/>
            </a:avLst>
          </a:prstGeom>
          <a:solidFill>
            <a:srgbClr val="000000">
              <a:alpha val="74145"/>
            </a:srgbClr>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sz="3200">
                <a:solidFill>
                  <a:srgbClr val="FFFFFF"/>
                </a:solidFill>
                <a:latin typeface="Helvetica Neue Medium"/>
                <a:ea typeface="Helvetica Neue Medium"/>
                <a:cs typeface="Helvetica Neue Medium"/>
                <a:sym typeface="Helvetica Neue Medium"/>
              </a:defRPr>
            </a:lvl1pPr>
          </a:lstStyle>
          <a:p>
            <a:pPr/>
            <a:r>
              <a:t>EXCLUDED BHSR</a:t>
            </a:r>
          </a:p>
        </p:txBody>
      </p:sp>
      <p:sp>
        <p:nvSpPr>
          <p:cNvPr id="388" name="Rectangle"/>
          <p:cNvSpPr/>
          <p:nvPr/>
        </p:nvSpPr>
        <p:spPr>
          <a:xfrm>
            <a:off x="15709900" y="5406504"/>
            <a:ext cx="1270000" cy="2401293"/>
          </a:xfrm>
          <a:prstGeom prst="rect">
            <a:avLst/>
          </a:prstGeom>
          <a:solidFill>
            <a:srgbClr val="FFFFFF"/>
          </a:solidFill>
          <a:ln w="12700">
            <a:miter lim="400000"/>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pic>
        <p:nvPicPr>
          <p:cNvPr id="389" name="Screen Shot 2017-07-10 at 13.37.32.png" descr="Screen Shot 2017-07-10 at 13.37.32.png"/>
          <p:cNvPicPr>
            <a:picLocks noChangeAspect="1"/>
          </p:cNvPicPr>
          <p:nvPr/>
        </p:nvPicPr>
        <p:blipFill>
          <a:blip r:embed="rId3">
            <a:extLst/>
          </a:blip>
          <a:srcRect l="8961" t="22019" r="4319" b="16705"/>
          <a:stretch>
            <a:fillRect/>
          </a:stretch>
        </p:blipFill>
        <p:spPr>
          <a:xfrm>
            <a:off x="8182949" y="4995134"/>
            <a:ext cx="8877698" cy="3705623"/>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1778" y="0"/>
                </a:moveTo>
                <a:cubicBezTo>
                  <a:pt x="1256" y="0"/>
                  <a:pt x="944" y="-1"/>
                  <a:pt x="735" y="208"/>
                </a:cubicBezTo>
                <a:cubicBezTo>
                  <a:pt x="434" y="470"/>
                  <a:pt x="197" y="1039"/>
                  <a:pt x="87" y="1760"/>
                </a:cubicBezTo>
                <a:cubicBezTo>
                  <a:pt x="0" y="2260"/>
                  <a:pt x="0" y="3009"/>
                  <a:pt x="0" y="4258"/>
                </a:cubicBezTo>
                <a:lnTo>
                  <a:pt x="0" y="17340"/>
                </a:lnTo>
                <a:cubicBezTo>
                  <a:pt x="0" y="18589"/>
                  <a:pt x="0" y="19341"/>
                  <a:pt x="87" y="19840"/>
                </a:cubicBezTo>
                <a:cubicBezTo>
                  <a:pt x="197" y="20561"/>
                  <a:pt x="434" y="21128"/>
                  <a:pt x="735" y="21390"/>
                </a:cubicBezTo>
                <a:cubicBezTo>
                  <a:pt x="944" y="21599"/>
                  <a:pt x="1256" y="21598"/>
                  <a:pt x="1778" y="21598"/>
                </a:cubicBezTo>
                <a:lnTo>
                  <a:pt x="19822" y="21598"/>
                </a:lnTo>
                <a:cubicBezTo>
                  <a:pt x="20344" y="21598"/>
                  <a:pt x="20657" y="21599"/>
                  <a:pt x="20865" y="21390"/>
                </a:cubicBezTo>
                <a:cubicBezTo>
                  <a:pt x="21166" y="21128"/>
                  <a:pt x="21403" y="20561"/>
                  <a:pt x="21512" y="19840"/>
                </a:cubicBezTo>
                <a:cubicBezTo>
                  <a:pt x="21599" y="19341"/>
                  <a:pt x="21600" y="18589"/>
                  <a:pt x="21600" y="17340"/>
                </a:cubicBezTo>
                <a:lnTo>
                  <a:pt x="21600" y="4258"/>
                </a:lnTo>
                <a:cubicBezTo>
                  <a:pt x="21600" y="3009"/>
                  <a:pt x="21599" y="2260"/>
                  <a:pt x="21512" y="1760"/>
                </a:cubicBezTo>
                <a:cubicBezTo>
                  <a:pt x="21403" y="1039"/>
                  <a:pt x="21166" y="470"/>
                  <a:pt x="20865" y="208"/>
                </a:cubicBezTo>
                <a:cubicBezTo>
                  <a:pt x="20657" y="-1"/>
                  <a:pt x="20344" y="0"/>
                  <a:pt x="19822" y="0"/>
                </a:cubicBezTo>
                <a:lnTo>
                  <a:pt x="1778" y="0"/>
                </a:lnTo>
                <a:close/>
              </a:path>
            </a:pathLst>
          </a:custGeom>
          <a:ln w="12700">
            <a:miter lim="400000"/>
          </a:ln>
        </p:spPr>
      </p:pic>
      <p:pic>
        <p:nvPicPr>
          <p:cNvPr id="390" name="Screenshot 2025-09-18 at 23.12.16.png" descr="Screenshot 2025-09-18 at 23.12.16.png"/>
          <p:cNvPicPr>
            <a:picLocks noChangeAspect="1"/>
          </p:cNvPicPr>
          <p:nvPr/>
        </p:nvPicPr>
        <p:blipFill>
          <a:blip r:embed="rId4">
            <a:extLst/>
          </a:blip>
          <a:srcRect l="0" t="0" r="0" b="80102"/>
          <a:stretch>
            <a:fillRect/>
          </a:stretch>
        </p:blipFill>
        <p:spPr>
          <a:xfrm>
            <a:off x="7204247" y="1904815"/>
            <a:ext cx="16961164" cy="1567169"/>
          </a:xfrm>
          <a:prstGeom prst="rect">
            <a:avLst/>
          </a:prstGeom>
          <a:ln w="12700">
            <a:miter lim="400000"/>
          </a:ln>
        </p:spPr>
      </p:pic>
      <p:pic>
        <p:nvPicPr>
          <p:cNvPr id="391" name="Screenshot 2019-04-02 at 10.26.13.png" descr="Screenshot 2019-04-02 at 10.26.13.png"/>
          <p:cNvPicPr>
            <a:picLocks noChangeAspect="0"/>
          </p:cNvPicPr>
          <p:nvPr/>
        </p:nvPicPr>
        <p:blipFill>
          <a:blip r:embed="rId5">
            <a:alphaModFix amt="0"/>
            <a:extLst/>
          </a:blip>
          <a:stretch>
            <a:fillRect/>
          </a:stretch>
        </p:blipFill>
        <p:spPr>
          <a:xfrm>
            <a:off x="12900731" y="4227777"/>
            <a:ext cx="3141623" cy="5016501"/>
          </a:xfrm>
          <a:prstGeom prst="rect">
            <a:avLst/>
          </a:prstGeom>
          <a:ln w="12700">
            <a:miter lim="400000"/>
          </a:ln>
        </p:spPr>
      </p:pic>
      <p:sp>
        <p:nvSpPr>
          <p:cNvPr id="392" name="Rectangle"/>
          <p:cNvSpPr/>
          <p:nvPr/>
        </p:nvSpPr>
        <p:spPr>
          <a:xfrm>
            <a:off x="21640800" y="8458200"/>
            <a:ext cx="812800" cy="660400"/>
          </a:xfrm>
          <a:prstGeom prst="rect">
            <a:avLst/>
          </a:prstGeom>
          <a:solidFill>
            <a:srgbClr val="666666"/>
          </a:solidFill>
          <a:ln w="12700">
            <a:miter lim="400000"/>
          </a:ln>
        </p:spPr>
        <p:txBody>
          <a:bodyPr lIns="50800" tIns="50800" rIns="50800" bIns="50800" anchor="ctr"/>
          <a:lstStyle/>
          <a:p>
            <a:pP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93" name="Reactors…"/>
          <p:cNvSpPr/>
          <p:nvPr/>
        </p:nvSpPr>
        <p:spPr>
          <a:xfrm>
            <a:off x="21614891" y="8458200"/>
            <a:ext cx="864618" cy="66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defRPr sz="1800">
                <a:solidFill>
                  <a:srgbClr val="FFFFFF"/>
                </a:solidFill>
                <a:latin typeface="Arial Narrow"/>
                <a:ea typeface="Arial Narrow"/>
                <a:cs typeface="Arial Narrow"/>
                <a:sym typeface="Arial Narrow"/>
              </a:defRPr>
            </a:pPr>
            <a:r>
              <a:t>Reactors</a:t>
            </a:r>
          </a:p>
          <a:p>
            <a:pPr defTabSz="584200">
              <a:defRPr sz="1800">
                <a:solidFill>
                  <a:srgbClr val="FFFFFF"/>
                </a:solidFill>
                <a:latin typeface="Arial Narrow"/>
                <a:ea typeface="Arial Narrow"/>
                <a:cs typeface="Arial Narrow"/>
                <a:sym typeface="Arial Narrow"/>
              </a:defRPr>
            </a:pPr>
            <a:r>
              <a:t>Had. dec</a:t>
            </a:r>
          </a:p>
        </p:txBody>
      </p:sp>
      <p:sp>
        <p:nvSpPr>
          <p:cNvPr id="394" name="EXCLUDED…"/>
          <p:cNvSpPr/>
          <p:nvPr/>
        </p:nvSpPr>
        <p:spPr>
          <a:xfrm>
            <a:off x="16986448" y="3502049"/>
            <a:ext cx="7163424" cy="8655735"/>
          </a:xfrm>
          <a:prstGeom prst="roundRect">
            <a:avLst>
              <a:gd name="adj" fmla="val 10183"/>
            </a:avLst>
          </a:prstGeom>
          <a:solidFill>
            <a:srgbClr val="000000">
              <a:alpha val="85237"/>
            </a:srgbClr>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defTabSz="821531">
              <a:defRPr sz="5600">
                <a:solidFill>
                  <a:srgbClr val="FFFFFF"/>
                </a:solidFill>
                <a:latin typeface="Helvetica Neue Medium"/>
                <a:ea typeface="Helvetica Neue Medium"/>
                <a:cs typeface="Helvetica Neue Medium"/>
                <a:sym typeface="Helvetica Neue Medium"/>
              </a:defRPr>
            </a:pPr>
            <a:r>
              <a:t>EXCLUDED</a:t>
            </a:r>
          </a:p>
          <a:p>
            <a:pPr defTabSz="821531">
              <a:defRPr sz="5600">
                <a:solidFill>
                  <a:srgbClr val="FFFFFF"/>
                </a:solidFill>
                <a:latin typeface="Helvetica Neue Medium"/>
                <a:ea typeface="Helvetica Neue Medium"/>
                <a:cs typeface="Helvetica Neue Medium"/>
                <a:sym typeface="Helvetica Neue Medium"/>
              </a:defRPr>
            </a:pPr>
            <a:r>
              <a:t>Astrophysics</a:t>
            </a:r>
          </a:p>
        </p:txBody>
      </p:sp>
      <p:sp>
        <p:nvSpPr>
          <p:cNvPr id="395" name="Rectangle"/>
          <p:cNvSpPr/>
          <p:nvPr/>
        </p:nvSpPr>
        <p:spPr>
          <a:xfrm>
            <a:off x="-139601" y="-17860"/>
            <a:ext cx="25908298" cy="1232298"/>
          </a:xfrm>
          <a:prstGeom prst="rect">
            <a:avLst/>
          </a:prstGeom>
          <a:solidFill>
            <a:srgbClr val="0096FF"/>
          </a:solidFill>
          <a:ln w="12700">
            <a:miter lim="400000"/>
          </a:ln>
        </p:spPr>
        <p:txBody>
          <a:bodyPr lIns="71437" tIns="71437" rIns="71437" bIns="71437" anchor="ctr"/>
          <a:lstStyle/>
          <a:p>
            <a:pPr defTabSz="821531">
              <a:defRPr sz="56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396" name="Image" descr="Image"/>
          <p:cNvPicPr>
            <a:picLocks noChangeAspect="1"/>
          </p:cNvPicPr>
          <p:nvPr/>
        </p:nvPicPr>
        <p:blipFill>
          <a:blip r:embed="rId6">
            <a:extLst/>
          </a:blip>
          <a:stretch>
            <a:fillRect/>
          </a:stretch>
        </p:blipFill>
        <p:spPr>
          <a:xfrm>
            <a:off x="8524059" y="2468333"/>
            <a:ext cx="535782" cy="306825"/>
          </a:xfrm>
          <a:prstGeom prst="rect">
            <a:avLst/>
          </a:prstGeom>
          <a:ln w="12700">
            <a:miter lim="400000"/>
          </a:ln>
        </p:spPr>
      </p:pic>
      <p:grpSp>
        <p:nvGrpSpPr>
          <p:cNvPr id="400" name="Group"/>
          <p:cNvGrpSpPr/>
          <p:nvPr/>
        </p:nvGrpSpPr>
        <p:grpSpPr>
          <a:xfrm>
            <a:off x="7204247" y="12162931"/>
            <a:ext cx="16961164" cy="1641315"/>
            <a:chOff x="0" y="0"/>
            <a:chExt cx="16961163" cy="1641313"/>
          </a:xfrm>
        </p:grpSpPr>
        <p:pic>
          <p:nvPicPr>
            <p:cNvPr id="397" name="Screenshot 2025-09-18 at 23.12.16.png" descr="Screenshot 2025-09-18 at 23.12.16.png"/>
            <p:cNvPicPr>
              <a:picLocks noChangeAspect="1"/>
            </p:cNvPicPr>
            <p:nvPr/>
          </p:nvPicPr>
          <p:blipFill>
            <a:blip r:embed="rId4">
              <a:extLst/>
            </a:blip>
            <a:srcRect l="0" t="79161" r="0" b="0"/>
            <a:stretch>
              <a:fillRect/>
            </a:stretch>
          </p:blipFill>
          <p:spPr>
            <a:xfrm>
              <a:off x="0" y="0"/>
              <a:ext cx="16961164" cy="1641314"/>
            </a:xfrm>
            <a:prstGeom prst="rect">
              <a:avLst/>
            </a:prstGeom>
            <a:ln w="12700" cap="flat">
              <a:noFill/>
              <a:miter lim="400000"/>
            </a:ln>
            <a:effectLst/>
          </p:spPr>
        </p:pic>
        <p:pic>
          <p:nvPicPr>
            <p:cNvPr id="398" name="Image" descr="Image"/>
            <p:cNvPicPr>
              <a:picLocks noChangeAspect="1"/>
            </p:cNvPicPr>
            <p:nvPr/>
          </p:nvPicPr>
          <p:blipFill>
            <a:blip r:embed="rId7">
              <a:extLst/>
            </a:blip>
            <a:stretch>
              <a:fillRect/>
            </a:stretch>
          </p:blipFill>
          <p:spPr>
            <a:xfrm>
              <a:off x="675060" y="627863"/>
              <a:ext cx="750095" cy="306825"/>
            </a:xfrm>
            <a:prstGeom prst="rect">
              <a:avLst/>
            </a:prstGeom>
            <a:ln w="12700" cap="flat">
              <a:noFill/>
              <a:miter lim="400000"/>
            </a:ln>
            <a:effectLst/>
          </p:spPr>
        </p:pic>
        <p:pic>
          <p:nvPicPr>
            <p:cNvPr id="399" name="Image" descr="Image"/>
            <p:cNvPicPr>
              <a:picLocks noChangeAspect="1"/>
            </p:cNvPicPr>
            <p:nvPr/>
          </p:nvPicPr>
          <p:blipFill>
            <a:blip r:embed="rId8">
              <a:extLst/>
            </a:blip>
            <a:stretch>
              <a:fillRect/>
            </a:stretch>
          </p:blipFill>
          <p:spPr>
            <a:xfrm>
              <a:off x="2198339" y="637354"/>
              <a:ext cx="732236" cy="321469"/>
            </a:xfrm>
            <a:prstGeom prst="rect">
              <a:avLst/>
            </a:prstGeom>
            <a:ln w="12700" cap="flat">
              <a:noFill/>
              <a:miter lim="400000"/>
            </a:ln>
            <a:effectLst/>
          </p:spPr>
        </p:pic>
      </p:grpSp>
      <p:sp>
        <p:nvSpPr>
          <p:cNvPr id="401" name="More interacting"/>
          <p:cNvSpPr txBox="1"/>
          <p:nvPr/>
        </p:nvSpPr>
        <p:spPr>
          <a:xfrm>
            <a:off x="17968317" y="1480334"/>
            <a:ext cx="2747963" cy="612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latin typeface="Arial Narrow"/>
                <a:ea typeface="Arial Narrow"/>
                <a:cs typeface="Arial Narrow"/>
                <a:sym typeface="Arial Narrow"/>
              </a:defRPr>
            </a:lvl1pPr>
          </a:lstStyle>
          <a:p>
            <a:pPr/>
            <a:r>
              <a:t>More interacting</a:t>
            </a:r>
          </a:p>
        </p:txBody>
      </p:sp>
      <p:sp>
        <p:nvSpPr>
          <p:cNvPr id="402" name="Less interacting"/>
          <p:cNvSpPr txBox="1"/>
          <p:nvPr/>
        </p:nvSpPr>
        <p:spPr>
          <a:xfrm>
            <a:off x="8288932" y="1480334"/>
            <a:ext cx="2711451" cy="612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latin typeface="Arial Narrow"/>
                <a:ea typeface="Arial Narrow"/>
                <a:cs typeface="Arial Narrow"/>
                <a:sym typeface="Arial Narrow"/>
              </a:defRPr>
            </a:lvl1pPr>
          </a:lstStyle>
          <a:p>
            <a:pPr/>
            <a:r>
              <a:t>Less interacting</a:t>
            </a:r>
          </a:p>
        </p:txBody>
      </p:sp>
      <p:sp>
        <p:nvSpPr>
          <p:cNvPr id="403" name="Line"/>
          <p:cNvSpPr/>
          <p:nvPr/>
        </p:nvSpPr>
        <p:spPr>
          <a:xfrm>
            <a:off x="11207353" y="1803796"/>
            <a:ext cx="6577438" cy="1"/>
          </a:xfrm>
          <a:prstGeom prst="line">
            <a:avLst/>
          </a:prstGeom>
          <a:ln w="88900">
            <a:solidFill>
              <a:srgbClr val="000000"/>
            </a:solidFill>
            <a:miter lim="400000"/>
            <a:headEnd type="triangle"/>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grpSp>
        <p:nvGrpSpPr>
          <p:cNvPr id="411" name="Group"/>
          <p:cNvGrpSpPr/>
          <p:nvPr/>
        </p:nvGrpSpPr>
        <p:grpSpPr>
          <a:xfrm>
            <a:off x="8356401" y="5196632"/>
            <a:ext cx="9449198" cy="5266570"/>
            <a:chOff x="0" y="0"/>
            <a:chExt cx="9449196" cy="5266568"/>
          </a:xfrm>
        </p:grpSpPr>
        <p:sp>
          <p:nvSpPr>
            <p:cNvPr id="404" name="Rounded Rectangle"/>
            <p:cNvSpPr/>
            <p:nvPr/>
          </p:nvSpPr>
          <p:spPr>
            <a:xfrm>
              <a:off x="6279311" y="0"/>
              <a:ext cx="1223298" cy="3135148"/>
            </a:xfrm>
            <a:prstGeom prst="roundRect">
              <a:avLst>
                <a:gd name="adj" fmla="val 22427"/>
              </a:avLst>
            </a:prstGeom>
            <a:solidFill>
              <a:srgbClr val="FF2600"/>
            </a:solidFill>
            <a:ln w="25400" cap="flat">
              <a:solidFill>
                <a:srgbClr val="000000"/>
              </a:solidFill>
              <a:prstDash val="solid"/>
              <a:miter lim="400000"/>
            </a:ln>
            <a:effectLst/>
          </p:spPr>
          <p:txBody>
            <a:bodyPr wrap="square" lIns="71437" tIns="71437" rIns="71437" bIns="71437" numCol="1" anchor="ctr">
              <a:noAutofit/>
            </a:bodyPr>
            <a:lstStyle/>
            <a:p>
              <a:pPr defTabSz="821531">
                <a:defRPr sz="56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05" name="Rounded Rectangle"/>
            <p:cNvSpPr/>
            <p:nvPr/>
          </p:nvSpPr>
          <p:spPr>
            <a:xfrm>
              <a:off x="0" y="988452"/>
              <a:ext cx="6300967" cy="658432"/>
            </a:xfrm>
            <a:prstGeom prst="roundRect">
              <a:avLst>
                <a:gd name="adj" fmla="val 41667"/>
              </a:avLst>
            </a:prstGeom>
            <a:solidFill>
              <a:srgbClr val="000000"/>
            </a:solidFill>
            <a:ln w="25400" cap="flat">
              <a:solidFill>
                <a:srgbClr val="000000"/>
              </a:solidFill>
              <a:prstDash val="solid"/>
              <a:miter lim="400000"/>
            </a:ln>
            <a:effectLst/>
          </p:spPr>
          <p:txBody>
            <a:bodyPr wrap="square" lIns="71437" tIns="71437" rIns="71437" bIns="71437" numCol="1" anchor="ctr">
              <a:noAutofit/>
            </a:bodyPr>
            <a:lstStyle/>
            <a:p>
              <a:pPr defTabSz="821531">
                <a:defRPr sz="56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06" name="Excluded (too much DM)"/>
            <p:cNvSpPr txBox="1"/>
            <p:nvPr/>
          </p:nvSpPr>
          <p:spPr>
            <a:xfrm>
              <a:off x="1067024" y="996146"/>
              <a:ext cx="4468673" cy="6430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l" defTabSz="821531">
                <a:defRPr b="1" sz="3200">
                  <a:solidFill>
                    <a:srgbClr val="FFFFFF"/>
                  </a:solidFill>
                  <a:latin typeface="Arial Narrow"/>
                  <a:ea typeface="Arial Narrow"/>
                  <a:cs typeface="Arial Narrow"/>
                  <a:sym typeface="Arial Narrow"/>
                </a:defRPr>
              </a:lvl1pPr>
            </a:lstStyle>
            <a:p>
              <a:pPr/>
              <a:r>
                <a:t>Excluded (too much DM)</a:t>
              </a:r>
            </a:p>
          </p:txBody>
        </p:sp>
        <p:sp>
          <p:nvSpPr>
            <p:cNvPr id="407" name="ok"/>
            <p:cNvSpPr txBox="1"/>
            <p:nvPr/>
          </p:nvSpPr>
          <p:spPr>
            <a:xfrm>
              <a:off x="6545612" y="987001"/>
              <a:ext cx="963635" cy="6430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l" defTabSz="821531">
                <a:defRPr b="1" sz="3200">
                  <a:solidFill>
                    <a:srgbClr val="FFFFFF"/>
                  </a:solidFill>
                  <a:latin typeface="Arial Narrow"/>
                  <a:ea typeface="Arial Narrow"/>
                  <a:cs typeface="Arial Narrow"/>
                  <a:sym typeface="Arial Narrow"/>
                </a:defRPr>
              </a:lvl1pPr>
            </a:lstStyle>
            <a:p>
              <a:pPr/>
              <a:r>
                <a:t>ok</a:t>
              </a:r>
            </a:p>
          </p:txBody>
        </p:sp>
        <p:sp>
          <p:nvSpPr>
            <p:cNvPr id="408" name="Rounded Rectangle"/>
            <p:cNvSpPr/>
            <p:nvPr/>
          </p:nvSpPr>
          <p:spPr>
            <a:xfrm>
              <a:off x="7430334" y="988452"/>
              <a:ext cx="2018863" cy="658432"/>
            </a:xfrm>
            <a:prstGeom prst="roundRect">
              <a:avLst>
                <a:gd name="adj" fmla="val 41667"/>
              </a:avLst>
            </a:prstGeom>
            <a:solidFill>
              <a:srgbClr val="FF2600"/>
            </a:solidFill>
            <a:ln w="25400" cap="flat">
              <a:solidFill>
                <a:srgbClr val="000000"/>
              </a:solidFill>
              <a:prstDash val="solid"/>
              <a:miter lim="400000"/>
            </a:ln>
            <a:effectLst/>
          </p:spPr>
          <p:txBody>
            <a:bodyPr wrap="square" lIns="71437" tIns="71437" rIns="71437" bIns="71437" numCol="1" anchor="ctr">
              <a:noAutofit/>
            </a:bodyPr>
            <a:lstStyle/>
            <a:p>
              <a:pPr defTabSz="821531">
                <a:defRPr sz="56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09" name="sub"/>
            <p:cNvSpPr txBox="1"/>
            <p:nvPr/>
          </p:nvSpPr>
          <p:spPr>
            <a:xfrm>
              <a:off x="8075230" y="968711"/>
              <a:ext cx="980821" cy="6430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l" defTabSz="821531">
                <a:defRPr b="1" sz="3200">
                  <a:solidFill>
                    <a:srgbClr val="FFFFFF"/>
                  </a:solidFill>
                  <a:latin typeface="Arial Narrow"/>
                  <a:ea typeface="Arial Narrow"/>
                  <a:cs typeface="Arial Narrow"/>
                  <a:sym typeface="Arial Narrow"/>
                </a:defRPr>
              </a:lvl1pPr>
            </a:lstStyle>
            <a:p>
              <a:pPr/>
              <a:r>
                <a:t>sub</a:t>
              </a:r>
            </a:p>
          </p:txBody>
        </p:sp>
        <p:sp>
          <p:nvSpPr>
            <p:cNvPr id="410" name="Rectangle"/>
            <p:cNvSpPr txBox="1"/>
            <p:nvPr/>
          </p:nvSpPr>
          <p:spPr>
            <a:xfrm>
              <a:off x="437365" y="4623525"/>
              <a:ext cx="2631668" cy="643044"/>
            </a:xfrm>
            <a:prstGeom prst="rect">
              <a:avLst/>
            </a:prstGeom>
            <a:noFill/>
            <a:ln w="12700" cap="flat">
              <a:noFill/>
              <a:miter lim="400000"/>
            </a:ln>
            <a:effectLst/>
          </p:spPr>
          <p:txBody>
            <a:bodyPr wrap="square" lIns="71437" tIns="71437" rIns="71437" bIns="71437" numCol="1" anchor="ctr">
              <a:noAutofit/>
            </a:bodyPr>
            <a:lstStyle/>
            <a:p>
              <a:pPr algn="l" defTabSz="821531">
                <a:defRPr b="1" sz="3200">
                  <a:solidFill>
                    <a:srgbClr val="FFFFFF"/>
                  </a:solidFill>
                  <a:latin typeface="Arial Narrow"/>
                  <a:ea typeface="Arial Narrow"/>
                  <a:cs typeface="Arial Narrow"/>
                  <a:sym typeface="Arial Narrow"/>
                </a:defRPr>
              </a:pPr>
            </a:p>
          </p:txBody>
        </p:sp>
      </p:grpSp>
      <p:sp>
        <p:nvSpPr>
          <p:cNvPr id="412" name="The axion DM mass:  two predictions"/>
          <p:cNvSpPr txBox="1"/>
          <p:nvPr>
            <p:ph type="title"/>
          </p:nvPr>
        </p:nvSpPr>
        <p:spPr>
          <a:xfrm>
            <a:off x="3678659" y="125015"/>
            <a:ext cx="17222159" cy="1041426"/>
          </a:xfrm>
          <a:prstGeom prst="rect">
            <a:avLst/>
          </a:prstGeom>
        </p:spPr>
        <p:txBody>
          <a:bodyPr anchor="t">
            <a:normAutofit fontScale="100000" lnSpcReduction="0"/>
          </a:bodyPr>
          <a:lstStyle>
            <a:lvl1pPr>
              <a:defRPr b="1" sz="6200">
                <a:solidFill>
                  <a:srgbClr val="FFFFFF"/>
                </a:solidFill>
                <a:latin typeface="Arial Narrow"/>
                <a:ea typeface="Arial Narrow"/>
                <a:cs typeface="Arial Narrow"/>
                <a:sym typeface="Arial Narrow"/>
              </a:defRPr>
            </a:lvl1pPr>
          </a:lstStyle>
          <a:p>
            <a:pPr/>
            <a:r>
              <a:t>The axion DM mass:  two predictions</a:t>
            </a:r>
          </a:p>
        </p:txBody>
      </p:sp>
      <p:grpSp>
        <p:nvGrpSpPr>
          <p:cNvPr id="415" name="Group"/>
          <p:cNvGrpSpPr/>
          <p:nvPr/>
        </p:nvGrpSpPr>
        <p:grpSpPr>
          <a:xfrm>
            <a:off x="572924" y="9719822"/>
            <a:ext cx="4193964" cy="1270001"/>
            <a:chOff x="0" y="0"/>
            <a:chExt cx="4193963" cy="1270000"/>
          </a:xfrm>
        </p:grpSpPr>
        <p:sp>
          <p:nvSpPr>
            <p:cNvPr id="413" name="PRE-Inflation Scenario…"/>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gn="l" defTabSz="821531">
                <a:defRPr b="1">
                  <a:solidFill>
                    <a:srgbClr val="000000"/>
                  </a:solidFill>
                  <a:latin typeface="Arial Narrow"/>
                  <a:ea typeface="Arial Narrow"/>
                  <a:cs typeface="Arial Narrow"/>
                  <a:sym typeface="Arial Narrow"/>
                </a:defRPr>
              </a:pPr>
              <a:r>
                <a:t>PRE-Inflation Scenario</a:t>
              </a:r>
            </a:p>
            <a:p>
              <a:pPr algn="l" defTabSz="821531">
                <a:defRPr b="1">
                  <a:solidFill>
                    <a:srgbClr val="000000"/>
                  </a:solidFill>
                  <a:latin typeface="Arial Narrow"/>
                  <a:ea typeface="Arial Narrow"/>
                  <a:cs typeface="Arial Narrow"/>
                  <a:sym typeface="Arial Narrow"/>
                </a:defRPr>
              </a:pPr>
              <a:r>
                <a:t>- INFLATION blows one homogeneous patch to our Universe size</a:t>
              </a:r>
            </a:p>
            <a:p>
              <a:pPr algn="l" defTabSz="821531">
                <a:defRPr b="1">
                  <a:solidFill>
                    <a:srgbClr val="000000"/>
                  </a:solidFill>
                  <a:latin typeface="Arial Narrow"/>
                  <a:ea typeface="Arial Narrow"/>
                  <a:cs typeface="Arial Narrow"/>
                  <a:sym typeface="Arial Narrow"/>
                </a:defRPr>
              </a:pPr>
              <a:r>
                <a:t>- 1 IC for the whole Universe</a:t>
              </a:r>
            </a:p>
            <a:p>
              <a:pPr algn="l" defTabSz="821531">
                <a:defRPr b="1">
                  <a:solidFill>
                    <a:srgbClr val="000000"/>
                  </a:solidFill>
                  <a:latin typeface="Arial Narrow"/>
                  <a:ea typeface="Arial Narrow"/>
                  <a:cs typeface="Arial Narrow"/>
                  <a:sym typeface="Arial Narrow"/>
                </a:defRPr>
              </a:pPr>
              <a:r>
                <a:t>- Maximum uncertainty, slooooow scaaaaan</a:t>
              </a:r>
            </a:p>
            <a:p>
              <a:pPr algn="l" defTabSz="821531">
                <a:defRPr b="1">
                  <a:solidFill>
                    <a:srgbClr val="000000"/>
                  </a:solidFill>
                  <a:latin typeface="Arial Narrow"/>
                  <a:ea typeface="Arial Narrow"/>
                  <a:cs typeface="Arial Narrow"/>
                  <a:sym typeface="Arial Narrow"/>
                </a:defRPr>
              </a:pPr>
              <a:r>
                <a:t>- isocurvature and adiabatic (small) fluctuations ... </a:t>
              </a:r>
            </a:p>
            <a:p>
              <a:pPr algn="l" defTabSz="821531">
                <a:defRPr b="1">
                  <a:solidFill>
                    <a:srgbClr val="000000"/>
                  </a:solidFill>
                  <a:latin typeface="Arial Narrow"/>
                  <a:ea typeface="Arial Narrow"/>
                  <a:cs typeface="Arial Narrow"/>
                  <a:sym typeface="Arial Narrow"/>
                </a:defRPr>
              </a:pPr>
              <a:r>
                <a:t>- Miniclusters???</a:t>
              </a:r>
            </a:p>
          </p:txBody>
        </p:sp>
        <p:pic>
          <p:nvPicPr>
            <p:cNvPr id="414" name="droppedImage.pdf" descr="droppedImage.pdf"/>
            <p:cNvPicPr>
              <a:picLocks noChangeAspect="0"/>
            </p:cNvPicPr>
            <p:nvPr/>
          </p:nvPicPr>
          <p:blipFill>
            <a:blip r:embed="rId9">
              <a:extLst/>
            </a:blip>
            <a:stretch>
              <a:fillRect/>
            </a:stretch>
          </p:blipFill>
          <p:spPr>
            <a:xfrm>
              <a:off x="3396928" y="950264"/>
              <a:ext cx="797036" cy="296572"/>
            </a:xfrm>
            <a:prstGeom prst="rect">
              <a:avLst/>
            </a:prstGeom>
            <a:ln w="12700" cap="flat">
              <a:noFill/>
              <a:miter lim="400000"/>
            </a:ln>
            <a:effectLst/>
          </p:spPr>
        </p:pic>
      </p:grpSp>
      <p:sp>
        <p:nvSpPr>
          <p:cNvPr id="416" name="POST-Inflation Scenario…"/>
          <p:cNvSpPr txBox="1"/>
          <p:nvPr/>
        </p:nvSpPr>
        <p:spPr>
          <a:xfrm>
            <a:off x="477970" y="5359012"/>
            <a:ext cx="7536955" cy="318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821531">
              <a:defRPr b="1">
                <a:solidFill>
                  <a:srgbClr val="000000"/>
                </a:solidFill>
                <a:latin typeface="Arial Narrow"/>
                <a:ea typeface="Arial Narrow"/>
                <a:cs typeface="Arial Narrow"/>
                <a:sym typeface="Arial Narrow"/>
              </a:defRPr>
            </a:pPr>
            <a:r>
              <a:t>POST-Inflation Scenario</a:t>
            </a:r>
          </a:p>
          <a:p>
            <a:pPr algn="l" defTabSz="821531">
              <a:defRPr b="1">
                <a:solidFill>
                  <a:srgbClr val="000000"/>
                </a:solidFill>
                <a:latin typeface="Arial Narrow"/>
                <a:ea typeface="Arial Narrow"/>
                <a:cs typeface="Arial Narrow"/>
                <a:sym typeface="Arial Narrow"/>
              </a:defRPr>
            </a:pPr>
            <a:r>
              <a:t>- Axion Initial conditions @ phase transition </a:t>
            </a:r>
          </a:p>
          <a:p>
            <a:pPr algn="l" defTabSz="821531">
              <a:defRPr b="1">
                <a:solidFill>
                  <a:srgbClr val="000000"/>
                </a:solidFill>
                <a:latin typeface="Arial Narrow"/>
                <a:ea typeface="Arial Narrow"/>
                <a:cs typeface="Arial Narrow"/>
                <a:sym typeface="Arial Narrow"/>
              </a:defRPr>
            </a:pPr>
            <a:r>
              <a:t>- All values of theta -&gt; mass prediction -&gt; Inmediate discovery!</a:t>
            </a:r>
          </a:p>
          <a:p>
            <a:pPr algn="l" defTabSz="821531">
              <a:defRPr b="1">
                <a:solidFill>
                  <a:srgbClr val="000000"/>
                </a:solidFill>
                <a:latin typeface="Arial Narrow"/>
                <a:ea typeface="Arial Narrow"/>
                <a:cs typeface="Arial Narrow"/>
                <a:sym typeface="Arial Narrow"/>
              </a:defRPr>
            </a:pPr>
            <a:r>
              <a:t>- Inflation BEFORE or NO inflation</a:t>
            </a:r>
          </a:p>
          <a:p>
            <a:pPr algn="l" defTabSz="821531">
              <a:defRPr b="1">
                <a:solidFill>
                  <a:srgbClr val="000000"/>
                </a:solidFill>
                <a:latin typeface="Arial Narrow"/>
                <a:ea typeface="Arial Narrow"/>
                <a:cs typeface="Arial Narrow"/>
                <a:sym typeface="Arial Narrow"/>
              </a:defRPr>
            </a:pPr>
            <a:r>
              <a:t>- Cosmic strings, walls carry huge energy</a:t>
            </a:r>
          </a:p>
          <a:p>
            <a:pPr algn="l" defTabSz="821531">
              <a:defRPr b="1">
                <a:solidFill>
                  <a:srgbClr val="000000"/>
                </a:solidFill>
                <a:latin typeface="Arial Narrow"/>
                <a:ea typeface="Arial Narrow"/>
                <a:cs typeface="Arial Narrow"/>
                <a:sym typeface="Arial Narrow"/>
              </a:defRPr>
            </a:pPr>
            <a:r>
              <a:t>- String radiation is uncertain!</a:t>
            </a:r>
          </a:p>
          <a:p>
            <a:pPr algn="l" defTabSz="821531">
              <a:defRPr b="1">
                <a:solidFill>
                  <a:srgbClr val="000000"/>
                </a:solidFill>
                <a:latin typeface="Arial Narrow"/>
                <a:ea typeface="Arial Narrow"/>
                <a:cs typeface="Arial Narrow"/>
                <a:sym typeface="Arial Narrow"/>
              </a:defRPr>
            </a:pPr>
            <a:r>
              <a:t>- Miniclusters</a:t>
            </a:r>
          </a:p>
          <a:p>
            <a:pPr algn="l" defTabSz="821531">
              <a:defRPr b="1">
                <a:solidFill>
                  <a:srgbClr val="000000"/>
                </a:solidFill>
                <a:latin typeface="Arial Narrow"/>
                <a:ea typeface="Arial Narrow"/>
                <a:cs typeface="Arial Narrow"/>
                <a:sym typeface="Arial Narrow"/>
              </a:defRPr>
            </a:pPr>
          </a:p>
        </p:txBody>
      </p:sp>
      <p:grpSp>
        <p:nvGrpSpPr>
          <p:cNvPr id="421" name="Group"/>
          <p:cNvGrpSpPr/>
          <p:nvPr/>
        </p:nvGrpSpPr>
        <p:grpSpPr>
          <a:xfrm>
            <a:off x="8227730" y="8121891"/>
            <a:ext cx="8788136" cy="4059846"/>
            <a:chOff x="0" y="0"/>
            <a:chExt cx="8788134" cy="4059845"/>
          </a:xfrm>
        </p:grpSpPr>
        <p:sp>
          <p:nvSpPr>
            <p:cNvPr id="417" name="Line"/>
            <p:cNvSpPr/>
            <p:nvPr/>
          </p:nvSpPr>
          <p:spPr>
            <a:xfrm flipV="1">
              <a:off x="183734" y="120023"/>
              <a:ext cx="2244825" cy="1033022"/>
            </a:xfrm>
            <a:prstGeom prst="line">
              <a:avLst/>
            </a:prstGeom>
            <a:noFill/>
            <a:ln w="63500" cap="flat">
              <a:solidFill>
                <a:srgbClr val="000000"/>
              </a:solidFill>
              <a:prstDash val="solid"/>
              <a:miter lim="400000"/>
            </a:ln>
            <a:effectLst/>
          </p:spPr>
          <p:txBody>
            <a:bodyPr wrap="square" lIns="50800" tIns="50800" rIns="50800" bIns="50800" numCol="1" anchor="ctr">
              <a:noAutofit/>
            </a:bodyPr>
            <a:lstStyle/>
            <a:p>
              <a:pPr/>
            </a:p>
          </p:txBody>
        </p:sp>
        <p:grpSp>
          <p:nvGrpSpPr>
            <p:cNvPr id="420" name="Group"/>
            <p:cNvGrpSpPr/>
            <p:nvPr/>
          </p:nvGrpSpPr>
          <p:grpSpPr>
            <a:xfrm>
              <a:off x="0" y="0"/>
              <a:ext cx="8788135" cy="4059846"/>
              <a:chOff x="0" y="0"/>
              <a:chExt cx="8788134" cy="4059845"/>
            </a:xfrm>
          </p:grpSpPr>
          <p:sp>
            <p:nvSpPr>
              <p:cNvPr id="418" name="Rounded Rectangle"/>
              <p:cNvSpPr/>
              <p:nvPr/>
            </p:nvSpPr>
            <p:spPr>
              <a:xfrm>
                <a:off x="0" y="1038141"/>
                <a:ext cx="8788135" cy="3021705"/>
              </a:xfrm>
              <a:prstGeom prst="roundRect">
                <a:avLst>
                  <a:gd name="adj" fmla="val 15242"/>
                </a:avLst>
              </a:prstGeom>
              <a:solidFill>
                <a:schemeClr val="accent1">
                  <a:lumOff val="16847"/>
                  <a:alpha val="48846"/>
                </a:schemeClr>
              </a:solid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t">
                <a:noAutofit/>
              </a:bodyPr>
              <a:lstStyle/>
              <a:p>
                <a:pPr defTabSz="821531">
                  <a:defRPr b="1" sz="3000">
                    <a:solidFill>
                      <a:srgbClr val="FFFFFF"/>
                    </a:solidFill>
                    <a:latin typeface="Arial Narrow"/>
                    <a:ea typeface="Arial Narrow"/>
                    <a:cs typeface="Arial Narrow"/>
                    <a:sym typeface="Arial Narrow"/>
                  </a:defRPr>
                </a:pPr>
              </a:p>
              <a:p>
                <a:pPr defTabSz="821531">
                  <a:defRPr b="1" sz="3000">
                    <a:solidFill>
                      <a:srgbClr val="FFFFFF"/>
                    </a:solidFill>
                    <a:latin typeface="Arial Narrow"/>
                    <a:ea typeface="Arial Narrow"/>
                    <a:cs typeface="Arial Narrow"/>
                    <a:sym typeface="Arial Narrow"/>
                  </a:defRPr>
                </a:pPr>
              </a:p>
            </p:txBody>
          </p:sp>
          <p:sp>
            <p:nvSpPr>
              <p:cNvPr id="419" name="Line"/>
              <p:cNvSpPr/>
              <p:nvPr/>
            </p:nvSpPr>
            <p:spPr>
              <a:xfrm flipH="1" flipV="1">
                <a:off x="2665489" y="0"/>
                <a:ext cx="5837193" cy="1005038"/>
              </a:xfrm>
              <a:prstGeom prst="line">
                <a:avLst/>
              </a:prstGeom>
              <a:noFill/>
              <a:ln w="63500" cap="flat">
                <a:solidFill>
                  <a:srgbClr val="000000"/>
                </a:solidFill>
                <a:prstDash val="solid"/>
                <a:miter lim="400000"/>
              </a:ln>
              <a:effectLst/>
            </p:spPr>
            <p:txBody>
              <a:bodyPr wrap="square" lIns="50800" tIns="50800" rIns="50800" bIns="50800" numCol="1" anchor="ctr">
                <a:noAutofit/>
              </a:bodyPr>
              <a:lstStyle/>
              <a:p>
                <a:pPr/>
              </a:p>
            </p:txBody>
          </p:sp>
        </p:grpSp>
      </p:grpSp>
      <p:grpSp>
        <p:nvGrpSpPr>
          <p:cNvPr id="434" name="Group"/>
          <p:cNvGrpSpPr/>
          <p:nvPr/>
        </p:nvGrpSpPr>
        <p:grpSpPr>
          <a:xfrm>
            <a:off x="8202589" y="9874201"/>
            <a:ext cx="8047856" cy="1272431"/>
            <a:chOff x="0" y="7568"/>
            <a:chExt cx="8047854" cy="1272429"/>
          </a:xfrm>
        </p:grpSpPr>
        <p:grpSp>
          <p:nvGrpSpPr>
            <p:cNvPr id="432" name="Group"/>
            <p:cNvGrpSpPr/>
            <p:nvPr/>
          </p:nvGrpSpPr>
          <p:grpSpPr>
            <a:xfrm>
              <a:off x="-1" y="535460"/>
              <a:ext cx="8047856" cy="744538"/>
              <a:chOff x="0" y="-50800"/>
              <a:chExt cx="8047854" cy="744537"/>
            </a:xfrm>
          </p:grpSpPr>
          <p:grpSp>
            <p:nvGrpSpPr>
              <p:cNvPr id="428" name="Group"/>
              <p:cNvGrpSpPr/>
              <p:nvPr/>
            </p:nvGrpSpPr>
            <p:grpSpPr>
              <a:xfrm>
                <a:off x="-1" y="-50800"/>
                <a:ext cx="8047856" cy="744538"/>
                <a:chOff x="0" y="-50800"/>
                <a:chExt cx="8047854" cy="744537"/>
              </a:xfrm>
            </p:grpSpPr>
            <p:grpSp>
              <p:nvGrpSpPr>
                <p:cNvPr id="424" name="Rounded Rectangle"/>
                <p:cNvGrpSpPr/>
                <p:nvPr/>
              </p:nvGrpSpPr>
              <p:grpSpPr>
                <a:xfrm>
                  <a:off x="4849438" y="-50800"/>
                  <a:ext cx="2215853" cy="744538"/>
                  <a:chOff x="0" y="0"/>
                  <a:chExt cx="2215852" cy="744537"/>
                </a:xfrm>
              </p:grpSpPr>
              <p:sp>
                <p:nvSpPr>
                  <p:cNvPr id="423" name="Rounded Rectangle"/>
                  <p:cNvSpPr/>
                  <p:nvPr/>
                </p:nvSpPr>
                <p:spPr>
                  <a:xfrm>
                    <a:off x="50800" y="50800"/>
                    <a:ext cx="2114253" cy="642938"/>
                  </a:xfrm>
                  <a:prstGeom prst="roundRect">
                    <a:avLst>
                      <a:gd name="adj" fmla="val 41667"/>
                    </a:avLst>
                  </a:prstGeom>
                  <a:solidFill>
                    <a:srgbClr val="0433FF"/>
                  </a:solidFill>
                  <a:ln>
                    <a:noFill/>
                  </a:ln>
                  <a:effectLst/>
                </p:spPr>
                <p:txBody>
                  <a:bodyPr wrap="square" lIns="71437" tIns="71437" rIns="71437" bIns="71437" numCol="1" anchor="ctr">
                    <a:noAutofit/>
                  </a:bodyPr>
                  <a:lstStyle/>
                  <a:p>
                    <a:pPr defTabSz="821531">
                      <a:defRPr sz="56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422" name="Rounded Rectangle Rounded rectangle" descr="Rounded Rectangle Rounded rectangle"/>
                  <p:cNvPicPr>
                    <a:picLocks noChangeAspect="0"/>
                  </p:cNvPicPr>
                  <p:nvPr/>
                </p:nvPicPr>
                <p:blipFill>
                  <a:blip r:embed="rId10">
                    <a:extLst/>
                  </a:blip>
                  <a:stretch>
                    <a:fillRect/>
                  </a:stretch>
                </p:blipFill>
                <p:spPr>
                  <a:xfrm>
                    <a:off x="0" y="0"/>
                    <a:ext cx="2215853" cy="744538"/>
                  </a:xfrm>
                  <a:prstGeom prst="rect">
                    <a:avLst/>
                  </a:prstGeom>
                  <a:effectLst/>
                </p:spPr>
              </p:pic>
            </p:grpSp>
            <p:sp>
              <p:nvSpPr>
                <p:cNvPr id="425" name="Rounded Rectangle"/>
                <p:cNvSpPr/>
                <p:nvPr/>
              </p:nvSpPr>
              <p:spPr>
                <a:xfrm>
                  <a:off x="1551771" y="0"/>
                  <a:ext cx="3294890" cy="642938"/>
                </a:xfrm>
                <a:prstGeom prst="roundRect">
                  <a:avLst>
                    <a:gd name="adj" fmla="val 41667"/>
                  </a:avLst>
                </a:prstGeom>
                <a:solidFill>
                  <a:srgbClr val="0433FF">
                    <a:alpha val="54908"/>
                  </a:srgbClr>
                </a:solidFill>
                <a:ln w="25400" cap="flat">
                  <a:solidFill>
                    <a:srgbClr val="000000">
                      <a:alpha val="54908"/>
                    </a:srgbClr>
                  </a:solidFill>
                  <a:prstDash val="solid"/>
                  <a:miter lim="400000"/>
                </a:ln>
                <a:effectLst/>
              </p:spPr>
              <p:txBody>
                <a:bodyPr wrap="square" lIns="71437" tIns="71437" rIns="71437" bIns="71437" numCol="1" anchor="ctr">
                  <a:noAutofit/>
                </a:bodyPr>
                <a:lstStyle/>
                <a:p>
                  <a:pPr defTabSz="821531">
                    <a:defRPr sz="56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26" name="Rounded Rectangle"/>
                <p:cNvSpPr/>
                <p:nvPr/>
              </p:nvSpPr>
              <p:spPr>
                <a:xfrm>
                  <a:off x="7047729" y="0"/>
                  <a:ext cx="1000126" cy="642938"/>
                </a:xfrm>
                <a:prstGeom prst="roundRect">
                  <a:avLst>
                    <a:gd name="adj" fmla="val 41667"/>
                  </a:avLst>
                </a:prstGeom>
                <a:solidFill>
                  <a:srgbClr val="0433FF">
                    <a:alpha val="57607"/>
                  </a:srgbClr>
                </a:solidFill>
                <a:ln w="25400" cap="flat">
                  <a:solidFill>
                    <a:srgbClr val="000000">
                      <a:alpha val="57607"/>
                    </a:srgbClr>
                  </a:solidFill>
                  <a:prstDash val="solid"/>
                  <a:miter lim="400000"/>
                </a:ln>
                <a:effectLst/>
              </p:spPr>
              <p:txBody>
                <a:bodyPr wrap="square" lIns="71437" tIns="71437" rIns="71437" bIns="71437" numCol="1" anchor="ctr">
                  <a:noAutofit/>
                </a:bodyPr>
                <a:lstStyle/>
                <a:p>
                  <a:pPr defTabSz="821531">
                    <a:defRPr sz="56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27" name="Rounded Rectangle"/>
                <p:cNvSpPr/>
                <p:nvPr/>
              </p:nvSpPr>
              <p:spPr>
                <a:xfrm>
                  <a:off x="0" y="0"/>
                  <a:ext cx="1544661" cy="642938"/>
                </a:xfrm>
                <a:prstGeom prst="roundRect">
                  <a:avLst>
                    <a:gd name="adj" fmla="val 41667"/>
                  </a:avLst>
                </a:prstGeom>
                <a:solidFill>
                  <a:srgbClr val="0433FF">
                    <a:alpha val="54908"/>
                  </a:srgbClr>
                </a:solidFill>
                <a:ln w="25400" cap="flat">
                  <a:solidFill>
                    <a:srgbClr val="000000">
                      <a:alpha val="54908"/>
                    </a:srgbClr>
                  </a:solidFill>
                  <a:prstDash val="solid"/>
                  <a:miter lim="400000"/>
                </a:ln>
                <a:effectLst/>
              </p:spPr>
              <p:txBody>
                <a:bodyPr wrap="square" lIns="71437" tIns="71437" rIns="71437" bIns="71437" numCol="1" anchor="ctr">
                  <a:noAutofit/>
                </a:bodyPr>
                <a:lstStyle/>
                <a:p>
                  <a:pPr defTabSz="821531">
                    <a:defRPr sz="56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pic>
            <p:nvPicPr>
              <p:cNvPr id="429" name="droppedImage.pdf" descr="droppedImage.pdf"/>
              <p:cNvPicPr>
                <a:picLocks noChangeAspect="1"/>
              </p:cNvPicPr>
              <p:nvPr/>
            </p:nvPicPr>
            <p:blipFill>
              <a:blip r:embed="rId11">
                <a:extLst/>
              </a:blip>
              <a:stretch>
                <a:fillRect/>
              </a:stretch>
            </p:blipFill>
            <p:spPr>
              <a:xfrm>
                <a:off x="7192985" y="188387"/>
                <a:ext cx="750095" cy="266164"/>
              </a:xfrm>
              <a:prstGeom prst="rect">
                <a:avLst/>
              </a:prstGeom>
              <a:ln w="12700" cap="flat">
                <a:noFill/>
                <a:miter lim="400000"/>
              </a:ln>
              <a:effectLst/>
            </p:spPr>
          </p:pic>
          <p:pic>
            <p:nvPicPr>
              <p:cNvPr id="430" name="0.1&lt;_theta_I_&lt;_3.pdf" descr="0.1&lt;_theta_I_&lt;_3.pdf"/>
              <p:cNvPicPr>
                <a:picLocks noChangeAspect="1"/>
              </p:cNvPicPr>
              <p:nvPr/>
            </p:nvPicPr>
            <p:blipFill>
              <a:blip r:embed="rId12">
                <a:extLst/>
              </a:blip>
              <a:stretch>
                <a:fillRect/>
              </a:stretch>
            </p:blipFill>
            <p:spPr>
              <a:xfrm>
                <a:off x="5080323" y="209007"/>
                <a:ext cx="1803990" cy="266164"/>
              </a:xfrm>
              <a:prstGeom prst="rect">
                <a:avLst/>
              </a:prstGeom>
              <a:ln w="12700" cap="flat">
                <a:noFill/>
                <a:miter lim="400000"/>
              </a:ln>
              <a:effectLst/>
            </p:spPr>
          </p:pic>
          <p:pic>
            <p:nvPicPr>
              <p:cNvPr id="431" name="10^-3_&lt;_theta_I_.pdf" descr="10^-3_&lt;_theta_I_.pdf"/>
              <p:cNvPicPr>
                <a:picLocks noChangeAspect="1"/>
              </p:cNvPicPr>
              <p:nvPr/>
            </p:nvPicPr>
            <p:blipFill>
              <a:blip r:embed="rId13">
                <a:extLst/>
              </a:blip>
              <a:stretch>
                <a:fillRect/>
              </a:stretch>
            </p:blipFill>
            <p:spPr>
              <a:xfrm>
                <a:off x="2335764" y="190209"/>
                <a:ext cx="1803990" cy="291823"/>
              </a:xfrm>
              <a:prstGeom prst="rect">
                <a:avLst/>
              </a:prstGeom>
              <a:ln w="12700" cap="flat">
                <a:noFill/>
                <a:miter lim="400000"/>
              </a:ln>
              <a:effectLst/>
            </p:spPr>
          </p:pic>
        </p:grpSp>
        <p:sp>
          <p:nvSpPr>
            <p:cNvPr id="433" name="Anthropic region"/>
            <p:cNvSpPr txBox="1"/>
            <p:nvPr/>
          </p:nvSpPr>
          <p:spPr>
            <a:xfrm>
              <a:off x="186052" y="7568"/>
              <a:ext cx="3914754"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821531">
                <a:defRPr b="1" sz="3200">
                  <a:solidFill>
                    <a:srgbClr val="FFFFFF"/>
                  </a:solidFill>
                  <a:latin typeface="Arial Narrow"/>
                  <a:ea typeface="Arial Narrow"/>
                  <a:cs typeface="Arial Narrow"/>
                  <a:sym typeface="Arial Narrow"/>
                </a:defRPr>
              </a:lvl1pPr>
            </a:lstStyle>
            <a:p>
              <a:pPr/>
              <a:r>
                <a:t>Anthropic region</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411"/>
                                        </p:tgtEl>
                                        <p:attrNameLst>
                                          <p:attrName>style.visibility</p:attrName>
                                        </p:attrNameLst>
                                      </p:cBhvr>
                                      <p:to>
                                        <p:strVal val="visible"/>
                                      </p:to>
                                    </p:set>
                                    <p:anim calcmode="lin" valueType="num">
                                      <p:cBhvr>
                                        <p:cTn id="7" dur="1000" fill="hold"/>
                                        <p:tgtEl>
                                          <p:spTgt spid="411"/>
                                        </p:tgtEl>
                                        <p:attrNameLst>
                                          <p:attrName>ppt_x</p:attrName>
                                        </p:attrNameLst>
                                      </p:cBhvr>
                                      <p:tavLst>
                                        <p:tav tm="0">
                                          <p:val>
                                            <p:strVal val="#ppt_x"/>
                                          </p:val>
                                        </p:tav>
                                        <p:tav tm="100000">
                                          <p:val>
                                            <p:strVal val="#ppt_x"/>
                                          </p:val>
                                        </p:tav>
                                      </p:tavLst>
                                    </p:anim>
                                    <p:anim calcmode="lin" valueType="num">
                                      <p:cBhvr>
                                        <p:cTn id="8" dur="1000" fill="hold"/>
                                        <p:tgtEl>
                                          <p:spTgt spid="4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421"/>
                                        </p:tgtEl>
                                        <p:attrNameLst>
                                          <p:attrName>style.visibility</p:attrName>
                                        </p:attrNameLst>
                                      </p:cBhvr>
                                      <p:to>
                                        <p:strVal val="visible"/>
                                      </p:to>
                                    </p:set>
                                    <p:anim calcmode="lin" valueType="num">
                                      <p:cBhvr>
                                        <p:cTn id="13" dur="750" fill="hold"/>
                                        <p:tgtEl>
                                          <p:spTgt spid="421"/>
                                        </p:tgtEl>
                                        <p:attrNameLst>
                                          <p:attrName>ppt_w</p:attrName>
                                        </p:attrNameLst>
                                      </p:cBhvr>
                                      <p:tavLst>
                                        <p:tav tm="0">
                                          <p:val>
                                            <p:fltVal val="0"/>
                                          </p:val>
                                        </p:tav>
                                        <p:tav tm="100000">
                                          <p:val>
                                            <p:strVal val="#ppt_w"/>
                                          </p:val>
                                        </p:tav>
                                      </p:tavLst>
                                    </p:anim>
                                    <p:anim calcmode="lin" valueType="num">
                                      <p:cBhvr>
                                        <p:cTn id="14" dur="750" fill="hold"/>
                                        <p:tgtEl>
                                          <p:spTgt spid="421"/>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3" fill="hold">
                                  <p:stCondLst>
                                    <p:cond delay="0"/>
                                  </p:stCondLst>
                                  <p:iterate type="el" backwards="0">
                                    <p:tmAbs val="0"/>
                                  </p:iterate>
                                  <p:childTnLst>
                                    <p:set>
                                      <p:cBhvr>
                                        <p:cTn id="18" fill="hold"/>
                                        <p:tgtEl>
                                          <p:spTgt spid="4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 grpId="4" fill="hold">
                                  <p:stCondLst>
                                    <p:cond delay="0"/>
                                  </p:stCondLst>
                                  <p:iterate type="el" backwards="0">
                                    <p:tmAbs val="0"/>
                                  </p:iterate>
                                  <p:childTnLst>
                                    <p:set>
                                      <p:cBhvr>
                                        <p:cTn id="22" fill="hold"/>
                                        <p:tgtEl>
                                          <p:spTgt spid="434"/>
                                        </p:tgtEl>
                                        <p:attrNameLst>
                                          <p:attrName>style.visibility</p:attrName>
                                        </p:attrNameLst>
                                      </p:cBhvr>
                                      <p:to>
                                        <p:strVal val="visible"/>
                                      </p:to>
                                    </p:set>
                                    <p:anim calcmode="lin" valueType="num">
                                      <p:cBhvr>
                                        <p:cTn id="23" dur="1000" fill="hold"/>
                                        <p:tgtEl>
                                          <p:spTgt spid="434"/>
                                        </p:tgtEl>
                                        <p:attrNameLst>
                                          <p:attrName>ppt_x</p:attrName>
                                        </p:attrNameLst>
                                      </p:cBhvr>
                                      <p:tavLst>
                                        <p:tav tm="0">
                                          <p:val>
                                            <p:strVal val="0-#ppt_w/2"/>
                                          </p:val>
                                        </p:tav>
                                        <p:tav tm="100000">
                                          <p:val>
                                            <p:strVal val="#ppt_x"/>
                                          </p:val>
                                        </p:tav>
                                      </p:tavLst>
                                    </p:anim>
                                    <p:anim calcmode="lin" valueType="num">
                                      <p:cBhvr>
                                        <p:cTn id="24" dur="1000" fill="hold"/>
                                        <p:tgtEl>
                                          <p:spTgt spid="4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1" grpId="2"/>
      <p:bldP build="whole" bldLvl="1" animBg="1" rev="0" advAuto="0" spid="415" grpId="3"/>
      <p:bldP build="whole" bldLvl="1" animBg="1" rev="0" advAuto="0" spid="411" grpId="1"/>
      <p:bldP build="whole" bldLvl="1" animBg="1" rev="0" advAuto="0" spid="434" grpId="4"/>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8" name="Axions from strings"/>
          <p:cNvSpPr txBox="1"/>
          <p:nvPr>
            <p:ph type="title"/>
          </p:nvPr>
        </p:nvSpPr>
        <p:spPr>
          <a:prstGeom prst="rect">
            <a:avLst/>
          </a:prstGeom>
        </p:spPr>
        <p:txBody>
          <a:bodyPr/>
          <a:lstStyle/>
          <a:p>
            <a:pPr/>
            <a:r>
              <a:t>Axions from strings</a:t>
            </a:r>
          </a:p>
        </p:txBody>
      </p:sp>
      <p:sp>
        <p:nvSpPr>
          <p:cNvPr id="439" name="- String network energy, axion radiation rate,       log-enhanced radiated axion density"/>
          <p:cNvSpPr txBox="1"/>
          <p:nvPr/>
        </p:nvSpPr>
        <p:spPr>
          <a:xfrm>
            <a:off x="-7366" y="1560523"/>
            <a:ext cx="15276017"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defTabSz="584200">
              <a:spcBef>
                <a:spcPts val="4200"/>
              </a:spcBef>
              <a:defRPr b="1" sz="3600">
                <a:solidFill>
                  <a:srgbClr val="000000"/>
                </a:solidFill>
                <a:latin typeface="Arial Narrow"/>
                <a:ea typeface="Arial Narrow"/>
                <a:cs typeface="Arial Narrow"/>
                <a:sym typeface="Arial Narrow"/>
              </a:defRPr>
            </a:lvl1pPr>
          </a:lstStyle>
          <a:p>
            <a:pPr/>
            <a:r>
              <a:t>- String network energy, axion radiation rate,       log-enhanced radiated axion density</a:t>
            </a:r>
          </a:p>
        </p:txBody>
      </p:sp>
      <p:sp>
        <p:nvSpPr>
          <p:cNvPr id="440" name="Arrow"/>
          <p:cNvSpPr/>
          <p:nvPr/>
        </p:nvSpPr>
        <p:spPr>
          <a:xfrm>
            <a:off x="7353752" y="6237394"/>
            <a:ext cx="1805625" cy="1270001"/>
          </a:xfrm>
          <a:prstGeom prst="rightArrow">
            <a:avLst>
              <a:gd name="adj1" fmla="val 32000"/>
              <a:gd name="adj2" fmla="val 64000"/>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grpSp>
        <p:nvGrpSpPr>
          <p:cNvPr id="614" name="Group"/>
          <p:cNvGrpSpPr/>
          <p:nvPr/>
        </p:nvGrpSpPr>
        <p:grpSpPr>
          <a:xfrm>
            <a:off x="-46374" y="4717712"/>
            <a:ext cx="23194886" cy="4264081"/>
            <a:chOff x="0" y="0"/>
            <a:chExt cx="23194884" cy="4264080"/>
          </a:xfrm>
        </p:grpSpPr>
        <p:pic>
          <p:nvPicPr>
            <p:cNvPr id="441" name="Image" descr="Image"/>
            <p:cNvPicPr>
              <a:picLocks noChangeAspect="1"/>
            </p:cNvPicPr>
            <p:nvPr/>
          </p:nvPicPr>
          <p:blipFill>
            <a:blip r:embed="rId3">
              <a:extLst/>
            </a:blip>
            <a:stretch>
              <a:fillRect/>
            </a:stretch>
          </p:blipFill>
          <p:spPr>
            <a:xfrm>
              <a:off x="16602974" y="1358281"/>
              <a:ext cx="6591911" cy="1240831"/>
            </a:xfrm>
            <a:prstGeom prst="rect">
              <a:avLst/>
            </a:prstGeom>
            <a:ln w="12700" cap="flat">
              <a:noFill/>
              <a:miter lim="400000"/>
            </a:ln>
            <a:effectLst/>
          </p:spPr>
        </p:pic>
        <p:grpSp>
          <p:nvGrpSpPr>
            <p:cNvPr id="613" name="Group"/>
            <p:cNvGrpSpPr/>
            <p:nvPr/>
          </p:nvGrpSpPr>
          <p:grpSpPr>
            <a:xfrm>
              <a:off x="0" y="0"/>
              <a:ext cx="6365278" cy="4264081"/>
              <a:chOff x="0" y="0"/>
              <a:chExt cx="6365277" cy="4264080"/>
            </a:xfrm>
          </p:grpSpPr>
          <p:sp>
            <p:nvSpPr>
              <p:cNvPr id="442" name="- BUT DM yield depends on axion NUMBER        not energy (energy redshifts into mass)"/>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defTabSz="584200">
                  <a:spcBef>
                    <a:spcPts val="4200"/>
                  </a:spcBef>
                  <a:defRPr b="1" sz="3600">
                    <a:solidFill>
                      <a:srgbClr val="000000"/>
                    </a:solidFill>
                    <a:latin typeface="Arial Narrow"/>
                    <a:ea typeface="Arial Narrow"/>
                    <a:cs typeface="Arial Narrow"/>
                    <a:sym typeface="Arial Narrow"/>
                  </a:defRPr>
                </a:lvl1pPr>
              </a:lstStyle>
              <a:p>
                <a:pPr/>
                <a:r>
                  <a:t>- BUT DM yield depends on axion NUMBER        not energy (energy redshifts into mass)</a:t>
                </a:r>
              </a:p>
            </p:txBody>
          </p:sp>
          <p:sp>
            <p:nvSpPr>
              <p:cNvPr id="443" name="Circle"/>
              <p:cNvSpPr/>
              <p:nvPr/>
            </p:nvSpPr>
            <p:spPr>
              <a:xfrm>
                <a:off x="4208495" y="1514914"/>
                <a:ext cx="521166" cy="521165"/>
              </a:xfrm>
              <a:prstGeom prst="ellipse">
                <a:avLst/>
              </a:prstGeom>
              <a:solidFill>
                <a:srgbClr val="00A1FF"/>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444" name="Circle"/>
              <p:cNvSpPr/>
              <p:nvPr/>
            </p:nvSpPr>
            <p:spPr>
              <a:xfrm>
                <a:off x="4948556" y="1274165"/>
                <a:ext cx="521165" cy="521165"/>
              </a:xfrm>
              <a:prstGeom prst="ellipse">
                <a:avLst/>
              </a:prstGeom>
              <a:solidFill>
                <a:srgbClr val="00A1FF"/>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445" name="Circle"/>
              <p:cNvSpPr/>
              <p:nvPr/>
            </p:nvSpPr>
            <p:spPr>
              <a:xfrm>
                <a:off x="4680032" y="2018212"/>
                <a:ext cx="521166" cy="521166"/>
              </a:xfrm>
              <a:prstGeom prst="ellipse">
                <a:avLst/>
              </a:prstGeom>
              <a:solidFill>
                <a:srgbClr val="00A1FF"/>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446" name="300 axions of E~H"/>
              <p:cNvSpPr/>
              <p:nvPr/>
            </p:nvSpPr>
            <p:spPr>
              <a:xfrm>
                <a:off x="1848659" y="2994080"/>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300 axions of E~H</a:t>
                </a:r>
              </a:p>
            </p:txBody>
          </p:sp>
          <p:sp>
            <p:nvSpPr>
              <p:cNvPr id="447" name="3 axions of E~fA…"/>
              <p:cNvSpPr/>
              <p:nvPr/>
            </p:nvSpPr>
            <p:spPr>
              <a:xfrm>
                <a:off x="5095277" y="2963109"/>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3 axions of E~fA</a:t>
                </a:r>
              </a:p>
              <a:p>
                <a:pPr/>
                <a:r>
                  <a:t>same total E</a:t>
                </a:r>
              </a:p>
            </p:txBody>
          </p:sp>
          <p:grpSp>
            <p:nvGrpSpPr>
              <p:cNvPr id="612" name="Group"/>
              <p:cNvGrpSpPr/>
              <p:nvPr/>
            </p:nvGrpSpPr>
            <p:grpSpPr>
              <a:xfrm>
                <a:off x="1354032" y="1402815"/>
                <a:ext cx="1802987" cy="1276191"/>
                <a:chOff x="0" y="0"/>
                <a:chExt cx="1802986" cy="1276190"/>
              </a:xfrm>
            </p:grpSpPr>
            <p:grpSp>
              <p:nvGrpSpPr>
                <p:cNvPr id="488" name="Group"/>
                <p:cNvGrpSpPr/>
                <p:nvPr/>
              </p:nvGrpSpPr>
              <p:grpSpPr>
                <a:xfrm>
                  <a:off x="-1" y="0"/>
                  <a:ext cx="924117" cy="631392"/>
                  <a:chOff x="0" y="0"/>
                  <a:chExt cx="924115" cy="631391"/>
                </a:xfrm>
              </p:grpSpPr>
              <p:sp>
                <p:nvSpPr>
                  <p:cNvPr id="448" name="Circle"/>
                  <p:cNvSpPr/>
                  <p:nvPr/>
                </p:nvSpPr>
                <p:spPr>
                  <a:xfrm>
                    <a:off x="616378" y="176649"/>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49" name="Circle"/>
                  <p:cNvSpPr/>
                  <p:nvPr/>
                </p:nvSpPr>
                <p:spPr>
                  <a:xfrm>
                    <a:off x="672412" y="232683"/>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50" name="Circle"/>
                  <p:cNvSpPr/>
                  <p:nvPr/>
                </p:nvSpPr>
                <p:spPr>
                  <a:xfrm>
                    <a:off x="784481" y="232683"/>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51" name="Circle"/>
                  <p:cNvSpPr/>
                  <p:nvPr/>
                </p:nvSpPr>
                <p:spPr>
                  <a:xfrm>
                    <a:off x="672412" y="37531"/>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52" name="Circle"/>
                  <p:cNvSpPr/>
                  <p:nvPr/>
                </p:nvSpPr>
                <p:spPr>
                  <a:xfrm>
                    <a:off x="840515" y="143099"/>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53" name="Circle"/>
                  <p:cNvSpPr/>
                  <p:nvPr/>
                </p:nvSpPr>
                <p:spPr>
                  <a:xfrm>
                    <a:off x="308189" y="377818"/>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54" name="Circle"/>
                  <p:cNvSpPr/>
                  <p:nvPr/>
                </p:nvSpPr>
                <p:spPr>
                  <a:xfrm>
                    <a:off x="448275" y="281132"/>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55" name="Circle"/>
                  <p:cNvSpPr/>
                  <p:nvPr/>
                </p:nvSpPr>
                <p:spPr>
                  <a:xfrm>
                    <a:off x="560343" y="336052"/>
                    <a:ext cx="83602"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56" name="Circle"/>
                  <p:cNvSpPr/>
                  <p:nvPr/>
                </p:nvSpPr>
                <p:spPr>
                  <a:xfrm>
                    <a:off x="448275" y="85980"/>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57" name="Circle"/>
                  <p:cNvSpPr/>
                  <p:nvPr/>
                </p:nvSpPr>
                <p:spPr>
                  <a:xfrm>
                    <a:off x="560343" y="198833"/>
                    <a:ext cx="83602" cy="83602"/>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58" name="Circle"/>
                  <p:cNvSpPr/>
                  <p:nvPr/>
                </p:nvSpPr>
                <p:spPr>
                  <a:xfrm>
                    <a:off x="616378" y="415349"/>
                    <a:ext cx="83601" cy="83602"/>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59" name="Circle"/>
                  <p:cNvSpPr/>
                  <p:nvPr/>
                </p:nvSpPr>
                <p:spPr>
                  <a:xfrm>
                    <a:off x="672412" y="471384"/>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60" name="Circle"/>
                  <p:cNvSpPr/>
                  <p:nvPr/>
                </p:nvSpPr>
                <p:spPr>
                  <a:xfrm>
                    <a:off x="784481" y="471384"/>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61" name="Circle"/>
                  <p:cNvSpPr/>
                  <p:nvPr/>
                </p:nvSpPr>
                <p:spPr>
                  <a:xfrm>
                    <a:off x="672412" y="276232"/>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62" name="Circle"/>
                  <p:cNvSpPr/>
                  <p:nvPr/>
                </p:nvSpPr>
                <p:spPr>
                  <a:xfrm>
                    <a:off x="840515" y="361404"/>
                    <a:ext cx="83601" cy="83602"/>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63" name="Circle"/>
                  <p:cNvSpPr/>
                  <p:nvPr/>
                </p:nvSpPr>
                <p:spPr>
                  <a:xfrm>
                    <a:off x="672412" y="471384"/>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64" name="Circle"/>
                  <p:cNvSpPr/>
                  <p:nvPr/>
                </p:nvSpPr>
                <p:spPr>
                  <a:xfrm>
                    <a:off x="555770" y="547791"/>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65" name="Circle"/>
                  <p:cNvSpPr/>
                  <p:nvPr/>
                </p:nvSpPr>
                <p:spPr>
                  <a:xfrm>
                    <a:off x="840515" y="527418"/>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66" name="Circle"/>
                  <p:cNvSpPr/>
                  <p:nvPr/>
                </p:nvSpPr>
                <p:spPr>
                  <a:xfrm>
                    <a:off x="728447" y="332266"/>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67" name="Circle"/>
                  <p:cNvSpPr/>
                  <p:nvPr/>
                </p:nvSpPr>
                <p:spPr>
                  <a:xfrm>
                    <a:off x="448275" y="332266"/>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68" name="Circle"/>
                  <p:cNvSpPr/>
                  <p:nvPr/>
                </p:nvSpPr>
                <p:spPr>
                  <a:xfrm>
                    <a:off x="224137" y="139117"/>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69" name="Circle"/>
                  <p:cNvSpPr/>
                  <p:nvPr/>
                </p:nvSpPr>
                <p:spPr>
                  <a:xfrm>
                    <a:off x="280171" y="195151"/>
                    <a:ext cx="83602" cy="83602"/>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70" name="Circle"/>
                  <p:cNvSpPr/>
                  <p:nvPr/>
                </p:nvSpPr>
                <p:spPr>
                  <a:xfrm>
                    <a:off x="392240" y="195151"/>
                    <a:ext cx="83601" cy="83602"/>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71" name="Circle"/>
                  <p:cNvSpPr/>
                  <p:nvPr/>
                </p:nvSpPr>
                <p:spPr>
                  <a:xfrm>
                    <a:off x="280171" y="0"/>
                    <a:ext cx="83602"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72" name="Circle"/>
                  <p:cNvSpPr/>
                  <p:nvPr/>
                </p:nvSpPr>
                <p:spPr>
                  <a:xfrm>
                    <a:off x="448275" y="105567"/>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73" name="Circle"/>
                  <p:cNvSpPr/>
                  <p:nvPr/>
                </p:nvSpPr>
                <p:spPr>
                  <a:xfrm>
                    <a:off x="0" y="187566"/>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74" name="Circle"/>
                  <p:cNvSpPr/>
                  <p:nvPr/>
                </p:nvSpPr>
                <p:spPr>
                  <a:xfrm>
                    <a:off x="56034" y="243601"/>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75" name="Circle"/>
                  <p:cNvSpPr/>
                  <p:nvPr/>
                </p:nvSpPr>
                <p:spPr>
                  <a:xfrm>
                    <a:off x="168103" y="377818"/>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76" name="Circle"/>
                  <p:cNvSpPr/>
                  <p:nvPr/>
                </p:nvSpPr>
                <p:spPr>
                  <a:xfrm>
                    <a:off x="56034" y="48449"/>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77" name="Circle"/>
                  <p:cNvSpPr/>
                  <p:nvPr/>
                </p:nvSpPr>
                <p:spPr>
                  <a:xfrm>
                    <a:off x="168103" y="161302"/>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78" name="Circle"/>
                  <p:cNvSpPr/>
                  <p:nvPr/>
                </p:nvSpPr>
                <p:spPr>
                  <a:xfrm>
                    <a:off x="224137" y="377818"/>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79" name="Circle"/>
                  <p:cNvSpPr/>
                  <p:nvPr/>
                </p:nvSpPr>
                <p:spPr>
                  <a:xfrm>
                    <a:off x="280171" y="433852"/>
                    <a:ext cx="83602"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80" name="Circle"/>
                  <p:cNvSpPr/>
                  <p:nvPr/>
                </p:nvSpPr>
                <p:spPr>
                  <a:xfrm>
                    <a:off x="392240" y="433852"/>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81" name="Circle"/>
                  <p:cNvSpPr/>
                  <p:nvPr/>
                </p:nvSpPr>
                <p:spPr>
                  <a:xfrm>
                    <a:off x="280171" y="238700"/>
                    <a:ext cx="83602"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82" name="Circle"/>
                  <p:cNvSpPr/>
                  <p:nvPr/>
                </p:nvSpPr>
                <p:spPr>
                  <a:xfrm>
                    <a:off x="448275" y="323873"/>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83" name="Circle"/>
                  <p:cNvSpPr/>
                  <p:nvPr/>
                </p:nvSpPr>
                <p:spPr>
                  <a:xfrm>
                    <a:off x="280171" y="433852"/>
                    <a:ext cx="83602"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84" name="Circle"/>
                  <p:cNvSpPr/>
                  <p:nvPr/>
                </p:nvSpPr>
                <p:spPr>
                  <a:xfrm>
                    <a:off x="163529" y="510260"/>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85" name="Circle"/>
                  <p:cNvSpPr/>
                  <p:nvPr/>
                </p:nvSpPr>
                <p:spPr>
                  <a:xfrm>
                    <a:off x="448275" y="489887"/>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86" name="Circle"/>
                  <p:cNvSpPr/>
                  <p:nvPr/>
                </p:nvSpPr>
                <p:spPr>
                  <a:xfrm>
                    <a:off x="336206" y="294734"/>
                    <a:ext cx="83601" cy="83602"/>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87" name="Circle"/>
                  <p:cNvSpPr/>
                  <p:nvPr/>
                </p:nvSpPr>
                <p:spPr>
                  <a:xfrm>
                    <a:off x="56034" y="294734"/>
                    <a:ext cx="83601" cy="83602"/>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grpSp>
              <p:nvGrpSpPr>
                <p:cNvPr id="529" name="Group"/>
                <p:cNvGrpSpPr/>
                <p:nvPr/>
              </p:nvGrpSpPr>
              <p:grpSpPr>
                <a:xfrm>
                  <a:off x="878870" y="103371"/>
                  <a:ext cx="924117" cy="631393"/>
                  <a:chOff x="0" y="0"/>
                  <a:chExt cx="924115" cy="631391"/>
                </a:xfrm>
              </p:grpSpPr>
              <p:sp>
                <p:nvSpPr>
                  <p:cNvPr id="489" name="Circle"/>
                  <p:cNvSpPr/>
                  <p:nvPr/>
                </p:nvSpPr>
                <p:spPr>
                  <a:xfrm>
                    <a:off x="616378" y="176649"/>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90" name="Circle"/>
                  <p:cNvSpPr/>
                  <p:nvPr/>
                </p:nvSpPr>
                <p:spPr>
                  <a:xfrm>
                    <a:off x="672412" y="232683"/>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91" name="Circle"/>
                  <p:cNvSpPr/>
                  <p:nvPr/>
                </p:nvSpPr>
                <p:spPr>
                  <a:xfrm>
                    <a:off x="784481" y="232683"/>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92" name="Circle"/>
                  <p:cNvSpPr/>
                  <p:nvPr/>
                </p:nvSpPr>
                <p:spPr>
                  <a:xfrm>
                    <a:off x="672412" y="37531"/>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93" name="Circle"/>
                  <p:cNvSpPr/>
                  <p:nvPr/>
                </p:nvSpPr>
                <p:spPr>
                  <a:xfrm>
                    <a:off x="840515" y="143099"/>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94" name="Circle"/>
                  <p:cNvSpPr/>
                  <p:nvPr/>
                </p:nvSpPr>
                <p:spPr>
                  <a:xfrm>
                    <a:off x="308189" y="377818"/>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95" name="Circle"/>
                  <p:cNvSpPr/>
                  <p:nvPr/>
                </p:nvSpPr>
                <p:spPr>
                  <a:xfrm>
                    <a:off x="448275" y="281132"/>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96" name="Circle"/>
                  <p:cNvSpPr/>
                  <p:nvPr/>
                </p:nvSpPr>
                <p:spPr>
                  <a:xfrm>
                    <a:off x="560343" y="336052"/>
                    <a:ext cx="83602"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97" name="Circle"/>
                  <p:cNvSpPr/>
                  <p:nvPr/>
                </p:nvSpPr>
                <p:spPr>
                  <a:xfrm>
                    <a:off x="448275" y="85980"/>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98" name="Circle"/>
                  <p:cNvSpPr/>
                  <p:nvPr/>
                </p:nvSpPr>
                <p:spPr>
                  <a:xfrm>
                    <a:off x="560343" y="198833"/>
                    <a:ext cx="83602" cy="83602"/>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499" name="Circle"/>
                  <p:cNvSpPr/>
                  <p:nvPr/>
                </p:nvSpPr>
                <p:spPr>
                  <a:xfrm>
                    <a:off x="616378" y="415349"/>
                    <a:ext cx="83601" cy="83602"/>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00" name="Circle"/>
                  <p:cNvSpPr/>
                  <p:nvPr/>
                </p:nvSpPr>
                <p:spPr>
                  <a:xfrm>
                    <a:off x="672412" y="471384"/>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01" name="Circle"/>
                  <p:cNvSpPr/>
                  <p:nvPr/>
                </p:nvSpPr>
                <p:spPr>
                  <a:xfrm>
                    <a:off x="784481" y="471384"/>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02" name="Circle"/>
                  <p:cNvSpPr/>
                  <p:nvPr/>
                </p:nvSpPr>
                <p:spPr>
                  <a:xfrm>
                    <a:off x="672412" y="276232"/>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03" name="Circle"/>
                  <p:cNvSpPr/>
                  <p:nvPr/>
                </p:nvSpPr>
                <p:spPr>
                  <a:xfrm>
                    <a:off x="840515" y="361404"/>
                    <a:ext cx="83601" cy="83602"/>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04" name="Circle"/>
                  <p:cNvSpPr/>
                  <p:nvPr/>
                </p:nvSpPr>
                <p:spPr>
                  <a:xfrm>
                    <a:off x="672412" y="471384"/>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05" name="Circle"/>
                  <p:cNvSpPr/>
                  <p:nvPr/>
                </p:nvSpPr>
                <p:spPr>
                  <a:xfrm>
                    <a:off x="555770" y="547791"/>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06" name="Circle"/>
                  <p:cNvSpPr/>
                  <p:nvPr/>
                </p:nvSpPr>
                <p:spPr>
                  <a:xfrm>
                    <a:off x="840515" y="527418"/>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07" name="Circle"/>
                  <p:cNvSpPr/>
                  <p:nvPr/>
                </p:nvSpPr>
                <p:spPr>
                  <a:xfrm>
                    <a:off x="728447" y="332266"/>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08" name="Circle"/>
                  <p:cNvSpPr/>
                  <p:nvPr/>
                </p:nvSpPr>
                <p:spPr>
                  <a:xfrm>
                    <a:off x="448275" y="332266"/>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09" name="Circle"/>
                  <p:cNvSpPr/>
                  <p:nvPr/>
                </p:nvSpPr>
                <p:spPr>
                  <a:xfrm>
                    <a:off x="224137" y="139117"/>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10" name="Circle"/>
                  <p:cNvSpPr/>
                  <p:nvPr/>
                </p:nvSpPr>
                <p:spPr>
                  <a:xfrm>
                    <a:off x="280171" y="195151"/>
                    <a:ext cx="83602" cy="83602"/>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11" name="Circle"/>
                  <p:cNvSpPr/>
                  <p:nvPr/>
                </p:nvSpPr>
                <p:spPr>
                  <a:xfrm>
                    <a:off x="392240" y="195151"/>
                    <a:ext cx="83601" cy="83602"/>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12" name="Circle"/>
                  <p:cNvSpPr/>
                  <p:nvPr/>
                </p:nvSpPr>
                <p:spPr>
                  <a:xfrm>
                    <a:off x="280171" y="0"/>
                    <a:ext cx="83602"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13" name="Circle"/>
                  <p:cNvSpPr/>
                  <p:nvPr/>
                </p:nvSpPr>
                <p:spPr>
                  <a:xfrm>
                    <a:off x="448275" y="105567"/>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14" name="Circle"/>
                  <p:cNvSpPr/>
                  <p:nvPr/>
                </p:nvSpPr>
                <p:spPr>
                  <a:xfrm>
                    <a:off x="0" y="187566"/>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15" name="Circle"/>
                  <p:cNvSpPr/>
                  <p:nvPr/>
                </p:nvSpPr>
                <p:spPr>
                  <a:xfrm>
                    <a:off x="56034" y="243601"/>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16" name="Circle"/>
                  <p:cNvSpPr/>
                  <p:nvPr/>
                </p:nvSpPr>
                <p:spPr>
                  <a:xfrm>
                    <a:off x="168103" y="377818"/>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17" name="Circle"/>
                  <p:cNvSpPr/>
                  <p:nvPr/>
                </p:nvSpPr>
                <p:spPr>
                  <a:xfrm>
                    <a:off x="56034" y="48449"/>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18" name="Circle"/>
                  <p:cNvSpPr/>
                  <p:nvPr/>
                </p:nvSpPr>
                <p:spPr>
                  <a:xfrm>
                    <a:off x="168103" y="161302"/>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19" name="Circle"/>
                  <p:cNvSpPr/>
                  <p:nvPr/>
                </p:nvSpPr>
                <p:spPr>
                  <a:xfrm>
                    <a:off x="224137" y="377818"/>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20" name="Circle"/>
                  <p:cNvSpPr/>
                  <p:nvPr/>
                </p:nvSpPr>
                <p:spPr>
                  <a:xfrm>
                    <a:off x="280171" y="433852"/>
                    <a:ext cx="83602"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21" name="Circle"/>
                  <p:cNvSpPr/>
                  <p:nvPr/>
                </p:nvSpPr>
                <p:spPr>
                  <a:xfrm>
                    <a:off x="392240" y="433852"/>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22" name="Circle"/>
                  <p:cNvSpPr/>
                  <p:nvPr/>
                </p:nvSpPr>
                <p:spPr>
                  <a:xfrm>
                    <a:off x="280171" y="238700"/>
                    <a:ext cx="83602"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23" name="Circle"/>
                  <p:cNvSpPr/>
                  <p:nvPr/>
                </p:nvSpPr>
                <p:spPr>
                  <a:xfrm>
                    <a:off x="448275" y="323873"/>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24" name="Circle"/>
                  <p:cNvSpPr/>
                  <p:nvPr/>
                </p:nvSpPr>
                <p:spPr>
                  <a:xfrm>
                    <a:off x="280171" y="433852"/>
                    <a:ext cx="83602"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25" name="Circle"/>
                  <p:cNvSpPr/>
                  <p:nvPr/>
                </p:nvSpPr>
                <p:spPr>
                  <a:xfrm>
                    <a:off x="163529" y="510260"/>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26" name="Circle"/>
                  <p:cNvSpPr/>
                  <p:nvPr/>
                </p:nvSpPr>
                <p:spPr>
                  <a:xfrm>
                    <a:off x="448275" y="489887"/>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27" name="Circle"/>
                  <p:cNvSpPr/>
                  <p:nvPr/>
                </p:nvSpPr>
                <p:spPr>
                  <a:xfrm>
                    <a:off x="336206" y="294734"/>
                    <a:ext cx="83601" cy="83602"/>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28" name="Circle"/>
                  <p:cNvSpPr/>
                  <p:nvPr/>
                </p:nvSpPr>
                <p:spPr>
                  <a:xfrm>
                    <a:off x="56034" y="294734"/>
                    <a:ext cx="83601" cy="83602"/>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grpSp>
              <p:nvGrpSpPr>
                <p:cNvPr id="570" name="Group"/>
                <p:cNvGrpSpPr/>
                <p:nvPr/>
              </p:nvGrpSpPr>
              <p:grpSpPr>
                <a:xfrm>
                  <a:off x="-1" y="614013"/>
                  <a:ext cx="924117" cy="631393"/>
                  <a:chOff x="0" y="0"/>
                  <a:chExt cx="924115" cy="631391"/>
                </a:xfrm>
              </p:grpSpPr>
              <p:sp>
                <p:nvSpPr>
                  <p:cNvPr id="530" name="Circle"/>
                  <p:cNvSpPr/>
                  <p:nvPr/>
                </p:nvSpPr>
                <p:spPr>
                  <a:xfrm>
                    <a:off x="616378" y="176649"/>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31" name="Circle"/>
                  <p:cNvSpPr/>
                  <p:nvPr/>
                </p:nvSpPr>
                <p:spPr>
                  <a:xfrm>
                    <a:off x="672412" y="232683"/>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32" name="Circle"/>
                  <p:cNvSpPr/>
                  <p:nvPr/>
                </p:nvSpPr>
                <p:spPr>
                  <a:xfrm>
                    <a:off x="784481" y="232683"/>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33" name="Circle"/>
                  <p:cNvSpPr/>
                  <p:nvPr/>
                </p:nvSpPr>
                <p:spPr>
                  <a:xfrm>
                    <a:off x="672412" y="37531"/>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34" name="Circle"/>
                  <p:cNvSpPr/>
                  <p:nvPr/>
                </p:nvSpPr>
                <p:spPr>
                  <a:xfrm>
                    <a:off x="840515" y="143099"/>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35" name="Circle"/>
                  <p:cNvSpPr/>
                  <p:nvPr/>
                </p:nvSpPr>
                <p:spPr>
                  <a:xfrm>
                    <a:off x="308189" y="377818"/>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36" name="Circle"/>
                  <p:cNvSpPr/>
                  <p:nvPr/>
                </p:nvSpPr>
                <p:spPr>
                  <a:xfrm>
                    <a:off x="448275" y="281132"/>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37" name="Circle"/>
                  <p:cNvSpPr/>
                  <p:nvPr/>
                </p:nvSpPr>
                <p:spPr>
                  <a:xfrm>
                    <a:off x="560343" y="336052"/>
                    <a:ext cx="83602"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38" name="Circle"/>
                  <p:cNvSpPr/>
                  <p:nvPr/>
                </p:nvSpPr>
                <p:spPr>
                  <a:xfrm>
                    <a:off x="448275" y="85980"/>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39" name="Circle"/>
                  <p:cNvSpPr/>
                  <p:nvPr/>
                </p:nvSpPr>
                <p:spPr>
                  <a:xfrm>
                    <a:off x="560343" y="198833"/>
                    <a:ext cx="83602" cy="83602"/>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40" name="Circle"/>
                  <p:cNvSpPr/>
                  <p:nvPr/>
                </p:nvSpPr>
                <p:spPr>
                  <a:xfrm>
                    <a:off x="616378" y="415349"/>
                    <a:ext cx="83601" cy="83602"/>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41" name="Circle"/>
                  <p:cNvSpPr/>
                  <p:nvPr/>
                </p:nvSpPr>
                <p:spPr>
                  <a:xfrm>
                    <a:off x="672412" y="471384"/>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42" name="Circle"/>
                  <p:cNvSpPr/>
                  <p:nvPr/>
                </p:nvSpPr>
                <p:spPr>
                  <a:xfrm>
                    <a:off x="784481" y="471384"/>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43" name="Circle"/>
                  <p:cNvSpPr/>
                  <p:nvPr/>
                </p:nvSpPr>
                <p:spPr>
                  <a:xfrm>
                    <a:off x="672412" y="276232"/>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44" name="Circle"/>
                  <p:cNvSpPr/>
                  <p:nvPr/>
                </p:nvSpPr>
                <p:spPr>
                  <a:xfrm>
                    <a:off x="840515" y="361404"/>
                    <a:ext cx="83601" cy="83602"/>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45" name="Circle"/>
                  <p:cNvSpPr/>
                  <p:nvPr/>
                </p:nvSpPr>
                <p:spPr>
                  <a:xfrm>
                    <a:off x="672412" y="471384"/>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46" name="Circle"/>
                  <p:cNvSpPr/>
                  <p:nvPr/>
                </p:nvSpPr>
                <p:spPr>
                  <a:xfrm>
                    <a:off x="555770" y="547791"/>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47" name="Circle"/>
                  <p:cNvSpPr/>
                  <p:nvPr/>
                </p:nvSpPr>
                <p:spPr>
                  <a:xfrm>
                    <a:off x="840515" y="527418"/>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48" name="Circle"/>
                  <p:cNvSpPr/>
                  <p:nvPr/>
                </p:nvSpPr>
                <p:spPr>
                  <a:xfrm>
                    <a:off x="728447" y="332266"/>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49" name="Circle"/>
                  <p:cNvSpPr/>
                  <p:nvPr/>
                </p:nvSpPr>
                <p:spPr>
                  <a:xfrm>
                    <a:off x="448275" y="332266"/>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50" name="Circle"/>
                  <p:cNvSpPr/>
                  <p:nvPr/>
                </p:nvSpPr>
                <p:spPr>
                  <a:xfrm>
                    <a:off x="224137" y="139117"/>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51" name="Circle"/>
                  <p:cNvSpPr/>
                  <p:nvPr/>
                </p:nvSpPr>
                <p:spPr>
                  <a:xfrm>
                    <a:off x="280171" y="195151"/>
                    <a:ext cx="83602" cy="83602"/>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52" name="Circle"/>
                  <p:cNvSpPr/>
                  <p:nvPr/>
                </p:nvSpPr>
                <p:spPr>
                  <a:xfrm>
                    <a:off x="392240" y="195151"/>
                    <a:ext cx="83601" cy="83602"/>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53" name="Circle"/>
                  <p:cNvSpPr/>
                  <p:nvPr/>
                </p:nvSpPr>
                <p:spPr>
                  <a:xfrm>
                    <a:off x="280171" y="0"/>
                    <a:ext cx="83602"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54" name="Circle"/>
                  <p:cNvSpPr/>
                  <p:nvPr/>
                </p:nvSpPr>
                <p:spPr>
                  <a:xfrm>
                    <a:off x="448275" y="105567"/>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55" name="Circle"/>
                  <p:cNvSpPr/>
                  <p:nvPr/>
                </p:nvSpPr>
                <p:spPr>
                  <a:xfrm>
                    <a:off x="0" y="187566"/>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56" name="Circle"/>
                  <p:cNvSpPr/>
                  <p:nvPr/>
                </p:nvSpPr>
                <p:spPr>
                  <a:xfrm>
                    <a:off x="56034" y="243601"/>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57" name="Circle"/>
                  <p:cNvSpPr/>
                  <p:nvPr/>
                </p:nvSpPr>
                <p:spPr>
                  <a:xfrm>
                    <a:off x="168103" y="377818"/>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58" name="Circle"/>
                  <p:cNvSpPr/>
                  <p:nvPr/>
                </p:nvSpPr>
                <p:spPr>
                  <a:xfrm>
                    <a:off x="56034" y="48449"/>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59" name="Circle"/>
                  <p:cNvSpPr/>
                  <p:nvPr/>
                </p:nvSpPr>
                <p:spPr>
                  <a:xfrm>
                    <a:off x="168103" y="161302"/>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60" name="Circle"/>
                  <p:cNvSpPr/>
                  <p:nvPr/>
                </p:nvSpPr>
                <p:spPr>
                  <a:xfrm>
                    <a:off x="224137" y="377818"/>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61" name="Circle"/>
                  <p:cNvSpPr/>
                  <p:nvPr/>
                </p:nvSpPr>
                <p:spPr>
                  <a:xfrm>
                    <a:off x="280171" y="433852"/>
                    <a:ext cx="83602"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62" name="Circle"/>
                  <p:cNvSpPr/>
                  <p:nvPr/>
                </p:nvSpPr>
                <p:spPr>
                  <a:xfrm>
                    <a:off x="392240" y="433852"/>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63" name="Circle"/>
                  <p:cNvSpPr/>
                  <p:nvPr/>
                </p:nvSpPr>
                <p:spPr>
                  <a:xfrm>
                    <a:off x="280171" y="238700"/>
                    <a:ext cx="83602"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64" name="Circle"/>
                  <p:cNvSpPr/>
                  <p:nvPr/>
                </p:nvSpPr>
                <p:spPr>
                  <a:xfrm>
                    <a:off x="448275" y="323873"/>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65" name="Circle"/>
                  <p:cNvSpPr/>
                  <p:nvPr/>
                </p:nvSpPr>
                <p:spPr>
                  <a:xfrm>
                    <a:off x="280171" y="433852"/>
                    <a:ext cx="83602"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66" name="Circle"/>
                  <p:cNvSpPr/>
                  <p:nvPr/>
                </p:nvSpPr>
                <p:spPr>
                  <a:xfrm>
                    <a:off x="163529" y="510260"/>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67" name="Circle"/>
                  <p:cNvSpPr/>
                  <p:nvPr/>
                </p:nvSpPr>
                <p:spPr>
                  <a:xfrm>
                    <a:off x="448275" y="489887"/>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68" name="Circle"/>
                  <p:cNvSpPr/>
                  <p:nvPr/>
                </p:nvSpPr>
                <p:spPr>
                  <a:xfrm>
                    <a:off x="336206" y="294734"/>
                    <a:ext cx="83601" cy="83602"/>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69" name="Circle"/>
                  <p:cNvSpPr/>
                  <p:nvPr/>
                </p:nvSpPr>
                <p:spPr>
                  <a:xfrm>
                    <a:off x="56034" y="294734"/>
                    <a:ext cx="83601" cy="83602"/>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grpSp>
              <p:nvGrpSpPr>
                <p:cNvPr id="611" name="Group"/>
                <p:cNvGrpSpPr/>
                <p:nvPr/>
              </p:nvGrpSpPr>
              <p:grpSpPr>
                <a:xfrm>
                  <a:off x="878870" y="644798"/>
                  <a:ext cx="924117" cy="631393"/>
                  <a:chOff x="0" y="0"/>
                  <a:chExt cx="924115" cy="631391"/>
                </a:xfrm>
              </p:grpSpPr>
              <p:sp>
                <p:nvSpPr>
                  <p:cNvPr id="571" name="Circle"/>
                  <p:cNvSpPr/>
                  <p:nvPr/>
                </p:nvSpPr>
                <p:spPr>
                  <a:xfrm>
                    <a:off x="616378" y="176649"/>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72" name="Circle"/>
                  <p:cNvSpPr/>
                  <p:nvPr/>
                </p:nvSpPr>
                <p:spPr>
                  <a:xfrm>
                    <a:off x="672412" y="232683"/>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73" name="Circle"/>
                  <p:cNvSpPr/>
                  <p:nvPr/>
                </p:nvSpPr>
                <p:spPr>
                  <a:xfrm>
                    <a:off x="784481" y="232683"/>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74" name="Circle"/>
                  <p:cNvSpPr/>
                  <p:nvPr/>
                </p:nvSpPr>
                <p:spPr>
                  <a:xfrm>
                    <a:off x="672412" y="37531"/>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75" name="Circle"/>
                  <p:cNvSpPr/>
                  <p:nvPr/>
                </p:nvSpPr>
                <p:spPr>
                  <a:xfrm>
                    <a:off x="840515" y="143099"/>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76" name="Circle"/>
                  <p:cNvSpPr/>
                  <p:nvPr/>
                </p:nvSpPr>
                <p:spPr>
                  <a:xfrm>
                    <a:off x="308189" y="377818"/>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77" name="Circle"/>
                  <p:cNvSpPr/>
                  <p:nvPr/>
                </p:nvSpPr>
                <p:spPr>
                  <a:xfrm>
                    <a:off x="448275" y="281132"/>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78" name="Circle"/>
                  <p:cNvSpPr/>
                  <p:nvPr/>
                </p:nvSpPr>
                <p:spPr>
                  <a:xfrm>
                    <a:off x="560343" y="336052"/>
                    <a:ext cx="83602"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79" name="Circle"/>
                  <p:cNvSpPr/>
                  <p:nvPr/>
                </p:nvSpPr>
                <p:spPr>
                  <a:xfrm>
                    <a:off x="448275" y="85980"/>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80" name="Circle"/>
                  <p:cNvSpPr/>
                  <p:nvPr/>
                </p:nvSpPr>
                <p:spPr>
                  <a:xfrm>
                    <a:off x="560343" y="198833"/>
                    <a:ext cx="83602" cy="83602"/>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81" name="Circle"/>
                  <p:cNvSpPr/>
                  <p:nvPr/>
                </p:nvSpPr>
                <p:spPr>
                  <a:xfrm>
                    <a:off x="616378" y="415349"/>
                    <a:ext cx="83601" cy="83602"/>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82" name="Circle"/>
                  <p:cNvSpPr/>
                  <p:nvPr/>
                </p:nvSpPr>
                <p:spPr>
                  <a:xfrm>
                    <a:off x="672412" y="471384"/>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83" name="Circle"/>
                  <p:cNvSpPr/>
                  <p:nvPr/>
                </p:nvSpPr>
                <p:spPr>
                  <a:xfrm>
                    <a:off x="784481" y="471384"/>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84" name="Circle"/>
                  <p:cNvSpPr/>
                  <p:nvPr/>
                </p:nvSpPr>
                <p:spPr>
                  <a:xfrm>
                    <a:off x="672412" y="276232"/>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85" name="Circle"/>
                  <p:cNvSpPr/>
                  <p:nvPr/>
                </p:nvSpPr>
                <p:spPr>
                  <a:xfrm>
                    <a:off x="840515" y="361404"/>
                    <a:ext cx="83601" cy="83602"/>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86" name="Circle"/>
                  <p:cNvSpPr/>
                  <p:nvPr/>
                </p:nvSpPr>
                <p:spPr>
                  <a:xfrm>
                    <a:off x="672412" y="471384"/>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87" name="Circle"/>
                  <p:cNvSpPr/>
                  <p:nvPr/>
                </p:nvSpPr>
                <p:spPr>
                  <a:xfrm>
                    <a:off x="555770" y="547791"/>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88" name="Circle"/>
                  <p:cNvSpPr/>
                  <p:nvPr/>
                </p:nvSpPr>
                <p:spPr>
                  <a:xfrm>
                    <a:off x="840515" y="527418"/>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89" name="Circle"/>
                  <p:cNvSpPr/>
                  <p:nvPr/>
                </p:nvSpPr>
                <p:spPr>
                  <a:xfrm>
                    <a:off x="728447" y="332266"/>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90" name="Circle"/>
                  <p:cNvSpPr/>
                  <p:nvPr/>
                </p:nvSpPr>
                <p:spPr>
                  <a:xfrm>
                    <a:off x="448275" y="332266"/>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91" name="Circle"/>
                  <p:cNvSpPr/>
                  <p:nvPr/>
                </p:nvSpPr>
                <p:spPr>
                  <a:xfrm>
                    <a:off x="224137" y="139117"/>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92" name="Circle"/>
                  <p:cNvSpPr/>
                  <p:nvPr/>
                </p:nvSpPr>
                <p:spPr>
                  <a:xfrm>
                    <a:off x="280171" y="195151"/>
                    <a:ext cx="83602" cy="83602"/>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93" name="Circle"/>
                  <p:cNvSpPr/>
                  <p:nvPr/>
                </p:nvSpPr>
                <p:spPr>
                  <a:xfrm>
                    <a:off x="392240" y="195151"/>
                    <a:ext cx="83601" cy="83602"/>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94" name="Circle"/>
                  <p:cNvSpPr/>
                  <p:nvPr/>
                </p:nvSpPr>
                <p:spPr>
                  <a:xfrm>
                    <a:off x="280171" y="0"/>
                    <a:ext cx="83602"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95" name="Circle"/>
                  <p:cNvSpPr/>
                  <p:nvPr/>
                </p:nvSpPr>
                <p:spPr>
                  <a:xfrm>
                    <a:off x="448275" y="105567"/>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96" name="Circle"/>
                  <p:cNvSpPr/>
                  <p:nvPr/>
                </p:nvSpPr>
                <p:spPr>
                  <a:xfrm>
                    <a:off x="0" y="187566"/>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97" name="Circle"/>
                  <p:cNvSpPr/>
                  <p:nvPr/>
                </p:nvSpPr>
                <p:spPr>
                  <a:xfrm>
                    <a:off x="56034" y="243601"/>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98" name="Circle"/>
                  <p:cNvSpPr/>
                  <p:nvPr/>
                </p:nvSpPr>
                <p:spPr>
                  <a:xfrm>
                    <a:off x="168103" y="377818"/>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599" name="Circle"/>
                  <p:cNvSpPr/>
                  <p:nvPr/>
                </p:nvSpPr>
                <p:spPr>
                  <a:xfrm>
                    <a:off x="56034" y="48449"/>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00" name="Circle"/>
                  <p:cNvSpPr/>
                  <p:nvPr/>
                </p:nvSpPr>
                <p:spPr>
                  <a:xfrm>
                    <a:off x="168103" y="161302"/>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01" name="Circle"/>
                  <p:cNvSpPr/>
                  <p:nvPr/>
                </p:nvSpPr>
                <p:spPr>
                  <a:xfrm>
                    <a:off x="224137" y="377818"/>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02" name="Circle"/>
                  <p:cNvSpPr/>
                  <p:nvPr/>
                </p:nvSpPr>
                <p:spPr>
                  <a:xfrm>
                    <a:off x="280171" y="433852"/>
                    <a:ext cx="83602"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03" name="Circle"/>
                  <p:cNvSpPr/>
                  <p:nvPr/>
                </p:nvSpPr>
                <p:spPr>
                  <a:xfrm>
                    <a:off x="392240" y="433852"/>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04" name="Circle"/>
                  <p:cNvSpPr/>
                  <p:nvPr/>
                </p:nvSpPr>
                <p:spPr>
                  <a:xfrm>
                    <a:off x="280171" y="238700"/>
                    <a:ext cx="83602"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05" name="Circle"/>
                  <p:cNvSpPr/>
                  <p:nvPr/>
                </p:nvSpPr>
                <p:spPr>
                  <a:xfrm>
                    <a:off x="448275" y="323873"/>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06" name="Circle"/>
                  <p:cNvSpPr/>
                  <p:nvPr/>
                </p:nvSpPr>
                <p:spPr>
                  <a:xfrm>
                    <a:off x="280171" y="433852"/>
                    <a:ext cx="83602"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07" name="Circle"/>
                  <p:cNvSpPr/>
                  <p:nvPr/>
                </p:nvSpPr>
                <p:spPr>
                  <a:xfrm>
                    <a:off x="163529" y="510260"/>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08" name="Circle"/>
                  <p:cNvSpPr/>
                  <p:nvPr/>
                </p:nvSpPr>
                <p:spPr>
                  <a:xfrm>
                    <a:off x="448275" y="489887"/>
                    <a:ext cx="83601" cy="836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09" name="Circle"/>
                  <p:cNvSpPr/>
                  <p:nvPr/>
                </p:nvSpPr>
                <p:spPr>
                  <a:xfrm>
                    <a:off x="336206" y="294734"/>
                    <a:ext cx="83601" cy="83602"/>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10" name="Circle"/>
                  <p:cNvSpPr/>
                  <p:nvPr/>
                </p:nvSpPr>
                <p:spPr>
                  <a:xfrm>
                    <a:off x="56034" y="294734"/>
                    <a:ext cx="83601" cy="83602"/>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grpSp>
        </p:grpSp>
      </p:grpSp>
      <p:grpSp>
        <p:nvGrpSpPr>
          <p:cNvPr id="780" name="Group"/>
          <p:cNvGrpSpPr/>
          <p:nvPr/>
        </p:nvGrpSpPr>
        <p:grpSpPr>
          <a:xfrm>
            <a:off x="9548907" y="6247527"/>
            <a:ext cx="5891673" cy="1931577"/>
            <a:chOff x="0" y="0"/>
            <a:chExt cx="5891671" cy="1931576"/>
          </a:xfrm>
        </p:grpSpPr>
        <p:sp>
          <p:nvSpPr>
            <p:cNvPr id="615" name="Circle"/>
            <p:cNvSpPr/>
            <p:nvPr/>
          </p:nvSpPr>
          <p:spPr>
            <a:xfrm>
              <a:off x="1078897" y="176649"/>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16" name="Circle"/>
            <p:cNvSpPr/>
            <p:nvPr/>
          </p:nvSpPr>
          <p:spPr>
            <a:xfrm>
              <a:off x="1134931" y="232683"/>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17" name="Circle"/>
            <p:cNvSpPr/>
            <p:nvPr/>
          </p:nvSpPr>
          <p:spPr>
            <a:xfrm>
              <a:off x="1247001" y="232683"/>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18" name="Circle"/>
            <p:cNvSpPr/>
            <p:nvPr/>
          </p:nvSpPr>
          <p:spPr>
            <a:xfrm>
              <a:off x="1134931" y="37531"/>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19" name="Circle"/>
            <p:cNvSpPr/>
            <p:nvPr/>
          </p:nvSpPr>
          <p:spPr>
            <a:xfrm>
              <a:off x="1303034" y="143099"/>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20" name="Circle"/>
            <p:cNvSpPr/>
            <p:nvPr/>
          </p:nvSpPr>
          <p:spPr>
            <a:xfrm>
              <a:off x="770708" y="377818"/>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21" name="Circle"/>
            <p:cNvSpPr/>
            <p:nvPr/>
          </p:nvSpPr>
          <p:spPr>
            <a:xfrm>
              <a:off x="910794" y="281132"/>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22" name="Circle"/>
            <p:cNvSpPr/>
            <p:nvPr/>
          </p:nvSpPr>
          <p:spPr>
            <a:xfrm>
              <a:off x="1022863" y="336051"/>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23" name="Circle"/>
            <p:cNvSpPr/>
            <p:nvPr/>
          </p:nvSpPr>
          <p:spPr>
            <a:xfrm>
              <a:off x="910794" y="85980"/>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24" name="Circle"/>
            <p:cNvSpPr/>
            <p:nvPr/>
          </p:nvSpPr>
          <p:spPr>
            <a:xfrm>
              <a:off x="1022863" y="198833"/>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25" name="Circle"/>
            <p:cNvSpPr/>
            <p:nvPr/>
          </p:nvSpPr>
          <p:spPr>
            <a:xfrm>
              <a:off x="1078897" y="415349"/>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26" name="Circle"/>
            <p:cNvSpPr/>
            <p:nvPr/>
          </p:nvSpPr>
          <p:spPr>
            <a:xfrm>
              <a:off x="1134931" y="471384"/>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27" name="Circle"/>
            <p:cNvSpPr/>
            <p:nvPr/>
          </p:nvSpPr>
          <p:spPr>
            <a:xfrm>
              <a:off x="1247001" y="471384"/>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28" name="Circle"/>
            <p:cNvSpPr/>
            <p:nvPr/>
          </p:nvSpPr>
          <p:spPr>
            <a:xfrm>
              <a:off x="1134931" y="276232"/>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29" name="Circle"/>
            <p:cNvSpPr/>
            <p:nvPr/>
          </p:nvSpPr>
          <p:spPr>
            <a:xfrm>
              <a:off x="1303034" y="361404"/>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30" name="Circle"/>
            <p:cNvSpPr/>
            <p:nvPr/>
          </p:nvSpPr>
          <p:spPr>
            <a:xfrm>
              <a:off x="1134931" y="471384"/>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31" name="Circle"/>
            <p:cNvSpPr/>
            <p:nvPr/>
          </p:nvSpPr>
          <p:spPr>
            <a:xfrm>
              <a:off x="1018289" y="547790"/>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32" name="Circle"/>
            <p:cNvSpPr/>
            <p:nvPr/>
          </p:nvSpPr>
          <p:spPr>
            <a:xfrm>
              <a:off x="1303034" y="527418"/>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33" name="Circle"/>
            <p:cNvSpPr/>
            <p:nvPr/>
          </p:nvSpPr>
          <p:spPr>
            <a:xfrm>
              <a:off x="1190966" y="332266"/>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34" name="Circle"/>
            <p:cNvSpPr/>
            <p:nvPr/>
          </p:nvSpPr>
          <p:spPr>
            <a:xfrm>
              <a:off x="910794" y="332266"/>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35" name="Circle"/>
            <p:cNvSpPr/>
            <p:nvPr/>
          </p:nvSpPr>
          <p:spPr>
            <a:xfrm>
              <a:off x="686656" y="139117"/>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36" name="Circle"/>
            <p:cNvSpPr/>
            <p:nvPr/>
          </p:nvSpPr>
          <p:spPr>
            <a:xfrm>
              <a:off x="742691" y="195152"/>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37" name="Circle"/>
            <p:cNvSpPr/>
            <p:nvPr/>
          </p:nvSpPr>
          <p:spPr>
            <a:xfrm>
              <a:off x="854759" y="195152"/>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38" name="Circle"/>
            <p:cNvSpPr/>
            <p:nvPr/>
          </p:nvSpPr>
          <p:spPr>
            <a:xfrm>
              <a:off x="742691" y="0"/>
              <a:ext cx="25401" cy="25400"/>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39" name="Circle"/>
            <p:cNvSpPr/>
            <p:nvPr/>
          </p:nvSpPr>
          <p:spPr>
            <a:xfrm>
              <a:off x="910794" y="105567"/>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40" name="Circle"/>
            <p:cNvSpPr/>
            <p:nvPr/>
          </p:nvSpPr>
          <p:spPr>
            <a:xfrm>
              <a:off x="462519" y="187566"/>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41" name="Circle"/>
            <p:cNvSpPr/>
            <p:nvPr/>
          </p:nvSpPr>
          <p:spPr>
            <a:xfrm>
              <a:off x="518554" y="243601"/>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42" name="Circle"/>
            <p:cNvSpPr/>
            <p:nvPr/>
          </p:nvSpPr>
          <p:spPr>
            <a:xfrm>
              <a:off x="630622" y="377818"/>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43" name="Circle"/>
            <p:cNvSpPr/>
            <p:nvPr/>
          </p:nvSpPr>
          <p:spPr>
            <a:xfrm>
              <a:off x="518554" y="48449"/>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44" name="Circle"/>
            <p:cNvSpPr/>
            <p:nvPr/>
          </p:nvSpPr>
          <p:spPr>
            <a:xfrm>
              <a:off x="630622" y="161302"/>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45" name="Circle"/>
            <p:cNvSpPr/>
            <p:nvPr/>
          </p:nvSpPr>
          <p:spPr>
            <a:xfrm>
              <a:off x="686656" y="377818"/>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46" name="Circle"/>
            <p:cNvSpPr/>
            <p:nvPr/>
          </p:nvSpPr>
          <p:spPr>
            <a:xfrm>
              <a:off x="742691" y="433852"/>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47" name="Circle"/>
            <p:cNvSpPr/>
            <p:nvPr/>
          </p:nvSpPr>
          <p:spPr>
            <a:xfrm>
              <a:off x="854759" y="433852"/>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48" name="Circle"/>
            <p:cNvSpPr/>
            <p:nvPr/>
          </p:nvSpPr>
          <p:spPr>
            <a:xfrm>
              <a:off x="742691" y="238700"/>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49" name="Circle"/>
            <p:cNvSpPr/>
            <p:nvPr/>
          </p:nvSpPr>
          <p:spPr>
            <a:xfrm>
              <a:off x="910794" y="323872"/>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50" name="Circle"/>
            <p:cNvSpPr/>
            <p:nvPr/>
          </p:nvSpPr>
          <p:spPr>
            <a:xfrm>
              <a:off x="742691" y="433852"/>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51" name="Circle"/>
            <p:cNvSpPr/>
            <p:nvPr/>
          </p:nvSpPr>
          <p:spPr>
            <a:xfrm>
              <a:off x="626048" y="510259"/>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52" name="Circle"/>
            <p:cNvSpPr/>
            <p:nvPr/>
          </p:nvSpPr>
          <p:spPr>
            <a:xfrm>
              <a:off x="910794" y="489887"/>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53" name="Circle"/>
            <p:cNvSpPr/>
            <p:nvPr/>
          </p:nvSpPr>
          <p:spPr>
            <a:xfrm>
              <a:off x="798726" y="294735"/>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54" name="Circle"/>
            <p:cNvSpPr/>
            <p:nvPr/>
          </p:nvSpPr>
          <p:spPr>
            <a:xfrm>
              <a:off x="518554" y="294735"/>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55" name="Circle"/>
            <p:cNvSpPr/>
            <p:nvPr/>
          </p:nvSpPr>
          <p:spPr>
            <a:xfrm>
              <a:off x="1957767" y="280021"/>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56" name="Circle"/>
            <p:cNvSpPr/>
            <p:nvPr/>
          </p:nvSpPr>
          <p:spPr>
            <a:xfrm>
              <a:off x="2013802" y="336055"/>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57" name="Circle"/>
            <p:cNvSpPr/>
            <p:nvPr/>
          </p:nvSpPr>
          <p:spPr>
            <a:xfrm>
              <a:off x="2125870" y="336055"/>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58" name="Circle"/>
            <p:cNvSpPr/>
            <p:nvPr/>
          </p:nvSpPr>
          <p:spPr>
            <a:xfrm>
              <a:off x="2013802" y="140903"/>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59" name="Circle"/>
            <p:cNvSpPr/>
            <p:nvPr/>
          </p:nvSpPr>
          <p:spPr>
            <a:xfrm>
              <a:off x="2181905" y="246470"/>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60" name="Circle"/>
            <p:cNvSpPr/>
            <p:nvPr/>
          </p:nvSpPr>
          <p:spPr>
            <a:xfrm>
              <a:off x="1649578" y="481190"/>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61" name="Circle"/>
            <p:cNvSpPr/>
            <p:nvPr/>
          </p:nvSpPr>
          <p:spPr>
            <a:xfrm>
              <a:off x="1789664" y="384504"/>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62" name="Circle"/>
            <p:cNvSpPr/>
            <p:nvPr/>
          </p:nvSpPr>
          <p:spPr>
            <a:xfrm>
              <a:off x="1901733" y="439423"/>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63" name="Circle"/>
            <p:cNvSpPr/>
            <p:nvPr/>
          </p:nvSpPr>
          <p:spPr>
            <a:xfrm>
              <a:off x="1789664" y="189352"/>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64" name="Circle"/>
            <p:cNvSpPr/>
            <p:nvPr/>
          </p:nvSpPr>
          <p:spPr>
            <a:xfrm>
              <a:off x="1901733" y="302205"/>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65" name="Circle"/>
            <p:cNvSpPr/>
            <p:nvPr/>
          </p:nvSpPr>
          <p:spPr>
            <a:xfrm>
              <a:off x="1957767" y="518721"/>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66" name="Circle"/>
            <p:cNvSpPr/>
            <p:nvPr/>
          </p:nvSpPr>
          <p:spPr>
            <a:xfrm>
              <a:off x="2013802" y="574756"/>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67" name="Circle"/>
            <p:cNvSpPr/>
            <p:nvPr/>
          </p:nvSpPr>
          <p:spPr>
            <a:xfrm>
              <a:off x="2125870" y="574756"/>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68" name="Circle"/>
            <p:cNvSpPr/>
            <p:nvPr/>
          </p:nvSpPr>
          <p:spPr>
            <a:xfrm>
              <a:off x="2013802" y="379604"/>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69" name="Circle"/>
            <p:cNvSpPr/>
            <p:nvPr/>
          </p:nvSpPr>
          <p:spPr>
            <a:xfrm>
              <a:off x="2181905" y="464775"/>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70" name="Circle"/>
            <p:cNvSpPr/>
            <p:nvPr/>
          </p:nvSpPr>
          <p:spPr>
            <a:xfrm>
              <a:off x="2013802" y="574756"/>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71" name="Circle"/>
            <p:cNvSpPr/>
            <p:nvPr/>
          </p:nvSpPr>
          <p:spPr>
            <a:xfrm>
              <a:off x="1897159" y="651162"/>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72" name="Circle"/>
            <p:cNvSpPr/>
            <p:nvPr/>
          </p:nvSpPr>
          <p:spPr>
            <a:xfrm>
              <a:off x="2181905" y="630790"/>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73" name="Circle"/>
            <p:cNvSpPr/>
            <p:nvPr/>
          </p:nvSpPr>
          <p:spPr>
            <a:xfrm>
              <a:off x="2069836" y="435638"/>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74" name="Circle"/>
            <p:cNvSpPr/>
            <p:nvPr/>
          </p:nvSpPr>
          <p:spPr>
            <a:xfrm>
              <a:off x="1789664" y="435638"/>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75" name="Circle"/>
            <p:cNvSpPr/>
            <p:nvPr/>
          </p:nvSpPr>
          <p:spPr>
            <a:xfrm>
              <a:off x="1565527" y="242489"/>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76" name="Circle"/>
            <p:cNvSpPr/>
            <p:nvPr/>
          </p:nvSpPr>
          <p:spPr>
            <a:xfrm>
              <a:off x="1621561" y="298524"/>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77" name="Circle"/>
            <p:cNvSpPr/>
            <p:nvPr/>
          </p:nvSpPr>
          <p:spPr>
            <a:xfrm>
              <a:off x="1733630" y="298524"/>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78" name="Circle"/>
            <p:cNvSpPr/>
            <p:nvPr/>
          </p:nvSpPr>
          <p:spPr>
            <a:xfrm>
              <a:off x="1621561" y="103371"/>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79" name="Circle"/>
            <p:cNvSpPr/>
            <p:nvPr/>
          </p:nvSpPr>
          <p:spPr>
            <a:xfrm>
              <a:off x="1789664" y="208939"/>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80" name="Circle"/>
            <p:cNvSpPr/>
            <p:nvPr/>
          </p:nvSpPr>
          <p:spPr>
            <a:xfrm>
              <a:off x="1341389" y="290938"/>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81" name="Circle"/>
            <p:cNvSpPr/>
            <p:nvPr/>
          </p:nvSpPr>
          <p:spPr>
            <a:xfrm>
              <a:off x="1397423" y="346972"/>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82" name="Circle"/>
            <p:cNvSpPr/>
            <p:nvPr/>
          </p:nvSpPr>
          <p:spPr>
            <a:xfrm>
              <a:off x="1509492" y="481190"/>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83" name="Circle"/>
            <p:cNvSpPr/>
            <p:nvPr/>
          </p:nvSpPr>
          <p:spPr>
            <a:xfrm>
              <a:off x="1397423" y="151820"/>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84" name="Circle"/>
            <p:cNvSpPr/>
            <p:nvPr/>
          </p:nvSpPr>
          <p:spPr>
            <a:xfrm>
              <a:off x="1509492" y="264673"/>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85" name="Circle"/>
            <p:cNvSpPr/>
            <p:nvPr/>
          </p:nvSpPr>
          <p:spPr>
            <a:xfrm>
              <a:off x="1565527" y="481190"/>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86" name="Circle"/>
            <p:cNvSpPr/>
            <p:nvPr/>
          </p:nvSpPr>
          <p:spPr>
            <a:xfrm>
              <a:off x="1621561" y="537224"/>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87" name="Circle"/>
            <p:cNvSpPr/>
            <p:nvPr/>
          </p:nvSpPr>
          <p:spPr>
            <a:xfrm>
              <a:off x="1733630" y="537224"/>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88" name="Circle"/>
            <p:cNvSpPr/>
            <p:nvPr/>
          </p:nvSpPr>
          <p:spPr>
            <a:xfrm>
              <a:off x="1621561" y="342071"/>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89" name="Circle"/>
            <p:cNvSpPr/>
            <p:nvPr/>
          </p:nvSpPr>
          <p:spPr>
            <a:xfrm>
              <a:off x="1789664" y="427244"/>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90" name="Circle"/>
            <p:cNvSpPr/>
            <p:nvPr/>
          </p:nvSpPr>
          <p:spPr>
            <a:xfrm>
              <a:off x="1621561" y="537224"/>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91" name="Circle"/>
            <p:cNvSpPr/>
            <p:nvPr/>
          </p:nvSpPr>
          <p:spPr>
            <a:xfrm>
              <a:off x="1504919" y="613631"/>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92" name="Circle"/>
            <p:cNvSpPr/>
            <p:nvPr/>
          </p:nvSpPr>
          <p:spPr>
            <a:xfrm>
              <a:off x="1789664" y="593258"/>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93" name="Circle"/>
            <p:cNvSpPr/>
            <p:nvPr/>
          </p:nvSpPr>
          <p:spPr>
            <a:xfrm>
              <a:off x="1677595" y="398106"/>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94" name="Circle"/>
            <p:cNvSpPr/>
            <p:nvPr/>
          </p:nvSpPr>
          <p:spPr>
            <a:xfrm>
              <a:off x="1397423" y="398106"/>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95" name="Circle"/>
            <p:cNvSpPr/>
            <p:nvPr/>
          </p:nvSpPr>
          <p:spPr>
            <a:xfrm>
              <a:off x="1078897" y="790662"/>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96" name="Circle"/>
            <p:cNvSpPr/>
            <p:nvPr/>
          </p:nvSpPr>
          <p:spPr>
            <a:xfrm>
              <a:off x="1134931" y="846696"/>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97" name="Circle"/>
            <p:cNvSpPr/>
            <p:nvPr/>
          </p:nvSpPr>
          <p:spPr>
            <a:xfrm>
              <a:off x="1247001" y="846696"/>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98" name="Circle"/>
            <p:cNvSpPr/>
            <p:nvPr/>
          </p:nvSpPr>
          <p:spPr>
            <a:xfrm>
              <a:off x="1134931" y="651545"/>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699" name="Circle"/>
            <p:cNvSpPr/>
            <p:nvPr/>
          </p:nvSpPr>
          <p:spPr>
            <a:xfrm>
              <a:off x="1303034" y="757113"/>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00" name="Circle"/>
            <p:cNvSpPr/>
            <p:nvPr/>
          </p:nvSpPr>
          <p:spPr>
            <a:xfrm>
              <a:off x="770708" y="991832"/>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01" name="Circle"/>
            <p:cNvSpPr/>
            <p:nvPr/>
          </p:nvSpPr>
          <p:spPr>
            <a:xfrm>
              <a:off x="910794" y="895146"/>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02" name="Circle"/>
            <p:cNvSpPr/>
            <p:nvPr/>
          </p:nvSpPr>
          <p:spPr>
            <a:xfrm>
              <a:off x="1022863" y="950065"/>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03" name="Circle"/>
            <p:cNvSpPr/>
            <p:nvPr/>
          </p:nvSpPr>
          <p:spPr>
            <a:xfrm>
              <a:off x="910794" y="699994"/>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04" name="Circle"/>
            <p:cNvSpPr/>
            <p:nvPr/>
          </p:nvSpPr>
          <p:spPr>
            <a:xfrm>
              <a:off x="1022863" y="812847"/>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05" name="Circle"/>
            <p:cNvSpPr/>
            <p:nvPr/>
          </p:nvSpPr>
          <p:spPr>
            <a:xfrm>
              <a:off x="1078897" y="1029363"/>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06" name="Circle"/>
            <p:cNvSpPr/>
            <p:nvPr/>
          </p:nvSpPr>
          <p:spPr>
            <a:xfrm>
              <a:off x="1134931" y="1085397"/>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07" name="Circle"/>
            <p:cNvSpPr/>
            <p:nvPr/>
          </p:nvSpPr>
          <p:spPr>
            <a:xfrm>
              <a:off x="1247001" y="1085397"/>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08" name="Circle"/>
            <p:cNvSpPr/>
            <p:nvPr/>
          </p:nvSpPr>
          <p:spPr>
            <a:xfrm>
              <a:off x="1134931" y="890246"/>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09" name="Circle"/>
            <p:cNvSpPr/>
            <p:nvPr/>
          </p:nvSpPr>
          <p:spPr>
            <a:xfrm>
              <a:off x="1303034" y="975418"/>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10" name="Circle"/>
            <p:cNvSpPr/>
            <p:nvPr/>
          </p:nvSpPr>
          <p:spPr>
            <a:xfrm>
              <a:off x="1134931" y="1085397"/>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11" name="Circle"/>
            <p:cNvSpPr/>
            <p:nvPr/>
          </p:nvSpPr>
          <p:spPr>
            <a:xfrm>
              <a:off x="1018289" y="1161805"/>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12" name="Circle"/>
            <p:cNvSpPr/>
            <p:nvPr/>
          </p:nvSpPr>
          <p:spPr>
            <a:xfrm>
              <a:off x="1303034" y="1141432"/>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13" name="Circle"/>
            <p:cNvSpPr/>
            <p:nvPr/>
          </p:nvSpPr>
          <p:spPr>
            <a:xfrm>
              <a:off x="1190966" y="946279"/>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14" name="Circle"/>
            <p:cNvSpPr/>
            <p:nvPr/>
          </p:nvSpPr>
          <p:spPr>
            <a:xfrm>
              <a:off x="910794" y="946279"/>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15" name="Circle"/>
            <p:cNvSpPr/>
            <p:nvPr/>
          </p:nvSpPr>
          <p:spPr>
            <a:xfrm>
              <a:off x="686656" y="753131"/>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16" name="Circle"/>
            <p:cNvSpPr/>
            <p:nvPr/>
          </p:nvSpPr>
          <p:spPr>
            <a:xfrm>
              <a:off x="742691" y="809165"/>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17" name="Circle"/>
            <p:cNvSpPr/>
            <p:nvPr/>
          </p:nvSpPr>
          <p:spPr>
            <a:xfrm>
              <a:off x="854759" y="809165"/>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18" name="Circle"/>
            <p:cNvSpPr/>
            <p:nvPr/>
          </p:nvSpPr>
          <p:spPr>
            <a:xfrm>
              <a:off x="742691" y="614013"/>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19" name="Circle"/>
            <p:cNvSpPr/>
            <p:nvPr/>
          </p:nvSpPr>
          <p:spPr>
            <a:xfrm>
              <a:off x="910794" y="719581"/>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20" name="Circle"/>
            <p:cNvSpPr/>
            <p:nvPr/>
          </p:nvSpPr>
          <p:spPr>
            <a:xfrm>
              <a:off x="462519" y="801580"/>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21" name="Circle"/>
            <p:cNvSpPr/>
            <p:nvPr/>
          </p:nvSpPr>
          <p:spPr>
            <a:xfrm>
              <a:off x="518554" y="857614"/>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22" name="Circle"/>
            <p:cNvSpPr/>
            <p:nvPr/>
          </p:nvSpPr>
          <p:spPr>
            <a:xfrm>
              <a:off x="630622" y="991832"/>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23" name="Circle"/>
            <p:cNvSpPr/>
            <p:nvPr/>
          </p:nvSpPr>
          <p:spPr>
            <a:xfrm>
              <a:off x="518554" y="662463"/>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24" name="Circle"/>
            <p:cNvSpPr/>
            <p:nvPr/>
          </p:nvSpPr>
          <p:spPr>
            <a:xfrm>
              <a:off x="630622" y="775315"/>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25" name="Circle"/>
            <p:cNvSpPr/>
            <p:nvPr/>
          </p:nvSpPr>
          <p:spPr>
            <a:xfrm>
              <a:off x="686656" y="991832"/>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26" name="Circle"/>
            <p:cNvSpPr/>
            <p:nvPr/>
          </p:nvSpPr>
          <p:spPr>
            <a:xfrm>
              <a:off x="742691" y="1047866"/>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27" name="Circle"/>
            <p:cNvSpPr/>
            <p:nvPr/>
          </p:nvSpPr>
          <p:spPr>
            <a:xfrm>
              <a:off x="854759" y="1047866"/>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28" name="Circle"/>
            <p:cNvSpPr/>
            <p:nvPr/>
          </p:nvSpPr>
          <p:spPr>
            <a:xfrm>
              <a:off x="742691" y="852714"/>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29" name="Circle"/>
            <p:cNvSpPr/>
            <p:nvPr/>
          </p:nvSpPr>
          <p:spPr>
            <a:xfrm>
              <a:off x="910794" y="937886"/>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30" name="Circle"/>
            <p:cNvSpPr/>
            <p:nvPr/>
          </p:nvSpPr>
          <p:spPr>
            <a:xfrm>
              <a:off x="742691" y="1047866"/>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31" name="Circle"/>
            <p:cNvSpPr/>
            <p:nvPr/>
          </p:nvSpPr>
          <p:spPr>
            <a:xfrm>
              <a:off x="626048" y="1124273"/>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32" name="Circle"/>
            <p:cNvSpPr/>
            <p:nvPr/>
          </p:nvSpPr>
          <p:spPr>
            <a:xfrm>
              <a:off x="910794" y="1103900"/>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33" name="Circle"/>
            <p:cNvSpPr/>
            <p:nvPr/>
          </p:nvSpPr>
          <p:spPr>
            <a:xfrm>
              <a:off x="798726" y="908748"/>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34" name="Circle"/>
            <p:cNvSpPr/>
            <p:nvPr/>
          </p:nvSpPr>
          <p:spPr>
            <a:xfrm>
              <a:off x="518554" y="908748"/>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35" name="Circle"/>
            <p:cNvSpPr/>
            <p:nvPr/>
          </p:nvSpPr>
          <p:spPr>
            <a:xfrm>
              <a:off x="1957767" y="821447"/>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36" name="Circle"/>
            <p:cNvSpPr/>
            <p:nvPr/>
          </p:nvSpPr>
          <p:spPr>
            <a:xfrm>
              <a:off x="2013802" y="877482"/>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37" name="Circle"/>
            <p:cNvSpPr/>
            <p:nvPr/>
          </p:nvSpPr>
          <p:spPr>
            <a:xfrm>
              <a:off x="2125870" y="877482"/>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38" name="Circle"/>
            <p:cNvSpPr/>
            <p:nvPr/>
          </p:nvSpPr>
          <p:spPr>
            <a:xfrm>
              <a:off x="2013802" y="682330"/>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39" name="Circle"/>
            <p:cNvSpPr/>
            <p:nvPr/>
          </p:nvSpPr>
          <p:spPr>
            <a:xfrm>
              <a:off x="2181905" y="787897"/>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40" name="Circle"/>
            <p:cNvSpPr/>
            <p:nvPr/>
          </p:nvSpPr>
          <p:spPr>
            <a:xfrm>
              <a:off x="1649578" y="1022617"/>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41" name="Circle"/>
            <p:cNvSpPr/>
            <p:nvPr/>
          </p:nvSpPr>
          <p:spPr>
            <a:xfrm>
              <a:off x="1789664" y="925930"/>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42" name="Circle"/>
            <p:cNvSpPr/>
            <p:nvPr/>
          </p:nvSpPr>
          <p:spPr>
            <a:xfrm>
              <a:off x="1901733" y="980851"/>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43" name="Circle"/>
            <p:cNvSpPr/>
            <p:nvPr/>
          </p:nvSpPr>
          <p:spPr>
            <a:xfrm>
              <a:off x="1789664" y="730779"/>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44" name="Circle"/>
            <p:cNvSpPr/>
            <p:nvPr/>
          </p:nvSpPr>
          <p:spPr>
            <a:xfrm>
              <a:off x="1901733" y="843632"/>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45" name="Circle"/>
            <p:cNvSpPr/>
            <p:nvPr/>
          </p:nvSpPr>
          <p:spPr>
            <a:xfrm>
              <a:off x="1957767" y="1060148"/>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46" name="Circle"/>
            <p:cNvSpPr/>
            <p:nvPr/>
          </p:nvSpPr>
          <p:spPr>
            <a:xfrm>
              <a:off x="2013802" y="1116182"/>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47" name="Circle"/>
            <p:cNvSpPr/>
            <p:nvPr/>
          </p:nvSpPr>
          <p:spPr>
            <a:xfrm>
              <a:off x="2125870" y="1116182"/>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48" name="Circle"/>
            <p:cNvSpPr/>
            <p:nvPr/>
          </p:nvSpPr>
          <p:spPr>
            <a:xfrm>
              <a:off x="2013802" y="921030"/>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49" name="Circle"/>
            <p:cNvSpPr/>
            <p:nvPr/>
          </p:nvSpPr>
          <p:spPr>
            <a:xfrm>
              <a:off x="2181905" y="1006203"/>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50" name="Circle"/>
            <p:cNvSpPr/>
            <p:nvPr/>
          </p:nvSpPr>
          <p:spPr>
            <a:xfrm>
              <a:off x="2013802" y="1116182"/>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51" name="Circle"/>
            <p:cNvSpPr/>
            <p:nvPr/>
          </p:nvSpPr>
          <p:spPr>
            <a:xfrm>
              <a:off x="1897159" y="1192590"/>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52" name="Circle"/>
            <p:cNvSpPr/>
            <p:nvPr/>
          </p:nvSpPr>
          <p:spPr>
            <a:xfrm>
              <a:off x="2181905" y="1172217"/>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53" name="Circle"/>
            <p:cNvSpPr/>
            <p:nvPr/>
          </p:nvSpPr>
          <p:spPr>
            <a:xfrm>
              <a:off x="2069836" y="977065"/>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54" name="Circle"/>
            <p:cNvSpPr/>
            <p:nvPr/>
          </p:nvSpPr>
          <p:spPr>
            <a:xfrm>
              <a:off x="1789664" y="977065"/>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55" name="Circle"/>
            <p:cNvSpPr/>
            <p:nvPr/>
          </p:nvSpPr>
          <p:spPr>
            <a:xfrm>
              <a:off x="1565527" y="783916"/>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56" name="Circle"/>
            <p:cNvSpPr/>
            <p:nvPr/>
          </p:nvSpPr>
          <p:spPr>
            <a:xfrm>
              <a:off x="1621561" y="839950"/>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57" name="Circle"/>
            <p:cNvSpPr/>
            <p:nvPr/>
          </p:nvSpPr>
          <p:spPr>
            <a:xfrm>
              <a:off x="1733630" y="839950"/>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58" name="Circle"/>
            <p:cNvSpPr/>
            <p:nvPr/>
          </p:nvSpPr>
          <p:spPr>
            <a:xfrm>
              <a:off x="1621561" y="644799"/>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59" name="Circle"/>
            <p:cNvSpPr/>
            <p:nvPr/>
          </p:nvSpPr>
          <p:spPr>
            <a:xfrm>
              <a:off x="1789664" y="750366"/>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60" name="Circle"/>
            <p:cNvSpPr/>
            <p:nvPr/>
          </p:nvSpPr>
          <p:spPr>
            <a:xfrm>
              <a:off x="1341389" y="832365"/>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61" name="Circle"/>
            <p:cNvSpPr/>
            <p:nvPr/>
          </p:nvSpPr>
          <p:spPr>
            <a:xfrm>
              <a:off x="1397423" y="888399"/>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62" name="Circle"/>
            <p:cNvSpPr/>
            <p:nvPr/>
          </p:nvSpPr>
          <p:spPr>
            <a:xfrm>
              <a:off x="1509492" y="1022617"/>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63" name="Circle"/>
            <p:cNvSpPr/>
            <p:nvPr/>
          </p:nvSpPr>
          <p:spPr>
            <a:xfrm>
              <a:off x="1397423" y="693247"/>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64" name="Circle"/>
            <p:cNvSpPr/>
            <p:nvPr/>
          </p:nvSpPr>
          <p:spPr>
            <a:xfrm>
              <a:off x="1509492" y="806100"/>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65" name="Circle"/>
            <p:cNvSpPr/>
            <p:nvPr/>
          </p:nvSpPr>
          <p:spPr>
            <a:xfrm>
              <a:off x="1565527" y="1022617"/>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66" name="Circle"/>
            <p:cNvSpPr/>
            <p:nvPr/>
          </p:nvSpPr>
          <p:spPr>
            <a:xfrm>
              <a:off x="1621561" y="1078651"/>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67" name="Circle"/>
            <p:cNvSpPr/>
            <p:nvPr/>
          </p:nvSpPr>
          <p:spPr>
            <a:xfrm>
              <a:off x="1733630" y="1078651"/>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68" name="Circle"/>
            <p:cNvSpPr/>
            <p:nvPr/>
          </p:nvSpPr>
          <p:spPr>
            <a:xfrm>
              <a:off x="1621561" y="883499"/>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69" name="Circle"/>
            <p:cNvSpPr/>
            <p:nvPr/>
          </p:nvSpPr>
          <p:spPr>
            <a:xfrm>
              <a:off x="1789664" y="968672"/>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70" name="Circle"/>
            <p:cNvSpPr/>
            <p:nvPr/>
          </p:nvSpPr>
          <p:spPr>
            <a:xfrm>
              <a:off x="1621561" y="1078651"/>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71" name="Circle"/>
            <p:cNvSpPr/>
            <p:nvPr/>
          </p:nvSpPr>
          <p:spPr>
            <a:xfrm>
              <a:off x="1504919" y="1155058"/>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72" name="Circle"/>
            <p:cNvSpPr/>
            <p:nvPr/>
          </p:nvSpPr>
          <p:spPr>
            <a:xfrm>
              <a:off x="1789664" y="1134685"/>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73" name="Circle"/>
            <p:cNvSpPr/>
            <p:nvPr/>
          </p:nvSpPr>
          <p:spPr>
            <a:xfrm>
              <a:off x="1677595" y="939532"/>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74" name="Circle"/>
            <p:cNvSpPr/>
            <p:nvPr/>
          </p:nvSpPr>
          <p:spPr>
            <a:xfrm>
              <a:off x="1397423" y="939532"/>
              <a:ext cx="25401" cy="25401"/>
            </a:xfrm>
            <a:prstGeom prst="ellipse">
              <a:avLst/>
            </a:prstGeom>
            <a:solidFill>
              <a:srgbClr val="ED220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sp>
          <p:nvSpPr>
            <p:cNvPr id="775" name="Circle"/>
            <p:cNvSpPr/>
            <p:nvPr/>
          </p:nvSpPr>
          <p:spPr>
            <a:xfrm>
              <a:off x="4294446" y="489509"/>
              <a:ext cx="25401" cy="25401"/>
            </a:xfrm>
            <a:prstGeom prst="ellipse">
              <a:avLst/>
            </a:prstGeom>
            <a:solidFill>
              <a:srgbClr val="00A1FF"/>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776" name="Circle"/>
            <p:cNvSpPr/>
            <p:nvPr/>
          </p:nvSpPr>
          <p:spPr>
            <a:xfrm>
              <a:off x="5034507" y="248760"/>
              <a:ext cx="25401" cy="25401"/>
            </a:xfrm>
            <a:prstGeom prst="ellipse">
              <a:avLst/>
            </a:prstGeom>
            <a:solidFill>
              <a:srgbClr val="00A1FF"/>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777" name="Circle"/>
            <p:cNvSpPr/>
            <p:nvPr/>
          </p:nvSpPr>
          <p:spPr>
            <a:xfrm>
              <a:off x="4765983" y="992808"/>
              <a:ext cx="25401" cy="25401"/>
            </a:xfrm>
            <a:prstGeom prst="ellipse">
              <a:avLst/>
            </a:prstGeom>
            <a:solidFill>
              <a:srgbClr val="00A1FF"/>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778" name="300 axions of E~m"/>
            <p:cNvSpPr txBox="1"/>
            <p:nvPr/>
          </p:nvSpPr>
          <p:spPr>
            <a:xfrm>
              <a:off x="-1" y="1317031"/>
              <a:ext cx="2657248" cy="4613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300 axions of E~m</a:t>
              </a:r>
            </a:p>
          </p:txBody>
        </p:sp>
        <p:sp>
          <p:nvSpPr>
            <p:cNvPr id="779" name="3 axions of E~m…"/>
            <p:cNvSpPr txBox="1"/>
            <p:nvPr/>
          </p:nvSpPr>
          <p:spPr>
            <a:xfrm>
              <a:off x="3258809" y="1101910"/>
              <a:ext cx="2632863" cy="8296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3 axions of E~m</a:t>
              </a:r>
            </a:p>
            <a:p>
              <a:pPr/>
              <a:r>
                <a:t>100 times less DM</a:t>
              </a:r>
            </a:p>
          </p:txBody>
        </p:sp>
      </p:grpSp>
      <p:pic>
        <p:nvPicPr>
          <p:cNvPr id="781" name="Image" descr="Image"/>
          <p:cNvPicPr>
            <a:picLocks noChangeAspect="1"/>
          </p:cNvPicPr>
          <p:nvPr/>
        </p:nvPicPr>
        <p:blipFill>
          <a:blip r:embed="rId4">
            <a:extLst/>
          </a:blip>
          <a:stretch>
            <a:fillRect/>
          </a:stretch>
        </p:blipFill>
        <p:spPr>
          <a:xfrm>
            <a:off x="1379132" y="2245659"/>
            <a:ext cx="4965701" cy="1016001"/>
          </a:xfrm>
          <a:prstGeom prst="rect">
            <a:avLst/>
          </a:prstGeom>
          <a:ln w="12700">
            <a:miter lim="400000"/>
          </a:ln>
        </p:spPr>
      </p:pic>
      <p:pic>
        <p:nvPicPr>
          <p:cNvPr id="782" name="Image" descr="Image"/>
          <p:cNvPicPr>
            <a:picLocks noChangeAspect="1"/>
          </p:cNvPicPr>
          <p:nvPr/>
        </p:nvPicPr>
        <p:blipFill>
          <a:blip r:embed="rId5">
            <a:extLst/>
          </a:blip>
          <a:stretch>
            <a:fillRect/>
          </a:stretch>
        </p:blipFill>
        <p:spPr>
          <a:xfrm>
            <a:off x="1114778" y="3309569"/>
            <a:ext cx="4546601" cy="952501"/>
          </a:xfrm>
          <a:prstGeom prst="rect">
            <a:avLst/>
          </a:prstGeom>
          <a:ln w="12700">
            <a:miter lim="400000"/>
          </a:ln>
        </p:spPr>
      </p:pic>
      <p:sp>
        <p:nvSpPr>
          <p:cNvPr id="783" name="Arrow"/>
          <p:cNvSpPr/>
          <p:nvPr/>
        </p:nvSpPr>
        <p:spPr>
          <a:xfrm>
            <a:off x="6704937" y="2419572"/>
            <a:ext cx="1270001" cy="1270001"/>
          </a:xfrm>
          <a:prstGeom prst="rightArrow">
            <a:avLst>
              <a:gd name="adj1" fmla="val 32000"/>
              <a:gd name="adj2" fmla="val 64000"/>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grpSp>
        <p:nvGrpSpPr>
          <p:cNvPr id="794" name="Group"/>
          <p:cNvGrpSpPr/>
          <p:nvPr/>
        </p:nvGrpSpPr>
        <p:grpSpPr>
          <a:xfrm>
            <a:off x="8470899" y="1185896"/>
            <a:ext cx="15927928" cy="3494145"/>
            <a:chOff x="0" y="0"/>
            <a:chExt cx="15927926" cy="3494144"/>
          </a:xfrm>
        </p:grpSpPr>
        <p:grpSp>
          <p:nvGrpSpPr>
            <p:cNvPr id="789" name="Group"/>
            <p:cNvGrpSpPr/>
            <p:nvPr/>
          </p:nvGrpSpPr>
          <p:grpSpPr>
            <a:xfrm>
              <a:off x="7775824" y="0"/>
              <a:ext cx="8152103" cy="3472090"/>
              <a:chOff x="0" y="0"/>
              <a:chExt cx="8152101" cy="3472089"/>
            </a:xfrm>
          </p:grpSpPr>
          <p:pic>
            <p:nvPicPr>
              <p:cNvPr id="784" name="Screenshot 2019-09-25 at 07.38.45.png" descr="Screenshot 2019-09-25 at 07.38.45.png"/>
              <p:cNvPicPr>
                <a:picLocks noChangeAspect="1"/>
              </p:cNvPicPr>
              <p:nvPr/>
            </p:nvPicPr>
            <p:blipFill>
              <a:blip r:embed="rId6">
                <a:extLst/>
              </a:blip>
              <a:srcRect l="0" t="0" r="0" b="59623"/>
              <a:stretch>
                <a:fillRect/>
              </a:stretch>
            </p:blipFill>
            <p:spPr>
              <a:xfrm>
                <a:off x="0" y="0"/>
                <a:ext cx="8152102" cy="3472090"/>
              </a:xfrm>
              <a:prstGeom prst="rect">
                <a:avLst/>
              </a:prstGeom>
              <a:ln w="12700" cap="flat">
                <a:noFill/>
                <a:miter lim="400000"/>
              </a:ln>
              <a:effectLst/>
            </p:spPr>
          </p:pic>
          <p:sp>
            <p:nvSpPr>
              <p:cNvPr id="785" name="Line"/>
              <p:cNvSpPr/>
              <p:nvPr/>
            </p:nvSpPr>
            <p:spPr>
              <a:xfrm>
                <a:off x="5329727" y="2035305"/>
                <a:ext cx="353333" cy="1"/>
              </a:xfrm>
              <a:prstGeom prst="line">
                <a:avLst/>
              </a:prstGeom>
              <a:noFill/>
              <a:ln w="25400" cap="flat">
                <a:solidFill>
                  <a:srgbClr val="FFFFFF"/>
                </a:solidFill>
                <a:prstDash val="solid"/>
                <a:miter lim="400000"/>
                <a:headEnd type="triangle" w="med" len="med"/>
                <a:tailEnd type="triangle" w="med" len="med"/>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786" name="Line"/>
              <p:cNvSpPr/>
              <p:nvPr/>
            </p:nvSpPr>
            <p:spPr>
              <a:xfrm>
                <a:off x="1863682" y="988927"/>
                <a:ext cx="3256377" cy="1"/>
              </a:xfrm>
              <a:prstGeom prst="line">
                <a:avLst/>
              </a:prstGeom>
              <a:noFill/>
              <a:ln w="25400" cap="flat">
                <a:solidFill>
                  <a:srgbClr val="FFFFFF"/>
                </a:solidFill>
                <a:prstDash val="solid"/>
                <a:miter lim="400000"/>
                <a:headEnd type="triangle" w="med" len="med"/>
                <a:tailEnd type="triangle" w="med" len="med"/>
              </a:ln>
              <a:effectLst/>
            </p:spPr>
            <p:txBody>
              <a:bodyPr wrap="square" lIns="50800" tIns="50800" rIns="50800" bIns="50800" numCol="1" anchor="ctr">
                <a:noAutofit/>
              </a:bodyPr>
              <a:lstStyle/>
              <a:p>
                <a:pPr defTabSz="584200">
                  <a:defRPr sz="2200">
                    <a:solidFill>
                      <a:srgbClr val="FFFFFF"/>
                    </a:solidFill>
                    <a:latin typeface="Helvetica Neue Medium"/>
                    <a:ea typeface="Helvetica Neue Medium"/>
                    <a:cs typeface="Helvetica Neue Medium"/>
                    <a:sym typeface="Helvetica Neue Medium"/>
                  </a:defRPr>
                </a:pPr>
              </a:p>
            </p:txBody>
          </p:sp>
          <p:pic>
            <p:nvPicPr>
              <p:cNvPr id="787" name="Image" descr="Image"/>
              <p:cNvPicPr>
                <a:picLocks noChangeAspect="1"/>
              </p:cNvPicPr>
              <p:nvPr/>
            </p:nvPicPr>
            <p:blipFill>
              <a:blip r:embed="rId7">
                <a:extLst/>
              </a:blip>
              <a:stretch>
                <a:fillRect/>
              </a:stretch>
            </p:blipFill>
            <p:spPr>
              <a:xfrm>
                <a:off x="2593672" y="1157828"/>
                <a:ext cx="2235111" cy="583073"/>
              </a:xfrm>
              <a:prstGeom prst="rect">
                <a:avLst/>
              </a:prstGeom>
              <a:ln w="12700" cap="flat">
                <a:noFill/>
                <a:miter lim="400000"/>
              </a:ln>
              <a:effectLst/>
            </p:spPr>
          </p:pic>
          <p:pic>
            <p:nvPicPr>
              <p:cNvPr id="788" name="Image" descr="Image"/>
              <p:cNvPicPr>
                <a:picLocks noChangeAspect="1"/>
              </p:cNvPicPr>
              <p:nvPr/>
            </p:nvPicPr>
            <p:blipFill>
              <a:blip r:embed="rId8">
                <a:extLst/>
              </a:blip>
              <a:stretch>
                <a:fillRect/>
              </a:stretch>
            </p:blipFill>
            <p:spPr>
              <a:xfrm>
                <a:off x="5755262" y="1133534"/>
                <a:ext cx="1894985" cy="631662"/>
              </a:xfrm>
              <a:prstGeom prst="rect">
                <a:avLst/>
              </a:prstGeom>
              <a:ln w="12700" cap="flat">
                <a:noFill/>
                <a:miter lim="400000"/>
              </a:ln>
              <a:effectLst/>
            </p:spPr>
          </p:pic>
        </p:grpSp>
        <p:pic>
          <p:nvPicPr>
            <p:cNvPr id="790" name="Image" descr="Image"/>
            <p:cNvPicPr>
              <a:picLocks noChangeAspect="1"/>
            </p:cNvPicPr>
            <p:nvPr/>
          </p:nvPicPr>
          <p:blipFill>
            <a:blip r:embed="rId9">
              <a:extLst/>
            </a:blip>
            <a:stretch>
              <a:fillRect/>
            </a:stretch>
          </p:blipFill>
          <p:spPr>
            <a:xfrm>
              <a:off x="8360878" y="2810492"/>
              <a:ext cx="7467601" cy="683653"/>
            </a:xfrm>
            <a:prstGeom prst="rect">
              <a:avLst/>
            </a:prstGeom>
            <a:ln w="12700" cap="flat">
              <a:noFill/>
              <a:miter lim="400000"/>
            </a:ln>
            <a:effectLst/>
          </p:spPr>
        </p:pic>
        <p:grpSp>
          <p:nvGrpSpPr>
            <p:cNvPr id="793" name="Group"/>
            <p:cNvGrpSpPr/>
            <p:nvPr/>
          </p:nvGrpSpPr>
          <p:grpSpPr>
            <a:xfrm>
              <a:off x="0" y="1317223"/>
              <a:ext cx="7609409" cy="1051669"/>
              <a:chOff x="0" y="0"/>
              <a:chExt cx="7609408" cy="1051667"/>
            </a:xfrm>
          </p:grpSpPr>
          <p:sp>
            <p:nvSpPr>
              <p:cNvPr id="791" name="Rounded Rectangle"/>
              <p:cNvSpPr/>
              <p:nvPr/>
            </p:nvSpPr>
            <p:spPr>
              <a:xfrm>
                <a:off x="6588673" y="0"/>
                <a:ext cx="1020736" cy="977732"/>
              </a:xfrm>
              <a:prstGeom prst="roundRect">
                <a:avLst>
                  <a:gd name="adj" fmla="val 19484"/>
                </a:avLst>
              </a:prstGeom>
              <a:solidFill>
                <a:srgbClr val="ED220D">
                  <a:alpha val="51382"/>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pic>
            <p:nvPicPr>
              <p:cNvPr id="792" name="Image" descr="Image"/>
              <p:cNvPicPr>
                <a:picLocks noChangeAspect="1"/>
              </p:cNvPicPr>
              <p:nvPr/>
            </p:nvPicPr>
            <p:blipFill>
              <a:blip r:embed="rId10">
                <a:extLst/>
              </a:blip>
              <a:stretch>
                <a:fillRect/>
              </a:stretch>
            </p:blipFill>
            <p:spPr>
              <a:xfrm>
                <a:off x="0" y="22967"/>
                <a:ext cx="7467600" cy="1028701"/>
              </a:xfrm>
              <a:prstGeom prst="rect">
                <a:avLst/>
              </a:prstGeom>
              <a:ln w="12700" cap="flat">
                <a:noFill/>
                <a:miter lim="400000"/>
              </a:ln>
              <a:effectLst/>
            </p:spPr>
          </p:pic>
        </p:grpSp>
      </p:grpSp>
      <p:grpSp>
        <p:nvGrpSpPr>
          <p:cNvPr id="801" name="Group"/>
          <p:cNvGrpSpPr/>
          <p:nvPr/>
        </p:nvGrpSpPr>
        <p:grpSpPr>
          <a:xfrm>
            <a:off x="312027" y="9170707"/>
            <a:ext cx="23721644" cy="4366563"/>
            <a:chOff x="0" y="0"/>
            <a:chExt cx="23721643" cy="4366562"/>
          </a:xfrm>
        </p:grpSpPr>
        <p:pic>
          <p:nvPicPr>
            <p:cNvPr id="795" name="Screenshot 2025-09-19 at 00.21.11.png" descr="Screenshot 2025-09-19 at 00.21.11.png"/>
            <p:cNvPicPr>
              <a:picLocks noChangeAspect="0"/>
            </p:cNvPicPr>
            <p:nvPr/>
          </p:nvPicPr>
          <p:blipFill>
            <a:blip r:embed="rId11">
              <a:extLst/>
            </a:blip>
            <a:stretch>
              <a:fillRect/>
            </a:stretch>
          </p:blipFill>
          <p:spPr>
            <a:xfrm>
              <a:off x="16378186" y="0"/>
              <a:ext cx="7343458" cy="4366563"/>
            </a:xfrm>
            <a:prstGeom prst="rect">
              <a:avLst/>
            </a:prstGeom>
            <a:ln w="12700" cap="flat">
              <a:noFill/>
              <a:miter lim="400000"/>
            </a:ln>
            <a:effectLst/>
          </p:spPr>
        </p:pic>
        <p:pic>
          <p:nvPicPr>
            <p:cNvPr id="796" name="Image" descr="Image"/>
            <p:cNvPicPr>
              <a:picLocks noChangeAspect="1"/>
            </p:cNvPicPr>
            <p:nvPr/>
          </p:nvPicPr>
          <p:blipFill>
            <a:blip r:embed="rId12">
              <a:extLst/>
            </a:blip>
            <a:stretch>
              <a:fillRect/>
            </a:stretch>
          </p:blipFill>
          <p:spPr>
            <a:xfrm>
              <a:off x="19940610" y="662372"/>
              <a:ext cx="838201" cy="469901"/>
            </a:xfrm>
            <a:prstGeom prst="rect">
              <a:avLst/>
            </a:prstGeom>
            <a:ln w="12700" cap="flat">
              <a:noFill/>
              <a:miter lim="400000"/>
            </a:ln>
            <a:effectLst/>
          </p:spPr>
        </p:pic>
        <p:grpSp>
          <p:nvGrpSpPr>
            <p:cNvPr id="800" name="Group"/>
            <p:cNvGrpSpPr/>
            <p:nvPr/>
          </p:nvGrpSpPr>
          <p:grpSpPr>
            <a:xfrm>
              <a:off x="0" y="207476"/>
              <a:ext cx="14784538" cy="2361235"/>
              <a:chOff x="0" y="0"/>
              <a:chExt cx="14784537" cy="2361233"/>
            </a:xfrm>
          </p:grpSpPr>
          <p:sp>
            <p:nvSpPr>
              <p:cNvPr id="797" name="- Energy dependence of production rate:"/>
              <p:cNvSpPr txBox="1"/>
              <p:nvPr/>
            </p:nvSpPr>
            <p:spPr>
              <a:xfrm>
                <a:off x="0" y="0"/>
                <a:ext cx="7342883" cy="635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l" defTabSz="584200">
                  <a:spcBef>
                    <a:spcPts val="4200"/>
                  </a:spcBef>
                  <a:defRPr b="1" sz="3600">
                    <a:solidFill>
                      <a:srgbClr val="000000"/>
                    </a:solidFill>
                    <a:latin typeface="Arial Narrow"/>
                    <a:ea typeface="Arial Narrow"/>
                    <a:cs typeface="Arial Narrow"/>
                    <a:sym typeface="Arial Narrow"/>
                  </a:defRPr>
                </a:lvl1pPr>
              </a:lstStyle>
              <a:p>
                <a:pPr/>
                <a:r>
                  <a:t>- Energy dependence of production rate:</a:t>
                </a:r>
              </a:p>
            </p:txBody>
          </p:sp>
          <p:pic>
            <p:nvPicPr>
              <p:cNvPr id="798" name="Image" descr="Image"/>
              <p:cNvPicPr>
                <a:picLocks noChangeAspect="1"/>
              </p:cNvPicPr>
              <p:nvPr/>
            </p:nvPicPr>
            <p:blipFill>
              <a:blip r:embed="rId13">
                <a:extLst/>
              </a:blip>
              <a:stretch>
                <a:fillRect/>
              </a:stretch>
            </p:blipFill>
            <p:spPr>
              <a:xfrm>
                <a:off x="487573" y="1024921"/>
                <a:ext cx="6124764" cy="1336313"/>
              </a:xfrm>
              <a:prstGeom prst="rect">
                <a:avLst/>
              </a:prstGeom>
              <a:ln w="12700" cap="flat">
                <a:noFill/>
                <a:miter lim="400000"/>
              </a:ln>
              <a:effectLst/>
            </p:spPr>
          </p:pic>
          <p:pic>
            <p:nvPicPr>
              <p:cNvPr id="799" name="Image" descr="Image"/>
              <p:cNvPicPr>
                <a:picLocks noChangeAspect="1"/>
              </p:cNvPicPr>
              <p:nvPr/>
            </p:nvPicPr>
            <p:blipFill>
              <a:blip r:embed="rId14">
                <a:extLst/>
              </a:blip>
              <a:stretch>
                <a:fillRect/>
              </a:stretch>
            </p:blipFill>
            <p:spPr>
              <a:xfrm>
                <a:off x="8047060" y="182898"/>
                <a:ext cx="6737478" cy="1572559"/>
              </a:xfrm>
              <a:prstGeom prst="rect">
                <a:avLst/>
              </a:prstGeom>
              <a:ln w="12700" cap="flat">
                <a:noFill/>
                <a:miter lim="400000"/>
              </a:ln>
              <a:effectLst/>
            </p:spPr>
          </p:pic>
        </p:gr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6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4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7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8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14" grpId="2"/>
      <p:bldP build="whole" bldLvl="1" animBg="1" rev="0" advAuto="0" spid="794" grpId="1"/>
      <p:bldP build="whole" bldLvl="1" animBg="1" rev="0" advAuto="0" spid="801" grpId="5"/>
      <p:bldP build="whole" bldLvl="1" animBg="1" rev="0" advAuto="0" spid="780" grpId="4"/>
      <p:bldP build="whole" bldLvl="1" animBg="1" rev="0" advAuto="0" spid="440" grpId="3"/>
    </p:bldLst>
  </p:timing>
</p:sld>
</file>

<file path=ppt/theme/theme1.xml><?xml version="1.0" encoding="utf-8"?>
<a:theme xmlns:a="http://schemas.openxmlformats.org/drawingml/2006/main" xmlns:r="http://schemas.openxmlformats.org/officeDocument/2006/relationships" name="30_BasicColor">
  <a:themeElements>
    <a:clrScheme name="30_BasicColor">
      <a:dk1>
        <a:srgbClr val="5E5E5E"/>
      </a:dk1>
      <a:lt1>
        <a:srgbClr val="003462"/>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30_BasicColor">
  <a:themeElements>
    <a:clrScheme name="30_BasicColor">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