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430" r:id="rId2"/>
    <p:sldId id="457" r:id="rId3"/>
    <p:sldId id="447" r:id="rId4"/>
    <p:sldId id="448" r:id="rId5"/>
    <p:sldId id="259" r:id="rId6"/>
    <p:sldId id="444" r:id="rId7"/>
    <p:sldId id="508" r:id="rId8"/>
    <p:sldId id="507" r:id="rId9"/>
    <p:sldId id="478" r:id="rId10"/>
    <p:sldId id="449" r:id="rId11"/>
    <p:sldId id="456" r:id="rId12"/>
    <p:sldId id="454" r:id="rId13"/>
    <p:sldId id="509" r:id="rId14"/>
    <p:sldId id="486" r:id="rId15"/>
    <p:sldId id="468" r:id="rId16"/>
    <p:sldId id="506" r:id="rId17"/>
    <p:sldId id="469" r:id="rId18"/>
    <p:sldId id="452" r:id="rId19"/>
    <p:sldId id="489" r:id="rId20"/>
    <p:sldId id="510" r:id="rId21"/>
    <p:sldId id="458" r:id="rId22"/>
  </p:sldIdLst>
  <p:sldSz cx="12192000" cy="6858000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9EB"/>
    <a:srgbClr val="0000FF"/>
    <a:srgbClr val="953735"/>
    <a:srgbClr val="005AA0"/>
    <a:srgbClr val="FFA100"/>
    <a:srgbClr val="005488"/>
    <a:srgbClr val="0000CC"/>
    <a:srgbClr val="32BFBF"/>
    <a:srgbClr val="1DC7EF"/>
    <a:srgbClr val="0D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27" autoAdjust="0"/>
    <p:restoredTop sz="82324" autoAdjust="0"/>
  </p:normalViewPr>
  <p:slideViewPr>
    <p:cSldViewPr>
      <p:cViewPr varScale="1">
        <p:scale>
          <a:sx n="70" d="100"/>
          <a:sy n="70" d="100"/>
        </p:scale>
        <p:origin x="72" y="1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4496" y="19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D008-2564-4D4C-86C6-9240A182A988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B881-6CB5-4B13-8343-64CE102BBD27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1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CA0398-80AC-4C0C-ABE1-837C171C2C7B}" type="datetimeFigureOut">
              <a:rPr lang="de-DE"/>
              <a:pPr>
                <a:defRPr/>
              </a:pPr>
              <a:t>24.09.2025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63A8E4-52C3-45B9-9F21-20EDE9A9C72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405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636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ECF70-382C-734E-A38C-B3BE440FD06B}" type="slidenum">
              <a:rPr kumimoji="1" lang="ko-Kore-KR" altLang="en-US" smtClean="0"/>
              <a:pPr/>
              <a:t>15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50015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B4178-56ED-5385-FE46-58D0979C8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C83D541-287B-D3B4-C8B8-9F36A955D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D3D11E2-7BC3-9B61-3548-3F7DA7CCC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E696AF8-64BE-E35A-766C-94B702814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ECF70-382C-734E-A38C-B3BE440FD06B}" type="slidenum">
              <a:rPr kumimoji="1" lang="ko-Kore-KR" altLang="en-US" smtClean="0"/>
              <a:pPr/>
              <a:t>16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97952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ECF70-382C-734E-A38C-B3BE440FD06B}" type="slidenum">
              <a:rPr kumimoji="1" lang="ko-Kore-KR" altLang="en-US" smtClean="0"/>
              <a:pPr/>
              <a:t>17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0842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ECF70-382C-734E-A38C-B3BE440FD06B}" type="slidenum">
              <a:rPr kumimoji="1" lang="ko-Kore-KR" altLang="en-US" smtClean="0"/>
              <a:pPr/>
              <a:t>19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0296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25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752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ore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ECF70-382C-734E-A38C-B3BE440FD06B}" type="slidenum">
              <a:rPr kumimoji="1" lang="ko-Kore-KR" altLang="en-US" smtClean="0"/>
              <a:t>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4887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ECF70-382C-734E-A38C-B3BE440FD06B}" type="slidenum">
              <a:rPr kumimoji="1" lang="ko-Kore-KR" altLang="en-US" smtClean="0"/>
              <a:t>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958284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44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ECF70-382C-734E-A38C-B3BE440FD06B}" type="slidenum">
              <a:rPr kumimoji="1" lang="ko-Kore-KR" altLang="en-US" smtClean="0"/>
              <a:pPr/>
              <a:t>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89982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ECF70-382C-734E-A38C-B3BE440FD06B}" type="slidenum">
              <a:rPr kumimoji="1" lang="ko-Kore-KR" altLang="en-US" smtClean="0"/>
              <a:t>12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8763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ECF70-382C-734E-A38C-B3BE440FD06B}" type="slidenum">
              <a:rPr kumimoji="1" lang="ko-Kore-KR" altLang="en-US" smtClean="0"/>
              <a:pPr/>
              <a:t>14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0024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" y="-1"/>
            <a:ext cx="12189309" cy="6856487"/>
          </a:xfrm>
          <a:prstGeom prst="rect">
            <a:avLst/>
          </a:prstGeom>
          <a:effectLst>
            <a:innerShdw blurRad="1270000" dist="2540000" dir="16200000">
              <a:prstClr val="black">
                <a:alpha val="20000"/>
              </a:prstClr>
            </a:innerShdw>
          </a:effectLst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6343781"/>
            <a:ext cx="12191985" cy="5140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"/>
            <a:ext cx="12192000" cy="1263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0" y="2057400"/>
            <a:ext cx="10363200" cy="6917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900" y="2750658"/>
            <a:ext cx="8534400" cy="9831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03" y="188640"/>
            <a:ext cx="1878861" cy="624891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3984239"/>
            <a:ext cx="8534400" cy="609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The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96901" y="5334000"/>
            <a:ext cx="7429500" cy="533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err="1"/>
              <a:t>Venue</a:t>
            </a:r>
            <a:r>
              <a:rPr lang="de-DE" dirty="0"/>
              <a:t>, Date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6901" y="4800600"/>
            <a:ext cx="7429500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The </a:t>
            </a:r>
            <a:r>
              <a:rPr lang="de-DE" dirty="0" err="1"/>
              <a:t>Affiliations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0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1E79EA-4045-40FC-97BF-B5137CC489D7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1C401-4815-C64E-BD88-88943FA9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F98DEDC-9AF6-EB41-A12C-1E39CA12D3E2}"/>
              </a:ext>
            </a:extLst>
          </p:cNvPr>
          <p:cNvSpPr txBox="1"/>
          <p:nvPr userDrawn="1"/>
        </p:nvSpPr>
        <p:spPr>
          <a:xfrm>
            <a:off x="9071239" y="6392362"/>
            <a:ext cx="2305348" cy="276999"/>
          </a:xfrm>
          <a:prstGeom prst="rect">
            <a:avLst/>
          </a:prstGeom>
          <a:solidFill>
            <a:srgbClr val="005AA0"/>
          </a:solidFill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bg1"/>
                </a:solidFill>
              </a:rPr>
              <a:t>www.hi-mainz.de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848B53-44A9-B447-8ABC-3C7637775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5589241"/>
            <a:ext cx="1610184" cy="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9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EB5B31F3-FE6A-3A41-9429-3CCB58F37D00}"/>
              </a:ext>
            </a:extLst>
          </p:cNvPr>
          <p:cNvSpPr/>
          <p:nvPr userDrawn="1"/>
        </p:nvSpPr>
        <p:spPr bwMode="auto">
          <a:xfrm>
            <a:off x="431371" y="6641886"/>
            <a:ext cx="2496277" cy="171491"/>
          </a:xfrm>
          <a:prstGeom prst="rect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980729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E3AC3B2-E878-B542-8069-2381278E0F4D}"/>
              </a:ext>
            </a:extLst>
          </p:cNvPr>
          <p:cNvSpPr/>
          <p:nvPr userDrawn="1"/>
        </p:nvSpPr>
        <p:spPr bwMode="auto">
          <a:xfrm>
            <a:off x="10224459" y="5733256"/>
            <a:ext cx="1967541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4412BC-71E5-2A4D-87AF-E6C20BB98565}"/>
              </a:ext>
            </a:extLst>
          </p:cNvPr>
          <p:cNvSpPr/>
          <p:nvPr userDrawn="1"/>
        </p:nvSpPr>
        <p:spPr bwMode="auto">
          <a:xfrm>
            <a:off x="9283834" y="6390960"/>
            <a:ext cx="1924396" cy="278401"/>
          </a:xfrm>
          <a:prstGeom prst="rect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DE3F6C8-7985-EE40-9185-43F503063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6309320"/>
            <a:ext cx="3023659" cy="61147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E99C594-2C62-0E49-A117-C4D3E1FA791B}"/>
              </a:ext>
            </a:extLst>
          </p:cNvPr>
          <p:cNvSpPr txBox="1"/>
          <p:nvPr userDrawn="1"/>
        </p:nvSpPr>
        <p:spPr>
          <a:xfrm>
            <a:off x="596900" y="6597353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www.hi-mainz.de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464E0FC7-A8D5-474C-A8B8-E79029CE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320D2-9873-314F-BAC7-03A44239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4099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225C22-F749-4C93-83CE-6B49F3053D77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3E3F4A6-5653-CB4F-9F21-87B9FCFA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5E417F-7992-4430-A2ED-756AE639DBE5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81038D-8393-4323-ABC5-C59B03CA4B68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4C34A1-FDF9-4FB7-8D41-5E393648FE9C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AF3B3B-3AFF-402F-9FF9-457A752FB042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3782"/>
            <a:ext cx="12192000" cy="5140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0"/>
            <a:ext cx="12192001" cy="979714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6900" y="-1"/>
            <a:ext cx="109728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9536" y="65690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900" y="656907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4900" y="65690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514" y="5748832"/>
            <a:ext cx="2009487" cy="594781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8724900" y="6343881"/>
            <a:ext cx="2844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www.hi-jena.de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35" r:id="rId3"/>
    <p:sldLayoutId id="2147483725" r:id="rId4"/>
    <p:sldLayoutId id="2147483726" r:id="rId5"/>
    <p:sldLayoutId id="2147483727" r:id="rId6"/>
    <p:sldLayoutId id="2147483728" r:id="rId7"/>
    <p:sldLayoutId id="2147483730" r:id="rId8"/>
    <p:sldLayoutId id="2147483731" r:id="rId9"/>
    <p:sldLayoutId id="2147483733" r:id="rId10"/>
    <p:sldLayoutId id="2147483732" r:id="rId11"/>
    <p:sldLayoutId id="2147483734" r:id="rId12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2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11" Type="http://schemas.openxmlformats.org/officeDocument/2006/relationships/image" Target="../media/image241.png"/><Relationship Id="rId5" Type="http://schemas.openxmlformats.org/officeDocument/2006/relationships/image" Target="../media/image51.png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54.jpe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57.jpe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12.png"/><Relationship Id="rId4" Type="http://schemas.openxmlformats.org/officeDocument/2006/relationships/image" Target="../media/image58.png"/><Relationship Id="rId9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9.png"/><Relationship Id="rId4" Type="http://schemas.openxmlformats.org/officeDocument/2006/relationships/image" Target="../media/image3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0.png"/><Relationship Id="rId7" Type="http://schemas.openxmlformats.org/officeDocument/2006/relationships/image" Target="../media/image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70.png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12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18" Type="http://schemas.openxmlformats.org/officeDocument/2006/relationships/image" Target="../media/image42.jpg"/><Relationship Id="rId3" Type="http://schemas.openxmlformats.org/officeDocument/2006/relationships/image" Target="../media/image27.jp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23" Type="http://schemas.openxmlformats.org/officeDocument/2006/relationships/image" Target="../media/image47.jpg"/><Relationship Id="rId10" Type="http://schemas.openxmlformats.org/officeDocument/2006/relationships/image" Target="../media/image34.jpg"/><Relationship Id="rId19" Type="http://schemas.openxmlformats.org/officeDocument/2006/relationships/image" Target="../media/image43.gif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g"/><Relationship Id="rId22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0.png"/><Relationship Id="rId3" Type="http://schemas.openxmlformats.org/officeDocument/2006/relationships/image" Target="../media/image26.jpeg"/><Relationship Id="rId7" Type="http://schemas.openxmlformats.org/officeDocument/2006/relationships/image" Target="../media/image25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5" Type="http://schemas.openxmlformats.org/officeDocument/2006/relationships/image" Target="../media/image320.png"/><Relationship Id="rId10" Type="http://schemas.openxmlformats.org/officeDocument/2006/relationships/image" Target="../media/image12.png"/><Relationship Id="rId4" Type="http://schemas.microsoft.com/office/2017/06/relationships/model3d" Target="../media/model3d1.glb"/><Relationship Id="rId9" Type="http://schemas.openxmlformats.org/officeDocument/2006/relationships/image" Target="../media/image27.png"/><Relationship Id="rId14" Type="http://schemas.openxmlformats.org/officeDocument/2006/relationships/image" Target="../media/image3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Status of the Cosmic Axion Spin Precession Experiment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082F72A3-9F0E-E845-A3F2-A90DC93A5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3617303"/>
            <a:ext cx="6696744" cy="2836033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Jonathan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Agil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Patras Workshop on Axions, WIMPS and WISPS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22-26 September 202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37.jpg">
            <a:extLst>
              <a:ext uri="{FF2B5EF4-FFF2-40B4-BE49-F238E27FC236}">
                <a16:creationId xmlns:a16="http://schemas.microsoft.com/office/drawing/2014/main" id="{012E2E4F-6274-C7C1-28DA-6A86BF4D5ECF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9656" y="60017"/>
            <a:ext cx="2016224" cy="1139417"/>
          </a:xfrm>
          <a:prstGeom prst="rect">
            <a:avLst/>
          </a:prstGeom>
          <a:ln w="3175" cap="flat">
            <a:noFill/>
            <a:round/>
          </a:ln>
          <a:effectLst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CD76BE-A5A7-FF7E-C32A-D6747F1CC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99392"/>
            <a:ext cx="3096344" cy="14582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3EEBBE-10D3-D6F0-6705-5D7AF9E91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184" y="2221732"/>
            <a:ext cx="2448272" cy="245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7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ditor">
            <a:hlinkClick r:id="" action="ppaction://media"/>
            <a:extLst>
              <a:ext uri="{FF2B5EF4-FFF2-40B4-BE49-F238E27FC236}">
                <a16:creationId xmlns:a16="http://schemas.microsoft.com/office/drawing/2014/main" id="{39ABD8E2-CEE1-8185-4474-540E2E5B53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632" y="3592104"/>
            <a:ext cx="4918819" cy="27668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40DDE6-DB21-776C-3208-B97990F5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Search</a:t>
            </a:r>
            <a:r>
              <a:rPr lang="fr-FR" dirty="0"/>
              <a:t> for ALPS by NMR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9789FB-5EFF-43CF-BA0D-1FF07D2D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69536" y="4929127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5D8112FA-54CF-38CC-C362-C0AF81CD668C}"/>
              </a:ext>
            </a:extLst>
          </p:cNvPr>
          <p:cNvSpPr/>
          <p:nvPr/>
        </p:nvSpPr>
        <p:spPr>
          <a:xfrm>
            <a:off x="344523" y="1053880"/>
            <a:ext cx="3033197" cy="15325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E1A452B-E635-C861-D837-3C733F2C0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3" y="1229473"/>
            <a:ext cx="2801259" cy="4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9D2E688-1705-831F-9F78-8696CD37660B}"/>
              </a:ext>
            </a:extLst>
          </p:cNvPr>
          <p:cNvSpPr/>
          <p:nvPr/>
        </p:nvSpPr>
        <p:spPr>
          <a:xfrm>
            <a:off x="4757503" y="1273774"/>
            <a:ext cx="2376264" cy="104899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 sz="24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40AD36E-30F4-57AC-C94B-F679E627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47" y="1370280"/>
            <a:ext cx="2173904" cy="4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C84D828-2E28-D22D-48CB-10CDA6AA2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52" y="1854161"/>
            <a:ext cx="1297893" cy="41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9">
                <a:extLst>
                  <a:ext uri="{FF2B5EF4-FFF2-40B4-BE49-F238E27FC236}">
                    <a16:creationId xmlns:a16="http://schemas.microsoft.com/office/drawing/2014/main" id="{790F3FB3-7A1F-5A6E-6A0A-9E8C5A5494F1}"/>
                  </a:ext>
                </a:extLst>
              </p:cNvPr>
              <p:cNvSpPr/>
              <p:nvPr/>
            </p:nvSpPr>
            <p:spPr>
              <a:xfrm>
                <a:off x="7677749" y="831667"/>
                <a:ext cx="2202488" cy="1160336"/>
              </a:xfrm>
              <a:prstGeom prst="ellipse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DE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 smtClean="0"/>
                      <m:t>ω</m:t>
                    </m:r>
                    <m:r>
                      <m:rPr>
                        <m:nor/>
                      </m:rPr>
                      <a:rPr lang="en-US" sz="2400" baseline="-25000" dirty="0" smtClean="0"/>
                      <m:t>a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/>
                      <m:t>ω</m:t>
                    </m:r>
                    <m:r>
                      <m:rPr>
                        <m:nor/>
                      </m:rPr>
                      <a:rPr lang="en-US" sz="2400" baseline="-25000" dirty="0"/>
                      <m:t>L</m:t>
                    </m:r>
                    <m:r>
                      <a:rPr lang="en-US" sz="240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i="1" baseline="-25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400" b="1" i="0" baseline="-25000" dirty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2400" b="1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DE" sz="2400" baseline="-25000" dirty="0"/>
              </a:p>
            </p:txBody>
          </p:sp>
        </mc:Choice>
        <mc:Fallback xmlns="">
          <p:sp>
            <p:nvSpPr>
              <p:cNvPr id="14" name="Oval 19">
                <a:extLst>
                  <a:ext uri="{FF2B5EF4-FFF2-40B4-BE49-F238E27FC236}">
                    <a16:creationId xmlns:a16="http://schemas.microsoft.com/office/drawing/2014/main" id="{790F3FB3-7A1F-5A6E-6A0A-9E8C5A549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749" y="831667"/>
                <a:ext cx="2202488" cy="116033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or: Elbow 24">
            <a:extLst>
              <a:ext uri="{FF2B5EF4-FFF2-40B4-BE49-F238E27FC236}">
                <a16:creationId xmlns:a16="http://schemas.microsoft.com/office/drawing/2014/main" id="{335EE06E-29ED-07E7-1081-EDC1B22F9634}"/>
              </a:ext>
            </a:extLst>
          </p:cNvPr>
          <p:cNvCxnSpPr>
            <a:cxnSpLocks/>
            <a:stCxn id="14" idx="4"/>
            <a:endCxn id="17" idx="0"/>
          </p:cNvCxnSpPr>
          <p:nvPr/>
        </p:nvCxnSpPr>
        <p:spPr>
          <a:xfrm rot="5400000">
            <a:off x="7766742" y="1823834"/>
            <a:ext cx="844083" cy="118042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138FAD2-FA4D-AE80-A987-8CFCEEE15394}"/>
              </a:ext>
            </a:extLst>
          </p:cNvPr>
          <p:cNvSpPr/>
          <p:nvPr/>
        </p:nvSpPr>
        <p:spPr>
          <a:xfrm>
            <a:off x="6299456" y="2836086"/>
            <a:ext cx="2598234" cy="8809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CASPEr</a:t>
            </a:r>
            <a:r>
              <a:rPr lang="en-US" dirty="0"/>
              <a:t> Low Field</a:t>
            </a:r>
          </a:p>
          <a:p>
            <a:pPr algn="ctr"/>
            <a:r>
              <a:rPr lang="en-US" dirty="0"/>
              <a:t>0.1T</a:t>
            </a:r>
          </a:p>
          <a:p>
            <a:pPr algn="ctr"/>
            <a:r>
              <a:rPr lang="en-US" dirty="0"/>
              <a:t>(0.01-4MHz)</a:t>
            </a:r>
            <a:endParaRPr lang="en-D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DE7D45-FBFF-9B6B-88F3-C36B9D452A8B}"/>
              </a:ext>
            </a:extLst>
          </p:cNvPr>
          <p:cNvSpPr/>
          <p:nvPr/>
        </p:nvSpPr>
        <p:spPr>
          <a:xfrm>
            <a:off x="9197134" y="2828803"/>
            <a:ext cx="2598234" cy="8809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CASPEr</a:t>
            </a:r>
            <a:r>
              <a:rPr lang="en-US" dirty="0"/>
              <a:t> High Field</a:t>
            </a:r>
          </a:p>
          <a:p>
            <a:pPr algn="ctr"/>
            <a:r>
              <a:rPr lang="en-US" dirty="0"/>
              <a:t>Tunable 14.1T</a:t>
            </a:r>
          </a:p>
          <a:p>
            <a:pPr algn="ctr"/>
            <a:r>
              <a:rPr lang="en-US" dirty="0"/>
              <a:t>(70MHz-600MHz)</a:t>
            </a:r>
            <a:endParaRPr lang="en-DE" dirty="0"/>
          </a:p>
        </p:txBody>
      </p:sp>
      <p:cxnSp>
        <p:nvCxnSpPr>
          <p:cNvPr id="19" name="Connector: Elbow 29">
            <a:extLst>
              <a:ext uri="{FF2B5EF4-FFF2-40B4-BE49-F238E27FC236}">
                <a16:creationId xmlns:a16="http://schemas.microsoft.com/office/drawing/2014/main" id="{A6F4D023-8CE5-C88D-E797-B7BA3A03463E}"/>
              </a:ext>
            </a:extLst>
          </p:cNvPr>
          <p:cNvCxnSpPr>
            <a:cxnSpLocks/>
            <a:stCxn id="14" idx="4"/>
            <a:endCxn id="18" idx="0"/>
          </p:cNvCxnSpPr>
          <p:nvPr/>
        </p:nvCxnSpPr>
        <p:spPr>
          <a:xfrm rot="16200000" flipH="1">
            <a:off x="9219222" y="1551774"/>
            <a:ext cx="836800" cy="171725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38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F31841D2-F2C5-4962-84B5-C3244B13B5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" r="26953" b="6337"/>
          <a:stretch/>
        </p:blipFill>
        <p:spPr>
          <a:xfrm>
            <a:off x="6006399" y="3803446"/>
            <a:ext cx="3184347" cy="249841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7B562D4-0F70-70EE-34FD-A8FE47888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95" y="3820137"/>
            <a:ext cx="2465027" cy="246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necteur : en arc 36">
            <a:extLst>
              <a:ext uri="{FF2B5EF4-FFF2-40B4-BE49-F238E27FC236}">
                <a16:creationId xmlns:a16="http://schemas.microsoft.com/office/drawing/2014/main" id="{65D87B1B-D535-4959-B378-6E270FC436C1}"/>
              </a:ext>
            </a:extLst>
          </p:cNvPr>
          <p:cNvCxnSpPr>
            <a:cxnSpLocks/>
            <a:stCxn id="5" idx="2"/>
            <a:endCxn id="10" idx="2"/>
          </p:cNvCxnSpPr>
          <p:nvPr/>
        </p:nvCxnSpPr>
        <p:spPr>
          <a:xfrm rot="5400000" flipH="1" flipV="1">
            <a:off x="3774757" y="354746"/>
            <a:ext cx="318006" cy="4145277"/>
          </a:xfrm>
          <a:prstGeom prst="curvedConnector3">
            <a:avLst>
              <a:gd name="adj1" fmla="val -7188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9CECB39-23CF-84DD-854B-B91666DB737A}"/>
                  </a:ext>
                </a:extLst>
              </p:cNvPr>
              <p:cNvSpPr/>
              <p:nvPr/>
            </p:nvSpPr>
            <p:spPr>
              <a:xfrm>
                <a:off x="2683387" y="2690848"/>
                <a:ext cx="2514826" cy="81870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DE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dirty="0"/>
                  <a:t>Pseudomagnetic field</a:t>
                </a:r>
                <a:endParaRPr lang="en-DE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9CECB39-23CF-84DD-854B-B91666DB7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387" y="2690848"/>
                <a:ext cx="2514826" cy="81870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>
            <a:extLst>
              <a:ext uri="{FF2B5EF4-FFF2-40B4-BE49-F238E27FC236}">
                <a16:creationId xmlns:a16="http://schemas.microsoft.com/office/drawing/2014/main" id="{8D4AAAEC-CB91-9A42-9509-3ACA56D46740}"/>
              </a:ext>
            </a:extLst>
          </p:cNvPr>
          <p:cNvSpPr txBox="1"/>
          <p:nvPr/>
        </p:nvSpPr>
        <p:spPr>
          <a:xfrm>
            <a:off x="443016" y="6383058"/>
            <a:ext cx="2188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www.quantummadesimple.com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26AE7EA-556F-0100-655C-C269A57D4734}"/>
              </a:ext>
            </a:extLst>
          </p:cNvPr>
          <p:cNvSpPr txBox="1"/>
          <p:nvPr/>
        </p:nvSpPr>
        <p:spPr>
          <a:xfrm>
            <a:off x="559213" y="5333748"/>
            <a:ext cx="958917" cy="400110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FF0000"/>
                </a:solidFill>
              </a:rPr>
              <a:t>Axion</a:t>
            </a:r>
            <a:r>
              <a:rPr lang="fr-FR" sz="2000" dirty="0">
                <a:solidFill>
                  <a:srgbClr val="FF0000"/>
                </a:solidFill>
              </a:rPr>
              <a:t>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8A5993C-6495-A07D-9897-26358A09A8E2}"/>
                  </a:ext>
                </a:extLst>
              </p:cNvPr>
              <p:cNvSpPr txBox="1"/>
              <p:nvPr/>
            </p:nvSpPr>
            <p:spPr>
              <a:xfrm>
                <a:off x="263352" y="1691516"/>
                <a:ext cx="3266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8A5993C-6495-A07D-9897-26358A09A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691516"/>
                <a:ext cx="3266215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0885D2E-D381-4281-2603-8A31F79E990D}"/>
                  </a:ext>
                </a:extLst>
              </p:cNvPr>
              <p:cNvSpPr txBox="1"/>
              <p:nvPr/>
            </p:nvSpPr>
            <p:spPr>
              <a:xfrm>
                <a:off x="1206397" y="1988840"/>
                <a:ext cx="1169231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0885D2E-D381-4281-2603-8A31F79E9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397" y="1988840"/>
                <a:ext cx="1169231" cy="555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슬라이드 번호 개체 틀 14">
            <a:extLst>
              <a:ext uri="{FF2B5EF4-FFF2-40B4-BE49-F238E27FC236}">
                <a16:creationId xmlns:a16="http://schemas.microsoft.com/office/drawing/2014/main" id="{B564020A-7B33-1A0A-FBEA-E25BD15A8E6D}"/>
              </a:ext>
            </a:extLst>
          </p:cNvPr>
          <p:cNvSpPr txBox="1">
            <a:spLocks/>
          </p:cNvSpPr>
          <p:nvPr/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10</a:t>
            </a:fld>
            <a:endParaRPr kumimoji="1" lang="ko-Kore-KR" altLang="en-US" dirty="0"/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86E45348-4CB4-7569-5807-3DC1107DD428}"/>
              </a:ext>
            </a:extLst>
          </p:cNvPr>
          <p:cNvSpPr txBox="1">
            <a:spLocks/>
          </p:cNvSpPr>
          <p:nvPr/>
        </p:nvSpPr>
        <p:spPr>
          <a:xfrm>
            <a:off x="4669536" y="65690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F9CAF5-6DE7-B9AF-E3F7-A38ED74A5A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6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D2487-17CB-2E7B-D1DC-B5120793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quantities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3A5C44-5250-0E3C-1A78-FE4E63EE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pic>
        <p:nvPicPr>
          <p:cNvPr id="5" name="Picture 17" descr="Diagram of a machine with dimensions&#10;&#10;Description automatically generated">
            <a:extLst>
              <a:ext uri="{FF2B5EF4-FFF2-40B4-BE49-F238E27FC236}">
                <a16:creationId xmlns:a16="http://schemas.microsoft.com/office/drawing/2014/main" id="{86E5A7AC-9348-3DB7-BD1B-78DE6AF3B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7038" r="13154"/>
          <a:stretch/>
        </p:blipFill>
        <p:spPr>
          <a:xfrm>
            <a:off x="817148" y="1114739"/>
            <a:ext cx="2124000" cy="5512752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A97EEFD-65F9-ED88-1967-676917FD3A74}"/>
              </a:ext>
            </a:extLst>
          </p:cNvPr>
          <p:cNvCxnSpPr>
            <a:cxnSpLocks/>
          </p:cNvCxnSpPr>
          <p:nvPr/>
        </p:nvCxnSpPr>
        <p:spPr>
          <a:xfrm flipH="1">
            <a:off x="2041284" y="2551311"/>
            <a:ext cx="13681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1D4AAF1-A859-CD72-E683-3D563D1B06BF}"/>
              </a:ext>
            </a:extLst>
          </p:cNvPr>
          <p:cNvCxnSpPr>
            <a:cxnSpLocks/>
          </p:cNvCxnSpPr>
          <p:nvPr/>
        </p:nvCxnSpPr>
        <p:spPr>
          <a:xfrm flipH="1">
            <a:off x="2041284" y="1903239"/>
            <a:ext cx="13681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FF26495-F218-8B97-8246-C07146254F19}"/>
              </a:ext>
            </a:extLst>
          </p:cNvPr>
          <p:cNvCxnSpPr>
            <a:cxnSpLocks/>
          </p:cNvCxnSpPr>
          <p:nvPr/>
        </p:nvCxnSpPr>
        <p:spPr>
          <a:xfrm flipH="1">
            <a:off x="2473332" y="3271391"/>
            <a:ext cx="9361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6185869-24B8-8F3D-A335-CD1CE534F9E4}"/>
              </a:ext>
            </a:extLst>
          </p:cNvPr>
          <p:cNvCxnSpPr>
            <a:cxnSpLocks/>
          </p:cNvCxnSpPr>
          <p:nvPr/>
        </p:nvCxnSpPr>
        <p:spPr>
          <a:xfrm flipH="1">
            <a:off x="2041284" y="5287615"/>
            <a:ext cx="13681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2595F1B3-6AFB-AACD-4E6F-29546D86D502}"/>
              </a:ext>
            </a:extLst>
          </p:cNvPr>
          <p:cNvSpPr txBox="1"/>
          <p:nvPr/>
        </p:nvSpPr>
        <p:spPr>
          <a:xfrm>
            <a:off x="3409436" y="3086724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Magnet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3C13697-16AB-82CE-6AA3-5379BFE7E948}"/>
              </a:ext>
            </a:extLst>
          </p:cNvPr>
          <p:cNvSpPr txBox="1"/>
          <p:nvPr/>
        </p:nvSpPr>
        <p:spPr>
          <a:xfrm>
            <a:off x="3409436" y="2366645"/>
            <a:ext cx="117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Shim</a:t>
            </a:r>
            <a:r>
              <a:rPr lang="fr-FR" dirty="0"/>
              <a:t> stack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B27DA7B-C9A2-13BD-896C-6A82162DFE67}"/>
              </a:ext>
            </a:extLst>
          </p:cNvPr>
          <p:cNvSpPr txBox="1"/>
          <p:nvPr/>
        </p:nvSpPr>
        <p:spPr>
          <a:xfrm>
            <a:off x="3409436" y="1718573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holder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C32265B-39FF-A39E-29DC-691F85B4F101}"/>
              </a:ext>
            </a:extLst>
          </p:cNvPr>
          <p:cNvSpPr txBox="1"/>
          <p:nvPr/>
        </p:nvSpPr>
        <p:spPr>
          <a:xfrm>
            <a:off x="3409436" y="4964449"/>
            <a:ext cx="164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coil</a:t>
            </a:r>
            <a:endParaRPr lang="fr-FR" dirty="0"/>
          </a:p>
          <a:p>
            <a:r>
              <a:rPr lang="fr-FR" dirty="0" err="1"/>
              <a:t>resonant</a:t>
            </a:r>
            <a:r>
              <a:rPr lang="fr-FR" dirty="0"/>
              <a:t>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5">
                <a:extLst>
                  <a:ext uri="{FF2B5EF4-FFF2-40B4-BE49-F238E27FC236}">
                    <a16:creationId xmlns:a16="http://schemas.microsoft.com/office/drawing/2014/main" id="{BFA6C111-E24B-83DF-FF63-86E7D2F3F9A1}"/>
                  </a:ext>
                </a:extLst>
              </p:cNvPr>
              <p:cNvSpPr txBox="1"/>
              <p:nvPr/>
            </p:nvSpPr>
            <p:spPr>
              <a:xfrm>
                <a:off x="4427307" y="1380581"/>
                <a:ext cx="7557227" cy="1045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𝑎𝑁𝑁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𝐷𝑀</m:t>
                          </m:r>
                        </m:sub>
                      </m:sSub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fr-FR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1" name="TextBox 5">
                <a:extLst>
                  <a:ext uri="{FF2B5EF4-FFF2-40B4-BE49-F238E27FC236}">
                    <a16:creationId xmlns:a16="http://schemas.microsoft.com/office/drawing/2014/main" id="{BFA6C111-E24B-83DF-FF63-86E7D2F3F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307" y="1380581"/>
                <a:ext cx="7557227" cy="1045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28">
                <a:extLst>
                  <a:ext uri="{FF2B5EF4-FFF2-40B4-BE49-F238E27FC236}">
                    <a16:creationId xmlns:a16="http://schemas.microsoft.com/office/drawing/2014/main" id="{DEA8B900-6101-A593-A517-276DEA2A67EA}"/>
                  </a:ext>
                </a:extLst>
              </p:cNvPr>
              <p:cNvSpPr txBox="1"/>
              <p:nvPr/>
            </p:nvSpPr>
            <p:spPr>
              <a:xfrm>
                <a:off x="5921160" y="3426997"/>
                <a:ext cx="723878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𝑎𝑁𝑁</m:t>
                        </m:r>
                      </m:sub>
                    </m:sSub>
                  </m:oMath>
                </a14:m>
                <a:r>
                  <a:rPr lang="en-US" dirty="0"/>
                  <a:t>	: Axion-fermion coupling strength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𝐷𝑀</m:t>
                        </m:r>
                      </m:sub>
                    </m:sSub>
                  </m:oMath>
                </a14:m>
                <a:r>
                  <a:rPr lang="en-US" dirty="0"/>
                  <a:t>	: Local dark matter density (0.4 GeV/cm</a:t>
                </a:r>
                <a:r>
                  <a:rPr lang="en-US" baseline="30000" dirty="0"/>
                  <a:t>3</a:t>
                </a:r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	: Axion coherence time</a:t>
                </a:r>
              </a:p>
              <a:p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	: Polarization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en-US" dirty="0"/>
                  <a:t>	: Sample spin density 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      	: Sample volume 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     	: Thermal noise + RF chain noise + Spin projection noise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	: Transverse relaxation</a:t>
                </a:r>
              </a:p>
            </p:txBody>
          </p:sp>
        </mc:Choice>
        <mc:Fallback xmlns="">
          <p:sp>
            <p:nvSpPr>
              <p:cNvPr id="32" name="TextBox 28">
                <a:extLst>
                  <a:ext uri="{FF2B5EF4-FFF2-40B4-BE49-F238E27FC236}">
                    <a16:creationId xmlns:a16="http://schemas.microsoft.com/office/drawing/2014/main" id="{DEA8B900-6101-A593-A517-276DEA2A6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160" y="3426997"/>
                <a:ext cx="7238787" cy="2308324"/>
              </a:xfrm>
              <a:prstGeom prst="rect">
                <a:avLst/>
              </a:prstGeom>
              <a:blipFill>
                <a:blip r:embed="rId4"/>
                <a:stretch>
                  <a:fillRect t="-1319" b="-31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19">
            <a:extLst>
              <a:ext uri="{FF2B5EF4-FFF2-40B4-BE49-F238E27FC236}">
                <a16:creationId xmlns:a16="http://schemas.microsoft.com/office/drawing/2014/main" id="{0D6615DA-704B-554D-CFF2-2B501C432120}"/>
              </a:ext>
            </a:extLst>
          </p:cNvPr>
          <p:cNvSpPr txBox="1"/>
          <p:nvPr/>
        </p:nvSpPr>
        <p:spPr>
          <a:xfrm>
            <a:off x="8335784" y="768271"/>
            <a:ext cx="230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Sample properties</a:t>
            </a:r>
            <a:endParaRPr lang="en-DE" dirty="0">
              <a:solidFill>
                <a:srgbClr val="00B050"/>
              </a:solidFill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531E9153-8F10-7ABE-258E-6F6D2448CD87}"/>
              </a:ext>
            </a:extLst>
          </p:cNvPr>
          <p:cNvSpPr txBox="1"/>
          <p:nvPr/>
        </p:nvSpPr>
        <p:spPr>
          <a:xfrm>
            <a:off x="8891803" y="2785607"/>
            <a:ext cx="256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Field Inhomogeneity</a:t>
            </a:r>
            <a:endParaRPr lang="en-DE" dirty="0">
              <a:solidFill>
                <a:srgbClr val="0070C0"/>
              </a:solidFill>
            </a:endParaRP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7EDE4687-5224-A5C4-BE0E-7315D03EBCFE}"/>
              </a:ext>
            </a:extLst>
          </p:cNvPr>
          <p:cNvSpPr txBox="1"/>
          <p:nvPr/>
        </p:nvSpPr>
        <p:spPr>
          <a:xfrm>
            <a:off x="7110923" y="2549455"/>
            <a:ext cx="1812055" cy="37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System Noise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36" name="Arrow: Down 22">
            <a:extLst>
              <a:ext uri="{FF2B5EF4-FFF2-40B4-BE49-F238E27FC236}">
                <a16:creationId xmlns:a16="http://schemas.microsoft.com/office/drawing/2014/main" id="{042DAE37-A7D4-B944-8E89-081409922AD1}"/>
              </a:ext>
            </a:extLst>
          </p:cNvPr>
          <p:cNvSpPr/>
          <p:nvPr/>
        </p:nvSpPr>
        <p:spPr>
          <a:xfrm rot="13139188">
            <a:off x="8911680" y="1062596"/>
            <a:ext cx="93931" cy="39912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sp>
        <p:nvSpPr>
          <p:cNvPr id="37" name="Arrow: Down 24">
            <a:extLst>
              <a:ext uri="{FF2B5EF4-FFF2-40B4-BE49-F238E27FC236}">
                <a16:creationId xmlns:a16="http://schemas.microsoft.com/office/drawing/2014/main" id="{C62D1787-7081-C0B1-55FB-9D12859B1DAC}"/>
              </a:ext>
            </a:extLst>
          </p:cNvPr>
          <p:cNvSpPr/>
          <p:nvPr/>
        </p:nvSpPr>
        <p:spPr>
          <a:xfrm rot="2620217">
            <a:off x="8428941" y="2279976"/>
            <a:ext cx="93931" cy="399123"/>
          </a:xfrm>
          <a:prstGeom prst="downArrow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sp>
        <p:nvSpPr>
          <p:cNvPr id="38" name="Arrow: Down 27">
            <a:extLst>
              <a:ext uri="{FF2B5EF4-FFF2-40B4-BE49-F238E27FC236}">
                <a16:creationId xmlns:a16="http://schemas.microsoft.com/office/drawing/2014/main" id="{0AF1596A-591F-A5DD-F420-1B392DEC570D}"/>
              </a:ext>
            </a:extLst>
          </p:cNvPr>
          <p:cNvSpPr/>
          <p:nvPr/>
        </p:nvSpPr>
        <p:spPr>
          <a:xfrm rot="1376076">
            <a:off x="9614607" y="2405890"/>
            <a:ext cx="93931" cy="399123"/>
          </a:xfrm>
          <a:prstGeom prst="downArrow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DE"/>
          </a:p>
        </p:txBody>
      </p:sp>
      <p:sp>
        <p:nvSpPr>
          <p:cNvPr id="39" name="TextBox 3">
            <a:extLst>
              <a:ext uri="{FF2B5EF4-FFF2-40B4-BE49-F238E27FC236}">
                <a16:creationId xmlns:a16="http://schemas.microsoft.com/office/drawing/2014/main" id="{86D7E010-2294-62BA-DEBF-7834B6FAC859}"/>
              </a:ext>
            </a:extLst>
          </p:cNvPr>
          <p:cNvSpPr txBox="1"/>
          <p:nvPr/>
        </p:nvSpPr>
        <p:spPr>
          <a:xfrm>
            <a:off x="5619954" y="5780509"/>
            <a:ext cx="808323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050" b="0" i="0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en-US" sz="1050" dirty="0">
                <a:latin typeface="Calibri" panose="020F0502020204030204" pitchFamily="34" charset="0"/>
              </a:rPr>
              <a:t>1</a:t>
            </a:r>
            <a:r>
              <a:rPr lang="en-US" sz="1050" b="0" i="0" u="none" strike="noStrike" dirty="0">
                <a:effectLst/>
                <a:latin typeface="Calibri" panose="020F0502020204030204" pitchFamily="34" charset="0"/>
              </a:rPr>
              <a:t>. </a:t>
            </a:r>
            <a:r>
              <a:rPr lang="en-US" sz="1050" b="0" i="0" u="none" strike="noStrike" dirty="0" err="1">
                <a:effectLst/>
                <a:latin typeface="Calibri" panose="020F0502020204030204" pitchFamily="34" charset="0"/>
              </a:rPr>
              <a:t>Yuzhe</a:t>
            </a:r>
            <a:r>
              <a:rPr lang="en-US" sz="1050" b="0" i="0" u="none" strike="noStrike" dirty="0">
                <a:effectLst/>
                <a:latin typeface="Calibri" panose="020F0502020204030204" pitchFamily="34" charset="0"/>
              </a:rPr>
              <a:t> Zhang et al., “Frequency-scanning considerations in axionlike dark matter spin-precession experiments” (2023)</a:t>
            </a:r>
          </a:p>
          <a:p>
            <a:r>
              <a:rPr lang="da-DK" sz="1050" b="0" i="0" dirty="0">
                <a:solidFill>
                  <a:srgbClr val="333333"/>
                </a:solidFill>
                <a:effectLst/>
                <a:latin typeface="-apple-system"/>
              </a:rPr>
              <a:t>2. Dongok Kim </a:t>
            </a:r>
            <a:r>
              <a:rPr lang="da-DK" sz="105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da-DK" sz="1050" b="0" i="0" dirty="0">
                <a:solidFill>
                  <a:srgbClr val="333333"/>
                </a:solidFill>
                <a:effectLst/>
                <a:latin typeface="-apple-system"/>
              </a:rPr>
              <a:t> JCAP03(2020)066,”</a:t>
            </a:r>
            <a:r>
              <a:rPr lang="en-US" sz="1050" b="0" i="0" dirty="0">
                <a:solidFill>
                  <a:srgbClr val="333333"/>
                </a:solidFill>
                <a:effectLst/>
                <a:latin typeface="-apple-system"/>
              </a:rPr>
              <a:t> Revisiting the detection rate for axion </a:t>
            </a:r>
            <a:r>
              <a:rPr lang="en-US" sz="1050" b="0" i="0" dirty="0" err="1">
                <a:solidFill>
                  <a:srgbClr val="333333"/>
                </a:solidFill>
                <a:effectLst/>
                <a:latin typeface="-apple-system"/>
              </a:rPr>
              <a:t>haloscopes</a:t>
            </a:r>
            <a:endParaRPr lang="en-US" sz="1050" b="0" i="0" dirty="0">
              <a:solidFill>
                <a:srgbClr val="333333"/>
              </a:solidFill>
              <a:effectLst/>
              <a:latin typeface="-apple-system"/>
            </a:endParaRPr>
          </a:p>
          <a:p>
            <a:endParaRPr lang="en-DE" sz="1050" dirty="0"/>
          </a:p>
          <a:p>
            <a:endParaRPr lang="en-DE" sz="1050" dirty="0"/>
          </a:p>
        </p:txBody>
      </p:sp>
      <p:sp>
        <p:nvSpPr>
          <p:cNvPr id="6" name="슬라이드 번호 개체 틀 14">
            <a:extLst>
              <a:ext uri="{FF2B5EF4-FFF2-40B4-BE49-F238E27FC236}">
                <a16:creationId xmlns:a16="http://schemas.microsoft.com/office/drawing/2014/main" id="{213561B8-E70E-3ABF-B781-88025EECC71A}"/>
              </a:ext>
            </a:extLst>
          </p:cNvPr>
          <p:cNvSpPr txBox="1">
            <a:spLocks/>
          </p:cNvSpPr>
          <p:nvPr/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11</a:t>
            </a:fld>
            <a:endParaRPr kumimoji="1" lang="ko-Kore-KR" alt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DB5B4F-6A3F-CD48-5BEA-BE9467BCB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72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E8B99D4-8417-385B-F85B-6CC236500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6" y="1196752"/>
            <a:ext cx="3735977" cy="498130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6552CF8-D6DA-8552-A541-4B1DCE8CF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3716167"/>
            <a:ext cx="4866109" cy="2593153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BD71327E-6669-ADB2-FBBD-4F15EECC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DE" dirty="0"/>
              <a:t>CASPEr-gradient-Low field</a:t>
            </a:r>
            <a:endParaRPr 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81EEBF36-F346-FF39-3924-43B5CC5C0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58540"/>
          <a:stretch/>
        </p:blipFill>
        <p:spPr>
          <a:xfrm>
            <a:off x="2711624" y="2952206"/>
            <a:ext cx="1990080" cy="3359991"/>
          </a:xfrm>
        </p:spPr>
      </p:pic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27C84FFD-FC23-868E-1268-CF796A46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12</a:t>
            </a:fld>
            <a:endParaRPr kumimoji="1" lang="ko-Kore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84119B32-0764-3A79-B2BD-3B4BFCC8DFD3}"/>
              </a:ext>
            </a:extLst>
          </p:cNvPr>
          <p:cNvSpPr/>
          <p:nvPr/>
        </p:nvSpPr>
        <p:spPr>
          <a:xfrm>
            <a:off x="1789611" y="5339015"/>
            <a:ext cx="378824" cy="74458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7734B588-2FD7-527A-F00D-AB2374063BBB}"/>
              </a:ext>
            </a:extLst>
          </p:cNvPr>
          <p:cNvCxnSpPr>
            <a:cxnSpLocks/>
          </p:cNvCxnSpPr>
          <p:nvPr/>
        </p:nvCxnSpPr>
        <p:spPr>
          <a:xfrm flipV="1">
            <a:off x="1979023" y="2952206"/>
            <a:ext cx="761612" cy="2386809"/>
          </a:xfrm>
          <a:prstGeom prst="straightConnector1">
            <a:avLst/>
          </a:prstGeom>
          <a:ln w="381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589E7A0A-E89F-4508-87F4-AAEC0CECB6C6}"/>
              </a:ext>
            </a:extLst>
          </p:cNvPr>
          <p:cNvCxnSpPr>
            <a:cxnSpLocks/>
          </p:cNvCxnSpPr>
          <p:nvPr/>
        </p:nvCxnSpPr>
        <p:spPr>
          <a:xfrm>
            <a:off x="2025264" y="6081756"/>
            <a:ext cx="686678" cy="230441"/>
          </a:xfrm>
          <a:prstGeom prst="straightConnector1">
            <a:avLst/>
          </a:prstGeom>
          <a:ln w="381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oogle Shape;451;p38">
            <a:extLst>
              <a:ext uri="{FF2B5EF4-FFF2-40B4-BE49-F238E27FC236}">
                <a16:creationId xmlns:a16="http://schemas.microsoft.com/office/drawing/2014/main" id="{919701D9-738C-B5EA-23E7-CA3275BFE0A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202"/>
          <a:stretch/>
        </p:blipFill>
        <p:spPr>
          <a:xfrm>
            <a:off x="4427038" y="692696"/>
            <a:ext cx="7725684" cy="217985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F02236-D910-6DDE-1A96-F02A31BC6616}"/>
                  </a:ext>
                </a:extLst>
              </p:cNvPr>
              <p:cNvSpPr txBox="1"/>
              <p:nvPr/>
            </p:nvSpPr>
            <p:spPr>
              <a:xfrm>
                <a:off x="5274429" y="2987660"/>
                <a:ext cx="4998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</a:rPr>
                  <a:t>Thermal polarized Methanol(proton),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endParaRPr 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F02236-D910-6DDE-1A96-F02A31BC6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429" y="2987660"/>
                <a:ext cx="4998035" cy="369332"/>
              </a:xfrm>
              <a:prstGeom prst="rect">
                <a:avLst/>
              </a:prstGeom>
              <a:blipFill>
                <a:blip r:embed="rId7"/>
                <a:stretch>
                  <a:fillRect l="-976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직사각형 22">
            <a:extLst>
              <a:ext uri="{FF2B5EF4-FFF2-40B4-BE49-F238E27FC236}">
                <a16:creationId xmlns:a16="http://schemas.microsoft.com/office/drawing/2014/main" id="{3F3B8E8E-1873-2544-5156-18ED32997DD3}"/>
              </a:ext>
            </a:extLst>
          </p:cNvPr>
          <p:cNvSpPr/>
          <p:nvPr/>
        </p:nvSpPr>
        <p:spPr>
          <a:xfrm>
            <a:off x="4427038" y="3429000"/>
            <a:ext cx="241944" cy="2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D01DF4F-5DC6-D65A-4EA1-C4DB1CCA8B95}"/>
              </a:ext>
            </a:extLst>
          </p:cNvPr>
          <p:cNvSpPr/>
          <p:nvPr/>
        </p:nvSpPr>
        <p:spPr>
          <a:xfrm>
            <a:off x="8367445" y="3394363"/>
            <a:ext cx="241944" cy="2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99F274-D620-3429-00F5-C24238DC378B}"/>
                  </a:ext>
                </a:extLst>
              </p:cNvPr>
              <p:cNvSpPr txBox="1"/>
              <p:nvPr/>
            </p:nvSpPr>
            <p:spPr>
              <a:xfrm>
                <a:off x="9048328" y="3347700"/>
                <a:ext cx="2592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=0.71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99F274-D620-3429-00F5-C24238DC3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328" y="3347700"/>
                <a:ext cx="2592505" cy="369332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직사각형 25">
            <a:extLst>
              <a:ext uri="{FF2B5EF4-FFF2-40B4-BE49-F238E27FC236}">
                <a16:creationId xmlns:a16="http://schemas.microsoft.com/office/drawing/2014/main" id="{D1BBC8E7-DF6F-A1C6-7E9F-61EA85F7EA7A}"/>
              </a:ext>
            </a:extLst>
          </p:cNvPr>
          <p:cNvSpPr/>
          <p:nvPr/>
        </p:nvSpPr>
        <p:spPr>
          <a:xfrm>
            <a:off x="4452930" y="1436359"/>
            <a:ext cx="241944" cy="2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A1F052C9-502A-93A3-D1AE-AAE90BBFDA1B}"/>
              </a:ext>
            </a:extLst>
          </p:cNvPr>
          <p:cNvSpPr/>
          <p:nvPr/>
        </p:nvSpPr>
        <p:spPr>
          <a:xfrm>
            <a:off x="8367445" y="1414844"/>
            <a:ext cx="241944" cy="2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0A14CA7-57F5-5A60-4514-5435F7CFAC41}"/>
                  </a:ext>
                </a:extLst>
              </p:cNvPr>
              <p:cNvSpPr txBox="1"/>
              <p:nvPr/>
            </p:nvSpPr>
            <p:spPr>
              <a:xfrm>
                <a:off x="8780283" y="5013176"/>
                <a:ext cx="13370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Hz</m:t>
                          </m:r>
                        </m:e>
                      </m:rad>
                    </m:oMath>
                  </m:oMathPara>
                </a14:m>
                <a:endParaRPr 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0A14CA7-57F5-5A60-4514-5435F7CFA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283" y="5013176"/>
                <a:ext cx="1337033" cy="400110"/>
              </a:xfrm>
              <a:prstGeom prst="rect">
                <a:avLst/>
              </a:prstGeom>
              <a:blipFill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날짜 개체 틀 28">
            <a:extLst>
              <a:ext uri="{FF2B5EF4-FFF2-40B4-BE49-F238E27FC236}">
                <a16:creationId xmlns:a16="http://schemas.microsoft.com/office/drawing/2014/main" id="{60CB4970-B9CC-85EB-000F-5E7B8FF0F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fr-FR" altLang="ko-KR"/>
              <a:t>25.09.25</a:t>
            </a:r>
            <a:endParaRPr kumimoji="1" lang="ko-Kore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E219FC-E185-9DBE-1F38-A65013AF19E4}"/>
              </a:ext>
            </a:extLst>
          </p:cNvPr>
          <p:cNvSpPr txBox="1"/>
          <p:nvPr/>
        </p:nvSpPr>
        <p:spPr>
          <a:xfrm>
            <a:off x="10586754" y="6016932"/>
            <a:ext cx="235000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DE" sz="1300" dirty="0">
                <a:latin typeface="Arial" panose="020B0604020202020204" pitchFamily="34" charset="0"/>
              </a:rPr>
              <a:t>J. Walter et al, 2025</a:t>
            </a:r>
            <a:endParaRPr lang="en-US" sz="1300" dirty="0"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61A647-3DA2-30DA-8436-D815D2F852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3495B12-4009-F092-E9D0-55B9F520C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05536" y="1833311"/>
            <a:ext cx="10972800" cy="411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14AA3D-EF95-9808-5E39-F5EDBB70C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A9DE6DCA-7156-51A7-1293-149093FA2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-1"/>
            <a:ext cx="10972800" cy="685801"/>
          </a:xfrm>
        </p:spPr>
        <p:txBody>
          <a:bodyPr/>
          <a:lstStyle/>
          <a:p>
            <a:r>
              <a:rPr lang="en-US" altLang="ko-DE" dirty="0"/>
              <a:t>CASPEr-gradient-Low field</a:t>
            </a:r>
            <a:endParaRPr lang="en-US" dirty="0"/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02ADF108-9554-AA76-84C4-DB3386CEF13E}"/>
              </a:ext>
            </a:extLst>
          </p:cNvPr>
          <p:cNvSpPr txBox="1"/>
          <p:nvPr/>
        </p:nvSpPr>
        <p:spPr>
          <a:xfrm>
            <a:off x="119336" y="1052736"/>
            <a:ext cx="6801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-Scan 240Hz around 1.348570 MHz (5.576741 to 5.577733 </a:t>
            </a:r>
            <a:r>
              <a:rPr lang="en-US" dirty="0" err="1">
                <a:latin typeface="Arial" panose="020B0604020202020204" pitchFamily="34" charset="0"/>
              </a:rPr>
              <a:t>neV</a:t>
            </a:r>
            <a:r>
              <a:rPr lang="en-US" dirty="0">
                <a:latin typeface="Arial" panose="020B0604020202020204" pitchFamily="34" charset="0"/>
              </a:rPr>
              <a:t>)</a:t>
            </a:r>
          </a:p>
          <a:p>
            <a:r>
              <a:rPr lang="en-US" dirty="0">
                <a:latin typeface="Arial" panose="020B0604020202020204" pitchFamily="34" charset="0"/>
              </a:rPr>
              <a:t>-100s acquisition every 6 Hz</a:t>
            </a:r>
          </a:p>
          <a:p>
            <a:r>
              <a:rPr lang="en-US" dirty="0">
                <a:latin typeface="Arial" panose="020B0604020202020204" pitchFamily="34" charset="0"/>
              </a:rPr>
              <a:t>-Spectrum smoothed, filter matched, normalized power excess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3593CB26-9ED1-45DF-CD60-A3D0D124835E}"/>
              </a:ext>
            </a:extLst>
          </p:cNvPr>
          <p:cNvSpPr txBox="1"/>
          <p:nvPr/>
        </p:nvSpPr>
        <p:spPr>
          <a:xfrm>
            <a:off x="191344" y="6156012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No Axion found</a:t>
            </a:r>
          </a:p>
        </p:txBody>
      </p:sp>
    </p:spTree>
    <p:extLst>
      <p:ext uri="{BB962C8B-B14F-4D97-AF65-F5344CB8AC3E}">
        <p14:creationId xmlns:p14="http://schemas.microsoft.com/office/powerpoint/2010/main" val="29768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5AA830-ABAA-1DED-6A0C-D9BD3F48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DE" dirty="0"/>
              <a:t>CASPEr-gradient-Low field</a:t>
            </a:r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D24454A-1299-BD9C-23FF-610BF8D7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14</a:t>
            </a:fld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253295F-3E12-B149-ECC2-FAD3A45C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fr-FR" altLang="ko-KR"/>
              <a:t>25.09.25</a:t>
            </a:r>
            <a:endParaRPr kumimoji="1" lang="ko-Kore-KR" altLang="en-US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584C96B1-EFDA-0C1F-3CBB-50631D265C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/>
        </p:blipFill>
        <p:spPr bwMode="auto">
          <a:xfrm>
            <a:off x="1292577" y="1371108"/>
            <a:ext cx="9431867" cy="50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DA1436-E804-DEDE-6F5C-ADD45AAF92FA}"/>
                  </a:ext>
                </a:extLst>
              </p:cNvPr>
              <p:cNvSpPr txBox="1"/>
              <p:nvPr/>
            </p:nvSpPr>
            <p:spPr>
              <a:xfrm>
                <a:off x="7908592" y="621927"/>
                <a:ext cx="348185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J. Walter et al, PRD 2025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DE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D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D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ko-D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ko-DE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D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DE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altLang="ko-DE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DE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DE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DE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DE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=0.71</m:t>
                    </m:r>
                    <m:r>
                      <a:rPr lang="en-US" altLang="ko-DE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ko-DE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DE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DE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ko-DE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ko-DE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ko-KR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00</m:t>
                    </m:r>
                    <m:sSub>
                      <m:sSubPr>
                        <m:ctrlPr>
                          <a:rPr lang="en-US" altLang="ko-DE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DE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ko-DE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D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ko-DE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D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D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D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≈7</m:t>
                      </m:r>
                      <m:r>
                        <a:rPr lang="en-US" altLang="ko-D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altLang="ko-DE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D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ko-D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D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altLang="ko-DE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D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𝐻𝑧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DA1436-E804-DEDE-6F5C-ADD45AAF9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592" y="621927"/>
                <a:ext cx="3481851" cy="954107"/>
              </a:xfrm>
              <a:prstGeom prst="rect">
                <a:avLst/>
              </a:prstGeom>
              <a:blipFill>
                <a:blip r:embed="rId4"/>
                <a:stretch>
                  <a:fillRect l="-1399" t="-3185" b="-50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D48AE2-9DB8-4954-A6DC-1037ACB54F7F}"/>
                  </a:ext>
                </a:extLst>
              </p:cNvPr>
              <p:cNvSpPr txBox="1"/>
              <p:nvPr/>
            </p:nvSpPr>
            <p:spPr>
              <a:xfrm>
                <a:off x="2519734" y="4333241"/>
                <a:ext cx="348877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</a:rPr>
                  <a:t>Projected sensitivity: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𝑋𝑒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:10%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dirty="0" smtClean="0">
                        <a:latin typeface="Cambria Math" panose="02040503050406030204" pitchFamily="18" charset="0"/>
                      </a:rPr>
                      <m:t>=1000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dirty="0" smtClean="0">
                        <a:latin typeface="Cambria Math" panose="02040503050406030204" pitchFamily="18" charset="0"/>
                      </a:rPr>
                      <m:t>=10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≈1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𝐻𝑧</m:t>
                          </m:r>
                        </m:e>
                      </m:rad>
                    </m:oMath>
                  </m:oMathPara>
                </a14:m>
                <a:endParaRPr 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D48AE2-9DB8-4954-A6DC-1037ACB54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734" y="4333241"/>
                <a:ext cx="3488776" cy="954107"/>
              </a:xfrm>
              <a:prstGeom prst="rect">
                <a:avLst/>
              </a:prstGeom>
              <a:blipFill>
                <a:blip r:embed="rId5"/>
                <a:stretch>
                  <a:fillRect l="-1449" t="-3947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7A958CE-5FAB-6340-7028-0C263338B1C4}"/>
              </a:ext>
            </a:extLst>
          </p:cNvPr>
          <p:cNvSpPr txBox="1"/>
          <p:nvPr/>
        </p:nvSpPr>
        <p:spPr>
          <a:xfrm rot="21311911">
            <a:off x="7908664" y="4751859"/>
            <a:ext cx="1911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</a:rPr>
              <a:t>DFSZ models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10CEF8-3E43-C057-2D01-FB89B991E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08AF998-69EE-1826-18A0-783AD9753D9B}"/>
              </a:ext>
            </a:extLst>
          </p:cNvPr>
          <p:cNvSpPr txBox="1"/>
          <p:nvPr/>
        </p:nvSpPr>
        <p:spPr>
          <a:xfrm>
            <a:off x="48161" y="6249134"/>
            <a:ext cx="28387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Next </a:t>
            </a:r>
            <a:r>
              <a:rPr lang="fr-FR" dirty="0" err="1"/>
              <a:t>step</a:t>
            </a:r>
            <a:r>
              <a:rPr lang="fr-FR" dirty="0"/>
              <a:t>: </a:t>
            </a:r>
            <a:r>
              <a:rPr lang="fr-FR" dirty="0" err="1"/>
              <a:t>hyperpolarization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0307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A2F66A5-780E-3A2E-0561-A262F9D0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780233" y="764704"/>
            <a:ext cx="6296797" cy="50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6773F73F-3272-DFE9-1202-61F50AD0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CASPEr-High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77121-234D-A7C1-769B-CBBD9C4689BE}"/>
              </a:ext>
            </a:extLst>
          </p:cNvPr>
          <p:cNvSpPr txBox="1"/>
          <p:nvPr/>
        </p:nvSpPr>
        <p:spPr>
          <a:xfrm>
            <a:off x="8387205" y="4875431"/>
            <a:ext cx="374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NMR characterize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DE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C0799-7E3E-AB30-098A-6BF29752967C}"/>
              </a:ext>
            </a:extLst>
          </p:cNvPr>
          <p:cNvSpPr txBox="1"/>
          <p:nvPr/>
        </p:nvSpPr>
        <p:spPr>
          <a:xfrm>
            <a:off x="8256240" y="1628800"/>
            <a:ext cx="11785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Lock-in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17B55-DB3A-A5F3-AEE7-0647522D6DD0}"/>
              </a:ext>
            </a:extLst>
          </p:cNvPr>
          <p:cNvSpPr txBox="1"/>
          <p:nvPr/>
        </p:nvSpPr>
        <p:spPr>
          <a:xfrm>
            <a:off x="9481317" y="2984675"/>
            <a:ext cx="2701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Aerial </a:t>
            </a:r>
          </a:p>
          <a:p>
            <a:r>
              <a:rPr lang="en-US" sz="2400" dirty="0">
                <a:latin typeface="Arial" panose="020B0604020202020204" pitchFamily="34" charset="0"/>
              </a:rPr>
              <a:t>spectrum analyzer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4040444-805B-0680-38A8-33E240D4D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9" t="31503" b="25286"/>
          <a:stretch/>
        </p:blipFill>
        <p:spPr>
          <a:xfrm rot="5400000">
            <a:off x="2200518" y="2146270"/>
            <a:ext cx="3828564" cy="14224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오른쪽 화살표[R] 16">
            <a:extLst>
              <a:ext uri="{FF2B5EF4-FFF2-40B4-BE49-F238E27FC236}">
                <a16:creationId xmlns:a16="http://schemas.microsoft.com/office/drawing/2014/main" id="{3DBFA1AC-E49A-1856-1A3E-548E00C09A86}"/>
              </a:ext>
            </a:extLst>
          </p:cNvPr>
          <p:cNvSpPr/>
          <p:nvPr/>
        </p:nvSpPr>
        <p:spPr>
          <a:xfrm rot="710065">
            <a:off x="4642701" y="3799819"/>
            <a:ext cx="1576703" cy="647700"/>
          </a:xfrm>
          <a:prstGeom prst="rightArrow">
            <a:avLst>
              <a:gd name="adj1" fmla="val 50000"/>
              <a:gd name="adj2" fmla="val 87255"/>
            </a:avLst>
          </a:prstGeom>
          <a:solidFill>
            <a:srgbClr val="0A0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D0817D-77E4-C211-53BD-EDBA56FD710B}"/>
              </a:ext>
            </a:extLst>
          </p:cNvPr>
          <p:cNvSpPr txBox="1"/>
          <p:nvPr/>
        </p:nvSpPr>
        <p:spPr>
          <a:xfrm>
            <a:off x="171570" y="5026945"/>
            <a:ext cx="4756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DE" sz="2400" dirty="0">
                <a:solidFill>
                  <a:srgbClr val="0A0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Pickup loop tune/matching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DE" sz="2400" dirty="0">
                <a:solidFill>
                  <a:srgbClr val="20A5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magnetic control</a:t>
            </a:r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DF695354-A96A-AB09-6CB0-1A19442E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15</a:t>
            </a:fld>
            <a:endParaRPr kumimoji="1" lang="ko-Kore-KR" altLang="en-US"/>
          </a:p>
        </p:txBody>
      </p:sp>
      <p:sp>
        <p:nvSpPr>
          <p:cNvPr id="21" name="날짜 개체 틀 20">
            <a:extLst>
              <a:ext uri="{FF2B5EF4-FFF2-40B4-BE49-F238E27FC236}">
                <a16:creationId xmlns:a16="http://schemas.microsoft.com/office/drawing/2014/main" id="{0E573840-61E5-3F80-DA84-0458EED9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fr-FR" altLang="ko-KR"/>
              <a:t>25.09.25</a:t>
            </a:r>
            <a:endParaRPr kumimoji="1" lang="ko-Kore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44D119E-C1C2-D6CD-274D-E1E43297EC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92" t="262" r="31415" b="8412"/>
          <a:stretch/>
        </p:blipFill>
        <p:spPr>
          <a:xfrm>
            <a:off x="139925" y="1077368"/>
            <a:ext cx="3124648" cy="349747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C1F5A-12E3-A110-4338-087E342A72F3}"/>
              </a:ext>
            </a:extLst>
          </p:cNvPr>
          <p:cNvSpPr txBox="1"/>
          <p:nvPr/>
        </p:nvSpPr>
        <p:spPr>
          <a:xfrm>
            <a:off x="791166" y="1622763"/>
            <a:ext cx="182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14T magnet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0095C-04B6-203D-57FB-430CCB5C9308}"/>
              </a:ext>
            </a:extLst>
          </p:cNvPr>
          <p:cNvSpPr txBox="1"/>
          <p:nvPr/>
        </p:nvSpPr>
        <p:spPr>
          <a:xfrm>
            <a:off x="6280913" y="4005064"/>
            <a:ext cx="4571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15K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681686F-6E17-388A-5122-C5FAADD6D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55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FFC59-57DD-3163-765F-196C13CC6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7CF13F-B90F-BE51-FD1B-E09A6F08C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CASPEr-High field</a:t>
            </a:r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3CD45839-428C-CCBA-65A7-6923C24C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16</a:t>
            </a:fld>
            <a:endParaRPr kumimoji="1" lang="ko-Kore-KR" altLang="en-US"/>
          </a:p>
        </p:txBody>
      </p:sp>
      <p:sp>
        <p:nvSpPr>
          <p:cNvPr id="21" name="날짜 개체 틀 20">
            <a:extLst>
              <a:ext uri="{FF2B5EF4-FFF2-40B4-BE49-F238E27FC236}">
                <a16:creationId xmlns:a16="http://schemas.microsoft.com/office/drawing/2014/main" id="{308733D0-C238-E4FD-0B42-EEBB2DF3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fr-FR" altLang="ko-KR"/>
              <a:t>25.09.25</a:t>
            </a:r>
            <a:endParaRPr kumimoji="1" lang="ko-Kore-KR" alt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E1D137-1861-52B2-0BAC-F0009216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  <p:pic>
        <p:nvPicPr>
          <p:cNvPr id="10" name="Picture 3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78AE1FF5-BBF9-69BA-409C-DCA235AD5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3943386"/>
            <a:ext cx="3600400" cy="2400267"/>
          </a:xfrm>
          <a:prstGeom prst="rect">
            <a:avLst/>
          </a:prstGeom>
        </p:spPr>
      </p:pic>
      <p:pic>
        <p:nvPicPr>
          <p:cNvPr id="11" name="Picture 4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8CBAFF6A-A337-03F9-3E75-C4F54D8DF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9" y="3943386"/>
            <a:ext cx="3600401" cy="2400267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2" name="Arrow: Right 8">
            <a:extLst>
              <a:ext uri="{FF2B5EF4-FFF2-40B4-BE49-F238E27FC236}">
                <a16:creationId xmlns:a16="http://schemas.microsoft.com/office/drawing/2014/main" id="{811E4E05-5957-E97A-4218-B8B3B40F069F}"/>
              </a:ext>
            </a:extLst>
          </p:cNvPr>
          <p:cNvSpPr/>
          <p:nvPr/>
        </p:nvSpPr>
        <p:spPr>
          <a:xfrm>
            <a:off x="3623839" y="5029219"/>
            <a:ext cx="479825" cy="22860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EBA2FD-24BA-5E05-03E6-F3CDCAF31FE6}"/>
              </a:ext>
            </a:extLst>
          </p:cNvPr>
          <p:cNvSpPr txBox="1"/>
          <p:nvPr/>
        </p:nvSpPr>
        <p:spPr>
          <a:xfrm>
            <a:off x="1513622" y="5555840"/>
            <a:ext cx="957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22ppm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B41867-B8B1-E378-5B3D-63927319FFCB}"/>
              </a:ext>
            </a:extLst>
          </p:cNvPr>
          <p:cNvSpPr txBox="1"/>
          <p:nvPr/>
        </p:nvSpPr>
        <p:spPr>
          <a:xfrm>
            <a:off x="5262091" y="5616955"/>
            <a:ext cx="803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1ppm</a:t>
            </a:r>
            <a:endParaRPr lang="fr-FR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F90B147-A99B-4A4E-0A6E-8C1A608C3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5712555" y="836712"/>
            <a:ext cx="6434625" cy="31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35E1F849-4DD9-FABA-5A22-C1842226407F}"/>
                  </a:ext>
                </a:extLst>
              </p:cNvPr>
              <p:cNvSpPr txBox="1"/>
              <p:nvPr/>
            </p:nvSpPr>
            <p:spPr>
              <a:xfrm>
                <a:off x="126369" y="1202123"/>
                <a:ext cx="5821915" cy="796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RF chain characterization by Y-factor method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𝑠𝑦𝑠</m:t>
                        </m:r>
                      </m:sub>
                    </m:sSub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: 25.5K, Gain: 78-80 dB</a:t>
                </a:r>
              </a:p>
            </p:txBody>
          </p:sp>
        </mc:Choice>
        <mc:Fallback xmlns=""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35E1F849-4DD9-FABA-5A22-C18422264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69" y="1202123"/>
                <a:ext cx="5821915" cy="796115"/>
              </a:xfrm>
              <a:prstGeom prst="rect">
                <a:avLst/>
              </a:prstGeom>
              <a:blipFill>
                <a:blip r:embed="rId7"/>
                <a:stretch>
                  <a:fillRect l="-1361" t="-4580" r="-628" b="-114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">
            <a:extLst>
              <a:ext uri="{FF2B5EF4-FFF2-40B4-BE49-F238E27FC236}">
                <a16:creationId xmlns:a16="http://schemas.microsoft.com/office/drawing/2014/main" id="{8363AD64-A6BC-CD9B-5089-BFB5F1BB6773}"/>
              </a:ext>
            </a:extLst>
          </p:cNvPr>
          <p:cNvSpPr txBox="1"/>
          <p:nvPr/>
        </p:nvSpPr>
        <p:spPr>
          <a:xfrm>
            <a:off x="126369" y="3358153"/>
            <a:ext cx="55531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NMR signal characterization and shimming</a:t>
            </a:r>
          </a:p>
        </p:txBody>
      </p:sp>
    </p:spTree>
    <p:extLst>
      <p:ext uri="{BB962C8B-B14F-4D97-AF65-F5344CB8AC3E}">
        <p14:creationId xmlns:p14="http://schemas.microsoft.com/office/powerpoint/2010/main" val="811057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B2B0F6-C443-C57D-5B34-7F5AD22EC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CASPEr-gradient HF projected sensitivity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0C0876C-D3D2-7F6C-591B-9518B248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74706" y="980825"/>
            <a:ext cx="9401814" cy="489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AEA6DC-7B01-F633-29C3-09AD019C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17</a:t>
            </a:fld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E1A1A92-23DF-AE8C-5A42-73B5E9D3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fr-FR" altLang="ko-KR"/>
              <a:t>25.09.25</a:t>
            </a:r>
            <a:endParaRPr kumimoji="1" lang="ko-Kore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5857B5-B038-FEE2-8D01-DB11142CA007}"/>
                  </a:ext>
                </a:extLst>
              </p:cNvPr>
              <p:cNvSpPr txBox="1"/>
              <p:nvPr/>
            </p:nvSpPr>
            <p:spPr>
              <a:xfrm>
                <a:off x="2927648" y="3828660"/>
                <a:ext cx="1972271" cy="618246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=72</m:t>
                      </m:r>
                      <m: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kHz</m:t>
                      </m:r>
                      <m: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day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5857B5-B038-FEE2-8D01-DB11142CA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648" y="3828660"/>
                <a:ext cx="1972271" cy="6182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9FB57CC-9737-1DA8-E3D9-13B8770A094C}"/>
              </a:ext>
            </a:extLst>
          </p:cNvPr>
          <p:cNvSpPr txBox="1"/>
          <p:nvPr/>
        </p:nvSpPr>
        <p:spPr>
          <a:xfrm rot="21311911">
            <a:off x="8414937" y="4526133"/>
            <a:ext cx="1911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</a:rPr>
              <a:t>DFSZ models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4B1C9D-6AD9-D121-5CB6-D9C862B57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89BB41-C64D-67B6-B567-0502859BF0C0}"/>
              </a:ext>
            </a:extLst>
          </p:cNvPr>
          <p:cNvSpPr txBox="1"/>
          <p:nvPr/>
        </p:nvSpPr>
        <p:spPr>
          <a:xfrm>
            <a:off x="191344" y="5939190"/>
            <a:ext cx="329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First </a:t>
            </a:r>
            <a:r>
              <a:rPr lang="fr-FR" sz="2800" dirty="0" err="1">
                <a:solidFill>
                  <a:srgbClr val="FF0000"/>
                </a:solidFill>
              </a:rPr>
              <a:t>limits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very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soon</a:t>
            </a:r>
            <a:r>
              <a:rPr lang="fr-FR" sz="28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46597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9EDCC-51B4-79A3-3707-A048E583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Sample</a:t>
            </a:r>
            <a:r>
              <a:rPr lang="fr-FR" dirty="0"/>
              <a:t>: </a:t>
            </a:r>
            <a:r>
              <a:rPr lang="fr-FR" dirty="0" err="1"/>
              <a:t>hyperpolarized</a:t>
            </a:r>
            <a:r>
              <a:rPr lang="fr-FR" dirty="0"/>
              <a:t> </a:t>
            </a:r>
            <a:r>
              <a:rPr lang="en-US" sz="4800" baseline="30000" dirty="0"/>
              <a:t>129</a:t>
            </a:r>
            <a:r>
              <a:rPr lang="en-US" sz="4800" dirty="0"/>
              <a:t>Xe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8DAEFF-1DCB-CD58-122E-99ECAE3A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2E8E72-220C-5492-8A3C-FBFCF76C2B45}"/>
                  </a:ext>
                </a:extLst>
              </p:cNvPr>
              <p:cNvSpPr txBox="1"/>
              <p:nvPr/>
            </p:nvSpPr>
            <p:spPr>
              <a:xfrm>
                <a:off x="1828205" y="5848686"/>
                <a:ext cx="2543617" cy="720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2E8E72-220C-5492-8A3C-FBFCF76C2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205" y="5848686"/>
                <a:ext cx="2543617" cy="7203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DCA9B08-1CF0-DE86-6005-5E994D426251}"/>
              </a:ext>
            </a:extLst>
          </p:cNvPr>
          <p:cNvSpPr txBox="1"/>
          <p:nvPr/>
        </p:nvSpPr>
        <p:spPr>
          <a:xfrm>
            <a:off x="4298024" y="1139884"/>
            <a:ext cx="267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Thermal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B365FE-C5E7-51A9-2678-B454F243A95E}"/>
                  </a:ext>
                </a:extLst>
              </p:cNvPr>
              <p:cNvSpPr txBox="1"/>
              <p:nvPr/>
            </p:nvSpPr>
            <p:spPr>
              <a:xfrm>
                <a:off x="4298024" y="3101735"/>
                <a:ext cx="4628442" cy="946991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defPPr>
                  <a:defRPr lang="en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i="0" dirty="0">
                    <a:solidFill>
                      <a:srgbClr val="953735"/>
                    </a:solidFill>
                  </a:rPr>
                  <a:t>Hyperpolarized</a:t>
                </a:r>
                <a:r>
                  <a:rPr lang="en-US" b="1" i="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1800" b="1" baseline="30000" dirty="0">
                    <a:solidFill>
                      <a:srgbClr val="953735"/>
                    </a:solidFill>
                  </a:rPr>
                  <a:t>129</a:t>
                </a:r>
                <a:r>
                  <a:rPr lang="en-US" sz="1800" b="1" dirty="0">
                    <a:solidFill>
                      <a:srgbClr val="953735"/>
                    </a:solidFill>
                  </a:rPr>
                  <a:t>Xe</a:t>
                </a:r>
                <a:endParaRPr lang="en-US" b="1" i="0" dirty="0">
                  <a:solidFill>
                    <a:srgbClr val="953735"/>
                  </a:solidFill>
                </a:endParaRPr>
              </a:p>
              <a:p>
                <a:pPr marL="0" indent="0">
                  <a:buNone/>
                </a:pPr>
                <a:r>
                  <a:rPr lang="en-US" b="1" i="0" dirty="0">
                    <a:solidFill>
                      <a:schemeClr val="accent2">
                        <a:lumMod val="75000"/>
                      </a:schemeClr>
                    </a:solidFill>
                  </a:rPr>
                  <a:t>Spin exchange optical pumping (SEOP)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𝑋𝑒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lang="en-US" i="0" baseline="30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B365FE-C5E7-51A9-2678-B454F243A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024" y="3101735"/>
                <a:ext cx="4628442" cy="946991"/>
              </a:xfrm>
              <a:prstGeom prst="rect">
                <a:avLst/>
              </a:prstGeom>
              <a:blipFill>
                <a:blip r:embed="rId3"/>
                <a:stretch>
                  <a:fillRect l="-1054" t="-38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33">
                <a:extLst>
                  <a:ext uri="{FF2B5EF4-FFF2-40B4-BE49-F238E27FC236}">
                    <a16:creationId xmlns:a16="http://schemas.microsoft.com/office/drawing/2014/main" id="{10389FEA-A9C5-0EFE-AD5D-6AF7350021A9}"/>
                  </a:ext>
                </a:extLst>
              </p:cNvPr>
              <p:cNvSpPr txBox="1"/>
              <p:nvPr/>
            </p:nvSpPr>
            <p:spPr>
              <a:xfrm>
                <a:off x="4298024" y="1526335"/>
                <a:ext cx="4770234" cy="578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𝑋𝑒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𝑋𝑒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≈1.5×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=300 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DE" sz="2000" dirty="0"/>
              </a:p>
            </p:txBody>
          </p:sp>
        </mc:Choice>
        <mc:Fallback xmlns="">
          <p:sp>
            <p:nvSpPr>
              <p:cNvPr id="8" name="TextBox 133">
                <a:extLst>
                  <a:ext uri="{FF2B5EF4-FFF2-40B4-BE49-F238E27FC236}">
                    <a16:creationId xmlns:a16="http://schemas.microsoft.com/office/drawing/2014/main" id="{10389FEA-A9C5-0EFE-AD5D-6AF735002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024" y="1526335"/>
                <a:ext cx="4770234" cy="5781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134">
            <a:extLst>
              <a:ext uri="{FF2B5EF4-FFF2-40B4-BE49-F238E27FC236}">
                <a16:creationId xmlns:a16="http://schemas.microsoft.com/office/drawing/2014/main" id="{74DCC57D-EF5E-4584-BD0B-E7FFA6762F6C}"/>
              </a:ext>
            </a:extLst>
          </p:cNvPr>
          <p:cNvGrpSpPr/>
          <p:nvPr/>
        </p:nvGrpSpPr>
        <p:grpSpPr>
          <a:xfrm>
            <a:off x="376587" y="3716758"/>
            <a:ext cx="2543616" cy="2454880"/>
            <a:chOff x="21479604" y="10080207"/>
            <a:chExt cx="3119520" cy="2909887"/>
          </a:xfrm>
        </p:grpSpPr>
        <p:sp>
          <p:nvSpPr>
            <p:cNvPr id="18" name="Parallelogram 136">
              <a:extLst>
                <a:ext uri="{FF2B5EF4-FFF2-40B4-BE49-F238E27FC236}">
                  <a16:creationId xmlns:a16="http://schemas.microsoft.com/office/drawing/2014/main" id="{B3ABBF8D-7EF9-4B5B-AE8C-372A98C81F16}"/>
                </a:ext>
              </a:extLst>
            </p:cNvPr>
            <p:cNvSpPr/>
            <p:nvPr/>
          </p:nvSpPr>
          <p:spPr>
            <a:xfrm rot="16200000" flipH="1">
              <a:off x="22650407" y="11043981"/>
              <a:ext cx="2335349" cy="1553336"/>
            </a:xfrm>
            <a:prstGeom prst="parallelogram">
              <a:avLst>
                <a:gd name="adj" fmla="val 37931"/>
              </a:avLst>
            </a:prstGeom>
            <a:solidFill>
              <a:srgbClr val="78C6EE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Arrow: Down 137">
              <a:extLst>
                <a:ext uri="{FF2B5EF4-FFF2-40B4-BE49-F238E27FC236}">
                  <a16:creationId xmlns:a16="http://schemas.microsoft.com/office/drawing/2014/main" id="{52D7399D-568A-4572-B8DD-BCFB3EBBDCB7}"/>
                </a:ext>
              </a:extLst>
            </p:cNvPr>
            <p:cNvSpPr/>
            <p:nvPr/>
          </p:nvSpPr>
          <p:spPr>
            <a:xfrm flipV="1">
              <a:off x="23078455" y="1270039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Arrow: Down 138">
              <a:extLst>
                <a:ext uri="{FF2B5EF4-FFF2-40B4-BE49-F238E27FC236}">
                  <a16:creationId xmlns:a16="http://schemas.microsoft.com/office/drawing/2014/main" id="{518B5906-C98C-4DFF-A6D5-322289FF4D55}"/>
                </a:ext>
              </a:extLst>
            </p:cNvPr>
            <p:cNvSpPr/>
            <p:nvPr/>
          </p:nvSpPr>
          <p:spPr>
            <a:xfrm flipV="1">
              <a:off x="24403385" y="1219983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Arrow: Down 139">
              <a:extLst>
                <a:ext uri="{FF2B5EF4-FFF2-40B4-BE49-F238E27FC236}">
                  <a16:creationId xmlns:a16="http://schemas.microsoft.com/office/drawing/2014/main" id="{50D9EAD7-62C4-45B8-A60F-A3066E259C8B}"/>
                </a:ext>
              </a:extLst>
            </p:cNvPr>
            <p:cNvSpPr/>
            <p:nvPr/>
          </p:nvSpPr>
          <p:spPr>
            <a:xfrm flipV="1">
              <a:off x="24237768" y="1227159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Arrow: Down 140">
              <a:extLst>
                <a:ext uri="{FF2B5EF4-FFF2-40B4-BE49-F238E27FC236}">
                  <a16:creationId xmlns:a16="http://schemas.microsoft.com/office/drawing/2014/main" id="{65E9E02A-2C26-4B46-B043-CF7B43459671}"/>
                </a:ext>
              </a:extLst>
            </p:cNvPr>
            <p:cNvSpPr/>
            <p:nvPr/>
          </p:nvSpPr>
          <p:spPr>
            <a:xfrm flipV="1">
              <a:off x="23906536" y="1239651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Arrow: Down 141">
              <a:extLst>
                <a:ext uri="{FF2B5EF4-FFF2-40B4-BE49-F238E27FC236}">
                  <a16:creationId xmlns:a16="http://schemas.microsoft.com/office/drawing/2014/main" id="{F3211D8F-9012-4D07-A1D5-E9932472CD60}"/>
                </a:ext>
              </a:extLst>
            </p:cNvPr>
            <p:cNvSpPr/>
            <p:nvPr/>
          </p:nvSpPr>
          <p:spPr>
            <a:xfrm flipV="1">
              <a:off x="23740920" y="1246827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Arrow: Down 142">
              <a:extLst>
                <a:ext uri="{FF2B5EF4-FFF2-40B4-BE49-F238E27FC236}">
                  <a16:creationId xmlns:a16="http://schemas.microsoft.com/office/drawing/2014/main" id="{5A854F7C-40C4-4AE1-AAB7-75FBFE86C7A7}"/>
                </a:ext>
              </a:extLst>
            </p:cNvPr>
            <p:cNvSpPr/>
            <p:nvPr/>
          </p:nvSpPr>
          <p:spPr>
            <a:xfrm flipV="1">
              <a:off x="23575304" y="1252143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Arrow: Down 143">
              <a:extLst>
                <a:ext uri="{FF2B5EF4-FFF2-40B4-BE49-F238E27FC236}">
                  <a16:creationId xmlns:a16="http://schemas.microsoft.com/office/drawing/2014/main" id="{91DBCB06-9674-492D-9643-4730BECAD282}"/>
                </a:ext>
              </a:extLst>
            </p:cNvPr>
            <p:cNvSpPr/>
            <p:nvPr/>
          </p:nvSpPr>
          <p:spPr>
            <a:xfrm flipV="1">
              <a:off x="23409687" y="1258610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Arrow: Down 144">
              <a:extLst>
                <a:ext uri="{FF2B5EF4-FFF2-40B4-BE49-F238E27FC236}">
                  <a16:creationId xmlns:a16="http://schemas.microsoft.com/office/drawing/2014/main" id="{C57F18F1-8175-4115-A15C-53A78A530D2A}"/>
                </a:ext>
              </a:extLst>
            </p:cNvPr>
            <p:cNvSpPr/>
            <p:nvPr/>
          </p:nvSpPr>
          <p:spPr>
            <a:xfrm flipV="1">
              <a:off x="23074579" y="1240005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Arrow: Down 145">
              <a:extLst>
                <a:ext uri="{FF2B5EF4-FFF2-40B4-BE49-F238E27FC236}">
                  <a16:creationId xmlns:a16="http://schemas.microsoft.com/office/drawing/2014/main" id="{540FAC60-CE21-4EC4-9A13-6731CBC5AB71}"/>
                </a:ext>
              </a:extLst>
            </p:cNvPr>
            <p:cNvSpPr/>
            <p:nvPr/>
          </p:nvSpPr>
          <p:spPr>
            <a:xfrm flipV="1">
              <a:off x="24399508" y="1189950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Arrow: Down 146">
              <a:extLst>
                <a:ext uri="{FF2B5EF4-FFF2-40B4-BE49-F238E27FC236}">
                  <a16:creationId xmlns:a16="http://schemas.microsoft.com/office/drawing/2014/main" id="{C58CF787-B0EB-49C6-BDA1-4D60429773A6}"/>
                </a:ext>
              </a:extLst>
            </p:cNvPr>
            <p:cNvSpPr/>
            <p:nvPr/>
          </p:nvSpPr>
          <p:spPr>
            <a:xfrm flipV="1">
              <a:off x="24068276" y="1203504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Arrow: Down 147">
              <a:extLst>
                <a:ext uri="{FF2B5EF4-FFF2-40B4-BE49-F238E27FC236}">
                  <a16:creationId xmlns:a16="http://schemas.microsoft.com/office/drawing/2014/main" id="{328D921D-736F-4CD1-B35C-F08ED4EAB3CD}"/>
                </a:ext>
              </a:extLst>
            </p:cNvPr>
            <p:cNvSpPr/>
            <p:nvPr/>
          </p:nvSpPr>
          <p:spPr>
            <a:xfrm flipV="1">
              <a:off x="23902660" y="1209618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Arrow: Down 148">
              <a:extLst>
                <a:ext uri="{FF2B5EF4-FFF2-40B4-BE49-F238E27FC236}">
                  <a16:creationId xmlns:a16="http://schemas.microsoft.com/office/drawing/2014/main" id="{6A842700-ECAA-4E7E-A83A-197DFF86437A}"/>
                </a:ext>
              </a:extLst>
            </p:cNvPr>
            <p:cNvSpPr/>
            <p:nvPr/>
          </p:nvSpPr>
          <p:spPr>
            <a:xfrm flipV="1">
              <a:off x="23737043" y="1216793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Arrow: Down 149">
              <a:extLst>
                <a:ext uri="{FF2B5EF4-FFF2-40B4-BE49-F238E27FC236}">
                  <a16:creationId xmlns:a16="http://schemas.microsoft.com/office/drawing/2014/main" id="{DE969E18-91CD-4A1B-9B55-0DE3F26A8F09}"/>
                </a:ext>
              </a:extLst>
            </p:cNvPr>
            <p:cNvSpPr/>
            <p:nvPr/>
          </p:nvSpPr>
          <p:spPr>
            <a:xfrm flipV="1">
              <a:off x="23405811" y="1228577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Arrow: Down 150">
              <a:extLst>
                <a:ext uri="{FF2B5EF4-FFF2-40B4-BE49-F238E27FC236}">
                  <a16:creationId xmlns:a16="http://schemas.microsoft.com/office/drawing/2014/main" id="{0A0D219C-DCA5-49D3-A6D8-C041A455CFFD}"/>
                </a:ext>
              </a:extLst>
            </p:cNvPr>
            <p:cNvSpPr/>
            <p:nvPr/>
          </p:nvSpPr>
          <p:spPr>
            <a:xfrm flipV="1">
              <a:off x="23240195" y="1232563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Arrow: Down 151">
              <a:extLst>
                <a:ext uri="{FF2B5EF4-FFF2-40B4-BE49-F238E27FC236}">
                  <a16:creationId xmlns:a16="http://schemas.microsoft.com/office/drawing/2014/main" id="{342B4B10-854E-4B34-A4A4-D226C188F461}"/>
                </a:ext>
              </a:extLst>
            </p:cNvPr>
            <p:cNvSpPr/>
            <p:nvPr/>
          </p:nvSpPr>
          <p:spPr>
            <a:xfrm flipV="1">
              <a:off x="23078455" y="1209440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Arrow: Down 152">
              <a:extLst>
                <a:ext uri="{FF2B5EF4-FFF2-40B4-BE49-F238E27FC236}">
                  <a16:creationId xmlns:a16="http://schemas.microsoft.com/office/drawing/2014/main" id="{9AD63485-646F-4DA2-8B31-A1B7C830B370}"/>
                </a:ext>
              </a:extLst>
            </p:cNvPr>
            <p:cNvSpPr/>
            <p:nvPr/>
          </p:nvSpPr>
          <p:spPr>
            <a:xfrm flipV="1">
              <a:off x="24403385" y="1159384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Arrow: Down 153">
              <a:extLst>
                <a:ext uri="{FF2B5EF4-FFF2-40B4-BE49-F238E27FC236}">
                  <a16:creationId xmlns:a16="http://schemas.microsoft.com/office/drawing/2014/main" id="{F6DAD394-013D-4154-B40D-981924BD2082}"/>
                </a:ext>
              </a:extLst>
            </p:cNvPr>
            <p:cNvSpPr/>
            <p:nvPr/>
          </p:nvSpPr>
          <p:spPr>
            <a:xfrm flipV="1">
              <a:off x="24237768" y="1166560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Arrow: Down 154">
              <a:extLst>
                <a:ext uri="{FF2B5EF4-FFF2-40B4-BE49-F238E27FC236}">
                  <a16:creationId xmlns:a16="http://schemas.microsoft.com/office/drawing/2014/main" id="{0A9701CB-F5F1-4B91-843A-83CCD4BFF89F}"/>
                </a:ext>
              </a:extLst>
            </p:cNvPr>
            <p:cNvSpPr/>
            <p:nvPr/>
          </p:nvSpPr>
          <p:spPr>
            <a:xfrm flipV="1">
              <a:off x="24072152" y="1172939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Arrow: Down 155">
              <a:extLst>
                <a:ext uri="{FF2B5EF4-FFF2-40B4-BE49-F238E27FC236}">
                  <a16:creationId xmlns:a16="http://schemas.microsoft.com/office/drawing/2014/main" id="{697369AE-F345-4A6A-9CD7-388A2E467043}"/>
                </a:ext>
              </a:extLst>
            </p:cNvPr>
            <p:cNvSpPr/>
            <p:nvPr/>
          </p:nvSpPr>
          <p:spPr>
            <a:xfrm flipV="1">
              <a:off x="23906536" y="1179052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Arrow: Down 156">
              <a:extLst>
                <a:ext uri="{FF2B5EF4-FFF2-40B4-BE49-F238E27FC236}">
                  <a16:creationId xmlns:a16="http://schemas.microsoft.com/office/drawing/2014/main" id="{364A3215-146B-41A8-A84F-254BF5E51118}"/>
                </a:ext>
              </a:extLst>
            </p:cNvPr>
            <p:cNvSpPr/>
            <p:nvPr/>
          </p:nvSpPr>
          <p:spPr>
            <a:xfrm flipV="1">
              <a:off x="23575304" y="1191544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Arrow: Down 157">
              <a:extLst>
                <a:ext uri="{FF2B5EF4-FFF2-40B4-BE49-F238E27FC236}">
                  <a16:creationId xmlns:a16="http://schemas.microsoft.com/office/drawing/2014/main" id="{1FAD0D38-1017-479D-A3C6-E4A37D6038AF}"/>
                </a:ext>
              </a:extLst>
            </p:cNvPr>
            <p:cNvSpPr/>
            <p:nvPr/>
          </p:nvSpPr>
          <p:spPr>
            <a:xfrm flipV="1">
              <a:off x="23409687" y="1198011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Arrow: Down 158">
              <a:extLst>
                <a:ext uri="{FF2B5EF4-FFF2-40B4-BE49-F238E27FC236}">
                  <a16:creationId xmlns:a16="http://schemas.microsoft.com/office/drawing/2014/main" id="{FA270DBB-2C8C-49D1-9742-F715849281CA}"/>
                </a:ext>
              </a:extLst>
            </p:cNvPr>
            <p:cNvSpPr/>
            <p:nvPr/>
          </p:nvSpPr>
          <p:spPr>
            <a:xfrm flipV="1">
              <a:off x="23244071" y="1201998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Arrow: Down 159">
              <a:extLst>
                <a:ext uri="{FF2B5EF4-FFF2-40B4-BE49-F238E27FC236}">
                  <a16:creationId xmlns:a16="http://schemas.microsoft.com/office/drawing/2014/main" id="{0F50A2B1-C9B0-464B-BDDB-71614FB73C91}"/>
                </a:ext>
              </a:extLst>
            </p:cNvPr>
            <p:cNvSpPr/>
            <p:nvPr/>
          </p:nvSpPr>
          <p:spPr>
            <a:xfrm flipV="1">
              <a:off x="23090860" y="1179628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Arrow: Down 160">
              <a:extLst>
                <a:ext uri="{FF2B5EF4-FFF2-40B4-BE49-F238E27FC236}">
                  <a16:creationId xmlns:a16="http://schemas.microsoft.com/office/drawing/2014/main" id="{FEA4E8C0-C753-4283-8C8F-150009C7F3E4}"/>
                </a:ext>
              </a:extLst>
            </p:cNvPr>
            <p:cNvSpPr/>
            <p:nvPr/>
          </p:nvSpPr>
          <p:spPr>
            <a:xfrm flipV="1">
              <a:off x="24415789" y="1129572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Arrow: Down 161">
              <a:extLst>
                <a:ext uri="{FF2B5EF4-FFF2-40B4-BE49-F238E27FC236}">
                  <a16:creationId xmlns:a16="http://schemas.microsoft.com/office/drawing/2014/main" id="{EAC81553-3EFB-4E98-9D41-EDBDC3D549E9}"/>
                </a:ext>
              </a:extLst>
            </p:cNvPr>
            <p:cNvSpPr/>
            <p:nvPr/>
          </p:nvSpPr>
          <p:spPr>
            <a:xfrm flipV="1">
              <a:off x="24250173" y="1136748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Arrow: Down 162">
              <a:extLst>
                <a:ext uri="{FF2B5EF4-FFF2-40B4-BE49-F238E27FC236}">
                  <a16:creationId xmlns:a16="http://schemas.microsoft.com/office/drawing/2014/main" id="{28F8FD61-4B27-4DBF-A85D-BF1D5852DF24}"/>
                </a:ext>
              </a:extLst>
            </p:cNvPr>
            <p:cNvSpPr/>
            <p:nvPr/>
          </p:nvSpPr>
          <p:spPr>
            <a:xfrm flipV="1">
              <a:off x="24084557" y="1143127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Arrow: Down 163">
              <a:extLst>
                <a:ext uri="{FF2B5EF4-FFF2-40B4-BE49-F238E27FC236}">
                  <a16:creationId xmlns:a16="http://schemas.microsoft.com/office/drawing/2014/main" id="{3FE47095-E27E-436D-8D83-8B36EC6EA49E}"/>
                </a:ext>
              </a:extLst>
            </p:cNvPr>
            <p:cNvSpPr/>
            <p:nvPr/>
          </p:nvSpPr>
          <p:spPr>
            <a:xfrm flipV="1">
              <a:off x="23918940" y="1149240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Arrow: Down 164">
              <a:extLst>
                <a:ext uri="{FF2B5EF4-FFF2-40B4-BE49-F238E27FC236}">
                  <a16:creationId xmlns:a16="http://schemas.microsoft.com/office/drawing/2014/main" id="{48A4BF0F-252D-44B9-9002-EA8F7B9FF9AB}"/>
                </a:ext>
              </a:extLst>
            </p:cNvPr>
            <p:cNvSpPr/>
            <p:nvPr/>
          </p:nvSpPr>
          <p:spPr>
            <a:xfrm flipV="1">
              <a:off x="23753324" y="1156416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Arrow: Down 165">
              <a:extLst>
                <a:ext uri="{FF2B5EF4-FFF2-40B4-BE49-F238E27FC236}">
                  <a16:creationId xmlns:a16="http://schemas.microsoft.com/office/drawing/2014/main" id="{E03078F1-1773-4249-A07B-F5DCDB509FCB}"/>
                </a:ext>
              </a:extLst>
            </p:cNvPr>
            <p:cNvSpPr/>
            <p:nvPr/>
          </p:nvSpPr>
          <p:spPr>
            <a:xfrm flipV="1">
              <a:off x="23587708" y="1161732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Arrow: Down 166">
              <a:extLst>
                <a:ext uri="{FF2B5EF4-FFF2-40B4-BE49-F238E27FC236}">
                  <a16:creationId xmlns:a16="http://schemas.microsoft.com/office/drawing/2014/main" id="{3A46BEB0-216C-4D10-AE15-61E329A75886}"/>
                </a:ext>
              </a:extLst>
            </p:cNvPr>
            <p:cNvSpPr/>
            <p:nvPr/>
          </p:nvSpPr>
          <p:spPr>
            <a:xfrm flipV="1">
              <a:off x="23256476" y="1172186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Arrow: Down 167">
              <a:extLst>
                <a:ext uri="{FF2B5EF4-FFF2-40B4-BE49-F238E27FC236}">
                  <a16:creationId xmlns:a16="http://schemas.microsoft.com/office/drawing/2014/main" id="{9BDBE3DB-FF7F-4D91-8017-D3D9C6C3D5BA}"/>
                </a:ext>
              </a:extLst>
            </p:cNvPr>
            <p:cNvSpPr/>
            <p:nvPr/>
          </p:nvSpPr>
          <p:spPr>
            <a:xfrm flipV="1">
              <a:off x="23078455" y="1150347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Arrow: Down 168">
              <a:extLst>
                <a:ext uri="{FF2B5EF4-FFF2-40B4-BE49-F238E27FC236}">
                  <a16:creationId xmlns:a16="http://schemas.microsoft.com/office/drawing/2014/main" id="{F0CE96CF-4FCC-42D8-AAE2-8B470B594B29}"/>
                </a:ext>
              </a:extLst>
            </p:cNvPr>
            <p:cNvSpPr/>
            <p:nvPr/>
          </p:nvSpPr>
          <p:spPr>
            <a:xfrm flipV="1">
              <a:off x="24403385" y="1100292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Arrow: Down 169">
              <a:extLst>
                <a:ext uri="{FF2B5EF4-FFF2-40B4-BE49-F238E27FC236}">
                  <a16:creationId xmlns:a16="http://schemas.microsoft.com/office/drawing/2014/main" id="{24839BC3-6163-4411-8FDF-71A486C37D33}"/>
                </a:ext>
              </a:extLst>
            </p:cNvPr>
            <p:cNvSpPr/>
            <p:nvPr/>
          </p:nvSpPr>
          <p:spPr>
            <a:xfrm flipV="1">
              <a:off x="24237768" y="1107468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" name="Arrow: Down 170">
              <a:extLst>
                <a:ext uri="{FF2B5EF4-FFF2-40B4-BE49-F238E27FC236}">
                  <a16:creationId xmlns:a16="http://schemas.microsoft.com/office/drawing/2014/main" id="{9865B23E-B8DF-4AA7-ADAF-3BE54728790F}"/>
                </a:ext>
              </a:extLst>
            </p:cNvPr>
            <p:cNvSpPr/>
            <p:nvPr/>
          </p:nvSpPr>
          <p:spPr>
            <a:xfrm flipV="1">
              <a:off x="23906536" y="1119959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Arrow: Down 171">
              <a:extLst>
                <a:ext uri="{FF2B5EF4-FFF2-40B4-BE49-F238E27FC236}">
                  <a16:creationId xmlns:a16="http://schemas.microsoft.com/office/drawing/2014/main" id="{F0CCE976-B85D-4765-8F01-4D6FD65154E4}"/>
                </a:ext>
              </a:extLst>
            </p:cNvPr>
            <p:cNvSpPr/>
            <p:nvPr/>
          </p:nvSpPr>
          <p:spPr>
            <a:xfrm flipV="1">
              <a:off x="23740920" y="1127135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Arrow: Down 172">
              <a:extLst>
                <a:ext uri="{FF2B5EF4-FFF2-40B4-BE49-F238E27FC236}">
                  <a16:creationId xmlns:a16="http://schemas.microsoft.com/office/drawing/2014/main" id="{CB464394-BA19-4F79-A7BA-BB8D39B08C1C}"/>
                </a:ext>
              </a:extLst>
            </p:cNvPr>
            <p:cNvSpPr/>
            <p:nvPr/>
          </p:nvSpPr>
          <p:spPr>
            <a:xfrm flipV="1">
              <a:off x="23575304" y="1132451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5" name="Arrow: Down 173">
              <a:extLst>
                <a:ext uri="{FF2B5EF4-FFF2-40B4-BE49-F238E27FC236}">
                  <a16:creationId xmlns:a16="http://schemas.microsoft.com/office/drawing/2014/main" id="{E3366B0E-DA6F-4931-B234-4BB74C38654E}"/>
                </a:ext>
              </a:extLst>
            </p:cNvPr>
            <p:cNvSpPr/>
            <p:nvPr/>
          </p:nvSpPr>
          <p:spPr>
            <a:xfrm flipV="1">
              <a:off x="23409687" y="1138919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6" name="Arrow: Down 174">
              <a:extLst>
                <a:ext uri="{FF2B5EF4-FFF2-40B4-BE49-F238E27FC236}">
                  <a16:creationId xmlns:a16="http://schemas.microsoft.com/office/drawing/2014/main" id="{B5FD5031-8362-4C2F-99EA-71016CD749D4}"/>
                </a:ext>
              </a:extLst>
            </p:cNvPr>
            <p:cNvSpPr/>
            <p:nvPr/>
          </p:nvSpPr>
          <p:spPr>
            <a:xfrm flipV="1">
              <a:off x="23244071" y="1142905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Arrow: Down 175">
              <a:extLst>
                <a:ext uri="{FF2B5EF4-FFF2-40B4-BE49-F238E27FC236}">
                  <a16:creationId xmlns:a16="http://schemas.microsoft.com/office/drawing/2014/main" id="{5950B03B-5A82-4808-AA41-5A6AE6A5559C}"/>
                </a:ext>
              </a:extLst>
            </p:cNvPr>
            <p:cNvSpPr/>
            <p:nvPr/>
          </p:nvSpPr>
          <p:spPr>
            <a:xfrm flipV="1">
              <a:off x="23058135" y="1122794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Arrow: Down 176">
              <a:extLst>
                <a:ext uri="{FF2B5EF4-FFF2-40B4-BE49-F238E27FC236}">
                  <a16:creationId xmlns:a16="http://schemas.microsoft.com/office/drawing/2014/main" id="{802CDE8A-E941-42B2-B25D-A3736D513515}"/>
                </a:ext>
              </a:extLst>
            </p:cNvPr>
            <p:cNvSpPr/>
            <p:nvPr/>
          </p:nvSpPr>
          <p:spPr>
            <a:xfrm flipV="1">
              <a:off x="24217449" y="1079915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Arrow: Down 177">
              <a:extLst>
                <a:ext uri="{FF2B5EF4-FFF2-40B4-BE49-F238E27FC236}">
                  <a16:creationId xmlns:a16="http://schemas.microsoft.com/office/drawing/2014/main" id="{86976B36-EF03-4A9E-93B4-35127B5826ED}"/>
                </a:ext>
              </a:extLst>
            </p:cNvPr>
            <p:cNvSpPr/>
            <p:nvPr/>
          </p:nvSpPr>
          <p:spPr>
            <a:xfrm flipV="1">
              <a:off x="24051832" y="1086293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Arrow: Down 178">
              <a:extLst>
                <a:ext uri="{FF2B5EF4-FFF2-40B4-BE49-F238E27FC236}">
                  <a16:creationId xmlns:a16="http://schemas.microsoft.com/office/drawing/2014/main" id="{707899B6-6598-4F6E-B1BA-FAFB25CF790F}"/>
                </a:ext>
              </a:extLst>
            </p:cNvPr>
            <p:cNvSpPr/>
            <p:nvPr/>
          </p:nvSpPr>
          <p:spPr>
            <a:xfrm flipV="1">
              <a:off x="23886216" y="1092407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Arrow: Down 179">
              <a:extLst>
                <a:ext uri="{FF2B5EF4-FFF2-40B4-BE49-F238E27FC236}">
                  <a16:creationId xmlns:a16="http://schemas.microsoft.com/office/drawing/2014/main" id="{250E9523-5239-4775-B617-A075B4C771DE}"/>
                </a:ext>
              </a:extLst>
            </p:cNvPr>
            <p:cNvSpPr/>
            <p:nvPr/>
          </p:nvSpPr>
          <p:spPr>
            <a:xfrm flipV="1">
              <a:off x="23720600" y="1099583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Arrow: Down 180">
              <a:extLst>
                <a:ext uri="{FF2B5EF4-FFF2-40B4-BE49-F238E27FC236}">
                  <a16:creationId xmlns:a16="http://schemas.microsoft.com/office/drawing/2014/main" id="{BFCAD495-E0B2-4143-9242-BD223C4C35DD}"/>
                </a:ext>
              </a:extLst>
            </p:cNvPr>
            <p:cNvSpPr/>
            <p:nvPr/>
          </p:nvSpPr>
          <p:spPr>
            <a:xfrm flipV="1">
              <a:off x="23554984" y="1104898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Arrow: Down 181">
              <a:extLst>
                <a:ext uri="{FF2B5EF4-FFF2-40B4-BE49-F238E27FC236}">
                  <a16:creationId xmlns:a16="http://schemas.microsoft.com/office/drawing/2014/main" id="{FBA28463-DBF0-49D9-8E49-41F26C61BA74}"/>
                </a:ext>
              </a:extLst>
            </p:cNvPr>
            <p:cNvSpPr/>
            <p:nvPr/>
          </p:nvSpPr>
          <p:spPr>
            <a:xfrm flipV="1">
              <a:off x="23389368" y="1111366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4" name="Parallelogram 182">
              <a:extLst>
                <a:ext uri="{FF2B5EF4-FFF2-40B4-BE49-F238E27FC236}">
                  <a16:creationId xmlns:a16="http://schemas.microsoft.com/office/drawing/2014/main" id="{F0973928-EDF6-4302-A72F-3EC52A8A2433}"/>
                </a:ext>
              </a:extLst>
            </p:cNvPr>
            <p:cNvSpPr/>
            <p:nvPr/>
          </p:nvSpPr>
          <p:spPr>
            <a:xfrm rot="5400000" flipH="1" flipV="1">
              <a:off x="21096515" y="11045752"/>
              <a:ext cx="2335349" cy="1553336"/>
            </a:xfrm>
            <a:prstGeom prst="parallelogram">
              <a:avLst>
                <a:gd name="adj" fmla="val 37931"/>
              </a:avLst>
            </a:prstGeom>
            <a:solidFill>
              <a:srgbClr val="3C87CB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65" name="Diamond 183">
              <a:extLst>
                <a:ext uri="{FF2B5EF4-FFF2-40B4-BE49-F238E27FC236}">
                  <a16:creationId xmlns:a16="http://schemas.microsoft.com/office/drawing/2014/main" id="{53C5054B-54ED-4A67-B1E4-84090CC87E7D}"/>
                </a:ext>
              </a:extLst>
            </p:cNvPr>
            <p:cNvSpPr/>
            <p:nvPr/>
          </p:nvSpPr>
          <p:spPr>
            <a:xfrm>
              <a:off x="21479604" y="10080207"/>
              <a:ext cx="3119520" cy="1158149"/>
            </a:xfrm>
            <a:prstGeom prst="diamond">
              <a:avLst/>
            </a:prstGeom>
            <a:solidFill>
              <a:srgbClr val="92C4E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66" name="Arrow: Down 184">
              <a:extLst>
                <a:ext uri="{FF2B5EF4-FFF2-40B4-BE49-F238E27FC236}">
                  <a16:creationId xmlns:a16="http://schemas.microsoft.com/office/drawing/2014/main" id="{F1D94BB4-2FC6-483C-83F8-32C48D31996B}"/>
                </a:ext>
              </a:extLst>
            </p:cNvPr>
            <p:cNvSpPr/>
            <p:nvPr/>
          </p:nvSpPr>
          <p:spPr>
            <a:xfrm flipV="1">
              <a:off x="21841894" y="1230880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7" name="Arrow: Down 185">
              <a:extLst>
                <a:ext uri="{FF2B5EF4-FFF2-40B4-BE49-F238E27FC236}">
                  <a16:creationId xmlns:a16="http://schemas.microsoft.com/office/drawing/2014/main" id="{227C5849-0D20-46BD-A3A5-C672F6D384C8}"/>
                </a:ext>
              </a:extLst>
            </p:cNvPr>
            <p:cNvSpPr/>
            <p:nvPr/>
          </p:nvSpPr>
          <p:spPr>
            <a:xfrm flipV="1">
              <a:off x="22025727" y="1236993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8" name="Arrow: Down 186">
              <a:extLst>
                <a:ext uri="{FF2B5EF4-FFF2-40B4-BE49-F238E27FC236}">
                  <a16:creationId xmlns:a16="http://schemas.microsoft.com/office/drawing/2014/main" id="{01296F7D-45DD-4FB6-9854-7F8A8E469CDB}"/>
                </a:ext>
              </a:extLst>
            </p:cNvPr>
            <p:cNvSpPr/>
            <p:nvPr/>
          </p:nvSpPr>
          <p:spPr>
            <a:xfrm flipV="1">
              <a:off x="22189323" y="1243017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9" name="Arrow: Down 187">
              <a:extLst>
                <a:ext uri="{FF2B5EF4-FFF2-40B4-BE49-F238E27FC236}">
                  <a16:creationId xmlns:a16="http://schemas.microsoft.com/office/drawing/2014/main" id="{FC55378C-6AC5-4971-8D2B-18CA6ADC006A}"/>
                </a:ext>
              </a:extLst>
            </p:cNvPr>
            <p:cNvSpPr/>
            <p:nvPr/>
          </p:nvSpPr>
          <p:spPr>
            <a:xfrm flipV="1">
              <a:off x="22536752" y="1256971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0" name="Arrow: Down 188">
              <a:extLst>
                <a:ext uri="{FF2B5EF4-FFF2-40B4-BE49-F238E27FC236}">
                  <a16:creationId xmlns:a16="http://schemas.microsoft.com/office/drawing/2014/main" id="{1DC4B388-F3D2-4BC1-BCA9-C3C4E1061715}"/>
                </a:ext>
              </a:extLst>
            </p:cNvPr>
            <p:cNvSpPr/>
            <p:nvPr/>
          </p:nvSpPr>
          <p:spPr>
            <a:xfrm flipV="1">
              <a:off x="22710467" y="1263217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Arrow: Down 189">
              <a:extLst>
                <a:ext uri="{FF2B5EF4-FFF2-40B4-BE49-F238E27FC236}">
                  <a16:creationId xmlns:a16="http://schemas.microsoft.com/office/drawing/2014/main" id="{7AC9D890-4E87-428D-9A93-5F74814EFF13}"/>
                </a:ext>
              </a:extLst>
            </p:cNvPr>
            <p:cNvSpPr/>
            <p:nvPr/>
          </p:nvSpPr>
          <p:spPr>
            <a:xfrm flipV="1">
              <a:off x="21494465" y="1217591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Arrow: Down 190">
              <a:extLst>
                <a:ext uri="{FF2B5EF4-FFF2-40B4-BE49-F238E27FC236}">
                  <a16:creationId xmlns:a16="http://schemas.microsoft.com/office/drawing/2014/main" id="{0F0529D3-A8FD-4A62-84C3-431B2CEFF734}"/>
                </a:ext>
              </a:extLst>
            </p:cNvPr>
            <p:cNvSpPr/>
            <p:nvPr/>
          </p:nvSpPr>
          <p:spPr>
            <a:xfrm flipV="1">
              <a:off x="21668179" y="1223947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3" name="Arrow: Down 191">
              <a:extLst>
                <a:ext uri="{FF2B5EF4-FFF2-40B4-BE49-F238E27FC236}">
                  <a16:creationId xmlns:a16="http://schemas.microsoft.com/office/drawing/2014/main" id="{97217251-7C63-429B-BCD3-010CD9DBBBB1}"/>
                </a:ext>
              </a:extLst>
            </p:cNvPr>
            <p:cNvSpPr/>
            <p:nvPr/>
          </p:nvSpPr>
          <p:spPr>
            <a:xfrm flipV="1">
              <a:off x="21841894" y="1203061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4" name="Arrow: Down 192">
              <a:extLst>
                <a:ext uri="{FF2B5EF4-FFF2-40B4-BE49-F238E27FC236}">
                  <a16:creationId xmlns:a16="http://schemas.microsoft.com/office/drawing/2014/main" id="{32495323-571F-4EDE-B439-45EDA5959383}"/>
                </a:ext>
              </a:extLst>
            </p:cNvPr>
            <p:cNvSpPr/>
            <p:nvPr/>
          </p:nvSpPr>
          <p:spPr>
            <a:xfrm flipV="1">
              <a:off x="22025727" y="1209174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5" name="Arrow: Down 193">
              <a:extLst>
                <a:ext uri="{FF2B5EF4-FFF2-40B4-BE49-F238E27FC236}">
                  <a16:creationId xmlns:a16="http://schemas.microsoft.com/office/drawing/2014/main" id="{8A4731B7-E33F-444C-812E-3B841B0F0179}"/>
                </a:ext>
              </a:extLst>
            </p:cNvPr>
            <p:cNvSpPr/>
            <p:nvPr/>
          </p:nvSpPr>
          <p:spPr>
            <a:xfrm flipV="1">
              <a:off x="22363038" y="1222463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6" name="Arrow: Down 194">
              <a:extLst>
                <a:ext uri="{FF2B5EF4-FFF2-40B4-BE49-F238E27FC236}">
                  <a16:creationId xmlns:a16="http://schemas.microsoft.com/office/drawing/2014/main" id="{30F7062A-79D0-4906-AD78-04D87F250056}"/>
                </a:ext>
              </a:extLst>
            </p:cNvPr>
            <p:cNvSpPr/>
            <p:nvPr/>
          </p:nvSpPr>
          <p:spPr>
            <a:xfrm flipV="1">
              <a:off x="22536752" y="1229152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7" name="Arrow: Down 195">
              <a:extLst>
                <a:ext uri="{FF2B5EF4-FFF2-40B4-BE49-F238E27FC236}">
                  <a16:creationId xmlns:a16="http://schemas.microsoft.com/office/drawing/2014/main" id="{2D5C1AF7-9FB0-4FAA-97B6-547D94945C40}"/>
                </a:ext>
              </a:extLst>
            </p:cNvPr>
            <p:cNvSpPr/>
            <p:nvPr/>
          </p:nvSpPr>
          <p:spPr>
            <a:xfrm flipV="1">
              <a:off x="22710467" y="1235398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8" name="Arrow: Down 196">
              <a:extLst>
                <a:ext uri="{FF2B5EF4-FFF2-40B4-BE49-F238E27FC236}">
                  <a16:creationId xmlns:a16="http://schemas.microsoft.com/office/drawing/2014/main" id="{8CE19416-64D2-4B2F-A3AF-60A913B39E56}"/>
                </a:ext>
              </a:extLst>
            </p:cNvPr>
            <p:cNvSpPr/>
            <p:nvPr/>
          </p:nvSpPr>
          <p:spPr>
            <a:xfrm flipV="1">
              <a:off x="22884180" y="1242397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9" name="Arrow: Down 197">
              <a:extLst>
                <a:ext uri="{FF2B5EF4-FFF2-40B4-BE49-F238E27FC236}">
                  <a16:creationId xmlns:a16="http://schemas.microsoft.com/office/drawing/2014/main" id="{795F9DAA-0986-401C-B8AE-9220D9138623}"/>
                </a:ext>
              </a:extLst>
            </p:cNvPr>
            <p:cNvSpPr/>
            <p:nvPr/>
          </p:nvSpPr>
          <p:spPr>
            <a:xfrm flipV="1">
              <a:off x="21494465" y="1189772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0" name="Arrow: Down 198">
              <a:extLst>
                <a:ext uri="{FF2B5EF4-FFF2-40B4-BE49-F238E27FC236}">
                  <a16:creationId xmlns:a16="http://schemas.microsoft.com/office/drawing/2014/main" id="{8B63E404-45E2-4E93-952A-911BA1595992}"/>
                </a:ext>
              </a:extLst>
            </p:cNvPr>
            <p:cNvSpPr/>
            <p:nvPr/>
          </p:nvSpPr>
          <p:spPr>
            <a:xfrm flipV="1">
              <a:off x="21668179" y="1196128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1" name="Arrow: Down 199">
              <a:extLst>
                <a:ext uri="{FF2B5EF4-FFF2-40B4-BE49-F238E27FC236}">
                  <a16:creationId xmlns:a16="http://schemas.microsoft.com/office/drawing/2014/main" id="{FDFE85E4-4BA5-4AA3-A835-FA3EC7A63CC0}"/>
                </a:ext>
              </a:extLst>
            </p:cNvPr>
            <p:cNvSpPr/>
            <p:nvPr/>
          </p:nvSpPr>
          <p:spPr>
            <a:xfrm flipV="1">
              <a:off x="21841649" y="1172939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Arrow: Down 200">
              <a:extLst>
                <a:ext uri="{FF2B5EF4-FFF2-40B4-BE49-F238E27FC236}">
                  <a16:creationId xmlns:a16="http://schemas.microsoft.com/office/drawing/2014/main" id="{E65913A9-0B4A-4DC0-84B7-2CEF18DFD6FE}"/>
                </a:ext>
              </a:extLst>
            </p:cNvPr>
            <p:cNvSpPr/>
            <p:nvPr/>
          </p:nvSpPr>
          <p:spPr>
            <a:xfrm flipV="1">
              <a:off x="22025482" y="1179052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3" name="Arrow: Down 201">
              <a:extLst>
                <a:ext uri="{FF2B5EF4-FFF2-40B4-BE49-F238E27FC236}">
                  <a16:creationId xmlns:a16="http://schemas.microsoft.com/office/drawing/2014/main" id="{262C47E6-DC56-41F1-8D7F-9DC7BEBFAC54}"/>
                </a:ext>
              </a:extLst>
            </p:cNvPr>
            <p:cNvSpPr/>
            <p:nvPr/>
          </p:nvSpPr>
          <p:spPr>
            <a:xfrm flipV="1">
              <a:off x="22189078" y="1185077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Arrow: Down 202">
              <a:extLst>
                <a:ext uri="{FF2B5EF4-FFF2-40B4-BE49-F238E27FC236}">
                  <a16:creationId xmlns:a16="http://schemas.microsoft.com/office/drawing/2014/main" id="{2B94C178-C150-40F4-8C14-6592CAFBF1E6}"/>
                </a:ext>
              </a:extLst>
            </p:cNvPr>
            <p:cNvSpPr/>
            <p:nvPr/>
          </p:nvSpPr>
          <p:spPr>
            <a:xfrm flipV="1">
              <a:off x="22362793" y="1192342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5" name="Arrow: Down 203">
              <a:extLst>
                <a:ext uri="{FF2B5EF4-FFF2-40B4-BE49-F238E27FC236}">
                  <a16:creationId xmlns:a16="http://schemas.microsoft.com/office/drawing/2014/main" id="{2935C7E1-30A0-445F-B6C1-84035F0BC7DF}"/>
                </a:ext>
              </a:extLst>
            </p:cNvPr>
            <p:cNvSpPr/>
            <p:nvPr/>
          </p:nvSpPr>
          <p:spPr>
            <a:xfrm flipV="1">
              <a:off x="22536508" y="1199030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Arrow: Down 204">
              <a:extLst>
                <a:ext uri="{FF2B5EF4-FFF2-40B4-BE49-F238E27FC236}">
                  <a16:creationId xmlns:a16="http://schemas.microsoft.com/office/drawing/2014/main" id="{37514BF0-554F-46F9-8A00-EBFD01BB0DF5}"/>
                </a:ext>
              </a:extLst>
            </p:cNvPr>
            <p:cNvSpPr/>
            <p:nvPr/>
          </p:nvSpPr>
          <p:spPr>
            <a:xfrm flipV="1">
              <a:off x="22710222" y="1205276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7" name="Arrow: Down 205">
              <a:extLst>
                <a:ext uri="{FF2B5EF4-FFF2-40B4-BE49-F238E27FC236}">
                  <a16:creationId xmlns:a16="http://schemas.microsoft.com/office/drawing/2014/main" id="{E9BFF0DB-0FB1-4F4F-9519-92D9A0D45744}"/>
                </a:ext>
              </a:extLst>
            </p:cNvPr>
            <p:cNvSpPr/>
            <p:nvPr/>
          </p:nvSpPr>
          <p:spPr>
            <a:xfrm flipV="1">
              <a:off x="22883936" y="1212275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8" name="Arrow: Down 206">
              <a:extLst>
                <a:ext uri="{FF2B5EF4-FFF2-40B4-BE49-F238E27FC236}">
                  <a16:creationId xmlns:a16="http://schemas.microsoft.com/office/drawing/2014/main" id="{C2D20A20-766C-46D7-92C6-AD41E5B89CBF}"/>
                </a:ext>
              </a:extLst>
            </p:cNvPr>
            <p:cNvSpPr/>
            <p:nvPr/>
          </p:nvSpPr>
          <p:spPr>
            <a:xfrm flipV="1">
              <a:off x="21494220" y="1159651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9" name="Arrow: Down 207">
              <a:extLst>
                <a:ext uri="{FF2B5EF4-FFF2-40B4-BE49-F238E27FC236}">
                  <a16:creationId xmlns:a16="http://schemas.microsoft.com/office/drawing/2014/main" id="{23551745-9FBF-4E5B-959A-78A0EB08EB36}"/>
                </a:ext>
              </a:extLst>
            </p:cNvPr>
            <p:cNvSpPr/>
            <p:nvPr/>
          </p:nvSpPr>
          <p:spPr>
            <a:xfrm flipV="1">
              <a:off x="21845772" y="1141554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0" name="Arrow: Down 208">
              <a:extLst>
                <a:ext uri="{FF2B5EF4-FFF2-40B4-BE49-F238E27FC236}">
                  <a16:creationId xmlns:a16="http://schemas.microsoft.com/office/drawing/2014/main" id="{F0AD6103-10BC-4D0F-8079-8077A24B7C26}"/>
                </a:ext>
              </a:extLst>
            </p:cNvPr>
            <p:cNvSpPr/>
            <p:nvPr/>
          </p:nvSpPr>
          <p:spPr>
            <a:xfrm flipV="1">
              <a:off x="22029605" y="1147668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1" name="Arrow: Down 209">
              <a:extLst>
                <a:ext uri="{FF2B5EF4-FFF2-40B4-BE49-F238E27FC236}">
                  <a16:creationId xmlns:a16="http://schemas.microsoft.com/office/drawing/2014/main" id="{96810A34-6711-4BB3-BEFC-BC6EB5962E70}"/>
                </a:ext>
              </a:extLst>
            </p:cNvPr>
            <p:cNvSpPr/>
            <p:nvPr/>
          </p:nvSpPr>
          <p:spPr>
            <a:xfrm flipV="1">
              <a:off x="22366916" y="1160957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2" name="Arrow: Down 210">
              <a:extLst>
                <a:ext uri="{FF2B5EF4-FFF2-40B4-BE49-F238E27FC236}">
                  <a16:creationId xmlns:a16="http://schemas.microsoft.com/office/drawing/2014/main" id="{C5D18C71-9D24-4BE9-8140-6D774B36F37B}"/>
                </a:ext>
              </a:extLst>
            </p:cNvPr>
            <p:cNvSpPr/>
            <p:nvPr/>
          </p:nvSpPr>
          <p:spPr>
            <a:xfrm flipV="1">
              <a:off x="22540630" y="1167646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3" name="Arrow: Down 211">
              <a:extLst>
                <a:ext uri="{FF2B5EF4-FFF2-40B4-BE49-F238E27FC236}">
                  <a16:creationId xmlns:a16="http://schemas.microsoft.com/office/drawing/2014/main" id="{86D35018-9221-4945-BC0C-ACE5A3E8E671}"/>
                </a:ext>
              </a:extLst>
            </p:cNvPr>
            <p:cNvSpPr/>
            <p:nvPr/>
          </p:nvSpPr>
          <p:spPr>
            <a:xfrm flipV="1">
              <a:off x="22714345" y="1173892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4" name="Arrow: Down 212">
              <a:extLst>
                <a:ext uri="{FF2B5EF4-FFF2-40B4-BE49-F238E27FC236}">
                  <a16:creationId xmlns:a16="http://schemas.microsoft.com/office/drawing/2014/main" id="{8FCCD80B-4E2D-48FD-8102-700D8FDCA0CF}"/>
                </a:ext>
              </a:extLst>
            </p:cNvPr>
            <p:cNvSpPr/>
            <p:nvPr/>
          </p:nvSpPr>
          <p:spPr>
            <a:xfrm flipV="1">
              <a:off x="22888059" y="1180891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5" name="Arrow: Down 213">
              <a:extLst>
                <a:ext uri="{FF2B5EF4-FFF2-40B4-BE49-F238E27FC236}">
                  <a16:creationId xmlns:a16="http://schemas.microsoft.com/office/drawing/2014/main" id="{BAD520D5-2477-49ED-9E60-C3AA032D46CF}"/>
                </a:ext>
              </a:extLst>
            </p:cNvPr>
            <p:cNvSpPr/>
            <p:nvPr/>
          </p:nvSpPr>
          <p:spPr>
            <a:xfrm flipV="1">
              <a:off x="21498343" y="1128266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6" name="Arrow: Down 214">
              <a:extLst>
                <a:ext uri="{FF2B5EF4-FFF2-40B4-BE49-F238E27FC236}">
                  <a16:creationId xmlns:a16="http://schemas.microsoft.com/office/drawing/2014/main" id="{B60DD352-18D8-4691-8118-C99412CD9943}"/>
                </a:ext>
              </a:extLst>
            </p:cNvPr>
            <p:cNvSpPr/>
            <p:nvPr/>
          </p:nvSpPr>
          <p:spPr>
            <a:xfrm flipV="1">
              <a:off x="21672057" y="1134622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7" name="Arrow: Down 215">
              <a:extLst>
                <a:ext uri="{FF2B5EF4-FFF2-40B4-BE49-F238E27FC236}">
                  <a16:creationId xmlns:a16="http://schemas.microsoft.com/office/drawing/2014/main" id="{E393640E-9467-47A6-8D7B-E531D7FC344D}"/>
                </a:ext>
              </a:extLst>
            </p:cNvPr>
            <p:cNvSpPr/>
            <p:nvPr/>
          </p:nvSpPr>
          <p:spPr>
            <a:xfrm flipV="1">
              <a:off x="22041458" y="1119960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8" name="Arrow: Down 216">
              <a:extLst>
                <a:ext uri="{FF2B5EF4-FFF2-40B4-BE49-F238E27FC236}">
                  <a16:creationId xmlns:a16="http://schemas.microsoft.com/office/drawing/2014/main" id="{78A7AD11-D2B1-4466-833B-2BEC926D6364}"/>
                </a:ext>
              </a:extLst>
            </p:cNvPr>
            <p:cNvSpPr/>
            <p:nvPr/>
          </p:nvSpPr>
          <p:spPr>
            <a:xfrm flipV="1">
              <a:off x="22205054" y="1125984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9" name="Arrow: Down 217">
              <a:extLst>
                <a:ext uri="{FF2B5EF4-FFF2-40B4-BE49-F238E27FC236}">
                  <a16:creationId xmlns:a16="http://schemas.microsoft.com/office/drawing/2014/main" id="{254A1AC6-F1E9-40DE-9AA1-7E37FF4195DA}"/>
                </a:ext>
              </a:extLst>
            </p:cNvPr>
            <p:cNvSpPr/>
            <p:nvPr/>
          </p:nvSpPr>
          <p:spPr>
            <a:xfrm flipV="1">
              <a:off x="22378768" y="1133249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0" name="Arrow: Down 218">
              <a:extLst>
                <a:ext uri="{FF2B5EF4-FFF2-40B4-BE49-F238E27FC236}">
                  <a16:creationId xmlns:a16="http://schemas.microsoft.com/office/drawing/2014/main" id="{01EB8106-E9DA-4489-88E0-F73521687391}"/>
                </a:ext>
              </a:extLst>
            </p:cNvPr>
            <p:cNvSpPr/>
            <p:nvPr/>
          </p:nvSpPr>
          <p:spPr>
            <a:xfrm flipV="1">
              <a:off x="22552483" y="1139938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1" name="Arrow: Down 219">
              <a:extLst>
                <a:ext uri="{FF2B5EF4-FFF2-40B4-BE49-F238E27FC236}">
                  <a16:creationId xmlns:a16="http://schemas.microsoft.com/office/drawing/2014/main" id="{1D1C030C-BF99-438B-A90A-CC5696363E17}"/>
                </a:ext>
              </a:extLst>
            </p:cNvPr>
            <p:cNvSpPr/>
            <p:nvPr/>
          </p:nvSpPr>
          <p:spPr>
            <a:xfrm flipV="1">
              <a:off x="22899911" y="1153183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2" name="Arrow: Down 220">
              <a:extLst>
                <a:ext uri="{FF2B5EF4-FFF2-40B4-BE49-F238E27FC236}">
                  <a16:creationId xmlns:a16="http://schemas.microsoft.com/office/drawing/2014/main" id="{9907E2CD-90B4-4854-BB96-AA6FACE80398}"/>
                </a:ext>
              </a:extLst>
            </p:cNvPr>
            <p:cNvSpPr/>
            <p:nvPr/>
          </p:nvSpPr>
          <p:spPr>
            <a:xfrm flipV="1">
              <a:off x="21510195" y="1100558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3" name="Arrow: Down 221">
              <a:extLst>
                <a:ext uri="{FF2B5EF4-FFF2-40B4-BE49-F238E27FC236}">
                  <a16:creationId xmlns:a16="http://schemas.microsoft.com/office/drawing/2014/main" id="{A56FC4AF-7CC7-4632-BCEC-B35A80D2F30C}"/>
                </a:ext>
              </a:extLst>
            </p:cNvPr>
            <p:cNvSpPr/>
            <p:nvPr/>
          </p:nvSpPr>
          <p:spPr>
            <a:xfrm flipV="1">
              <a:off x="21683910" y="1106914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" name="Arrow: Down 222">
              <a:extLst>
                <a:ext uri="{FF2B5EF4-FFF2-40B4-BE49-F238E27FC236}">
                  <a16:creationId xmlns:a16="http://schemas.microsoft.com/office/drawing/2014/main" id="{C62C6A5A-4158-44C6-A360-ABF8242E05E3}"/>
                </a:ext>
              </a:extLst>
            </p:cNvPr>
            <p:cNvSpPr/>
            <p:nvPr/>
          </p:nvSpPr>
          <p:spPr>
            <a:xfrm flipV="1">
              <a:off x="21857625" y="1086194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5" name="Arrow: Down 223">
              <a:extLst>
                <a:ext uri="{FF2B5EF4-FFF2-40B4-BE49-F238E27FC236}">
                  <a16:creationId xmlns:a16="http://schemas.microsoft.com/office/drawing/2014/main" id="{54393967-EC67-4735-9C82-B57B91DAD456}"/>
                </a:ext>
              </a:extLst>
            </p:cNvPr>
            <p:cNvSpPr/>
            <p:nvPr/>
          </p:nvSpPr>
          <p:spPr>
            <a:xfrm flipV="1">
              <a:off x="22205054" y="1098332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6" name="Arrow: Down 224">
              <a:extLst>
                <a:ext uri="{FF2B5EF4-FFF2-40B4-BE49-F238E27FC236}">
                  <a16:creationId xmlns:a16="http://schemas.microsoft.com/office/drawing/2014/main" id="{B53686FB-4FFB-4984-935A-54A2710C0F63}"/>
                </a:ext>
              </a:extLst>
            </p:cNvPr>
            <p:cNvSpPr/>
            <p:nvPr/>
          </p:nvSpPr>
          <p:spPr>
            <a:xfrm flipV="1">
              <a:off x="22378768" y="1105596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7" name="Arrow: Down 225">
              <a:extLst>
                <a:ext uri="{FF2B5EF4-FFF2-40B4-BE49-F238E27FC236}">
                  <a16:creationId xmlns:a16="http://schemas.microsoft.com/office/drawing/2014/main" id="{95E5A732-CC53-4BC7-98A2-CEC02D9C1466}"/>
                </a:ext>
              </a:extLst>
            </p:cNvPr>
            <p:cNvSpPr/>
            <p:nvPr/>
          </p:nvSpPr>
          <p:spPr>
            <a:xfrm flipV="1">
              <a:off x="22552483" y="1112285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8" name="Arrow: Down 226">
              <a:extLst>
                <a:ext uri="{FF2B5EF4-FFF2-40B4-BE49-F238E27FC236}">
                  <a16:creationId xmlns:a16="http://schemas.microsoft.com/office/drawing/2014/main" id="{B703AF70-1284-43D2-9C79-9E5F767C080B}"/>
                </a:ext>
              </a:extLst>
            </p:cNvPr>
            <p:cNvSpPr/>
            <p:nvPr/>
          </p:nvSpPr>
          <p:spPr>
            <a:xfrm flipV="1">
              <a:off x="22726198" y="1118531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9" name="Arrow: Down 227">
              <a:extLst>
                <a:ext uri="{FF2B5EF4-FFF2-40B4-BE49-F238E27FC236}">
                  <a16:creationId xmlns:a16="http://schemas.microsoft.com/office/drawing/2014/main" id="{57FEEE4F-CFD2-45EB-9CE9-8D5FBB3C6028}"/>
                </a:ext>
              </a:extLst>
            </p:cNvPr>
            <p:cNvSpPr/>
            <p:nvPr/>
          </p:nvSpPr>
          <p:spPr>
            <a:xfrm flipV="1">
              <a:off x="22899911" y="1125530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0" name="Arrow: Down 228">
              <a:extLst>
                <a:ext uri="{FF2B5EF4-FFF2-40B4-BE49-F238E27FC236}">
                  <a16:creationId xmlns:a16="http://schemas.microsoft.com/office/drawing/2014/main" id="{B6942DB4-6035-4C90-9A4A-E3883BE8D387}"/>
                </a:ext>
              </a:extLst>
            </p:cNvPr>
            <p:cNvSpPr/>
            <p:nvPr/>
          </p:nvSpPr>
          <p:spPr>
            <a:xfrm flipV="1">
              <a:off x="21510195" y="1072906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1" name="Arrow: Down 229">
              <a:extLst>
                <a:ext uri="{FF2B5EF4-FFF2-40B4-BE49-F238E27FC236}">
                  <a16:creationId xmlns:a16="http://schemas.microsoft.com/office/drawing/2014/main" id="{50675153-EF49-40CD-955D-4DF5F7D4AF67}"/>
                </a:ext>
              </a:extLst>
            </p:cNvPr>
            <p:cNvSpPr/>
            <p:nvPr/>
          </p:nvSpPr>
          <p:spPr>
            <a:xfrm>
              <a:off x="22033816" y="10935361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2" name="Arrow: Down 230">
              <a:extLst>
                <a:ext uri="{FF2B5EF4-FFF2-40B4-BE49-F238E27FC236}">
                  <a16:creationId xmlns:a16="http://schemas.microsoft.com/office/drawing/2014/main" id="{EFF71874-9A25-41B1-B657-6E27880C6691}"/>
                </a:ext>
              </a:extLst>
            </p:cNvPr>
            <p:cNvSpPr/>
            <p:nvPr/>
          </p:nvSpPr>
          <p:spPr>
            <a:xfrm>
              <a:off x="22362792" y="1251323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3" name="Arrow: Down 231">
              <a:extLst>
                <a:ext uri="{FF2B5EF4-FFF2-40B4-BE49-F238E27FC236}">
                  <a16:creationId xmlns:a16="http://schemas.microsoft.com/office/drawing/2014/main" id="{61B401A7-F5BF-4205-9F48-94855464EFA2}"/>
                </a:ext>
              </a:extLst>
            </p:cNvPr>
            <p:cNvSpPr/>
            <p:nvPr/>
          </p:nvSpPr>
          <p:spPr>
            <a:xfrm>
              <a:off x="22195671" y="1157790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4" name="Arrow: Down 232">
              <a:extLst>
                <a:ext uri="{FF2B5EF4-FFF2-40B4-BE49-F238E27FC236}">
                  <a16:creationId xmlns:a16="http://schemas.microsoft.com/office/drawing/2014/main" id="{4351A319-566A-4850-8F8C-7D4F8ABC5CB0}"/>
                </a:ext>
              </a:extLst>
            </p:cNvPr>
            <p:cNvSpPr/>
            <p:nvPr/>
          </p:nvSpPr>
          <p:spPr>
            <a:xfrm>
              <a:off x="22182850" y="12180113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5" name="Arrow: Down 233">
              <a:extLst>
                <a:ext uri="{FF2B5EF4-FFF2-40B4-BE49-F238E27FC236}">
                  <a16:creationId xmlns:a16="http://schemas.microsoft.com/office/drawing/2014/main" id="{691B9C3D-6B4F-4EB0-94C9-D597E5E7AE76}"/>
                </a:ext>
              </a:extLst>
            </p:cNvPr>
            <p:cNvSpPr/>
            <p:nvPr/>
          </p:nvSpPr>
          <p:spPr>
            <a:xfrm>
              <a:off x="21669831" y="11662507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6" name="Arrow: Down 234">
              <a:extLst>
                <a:ext uri="{FF2B5EF4-FFF2-40B4-BE49-F238E27FC236}">
                  <a16:creationId xmlns:a16="http://schemas.microsoft.com/office/drawing/2014/main" id="{D0936BDB-6A6D-44CF-8B9C-C77C538CBE3F}"/>
                </a:ext>
              </a:extLst>
            </p:cNvPr>
            <p:cNvSpPr/>
            <p:nvPr/>
          </p:nvSpPr>
          <p:spPr>
            <a:xfrm>
              <a:off x="21841678" y="11146335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7" name="Arrow: Down 235">
              <a:extLst>
                <a:ext uri="{FF2B5EF4-FFF2-40B4-BE49-F238E27FC236}">
                  <a16:creationId xmlns:a16="http://schemas.microsoft.com/office/drawing/2014/main" id="{4CAE45CC-3707-40CC-8436-7EE7160E7F2A}"/>
                </a:ext>
              </a:extLst>
            </p:cNvPr>
            <p:cNvSpPr/>
            <p:nvPr/>
          </p:nvSpPr>
          <p:spPr>
            <a:xfrm>
              <a:off x="21681848" y="1080402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8" name="Arrow: Down 236">
              <a:extLst>
                <a:ext uri="{FF2B5EF4-FFF2-40B4-BE49-F238E27FC236}">
                  <a16:creationId xmlns:a16="http://schemas.microsoft.com/office/drawing/2014/main" id="{238339C1-10BD-49F3-86C4-2D6990519361}"/>
                </a:ext>
              </a:extLst>
            </p:cNvPr>
            <p:cNvSpPr/>
            <p:nvPr/>
          </p:nvSpPr>
          <p:spPr>
            <a:xfrm>
              <a:off x="22876807" y="1270039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9" name="Arrow: Down 237">
              <a:extLst>
                <a:ext uri="{FF2B5EF4-FFF2-40B4-BE49-F238E27FC236}">
                  <a16:creationId xmlns:a16="http://schemas.microsoft.com/office/drawing/2014/main" id="{7C8221B0-A2CA-4DF7-B157-47CBE0125C52}"/>
                </a:ext>
              </a:extLst>
            </p:cNvPr>
            <p:cNvSpPr/>
            <p:nvPr/>
          </p:nvSpPr>
          <p:spPr>
            <a:xfrm>
              <a:off x="22730224" y="1147502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0" name="Arrow: Down 238">
              <a:extLst>
                <a:ext uri="{FF2B5EF4-FFF2-40B4-BE49-F238E27FC236}">
                  <a16:creationId xmlns:a16="http://schemas.microsoft.com/office/drawing/2014/main" id="{ADEE6A0D-42F2-4906-9EDE-2B9D5564982D}"/>
                </a:ext>
              </a:extLst>
            </p:cNvPr>
            <p:cNvSpPr/>
            <p:nvPr/>
          </p:nvSpPr>
          <p:spPr>
            <a:xfrm>
              <a:off x="23243366" y="1117235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1" name="Arrow: Down 239">
              <a:extLst>
                <a:ext uri="{FF2B5EF4-FFF2-40B4-BE49-F238E27FC236}">
                  <a16:creationId xmlns:a16="http://schemas.microsoft.com/office/drawing/2014/main" id="{6F18BD7C-272F-49BD-864C-2C1CDD614536}"/>
                </a:ext>
              </a:extLst>
            </p:cNvPr>
            <p:cNvSpPr/>
            <p:nvPr/>
          </p:nvSpPr>
          <p:spPr>
            <a:xfrm>
              <a:off x="23243075" y="12644349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2" name="Arrow: Down 240">
              <a:extLst>
                <a:ext uri="{FF2B5EF4-FFF2-40B4-BE49-F238E27FC236}">
                  <a16:creationId xmlns:a16="http://schemas.microsoft.com/office/drawing/2014/main" id="{2191482B-96B4-4587-A6D4-7B56F499623B}"/>
                </a:ext>
              </a:extLst>
            </p:cNvPr>
            <p:cNvSpPr/>
            <p:nvPr/>
          </p:nvSpPr>
          <p:spPr>
            <a:xfrm>
              <a:off x="23736213" y="11888868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3" name="Arrow: Down 241">
              <a:extLst>
                <a:ext uri="{FF2B5EF4-FFF2-40B4-BE49-F238E27FC236}">
                  <a16:creationId xmlns:a16="http://schemas.microsoft.com/office/drawing/2014/main" id="{7BD20D0A-EF82-47AC-BAF2-479FEF6104B0}"/>
                </a:ext>
              </a:extLst>
            </p:cNvPr>
            <p:cNvSpPr/>
            <p:nvPr/>
          </p:nvSpPr>
          <p:spPr>
            <a:xfrm>
              <a:off x="23411475" y="1170636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4" name="Arrow: Down 242">
              <a:extLst>
                <a:ext uri="{FF2B5EF4-FFF2-40B4-BE49-F238E27FC236}">
                  <a16:creationId xmlns:a16="http://schemas.microsoft.com/office/drawing/2014/main" id="{E3F258B0-7346-41F2-91C6-0D93126700EF}"/>
                </a:ext>
              </a:extLst>
            </p:cNvPr>
            <p:cNvSpPr/>
            <p:nvPr/>
          </p:nvSpPr>
          <p:spPr>
            <a:xfrm>
              <a:off x="23569818" y="12247897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5" name="Arrow: Down 243">
              <a:extLst>
                <a:ext uri="{FF2B5EF4-FFF2-40B4-BE49-F238E27FC236}">
                  <a16:creationId xmlns:a16="http://schemas.microsoft.com/office/drawing/2014/main" id="{846BB9F8-6311-4E78-908F-D317987FED0F}"/>
                </a:ext>
              </a:extLst>
            </p:cNvPr>
            <p:cNvSpPr/>
            <p:nvPr/>
          </p:nvSpPr>
          <p:spPr>
            <a:xfrm>
              <a:off x="24397599" y="1072816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6" name="Arrow: Down 244">
              <a:extLst>
                <a:ext uri="{FF2B5EF4-FFF2-40B4-BE49-F238E27FC236}">
                  <a16:creationId xmlns:a16="http://schemas.microsoft.com/office/drawing/2014/main" id="{0E03BFDA-B693-4912-BD20-4B57FCD25F9D}"/>
                </a:ext>
              </a:extLst>
            </p:cNvPr>
            <p:cNvSpPr/>
            <p:nvPr/>
          </p:nvSpPr>
          <p:spPr>
            <a:xfrm>
              <a:off x="24068221" y="1116273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7" name="Arrow: Down 245">
              <a:extLst>
                <a:ext uri="{FF2B5EF4-FFF2-40B4-BE49-F238E27FC236}">
                  <a16:creationId xmlns:a16="http://schemas.microsoft.com/office/drawing/2014/main" id="{10DA9769-F22D-4EA2-B017-D624C1B24B95}"/>
                </a:ext>
              </a:extLst>
            </p:cNvPr>
            <p:cNvSpPr/>
            <p:nvPr/>
          </p:nvSpPr>
          <p:spPr>
            <a:xfrm>
              <a:off x="24237768" y="11984319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8" name="Arrow: Down 246">
              <a:extLst>
                <a:ext uri="{FF2B5EF4-FFF2-40B4-BE49-F238E27FC236}">
                  <a16:creationId xmlns:a16="http://schemas.microsoft.com/office/drawing/2014/main" id="{E8936449-0CEF-4902-9B1E-2444A8F8C001}"/>
                </a:ext>
              </a:extLst>
            </p:cNvPr>
            <p:cNvSpPr/>
            <p:nvPr/>
          </p:nvSpPr>
          <p:spPr>
            <a:xfrm>
              <a:off x="24072152" y="12327406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45">
                <a:extLst>
                  <a:ext uri="{FF2B5EF4-FFF2-40B4-BE49-F238E27FC236}">
                    <a16:creationId xmlns:a16="http://schemas.microsoft.com/office/drawing/2014/main" id="{F569B936-0D9C-4ED1-8E97-26A2ADDFFFA8}"/>
                  </a:ext>
                </a:extLst>
              </p:cNvPr>
              <p:cNvSpPr txBox="1"/>
              <p:nvPr/>
            </p:nvSpPr>
            <p:spPr>
              <a:xfrm>
                <a:off x="232618" y="1139884"/>
                <a:ext cx="331236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aseline="30000" dirty="0">
                    <a:solidFill>
                      <a:schemeClr val="accent2"/>
                    </a:solidFill>
                  </a:rPr>
                  <a:t>129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Xe:</a:t>
                </a:r>
              </a:p>
              <a:p>
                <a:r>
                  <a:rPr lang="en-US" sz="2800" i="0" dirty="0"/>
                  <a:t>-Long relaxation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00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smtClean="0">
                        <a:latin typeface="Cambria Math" panose="02040503050406030204" pitchFamily="18" charset="0"/>
                      </a:rPr>
                      <m:t>≈1000 </m:t>
                    </m:r>
                  </m:oMath>
                </a14:m>
                <a:r>
                  <a:rPr lang="en-US" sz="2000" i="0" dirty="0"/>
                  <a:t>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00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000" i="0" dirty="0"/>
                  <a:t> hours when frozen</a:t>
                </a:r>
              </a:p>
              <a:p>
                <a:r>
                  <a:rPr lang="en-US" sz="2800" dirty="0"/>
                  <a:t>-High spin density</a:t>
                </a:r>
              </a:p>
              <a:p>
                <a:r>
                  <a:rPr lang="en-US" sz="2000" i="0" dirty="0"/>
                  <a:t>Liquid at 170 K</a:t>
                </a:r>
              </a:p>
            </p:txBody>
          </p:sp>
        </mc:Choice>
        <mc:Fallback xmlns="">
          <p:sp>
            <p:nvSpPr>
              <p:cNvPr id="10" name="TextBox 1045">
                <a:extLst>
                  <a:ext uri="{FF2B5EF4-FFF2-40B4-BE49-F238E27FC236}">
                    <a16:creationId xmlns:a16="http://schemas.microsoft.com/office/drawing/2014/main" id="{F569B936-0D9C-4ED1-8E97-26A2ADDFF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18" y="1139884"/>
                <a:ext cx="3312367" cy="2308324"/>
              </a:xfrm>
              <a:prstGeom prst="rect">
                <a:avLst/>
              </a:prstGeom>
              <a:blipFill>
                <a:blip r:embed="rId5"/>
                <a:stretch>
                  <a:fillRect l="-3676" t="-2639" r="-3860" b="-36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0">
            <a:extLst>
              <a:ext uri="{FF2B5EF4-FFF2-40B4-BE49-F238E27FC236}">
                <a16:creationId xmlns:a16="http://schemas.microsoft.com/office/drawing/2014/main" id="{332F982D-223F-088C-2237-1AEB385EB9BB}"/>
              </a:ext>
            </a:extLst>
          </p:cNvPr>
          <p:cNvCxnSpPr>
            <a:cxnSpLocks/>
          </p:cNvCxnSpPr>
          <p:nvPr/>
        </p:nvCxnSpPr>
        <p:spPr>
          <a:xfrm>
            <a:off x="5087888" y="2257307"/>
            <a:ext cx="0" cy="7470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Explosion: 14 Points 12">
            <a:extLst>
              <a:ext uri="{FF2B5EF4-FFF2-40B4-BE49-F238E27FC236}">
                <a16:creationId xmlns:a16="http://schemas.microsoft.com/office/drawing/2014/main" id="{89B759C2-C9BC-BEDB-6CFB-162088CC2E00}"/>
              </a:ext>
            </a:extLst>
          </p:cNvPr>
          <p:cNvSpPr/>
          <p:nvPr/>
        </p:nvSpPr>
        <p:spPr>
          <a:xfrm>
            <a:off x="5576451" y="2089659"/>
            <a:ext cx="1431806" cy="1012076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10</a:t>
            </a:r>
            <a:r>
              <a:rPr lang="en-US" sz="2000" baseline="30000" dirty="0"/>
              <a:t>6</a:t>
            </a:r>
            <a:endParaRPr lang="en-DE" sz="2000" baseline="300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0A76F15-5680-9D63-3093-37E14D69E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258" y="836712"/>
            <a:ext cx="3011301" cy="4411805"/>
          </a:xfrm>
          <a:prstGeom prst="rect">
            <a:avLst/>
          </a:prstGeom>
        </p:spPr>
      </p:pic>
      <p:sp>
        <p:nvSpPr>
          <p:cNvPr id="11" name="TextBox 1045">
            <a:extLst>
              <a:ext uri="{FF2B5EF4-FFF2-40B4-BE49-F238E27FC236}">
                <a16:creationId xmlns:a16="http://schemas.microsoft.com/office/drawing/2014/main" id="{B7465EA5-D5BE-9BBB-251D-FE59A67D3BFE}"/>
              </a:ext>
            </a:extLst>
          </p:cNvPr>
          <p:cNvSpPr txBox="1"/>
          <p:nvPr/>
        </p:nvSpPr>
        <p:spPr>
          <a:xfrm>
            <a:off x="1127448" y="3902292"/>
            <a:ext cx="135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aseline="30000" dirty="0"/>
              <a:t>129</a:t>
            </a:r>
            <a:r>
              <a:rPr lang="en-US" sz="3600" dirty="0"/>
              <a:t>Xe</a:t>
            </a:r>
          </a:p>
        </p:txBody>
      </p:sp>
      <p:pic>
        <p:nvPicPr>
          <p:cNvPr id="133" name="Image 132">
            <a:extLst>
              <a:ext uri="{FF2B5EF4-FFF2-40B4-BE49-F238E27FC236}">
                <a16:creationId xmlns:a16="http://schemas.microsoft.com/office/drawing/2014/main" id="{FCDF9507-8E08-3DF1-A078-FC92E5105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808" y="4077072"/>
            <a:ext cx="3395453" cy="2434636"/>
          </a:xfrm>
          <a:prstGeom prst="rect">
            <a:avLst/>
          </a:prstGeom>
        </p:spPr>
      </p:pic>
      <p:sp>
        <p:nvSpPr>
          <p:cNvPr id="12" name="슬라이드 번호 개체 틀 14">
            <a:extLst>
              <a:ext uri="{FF2B5EF4-FFF2-40B4-BE49-F238E27FC236}">
                <a16:creationId xmlns:a16="http://schemas.microsoft.com/office/drawing/2014/main" id="{0789AE8F-A5A1-B506-1F09-FA959E72E722}"/>
              </a:ext>
            </a:extLst>
          </p:cNvPr>
          <p:cNvSpPr txBox="1">
            <a:spLocks/>
          </p:cNvSpPr>
          <p:nvPr/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18</a:t>
            </a:fld>
            <a:endParaRPr kumimoji="1" lang="ko-Kore-KR" alt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5AD9B8-920C-6D2C-6A85-87F53A6F0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86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77814C-C9DE-F323-4035-BCF3757A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Sample</a:t>
            </a:r>
            <a:r>
              <a:rPr lang="fr-FR" dirty="0"/>
              <a:t>: </a:t>
            </a:r>
            <a:r>
              <a:rPr lang="fr-FR" dirty="0" err="1"/>
              <a:t>hyperpolarized</a:t>
            </a:r>
            <a:r>
              <a:rPr lang="fr-FR" dirty="0"/>
              <a:t> </a:t>
            </a:r>
            <a:r>
              <a:rPr lang="en-US" baseline="30000" dirty="0"/>
              <a:t>129</a:t>
            </a:r>
            <a:r>
              <a:rPr lang="en-US" dirty="0"/>
              <a:t>Xe</a:t>
            </a:r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121853DA-D6BC-D9FF-6B00-48575819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19</a:t>
            </a:fld>
            <a:endParaRPr kumimoji="1" lang="ko-Kore-KR" altLang="en-US"/>
          </a:p>
        </p:txBody>
      </p:sp>
      <p:sp>
        <p:nvSpPr>
          <p:cNvPr id="13" name="날짜 개체 틀 12">
            <a:extLst>
              <a:ext uri="{FF2B5EF4-FFF2-40B4-BE49-F238E27FC236}">
                <a16:creationId xmlns:a16="http://schemas.microsoft.com/office/drawing/2014/main" id="{214F389E-E1DF-0A64-99A8-2BF18519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fr-FR" altLang="ko-KR"/>
              <a:t>25.09.25</a:t>
            </a:r>
            <a:endParaRPr kumimoji="1" lang="ko-Kore-KR" alt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546D0BF-6FB5-2315-1A9F-B2F7E125D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49379" y="4014827"/>
            <a:ext cx="4827917" cy="251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C1516E5-B3AE-2B8D-BF4A-21A196AA9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91344" y="1352513"/>
            <a:ext cx="4943986" cy="256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19141D-3D6D-771B-4FF3-55CD1C566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  <p:pic>
        <p:nvPicPr>
          <p:cNvPr id="16" name="Picture 41" descr="A close-up of a tube&#10;&#10;AI-generated content may be incorrect.">
            <a:extLst>
              <a:ext uri="{FF2B5EF4-FFF2-40B4-BE49-F238E27FC236}">
                <a16:creationId xmlns:a16="http://schemas.microsoft.com/office/drawing/2014/main" id="{E6BCEB11-55CC-A208-17A3-49E10D0FF4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40674">
            <a:off x="7129739" y="3114451"/>
            <a:ext cx="3127648" cy="234573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60335DA-7BEF-F839-6814-7089403C1010}"/>
              </a:ext>
            </a:extLst>
          </p:cNvPr>
          <p:cNvSpPr txBox="1"/>
          <p:nvPr/>
        </p:nvSpPr>
        <p:spPr>
          <a:xfrm>
            <a:off x="4688" y="986927"/>
            <a:ext cx="5727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Signal of </a:t>
            </a:r>
            <a:r>
              <a:rPr lang="fr-FR" sz="2400" dirty="0" err="1"/>
              <a:t>hyperpolarized</a:t>
            </a:r>
            <a:r>
              <a:rPr lang="fr-FR" sz="2400" dirty="0"/>
              <a:t> </a:t>
            </a:r>
            <a:r>
              <a:rPr lang="en-US" sz="2400" baseline="30000" dirty="0"/>
              <a:t>129</a:t>
            </a:r>
            <a:r>
              <a:rPr lang="en-US" sz="2400" dirty="0"/>
              <a:t>Xe gas ZULF NMR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FA91EB-85C4-0DBC-B56F-C395D36B72A6}"/>
              </a:ext>
            </a:extLst>
          </p:cNvPr>
          <p:cNvSpPr txBox="1"/>
          <p:nvPr/>
        </p:nvSpPr>
        <p:spPr>
          <a:xfrm>
            <a:off x="6037900" y="1729861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Next </a:t>
            </a:r>
            <a:r>
              <a:rPr lang="fr-FR" sz="2400" dirty="0" err="1"/>
              <a:t>step</a:t>
            </a:r>
            <a:r>
              <a:rPr lang="fr-FR" sz="2400" dirty="0"/>
              <a:t>: transport &amp; </a:t>
            </a:r>
            <a:r>
              <a:rPr lang="fr-FR" sz="2400" dirty="0" err="1"/>
              <a:t>liquefaction</a:t>
            </a:r>
            <a:r>
              <a:rPr lang="fr-FR" sz="2400" dirty="0"/>
              <a:t> </a:t>
            </a:r>
            <a:r>
              <a:rPr lang="fr-FR" sz="2400" dirty="0" err="1"/>
              <a:t>inside</a:t>
            </a:r>
            <a:r>
              <a:rPr lang="fr-FR" sz="2400" dirty="0"/>
              <a:t> the </a:t>
            </a:r>
            <a:r>
              <a:rPr lang="fr-FR" sz="2400" dirty="0" err="1"/>
              <a:t>sample</a:t>
            </a:r>
            <a:r>
              <a:rPr lang="fr-FR" sz="2400" dirty="0"/>
              <a:t> </a:t>
            </a:r>
            <a:r>
              <a:rPr lang="fr-FR" sz="2400" dirty="0" err="1"/>
              <a:t>holder</a:t>
            </a:r>
            <a:r>
              <a:rPr lang="fr-FR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B4C6E41-0BC4-1CFE-3143-F1FB63A00EC4}"/>
                  </a:ext>
                </a:extLst>
              </p:cNvPr>
              <p:cNvSpPr txBox="1"/>
              <p:nvPr/>
            </p:nvSpPr>
            <p:spPr>
              <a:xfrm>
                <a:off x="3362166" y="1838306"/>
                <a:ext cx="1341526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𝑋𝑒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10%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B4C6E41-0BC4-1CFE-3143-F1FB63A00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166" y="1838306"/>
                <a:ext cx="134152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423E42FF-52A0-8E5B-FD13-F3DDCB26F9CA}"/>
              </a:ext>
            </a:extLst>
          </p:cNvPr>
          <p:cNvSpPr txBox="1"/>
          <p:nvPr/>
        </p:nvSpPr>
        <p:spPr>
          <a:xfrm>
            <a:off x="9192344" y="4509293"/>
            <a:ext cx="6627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/>
              <a:t>170K</a:t>
            </a:r>
          </a:p>
        </p:txBody>
      </p:sp>
    </p:spTree>
    <p:extLst>
      <p:ext uri="{BB962C8B-B14F-4D97-AF65-F5344CB8AC3E}">
        <p14:creationId xmlns:p14="http://schemas.microsoft.com/office/powerpoint/2010/main" val="326544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792FE-7C09-FBD2-341D-D2ACC203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4B98B-6BEA-37E9-4380-63A8F53C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pic>
        <p:nvPicPr>
          <p:cNvPr id="5" name="Picture 4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EA321D76-FA6C-FC6E-117E-BDFB6EFA2C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1"/>
          <a:stretch/>
        </p:blipFill>
        <p:spPr>
          <a:xfrm>
            <a:off x="4511824" y="666368"/>
            <a:ext cx="8030592" cy="5695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FBF7CB-6096-ABCE-DBC7-A1A753E2ADF7}"/>
              </a:ext>
            </a:extLst>
          </p:cNvPr>
          <p:cNvSpPr/>
          <p:nvPr/>
        </p:nvSpPr>
        <p:spPr bwMode="auto">
          <a:xfrm>
            <a:off x="4511824" y="685800"/>
            <a:ext cx="2772792" cy="56760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06BA17-A5F2-26F2-974C-A677B8C47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96" y="2503437"/>
            <a:ext cx="10972800" cy="4525963"/>
          </a:xfrm>
        </p:spPr>
        <p:txBody>
          <a:bodyPr/>
          <a:lstStyle/>
          <a:p>
            <a:r>
              <a:rPr lang="fr-FR" dirty="0"/>
              <a:t>Introduction</a:t>
            </a:r>
          </a:p>
          <a:p>
            <a:r>
              <a:rPr lang="fr-FR" dirty="0" err="1"/>
              <a:t>Status</a:t>
            </a:r>
            <a:r>
              <a:rPr lang="fr-FR" dirty="0"/>
              <a:t> of Low Field </a:t>
            </a:r>
            <a:r>
              <a:rPr lang="fr-FR" dirty="0" err="1"/>
              <a:t>CASPEr</a:t>
            </a:r>
            <a:endParaRPr lang="fr-FR" dirty="0"/>
          </a:p>
          <a:p>
            <a:r>
              <a:rPr lang="fr-FR" dirty="0" err="1"/>
              <a:t>Status</a:t>
            </a:r>
            <a:r>
              <a:rPr lang="fr-FR" dirty="0"/>
              <a:t> of High Field </a:t>
            </a:r>
            <a:r>
              <a:rPr lang="fr-FR" dirty="0" err="1"/>
              <a:t>CASPEr</a:t>
            </a:r>
            <a:endParaRPr lang="fr-FR" dirty="0"/>
          </a:p>
          <a:p>
            <a:r>
              <a:rPr lang="fr-FR" dirty="0" err="1"/>
              <a:t>Summary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슬라이드 번호 개체 틀 14">
            <a:extLst>
              <a:ext uri="{FF2B5EF4-FFF2-40B4-BE49-F238E27FC236}">
                <a16:creationId xmlns:a16="http://schemas.microsoft.com/office/drawing/2014/main" id="{7ADD96B3-471B-4AFD-5103-8E19755E99C2}"/>
              </a:ext>
            </a:extLst>
          </p:cNvPr>
          <p:cNvSpPr txBox="1">
            <a:spLocks/>
          </p:cNvSpPr>
          <p:nvPr/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2</a:t>
            </a:fld>
            <a:endParaRPr kumimoji="1" lang="ko-Kore-KR" alt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AC715F-97E9-C7CE-4919-54EF38FC7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4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DDD111-CDA5-E47C-6581-B2C949D18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40080" r="17696" b="9906"/>
          <a:stretch>
            <a:fillRect/>
          </a:stretch>
        </p:blipFill>
        <p:spPr>
          <a:xfrm>
            <a:off x="8623972" y="908720"/>
            <a:ext cx="6043831" cy="5266169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4C3980-A7AD-54DC-4FB9-F176258A1D85}"/>
              </a:ext>
            </a:extLst>
          </p:cNvPr>
          <p:cNvSpPr/>
          <p:nvPr/>
        </p:nvSpPr>
        <p:spPr bwMode="auto">
          <a:xfrm>
            <a:off x="8579792" y="892980"/>
            <a:ext cx="2772792" cy="534433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FECD46-C74E-BAE5-23D5-E6B4F620D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097" y="2123652"/>
            <a:ext cx="6830119" cy="6672854"/>
          </a:xfrm>
          <a:prstGeom prst="rect">
            <a:avLst/>
          </a:prstGeom>
        </p:spPr>
      </p:pic>
      <p:sp>
        <p:nvSpPr>
          <p:cNvPr id="9" name="오른쪽 화살표[R] 6">
            <a:extLst>
              <a:ext uri="{FF2B5EF4-FFF2-40B4-BE49-F238E27FC236}">
                <a16:creationId xmlns:a16="http://schemas.microsoft.com/office/drawing/2014/main" id="{C333DCBE-4DA6-ED5A-8B7D-DED5BB947579}"/>
              </a:ext>
            </a:extLst>
          </p:cNvPr>
          <p:cNvSpPr/>
          <p:nvPr/>
        </p:nvSpPr>
        <p:spPr>
          <a:xfrm rot="20143013">
            <a:off x="12110847" y="3024852"/>
            <a:ext cx="1247250" cy="249206"/>
          </a:xfrm>
          <a:prstGeom prst="rightArrow">
            <a:avLst>
              <a:gd name="adj1" fmla="val 50000"/>
              <a:gd name="adj2" fmla="val 12974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DB388235-A142-7C0E-6FAA-39EDEC29EAC4}"/>
              </a:ext>
            </a:extLst>
          </p:cNvPr>
          <p:cNvCxnSpPr>
            <a:cxnSpLocks/>
          </p:cNvCxnSpPr>
          <p:nvPr/>
        </p:nvCxnSpPr>
        <p:spPr>
          <a:xfrm flipV="1">
            <a:off x="12114779" y="2621199"/>
            <a:ext cx="947746" cy="76830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호 14">
            <a:extLst>
              <a:ext uri="{FF2B5EF4-FFF2-40B4-BE49-F238E27FC236}">
                <a16:creationId xmlns:a16="http://schemas.microsoft.com/office/drawing/2014/main" id="{51D9BA8B-948B-1955-7FA7-CBC7108C538F}"/>
              </a:ext>
            </a:extLst>
          </p:cNvPr>
          <p:cNvSpPr/>
          <p:nvPr/>
        </p:nvSpPr>
        <p:spPr>
          <a:xfrm rot="19040775">
            <a:off x="12877917" y="2352561"/>
            <a:ext cx="291640" cy="537275"/>
          </a:xfrm>
          <a:prstGeom prst="arc">
            <a:avLst>
              <a:gd name="adj1" fmla="val 2823701"/>
              <a:gd name="adj2" fmla="val 16349238"/>
            </a:avLst>
          </a:prstGeom>
          <a:ln>
            <a:tailEnd type="triangle" w="sm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B4E2A6-3EC7-F230-1D7F-BCC72B67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C234F6-4875-A878-99C0-B844841C6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8" y="1828451"/>
            <a:ext cx="10972800" cy="4525963"/>
          </a:xfrm>
        </p:spPr>
        <p:txBody>
          <a:bodyPr/>
          <a:lstStyle/>
          <a:p>
            <a:r>
              <a:rPr lang="fr-FR" dirty="0" err="1"/>
              <a:t>CASPEr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at </a:t>
            </a:r>
            <a:r>
              <a:rPr lang="fr-FR" dirty="0" err="1"/>
              <a:t>axion</a:t>
            </a:r>
            <a:r>
              <a:rPr lang="fr-FR" dirty="0"/>
              <a:t> mass &lt; µeV </a:t>
            </a:r>
            <a:r>
              <a:rPr lang="fr-FR" dirty="0" err="1"/>
              <a:t>with</a:t>
            </a:r>
            <a:r>
              <a:rPr lang="fr-FR" dirty="0"/>
              <a:t> spins</a:t>
            </a:r>
          </a:p>
          <a:p>
            <a:endParaRPr lang="fr-FR" dirty="0"/>
          </a:p>
          <a:p>
            <a:r>
              <a:rPr lang="fr-FR" dirty="0"/>
              <a:t>Setups in Mainz are </a:t>
            </a:r>
            <a:r>
              <a:rPr lang="fr-FR" dirty="0" err="1"/>
              <a:t>commissioned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Limits </a:t>
            </a:r>
            <a:r>
              <a:rPr lang="fr-FR" dirty="0" err="1"/>
              <a:t>beyond</a:t>
            </a:r>
            <a:r>
              <a:rPr lang="fr-FR" dirty="0"/>
              <a:t> </a:t>
            </a:r>
            <a:r>
              <a:rPr lang="fr-FR" dirty="0" err="1"/>
              <a:t>astronomical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hyperpolarized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2D5D6E-8112-2DD4-56B3-9E0C2B05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5" name="슬라이드 번호 개체 틀 11">
            <a:extLst>
              <a:ext uri="{FF2B5EF4-FFF2-40B4-BE49-F238E27FC236}">
                <a16:creationId xmlns:a16="http://schemas.microsoft.com/office/drawing/2014/main" id="{76D814FB-3F1E-A665-08EB-D84ED83FBEE1}"/>
              </a:ext>
            </a:extLst>
          </p:cNvPr>
          <p:cNvSpPr txBox="1">
            <a:spLocks/>
          </p:cNvSpPr>
          <p:nvPr/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20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86903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61510E-4AED-6AF8-3A6F-3CBABA53B4F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573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4DB6453-DEC1-E6F5-8286-56E385BD0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772" y="1"/>
            <a:ext cx="9162644" cy="6871984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AFF50D-AEC1-F395-BEA2-DA825D80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2" name="슬라이드 번호 개체 틀 14">
            <a:extLst>
              <a:ext uri="{FF2B5EF4-FFF2-40B4-BE49-F238E27FC236}">
                <a16:creationId xmlns:a16="http://schemas.microsoft.com/office/drawing/2014/main" id="{F5E89767-4BE8-BE8F-77AC-60207EABDA69}"/>
              </a:ext>
            </a:extLst>
          </p:cNvPr>
          <p:cNvSpPr txBox="1">
            <a:spLocks/>
          </p:cNvSpPr>
          <p:nvPr/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21</a:t>
            </a:fld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0681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E172C-88B2-5364-C3B8-9B9AE1A0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ED63E46-3730-64AC-4807-6CBE1A26E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913" y="1654820"/>
            <a:ext cx="5862199" cy="4525963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5C228E-9C77-6F01-3E47-DD7F61DE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D83D67-184B-83B9-547A-EFEBA1634343}"/>
              </a:ext>
            </a:extLst>
          </p:cNvPr>
          <p:cNvSpPr txBox="1"/>
          <p:nvPr/>
        </p:nvSpPr>
        <p:spPr>
          <a:xfrm>
            <a:off x="119336" y="6215991"/>
            <a:ext cx="479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Corbelli</a:t>
            </a:r>
            <a:r>
              <a:rPr lang="fr-FR" dirty="0"/>
              <a:t> E., </a:t>
            </a:r>
            <a:r>
              <a:rPr lang="fr-FR" dirty="0" err="1"/>
              <a:t>Salucci</a:t>
            </a:r>
            <a:r>
              <a:rPr lang="fr-FR" dirty="0"/>
              <a:t> P., MNRAS (2000) </a:t>
            </a:r>
            <a:r>
              <a:rPr lang="fr-FR" b="1" dirty="0"/>
              <a:t>311 </a:t>
            </a:r>
            <a:r>
              <a:rPr lang="fr-FR" dirty="0"/>
              <a:t>441-447</a:t>
            </a:r>
            <a:endParaRPr lang="fr-FR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BA9A4B-56FC-B269-2D1F-98940ACBA6F0}"/>
              </a:ext>
            </a:extLst>
          </p:cNvPr>
          <p:cNvSpPr txBox="1"/>
          <p:nvPr/>
        </p:nvSpPr>
        <p:spPr>
          <a:xfrm>
            <a:off x="285321" y="1054120"/>
            <a:ext cx="2852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Observational</a:t>
            </a:r>
            <a:r>
              <a:rPr lang="fr-FR" sz="2400" b="1" dirty="0"/>
              <a:t> puzzle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29DEF9-1B97-E1C4-8666-0B8F8DB6103E}"/>
              </a:ext>
            </a:extLst>
          </p:cNvPr>
          <p:cNvSpPr txBox="1"/>
          <p:nvPr/>
        </p:nvSpPr>
        <p:spPr>
          <a:xfrm>
            <a:off x="7514336" y="486916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evidence</a:t>
            </a:r>
            <a:r>
              <a:rPr lang="fr-FR" dirty="0"/>
              <a:t>: </a:t>
            </a:r>
            <a:r>
              <a:rPr lang="fr-FR" dirty="0" err="1"/>
              <a:t>velocity</a:t>
            </a:r>
            <a:r>
              <a:rPr lang="fr-FR" dirty="0"/>
              <a:t> dispersion of </a:t>
            </a:r>
            <a:r>
              <a:rPr lang="fr-FR" dirty="0" err="1"/>
              <a:t>elliptical</a:t>
            </a:r>
            <a:r>
              <a:rPr lang="fr-FR" dirty="0"/>
              <a:t> galaxies, </a:t>
            </a:r>
            <a:r>
              <a:rPr lang="fr-FR" dirty="0" err="1"/>
              <a:t>gravitational</a:t>
            </a:r>
            <a:r>
              <a:rPr lang="fr-FR" dirty="0"/>
              <a:t> </a:t>
            </a:r>
            <a:r>
              <a:rPr lang="fr-FR" dirty="0" err="1"/>
              <a:t>lensing</a:t>
            </a:r>
            <a:r>
              <a:rPr lang="fr-FR" dirty="0"/>
              <a:t>, </a:t>
            </a:r>
            <a:r>
              <a:rPr lang="fr-FR" dirty="0" err="1"/>
              <a:t>cosmic</a:t>
            </a:r>
            <a:r>
              <a:rPr lang="fr-FR" dirty="0"/>
              <a:t> </a:t>
            </a:r>
            <a:r>
              <a:rPr lang="fr-FR" dirty="0" err="1"/>
              <a:t>microwave</a:t>
            </a:r>
            <a:r>
              <a:rPr lang="fr-FR" dirty="0"/>
              <a:t> background, 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ED54B5-ECA4-2155-4945-D74EA271C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934" y="908720"/>
            <a:ext cx="3838316" cy="335285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CC82ACF-849F-89AC-DB54-E64DA217480A}"/>
              </a:ext>
            </a:extLst>
          </p:cNvPr>
          <p:cNvSpPr txBox="1"/>
          <p:nvPr/>
        </p:nvSpPr>
        <p:spPr>
          <a:xfrm>
            <a:off x="6960096" y="4142938"/>
            <a:ext cx="6097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https://www.esa.int/ESA_Multimedia/Images/2013/03/Planck_cosmic_recipe</a:t>
            </a:r>
          </a:p>
        </p:txBody>
      </p:sp>
      <p:sp>
        <p:nvSpPr>
          <p:cNvPr id="5" name="슬라이드 번호 개체 틀 14">
            <a:extLst>
              <a:ext uri="{FF2B5EF4-FFF2-40B4-BE49-F238E27FC236}">
                <a16:creationId xmlns:a16="http://schemas.microsoft.com/office/drawing/2014/main" id="{05AF90E0-5B01-44C6-9D8B-187ADFB554B9}"/>
              </a:ext>
            </a:extLst>
          </p:cNvPr>
          <p:cNvSpPr txBox="1">
            <a:spLocks/>
          </p:cNvSpPr>
          <p:nvPr/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3</a:t>
            </a:fld>
            <a:endParaRPr kumimoji="1" lang="ko-Kore-KR" alt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535E95-14DA-D04E-1CBE-96CBE1D2E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3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BC53E-80C1-A148-F3D1-98D506CF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Axion</a:t>
            </a:r>
            <a:r>
              <a:rPr lang="fr-FR" dirty="0"/>
              <a:t>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Matter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C93F8C-43C9-4B26-08EA-5579C3419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25.09.25</a:t>
            </a:r>
            <a:endParaRPr lang="en-US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7DC8D05-F355-4A4F-C484-9430D422D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311503"/>
            <a:ext cx="6192688" cy="478179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1EC3A16-E581-FA4F-2121-82A33E6DDBE6}"/>
                  </a:ext>
                </a:extLst>
              </p:cNvPr>
              <p:cNvSpPr txBox="1"/>
              <p:nvPr/>
            </p:nvSpPr>
            <p:spPr>
              <a:xfrm>
                <a:off x="119336" y="1124744"/>
                <a:ext cx="6912768" cy="4232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Standard model: neutron Electric </a:t>
                </a:r>
                <a:r>
                  <a:rPr lang="fr-FR" sz="2400" dirty="0" err="1"/>
                  <a:t>Dipole</a:t>
                </a:r>
                <a:r>
                  <a:rPr lang="fr-FR" sz="2400" dirty="0"/>
                  <a:t> Moment</a:t>
                </a:r>
              </a:p>
              <a:p>
                <a:r>
                  <a:rPr lang="fr-FR" altLang="ko-Kore-K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ore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ore-KR" sz="240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ko-Kore-KR" sz="24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ore-KR" sz="2400"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en-US" altLang="ko-Kore-K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ore-KR" sz="24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ore-KR" sz="2400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en-US" altLang="ko-Kore-KR" sz="24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ko-Kore-K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ko-Kore-KR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ore-KR" sz="240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ko-Kore-KR" sz="240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altLang="ko-Kore-KR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ore-KR" sz="240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altLang="ko-Kore-KR" sz="240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ko-Kore-KR" sz="240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fr-FR" sz="2400" dirty="0"/>
              </a:p>
              <a:p>
                <a:r>
                  <a:rPr lang="fr-FR" sz="2400" dirty="0" err="1"/>
                  <a:t>Measurement</a:t>
                </a:r>
                <a:endParaRPr lang="fr-FR" sz="2400" dirty="0"/>
              </a:p>
              <a:p>
                <a:r>
                  <a:rPr lang="en-US" altLang="ko-K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ko-KR" sz="24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R" sz="2400">
                        <a:latin typeface="Cambria Math" panose="02040503050406030204" pitchFamily="18" charset="0"/>
                      </a:rPr>
                      <m:t>&lt;1.8×</m:t>
                    </m:r>
                    <m:sSup>
                      <m:sSup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>
                            <a:latin typeface="Cambria Math" panose="02040503050406030204" pitchFamily="18" charset="0"/>
                          </a:rPr>
                          <m:t>−26</m:t>
                        </m:r>
                      </m:sup>
                    </m:sSup>
                    <m:r>
                      <a:rPr lang="en-US" altLang="ko-KR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40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altLang="ko-KR" sz="240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ko-KR" sz="240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altLang="ko-KR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4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40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ko-KR" sz="240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altLang="ko-KR" sz="240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fr-FR" sz="2400" dirty="0"/>
              </a:p>
              <a:p>
                <a:endParaRPr lang="fr-FR" sz="2400" dirty="0"/>
              </a:p>
              <a:p>
                <a:r>
                  <a:rPr lang="fr-FR" sz="2400" dirty="0" err="1"/>
                  <a:t>Peccei</a:t>
                </a:r>
                <a:r>
                  <a:rPr lang="fr-FR" sz="2400" dirty="0"/>
                  <a:t>-Quinn solution </a:t>
                </a:r>
                <a:r>
                  <a:rPr lang="fr-FR" sz="2400" dirty="0" err="1"/>
                  <a:t>gives</a:t>
                </a:r>
                <a:r>
                  <a:rPr lang="fr-FR" sz="2400" dirty="0"/>
                  <a:t> </a:t>
                </a:r>
                <a:r>
                  <a:rPr lang="fr-FR" sz="2400" dirty="0" err="1"/>
                  <a:t>rise</a:t>
                </a:r>
                <a:r>
                  <a:rPr lang="fr-FR" sz="2400" dirty="0"/>
                  <a:t> to a boson: </a:t>
                </a:r>
              </a:p>
              <a:p>
                <a:r>
                  <a:rPr lang="fr-FR" sz="2400" b="1" dirty="0">
                    <a:solidFill>
                      <a:srgbClr val="FF0000"/>
                    </a:solidFill>
                  </a:rPr>
                  <a:t>the </a:t>
                </a:r>
                <a:r>
                  <a:rPr lang="fr-FR" sz="2400" b="1" dirty="0" err="1">
                    <a:solidFill>
                      <a:srgbClr val="FF0000"/>
                    </a:solidFill>
                  </a:rPr>
                  <a:t>axion</a:t>
                </a:r>
                <a:endParaRPr lang="fr-FR" sz="2400" b="1" dirty="0">
                  <a:solidFill>
                    <a:srgbClr val="FF0000"/>
                  </a:solidFill>
                </a:endParaRPr>
              </a:p>
              <a:p>
                <a:endParaRPr lang="fr-FR" sz="2400" dirty="0"/>
              </a:p>
              <a:p>
                <a:r>
                  <a:rPr lang="fr-FR" sz="2400" dirty="0"/>
                  <a:t>Weak interaction </a:t>
                </a:r>
                <a:r>
                  <a:rPr lang="fr-FR" sz="2400" dirty="0" err="1"/>
                  <a:t>with</a:t>
                </a:r>
                <a:r>
                  <a:rPr lang="fr-FR" sz="2400" dirty="0"/>
                  <a:t> photon and </a:t>
                </a:r>
                <a:r>
                  <a:rPr lang="fr-FR" sz="2400" dirty="0" err="1"/>
                  <a:t>matter</a:t>
                </a:r>
                <a:r>
                  <a:rPr lang="fr-FR" sz="2400" dirty="0"/>
                  <a:t> : </a:t>
                </a:r>
              </a:p>
              <a:p>
                <a:r>
                  <a:rPr lang="fr-FR" sz="2400" dirty="0">
                    <a:solidFill>
                      <a:schemeClr val="accent1"/>
                    </a:solidFill>
                  </a:rPr>
                  <a:t>Good candidate for cold </a:t>
                </a:r>
                <a:r>
                  <a:rPr lang="fr-FR" sz="2400" dirty="0" err="1">
                    <a:solidFill>
                      <a:schemeClr val="accent1"/>
                    </a:solidFill>
                  </a:rPr>
                  <a:t>dark</a:t>
                </a:r>
                <a:r>
                  <a:rPr lang="fr-FR" sz="2400" dirty="0">
                    <a:solidFill>
                      <a:schemeClr val="accent1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1"/>
                    </a:solidFill>
                  </a:rPr>
                  <a:t>matter</a:t>
                </a:r>
                <a:endParaRPr lang="fr-FR" sz="2400" dirty="0">
                  <a:solidFill>
                    <a:schemeClr val="accent1"/>
                  </a:solidFill>
                </a:endParaRPr>
              </a:p>
              <a:p>
                <a:endParaRPr lang="fr-FR" sz="24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1EC3A16-E581-FA4F-2121-82A33E6DD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1124744"/>
                <a:ext cx="6912768" cy="4232056"/>
              </a:xfrm>
              <a:prstGeom prst="rect">
                <a:avLst/>
              </a:prstGeom>
              <a:blipFill>
                <a:blip r:embed="rId4"/>
                <a:stretch>
                  <a:fillRect l="-1411" t="-11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2F82D1B3-6E2E-3A25-F23F-63E4587E58CC}"/>
              </a:ext>
            </a:extLst>
          </p:cNvPr>
          <p:cNvSpPr txBox="1"/>
          <p:nvPr/>
        </p:nvSpPr>
        <p:spPr>
          <a:xfrm>
            <a:off x="9650596" y="6047710"/>
            <a:ext cx="6094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https://github.com/cajohare/AxionLimits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AABF37-AAF8-8B65-1EC4-166BBB13E4F7}"/>
              </a:ext>
            </a:extLst>
          </p:cNvPr>
          <p:cNvSpPr txBox="1"/>
          <p:nvPr/>
        </p:nvSpPr>
        <p:spPr>
          <a:xfrm>
            <a:off x="119336" y="5990337"/>
            <a:ext cx="4255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</a:rPr>
              <a:t>C. Abel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ko-KR" dirty="0">
                <a:latin typeface="Arial" panose="020B0604020202020204" pitchFamily="34" charset="0"/>
              </a:rPr>
              <a:t>., 2020 </a:t>
            </a:r>
          </a:p>
          <a:p>
            <a:r>
              <a:rPr lang="fr-FR" dirty="0" err="1"/>
              <a:t>Peccei</a:t>
            </a:r>
            <a:r>
              <a:rPr lang="fr-FR" dirty="0"/>
              <a:t> R.D., Quinn H.R., PRL (1977) </a:t>
            </a:r>
            <a:r>
              <a:rPr lang="fr-FR" b="1" dirty="0"/>
              <a:t>38 </a:t>
            </a:r>
            <a:r>
              <a:rPr lang="fr-FR" dirty="0"/>
              <a:t>1440</a:t>
            </a:r>
            <a:endParaRPr lang="fr-FR" b="1" dirty="0"/>
          </a:p>
        </p:txBody>
      </p:sp>
      <p:sp>
        <p:nvSpPr>
          <p:cNvPr id="7" name="슬라이드 번호 개체 틀 14">
            <a:extLst>
              <a:ext uri="{FF2B5EF4-FFF2-40B4-BE49-F238E27FC236}">
                <a16:creationId xmlns:a16="http://schemas.microsoft.com/office/drawing/2014/main" id="{4526B517-E11C-67F5-F5DA-C3122062F013}"/>
              </a:ext>
            </a:extLst>
          </p:cNvPr>
          <p:cNvSpPr txBox="1">
            <a:spLocks/>
          </p:cNvSpPr>
          <p:nvPr/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4</a:t>
            </a:fld>
            <a:endParaRPr kumimoji="1" lang="ko-Kore-KR" alt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AB009A-63B0-8DFA-4C48-926FEC4B7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4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40307E-3F73-CEF9-4569-FA5DECED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Axion Dark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DF155735-A4B0-7C1E-BB54-F88A8B0CEA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4585779"/>
                <a:ext cx="12136362" cy="2011573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altLang="ko-Kore-KR" dirty="0"/>
                  <a:t>Standard halo model, dark matter velocity due to relative motion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ko-Kore-K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ore-KR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ko-Kore-KR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ore-K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ko-Kore-KR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ore-KR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ko-Kore-KR" dirty="0" smtClean="0">
                              <a:latin typeface="Cambria Math" panose="02040503050406030204" pitchFamily="18" charset="0"/>
                            </a:rPr>
                            <m:t>𝐸𝑎𝑟𝑡h</m:t>
                          </m:r>
                        </m:sub>
                      </m:sSub>
                      <m:r>
                        <a:rPr lang="en-US" altLang="ko-Kore-KR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ore-K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ko-Kore-KR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ore-KR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ko-Kore-KR" dirty="0" smtClean="0">
                              <a:latin typeface="Cambria Math" panose="02040503050406030204" pitchFamily="18" charset="0"/>
                            </a:rPr>
                            <m:t>𝑠𝑢𝑛</m:t>
                          </m:r>
                        </m:sub>
                      </m:sSub>
                      <m:r>
                        <a:rPr lang="en-US" altLang="ko-Kore-KR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ore-K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ko-Kore-KR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ore-KR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ko-Kore-KR" dirty="0" smtClean="0">
                              <a:latin typeface="Cambria Math" panose="02040503050406030204" pitchFamily="18" charset="0"/>
                            </a:rPr>
                            <m:t>𝐺𝑎𝑙𝑎𝑥𝑦</m:t>
                          </m:r>
                        </m:sub>
                      </m:sSub>
                      <m:r>
                        <a:rPr lang="en-US" altLang="ko-Kore-KR" dirty="0" smtClean="0">
                          <a:latin typeface="Cambria Math" panose="02040503050406030204" pitchFamily="18" charset="0"/>
                        </a:rPr>
                        <m:t>≈270</m:t>
                      </m:r>
                      <m:r>
                        <m:rPr>
                          <m:sty m:val="p"/>
                        </m:rPr>
                        <a:rPr lang="en-US" altLang="ko-Kore-KR" dirty="0" smtClean="0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 altLang="ko-Kore-KR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ko-Kore-KR" dirty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altLang="ko-Kore-KR" dirty="0"/>
              </a:p>
              <a:p>
                <a:pPr marL="0" indent="0">
                  <a:buNone/>
                </a:pPr>
                <a:r>
                  <a:rPr lang="en-US" altLang="ko-Kore-KR" dirty="0"/>
                  <a:t>Axion dark matter has wavy nature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ore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ore-KR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ore-KR" smtClean="0">
                            <a:latin typeface="Cambria Math" panose="02040503050406030204" pitchFamily="18" charset="0"/>
                          </a:rPr>
                          <m:t>𝑑𝑒</m:t>
                        </m:r>
                        <m:r>
                          <a:rPr lang="en-US" altLang="ko-Kore-KR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ore-KR" smtClean="0">
                            <a:latin typeface="Cambria Math" panose="02040503050406030204" pitchFamily="18" charset="0"/>
                          </a:rPr>
                          <m:t>𝐵𝑟𝑜𝑔𝑙𝑖𝑒</m:t>
                        </m:r>
                      </m:sub>
                    </m:sSub>
                    <m:r>
                      <a:rPr lang="en-US" altLang="ko-Kore-KR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ore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ore-KR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ko-Kore-KR" smtClean="0">
                            <a:latin typeface="Cambria Math" panose="02040503050406030204" pitchFamily="18" charset="0"/>
                          </a:rPr>
                          <m:t>𝑚𝑣</m:t>
                        </m:r>
                      </m:den>
                    </m:f>
                    <m:r>
                      <a:rPr lang="en-US" altLang="ko-Kore-K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ore-KR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ko-Kore-KR" smtClean="0">
                        <a:latin typeface="Cambria Math" panose="02040503050406030204" pitchFamily="18" charset="0"/>
                      </a:rPr>
                      <m:t>≈1</m:t>
                    </m:r>
                    <m:r>
                      <a:rPr lang="en-US" altLang="ko-Kore-KR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altLang="ko-Kore-KR" smtClean="0"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US" altLang="ko-Kore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ore-KR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ko-Kore-KR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ko-Kore-KR" smtClean="0">
                            <a:latin typeface="Cambria Math" panose="02040503050406030204" pitchFamily="18" charset="0"/>
                          </a:rPr>
                          <m:t>𝑒𝑉</m:t>
                        </m:r>
                      </m:num>
                      <m:den>
                        <m:sSub>
                          <m:sSubPr>
                            <m:ctrlPr>
                              <a:rPr lang="en-US" altLang="ko-Kore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ore-KR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ore-KR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altLang="ko-Kore-KR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DF155735-A4B0-7C1E-BB54-F88A8B0CEA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585779"/>
                <a:ext cx="12136362" cy="2011573"/>
              </a:xfrm>
              <a:blipFill>
                <a:blip r:embed="rId3"/>
                <a:stretch>
                  <a:fillRect l="-653" t="-48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4487F5AF-7221-C6BB-0C02-E678D603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5</a:t>
            </a:fld>
            <a:endParaRPr kumimoji="1" lang="ko-Kore-KR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70731E-CE17-97DE-4D38-D4B87E991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105678"/>
            <a:ext cx="6727454" cy="32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2AD202-48D5-AD12-1121-316F41969FE8}"/>
              </a:ext>
            </a:extLst>
          </p:cNvPr>
          <p:cNvSpPr txBox="1"/>
          <p:nvPr/>
        </p:nvSpPr>
        <p:spPr>
          <a:xfrm>
            <a:off x="6384032" y="5877272"/>
            <a:ext cx="57885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ko-DE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 Turner, 1990</a:t>
            </a:r>
          </a:p>
          <a:p>
            <a:pPr algn="r"/>
            <a:r>
              <a:rPr lang="de-DE" altLang="ko-DE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V. </a:t>
            </a:r>
            <a:r>
              <a:rPr lang="de-DE" altLang="ko-DE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Gramolin</a:t>
            </a:r>
            <a:r>
              <a:rPr lang="de-DE" altLang="ko-DE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2022</a:t>
            </a:r>
            <a:endParaRPr lang="de-DE" altLang="ko-DE" sz="13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757F9D7-1AE2-C4C7-4CD8-204616266E45}"/>
              </a:ext>
            </a:extLst>
          </p:cNvPr>
          <p:cNvGrpSpPr/>
          <p:nvPr/>
        </p:nvGrpSpPr>
        <p:grpSpPr>
          <a:xfrm>
            <a:off x="775100" y="1412776"/>
            <a:ext cx="4456804" cy="4176464"/>
            <a:chOff x="4502950" y="2748751"/>
            <a:chExt cx="5304059" cy="513743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649C342-3D3D-5936-AADF-6A9FB3A1D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40080" r="17696" b="9906"/>
            <a:stretch>
              <a:fillRect/>
            </a:stretch>
          </p:blipFill>
          <p:spPr>
            <a:xfrm>
              <a:off x="4502950" y="2748751"/>
              <a:ext cx="3808472" cy="3429933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8111B69-E708-C14B-BCCA-FACDD895E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3064" y="3540054"/>
              <a:ext cx="4303945" cy="4346128"/>
            </a:xfrm>
            <a:prstGeom prst="rect">
              <a:avLst/>
            </a:prstGeom>
          </p:spPr>
        </p:pic>
      </p:grpSp>
      <p:sp>
        <p:nvSpPr>
          <p:cNvPr id="22" name="오른쪽 화살표[R] 6">
            <a:extLst>
              <a:ext uri="{FF2B5EF4-FFF2-40B4-BE49-F238E27FC236}">
                <a16:creationId xmlns:a16="http://schemas.microsoft.com/office/drawing/2014/main" id="{E4BA261D-6570-70B8-6E30-E3829AB3C17F}"/>
              </a:ext>
            </a:extLst>
          </p:cNvPr>
          <p:cNvSpPr/>
          <p:nvPr/>
        </p:nvSpPr>
        <p:spPr>
          <a:xfrm rot="20143013">
            <a:off x="2621348" y="2533236"/>
            <a:ext cx="660400" cy="131951"/>
          </a:xfrm>
          <a:prstGeom prst="rightArrow">
            <a:avLst>
              <a:gd name="adj1" fmla="val 50000"/>
              <a:gd name="adj2" fmla="val 12974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23" name="직선 연결선[R] 9">
            <a:extLst>
              <a:ext uri="{FF2B5EF4-FFF2-40B4-BE49-F238E27FC236}">
                <a16:creationId xmlns:a16="http://schemas.microsoft.com/office/drawing/2014/main" id="{8CD0F675-8259-1619-C003-1A0BB016D293}"/>
              </a:ext>
            </a:extLst>
          </p:cNvPr>
          <p:cNvCxnSpPr>
            <a:cxnSpLocks/>
          </p:cNvCxnSpPr>
          <p:nvPr/>
        </p:nvCxnSpPr>
        <p:spPr>
          <a:xfrm flipV="1">
            <a:off x="2623430" y="2319508"/>
            <a:ext cx="501817" cy="406804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호 14">
            <a:extLst>
              <a:ext uri="{FF2B5EF4-FFF2-40B4-BE49-F238E27FC236}">
                <a16:creationId xmlns:a16="http://schemas.microsoft.com/office/drawing/2014/main" id="{A21B6770-D070-78B6-40B2-449A5890F39D}"/>
              </a:ext>
            </a:extLst>
          </p:cNvPr>
          <p:cNvSpPr/>
          <p:nvPr/>
        </p:nvSpPr>
        <p:spPr>
          <a:xfrm rot="19040775">
            <a:off x="3027500" y="2177268"/>
            <a:ext cx="154419" cy="284479"/>
          </a:xfrm>
          <a:prstGeom prst="arc">
            <a:avLst>
              <a:gd name="adj1" fmla="val 2823701"/>
              <a:gd name="adj2" fmla="val 16349238"/>
            </a:avLst>
          </a:prstGeom>
          <a:ln>
            <a:tailEnd type="triangle" w="sm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EEEAB5F8-6192-7A36-EF57-1FEFE5C4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69536" y="6569076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25.09.25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8A5777F-380D-7B22-6155-A4B6DE31198A}"/>
                  </a:ext>
                </a:extLst>
              </p:cNvPr>
              <p:cNvSpPr txBox="1"/>
              <p:nvPr/>
            </p:nvSpPr>
            <p:spPr>
              <a:xfrm>
                <a:off x="775100" y="1048900"/>
                <a:ext cx="3266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8A5777F-380D-7B22-6155-A4B6DE311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00" y="1048900"/>
                <a:ext cx="3266215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916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C1F9C8-D8EC-32AB-3987-22E5156D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00" y="1052735"/>
            <a:ext cx="10597274" cy="528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A143E-6B7F-1058-0F73-B204F908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Axion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2DCE4B-B9E3-1A42-87DC-CF86704628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384720" y="951685"/>
                <a:ext cx="10515600" cy="2746360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solidFill>
                            <a:srgbClr val="546B2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546B2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smtClean="0">
                              <a:solidFill>
                                <a:srgbClr val="546B2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smtClean="0">
                              <a:solidFill>
                                <a:srgbClr val="546B2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2400" i="1" smtClean="0">
                              <a:solidFill>
                                <a:srgbClr val="546B2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smtClean="0">
                              <a:solidFill>
                                <a:srgbClr val="546B2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smtClean="0">
                              <a:solidFill>
                                <a:srgbClr val="546B2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smtClean="0">
                              <a:solidFill>
                                <a:srgbClr val="546B2F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US" sz="2400">
                          <a:solidFill>
                            <a:srgbClr val="546B2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smtClean="0">
                          <a:solidFill>
                            <a:srgbClr val="546B2F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acc>
                        <m:accPr>
                          <m:chr m:val="̃"/>
                          <m:ctrlPr>
                            <a:rPr lang="en-US" sz="2400" i="1">
                              <a:solidFill>
                                <a:srgbClr val="546B2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smtClean="0">
                              <a:solidFill>
                                <a:srgbClr val="546B2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𝜓𝜓</m:t>
                          </m:r>
                        </m:sub>
                      </m:sSub>
                      <m:sSub>
                        <m:sSubPr>
                          <m:ctrlPr>
                            <a:rPr lang="en-US" sz="2400" i="1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smtClean="0">
                          <a:solidFill>
                            <a:srgbClr val="80008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acc>
                        <m:accPr>
                          <m:chr m:val="̅"/>
                          <m:ctrlPr>
                            <a:rPr lang="en-US" sz="2400" i="1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sz="2400" smtClean="0">
                          <a:solidFill>
                            <a:srgbClr val="80008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2400" smtClean="0">
                          <a:solidFill>
                            <a:srgbClr val="80008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ko-Kore-KR" sz="2400">
                          <a:solidFill>
                            <a:srgbClr val="BF01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ore-KR" sz="2400" i="1">
                              <a:solidFill>
                                <a:srgbClr val="BF01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ore-KR" sz="2400">
                              <a:solidFill>
                                <a:srgbClr val="BF01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ore-KR" sz="2400">
                              <a:solidFill>
                                <a:srgbClr val="BF01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ko-Kore-KR" sz="2400" i="1">
                              <a:solidFill>
                                <a:srgbClr val="BF01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ore-KR" sz="2400">
                              <a:solidFill>
                                <a:srgbClr val="BF01C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ore-KR" sz="2400" b="0" i="1" smtClean="0">
                              <a:solidFill>
                                <a:srgbClr val="BF01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ko-Kore-KR" sz="2400">
                          <a:solidFill>
                            <a:srgbClr val="BF01C0"/>
                          </a:solidFill>
                          <a:latin typeface="Cambria Math" panose="02040503050406030204" pitchFamily="18" charset="0"/>
                        </a:rPr>
                        <m:t>𝑎𝐺</m:t>
                      </m:r>
                      <m:acc>
                        <m:accPr>
                          <m:chr m:val="̃"/>
                          <m:ctrlPr>
                            <a:rPr lang="en-US" altLang="ko-Kore-KR" sz="2400" i="1">
                              <a:solidFill>
                                <a:srgbClr val="BF01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ore-KR" sz="2400">
                              <a:solidFill>
                                <a:srgbClr val="BF01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800080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rgbClr val="546B2F"/>
                    </a:solidFill>
                  </a:rPr>
                  <a:t>Axion-Photon </a:t>
                </a: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rgbClr val="546B2F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546B2F"/>
                    </a:solidFill>
                  </a:rPr>
                  <a:t> Generate E//B photon 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rgbClr val="800080"/>
                    </a:solidFill>
                  </a:rPr>
                  <a:t>Axion-Fermion </a:t>
                </a: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800080"/>
                    </a:solidFill>
                  </a:rPr>
                  <a:t> Torque to spin</a:t>
                </a:r>
              </a:p>
              <a:p>
                <a:pPr marL="457200" lvl="1" indent="0">
                  <a:buNone/>
                </a:pPr>
                <a:r>
                  <a:rPr lang="en-US" altLang="ko-Kore-KR" sz="2000" dirty="0">
                    <a:solidFill>
                      <a:srgbClr val="BF01C0"/>
                    </a:solidFill>
                  </a:rPr>
                  <a:t>Axion-Gluon </a:t>
                </a:r>
                <a14:m>
                  <m:oMath xmlns:m="http://schemas.openxmlformats.org/officeDocument/2006/math">
                    <m:r>
                      <a:rPr lang="en-US" altLang="ko-Kore-KR" sz="2000" smtClean="0">
                        <a:solidFill>
                          <a:srgbClr val="BF01C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ore-KR" sz="2000" dirty="0">
                    <a:solidFill>
                      <a:srgbClr val="BF01C0"/>
                    </a:solidFill>
                  </a:rPr>
                  <a:t> Oscillation of electric dipole moments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2DCE4B-B9E3-1A42-87DC-CF86704628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384720" y="951685"/>
                <a:ext cx="10515600" cy="274636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08B84-711F-DB98-EF3D-ED131ED9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6</a:t>
            </a:fld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60666-2DC8-2F13-B4B5-6FB1D7F75DC6}"/>
              </a:ext>
            </a:extLst>
          </p:cNvPr>
          <p:cNvSpPr txBox="1"/>
          <p:nvPr/>
        </p:nvSpPr>
        <p:spPr>
          <a:xfrm>
            <a:off x="0" y="6337046"/>
            <a:ext cx="620201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ko-DE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Y. K. Semertzidis and S. Youn</a:t>
            </a:r>
            <a:r>
              <a:rPr lang="de-DE" altLang="ko-DE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ko-DE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2022.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9181300-07EA-7493-FB45-DC5AC64C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69536" y="6569076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25.09.25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3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488C9F-B1F9-62A1-6AB4-D3775BA4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ore-KR" dirty="0"/>
              <a:t>Axion spin interaction</a:t>
            </a:r>
            <a:endParaRPr 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9E2E6C-00DF-1A22-B1BE-A51F936C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dirty="0"/>
              <a:t>25.09.25</a:t>
            </a:r>
            <a:endParaRPr kumimoji="1" lang="ko-Kore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420351D-A01F-8965-150E-0FC55E021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7</a:t>
            </a:fld>
            <a:endParaRPr kumimoji="1" lang="ko-Kore-KR" alt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B1B0632-EC20-1A4E-F526-594FCE99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81" y="1709918"/>
            <a:ext cx="6021719" cy="43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ED314D0-052C-492F-CD3F-AD26F59F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" y="1712789"/>
            <a:ext cx="6021719" cy="431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E18C1C-4BAB-7817-02F0-914E6FDD9858}"/>
              </a:ext>
            </a:extLst>
          </p:cNvPr>
          <p:cNvSpPr txBox="1"/>
          <p:nvPr/>
        </p:nvSpPr>
        <p:spPr>
          <a:xfrm>
            <a:off x="0" y="6277933"/>
            <a:ext cx="21371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ore-KR" sz="1300" i="1" dirty="0">
                <a:latin typeface="Arial" panose="020B0604020202020204" pitchFamily="34" charset="0"/>
                <a:cs typeface="Arial" panose="020B0604020202020204" pitchFamily="34" charset="0"/>
              </a:rPr>
              <a:t>Axion limits Ciaran O'Hare</a:t>
            </a:r>
            <a:endParaRPr lang="en-US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D07EE-FAE3-E4D8-2DED-120030EAEE4B}"/>
                  </a:ext>
                </a:extLst>
              </p:cNvPr>
              <p:cNvSpPr txBox="1"/>
              <p:nvPr/>
            </p:nvSpPr>
            <p:spPr>
              <a:xfrm rot="16200000">
                <a:off x="-298684" y="2882843"/>
                <a:ext cx="1033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D07EE-FAE3-E4D8-2DED-120030EAE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98684" y="2882843"/>
                <a:ext cx="1033616" cy="369332"/>
              </a:xfrm>
              <a:prstGeom prst="rect">
                <a:avLst/>
              </a:prstGeom>
              <a:blipFill>
                <a:blip r:embed="rId5"/>
                <a:stretch>
                  <a:fillRect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447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9DF070-D2FA-782A-07D4-589D698FE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Axion Spin Precession Experiment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7FB71C-FDC9-84B3-8752-55A42F99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25.09.25</a:t>
            </a:r>
            <a:endParaRPr lang="en-US" dirty="0"/>
          </a:p>
        </p:txBody>
      </p:sp>
      <p:pic>
        <p:nvPicPr>
          <p:cNvPr id="5" name="Picture 2" descr="Map of the world showing continents and countries.">
            <a:extLst>
              <a:ext uri="{FF2B5EF4-FFF2-40B4-BE49-F238E27FC236}">
                <a16:creationId xmlns:a16="http://schemas.microsoft.com/office/drawing/2014/main" id="{22D745A0-A1E7-BF0C-E154-4CD12BD53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7"/>
          <a:stretch/>
        </p:blipFill>
        <p:spPr bwMode="auto">
          <a:xfrm>
            <a:off x="0" y="980728"/>
            <a:ext cx="12387822" cy="52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576;p49">
            <a:extLst>
              <a:ext uri="{FF2B5EF4-FFF2-40B4-BE49-F238E27FC236}">
                <a16:creationId xmlns:a16="http://schemas.microsoft.com/office/drawing/2014/main" id="{D6FE518D-1311-EC21-0A3D-F033591BCD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314" r="8226"/>
          <a:stretch/>
        </p:blipFill>
        <p:spPr>
          <a:xfrm>
            <a:off x="9419471" y="1581068"/>
            <a:ext cx="669061" cy="8184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7" name="Google Shape;577;p49">
            <a:extLst>
              <a:ext uri="{FF2B5EF4-FFF2-40B4-BE49-F238E27FC236}">
                <a16:creationId xmlns:a16="http://schemas.microsoft.com/office/drawing/2014/main" id="{039F0FB3-406A-D485-5980-F68906168F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8761" y="2156499"/>
            <a:ext cx="669059" cy="6683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8" name="Google Shape;578;p49">
            <a:extLst>
              <a:ext uri="{FF2B5EF4-FFF2-40B4-BE49-F238E27FC236}">
                <a16:creationId xmlns:a16="http://schemas.microsoft.com/office/drawing/2014/main" id="{37359FFB-56BC-474F-36C5-12CD2E5CF3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02669" y="3286608"/>
            <a:ext cx="661186" cy="6605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9" name="Google Shape;579;p49" descr="C:\Users\Derek Kimball\Desktop\Personal\Photos\pic of me by damon.jpg">
            <a:extLst>
              <a:ext uri="{FF2B5EF4-FFF2-40B4-BE49-F238E27FC236}">
                <a16:creationId xmlns:a16="http://schemas.microsoft.com/office/drawing/2014/main" id="{5F37DB06-5628-A138-4B7F-8F7C8411F9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1526" r="464"/>
          <a:stretch/>
        </p:blipFill>
        <p:spPr>
          <a:xfrm>
            <a:off x="1185735" y="4682635"/>
            <a:ext cx="1019648" cy="6719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0" name="Google Shape;580;p49" descr="CSUEB_Seal_CMYK_large">
            <a:extLst>
              <a:ext uri="{FF2B5EF4-FFF2-40B4-BE49-F238E27FC236}">
                <a16:creationId xmlns:a16="http://schemas.microsoft.com/office/drawing/2014/main" id="{BEE44479-AE5B-4F84-CA60-2FF02FB1F4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353" y="4703609"/>
            <a:ext cx="630600" cy="63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Google Shape;581;p49" descr="File:Boston University seal.svg">
            <a:extLst>
              <a:ext uri="{FF2B5EF4-FFF2-40B4-BE49-F238E27FC236}">
                <a16:creationId xmlns:a16="http://schemas.microsoft.com/office/drawing/2014/main" id="{9B3595DB-32AF-6824-B823-6E21E8A2C00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70399" y="2527859"/>
            <a:ext cx="652456" cy="67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82;p49" descr="http://physics.columbia.edu/files/physics/content/AlexSushkov_large.jpg">
            <a:extLst>
              <a:ext uri="{FF2B5EF4-FFF2-40B4-BE49-F238E27FC236}">
                <a16:creationId xmlns:a16="http://schemas.microsoft.com/office/drawing/2014/main" id="{D3EB81DA-3ED7-D78C-EF10-6DC174AABA4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29947" y="3698306"/>
            <a:ext cx="690362" cy="710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3" name="Google Shape;583;p49">
            <a:extLst>
              <a:ext uri="{FF2B5EF4-FFF2-40B4-BE49-F238E27FC236}">
                <a16:creationId xmlns:a16="http://schemas.microsoft.com/office/drawing/2014/main" id="{72CA7961-AAF6-E820-9138-00FDC244482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01273" y="1984855"/>
            <a:ext cx="669060" cy="6683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4" name="Google Shape;584;p49">
            <a:extLst>
              <a:ext uri="{FF2B5EF4-FFF2-40B4-BE49-F238E27FC236}">
                <a16:creationId xmlns:a16="http://schemas.microsoft.com/office/drawing/2014/main" id="{89A12630-1980-CB7B-2694-A9FC481CCC8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00916" y="4603735"/>
            <a:ext cx="819274" cy="818475"/>
          </a:xfrm>
          <a:prstGeom prst="rect">
            <a:avLst/>
          </a:prstGeom>
          <a:noFill/>
          <a:ln>
            <a:noFill/>
          </a:ln>
          <a:effectLst>
            <a:outerShdw blurRad="292100" dist="139700" dir="21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5" name="Google Shape;585;p49">
            <a:extLst>
              <a:ext uri="{FF2B5EF4-FFF2-40B4-BE49-F238E27FC236}">
                <a16:creationId xmlns:a16="http://schemas.microsoft.com/office/drawing/2014/main" id="{E7506796-DC0C-6779-F24E-EC4154E7CEE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96170" y="4408881"/>
            <a:ext cx="669060" cy="6683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6" name="Google Shape;586;p49">
            <a:extLst>
              <a:ext uri="{FF2B5EF4-FFF2-40B4-BE49-F238E27FC236}">
                <a16:creationId xmlns:a16="http://schemas.microsoft.com/office/drawing/2014/main" id="{3DCD7717-0AB2-92DE-1D78-7FB3B08657C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63073" y="3199818"/>
            <a:ext cx="733500" cy="7327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8" name="Google Shape;588;p4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F4D564BB-8C25-4812-8917-4005278E3A8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21325" r="14825"/>
          <a:stretch/>
        </p:blipFill>
        <p:spPr>
          <a:xfrm>
            <a:off x="4030450" y="2509219"/>
            <a:ext cx="630575" cy="7399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Google Shape;589;p4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E3AFB8D-80F1-76E5-D29B-A76EC6F1180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8659" t="24391" r="14162"/>
          <a:stretch/>
        </p:blipFill>
        <p:spPr>
          <a:xfrm>
            <a:off x="1527221" y="3078081"/>
            <a:ext cx="875700" cy="857020"/>
          </a:xfrm>
          <a:prstGeom prst="rect">
            <a:avLst/>
          </a:prstGeom>
          <a:noFill/>
          <a:ln>
            <a:noFill/>
          </a:ln>
          <a:effectLst>
            <a:outerShdw blurRad="285750" dist="1524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0" name="Google Shape;590;p49">
            <a:extLst>
              <a:ext uri="{FF2B5EF4-FFF2-40B4-BE49-F238E27FC236}">
                <a16:creationId xmlns:a16="http://schemas.microsoft.com/office/drawing/2014/main" id="{4D59A859-FF6C-901E-D9AB-78DACF9B31E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34816" y="2262799"/>
            <a:ext cx="857893" cy="8570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93;p49">
            <a:extLst>
              <a:ext uri="{FF2B5EF4-FFF2-40B4-BE49-F238E27FC236}">
                <a16:creationId xmlns:a16="http://schemas.microsoft.com/office/drawing/2014/main" id="{B503C005-5F81-41AC-5D26-F85F66F9EC83}"/>
              </a:ext>
            </a:extLst>
          </p:cNvPr>
          <p:cNvSpPr txBox="1"/>
          <p:nvPr/>
        </p:nvSpPr>
        <p:spPr>
          <a:xfrm>
            <a:off x="9185524" y="2399532"/>
            <a:ext cx="12876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Dmitry Budker</a:t>
            </a:r>
            <a:endParaRPr sz="1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594;p49">
            <a:extLst>
              <a:ext uri="{FF2B5EF4-FFF2-40B4-BE49-F238E27FC236}">
                <a16:creationId xmlns:a16="http://schemas.microsoft.com/office/drawing/2014/main" id="{FEC6C004-A253-5E9C-71BD-0ABBC12CF765}"/>
              </a:ext>
            </a:extLst>
          </p:cNvPr>
          <p:cNvSpPr txBox="1"/>
          <p:nvPr/>
        </p:nvSpPr>
        <p:spPr>
          <a:xfrm>
            <a:off x="10496174" y="2822294"/>
            <a:ext cx="15111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Arne Wickenbrock</a:t>
            </a:r>
            <a:endParaRPr sz="10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595;p49">
            <a:extLst>
              <a:ext uri="{FF2B5EF4-FFF2-40B4-BE49-F238E27FC236}">
                <a16:creationId xmlns:a16="http://schemas.microsoft.com/office/drawing/2014/main" id="{4A0893FA-138D-C9AC-240B-E373507ACACD}"/>
              </a:ext>
            </a:extLst>
          </p:cNvPr>
          <p:cNvSpPr txBox="1"/>
          <p:nvPr/>
        </p:nvSpPr>
        <p:spPr>
          <a:xfrm>
            <a:off x="8000823" y="2653269"/>
            <a:ext cx="125615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Hendrik Bekker</a:t>
            </a:r>
            <a:endParaRPr sz="1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596;p49">
            <a:extLst>
              <a:ext uri="{FF2B5EF4-FFF2-40B4-BE49-F238E27FC236}">
                <a16:creationId xmlns:a16="http://schemas.microsoft.com/office/drawing/2014/main" id="{1A405C41-323F-7774-E5F8-626E06FDC655}"/>
              </a:ext>
            </a:extLst>
          </p:cNvPr>
          <p:cNvSpPr txBox="1"/>
          <p:nvPr/>
        </p:nvSpPr>
        <p:spPr>
          <a:xfrm>
            <a:off x="9715012" y="3900219"/>
            <a:ext cx="10197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Arian Dogan</a:t>
            </a:r>
            <a:endParaRPr sz="10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597;p49">
            <a:extLst>
              <a:ext uri="{FF2B5EF4-FFF2-40B4-BE49-F238E27FC236}">
                <a16:creationId xmlns:a16="http://schemas.microsoft.com/office/drawing/2014/main" id="{E285459B-5E3D-C8C3-F713-471BBD2676AC}"/>
              </a:ext>
            </a:extLst>
          </p:cNvPr>
          <p:cNvSpPr txBox="1"/>
          <p:nvPr/>
        </p:nvSpPr>
        <p:spPr>
          <a:xfrm>
            <a:off x="11039937" y="3971544"/>
            <a:ext cx="10197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Yuzhe Zhang</a:t>
            </a:r>
            <a:endParaRPr sz="10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oogle Shape;598;p49">
            <a:extLst>
              <a:ext uri="{FF2B5EF4-FFF2-40B4-BE49-F238E27FC236}">
                <a16:creationId xmlns:a16="http://schemas.microsoft.com/office/drawing/2014/main" id="{72BE31B9-6F04-47B9-E1E0-37C77113CA33}"/>
              </a:ext>
            </a:extLst>
          </p:cNvPr>
          <p:cNvSpPr txBox="1"/>
          <p:nvPr/>
        </p:nvSpPr>
        <p:spPr>
          <a:xfrm>
            <a:off x="10352849" y="5051757"/>
            <a:ext cx="10197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Julian Walter</a:t>
            </a:r>
            <a:endParaRPr sz="10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599;p49">
            <a:extLst>
              <a:ext uri="{FF2B5EF4-FFF2-40B4-BE49-F238E27FC236}">
                <a16:creationId xmlns:a16="http://schemas.microsoft.com/office/drawing/2014/main" id="{23D6AFC5-C902-2565-43E3-C242D728D10F}"/>
              </a:ext>
            </a:extLst>
          </p:cNvPr>
          <p:cNvSpPr txBox="1"/>
          <p:nvPr/>
        </p:nvSpPr>
        <p:spPr>
          <a:xfrm>
            <a:off x="8649916" y="5354110"/>
            <a:ext cx="1019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Olympia Maliaka</a:t>
            </a:r>
            <a:endParaRPr sz="10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600;p49">
            <a:extLst>
              <a:ext uri="{FF2B5EF4-FFF2-40B4-BE49-F238E27FC236}">
                <a16:creationId xmlns:a16="http://schemas.microsoft.com/office/drawing/2014/main" id="{9C3616C4-1D61-42FF-1743-58CE1736B874}"/>
              </a:ext>
            </a:extLst>
          </p:cNvPr>
          <p:cNvSpPr txBox="1"/>
          <p:nvPr/>
        </p:nvSpPr>
        <p:spPr>
          <a:xfrm>
            <a:off x="7307812" y="5256558"/>
            <a:ext cx="1019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Malavika Unni</a:t>
            </a:r>
            <a:endParaRPr sz="10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601;p49">
            <a:extLst>
              <a:ext uri="{FF2B5EF4-FFF2-40B4-BE49-F238E27FC236}">
                <a16:creationId xmlns:a16="http://schemas.microsoft.com/office/drawing/2014/main" id="{E9994D42-BCA2-1ACF-0AC9-336AEE83427F}"/>
              </a:ext>
            </a:extLst>
          </p:cNvPr>
          <p:cNvSpPr txBox="1"/>
          <p:nvPr/>
        </p:nvSpPr>
        <p:spPr>
          <a:xfrm>
            <a:off x="682074" y="5335205"/>
            <a:ext cx="1523213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Derek J. Kimball</a:t>
            </a:r>
            <a:endParaRPr sz="1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602;p49">
            <a:extLst>
              <a:ext uri="{FF2B5EF4-FFF2-40B4-BE49-F238E27FC236}">
                <a16:creationId xmlns:a16="http://schemas.microsoft.com/office/drawing/2014/main" id="{DCF88C6E-4227-6180-5348-53CD809C66E9}"/>
              </a:ext>
            </a:extLst>
          </p:cNvPr>
          <p:cNvSpPr txBox="1"/>
          <p:nvPr/>
        </p:nvSpPr>
        <p:spPr>
          <a:xfrm>
            <a:off x="3637269" y="4427193"/>
            <a:ext cx="123645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Alexander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de" sz="10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Sushkov</a:t>
            </a:r>
            <a:endParaRPr sz="1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Google Shape;603;p49">
            <a:extLst>
              <a:ext uri="{FF2B5EF4-FFF2-40B4-BE49-F238E27FC236}">
                <a16:creationId xmlns:a16="http://schemas.microsoft.com/office/drawing/2014/main" id="{7F81C282-B244-B711-4D86-084C1C0E9793}"/>
              </a:ext>
            </a:extLst>
          </p:cNvPr>
          <p:cNvSpPr txBox="1"/>
          <p:nvPr/>
        </p:nvSpPr>
        <p:spPr>
          <a:xfrm>
            <a:off x="1547803" y="3927120"/>
            <a:ext cx="1171664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Vivian Gao</a:t>
            </a:r>
            <a:endParaRPr sz="10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604;p49">
            <a:extLst>
              <a:ext uri="{FF2B5EF4-FFF2-40B4-BE49-F238E27FC236}">
                <a16:creationId xmlns:a16="http://schemas.microsoft.com/office/drawing/2014/main" id="{4AE1EA46-1023-166D-3753-3DF1B37DC55A}"/>
              </a:ext>
            </a:extLst>
          </p:cNvPr>
          <p:cNvSpPr txBox="1"/>
          <p:nvPr/>
        </p:nvSpPr>
        <p:spPr>
          <a:xfrm>
            <a:off x="3426591" y="3274384"/>
            <a:ext cx="1552204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Declan</a:t>
            </a:r>
            <a:r>
              <a:rPr lang="de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W. Smith</a:t>
            </a:r>
            <a:endParaRPr sz="1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605;p49">
            <a:extLst>
              <a:ext uri="{FF2B5EF4-FFF2-40B4-BE49-F238E27FC236}">
                <a16:creationId xmlns:a16="http://schemas.microsoft.com/office/drawing/2014/main" id="{38336441-F64E-44B4-F0BC-C2583B411E50}"/>
              </a:ext>
            </a:extLst>
          </p:cNvPr>
          <p:cNvSpPr txBox="1"/>
          <p:nvPr/>
        </p:nvSpPr>
        <p:spPr>
          <a:xfrm>
            <a:off x="7065435" y="4129298"/>
            <a:ext cx="1642512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Younggeun Kim</a:t>
            </a:r>
            <a:endParaRPr sz="1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606;p49">
            <a:extLst>
              <a:ext uri="{FF2B5EF4-FFF2-40B4-BE49-F238E27FC236}">
                <a16:creationId xmlns:a16="http://schemas.microsoft.com/office/drawing/2014/main" id="{8D19873D-6582-3E4F-BB40-EC0FE24B3B55}"/>
              </a:ext>
            </a:extLst>
          </p:cNvPr>
          <p:cNvSpPr txBox="1"/>
          <p:nvPr/>
        </p:nvSpPr>
        <p:spPr>
          <a:xfrm>
            <a:off x="8482385" y="4231111"/>
            <a:ext cx="1256509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Jonathan Agil</a:t>
            </a:r>
            <a:endParaRPr sz="1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Google Shape;607;p49">
            <a:extLst>
              <a:ext uri="{FF2B5EF4-FFF2-40B4-BE49-F238E27FC236}">
                <a16:creationId xmlns:a16="http://schemas.microsoft.com/office/drawing/2014/main" id="{5902A851-A847-6412-03A3-748438F8B711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190973" y="3346736"/>
            <a:ext cx="768650" cy="768650"/>
          </a:xfrm>
          <a:prstGeom prst="rect">
            <a:avLst/>
          </a:prstGeom>
          <a:noFill/>
          <a:ln>
            <a:noFill/>
          </a:ln>
          <a:effectLst>
            <a:outerShdw blurRad="300038" dist="142875" dir="960000" algn="bl" rotWithShape="0">
              <a:srgbClr val="333333">
                <a:alpha val="64000"/>
              </a:srgbClr>
            </a:outerShdw>
          </a:effectLst>
        </p:spPr>
      </p:pic>
      <p:pic>
        <p:nvPicPr>
          <p:cNvPr id="36" name="Google Shape;608;p49">
            <a:extLst>
              <a:ext uri="{FF2B5EF4-FFF2-40B4-BE49-F238E27FC236}">
                <a16:creationId xmlns:a16="http://schemas.microsoft.com/office/drawing/2014/main" id="{47481239-FBD9-DBAA-BA1B-EA38F436DBE8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07947" y="3394198"/>
            <a:ext cx="768650" cy="768650"/>
          </a:xfrm>
          <a:prstGeom prst="rect">
            <a:avLst/>
          </a:prstGeom>
          <a:noFill/>
          <a:ln>
            <a:noFill/>
          </a:ln>
          <a:effectLst>
            <a:outerShdw blurRad="300038" dist="142875" dir="2760000" algn="bl" rotWithShape="0">
              <a:srgbClr val="333333">
                <a:alpha val="64999"/>
              </a:srgbClr>
            </a:outerShdw>
          </a:effectLst>
        </p:spPr>
      </p:pic>
      <p:pic>
        <p:nvPicPr>
          <p:cNvPr id="37" name="Google Shape;609;p49">
            <a:extLst>
              <a:ext uri="{FF2B5EF4-FFF2-40B4-BE49-F238E27FC236}">
                <a16:creationId xmlns:a16="http://schemas.microsoft.com/office/drawing/2014/main" id="{640905A1-ADA6-3124-9004-F997F83B72EA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7648" t="23751" r="14384" b="17296"/>
          <a:stretch/>
        </p:blipFill>
        <p:spPr>
          <a:xfrm>
            <a:off x="6283159" y="1738630"/>
            <a:ext cx="1891526" cy="9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10;p49">
            <a:extLst>
              <a:ext uri="{FF2B5EF4-FFF2-40B4-BE49-F238E27FC236}">
                <a16:creationId xmlns:a16="http://schemas.microsoft.com/office/drawing/2014/main" id="{A12B3BDD-825D-CCC7-AC3D-F625A58060FC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378955" y="2735158"/>
            <a:ext cx="1354349" cy="58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11;p49">
            <a:extLst>
              <a:ext uri="{FF2B5EF4-FFF2-40B4-BE49-F238E27FC236}">
                <a16:creationId xmlns:a16="http://schemas.microsoft.com/office/drawing/2014/main" id="{9F501080-029A-F595-D2CF-ABAB310F8630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535865" y="1250882"/>
            <a:ext cx="1060275" cy="40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612;p49">
            <a:extLst>
              <a:ext uri="{FF2B5EF4-FFF2-40B4-BE49-F238E27FC236}">
                <a16:creationId xmlns:a16="http://schemas.microsoft.com/office/drawing/2014/main" id="{81778D81-180A-D527-D49F-5CAE3E3AD0F2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03995" y="3248059"/>
            <a:ext cx="768650" cy="766916"/>
          </a:xfrm>
          <a:prstGeom prst="rect">
            <a:avLst/>
          </a:prstGeom>
          <a:noFill/>
          <a:ln>
            <a:noFill/>
          </a:ln>
          <a:effectLst>
            <a:outerShdw blurRad="300038" dist="142875" dir="2520000" algn="bl" rotWithShape="0">
              <a:srgbClr val="000000">
                <a:alpha val="66000"/>
              </a:srgbClr>
            </a:outerShdw>
          </a:effectLst>
        </p:spPr>
      </p:pic>
      <p:sp>
        <p:nvSpPr>
          <p:cNvPr id="41" name="Google Shape;613;p49">
            <a:extLst>
              <a:ext uri="{FF2B5EF4-FFF2-40B4-BE49-F238E27FC236}">
                <a16:creationId xmlns:a16="http://schemas.microsoft.com/office/drawing/2014/main" id="{DC637440-644D-D8D5-918C-978C594CDF8D}"/>
              </a:ext>
            </a:extLst>
          </p:cNvPr>
          <p:cNvSpPr txBox="1"/>
          <p:nvPr/>
        </p:nvSpPr>
        <p:spPr>
          <a:xfrm>
            <a:off x="234037" y="4139587"/>
            <a:ext cx="117166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Ophir </a:t>
            </a:r>
            <a:r>
              <a:rPr lang="de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Ruimi</a:t>
            </a:r>
            <a:endParaRPr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타원 43">
            <a:extLst>
              <a:ext uri="{FF2B5EF4-FFF2-40B4-BE49-F238E27FC236}">
                <a16:creationId xmlns:a16="http://schemas.microsoft.com/office/drawing/2014/main" id="{6A320118-9C99-2CCB-471E-1D64775A8AA9}"/>
              </a:ext>
            </a:extLst>
          </p:cNvPr>
          <p:cNvSpPr/>
          <p:nvPr/>
        </p:nvSpPr>
        <p:spPr>
          <a:xfrm>
            <a:off x="6009761" y="3645024"/>
            <a:ext cx="86239" cy="862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왼쪽 중괄호[L] 44">
            <a:extLst>
              <a:ext uri="{FF2B5EF4-FFF2-40B4-BE49-F238E27FC236}">
                <a16:creationId xmlns:a16="http://schemas.microsoft.com/office/drawing/2014/main" id="{8CBA6C07-EF19-C175-1436-E26B2CF2018E}"/>
              </a:ext>
            </a:extLst>
          </p:cNvPr>
          <p:cNvSpPr/>
          <p:nvPr/>
        </p:nvSpPr>
        <p:spPr>
          <a:xfrm rot="20694099">
            <a:off x="6274618" y="2127807"/>
            <a:ext cx="397739" cy="3545158"/>
          </a:xfrm>
          <a:prstGeom prst="leftBrace">
            <a:avLst>
              <a:gd name="adj1" fmla="val 11838"/>
              <a:gd name="adj2" fmla="val 41571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타원 45">
            <a:extLst>
              <a:ext uri="{FF2B5EF4-FFF2-40B4-BE49-F238E27FC236}">
                <a16:creationId xmlns:a16="http://schemas.microsoft.com/office/drawing/2014/main" id="{747F84A0-8EB6-9A5E-072F-E335F0056B86}"/>
              </a:ext>
            </a:extLst>
          </p:cNvPr>
          <p:cNvSpPr/>
          <p:nvPr/>
        </p:nvSpPr>
        <p:spPr>
          <a:xfrm>
            <a:off x="1609320" y="4193581"/>
            <a:ext cx="86239" cy="862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타원 47">
            <a:extLst>
              <a:ext uri="{FF2B5EF4-FFF2-40B4-BE49-F238E27FC236}">
                <a16:creationId xmlns:a16="http://schemas.microsoft.com/office/drawing/2014/main" id="{19351CEE-12D5-A85B-8688-BCFF446632F8}"/>
              </a:ext>
            </a:extLst>
          </p:cNvPr>
          <p:cNvSpPr/>
          <p:nvPr/>
        </p:nvSpPr>
        <p:spPr>
          <a:xfrm>
            <a:off x="3283992" y="3935164"/>
            <a:ext cx="86239" cy="862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2FA8E9F8-491D-06FE-4C0B-8BB88CC27664}"/>
              </a:ext>
            </a:extLst>
          </p:cNvPr>
          <p:cNvSpPr txBox="1">
            <a:spLocks/>
          </p:cNvSpPr>
          <p:nvPr/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8</a:t>
            </a:fld>
            <a:endParaRPr kumimoji="1" lang="ko-Kore-KR" altLang="en-US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60EFD1FC-AA4F-B184-7D5D-05AED845BBF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98" y="4569599"/>
            <a:ext cx="744449" cy="7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1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Map of the world showing continents and countries.">
            <a:extLst>
              <a:ext uri="{FF2B5EF4-FFF2-40B4-BE49-F238E27FC236}">
                <a16:creationId xmlns:a16="http://schemas.microsoft.com/office/drawing/2014/main" id="{8C2054E6-3EA5-E8B1-1EF5-3109BCDFB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7"/>
          <a:stretch/>
        </p:blipFill>
        <p:spPr bwMode="auto">
          <a:xfrm>
            <a:off x="2070746" y="3186872"/>
            <a:ext cx="10121253" cy="430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EE25BAE-1C3F-CC48-AC91-53F60E8D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Cosmic Axion Spin Precession Experiment</a:t>
            </a:r>
          </a:p>
        </p:txBody>
      </p:sp>
      <p:sp>
        <p:nvSpPr>
          <p:cNvPr id="37" name="슬라이드 번호 개체 틀 36">
            <a:extLst>
              <a:ext uri="{FF2B5EF4-FFF2-40B4-BE49-F238E27FC236}">
                <a16:creationId xmlns:a16="http://schemas.microsoft.com/office/drawing/2014/main" id="{C4F5676E-D877-54BA-A8BE-A5606733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4213"/>
            <a:ext cx="2743200" cy="25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35F366-170C-4146-8588-93C9C0B13CE5}" type="slidenum">
              <a:rPr kumimoji="1" lang="ko-Kore-KR" altLang="en-US" smtClean="0"/>
              <a:pPr/>
              <a:t>9</a:t>
            </a:fld>
            <a:endParaRPr kumimoji="1" lang="ko-Kore-KR" alt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3D 모델 51" descr="Dark Gray Sphere">
                <a:extLst>
                  <a:ext uri="{FF2B5EF4-FFF2-40B4-BE49-F238E27FC236}">
                    <a16:creationId xmlns:a16="http://schemas.microsoft.com/office/drawing/2014/main" id="{ADD0676F-7E10-5528-1AD5-DCE3EAE70D6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67427607"/>
                  </p:ext>
                </p:extLst>
              </p:nvPr>
            </p:nvGraphicFramePr>
            <p:xfrm>
              <a:off x="1343472" y="2507308"/>
              <a:ext cx="2579838" cy="257983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79838" cy="257983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5342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3D 모델 51" descr="Dark Gray Sphere">
                <a:extLst>
                  <a:ext uri="{FF2B5EF4-FFF2-40B4-BE49-F238E27FC236}">
                    <a16:creationId xmlns:a16="http://schemas.microsoft.com/office/drawing/2014/main" id="{ADD0676F-7E10-5528-1AD5-DCE3EAE70D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3472" y="2507308"/>
                <a:ext cx="2579838" cy="2579837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오른쪽 화살표[R] 52">
            <a:extLst>
              <a:ext uri="{FF2B5EF4-FFF2-40B4-BE49-F238E27FC236}">
                <a16:creationId xmlns:a16="http://schemas.microsoft.com/office/drawing/2014/main" id="{A634A517-D112-392F-955B-842B929F0898}"/>
              </a:ext>
            </a:extLst>
          </p:cNvPr>
          <p:cNvSpPr/>
          <p:nvPr/>
        </p:nvSpPr>
        <p:spPr>
          <a:xfrm rot="18188747">
            <a:off x="2034508" y="3260743"/>
            <a:ext cx="1649963" cy="51515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오른쪽 화살표[R] 53">
            <a:extLst>
              <a:ext uri="{FF2B5EF4-FFF2-40B4-BE49-F238E27FC236}">
                <a16:creationId xmlns:a16="http://schemas.microsoft.com/office/drawing/2014/main" id="{6CFF68A2-17AA-C19B-585C-0041C138D3B5}"/>
              </a:ext>
            </a:extLst>
          </p:cNvPr>
          <p:cNvSpPr/>
          <p:nvPr/>
        </p:nvSpPr>
        <p:spPr>
          <a:xfrm rot="16200000">
            <a:off x="-371082" y="3260263"/>
            <a:ext cx="2579836" cy="515155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1E9623-0DCB-CF1B-DE81-46E8899BE090}"/>
                  </a:ext>
                </a:extLst>
              </p:cNvPr>
              <p:cNvSpPr txBox="1"/>
              <p:nvPr/>
            </p:nvSpPr>
            <p:spPr>
              <a:xfrm>
                <a:off x="193859" y="2212952"/>
                <a:ext cx="618311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5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1E9623-0DCB-CF1B-DE81-46E8899BE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59" y="2212952"/>
                <a:ext cx="618311" cy="4770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859CBB7-C172-3443-630E-D3372E5763D8}"/>
                  </a:ext>
                </a:extLst>
              </p:cNvPr>
              <p:cNvSpPr txBox="1"/>
              <p:nvPr/>
            </p:nvSpPr>
            <p:spPr>
              <a:xfrm>
                <a:off x="1638036" y="2971262"/>
                <a:ext cx="1219052" cy="533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250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5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b>
                          <m:r>
                            <a:rPr lang="en-US" sz="250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859CBB7-C172-3443-630E-D3372E576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6" y="2971262"/>
                <a:ext cx="1219052" cy="5339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호 60">
            <a:extLst>
              <a:ext uri="{FF2B5EF4-FFF2-40B4-BE49-F238E27FC236}">
                <a16:creationId xmlns:a16="http://schemas.microsoft.com/office/drawing/2014/main" id="{ACF21C81-6AAE-E800-842F-A3220E8A9DAB}"/>
              </a:ext>
            </a:extLst>
          </p:cNvPr>
          <p:cNvSpPr/>
          <p:nvPr/>
        </p:nvSpPr>
        <p:spPr>
          <a:xfrm>
            <a:off x="2321637" y="2680784"/>
            <a:ext cx="811369" cy="229969"/>
          </a:xfrm>
          <a:prstGeom prst="arc">
            <a:avLst>
              <a:gd name="adj1" fmla="val 14671607"/>
              <a:gd name="adj2" fmla="val 11826154"/>
            </a:avLst>
          </a:prstGeom>
          <a:ln w="254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2" name="오른쪽 화살표[R] 61">
            <a:extLst>
              <a:ext uri="{FF2B5EF4-FFF2-40B4-BE49-F238E27FC236}">
                <a16:creationId xmlns:a16="http://schemas.microsoft.com/office/drawing/2014/main" id="{C9A7359D-4C71-6ADD-DF2A-4670B06CD72C}"/>
              </a:ext>
            </a:extLst>
          </p:cNvPr>
          <p:cNvSpPr/>
          <p:nvPr/>
        </p:nvSpPr>
        <p:spPr>
          <a:xfrm>
            <a:off x="1437402" y="4651660"/>
            <a:ext cx="2579838" cy="51515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655EC00-EB58-DECE-DBDC-E02A2BD8D550}"/>
                  </a:ext>
                </a:extLst>
              </p:cNvPr>
              <p:cNvSpPr txBox="1"/>
              <p:nvPr/>
            </p:nvSpPr>
            <p:spPr>
              <a:xfrm>
                <a:off x="4040787" y="4569652"/>
                <a:ext cx="614464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655EC00-EB58-DECE-DBDC-E02A2BD8D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787" y="4569652"/>
                <a:ext cx="614464" cy="4770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514D46F-4B01-5DEE-F158-AE59894719EB}"/>
                  </a:ext>
                </a:extLst>
              </p:cNvPr>
              <p:cNvSpPr txBox="1"/>
              <p:nvPr/>
            </p:nvSpPr>
            <p:spPr>
              <a:xfrm>
                <a:off x="916633" y="1010449"/>
                <a:ext cx="3987054" cy="807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𝐸𝐷𝑀</m:t>
                          </m:r>
                        </m:sub>
                      </m:sSub>
                      <m:r>
                        <a:rPr lang="en-US" sz="250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50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50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  <m:r>
                            <m:rPr>
                              <m:lit/>
                            </m:rPr>
                            <a:rPr lang="en-US" sz="250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500" smtClean="0">
                          <a:latin typeface="Cambria Math" panose="02040503050406030204" pitchFamily="18" charset="0"/>
                        </a:rPr>
                        <m:t>𝜓</m:t>
                      </m:r>
                      <m:sSup>
                        <m:sSup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sz="25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514D46F-4B01-5DEE-F158-AE5989471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33" y="1010449"/>
                <a:ext cx="3987054" cy="8074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날짜 개체 틀 64">
            <a:extLst>
              <a:ext uri="{FF2B5EF4-FFF2-40B4-BE49-F238E27FC236}">
                <a16:creationId xmlns:a16="http://schemas.microsoft.com/office/drawing/2014/main" id="{CE82C40F-01BC-0590-592B-2F1D6935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fr-FR" altLang="ko-KR"/>
              <a:t>25.09.25</a:t>
            </a:r>
            <a:endParaRPr kumimoji="1" lang="ko-Kore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B9430-EE64-E9EF-0C69-7DB37F48B891}"/>
              </a:ext>
            </a:extLst>
          </p:cNvPr>
          <p:cNvSpPr txBox="1"/>
          <p:nvPr/>
        </p:nvSpPr>
        <p:spPr>
          <a:xfrm>
            <a:off x="1176414" y="5327771"/>
            <a:ext cx="2767104" cy="4770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Arial" panose="020B0604020202020204" pitchFamily="34" charset="0"/>
              </a:rPr>
              <a:t>CASPEr</a:t>
            </a:r>
            <a:r>
              <a:rPr lang="en-US" sz="2500" b="1" dirty="0">
                <a:latin typeface="Arial" panose="020B0604020202020204" pitchFamily="34" charset="0"/>
              </a:rPr>
              <a:t>- Electric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700DD0A7-1673-1161-9F7C-A7E7560EEC01}"/>
              </a:ext>
            </a:extLst>
          </p:cNvPr>
          <p:cNvSpPr/>
          <p:nvPr/>
        </p:nvSpPr>
        <p:spPr>
          <a:xfrm>
            <a:off x="3982552" y="2590174"/>
            <a:ext cx="193183" cy="212102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85B6DC8-EDDB-5612-590B-DD8F703E68BD}"/>
              </a:ext>
            </a:extLst>
          </p:cNvPr>
          <p:cNvSpPr/>
          <p:nvPr/>
        </p:nvSpPr>
        <p:spPr>
          <a:xfrm>
            <a:off x="4059561" y="2586093"/>
            <a:ext cx="193183" cy="212102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A89DD-57C5-7A32-0D35-DBEEB86BF69F}"/>
              </a:ext>
            </a:extLst>
          </p:cNvPr>
          <p:cNvSpPr txBox="1"/>
          <p:nvPr/>
        </p:nvSpPr>
        <p:spPr>
          <a:xfrm>
            <a:off x="3456603" y="1991161"/>
            <a:ext cx="14718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</a:rPr>
              <a:t>Pickup coil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E6ADE92-4231-9AC0-A5BF-684F4E03F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07214" y="0"/>
            <a:ext cx="684785" cy="685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A310922-9FC2-B995-0301-FEFE27D1286A}"/>
              </a:ext>
            </a:extLst>
          </p:cNvPr>
          <p:cNvSpPr txBox="1"/>
          <p:nvPr/>
        </p:nvSpPr>
        <p:spPr>
          <a:xfrm>
            <a:off x="119336" y="6215991"/>
            <a:ext cx="367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Budker</a:t>
            </a:r>
            <a:r>
              <a:rPr lang="fr-FR" dirty="0"/>
              <a:t> D. et al., PRX (2014) </a:t>
            </a:r>
            <a:r>
              <a:rPr lang="fr-FR" b="1" dirty="0"/>
              <a:t>4 </a:t>
            </a:r>
            <a:r>
              <a:rPr lang="fr-FR" dirty="0"/>
              <a:t>021030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B5F5C2-2070-0E5E-B979-CD8E316E21E6}"/>
              </a:ext>
            </a:extLst>
          </p:cNvPr>
          <p:cNvSpPr txBox="1"/>
          <p:nvPr/>
        </p:nvSpPr>
        <p:spPr>
          <a:xfrm>
            <a:off x="4847941" y="553388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Boston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모델 37" descr="Dark Gray Sphere">
                <a:extLst>
                  <a:ext uri="{FF2B5EF4-FFF2-40B4-BE49-F238E27FC236}">
                    <a16:creationId xmlns:a16="http://schemas.microsoft.com/office/drawing/2014/main" id="{A29C0B00-B42D-9070-D25D-FB41470055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982032"/>
                  </p:ext>
                </p:extLst>
              </p:nvPr>
            </p:nvGraphicFramePr>
            <p:xfrm>
              <a:off x="8339793" y="2600661"/>
              <a:ext cx="2557055" cy="25570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57055" cy="2557056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5342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모델 37" descr="Dark Gray Sphere">
                <a:extLst>
                  <a:ext uri="{FF2B5EF4-FFF2-40B4-BE49-F238E27FC236}">
                    <a16:creationId xmlns:a16="http://schemas.microsoft.com/office/drawing/2014/main" id="{A29C0B00-B42D-9070-D25D-FB41470055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39793" y="2600661"/>
                <a:ext cx="2557055" cy="2557056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오른쪽 화살표[R] 38">
            <a:extLst>
              <a:ext uri="{FF2B5EF4-FFF2-40B4-BE49-F238E27FC236}">
                <a16:creationId xmlns:a16="http://schemas.microsoft.com/office/drawing/2014/main" id="{E448EED7-809F-E6D4-FBC8-BD40087ED497}"/>
              </a:ext>
            </a:extLst>
          </p:cNvPr>
          <p:cNvSpPr/>
          <p:nvPr/>
        </p:nvSpPr>
        <p:spPr>
          <a:xfrm rot="18188747">
            <a:off x="9019438" y="3342706"/>
            <a:ext cx="1649963" cy="51515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오른쪽 화살표[R] 39">
            <a:extLst>
              <a:ext uri="{FF2B5EF4-FFF2-40B4-BE49-F238E27FC236}">
                <a16:creationId xmlns:a16="http://schemas.microsoft.com/office/drawing/2014/main" id="{23D84DC2-5B28-62BF-9C03-ECA81057D4FA}"/>
              </a:ext>
            </a:extLst>
          </p:cNvPr>
          <p:cNvSpPr/>
          <p:nvPr/>
        </p:nvSpPr>
        <p:spPr>
          <a:xfrm rot="16200000">
            <a:off x="6613846" y="3342228"/>
            <a:ext cx="2579838" cy="515155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40">
                <a:extLst>
                  <a:ext uri="{FF2B5EF4-FFF2-40B4-BE49-F238E27FC236}">
                    <a16:creationId xmlns:a16="http://schemas.microsoft.com/office/drawing/2014/main" id="{6A001BB2-A657-66C4-2B41-1855E2FD3F71}"/>
                  </a:ext>
                </a:extLst>
              </p:cNvPr>
              <p:cNvSpPr txBox="1"/>
              <p:nvPr/>
            </p:nvSpPr>
            <p:spPr>
              <a:xfrm>
                <a:off x="7178789" y="2294915"/>
                <a:ext cx="618311" cy="523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5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40">
                <a:extLst>
                  <a:ext uri="{FF2B5EF4-FFF2-40B4-BE49-F238E27FC236}">
                    <a16:creationId xmlns:a16="http://schemas.microsoft.com/office/drawing/2014/main" id="{6A001BB2-A657-66C4-2B41-1855E2FD3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789" y="2294915"/>
                <a:ext cx="618311" cy="5237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그룹 41">
            <a:extLst>
              <a:ext uri="{FF2B5EF4-FFF2-40B4-BE49-F238E27FC236}">
                <a16:creationId xmlns:a16="http://schemas.microsoft.com/office/drawing/2014/main" id="{8E2E86BD-DF50-FEFC-66E9-5B278FFD3971}"/>
              </a:ext>
            </a:extLst>
          </p:cNvPr>
          <p:cNvGrpSpPr/>
          <p:nvPr/>
        </p:nvGrpSpPr>
        <p:grpSpPr>
          <a:xfrm>
            <a:off x="8784453" y="3729962"/>
            <a:ext cx="1706673" cy="515156"/>
            <a:chOff x="2582455" y="3094218"/>
            <a:chExt cx="1706673" cy="515156"/>
          </a:xfrm>
        </p:grpSpPr>
        <p:sp>
          <p:nvSpPr>
            <p:cNvPr id="19" name="오른쪽 화살표[R] 42">
              <a:extLst>
                <a:ext uri="{FF2B5EF4-FFF2-40B4-BE49-F238E27FC236}">
                  <a16:creationId xmlns:a16="http://schemas.microsoft.com/office/drawing/2014/main" id="{396A9C13-AE31-4AD1-3487-7B19513E5DA3}"/>
                </a:ext>
              </a:extLst>
            </p:cNvPr>
            <p:cNvSpPr/>
            <p:nvPr/>
          </p:nvSpPr>
          <p:spPr>
            <a:xfrm>
              <a:off x="2955645" y="3094219"/>
              <a:ext cx="1333483" cy="515155"/>
            </a:xfrm>
            <a:prstGeom prst="rightArrow">
              <a:avLst>
                <a:gd name="adj1" fmla="val 35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0" name="오른쪽 화살표[R] 43">
              <a:extLst>
                <a:ext uri="{FF2B5EF4-FFF2-40B4-BE49-F238E27FC236}">
                  <a16:creationId xmlns:a16="http://schemas.microsoft.com/office/drawing/2014/main" id="{6A7D6EC7-6407-8611-B5B2-A880327F634D}"/>
                </a:ext>
              </a:extLst>
            </p:cNvPr>
            <p:cNvSpPr/>
            <p:nvPr/>
          </p:nvSpPr>
          <p:spPr>
            <a:xfrm rot="10800000">
              <a:off x="2582455" y="3094218"/>
              <a:ext cx="1333483" cy="515155"/>
            </a:xfrm>
            <a:prstGeom prst="rightArrow">
              <a:avLst>
                <a:gd name="adj1" fmla="val 35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44">
                <a:extLst>
                  <a:ext uri="{FF2B5EF4-FFF2-40B4-BE49-F238E27FC236}">
                    <a16:creationId xmlns:a16="http://schemas.microsoft.com/office/drawing/2014/main" id="{275609E5-6980-EF12-8E8C-5CD604D986BE}"/>
                  </a:ext>
                </a:extLst>
              </p:cNvPr>
              <p:cNvSpPr txBox="1"/>
              <p:nvPr/>
            </p:nvSpPr>
            <p:spPr>
              <a:xfrm>
                <a:off x="9624062" y="4183315"/>
                <a:ext cx="741549" cy="523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5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𝑎𝑐</m:t>
                          </m:r>
                        </m:sub>
                      </m:sSub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44">
                <a:extLst>
                  <a:ext uri="{FF2B5EF4-FFF2-40B4-BE49-F238E27FC236}">
                    <a16:creationId xmlns:a16="http://schemas.microsoft.com/office/drawing/2014/main" id="{275609E5-6980-EF12-8E8C-5CD604D98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062" y="4183315"/>
                <a:ext cx="741549" cy="5237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45">
                <a:extLst>
                  <a:ext uri="{FF2B5EF4-FFF2-40B4-BE49-F238E27FC236}">
                    <a16:creationId xmlns:a16="http://schemas.microsoft.com/office/drawing/2014/main" id="{594DFAE0-4C2C-5525-588D-525FAEA8C5EE}"/>
                  </a:ext>
                </a:extLst>
              </p:cNvPr>
              <p:cNvSpPr txBox="1"/>
              <p:nvPr/>
            </p:nvSpPr>
            <p:spPr>
              <a:xfrm>
                <a:off x="10267977" y="3163192"/>
                <a:ext cx="45935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</m:oMath>
                  </m:oMathPara>
                </a14:m>
                <a:endParaRPr lang="en-US" sz="2500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45">
                <a:extLst>
                  <a:ext uri="{FF2B5EF4-FFF2-40B4-BE49-F238E27FC236}">
                    <a16:creationId xmlns:a16="http://schemas.microsoft.com/office/drawing/2014/main" id="{594DFAE0-4C2C-5525-588D-525FAEA8C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77" y="3163192"/>
                <a:ext cx="459357" cy="4770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호 46">
            <a:extLst>
              <a:ext uri="{FF2B5EF4-FFF2-40B4-BE49-F238E27FC236}">
                <a16:creationId xmlns:a16="http://schemas.microsoft.com/office/drawing/2014/main" id="{C9FCD79E-D818-D29C-FE46-151B8DA2A743}"/>
              </a:ext>
            </a:extLst>
          </p:cNvPr>
          <p:cNvSpPr/>
          <p:nvPr/>
        </p:nvSpPr>
        <p:spPr>
          <a:xfrm>
            <a:off x="9306567" y="2762747"/>
            <a:ext cx="811369" cy="229969"/>
          </a:xfrm>
          <a:prstGeom prst="arc">
            <a:avLst>
              <a:gd name="adj1" fmla="val 14671607"/>
              <a:gd name="adj2" fmla="val 11826154"/>
            </a:avLst>
          </a:prstGeom>
          <a:ln w="254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타원 47">
            <a:extLst>
              <a:ext uri="{FF2B5EF4-FFF2-40B4-BE49-F238E27FC236}">
                <a16:creationId xmlns:a16="http://schemas.microsoft.com/office/drawing/2014/main" id="{E499E3D0-FC32-9EF7-DD8C-CF219A35248E}"/>
              </a:ext>
            </a:extLst>
          </p:cNvPr>
          <p:cNvSpPr/>
          <p:nvPr/>
        </p:nvSpPr>
        <p:spPr>
          <a:xfrm>
            <a:off x="11014788" y="2772786"/>
            <a:ext cx="193183" cy="212102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타원 48">
            <a:extLst>
              <a:ext uri="{FF2B5EF4-FFF2-40B4-BE49-F238E27FC236}">
                <a16:creationId xmlns:a16="http://schemas.microsoft.com/office/drawing/2014/main" id="{71E27AD3-FF27-E41D-3BCA-656222D7C9DD}"/>
              </a:ext>
            </a:extLst>
          </p:cNvPr>
          <p:cNvSpPr/>
          <p:nvPr/>
        </p:nvSpPr>
        <p:spPr>
          <a:xfrm>
            <a:off x="11091797" y="2768705"/>
            <a:ext cx="193183" cy="212102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TextBox 49">
            <a:extLst>
              <a:ext uri="{FF2B5EF4-FFF2-40B4-BE49-F238E27FC236}">
                <a16:creationId xmlns:a16="http://schemas.microsoft.com/office/drawing/2014/main" id="{FD07280D-7E77-CAFC-AF96-64FAE5BAF969}"/>
              </a:ext>
            </a:extLst>
          </p:cNvPr>
          <p:cNvSpPr txBox="1"/>
          <p:nvPr/>
        </p:nvSpPr>
        <p:spPr>
          <a:xfrm>
            <a:off x="10488839" y="2173773"/>
            <a:ext cx="14718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</a:rPr>
              <a:t>Pickup coil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50">
                <a:extLst>
                  <a:ext uri="{FF2B5EF4-FFF2-40B4-BE49-F238E27FC236}">
                    <a16:creationId xmlns:a16="http://schemas.microsoft.com/office/drawing/2014/main" id="{6C0BD8FA-BF34-FD79-CD5D-68D779BCFEC9}"/>
                  </a:ext>
                </a:extLst>
              </p:cNvPr>
              <p:cNvSpPr txBox="1"/>
              <p:nvPr/>
            </p:nvSpPr>
            <p:spPr>
              <a:xfrm>
                <a:off x="7779466" y="1130522"/>
                <a:ext cx="3698000" cy="520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5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500" smtClean="0">
                                  <a:latin typeface="Cambria Math" panose="02040503050406030204" pitchFamily="18" charset="0"/>
                                </a:rPr>
                                <m:t>𝑠𝑝𝑖𝑛</m:t>
                              </m:r>
                            </m:sub>
                          </m:s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5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500" smtClean="0">
                                  <a:latin typeface="Cambria Math" panose="02040503050406030204" pitchFamily="18" charset="0"/>
                                </a:rPr>
                                <m:t>𝑎𝑁𝑁</m:t>
                              </m:r>
                            </m:sub>
                          </m:s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500" smtClean="0">
                          <a:latin typeface="Cambria Math" panose="02040503050406030204" pitchFamily="18" charset="0"/>
                        </a:rPr>
                        <m:t>𝑎</m:t>
                      </m:r>
                      <m:acc>
                        <m:accPr>
                          <m:chr m:val="̅"/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50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250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5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50">
                <a:extLst>
                  <a:ext uri="{FF2B5EF4-FFF2-40B4-BE49-F238E27FC236}">
                    <a16:creationId xmlns:a16="http://schemas.microsoft.com/office/drawing/2014/main" id="{6C0BD8FA-BF34-FD79-CD5D-68D779BCF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466" y="1130522"/>
                <a:ext cx="3698000" cy="5209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3">
            <a:extLst>
              <a:ext uri="{FF2B5EF4-FFF2-40B4-BE49-F238E27FC236}">
                <a16:creationId xmlns:a16="http://schemas.microsoft.com/office/drawing/2014/main" id="{3A00DB10-24C2-FAD6-D21F-672B44EF92CA}"/>
              </a:ext>
            </a:extLst>
          </p:cNvPr>
          <p:cNvSpPr txBox="1"/>
          <p:nvPr/>
        </p:nvSpPr>
        <p:spPr>
          <a:xfrm>
            <a:off x="8110536" y="5307372"/>
            <a:ext cx="2927404" cy="4770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Arial" panose="020B0604020202020204" pitchFamily="34" charset="0"/>
              </a:rPr>
              <a:t>CASPEr</a:t>
            </a:r>
            <a:r>
              <a:rPr lang="en-US" sz="2500" b="1" dirty="0">
                <a:latin typeface="Arial" panose="020B0604020202020204" pitchFamily="34" charset="0"/>
              </a:rPr>
              <a:t>- Gradient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75CF952-C455-A113-DAFA-2F433146EC50}"/>
              </a:ext>
            </a:extLst>
          </p:cNvPr>
          <p:cNvSpPr txBox="1"/>
          <p:nvPr/>
        </p:nvSpPr>
        <p:spPr>
          <a:xfrm>
            <a:off x="6223335" y="51008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Mainz</a:t>
            </a:r>
          </a:p>
        </p:txBody>
      </p:sp>
      <p:sp>
        <p:nvSpPr>
          <p:cNvPr id="31" name="타원 43">
            <a:extLst>
              <a:ext uri="{FF2B5EF4-FFF2-40B4-BE49-F238E27FC236}">
                <a16:creationId xmlns:a16="http://schemas.microsoft.com/office/drawing/2014/main" id="{66631221-8FFB-9461-EAC4-6FEA23BE06D0}"/>
              </a:ext>
            </a:extLst>
          </p:cNvPr>
          <p:cNvSpPr/>
          <p:nvPr/>
        </p:nvSpPr>
        <p:spPr>
          <a:xfrm>
            <a:off x="6956477" y="5343270"/>
            <a:ext cx="86239" cy="862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타원 47">
            <a:extLst>
              <a:ext uri="{FF2B5EF4-FFF2-40B4-BE49-F238E27FC236}">
                <a16:creationId xmlns:a16="http://schemas.microsoft.com/office/drawing/2014/main" id="{6FF8F45F-9EE2-F58A-4D5C-37C5803D46D3}"/>
              </a:ext>
            </a:extLst>
          </p:cNvPr>
          <p:cNvSpPr/>
          <p:nvPr/>
        </p:nvSpPr>
        <p:spPr>
          <a:xfrm>
            <a:off x="4778498" y="5589240"/>
            <a:ext cx="86239" cy="862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왼쪽 중괄호[L] 44">
            <a:extLst>
              <a:ext uri="{FF2B5EF4-FFF2-40B4-BE49-F238E27FC236}">
                <a16:creationId xmlns:a16="http://schemas.microsoft.com/office/drawing/2014/main" id="{9F51BD98-1C80-D8E9-3A33-06CAB530331F}"/>
              </a:ext>
            </a:extLst>
          </p:cNvPr>
          <p:cNvSpPr/>
          <p:nvPr/>
        </p:nvSpPr>
        <p:spPr>
          <a:xfrm rot="20694099">
            <a:off x="6838883" y="2643200"/>
            <a:ext cx="397739" cy="3545158"/>
          </a:xfrm>
          <a:prstGeom prst="leftBrace">
            <a:avLst>
              <a:gd name="adj1" fmla="val 11838"/>
              <a:gd name="adj2" fmla="val 75726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왼쪽 중괄호[L] 44">
            <a:extLst>
              <a:ext uri="{FF2B5EF4-FFF2-40B4-BE49-F238E27FC236}">
                <a16:creationId xmlns:a16="http://schemas.microsoft.com/office/drawing/2014/main" id="{68D169A4-3E18-93CD-939C-425D8A9E914C}"/>
              </a:ext>
            </a:extLst>
          </p:cNvPr>
          <p:cNvSpPr/>
          <p:nvPr/>
        </p:nvSpPr>
        <p:spPr>
          <a:xfrm rot="11843589">
            <a:off x="4673426" y="2759327"/>
            <a:ext cx="397739" cy="3545158"/>
          </a:xfrm>
          <a:prstGeom prst="leftBrace">
            <a:avLst>
              <a:gd name="adj1" fmla="val 11838"/>
              <a:gd name="adj2" fmla="val 19766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4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hij_template_talk_mso_new" id="{444968BD-4A96-4EB7-95CC-71A30503D3EB}" vid="{A24A5DAF-453D-4664-A927-6C887856E963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hij_template_talk_mso</Template>
  <TotalTime>1950</TotalTime>
  <Words>948</Words>
  <Application>Microsoft Office PowerPoint</Application>
  <PresentationFormat>Grand écran</PresentationFormat>
  <Paragraphs>234</Paragraphs>
  <Slides>21</Slides>
  <Notes>13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-apple-system</vt:lpstr>
      <vt:lpstr>Arial</vt:lpstr>
      <vt:lpstr>Calibri</vt:lpstr>
      <vt:lpstr>Cambria Math</vt:lpstr>
      <vt:lpstr>Times New Roman</vt:lpstr>
      <vt:lpstr>Verdana</vt:lpstr>
      <vt:lpstr>Office Theme</vt:lpstr>
      <vt:lpstr>Status of the Cosmic Axion Spin Precession Experiment</vt:lpstr>
      <vt:lpstr>Outline</vt:lpstr>
      <vt:lpstr>Dark matter?</vt:lpstr>
      <vt:lpstr>Axion Dark Matter</vt:lpstr>
      <vt:lpstr>Axion Dark Matter</vt:lpstr>
      <vt:lpstr>Axion Interactions</vt:lpstr>
      <vt:lpstr>Axion spin interaction</vt:lpstr>
      <vt:lpstr>Cosmic Axion Spin Precession Experiment</vt:lpstr>
      <vt:lpstr>Cosmic Axion Spin Precession Experiment</vt:lpstr>
      <vt:lpstr>Search for ALPS by NMR</vt:lpstr>
      <vt:lpstr>Experimental quantities</vt:lpstr>
      <vt:lpstr>CASPEr-gradient-Low field</vt:lpstr>
      <vt:lpstr>CASPEr-gradient-Low field</vt:lpstr>
      <vt:lpstr>CASPEr-gradient-Low field</vt:lpstr>
      <vt:lpstr>CASPEr-High field</vt:lpstr>
      <vt:lpstr>CASPEr-High field</vt:lpstr>
      <vt:lpstr>CASPEr-gradient HF projected sensitivity</vt:lpstr>
      <vt:lpstr>Sample: hyperpolarized 129Xe</vt:lpstr>
      <vt:lpstr>Sample: hyperpolarized 129Xe</vt:lpstr>
      <vt:lpstr>Summary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chahn</dc:creator>
  <cp:lastModifiedBy>Jonathan AGIL</cp:lastModifiedBy>
  <cp:revision>164</cp:revision>
  <cp:lastPrinted>2019-01-09T10:58:55Z</cp:lastPrinted>
  <dcterms:created xsi:type="dcterms:W3CDTF">2018-12-03T12:35:26Z</dcterms:created>
  <dcterms:modified xsi:type="dcterms:W3CDTF">2025-09-24T22:07:36Z</dcterms:modified>
</cp:coreProperties>
</file>