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9"/>
  </p:notesMasterIdLst>
  <p:handoutMasterIdLst>
    <p:handoutMasterId r:id="rId30"/>
  </p:handoutMasterIdLst>
  <p:sldIdLst>
    <p:sldId id="339" r:id="rId5"/>
    <p:sldId id="313" r:id="rId6"/>
    <p:sldId id="304" r:id="rId7"/>
    <p:sldId id="323" r:id="rId8"/>
    <p:sldId id="5234" r:id="rId9"/>
    <p:sldId id="5219" r:id="rId10"/>
    <p:sldId id="5221" r:id="rId11"/>
    <p:sldId id="5223" r:id="rId12"/>
    <p:sldId id="5233" r:id="rId13"/>
    <p:sldId id="5243" r:id="rId14"/>
    <p:sldId id="5236" r:id="rId15"/>
    <p:sldId id="5244" r:id="rId16"/>
    <p:sldId id="5250" r:id="rId17"/>
    <p:sldId id="5251" r:id="rId18"/>
    <p:sldId id="5252" r:id="rId19"/>
    <p:sldId id="5245" r:id="rId20"/>
    <p:sldId id="5240" r:id="rId21"/>
    <p:sldId id="5241" r:id="rId22"/>
    <p:sldId id="5242" r:id="rId23"/>
    <p:sldId id="5231" r:id="rId24"/>
    <p:sldId id="338" r:id="rId25"/>
    <p:sldId id="436" r:id="rId26"/>
    <p:sldId id="5247" r:id="rId27"/>
    <p:sldId id="340" r:id="rId2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E0F42E87-84B2-014E-A9E0-06A8393A1B78}">
          <p14:sldIdLst>
            <p14:sldId id="339"/>
            <p14:sldId id="313"/>
            <p14:sldId id="304"/>
            <p14:sldId id="323"/>
            <p14:sldId id="5234"/>
            <p14:sldId id="5219"/>
            <p14:sldId id="5221"/>
            <p14:sldId id="5223"/>
            <p14:sldId id="5233"/>
            <p14:sldId id="5243"/>
            <p14:sldId id="5236"/>
            <p14:sldId id="5244"/>
            <p14:sldId id="5250"/>
            <p14:sldId id="5251"/>
            <p14:sldId id="5252"/>
            <p14:sldId id="5245"/>
            <p14:sldId id="5240"/>
            <p14:sldId id="5241"/>
            <p14:sldId id="5242"/>
            <p14:sldId id="5231"/>
            <p14:sldId id="338"/>
            <p14:sldId id="436"/>
            <p14:sldId id="5247"/>
            <p14:sldId id="340"/>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F7F7F"/>
    <a:srgbClr val="0C2577"/>
    <a:srgbClr val="000000"/>
    <a:srgbClr val="F4ECE0"/>
    <a:srgbClr val="FEFEE5"/>
    <a:srgbClr val="F8F0EC"/>
    <a:srgbClr val="1E78B4"/>
    <a:srgbClr val="FEBF6F"/>
    <a:srgbClr val="33A02C"/>
    <a:srgbClr val="E31A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9"/>
    <p:restoredTop sz="89164"/>
  </p:normalViewPr>
  <p:slideViewPr>
    <p:cSldViewPr snapToGrid="0" snapToObjects="1">
      <p:cViewPr varScale="1">
        <p:scale>
          <a:sx n="145" d="100"/>
          <a:sy n="145" d="100"/>
        </p:scale>
        <p:origin x="736"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9/23/25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9/23/25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a:t>
            </a:r>
            <a:r>
              <a:rPr lang="en-US" dirty="0" err="1"/>
              <a:t>introdruce</a:t>
            </a:r>
            <a:r>
              <a:rPr lang="en-US" dirty="0"/>
              <a:t> our group. We are the Superconducting Quantum Materials and Systems Center. We are one of the QIS centers in the US, we </a:t>
            </a:r>
            <a:r>
              <a:rPr lang="en-US" dirty="0" err="1"/>
              <a:t>consiste</a:t>
            </a:r>
            <a:r>
              <a:rPr lang="en-US" dirty="0"/>
              <a:t> of many partnering institutions.. At Fermilab, we are experts in superconducting RF cavities, and we can make cavities with Qs of 10^9, 10^10. We are going to use our expertise to make dark matter searches more sensitive.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238244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3947546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330905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194544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185872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matter can be detected using </a:t>
            </a:r>
            <a:r>
              <a:rPr lang="en-US" dirty="0" err="1"/>
              <a:t>haloscopes</a:t>
            </a:r>
            <a:r>
              <a:rPr lang="en-US" dirty="0"/>
              <a:t>. </a:t>
            </a:r>
            <a:r>
              <a:rPr lang="en-US" dirty="0" err="1"/>
              <a:t>Haloscopes</a:t>
            </a:r>
            <a:r>
              <a:rPr lang="en-US" dirty="0"/>
              <a:t> often consist of ultracold microwave cavities connected to quantum sensors.</a:t>
            </a:r>
          </a:p>
          <a:p>
            <a:endParaRPr lang="en-US" dirty="0"/>
          </a:p>
          <a:p>
            <a:r>
              <a:rPr lang="en-US" dirty="0"/>
              <a:t>Dark photons can convert to photons. If that conversion happens inside of a microwave cavity, and if the resonant frequency of the cavity matches the frequency of the photon, then you get a resonant enhancement of the dark photon signal power. You can then read out that signal using low noise electronics and it will show up as a power excess over a noise floor. And we don’t know what the dark photon mass is, so these cavities have to be tunable to search through a large range of frequencies.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other thing I wanted to mention is that this </a:t>
            </a:r>
            <a:r>
              <a:rPr lang="en-US" dirty="0" err="1"/>
              <a:t>haloscope</a:t>
            </a:r>
            <a:r>
              <a:rPr lang="en-US" dirty="0"/>
              <a:t> method also works for axion searches, except that axion searches need a magnetic field to convert axions into photons.</a:t>
            </a:r>
          </a:p>
          <a:p>
            <a:endParaRPr lang="en-US" dirty="0"/>
          </a:p>
          <a:p>
            <a:r>
              <a:rPr lang="en-US" dirty="0"/>
              <a:t>These searches are really hard because the signal is less than 10e-24 W and we have to search through a wide range of frequencies. So at SQMS, we are trying to develop technologies and methodologies to increase the scan rate of these dark matter searches.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4206041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scan rate is proportional to the quality factor. The larger the Q, the longer the coherence time, the larger the signal power that accumulates in your cavity.</a:t>
            </a:r>
          </a:p>
          <a:p>
            <a:endParaRPr lang="en-US" dirty="0"/>
          </a:p>
          <a:p>
            <a:r>
              <a:rPr lang="en-US" dirty="0"/>
              <a:t>But there is a nuance to this. This nuance comes from the dark matter halo velocity distribution. The quality factor of this dark matter signal is 10^6.</a:t>
            </a:r>
          </a:p>
          <a:p>
            <a:endParaRPr lang="en-US" dirty="0"/>
          </a:p>
          <a:p>
            <a:r>
              <a:rPr lang="en-US" dirty="0"/>
              <a:t>But it’s been common wisdom that higher Q’s beyond 10^6 you get diminishing returns because you are only sampling a smaller fraction of the dark matter halo. </a:t>
            </a:r>
          </a:p>
          <a:p>
            <a:endParaRPr lang="en-US" dirty="0"/>
          </a:p>
          <a:p>
            <a:r>
              <a:rPr lang="en-US" dirty="0"/>
              <a:t>This is true. But I’m going to argue that the scan rate is proportional to Q even when we are in the ultra-high Q regime. </a:t>
            </a:r>
          </a:p>
          <a:p>
            <a:endParaRPr lang="en-US" dirty="0"/>
          </a:p>
          <a:p>
            <a:endParaRPr lang="en-US" dirty="0"/>
          </a:p>
          <a:p>
            <a:r>
              <a:rPr lang="en-US" dirty="0"/>
              <a:t>So yes, the signal power levels off for ultra-high Q. But your signal is now much narrower, which means there is much less noise power within your signal bandwidth. The noise power reduces by a factor of QL and that increases your SNR.</a:t>
            </a:r>
          </a:p>
          <a:p>
            <a:endParaRPr lang="en-US" dirty="0"/>
          </a:p>
          <a:p>
            <a:r>
              <a:rPr lang="en-US" dirty="0"/>
              <a:t>Furthermore, you don’t have to in steps of the cavity bandwidth. Your tuning steps don’t have to be smaller the the dark matter bandwidth because a single cavity frequency is sensitive to a range of axion or dark photon rest masses.</a:t>
            </a:r>
          </a:p>
          <a:p>
            <a:endParaRPr lang="en-US" dirty="0"/>
          </a:p>
          <a:p>
            <a:r>
              <a:rPr lang="en-US" dirty="0"/>
              <a:t>However, with this tuning scheme, we would only be sensitive to virialized axions and we wouldn’t catch the cold streams. But I think I can live with that.</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And if you are still skeptical, I’d encourage you to read the paper I posted on the </a:t>
            </a:r>
            <a:r>
              <a:rPr lang="en-US" dirty="0" err="1"/>
              <a:t>arxiv</a:t>
            </a:r>
            <a:r>
              <a:rPr lang="en-US" dirty="0"/>
              <a:t> and to also talk to me.</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49153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Take out dimensions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150093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1/3</a:t>
            </a:r>
          </a:p>
          <a:p>
            <a:r>
              <a:rPr lang="en-US" dirty="0"/>
              <a:t>Make labels bigger.</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400452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Antenna coupling</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03263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make it easier to see what runs correspond to what.</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125262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strategy.</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347501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55662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498705" y="485109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a:t>Raphael Cervantes | SERAPH: widely-tunable superconducting haloscope</a:t>
            </a:r>
            <a:endParaRPr lang="en-US" b="1" dirty="0"/>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9" name="Date Placeholder 3">
            <a:extLst>
              <a:ext uri="{FF2B5EF4-FFF2-40B4-BE49-F238E27FC236}">
                <a16:creationId xmlns:a16="http://schemas.microsoft.com/office/drawing/2014/main" id="{1D1E85FB-9D24-E742-A183-0032C25D3146}"/>
              </a:ext>
            </a:extLst>
          </p:cNvPr>
          <p:cNvSpPr>
            <a:spLocks noGrp="1"/>
          </p:cNvSpPr>
          <p:nvPr>
            <p:ph type="dt" sz="half" idx="16"/>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9/25/25</a:t>
            </a:r>
          </a:p>
          <a:p>
            <a:pPr>
              <a:defRPr/>
            </a:pPr>
            <a:endParaRPr lang="en-US" dirty="0"/>
          </a:p>
        </p:txBody>
      </p:sp>
      <p:sp>
        <p:nvSpPr>
          <p:cNvPr id="10" name="Footer Placeholder 4">
            <a:extLst>
              <a:ext uri="{FF2B5EF4-FFF2-40B4-BE49-F238E27FC236}">
                <a16:creationId xmlns:a16="http://schemas.microsoft.com/office/drawing/2014/main" id="{58638AA5-9B26-B243-A739-BD432267BA55}"/>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a:extLst>
              <a:ext uri="{FF2B5EF4-FFF2-40B4-BE49-F238E27FC236}">
                <a16:creationId xmlns:a16="http://schemas.microsoft.com/office/drawing/2014/main" id="{1FA7B224-0DB2-BE4D-A5A0-3951E09FDFBB}"/>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2011836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47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9/25/25</a:t>
            </a:r>
          </a:p>
          <a:p>
            <a:pPr>
              <a:defRPr/>
            </a:pPr>
            <a:endParaRPr lang="en-US" dirty="0"/>
          </a:p>
        </p:txBody>
      </p:sp>
      <p:sp>
        <p:nvSpPr>
          <p:cNvPr id="15" name="Footer Placeholder 4"/>
          <p:cNvSpPr>
            <a:spLocks noGrp="1"/>
          </p:cNvSpPr>
          <p:nvPr>
            <p:ph type="ftr" sz="quarter" idx="3"/>
          </p:nvPr>
        </p:nvSpPr>
        <p:spPr>
          <a:xfrm>
            <a:off x="1374551" y="4846903"/>
            <a:ext cx="4109227" cy="182155"/>
          </a:xfrm>
          <a:prstGeom prst="rect">
            <a:avLst/>
          </a:prstGeom>
        </p:spPr>
        <p:txBody>
          <a:bodyPr lIns="0" tIns="0" rIns="0" bIns="0" anchor="t" anchorCtr="0"/>
          <a:lstStyle>
            <a:lvl1pPr marL="0" marR="0" indent="0" algn="l" defTabSz="457200" rtl="0" eaLnBrk="1" fontAlgn="base" latinLnBrk="0" hangingPunct="1">
              <a:lnSpc>
                <a:spcPct val="100000"/>
              </a:lnSpc>
              <a:spcBef>
                <a:spcPct val="0"/>
              </a:spcBef>
              <a:spcAft>
                <a:spcPct val="0"/>
              </a:spcAft>
              <a:buClrTx/>
              <a:buSzTx/>
              <a:buFontTx/>
              <a:buNone/>
              <a:tabLst/>
              <a:defRPr sz="900">
                <a:solidFill>
                  <a:srgbClr val="004C97"/>
                </a:solidFill>
                <a:latin typeface="Helvetica"/>
                <a:ea typeface="ＭＳ Ｐゴシック" charset="0"/>
                <a:cs typeface="ＭＳ Ｐゴシック" charset="0"/>
              </a:defRPr>
            </a:lvl1pPr>
          </a:lstStyle>
          <a:p>
            <a:pPr>
              <a:defRPr/>
            </a:pPr>
            <a:r>
              <a:rPr lang="en-US" dirty="0"/>
              <a:t>Raphael Cervantes | SERAPH: widely-tunable superconducting haloscope</a:t>
            </a:r>
            <a:endParaRPr lang="en-US" b="1" dirty="0"/>
          </a:p>
        </p:txBody>
      </p:sp>
      <p:sp>
        <p:nvSpPr>
          <p:cNvPr id="16" name="Slide Number Placeholder 5"/>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pic>
        <p:nvPicPr>
          <p:cNvPr id="3" name="Picture 2">
            <a:extLst>
              <a:ext uri="{FF2B5EF4-FFF2-40B4-BE49-F238E27FC236}">
                <a16:creationId xmlns:a16="http://schemas.microsoft.com/office/drawing/2014/main" id="{6573D751-571D-7891-8350-01D42B1F07B7}"/>
              </a:ext>
            </a:extLst>
          </p:cNvPr>
          <p:cNvPicPr>
            <a:picLocks noChangeAspect="1"/>
          </p:cNvPicPr>
          <p:nvPr userDrawn="1"/>
        </p:nvPicPr>
        <p:blipFill>
          <a:blip r:embed="rId5"/>
          <a:stretch>
            <a:fillRect/>
          </a:stretch>
        </p:blipFill>
        <p:spPr>
          <a:xfrm>
            <a:off x="6771011" y="4824142"/>
            <a:ext cx="2288622" cy="227676"/>
          </a:xfrm>
          <a:prstGeom prst="rect">
            <a:avLst/>
          </a:prstGeom>
        </p:spPr>
      </p:pic>
    </p:spTree>
  </p:cSld>
  <p:clrMap bg1="lt1" tx1="dk1" bg2="lt2" tx2="dk2" accent1="accent1" accent2="accent2" accent3="accent3" accent4="accent4" accent5="accent5" accent6="accent6" hlink="hlink" folHlink="folHlink"/>
  <p:sldLayoutIdLst>
    <p:sldLayoutId id="2147484104" r:id="rId1"/>
    <p:sldLayoutId id="2147484120" r:id="rId2"/>
    <p:sldLayoutId id="2147484124" r:id="rId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6B8687-9E1C-A84A-2629-CCBD997427A2}"/>
              </a:ext>
            </a:extLst>
          </p:cNvPr>
          <p:cNvSpPr/>
          <p:nvPr/>
        </p:nvSpPr>
        <p:spPr>
          <a:xfrm>
            <a:off x="-4046" y="0"/>
            <a:ext cx="6455646" cy="4047580"/>
          </a:xfrm>
          <a:prstGeom prst="rect">
            <a:avLst/>
          </a:prstGeom>
          <a:solidFill>
            <a:srgbClr val="F4EC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2">
            <a:extLst>
              <a:ext uri="{FF2B5EF4-FFF2-40B4-BE49-F238E27FC236}">
                <a16:creationId xmlns:a16="http://schemas.microsoft.com/office/drawing/2014/main" id="{A4409C3C-2A40-986D-3053-A800BEBF87A8}"/>
              </a:ext>
            </a:extLst>
          </p:cNvPr>
          <p:cNvGrpSpPr/>
          <p:nvPr/>
        </p:nvGrpSpPr>
        <p:grpSpPr>
          <a:xfrm>
            <a:off x="-4046" y="3945591"/>
            <a:ext cx="7179486" cy="1197909"/>
            <a:chOff x="0" y="0"/>
            <a:chExt cx="3955891" cy="660047"/>
          </a:xfrm>
        </p:grpSpPr>
        <p:sp>
          <p:nvSpPr>
            <p:cNvPr id="3" name="Freeform 3">
              <a:extLst>
                <a:ext uri="{FF2B5EF4-FFF2-40B4-BE49-F238E27FC236}">
                  <a16:creationId xmlns:a16="http://schemas.microsoft.com/office/drawing/2014/main" id="{88587FB3-9CA9-369A-69C1-C98571F6E0B0}"/>
                </a:ext>
              </a:extLst>
            </p:cNvPr>
            <p:cNvSpPr/>
            <p:nvPr/>
          </p:nvSpPr>
          <p:spPr>
            <a:xfrm>
              <a:off x="0" y="0"/>
              <a:ext cx="3955891" cy="660047"/>
            </a:xfrm>
            <a:custGeom>
              <a:avLst/>
              <a:gdLst/>
              <a:ahLst/>
              <a:cxnLst/>
              <a:rect l="l" t="t" r="r" b="b"/>
              <a:pathLst>
                <a:path w="3955891" h="660047">
                  <a:moveTo>
                    <a:pt x="0" y="0"/>
                  </a:moveTo>
                  <a:lnTo>
                    <a:pt x="3955891" y="0"/>
                  </a:lnTo>
                  <a:lnTo>
                    <a:pt x="3955891" y="660047"/>
                  </a:lnTo>
                  <a:lnTo>
                    <a:pt x="0" y="660047"/>
                  </a:lnTo>
                  <a:close/>
                </a:path>
              </a:pathLst>
            </a:custGeom>
            <a:solidFill>
              <a:srgbClr val="004C97"/>
            </a:solidFill>
            <a:ln w="57150" cap="sq">
              <a:noFill/>
              <a:prstDash val="solid"/>
              <a:miter/>
            </a:ln>
          </p:spPr>
          <p:txBody>
            <a:bodyPr/>
            <a:lstStyle/>
            <a:p>
              <a:endParaRPr lang="en-US"/>
            </a:p>
          </p:txBody>
        </p:sp>
        <p:sp>
          <p:nvSpPr>
            <p:cNvPr id="4" name="TextBox 4">
              <a:extLst>
                <a:ext uri="{FF2B5EF4-FFF2-40B4-BE49-F238E27FC236}">
                  <a16:creationId xmlns:a16="http://schemas.microsoft.com/office/drawing/2014/main" id="{369040F3-6F45-2C6C-6037-0028867C7DAD}"/>
                </a:ext>
              </a:extLst>
            </p:cNvPr>
            <p:cNvSpPr txBox="1"/>
            <p:nvPr/>
          </p:nvSpPr>
          <p:spPr>
            <a:xfrm>
              <a:off x="0" y="28575"/>
              <a:ext cx="3955891" cy="631472"/>
            </a:xfrm>
            <a:prstGeom prst="rect">
              <a:avLst/>
            </a:prstGeom>
          </p:spPr>
          <p:txBody>
            <a:bodyPr lIns="50800" tIns="50800" rIns="50800" bIns="50800" rtlCol="0" anchor="ctr"/>
            <a:lstStyle/>
            <a:p>
              <a:pPr algn="ctr">
                <a:lnSpc>
                  <a:spcPts val="2247"/>
                </a:lnSpc>
              </a:pPr>
              <a:endParaRPr/>
            </a:p>
          </p:txBody>
        </p:sp>
      </p:grpSp>
      <p:grpSp>
        <p:nvGrpSpPr>
          <p:cNvPr id="5" name="Group 5">
            <a:extLst>
              <a:ext uri="{FF2B5EF4-FFF2-40B4-BE49-F238E27FC236}">
                <a16:creationId xmlns:a16="http://schemas.microsoft.com/office/drawing/2014/main" id="{1479D1FC-8855-2093-8557-42007792A5C6}"/>
              </a:ext>
            </a:extLst>
          </p:cNvPr>
          <p:cNvGrpSpPr>
            <a:grpSpLocks noChangeAspect="1"/>
          </p:cNvGrpSpPr>
          <p:nvPr/>
        </p:nvGrpSpPr>
        <p:grpSpPr>
          <a:xfrm>
            <a:off x="6250781" y="1153"/>
            <a:ext cx="2893219" cy="5143500"/>
            <a:chOff x="0" y="0"/>
            <a:chExt cx="3291840" cy="5852160"/>
          </a:xfrm>
        </p:grpSpPr>
        <p:sp>
          <p:nvSpPr>
            <p:cNvPr id="6" name="Freeform 6">
              <a:extLst>
                <a:ext uri="{FF2B5EF4-FFF2-40B4-BE49-F238E27FC236}">
                  <a16:creationId xmlns:a16="http://schemas.microsoft.com/office/drawing/2014/main" id="{86ADE229-6B7A-2F5F-7165-6DB0D0A0B1E0}"/>
                </a:ext>
              </a:extLst>
            </p:cNvPr>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2D5549A7-4268-39A5-50D7-C6DEE73B44CB}"/>
                </a:ext>
              </a:extLst>
            </p:cNvPr>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3">
                <a:extLst>
                  <a:ext uri="{28A0092B-C50C-407E-A947-70E740481C1C}">
                    <a14:useLocalDpi xmlns:a14="http://schemas.microsoft.com/office/drawing/2010/main"/>
                  </a:ext>
                </a:extLst>
              </a:blip>
              <a:stretch>
                <a:fillRect l="-30" r="-30"/>
              </a:stretch>
            </a:blipFill>
          </p:spPr>
          <p:txBody>
            <a:bodyPr/>
            <a:lstStyle/>
            <a:p>
              <a:endParaRPr lang="en-US"/>
            </a:p>
          </p:txBody>
        </p:sp>
      </p:grpSp>
      <p:grpSp>
        <p:nvGrpSpPr>
          <p:cNvPr id="8" name="Group 8">
            <a:extLst>
              <a:ext uri="{FF2B5EF4-FFF2-40B4-BE49-F238E27FC236}">
                <a16:creationId xmlns:a16="http://schemas.microsoft.com/office/drawing/2014/main" id="{0D1BE08F-5AAF-C56D-5AD5-4D7D66328863}"/>
              </a:ext>
            </a:extLst>
          </p:cNvPr>
          <p:cNvGrpSpPr/>
          <p:nvPr/>
        </p:nvGrpSpPr>
        <p:grpSpPr>
          <a:xfrm flipV="1">
            <a:off x="-6547" y="3901537"/>
            <a:ext cx="6236774" cy="109728"/>
            <a:chOff x="0" y="0"/>
            <a:chExt cx="3419770" cy="67833"/>
          </a:xfrm>
        </p:grpSpPr>
        <p:sp>
          <p:nvSpPr>
            <p:cNvPr id="9" name="Freeform 9">
              <a:extLst>
                <a:ext uri="{FF2B5EF4-FFF2-40B4-BE49-F238E27FC236}">
                  <a16:creationId xmlns:a16="http://schemas.microsoft.com/office/drawing/2014/main" id="{8AF793AD-609D-B6E1-6B6F-1694FE7240FE}"/>
                </a:ext>
              </a:extLst>
            </p:cNvPr>
            <p:cNvSpPr/>
            <p:nvPr/>
          </p:nvSpPr>
          <p:spPr>
            <a:xfrm>
              <a:off x="10338" y="0"/>
              <a:ext cx="3409432" cy="6783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dirty="0"/>
            </a:p>
          </p:txBody>
        </p:sp>
        <p:sp>
          <p:nvSpPr>
            <p:cNvPr id="10" name="TextBox 10">
              <a:extLst>
                <a:ext uri="{FF2B5EF4-FFF2-40B4-BE49-F238E27FC236}">
                  <a16:creationId xmlns:a16="http://schemas.microsoft.com/office/drawing/2014/main" id="{E5402979-DC81-F593-E770-1DB4DFC8E2C4}"/>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grpSp>
        <p:nvGrpSpPr>
          <p:cNvPr id="11" name="Group 11">
            <a:extLst>
              <a:ext uri="{FF2B5EF4-FFF2-40B4-BE49-F238E27FC236}">
                <a16:creationId xmlns:a16="http://schemas.microsoft.com/office/drawing/2014/main" id="{8D707CF5-92CF-7C49-7BA6-15DBA43E4254}"/>
              </a:ext>
            </a:extLst>
          </p:cNvPr>
          <p:cNvGrpSpPr/>
          <p:nvPr/>
        </p:nvGrpSpPr>
        <p:grpSpPr>
          <a:xfrm rot="-5400000">
            <a:off x="5513245" y="6107907"/>
            <a:ext cx="12945187" cy="257552"/>
            <a:chOff x="0" y="0"/>
            <a:chExt cx="3409432" cy="67833"/>
          </a:xfrm>
        </p:grpSpPr>
        <p:sp>
          <p:nvSpPr>
            <p:cNvPr id="12" name="Freeform 12">
              <a:extLst>
                <a:ext uri="{FF2B5EF4-FFF2-40B4-BE49-F238E27FC236}">
                  <a16:creationId xmlns:a16="http://schemas.microsoft.com/office/drawing/2014/main" id="{ED8A7994-9802-A94B-9347-6B1706FA1C8B}"/>
                </a:ext>
              </a:extLst>
            </p:cNvPr>
            <p:cNvSpPr/>
            <p:nvPr/>
          </p:nvSpPr>
          <p:spPr>
            <a:xfrm>
              <a:off x="0" y="0"/>
              <a:ext cx="3409432" cy="6783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a:p>
          </p:txBody>
        </p:sp>
        <p:sp>
          <p:nvSpPr>
            <p:cNvPr id="13" name="TextBox 13">
              <a:extLst>
                <a:ext uri="{FF2B5EF4-FFF2-40B4-BE49-F238E27FC236}">
                  <a16:creationId xmlns:a16="http://schemas.microsoft.com/office/drawing/2014/main" id="{6626EFAB-94B2-CCDF-8C41-423D2A51D0AD}"/>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sp>
        <p:nvSpPr>
          <p:cNvPr id="14" name="Freeform 14">
            <a:extLst>
              <a:ext uri="{FF2B5EF4-FFF2-40B4-BE49-F238E27FC236}">
                <a16:creationId xmlns:a16="http://schemas.microsoft.com/office/drawing/2014/main" id="{B83ADD05-B9A1-9F49-7740-1B6C5C07064B}"/>
              </a:ext>
            </a:extLst>
          </p:cNvPr>
          <p:cNvSpPr/>
          <p:nvPr/>
        </p:nvSpPr>
        <p:spPr>
          <a:xfrm>
            <a:off x="2179113" y="4427932"/>
            <a:ext cx="1592358" cy="340366"/>
          </a:xfrm>
          <a:custGeom>
            <a:avLst/>
            <a:gdLst/>
            <a:ahLst/>
            <a:cxnLst/>
            <a:rect l="l" t="t" r="r" b="b"/>
            <a:pathLst>
              <a:path w="3275059" h="700044">
                <a:moveTo>
                  <a:pt x="0" y="0"/>
                </a:moveTo>
                <a:lnTo>
                  <a:pt x="3275059" y="0"/>
                </a:lnTo>
                <a:lnTo>
                  <a:pt x="3275059" y="700044"/>
                </a:lnTo>
                <a:lnTo>
                  <a:pt x="0" y="700044"/>
                </a:lnTo>
                <a:lnTo>
                  <a:pt x="0" y="0"/>
                </a:lnTo>
                <a:close/>
              </a:path>
            </a:pathLst>
          </a:custGeom>
          <a:blipFill>
            <a:blip r:embed="rId4"/>
            <a:stretch>
              <a:fillRect/>
            </a:stretch>
          </a:blipFill>
        </p:spPr>
        <p:txBody>
          <a:bodyPr/>
          <a:lstStyle/>
          <a:p>
            <a:endParaRPr lang="en-US"/>
          </a:p>
        </p:txBody>
      </p:sp>
      <p:sp>
        <p:nvSpPr>
          <p:cNvPr id="16" name="Freeform 16">
            <a:extLst>
              <a:ext uri="{FF2B5EF4-FFF2-40B4-BE49-F238E27FC236}">
                <a16:creationId xmlns:a16="http://schemas.microsoft.com/office/drawing/2014/main" id="{1AF83636-9F80-B44D-32D8-B2289B6B5ABD}"/>
              </a:ext>
            </a:extLst>
          </p:cNvPr>
          <p:cNvSpPr/>
          <p:nvPr/>
        </p:nvSpPr>
        <p:spPr>
          <a:xfrm>
            <a:off x="325454" y="4426296"/>
            <a:ext cx="1592358" cy="322765"/>
          </a:xfrm>
          <a:custGeom>
            <a:avLst/>
            <a:gdLst/>
            <a:ahLst/>
            <a:cxnLst/>
            <a:rect l="l" t="t" r="r" b="b"/>
            <a:pathLst>
              <a:path w="3498078" h="709046">
                <a:moveTo>
                  <a:pt x="0" y="0"/>
                </a:moveTo>
                <a:lnTo>
                  <a:pt x="3498078" y="0"/>
                </a:lnTo>
                <a:lnTo>
                  <a:pt x="3498078" y="709046"/>
                </a:lnTo>
                <a:lnTo>
                  <a:pt x="0" y="709046"/>
                </a:lnTo>
                <a:lnTo>
                  <a:pt x="0" y="0"/>
                </a:lnTo>
                <a:close/>
              </a:path>
            </a:pathLst>
          </a:custGeom>
          <a:blipFill>
            <a:blip r:embed="rId5"/>
            <a:stretch>
              <a:fillRect/>
            </a:stretch>
          </a:blipFill>
        </p:spPr>
        <p:txBody>
          <a:bodyPr/>
          <a:lstStyle/>
          <a:p>
            <a:endParaRPr lang="en-US"/>
          </a:p>
        </p:txBody>
      </p:sp>
      <p:sp>
        <p:nvSpPr>
          <p:cNvPr id="17" name="TextBox 17">
            <a:extLst>
              <a:ext uri="{FF2B5EF4-FFF2-40B4-BE49-F238E27FC236}">
                <a16:creationId xmlns:a16="http://schemas.microsoft.com/office/drawing/2014/main" id="{58A4FBDA-0E66-FF44-5ED9-C55909A589A7}"/>
              </a:ext>
            </a:extLst>
          </p:cNvPr>
          <p:cNvSpPr txBox="1"/>
          <p:nvPr/>
        </p:nvSpPr>
        <p:spPr>
          <a:xfrm>
            <a:off x="623681" y="1056645"/>
            <a:ext cx="4001657" cy="1292662"/>
          </a:xfrm>
          <a:prstGeom prst="rect">
            <a:avLst/>
          </a:prstGeom>
        </p:spPr>
        <p:txBody>
          <a:bodyPr wrap="square" lIns="0" tIns="0" rIns="0" bIns="0" rtlCol="0" anchor="t">
            <a:spAutoFit/>
          </a:bodyPr>
          <a:lstStyle/>
          <a:p>
            <a:r>
              <a:rPr lang="en-US" sz="2800" b="1" dirty="0"/>
              <a:t>A Dark Photon Dark Matter Search with a Widely-Tunable SRF Cavity </a:t>
            </a:r>
          </a:p>
        </p:txBody>
      </p:sp>
      <p:sp>
        <p:nvSpPr>
          <p:cNvPr id="18" name="TextBox 18">
            <a:extLst>
              <a:ext uri="{FF2B5EF4-FFF2-40B4-BE49-F238E27FC236}">
                <a16:creationId xmlns:a16="http://schemas.microsoft.com/office/drawing/2014/main" id="{49791D97-917B-A159-E59D-ABD484AC1BCE}"/>
              </a:ext>
            </a:extLst>
          </p:cNvPr>
          <p:cNvSpPr txBox="1"/>
          <p:nvPr/>
        </p:nvSpPr>
        <p:spPr>
          <a:xfrm>
            <a:off x="638748" y="2078178"/>
            <a:ext cx="5170057" cy="583108"/>
          </a:xfrm>
          <a:prstGeom prst="rect">
            <a:avLst/>
          </a:prstGeom>
        </p:spPr>
        <p:txBody>
          <a:bodyPr wrap="square" lIns="0" tIns="0" rIns="0" bIns="0" rtlCol="0" anchor="t">
            <a:spAutoFit/>
          </a:bodyPr>
          <a:lstStyle/>
          <a:p>
            <a:pPr algn="l">
              <a:lnSpc>
                <a:spcPts val="5459"/>
              </a:lnSpc>
            </a:pPr>
            <a:r>
              <a:rPr lang="en-US" sz="1600" dirty="0">
                <a:solidFill>
                  <a:srgbClr val="0C2577"/>
                </a:solidFill>
                <a:latin typeface="Helvetica Now"/>
                <a:ea typeface="Helvetica Now"/>
                <a:cs typeface="Helvetica Now"/>
                <a:sym typeface="Helvetica Now"/>
              </a:rPr>
              <a:t>20th Patras Workshop on Axions, WIMPs and WISPs</a:t>
            </a:r>
          </a:p>
        </p:txBody>
      </p:sp>
      <p:sp>
        <p:nvSpPr>
          <p:cNvPr id="19" name="TextBox 19">
            <a:extLst>
              <a:ext uri="{FF2B5EF4-FFF2-40B4-BE49-F238E27FC236}">
                <a16:creationId xmlns:a16="http://schemas.microsoft.com/office/drawing/2014/main" id="{BF9F889D-2C38-603A-5B84-F99E43CB28EF}"/>
              </a:ext>
            </a:extLst>
          </p:cNvPr>
          <p:cNvSpPr txBox="1"/>
          <p:nvPr/>
        </p:nvSpPr>
        <p:spPr>
          <a:xfrm>
            <a:off x="611058" y="2996361"/>
            <a:ext cx="5535364" cy="984885"/>
          </a:xfrm>
          <a:prstGeom prst="rect">
            <a:avLst/>
          </a:prstGeom>
        </p:spPr>
        <p:txBody>
          <a:bodyPr lIns="0" tIns="0" rIns="0" bIns="0" rtlCol="0" anchor="t">
            <a:spAutoFit/>
          </a:bodyPr>
          <a:lstStyle/>
          <a:p>
            <a:r>
              <a:rPr lang="en-US" sz="1600" b="1" dirty="0">
                <a:solidFill>
                  <a:srgbClr val="0C2577"/>
                </a:solidFill>
                <a:latin typeface="Helvetica World Bold"/>
                <a:ea typeface="Helvetica World Bold"/>
                <a:cs typeface="Helvetica World Bold"/>
                <a:sym typeface="Helvetica World Bold"/>
              </a:rPr>
              <a:t>Raphael Cervantes, </a:t>
            </a:r>
            <a:br>
              <a:rPr lang="en-US" sz="1600" b="1" dirty="0">
                <a:solidFill>
                  <a:srgbClr val="0C2577"/>
                </a:solidFill>
                <a:latin typeface="Helvetica World Bold"/>
                <a:ea typeface="Helvetica World Bold"/>
                <a:cs typeface="Helvetica World Bold"/>
                <a:sym typeface="Helvetica World Bold"/>
              </a:rPr>
            </a:br>
            <a:r>
              <a:rPr lang="en-US" sz="1200" dirty="0">
                <a:solidFill>
                  <a:srgbClr val="0C2577"/>
                </a:solidFill>
                <a:latin typeface="Helvetica World Bold"/>
                <a:ea typeface="Helvetica World Bold"/>
                <a:cs typeface="Helvetica World Bold"/>
                <a:sym typeface="Helvetica World Bold"/>
              </a:rPr>
              <a:t>Bianca Giaccone, Oleksandr Melnychuk, Sergey Kazakov, Ivan Nekrashevich, Oleg V. </a:t>
            </a:r>
            <a:r>
              <a:rPr lang="en-US" sz="1200" dirty="0" err="1">
                <a:solidFill>
                  <a:srgbClr val="0C2577"/>
                </a:solidFill>
                <a:latin typeface="Helvetica World Bold"/>
                <a:ea typeface="Helvetica World Bold"/>
                <a:cs typeface="Helvetica World Bold"/>
                <a:sym typeface="Helvetica World Bold"/>
              </a:rPr>
              <a:t>Pronitchev</a:t>
            </a:r>
            <a:r>
              <a:rPr lang="en-US" sz="1200" dirty="0">
                <a:solidFill>
                  <a:srgbClr val="0C2577"/>
                </a:solidFill>
                <a:latin typeface="Helvetica World Bold"/>
                <a:ea typeface="Helvetica World Bold"/>
                <a:cs typeface="Helvetica World Bold"/>
                <a:sym typeface="Helvetica World Bold"/>
              </a:rPr>
              <a:t> Soka Suliman, Daniel Molenaar, Fabio Castañeda, Asher Berlin, Sam Posen, Roni Harnik, Crispin Contreras-Martinez, Yuriy </a:t>
            </a:r>
            <a:r>
              <a:rPr lang="en-US" sz="1200" dirty="0" err="1">
                <a:solidFill>
                  <a:srgbClr val="0C2577"/>
                </a:solidFill>
                <a:latin typeface="Helvetica World Bold"/>
                <a:ea typeface="Helvetica World Bold"/>
                <a:cs typeface="Helvetica World Bold"/>
                <a:sym typeface="Helvetica World Bold"/>
              </a:rPr>
              <a:t>Pischalnikov</a:t>
            </a:r>
            <a:r>
              <a:rPr lang="en-US" sz="1200" dirty="0">
                <a:solidFill>
                  <a:srgbClr val="0C2577"/>
                </a:solidFill>
                <a:latin typeface="Helvetica World Bold"/>
                <a:ea typeface="Helvetica World Bold"/>
                <a:cs typeface="Helvetica World Bold"/>
                <a:sym typeface="Helvetica World Bold"/>
              </a:rPr>
              <a:t>, Roman Pilipenko, Anna </a:t>
            </a:r>
            <a:r>
              <a:rPr lang="en-US" sz="1200" dirty="0" err="1">
                <a:solidFill>
                  <a:srgbClr val="0C2577"/>
                </a:solidFill>
                <a:latin typeface="Helvetica World Bold"/>
                <a:ea typeface="Helvetica World Bold"/>
                <a:cs typeface="Helvetica World Bold"/>
                <a:sym typeface="Helvetica World Bold"/>
              </a:rPr>
              <a:t>Grasselino</a:t>
            </a:r>
            <a:endParaRPr lang="en-US" sz="1200" dirty="0">
              <a:solidFill>
                <a:srgbClr val="0C2577"/>
              </a:solidFill>
              <a:latin typeface="Helvetica World Bold"/>
              <a:ea typeface="Helvetica World Bold"/>
              <a:cs typeface="Helvetica World Bold"/>
              <a:sym typeface="Helvetica World Bold"/>
            </a:endParaRPr>
          </a:p>
        </p:txBody>
      </p:sp>
      <p:grpSp>
        <p:nvGrpSpPr>
          <p:cNvPr id="21" name="Group 8">
            <a:extLst>
              <a:ext uri="{FF2B5EF4-FFF2-40B4-BE49-F238E27FC236}">
                <a16:creationId xmlns:a16="http://schemas.microsoft.com/office/drawing/2014/main" id="{63371DC2-B4CA-63B6-2ECC-F466F8DE0F2E}"/>
              </a:ext>
            </a:extLst>
          </p:cNvPr>
          <p:cNvGrpSpPr/>
          <p:nvPr/>
        </p:nvGrpSpPr>
        <p:grpSpPr>
          <a:xfrm rot="16200000" flipV="1">
            <a:off x="3707737" y="2518758"/>
            <a:ext cx="5143464" cy="105946"/>
            <a:chOff x="0" y="28575"/>
            <a:chExt cx="3409432" cy="39258"/>
          </a:xfrm>
        </p:grpSpPr>
        <p:sp>
          <p:nvSpPr>
            <p:cNvPr id="22" name="Freeform 9">
              <a:extLst>
                <a:ext uri="{FF2B5EF4-FFF2-40B4-BE49-F238E27FC236}">
                  <a16:creationId xmlns:a16="http://schemas.microsoft.com/office/drawing/2014/main" id="{6DF150E0-742A-FEB3-D2AC-00B51253D1AB}"/>
                </a:ext>
              </a:extLst>
            </p:cNvPr>
            <p:cNvSpPr/>
            <p:nvPr/>
          </p:nvSpPr>
          <p:spPr>
            <a:xfrm>
              <a:off x="0" y="33950"/>
              <a:ext cx="3394302" cy="3388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dirty="0"/>
            </a:p>
          </p:txBody>
        </p:sp>
        <p:sp>
          <p:nvSpPr>
            <p:cNvPr id="23" name="TextBox 10">
              <a:extLst>
                <a:ext uri="{FF2B5EF4-FFF2-40B4-BE49-F238E27FC236}">
                  <a16:creationId xmlns:a16="http://schemas.microsoft.com/office/drawing/2014/main" id="{12E55A0D-DB25-BC65-CFC8-F819D866D019}"/>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sp>
        <p:nvSpPr>
          <p:cNvPr id="24" name="TextBox 23">
            <a:extLst>
              <a:ext uri="{FF2B5EF4-FFF2-40B4-BE49-F238E27FC236}">
                <a16:creationId xmlns:a16="http://schemas.microsoft.com/office/drawing/2014/main" id="{3BB03147-A8D5-C8D9-4286-F4DBC08E5E61}"/>
              </a:ext>
            </a:extLst>
          </p:cNvPr>
          <p:cNvSpPr txBox="1"/>
          <p:nvPr/>
        </p:nvSpPr>
        <p:spPr>
          <a:xfrm>
            <a:off x="558730" y="2748248"/>
            <a:ext cx="3341257" cy="276999"/>
          </a:xfrm>
          <a:prstGeom prst="rect">
            <a:avLst/>
          </a:prstGeom>
          <a:noFill/>
        </p:spPr>
        <p:txBody>
          <a:bodyPr wrap="square" lIns="91440" tIns="45720" rIns="91440" bIns="45720" rtlCol="0" anchor="t">
            <a:spAutoFit/>
          </a:bodyPr>
          <a:lstStyle/>
          <a:p>
            <a:r>
              <a:rPr lang="en-US" sz="1200" dirty="0"/>
              <a:t>Sep 25, 2025</a:t>
            </a:r>
            <a:endParaRPr lang="en-US" sz="1600" dirty="0"/>
          </a:p>
        </p:txBody>
      </p:sp>
      <p:pic>
        <p:nvPicPr>
          <p:cNvPr id="26" name="Picture 25" descr="Text&#10;&#10;AI-generated content may be incorrect.">
            <a:extLst>
              <a:ext uri="{FF2B5EF4-FFF2-40B4-BE49-F238E27FC236}">
                <a16:creationId xmlns:a16="http://schemas.microsoft.com/office/drawing/2014/main" id="{B8C6F8E4-5D2F-A1D1-CDE6-AF17AE8D9E31}"/>
              </a:ext>
            </a:extLst>
          </p:cNvPr>
          <p:cNvPicPr>
            <a:picLocks noChangeAspect="1"/>
          </p:cNvPicPr>
          <p:nvPr/>
        </p:nvPicPr>
        <p:blipFill>
          <a:blip r:embed="rId6"/>
          <a:stretch>
            <a:fillRect/>
          </a:stretch>
        </p:blipFill>
        <p:spPr>
          <a:xfrm>
            <a:off x="4032772" y="4430450"/>
            <a:ext cx="1921858" cy="337848"/>
          </a:xfrm>
          <a:prstGeom prst="rect">
            <a:avLst/>
          </a:prstGeom>
        </p:spPr>
      </p:pic>
      <p:sp>
        <p:nvSpPr>
          <p:cNvPr id="15" name="TextBox 17">
            <a:extLst>
              <a:ext uri="{FF2B5EF4-FFF2-40B4-BE49-F238E27FC236}">
                <a16:creationId xmlns:a16="http://schemas.microsoft.com/office/drawing/2014/main" id="{B4093AB8-DAA2-3547-3AD3-51B4256C1F36}"/>
              </a:ext>
            </a:extLst>
          </p:cNvPr>
          <p:cNvSpPr txBox="1"/>
          <p:nvPr/>
        </p:nvSpPr>
        <p:spPr>
          <a:xfrm>
            <a:off x="169763" y="70246"/>
            <a:ext cx="4001657" cy="246221"/>
          </a:xfrm>
          <a:prstGeom prst="rect">
            <a:avLst/>
          </a:prstGeom>
        </p:spPr>
        <p:txBody>
          <a:bodyPr wrap="square" lIns="0" tIns="0" rIns="0" bIns="0" rtlCol="0" anchor="t">
            <a:spAutoFit/>
          </a:bodyPr>
          <a:lstStyle/>
          <a:p>
            <a:r>
              <a:rPr lang="en-US" sz="1600" b="1" dirty="0"/>
              <a:t>FERMILAB-SLIDES-25-0057-SQMS</a:t>
            </a:r>
          </a:p>
        </p:txBody>
      </p:sp>
    </p:spTree>
    <p:extLst>
      <p:ext uri="{BB962C8B-B14F-4D97-AF65-F5344CB8AC3E}">
        <p14:creationId xmlns:p14="http://schemas.microsoft.com/office/powerpoint/2010/main" val="194116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2131E2-0437-CB2F-9C8A-78590165017C}"/>
              </a:ext>
            </a:extLst>
          </p:cNvPr>
          <p:cNvSpPr>
            <a:spLocks noGrp="1"/>
          </p:cNvSpPr>
          <p:nvPr>
            <p:ph idx="1"/>
          </p:nvPr>
        </p:nvSpPr>
        <p:spPr>
          <a:xfrm>
            <a:off x="228603" y="634563"/>
            <a:ext cx="4167038" cy="2627485"/>
          </a:xfrm>
        </p:spPr>
        <p:txBody>
          <a:bodyPr/>
          <a:lstStyle/>
          <a:p>
            <a:pPr marL="0" indent="0">
              <a:buNone/>
            </a:pPr>
            <a:r>
              <a:rPr lang="en-US" b="1" dirty="0"/>
              <a:t>Requirements:</a:t>
            </a:r>
          </a:p>
          <a:p>
            <a:r>
              <a:rPr lang="en-US" dirty="0"/>
              <a:t>20 mm travel range. </a:t>
            </a:r>
          </a:p>
          <a:p>
            <a:r>
              <a:rPr lang="en-US" dirty="0"/>
              <a:t>10 nm (~kHz) resolution. </a:t>
            </a:r>
          </a:p>
          <a:p>
            <a:r>
              <a:rPr lang="en-US" dirty="0"/>
              <a:t>Low dissipation. </a:t>
            </a:r>
          </a:p>
          <a:p>
            <a:r>
              <a:rPr lang="en-US" dirty="0"/>
              <a:t>500 grams Max Load. </a:t>
            </a:r>
          </a:p>
          <a:p>
            <a:r>
              <a:rPr lang="en-US" dirty="0"/>
              <a:t>Low temperature. High Vacuum.</a:t>
            </a:r>
          </a:p>
          <a:p>
            <a:r>
              <a:rPr lang="en-US" dirty="0"/>
              <a:t>Moving the cavity instead of the plunger to mitigate “hot rod.”</a:t>
            </a:r>
          </a:p>
          <a:p>
            <a:endParaRPr lang="en-US" dirty="0"/>
          </a:p>
          <a:p>
            <a:pPr marL="0" indent="0">
              <a:buNone/>
            </a:pPr>
            <a:endParaRPr lang="en-US" dirty="0"/>
          </a:p>
        </p:txBody>
      </p:sp>
      <p:sp>
        <p:nvSpPr>
          <p:cNvPr id="3" name="Title 2">
            <a:extLst>
              <a:ext uri="{FF2B5EF4-FFF2-40B4-BE49-F238E27FC236}">
                <a16:creationId xmlns:a16="http://schemas.microsoft.com/office/drawing/2014/main" id="{2C7087AE-EB86-9769-C694-E6F9B6E08F30}"/>
              </a:ext>
            </a:extLst>
          </p:cNvPr>
          <p:cNvSpPr>
            <a:spLocks noGrp="1"/>
          </p:cNvSpPr>
          <p:nvPr>
            <p:ph type="title"/>
          </p:nvPr>
        </p:nvSpPr>
        <p:spPr/>
        <p:txBody>
          <a:bodyPr/>
          <a:lstStyle/>
          <a:p>
            <a:r>
              <a:rPr lang="en-US" dirty="0"/>
              <a:t>Piezo tuning requirements and strategy.</a:t>
            </a:r>
          </a:p>
        </p:txBody>
      </p:sp>
      <p:sp>
        <p:nvSpPr>
          <p:cNvPr id="5" name="Content Placeholder 1">
            <a:extLst>
              <a:ext uri="{FF2B5EF4-FFF2-40B4-BE49-F238E27FC236}">
                <a16:creationId xmlns:a16="http://schemas.microsoft.com/office/drawing/2014/main" id="{82FCA61C-98C6-9672-6B06-28EAE87FBF15}"/>
              </a:ext>
            </a:extLst>
          </p:cNvPr>
          <p:cNvSpPr txBox="1">
            <a:spLocks/>
          </p:cNvSpPr>
          <p:nvPr/>
        </p:nvSpPr>
        <p:spPr>
          <a:xfrm>
            <a:off x="4748360" y="634563"/>
            <a:ext cx="4132382" cy="61781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t>Chose Attocube ANPx341/LT/HV - linear x-nanopositioner.</a:t>
            </a:r>
          </a:p>
          <a:p>
            <a:pPr marL="0" indent="0">
              <a:buFont typeface="Arial" charset="0"/>
              <a:buNone/>
            </a:pPr>
            <a:r>
              <a:rPr lang="en-US" dirty="0"/>
              <a:t>Stick and slip mechanism.</a:t>
            </a:r>
          </a:p>
          <a:p>
            <a:pPr marL="0" indent="0">
              <a:buFont typeface="Arial" charset="0"/>
              <a:buNone/>
            </a:pPr>
            <a:endParaRPr lang="en-US" dirty="0"/>
          </a:p>
          <a:p>
            <a:endParaRPr lang="en-US" dirty="0"/>
          </a:p>
        </p:txBody>
      </p:sp>
      <p:sp>
        <p:nvSpPr>
          <p:cNvPr id="6" name="Content Placeholder 1">
            <a:extLst>
              <a:ext uri="{FF2B5EF4-FFF2-40B4-BE49-F238E27FC236}">
                <a16:creationId xmlns:a16="http://schemas.microsoft.com/office/drawing/2014/main" id="{1F2DBF28-2CD8-2A93-F859-4C7960B51840}"/>
              </a:ext>
            </a:extLst>
          </p:cNvPr>
          <p:cNvSpPr txBox="1">
            <a:spLocks/>
          </p:cNvSpPr>
          <p:nvPr/>
        </p:nvSpPr>
        <p:spPr>
          <a:xfrm>
            <a:off x="1586806" y="3660384"/>
            <a:ext cx="4167038" cy="129430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marL="0" indent="0">
              <a:buFont typeface="Arial" charset="0"/>
              <a:buNone/>
            </a:pPr>
            <a:endParaRPr lang="en-US" dirty="0"/>
          </a:p>
          <a:p>
            <a:endParaRPr lang="en-US" dirty="0"/>
          </a:p>
        </p:txBody>
      </p:sp>
      <p:sp>
        <p:nvSpPr>
          <p:cNvPr id="11" name="Content Placeholder 1">
            <a:extLst>
              <a:ext uri="{FF2B5EF4-FFF2-40B4-BE49-F238E27FC236}">
                <a16:creationId xmlns:a16="http://schemas.microsoft.com/office/drawing/2014/main" id="{F545907A-CDBE-2E64-C191-3A41E69958F3}"/>
              </a:ext>
            </a:extLst>
          </p:cNvPr>
          <p:cNvSpPr txBox="1">
            <a:spLocks/>
          </p:cNvSpPr>
          <p:nvPr/>
        </p:nvSpPr>
        <p:spPr>
          <a:xfrm>
            <a:off x="228600" y="3261223"/>
            <a:ext cx="6743277" cy="1387498"/>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dirty="0"/>
              <a:t>Strategy:</a:t>
            </a:r>
          </a:p>
          <a:p>
            <a:pPr marL="0" indent="0">
              <a:buNone/>
            </a:pPr>
            <a:r>
              <a:rPr lang="en-US" dirty="0"/>
              <a:t>DC tuning steps to achieve 10 nm tuning resolution, up to ~100 V. Very low power dissipation (~mK heating of cavity).</a:t>
            </a:r>
          </a:p>
          <a:p>
            <a:pPr marL="0" indent="0">
              <a:buNone/>
            </a:pPr>
            <a:endParaRPr lang="en-US" dirty="0"/>
          </a:p>
          <a:p>
            <a:pPr marL="0" indent="0">
              <a:buFont typeface="Arial" charset="0"/>
              <a:buNone/>
            </a:pPr>
            <a:r>
              <a:rPr lang="en-US" dirty="0"/>
              <a:t>Then activate AC ramp to move large distance. Lots of dissipation.</a:t>
            </a:r>
          </a:p>
        </p:txBody>
      </p:sp>
      <p:pic>
        <p:nvPicPr>
          <p:cNvPr id="13" name="Picture 12">
            <a:extLst>
              <a:ext uri="{FF2B5EF4-FFF2-40B4-BE49-F238E27FC236}">
                <a16:creationId xmlns:a16="http://schemas.microsoft.com/office/drawing/2014/main" id="{E50A273F-DA1D-87D3-819B-414C6DE691EF}"/>
              </a:ext>
            </a:extLst>
          </p:cNvPr>
          <p:cNvPicPr>
            <a:picLocks noChangeAspect="1"/>
          </p:cNvPicPr>
          <p:nvPr/>
        </p:nvPicPr>
        <p:blipFill>
          <a:blip r:embed="rId3"/>
          <a:srcRect t="40842"/>
          <a:stretch>
            <a:fillRect/>
          </a:stretch>
        </p:blipFill>
        <p:spPr>
          <a:xfrm>
            <a:off x="4064000" y="1517244"/>
            <a:ext cx="5080000" cy="1878274"/>
          </a:xfrm>
          <a:prstGeom prst="rect">
            <a:avLst/>
          </a:prstGeom>
        </p:spPr>
      </p:pic>
      <p:sp>
        <p:nvSpPr>
          <p:cNvPr id="14" name="TextBox 13">
            <a:extLst>
              <a:ext uri="{FF2B5EF4-FFF2-40B4-BE49-F238E27FC236}">
                <a16:creationId xmlns:a16="http://schemas.microsoft.com/office/drawing/2014/main" id="{3B4FF0FA-7227-B79F-00FB-1AE6B2DE7A90}"/>
              </a:ext>
            </a:extLst>
          </p:cNvPr>
          <p:cNvSpPr txBox="1"/>
          <p:nvPr/>
        </p:nvSpPr>
        <p:spPr>
          <a:xfrm>
            <a:off x="7556207" y="2571750"/>
            <a:ext cx="902811" cy="276999"/>
          </a:xfrm>
          <a:prstGeom prst="rect">
            <a:avLst/>
          </a:prstGeom>
          <a:noFill/>
        </p:spPr>
        <p:txBody>
          <a:bodyPr wrap="none" rtlCol="0">
            <a:spAutoFit/>
          </a:bodyPr>
          <a:lstStyle/>
          <a:p>
            <a:r>
              <a:rPr lang="en-US" sz="1200" dirty="0" err="1"/>
              <a:t>MotionPlus</a:t>
            </a:r>
            <a:endParaRPr lang="en-US" sz="1200" dirty="0"/>
          </a:p>
        </p:txBody>
      </p:sp>
    </p:spTree>
    <p:extLst>
      <p:ext uri="{BB962C8B-B14F-4D97-AF65-F5344CB8AC3E}">
        <p14:creationId xmlns:p14="http://schemas.microsoft.com/office/powerpoint/2010/main" val="496337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90C7C-0C00-B355-2BA4-54979866E672}"/>
              </a:ext>
            </a:extLst>
          </p:cNvPr>
          <p:cNvSpPr>
            <a:spLocks noGrp="1"/>
          </p:cNvSpPr>
          <p:nvPr>
            <p:ph type="title"/>
          </p:nvPr>
        </p:nvSpPr>
        <p:spPr>
          <a:xfrm>
            <a:off x="221459" y="402982"/>
            <a:ext cx="8686800" cy="320908"/>
          </a:xfrm>
        </p:spPr>
        <p:txBody>
          <a:bodyPr/>
          <a:lstStyle/>
          <a:p>
            <a:r>
              <a:rPr lang="en-US" dirty="0"/>
              <a:t>Piezo tuning. Sometimes smooth with little impact on cavity temperature </a:t>
            </a:r>
          </a:p>
        </p:txBody>
      </p:sp>
      <p:sp>
        <p:nvSpPr>
          <p:cNvPr id="9" name="Content Placeholder 1">
            <a:extLst>
              <a:ext uri="{FF2B5EF4-FFF2-40B4-BE49-F238E27FC236}">
                <a16:creationId xmlns:a16="http://schemas.microsoft.com/office/drawing/2014/main" id="{678F9EDE-E600-37E6-D853-9167197A8D95}"/>
              </a:ext>
            </a:extLst>
          </p:cNvPr>
          <p:cNvSpPr txBox="1">
            <a:spLocks/>
          </p:cNvSpPr>
          <p:nvPr/>
        </p:nvSpPr>
        <p:spPr>
          <a:xfrm>
            <a:off x="1926775" y="800800"/>
            <a:ext cx="1620294" cy="45704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Cavity tuning</a:t>
            </a:r>
          </a:p>
        </p:txBody>
      </p:sp>
      <p:pic>
        <p:nvPicPr>
          <p:cNvPr id="13" name="Picture 12">
            <a:extLst>
              <a:ext uri="{FF2B5EF4-FFF2-40B4-BE49-F238E27FC236}">
                <a16:creationId xmlns:a16="http://schemas.microsoft.com/office/drawing/2014/main" id="{4370A694-03D3-9208-F688-C518F40C5818}"/>
              </a:ext>
            </a:extLst>
          </p:cNvPr>
          <p:cNvPicPr>
            <a:picLocks noChangeAspect="1"/>
          </p:cNvPicPr>
          <p:nvPr/>
        </p:nvPicPr>
        <p:blipFill>
          <a:blip r:embed="rId2"/>
          <a:stretch>
            <a:fillRect/>
          </a:stretch>
        </p:blipFill>
        <p:spPr>
          <a:xfrm>
            <a:off x="4839392" y="1257841"/>
            <a:ext cx="4153881" cy="3115411"/>
          </a:xfrm>
          <a:prstGeom prst="rect">
            <a:avLst/>
          </a:prstGeom>
        </p:spPr>
      </p:pic>
      <p:pic>
        <p:nvPicPr>
          <p:cNvPr id="15" name="Picture 14">
            <a:extLst>
              <a:ext uri="{FF2B5EF4-FFF2-40B4-BE49-F238E27FC236}">
                <a16:creationId xmlns:a16="http://schemas.microsoft.com/office/drawing/2014/main" id="{228F76B6-FFB2-DE9C-74D9-EB334A3D8401}"/>
              </a:ext>
            </a:extLst>
          </p:cNvPr>
          <p:cNvPicPr>
            <a:picLocks noChangeAspect="1"/>
          </p:cNvPicPr>
          <p:nvPr/>
        </p:nvPicPr>
        <p:blipFill>
          <a:blip r:embed="rId3"/>
          <a:stretch>
            <a:fillRect/>
          </a:stretch>
        </p:blipFill>
        <p:spPr>
          <a:xfrm>
            <a:off x="221459" y="1257841"/>
            <a:ext cx="4419601" cy="3314701"/>
          </a:xfrm>
          <a:prstGeom prst="rect">
            <a:avLst/>
          </a:prstGeom>
        </p:spPr>
      </p:pic>
      <p:sp>
        <p:nvSpPr>
          <p:cNvPr id="16" name="Content Placeholder 1">
            <a:extLst>
              <a:ext uri="{FF2B5EF4-FFF2-40B4-BE49-F238E27FC236}">
                <a16:creationId xmlns:a16="http://schemas.microsoft.com/office/drawing/2014/main" id="{71964A93-52F9-636F-D7B6-D7B91C149EAC}"/>
              </a:ext>
            </a:extLst>
          </p:cNvPr>
          <p:cNvSpPr txBox="1">
            <a:spLocks/>
          </p:cNvSpPr>
          <p:nvPr/>
        </p:nvSpPr>
        <p:spPr>
          <a:xfrm>
            <a:off x="5457370" y="534234"/>
            <a:ext cx="2917926" cy="45704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Cavity and Fridge temperatures “manageable”</a:t>
            </a:r>
          </a:p>
        </p:txBody>
      </p:sp>
      <p:sp>
        <p:nvSpPr>
          <p:cNvPr id="17" name="Content Placeholder 1">
            <a:extLst>
              <a:ext uri="{FF2B5EF4-FFF2-40B4-BE49-F238E27FC236}">
                <a16:creationId xmlns:a16="http://schemas.microsoft.com/office/drawing/2014/main" id="{B5FEBB6E-0786-23A7-8656-2B3BADD4628F}"/>
              </a:ext>
            </a:extLst>
          </p:cNvPr>
          <p:cNvSpPr txBox="1">
            <a:spLocks/>
          </p:cNvSpPr>
          <p:nvPr/>
        </p:nvSpPr>
        <p:spPr>
          <a:xfrm>
            <a:off x="1926775" y="1411661"/>
            <a:ext cx="3063343" cy="45704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16 V DC increments x 4</a:t>
            </a:r>
          </a:p>
          <a:p>
            <a:pPr marL="0" indent="0">
              <a:buNone/>
            </a:pPr>
            <a:r>
              <a:rPr lang="en-US" dirty="0"/>
              <a:t>25 V AC ramp voltage</a:t>
            </a:r>
          </a:p>
          <a:p>
            <a:pPr marL="0" indent="0">
              <a:buNone/>
            </a:pPr>
            <a:endParaRPr lang="en-US" dirty="0"/>
          </a:p>
        </p:txBody>
      </p:sp>
      <p:sp>
        <p:nvSpPr>
          <p:cNvPr id="18" name="TextBox 17">
            <a:extLst>
              <a:ext uri="{FF2B5EF4-FFF2-40B4-BE49-F238E27FC236}">
                <a16:creationId xmlns:a16="http://schemas.microsoft.com/office/drawing/2014/main" id="{1E19FDEF-B21C-8AD5-F60A-BFB9F97CD883}"/>
              </a:ext>
            </a:extLst>
          </p:cNvPr>
          <p:cNvSpPr txBox="1"/>
          <p:nvPr/>
        </p:nvSpPr>
        <p:spPr>
          <a:xfrm>
            <a:off x="1353729" y="3608660"/>
            <a:ext cx="1146092" cy="276999"/>
          </a:xfrm>
          <a:prstGeom prst="rect">
            <a:avLst/>
          </a:prstGeom>
          <a:noFill/>
        </p:spPr>
        <p:txBody>
          <a:bodyPr wrap="square" rtlCol="0">
            <a:spAutoFit/>
          </a:bodyPr>
          <a:lstStyle/>
          <a:p>
            <a:r>
              <a:rPr lang="en-US" sz="1200" dirty="0"/>
              <a:t>A. Melnychuk</a:t>
            </a:r>
          </a:p>
        </p:txBody>
      </p:sp>
    </p:spTree>
    <p:extLst>
      <p:ext uri="{BB962C8B-B14F-4D97-AF65-F5344CB8AC3E}">
        <p14:creationId xmlns:p14="http://schemas.microsoft.com/office/powerpoint/2010/main" val="32129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7053FB-288B-D20C-BF9D-7D7F33666E4A}"/>
              </a:ext>
            </a:extLst>
          </p:cNvPr>
          <p:cNvSpPr>
            <a:spLocks noGrp="1"/>
          </p:cNvSpPr>
          <p:nvPr>
            <p:ph type="title"/>
          </p:nvPr>
        </p:nvSpPr>
        <p:spPr/>
        <p:txBody>
          <a:bodyPr/>
          <a:lstStyle/>
          <a:p>
            <a:r>
              <a:rPr lang="en-US" dirty="0"/>
              <a:t>Piezo tuning. Can see mechanics push back against the piezo.</a:t>
            </a:r>
          </a:p>
        </p:txBody>
      </p:sp>
      <p:pic>
        <p:nvPicPr>
          <p:cNvPr id="4" name="Content Placeholder 3">
            <a:extLst>
              <a:ext uri="{FF2B5EF4-FFF2-40B4-BE49-F238E27FC236}">
                <a16:creationId xmlns:a16="http://schemas.microsoft.com/office/drawing/2014/main" id="{070FD941-A008-E7B5-441A-3CBAEA84F764}"/>
              </a:ext>
            </a:extLst>
          </p:cNvPr>
          <p:cNvPicPr>
            <a:picLocks noChangeAspect="1"/>
          </p:cNvPicPr>
          <p:nvPr/>
        </p:nvPicPr>
        <p:blipFill>
          <a:blip r:embed="rId3"/>
          <a:stretch>
            <a:fillRect/>
          </a:stretch>
        </p:blipFill>
        <p:spPr>
          <a:xfrm>
            <a:off x="4497268" y="456200"/>
            <a:ext cx="3982251" cy="2986688"/>
          </a:xfrm>
          <a:prstGeom prst="rect">
            <a:avLst/>
          </a:prstGeom>
        </p:spPr>
      </p:pic>
      <p:pic>
        <p:nvPicPr>
          <p:cNvPr id="5" name="Picture 4" descr="Chart, scatter chart&#10;&#10;AI-generated content may be incorrect.">
            <a:extLst>
              <a:ext uri="{FF2B5EF4-FFF2-40B4-BE49-F238E27FC236}">
                <a16:creationId xmlns:a16="http://schemas.microsoft.com/office/drawing/2014/main" id="{9F9AAEB3-64EB-2343-CBC7-916B11A67A00}"/>
              </a:ext>
            </a:extLst>
          </p:cNvPr>
          <p:cNvPicPr>
            <a:picLocks noChangeAspect="1"/>
          </p:cNvPicPr>
          <p:nvPr/>
        </p:nvPicPr>
        <p:blipFill>
          <a:blip r:embed="rId4"/>
          <a:stretch>
            <a:fillRect/>
          </a:stretch>
        </p:blipFill>
        <p:spPr>
          <a:xfrm>
            <a:off x="189909" y="541266"/>
            <a:ext cx="3871477" cy="2903608"/>
          </a:xfrm>
          <a:prstGeom prst="rect">
            <a:avLst/>
          </a:prstGeom>
        </p:spPr>
      </p:pic>
      <p:sp>
        <p:nvSpPr>
          <p:cNvPr id="6" name="TextBox 5">
            <a:extLst>
              <a:ext uri="{FF2B5EF4-FFF2-40B4-BE49-F238E27FC236}">
                <a16:creationId xmlns:a16="http://schemas.microsoft.com/office/drawing/2014/main" id="{253416C5-E758-5D63-B0D2-93D8389A7D81}"/>
              </a:ext>
            </a:extLst>
          </p:cNvPr>
          <p:cNvSpPr txBox="1"/>
          <p:nvPr/>
        </p:nvSpPr>
        <p:spPr>
          <a:xfrm>
            <a:off x="228600" y="3932079"/>
            <a:ext cx="10515600" cy="830997"/>
          </a:xfrm>
          <a:prstGeom prst="rect">
            <a:avLst/>
          </a:prstGeom>
          <a:noFill/>
        </p:spPr>
        <p:txBody>
          <a:bodyPr wrap="square">
            <a:spAutoFit/>
          </a:bodyPr>
          <a:lstStyle/>
          <a:p>
            <a:pPr marL="342900" indent="-342900">
              <a:buAutoNum type="arabicPeriod"/>
            </a:pPr>
            <a:r>
              <a:rPr lang="en-US" dirty="0">
                <a:solidFill>
                  <a:schemeClr val="accent6"/>
                </a:solidFill>
                <a:latin typeface="+mn-lt"/>
              </a:rPr>
              <a:t>Need to better optimize thermal straps</a:t>
            </a:r>
          </a:p>
          <a:p>
            <a:pPr marL="342900" indent="-342900">
              <a:buAutoNum type="arabicPeriod"/>
            </a:pPr>
            <a:r>
              <a:rPr lang="en-US" dirty="0">
                <a:solidFill>
                  <a:schemeClr val="accent6"/>
                </a:solidFill>
                <a:latin typeface="+mn-lt"/>
              </a:rPr>
              <a:t>Piezo has probably deteriorated after multiple cooldowns.</a:t>
            </a:r>
          </a:p>
        </p:txBody>
      </p:sp>
      <p:sp>
        <p:nvSpPr>
          <p:cNvPr id="7" name="Rectangle 6">
            <a:extLst>
              <a:ext uri="{FF2B5EF4-FFF2-40B4-BE49-F238E27FC236}">
                <a16:creationId xmlns:a16="http://schemas.microsoft.com/office/drawing/2014/main" id="{9A31822D-D261-0069-2CB9-0DB37DEE5288}"/>
              </a:ext>
            </a:extLst>
          </p:cNvPr>
          <p:cNvSpPr/>
          <p:nvPr/>
        </p:nvSpPr>
        <p:spPr>
          <a:xfrm>
            <a:off x="5667270" y="1139197"/>
            <a:ext cx="371789" cy="673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6B1AEC-C680-DEC1-5850-FA9A4BC80988}"/>
              </a:ext>
            </a:extLst>
          </p:cNvPr>
          <p:cNvSpPr/>
          <p:nvPr/>
        </p:nvSpPr>
        <p:spPr>
          <a:xfrm>
            <a:off x="7437455" y="1733725"/>
            <a:ext cx="139002" cy="673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4C83CC-B92E-83F3-E517-73A5AC23D8AA}"/>
              </a:ext>
            </a:extLst>
          </p:cNvPr>
          <p:cNvSpPr txBox="1"/>
          <p:nvPr/>
        </p:nvSpPr>
        <p:spPr>
          <a:xfrm>
            <a:off x="409470" y="3358900"/>
            <a:ext cx="10515600" cy="461665"/>
          </a:xfrm>
          <a:prstGeom prst="rect">
            <a:avLst/>
          </a:prstGeom>
          <a:noFill/>
        </p:spPr>
        <p:txBody>
          <a:bodyPr wrap="square">
            <a:spAutoFit/>
          </a:bodyPr>
          <a:lstStyle/>
          <a:p>
            <a:r>
              <a:rPr lang="en-US" dirty="0">
                <a:solidFill>
                  <a:schemeClr val="accent6"/>
                </a:solidFill>
                <a:latin typeface="+mn-lt"/>
              </a:rPr>
              <a:t>Slip part of the stick-slip not slipping enough.</a:t>
            </a:r>
          </a:p>
        </p:txBody>
      </p:sp>
      <p:sp>
        <p:nvSpPr>
          <p:cNvPr id="10" name="TextBox 9">
            <a:extLst>
              <a:ext uri="{FF2B5EF4-FFF2-40B4-BE49-F238E27FC236}">
                <a16:creationId xmlns:a16="http://schemas.microsoft.com/office/drawing/2014/main" id="{9A68AE0A-06E1-CF0E-883C-48FF46BC8B37}"/>
              </a:ext>
            </a:extLst>
          </p:cNvPr>
          <p:cNvSpPr txBox="1"/>
          <p:nvPr/>
        </p:nvSpPr>
        <p:spPr>
          <a:xfrm>
            <a:off x="780973" y="2744433"/>
            <a:ext cx="1146092" cy="276999"/>
          </a:xfrm>
          <a:prstGeom prst="rect">
            <a:avLst/>
          </a:prstGeom>
          <a:noFill/>
        </p:spPr>
        <p:txBody>
          <a:bodyPr wrap="square" rtlCol="0">
            <a:spAutoFit/>
          </a:bodyPr>
          <a:lstStyle/>
          <a:p>
            <a:r>
              <a:rPr lang="en-US" sz="1200" dirty="0"/>
              <a:t>A. Melnychuk</a:t>
            </a:r>
          </a:p>
        </p:txBody>
      </p:sp>
    </p:spTree>
    <p:extLst>
      <p:ext uri="{BB962C8B-B14F-4D97-AF65-F5344CB8AC3E}">
        <p14:creationId xmlns:p14="http://schemas.microsoft.com/office/powerpoint/2010/main" val="403109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A71F65-8146-64E0-8EBB-9C43B61C2C58}"/>
              </a:ext>
            </a:extLst>
          </p:cNvPr>
          <p:cNvSpPr>
            <a:spLocks noGrp="1"/>
          </p:cNvSpPr>
          <p:nvPr>
            <p:ph idx="1"/>
          </p:nvPr>
        </p:nvSpPr>
        <p:spPr>
          <a:xfrm>
            <a:off x="228605" y="728664"/>
            <a:ext cx="4464420" cy="749564"/>
          </a:xfrm>
        </p:spPr>
        <p:txBody>
          <a:bodyPr/>
          <a:lstStyle/>
          <a:p>
            <a:pPr marL="0" indent="0">
              <a:buNone/>
            </a:pPr>
            <a:r>
              <a:rPr lang="en-US" dirty="0"/>
              <a:t>Measure with self-excited loop and phase noise analyzer.</a:t>
            </a:r>
          </a:p>
        </p:txBody>
      </p:sp>
      <p:sp>
        <p:nvSpPr>
          <p:cNvPr id="3" name="Title 2">
            <a:extLst>
              <a:ext uri="{FF2B5EF4-FFF2-40B4-BE49-F238E27FC236}">
                <a16:creationId xmlns:a16="http://schemas.microsoft.com/office/drawing/2014/main" id="{EC0C1B27-16C5-0E74-B244-85AE5C116DFA}"/>
              </a:ext>
            </a:extLst>
          </p:cNvPr>
          <p:cNvSpPr>
            <a:spLocks noGrp="1"/>
          </p:cNvSpPr>
          <p:nvPr>
            <p:ph type="title"/>
          </p:nvPr>
        </p:nvSpPr>
        <p:spPr/>
        <p:txBody>
          <a:bodyPr/>
          <a:lstStyle/>
          <a:p>
            <a:r>
              <a:rPr lang="en-US" dirty="0">
                <a:solidFill>
                  <a:srgbClr val="0C2577"/>
                </a:solidFill>
              </a:rPr>
              <a:t>Plunger cavity microphonics</a:t>
            </a:r>
            <a:endParaRPr lang="en-US" dirty="0"/>
          </a:p>
        </p:txBody>
      </p:sp>
      <p:sp>
        <p:nvSpPr>
          <p:cNvPr id="5" name="TextBox 4">
            <a:extLst>
              <a:ext uri="{FF2B5EF4-FFF2-40B4-BE49-F238E27FC236}">
                <a16:creationId xmlns:a16="http://schemas.microsoft.com/office/drawing/2014/main" id="{41129E73-6782-C4E9-7A85-5ADB27179C82}"/>
              </a:ext>
            </a:extLst>
          </p:cNvPr>
          <p:cNvSpPr txBox="1"/>
          <p:nvPr/>
        </p:nvSpPr>
        <p:spPr>
          <a:xfrm>
            <a:off x="7772162" y="4719615"/>
            <a:ext cx="1203856"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Aptos" panose="02110004020202020204"/>
                <a:ea typeface="+mn-ea"/>
                <a:cs typeface="+mn-cs"/>
              </a:rPr>
              <a:t>Soka Suliman</a:t>
            </a:r>
          </a:p>
        </p:txBody>
      </p:sp>
      <p:pic>
        <p:nvPicPr>
          <p:cNvPr id="6" name="Picture 5" descr="Chart, histogram&#10;&#10;AI-generated content may be incorrect.">
            <a:extLst>
              <a:ext uri="{FF2B5EF4-FFF2-40B4-BE49-F238E27FC236}">
                <a16:creationId xmlns:a16="http://schemas.microsoft.com/office/drawing/2014/main" id="{DC63DC31-043A-EDA2-71BE-C4DCAEDB3509}"/>
              </a:ext>
            </a:extLst>
          </p:cNvPr>
          <p:cNvPicPr>
            <a:picLocks noChangeAspect="1"/>
          </p:cNvPicPr>
          <p:nvPr/>
        </p:nvPicPr>
        <p:blipFill>
          <a:blip r:embed="rId2"/>
          <a:stretch>
            <a:fillRect/>
          </a:stretch>
        </p:blipFill>
        <p:spPr>
          <a:xfrm>
            <a:off x="4450585" y="1478228"/>
            <a:ext cx="4525433" cy="3394075"/>
          </a:xfrm>
          <a:prstGeom prst="rect">
            <a:avLst/>
          </a:prstGeom>
        </p:spPr>
      </p:pic>
      <p:pic>
        <p:nvPicPr>
          <p:cNvPr id="7" name="Content Placeholder 19" descr="Chart&#10;&#10;AI-generated content may be incorrect.">
            <a:extLst>
              <a:ext uri="{FF2B5EF4-FFF2-40B4-BE49-F238E27FC236}">
                <a16:creationId xmlns:a16="http://schemas.microsoft.com/office/drawing/2014/main" id="{F739BA46-4F9C-421D-60AA-2AF254493062}"/>
              </a:ext>
            </a:extLst>
          </p:cNvPr>
          <p:cNvPicPr>
            <a:picLocks noChangeAspect="1"/>
          </p:cNvPicPr>
          <p:nvPr/>
        </p:nvPicPr>
        <p:blipFill>
          <a:blip r:embed="rId3"/>
          <a:stretch>
            <a:fillRect/>
          </a:stretch>
        </p:blipFill>
        <p:spPr>
          <a:xfrm>
            <a:off x="23817" y="1478228"/>
            <a:ext cx="4351866" cy="3263900"/>
          </a:xfrm>
          <a:prstGeom prst="rect">
            <a:avLst/>
          </a:prstGeom>
        </p:spPr>
      </p:pic>
      <p:pic>
        <p:nvPicPr>
          <p:cNvPr id="8" name="Content Placeholder 4">
            <a:extLst>
              <a:ext uri="{FF2B5EF4-FFF2-40B4-BE49-F238E27FC236}">
                <a16:creationId xmlns:a16="http://schemas.microsoft.com/office/drawing/2014/main" id="{91E3E760-6B3B-8CAA-EE81-86B7539C37C3}"/>
              </a:ext>
            </a:extLst>
          </p:cNvPr>
          <p:cNvPicPr>
            <a:picLocks noChangeAspect="1"/>
          </p:cNvPicPr>
          <p:nvPr/>
        </p:nvPicPr>
        <p:blipFill>
          <a:blip r:embed="rId4"/>
          <a:stretch>
            <a:fillRect/>
          </a:stretch>
        </p:blipFill>
        <p:spPr>
          <a:xfrm>
            <a:off x="5112712" y="260273"/>
            <a:ext cx="4031288" cy="1046862"/>
          </a:xfrm>
          <a:prstGeom prst="rect">
            <a:avLst/>
          </a:prstGeom>
        </p:spPr>
      </p:pic>
      <p:sp>
        <p:nvSpPr>
          <p:cNvPr id="10" name="TextBox 9">
            <a:extLst>
              <a:ext uri="{FF2B5EF4-FFF2-40B4-BE49-F238E27FC236}">
                <a16:creationId xmlns:a16="http://schemas.microsoft.com/office/drawing/2014/main" id="{419F8291-9C85-6500-8DAB-CFB83D411CAE}"/>
              </a:ext>
            </a:extLst>
          </p:cNvPr>
          <p:cNvSpPr txBox="1"/>
          <p:nvPr/>
        </p:nvSpPr>
        <p:spPr>
          <a:xfrm>
            <a:off x="8464158" y="280705"/>
            <a:ext cx="671375" cy="400110"/>
          </a:xfrm>
          <a:prstGeom prst="rect">
            <a:avLst/>
          </a:prstGeom>
          <a:solidFill>
            <a:schemeClr val="bg1"/>
          </a:solidFill>
        </p:spPr>
        <p:txBody>
          <a:bodyPr wrap="square" rtlCol="0">
            <a:spAutoFit/>
          </a:bodyPr>
          <a:lstStyle/>
          <a:p>
            <a:r>
              <a:rPr lang="en-US" sz="2000" dirty="0">
                <a:solidFill>
                  <a:schemeClr val="accent6"/>
                </a:solidFill>
              </a:rPr>
              <a:t>PNA</a:t>
            </a:r>
          </a:p>
        </p:txBody>
      </p:sp>
    </p:spTree>
    <p:extLst>
      <p:ext uri="{BB962C8B-B14F-4D97-AF65-F5344CB8AC3E}">
        <p14:creationId xmlns:p14="http://schemas.microsoft.com/office/powerpoint/2010/main" val="3991086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97A52-7620-D94D-BEF2-236956EA751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D0BC266F-516C-0D23-6C35-64055FC69805}"/>
              </a:ext>
            </a:extLst>
          </p:cNvPr>
          <p:cNvSpPr>
            <a:spLocks noGrp="1"/>
          </p:cNvSpPr>
          <p:nvPr>
            <p:ph type="title"/>
          </p:nvPr>
        </p:nvSpPr>
        <p:spPr/>
        <p:txBody>
          <a:bodyPr/>
          <a:lstStyle/>
          <a:p>
            <a:r>
              <a:rPr lang="en-US" dirty="0">
                <a:solidFill>
                  <a:srgbClr val="0C2577"/>
                </a:solidFill>
              </a:rPr>
              <a:t>Take FFT of microphonics to understand source</a:t>
            </a:r>
            <a:endParaRPr lang="en-US" dirty="0"/>
          </a:p>
        </p:txBody>
      </p:sp>
      <p:pic>
        <p:nvPicPr>
          <p:cNvPr id="4" name="Picture 3" descr="Chart, bar chart&#10;&#10;AI-generated content may be incorrect.">
            <a:extLst>
              <a:ext uri="{FF2B5EF4-FFF2-40B4-BE49-F238E27FC236}">
                <a16:creationId xmlns:a16="http://schemas.microsoft.com/office/drawing/2014/main" id="{970E10D2-0DAF-C3E6-5C13-953CFF44F778}"/>
              </a:ext>
            </a:extLst>
          </p:cNvPr>
          <p:cNvPicPr>
            <a:picLocks noChangeAspect="1"/>
          </p:cNvPicPr>
          <p:nvPr/>
        </p:nvPicPr>
        <p:blipFill>
          <a:blip r:embed="rId2"/>
          <a:stretch>
            <a:fillRect/>
          </a:stretch>
        </p:blipFill>
        <p:spPr>
          <a:xfrm>
            <a:off x="167982" y="638197"/>
            <a:ext cx="5842000" cy="4381500"/>
          </a:xfrm>
          <a:prstGeom prst="rect">
            <a:avLst/>
          </a:prstGeom>
        </p:spPr>
      </p:pic>
      <p:cxnSp>
        <p:nvCxnSpPr>
          <p:cNvPr id="5" name="Straight Arrow Connector 4">
            <a:extLst>
              <a:ext uri="{FF2B5EF4-FFF2-40B4-BE49-F238E27FC236}">
                <a16:creationId xmlns:a16="http://schemas.microsoft.com/office/drawing/2014/main" id="{87DD656F-499D-2D2C-B52E-3475AB3CCC53}"/>
              </a:ext>
            </a:extLst>
          </p:cNvPr>
          <p:cNvCxnSpPr>
            <a:cxnSpLocks/>
          </p:cNvCxnSpPr>
          <p:nvPr/>
        </p:nvCxnSpPr>
        <p:spPr>
          <a:xfrm flipH="1">
            <a:off x="5104563" y="763675"/>
            <a:ext cx="977083" cy="452176"/>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CEE60382-C06A-25A7-F98F-E31CB2D72F75}"/>
              </a:ext>
            </a:extLst>
          </p:cNvPr>
          <p:cNvCxnSpPr>
            <a:cxnSpLocks/>
          </p:cNvCxnSpPr>
          <p:nvPr/>
        </p:nvCxnSpPr>
        <p:spPr>
          <a:xfrm>
            <a:off x="2311120" y="1720516"/>
            <a:ext cx="695012" cy="57443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21B3127-5A00-4D1D-9BF5-F8139A2EF135}"/>
              </a:ext>
            </a:extLst>
          </p:cNvPr>
          <p:cNvSpPr txBox="1"/>
          <p:nvPr/>
        </p:nvSpPr>
        <p:spPr>
          <a:xfrm>
            <a:off x="6081646" y="638197"/>
            <a:ext cx="1881882" cy="923330"/>
          </a:xfrm>
          <a:prstGeom prst="rect">
            <a:avLst/>
          </a:prstGeom>
          <a:noFill/>
        </p:spPr>
        <p:txBody>
          <a:bodyPr wrap="square" rtlCol="0">
            <a:spAutoFit/>
          </a:bodyPr>
          <a:lstStyle/>
          <a:p>
            <a:r>
              <a:rPr lang="en-US" sz="1800" dirty="0">
                <a:solidFill>
                  <a:schemeClr val="tx1">
                    <a:lumMod val="75000"/>
                    <a:lumOff val="25000"/>
                  </a:schemeClr>
                </a:solidFill>
              </a:rPr>
              <a:t>Mechanical eigenmodes of plunger.</a:t>
            </a:r>
          </a:p>
        </p:txBody>
      </p:sp>
      <p:sp>
        <p:nvSpPr>
          <p:cNvPr id="8" name="TextBox 7">
            <a:extLst>
              <a:ext uri="{FF2B5EF4-FFF2-40B4-BE49-F238E27FC236}">
                <a16:creationId xmlns:a16="http://schemas.microsoft.com/office/drawing/2014/main" id="{E7954BA3-6C63-E944-ED78-B0DCAE6E3720}"/>
              </a:ext>
            </a:extLst>
          </p:cNvPr>
          <p:cNvSpPr txBox="1"/>
          <p:nvPr/>
        </p:nvSpPr>
        <p:spPr>
          <a:xfrm>
            <a:off x="1370179" y="754186"/>
            <a:ext cx="1635953" cy="923330"/>
          </a:xfrm>
          <a:prstGeom prst="rect">
            <a:avLst/>
          </a:prstGeom>
          <a:solidFill>
            <a:schemeClr val="bg1"/>
          </a:solidFill>
        </p:spPr>
        <p:txBody>
          <a:bodyPr wrap="square" rtlCol="0">
            <a:spAutoFit/>
          </a:bodyPr>
          <a:lstStyle/>
          <a:p>
            <a:r>
              <a:rPr lang="en-US" sz="1800" dirty="0">
                <a:solidFill>
                  <a:schemeClr val="tx1">
                    <a:lumMod val="75000"/>
                    <a:lumOff val="25000"/>
                  </a:schemeClr>
                </a:solidFill>
              </a:rPr>
              <a:t>Harmonics of 1.4 Hz pulse tube motors.</a:t>
            </a:r>
          </a:p>
        </p:txBody>
      </p:sp>
      <p:sp>
        <p:nvSpPr>
          <p:cNvPr id="9" name="TextBox 8">
            <a:extLst>
              <a:ext uri="{FF2B5EF4-FFF2-40B4-BE49-F238E27FC236}">
                <a16:creationId xmlns:a16="http://schemas.microsoft.com/office/drawing/2014/main" id="{2E2782C2-D268-12B2-A12B-7261805E541F}"/>
              </a:ext>
            </a:extLst>
          </p:cNvPr>
          <p:cNvSpPr txBox="1"/>
          <p:nvPr/>
        </p:nvSpPr>
        <p:spPr>
          <a:xfrm>
            <a:off x="6009982" y="1880491"/>
            <a:ext cx="2653485" cy="2862322"/>
          </a:xfrm>
          <a:prstGeom prst="rect">
            <a:avLst/>
          </a:prstGeom>
          <a:noFill/>
        </p:spPr>
        <p:txBody>
          <a:bodyPr wrap="square" rtlCol="0">
            <a:spAutoFit/>
          </a:bodyPr>
          <a:lstStyle/>
          <a:p>
            <a:r>
              <a:rPr lang="en-US" sz="1800" b="1" dirty="0"/>
              <a:t>Improvements:</a:t>
            </a:r>
          </a:p>
          <a:p>
            <a:pPr marL="285750" indent="-285750">
              <a:buFont typeface="Arial" panose="020B0604020202020204" pitchFamily="34" charset="0"/>
              <a:buChar char="•"/>
            </a:pPr>
            <a:r>
              <a:rPr lang="en-US" sz="1800" dirty="0"/>
              <a:t>Make plunger rod stiffer.</a:t>
            </a:r>
          </a:p>
          <a:p>
            <a:pPr marL="285750" indent="-285750">
              <a:buFont typeface="Arial" panose="020B0604020202020204" pitchFamily="34" charset="0"/>
              <a:buChar char="•"/>
            </a:pPr>
            <a:r>
              <a:rPr lang="en-US" sz="1800" dirty="0"/>
              <a:t>Mount cavity on vibration isolation.</a:t>
            </a:r>
          </a:p>
          <a:p>
            <a:pPr marL="285750" indent="-285750">
              <a:buFont typeface="Arial" panose="020B0604020202020204" pitchFamily="34" charset="0"/>
              <a:buChar char="•"/>
            </a:pPr>
            <a:r>
              <a:rPr lang="en-US" sz="1800" dirty="0"/>
              <a:t>Control phases between pulse tubes.</a:t>
            </a:r>
          </a:p>
          <a:p>
            <a:pPr marL="285750" indent="-285750">
              <a:buFont typeface="Arial" panose="020B0604020202020204" pitchFamily="34" charset="0"/>
              <a:buChar char="•"/>
            </a:pPr>
            <a:r>
              <a:rPr lang="en-US" sz="1800" dirty="0"/>
              <a:t>Separate pulse tubes from cryostat.</a:t>
            </a:r>
          </a:p>
          <a:p>
            <a:pPr marL="285750" indent="-285750">
              <a:buFont typeface="Arial" panose="020B0604020202020204" pitchFamily="34" charset="0"/>
              <a:buChar char="•"/>
            </a:pPr>
            <a:r>
              <a:rPr lang="en-US" sz="1800" dirty="0"/>
              <a:t>Stiffen cryostat frame.</a:t>
            </a:r>
          </a:p>
        </p:txBody>
      </p:sp>
    </p:spTree>
    <p:extLst>
      <p:ext uri="{BB962C8B-B14F-4D97-AF65-F5344CB8AC3E}">
        <p14:creationId xmlns:p14="http://schemas.microsoft.com/office/powerpoint/2010/main" val="58760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8A460B-6847-0AFE-1E53-633A1D71B09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A842DD42-2191-8578-D654-99E5F16C8D9A}"/>
              </a:ext>
            </a:extLst>
          </p:cNvPr>
          <p:cNvSpPr>
            <a:spLocks noGrp="1"/>
          </p:cNvSpPr>
          <p:nvPr>
            <p:ph type="title"/>
          </p:nvPr>
        </p:nvSpPr>
        <p:spPr/>
        <p:txBody>
          <a:bodyPr/>
          <a:lstStyle/>
          <a:p>
            <a:r>
              <a:rPr lang="en-US" dirty="0">
                <a:solidFill>
                  <a:srgbClr val="0C2577"/>
                </a:solidFill>
              </a:rPr>
              <a:t>24 hour microphonics measurement at f</a:t>
            </a:r>
            <a:r>
              <a:rPr lang="en-US" baseline="-25000" dirty="0">
                <a:solidFill>
                  <a:srgbClr val="0C2577"/>
                </a:solidFill>
              </a:rPr>
              <a:t>c</a:t>
            </a:r>
            <a:r>
              <a:rPr lang="en-US" dirty="0">
                <a:solidFill>
                  <a:srgbClr val="0C2577"/>
                </a:solidFill>
              </a:rPr>
              <a:t>~7 GHz</a:t>
            </a:r>
            <a:endParaRPr lang="en-US" dirty="0"/>
          </a:p>
        </p:txBody>
      </p:sp>
      <p:pic>
        <p:nvPicPr>
          <p:cNvPr id="4" name="Content Placeholder 4" descr="Chart&#10;&#10;AI-generated content may be incorrect.">
            <a:extLst>
              <a:ext uri="{FF2B5EF4-FFF2-40B4-BE49-F238E27FC236}">
                <a16:creationId xmlns:a16="http://schemas.microsoft.com/office/drawing/2014/main" id="{1CD39DAD-D29B-4DFF-B13E-90708724D381}"/>
              </a:ext>
            </a:extLst>
          </p:cNvPr>
          <p:cNvPicPr>
            <a:picLocks noChangeAspect="1"/>
          </p:cNvPicPr>
          <p:nvPr/>
        </p:nvPicPr>
        <p:blipFill>
          <a:blip r:embed="rId2"/>
          <a:stretch>
            <a:fillRect/>
          </a:stretch>
        </p:blipFill>
        <p:spPr>
          <a:xfrm>
            <a:off x="0" y="509722"/>
            <a:ext cx="4351338" cy="3263504"/>
          </a:xfrm>
          <a:prstGeom prst="rect">
            <a:avLst/>
          </a:prstGeom>
        </p:spPr>
      </p:pic>
      <p:sp>
        <p:nvSpPr>
          <p:cNvPr id="5" name="TextBox 4">
            <a:extLst>
              <a:ext uri="{FF2B5EF4-FFF2-40B4-BE49-F238E27FC236}">
                <a16:creationId xmlns:a16="http://schemas.microsoft.com/office/drawing/2014/main" id="{8D1CA113-8D12-6D54-A33D-10997AED4140}"/>
              </a:ext>
            </a:extLst>
          </p:cNvPr>
          <p:cNvSpPr txBox="1"/>
          <p:nvPr/>
        </p:nvSpPr>
        <p:spPr>
          <a:xfrm>
            <a:off x="273583" y="3689777"/>
            <a:ext cx="8627533" cy="1200329"/>
          </a:xfrm>
          <a:prstGeom prst="rect">
            <a:avLst/>
          </a:prstGeom>
          <a:noFill/>
        </p:spPr>
        <p:txBody>
          <a:bodyPr wrap="square" rtlCol="0">
            <a:spAutoFit/>
          </a:bodyPr>
          <a:lstStyle/>
          <a:p>
            <a:r>
              <a:rPr lang="en-US" sz="1800" dirty="0">
                <a:solidFill>
                  <a:schemeClr val="accent6"/>
                </a:solidFill>
              </a:rPr>
              <a:t>RMS varies from 4 kHz to 27 kHz throughout the day.</a:t>
            </a:r>
          </a:p>
          <a:p>
            <a:r>
              <a:rPr lang="en-US" sz="1800" dirty="0">
                <a:solidFill>
                  <a:schemeClr val="accent6"/>
                </a:solidFill>
              </a:rPr>
              <a:t>Spectral properties don’t seem to change, just amplitude.</a:t>
            </a:r>
          </a:p>
          <a:p>
            <a:r>
              <a:rPr lang="en-US" sz="1800" dirty="0">
                <a:solidFill>
                  <a:schemeClr val="accent6"/>
                </a:solidFill>
              </a:rPr>
              <a:t>Maybe because of 5 fridges running simultaneously + random phases between pulse tubes.</a:t>
            </a:r>
          </a:p>
        </p:txBody>
      </p:sp>
      <p:pic>
        <p:nvPicPr>
          <p:cNvPr id="6" name="Picture 5" descr="Chart, histogram&#10;&#10;AI-generated content may be incorrect.">
            <a:extLst>
              <a:ext uri="{FF2B5EF4-FFF2-40B4-BE49-F238E27FC236}">
                <a16:creationId xmlns:a16="http://schemas.microsoft.com/office/drawing/2014/main" id="{9356897C-FCD6-D050-F6FA-0E21CEA62415}"/>
              </a:ext>
            </a:extLst>
          </p:cNvPr>
          <p:cNvPicPr>
            <a:picLocks noChangeAspect="1"/>
          </p:cNvPicPr>
          <p:nvPr/>
        </p:nvPicPr>
        <p:blipFill>
          <a:blip r:embed="rId3"/>
          <a:stretch>
            <a:fillRect/>
          </a:stretch>
        </p:blipFill>
        <p:spPr>
          <a:xfrm>
            <a:off x="4792665" y="576152"/>
            <a:ext cx="3884804" cy="2913603"/>
          </a:xfrm>
          <a:prstGeom prst="rect">
            <a:avLst/>
          </a:prstGeom>
        </p:spPr>
      </p:pic>
    </p:spTree>
    <p:extLst>
      <p:ext uri="{BB962C8B-B14F-4D97-AF65-F5344CB8AC3E}">
        <p14:creationId xmlns:p14="http://schemas.microsoft.com/office/powerpoint/2010/main" val="417563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ACA71B-6558-DEE5-8B28-CE2A86625875}"/>
              </a:ext>
            </a:extLst>
          </p:cNvPr>
          <p:cNvSpPr>
            <a:spLocks noGrp="1"/>
          </p:cNvSpPr>
          <p:nvPr>
            <p:ph type="title"/>
          </p:nvPr>
        </p:nvSpPr>
        <p:spPr/>
        <p:txBody>
          <a:bodyPr/>
          <a:lstStyle/>
          <a:p>
            <a:r>
              <a:rPr lang="en-US" dirty="0"/>
              <a:t>Measuring effect of microphonics on dark matter signal</a:t>
            </a:r>
          </a:p>
        </p:txBody>
      </p:sp>
      <p:pic>
        <p:nvPicPr>
          <p:cNvPr id="8" name="Picture 7" descr="Chart&#10;&#10;AI-generated content may be incorrect.">
            <a:extLst>
              <a:ext uri="{FF2B5EF4-FFF2-40B4-BE49-F238E27FC236}">
                <a16:creationId xmlns:a16="http://schemas.microsoft.com/office/drawing/2014/main" id="{3AD595A0-289D-F04A-339D-EF0BF9A937B0}"/>
              </a:ext>
            </a:extLst>
          </p:cNvPr>
          <p:cNvPicPr>
            <a:picLocks noChangeAspect="1"/>
          </p:cNvPicPr>
          <p:nvPr/>
        </p:nvPicPr>
        <p:blipFill>
          <a:blip r:embed="rId2"/>
          <a:stretch>
            <a:fillRect/>
          </a:stretch>
        </p:blipFill>
        <p:spPr>
          <a:xfrm>
            <a:off x="228600" y="2311121"/>
            <a:ext cx="3323787" cy="2492840"/>
          </a:xfrm>
          <a:prstGeom prst="rect">
            <a:avLst/>
          </a:prstGeom>
        </p:spPr>
      </p:pic>
      <p:pic>
        <p:nvPicPr>
          <p:cNvPr id="10" name="Picture 9" descr="Histogram&#10;&#10;AI-generated content may be incorrect.">
            <a:extLst>
              <a:ext uri="{FF2B5EF4-FFF2-40B4-BE49-F238E27FC236}">
                <a16:creationId xmlns:a16="http://schemas.microsoft.com/office/drawing/2014/main" id="{79D8A3E3-AA35-9517-1C2F-81C8F53FB439}"/>
              </a:ext>
            </a:extLst>
          </p:cNvPr>
          <p:cNvPicPr>
            <a:picLocks noChangeAspect="1"/>
          </p:cNvPicPr>
          <p:nvPr/>
        </p:nvPicPr>
        <p:blipFill>
          <a:blip r:embed="rId3"/>
          <a:stretch>
            <a:fillRect/>
          </a:stretch>
        </p:blipFill>
        <p:spPr>
          <a:xfrm>
            <a:off x="4099757" y="1126798"/>
            <a:ext cx="4902884" cy="3677163"/>
          </a:xfrm>
          <a:prstGeom prst="rect">
            <a:avLst/>
          </a:prstGeom>
        </p:spPr>
      </p:pic>
      <p:sp>
        <p:nvSpPr>
          <p:cNvPr id="11" name="Content Placeholder 1">
            <a:extLst>
              <a:ext uri="{FF2B5EF4-FFF2-40B4-BE49-F238E27FC236}">
                <a16:creationId xmlns:a16="http://schemas.microsoft.com/office/drawing/2014/main" id="{92E2146D-7F61-3861-15A7-F5ED6BBE406A}"/>
              </a:ext>
            </a:extLst>
          </p:cNvPr>
          <p:cNvSpPr>
            <a:spLocks noGrp="1"/>
          </p:cNvSpPr>
          <p:nvPr>
            <p:ph idx="1"/>
          </p:nvPr>
        </p:nvSpPr>
        <p:spPr>
          <a:xfrm>
            <a:off x="228600" y="648278"/>
            <a:ext cx="4167038" cy="2627485"/>
          </a:xfrm>
        </p:spPr>
        <p:txBody>
          <a:bodyPr/>
          <a:lstStyle/>
          <a:p>
            <a:pPr marL="342900" indent="-342900">
              <a:buAutoNum type="arabicPeriod"/>
            </a:pPr>
            <a:r>
              <a:rPr lang="en-US" dirty="0"/>
              <a:t>Inject Q~10</a:t>
            </a:r>
            <a:r>
              <a:rPr lang="en-US" baseline="30000" dirty="0"/>
              <a:t>6</a:t>
            </a:r>
            <a:r>
              <a:rPr lang="en-US" dirty="0"/>
              <a:t> synthetic signal into cavity</a:t>
            </a:r>
          </a:p>
          <a:p>
            <a:pPr marL="342900" indent="-342900">
              <a:buAutoNum type="arabicPeriod"/>
            </a:pPr>
            <a:r>
              <a:rPr lang="en-US" dirty="0"/>
              <a:t>Measure cavity spectra (look for DM)</a:t>
            </a:r>
          </a:p>
          <a:p>
            <a:pPr marL="342900" indent="-342900">
              <a:buAutoNum type="arabicPeriod"/>
            </a:pPr>
            <a:r>
              <a:rPr lang="en-US" dirty="0"/>
              <a:t>Compare with pulse tube motors off. </a:t>
            </a:r>
          </a:p>
          <a:p>
            <a:pPr marL="0" indent="0">
              <a:buNone/>
            </a:pPr>
            <a:endParaRPr lang="en-US" dirty="0"/>
          </a:p>
        </p:txBody>
      </p:sp>
      <p:sp>
        <p:nvSpPr>
          <p:cNvPr id="12" name="Right Brace 11">
            <a:extLst>
              <a:ext uri="{FF2B5EF4-FFF2-40B4-BE49-F238E27FC236}">
                <a16:creationId xmlns:a16="http://schemas.microsoft.com/office/drawing/2014/main" id="{41983B67-5153-22AB-05C4-82A3C4229FEF}"/>
              </a:ext>
            </a:extLst>
          </p:cNvPr>
          <p:cNvSpPr/>
          <p:nvPr/>
        </p:nvSpPr>
        <p:spPr>
          <a:xfrm>
            <a:off x="7084088" y="1577591"/>
            <a:ext cx="251209" cy="1205803"/>
          </a:xfrm>
          <a:prstGeom prst="rightBrace">
            <a:avLst/>
          </a:prstGeom>
          <a:ln>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48B17F59-6DA7-592E-5E4F-AFF419F5095A}"/>
              </a:ext>
            </a:extLst>
          </p:cNvPr>
          <p:cNvSpPr txBox="1">
            <a:spLocks/>
          </p:cNvSpPr>
          <p:nvPr/>
        </p:nvSpPr>
        <p:spPr>
          <a:xfrm>
            <a:off x="7503091" y="1992166"/>
            <a:ext cx="666219" cy="31895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~3 dB</a:t>
            </a:r>
          </a:p>
        </p:txBody>
      </p:sp>
    </p:spTree>
    <p:extLst>
      <p:ext uri="{BB962C8B-B14F-4D97-AF65-F5344CB8AC3E}">
        <p14:creationId xmlns:p14="http://schemas.microsoft.com/office/powerpoint/2010/main" val="58342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 histogram&#10;&#10;AI-generated content may be incorrect.">
            <a:extLst>
              <a:ext uri="{FF2B5EF4-FFF2-40B4-BE49-F238E27FC236}">
                <a16:creationId xmlns:a16="http://schemas.microsoft.com/office/drawing/2014/main" id="{C024E7EB-DC81-C510-D4E4-03DC8E7FFD11}"/>
              </a:ext>
            </a:extLst>
          </p:cNvPr>
          <p:cNvPicPr>
            <a:picLocks noGrp="1" noChangeAspect="1"/>
          </p:cNvPicPr>
          <p:nvPr>
            <p:ph idx="1"/>
          </p:nvPr>
        </p:nvPicPr>
        <p:blipFill>
          <a:blip r:embed="rId2"/>
          <a:stretch>
            <a:fillRect/>
          </a:stretch>
        </p:blipFill>
        <p:spPr>
          <a:xfrm>
            <a:off x="61658" y="2186463"/>
            <a:ext cx="2904798" cy="2178599"/>
          </a:xfrm>
        </p:spPr>
      </p:pic>
      <p:sp>
        <p:nvSpPr>
          <p:cNvPr id="3" name="Title 2">
            <a:extLst>
              <a:ext uri="{FF2B5EF4-FFF2-40B4-BE49-F238E27FC236}">
                <a16:creationId xmlns:a16="http://schemas.microsoft.com/office/drawing/2014/main" id="{C2552700-9D88-2527-4979-CF5C40C8B996}"/>
              </a:ext>
            </a:extLst>
          </p:cNvPr>
          <p:cNvSpPr>
            <a:spLocks noGrp="1"/>
          </p:cNvSpPr>
          <p:nvPr>
            <p:ph type="title"/>
          </p:nvPr>
        </p:nvSpPr>
        <p:spPr/>
        <p:txBody>
          <a:bodyPr/>
          <a:lstStyle/>
          <a:p>
            <a:r>
              <a:rPr lang="en-US" dirty="0"/>
              <a:t>Dark Photon Dark Matter Search</a:t>
            </a:r>
          </a:p>
        </p:txBody>
      </p:sp>
      <p:pic>
        <p:nvPicPr>
          <p:cNvPr id="7" name="Picture 6" descr="Chart, bar chart, histogram&#10;&#10;AI-generated content may be incorrect.">
            <a:extLst>
              <a:ext uri="{FF2B5EF4-FFF2-40B4-BE49-F238E27FC236}">
                <a16:creationId xmlns:a16="http://schemas.microsoft.com/office/drawing/2014/main" id="{787D3FE7-CD2F-10BE-4608-EEBA7BF44A53}"/>
              </a:ext>
            </a:extLst>
          </p:cNvPr>
          <p:cNvPicPr>
            <a:picLocks noChangeAspect="1"/>
          </p:cNvPicPr>
          <p:nvPr/>
        </p:nvPicPr>
        <p:blipFill>
          <a:blip r:embed="rId3"/>
          <a:stretch>
            <a:fillRect/>
          </a:stretch>
        </p:blipFill>
        <p:spPr>
          <a:xfrm>
            <a:off x="5049723" y="509722"/>
            <a:ext cx="4500418" cy="3375314"/>
          </a:xfrm>
          <a:prstGeom prst="rect">
            <a:avLst/>
          </a:prstGeom>
        </p:spPr>
      </p:pic>
      <p:pic>
        <p:nvPicPr>
          <p:cNvPr id="9" name="Picture 8" descr="Chart&#10;&#10;AI-generated content may be incorrect.">
            <a:extLst>
              <a:ext uri="{FF2B5EF4-FFF2-40B4-BE49-F238E27FC236}">
                <a16:creationId xmlns:a16="http://schemas.microsoft.com/office/drawing/2014/main" id="{3D98A72B-749D-2BE2-4AE5-AA0F0FB7F055}"/>
              </a:ext>
            </a:extLst>
          </p:cNvPr>
          <p:cNvPicPr>
            <a:picLocks noChangeAspect="1"/>
          </p:cNvPicPr>
          <p:nvPr/>
        </p:nvPicPr>
        <p:blipFill>
          <a:blip r:embed="rId4"/>
          <a:stretch>
            <a:fillRect/>
          </a:stretch>
        </p:blipFill>
        <p:spPr>
          <a:xfrm>
            <a:off x="2799514" y="2335935"/>
            <a:ext cx="3423920" cy="2567940"/>
          </a:xfrm>
          <a:prstGeom prst="rect">
            <a:avLst/>
          </a:prstGeom>
        </p:spPr>
      </p:pic>
      <p:sp>
        <p:nvSpPr>
          <p:cNvPr id="2" name="Content Placeholder 1">
            <a:extLst>
              <a:ext uri="{FF2B5EF4-FFF2-40B4-BE49-F238E27FC236}">
                <a16:creationId xmlns:a16="http://schemas.microsoft.com/office/drawing/2014/main" id="{4E9F452D-07EC-EF92-4F60-8BB1596738F2}"/>
              </a:ext>
            </a:extLst>
          </p:cNvPr>
          <p:cNvSpPr txBox="1">
            <a:spLocks/>
          </p:cNvSpPr>
          <p:nvPr/>
        </p:nvSpPr>
        <p:spPr>
          <a:xfrm>
            <a:off x="228600" y="648278"/>
            <a:ext cx="4500418" cy="262748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t>Strongly </a:t>
            </a:r>
            <a:r>
              <a:rPr lang="en-US" sz="2400" dirty="0" err="1"/>
              <a:t>overcoupled</a:t>
            </a:r>
            <a:r>
              <a:rPr lang="en-US" sz="2400" dirty="0"/>
              <a:t>: QL ~ 10</a:t>
            </a:r>
            <a:r>
              <a:rPr lang="en-US" sz="2400" baseline="30000" dirty="0"/>
              <a:t>7</a:t>
            </a:r>
          </a:p>
          <a:p>
            <a:pPr marL="0" indent="0">
              <a:buNone/>
            </a:pPr>
            <a:r>
              <a:rPr lang="en-US" sz="2400" dirty="0" err="1"/>
              <a:t>Tsys</a:t>
            </a:r>
            <a:r>
              <a:rPr lang="en-US" sz="2400" dirty="0"/>
              <a:t> ~ 1 K</a:t>
            </a:r>
            <a:br>
              <a:rPr lang="en-US" sz="2400" dirty="0"/>
            </a:br>
            <a:endParaRPr lang="en-US" sz="2400" dirty="0"/>
          </a:p>
          <a:p>
            <a:pPr marL="0" indent="0">
              <a:buNone/>
            </a:pPr>
            <a:r>
              <a:rPr lang="en-US" sz="2400" dirty="0"/>
              <a:t>And here are some spectra</a:t>
            </a:r>
          </a:p>
          <a:p>
            <a:pPr marL="0" indent="0">
              <a:buNone/>
            </a:pPr>
            <a:endParaRPr lang="en-US" sz="2400" baseline="30000" dirty="0"/>
          </a:p>
        </p:txBody>
      </p:sp>
    </p:spTree>
    <p:extLst>
      <p:ext uri="{BB962C8B-B14F-4D97-AF65-F5344CB8AC3E}">
        <p14:creationId xmlns:p14="http://schemas.microsoft.com/office/powerpoint/2010/main" val="400666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histogram&#10;&#10;AI-generated content may be incorrect.">
            <a:extLst>
              <a:ext uri="{FF2B5EF4-FFF2-40B4-BE49-F238E27FC236}">
                <a16:creationId xmlns:a16="http://schemas.microsoft.com/office/drawing/2014/main" id="{B424DF80-4946-B6CE-5780-3F2C499A7D23}"/>
              </a:ext>
            </a:extLst>
          </p:cNvPr>
          <p:cNvPicPr>
            <a:picLocks noGrp="1" noChangeAspect="1"/>
          </p:cNvPicPr>
          <p:nvPr>
            <p:ph idx="1"/>
          </p:nvPr>
        </p:nvPicPr>
        <p:blipFill>
          <a:blip r:embed="rId2"/>
          <a:stretch>
            <a:fillRect/>
          </a:stretch>
        </p:blipFill>
        <p:spPr>
          <a:xfrm>
            <a:off x="635814" y="604348"/>
            <a:ext cx="5704696" cy="4278522"/>
          </a:xfrm>
        </p:spPr>
      </p:pic>
      <p:sp>
        <p:nvSpPr>
          <p:cNvPr id="3" name="Title 2">
            <a:extLst>
              <a:ext uri="{FF2B5EF4-FFF2-40B4-BE49-F238E27FC236}">
                <a16:creationId xmlns:a16="http://schemas.microsoft.com/office/drawing/2014/main" id="{FDC38868-367D-1CDB-FF84-2F7AC6C78667}"/>
              </a:ext>
            </a:extLst>
          </p:cNvPr>
          <p:cNvSpPr>
            <a:spLocks noGrp="1"/>
          </p:cNvSpPr>
          <p:nvPr>
            <p:ph type="title"/>
          </p:nvPr>
        </p:nvSpPr>
        <p:spPr/>
        <p:txBody>
          <a:bodyPr/>
          <a:lstStyle/>
          <a:p>
            <a:r>
              <a:rPr lang="en-US" dirty="0"/>
              <a:t>Spectra mostly white noise. Some candidates left to explore</a:t>
            </a:r>
          </a:p>
        </p:txBody>
      </p:sp>
    </p:spTree>
    <p:extLst>
      <p:ext uri="{BB962C8B-B14F-4D97-AF65-F5344CB8AC3E}">
        <p14:creationId xmlns:p14="http://schemas.microsoft.com/office/powerpoint/2010/main" val="2331097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50739-8214-E61B-CF0C-C932ABCCF99D}"/>
              </a:ext>
            </a:extLst>
          </p:cNvPr>
          <p:cNvSpPr>
            <a:spLocks noGrp="1"/>
          </p:cNvSpPr>
          <p:nvPr>
            <p:ph type="title"/>
          </p:nvPr>
        </p:nvSpPr>
        <p:spPr/>
        <p:txBody>
          <a:bodyPr/>
          <a:lstStyle/>
          <a:p>
            <a:r>
              <a:rPr lang="en-US" dirty="0"/>
              <a:t>Dark Photon Dark Matter Limits in progress</a:t>
            </a:r>
          </a:p>
        </p:txBody>
      </p:sp>
      <p:sp>
        <p:nvSpPr>
          <p:cNvPr id="8" name="Content Placeholder 1">
            <a:extLst>
              <a:ext uri="{FF2B5EF4-FFF2-40B4-BE49-F238E27FC236}">
                <a16:creationId xmlns:a16="http://schemas.microsoft.com/office/drawing/2014/main" id="{F42CB3A8-21D9-2082-B74B-48075BBAA240}"/>
              </a:ext>
            </a:extLst>
          </p:cNvPr>
          <p:cNvSpPr txBox="1">
            <a:spLocks/>
          </p:cNvSpPr>
          <p:nvPr/>
        </p:nvSpPr>
        <p:spPr>
          <a:xfrm>
            <a:off x="5969587" y="1462708"/>
            <a:ext cx="2945813" cy="262748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t>Intentionally not showing other experiments and y-axis as analysis is ongoing.</a:t>
            </a:r>
          </a:p>
        </p:txBody>
      </p:sp>
      <p:pic>
        <p:nvPicPr>
          <p:cNvPr id="12" name="Picture 11" descr="Chart&#10;&#10;AI-generated content may be incorrect.">
            <a:extLst>
              <a:ext uri="{FF2B5EF4-FFF2-40B4-BE49-F238E27FC236}">
                <a16:creationId xmlns:a16="http://schemas.microsoft.com/office/drawing/2014/main" id="{1DEEA51F-EC2D-54D9-3210-A75FEE65EA29}"/>
              </a:ext>
            </a:extLst>
          </p:cNvPr>
          <p:cNvPicPr>
            <a:picLocks noChangeAspect="1"/>
          </p:cNvPicPr>
          <p:nvPr/>
        </p:nvPicPr>
        <p:blipFill>
          <a:blip r:embed="rId2"/>
          <a:stretch>
            <a:fillRect/>
          </a:stretch>
        </p:blipFill>
        <p:spPr>
          <a:xfrm>
            <a:off x="228600" y="667818"/>
            <a:ext cx="5287945" cy="3965959"/>
          </a:xfrm>
          <a:prstGeom prst="rect">
            <a:avLst/>
          </a:prstGeom>
        </p:spPr>
      </p:pic>
    </p:spTree>
    <p:extLst>
      <p:ext uri="{BB962C8B-B14F-4D97-AF65-F5344CB8AC3E}">
        <p14:creationId xmlns:p14="http://schemas.microsoft.com/office/powerpoint/2010/main" val="78731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D6328-6E1C-624C-8633-5F3564D4FCEC}"/>
              </a:ext>
            </a:extLst>
          </p:cNvPr>
          <p:cNvSpPr>
            <a:spLocks noGrp="1"/>
          </p:cNvSpPr>
          <p:nvPr>
            <p:ph type="title"/>
          </p:nvPr>
        </p:nvSpPr>
        <p:spPr>
          <a:xfrm>
            <a:off x="236793" y="489979"/>
            <a:ext cx="4091844" cy="320908"/>
          </a:xfrm>
        </p:spPr>
        <p:txBody>
          <a:bodyPr/>
          <a:lstStyle/>
          <a:p>
            <a:r>
              <a:rPr lang="en-US" dirty="0"/>
              <a:t>Superconducting Quantum Materials and Systems Center</a:t>
            </a:r>
          </a:p>
        </p:txBody>
      </p:sp>
      <p:sp>
        <p:nvSpPr>
          <p:cNvPr id="6" name="TextBox 5">
            <a:extLst>
              <a:ext uri="{FF2B5EF4-FFF2-40B4-BE49-F238E27FC236}">
                <a16:creationId xmlns:a16="http://schemas.microsoft.com/office/drawing/2014/main" id="{44B5E2AA-7D7C-6342-8F13-CC5E02DA63DD}"/>
              </a:ext>
            </a:extLst>
          </p:cNvPr>
          <p:cNvSpPr txBox="1"/>
          <p:nvPr/>
        </p:nvSpPr>
        <p:spPr>
          <a:xfrm>
            <a:off x="6350302" y="2490391"/>
            <a:ext cx="2477742" cy="2031325"/>
          </a:xfrm>
          <a:prstGeom prst="rect">
            <a:avLst/>
          </a:prstGeom>
          <a:noFill/>
        </p:spPr>
        <p:txBody>
          <a:bodyPr wrap="square" rtlCol="0">
            <a:spAutoFit/>
          </a:bodyPr>
          <a:lstStyle/>
          <a:p>
            <a:r>
              <a:rPr lang="en-US" sz="1800" dirty="0">
                <a:solidFill>
                  <a:schemeClr val="accent6"/>
                </a:solidFill>
                <a:latin typeface="Helvetica" pitchFamily="2" charset="0"/>
              </a:rPr>
              <a:t>Hosted at Fermilab.</a:t>
            </a:r>
          </a:p>
          <a:p>
            <a:r>
              <a:rPr lang="en-US" sz="1800" dirty="0">
                <a:solidFill>
                  <a:schemeClr val="accent6"/>
                </a:solidFill>
                <a:latin typeface="Helvetica" pitchFamily="2" charset="0"/>
              </a:rPr>
              <a:t>Interdisciplinary QIS center comprising of experts in materials, quantum devices, SRF cavities, HEP, and algorithms.</a:t>
            </a:r>
          </a:p>
        </p:txBody>
      </p:sp>
      <p:sp>
        <p:nvSpPr>
          <p:cNvPr id="2" name="TextBox 1">
            <a:extLst>
              <a:ext uri="{FF2B5EF4-FFF2-40B4-BE49-F238E27FC236}">
                <a16:creationId xmlns:a16="http://schemas.microsoft.com/office/drawing/2014/main" id="{EBD1A7AD-06EE-B44F-A91B-9D3F095EE079}"/>
              </a:ext>
            </a:extLst>
          </p:cNvPr>
          <p:cNvSpPr txBox="1"/>
          <p:nvPr/>
        </p:nvSpPr>
        <p:spPr>
          <a:xfrm>
            <a:off x="46930" y="4275495"/>
            <a:ext cx="1241045" cy="246221"/>
          </a:xfrm>
          <a:prstGeom prst="rect">
            <a:avLst/>
          </a:prstGeom>
          <a:noFill/>
        </p:spPr>
        <p:txBody>
          <a:bodyPr wrap="none" rtlCol="0">
            <a:spAutoFit/>
          </a:bodyPr>
          <a:lstStyle/>
          <a:p>
            <a:r>
              <a:rPr lang="en-US" sz="1000" dirty="0"/>
              <a:t>Credit: A. </a:t>
            </a:r>
            <a:r>
              <a:rPr lang="en-US" sz="1000" dirty="0" err="1"/>
              <a:t>Grasselino</a:t>
            </a:r>
            <a:endParaRPr lang="en-US" sz="1000" dirty="0"/>
          </a:p>
        </p:txBody>
      </p:sp>
      <p:pic>
        <p:nvPicPr>
          <p:cNvPr id="9" name="Content Placeholder 6" descr="A group of people posing for a photo&#10;&#10;Description automatically generated">
            <a:extLst>
              <a:ext uri="{FF2B5EF4-FFF2-40B4-BE49-F238E27FC236}">
                <a16:creationId xmlns:a16="http://schemas.microsoft.com/office/drawing/2014/main" id="{6941FF92-6EDB-852A-1340-96F31DB18C76}"/>
              </a:ext>
            </a:extLst>
          </p:cNvPr>
          <p:cNvPicPr>
            <a:picLocks noChangeAspect="1"/>
          </p:cNvPicPr>
          <p:nvPr/>
        </p:nvPicPr>
        <p:blipFill>
          <a:blip r:embed="rId3"/>
          <a:stretch>
            <a:fillRect/>
          </a:stretch>
        </p:blipFill>
        <p:spPr>
          <a:xfrm>
            <a:off x="315956" y="1003887"/>
            <a:ext cx="5726526" cy="3244076"/>
          </a:xfrm>
          <a:prstGeom prst="rect">
            <a:avLst/>
          </a:prstGeom>
        </p:spPr>
      </p:pic>
      <p:pic>
        <p:nvPicPr>
          <p:cNvPr id="4" name="Picture 3">
            <a:extLst>
              <a:ext uri="{FF2B5EF4-FFF2-40B4-BE49-F238E27FC236}">
                <a16:creationId xmlns:a16="http://schemas.microsoft.com/office/drawing/2014/main" id="{FA136CC9-2C6D-C87A-9A99-A23014CAC60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28637" y="248841"/>
            <a:ext cx="4578570" cy="1935528"/>
          </a:xfrm>
          <a:prstGeom prst="rect">
            <a:avLst/>
          </a:prstGeom>
          <a:noFill/>
        </p:spPr>
      </p:pic>
      <p:sp>
        <p:nvSpPr>
          <p:cNvPr id="12" name="TextBox 11">
            <a:extLst>
              <a:ext uri="{FF2B5EF4-FFF2-40B4-BE49-F238E27FC236}">
                <a16:creationId xmlns:a16="http://schemas.microsoft.com/office/drawing/2014/main" id="{4392E54F-4199-E922-72A1-65A80E7C7E1A}"/>
              </a:ext>
            </a:extLst>
          </p:cNvPr>
          <p:cNvSpPr txBox="1"/>
          <p:nvPr/>
        </p:nvSpPr>
        <p:spPr>
          <a:xfrm>
            <a:off x="4280686" y="206111"/>
            <a:ext cx="3523591" cy="830997"/>
          </a:xfrm>
          <a:prstGeom prst="rect">
            <a:avLst/>
          </a:prstGeom>
          <a:noFill/>
        </p:spPr>
        <p:txBody>
          <a:bodyPr wrap="square">
            <a:spAutoFit/>
          </a:bodyPr>
          <a:lstStyle/>
          <a:p>
            <a:r>
              <a:rPr lang="en-US" b="1" dirty="0">
                <a:solidFill>
                  <a:schemeClr val="bg1"/>
                </a:solidFill>
                <a:ea typeface="Roboto Black"/>
              </a:rPr>
              <a:t>The Quantum </a:t>
            </a:r>
          </a:p>
          <a:p>
            <a:r>
              <a:rPr lang="en-US" b="1" dirty="0">
                <a:solidFill>
                  <a:schemeClr val="bg1"/>
                </a:solidFill>
                <a:ea typeface="Roboto Black"/>
              </a:rPr>
              <a:t>Garage</a:t>
            </a:r>
            <a:endParaRPr lang="en-US" dirty="0">
              <a:solidFill>
                <a:schemeClr val="bg1"/>
              </a:solidFill>
            </a:endParaRPr>
          </a:p>
        </p:txBody>
      </p:sp>
    </p:spTree>
    <p:extLst>
      <p:ext uri="{BB962C8B-B14F-4D97-AF65-F5344CB8AC3E}">
        <p14:creationId xmlns:p14="http://schemas.microsoft.com/office/powerpoint/2010/main" val="324105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5A8E6C-81BD-7896-434D-01182AB253E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0353" y="812800"/>
            <a:ext cx="4491022" cy="1715896"/>
          </a:xfrm>
          <a:prstGeom prst="rect">
            <a:avLst/>
          </a:prstGeom>
        </p:spPr>
      </p:pic>
      <p:sp>
        <p:nvSpPr>
          <p:cNvPr id="2" name="Content Placeholder 1">
            <a:extLst>
              <a:ext uri="{FF2B5EF4-FFF2-40B4-BE49-F238E27FC236}">
                <a16:creationId xmlns:a16="http://schemas.microsoft.com/office/drawing/2014/main" id="{5AB41E75-F790-D117-61DE-45B3F829D915}"/>
              </a:ext>
            </a:extLst>
          </p:cNvPr>
          <p:cNvSpPr>
            <a:spLocks noGrp="1"/>
          </p:cNvSpPr>
          <p:nvPr>
            <p:ph idx="1"/>
          </p:nvPr>
        </p:nvSpPr>
        <p:spPr>
          <a:xfrm>
            <a:off x="4100519" y="1004959"/>
            <a:ext cx="4881609" cy="3348248"/>
          </a:xfrm>
        </p:spPr>
        <p:txBody>
          <a:bodyPr/>
          <a:lstStyle/>
          <a:p>
            <a:r>
              <a:rPr lang="en-US" sz="1600" dirty="0"/>
              <a:t>Single SRF cavity, no applied </a:t>
            </a:r>
            <a:r>
              <a:rPr lang="en-US" sz="1600" b="1" dirty="0"/>
              <a:t>𝐵</a:t>
            </a:r>
            <a:endParaRPr lang="en-US" sz="1600" dirty="0"/>
          </a:p>
          <a:p>
            <a:r>
              <a:rPr lang="en-US" sz="1600" dirty="0"/>
              <a:t>TE₀₁₁ &amp; TM₀₂₀ modes for axion DM search (</a:t>
            </a:r>
            <a:r>
              <a:rPr lang="en-US" sz="1600" b="1" dirty="0"/>
              <a:t>𝑚ₐ ≈ </a:t>
            </a:r>
            <a:r>
              <a:rPr lang="el-GR" sz="1600" b="1" dirty="0"/>
              <a:t>Δ𝑓</a:t>
            </a:r>
            <a:r>
              <a:rPr lang="el-GR" sz="1600" dirty="0"/>
              <a:t>)</a:t>
            </a:r>
          </a:p>
          <a:p>
            <a:r>
              <a:rPr lang="en-US" sz="1600" b="1" dirty="0"/>
              <a:t>Enables small mass searches without large cavities</a:t>
            </a:r>
          </a:p>
          <a:p>
            <a:r>
              <a:rPr lang="en-US" sz="1600" dirty="0"/>
              <a:t>Pump: TM₀₂₀, Signal: TE₀₁₁, </a:t>
            </a:r>
            <a:r>
              <a:rPr lang="el-GR" sz="1600" b="1" dirty="0"/>
              <a:t>Δ</a:t>
            </a:r>
            <a:r>
              <a:rPr lang="en-US" sz="1600" b="1" dirty="0"/>
              <a:t>f ≈ 1 MHz</a:t>
            </a:r>
            <a:r>
              <a:rPr lang="en-US" sz="1600" dirty="0"/>
              <a:t> by design</a:t>
            </a:r>
          </a:p>
          <a:p>
            <a:r>
              <a:rPr lang="en-US" sz="1600" dirty="0"/>
              <a:t>2024</a:t>
            </a:r>
            <a:r>
              <a:rPr lang="en-US" sz="1600" b="1" dirty="0"/>
              <a:t>:</a:t>
            </a:r>
            <a:r>
              <a:rPr lang="en-US" sz="1600" dirty="0"/>
              <a:t> Two prototype cavities designed &amp; fabricated</a:t>
            </a:r>
          </a:p>
          <a:p>
            <a:r>
              <a:rPr lang="en-US" sz="1600" dirty="0"/>
              <a:t>Now: QC, bulk EP, heat treatment, room-temp RF tests</a:t>
            </a:r>
          </a:p>
          <a:p>
            <a:r>
              <a:rPr lang="en-US" sz="1600" dirty="0"/>
              <a:t>Next: 1st cold test → cavity characterization &amp; DM search prep</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3" name="Title 2">
            <a:extLst>
              <a:ext uri="{FF2B5EF4-FFF2-40B4-BE49-F238E27FC236}">
                <a16:creationId xmlns:a16="http://schemas.microsoft.com/office/drawing/2014/main" id="{A018E593-E3D3-FB49-B9C3-8DA250F5DF7D}"/>
              </a:ext>
            </a:extLst>
          </p:cNvPr>
          <p:cNvSpPr>
            <a:spLocks noGrp="1"/>
          </p:cNvSpPr>
          <p:nvPr>
            <p:ph type="title"/>
          </p:nvPr>
        </p:nvSpPr>
        <p:spPr>
          <a:xfrm>
            <a:off x="228600" y="0"/>
            <a:ext cx="8686800" cy="812800"/>
          </a:xfrm>
        </p:spPr>
        <p:txBody>
          <a:bodyPr/>
          <a:lstStyle/>
          <a:p>
            <a:pPr algn="ctr"/>
            <a:r>
              <a:rPr lang="en-US" sz="2400" b="1" dirty="0">
                <a:solidFill>
                  <a:srgbClr val="0C2577"/>
                </a:solidFill>
                <a:latin typeface="Helvetica Bold"/>
                <a:ea typeface="Helvetica Bold"/>
                <a:cs typeface="Helvetica Bold"/>
                <a:sym typeface="Helvetica Bold"/>
              </a:rPr>
              <a:t>Superconducting Heterodyne Axion Dark matter Experiment (SHADE)</a:t>
            </a:r>
            <a:endParaRPr lang="en-US" dirty="0"/>
          </a:p>
        </p:txBody>
      </p:sp>
      <p:pic>
        <p:nvPicPr>
          <p:cNvPr id="7" name="Picture 6">
            <a:extLst>
              <a:ext uri="{FF2B5EF4-FFF2-40B4-BE49-F238E27FC236}">
                <a16:creationId xmlns:a16="http://schemas.microsoft.com/office/drawing/2014/main" id="{CF1083B3-6E3F-0FDB-0E8F-2F74CED5D1B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515587" y="2528696"/>
            <a:ext cx="1406289" cy="2043492"/>
          </a:xfrm>
          <a:prstGeom prst="roundRect">
            <a:avLst>
              <a:gd name="adj" fmla="val 8594"/>
            </a:avLst>
          </a:prstGeom>
          <a:solidFill>
            <a:srgbClr val="FFFFFF">
              <a:shade val="85000"/>
            </a:srgbClr>
          </a:solidFill>
          <a:ln>
            <a:noFill/>
          </a:ln>
          <a:effectLst/>
        </p:spPr>
      </p:pic>
      <p:sp>
        <p:nvSpPr>
          <p:cNvPr id="9" name="TextBox 8">
            <a:extLst>
              <a:ext uri="{FF2B5EF4-FFF2-40B4-BE49-F238E27FC236}">
                <a16:creationId xmlns:a16="http://schemas.microsoft.com/office/drawing/2014/main" id="{140737C8-F7AE-1635-A211-55BDF23F0EEE}"/>
              </a:ext>
            </a:extLst>
          </p:cNvPr>
          <p:cNvSpPr txBox="1"/>
          <p:nvPr/>
        </p:nvSpPr>
        <p:spPr>
          <a:xfrm>
            <a:off x="2515587" y="4394979"/>
            <a:ext cx="7410449" cy="461665"/>
          </a:xfrm>
          <a:prstGeom prst="rect">
            <a:avLst/>
          </a:prstGeom>
          <a:noFill/>
        </p:spPr>
        <p:txBody>
          <a:bodyPr wrap="square">
            <a:spAutoFit/>
          </a:bodyPr>
          <a:lstStyle/>
          <a:p>
            <a:pPr algn="ctr"/>
            <a:r>
              <a:rPr lang="en-US" sz="1200" dirty="0">
                <a:solidFill>
                  <a:schemeClr val="accent5"/>
                </a:solidFill>
                <a:latin typeface="Helvetica" pitchFamily="2" charset="0"/>
                <a:cs typeface="Calibri" panose="020F0502020204030204" pitchFamily="34" charset="0"/>
              </a:rPr>
              <a:t>A. Berlin, et al., Journal of High Energy Physics 2020.7 (2020)</a:t>
            </a:r>
          </a:p>
          <a:p>
            <a:pPr algn="ctr"/>
            <a:r>
              <a:rPr lang="en-US" sz="1200" dirty="0">
                <a:solidFill>
                  <a:schemeClr val="accent5"/>
                </a:solidFill>
                <a:latin typeface="Helvetica" pitchFamily="2" charset="0"/>
                <a:cs typeface="Calibri" panose="020F0502020204030204" pitchFamily="34" charset="0"/>
              </a:rPr>
              <a:t>B. Giaccone et al., arXiv:2207.11346 (2022)</a:t>
            </a:r>
          </a:p>
        </p:txBody>
      </p:sp>
      <p:grpSp>
        <p:nvGrpSpPr>
          <p:cNvPr id="13" name="Group 12">
            <a:extLst>
              <a:ext uri="{FF2B5EF4-FFF2-40B4-BE49-F238E27FC236}">
                <a16:creationId xmlns:a16="http://schemas.microsoft.com/office/drawing/2014/main" id="{B09CC9C9-2390-597A-F99A-40F68F574218}"/>
              </a:ext>
            </a:extLst>
          </p:cNvPr>
          <p:cNvGrpSpPr/>
          <p:nvPr/>
        </p:nvGrpSpPr>
        <p:grpSpPr>
          <a:xfrm>
            <a:off x="6349" y="2697945"/>
            <a:ext cx="2487964" cy="1715896"/>
            <a:chOff x="6349" y="2697945"/>
            <a:chExt cx="2487964" cy="1715896"/>
          </a:xfrm>
        </p:grpSpPr>
        <p:pic>
          <p:nvPicPr>
            <p:cNvPr id="11" name="Picture 10">
              <a:extLst>
                <a:ext uri="{FF2B5EF4-FFF2-40B4-BE49-F238E27FC236}">
                  <a16:creationId xmlns:a16="http://schemas.microsoft.com/office/drawing/2014/main" id="{678E6DB1-BC79-353B-1185-3F44CCA79BD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7623" y="2697945"/>
              <a:ext cx="2466690" cy="1715896"/>
            </a:xfrm>
            <a:prstGeom prst="rect">
              <a:avLst/>
            </a:prstGeom>
          </p:spPr>
        </p:pic>
        <p:sp>
          <p:nvSpPr>
            <p:cNvPr id="12" name="Rectangle 11">
              <a:extLst>
                <a:ext uri="{FF2B5EF4-FFF2-40B4-BE49-F238E27FC236}">
                  <a16:creationId xmlns:a16="http://schemas.microsoft.com/office/drawing/2014/main" id="{E0F91C9F-F3E0-156E-9B88-EE9117F2E68B}"/>
                </a:ext>
              </a:extLst>
            </p:cNvPr>
            <p:cNvSpPr/>
            <p:nvPr/>
          </p:nvSpPr>
          <p:spPr>
            <a:xfrm>
              <a:off x="6349" y="3830247"/>
              <a:ext cx="168965" cy="2120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4860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18734-A597-B40A-6B56-816266CE07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2626A3-90C7-61E9-388E-864408738222}"/>
              </a:ext>
            </a:extLst>
          </p:cNvPr>
          <p:cNvSpPr>
            <a:spLocks noGrp="1"/>
          </p:cNvSpPr>
          <p:nvPr>
            <p:ph idx="1"/>
          </p:nvPr>
        </p:nvSpPr>
        <p:spPr>
          <a:xfrm>
            <a:off x="2749015" y="1108560"/>
            <a:ext cx="6394985" cy="3742416"/>
          </a:xfrm>
        </p:spPr>
        <p:txBody>
          <a:bodyPr/>
          <a:lstStyle/>
          <a:p>
            <a:r>
              <a:rPr lang="en-US" sz="1600" dirty="0"/>
              <a:t>MAGO (INFN &amp; CERN, ~1998): Prototype experiments successful interaction but were later abandoned.</a:t>
            </a:r>
          </a:p>
          <a:p>
            <a:r>
              <a:rPr lang="de-DE" sz="1600" dirty="0">
                <a:latin typeface="Helvetica" pitchFamily="2" charset="0"/>
                <a:ea typeface="Roboto" panose="02000000000000000000" pitchFamily="2" charset="0"/>
                <a:cs typeface="Roboto" panose="02000000000000000000" pitchFamily="2" charset="0"/>
              </a:rPr>
              <a:t>SQMS </a:t>
            </a:r>
            <a:r>
              <a:rPr lang="de-DE" sz="1600" dirty="0" err="1">
                <a:latin typeface="Helvetica" pitchFamily="2" charset="0"/>
                <a:ea typeface="Roboto" panose="02000000000000000000" pitchFamily="2" charset="0"/>
                <a:cs typeface="Roboto" panose="02000000000000000000" pitchFamily="2" charset="0"/>
              </a:rPr>
              <a:t>theorists</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further</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developed</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detection</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formalism</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direct</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vs</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indirect</a:t>
            </a:r>
            <a:r>
              <a:rPr lang="de-DE" sz="1600" dirty="0">
                <a:latin typeface="Helvetica" pitchFamily="2" charset="0"/>
                <a:ea typeface="Roboto" panose="02000000000000000000" pitchFamily="2" charset="0"/>
                <a:cs typeface="Roboto" panose="02000000000000000000" pitchFamily="2" charset="0"/>
              </a:rPr>
              <a:t>)</a:t>
            </a:r>
          </a:p>
          <a:p>
            <a:r>
              <a:rPr lang="en-US" sz="1600" dirty="0"/>
              <a:t>Fermilab, DESY-UHH, and INFN are reviving MAGO</a:t>
            </a:r>
          </a:p>
          <a:p>
            <a:pPr lvl="6"/>
            <a:r>
              <a:rPr lang="en-US" sz="1600" dirty="0">
                <a:solidFill>
                  <a:schemeClr val="accent6"/>
                </a:solidFill>
              </a:rPr>
              <a:t>Extensive room-temperature studies (RF, mechanical, tuning) led to the first RF cold test recently.</a:t>
            </a:r>
          </a:p>
          <a:p>
            <a:pPr lvl="6"/>
            <a:r>
              <a:rPr lang="en-US" sz="1600" dirty="0">
                <a:solidFill>
                  <a:schemeClr val="accent6"/>
                </a:solidFill>
              </a:rPr>
              <a:t>Developing an advanced RF readout system for the first physics run.</a:t>
            </a:r>
          </a:p>
          <a:p>
            <a:pPr marL="0" indent="0">
              <a:buNone/>
            </a:pPr>
            <a:endParaRPr lang="en-US" sz="1600" dirty="0">
              <a:latin typeface="Helvetica" pitchFamily="2" charset="0"/>
            </a:endParaRPr>
          </a:p>
          <a:p>
            <a:endParaRPr lang="en-US" sz="1600" dirty="0">
              <a:latin typeface="Helvetica" pitchFamily="2" charset="0"/>
            </a:endParaRPr>
          </a:p>
        </p:txBody>
      </p:sp>
      <p:sp>
        <p:nvSpPr>
          <p:cNvPr id="3" name="Title 2">
            <a:extLst>
              <a:ext uri="{FF2B5EF4-FFF2-40B4-BE49-F238E27FC236}">
                <a16:creationId xmlns:a16="http://schemas.microsoft.com/office/drawing/2014/main" id="{195993FF-020D-DABA-1EE2-F54A20EF307B}"/>
              </a:ext>
            </a:extLst>
          </p:cNvPr>
          <p:cNvSpPr>
            <a:spLocks noGrp="1"/>
          </p:cNvSpPr>
          <p:nvPr>
            <p:ph type="title"/>
          </p:nvPr>
        </p:nvSpPr>
        <p:spPr>
          <a:xfrm>
            <a:off x="242884" y="459861"/>
            <a:ext cx="8686800" cy="320908"/>
          </a:xfrm>
        </p:spPr>
        <p:txBody>
          <a:bodyPr/>
          <a:lstStyle/>
          <a:p>
            <a:r>
              <a:rPr lang="en-US" sz="2400" dirty="0">
                <a:solidFill>
                  <a:srgbClr val="0C2577"/>
                </a:solidFill>
                <a:latin typeface="Helvetica Bold"/>
                <a:sym typeface="Helvetica Bold"/>
              </a:rPr>
              <a:t>High-Frequency Gravitational Wave Search search with ultrahigh –Q SRF cavities</a:t>
            </a:r>
            <a:endParaRPr lang="en-US" dirty="0"/>
          </a:p>
        </p:txBody>
      </p:sp>
      <p:pic>
        <p:nvPicPr>
          <p:cNvPr id="4" name="Image" descr="Image">
            <a:extLst>
              <a:ext uri="{FF2B5EF4-FFF2-40B4-BE49-F238E27FC236}">
                <a16:creationId xmlns:a16="http://schemas.microsoft.com/office/drawing/2014/main" id="{DC365AA1-4A68-C036-E45B-AD2CC66CC748}"/>
              </a:ext>
            </a:extLst>
          </p:cNvPr>
          <p:cNvPicPr>
            <a:picLocks noChangeAspect="1"/>
          </p:cNvPicPr>
          <p:nvPr/>
        </p:nvPicPr>
        <p:blipFill>
          <a:blip r:embed="rId3"/>
          <a:stretch>
            <a:fillRect/>
          </a:stretch>
        </p:blipFill>
        <p:spPr>
          <a:xfrm>
            <a:off x="2175021" y="2535291"/>
            <a:ext cx="3270834" cy="1926014"/>
          </a:xfrm>
          <a:prstGeom prst="rect">
            <a:avLst/>
          </a:prstGeom>
          <a:ln w="12700">
            <a:miter lim="400000"/>
          </a:ln>
        </p:spPr>
      </p:pic>
      <p:pic>
        <p:nvPicPr>
          <p:cNvPr id="5" name="Image" descr="Image">
            <a:extLst>
              <a:ext uri="{FF2B5EF4-FFF2-40B4-BE49-F238E27FC236}">
                <a16:creationId xmlns:a16="http://schemas.microsoft.com/office/drawing/2014/main" id="{69BE2D00-584B-58AE-8732-3382578A8859}"/>
              </a:ext>
            </a:extLst>
          </p:cNvPr>
          <p:cNvPicPr>
            <a:picLocks noChangeAspect="1"/>
          </p:cNvPicPr>
          <p:nvPr/>
        </p:nvPicPr>
        <p:blipFill>
          <a:blip r:embed="rId4"/>
          <a:stretch>
            <a:fillRect/>
          </a:stretch>
        </p:blipFill>
        <p:spPr>
          <a:xfrm>
            <a:off x="93187" y="682195"/>
            <a:ext cx="2329988" cy="1304876"/>
          </a:xfrm>
          <a:prstGeom prst="rect">
            <a:avLst/>
          </a:prstGeom>
          <a:ln w="12700">
            <a:miter lim="400000"/>
          </a:ln>
        </p:spPr>
      </p:pic>
      <p:pic>
        <p:nvPicPr>
          <p:cNvPr id="7" name="Picture 6" descr="A picture containing indoor&#10;&#10;AI-generated content may be incorrect.">
            <a:extLst>
              <a:ext uri="{FF2B5EF4-FFF2-40B4-BE49-F238E27FC236}">
                <a16:creationId xmlns:a16="http://schemas.microsoft.com/office/drawing/2014/main" id="{ED918F0C-7357-6A06-D4E6-7BB5214719D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2012" y="2032180"/>
            <a:ext cx="1706809" cy="2651459"/>
          </a:xfrm>
          <a:prstGeom prst="roundRect">
            <a:avLst>
              <a:gd name="adj" fmla="val 8594"/>
            </a:avLst>
          </a:prstGeom>
          <a:solidFill>
            <a:srgbClr val="FFFFFF">
              <a:shade val="85000"/>
            </a:srgbClr>
          </a:solidFill>
          <a:ln>
            <a:noFill/>
          </a:ln>
          <a:effectLst/>
        </p:spPr>
      </p:pic>
      <p:sp>
        <p:nvSpPr>
          <p:cNvPr id="9" name="TextBox 8">
            <a:extLst>
              <a:ext uri="{FF2B5EF4-FFF2-40B4-BE49-F238E27FC236}">
                <a16:creationId xmlns:a16="http://schemas.microsoft.com/office/drawing/2014/main" id="{3D738FD0-A149-F92D-967B-DBF7583563D7}"/>
              </a:ext>
            </a:extLst>
          </p:cNvPr>
          <p:cNvSpPr txBox="1"/>
          <p:nvPr/>
        </p:nvSpPr>
        <p:spPr>
          <a:xfrm>
            <a:off x="1909482" y="4389311"/>
            <a:ext cx="6732495" cy="461665"/>
          </a:xfrm>
          <a:prstGeom prst="rect">
            <a:avLst/>
          </a:prstGeom>
          <a:noFill/>
        </p:spPr>
        <p:txBody>
          <a:bodyPr wrap="square">
            <a:spAutoFit/>
          </a:bodyPr>
          <a:lstStyle/>
          <a:p>
            <a:pPr algn="ctr"/>
            <a:r>
              <a:rPr lang="en-US" sz="1200" dirty="0">
                <a:solidFill>
                  <a:schemeClr val="accent5"/>
                </a:solidFill>
                <a:effectLst/>
                <a:latin typeface="Calibri" panose="020F0502020204030204" pitchFamily="34" charset="0"/>
                <a:cs typeface="Calibri" panose="020F0502020204030204" pitchFamily="34" charset="0"/>
              </a:rPr>
              <a:t>- </a:t>
            </a:r>
            <a:r>
              <a:rPr lang="en-US" sz="1200" dirty="0" err="1">
                <a:solidFill>
                  <a:schemeClr val="accent5"/>
                </a:solidFill>
                <a:effectLst/>
                <a:latin typeface="Calibri" panose="020F0502020204030204" pitchFamily="34" charset="0"/>
                <a:cs typeface="Calibri" panose="020F0502020204030204" pitchFamily="34" charset="0"/>
              </a:rPr>
              <a:t>Ballantini</a:t>
            </a:r>
            <a:r>
              <a:rPr lang="en-US" sz="1200" dirty="0">
                <a:solidFill>
                  <a:schemeClr val="accent5"/>
                </a:solidFill>
                <a:effectLst/>
                <a:latin typeface="Calibri" panose="020F0502020204030204" pitchFamily="34" charset="0"/>
                <a:cs typeface="Calibri" panose="020F0502020204030204" pitchFamily="34" charset="0"/>
              </a:rPr>
              <a:t> et al., Class. Quantum </a:t>
            </a:r>
            <a:r>
              <a:rPr lang="en-US" sz="1200" dirty="0" err="1">
                <a:solidFill>
                  <a:schemeClr val="accent5"/>
                </a:solidFill>
                <a:effectLst/>
                <a:latin typeface="Calibri" panose="020F0502020204030204" pitchFamily="34" charset="0"/>
                <a:cs typeface="Calibri" panose="020F0502020204030204" pitchFamily="34" charset="0"/>
              </a:rPr>
              <a:t>Grav</a:t>
            </a:r>
            <a:r>
              <a:rPr lang="en-US" sz="1200" dirty="0">
                <a:solidFill>
                  <a:schemeClr val="accent5"/>
                </a:solidFill>
                <a:effectLst/>
                <a:latin typeface="Calibri" panose="020F0502020204030204" pitchFamily="34" charset="0"/>
                <a:cs typeface="Calibri" panose="020F0502020204030204" pitchFamily="34" charset="0"/>
              </a:rPr>
              <a:t>. 20,2003, 3505–3522 (2003); - </a:t>
            </a:r>
            <a:r>
              <a:rPr lang="en-US" sz="1200" i="0" dirty="0">
                <a:solidFill>
                  <a:schemeClr val="accent5"/>
                </a:solidFill>
                <a:effectLst/>
                <a:latin typeface="Calibri" panose="020F0502020204030204" pitchFamily="34" charset="0"/>
                <a:cs typeface="Calibri" panose="020F0502020204030204" pitchFamily="34" charset="0"/>
              </a:rPr>
              <a:t>Berlin et al., Phys. Rev. D 105, 116011 (2022); - </a:t>
            </a:r>
            <a:r>
              <a:rPr lang="en-US" sz="1200" dirty="0">
                <a:solidFill>
                  <a:schemeClr val="accent5"/>
                </a:solidFill>
                <a:latin typeface="Calibri" panose="020F0502020204030204" pitchFamily="34" charset="0"/>
                <a:cs typeface="Calibri" panose="020F0502020204030204" pitchFamily="34" charset="0"/>
              </a:rPr>
              <a:t>Berlin et al., arXiv:2303.01518v1 (2023); - </a:t>
            </a:r>
            <a:r>
              <a:rPr lang="en-US" sz="1200" dirty="0">
                <a:solidFill>
                  <a:schemeClr val="accent5"/>
                </a:solidFill>
                <a:latin typeface="Calibri" panose="020F0502020204030204" pitchFamily="34" charset="0"/>
                <a:ea typeface="Roboto" panose="02000000000000000000" pitchFamily="2" charset="0"/>
                <a:cs typeface="Calibri" panose="020F0502020204030204" pitchFamily="34" charset="0"/>
              </a:rPr>
              <a:t>Fisher et al., arXiv:2411.18346 (2024)</a:t>
            </a:r>
          </a:p>
        </p:txBody>
      </p:sp>
    </p:spTree>
    <p:extLst>
      <p:ext uri="{BB962C8B-B14F-4D97-AF65-F5344CB8AC3E}">
        <p14:creationId xmlns:p14="http://schemas.microsoft.com/office/powerpoint/2010/main" val="2927993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28CDE7-ED27-9472-8AB2-83258E78CE66}"/>
              </a:ext>
            </a:extLst>
          </p:cNvPr>
          <p:cNvSpPr>
            <a:spLocks noGrp="1"/>
          </p:cNvSpPr>
          <p:nvPr>
            <p:ph idx="1"/>
          </p:nvPr>
        </p:nvSpPr>
        <p:spPr>
          <a:xfrm>
            <a:off x="228599" y="534490"/>
            <a:ext cx="6076785" cy="3794522"/>
          </a:xfrm>
        </p:spPr>
        <p:txBody>
          <a:bodyPr/>
          <a:lstStyle/>
          <a:p>
            <a:pPr lvl="1"/>
            <a:r>
              <a:rPr lang="en-US" sz="2000" dirty="0"/>
              <a:t>Demonstrated widely tunable SRF cavity, 4-7 GHz.</a:t>
            </a:r>
          </a:p>
          <a:p>
            <a:pPr lvl="1"/>
            <a:r>
              <a:rPr lang="en-US" sz="2000" dirty="0"/>
              <a:t>Struggling against microphonics and tuning reliability.</a:t>
            </a:r>
          </a:p>
          <a:p>
            <a:pPr lvl="1"/>
            <a:r>
              <a:rPr lang="en-US" sz="2000" dirty="0"/>
              <a:t>Preliminary dark photon search accomplished. Data analysis and systematic studies ongoing. </a:t>
            </a:r>
          </a:p>
        </p:txBody>
      </p:sp>
      <p:sp>
        <p:nvSpPr>
          <p:cNvPr id="3" name="Title 2">
            <a:extLst>
              <a:ext uri="{FF2B5EF4-FFF2-40B4-BE49-F238E27FC236}">
                <a16:creationId xmlns:a16="http://schemas.microsoft.com/office/drawing/2014/main" id="{A25AD29E-E346-8B46-744D-76947777F24D}"/>
              </a:ext>
            </a:extLst>
          </p:cNvPr>
          <p:cNvSpPr>
            <a:spLocks noGrp="1"/>
          </p:cNvSpPr>
          <p:nvPr>
            <p:ph type="title"/>
          </p:nvPr>
        </p:nvSpPr>
        <p:spPr/>
        <p:txBody>
          <a:bodyPr/>
          <a:lstStyle/>
          <a:p>
            <a:r>
              <a:rPr lang="en-US" dirty="0"/>
              <a:t>Summarize</a:t>
            </a:r>
          </a:p>
        </p:txBody>
      </p:sp>
      <p:sp>
        <p:nvSpPr>
          <p:cNvPr id="7" name="TextBox 6">
            <a:extLst>
              <a:ext uri="{FF2B5EF4-FFF2-40B4-BE49-F238E27FC236}">
                <a16:creationId xmlns:a16="http://schemas.microsoft.com/office/drawing/2014/main" id="{74C3EBC0-6881-C21B-A276-00145C5F5407}"/>
              </a:ext>
            </a:extLst>
          </p:cNvPr>
          <p:cNvSpPr txBox="1"/>
          <p:nvPr/>
        </p:nvSpPr>
        <p:spPr>
          <a:xfrm>
            <a:off x="7566284" y="1979525"/>
            <a:ext cx="1377300" cy="646331"/>
          </a:xfrm>
          <a:prstGeom prst="rect">
            <a:avLst/>
          </a:prstGeom>
          <a:noFill/>
        </p:spPr>
        <p:txBody>
          <a:bodyPr wrap="none" rtlCol="0">
            <a:spAutoFit/>
          </a:bodyPr>
          <a:lstStyle/>
          <a:p>
            <a:pPr algn="ctr"/>
            <a:r>
              <a:rPr lang="en-US" sz="1800" dirty="0">
                <a:solidFill>
                  <a:schemeClr val="accent6"/>
                </a:solidFill>
                <a:latin typeface="+mn-lt"/>
              </a:rPr>
              <a:t>Seraphine</a:t>
            </a:r>
          </a:p>
          <a:p>
            <a:pPr algn="ctr"/>
            <a:r>
              <a:rPr lang="en-US" sz="1800" dirty="0">
                <a:solidFill>
                  <a:schemeClr val="accent6"/>
                </a:solidFill>
                <a:latin typeface="+mn-lt"/>
              </a:rPr>
              <a:t>the mascot.</a:t>
            </a:r>
          </a:p>
        </p:txBody>
      </p:sp>
      <p:pic>
        <p:nvPicPr>
          <p:cNvPr id="8" name="Picture 7" descr="A dog with wings and a crown&#10;&#10;Description automatically generated">
            <a:extLst>
              <a:ext uri="{FF2B5EF4-FFF2-40B4-BE49-F238E27FC236}">
                <a16:creationId xmlns:a16="http://schemas.microsoft.com/office/drawing/2014/main" id="{A717614B-B3E6-014D-A110-268275E08E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601666" y="83032"/>
            <a:ext cx="1320929" cy="1896493"/>
          </a:xfrm>
          <a:prstGeom prst="rect">
            <a:avLst/>
          </a:prstGeom>
        </p:spPr>
      </p:pic>
      <p:sp>
        <p:nvSpPr>
          <p:cNvPr id="9" name="TextBox 8">
            <a:extLst>
              <a:ext uri="{FF2B5EF4-FFF2-40B4-BE49-F238E27FC236}">
                <a16:creationId xmlns:a16="http://schemas.microsoft.com/office/drawing/2014/main" id="{864E7DF4-D3D8-BFA5-DCFC-B9D02FEF7C80}"/>
              </a:ext>
            </a:extLst>
          </p:cNvPr>
          <p:cNvSpPr txBox="1"/>
          <p:nvPr/>
        </p:nvSpPr>
        <p:spPr>
          <a:xfrm>
            <a:off x="7693632" y="28201"/>
            <a:ext cx="1653658" cy="215444"/>
          </a:xfrm>
          <a:prstGeom prst="rect">
            <a:avLst/>
          </a:prstGeom>
          <a:noFill/>
        </p:spPr>
        <p:txBody>
          <a:bodyPr wrap="square" rtlCol="0">
            <a:spAutoFit/>
          </a:bodyPr>
          <a:lstStyle/>
          <a:p>
            <a:r>
              <a:rPr lang="en-US" sz="800" dirty="0">
                <a:solidFill>
                  <a:schemeClr val="accent6"/>
                </a:solidFill>
                <a:latin typeface="Helvetica" pitchFamily="2" charset="0"/>
              </a:rPr>
              <a:t>Edited by T. Hucks</a:t>
            </a:r>
          </a:p>
        </p:txBody>
      </p:sp>
      <p:pic>
        <p:nvPicPr>
          <p:cNvPr id="5" name="Picture 4" descr="Text&#10;&#10;AI-generated content may be incorrect.">
            <a:extLst>
              <a:ext uri="{FF2B5EF4-FFF2-40B4-BE49-F238E27FC236}">
                <a16:creationId xmlns:a16="http://schemas.microsoft.com/office/drawing/2014/main" id="{20EB13FE-651C-4673-437F-1A3CF6DAB741}"/>
              </a:ext>
            </a:extLst>
          </p:cNvPr>
          <p:cNvPicPr>
            <a:picLocks noChangeAspect="1"/>
          </p:cNvPicPr>
          <p:nvPr/>
        </p:nvPicPr>
        <p:blipFill>
          <a:blip r:embed="rId4"/>
          <a:srcRect l="8388" t="22662" r="8389" b="18926"/>
          <a:stretch>
            <a:fillRect/>
          </a:stretch>
        </p:blipFill>
        <p:spPr>
          <a:xfrm>
            <a:off x="5707419" y="2731439"/>
            <a:ext cx="3436581" cy="2412061"/>
          </a:xfrm>
          <a:prstGeom prst="rect">
            <a:avLst/>
          </a:prstGeom>
        </p:spPr>
      </p:pic>
    </p:spTree>
    <p:extLst>
      <p:ext uri="{BB962C8B-B14F-4D97-AF65-F5344CB8AC3E}">
        <p14:creationId xmlns:p14="http://schemas.microsoft.com/office/powerpoint/2010/main" val="4166855016"/>
      </p:ext>
    </p:extLst>
  </p:cSld>
  <p:clrMapOvr>
    <a:masterClrMapping/>
  </p:clrMapOvr>
  <mc:AlternateContent xmlns:mc="http://schemas.openxmlformats.org/markup-compatibility/2006" xmlns:p14="http://schemas.microsoft.com/office/powerpoint/2010/main">
    <mc:Choice Requires="p14">
      <p:transition spd="slow" p14:dur="2000" advTm="4700"/>
    </mc:Choice>
    <mc:Fallback xmlns="">
      <p:transition spd="slow" advTm="47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78BD82-B864-4AA4-9FFB-E41FBCE01660}"/>
              </a:ext>
            </a:extLst>
          </p:cNvPr>
          <p:cNvSpPr>
            <a:spLocks noGrp="1"/>
          </p:cNvSpPr>
          <p:nvPr>
            <p:ph idx="1"/>
          </p:nvPr>
        </p:nvSpPr>
        <p:spPr/>
        <p:txBody>
          <a:bodyPr/>
          <a:lstStyle/>
          <a:p>
            <a:pPr marL="0" indent="0">
              <a:buNone/>
            </a:pPr>
            <a:r>
              <a:rPr lang="en-US" dirty="0"/>
              <a:t>Scientists: Bianca Giaccone, Oleksandr Melnychuk, Ivan Nekrashevich, Asher Berlin, Sam Posen, Roni Harnik, Crispin Contreras-Martinez, Yuriy </a:t>
            </a:r>
            <a:r>
              <a:rPr lang="en-US" dirty="0" err="1"/>
              <a:t>Pischalnikov</a:t>
            </a:r>
            <a:r>
              <a:rPr lang="en-US" dirty="0"/>
              <a:t>, Anna </a:t>
            </a:r>
            <a:r>
              <a:rPr lang="en-US" dirty="0" err="1"/>
              <a:t>Grasselino</a:t>
            </a:r>
            <a:endParaRPr lang="en-US" dirty="0"/>
          </a:p>
          <a:p>
            <a:pPr marL="0" indent="0">
              <a:buNone/>
            </a:pPr>
            <a:r>
              <a:rPr lang="en-US" dirty="0"/>
              <a:t>Students: Soka Suliman, Daniel Molenaar, Fabio Castañeda</a:t>
            </a:r>
          </a:p>
          <a:p>
            <a:pPr marL="0" indent="0">
              <a:buNone/>
            </a:pPr>
            <a:r>
              <a:rPr lang="en-US" dirty="0"/>
              <a:t>Engineers: Sergey Kazakov, Oleg V. </a:t>
            </a:r>
            <a:r>
              <a:rPr lang="en-US" dirty="0" err="1"/>
              <a:t>Pronitchev</a:t>
            </a:r>
            <a:r>
              <a:rPr lang="en-US" dirty="0"/>
              <a:t>, Akanksha Mishra, Roman Pilipenko, Tim Ring, Fumio </a:t>
            </a:r>
            <a:r>
              <a:rPr lang="en-US" dirty="0" err="1"/>
              <a:t>Furata</a:t>
            </a:r>
            <a:r>
              <a:rPr lang="en-US" dirty="0"/>
              <a:t>, Grzegorz </a:t>
            </a:r>
            <a:r>
              <a:rPr lang="en-US" dirty="0" err="1"/>
              <a:t>Tatkowski</a:t>
            </a:r>
            <a:r>
              <a:rPr lang="en-US" dirty="0"/>
              <a:t>, Matthew Dubiel, Michael Foley</a:t>
            </a:r>
          </a:p>
          <a:p>
            <a:pPr marL="0" indent="0">
              <a:buNone/>
            </a:pPr>
            <a:r>
              <a:rPr lang="en-US" dirty="0"/>
              <a:t>Technicians: Tedd Ill, Mackenzie Ring, Dominic Baumgart, Damon Bice, Abraham Diaz, David Burke, Davida Smith</a:t>
            </a:r>
          </a:p>
          <a:p>
            <a:pPr marL="0" indent="0">
              <a:buNone/>
            </a:pPr>
            <a:r>
              <a:rPr lang="en-US" dirty="0"/>
              <a:t>Machinists: Eddie </a:t>
            </a:r>
            <a:r>
              <a:rPr lang="en-US" dirty="0" err="1"/>
              <a:t>Piezchala</a:t>
            </a:r>
            <a:endParaRPr lang="en-US" dirty="0"/>
          </a:p>
        </p:txBody>
      </p:sp>
      <p:sp>
        <p:nvSpPr>
          <p:cNvPr id="3" name="Title 2">
            <a:extLst>
              <a:ext uri="{FF2B5EF4-FFF2-40B4-BE49-F238E27FC236}">
                <a16:creationId xmlns:a16="http://schemas.microsoft.com/office/drawing/2014/main" id="{2D0FBC0E-D4E1-61F2-BEEC-3050DE6450A4}"/>
              </a:ext>
            </a:extLst>
          </p:cNvPr>
          <p:cNvSpPr>
            <a:spLocks noGrp="1"/>
          </p:cNvSpPr>
          <p:nvPr>
            <p:ph type="title"/>
          </p:nvPr>
        </p:nvSpPr>
        <p:spPr/>
        <p:txBody>
          <a:bodyPr/>
          <a:lstStyle/>
          <a:p>
            <a:r>
              <a:rPr lang="en-US" dirty="0"/>
              <a:t>The people</a:t>
            </a:r>
          </a:p>
        </p:txBody>
      </p:sp>
    </p:spTree>
    <p:extLst>
      <p:ext uri="{BB962C8B-B14F-4D97-AF65-F5344CB8AC3E}">
        <p14:creationId xmlns:p14="http://schemas.microsoft.com/office/powerpoint/2010/main" val="3587860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F846B-48A1-D96F-8911-763E4866350E}"/>
              </a:ext>
            </a:extLst>
          </p:cNvPr>
          <p:cNvSpPr/>
          <p:nvPr/>
        </p:nvSpPr>
        <p:spPr>
          <a:xfrm>
            <a:off x="405353" y="3546435"/>
            <a:ext cx="8455843" cy="1110404"/>
          </a:xfrm>
          <a:prstGeom prst="rect">
            <a:avLst/>
          </a:prstGeom>
          <a:solidFill>
            <a:schemeClr val="tx1"/>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7E89F9-201F-3897-C4AD-15D97C21BB31}"/>
              </a:ext>
            </a:extLst>
          </p:cNvPr>
          <p:cNvSpPr txBox="1"/>
          <p:nvPr/>
        </p:nvSpPr>
        <p:spPr>
          <a:xfrm>
            <a:off x="627582" y="3722878"/>
            <a:ext cx="8111065" cy="738664"/>
          </a:xfrm>
          <a:prstGeom prst="rect">
            <a:avLst/>
          </a:prstGeom>
          <a:noFill/>
        </p:spPr>
        <p:txBody>
          <a:bodyPr wrap="square" rtlCol="0">
            <a:spAutoFit/>
          </a:bodyPr>
          <a:lstStyle/>
          <a:p>
            <a:r>
              <a:rPr lang="en-US" sz="1400" b="1" i="0" u="none" strike="noStrike" dirty="0">
                <a:solidFill>
                  <a:srgbClr val="FFFFFF"/>
                </a:solidFill>
                <a:effectLst/>
                <a:latin typeface="Helvetica" pitchFamily="2" charset="0"/>
              </a:rPr>
              <a:t>This material is based upon work supported by the U.S. Department of Energy, Office of Science, National Quantum Information Science Research Centers, Superconducting Quantum Materials and Systems Center (SQMS) under contract number DE-AC02-07CH11359</a:t>
            </a:r>
            <a:r>
              <a:rPr lang="en-US" sz="1400" b="0" i="0" dirty="0">
                <a:solidFill>
                  <a:srgbClr val="000000"/>
                </a:solidFill>
                <a:effectLst/>
                <a:latin typeface="Helvetica" pitchFamily="2" charset="0"/>
              </a:rPr>
              <a:t>​</a:t>
            </a:r>
            <a:endParaRPr lang="en-US" sz="1400" dirty="0"/>
          </a:p>
        </p:txBody>
      </p:sp>
      <p:sp>
        <p:nvSpPr>
          <p:cNvPr id="4" name="Rectangle 3">
            <a:extLst>
              <a:ext uri="{FF2B5EF4-FFF2-40B4-BE49-F238E27FC236}">
                <a16:creationId xmlns:a16="http://schemas.microsoft.com/office/drawing/2014/main" id="{9F8E5BEB-F3E6-FC94-0D58-3275A37B18FF}"/>
              </a:ext>
            </a:extLst>
          </p:cNvPr>
          <p:cNvSpPr/>
          <p:nvPr/>
        </p:nvSpPr>
        <p:spPr>
          <a:xfrm>
            <a:off x="405353" y="199363"/>
            <a:ext cx="8455843" cy="733833"/>
          </a:xfrm>
          <a:prstGeom prst="rect">
            <a:avLst/>
          </a:prstGeom>
          <a:solidFill>
            <a:schemeClr val="tx1"/>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50A832-4C32-66D8-46FD-33274C8BC884}"/>
              </a:ext>
            </a:extLst>
          </p:cNvPr>
          <p:cNvSpPr txBox="1"/>
          <p:nvPr/>
        </p:nvSpPr>
        <p:spPr>
          <a:xfrm>
            <a:off x="577741" y="306798"/>
            <a:ext cx="8111065" cy="523220"/>
          </a:xfrm>
          <a:prstGeom prst="rect">
            <a:avLst/>
          </a:prstGeom>
          <a:noFill/>
        </p:spPr>
        <p:txBody>
          <a:bodyPr wrap="square" rtlCol="0">
            <a:spAutoFit/>
          </a:bodyPr>
          <a:lstStyle/>
          <a:p>
            <a:pPr algn="ctr"/>
            <a:r>
              <a:rPr lang="en-US" sz="2800" b="1" i="0" u="none" strike="noStrike" dirty="0">
                <a:solidFill>
                  <a:srgbClr val="FFFFFF"/>
                </a:solidFill>
                <a:effectLst/>
                <a:latin typeface="Helvetica" pitchFamily="2" charset="0"/>
              </a:rPr>
              <a:t>THANK YOU</a:t>
            </a:r>
            <a:endParaRPr lang="en-US" sz="2800" dirty="0"/>
          </a:p>
        </p:txBody>
      </p:sp>
      <p:pic>
        <p:nvPicPr>
          <p:cNvPr id="7" name="Picture 6" descr="A group of people posing for a photo&#10;&#10;AI-generated content may be incorrect.">
            <a:extLst>
              <a:ext uri="{FF2B5EF4-FFF2-40B4-BE49-F238E27FC236}">
                <a16:creationId xmlns:a16="http://schemas.microsoft.com/office/drawing/2014/main" id="{96D3D5E9-71F7-71F5-C2D2-60E35E3110D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87777" y="1040631"/>
            <a:ext cx="6768445" cy="2408854"/>
          </a:xfrm>
          <a:prstGeom prst="rect">
            <a:avLst/>
          </a:prstGeom>
        </p:spPr>
      </p:pic>
    </p:spTree>
    <p:extLst>
      <p:ext uri="{BB962C8B-B14F-4D97-AF65-F5344CB8AC3E}">
        <p14:creationId xmlns:p14="http://schemas.microsoft.com/office/powerpoint/2010/main" val="136829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2E52C-897D-0E42-BACF-2ED992A6D1F7}"/>
              </a:ext>
            </a:extLst>
          </p:cNvPr>
          <p:cNvSpPr>
            <a:spLocks noGrp="1"/>
          </p:cNvSpPr>
          <p:nvPr>
            <p:ph type="body" sz="half" idx="2"/>
          </p:nvPr>
        </p:nvSpPr>
        <p:spPr>
          <a:xfrm>
            <a:off x="228600" y="753104"/>
            <a:ext cx="5337000" cy="3733041"/>
          </a:xfrm>
        </p:spPr>
        <p:txBody>
          <a:bodyPr/>
          <a:lstStyle/>
          <a:p>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FD222B-8189-A44E-9858-EB1C93A48C6B}"/>
                  </a:ext>
                </a:extLst>
              </p:cNvPr>
              <p:cNvSpPr>
                <a:spLocks noGrp="1"/>
              </p:cNvSpPr>
              <p:nvPr>
                <p:ph sz="half" idx="15"/>
              </p:nvPr>
            </p:nvSpPr>
            <p:spPr>
              <a:xfrm>
                <a:off x="5738608" y="832513"/>
                <a:ext cx="3151712" cy="3653631"/>
              </a:xfrm>
            </p:spPr>
            <p:txBody>
              <a:bodyPr/>
              <a:lstStyle/>
              <a:p>
                <a:pPr marL="0" indent="0">
                  <a:buNone/>
                </a:pPr>
                <a:r>
                  <a:rPr lang="en-US" sz="2000" dirty="0">
                    <a:latin typeface="+mn-lt"/>
                  </a:rPr>
                  <a:t>Microwave cavities can be used to detect dark photons and axions.</a:t>
                </a:r>
              </a:p>
              <a:p>
                <a:pPr marL="0" indent="0">
                  <a:buNone/>
                </a:pPr>
                <a:endParaRPr lang="en-US" sz="2000" dirty="0">
                  <a:latin typeface="+mn-lt"/>
                </a:endParaRPr>
              </a:p>
              <a:p>
                <a:pPr marL="0" indent="0">
                  <a:buNone/>
                </a:pPr>
                <a:r>
                  <a:rPr lang="en-US" sz="2000" dirty="0">
                    <a:latin typeface="+mn-lt"/>
                  </a:rPr>
                  <a:t>Dark photon searches don’t need B-field.</a:t>
                </a:r>
              </a:p>
              <a:p>
                <a:pPr marL="0" indent="0">
                  <a:buNone/>
                </a:pPr>
                <a:endParaRPr lang="en-US" sz="2000" dirty="0">
                  <a:latin typeface="+mn-lt"/>
                </a:endParaRPr>
              </a:p>
              <a:p>
                <a:pPr marL="0" indent="0">
                  <a:buNone/>
                </a:pPr>
                <a:r>
                  <a:rPr lang="en-US" sz="2000" dirty="0">
                    <a:latin typeface="+mn-lt"/>
                  </a:rPr>
                  <a:t>Looking for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&lt;10</m:t>
                        </m:r>
                      </m:e>
                      <m:sup>
                        <m:r>
                          <a:rPr lang="en-US" sz="2000" b="0" i="1" smtClean="0">
                            <a:latin typeface="Cambria Math" panose="02040503050406030204" pitchFamily="18" charset="0"/>
                          </a:rPr>
                          <m:t>−24</m:t>
                        </m:r>
                      </m:sup>
                    </m:sSup>
                  </m:oMath>
                </a14:m>
                <a:r>
                  <a:rPr lang="en-US" sz="2000" b="0" dirty="0">
                    <a:latin typeface="+mn-lt"/>
                  </a:rPr>
                  <a:t> W signal over wide range of frequencies.</a:t>
                </a:r>
              </a:p>
              <a:p>
                <a:pPr marL="0" indent="0">
                  <a:buNone/>
                </a:pPr>
                <a:endParaRPr lang="en-US" sz="2000" dirty="0">
                  <a:latin typeface="+mn-lt"/>
                </a:endParaRPr>
              </a:p>
              <a:p>
                <a:pPr marL="0" indent="0">
                  <a:buNone/>
                </a:pPr>
                <a:endParaRPr lang="en-US" sz="2000" dirty="0">
                  <a:latin typeface="+mn-lt"/>
                </a:endParaRPr>
              </a:p>
            </p:txBody>
          </p:sp>
        </mc:Choice>
        <mc:Fallback xmlns="">
          <p:sp>
            <p:nvSpPr>
              <p:cNvPr id="3" name="Content Placeholder 2">
                <a:extLst>
                  <a:ext uri="{FF2B5EF4-FFF2-40B4-BE49-F238E27FC236}">
                    <a16:creationId xmlns:a16="http://schemas.microsoft.com/office/drawing/2014/main" id="{EBFD222B-8189-A44E-9858-EB1C93A48C6B}"/>
                  </a:ext>
                </a:extLst>
              </p:cNvPr>
              <p:cNvSpPr>
                <a:spLocks noGrp="1" noRot="1" noChangeAspect="1" noMove="1" noResize="1" noEditPoints="1" noAdjustHandles="1" noChangeArrowheads="1" noChangeShapeType="1" noTextEdit="1"/>
              </p:cNvSpPr>
              <p:nvPr>
                <p:ph sz="half" idx="15"/>
              </p:nvPr>
            </p:nvSpPr>
            <p:spPr>
              <a:xfrm>
                <a:off x="5738608" y="832513"/>
                <a:ext cx="3151712" cy="3653631"/>
              </a:xfrm>
              <a:blipFill>
                <a:blip r:embed="rId5"/>
                <a:stretch>
                  <a:fillRect l="-4819" t="-2076" r="-6827"/>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A145C26B-D2C2-B047-B74F-9904774F602F}"/>
              </a:ext>
            </a:extLst>
          </p:cNvPr>
          <p:cNvSpPr>
            <a:spLocks noGrp="1"/>
          </p:cNvSpPr>
          <p:nvPr>
            <p:ph type="title"/>
          </p:nvPr>
        </p:nvSpPr>
        <p:spPr/>
        <p:txBody>
          <a:bodyPr/>
          <a:lstStyle/>
          <a:p>
            <a:r>
              <a:rPr lang="en-US" dirty="0"/>
              <a:t>Haloscope Search for Axions and Dark Photons Dark Matter</a:t>
            </a:r>
          </a:p>
        </p:txBody>
      </p:sp>
      <p:sp>
        <p:nvSpPr>
          <p:cNvPr id="6" name="Slide Number Placeholder 5">
            <a:extLst>
              <a:ext uri="{FF2B5EF4-FFF2-40B4-BE49-F238E27FC236}">
                <a16:creationId xmlns:a16="http://schemas.microsoft.com/office/drawing/2014/main" id="{6A6360F3-095D-7A42-9AE8-BA98445B398A}"/>
              </a:ext>
            </a:extLst>
          </p:cNvPr>
          <p:cNvSpPr>
            <a:spLocks noGrp="1"/>
          </p:cNvSpPr>
          <p:nvPr>
            <p:ph type="sldNum" sz="quarter" idx="4"/>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ctr" defTabSz="4572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pic>
        <p:nvPicPr>
          <p:cNvPr id="7" name="Content Placeholder 4" descr="Diagram&#10;&#10;Description automatically generated">
            <a:extLst>
              <a:ext uri="{FF2B5EF4-FFF2-40B4-BE49-F238E27FC236}">
                <a16:creationId xmlns:a16="http://schemas.microsoft.com/office/drawing/2014/main" id="{6251392C-BBC3-0A42-AD98-E9AFBC806C41}"/>
              </a:ext>
            </a:extLst>
          </p:cNvPr>
          <p:cNvPicPr>
            <a:picLocks noChangeAspect="1"/>
          </p:cNvPicPr>
          <p:nvPr/>
        </p:nvPicPr>
        <p:blipFill>
          <a:blip r:embed="rId6"/>
          <a:stretch>
            <a:fillRect/>
          </a:stretch>
        </p:blipFill>
        <p:spPr>
          <a:xfrm>
            <a:off x="228600" y="741786"/>
            <a:ext cx="5189480" cy="3867632"/>
          </a:xfrm>
          <a:prstGeom prst="rect">
            <a:avLst/>
          </a:prstGeom>
        </p:spPr>
      </p:pic>
      <p:sp>
        <p:nvSpPr>
          <p:cNvPr id="8" name="TextBox 7">
            <a:extLst>
              <a:ext uri="{FF2B5EF4-FFF2-40B4-BE49-F238E27FC236}">
                <a16:creationId xmlns:a16="http://schemas.microsoft.com/office/drawing/2014/main" id="{0460B9DA-11F6-B046-BD1C-4D37D0073E05}"/>
              </a:ext>
            </a:extLst>
          </p:cNvPr>
          <p:cNvSpPr txBox="1"/>
          <p:nvPr/>
        </p:nvSpPr>
        <p:spPr>
          <a:xfrm rot="644650">
            <a:off x="585609" y="1824776"/>
            <a:ext cx="74749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19A24">
                    <a:lumMod val="50000"/>
                  </a:srgbClr>
                </a:solidFill>
                <a:effectLst/>
                <a:uLnTx/>
                <a:uFillTx/>
                <a:latin typeface="Calibri" charset="0"/>
                <a:ea typeface="Geneva" charset="0"/>
              </a:rPr>
              <a:t>Dark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19A24">
                    <a:lumMod val="50000"/>
                  </a:srgbClr>
                </a:solidFill>
                <a:effectLst/>
                <a:uLnTx/>
                <a:uFillTx/>
                <a:latin typeface="Calibri" charset="0"/>
                <a:ea typeface="Geneva" charset="0"/>
              </a:rPr>
              <a:t>Photons,</a:t>
            </a:r>
          </a:p>
        </p:txBody>
      </p:sp>
      <p:sp>
        <p:nvSpPr>
          <p:cNvPr id="9" name="TextBox 8">
            <a:extLst>
              <a:ext uri="{FF2B5EF4-FFF2-40B4-BE49-F238E27FC236}">
                <a16:creationId xmlns:a16="http://schemas.microsoft.com/office/drawing/2014/main" id="{BC0B91C8-9D21-FC40-822F-546929960038}"/>
              </a:ext>
            </a:extLst>
          </p:cNvPr>
          <p:cNvSpPr txBox="1"/>
          <p:nvPr/>
        </p:nvSpPr>
        <p:spPr>
          <a:xfrm>
            <a:off x="3241041" y="4497463"/>
            <a:ext cx="1330959"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087"/>
                </a:solidFill>
                <a:effectLst/>
                <a:uLnTx/>
                <a:uFillTx/>
                <a:latin typeface="Calibri" charset="0"/>
                <a:ea typeface="Geneva" charset="0"/>
              </a:rPr>
              <a:t>Credit: C. </a:t>
            </a:r>
            <a:r>
              <a:rPr kumimoji="0" lang="en-US" sz="1200" b="0" i="0" u="none" strike="noStrike" kern="1200" cap="none" spc="0" normalizeH="0" baseline="0" noProof="0" dirty="0" err="1">
                <a:ln>
                  <a:noFill/>
                </a:ln>
                <a:solidFill>
                  <a:srgbClr val="003087"/>
                </a:solidFill>
                <a:effectLst/>
                <a:uLnTx/>
                <a:uFillTx/>
                <a:latin typeface="Calibri" charset="0"/>
                <a:ea typeface="Geneva" charset="0"/>
              </a:rPr>
              <a:t>Boutan</a:t>
            </a:r>
            <a:endParaRPr kumimoji="0" lang="en-US" sz="1200" b="0" i="0" u="none" strike="noStrike" kern="1200" cap="none" spc="0" normalizeH="0" baseline="0" noProof="0" dirty="0">
              <a:ln>
                <a:noFill/>
              </a:ln>
              <a:solidFill>
                <a:srgbClr val="003087"/>
              </a:solidFill>
              <a:effectLst/>
              <a:uLnTx/>
              <a:uFillTx/>
              <a:latin typeface="Calibri" charset="0"/>
              <a:ea typeface="Geneva" charset="0"/>
            </a:endParaRPr>
          </a:p>
        </p:txBody>
      </p:sp>
    </p:spTree>
    <p:extLst>
      <p:ext uri="{BB962C8B-B14F-4D97-AF65-F5344CB8AC3E}">
        <p14:creationId xmlns:p14="http://schemas.microsoft.com/office/powerpoint/2010/main" val="313943469"/>
      </p:ext>
    </p:extLst>
  </p:cSld>
  <p:clrMapOvr>
    <a:masterClrMapping/>
  </p:clrMapOvr>
  <mc:AlternateContent xmlns:mc="http://schemas.openxmlformats.org/markup-compatibility/2006" xmlns:p14="http://schemas.microsoft.com/office/powerpoint/2010/main">
    <mc:Choice Requires="p14">
      <p:transition spd="slow" p14:dur="2000" advTm="77158"/>
    </mc:Choice>
    <mc:Fallback xmlns="">
      <p:transition spd="slow" advTm="7715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207D624B-83D1-96C0-5747-7B0458577585}"/>
              </a:ext>
            </a:extLst>
          </p:cNvPr>
          <p:cNvPicPr>
            <a:picLocks noGrp="1" noChangeAspect="1"/>
          </p:cNvPicPr>
          <p:nvPr>
            <p:ph idx="1"/>
          </p:nvPr>
        </p:nvPicPr>
        <p:blipFill>
          <a:blip r:embed="rId3"/>
          <a:stretch>
            <a:fillRect/>
          </a:stretch>
        </p:blipFill>
        <p:spPr>
          <a:xfrm>
            <a:off x="4752485" y="889572"/>
            <a:ext cx="3774930" cy="631346"/>
          </a:xfrm>
          <a:prstGeom prst="rect">
            <a:avLst/>
          </a:prstGeom>
        </p:spPr>
      </p:pic>
      <mc:AlternateContent xmlns:mc="http://schemas.openxmlformats.org/markup-compatibility/2006" xmlns:a14="http://schemas.microsoft.com/office/drawing/2010/main">
        <mc:Choice Requires="a14">
          <p:sp>
            <p:nvSpPr>
              <p:cNvPr id="9" name="Title 8">
                <a:extLst>
                  <a:ext uri="{FF2B5EF4-FFF2-40B4-BE49-F238E27FC236}">
                    <a16:creationId xmlns:a16="http://schemas.microsoft.com/office/drawing/2014/main" id="{9CB04EC2-33AD-B101-31B7-67452BC37661}"/>
                  </a:ext>
                </a:extLst>
              </p:cNvPr>
              <p:cNvSpPr>
                <a:spLocks noGrp="1"/>
              </p:cNvSpPr>
              <p:nvPr>
                <p:ph type="title"/>
              </p:nvPr>
            </p:nvSpPr>
            <p:spPr>
              <a:xfrm>
                <a:off x="228600" y="568664"/>
                <a:ext cx="8686800" cy="320908"/>
              </a:xfrm>
            </p:spPr>
            <p:txBody>
              <a:bodyPr/>
              <a:lstStyle/>
              <a:p>
                <a:r>
                  <a:rPr lang="en-US" dirty="0"/>
                  <a:t>Motivation for superconducting cavities. Instantaneous scan rate is proportional to </a:t>
                </a:r>
                <a14:m>
                  <m:oMath xmlns:m="http://schemas.openxmlformats.org/officeDocument/2006/math">
                    <m:sSub>
                      <m:sSubPr>
                        <m:ctrlPr>
                          <a:rPr lang="en-US" sz="2400" b="0" i="1">
                            <a:latin typeface="Cambria Math" panose="02040503050406030204" pitchFamily="18" charset="0"/>
                          </a:rPr>
                        </m:ctrlPr>
                      </m:sSubPr>
                      <m:e>
                        <m:r>
                          <a:rPr lang="en-US" sz="2400" b="1" i="0">
                            <a:latin typeface="Cambria Math" panose="02040503050406030204" pitchFamily="18" charset="0"/>
                          </a:rPr>
                          <m:t>𝐐</m:t>
                        </m:r>
                      </m:e>
                      <m:sub>
                        <m:r>
                          <a:rPr lang="en-US" sz="2400" b="0" i="1">
                            <a:latin typeface="Cambria Math" panose="02040503050406030204" pitchFamily="18" charset="0"/>
                          </a:rPr>
                          <m:t>𝐿</m:t>
                        </m:r>
                      </m:sub>
                    </m:sSub>
                  </m:oMath>
                </a14:m>
                <a:endParaRPr lang="en-US" dirty="0"/>
              </a:p>
            </p:txBody>
          </p:sp>
        </mc:Choice>
        <mc:Fallback xmlns="">
          <p:sp>
            <p:nvSpPr>
              <p:cNvPr id="9" name="Title 8">
                <a:extLst>
                  <a:ext uri="{FF2B5EF4-FFF2-40B4-BE49-F238E27FC236}">
                    <a16:creationId xmlns:a16="http://schemas.microsoft.com/office/drawing/2014/main" id="{9CB04EC2-33AD-B101-31B7-67452BC37661}"/>
                  </a:ext>
                </a:extLst>
              </p:cNvPr>
              <p:cNvSpPr>
                <a:spLocks noGrp="1" noRot="1" noChangeAspect="1" noMove="1" noResize="1" noEditPoints="1" noAdjustHandles="1" noChangeArrowheads="1" noChangeShapeType="1" noTextEdit="1"/>
              </p:cNvSpPr>
              <p:nvPr>
                <p:ph type="title"/>
              </p:nvPr>
            </p:nvSpPr>
            <p:spPr>
              <a:xfrm>
                <a:off x="228600" y="568664"/>
                <a:ext cx="8686800" cy="320908"/>
              </a:xfrm>
              <a:blipFill>
                <a:blip r:embed="rId4"/>
                <a:stretch>
                  <a:fillRect l="-2044" t="-133333" r="-2482" b="-48148"/>
                </a:stretch>
              </a:blipFill>
            </p:spPr>
            <p:txBody>
              <a:bodyPr/>
              <a:lstStyle/>
              <a:p>
                <a:r>
                  <a:rPr lang="en-US">
                    <a:noFill/>
                  </a:rPr>
                  <a:t> </a:t>
                </a:r>
              </a:p>
            </p:txBody>
          </p:sp>
        </mc:Fallback>
      </mc:AlternateContent>
      <p:pic>
        <p:nvPicPr>
          <p:cNvPr id="11" name="Picture 10" descr="Comparison of the dark matter halo kinetic energy distribution and the cavity bandwidth. For an SRF cavity, the cavity bandwidth is much narrower than the dark matter halo bandwidth.">
            <a:extLst>
              <a:ext uri="{FF2B5EF4-FFF2-40B4-BE49-F238E27FC236}">
                <a16:creationId xmlns:a16="http://schemas.microsoft.com/office/drawing/2014/main" id="{A7B1EF77-5702-DFF8-179A-2247956DE33E}"/>
              </a:ext>
            </a:extLst>
          </p:cNvPr>
          <p:cNvPicPr>
            <a:picLocks noChangeAspect="1"/>
          </p:cNvPicPr>
          <p:nvPr/>
        </p:nvPicPr>
        <p:blipFill>
          <a:blip r:embed="rId5"/>
          <a:srcRect/>
          <a:stretch/>
        </p:blipFill>
        <p:spPr>
          <a:xfrm>
            <a:off x="18196" y="962671"/>
            <a:ext cx="4046470" cy="33643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49E84D3-345E-5575-E8F8-14B2DF7CF661}"/>
                  </a:ext>
                </a:extLst>
              </p:cNvPr>
              <p:cNvSpPr txBox="1"/>
              <p:nvPr/>
            </p:nvSpPr>
            <p:spPr>
              <a:xfrm>
                <a:off x="4064666" y="1668605"/>
                <a:ext cx="5079334" cy="3416320"/>
              </a:xfrm>
              <a:prstGeom prst="rect">
                <a:avLst/>
              </a:prstGeom>
              <a:noFill/>
            </p:spPr>
            <p:txBody>
              <a:bodyPr wrap="square" rtlCol="0">
                <a:spAutoFit/>
              </a:bodyPr>
              <a:lstStyle/>
              <a:p>
                <a:r>
                  <a:rPr lang="en-US" b="1" dirty="0">
                    <a:solidFill>
                      <a:schemeClr val="accent6"/>
                    </a:solidFill>
                    <a:latin typeface="Helvetica" pitchFamily="2" charset="0"/>
                  </a:rPr>
                  <a:t>Even if </a:t>
                </a:r>
                <a14:m>
                  <m:oMath xmlns:m="http://schemas.openxmlformats.org/officeDocument/2006/math">
                    <m:sSub>
                      <m:sSubPr>
                        <m:ctrlPr>
                          <a:rPr lang="en-US" b="1" i="1">
                            <a:solidFill>
                              <a:schemeClr val="accent6"/>
                            </a:solidFill>
                            <a:latin typeface="Cambria Math" panose="02040503050406030204" pitchFamily="18" charset="0"/>
                          </a:rPr>
                        </m:ctrlPr>
                      </m:sSubPr>
                      <m:e>
                        <m:r>
                          <a:rPr lang="en-US" b="1" i="1">
                            <a:solidFill>
                              <a:schemeClr val="accent6"/>
                            </a:solidFill>
                            <a:latin typeface="Cambria Math" panose="02040503050406030204" pitchFamily="18" charset="0"/>
                          </a:rPr>
                          <m:t>𝑸</m:t>
                        </m:r>
                      </m:e>
                      <m:sub>
                        <m:r>
                          <a:rPr lang="en-US" b="1" i="1">
                            <a:solidFill>
                              <a:schemeClr val="accent6"/>
                            </a:solidFill>
                            <a:latin typeface="Cambria Math" panose="02040503050406030204" pitchFamily="18" charset="0"/>
                          </a:rPr>
                          <m:t>𝑳</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𝑫𝑴</m:t>
                        </m:r>
                      </m:sub>
                    </m:sSub>
                  </m:oMath>
                </a14:m>
                <a:endParaRPr lang="en-US" b="1" dirty="0">
                  <a:solidFill>
                    <a:schemeClr val="accent6"/>
                  </a:solidFill>
                  <a:latin typeface="Helvetica" pitchFamily="2" charset="0"/>
                </a:endParaRPr>
              </a:p>
              <a:p>
                <a:pPr marL="571500" indent="-571500">
                  <a:buFont typeface="Arial" panose="020B0604020202020204" pitchFamily="34" charset="0"/>
                  <a:buChar char="•"/>
                </a:pPr>
                <a:r>
                  <a:rPr lang="en-US" dirty="0">
                    <a:solidFill>
                      <a:schemeClr val="accent6"/>
                    </a:solidFill>
                    <a:latin typeface="Helvetica" pitchFamily="2" charset="0"/>
                  </a:rPr>
                  <a:t>Signal power </a:t>
                </a:r>
                <a14:m>
                  <m:oMath xmlns:m="http://schemas.openxmlformats.org/officeDocument/2006/math">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𝑃</m:t>
                        </m:r>
                      </m:e>
                      <m:sub>
                        <m:r>
                          <a:rPr lang="en-US" b="0" i="1" smtClean="0">
                            <a:solidFill>
                              <a:schemeClr val="accent6"/>
                            </a:solidFill>
                            <a:latin typeface="Cambria Math" panose="02040503050406030204" pitchFamily="18" charset="0"/>
                          </a:rPr>
                          <m:t>𝑠</m:t>
                        </m:r>
                      </m:sub>
                    </m:sSub>
                    <m:r>
                      <a:rPr lang="en-US" b="0" i="1" smtClean="0">
                        <a:solidFill>
                          <a:schemeClr val="accent6"/>
                        </a:solidFill>
                        <a:latin typeface="Cambria Math" panose="02040503050406030204" pitchFamily="18" charset="0"/>
                      </a:rPr>
                      <m:t>∝</m:t>
                    </m:r>
                    <m:r>
                      <m:rPr>
                        <m:sty m:val="p"/>
                      </m:rPr>
                      <a:rPr lang="en-US" b="0" i="0" smtClean="0">
                        <a:solidFill>
                          <a:schemeClr val="accent6"/>
                        </a:solidFill>
                        <a:latin typeface="Cambria Math" panose="02040503050406030204" pitchFamily="18" charset="0"/>
                      </a:rPr>
                      <m:t>min</m:t>
                    </m:r>
                    <m:r>
                      <a:rPr lang="en-US" b="0" i="1" smtClean="0">
                        <a:solidFill>
                          <a:schemeClr val="accent6"/>
                        </a:solidFill>
                        <a:latin typeface="Cambria Math" panose="02040503050406030204" pitchFamily="18" charset="0"/>
                      </a:rPr>
                      <m:t>⁡(</m:t>
                    </m:r>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𝑄</m:t>
                        </m:r>
                      </m:e>
                      <m:sub>
                        <m:r>
                          <a:rPr lang="en-US" b="0" i="1" smtClean="0">
                            <a:solidFill>
                              <a:schemeClr val="accent6"/>
                            </a:solidFill>
                            <a:latin typeface="Cambria Math" panose="02040503050406030204" pitchFamily="18" charset="0"/>
                          </a:rPr>
                          <m:t>𝐿</m:t>
                        </m:r>
                      </m:sub>
                    </m:sSub>
                    <m:r>
                      <a:rPr lang="en-US" b="0" i="1" smtClean="0">
                        <a:solidFill>
                          <a:schemeClr val="accent6"/>
                        </a:solidFill>
                        <a:latin typeface="Cambria Math" panose="02040503050406030204" pitchFamily="18" charset="0"/>
                      </a:rPr>
                      <m:t>, </m:t>
                    </m:r>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𝑄</m:t>
                        </m:r>
                      </m:e>
                      <m:sub>
                        <m:r>
                          <a:rPr lang="en-US" b="0" i="1" smtClean="0">
                            <a:solidFill>
                              <a:schemeClr val="accent6"/>
                            </a:solidFill>
                            <a:latin typeface="Cambria Math" panose="02040503050406030204" pitchFamily="18" charset="0"/>
                          </a:rPr>
                          <m:t>𝐷𝑀</m:t>
                        </m:r>
                      </m:sub>
                    </m:sSub>
                    <m:r>
                      <a:rPr lang="en-US" b="0" i="1" smtClean="0">
                        <a:solidFill>
                          <a:schemeClr val="accent6"/>
                        </a:solidFill>
                        <a:latin typeface="Cambria Math" panose="02040503050406030204" pitchFamily="18" charset="0"/>
                      </a:rPr>
                      <m:t>)</m:t>
                    </m:r>
                  </m:oMath>
                </a14:m>
                <a:endParaRPr lang="en-US" dirty="0">
                  <a:solidFill>
                    <a:schemeClr val="accent6"/>
                  </a:solidFill>
                  <a:latin typeface="Helvetica" pitchFamily="2" charset="0"/>
                </a:endParaRPr>
              </a:p>
              <a:p>
                <a:pPr marL="571500" indent="-571500">
                  <a:buFont typeface="Arial" panose="020B0604020202020204" pitchFamily="34" charset="0"/>
                  <a:buChar char="•"/>
                </a:pPr>
                <a:r>
                  <a:rPr lang="en-US" dirty="0">
                    <a:solidFill>
                      <a:schemeClr val="accent6"/>
                    </a:solidFill>
                    <a:latin typeface="Helvetica" pitchFamily="2" charset="0"/>
                  </a:rPr>
                  <a:t>Noise power reduces with Q</a:t>
                </a:r>
                <a:r>
                  <a:rPr lang="en-US" baseline="-25000" dirty="0">
                    <a:solidFill>
                      <a:schemeClr val="accent6"/>
                    </a:solidFill>
                    <a:latin typeface="Helvetica" pitchFamily="2" charset="0"/>
                  </a:rPr>
                  <a:t>L</a:t>
                </a:r>
                <a:r>
                  <a:rPr lang="en-US" dirty="0">
                    <a:solidFill>
                      <a:schemeClr val="accent6"/>
                    </a:solidFill>
                    <a:latin typeface="Helvetica" pitchFamily="2" charset="0"/>
                  </a:rPr>
                  <a:t>.</a:t>
                </a:r>
              </a:p>
              <a:p>
                <a:pPr marL="571500" indent="-571500">
                  <a:buFont typeface="Arial" panose="020B0604020202020204" pitchFamily="34" charset="0"/>
                  <a:buChar char="•"/>
                </a:pPr>
                <a:r>
                  <a:rPr lang="en-US" dirty="0">
                    <a:solidFill>
                      <a:schemeClr val="accent6"/>
                    </a:solidFill>
                    <a:latin typeface="Helvetica" pitchFamily="2" charset="0"/>
                  </a:rPr>
                  <a:t>Tuning steps </a:t>
                </a:r>
                <a14:m>
                  <m:oMath xmlns:m="http://schemas.openxmlformats.org/officeDocument/2006/math">
                    <m:r>
                      <m:rPr>
                        <m:sty m:val="p"/>
                      </m:rPr>
                      <a:rPr lang="en-US" b="0" i="0" smtClean="0">
                        <a:solidFill>
                          <a:schemeClr val="accent6"/>
                        </a:solidFill>
                        <a:latin typeface="Cambria Math" panose="02040503050406030204" pitchFamily="18" charset="0"/>
                      </a:rPr>
                      <m:t>Δ</m:t>
                    </m:r>
                    <m:r>
                      <a:rPr lang="en-US" b="0" i="1" smtClean="0">
                        <a:solidFill>
                          <a:schemeClr val="accent6"/>
                        </a:solidFill>
                        <a:latin typeface="Cambria Math" panose="02040503050406030204" pitchFamily="18" charset="0"/>
                      </a:rPr>
                      <m:t>𝑓</m:t>
                    </m:r>
                    <m:r>
                      <a:rPr lang="en-US" b="0" i="1" smtClean="0">
                        <a:solidFill>
                          <a:schemeClr val="accent6"/>
                        </a:solidFill>
                        <a:latin typeface="Cambria Math" panose="02040503050406030204" pitchFamily="18" charset="0"/>
                      </a:rPr>
                      <m:t>∝</m:t>
                    </m:r>
                    <m:sSub>
                      <m:sSubPr>
                        <m:ctrlPr>
                          <a:rPr lang="en-US" b="0" i="1" smtClean="0">
                            <a:solidFill>
                              <a:schemeClr val="accent6"/>
                            </a:solidFill>
                            <a:latin typeface="Cambria Math" panose="02040503050406030204" pitchFamily="18" charset="0"/>
                          </a:rPr>
                        </m:ctrlPr>
                      </m:sSubPr>
                      <m:e>
                        <m:r>
                          <m:rPr>
                            <m:sty m:val="p"/>
                          </m:rPr>
                          <a:rPr lang="en-US" b="0" i="0" smtClean="0">
                            <a:solidFill>
                              <a:schemeClr val="accent6"/>
                            </a:solidFill>
                            <a:latin typeface="Cambria Math" panose="02040503050406030204" pitchFamily="18" charset="0"/>
                          </a:rPr>
                          <m:t>Δ</m:t>
                        </m:r>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𝐷𝑀</m:t>
                        </m:r>
                      </m:sub>
                    </m:sSub>
                  </m:oMath>
                </a14:m>
                <a:r>
                  <a:rPr lang="en-US" dirty="0">
                    <a:solidFill>
                      <a:schemeClr val="accent6"/>
                    </a:solidFill>
                    <a:latin typeface="Helvetica" pitchFamily="2" charset="0"/>
                  </a:rPr>
                  <a:t>. Cavity sensitive to distribution of possible DM rest masses.</a:t>
                </a:r>
              </a:p>
              <a:p>
                <a:r>
                  <a:rPr lang="en-US" dirty="0">
                    <a:solidFill>
                      <a:schemeClr val="accent6"/>
                    </a:solidFill>
                    <a:latin typeface="Helvetica" pitchFamily="2" charset="0"/>
                  </a:rPr>
                  <a:t>This tuning scheme would miss non-virialized DM.</a:t>
                </a:r>
              </a:p>
              <a:p>
                <a:endParaRPr lang="en-US" dirty="0">
                  <a:solidFill>
                    <a:schemeClr val="accent6"/>
                  </a:solidFill>
                  <a:latin typeface="Helvetica" pitchFamily="2" charset="0"/>
                </a:endParaRPr>
              </a:p>
            </p:txBody>
          </p:sp>
        </mc:Choice>
        <mc:Fallback xmlns="">
          <p:sp>
            <p:nvSpPr>
              <p:cNvPr id="13" name="TextBox 12">
                <a:extLst>
                  <a:ext uri="{FF2B5EF4-FFF2-40B4-BE49-F238E27FC236}">
                    <a16:creationId xmlns:a16="http://schemas.microsoft.com/office/drawing/2014/main" id="{E49E84D3-345E-5575-E8F8-14B2DF7CF661}"/>
                  </a:ext>
                </a:extLst>
              </p:cNvPr>
              <p:cNvSpPr txBox="1">
                <a:spLocks noRot="1" noChangeAspect="1" noMove="1" noResize="1" noEditPoints="1" noAdjustHandles="1" noChangeArrowheads="1" noChangeShapeType="1" noTextEdit="1"/>
              </p:cNvSpPr>
              <p:nvPr/>
            </p:nvSpPr>
            <p:spPr>
              <a:xfrm>
                <a:off x="4064666" y="1668605"/>
                <a:ext cx="5079334" cy="3416320"/>
              </a:xfrm>
              <a:prstGeom prst="rect">
                <a:avLst/>
              </a:prstGeom>
              <a:blipFill>
                <a:blip r:embed="rId6"/>
                <a:stretch>
                  <a:fillRect l="-2000" t="-1481" r="-225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EA91DC4-37F3-9E1B-4495-F39C1AA11D3A}"/>
              </a:ext>
            </a:extLst>
          </p:cNvPr>
          <p:cNvSpPr txBox="1"/>
          <p:nvPr/>
        </p:nvSpPr>
        <p:spPr>
          <a:xfrm>
            <a:off x="189260" y="4327027"/>
            <a:ext cx="3875406" cy="738664"/>
          </a:xfrm>
          <a:prstGeom prst="rect">
            <a:avLst/>
          </a:prstGeom>
          <a:noFill/>
        </p:spPr>
        <p:txBody>
          <a:bodyPr wrap="square" rtlCol="0">
            <a:spAutoFit/>
          </a:bodyPr>
          <a:lstStyle/>
          <a:p>
            <a:r>
              <a:rPr lang="en-US" sz="1800" dirty="0"/>
              <a:t>Phys. Rev. D </a:t>
            </a:r>
            <a:r>
              <a:rPr lang="en-US" sz="1800" b="1" dirty="0"/>
              <a:t>110</a:t>
            </a:r>
            <a:r>
              <a:rPr lang="en-US" sz="1800" dirty="0"/>
              <a:t>, 043022</a:t>
            </a:r>
          </a:p>
          <a:p>
            <a:r>
              <a:rPr lang="en-US" dirty="0"/>
              <a:t> </a:t>
            </a:r>
          </a:p>
        </p:txBody>
      </p:sp>
      <p:pic>
        <p:nvPicPr>
          <p:cNvPr id="2" name="Picture 1" descr="Picture 4">
            <a:extLst>
              <a:ext uri="{FF2B5EF4-FFF2-40B4-BE49-F238E27FC236}">
                <a16:creationId xmlns:a16="http://schemas.microsoft.com/office/drawing/2014/main" id="{255C507E-14D4-5FE4-6A45-1B0AA9A21AC2}"/>
              </a:ext>
            </a:extLst>
          </p:cNvPr>
          <p:cNvPicPr>
            <a:picLocks noChangeAspect="1"/>
          </p:cNvPicPr>
          <p:nvPr/>
        </p:nvPicPr>
        <p:blipFill>
          <a:blip r:embed="rId7"/>
          <a:stretch>
            <a:fillRect/>
          </a:stretch>
        </p:blipFill>
        <p:spPr>
          <a:xfrm>
            <a:off x="2651473" y="1883247"/>
            <a:ext cx="1058853" cy="1377006"/>
          </a:xfrm>
          <a:prstGeom prst="rect">
            <a:avLst/>
          </a:prstGeom>
          <a:ln w="12700">
            <a:miter lim="400000"/>
          </a:ln>
        </p:spPr>
      </p:pic>
    </p:spTree>
    <p:extLst>
      <p:ext uri="{BB962C8B-B14F-4D97-AF65-F5344CB8AC3E}">
        <p14:creationId xmlns:p14="http://schemas.microsoft.com/office/powerpoint/2010/main" val="46488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close-up of a machine&#10;&#10;AI-generated content may be incorrect.">
            <a:extLst>
              <a:ext uri="{FF2B5EF4-FFF2-40B4-BE49-F238E27FC236}">
                <a16:creationId xmlns:a16="http://schemas.microsoft.com/office/drawing/2014/main" id="{223E9A1B-5C5B-F059-340F-A14AFA111E9E}"/>
              </a:ext>
            </a:extLst>
          </p:cNvPr>
          <p:cNvPicPr>
            <a:picLocks noGrp="1" noChangeAspect="1"/>
          </p:cNvPicPr>
          <p:nvPr>
            <p:ph idx="1"/>
          </p:nvPr>
        </p:nvPicPr>
        <p:blipFill>
          <a:blip r:embed="rId2"/>
          <a:srcRect t="25116" r="1830"/>
          <a:stretch>
            <a:fillRect/>
          </a:stretch>
        </p:blipFill>
        <p:spPr>
          <a:xfrm>
            <a:off x="958131" y="2646589"/>
            <a:ext cx="2970774" cy="1706238"/>
          </a:xfrm>
        </p:spPr>
      </p:pic>
      <p:sp>
        <p:nvSpPr>
          <p:cNvPr id="3" name="Title 2">
            <a:extLst>
              <a:ext uri="{FF2B5EF4-FFF2-40B4-BE49-F238E27FC236}">
                <a16:creationId xmlns:a16="http://schemas.microsoft.com/office/drawing/2014/main" id="{431FD05D-07B5-31B0-8A4D-F0B022FB80F3}"/>
              </a:ext>
            </a:extLst>
          </p:cNvPr>
          <p:cNvSpPr>
            <a:spLocks noGrp="1"/>
          </p:cNvSpPr>
          <p:nvPr>
            <p:ph type="title"/>
          </p:nvPr>
        </p:nvSpPr>
        <p:spPr>
          <a:xfrm>
            <a:off x="228600" y="113900"/>
            <a:ext cx="8686800" cy="320908"/>
          </a:xfrm>
        </p:spPr>
        <p:txBody>
          <a:bodyPr/>
          <a:lstStyle/>
          <a:p>
            <a:r>
              <a:rPr lang="en-US" dirty="0"/>
              <a:t>Widely tunable 4-7 GHz superconducting cavity</a:t>
            </a:r>
          </a:p>
        </p:txBody>
      </p:sp>
      <p:pic>
        <p:nvPicPr>
          <p:cNvPr id="4" name="Picture 3">
            <a:extLst>
              <a:ext uri="{FF2B5EF4-FFF2-40B4-BE49-F238E27FC236}">
                <a16:creationId xmlns:a16="http://schemas.microsoft.com/office/drawing/2014/main" id="{387C3492-32AE-C6AA-3117-B13747BB1D17}"/>
              </a:ext>
            </a:extLst>
          </p:cNvPr>
          <p:cNvPicPr>
            <a:picLocks noChangeAspect="1"/>
          </p:cNvPicPr>
          <p:nvPr/>
        </p:nvPicPr>
        <p:blipFill>
          <a:blip r:embed="rId3"/>
          <a:stretch>
            <a:fillRect/>
          </a:stretch>
        </p:blipFill>
        <p:spPr>
          <a:xfrm>
            <a:off x="5223934" y="564188"/>
            <a:ext cx="3648704" cy="1847290"/>
          </a:xfrm>
          <a:prstGeom prst="rect">
            <a:avLst/>
          </a:prstGeom>
        </p:spPr>
      </p:pic>
      <p:pic>
        <p:nvPicPr>
          <p:cNvPr id="5" name="Picture 4">
            <a:extLst>
              <a:ext uri="{FF2B5EF4-FFF2-40B4-BE49-F238E27FC236}">
                <a16:creationId xmlns:a16="http://schemas.microsoft.com/office/drawing/2014/main" id="{1CA759A6-819E-9C50-5517-873E55752E34}"/>
              </a:ext>
            </a:extLst>
          </p:cNvPr>
          <p:cNvPicPr>
            <a:picLocks noChangeAspect="1"/>
          </p:cNvPicPr>
          <p:nvPr/>
        </p:nvPicPr>
        <p:blipFill>
          <a:blip r:embed="rId4"/>
          <a:stretch>
            <a:fillRect/>
          </a:stretch>
        </p:blipFill>
        <p:spPr>
          <a:xfrm>
            <a:off x="5293169" y="3061957"/>
            <a:ext cx="3291396" cy="1757600"/>
          </a:xfrm>
          <a:prstGeom prst="rect">
            <a:avLst/>
          </a:prstGeom>
        </p:spPr>
      </p:pic>
      <p:sp>
        <p:nvSpPr>
          <p:cNvPr id="7" name="TextBox 6">
            <a:extLst>
              <a:ext uri="{FF2B5EF4-FFF2-40B4-BE49-F238E27FC236}">
                <a16:creationId xmlns:a16="http://schemas.microsoft.com/office/drawing/2014/main" id="{465E468A-6CC5-8BD3-FFD3-DBCCAEA6B3D4}"/>
              </a:ext>
            </a:extLst>
          </p:cNvPr>
          <p:cNvSpPr txBox="1"/>
          <p:nvPr/>
        </p:nvSpPr>
        <p:spPr>
          <a:xfrm>
            <a:off x="7220488" y="4074066"/>
            <a:ext cx="2067626" cy="461665"/>
          </a:xfrm>
          <a:prstGeom prst="rect">
            <a:avLst/>
          </a:prstGeom>
          <a:noFill/>
        </p:spPr>
        <p:txBody>
          <a:bodyPr wrap="square">
            <a:spAutoFit/>
          </a:bodyPr>
          <a:lstStyle/>
          <a:p>
            <a:r>
              <a:rPr lang="en-US" dirty="0">
                <a:solidFill>
                  <a:schemeClr val="accent6"/>
                </a:solidFill>
                <a:latin typeface="+mn-lt"/>
              </a:rPr>
              <a:t>f</a:t>
            </a:r>
            <a:r>
              <a:rPr lang="en-US" baseline="-25000" dirty="0">
                <a:solidFill>
                  <a:schemeClr val="accent6"/>
                </a:solidFill>
                <a:latin typeface="+mn-lt"/>
              </a:rPr>
              <a:t>c</a:t>
            </a:r>
            <a:r>
              <a:rPr lang="en-US" dirty="0">
                <a:solidFill>
                  <a:schemeClr val="accent6"/>
                </a:solidFill>
                <a:latin typeface="+mn-lt"/>
              </a:rPr>
              <a:t> = 4.43 GHz</a:t>
            </a:r>
          </a:p>
        </p:txBody>
      </p:sp>
      <p:sp>
        <p:nvSpPr>
          <p:cNvPr id="9" name="TextBox 8">
            <a:extLst>
              <a:ext uri="{FF2B5EF4-FFF2-40B4-BE49-F238E27FC236}">
                <a16:creationId xmlns:a16="http://schemas.microsoft.com/office/drawing/2014/main" id="{47046E15-8499-A688-67AA-90094CBAD152}"/>
              </a:ext>
            </a:extLst>
          </p:cNvPr>
          <p:cNvSpPr txBox="1"/>
          <p:nvPr/>
        </p:nvSpPr>
        <p:spPr>
          <a:xfrm>
            <a:off x="5695010" y="2411478"/>
            <a:ext cx="2109287" cy="461665"/>
          </a:xfrm>
          <a:prstGeom prst="rect">
            <a:avLst/>
          </a:prstGeom>
          <a:noFill/>
        </p:spPr>
        <p:txBody>
          <a:bodyPr wrap="square">
            <a:spAutoFit/>
          </a:bodyPr>
          <a:lstStyle/>
          <a:p>
            <a:r>
              <a:rPr lang="en-US" dirty="0">
                <a:solidFill>
                  <a:schemeClr val="accent6"/>
                </a:solidFill>
                <a:latin typeface="+mn-lt"/>
              </a:rPr>
              <a:t>f</a:t>
            </a:r>
            <a:r>
              <a:rPr lang="en-US" baseline="-25000" dirty="0">
                <a:solidFill>
                  <a:schemeClr val="accent6"/>
                </a:solidFill>
                <a:latin typeface="+mn-lt"/>
              </a:rPr>
              <a:t>c </a:t>
            </a:r>
            <a:r>
              <a:rPr lang="en-US" dirty="0">
                <a:solidFill>
                  <a:schemeClr val="accent6"/>
                </a:solidFill>
                <a:latin typeface="+mn-lt"/>
              </a:rPr>
              <a:t>= 7.08 GHz</a:t>
            </a:r>
          </a:p>
        </p:txBody>
      </p:sp>
      <p:sp>
        <p:nvSpPr>
          <p:cNvPr id="12" name="Up-Down Arrow 11">
            <a:extLst>
              <a:ext uri="{FF2B5EF4-FFF2-40B4-BE49-F238E27FC236}">
                <a16:creationId xmlns:a16="http://schemas.microsoft.com/office/drawing/2014/main" id="{FCC4598D-9457-C100-DAFF-BD95AD4D1FAC}"/>
              </a:ext>
            </a:extLst>
          </p:cNvPr>
          <p:cNvSpPr/>
          <p:nvPr/>
        </p:nvSpPr>
        <p:spPr>
          <a:xfrm rot="15286278">
            <a:off x="6883256" y="1242359"/>
            <a:ext cx="158994" cy="490945"/>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Down Arrow 12">
            <a:extLst>
              <a:ext uri="{FF2B5EF4-FFF2-40B4-BE49-F238E27FC236}">
                <a16:creationId xmlns:a16="http://schemas.microsoft.com/office/drawing/2014/main" id="{952A652C-3249-F083-5255-563CC7DA3939}"/>
              </a:ext>
            </a:extLst>
          </p:cNvPr>
          <p:cNvSpPr/>
          <p:nvPr/>
        </p:nvSpPr>
        <p:spPr>
          <a:xfrm rot="15002274">
            <a:off x="6472912" y="3899281"/>
            <a:ext cx="106354" cy="366555"/>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6CCDE2A-5D5B-C6E2-A14D-244B59B2D51B}"/>
              </a:ext>
            </a:extLst>
          </p:cNvPr>
          <p:cNvSpPr txBox="1"/>
          <p:nvPr/>
        </p:nvSpPr>
        <p:spPr>
          <a:xfrm>
            <a:off x="124700" y="613190"/>
            <a:ext cx="5168469" cy="1938992"/>
          </a:xfrm>
          <a:prstGeom prst="rect">
            <a:avLst/>
          </a:prstGeom>
          <a:noFill/>
        </p:spPr>
        <p:txBody>
          <a:bodyPr wrap="square" rtlCol="0">
            <a:spAutoFit/>
          </a:bodyPr>
          <a:lstStyle/>
          <a:p>
            <a:r>
              <a:rPr lang="en-US" sz="2000" dirty="0">
                <a:solidFill>
                  <a:schemeClr val="accent6"/>
                </a:solidFill>
                <a:latin typeface="+mn-lt"/>
              </a:rPr>
              <a:t>Niobium cavity. Niobium tuner is also RF choke held in place with sapphire rod.</a:t>
            </a:r>
          </a:p>
          <a:p>
            <a:r>
              <a:rPr lang="en-US" sz="2000" dirty="0">
                <a:solidFill>
                  <a:schemeClr val="accent6"/>
                </a:solidFill>
                <a:latin typeface="+mn-lt"/>
              </a:rPr>
              <a:t>Originally designed to characterize dielectric losses in the context of transmon qubits, the design was readapted for dark matter searches. </a:t>
            </a:r>
          </a:p>
        </p:txBody>
      </p:sp>
      <p:sp>
        <p:nvSpPr>
          <p:cNvPr id="17" name="TextBox 16">
            <a:extLst>
              <a:ext uri="{FF2B5EF4-FFF2-40B4-BE49-F238E27FC236}">
                <a16:creationId xmlns:a16="http://schemas.microsoft.com/office/drawing/2014/main" id="{6189445E-48AB-89F9-55A0-E420DA063C7E}"/>
              </a:ext>
            </a:extLst>
          </p:cNvPr>
          <p:cNvSpPr txBox="1"/>
          <p:nvPr/>
        </p:nvSpPr>
        <p:spPr>
          <a:xfrm>
            <a:off x="414351" y="4304899"/>
            <a:ext cx="3870570" cy="400110"/>
          </a:xfrm>
          <a:prstGeom prst="rect">
            <a:avLst/>
          </a:prstGeom>
          <a:noFill/>
        </p:spPr>
        <p:txBody>
          <a:bodyPr wrap="square" rtlCol="0">
            <a:spAutoFit/>
          </a:bodyPr>
          <a:lstStyle/>
          <a:p>
            <a:r>
              <a:rPr lang="en-US" sz="2000" dirty="0">
                <a:solidFill>
                  <a:schemeClr val="accent6"/>
                </a:solidFill>
                <a:latin typeface="+mn-lt"/>
              </a:rPr>
              <a:t>Plunger cavity installed in fridge.</a:t>
            </a:r>
          </a:p>
        </p:txBody>
      </p:sp>
      <p:sp>
        <p:nvSpPr>
          <p:cNvPr id="18" name="TextBox 17">
            <a:extLst>
              <a:ext uri="{FF2B5EF4-FFF2-40B4-BE49-F238E27FC236}">
                <a16:creationId xmlns:a16="http://schemas.microsoft.com/office/drawing/2014/main" id="{F6DC6758-D2C1-C96A-7640-0F9B6CF064A8}"/>
              </a:ext>
            </a:extLst>
          </p:cNvPr>
          <p:cNvSpPr txBox="1"/>
          <p:nvPr/>
        </p:nvSpPr>
        <p:spPr>
          <a:xfrm>
            <a:off x="7596599" y="2134479"/>
            <a:ext cx="827662" cy="276999"/>
          </a:xfrm>
          <a:prstGeom prst="rect">
            <a:avLst/>
          </a:prstGeom>
          <a:noFill/>
        </p:spPr>
        <p:txBody>
          <a:bodyPr wrap="none" rtlCol="0">
            <a:spAutoFit/>
          </a:bodyPr>
          <a:lstStyle/>
          <a:p>
            <a:r>
              <a:rPr lang="en-US" sz="1200" dirty="0"/>
              <a:t>S. </a:t>
            </a:r>
            <a:r>
              <a:rPr lang="en-US" sz="1200" dirty="0" err="1"/>
              <a:t>Kazakov</a:t>
            </a:r>
            <a:endParaRPr lang="en-US" sz="1200" dirty="0"/>
          </a:p>
        </p:txBody>
      </p:sp>
    </p:spTree>
    <p:extLst>
      <p:ext uri="{BB962C8B-B14F-4D97-AF65-F5344CB8AC3E}">
        <p14:creationId xmlns:p14="http://schemas.microsoft.com/office/powerpoint/2010/main" val="654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87C80-FC38-BAB3-F142-1221C453C8A5}"/>
              </a:ext>
            </a:extLst>
          </p:cNvPr>
          <p:cNvPicPr>
            <a:picLocks noChangeAspect="1"/>
          </p:cNvPicPr>
          <p:nvPr/>
        </p:nvPicPr>
        <p:blipFill>
          <a:blip r:embed="rId3"/>
          <a:srcRect/>
          <a:stretch/>
        </p:blipFill>
        <p:spPr>
          <a:xfrm>
            <a:off x="4209811" y="951564"/>
            <a:ext cx="4112566" cy="3084425"/>
          </a:xfrm>
          <a:prstGeom prst="rect">
            <a:avLst/>
          </a:prstGeom>
        </p:spPr>
      </p:pic>
      <p:sp>
        <p:nvSpPr>
          <p:cNvPr id="9" name="TextBox 8">
            <a:extLst>
              <a:ext uri="{FF2B5EF4-FFF2-40B4-BE49-F238E27FC236}">
                <a16:creationId xmlns:a16="http://schemas.microsoft.com/office/drawing/2014/main" id="{BAF71472-CC86-DE65-FBBD-5838DB9262C3}"/>
              </a:ext>
            </a:extLst>
          </p:cNvPr>
          <p:cNvSpPr txBox="1"/>
          <p:nvPr/>
        </p:nvSpPr>
        <p:spPr>
          <a:xfrm>
            <a:off x="7889572" y="2347850"/>
            <a:ext cx="1009185" cy="646331"/>
          </a:xfrm>
          <a:prstGeom prst="rect">
            <a:avLst/>
          </a:prstGeom>
          <a:noFill/>
        </p:spPr>
        <p:txBody>
          <a:bodyPr wrap="square" rtlCol="0">
            <a:spAutoFit/>
          </a:bodyPr>
          <a:lstStyle/>
          <a:p>
            <a:r>
              <a:rPr lang="en-US" sz="1200" dirty="0"/>
              <a:t>S. Kazakov,</a:t>
            </a:r>
            <a:br>
              <a:rPr lang="en-US" sz="1200" dirty="0"/>
            </a:br>
            <a:r>
              <a:rPr lang="en-US" sz="1200" dirty="0"/>
              <a:t>C. Contreras-Martinez</a:t>
            </a:r>
          </a:p>
        </p:txBody>
      </p:sp>
      <p:sp>
        <p:nvSpPr>
          <p:cNvPr id="3" name="Title 2">
            <a:extLst>
              <a:ext uri="{FF2B5EF4-FFF2-40B4-BE49-F238E27FC236}">
                <a16:creationId xmlns:a16="http://schemas.microsoft.com/office/drawing/2014/main" id="{62178288-233F-62CE-A640-02D7E548195A}"/>
              </a:ext>
            </a:extLst>
          </p:cNvPr>
          <p:cNvSpPr>
            <a:spLocks noGrp="1"/>
          </p:cNvSpPr>
          <p:nvPr>
            <p:ph type="title"/>
          </p:nvPr>
        </p:nvSpPr>
        <p:spPr/>
        <p:txBody>
          <a:bodyPr/>
          <a:lstStyle/>
          <a:p>
            <a:r>
              <a:rPr lang="en-US" dirty="0"/>
              <a:t>Simulated modes vs Measured Modes in Liquid Helium</a:t>
            </a:r>
          </a:p>
        </p:txBody>
      </p:sp>
      <p:sp>
        <p:nvSpPr>
          <p:cNvPr id="8" name="TextBox 7">
            <a:extLst>
              <a:ext uri="{FF2B5EF4-FFF2-40B4-BE49-F238E27FC236}">
                <a16:creationId xmlns:a16="http://schemas.microsoft.com/office/drawing/2014/main" id="{4FBB7E54-AF5A-0D56-B6FE-BC4AEA839965}"/>
              </a:ext>
            </a:extLst>
          </p:cNvPr>
          <p:cNvSpPr txBox="1"/>
          <p:nvPr/>
        </p:nvSpPr>
        <p:spPr>
          <a:xfrm>
            <a:off x="228600" y="4084739"/>
            <a:ext cx="8686800" cy="830997"/>
          </a:xfrm>
          <a:prstGeom prst="rect">
            <a:avLst/>
          </a:prstGeom>
          <a:noFill/>
        </p:spPr>
        <p:txBody>
          <a:bodyPr wrap="square" rtlCol="0">
            <a:spAutoFit/>
          </a:bodyPr>
          <a:lstStyle/>
          <a:p>
            <a:r>
              <a:rPr lang="en-US" dirty="0">
                <a:solidFill>
                  <a:schemeClr val="accent6"/>
                </a:solidFill>
                <a:latin typeface="+mn-lt"/>
              </a:rPr>
              <a:t>Straightforward tuning. No mode crossings. Good agreement between measurement and simulation.</a:t>
            </a:r>
          </a:p>
        </p:txBody>
      </p:sp>
      <p:pic>
        <p:nvPicPr>
          <p:cNvPr id="12" name="Content Placeholder 11">
            <a:extLst>
              <a:ext uri="{FF2B5EF4-FFF2-40B4-BE49-F238E27FC236}">
                <a16:creationId xmlns:a16="http://schemas.microsoft.com/office/drawing/2014/main" id="{94FC0A84-6D5E-B509-8AA1-04CED8ABA22D}"/>
              </a:ext>
            </a:extLst>
          </p:cNvPr>
          <p:cNvPicPr>
            <a:picLocks noGrp="1" noChangeAspect="1"/>
          </p:cNvPicPr>
          <p:nvPr>
            <p:ph idx="1"/>
          </p:nvPr>
        </p:nvPicPr>
        <p:blipFill>
          <a:blip r:embed="rId4"/>
          <a:stretch>
            <a:fillRect/>
          </a:stretch>
        </p:blipFill>
        <p:spPr>
          <a:xfrm>
            <a:off x="228600" y="951564"/>
            <a:ext cx="3830486" cy="2042617"/>
          </a:xfrm>
          <a:prstGeom prst="rect">
            <a:avLst/>
          </a:prstGeom>
        </p:spPr>
      </p:pic>
    </p:spTree>
    <p:extLst>
      <p:ext uri="{BB962C8B-B14F-4D97-AF65-F5344CB8AC3E}">
        <p14:creationId xmlns:p14="http://schemas.microsoft.com/office/powerpoint/2010/main" val="3499781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735E2-8781-62E9-1358-381967B44413}"/>
              </a:ext>
            </a:extLst>
          </p:cNvPr>
          <p:cNvSpPr>
            <a:spLocks noGrp="1"/>
          </p:cNvSpPr>
          <p:nvPr>
            <p:ph type="title"/>
          </p:nvPr>
        </p:nvSpPr>
        <p:spPr/>
        <p:txBody>
          <a:bodyPr/>
          <a:lstStyle/>
          <a:p>
            <a:r>
              <a:rPr lang="en-US" dirty="0"/>
              <a:t>Simulated effective volume</a:t>
            </a:r>
          </a:p>
        </p:txBody>
      </p:sp>
      <p:pic>
        <p:nvPicPr>
          <p:cNvPr id="13" name="Content Placeholder 12">
            <a:extLst>
              <a:ext uri="{FF2B5EF4-FFF2-40B4-BE49-F238E27FC236}">
                <a16:creationId xmlns:a16="http://schemas.microsoft.com/office/drawing/2014/main" id="{24DF155C-7DBC-90E3-BC2D-037E0BCC2280}"/>
              </a:ext>
            </a:extLst>
          </p:cNvPr>
          <p:cNvPicPr>
            <a:picLocks noGrp="1" noChangeAspect="1"/>
          </p:cNvPicPr>
          <p:nvPr>
            <p:ph idx="1"/>
          </p:nvPr>
        </p:nvPicPr>
        <p:blipFill>
          <a:blip r:embed="rId3"/>
          <a:stretch>
            <a:fillRect/>
          </a:stretch>
        </p:blipFill>
        <p:spPr>
          <a:xfrm>
            <a:off x="3714983" y="451664"/>
            <a:ext cx="5055178" cy="3794125"/>
          </a:xfrm>
        </p:spPr>
      </p:pic>
      <p:sp>
        <p:nvSpPr>
          <p:cNvPr id="14" name="TextBox 13">
            <a:extLst>
              <a:ext uri="{FF2B5EF4-FFF2-40B4-BE49-F238E27FC236}">
                <a16:creationId xmlns:a16="http://schemas.microsoft.com/office/drawing/2014/main" id="{AF577A84-685E-2BAF-B324-CE52F090B412}"/>
              </a:ext>
            </a:extLst>
          </p:cNvPr>
          <p:cNvSpPr txBox="1"/>
          <p:nvPr/>
        </p:nvSpPr>
        <p:spPr>
          <a:xfrm>
            <a:off x="373840" y="2571750"/>
            <a:ext cx="3195904" cy="1938992"/>
          </a:xfrm>
          <a:prstGeom prst="rect">
            <a:avLst/>
          </a:prstGeom>
          <a:noFill/>
        </p:spPr>
        <p:txBody>
          <a:bodyPr wrap="square" rtlCol="0">
            <a:spAutoFit/>
          </a:bodyPr>
          <a:lstStyle/>
          <a:p>
            <a:r>
              <a:rPr lang="en-US" dirty="0">
                <a:solidFill>
                  <a:schemeClr val="accent6"/>
                </a:solidFill>
                <a:latin typeface="+mn-lt"/>
              </a:rPr>
              <a:t>Too small for QCD Axion sensitivity.</a:t>
            </a:r>
          </a:p>
          <a:p>
            <a:r>
              <a:rPr lang="en-US" dirty="0">
                <a:solidFill>
                  <a:schemeClr val="accent6"/>
                </a:solidFill>
                <a:latin typeface="+mn-lt"/>
              </a:rPr>
              <a:t>Need to optimize volume at cost of mode crossings.</a:t>
            </a:r>
          </a:p>
        </p:txBody>
      </p:sp>
      <p:pic>
        <p:nvPicPr>
          <p:cNvPr id="15" name="Picture 14">
            <a:extLst>
              <a:ext uri="{FF2B5EF4-FFF2-40B4-BE49-F238E27FC236}">
                <a16:creationId xmlns:a16="http://schemas.microsoft.com/office/drawing/2014/main" id="{195CC9F6-7FDF-AED9-D880-E8309E51ECEF}"/>
              </a:ext>
            </a:extLst>
          </p:cNvPr>
          <p:cNvPicPr>
            <a:picLocks noChangeAspect="1"/>
          </p:cNvPicPr>
          <p:nvPr/>
        </p:nvPicPr>
        <p:blipFill>
          <a:blip r:embed="rId4"/>
          <a:stretch>
            <a:fillRect/>
          </a:stretch>
        </p:blipFill>
        <p:spPr>
          <a:xfrm>
            <a:off x="373840" y="1083551"/>
            <a:ext cx="3195904" cy="1003492"/>
          </a:xfrm>
          <a:prstGeom prst="rect">
            <a:avLst/>
          </a:prstGeom>
        </p:spPr>
      </p:pic>
      <p:sp>
        <p:nvSpPr>
          <p:cNvPr id="6" name="TextBox 5">
            <a:extLst>
              <a:ext uri="{FF2B5EF4-FFF2-40B4-BE49-F238E27FC236}">
                <a16:creationId xmlns:a16="http://schemas.microsoft.com/office/drawing/2014/main" id="{475B9BD7-4F38-A2A1-165B-CF3DC6AE33C4}"/>
              </a:ext>
            </a:extLst>
          </p:cNvPr>
          <p:cNvSpPr txBox="1"/>
          <p:nvPr/>
        </p:nvSpPr>
        <p:spPr>
          <a:xfrm>
            <a:off x="6895408" y="3006368"/>
            <a:ext cx="827662" cy="276999"/>
          </a:xfrm>
          <a:prstGeom prst="rect">
            <a:avLst/>
          </a:prstGeom>
          <a:noFill/>
        </p:spPr>
        <p:txBody>
          <a:bodyPr wrap="none" rtlCol="0">
            <a:spAutoFit/>
          </a:bodyPr>
          <a:lstStyle/>
          <a:p>
            <a:r>
              <a:rPr lang="en-US" sz="1200" dirty="0"/>
              <a:t>S. </a:t>
            </a:r>
            <a:r>
              <a:rPr lang="en-US" sz="1200" dirty="0" err="1"/>
              <a:t>Kazakov</a:t>
            </a:r>
            <a:endParaRPr lang="en-US" sz="1200" dirty="0"/>
          </a:p>
        </p:txBody>
      </p:sp>
    </p:spTree>
    <p:extLst>
      <p:ext uri="{BB962C8B-B14F-4D97-AF65-F5344CB8AC3E}">
        <p14:creationId xmlns:p14="http://schemas.microsoft.com/office/powerpoint/2010/main" val="653892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17F6D-BB63-BA9B-3765-41275C64B57A}"/>
              </a:ext>
            </a:extLst>
          </p:cNvPr>
          <p:cNvSpPr>
            <a:spLocks noGrp="1"/>
          </p:cNvSpPr>
          <p:nvPr>
            <p:ph type="title"/>
          </p:nvPr>
        </p:nvSpPr>
        <p:spPr/>
        <p:txBody>
          <a:bodyPr/>
          <a:lstStyle/>
          <a:p>
            <a:r>
              <a:rPr lang="en-US" dirty="0"/>
              <a:t>Measured Unloaded Q with decay measurement in </a:t>
            </a:r>
            <a:r>
              <a:rPr lang="en-US" dirty="0" err="1"/>
              <a:t>LHe</a:t>
            </a:r>
            <a:r>
              <a:rPr lang="en-US" dirty="0"/>
              <a:t> (1.4 K)</a:t>
            </a:r>
          </a:p>
        </p:txBody>
      </p:sp>
      <p:pic>
        <p:nvPicPr>
          <p:cNvPr id="10" name="Picture 9" descr="Chart, line chart&#10;&#10;AI-generated content may be incorrect.">
            <a:extLst>
              <a:ext uri="{FF2B5EF4-FFF2-40B4-BE49-F238E27FC236}">
                <a16:creationId xmlns:a16="http://schemas.microsoft.com/office/drawing/2014/main" id="{35682189-259A-7243-86C3-7EDF44903C2A}"/>
              </a:ext>
            </a:extLst>
          </p:cNvPr>
          <p:cNvPicPr>
            <a:picLocks noChangeAspect="1"/>
          </p:cNvPicPr>
          <p:nvPr/>
        </p:nvPicPr>
        <p:blipFill>
          <a:blip r:embed="rId3"/>
          <a:stretch>
            <a:fillRect/>
          </a:stretch>
        </p:blipFill>
        <p:spPr>
          <a:xfrm>
            <a:off x="4512110" y="504976"/>
            <a:ext cx="4205438" cy="3154078"/>
          </a:xfrm>
          <a:prstGeom prst="rect">
            <a:avLst/>
          </a:prstGeom>
        </p:spPr>
      </p:pic>
      <p:sp>
        <p:nvSpPr>
          <p:cNvPr id="7" name="TextBox 6">
            <a:extLst>
              <a:ext uri="{FF2B5EF4-FFF2-40B4-BE49-F238E27FC236}">
                <a16:creationId xmlns:a16="http://schemas.microsoft.com/office/drawing/2014/main" id="{B261E7CE-0EC9-5DA7-B24D-BFEF0827923F}"/>
              </a:ext>
            </a:extLst>
          </p:cNvPr>
          <p:cNvSpPr txBox="1"/>
          <p:nvPr/>
        </p:nvSpPr>
        <p:spPr>
          <a:xfrm>
            <a:off x="426453" y="3461886"/>
            <a:ext cx="8488947" cy="1323439"/>
          </a:xfrm>
          <a:prstGeom prst="rect">
            <a:avLst/>
          </a:prstGeom>
          <a:noFill/>
        </p:spPr>
        <p:txBody>
          <a:bodyPr wrap="square" rtlCol="0">
            <a:spAutoFit/>
          </a:bodyPr>
          <a:lstStyle/>
          <a:p>
            <a:r>
              <a:rPr lang="en-US" sz="2000" dirty="0">
                <a:solidFill>
                  <a:schemeClr val="accent6"/>
                </a:solidFill>
                <a:latin typeface="+mn-lt"/>
              </a:rPr>
              <a:t>Limited range because sapphire rod broke during assembly. </a:t>
            </a:r>
          </a:p>
          <a:p>
            <a:r>
              <a:rPr lang="en-US" sz="2000" dirty="0">
                <a:solidFill>
                  <a:schemeClr val="accent6"/>
                </a:solidFill>
                <a:latin typeface="+mn-lt"/>
              </a:rPr>
              <a:t>Weakly coupled: QL ≈ Q0. </a:t>
            </a:r>
          </a:p>
          <a:p>
            <a:r>
              <a:rPr lang="en-US" sz="2000" dirty="0">
                <a:solidFill>
                  <a:schemeClr val="accent6"/>
                </a:solidFill>
                <a:latin typeface="+mn-lt"/>
              </a:rPr>
              <a:t>Basic cavity processing. Surface resistance could be reduced with more optimization.</a:t>
            </a:r>
          </a:p>
        </p:txBody>
      </p:sp>
      <p:pic>
        <p:nvPicPr>
          <p:cNvPr id="4" name="Picture 3" descr="A picture containing chart&#10;&#10;AI-generated content may be incorrect.">
            <a:extLst>
              <a:ext uri="{FF2B5EF4-FFF2-40B4-BE49-F238E27FC236}">
                <a16:creationId xmlns:a16="http://schemas.microsoft.com/office/drawing/2014/main" id="{4217834A-3C6A-EC69-E7C6-EDF43536D4AB}"/>
              </a:ext>
            </a:extLst>
          </p:cNvPr>
          <p:cNvPicPr>
            <a:picLocks noChangeAspect="1"/>
          </p:cNvPicPr>
          <p:nvPr/>
        </p:nvPicPr>
        <p:blipFill>
          <a:blip r:embed="rId4"/>
          <a:stretch>
            <a:fillRect/>
          </a:stretch>
        </p:blipFill>
        <p:spPr>
          <a:xfrm>
            <a:off x="503016" y="703525"/>
            <a:ext cx="3737589" cy="2803192"/>
          </a:xfrm>
          <a:prstGeom prst="rect">
            <a:avLst/>
          </a:prstGeom>
        </p:spPr>
      </p:pic>
      <p:sp>
        <p:nvSpPr>
          <p:cNvPr id="6" name="TextBox 5">
            <a:extLst>
              <a:ext uri="{FF2B5EF4-FFF2-40B4-BE49-F238E27FC236}">
                <a16:creationId xmlns:a16="http://schemas.microsoft.com/office/drawing/2014/main" id="{A9B4C443-E580-E722-7522-9CF2A789BB9C}"/>
              </a:ext>
            </a:extLst>
          </p:cNvPr>
          <p:cNvSpPr txBox="1"/>
          <p:nvPr/>
        </p:nvSpPr>
        <p:spPr>
          <a:xfrm>
            <a:off x="1165609" y="573323"/>
            <a:ext cx="1568378" cy="369332"/>
          </a:xfrm>
          <a:prstGeom prst="rect">
            <a:avLst/>
          </a:prstGeom>
          <a:noFill/>
        </p:spPr>
        <p:txBody>
          <a:bodyPr wrap="none" rtlCol="0">
            <a:spAutoFit/>
          </a:bodyPr>
          <a:lstStyle/>
          <a:p>
            <a:r>
              <a:rPr lang="en-US" sz="1800" dirty="0">
                <a:solidFill>
                  <a:schemeClr val="accent6"/>
                </a:solidFill>
              </a:rPr>
              <a:t>Energize cavity</a:t>
            </a:r>
          </a:p>
        </p:txBody>
      </p:sp>
      <p:sp>
        <p:nvSpPr>
          <p:cNvPr id="8" name="TextBox 7">
            <a:extLst>
              <a:ext uri="{FF2B5EF4-FFF2-40B4-BE49-F238E27FC236}">
                <a16:creationId xmlns:a16="http://schemas.microsoft.com/office/drawing/2014/main" id="{0236D31C-F644-2089-A5E4-205DE51BBC25}"/>
              </a:ext>
            </a:extLst>
          </p:cNvPr>
          <p:cNvSpPr txBox="1"/>
          <p:nvPr/>
        </p:nvSpPr>
        <p:spPr>
          <a:xfrm>
            <a:off x="2634344" y="1611127"/>
            <a:ext cx="1334756" cy="646331"/>
          </a:xfrm>
          <a:prstGeom prst="rect">
            <a:avLst/>
          </a:prstGeom>
          <a:noFill/>
        </p:spPr>
        <p:txBody>
          <a:bodyPr wrap="square" rtlCol="0">
            <a:spAutoFit/>
          </a:bodyPr>
          <a:lstStyle/>
          <a:p>
            <a:r>
              <a:rPr lang="en-US" sz="1800" dirty="0">
                <a:solidFill>
                  <a:schemeClr val="accent6"/>
                </a:solidFill>
              </a:rPr>
              <a:t>Let cavity ringdown.</a:t>
            </a:r>
          </a:p>
        </p:txBody>
      </p:sp>
    </p:spTree>
    <p:extLst>
      <p:ext uri="{BB962C8B-B14F-4D97-AF65-F5344CB8AC3E}">
        <p14:creationId xmlns:p14="http://schemas.microsoft.com/office/powerpoint/2010/main" val="140030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62E0F2B1-CA86-3370-47B0-20051FECEA25}"/>
              </a:ext>
            </a:extLst>
          </p:cNvPr>
          <p:cNvPicPr>
            <a:picLocks noGrp="1" noChangeAspect="1"/>
          </p:cNvPicPr>
          <p:nvPr>
            <p:ph idx="1"/>
          </p:nvPr>
        </p:nvPicPr>
        <p:blipFill>
          <a:blip r:embed="rId3"/>
          <a:srcRect/>
          <a:stretch/>
        </p:blipFill>
        <p:spPr>
          <a:xfrm>
            <a:off x="-3420" y="509722"/>
            <a:ext cx="5733129" cy="4299847"/>
          </a:xfrm>
        </p:spPr>
      </p:pic>
      <p:sp>
        <p:nvSpPr>
          <p:cNvPr id="3" name="Title 2">
            <a:extLst>
              <a:ext uri="{FF2B5EF4-FFF2-40B4-BE49-F238E27FC236}">
                <a16:creationId xmlns:a16="http://schemas.microsoft.com/office/drawing/2014/main" id="{25DC6747-CAEB-AB86-1EDE-6F52992C170F}"/>
              </a:ext>
            </a:extLst>
          </p:cNvPr>
          <p:cNvSpPr>
            <a:spLocks noGrp="1"/>
          </p:cNvSpPr>
          <p:nvPr>
            <p:ph type="title"/>
          </p:nvPr>
        </p:nvSpPr>
        <p:spPr/>
        <p:txBody>
          <a:bodyPr/>
          <a:lstStyle/>
          <a:p>
            <a:r>
              <a:rPr lang="en-US" dirty="0"/>
              <a:t>Plunger Cavity in the Fridge. Tuning is proving difficult.</a:t>
            </a:r>
          </a:p>
        </p:txBody>
      </p:sp>
      <p:sp>
        <p:nvSpPr>
          <p:cNvPr id="6" name="TextBox 5">
            <a:extLst>
              <a:ext uri="{FF2B5EF4-FFF2-40B4-BE49-F238E27FC236}">
                <a16:creationId xmlns:a16="http://schemas.microsoft.com/office/drawing/2014/main" id="{581B2E6F-77F6-D584-5069-B7BD96231923}"/>
              </a:ext>
            </a:extLst>
          </p:cNvPr>
          <p:cNvSpPr txBox="1"/>
          <p:nvPr/>
        </p:nvSpPr>
        <p:spPr>
          <a:xfrm>
            <a:off x="596860" y="1580337"/>
            <a:ext cx="899605" cy="461665"/>
          </a:xfrm>
          <a:prstGeom prst="rect">
            <a:avLst/>
          </a:prstGeom>
          <a:noFill/>
        </p:spPr>
        <p:txBody>
          <a:bodyPr wrap="none" rtlCol="0">
            <a:spAutoFit/>
          </a:bodyPr>
          <a:lstStyle/>
          <a:p>
            <a:r>
              <a:rPr lang="en-US" dirty="0"/>
              <a:t>Run 1</a:t>
            </a:r>
          </a:p>
        </p:txBody>
      </p:sp>
      <p:sp>
        <p:nvSpPr>
          <p:cNvPr id="7" name="TextBox 6">
            <a:extLst>
              <a:ext uri="{FF2B5EF4-FFF2-40B4-BE49-F238E27FC236}">
                <a16:creationId xmlns:a16="http://schemas.microsoft.com/office/drawing/2014/main" id="{49BE01A2-F90D-B8A0-8C08-9B32E0269544}"/>
              </a:ext>
            </a:extLst>
          </p:cNvPr>
          <p:cNvSpPr txBox="1"/>
          <p:nvPr/>
        </p:nvSpPr>
        <p:spPr>
          <a:xfrm>
            <a:off x="4572000" y="3226339"/>
            <a:ext cx="899605" cy="461665"/>
          </a:xfrm>
          <a:prstGeom prst="rect">
            <a:avLst/>
          </a:prstGeom>
          <a:noFill/>
        </p:spPr>
        <p:txBody>
          <a:bodyPr wrap="none" rtlCol="0">
            <a:spAutoFit/>
          </a:bodyPr>
          <a:lstStyle/>
          <a:p>
            <a:r>
              <a:rPr lang="en-US" dirty="0"/>
              <a:t>Run 2</a:t>
            </a:r>
          </a:p>
        </p:txBody>
      </p:sp>
      <p:sp>
        <p:nvSpPr>
          <p:cNvPr id="8" name="TextBox 7">
            <a:extLst>
              <a:ext uri="{FF2B5EF4-FFF2-40B4-BE49-F238E27FC236}">
                <a16:creationId xmlns:a16="http://schemas.microsoft.com/office/drawing/2014/main" id="{8A034029-4455-7990-B3FA-CC0475DA62AB}"/>
              </a:ext>
            </a:extLst>
          </p:cNvPr>
          <p:cNvSpPr txBox="1"/>
          <p:nvPr/>
        </p:nvSpPr>
        <p:spPr>
          <a:xfrm>
            <a:off x="1991375" y="509722"/>
            <a:ext cx="830677" cy="461665"/>
          </a:xfrm>
          <a:prstGeom prst="rect">
            <a:avLst/>
          </a:prstGeom>
          <a:noFill/>
        </p:spPr>
        <p:txBody>
          <a:bodyPr wrap="none" rtlCol="0">
            <a:spAutoFit/>
          </a:bodyPr>
          <a:lstStyle/>
          <a:p>
            <a:r>
              <a:rPr lang="en-US" dirty="0"/>
              <a:t>Run3</a:t>
            </a:r>
          </a:p>
        </p:txBody>
      </p:sp>
      <p:sp>
        <p:nvSpPr>
          <p:cNvPr id="9" name="TextBox 8">
            <a:extLst>
              <a:ext uri="{FF2B5EF4-FFF2-40B4-BE49-F238E27FC236}">
                <a16:creationId xmlns:a16="http://schemas.microsoft.com/office/drawing/2014/main" id="{B0CA4CA8-1D0E-A468-460D-396CD21D05D8}"/>
              </a:ext>
            </a:extLst>
          </p:cNvPr>
          <p:cNvSpPr txBox="1"/>
          <p:nvPr/>
        </p:nvSpPr>
        <p:spPr>
          <a:xfrm>
            <a:off x="4747919" y="993832"/>
            <a:ext cx="899605" cy="461665"/>
          </a:xfrm>
          <a:prstGeom prst="rect">
            <a:avLst/>
          </a:prstGeom>
          <a:noFill/>
        </p:spPr>
        <p:txBody>
          <a:bodyPr wrap="none" rtlCol="0">
            <a:spAutoFit/>
          </a:bodyPr>
          <a:lstStyle/>
          <a:p>
            <a:r>
              <a:rPr lang="en-US" dirty="0"/>
              <a:t>Run 4</a:t>
            </a:r>
          </a:p>
        </p:txBody>
      </p:sp>
      <p:sp>
        <p:nvSpPr>
          <p:cNvPr id="10" name="TextBox 9">
            <a:extLst>
              <a:ext uri="{FF2B5EF4-FFF2-40B4-BE49-F238E27FC236}">
                <a16:creationId xmlns:a16="http://schemas.microsoft.com/office/drawing/2014/main" id="{41FAEA67-9985-F7F4-373E-055516EC442C}"/>
              </a:ext>
            </a:extLst>
          </p:cNvPr>
          <p:cNvSpPr txBox="1"/>
          <p:nvPr/>
        </p:nvSpPr>
        <p:spPr>
          <a:xfrm>
            <a:off x="5647524" y="716141"/>
            <a:ext cx="3506102" cy="4093428"/>
          </a:xfrm>
          <a:prstGeom prst="rect">
            <a:avLst/>
          </a:prstGeom>
          <a:noFill/>
        </p:spPr>
        <p:txBody>
          <a:bodyPr wrap="square" rtlCol="0">
            <a:spAutoFit/>
          </a:bodyPr>
          <a:lstStyle/>
          <a:p>
            <a:r>
              <a:rPr lang="en-US" sz="2000" dirty="0">
                <a:solidFill>
                  <a:schemeClr val="accent2">
                    <a:lumMod val="75000"/>
                  </a:schemeClr>
                </a:solidFill>
              </a:rPr>
              <a:t>Run 1 (6.6-6.3): Coax and heatsink braid push against piezo tuning.</a:t>
            </a:r>
          </a:p>
          <a:p>
            <a:r>
              <a:rPr lang="en-US" sz="2000" dirty="0">
                <a:solidFill>
                  <a:srgbClr val="7030A0"/>
                </a:solidFill>
              </a:rPr>
              <a:t>Run 2 (4.3-5.25): Misalignment from multiple cooldowns. Plunger hits cutoff region wall.</a:t>
            </a:r>
          </a:p>
          <a:p>
            <a:r>
              <a:rPr lang="en-US" sz="2000" dirty="0">
                <a:solidFill>
                  <a:schemeClr val="accent6"/>
                </a:solidFill>
              </a:rPr>
              <a:t>Run 3(7.21-6.94): Added thermal strapping. Added too much mechanical tension for piezo.</a:t>
            </a:r>
          </a:p>
          <a:p>
            <a:r>
              <a:rPr lang="en-US" sz="2000" dirty="0">
                <a:solidFill>
                  <a:srgbClr val="000000"/>
                </a:solidFill>
              </a:rPr>
              <a:t>Run 4(7.01-6.38): Removed thermal strapping. Better, but still not enough. </a:t>
            </a:r>
          </a:p>
        </p:txBody>
      </p:sp>
    </p:spTree>
    <p:extLst>
      <p:ext uri="{BB962C8B-B14F-4D97-AF65-F5344CB8AC3E}">
        <p14:creationId xmlns:p14="http://schemas.microsoft.com/office/powerpoint/2010/main" val="417447875"/>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014944FF35AF4D8D9077E1048B0D7C" ma:contentTypeVersion="5" ma:contentTypeDescription="Create a new document." ma:contentTypeScope="" ma:versionID="0af01e628dec37d82f153a4555d3127c">
  <xsd:schema xmlns:xsd="http://www.w3.org/2001/XMLSchema" xmlns:xs="http://www.w3.org/2001/XMLSchema" xmlns:p="http://schemas.microsoft.com/office/2006/metadata/properties" xmlns:ns2="2fbef6ad-55e0-4d24-bf53-b306f88a0df1" targetNamespace="http://schemas.microsoft.com/office/2006/metadata/properties" ma:root="true" ma:fieldsID="9b3ffcae0e9c40b7b44ff57b61c35711" ns2:_="">
    <xsd:import namespace="2fbef6ad-55e0-4d24-bf53-b306f88a0d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bef6ad-55e0-4d24-bf53-b306f88a0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7EC1E9-50CF-44D4-80AF-79730E876650}">
  <ds:schemaRefs>
    <ds:schemaRef ds:uri="2fbef6ad-55e0-4d24-bf53-b306f88a0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4F8D2B-9739-408A-A324-E6730217C8B0}">
  <ds:schemaRef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purl.org/dc/terms/"/>
    <ds:schemaRef ds:uri="http://schemas.microsoft.com/office/2006/metadata/properties"/>
    <ds:schemaRef ds:uri="http://schemas.openxmlformats.org/package/2006/metadata/core-properties"/>
    <ds:schemaRef ds:uri="2fbef6ad-55e0-4d24-bf53-b306f88a0df1"/>
  </ds:schemaRefs>
</ds:datastoreItem>
</file>

<file path=customXml/itemProps3.xml><?xml version="1.0" encoding="utf-8"?>
<ds:datastoreItem xmlns:ds="http://schemas.openxmlformats.org/officeDocument/2006/customXml" ds:itemID="{70BBA0A5-36AA-4DF9-BF74-AAFE8BF9D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27954</TotalTime>
  <Words>1852</Words>
  <Application>Microsoft Macintosh PowerPoint</Application>
  <PresentationFormat>On-screen Show (16:9)</PresentationFormat>
  <Paragraphs>196</Paragraphs>
  <Slides>24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Cambria Math</vt:lpstr>
      <vt:lpstr>Helvetica</vt:lpstr>
      <vt:lpstr>Helvetica Bold</vt:lpstr>
      <vt:lpstr>Helvetica Now</vt:lpstr>
      <vt:lpstr>Helvetica World Bold</vt:lpstr>
      <vt:lpstr>Roboto Black</vt:lpstr>
      <vt:lpstr>Fermilab_PPT_090915</vt:lpstr>
      <vt:lpstr>PowerPoint Presentation</vt:lpstr>
      <vt:lpstr>Superconducting Quantum Materials and Systems Center</vt:lpstr>
      <vt:lpstr>Haloscope Search for Axions and Dark Photons Dark Matter</vt:lpstr>
      <vt:lpstr>Motivation for superconducting cavities. Instantaneous scan rate is proportional to Q_L</vt:lpstr>
      <vt:lpstr>Widely tunable 4-7 GHz superconducting cavity</vt:lpstr>
      <vt:lpstr>Simulated modes vs Measured Modes in Liquid Helium</vt:lpstr>
      <vt:lpstr>Simulated effective volume</vt:lpstr>
      <vt:lpstr>Measured Unloaded Q with decay measurement in LHe (1.4 K)</vt:lpstr>
      <vt:lpstr>Plunger Cavity in the Fridge. Tuning is proving difficult.</vt:lpstr>
      <vt:lpstr>Piezo tuning requirements and strategy.</vt:lpstr>
      <vt:lpstr>Piezo tuning. Sometimes smooth with little impact on cavity temperature </vt:lpstr>
      <vt:lpstr>Piezo tuning. Can see mechanics push back against the piezo.</vt:lpstr>
      <vt:lpstr>Plunger cavity microphonics</vt:lpstr>
      <vt:lpstr>Take FFT of microphonics to understand source</vt:lpstr>
      <vt:lpstr>24 hour microphonics measurement at fc~7 GHz</vt:lpstr>
      <vt:lpstr>Measuring effect of microphonics on dark matter signal</vt:lpstr>
      <vt:lpstr>Dark Photon Dark Matter Search</vt:lpstr>
      <vt:lpstr>Spectra mostly white noise. Some candidates left to explore</vt:lpstr>
      <vt:lpstr>Dark Photon Dark Matter Limits in progress</vt:lpstr>
      <vt:lpstr>Superconducting Heterodyne Axion Dark matter Experiment (SHADE)</vt:lpstr>
      <vt:lpstr>High-Frequency Gravitational Wave Search search with ultrahigh –Q SRF cavities</vt:lpstr>
      <vt:lpstr>Summarize</vt:lpstr>
      <vt:lpstr>The people</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Raphael Cervantes</cp:lastModifiedBy>
  <cp:revision>228</cp:revision>
  <cp:lastPrinted>2014-01-20T19:40:21Z</cp:lastPrinted>
  <dcterms:created xsi:type="dcterms:W3CDTF">2014-01-03T20:18:13Z</dcterms:created>
  <dcterms:modified xsi:type="dcterms:W3CDTF">2025-09-23T07:03:32Z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0x0101007F014944FF35AF4D8D9077E1048B0D7C</vt:lpwstr>
  </property>
</Properties>
</file>