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View of beach and sea from a grassy sand dune"/>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contenuto">
    <p:spTree>
      <p:nvGrpSpPr>
        <p:cNvPr id="1" name=""/>
        <p:cNvGrpSpPr/>
        <p:nvPr/>
      </p:nvGrpSpPr>
      <p:grpSpPr>
        <a:xfrm>
          <a:off x="0" y="0"/>
          <a:ext cx="0" cy="0"/>
          <a:chOff x="0" y="0"/>
          <a:chExt cx="0" cy="0"/>
        </a:xfrm>
      </p:grpSpPr>
      <p:sp>
        <p:nvSpPr>
          <p:cNvPr id="117" name="Title Text"/>
          <p:cNvSpPr txBox="1"/>
          <p:nvPr>
            <p:ph type="title"/>
          </p:nvPr>
        </p:nvSpPr>
        <p:spPr>
          <a:xfrm>
            <a:off x="1676400" y="730250"/>
            <a:ext cx="21031200" cy="2651126"/>
          </a:xfrm>
          <a:prstGeom prst="rect">
            <a:avLst/>
          </a:prstGeom>
        </p:spPr>
        <p:txBody>
          <a:bodyPr lIns="91439" tIns="91439" rIns="91439" bIns="91439"/>
          <a:lstStyle>
            <a:lvl1pPr algn="l" defTabSz="1828800">
              <a:lnSpc>
                <a:spcPct val="90000"/>
              </a:lnSpc>
              <a:defRPr sz="8800">
                <a:latin typeface="Calibri Light"/>
                <a:ea typeface="Calibri Light"/>
                <a:cs typeface="Calibri Light"/>
                <a:sym typeface="Calibri Light"/>
              </a:defRPr>
            </a:lvl1pPr>
          </a:lstStyle>
          <a:p>
            <a:pPr/>
            <a:r>
              <a:t>Title Text</a:t>
            </a:r>
          </a:p>
        </p:txBody>
      </p:sp>
      <p:sp>
        <p:nvSpPr>
          <p:cNvPr id="118" name="Body Level One…"/>
          <p:cNvSpPr txBox="1"/>
          <p:nvPr>
            <p:ph type="body" idx="1"/>
          </p:nvPr>
        </p:nvSpPr>
        <p:spPr>
          <a:xfrm>
            <a:off x="1676400" y="3651250"/>
            <a:ext cx="21031200" cy="8702676"/>
          </a:xfrm>
          <a:prstGeom prst="rect">
            <a:avLst/>
          </a:prstGeom>
        </p:spPr>
        <p:txBody>
          <a:bodyPr lIns="91439" tIns="91439" rIns="91439" bIns="91439" anchor="t"/>
          <a:lstStyle>
            <a:lvl1pPr marL="457200" indent="-457200" defTabSz="1828800">
              <a:lnSpc>
                <a:spcPct val="90000"/>
              </a:lnSpc>
              <a:spcBef>
                <a:spcPts val="2000"/>
              </a:spcBef>
              <a:buSzPct val="100000"/>
              <a:buFont typeface="Arial"/>
              <a:defRPr sz="5600">
                <a:latin typeface="Calibri"/>
                <a:ea typeface="Calibri"/>
                <a:cs typeface="Calibri"/>
                <a:sym typeface="Calibri"/>
              </a:defRPr>
            </a:lvl1pPr>
            <a:lvl2pPr marL="990600" indent="-533400" defTabSz="1828800">
              <a:lnSpc>
                <a:spcPct val="90000"/>
              </a:lnSpc>
              <a:spcBef>
                <a:spcPts val="2000"/>
              </a:spcBef>
              <a:buSzPct val="100000"/>
              <a:buFont typeface="Arial"/>
              <a:defRPr sz="5600">
                <a:latin typeface="Calibri"/>
                <a:ea typeface="Calibri"/>
                <a:cs typeface="Calibri"/>
                <a:sym typeface="Calibri"/>
              </a:defRPr>
            </a:lvl2pPr>
            <a:lvl3pPr marL="1554479" indent="-640079" defTabSz="1828800">
              <a:lnSpc>
                <a:spcPct val="90000"/>
              </a:lnSpc>
              <a:spcBef>
                <a:spcPts val="2000"/>
              </a:spcBef>
              <a:buSzPct val="100000"/>
              <a:buFont typeface="Arial"/>
              <a:defRPr sz="5600">
                <a:latin typeface="Calibri"/>
                <a:ea typeface="Calibri"/>
                <a:cs typeface="Calibri"/>
                <a:sym typeface="Calibri"/>
              </a:defRPr>
            </a:lvl3pPr>
            <a:lvl4pPr marL="2082800" indent="-711200" defTabSz="1828800">
              <a:lnSpc>
                <a:spcPct val="90000"/>
              </a:lnSpc>
              <a:spcBef>
                <a:spcPts val="2000"/>
              </a:spcBef>
              <a:buSzPct val="100000"/>
              <a:buFont typeface="Arial"/>
              <a:defRPr sz="5600">
                <a:latin typeface="Calibri"/>
                <a:ea typeface="Calibri"/>
                <a:cs typeface="Calibri"/>
                <a:sym typeface="Calibri"/>
              </a:defRPr>
            </a:lvl4pPr>
            <a:lvl5pPr marL="2540000" indent="-711200" defTabSz="1828800">
              <a:lnSpc>
                <a:spcPct val="90000"/>
              </a:lnSpc>
              <a:spcBef>
                <a:spcPts val="2000"/>
              </a:spcBef>
              <a:buSzPct val="100000"/>
              <a:buFont typeface="Arial"/>
              <a:defRPr sz="56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View of beach and sea from a grassy sand dune"/>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Heron flying low over a beach with a short fence in the foreground"/>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Sandy path between two hills leading to the ocean"/>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Sandy path between two hills leading to the ocean"/>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84" name="Heron flying low over a beach with a short fence in the foreground"/>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85" name="View of beach and sea from a grassy sand dune"/>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3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1.g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1" Type="http://schemas.openxmlformats.org/officeDocument/2006/relationships/image" Target="../media/image5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58.png"/><Relationship Id="rId9" Type="http://schemas.openxmlformats.org/officeDocument/2006/relationships/image" Target="../media/image5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58.png"/><Relationship Id="rId9" Type="http://schemas.openxmlformats.org/officeDocument/2006/relationships/image" Target="../media/image5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58.png"/><Relationship Id="rId9" Type="http://schemas.openxmlformats.org/officeDocument/2006/relationships/image" Target="../media/image5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3.png"/><Relationship Id="rId10" Type="http://schemas.openxmlformats.org/officeDocument/2006/relationships/image" Target="../media/image58.png"/><Relationship Id="rId11" Type="http://schemas.openxmlformats.org/officeDocument/2006/relationships/image" Target="../media/image5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5.png"/><Relationship Id="rId9" Type="http://schemas.openxmlformats.org/officeDocument/2006/relationships/image" Target="../media/image64.png"/><Relationship Id="rId10" Type="http://schemas.openxmlformats.org/officeDocument/2006/relationships/image" Target="../media/image58.png"/><Relationship Id="rId11" Type="http://schemas.openxmlformats.org/officeDocument/2006/relationships/image" Target="../media/image5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 Id="rId3" Type="http://schemas.openxmlformats.org/officeDocument/2006/relationships/image" Target="../media/image6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png"/><Relationship Id="rId3" Type="http://schemas.openxmlformats.org/officeDocument/2006/relationships/image" Target="../media/image66.png"/><Relationship Id="rId4" Type="http://schemas.openxmlformats.org/officeDocument/2006/relationships/image" Target="../media/image6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73.png"/><Relationship Id="rId4" Type="http://schemas.openxmlformats.org/officeDocument/2006/relationships/image" Target="../media/image7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2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Screenshot 2025-09-24 at 18.03.10.png" descr="Screenshot 2025-09-24 at 18.03.10.png"/>
          <p:cNvPicPr>
            <a:picLocks noChangeAspect="1"/>
          </p:cNvPicPr>
          <p:nvPr/>
        </p:nvPicPr>
        <p:blipFill>
          <a:blip r:embed="rId2">
            <a:extLst/>
          </a:blip>
          <a:stretch>
            <a:fillRect/>
          </a:stretch>
        </p:blipFill>
        <p:spPr>
          <a:xfrm>
            <a:off x="-19227" y="-1618340"/>
            <a:ext cx="24422454" cy="16952680"/>
          </a:xfrm>
          <a:prstGeom prst="rect">
            <a:avLst/>
          </a:prstGeom>
          <a:ln w="12700">
            <a:miter lim="400000"/>
          </a:ln>
        </p:spPr>
      </p:pic>
      <p:sp>
        <p:nvSpPr>
          <p:cNvPr id="129" name="Looking for ultra-light axions using dwarf galaxies"/>
          <p:cNvSpPr txBox="1"/>
          <p:nvPr>
            <p:ph type="ctrTitle"/>
          </p:nvPr>
        </p:nvSpPr>
        <p:spPr>
          <a:xfrm>
            <a:off x="2188987" y="-558281"/>
            <a:ext cx="20828001" cy="4648201"/>
          </a:xfrm>
          <a:prstGeom prst="rect">
            <a:avLst/>
          </a:prstGeom>
        </p:spPr>
        <p:txBody>
          <a:bodyPr/>
          <a:lstStyle>
            <a:lvl1pPr>
              <a:defRPr>
                <a:solidFill>
                  <a:srgbClr val="FFFFFF"/>
                </a:solidFill>
              </a:defRPr>
            </a:lvl1pPr>
          </a:lstStyle>
          <a:p>
            <a:pPr/>
            <a:r>
              <a:t>Looking for ultra-light axions using dwarf galaxies</a:t>
            </a:r>
          </a:p>
        </p:txBody>
      </p:sp>
      <p:sp>
        <p:nvSpPr>
          <p:cNvPr id="130" name="Andrea Caputo…"/>
          <p:cNvSpPr txBox="1"/>
          <p:nvPr>
            <p:ph type="subTitle" sz="quarter" idx="1"/>
          </p:nvPr>
        </p:nvSpPr>
        <p:spPr>
          <a:xfrm>
            <a:off x="7349270" y="4283360"/>
            <a:ext cx="20828001" cy="1587501"/>
          </a:xfrm>
          <a:prstGeom prst="rect">
            <a:avLst/>
          </a:prstGeom>
        </p:spPr>
        <p:txBody>
          <a:bodyPr/>
          <a:lstStyle/>
          <a:p>
            <a:pPr defTabSz="759459">
              <a:defRPr sz="4968">
                <a:solidFill>
                  <a:srgbClr val="FFFFFF"/>
                </a:solidFill>
              </a:defRPr>
            </a:pPr>
            <a:r>
              <a:t>Andrea Caputo</a:t>
            </a:r>
          </a:p>
          <a:p>
            <a:pPr defTabSz="759459">
              <a:defRPr sz="4968">
                <a:solidFill>
                  <a:srgbClr val="FFFFFF"/>
                </a:solidFill>
              </a:defRPr>
            </a:pPr>
            <a:r>
              <a:t>20th Patras Workshop</a:t>
            </a:r>
          </a:p>
        </p:txBody>
      </p:sp>
      <p:grpSp>
        <p:nvGrpSpPr>
          <p:cNvPr id="133" name="Screen Shot 2024-11-02 at 18.54.13.png"/>
          <p:cNvGrpSpPr/>
          <p:nvPr/>
        </p:nvGrpSpPr>
        <p:grpSpPr>
          <a:xfrm>
            <a:off x="17354493" y="9570871"/>
            <a:ext cx="6199743" cy="1966915"/>
            <a:chOff x="0" y="0"/>
            <a:chExt cx="6199741" cy="1966913"/>
          </a:xfrm>
        </p:grpSpPr>
        <p:pic>
          <p:nvPicPr>
            <p:cNvPr id="132" name="Screen Shot 2024-11-02 at 18.54.13.png" descr="Screen Shot 2024-11-02 at 18.54.13.png"/>
            <p:cNvPicPr>
              <a:picLocks noChangeAspect="1"/>
            </p:cNvPicPr>
            <p:nvPr/>
          </p:nvPicPr>
          <p:blipFill>
            <a:blip r:embed="rId3">
              <a:extLst/>
            </a:blip>
            <a:stretch>
              <a:fillRect/>
            </a:stretch>
          </p:blipFill>
          <p:spPr>
            <a:xfrm>
              <a:off x="50800" y="50800"/>
              <a:ext cx="6098142" cy="1865314"/>
            </a:xfrm>
            <a:prstGeom prst="rect">
              <a:avLst/>
            </a:prstGeom>
            <a:ln>
              <a:noFill/>
            </a:ln>
            <a:effectLst/>
          </p:spPr>
        </p:pic>
        <p:pic>
          <p:nvPicPr>
            <p:cNvPr id="131" name="Screen Shot 2024-11-02 at 18.54.13.png" descr="Screen Shot 2024-11-02 at 18.54.13.png"/>
            <p:cNvPicPr>
              <a:picLocks noChangeAspect="0"/>
            </p:cNvPicPr>
            <p:nvPr/>
          </p:nvPicPr>
          <p:blipFill>
            <a:blip r:embed="rId4">
              <a:extLst/>
            </a:blip>
            <a:stretch>
              <a:fillRect/>
            </a:stretch>
          </p:blipFill>
          <p:spPr>
            <a:xfrm>
              <a:off x="0" y="0"/>
              <a:ext cx="6199742" cy="1966914"/>
            </a:xfrm>
            <a:prstGeom prst="rect">
              <a:avLst/>
            </a:prstGeom>
            <a:effectLst/>
          </p:spPr>
        </p:pic>
      </p:grpSp>
      <p:grpSp>
        <p:nvGrpSpPr>
          <p:cNvPr id="136" name="Screen Shot 2024-11-02 at 18.56.48.png"/>
          <p:cNvGrpSpPr/>
          <p:nvPr/>
        </p:nvGrpSpPr>
        <p:grpSpPr>
          <a:xfrm>
            <a:off x="9336115" y="8948536"/>
            <a:ext cx="5711770" cy="3211586"/>
            <a:chOff x="0" y="0"/>
            <a:chExt cx="5711769" cy="3211584"/>
          </a:xfrm>
        </p:grpSpPr>
        <p:pic>
          <p:nvPicPr>
            <p:cNvPr id="135" name="Screen Shot 2024-11-02 at 18.56.48.png" descr="Screen Shot 2024-11-02 at 18.56.48.png"/>
            <p:cNvPicPr>
              <a:picLocks noChangeAspect="1"/>
            </p:cNvPicPr>
            <p:nvPr/>
          </p:nvPicPr>
          <p:blipFill>
            <a:blip r:embed="rId5">
              <a:extLst/>
            </a:blip>
            <a:stretch>
              <a:fillRect/>
            </a:stretch>
          </p:blipFill>
          <p:spPr>
            <a:xfrm>
              <a:off x="50800" y="50800"/>
              <a:ext cx="5610170" cy="3109985"/>
            </a:xfrm>
            <a:prstGeom prst="rect">
              <a:avLst/>
            </a:prstGeom>
            <a:ln>
              <a:noFill/>
            </a:ln>
            <a:effectLst/>
          </p:spPr>
        </p:pic>
        <p:pic>
          <p:nvPicPr>
            <p:cNvPr id="134" name="Screen Shot 2024-11-02 at 18.56.48.png" descr="Screen Shot 2024-11-02 at 18.56.48.png"/>
            <p:cNvPicPr>
              <a:picLocks noChangeAspect="0"/>
            </p:cNvPicPr>
            <p:nvPr/>
          </p:nvPicPr>
          <p:blipFill>
            <a:blip r:embed="rId6">
              <a:extLst/>
            </a:blip>
            <a:stretch>
              <a:fillRect/>
            </a:stretch>
          </p:blipFill>
          <p:spPr>
            <a:xfrm>
              <a:off x="0" y="0"/>
              <a:ext cx="5711770" cy="3211585"/>
            </a:xfrm>
            <a:prstGeom prst="rect">
              <a:avLst/>
            </a:prstGeom>
            <a:effectLst/>
          </p:spPr>
        </p:pic>
      </p:grpSp>
      <p:pic>
        <p:nvPicPr>
          <p:cNvPr id="137" name="Image Gallery" descr="Image Gallery"/>
          <p:cNvPicPr>
            <a:picLocks noChangeAspect="1"/>
          </p:cNvPicPr>
          <p:nvPr/>
        </p:nvPicPr>
        <p:blipFill>
          <a:blip r:embed="rId7">
            <a:extLst/>
          </a:blip>
          <a:srcRect l="0" t="3008" r="0" b="3008"/>
          <a:stretch>
            <a:fillRect/>
          </a:stretch>
        </p:blipFill>
        <p:spPr>
          <a:xfrm>
            <a:off x="1837266" y="9239342"/>
            <a:ext cx="2798337" cy="2629973"/>
          </a:xfrm>
          <a:prstGeom prst="rect">
            <a:avLst/>
          </a:prstGeom>
          <a:ln w="12700">
            <a:miter lim="400000"/>
          </a:ln>
        </p:spPr>
      </p:pic>
      <p:sp>
        <p:nvSpPr>
          <p:cNvPr id="138" name="ERC Starting Grant…"/>
          <p:cNvSpPr txBox="1"/>
          <p:nvPr/>
        </p:nvSpPr>
        <p:spPr>
          <a:xfrm>
            <a:off x="10161268" y="12386298"/>
            <a:ext cx="4469893" cy="13289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4000">
                <a:solidFill>
                  <a:srgbClr val="FFFFFF"/>
                </a:solidFill>
              </a:defRPr>
            </a:pPr>
            <a:r>
              <a:t>ERC Starting Grant</a:t>
            </a:r>
          </a:p>
          <a:p>
            <a:pPr>
              <a:defRPr sz="4000">
                <a:solidFill>
                  <a:srgbClr val="FFFFFF"/>
                </a:solidFill>
              </a:defRPr>
            </a:pPr>
            <a:r>
              <a:t> </a:t>
            </a:r>
            <a:r>
              <a:rPr b="0" u="sng">
                <a:latin typeface="Marker Felt"/>
                <a:ea typeface="Marker Felt"/>
                <a:cs typeface="Marker Felt"/>
                <a:sym typeface="Marker Felt"/>
              </a:rPr>
              <a:t>AstroDarkLS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Fuzzy dark matter"/>
          <p:cNvSpPr txBox="1"/>
          <p:nvPr>
            <p:ph type="title" idx="4294967295"/>
          </p:nvPr>
        </p:nvSpPr>
        <p:spPr>
          <a:prstGeom prst="rect">
            <a:avLst/>
          </a:prstGeom>
        </p:spPr>
        <p:txBody>
          <a:bodyPr/>
          <a:lstStyle/>
          <a:p>
            <a:pPr/>
            <a:r>
              <a:t>Fuzzy dark matter</a:t>
            </a:r>
          </a:p>
        </p:txBody>
      </p:sp>
      <p:grpSp>
        <p:nvGrpSpPr>
          <p:cNvPr id="227" name="Screen Shot 2024-11-02 at 15.34.37.png"/>
          <p:cNvGrpSpPr/>
          <p:nvPr/>
        </p:nvGrpSpPr>
        <p:grpSpPr>
          <a:xfrm>
            <a:off x="12417242" y="2833603"/>
            <a:ext cx="10756901" cy="4051301"/>
            <a:chOff x="0" y="0"/>
            <a:chExt cx="10756900" cy="4051300"/>
          </a:xfrm>
        </p:grpSpPr>
        <p:pic>
          <p:nvPicPr>
            <p:cNvPr id="226" name="Screen Shot 2024-11-02 at 15.34.37.png" descr="Screen Shot 2024-11-02 at 15.34.37.png"/>
            <p:cNvPicPr>
              <a:picLocks noChangeAspect="1"/>
            </p:cNvPicPr>
            <p:nvPr/>
          </p:nvPicPr>
          <p:blipFill>
            <a:blip r:embed="rId2">
              <a:extLst/>
            </a:blip>
            <a:stretch>
              <a:fillRect/>
            </a:stretch>
          </p:blipFill>
          <p:spPr>
            <a:xfrm>
              <a:off x="50800" y="50800"/>
              <a:ext cx="10655300" cy="3949700"/>
            </a:xfrm>
            <a:prstGeom prst="rect">
              <a:avLst/>
            </a:prstGeom>
            <a:ln>
              <a:noFill/>
            </a:ln>
            <a:effectLst/>
          </p:spPr>
        </p:pic>
        <p:pic>
          <p:nvPicPr>
            <p:cNvPr id="225" name="Screen Shot 2024-11-02 at 15.34.37.png" descr="Screen Shot 2024-11-02 at 15.34.37.png"/>
            <p:cNvPicPr>
              <a:picLocks noChangeAspect="0"/>
            </p:cNvPicPr>
            <p:nvPr/>
          </p:nvPicPr>
          <p:blipFill>
            <a:blip r:embed="rId3">
              <a:extLst/>
            </a:blip>
            <a:stretch>
              <a:fillRect/>
            </a:stretch>
          </p:blipFill>
          <p:spPr>
            <a:xfrm>
              <a:off x="0" y="0"/>
              <a:ext cx="10756900" cy="4051300"/>
            </a:xfrm>
            <a:prstGeom prst="rect">
              <a:avLst/>
            </a:prstGeom>
            <a:effectLst/>
          </p:spPr>
        </p:pic>
      </p:grpSp>
      <p:sp>
        <p:nvSpPr>
          <p:cNvPr id="228" name="Motivations…"/>
          <p:cNvSpPr txBox="1"/>
          <p:nvPr/>
        </p:nvSpPr>
        <p:spPr>
          <a:xfrm>
            <a:off x="9431134" y="7076906"/>
            <a:ext cx="14547661" cy="18794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t>Motivations</a:t>
            </a:r>
          </a:p>
          <a:p>
            <a:pPr/>
          </a:p>
          <a:p>
            <a:pPr>
              <a:defRPr sz="3500"/>
            </a:pPr>
            <a:r>
              <a:t>1) Small-scales problems of LCDM (for example Cusp/core problem)</a:t>
            </a:r>
          </a:p>
        </p:txBody>
      </p:sp>
      <p:sp>
        <p:nvSpPr>
          <p:cNvPr id="229" name="2) Easy to produce the right abundance via the misalignment mechanism"/>
          <p:cNvSpPr txBox="1"/>
          <p:nvPr/>
        </p:nvSpPr>
        <p:spPr>
          <a:xfrm>
            <a:off x="8322767" y="9148316"/>
            <a:ext cx="15205409" cy="11809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500"/>
            </a:lvl1pPr>
          </a:lstStyle>
          <a:p>
            <a:pPr/>
            <a:r>
              <a:t>2) Easy to produce the right abundance via the misalignment mechanism</a:t>
            </a:r>
          </a:p>
        </p:txBody>
      </p:sp>
      <p:pic>
        <p:nvPicPr>
          <p:cNvPr id="230" name="Screen Shot 2024-11-02 at 18.12.59.png" descr="Screen Shot 2024-11-02 at 18.12.59.png"/>
          <p:cNvPicPr>
            <a:picLocks noChangeAspect="1"/>
          </p:cNvPicPr>
          <p:nvPr/>
        </p:nvPicPr>
        <p:blipFill>
          <a:blip r:embed="rId4">
            <a:extLst/>
          </a:blip>
          <a:stretch>
            <a:fillRect/>
          </a:stretch>
        </p:blipFill>
        <p:spPr>
          <a:xfrm>
            <a:off x="9526744" y="11006156"/>
            <a:ext cx="14356441" cy="1051122"/>
          </a:xfrm>
          <a:prstGeom prst="rect">
            <a:avLst/>
          </a:prstGeom>
          <a:ln w="12700">
            <a:miter lim="400000"/>
          </a:ln>
        </p:spPr>
      </p:pic>
      <p:sp>
        <p:nvSpPr>
          <p:cNvPr id="231" name="Rectangle"/>
          <p:cNvSpPr/>
          <p:nvPr/>
        </p:nvSpPr>
        <p:spPr>
          <a:xfrm>
            <a:off x="9650359" y="10948894"/>
            <a:ext cx="1341541" cy="415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2" name="Equation"/>
          <p:cNvSpPr txBox="1"/>
          <p:nvPr/>
        </p:nvSpPr>
        <p:spPr>
          <a:xfrm>
            <a:off x="1077384" y="3957157"/>
            <a:ext cx="8467411" cy="8387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7600" i="1">
                      <a:solidFill>
                        <a:srgbClr val="000000"/>
                      </a:solidFill>
                      <a:latin typeface="Cambria Math" panose="02040503050406030204" pitchFamily="18" charset="0"/>
                    </a:rPr>
                    <m:t>m</m:t>
                  </m:r>
                  <m:r>
                    <a:rPr xmlns:a="http://schemas.openxmlformats.org/drawingml/2006/main" sz="7600" i="1">
                      <a:solidFill>
                        <a:srgbClr val="000000"/>
                      </a:solidFill>
                      <a:latin typeface="Cambria Math" panose="02040503050406030204" pitchFamily="18" charset="0"/>
                    </a:rPr>
                    <m:t>∼</m:t>
                  </m:r>
                  <m:sSup>
                    <m:e>
                      <m:r>
                        <a:rPr xmlns:a="http://schemas.openxmlformats.org/drawingml/2006/main" sz="7600" i="1">
                          <a:solidFill>
                            <a:srgbClr val="000000"/>
                          </a:solidFill>
                          <a:latin typeface="Cambria Math" panose="02040503050406030204" pitchFamily="18" charset="0"/>
                        </a:rPr>
                        <m:t>10</m:t>
                      </m:r>
                    </m:e>
                    <m:sup>
                      <m:r>
                        <a:rPr xmlns:a="http://schemas.openxmlformats.org/drawingml/2006/main" sz="7600" i="1">
                          <a:solidFill>
                            <a:srgbClr val="000000"/>
                          </a:solidFill>
                          <a:latin typeface="Cambria Math" panose="02040503050406030204" pitchFamily="18" charset="0"/>
                        </a:rPr>
                        <m:t>-</m:t>
                      </m:r>
                      <m:r>
                        <a:rPr xmlns:a="http://schemas.openxmlformats.org/drawingml/2006/main" sz="7600" i="1">
                          <a:solidFill>
                            <a:srgbClr val="000000"/>
                          </a:solidFill>
                          <a:latin typeface="Cambria Math" panose="02040503050406030204" pitchFamily="18" charset="0"/>
                        </a:rPr>
                        <m:t>22</m:t>
                      </m:r>
                    </m:sup>
                  </m:sSup>
                  <m:r>
                    <a:rPr xmlns:a="http://schemas.openxmlformats.org/drawingml/2006/main" sz="7600" i="1">
                      <a:solidFill>
                        <a:srgbClr val="000000"/>
                      </a:solidFill>
                      <a:latin typeface="Cambria Math" panose="02040503050406030204" pitchFamily="18" charset="0"/>
                    </a:rPr>
                    <m:t>-</m:t>
                  </m:r>
                  <m:sSup>
                    <m:e>
                      <m:r>
                        <a:rPr xmlns:a="http://schemas.openxmlformats.org/drawingml/2006/main" sz="7600" i="1">
                          <a:solidFill>
                            <a:srgbClr val="000000"/>
                          </a:solidFill>
                          <a:latin typeface="Cambria Math" panose="02040503050406030204" pitchFamily="18" charset="0"/>
                        </a:rPr>
                        <m:t>10</m:t>
                      </m:r>
                    </m:e>
                    <m:sup>
                      <m:r>
                        <a:rPr xmlns:a="http://schemas.openxmlformats.org/drawingml/2006/main" sz="7600" i="1">
                          <a:solidFill>
                            <a:srgbClr val="000000"/>
                          </a:solidFill>
                          <a:latin typeface="Cambria Math" panose="02040503050406030204" pitchFamily="18" charset="0"/>
                        </a:rPr>
                        <m:t>-</m:t>
                      </m:r>
                      <m:r>
                        <a:rPr xmlns:a="http://schemas.openxmlformats.org/drawingml/2006/main" sz="7600" i="1">
                          <a:solidFill>
                            <a:srgbClr val="000000"/>
                          </a:solidFill>
                          <a:latin typeface="Cambria Math" panose="02040503050406030204" pitchFamily="18" charset="0"/>
                        </a:rPr>
                        <m:t>21</m:t>
                      </m:r>
                    </m:sup>
                  </m:sSup>
                  <m:r>
                    <a:rPr xmlns:a="http://schemas.openxmlformats.org/drawingml/2006/main" sz="7600" i="1">
                      <a:solidFill>
                        <a:srgbClr val="000000"/>
                      </a:solidFill>
                      <a:latin typeface="Cambria Math" panose="02040503050406030204" pitchFamily="18" charset="0"/>
                    </a:rPr>
                    <m:t>e</m:t>
                  </m:r>
                  <m:r>
                    <a:rPr xmlns:a="http://schemas.openxmlformats.org/drawingml/2006/main" sz="7600" i="1">
                      <a:solidFill>
                        <a:srgbClr val="000000"/>
                      </a:solidFill>
                      <a:latin typeface="Cambria Math" panose="02040503050406030204" pitchFamily="18" charset="0"/>
                    </a:rPr>
                    <m:t>V</m:t>
                  </m:r>
                </m:oMath>
              </m:oMathPara>
            </a14:m>
            <a:endParaRPr sz="7600"/>
          </a:p>
        </p:txBody>
      </p:sp>
      <p:sp>
        <p:nvSpPr>
          <p:cNvPr id="233" name="Equation"/>
          <p:cNvSpPr txBox="1"/>
          <p:nvPr/>
        </p:nvSpPr>
        <p:spPr>
          <a:xfrm>
            <a:off x="13951954" y="12396653"/>
            <a:ext cx="6709393" cy="9654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m:rPr>
                          <m:sty m:val="p"/>
                        </m:rPr>
                        <a:rPr xmlns:a="http://schemas.openxmlformats.org/drawingml/2006/main" sz="3500" i="1">
                          <a:solidFill>
                            <a:srgbClr val="000000"/>
                          </a:solidFill>
                          <a:latin typeface="Cambria Math" panose="02040503050406030204" pitchFamily="18" charset="0"/>
                        </a:rPr>
                        <m:t>Ω</m:t>
                      </m:r>
                    </m:e>
                    <m:sub>
                      <m:r>
                        <a:rPr xmlns:a="http://schemas.openxmlformats.org/drawingml/2006/main" sz="3500" i="1">
                          <a:solidFill>
                            <a:srgbClr val="000000"/>
                          </a:solidFill>
                          <a:latin typeface="Cambria Math" panose="02040503050406030204" pitchFamily="18" charset="0"/>
                        </a:rPr>
                        <m:t>a</m:t>
                      </m:r>
                    </m:sub>
                  </m:sSub>
                  <m:r>
                    <a:rPr xmlns:a="http://schemas.openxmlformats.org/drawingml/2006/main" sz="3500" i="1">
                      <a:solidFill>
                        <a:srgbClr val="000000"/>
                      </a:solidFill>
                      <a:latin typeface="Cambria Math" panose="02040503050406030204" pitchFamily="18" charset="0"/>
                    </a:rPr>
                    <m:t>∼</m:t>
                  </m:r>
                  <m:r>
                    <a:rPr xmlns:a="http://schemas.openxmlformats.org/drawingml/2006/main" sz="3500" i="1">
                      <a:solidFill>
                        <a:srgbClr val="000000"/>
                      </a:solidFill>
                      <a:latin typeface="Cambria Math" panose="02040503050406030204" pitchFamily="18" charset="0"/>
                    </a:rPr>
                    <m:t>0.1</m:t>
                  </m:r>
                  <m:r>
                    <a:rPr xmlns:a="http://schemas.openxmlformats.org/drawingml/2006/main" sz="3500" i="1">
                      <a:solidFill>
                        <a:srgbClr val="000000"/>
                      </a:solidFill>
                      <a:latin typeface="Cambria Math" panose="02040503050406030204" pitchFamily="18" charset="0"/>
                    </a:rPr>
                    <m:t>(</m:t>
                  </m:r>
                  <m:f>
                    <m:fPr>
                      <m:ctrlPr>
                        <a:rPr xmlns:a="http://schemas.openxmlformats.org/drawingml/2006/main" sz="3500" i="1">
                          <a:solidFill>
                            <a:srgbClr val="000000"/>
                          </a:solidFill>
                          <a:latin typeface="Cambria Math" panose="02040503050406030204" pitchFamily="18" charset="0"/>
                        </a:rPr>
                      </m:ctrlPr>
                      <m:type m:val="bar"/>
                    </m:fPr>
                    <m:num>
                      <m:r>
                        <a:rPr xmlns:a="http://schemas.openxmlformats.org/drawingml/2006/main" sz="3500" i="1">
                          <a:solidFill>
                            <a:srgbClr val="000000"/>
                          </a:solidFill>
                          <a:latin typeface="Cambria Math" panose="02040503050406030204" pitchFamily="18" charset="0"/>
                        </a:rPr>
                        <m:t>f</m:t>
                      </m:r>
                    </m:num>
                    <m:den>
                      <m:sSup>
                        <m:e>
                          <m:r>
                            <a:rPr xmlns:a="http://schemas.openxmlformats.org/drawingml/2006/main" sz="3500" i="1">
                              <a:solidFill>
                                <a:srgbClr val="000000"/>
                              </a:solidFill>
                              <a:latin typeface="Cambria Math" panose="02040503050406030204" pitchFamily="18" charset="0"/>
                            </a:rPr>
                            <m:t>10</m:t>
                          </m:r>
                        </m:e>
                        <m:sup>
                          <m:r>
                            <a:rPr xmlns:a="http://schemas.openxmlformats.org/drawingml/2006/main" sz="3500" i="1">
                              <a:solidFill>
                                <a:srgbClr val="000000"/>
                              </a:solidFill>
                              <a:latin typeface="Cambria Math" panose="02040503050406030204" pitchFamily="18" charset="0"/>
                            </a:rPr>
                            <m:t>17</m:t>
                          </m:r>
                        </m:sup>
                      </m:sSup>
                      <m:r>
                        <m:rPr>
                          <m:sty m:val="p"/>
                        </m:rPr>
                        <a:rPr xmlns:a="http://schemas.openxmlformats.org/drawingml/2006/main" sz="3500" i="1">
                          <a:solidFill>
                            <a:srgbClr val="000000"/>
                          </a:solidFill>
                          <a:latin typeface="Cambria Math" panose="02040503050406030204" pitchFamily="18" charset="0"/>
                        </a:rPr>
                        <m:t>GeV</m:t>
                      </m:r>
                    </m:den>
                  </m:f>
                  <m:sSup>
                    <m:e>
                      <m:r>
                        <a:rPr xmlns:a="http://schemas.openxmlformats.org/drawingml/2006/main" sz="3500" i="1">
                          <a:solidFill>
                            <a:srgbClr val="000000"/>
                          </a:solidFill>
                          <a:latin typeface="Cambria Math" panose="02040503050406030204" pitchFamily="18" charset="0"/>
                        </a:rPr>
                        <m:t>)</m:t>
                      </m:r>
                    </m:e>
                    <m:sup>
                      <m:r>
                        <a:rPr xmlns:a="http://schemas.openxmlformats.org/drawingml/2006/main" sz="3500" i="1">
                          <a:solidFill>
                            <a:srgbClr val="000000"/>
                          </a:solidFill>
                          <a:latin typeface="Cambria Math" panose="02040503050406030204" pitchFamily="18" charset="0"/>
                        </a:rPr>
                        <m:t>2</m:t>
                      </m:r>
                    </m:sup>
                  </m:sSup>
                  <m:r>
                    <a:rPr xmlns:a="http://schemas.openxmlformats.org/drawingml/2006/main" sz="3500" i="1">
                      <a:solidFill>
                        <a:srgbClr val="000000"/>
                      </a:solidFill>
                      <a:latin typeface="Cambria Math" panose="02040503050406030204" pitchFamily="18" charset="0"/>
                    </a:rPr>
                    <m:t>(</m:t>
                  </m:r>
                  <m:f>
                    <m:fPr>
                      <m:ctrlPr>
                        <a:rPr xmlns:a="http://schemas.openxmlformats.org/drawingml/2006/main" sz="3500" i="1">
                          <a:solidFill>
                            <a:srgbClr val="000000"/>
                          </a:solidFill>
                          <a:latin typeface="Cambria Math" panose="02040503050406030204" pitchFamily="18" charset="0"/>
                        </a:rPr>
                      </m:ctrlPr>
                      <m:type m:val="bar"/>
                    </m:fPr>
                    <m:num>
                      <m:sSub>
                        <m:e>
                          <m:r>
                            <a:rPr xmlns:a="http://schemas.openxmlformats.org/drawingml/2006/main" sz="3500" i="1">
                              <a:solidFill>
                                <a:srgbClr val="000000"/>
                              </a:solidFill>
                              <a:latin typeface="Cambria Math" panose="02040503050406030204" pitchFamily="18" charset="0"/>
                            </a:rPr>
                            <m:t>m</m:t>
                          </m:r>
                        </m:e>
                        <m:sub>
                          <m:r>
                            <a:rPr xmlns:a="http://schemas.openxmlformats.org/drawingml/2006/main" sz="3500" i="1">
                              <a:solidFill>
                                <a:srgbClr val="000000"/>
                              </a:solidFill>
                              <a:latin typeface="Cambria Math" panose="02040503050406030204" pitchFamily="18" charset="0"/>
                            </a:rPr>
                            <m:t>a</m:t>
                          </m:r>
                        </m:sub>
                      </m:sSub>
                    </m:num>
                    <m:den>
                      <m:sSup>
                        <m:e>
                          <m:r>
                            <a:rPr xmlns:a="http://schemas.openxmlformats.org/drawingml/2006/main" sz="3500" i="1">
                              <a:solidFill>
                                <a:srgbClr val="000000"/>
                              </a:solidFill>
                              <a:latin typeface="Cambria Math" panose="02040503050406030204" pitchFamily="18" charset="0"/>
                            </a:rPr>
                            <m:t>10</m:t>
                          </m:r>
                        </m:e>
                        <m:sup>
                          <m:r>
                            <a:rPr xmlns:a="http://schemas.openxmlformats.org/drawingml/2006/main" sz="3500" i="1">
                              <a:solidFill>
                                <a:srgbClr val="000000"/>
                              </a:solidFill>
                              <a:latin typeface="Cambria Math" panose="02040503050406030204" pitchFamily="18" charset="0"/>
                            </a:rPr>
                            <m:t>-</m:t>
                          </m:r>
                          <m:r>
                            <a:rPr xmlns:a="http://schemas.openxmlformats.org/drawingml/2006/main" sz="3500" i="1">
                              <a:solidFill>
                                <a:srgbClr val="000000"/>
                              </a:solidFill>
                              <a:latin typeface="Cambria Math" panose="02040503050406030204" pitchFamily="18" charset="0"/>
                            </a:rPr>
                            <m:t>22</m:t>
                          </m:r>
                        </m:sup>
                      </m:sSup>
                      <m:r>
                        <m:rPr>
                          <m:sty m:val="p"/>
                        </m:rPr>
                        <a:rPr xmlns:a="http://schemas.openxmlformats.org/drawingml/2006/main" sz="3500" i="1">
                          <a:solidFill>
                            <a:srgbClr val="000000"/>
                          </a:solidFill>
                          <a:latin typeface="Cambria Math" panose="02040503050406030204" pitchFamily="18" charset="0"/>
                        </a:rPr>
                        <m:t>eV</m:t>
                      </m:r>
                    </m:den>
                  </m:f>
                  <m:sSup>
                    <m:e>
                      <m:r>
                        <a:rPr xmlns:a="http://schemas.openxmlformats.org/drawingml/2006/main" sz="3500" i="1">
                          <a:solidFill>
                            <a:srgbClr val="000000"/>
                          </a:solidFill>
                          <a:latin typeface="Cambria Math" panose="02040503050406030204" pitchFamily="18" charset="0"/>
                        </a:rPr>
                        <m:t>)</m:t>
                      </m:r>
                    </m:e>
                    <m:sup>
                      <m:f>
                        <m:fPr>
                          <m:ctrlPr>
                            <a:rPr xmlns:a="http://schemas.openxmlformats.org/drawingml/2006/main" sz="3500" i="1">
                              <a:solidFill>
                                <a:srgbClr val="000000"/>
                              </a:solidFill>
                              <a:latin typeface="Cambria Math" panose="02040503050406030204" pitchFamily="18" charset="0"/>
                            </a:rPr>
                          </m:ctrlPr>
                          <m:type m:val="lin"/>
                        </m:fPr>
                        <m:num>
                          <m:r>
                            <a:rPr xmlns:a="http://schemas.openxmlformats.org/drawingml/2006/main" sz="3500" i="1">
                              <a:solidFill>
                                <a:srgbClr val="000000"/>
                              </a:solidFill>
                              <a:latin typeface="Cambria Math" panose="02040503050406030204" pitchFamily="18" charset="0"/>
                            </a:rPr>
                            <m:t>1</m:t>
                          </m:r>
                        </m:num>
                        <m:den>
                          <m:r>
                            <a:rPr xmlns:a="http://schemas.openxmlformats.org/drawingml/2006/main" sz="3500" i="1">
                              <a:solidFill>
                                <a:srgbClr val="000000"/>
                              </a:solidFill>
                              <a:latin typeface="Cambria Math" panose="02040503050406030204" pitchFamily="18" charset="0"/>
                            </a:rPr>
                            <m:t>2</m:t>
                          </m:r>
                        </m:den>
                      </m:f>
                    </m:sup>
                  </m:sSup>
                </m:oMath>
              </m:oMathPara>
            </a14:m>
            <a:endParaRPr sz="3500"/>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Fuzzy dark matter"/>
          <p:cNvSpPr txBox="1"/>
          <p:nvPr>
            <p:ph type="title" idx="4294967295"/>
          </p:nvPr>
        </p:nvSpPr>
        <p:spPr>
          <a:prstGeom prst="rect">
            <a:avLst/>
          </a:prstGeom>
        </p:spPr>
        <p:txBody>
          <a:bodyPr/>
          <a:lstStyle/>
          <a:p>
            <a:pPr/>
            <a:r>
              <a:t>Fuzzy dark matter</a:t>
            </a:r>
          </a:p>
        </p:txBody>
      </p:sp>
      <p:grpSp>
        <p:nvGrpSpPr>
          <p:cNvPr id="238" name="Screen Shot 2024-11-02 at 15.34.37.png"/>
          <p:cNvGrpSpPr/>
          <p:nvPr/>
        </p:nvGrpSpPr>
        <p:grpSpPr>
          <a:xfrm>
            <a:off x="12417242" y="2833603"/>
            <a:ext cx="10756901" cy="4051301"/>
            <a:chOff x="0" y="0"/>
            <a:chExt cx="10756900" cy="4051300"/>
          </a:xfrm>
        </p:grpSpPr>
        <p:pic>
          <p:nvPicPr>
            <p:cNvPr id="237" name="Screen Shot 2024-11-02 at 15.34.37.png" descr="Screen Shot 2024-11-02 at 15.34.37.png"/>
            <p:cNvPicPr>
              <a:picLocks noChangeAspect="1"/>
            </p:cNvPicPr>
            <p:nvPr/>
          </p:nvPicPr>
          <p:blipFill>
            <a:blip r:embed="rId2">
              <a:extLst/>
            </a:blip>
            <a:stretch>
              <a:fillRect/>
            </a:stretch>
          </p:blipFill>
          <p:spPr>
            <a:xfrm>
              <a:off x="50800" y="50800"/>
              <a:ext cx="10655300" cy="3949700"/>
            </a:xfrm>
            <a:prstGeom prst="rect">
              <a:avLst/>
            </a:prstGeom>
            <a:ln>
              <a:noFill/>
            </a:ln>
            <a:effectLst/>
          </p:spPr>
        </p:pic>
        <p:pic>
          <p:nvPicPr>
            <p:cNvPr id="236" name="Screen Shot 2024-11-02 at 15.34.37.png" descr="Screen Shot 2024-11-02 at 15.34.37.png"/>
            <p:cNvPicPr>
              <a:picLocks noChangeAspect="0"/>
            </p:cNvPicPr>
            <p:nvPr/>
          </p:nvPicPr>
          <p:blipFill>
            <a:blip r:embed="rId3">
              <a:extLst/>
            </a:blip>
            <a:stretch>
              <a:fillRect/>
            </a:stretch>
          </p:blipFill>
          <p:spPr>
            <a:xfrm>
              <a:off x="0" y="0"/>
              <a:ext cx="10756900" cy="4051300"/>
            </a:xfrm>
            <a:prstGeom prst="rect">
              <a:avLst/>
            </a:prstGeom>
            <a:effectLst/>
          </p:spPr>
        </p:pic>
      </p:grpSp>
      <p:grpSp>
        <p:nvGrpSpPr>
          <p:cNvPr id="241" name="Screen Shot 2024-11-02 at 15.36.52.png"/>
          <p:cNvGrpSpPr/>
          <p:nvPr/>
        </p:nvGrpSpPr>
        <p:grpSpPr>
          <a:xfrm>
            <a:off x="1189390" y="7848709"/>
            <a:ext cx="7518108" cy="2026737"/>
            <a:chOff x="0" y="0"/>
            <a:chExt cx="7518106" cy="2026735"/>
          </a:xfrm>
        </p:grpSpPr>
        <p:pic>
          <p:nvPicPr>
            <p:cNvPr id="240" name="Screen Shot 2024-11-02 at 15.36.52.png" descr="Screen Shot 2024-11-02 at 15.36.52.png"/>
            <p:cNvPicPr>
              <a:picLocks noChangeAspect="1"/>
            </p:cNvPicPr>
            <p:nvPr/>
          </p:nvPicPr>
          <p:blipFill>
            <a:blip r:embed="rId4">
              <a:extLst/>
            </a:blip>
            <a:stretch>
              <a:fillRect/>
            </a:stretch>
          </p:blipFill>
          <p:spPr>
            <a:xfrm>
              <a:off x="50800" y="50800"/>
              <a:ext cx="7416507" cy="1925136"/>
            </a:xfrm>
            <a:prstGeom prst="rect">
              <a:avLst/>
            </a:prstGeom>
            <a:ln>
              <a:noFill/>
            </a:ln>
            <a:effectLst/>
          </p:spPr>
        </p:pic>
        <p:pic>
          <p:nvPicPr>
            <p:cNvPr id="239" name="Screen Shot 2024-11-02 at 15.36.52.png" descr="Screen Shot 2024-11-02 at 15.36.52.png"/>
            <p:cNvPicPr>
              <a:picLocks noChangeAspect="0"/>
            </p:cNvPicPr>
            <p:nvPr/>
          </p:nvPicPr>
          <p:blipFill>
            <a:blip r:embed="rId5">
              <a:extLst/>
            </a:blip>
            <a:stretch>
              <a:fillRect/>
            </a:stretch>
          </p:blipFill>
          <p:spPr>
            <a:xfrm>
              <a:off x="0" y="0"/>
              <a:ext cx="7518107" cy="2026736"/>
            </a:xfrm>
            <a:prstGeom prst="rect">
              <a:avLst/>
            </a:prstGeom>
            <a:effectLst/>
          </p:spPr>
        </p:pic>
      </p:grpSp>
      <p:grpSp>
        <p:nvGrpSpPr>
          <p:cNvPr id="244" name="Screen Shot 2024-11-02 at 15.37.15.png"/>
          <p:cNvGrpSpPr/>
          <p:nvPr/>
        </p:nvGrpSpPr>
        <p:grpSpPr>
          <a:xfrm>
            <a:off x="1261326" y="10459087"/>
            <a:ext cx="7518108" cy="1779145"/>
            <a:chOff x="0" y="0"/>
            <a:chExt cx="7518106" cy="1779143"/>
          </a:xfrm>
        </p:grpSpPr>
        <p:pic>
          <p:nvPicPr>
            <p:cNvPr id="243" name="Screen Shot 2024-11-02 at 15.37.15.png" descr="Screen Shot 2024-11-02 at 15.37.15.png"/>
            <p:cNvPicPr>
              <a:picLocks noChangeAspect="1"/>
            </p:cNvPicPr>
            <p:nvPr/>
          </p:nvPicPr>
          <p:blipFill>
            <a:blip r:embed="rId6">
              <a:extLst/>
            </a:blip>
            <a:stretch>
              <a:fillRect/>
            </a:stretch>
          </p:blipFill>
          <p:spPr>
            <a:xfrm>
              <a:off x="50800" y="50800"/>
              <a:ext cx="7416507" cy="1677544"/>
            </a:xfrm>
            <a:prstGeom prst="rect">
              <a:avLst/>
            </a:prstGeom>
            <a:ln>
              <a:noFill/>
            </a:ln>
            <a:effectLst/>
          </p:spPr>
        </p:pic>
        <p:pic>
          <p:nvPicPr>
            <p:cNvPr id="242" name="Screen Shot 2024-11-02 at 15.37.15.png" descr="Screen Shot 2024-11-02 at 15.37.15.png"/>
            <p:cNvPicPr>
              <a:picLocks noChangeAspect="0"/>
            </p:cNvPicPr>
            <p:nvPr/>
          </p:nvPicPr>
          <p:blipFill>
            <a:blip r:embed="rId7">
              <a:extLst/>
            </a:blip>
            <a:stretch>
              <a:fillRect/>
            </a:stretch>
          </p:blipFill>
          <p:spPr>
            <a:xfrm>
              <a:off x="0" y="0"/>
              <a:ext cx="7518107" cy="1779144"/>
            </a:xfrm>
            <a:prstGeom prst="rect">
              <a:avLst/>
            </a:prstGeom>
            <a:effectLst/>
          </p:spPr>
        </p:pic>
      </p:grpSp>
      <p:sp>
        <p:nvSpPr>
          <p:cNvPr id="245" name="Motivations…"/>
          <p:cNvSpPr txBox="1"/>
          <p:nvPr/>
        </p:nvSpPr>
        <p:spPr>
          <a:xfrm>
            <a:off x="9431134" y="7076906"/>
            <a:ext cx="14547661" cy="18794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t>Motivations</a:t>
            </a:r>
          </a:p>
          <a:p>
            <a:pPr/>
          </a:p>
          <a:p>
            <a:pPr>
              <a:defRPr sz="3500"/>
            </a:pPr>
            <a:r>
              <a:t>1) Small-scales problems of LCDM (for example Cusp/core problem)</a:t>
            </a:r>
          </a:p>
        </p:txBody>
      </p:sp>
      <p:sp>
        <p:nvSpPr>
          <p:cNvPr id="246" name="2) Easy to produce the right abundance via the misalignment mechanism"/>
          <p:cNvSpPr txBox="1"/>
          <p:nvPr/>
        </p:nvSpPr>
        <p:spPr>
          <a:xfrm>
            <a:off x="8322767" y="9148316"/>
            <a:ext cx="15205409" cy="11809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500"/>
            </a:lvl1pPr>
          </a:lstStyle>
          <a:p>
            <a:pPr/>
            <a:r>
              <a:t>2) Easy to produce the right abundance via the misalignment mechanism</a:t>
            </a:r>
          </a:p>
        </p:txBody>
      </p:sp>
      <p:pic>
        <p:nvPicPr>
          <p:cNvPr id="247" name="Screen Shot 2024-11-02 at 18.12.59.png" descr="Screen Shot 2024-11-02 at 18.12.59.png"/>
          <p:cNvPicPr>
            <a:picLocks noChangeAspect="1"/>
          </p:cNvPicPr>
          <p:nvPr/>
        </p:nvPicPr>
        <p:blipFill>
          <a:blip r:embed="rId8">
            <a:extLst/>
          </a:blip>
          <a:stretch>
            <a:fillRect/>
          </a:stretch>
        </p:blipFill>
        <p:spPr>
          <a:xfrm>
            <a:off x="9526744" y="11006156"/>
            <a:ext cx="14356441" cy="1051122"/>
          </a:xfrm>
          <a:prstGeom prst="rect">
            <a:avLst/>
          </a:prstGeom>
          <a:ln w="12700">
            <a:miter lim="400000"/>
          </a:ln>
        </p:spPr>
      </p:pic>
      <p:sp>
        <p:nvSpPr>
          <p:cNvPr id="248" name="Rectangle"/>
          <p:cNvSpPr/>
          <p:nvPr/>
        </p:nvSpPr>
        <p:spPr>
          <a:xfrm>
            <a:off x="9650359" y="10948894"/>
            <a:ext cx="1341541" cy="415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9" name="Equation"/>
          <p:cNvSpPr txBox="1"/>
          <p:nvPr/>
        </p:nvSpPr>
        <p:spPr>
          <a:xfrm>
            <a:off x="1077384" y="3957157"/>
            <a:ext cx="8467411" cy="8387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7600" i="1">
                      <a:solidFill>
                        <a:srgbClr val="000000"/>
                      </a:solidFill>
                      <a:latin typeface="Cambria Math" panose="02040503050406030204" pitchFamily="18" charset="0"/>
                    </a:rPr>
                    <m:t>m</m:t>
                  </m:r>
                  <m:r>
                    <a:rPr xmlns:a="http://schemas.openxmlformats.org/drawingml/2006/main" sz="7600" i="1">
                      <a:solidFill>
                        <a:srgbClr val="000000"/>
                      </a:solidFill>
                      <a:latin typeface="Cambria Math" panose="02040503050406030204" pitchFamily="18" charset="0"/>
                    </a:rPr>
                    <m:t>∼</m:t>
                  </m:r>
                  <m:sSup>
                    <m:e>
                      <m:r>
                        <a:rPr xmlns:a="http://schemas.openxmlformats.org/drawingml/2006/main" sz="7600" i="1">
                          <a:solidFill>
                            <a:srgbClr val="000000"/>
                          </a:solidFill>
                          <a:latin typeface="Cambria Math" panose="02040503050406030204" pitchFamily="18" charset="0"/>
                        </a:rPr>
                        <m:t>10</m:t>
                      </m:r>
                    </m:e>
                    <m:sup>
                      <m:r>
                        <a:rPr xmlns:a="http://schemas.openxmlformats.org/drawingml/2006/main" sz="7600" i="1">
                          <a:solidFill>
                            <a:srgbClr val="000000"/>
                          </a:solidFill>
                          <a:latin typeface="Cambria Math" panose="02040503050406030204" pitchFamily="18" charset="0"/>
                        </a:rPr>
                        <m:t>-</m:t>
                      </m:r>
                      <m:r>
                        <a:rPr xmlns:a="http://schemas.openxmlformats.org/drawingml/2006/main" sz="7600" i="1">
                          <a:solidFill>
                            <a:srgbClr val="000000"/>
                          </a:solidFill>
                          <a:latin typeface="Cambria Math" panose="02040503050406030204" pitchFamily="18" charset="0"/>
                        </a:rPr>
                        <m:t>22</m:t>
                      </m:r>
                    </m:sup>
                  </m:sSup>
                  <m:r>
                    <a:rPr xmlns:a="http://schemas.openxmlformats.org/drawingml/2006/main" sz="7600" i="1">
                      <a:solidFill>
                        <a:srgbClr val="000000"/>
                      </a:solidFill>
                      <a:latin typeface="Cambria Math" panose="02040503050406030204" pitchFamily="18" charset="0"/>
                    </a:rPr>
                    <m:t>-</m:t>
                  </m:r>
                  <m:sSup>
                    <m:e>
                      <m:r>
                        <a:rPr xmlns:a="http://schemas.openxmlformats.org/drawingml/2006/main" sz="7600" i="1">
                          <a:solidFill>
                            <a:srgbClr val="000000"/>
                          </a:solidFill>
                          <a:latin typeface="Cambria Math" panose="02040503050406030204" pitchFamily="18" charset="0"/>
                        </a:rPr>
                        <m:t>10</m:t>
                      </m:r>
                    </m:e>
                    <m:sup>
                      <m:r>
                        <a:rPr xmlns:a="http://schemas.openxmlformats.org/drawingml/2006/main" sz="7600" i="1">
                          <a:solidFill>
                            <a:srgbClr val="000000"/>
                          </a:solidFill>
                          <a:latin typeface="Cambria Math" panose="02040503050406030204" pitchFamily="18" charset="0"/>
                        </a:rPr>
                        <m:t>-</m:t>
                      </m:r>
                      <m:r>
                        <a:rPr xmlns:a="http://schemas.openxmlformats.org/drawingml/2006/main" sz="7600" i="1">
                          <a:solidFill>
                            <a:srgbClr val="000000"/>
                          </a:solidFill>
                          <a:latin typeface="Cambria Math" panose="02040503050406030204" pitchFamily="18" charset="0"/>
                        </a:rPr>
                        <m:t>21</m:t>
                      </m:r>
                    </m:sup>
                  </m:sSup>
                  <m:r>
                    <a:rPr xmlns:a="http://schemas.openxmlformats.org/drawingml/2006/main" sz="7600" i="1">
                      <a:solidFill>
                        <a:srgbClr val="000000"/>
                      </a:solidFill>
                      <a:latin typeface="Cambria Math" panose="02040503050406030204" pitchFamily="18" charset="0"/>
                    </a:rPr>
                    <m:t>e</m:t>
                  </m:r>
                  <m:r>
                    <a:rPr xmlns:a="http://schemas.openxmlformats.org/drawingml/2006/main" sz="7600" i="1">
                      <a:solidFill>
                        <a:srgbClr val="000000"/>
                      </a:solidFill>
                      <a:latin typeface="Cambria Math" panose="02040503050406030204" pitchFamily="18" charset="0"/>
                    </a:rPr>
                    <m:t>V</m:t>
                  </m:r>
                </m:oMath>
              </m:oMathPara>
            </a14:m>
            <a:endParaRPr sz="7600"/>
          </a:p>
        </p:txBody>
      </p:sp>
      <p:sp>
        <p:nvSpPr>
          <p:cNvPr id="250" name="Equation"/>
          <p:cNvSpPr txBox="1"/>
          <p:nvPr/>
        </p:nvSpPr>
        <p:spPr>
          <a:xfrm>
            <a:off x="13951954" y="12396653"/>
            <a:ext cx="6709393" cy="9654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m:rPr>
                          <m:sty m:val="p"/>
                        </m:rPr>
                        <a:rPr xmlns:a="http://schemas.openxmlformats.org/drawingml/2006/main" sz="3500" i="1">
                          <a:solidFill>
                            <a:srgbClr val="000000"/>
                          </a:solidFill>
                          <a:latin typeface="Cambria Math" panose="02040503050406030204" pitchFamily="18" charset="0"/>
                        </a:rPr>
                        <m:t>Ω</m:t>
                      </m:r>
                    </m:e>
                    <m:sub>
                      <m:r>
                        <a:rPr xmlns:a="http://schemas.openxmlformats.org/drawingml/2006/main" sz="3500" i="1">
                          <a:solidFill>
                            <a:srgbClr val="000000"/>
                          </a:solidFill>
                          <a:latin typeface="Cambria Math" panose="02040503050406030204" pitchFamily="18" charset="0"/>
                        </a:rPr>
                        <m:t>a</m:t>
                      </m:r>
                    </m:sub>
                  </m:sSub>
                  <m:r>
                    <a:rPr xmlns:a="http://schemas.openxmlformats.org/drawingml/2006/main" sz="3500" i="1">
                      <a:solidFill>
                        <a:srgbClr val="000000"/>
                      </a:solidFill>
                      <a:latin typeface="Cambria Math" panose="02040503050406030204" pitchFamily="18" charset="0"/>
                    </a:rPr>
                    <m:t>∼</m:t>
                  </m:r>
                  <m:r>
                    <a:rPr xmlns:a="http://schemas.openxmlformats.org/drawingml/2006/main" sz="3500" i="1">
                      <a:solidFill>
                        <a:srgbClr val="000000"/>
                      </a:solidFill>
                      <a:latin typeface="Cambria Math" panose="02040503050406030204" pitchFamily="18" charset="0"/>
                    </a:rPr>
                    <m:t>0.1</m:t>
                  </m:r>
                  <m:r>
                    <a:rPr xmlns:a="http://schemas.openxmlformats.org/drawingml/2006/main" sz="3500" i="1">
                      <a:solidFill>
                        <a:srgbClr val="000000"/>
                      </a:solidFill>
                      <a:latin typeface="Cambria Math" panose="02040503050406030204" pitchFamily="18" charset="0"/>
                    </a:rPr>
                    <m:t>(</m:t>
                  </m:r>
                  <m:f>
                    <m:fPr>
                      <m:ctrlPr>
                        <a:rPr xmlns:a="http://schemas.openxmlformats.org/drawingml/2006/main" sz="3500" i="1">
                          <a:solidFill>
                            <a:srgbClr val="000000"/>
                          </a:solidFill>
                          <a:latin typeface="Cambria Math" panose="02040503050406030204" pitchFamily="18" charset="0"/>
                        </a:rPr>
                      </m:ctrlPr>
                      <m:type m:val="bar"/>
                    </m:fPr>
                    <m:num>
                      <m:r>
                        <a:rPr xmlns:a="http://schemas.openxmlformats.org/drawingml/2006/main" sz="3500" i="1">
                          <a:solidFill>
                            <a:srgbClr val="000000"/>
                          </a:solidFill>
                          <a:latin typeface="Cambria Math" panose="02040503050406030204" pitchFamily="18" charset="0"/>
                        </a:rPr>
                        <m:t>f</m:t>
                      </m:r>
                    </m:num>
                    <m:den>
                      <m:sSup>
                        <m:e>
                          <m:r>
                            <a:rPr xmlns:a="http://schemas.openxmlformats.org/drawingml/2006/main" sz="3500" i="1">
                              <a:solidFill>
                                <a:srgbClr val="000000"/>
                              </a:solidFill>
                              <a:latin typeface="Cambria Math" panose="02040503050406030204" pitchFamily="18" charset="0"/>
                            </a:rPr>
                            <m:t>10</m:t>
                          </m:r>
                        </m:e>
                        <m:sup>
                          <m:r>
                            <a:rPr xmlns:a="http://schemas.openxmlformats.org/drawingml/2006/main" sz="3500" i="1">
                              <a:solidFill>
                                <a:srgbClr val="000000"/>
                              </a:solidFill>
                              <a:latin typeface="Cambria Math" panose="02040503050406030204" pitchFamily="18" charset="0"/>
                            </a:rPr>
                            <m:t>17</m:t>
                          </m:r>
                        </m:sup>
                      </m:sSup>
                      <m:r>
                        <m:rPr>
                          <m:sty m:val="p"/>
                        </m:rPr>
                        <a:rPr xmlns:a="http://schemas.openxmlformats.org/drawingml/2006/main" sz="3500" i="1">
                          <a:solidFill>
                            <a:srgbClr val="000000"/>
                          </a:solidFill>
                          <a:latin typeface="Cambria Math" panose="02040503050406030204" pitchFamily="18" charset="0"/>
                        </a:rPr>
                        <m:t>GeV</m:t>
                      </m:r>
                    </m:den>
                  </m:f>
                  <m:sSup>
                    <m:e>
                      <m:r>
                        <a:rPr xmlns:a="http://schemas.openxmlformats.org/drawingml/2006/main" sz="3500" i="1">
                          <a:solidFill>
                            <a:srgbClr val="000000"/>
                          </a:solidFill>
                          <a:latin typeface="Cambria Math" panose="02040503050406030204" pitchFamily="18" charset="0"/>
                        </a:rPr>
                        <m:t>)</m:t>
                      </m:r>
                    </m:e>
                    <m:sup>
                      <m:r>
                        <a:rPr xmlns:a="http://schemas.openxmlformats.org/drawingml/2006/main" sz="3500" i="1">
                          <a:solidFill>
                            <a:srgbClr val="000000"/>
                          </a:solidFill>
                          <a:latin typeface="Cambria Math" panose="02040503050406030204" pitchFamily="18" charset="0"/>
                        </a:rPr>
                        <m:t>2</m:t>
                      </m:r>
                    </m:sup>
                  </m:sSup>
                  <m:r>
                    <a:rPr xmlns:a="http://schemas.openxmlformats.org/drawingml/2006/main" sz="3500" i="1">
                      <a:solidFill>
                        <a:srgbClr val="000000"/>
                      </a:solidFill>
                      <a:latin typeface="Cambria Math" panose="02040503050406030204" pitchFamily="18" charset="0"/>
                    </a:rPr>
                    <m:t>(</m:t>
                  </m:r>
                  <m:f>
                    <m:fPr>
                      <m:ctrlPr>
                        <a:rPr xmlns:a="http://schemas.openxmlformats.org/drawingml/2006/main" sz="3500" i="1">
                          <a:solidFill>
                            <a:srgbClr val="000000"/>
                          </a:solidFill>
                          <a:latin typeface="Cambria Math" panose="02040503050406030204" pitchFamily="18" charset="0"/>
                        </a:rPr>
                      </m:ctrlPr>
                      <m:type m:val="bar"/>
                    </m:fPr>
                    <m:num>
                      <m:sSub>
                        <m:e>
                          <m:r>
                            <a:rPr xmlns:a="http://schemas.openxmlformats.org/drawingml/2006/main" sz="3500" i="1">
                              <a:solidFill>
                                <a:srgbClr val="000000"/>
                              </a:solidFill>
                              <a:latin typeface="Cambria Math" panose="02040503050406030204" pitchFamily="18" charset="0"/>
                            </a:rPr>
                            <m:t>m</m:t>
                          </m:r>
                        </m:e>
                        <m:sub>
                          <m:r>
                            <a:rPr xmlns:a="http://schemas.openxmlformats.org/drawingml/2006/main" sz="3500" i="1">
                              <a:solidFill>
                                <a:srgbClr val="000000"/>
                              </a:solidFill>
                              <a:latin typeface="Cambria Math" panose="02040503050406030204" pitchFamily="18" charset="0"/>
                            </a:rPr>
                            <m:t>a</m:t>
                          </m:r>
                        </m:sub>
                      </m:sSub>
                    </m:num>
                    <m:den>
                      <m:sSup>
                        <m:e>
                          <m:r>
                            <a:rPr xmlns:a="http://schemas.openxmlformats.org/drawingml/2006/main" sz="3500" i="1">
                              <a:solidFill>
                                <a:srgbClr val="000000"/>
                              </a:solidFill>
                              <a:latin typeface="Cambria Math" panose="02040503050406030204" pitchFamily="18" charset="0"/>
                            </a:rPr>
                            <m:t>10</m:t>
                          </m:r>
                        </m:e>
                        <m:sup>
                          <m:r>
                            <a:rPr xmlns:a="http://schemas.openxmlformats.org/drawingml/2006/main" sz="3500" i="1">
                              <a:solidFill>
                                <a:srgbClr val="000000"/>
                              </a:solidFill>
                              <a:latin typeface="Cambria Math" panose="02040503050406030204" pitchFamily="18" charset="0"/>
                            </a:rPr>
                            <m:t>-</m:t>
                          </m:r>
                          <m:r>
                            <a:rPr xmlns:a="http://schemas.openxmlformats.org/drawingml/2006/main" sz="3500" i="1">
                              <a:solidFill>
                                <a:srgbClr val="000000"/>
                              </a:solidFill>
                              <a:latin typeface="Cambria Math" panose="02040503050406030204" pitchFamily="18" charset="0"/>
                            </a:rPr>
                            <m:t>22</m:t>
                          </m:r>
                        </m:sup>
                      </m:sSup>
                      <m:r>
                        <m:rPr>
                          <m:sty m:val="p"/>
                        </m:rPr>
                        <a:rPr xmlns:a="http://schemas.openxmlformats.org/drawingml/2006/main" sz="3500" i="1">
                          <a:solidFill>
                            <a:srgbClr val="000000"/>
                          </a:solidFill>
                          <a:latin typeface="Cambria Math" panose="02040503050406030204" pitchFamily="18" charset="0"/>
                        </a:rPr>
                        <m:t>eV</m:t>
                      </m:r>
                    </m:den>
                  </m:f>
                  <m:sSup>
                    <m:e>
                      <m:r>
                        <a:rPr xmlns:a="http://schemas.openxmlformats.org/drawingml/2006/main" sz="3500" i="1">
                          <a:solidFill>
                            <a:srgbClr val="000000"/>
                          </a:solidFill>
                          <a:latin typeface="Cambria Math" panose="02040503050406030204" pitchFamily="18" charset="0"/>
                        </a:rPr>
                        <m:t>)</m:t>
                      </m:r>
                    </m:e>
                    <m:sup>
                      <m:f>
                        <m:fPr>
                          <m:ctrlPr>
                            <a:rPr xmlns:a="http://schemas.openxmlformats.org/drawingml/2006/main" sz="3500" i="1">
                              <a:solidFill>
                                <a:srgbClr val="000000"/>
                              </a:solidFill>
                              <a:latin typeface="Cambria Math" panose="02040503050406030204" pitchFamily="18" charset="0"/>
                            </a:rPr>
                          </m:ctrlPr>
                          <m:type m:val="lin"/>
                        </m:fPr>
                        <m:num>
                          <m:r>
                            <a:rPr xmlns:a="http://schemas.openxmlformats.org/drawingml/2006/main" sz="3500" i="1">
                              <a:solidFill>
                                <a:srgbClr val="000000"/>
                              </a:solidFill>
                              <a:latin typeface="Cambria Math" panose="02040503050406030204" pitchFamily="18" charset="0"/>
                            </a:rPr>
                            <m:t>1</m:t>
                          </m:r>
                        </m:num>
                        <m:den>
                          <m:r>
                            <a:rPr xmlns:a="http://schemas.openxmlformats.org/drawingml/2006/main" sz="3500" i="1">
                              <a:solidFill>
                                <a:srgbClr val="000000"/>
                              </a:solidFill>
                              <a:latin typeface="Cambria Math" panose="02040503050406030204" pitchFamily="18" charset="0"/>
                            </a:rPr>
                            <m:t>2</m:t>
                          </m:r>
                        </m:den>
                      </m:f>
                    </m:sup>
                  </m:sSup>
                </m:oMath>
              </m:oMathPara>
            </a14:m>
            <a:endParaRPr sz="3500"/>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Screen Shot 2024-11-02 at 18.17.59.png" descr="Screen Shot 2024-11-02 at 18.17.59.png"/>
          <p:cNvPicPr>
            <a:picLocks noChangeAspect="1"/>
          </p:cNvPicPr>
          <p:nvPr/>
        </p:nvPicPr>
        <p:blipFill>
          <a:blip r:embed="rId2">
            <a:extLst/>
          </a:blip>
          <a:stretch>
            <a:fillRect/>
          </a:stretch>
        </p:blipFill>
        <p:spPr>
          <a:xfrm>
            <a:off x="559086" y="2520120"/>
            <a:ext cx="9290583" cy="1601144"/>
          </a:xfrm>
          <a:prstGeom prst="rect">
            <a:avLst/>
          </a:prstGeom>
          <a:ln w="12700">
            <a:miter lim="400000"/>
          </a:ln>
        </p:spPr>
      </p:pic>
      <p:sp>
        <p:nvSpPr>
          <p:cNvPr id="253" name="Some numbers and figures"/>
          <p:cNvSpPr txBox="1"/>
          <p:nvPr>
            <p:ph type="title" idx="4294967295"/>
          </p:nvPr>
        </p:nvSpPr>
        <p:spPr>
          <a:xfrm>
            <a:off x="1689100" y="-134180"/>
            <a:ext cx="21005800" cy="2286001"/>
          </a:xfrm>
          <a:prstGeom prst="rect">
            <a:avLst/>
          </a:prstGeom>
        </p:spPr>
        <p:txBody>
          <a:bodyPr/>
          <a:lstStyle/>
          <a:p>
            <a:pPr/>
            <a:r>
              <a:t>Some numbers and figures</a:t>
            </a:r>
          </a:p>
        </p:txBody>
      </p:sp>
      <p:pic>
        <p:nvPicPr>
          <p:cNvPr id="254" name="Screen Shot 2024-11-02 at 18.19.04.png" descr="Screen Shot 2024-11-02 at 18.19.04.png"/>
          <p:cNvPicPr>
            <a:picLocks noChangeAspect="1"/>
          </p:cNvPicPr>
          <p:nvPr/>
        </p:nvPicPr>
        <p:blipFill>
          <a:blip r:embed="rId3">
            <a:extLst/>
          </a:blip>
          <a:stretch>
            <a:fillRect/>
          </a:stretch>
        </p:blipFill>
        <p:spPr>
          <a:xfrm>
            <a:off x="329048" y="4812047"/>
            <a:ext cx="9750660" cy="1446630"/>
          </a:xfrm>
          <a:prstGeom prst="rect">
            <a:avLst/>
          </a:prstGeom>
          <a:ln w="12700">
            <a:miter lim="400000"/>
          </a:ln>
        </p:spPr>
      </p:pic>
      <p:pic>
        <p:nvPicPr>
          <p:cNvPr id="255" name="Screen Shot 2024-11-02 at 18.19.31.png" descr="Screen Shot 2024-11-02 at 18.19.31.png"/>
          <p:cNvPicPr>
            <a:picLocks noChangeAspect="1"/>
          </p:cNvPicPr>
          <p:nvPr/>
        </p:nvPicPr>
        <p:blipFill>
          <a:blip r:embed="rId4">
            <a:extLst/>
          </a:blip>
          <a:stretch>
            <a:fillRect/>
          </a:stretch>
        </p:blipFill>
        <p:spPr>
          <a:xfrm>
            <a:off x="626586" y="7086199"/>
            <a:ext cx="8151654" cy="1418548"/>
          </a:xfrm>
          <a:prstGeom prst="rect">
            <a:avLst/>
          </a:prstGeom>
          <a:ln w="12700">
            <a:miter lim="400000"/>
          </a:ln>
        </p:spPr>
      </p:pic>
      <p:sp>
        <p:nvSpPr>
          <p:cNvPr id="256" name="H.-Y. Schive, M.-H. Liao, T.-P. Woo, S.-K. Wong, T. Chiueh, T. Broadhurst, and W.-Y. Pauchy Hwang,…"/>
          <p:cNvSpPr txBox="1"/>
          <p:nvPr/>
        </p:nvSpPr>
        <p:spPr>
          <a:xfrm>
            <a:off x="581288" y="8704759"/>
            <a:ext cx="10483434" cy="65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1800"/>
            </a:pPr>
            <a:r>
              <a:t>H.-Y. Schive, M.-H. Liao, T.-P. Woo, S.-K. Wong, T. Chiueh, T. Broadhurst, and W.-Y. Pauchy Hwang, </a:t>
            </a:r>
          </a:p>
          <a:p>
            <a:pPr algn="l">
              <a:defRPr b="0" sz="1800"/>
            </a:pPr>
            <a:r>
              <a:t>Phys. Rev. Lett., 113, 261302 (2014)</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Screen Shot 2024-11-02 at 18.17.59.png" descr="Screen Shot 2024-11-02 at 18.17.59.png"/>
          <p:cNvPicPr>
            <a:picLocks noChangeAspect="1"/>
          </p:cNvPicPr>
          <p:nvPr/>
        </p:nvPicPr>
        <p:blipFill>
          <a:blip r:embed="rId2">
            <a:extLst/>
          </a:blip>
          <a:stretch>
            <a:fillRect/>
          </a:stretch>
        </p:blipFill>
        <p:spPr>
          <a:xfrm>
            <a:off x="559086" y="2520120"/>
            <a:ext cx="9290583" cy="1601144"/>
          </a:xfrm>
          <a:prstGeom prst="rect">
            <a:avLst/>
          </a:prstGeom>
          <a:ln w="12700">
            <a:miter lim="400000"/>
          </a:ln>
        </p:spPr>
      </p:pic>
      <p:sp>
        <p:nvSpPr>
          <p:cNvPr id="259" name="Some numbers and figures"/>
          <p:cNvSpPr txBox="1"/>
          <p:nvPr>
            <p:ph type="title" idx="4294967295"/>
          </p:nvPr>
        </p:nvSpPr>
        <p:spPr>
          <a:xfrm>
            <a:off x="1689100" y="-134180"/>
            <a:ext cx="21005800" cy="2286001"/>
          </a:xfrm>
          <a:prstGeom prst="rect">
            <a:avLst/>
          </a:prstGeom>
        </p:spPr>
        <p:txBody>
          <a:bodyPr/>
          <a:lstStyle/>
          <a:p>
            <a:pPr/>
            <a:r>
              <a:t>Some numbers and figures</a:t>
            </a:r>
          </a:p>
        </p:txBody>
      </p:sp>
      <p:pic>
        <p:nvPicPr>
          <p:cNvPr id="260" name="Screen Shot 2024-11-02 at 18.19.04.png" descr="Screen Shot 2024-11-02 at 18.19.04.png"/>
          <p:cNvPicPr>
            <a:picLocks noChangeAspect="1"/>
          </p:cNvPicPr>
          <p:nvPr/>
        </p:nvPicPr>
        <p:blipFill>
          <a:blip r:embed="rId3">
            <a:extLst/>
          </a:blip>
          <a:stretch>
            <a:fillRect/>
          </a:stretch>
        </p:blipFill>
        <p:spPr>
          <a:xfrm>
            <a:off x="329048" y="4812047"/>
            <a:ext cx="9750660" cy="1446630"/>
          </a:xfrm>
          <a:prstGeom prst="rect">
            <a:avLst/>
          </a:prstGeom>
          <a:ln w="12700">
            <a:miter lim="400000"/>
          </a:ln>
        </p:spPr>
      </p:pic>
      <p:pic>
        <p:nvPicPr>
          <p:cNvPr id="261" name="Screen Shot 2024-11-02 at 18.19.31.png" descr="Screen Shot 2024-11-02 at 18.19.31.png"/>
          <p:cNvPicPr>
            <a:picLocks noChangeAspect="1"/>
          </p:cNvPicPr>
          <p:nvPr/>
        </p:nvPicPr>
        <p:blipFill>
          <a:blip r:embed="rId4">
            <a:extLst/>
          </a:blip>
          <a:stretch>
            <a:fillRect/>
          </a:stretch>
        </p:blipFill>
        <p:spPr>
          <a:xfrm>
            <a:off x="626586" y="7086199"/>
            <a:ext cx="8151654" cy="1418548"/>
          </a:xfrm>
          <a:prstGeom prst="rect">
            <a:avLst/>
          </a:prstGeom>
          <a:ln w="12700">
            <a:miter lim="400000"/>
          </a:ln>
        </p:spPr>
      </p:pic>
      <p:sp>
        <p:nvSpPr>
          <p:cNvPr id="262" name="H.-Y. Schive, M.-H. Liao, T.-P. Woo, S.-K. Wong, T. Chiueh, T. Broadhurst, and W.-Y. Pauchy Hwang,…"/>
          <p:cNvSpPr txBox="1"/>
          <p:nvPr/>
        </p:nvSpPr>
        <p:spPr>
          <a:xfrm>
            <a:off x="581288" y="8704759"/>
            <a:ext cx="10483434" cy="65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1800"/>
            </a:pPr>
            <a:r>
              <a:t>H.-Y. Schive, M.-H. Liao, T.-P. Woo, S.-K. Wong, T. Chiueh, T. Broadhurst, and W.-Y. Pauchy Hwang, </a:t>
            </a:r>
          </a:p>
          <a:p>
            <a:pPr algn="l">
              <a:defRPr b="0" sz="1800"/>
            </a:pPr>
            <a:r>
              <a:t>Phys. Rev. Lett., 113, 261302 (2014)</a:t>
            </a:r>
          </a:p>
        </p:txBody>
      </p:sp>
      <p:grpSp>
        <p:nvGrpSpPr>
          <p:cNvPr id="265" name="Screen Shot 2024-11-02 at 18.23.05.png"/>
          <p:cNvGrpSpPr/>
          <p:nvPr/>
        </p:nvGrpSpPr>
        <p:grpSpPr>
          <a:xfrm>
            <a:off x="14021156" y="2659998"/>
            <a:ext cx="8460797" cy="10847256"/>
            <a:chOff x="0" y="0"/>
            <a:chExt cx="8460795" cy="10847254"/>
          </a:xfrm>
        </p:grpSpPr>
        <p:pic>
          <p:nvPicPr>
            <p:cNvPr id="264" name="Screen Shot 2024-11-02 at 18.23.05.png" descr="Screen Shot 2024-11-02 at 18.23.05.png"/>
            <p:cNvPicPr>
              <a:picLocks noChangeAspect="1"/>
            </p:cNvPicPr>
            <p:nvPr/>
          </p:nvPicPr>
          <p:blipFill>
            <a:blip r:embed="rId5">
              <a:extLst/>
            </a:blip>
            <a:stretch>
              <a:fillRect/>
            </a:stretch>
          </p:blipFill>
          <p:spPr>
            <a:xfrm>
              <a:off x="50800" y="50800"/>
              <a:ext cx="8359196" cy="10745655"/>
            </a:xfrm>
            <a:prstGeom prst="rect">
              <a:avLst/>
            </a:prstGeom>
            <a:ln>
              <a:noFill/>
            </a:ln>
            <a:effectLst/>
          </p:spPr>
        </p:pic>
        <p:pic>
          <p:nvPicPr>
            <p:cNvPr id="263" name="Screen Shot 2024-11-02 at 18.23.05.png" descr="Screen Shot 2024-11-02 at 18.23.05.png"/>
            <p:cNvPicPr>
              <a:picLocks noChangeAspect="0"/>
            </p:cNvPicPr>
            <p:nvPr/>
          </p:nvPicPr>
          <p:blipFill>
            <a:blip r:embed="rId6">
              <a:alphaModFix amt="25613"/>
              <a:extLst/>
            </a:blip>
            <a:stretch>
              <a:fillRect/>
            </a:stretch>
          </p:blipFill>
          <p:spPr>
            <a:xfrm>
              <a:off x="0" y="0"/>
              <a:ext cx="8460796" cy="10847255"/>
            </a:xfrm>
            <a:prstGeom prst="rect">
              <a:avLst/>
            </a:prstGeom>
            <a:effectLst/>
          </p:spPr>
        </p:pic>
      </p:grpSp>
      <p:sp>
        <p:nvSpPr>
          <p:cNvPr id="266" name="Symmetrised split-step Fourier method"/>
          <p:cNvSpPr txBox="1"/>
          <p:nvPr/>
        </p:nvSpPr>
        <p:spPr>
          <a:xfrm>
            <a:off x="14186099" y="1889621"/>
            <a:ext cx="66569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a:latin typeface="Helvetica"/>
                <a:ea typeface="Helvetica"/>
                <a:cs typeface="Helvetica"/>
                <a:sym typeface="Helvetica"/>
              </a:defRPr>
            </a:lvl1pPr>
          </a:lstStyle>
          <a:p>
            <a:pPr/>
            <a:r>
              <a:t>Symmetrised split-step Fourier method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Screen Shot 2024-11-02 at 18.17.59.png" descr="Screen Shot 2024-11-02 at 18.17.59.png"/>
          <p:cNvPicPr>
            <a:picLocks noChangeAspect="1"/>
          </p:cNvPicPr>
          <p:nvPr/>
        </p:nvPicPr>
        <p:blipFill>
          <a:blip r:embed="rId2">
            <a:alphaModFix amt="49951"/>
            <a:extLst/>
          </a:blip>
          <a:stretch>
            <a:fillRect/>
          </a:stretch>
        </p:blipFill>
        <p:spPr>
          <a:xfrm>
            <a:off x="559086" y="2520120"/>
            <a:ext cx="9290583" cy="1601144"/>
          </a:xfrm>
          <a:prstGeom prst="rect">
            <a:avLst/>
          </a:prstGeom>
          <a:ln w="12700">
            <a:miter lim="400000"/>
          </a:ln>
        </p:spPr>
      </p:pic>
      <p:sp>
        <p:nvSpPr>
          <p:cNvPr id="269" name="Some numbers and figures"/>
          <p:cNvSpPr txBox="1"/>
          <p:nvPr>
            <p:ph type="title" idx="4294967295"/>
          </p:nvPr>
        </p:nvSpPr>
        <p:spPr>
          <a:xfrm>
            <a:off x="1689100" y="-134180"/>
            <a:ext cx="21005800" cy="2286001"/>
          </a:xfrm>
          <a:prstGeom prst="rect">
            <a:avLst/>
          </a:prstGeom>
        </p:spPr>
        <p:txBody>
          <a:bodyPr/>
          <a:lstStyle/>
          <a:p>
            <a:pPr/>
            <a:r>
              <a:t>Some numbers and figures</a:t>
            </a:r>
          </a:p>
        </p:txBody>
      </p:sp>
      <p:pic>
        <p:nvPicPr>
          <p:cNvPr id="270" name="Screen Shot 2024-11-02 at 18.19.04.png" descr="Screen Shot 2024-11-02 at 18.19.04.png"/>
          <p:cNvPicPr>
            <a:picLocks noChangeAspect="1"/>
          </p:cNvPicPr>
          <p:nvPr/>
        </p:nvPicPr>
        <p:blipFill>
          <a:blip r:embed="rId3">
            <a:alphaModFix amt="52696"/>
            <a:extLst/>
          </a:blip>
          <a:stretch>
            <a:fillRect/>
          </a:stretch>
        </p:blipFill>
        <p:spPr>
          <a:xfrm>
            <a:off x="329048" y="4812047"/>
            <a:ext cx="9750660" cy="1446630"/>
          </a:xfrm>
          <a:prstGeom prst="rect">
            <a:avLst/>
          </a:prstGeom>
          <a:ln w="12700">
            <a:miter lim="400000"/>
          </a:ln>
        </p:spPr>
      </p:pic>
      <p:pic>
        <p:nvPicPr>
          <p:cNvPr id="271" name="Screen Shot 2024-11-02 at 18.19.31.png" descr="Screen Shot 2024-11-02 at 18.19.31.png"/>
          <p:cNvPicPr>
            <a:picLocks noChangeAspect="1"/>
          </p:cNvPicPr>
          <p:nvPr/>
        </p:nvPicPr>
        <p:blipFill>
          <a:blip r:embed="rId4">
            <a:alphaModFix amt="56742"/>
            <a:extLst/>
          </a:blip>
          <a:stretch>
            <a:fillRect/>
          </a:stretch>
        </p:blipFill>
        <p:spPr>
          <a:xfrm>
            <a:off x="626586" y="7086199"/>
            <a:ext cx="8151654" cy="1418548"/>
          </a:xfrm>
          <a:prstGeom prst="rect">
            <a:avLst/>
          </a:prstGeom>
          <a:ln w="12700">
            <a:miter lim="400000"/>
          </a:ln>
        </p:spPr>
      </p:pic>
      <p:sp>
        <p:nvSpPr>
          <p:cNvPr id="272" name="H.-Y. Schive, M.-H. Liao, T.-P. Woo, S.-K. Wong, T. Chiueh, T. Broadhurst, and W.-Y. Pauchy Hwang,…"/>
          <p:cNvSpPr txBox="1"/>
          <p:nvPr/>
        </p:nvSpPr>
        <p:spPr>
          <a:xfrm>
            <a:off x="581288" y="8704759"/>
            <a:ext cx="10483434" cy="65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1800"/>
            </a:pPr>
            <a:r>
              <a:t>H.-Y. Schive, M.-H. Liao, T.-P. Woo, S.-K. Wong, T. Chiueh, T. Broadhurst, and W.-Y. Pauchy Hwang, </a:t>
            </a:r>
          </a:p>
          <a:p>
            <a:pPr algn="l">
              <a:defRPr b="0" sz="1800"/>
            </a:pPr>
            <a:r>
              <a:t>Phys. Rev. Lett., 113, 261302 (2014)</a:t>
            </a:r>
          </a:p>
        </p:txBody>
      </p:sp>
      <p:grpSp>
        <p:nvGrpSpPr>
          <p:cNvPr id="275" name="Screen Shot 2024-11-02 at 18.23.05.png"/>
          <p:cNvGrpSpPr/>
          <p:nvPr/>
        </p:nvGrpSpPr>
        <p:grpSpPr>
          <a:xfrm>
            <a:off x="14021156" y="2659998"/>
            <a:ext cx="8460797" cy="10847256"/>
            <a:chOff x="0" y="0"/>
            <a:chExt cx="8460795" cy="10847254"/>
          </a:xfrm>
        </p:grpSpPr>
        <p:pic>
          <p:nvPicPr>
            <p:cNvPr id="274" name="Screen Shot 2024-11-02 at 18.23.05.png" descr="Screen Shot 2024-11-02 at 18.23.05.png"/>
            <p:cNvPicPr>
              <a:picLocks noChangeAspect="1"/>
            </p:cNvPicPr>
            <p:nvPr/>
          </p:nvPicPr>
          <p:blipFill>
            <a:blip r:embed="rId5">
              <a:extLst/>
            </a:blip>
            <a:stretch>
              <a:fillRect/>
            </a:stretch>
          </p:blipFill>
          <p:spPr>
            <a:xfrm>
              <a:off x="50800" y="50800"/>
              <a:ext cx="8359196" cy="10745655"/>
            </a:xfrm>
            <a:prstGeom prst="rect">
              <a:avLst/>
            </a:prstGeom>
            <a:ln>
              <a:noFill/>
            </a:ln>
            <a:effectLst/>
          </p:spPr>
        </p:pic>
        <p:pic>
          <p:nvPicPr>
            <p:cNvPr id="273" name="Screen Shot 2024-11-02 at 18.23.05.png" descr="Screen Shot 2024-11-02 at 18.23.05.png"/>
            <p:cNvPicPr>
              <a:picLocks noChangeAspect="0"/>
            </p:cNvPicPr>
            <p:nvPr/>
          </p:nvPicPr>
          <p:blipFill>
            <a:blip r:embed="rId6">
              <a:alphaModFix amt="25613"/>
              <a:extLst/>
            </a:blip>
            <a:stretch>
              <a:fillRect/>
            </a:stretch>
          </p:blipFill>
          <p:spPr>
            <a:xfrm>
              <a:off x="0" y="0"/>
              <a:ext cx="8460796" cy="10847255"/>
            </a:xfrm>
            <a:prstGeom prst="rect">
              <a:avLst/>
            </a:prstGeom>
            <a:effectLst/>
          </p:spPr>
        </p:pic>
      </p:grpSp>
      <p:sp>
        <p:nvSpPr>
          <p:cNvPr id="276" name="Symmetrised split-step Fourier method"/>
          <p:cNvSpPr txBox="1"/>
          <p:nvPr/>
        </p:nvSpPr>
        <p:spPr>
          <a:xfrm>
            <a:off x="14186099" y="1889621"/>
            <a:ext cx="66569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a:latin typeface="Helvetica"/>
                <a:ea typeface="Helvetica"/>
                <a:cs typeface="Helvetica"/>
                <a:sym typeface="Helvetica"/>
              </a:defRPr>
            </a:lvl1pPr>
          </a:lstStyle>
          <a:p>
            <a:pPr/>
            <a:r>
              <a:t>Symmetrised split-step Fourier method</a:t>
            </a:r>
          </a:p>
        </p:txBody>
      </p:sp>
      <p:pic>
        <p:nvPicPr>
          <p:cNvPr id="277" name="density_squared_evolution_log.gif" descr="density_squared_evolution_log.gif"/>
          <p:cNvPicPr>
            <a:picLocks noChangeAspect="0"/>
          </p:cNvPicPr>
          <p:nvPr/>
        </p:nvPicPr>
        <p:blipFill>
          <a:blip r:embed="rId7">
            <a:extLst/>
          </a:blip>
          <a:stretch>
            <a:fillRect/>
          </a:stretch>
        </p:blipFill>
        <p:spPr>
          <a:xfrm>
            <a:off x="2466771" y="2260841"/>
            <a:ext cx="9093665" cy="7389885"/>
          </a:xfrm>
          <a:prstGeom prst="rect">
            <a:avLst/>
          </a:prstGeom>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density_squared_evolution_log.gif" descr="density_squared_evolution_log.gif"/>
          <p:cNvPicPr>
            <a:picLocks noChangeAspect="0"/>
          </p:cNvPicPr>
          <p:nvPr/>
        </p:nvPicPr>
        <p:blipFill>
          <a:blip r:embed="rId2">
            <a:extLst/>
          </a:blip>
          <a:stretch>
            <a:fillRect/>
          </a:stretch>
        </p:blipFill>
        <p:spPr>
          <a:xfrm>
            <a:off x="2466771" y="2197341"/>
            <a:ext cx="9093665" cy="7389885"/>
          </a:xfrm>
          <a:prstGeom prst="rect">
            <a:avLst/>
          </a:prstGeom>
        </p:spPr>
      </p:pic>
      <p:pic>
        <p:nvPicPr>
          <p:cNvPr id="280" name="Screen Shot 2024-11-02 at 18.17.59.png" descr="Screen Shot 2024-11-02 at 18.17.59.png"/>
          <p:cNvPicPr>
            <a:picLocks noChangeAspect="1"/>
          </p:cNvPicPr>
          <p:nvPr/>
        </p:nvPicPr>
        <p:blipFill>
          <a:blip r:embed="rId3">
            <a:alphaModFix amt="16675"/>
            <a:extLst/>
          </a:blip>
          <a:stretch>
            <a:fillRect/>
          </a:stretch>
        </p:blipFill>
        <p:spPr>
          <a:xfrm>
            <a:off x="559086" y="2520120"/>
            <a:ext cx="9290583" cy="1601144"/>
          </a:xfrm>
          <a:prstGeom prst="rect">
            <a:avLst/>
          </a:prstGeom>
          <a:ln w="12700">
            <a:miter lim="400000"/>
          </a:ln>
        </p:spPr>
      </p:pic>
      <p:sp>
        <p:nvSpPr>
          <p:cNvPr id="281" name="Some numbers and figures"/>
          <p:cNvSpPr txBox="1"/>
          <p:nvPr>
            <p:ph type="title" idx="4294967295"/>
          </p:nvPr>
        </p:nvSpPr>
        <p:spPr>
          <a:xfrm>
            <a:off x="1689100" y="-134180"/>
            <a:ext cx="21005800" cy="2286001"/>
          </a:xfrm>
          <a:prstGeom prst="rect">
            <a:avLst/>
          </a:prstGeom>
        </p:spPr>
        <p:txBody>
          <a:bodyPr/>
          <a:lstStyle/>
          <a:p>
            <a:pPr/>
            <a:r>
              <a:t>Some numbers and figures</a:t>
            </a:r>
          </a:p>
        </p:txBody>
      </p:sp>
      <p:pic>
        <p:nvPicPr>
          <p:cNvPr id="282" name="Screen Shot 2024-11-02 at 18.19.04.png" descr="Screen Shot 2024-11-02 at 18.19.04.png"/>
          <p:cNvPicPr>
            <a:picLocks noChangeAspect="1"/>
          </p:cNvPicPr>
          <p:nvPr/>
        </p:nvPicPr>
        <p:blipFill>
          <a:blip r:embed="rId4">
            <a:alphaModFix amt="11258"/>
            <a:extLst/>
          </a:blip>
          <a:stretch>
            <a:fillRect/>
          </a:stretch>
        </p:blipFill>
        <p:spPr>
          <a:xfrm>
            <a:off x="329048" y="4812047"/>
            <a:ext cx="9750660" cy="1446630"/>
          </a:xfrm>
          <a:prstGeom prst="rect">
            <a:avLst/>
          </a:prstGeom>
          <a:ln w="12700">
            <a:miter lim="400000"/>
          </a:ln>
        </p:spPr>
      </p:pic>
      <p:pic>
        <p:nvPicPr>
          <p:cNvPr id="283" name="Screen Shot 2024-11-02 at 18.19.31.png" descr="Screen Shot 2024-11-02 at 18.19.31.png"/>
          <p:cNvPicPr>
            <a:picLocks noChangeAspect="1"/>
          </p:cNvPicPr>
          <p:nvPr/>
        </p:nvPicPr>
        <p:blipFill>
          <a:blip r:embed="rId5">
            <a:alphaModFix amt="18803"/>
            <a:extLst/>
          </a:blip>
          <a:stretch>
            <a:fillRect/>
          </a:stretch>
        </p:blipFill>
        <p:spPr>
          <a:xfrm>
            <a:off x="626586" y="7086199"/>
            <a:ext cx="8151654" cy="1418548"/>
          </a:xfrm>
          <a:prstGeom prst="rect">
            <a:avLst/>
          </a:prstGeom>
          <a:ln w="12700">
            <a:miter lim="400000"/>
          </a:ln>
        </p:spPr>
      </p:pic>
      <p:sp>
        <p:nvSpPr>
          <p:cNvPr id="284" name="H.-Y. Schive, M.-H. Liao, T.-P. Woo, S.-K. Wong, T. Chiueh, T. Broadhurst, and W.-Y. Pauchy Hwang,…"/>
          <p:cNvSpPr txBox="1"/>
          <p:nvPr/>
        </p:nvSpPr>
        <p:spPr>
          <a:xfrm>
            <a:off x="581288" y="8704759"/>
            <a:ext cx="10483434" cy="65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1800"/>
            </a:pPr>
            <a:r>
              <a:t>H.-Y. Schive, M.-H. Liao, T.-P. Woo, S.-K. Wong, T. Chiueh, T. Broadhurst, and W.-Y. Pauchy Hwang, </a:t>
            </a:r>
          </a:p>
          <a:p>
            <a:pPr algn="l">
              <a:defRPr b="0" sz="1800"/>
            </a:pPr>
            <a:r>
              <a:t>Phys. Rev. Lett., 113, 261302 (2014)</a:t>
            </a:r>
          </a:p>
        </p:txBody>
      </p:sp>
      <p:grpSp>
        <p:nvGrpSpPr>
          <p:cNvPr id="287" name="Screen Shot 2024-11-02 at 18.23.05.png"/>
          <p:cNvGrpSpPr/>
          <p:nvPr/>
        </p:nvGrpSpPr>
        <p:grpSpPr>
          <a:xfrm>
            <a:off x="14021156" y="2659998"/>
            <a:ext cx="8460797" cy="10847256"/>
            <a:chOff x="0" y="0"/>
            <a:chExt cx="8460795" cy="10847254"/>
          </a:xfrm>
        </p:grpSpPr>
        <p:pic>
          <p:nvPicPr>
            <p:cNvPr id="286" name="Screen Shot 2024-11-02 at 18.23.05.png" descr="Screen Shot 2024-11-02 at 18.23.05.png"/>
            <p:cNvPicPr>
              <a:picLocks noChangeAspect="1"/>
            </p:cNvPicPr>
            <p:nvPr/>
          </p:nvPicPr>
          <p:blipFill>
            <a:blip r:embed="rId6">
              <a:alphaModFix amt="25613"/>
              <a:extLst/>
            </a:blip>
            <a:stretch>
              <a:fillRect/>
            </a:stretch>
          </p:blipFill>
          <p:spPr>
            <a:xfrm>
              <a:off x="50800" y="50800"/>
              <a:ext cx="8359196" cy="10745655"/>
            </a:xfrm>
            <a:prstGeom prst="rect">
              <a:avLst/>
            </a:prstGeom>
            <a:ln>
              <a:noFill/>
            </a:ln>
            <a:effectLst/>
          </p:spPr>
        </p:pic>
        <p:pic>
          <p:nvPicPr>
            <p:cNvPr id="285" name="Screen Shot 2024-11-02 at 18.23.05.png" descr="Screen Shot 2024-11-02 at 18.23.05.png"/>
            <p:cNvPicPr>
              <a:picLocks noChangeAspect="0"/>
            </p:cNvPicPr>
            <p:nvPr/>
          </p:nvPicPr>
          <p:blipFill>
            <a:blip r:embed="rId7">
              <a:alphaModFix amt="25613"/>
              <a:extLst/>
            </a:blip>
            <a:stretch>
              <a:fillRect/>
            </a:stretch>
          </p:blipFill>
          <p:spPr>
            <a:xfrm>
              <a:off x="0" y="0"/>
              <a:ext cx="8460796" cy="10847255"/>
            </a:xfrm>
            <a:prstGeom prst="rect">
              <a:avLst/>
            </a:prstGeom>
            <a:effectLst/>
          </p:spPr>
        </p:pic>
      </p:grpSp>
      <p:sp>
        <p:nvSpPr>
          <p:cNvPr id="288" name="Symmetrised split-step Fourier method"/>
          <p:cNvSpPr txBox="1"/>
          <p:nvPr/>
        </p:nvSpPr>
        <p:spPr>
          <a:xfrm>
            <a:off x="14186099" y="1889621"/>
            <a:ext cx="66569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a:latin typeface="Helvetica"/>
                <a:ea typeface="Helvetica"/>
                <a:cs typeface="Helvetica"/>
                <a:sym typeface="Helvetica"/>
              </a:defRPr>
            </a:lvl1pPr>
          </a:lstStyle>
          <a:p>
            <a:pPr/>
            <a:r>
              <a:t>Symmetrised split-step Fourier method</a:t>
            </a:r>
          </a:p>
        </p:txBody>
      </p:sp>
      <p:grpSp>
        <p:nvGrpSpPr>
          <p:cNvPr id="291" name="Screen Shot 2024-11-02 at 18.26.38.png"/>
          <p:cNvGrpSpPr/>
          <p:nvPr/>
        </p:nvGrpSpPr>
        <p:grpSpPr>
          <a:xfrm>
            <a:off x="8299811" y="7186131"/>
            <a:ext cx="8096617" cy="6302528"/>
            <a:chOff x="0" y="0"/>
            <a:chExt cx="8096615" cy="6302526"/>
          </a:xfrm>
        </p:grpSpPr>
        <p:pic>
          <p:nvPicPr>
            <p:cNvPr id="290" name="Screen Shot 2024-11-02 at 18.26.38.png" descr="Screen Shot 2024-11-02 at 18.26.38.png"/>
            <p:cNvPicPr>
              <a:picLocks noChangeAspect="1"/>
            </p:cNvPicPr>
            <p:nvPr/>
          </p:nvPicPr>
          <p:blipFill>
            <a:blip r:embed="rId8">
              <a:extLst/>
            </a:blip>
            <a:stretch>
              <a:fillRect/>
            </a:stretch>
          </p:blipFill>
          <p:spPr>
            <a:xfrm>
              <a:off x="50800" y="50800"/>
              <a:ext cx="7995016" cy="6200927"/>
            </a:xfrm>
            <a:prstGeom prst="rect">
              <a:avLst/>
            </a:prstGeom>
            <a:ln>
              <a:noFill/>
            </a:ln>
            <a:effectLst/>
          </p:spPr>
        </p:pic>
        <p:pic>
          <p:nvPicPr>
            <p:cNvPr id="289" name="Screen Shot 2024-11-02 at 18.26.38.png" descr="Screen Shot 2024-11-02 at 18.26.38.png"/>
            <p:cNvPicPr>
              <a:picLocks noChangeAspect="0"/>
            </p:cNvPicPr>
            <p:nvPr/>
          </p:nvPicPr>
          <p:blipFill>
            <a:blip r:embed="rId9">
              <a:extLst/>
            </a:blip>
            <a:stretch>
              <a:fillRect/>
            </a:stretch>
          </p:blipFill>
          <p:spPr>
            <a:xfrm>
              <a:off x="0" y="0"/>
              <a:ext cx="8096616" cy="6302527"/>
            </a:xfrm>
            <a:prstGeom prst="rect">
              <a:avLst/>
            </a:prstGeom>
            <a:effectLst/>
          </p:spPr>
        </p:pic>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density_squared_evolution_log.gif" descr="density_squared_evolution_log.gif"/>
          <p:cNvPicPr>
            <a:picLocks noChangeAspect="0"/>
          </p:cNvPicPr>
          <p:nvPr/>
        </p:nvPicPr>
        <p:blipFill>
          <a:blip r:embed="rId2">
            <a:extLst/>
          </a:blip>
          <a:stretch>
            <a:fillRect/>
          </a:stretch>
        </p:blipFill>
        <p:spPr>
          <a:xfrm>
            <a:off x="2466771" y="2197341"/>
            <a:ext cx="9093665" cy="7389885"/>
          </a:xfrm>
          <a:prstGeom prst="rect">
            <a:avLst/>
          </a:prstGeom>
        </p:spPr>
      </p:pic>
      <p:pic>
        <p:nvPicPr>
          <p:cNvPr id="294" name="Screen Shot 2024-11-02 at 18.17.59.png" descr="Screen Shot 2024-11-02 at 18.17.59.png"/>
          <p:cNvPicPr>
            <a:picLocks noChangeAspect="1"/>
          </p:cNvPicPr>
          <p:nvPr/>
        </p:nvPicPr>
        <p:blipFill>
          <a:blip r:embed="rId3">
            <a:alphaModFix amt="16675"/>
            <a:extLst/>
          </a:blip>
          <a:stretch>
            <a:fillRect/>
          </a:stretch>
        </p:blipFill>
        <p:spPr>
          <a:xfrm>
            <a:off x="559086" y="2520120"/>
            <a:ext cx="9290583" cy="1601144"/>
          </a:xfrm>
          <a:prstGeom prst="rect">
            <a:avLst/>
          </a:prstGeom>
          <a:ln w="12700">
            <a:miter lim="400000"/>
          </a:ln>
        </p:spPr>
      </p:pic>
      <p:sp>
        <p:nvSpPr>
          <p:cNvPr id="295" name="Some numbers and figures"/>
          <p:cNvSpPr txBox="1"/>
          <p:nvPr>
            <p:ph type="title" idx="4294967295"/>
          </p:nvPr>
        </p:nvSpPr>
        <p:spPr>
          <a:xfrm>
            <a:off x="1689100" y="-134180"/>
            <a:ext cx="21005800" cy="2286001"/>
          </a:xfrm>
          <a:prstGeom prst="rect">
            <a:avLst/>
          </a:prstGeom>
        </p:spPr>
        <p:txBody>
          <a:bodyPr/>
          <a:lstStyle/>
          <a:p>
            <a:pPr/>
            <a:r>
              <a:t>Some numbers and figures</a:t>
            </a:r>
          </a:p>
        </p:txBody>
      </p:sp>
      <p:pic>
        <p:nvPicPr>
          <p:cNvPr id="296" name="Screen Shot 2024-11-02 at 18.19.04.png" descr="Screen Shot 2024-11-02 at 18.19.04.png"/>
          <p:cNvPicPr>
            <a:picLocks noChangeAspect="1"/>
          </p:cNvPicPr>
          <p:nvPr/>
        </p:nvPicPr>
        <p:blipFill>
          <a:blip r:embed="rId4">
            <a:alphaModFix amt="11258"/>
            <a:extLst/>
          </a:blip>
          <a:stretch>
            <a:fillRect/>
          </a:stretch>
        </p:blipFill>
        <p:spPr>
          <a:xfrm>
            <a:off x="329048" y="4812047"/>
            <a:ext cx="9750660" cy="1446630"/>
          </a:xfrm>
          <a:prstGeom prst="rect">
            <a:avLst/>
          </a:prstGeom>
          <a:ln w="12700">
            <a:miter lim="400000"/>
          </a:ln>
        </p:spPr>
      </p:pic>
      <p:pic>
        <p:nvPicPr>
          <p:cNvPr id="297" name="Screen Shot 2024-11-02 at 18.19.31.png" descr="Screen Shot 2024-11-02 at 18.19.31.png"/>
          <p:cNvPicPr>
            <a:picLocks noChangeAspect="1"/>
          </p:cNvPicPr>
          <p:nvPr/>
        </p:nvPicPr>
        <p:blipFill>
          <a:blip r:embed="rId5">
            <a:alphaModFix amt="18803"/>
            <a:extLst/>
          </a:blip>
          <a:stretch>
            <a:fillRect/>
          </a:stretch>
        </p:blipFill>
        <p:spPr>
          <a:xfrm>
            <a:off x="626586" y="7086199"/>
            <a:ext cx="8151654" cy="1418548"/>
          </a:xfrm>
          <a:prstGeom prst="rect">
            <a:avLst/>
          </a:prstGeom>
          <a:ln w="12700">
            <a:miter lim="400000"/>
          </a:ln>
        </p:spPr>
      </p:pic>
      <p:sp>
        <p:nvSpPr>
          <p:cNvPr id="298" name="H.-Y. Schive, M.-H. Liao, T.-P. Woo, S.-K. Wong, T. Chiueh, T. Broadhurst, and W.-Y. Pauchy Hwang,…"/>
          <p:cNvSpPr txBox="1"/>
          <p:nvPr/>
        </p:nvSpPr>
        <p:spPr>
          <a:xfrm>
            <a:off x="581288" y="8704759"/>
            <a:ext cx="10483434" cy="65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1800"/>
            </a:pPr>
            <a:r>
              <a:t>H.-Y. Schive, M.-H. Liao, T.-P. Woo, S.-K. Wong, T. Chiueh, T. Broadhurst, and W.-Y. Pauchy Hwang, </a:t>
            </a:r>
          </a:p>
          <a:p>
            <a:pPr algn="l">
              <a:defRPr b="0" sz="1800"/>
            </a:pPr>
            <a:r>
              <a:t>Phys. Rev. Lett., 113, 261302 (2014)</a:t>
            </a:r>
          </a:p>
        </p:txBody>
      </p:sp>
      <p:grpSp>
        <p:nvGrpSpPr>
          <p:cNvPr id="301" name="Screen Shot 2024-11-02 at 18.23.05.png"/>
          <p:cNvGrpSpPr/>
          <p:nvPr/>
        </p:nvGrpSpPr>
        <p:grpSpPr>
          <a:xfrm>
            <a:off x="14021156" y="2659998"/>
            <a:ext cx="8460797" cy="10847256"/>
            <a:chOff x="0" y="0"/>
            <a:chExt cx="8460795" cy="10847254"/>
          </a:xfrm>
        </p:grpSpPr>
        <p:pic>
          <p:nvPicPr>
            <p:cNvPr id="300" name="Screen Shot 2024-11-02 at 18.23.05.png" descr="Screen Shot 2024-11-02 at 18.23.05.png"/>
            <p:cNvPicPr>
              <a:picLocks noChangeAspect="1"/>
            </p:cNvPicPr>
            <p:nvPr/>
          </p:nvPicPr>
          <p:blipFill>
            <a:blip r:embed="rId6">
              <a:alphaModFix amt="25613"/>
              <a:extLst/>
            </a:blip>
            <a:stretch>
              <a:fillRect/>
            </a:stretch>
          </p:blipFill>
          <p:spPr>
            <a:xfrm>
              <a:off x="50800" y="50800"/>
              <a:ext cx="8359196" cy="10745655"/>
            </a:xfrm>
            <a:prstGeom prst="rect">
              <a:avLst/>
            </a:prstGeom>
            <a:ln>
              <a:noFill/>
            </a:ln>
            <a:effectLst/>
          </p:spPr>
        </p:pic>
        <p:pic>
          <p:nvPicPr>
            <p:cNvPr id="299" name="Screen Shot 2024-11-02 at 18.23.05.png" descr="Screen Shot 2024-11-02 at 18.23.05.png"/>
            <p:cNvPicPr>
              <a:picLocks noChangeAspect="0"/>
            </p:cNvPicPr>
            <p:nvPr/>
          </p:nvPicPr>
          <p:blipFill>
            <a:blip r:embed="rId7">
              <a:alphaModFix amt="25613"/>
              <a:extLst/>
            </a:blip>
            <a:stretch>
              <a:fillRect/>
            </a:stretch>
          </p:blipFill>
          <p:spPr>
            <a:xfrm>
              <a:off x="0" y="0"/>
              <a:ext cx="8460796" cy="10847255"/>
            </a:xfrm>
            <a:prstGeom prst="rect">
              <a:avLst/>
            </a:prstGeom>
            <a:effectLst/>
          </p:spPr>
        </p:pic>
      </p:grpSp>
      <p:sp>
        <p:nvSpPr>
          <p:cNvPr id="302" name="Symmetrised split-step Fourier method"/>
          <p:cNvSpPr txBox="1"/>
          <p:nvPr/>
        </p:nvSpPr>
        <p:spPr>
          <a:xfrm>
            <a:off x="14186099" y="1889621"/>
            <a:ext cx="66569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a:latin typeface="Helvetica"/>
                <a:ea typeface="Helvetica"/>
                <a:cs typeface="Helvetica"/>
                <a:sym typeface="Helvetica"/>
              </a:defRPr>
            </a:lvl1pPr>
          </a:lstStyle>
          <a:p>
            <a:pPr/>
            <a:r>
              <a:t>Symmetrised split-step Fourier method</a:t>
            </a:r>
          </a:p>
        </p:txBody>
      </p:sp>
      <p:grpSp>
        <p:nvGrpSpPr>
          <p:cNvPr id="305" name="Screen Shot 2024-11-02 at 18.26.38.png"/>
          <p:cNvGrpSpPr/>
          <p:nvPr/>
        </p:nvGrpSpPr>
        <p:grpSpPr>
          <a:xfrm>
            <a:off x="8299811" y="7186131"/>
            <a:ext cx="8096617" cy="6302528"/>
            <a:chOff x="0" y="0"/>
            <a:chExt cx="8096615" cy="6302526"/>
          </a:xfrm>
        </p:grpSpPr>
        <p:pic>
          <p:nvPicPr>
            <p:cNvPr id="304" name="Screen Shot 2024-11-02 at 18.26.38.png" descr="Screen Shot 2024-11-02 at 18.26.38.png"/>
            <p:cNvPicPr>
              <a:picLocks noChangeAspect="1"/>
            </p:cNvPicPr>
            <p:nvPr/>
          </p:nvPicPr>
          <p:blipFill>
            <a:blip r:embed="rId8">
              <a:extLst/>
            </a:blip>
            <a:stretch>
              <a:fillRect/>
            </a:stretch>
          </p:blipFill>
          <p:spPr>
            <a:xfrm>
              <a:off x="50800" y="50800"/>
              <a:ext cx="7995016" cy="6200927"/>
            </a:xfrm>
            <a:prstGeom prst="rect">
              <a:avLst/>
            </a:prstGeom>
            <a:ln>
              <a:noFill/>
            </a:ln>
            <a:effectLst/>
          </p:spPr>
        </p:pic>
        <p:pic>
          <p:nvPicPr>
            <p:cNvPr id="303" name="Screen Shot 2024-11-02 at 18.26.38.png" descr="Screen Shot 2024-11-02 at 18.26.38.png"/>
            <p:cNvPicPr>
              <a:picLocks noChangeAspect="0"/>
            </p:cNvPicPr>
            <p:nvPr/>
          </p:nvPicPr>
          <p:blipFill>
            <a:blip r:embed="rId9">
              <a:extLst/>
            </a:blip>
            <a:stretch>
              <a:fillRect/>
            </a:stretch>
          </p:blipFill>
          <p:spPr>
            <a:xfrm>
              <a:off x="0" y="0"/>
              <a:ext cx="8096616" cy="6302527"/>
            </a:xfrm>
            <a:prstGeom prst="rect">
              <a:avLst/>
            </a:prstGeom>
            <a:effectLst/>
          </p:spPr>
        </p:pic>
      </p:grpSp>
      <p:grpSp>
        <p:nvGrpSpPr>
          <p:cNvPr id="308" name="Screenshot 2025-09-25 at 16.52.54.png"/>
          <p:cNvGrpSpPr/>
          <p:nvPr/>
        </p:nvGrpSpPr>
        <p:grpSpPr>
          <a:xfrm>
            <a:off x="12101192" y="4874618"/>
            <a:ext cx="11887874" cy="1321489"/>
            <a:chOff x="0" y="0"/>
            <a:chExt cx="11887873" cy="1321488"/>
          </a:xfrm>
        </p:grpSpPr>
        <p:pic>
          <p:nvPicPr>
            <p:cNvPr id="307" name="Screenshot 2025-09-25 at 16.52.54.png" descr="Screenshot 2025-09-25 at 16.52.54.png"/>
            <p:cNvPicPr>
              <a:picLocks noChangeAspect="1"/>
            </p:cNvPicPr>
            <p:nvPr/>
          </p:nvPicPr>
          <p:blipFill>
            <a:blip r:embed="rId10">
              <a:extLst/>
            </a:blip>
            <a:stretch>
              <a:fillRect/>
            </a:stretch>
          </p:blipFill>
          <p:spPr>
            <a:xfrm>
              <a:off x="50799" y="50800"/>
              <a:ext cx="11786275" cy="1219889"/>
            </a:xfrm>
            <a:prstGeom prst="rect">
              <a:avLst/>
            </a:prstGeom>
            <a:ln>
              <a:noFill/>
            </a:ln>
            <a:effectLst/>
          </p:spPr>
        </p:pic>
        <p:pic>
          <p:nvPicPr>
            <p:cNvPr id="306" name="Screenshot 2025-09-25 at 16.52.54.png" descr="Screenshot 2025-09-25 at 16.52.54.png"/>
            <p:cNvPicPr>
              <a:picLocks noChangeAspect="0"/>
            </p:cNvPicPr>
            <p:nvPr/>
          </p:nvPicPr>
          <p:blipFill>
            <a:blip r:embed="rId11">
              <a:extLst/>
            </a:blip>
            <a:stretch>
              <a:fillRect/>
            </a:stretch>
          </p:blipFill>
          <p:spPr>
            <a:xfrm>
              <a:off x="-1" y="0"/>
              <a:ext cx="11887875" cy="1321489"/>
            </a:xfrm>
            <a:prstGeom prst="rect">
              <a:avLst/>
            </a:prstGeom>
            <a:effectLst/>
          </p:spPr>
        </p:pic>
      </p:gr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warf Galaxies as a target"/>
          <p:cNvSpPr txBox="1"/>
          <p:nvPr/>
        </p:nvSpPr>
        <p:spPr>
          <a:xfrm>
            <a:off x="5605576" y="205098"/>
            <a:ext cx="12857989"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Dwarf Galaxies as a target</a:t>
            </a:r>
          </a:p>
        </p:txBody>
      </p:sp>
      <p:pic>
        <p:nvPicPr>
          <p:cNvPr id="311" name="Screen Shot 2025-02-03 at 7.59.56.png" descr="Screen Shot 2025-02-03 at 7.59.56.png"/>
          <p:cNvPicPr>
            <a:picLocks noChangeAspect="1"/>
          </p:cNvPicPr>
          <p:nvPr/>
        </p:nvPicPr>
        <p:blipFill>
          <a:blip r:embed="rId2">
            <a:extLst/>
          </a:blip>
          <a:stretch>
            <a:fillRect/>
          </a:stretch>
        </p:blipFill>
        <p:spPr>
          <a:xfrm>
            <a:off x="345997" y="2068159"/>
            <a:ext cx="11617776" cy="11085374"/>
          </a:xfrm>
          <a:prstGeom prst="rect">
            <a:avLst/>
          </a:prstGeom>
          <a:ln w="12700">
            <a:miter lim="400000"/>
          </a:ln>
        </p:spPr>
      </p:pic>
      <p:sp>
        <p:nvSpPr>
          <p:cNvPr id="312" name="Why are they good?…"/>
          <p:cNvSpPr txBox="1"/>
          <p:nvPr/>
        </p:nvSpPr>
        <p:spPr>
          <a:xfrm>
            <a:off x="13097603" y="1976840"/>
            <a:ext cx="10535969" cy="7101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800">
                <a:solidFill>
                  <a:schemeClr val="accent5">
                    <a:lumOff val="-29866"/>
                  </a:schemeClr>
                </a:solidFill>
              </a:defRPr>
            </a:pPr>
            <a:r>
              <a:t>Why are they good?</a:t>
            </a:r>
          </a:p>
          <a:p>
            <a:pPr>
              <a:defRPr b="0"/>
            </a:pPr>
          </a:p>
          <a:p>
            <a:pPr marL="396874" indent="-396874">
              <a:buSzPct val="125000"/>
              <a:buChar char="•"/>
              <a:defRPr b="0"/>
            </a:pPr>
            <a:r>
              <a:rPr b="1" u="sng"/>
              <a:t>Dark-matter dominated</a:t>
            </a:r>
            <a:r>
              <a:t> systems, ideal to probe DM-only effects</a:t>
            </a:r>
          </a:p>
          <a:p>
            <a:pPr>
              <a:defRPr b="0"/>
            </a:pPr>
          </a:p>
          <a:p>
            <a:pPr marL="228600" indent="-228600">
              <a:buSzPct val="100000"/>
              <a:buChar char="•"/>
              <a:defRPr b="0"/>
            </a:pPr>
            <a:r>
              <a:t>Milky way has order 20, </a:t>
            </a:r>
            <a:r>
              <a:rPr b="1" u="sng"/>
              <a:t>radial stellar kinematics measurement</a:t>
            </a:r>
            <a:r>
              <a:t> possible</a:t>
            </a:r>
          </a:p>
          <a:p>
            <a:pPr>
              <a:defRPr b="0"/>
            </a:pPr>
          </a:p>
          <a:p>
            <a:pPr marL="228600" indent="-228600">
              <a:buSzPct val="100000"/>
              <a:buChar char="•"/>
              <a:defRPr b="0"/>
            </a:pPr>
            <a:r>
              <a:t>Many works focusing on these galaxies and ultrafaint ones, with different level of detail, e.g. D. D. Chowdhury et al 2023 [2303.08846], T. Zimmerman et al 2024 [2405.20374], D. J.E. Marsh et al 2019 [1810.08543], N. Dalal et al 2022 [2203.05750]</a:t>
            </a:r>
          </a:p>
          <a:p>
            <a:pPr>
              <a:defRPr b="0"/>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Dwarf Galaxies as a target"/>
          <p:cNvSpPr txBox="1"/>
          <p:nvPr/>
        </p:nvSpPr>
        <p:spPr>
          <a:xfrm>
            <a:off x="5605576" y="205098"/>
            <a:ext cx="12857989"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Dwarf Galaxies as a target</a:t>
            </a:r>
          </a:p>
        </p:txBody>
      </p:sp>
      <p:pic>
        <p:nvPicPr>
          <p:cNvPr id="315" name="Screen Shot 2025-02-03 at 7.59.56.png" descr="Screen Shot 2025-02-03 at 7.59.56.png"/>
          <p:cNvPicPr>
            <a:picLocks noChangeAspect="1"/>
          </p:cNvPicPr>
          <p:nvPr/>
        </p:nvPicPr>
        <p:blipFill>
          <a:blip r:embed="rId2">
            <a:extLst/>
          </a:blip>
          <a:stretch>
            <a:fillRect/>
          </a:stretch>
        </p:blipFill>
        <p:spPr>
          <a:xfrm>
            <a:off x="345997" y="2068159"/>
            <a:ext cx="11617776" cy="11085374"/>
          </a:xfrm>
          <a:prstGeom prst="rect">
            <a:avLst/>
          </a:prstGeom>
          <a:ln w="12700">
            <a:miter lim="400000"/>
          </a:ln>
        </p:spPr>
      </p:pic>
      <p:sp>
        <p:nvSpPr>
          <p:cNvPr id="316" name="Why are they good?…"/>
          <p:cNvSpPr txBox="1"/>
          <p:nvPr/>
        </p:nvSpPr>
        <p:spPr>
          <a:xfrm>
            <a:off x="13097603" y="1976840"/>
            <a:ext cx="10535969" cy="7101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800">
                <a:solidFill>
                  <a:schemeClr val="accent5">
                    <a:lumOff val="-29866"/>
                  </a:schemeClr>
                </a:solidFill>
              </a:defRPr>
            </a:pPr>
            <a:r>
              <a:t>Why are they good?</a:t>
            </a:r>
          </a:p>
          <a:p>
            <a:pPr>
              <a:defRPr b="0"/>
            </a:pPr>
          </a:p>
          <a:p>
            <a:pPr marL="396874" indent="-396874">
              <a:buSzPct val="125000"/>
              <a:buChar char="•"/>
              <a:defRPr b="0"/>
            </a:pPr>
            <a:r>
              <a:rPr b="1" u="sng"/>
              <a:t>Dark-matter dominated</a:t>
            </a:r>
            <a:r>
              <a:t> systems, ideal to probe DM-only effects</a:t>
            </a:r>
          </a:p>
          <a:p>
            <a:pPr>
              <a:defRPr b="0"/>
            </a:pPr>
          </a:p>
          <a:p>
            <a:pPr marL="228600" indent="-228600">
              <a:buSzPct val="100000"/>
              <a:buChar char="•"/>
              <a:defRPr b="0"/>
            </a:pPr>
            <a:r>
              <a:t>Milky way has order 20, </a:t>
            </a:r>
            <a:r>
              <a:rPr b="1" u="sng"/>
              <a:t>radial stellar kinematics measurement</a:t>
            </a:r>
            <a:r>
              <a:t> possible</a:t>
            </a:r>
          </a:p>
          <a:p>
            <a:pPr>
              <a:defRPr b="0"/>
            </a:pPr>
          </a:p>
          <a:p>
            <a:pPr marL="228600" indent="-228600">
              <a:buSzPct val="100000"/>
              <a:buChar char="•"/>
              <a:defRPr b="0"/>
            </a:pPr>
            <a:r>
              <a:t>Many works focusing on these galaxies and ultrafaint ones, with different level of detail, e.g. D. D. Chowdhury et al 2023 [2303.08846], T. Zimmerman et al 2024 [2405.20374], D. J.E. Marsh et al 2019 [1810.08543], N. Dalal et al 2022 [2203.05750]</a:t>
            </a:r>
          </a:p>
          <a:p>
            <a:pPr>
              <a:defRPr b="0"/>
            </a:pPr>
          </a:p>
        </p:txBody>
      </p:sp>
      <p:sp>
        <p:nvSpPr>
          <p:cNvPr id="317" name="We improve upon previous works in that we study soliton dynamics self-consistently and trace stellar dynamics, confronting with data."/>
          <p:cNvSpPr txBox="1"/>
          <p:nvPr/>
        </p:nvSpPr>
        <p:spPr>
          <a:xfrm>
            <a:off x="12792407" y="9105435"/>
            <a:ext cx="10535969" cy="16512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500"/>
            </a:pPr>
            <a:r>
              <a:t>We improve upon previous works in that we study </a:t>
            </a:r>
            <a:r>
              <a:rPr>
                <a:solidFill>
                  <a:schemeClr val="accent5">
                    <a:lumOff val="-29866"/>
                  </a:schemeClr>
                </a:solidFill>
              </a:rPr>
              <a:t>soliton dynamics self-consistently</a:t>
            </a:r>
            <a:r>
              <a:t> and trace stellar dynamics, </a:t>
            </a:r>
            <a:r>
              <a:rPr u="sng"/>
              <a:t>confronting with data</a:t>
            </a:r>
            <a:r>
              <a:t>.</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Dwarf Galaxies as a target"/>
          <p:cNvSpPr txBox="1"/>
          <p:nvPr/>
        </p:nvSpPr>
        <p:spPr>
          <a:xfrm>
            <a:off x="5605576" y="205098"/>
            <a:ext cx="12857989"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Dwarf Galaxies as a target</a:t>
            </a:r>
          </a:p>
        </p:txBody>
      </p:sp>
      <p:pic>
        <p:nvPicPr>
          <p:cNvPr id="320" name="Screen Shot 2025-02-03 at 7.59.56.png" descr="Screen Shot 2025-02-03 at 7.59.56.png"/>
          <p:cNvPicPr>
            <a:picLocks noChangeAspect="1"/>
          </p:cNvPicPr>
          <p:nvPr/>
        </p:nvPicPr>
        <p:blipFill>
          <a:blip r:embed="rId2">
            <a:alphaModFix amt="20681"/>
            <a:extLst/>
          </a:blip>
          <a:stretch>
            <a:fillRect/>
          </a:stretch>
        </p:blipFill>
        <p:spPr>
          <a:xfrm>
            <a:off x="345997" y="2068159"/>
            <a:ext cx="11617776" cy="11085374"/>
          </a:xfrm>
          <a:prstGeom prst="rect">
            <a:avLst/>
          </a:prstGeom>
          <a:ln w="12700">
            <a:miter lim="400000"/>
          </a:ln>
        </p:spPr>
      </p:pic>
      <p:sp>
        <p:nvSpPr>
          <p:cNvPr id="321" name="Why are they good?…"/>
          <p:cNvSpPr txBox="1"/>
          <p:nvPr/>
        </p:nvSpPr>
        <p:spPr>
          <a:xfrm>
            <a:off x="13097603" y="1976840"/>
            <a:ext cx="10535969" cy="7101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800">
                <a:solidFill>
                  <a:schemeClr val="accent5">
                    <a:lumOff val="-29866"/>
                  </a:schemeClr>
                </a:solidFill>
              </a:defRPr>
            </a:pPr>
            <a:r>
              <a:t>Why are they good?</a:t>
            </a:r>
          </a:p>
          <a:p>
            <a:pPr>
              <a:defRPr b="0"/>
            </a:pPr>
          </a:p>
          <a:p>
            <a:pPr marL="396874" indent="-396874">
              <a:buSzPct val="125000"/>
              <a:buChar char="•"/>
              <a:defRPr b="0"/>
            </a:pPr>
            <a:r>
              <a:rPr b="1" u="sng"/>
              <a:t>Dark-matter dominated</a:t>
            </a:r>
            <a:r>
              <a:t> systems, ideal to probe DM-only effects</a:t>
            </a:r>
          </a:p>
          <a:p>
            <a:pPr>
              <a:defRPr b="0"/>
            </a:pPr>
          </a:p>
          <a:p>
            <a:pPr marL="228600" indent="-228600">
              <a:buSzPct val="100000"/>
              <a:buChar char="•"/>
              <a:defRPr b="0"/>
            </a:pPr>
            <a:r>
              <a:t>Milky way has order 20, </a:t>
            </a:r>
            <a:r>
              <a:rPr b="1" u="sng"/>
              <a:t>radial stellar kinematics measurement</a:t>
            </a:r>
            <a:r>
              <a:t> possible</a:t>
            </a:r>
          </a:p>
          <a:p>
            <a:pPr>
              <a:defRPr b="0"/>
            </a:pPr>
          </a:p>
          <a:p>
            <a:pPr marL="228600" indent="-228600">
              <a:buSzPct val="100000"/>
              <a:buChar char="•"/>
              <a:defRPr b="0"/>
            </a:pPr>
            <a:r>
              <a:t>Many works focusing on these galaxies and ultrafaint ones, with different level of detail, e.g. D. D. Chowdhury et al 2023 [2303.08846], T. Zimmerman et al 2024 [2405.20374], D. J.E. Marsh et al 2019 [1810.08543], N. Dalal et al 2022 [2203.05750]</a:t>
            </a:r>
          </a:p>
          <a:p>
            <a:pPr>
              <a:defRPr b="0"/>
            </a:pPr>
          </a:p>
        </p:txBody>
      </p:sp>
      <p:sp>
        <p:nvSpPr>
          <p:cNvPr id="322" name="We improve upon previous works in that we study soliton dynamics self-consistently and trace stellar dynamics, confronting with data."/>
          <p:cNvSpPr txBox="1"/>
          <p:nvPr/>
        </p:nvSpPr>
        <p:spPr>
          <a:xfrm>
            <a:off x="12792407" y="9105435"/>
            <a:ext cx="10535969" cy="16512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500"/>
            </a:pPr>
            <a:r>
              <a:t>We improve upon previous works in that we study </a:t>
            </a:r>
            <a:r>
              <a:rPr>
                <a:solidFill>
                  <a:schemeClr val="accent5">
                    <a:lumOff val="-29866"/>
                  </a:schemeClr>
                </a:solidFill>
              </a:rPr>
              <a:t>soliton dynamics self-consistently</a:t>
            </a:r>
            <a:r>
              <a:t> and trace stellar dynamics, </a:t>
            </a:r>
            <a:r>
              <a:rPr u="sng"/>
              <a:t>confronting with data</a:t>
            </a:r>
            <a:r>
              <a:t>.</a:t>
            </a:r>
          </a:p>
        </p:txBody>
      </p:sp>
      <p:grpSp>
        <p:nvGrpSpPr>
          <p:cNvPr id="325" name="Screenshot 2025-09-25 at 15.35.35.png"/>
          <p:cNvGrpSpPr/>
          <p:nvPr/>
        </p:nvGrpSpPr>
        <p:grpSpPr>
          <a:xfrm>
            <a:off x="4241296" y="1470623"/>
            <a:ext cx="8673763" cy="12280446"/>
            <a:chOff x="0" y="0"/>
            <a:chExt cx="8673762" cy="12280444"/>
          </a:xfrm>
        </p:grpSpPr>
        <p:pic>
          <p:nvPicPr>
            <p:cNvPr id="324" name="Screenshot 2025-09-25 at 15.35.35.png" descr="Screenshot 2025-09-25 at 15.35.35.png"/>
            <p:cNvPicPr>
              <a:picLocks noChangeAspect="1"/>
            </p:cNvPicPr>
            <p:nvPr/>
          </p:nvPicPr>
          <p:blipFill>
            <a:blip r:embed="rId3">
              <a:extLst/>
            </a:blip>
            <a:stretch>
              <a:fillRect/>
            </a:stretch>
          </p:blipFill>
          <p:spPr>
            <a:xfrm>
              <a:off x="50800" y="50800"/>
              <a:ext cx="8572163" cy="12178845"/>
            </a:xfrm>
            <a:prstGeom prst="rect">
              <a:avLst/>
            </a:prstGeom>
            <a:ln>
              <a:noFill/>
            </a:ln>
            <a:effectLst/>
          </p:spPr>
        </p:pic>
        <p:pic>
          <p:nvPicPr>
            <p:cNvPr id="323" name="Screenshot 2025-09-25 at 15.35.35.png" descr="Screenshot 2025-09-25 at 15.35.35.png"/>
            <p:cNvPicPr>
              <a:picLocks noChangeAspect="0"/>
            </p:cNvPicPr>
            <p:nvPr/>
          </p:nvPicPr>
          <p:blipFill>
            <a:blip r:embed="rId4">
              <a:extLst/>
            </a:blip>
            <a:stretch>
              <a:fillRect/>
            </a:stretch>
          </p:blipFill>
          <p:spPr>
            <a:xfrm>
              <a:off x="0" y="0"/>
              <a:ext cx="8673763" cy="12280445"/>
            </a:xfrm>
            <a:prstGeom prst="rect">
              <a:avLst/>
            </a:prstGeom>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We have a lot of evidences for physics beyond the Standard Model"/>
          <p:cNvSpPr txBox="1"/>
          <p:nvPr>
            <p:ph type="title" idx="4294967295"/>
          </p:nvPr>
        </p:nvSpPr>
        <p:spPr>
          <a:xfrm>
            <a:off x="1676400" y="102302"/>
            <a:ext cx="21031200" cy="2651127"/>
          </a:xfrm>
          <a:prstGeom prst="rect">
            <a:avLst/>
          </a:prstGeom>
        </p:spPr>
        <p:txBody>
          <a:bodyPr lIns="91439" tIns="91439" rIns="91439" bIns="91439"/>
          <a:lstStyle>
            <a:lvl1pPr defTabSz="1828800">
              <a:lnSpc>
                <a:spcPct val="90000"/>
              </a:lnSpc>
              <a:defRPr sz="8800">
                <a:latin typeface="Calibri Light"/>
                <a:ea typeface="Calibri Light"/>
                <a:cs typeface="Calibri Light"/>
                <a:sym typeface="Calibri Light"/>
              </a:defRPr>
            </a:lvl1pPr>
          </a:lstStyle>
          <a:p>
            <a:pPr/>
            <a:r>
              <a:t>We have a lot of evidences for physics beyond the Standard Model</a:t>
            </a:r>
          </a:p>
        </p:txBody>
      </p:sp>
      <p:sp>
        <p:nvSpPr>
          <p:cNvPr id="141" name="Dark Matter"/>
          <p:cNvSpPr txBox="1"/>
          <p:nvPr/>
        </p:nvSpPr>
        <p:spPr>
          <a:xfrm>
            <a:off x="3193961" y="1564245"/>
            <a:ext cx="12316309" cy="334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lnSpc>
                <a:spcPct val="90000"/>
              </a:lnSpc>
              <a:spcBef>
                <a:spcPts val="2300"/>
              </a:spcBef>
              <a:defRPr b="0" sz="6900">
                <a:solidFill>
                  <a:srgbClr val="D93E2B"/>
                </a:solidFill>
                <a:latin typeface="Arial Hebrew Scholar"/>
                <a:ea typeface="Arial Hebrew Scholar"/>
                <a:cs typeface="Arial Hebrew Scholar"/>
                <a:sym typeface="Arial Hebrew Scholar"/>
              </a:defRPr>
            </a:lvl1pPr>
          </a:lstStyle>
          <a:p>
            <a:pPr>
              <a:defRPr>
                <a:latin typeface="Bodoni SvtyTwo ITC TT-Book"/>
                <a:ea typeface="Bodoni SvtyTwo ITC TT-Book"/>
                <a:cs typeface="Bodoni SvtyTwo ITC TT-Book"/>
                <a:sym typeface="Bodoni SvtyTwo ITC TT-Book"/>
              </a:defRPr>
            </a:pPr>
            <a:r>
              <a:rPr>
                <a:latin typeface="Arial Hebrew Scholar"/>
                <a:ea typeface="Arial Hebrew Scholar"/>
                <a:cs typeface="Arial Hebrew Scholar"/>
                <a:sym typeface="Arial Hebrew Scholar"/>
              </a:rPr>
              <a:t>Dark Matter </a:t>
            </a:r>
          </a:p>
        </p:txBody>
      </p:sp>
      <p:grpSp>
        <p:nvGrpSpPr>
          <p:cNvPr id="144" name="Screen Shot 2023-04-19 at 14.50.12.png"/>
          <p:cNvGrpSpPr/>
          <p:nvPr/>
        </p:nvGrpSpPr>
        <p:grpSpPr>
          <a:xfrm>
            <a:off x="358533" y="3976728"/>
            <a:ext cx="4447840" cy="4398169"/>
            <a:chOff x="0" y="0"/>
            <a:chExt cx="4447838" cy="4398167"/>
          </a:xfrm>
        </p:grpSpPr>
        <p:pic>
          <p:nvPicPr>
            <p:cNvPr id="143" name="Screen Shot 2023-04-19 at 14.50.12.png" descr="Screen Shot 2023-04-19 at 14.50.12.png"/>
            <p:cNvPicPr>
              <a:picLocks noChangeAspect="1"/>
            </p:cNvPicPr>
            <p:nvPr/>
          </p:nvPicPr>
          <p:blipFill>
            <a:blip r:embed="rId2">
              <a:extLst/>
            </a:blip>
            <a:stretch>
              <a:fillRect/>
            </a:stretch>
          </p:blipFill>
          <p:spPr>
            <a:xfrm>
              <a:off x="50800" y="50800"/>
              <a:ext cx="4346239" cy="4296568"/>
            </a:xfrm>
            <a:prstGeom prst="rect">
              <a:avLst/>
            </a:prstGeom>
            <a:ln>
              <a:noFill/>
            </a:ln>
            <a:effectLst/>
          </p:spPr>
        </p:pic>
        <p:pic>
          <p:nvPicPr>
            <p:cNvPr id="142" name="Screen Shot 2023-04-19 at 14.50.12.png" descr="Screen Shot 2023-04-19 at 14.50.12.png"/>
            <p:cNvPicPr>
              <a:picLocks noChangeAspect="0"/>
            </p:cNvPicPr>
            <p:nvPr/>
          </p:nvPicPr>
          <p:blipFill>
            <a:blip r:embed="rId3">
              <a:extLst/>
            </a:blip>
            <a:stretch>
              <a:fillRect/>
            </a:stretch>
          </p:blipFill>
          <p:spPr>
            <a:xfrm>
              <a:off x="0" y="0"/>
              <a:ext cx="4447839" cy="4398168"/>
            </a:xfrm>
            <a:prstGeom prst="rect">
              <a:avLst/>
            </a:prstGeom>
            <a:effectLst/>
          </p:spPr>
        </p:pic>
      </p:grpSp>
      <p:grpSp>
        <p:nvGrpSpPr>
          <p:cNvPr id="147" name="Screen Shot 2023-04-19 at 14.50.26.png"/>
          <p:cNvGrpSpPr/>
          <p:nvPr/>
        </p:nvGrpSpPr>
        <p:grpSpPr>
          <a:xfrm>
            <a:off x="5469894" y="4011712"/>
            <a:ext cx="4663174" cy="4581230"/>
            <a:chOff x="0" y="0"/>
            <a:chExt cx="4663173" cy="4581228"/>
          </a:xfrm>
        </p:grpSpPr>
        <p:pic>
          <p:nvPicPr>
            <p:cNvPr id="146" name="Screen Shot 2023-04-19 at 14.50.26.png" descr="Screen Shot 2023-04-19 at 14.50.26.png"/>
            <p:cNvPicPr>
              <a:picLocks noChangeAspect="1"/>
            </p:cNvPicPr>
            <p:nvPr/>
          </p:nvPicPr>
          <p:blipFill>
            <a:blip r:embed="rId4">
              <a:extLst/>
            </a:blip>
            <a:stretch>
              <a:fillRect/>
            </a:stretch>
          </p:blipFill>
          <p:spPr>
            <a:xfrm>
              <a:off x="50800" y="50800"/>
              <a:ext cx="4561574" cy="4479629"/>
            </a:xfrm>
            <a:prstGeom prst="rect">
              <a:avLst/>
            </a:prstGeom>
            <a:ln>
              <a:noFill/>
            </a:ln>
            <a:effectLst/>
          </p:spPr>
        </p:pic>
        <p:pic>
          <p:nvPicPr>
            <p:cNvPr id="145" name="Screen Shot 2023-04-19 at 14.50.26.png" descr="Screen Shot 2023-04-19 at 14.50.26.png"/>
            <p:cNvPicPr>
              <a:picLocks noChangeAspect="0"/>
            </p:cNvPicPr>
            <p:nvPr/>
          </p:nvPicPr>
          <p:blipFill>
            <a:blip r:embed="rId5">
              <a:extLst/>
            </a:blip>
            <a:stretch>
              <a:fillRect/>
            </a:stretch>
          </p:blipFill>
          <p:spPr>
            <a:xfrm>
              <a:off x="0" y="0"/>
              <a:ext cx="4663174" cy="4581229"/>
            </a:xfrm>
            <a:prstGeom prst="rect">
              <a:avLst/>
            </a:prstGeom>
            <a:effectLst/>
          </p:spPr>
        </p:pic>
      </p:grpSp>
      <p:sp>
        <p:nvSpPr>
          <p:cNvPr id="148" name="Rotation Curves"/>
          <p:cNvSpPr txBox="1"/>
          <p:nvPr/>
        </p:nvSpPr>
        <p:spPr>
          <a:xfrm>
            <a:off x="1060238" y="7415105"/>
            <a:ext cx="3044430"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414141"/>
                </a:solidFill>
                <a:latin typeface="Palatino"/>
                <a:ea typeface="Palatino"/>
                <a:cs typeface="Palatino"/>
                <a:sym typeface="Palatino"/>
              </a:defRPr>
            </a:lvl1pPr>
          </a:lstStyle>
          <a:p>
            <a:pPr/>
            <a:r>
              <a:t>Rotation Curves</a:t>
            </a:r>
          </a:p>
        </p:txBody>
      </p:sp>
      <p:sp>
        <p:nvSpPr>
          <p:cNvPr id="149" name="Bullet Cluster"/>
          <p:cNvSpPr txBox="1"/>
          <p:nvPr/>
        </p:nvSpPr>
        <p:spPr>
          <a:xfrm>
            <a:off x="6509255" y="7555041"/>
            <a:ext cx="258445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414141"/>
                </a:solidFill>
                <a:latin typeface="Palatino"/>
                <a:ea typeface="Palatino"/>
                <a:cs typeface="Palatino"/>
                <a:sym typeface="Palatino"/>
              </a:defRPr>
            </a:lvl1pPr>
          </a:lstStyle>
          <a:p>
            <a:pPr/>
            <a:r>
              <a:t>Bullet Cluster</a:t>
            </a:r>
          </a:p>
        </p:txBody>
      </p:sp>
      <p:grpSp>
        <p:nvGrpSpPr>
          <p:cNvPr id="152" name="Screen Shot 2024-07-06 at 10.42.41.png"/>
          <p:cNvGrpSpPr/>
          <p:nvPr/>
        </p:nvGrpSpPr>
        <p:grpSpPr>
          <a:xfrm>
            <a:off x="14672102" y="4006203"/>
            <a:ext cx="7235681" cy="4125953"/>
            <a:chOff x="0" y="0"/>
            <a:chExt cx="7235679" cy="4125952"/>
          </a:xfrm>
        </p:grpSpPr>
        <p:pic>
          <p:nvPicPr>
            <p:cNvPr id="151" name="Screen Shot 2024-07-06 at 10.42.41.png" descr="Screen Shot 2024-07-06 at 10.42.41.png"/>
            <p:cNvPicPr>
              <a:picLocks noChangeAspect="1"/>
            </p:cNvPicPr>
            <p:nvPr/>
          </p:nvPicPr>
          <p:blipFill>
            <a:blip r:embed="rId6">
              <a:extLst/>
            </a:blip>
            <a:stretch>
              <a:fillRect/>
            </a:stretch>
          </p:blipFill>
          <p:spPr>
            <a:xfrm>
              <a:off x="50800" y="50800"/>
              <a:ext cx="7134080" cy="4024353"/>
            </a:xfrm>
            <a:prstGeom prst="rect">
              <a:avLst/>
            </a:prstGeom>
            <a:ln>
              <a:noFill/>
            </a:ln>
            <a:effectLst/>
          </p:spPr>
        </p:pic>
        <p:pic>
          <p:nvPicPr>
            <p:cNvPr id="150" name="Screen Shot 2024-07-06 at 10.42.41.png" descr="Screen Shot 2024-07-06 at 10.42.41.png"/>
            <p:cNvPicPr>
              <a:picLocks noChangeAspect="0"/>
            </p:cNvPicPr>
            <p:nvPr/>
          </p:nvPicPr>
          <p:blipFill>
            <a:blip r:embed="rId7">
              <a:extLst/>
            </a:blip>
            <a:stretch>
              <a:fillRect/>
            </a:stretch>
          </p:blipFill>
          <p:spPr>
            <a:xfrm>
              <a:off x="0" y="0"/>
              <a:ext cx="7235680" cy="4125953"/>
            </a:xfrm>
            <a:prstGeom prst="rect">
              <a:avLst/>
            </a:prstGeom>
            <a:effectLst/>
          </p:spPr>
        </p:pic>
      </p:grpSp>
      <p:sp>
        <p:nvSpPr>
          <p:cNvPr id="153" name="Neutrino masses"/>
          <p:cNvSpPr txBox="1"/>
          <p:nvPr/>
        </p:nvSpPr>
        <p:spPr>
          <a:xfrm>
            <a:off x="14550894" y="1721674"/>
            <a:ext cx="12316309" cy="334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lnSpc>
                <a:spcPct val="90000"/>
              </a:lnSpc>
              <a:spcBef>
                <a:spcPts val="2300"/>
              </a:spcBef>
              <a:defRPr b="0" sz="6900">
                <a:solidFill>
                  <a:srgbClr val="D93E2B"/>
                </a:solidFill>
                <a:latin typeface="Arial Hebrew Scholar"/>
                <a:ea typeface="Arial Hebrew Scholar"/>
                <a:cs typeface="Arial Hebrew Scholar"/>
                <a:sym typeface="Arial Hebrew Scholar"/>
              </a:defRPr>
            </a:lvl1pPr>
          </a:lstStyle>
          <a:p>
            <a:pPr>
              <a:defRPr>
                <a:latin typeface="Bodoni SvtyTwo ITC TT-Book"/>
                <a:ea typeface="Bodoni SvtyTwo ITC TT-Book"/>
                <a:cs typeface="Bodoni SvtyTwo ITC TT-Book"/>
                <a:sym typeface="Bodoni SvtyTwo ITC TT-Book"/>
              </a:defRPr>
            </a:pPr>
            <a:r>
              <a:rPr>
                <a:latin typeface="Arial Hebrew Scholar"/>
                <a:ea typeface="Arial Hebrew Scholar"/>
                <a:cs typeface="Arial Hebrew Scholar"/>
                <a:sym typeface="Arial Hebrew Scholar"/>
              </a:rPr>
              <a:t>Neutrino masses</a:t>
            </a:r>
          </a:p>
        </p:txBody>
      </p:sp>
      <p:sp>
        <p:nvSpPr>
          <p:cNvPr id="154" name="Matter-Antimatter Asymmetry"/>
          <p:cNvSpPr txBox="1"/>
          <p:nvPr/>
        </p:nvSpPr>
        <p:spPr>
          <a:xfrm>
            <a:off x="4877758" y="9125910"/>
            <a:ext cx="9405650" cy="334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l">
              <a:lnSpc>
                <a:spcPct val="90000"/>
              </a:lnSpc>
              <a:spcBef>
                <a:spcPts val="2300"/>
              </a:spcBef>
              <a:defRPr b="0" sz="6900">
                <a:solidFill>
                  <a:srgbClr val="D93E2B"/>
                </a:solidFill>
                <a:latin typeface="Bodoni SvtyTwo ITC TT-Book"/>
                <a:ea typeface="Bodoni SvtyTwo ITC TT-Book"/>
                <a:cs typeface="Bodoni SvtyTwo ITC TT-Book"/>
                <a:sym typeface="Bodoni SvtyTwo ITC TT-Book"/>
              </a:defRPr>
            </a:pPr>
            <a:r>
              <a:t>Matter-Antimatter Asymmetry</a:t>
            </a:r>
            <a:r>
              <a:rPr>
                <a:latin typeface="Arial Hebrew Scholar"/>
                <a:ea typeface="Arial Hebrew Scholar"/>
                <a:cs typeface="Arial Hebrew Scholar"/>
                <a:sym typeface="Arial Hebrew Scholar"/>
              </a:rPr>
              <a:t> </a:t>
            </a:r>
          </a:p>
        </p:txBody>
      </p:sp>
      <p:grpSp>
        <p:nvGrpSpPr>
          <p:cNvPr id="157" name="Screen Shot 2024-07-06 at 10.44.41.png"/>
          <p:cNvGrpSpPr/>
          <p:nvPr/>
        </p:nvGrpSpPr>
        <p:grpSpPr>
          <a:xfrm>
            <a:off x="11545666" y="8760125"/>
            <a:ext cx="6524556" cy="4798113"/>
            <a:chOff x="0" y="0"/>
            <a:chExt cx="6524554" cy="4798111"/>
          </a:xfrm>
        </p:grpSpPr>
        <p:pic>
          <p:nvPicPr>
            <p:cNvPr id="156" name="Screen Shot 2024-07-06 at 10.44.41.png" descr="Screen Shot 2024-07-06 at 10.44.41.png"/>
            <p:cNvPicPr>
              <a:picLocks noChangeAspect="1"/>
            </p:cNvPicPr>
            <p:nvPr/>
          </p:nvPicPr>
          <p:blipFill>
            <a:blip r:embed="rId8">
              <a:extLst/>
            </a:blip>
            <a:stretch>
              <a:fillRect/>
            </a:stretch>
          </p:blipFill>
          <p:spPr>
            <a:xfrm>
              <a:off x="50800" y="50800"/>
              <a:ext cx="6422955" cy="4696512"/>
            </a:xfrm>
            <a:prstGeom prst="rect">
              <a:avLst/>
            </a:prstGeom>
            <a:ln>
              <a:noFill/>
            </a:ln>
            <a:effectLst/>
          </p:spPr>
        </p:pic>
        <p:pic>
          <p:nvPicPr>
            <p:cNvPr id="155" name="Screen Shot 2024-07-06 at 10.44.41.png" descr="Screen Shot 2024-07-06 at 10.44.41.png"/>
            <p:cNvPicPr>
              <a:picLocks noChangeAspect="0"/>
            </p:cNvPicPr>
            <p:nvPr/>
          </p:nvPicPr>
          <p:blipFill>
            <a:blip r:embed="rId9">
              <a:extLst/>
            </a:blip>
            <a:stretch>
              <a:fillRect/>
            </a:stretch>
          </p:blipFill>
          <p:spPr>
            <a:xfrm>
              <a:off x="0" y="0"/>
              <a:ext cx="6524555" cy="4798112"/>
            </a:xfrm>
            <a:prstGeom prst="rect">
              <a:avLst/>
            </a:prstGeom>
            <a:effectLst/>
          </p:spPr>
        </p:pic>
      </p:grpSp>
      <p:sp>
        <p:nvSpPr>
          <p:cNvPr id="158" name="Slide Number"/>
          <p:cNvSpPr txBox="1"/>
          <p:nvPr>
            <p:ph type="sldNum" sz="quarter" idx="4294967295"/>
          </p:nvPr>
        </p:nvSpPr>
        <p:spPr>
          <a:xfrm>
            <a:off x="12043765" y="13081000"/>
            <a:ext cx="283770"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A first work"/>
          <p:cNvSpPr txBox="1"/>
          <p:nvPr>
            <p:ph type="body" idx="4294967295"/>
          </p:nvPr>
        </p:nvSpPr>
        <p:spPr>
          <a:xfrm>
            <a:off x="908168" y="-2272954"/>
            <a:ext cx="21005801" cy="9296401"/>
          </a:xfrm>
          <a:prstGeom prst="rect">
            <a:avLst/>
          </a:prstGeom>
        </p:spPr>
        <p:txBody>
          <a:bodyPr/>
          <a:lstStyle>
            <a:lvl1pPr marL="0" indent="0">
              <a:buSzTx/>
              <a:buNone/>
              <a:defRPr sz="4800"/>
            </a:lvl1pPr>
          </a:lstStyle>
          <a:p>
            <a:pPr/>
            <a:r>
              <a:t>A first work</a:t>
            </a:r>
          </a:p>
        </p:txBody>
      </p:sp>
      <p:pic>
        <p:nvPicPr>
          <p:cNvPr id="328" name="Screen Shot 2024-11-02 at 18.29.13.png" descr="Screen Shot 2024-11-02 at 18.29.13.png"/>
          <p:cNvPicPr>
            <a:picLocks noChangeAspect="1"/>
          </p:cNvPicPr>
          <p:nvPr/>
        </p:nvPicPr>
        <p:blipFill>
          <a:blip r:embed="rId2">
            <a:extLst/>
          </a:blip>
          <a:stretch>
            <a:fillRect/>
          </a:stretch>
        </p:blipFill>
        <p:spPr>
          <a:xfrm>
            <a:off x="7603100" y="2159710"/>
            <a:ext cx="2032001" cy="2616201"/>
          </a:xfrm>
          <a:prstGeom prst="rect">
            <a:avLst/>
          </a:prstGeom>
          <a:ln w="12700">
            <a:miter lim="400000"/>
          </a:ln>
        </p:spPr>
      </p:pic>
      <p:pic>
        <p:nvPicPr>
          <p:cNvPr id="329" name="Screen Shot 2024-11-02 at 18.29.42.png" descr="Screen Shot 2024-11-02 at 18.29.42.png"/>
          <p:cNvPicPr>
            <a:picLocks noChangeAspect="1"/>
          </p:cNvPicPr>
          <p:nvPr/>
        </p:nvPicPr>
        <p:blipFill>
          <a:blip r:embed="rId3">
            <a:extLst/>
          </a:blip>
          <a:stretch>
            <a:fillRect/>
          </a:stretch>
        </p:blipFill>
        <p:spPr>
          <a:xfrm>
            <a:off x="9817127" y="2115237"/>
            <a:ext cx="3187884" cy="2705147"/>
          </a:xfrm>
          <a:prstGeom prst="rect">
            <a:avLst/>
          </a:prstGeom>
          <a:ln w="12700">
            <a:miter lim="400000"/>
          </a:ln>
        </p:spPr>
      </p:pic>
      <p:sp>
        <p:nvSpPr>
          <p:cNvPr id="330" name="Many systems and observables to study!"/>
          <p:cNvSpPr txBox="1"/>
          <p:nvPr>
            <p:ph type="title" idx="4294967295"/>
          </p:nvPr>
        </p:nvSpPr>
        <p:spPr>
          <a:xfrm>
            <a:off x="1689100" y="-632432"/>
            <a:ext cx="21005800" cy="2286001"/>
          </a:xfrm>
          <a:prstGeom prst="rect">
            <a:avLst/>
          </a:prstGeom>
        </p:spPr>
        <p:txBody>
          <a:bodyPr/>
          <a:lstStyle>
            <a:lvl1pPr defTabSz="635634">
              <a:defRPr sz="8624"/>
            </a:lvl1pPr>
          </a:lstStyle>
          <a:p>
            <a:pPr/>
            <a:r>
              <a:t>Many systems and observables to study!</a:t>
            </a:r>
          </a:p>
        </p:txBody>
      </p:sp>
      <p:sp>
        <p:nvSpPr>
          <p:cNvPr id="331" name="w Kfir Blum and Luca Teodori"/>
          <p:cNvSpPr txBox="1"/>
          <p:nvPr/>
        </p:nvSpPr>
        <p:spPr>
          <a:xfrm>
            <a:off x="7743946" y="1688301"/>
            <a:ext cx="3788411"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lvl1pPr>
          </a:lstStyle>
          <a:p>
            <a:pPr/>
            <a:r>
              <a:t>w Kfir Blum and Luca Teodori</a:t>
            </a:r>
          </a:p>
        </p:txBody>
      </p:sp>
      <p:grpSp>
        <p:nvGrpSpPr>
          <p:cNvPr id="334" name="Screenshot 2025-09-25 at 15.32.13.png"/>
          <p:cNvGrpSpPr/>
          <p:nvPr/>
        </p:nvGrpSpPr>
        <p:grpSpPr>
          <a:xfrm>
            <a:off x="13136237" y="2203616"/>
            <a:ext cx="10999539" cy="2528389"/>
            <a:chOff x="0" y="0"/>
            <a:chExt cx="10999538" cy="2528388"/>
          </a:xfrm>
        </p:grpSpPr>
        <p:pic>
          <p:nvPicPr>
            <p:cNvPr id="333" name="Screenshot 2025-09-25 at 15.32.13.png" descr="Screenshot 2025-09-25 at 15.32.13.png"/>
            <p:cNvPicPr>
              <a:picLocks noChangeAspect="1"/>
            </p:cNvPicPr>
            <p:nvPr/>
          </p:nvPicPr>
          <p:blipFill>
            <a:blip r:embed="rId4">
              <a:extLst/>
            </a:blip>
            <a:stretch>
              <a:fillRect/>
            </a:stretch>
          </p:blipFill>
          <p:spPr>
            <a:xfrm>
              <a:off x="50800" y="50800"/>
              <a:ext cx="10897939" cy="2426789"/>
            </a:xfrm>
            <a:prstGeom prst="rect">
              <a:avLst/>
            </a:prstGeom>
            <a:ln>
              <a:noFill/>
            </a:ln>
            <a:effectLst/>
          </p:spPr>
        </p:pic>
        <p:pic>
          <p:nvPicPr>
            <p:cNvPr id="332" name="Screenshot 2025-09-25 at 15.32.13.png" descr="Screenshot 2025-09-25 at 15.32.13.png"/>
            <p:cNvPicPr>
              <a:picLocks noChangeAspect="0"/>
            </p:cNvPicPr>
            <p:nvPr/>
          </p:nvPicPr>
          <p:blipFill>
            <a:blip r:embed="rId5">
              <a:extLst/>
            </a:blip>
            <a:stretch>
              <a:fillRect/>
            </a:stretch>
          </p:blipFill>
          <p:spPr>
            <a:xfrm>
              <a:off x="0" y="0"/>
              <a:ext cx="10999539" cy="2528389"/>
            </a:xfrm>
            <a:prstGeom prst="rect">
              <a:avLst/>
            </a:prstGeom>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A first work"/>
          <p:cNvSpPr txBox="1"/>
          <p:nvPr>
            <p:ph type="body" idx="4294967295"/>
          </p:nvPr>
        </p:nvSpPr>
        <p:spPr>
          <a:xfrm>
            <a:off x="908168" y="-2272954"/>
            <a:ext cx="21005801" cy="9296401"/>
          </a:xfrm>
          <a:prstGeom prst="rect">
            <a:avLst/>
          </a:prstGeom>
        </p:spPr>
        <p:txBody>
          <a:bodyPr/>
          <a:lstStyle>
            <a:lvl1pPr marL="0" indent="0">
              <a:buSzTx/>
              <a:buNone/>
              <a:defRPr sz="4800"/>
            </a:lvl1pPr>
          </a:lstStyle>
          <a:p>
            <a:pPr/>
            <a:r>
              <a:t>A first work</a:t>
            </a:r>
          </a:p>
        </p:txBody>
      </p:sp>
      <p:pic>
        <p:nvPicPr>
          <p:cNvPr id="337" name="Screen Shot 2024-11-02 at 18.29.13.png" descr="Screen Shot 2024-11-02 at 18.29.13.png"/>
          <p:cNvPicPr>
            <a:picLocks noChangeAspect="1"/>
          </p:cNvPicPr>
          <p:nvPr/>
        </p:nvPicPr>
        <p:blipFill>
          <a:blip r:embed="rId2">
            <a:extLst/>
          </a:blip>
          <a:stretch>
            <a:fillRect/>
          </a:stretch>
        </p:blipFill>
        <p:spPr>
          <a:xfrm>
            <a:off x="7603100" y="2159710"/>
            <a:ext cx="2032001" cy="2616201"/>
          </a:xfrm>
          <a:prstGeom prst="rect">
            <a:avLst/>
          </a:prstGeom>
          <a:ln w="12700">
            <a:miter lim="400000"/>
          </a:ln>
        </p:spPr>
      </p:pic>
      <p:pic>
        <p:nvPicPr>
          <p:cNvPr id="338" name="Screen Shot 2024-11-02 at 18.29.42.png" descr="Screen Shot 2024-11-02 at 18.29.42.png"/>
          <p:cNvPicPr>
            <a:picLocks noChangeAspect="1"/>
          </p:cNvPicPr>
          <p:nvPr/>
        </p:nvPicPr>
        <p:blipFill>
          <a:blip r:embed="rId3">
            <a:extLst/>
          </a:blip>
          <a:stretch>
            <a:fillRect/>
          </a:stretch>
        </p:blipFill>
        <p:spPr>
          <a:xfrm>
            <a:off x="9817127" y="2115237"/>
            <a:ext cx="3187884" cy="2705147"/>
          </a:xfrm>
          <a:prstGeom prst="rect">
            <a:avLst/>
          </a:prstGeom>
          <a:ln w="12700">
            <a:miter lim="400000"/>
          </a:ln>
        </p:spPr>
      </p:pic>
      <p:sp>
        <p:nvSpPr>
          <p:cNvPr id="339" name="Many systems and observables to study!"/>
          <p:cNvSpPr txBox="1"/>
          <p:nvPr>
            <p:ph type="title" idx="4294967295"/>
          </p:nvPr>
        </p:nvSpPr>
        <p:spPr>
          <a:xfrm>
            <a:off x="1689100" y="-632432"/>
            <a:ext cx="21005800" cy="2286001"/>
          </a:xfrm>
          <a:prstGeom prst="rect">
            <a:avLst/>
          </a:prstGeom>
        </p:spPr>
        <p:txBody>
          <a:bodyPr/>
          <a:lstStyle>
            <a:lvl1pPr defTabSz="635634">
              <a:defRPr sz="8624"/>
            </a:lvl1pPr>
          </a:lstStyle>
          <a:p>
            <a:pPr/>
            <a:r>
              <a:t>Many systems and observables to study!</a:t>
            </a:r>
          </a:p>
        </p:txBody>
      </p:sp>
      <p:sp>
        <p:nvSpPr>
          <p:cNvPr id="340" name="w Kfir Blum and Luca Teodori"/>
          <p:cNvSpPr txBox="1"/>
          <p:nvPr/>
        </p:nvSpPr>
        <p:spPr>
          <a:xfrm>
            <a:off x="7743946" y="1688301"/>
            <a:ext cx="3788411"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lvl1pPr>
          </a:lstStyle>
          <a:p>
            <a:pPr/>
            <a:r>
              <a:t>w Kfir Blum and Luca Teodori</a:t>
            </a:r>
          </a:p>
        </p:txBody>
      </p:sp>
      <p:sp>
        <p:nvSpPr>
          <p:cNvPr id="341" name="Equation"/>
          <p:cNvSpPr txBox="1"/>
          <p:nvPr/>
        </p:nvSpPr>
        <p:spPr>
          <a:xfrm>
            <a:off x="2102557" y="3530847"/>
            <a:ext cx="2197411" cy="42233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m</m:t>
                      </m:r>
                    </m:e>
                    <m:sub>
                      <m:r>
                        <a:rPr xmlns:a="http://schemas.openxmlformats.org/drawingml/2006/main" sz="3000" i="1">
                          <a:solidFill>
                            <a:srgbClr val="000000"/>
                          </a:solidFill>
                          <a:latin typeface="Cambria Math" panose="02040503050406030204" pitchFamily="18" charset="0"/>
                        </a:rPr>
                        <m:t>a</m:t>
                      </m:r>
                    </m:sub>
                  </m:sSub>
                  <m:r>
                    <a:rPr xmlns:a="http://schemas.openxmlformats.org/drawingml/2006/main" sz="3000" i="1">
                      <a:solidFill>
                        <a:srgbClr val="000000"/>
                      </a:solidFill>
                      <a:latin typeface="Cambria Math" panose="02040503050406030204" pitchFamily="18" charset="0"/>
                    </a:rPr>
                    <m:t>=</m:t>
                  </m:r>
                  <m:sSup>
                    <m:e>
                      <m:r>
                        <a:rPr xmlns:a="http://schemas.openxmlformats.org/drawingml/2006/main" sz="3000" i="1">
                          <a:solidFill>
                            <a:srgbClr val="000000"/>
                          </a:solidFill>
                          <a:latin typeface="Cambria Math" panose="02040503050406030204" pitchFamily="18" charset="0"/>
                        </a:rPr>
                        <m:t>10</m:t>
                      </m:r>
                    </m:e>
                    <m: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21</m:t>
                      </m:r>
                    </m:sup>
                  </m:sSup>
                  <m:r>
                    <a:rPr xmlns:a="http://schemas.openxmlformats.org/drawingml/2006/main" sz="3000" i="1">
                      <a:solidFill>
                        <a:srgbClr val="000000"/>
                      </a:solidFill>
                      <a:latin typeface="Cambria Math" panose="02040503050406030204" pitchFamily="18" charset="0"/>
                    </a:rPr>
                    <m:t>e</m:t>
                  </m:r>
                  <m:r>
                    <a:rPr xmlns:a="http://schemas.openxmlformats.org/drawingml/2006/main" sz="3000" i="1">
                      <a:solidFill>
                        <a:srgbClr val="000000"/>
                      </a:solidFill>
                      <a:latin typeface="Cambria Math" panose="02040503050406030204" pitchFamily="18" charset="0"/>
                    </a:rPr>
                    <m:t>V</m:t>
                  </m:r>
                </m:oMath>
              </m:oMathPara>
            </a14:m>
            <a:endParaRPr sz="3000"/>
          </a:p>
        </p:txBody>
      </p:sp>
      <p:pic>
        <p:nvPicPr>
          <p:cNvPr id="342" name="Screen Shot 2025-02-01 at 20.32.33.png" descr="Screen Shot 2025-02-01 at 20.32.33.png"/>
          <p:cNvPicPr>
            <a:picLocks noChangeAspect="1"/>
          </p:cNvPicPr>
          <p:nvPr/>
        </p:nvPicPr>
        <p:blipFill>
          <a:blip r:embed="rId4">
            <a:extLst/>
          </a:blip>
          <a:stretch>
            <a:fillRect/>
          </a:stretch>
        </p:blipFill>
        <p:spPr>
          <a:xfrm>
            <a:off x="-32780" y="3928902"/>
            <a:ext cx="6468085" cy="5138352"/>
          </a:xfrm>
          <a:prstGeom prst="rect">
            <a:avLst/>
          </a:prstGeom>
          <a:ln w="12700">
            <a:miter lim="400000"/>
          </a:ln>
        </p:spPr>
      </p:pic>
      <p:pic>
        <p:nvPicPr>
          <p:cNvPr id="343" name="Screen Shot 2025-02-01 at 20.32.52.png" descr="Screen Shot 2025-02-01 at 20.32.52.png"/>
          <p:cNvPicPr>
            <a:picLocks noChangeAspect="1"/>
          </p:cNvPicPr>
          <p:nvPr/>
        </p:nvPicPr>
        <p:blipFill>
          <a:blip r:embed="rId5">
            <a:extLst/>
          </a:blip>
          <a:stretch>
            <a:fillRect/>
          </a:stretch>
        </p:blipFill>
        <p:spPr>
          <a:xfrm>
            <a:off x="-32780" y="8993509"/>
            <a:ext cx="6468085" cy="4855222"/>
          </a:xfrm>
          <a:prstGeom prst="rect">
            <a:avLst/>
          </a:prstGeom>
          <a:ln w="12700">
            <a:miter lim="400000"/>
          </a:ln>
        </p:spPr>
      </p:pic>
      <p:sp>
        <p:nvSpPr>
          <p:cNvPr id="344" name="Two main probes: dispersion velocities and half-light radius"/>
          <p:cNvSpPr txBox="1"/>
          <p:nvPr/>
        </p:nvSpPr>
        <p:spPr>
          <a:xfrm>
            <a:off x="17396502" y="5804735"/>
            <a:ext cx="3788411" cy="13866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chemeClr val="accent5">
                    <a:lumOff val="-29866"/>
                  </a:schemeClr>
                </a:solidFill>
              </a:defRPr>
            </a:lvl1pPr>
          </a:lstStyle>
          <a:p>
            <a:pPr/>
            <a:r>
              <a:t>Two main probes: dispersion velocities and half-light radius</a:t>
            </a:r>
          </a:p>
        </p:txBody>
      </p:sp>
      <p:pic>
        <p:nvPicPr>
          <p:cNvPr id="345" name="Screen Shot 2024-11-02 at 18.42.11.png" descr="Screen Shot 2024-11-02 at 18.42.11.png"/>
          <p:cNvPicPr>
            <a:picLocks noChangeAspect="1"/>
          </p:cNvPicPr>
          <p:nvPr/>
        </p:nvPicPr>
        <p:blipFill>
          <a:blip r:embed="rId6">
            <a:extLst/>
          </a:blip>
          <a:stretch>
            <a:fillRect/>
          </a:stretch>
        </p:blipFill>
        <p:spPr>
          <a:xfrm>
            <a:off x="16078409" y="8529348"/>
            <a:ext cx="6752380" cy="1193693"/>
          </a:xfrm>
          <a:prstGeom prst="rect">
            <a:avLst/>
          </a:prstGeom>
          <a:ln w="12700">
            <a:miter lim="400000"/>
          </a:ln>
        </p:spPr>
      </p:pic>
      <p:sp>
        <p:nvSpPr>
          <p:cNvPr id="346" name="Jeans equation"/>
          <p:cNvSpPr txBox="1"/>
          <p:nvPr/>
        </p:nvSpPr>
        <p:spPr>
          <a:xfrm>
            <a:off x="18291223" y="7586318"/>
            <a:ext cx="2711578"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chemeClr val="accent1">
                    <a:hueOff val="114395"/>
                    <a:lumOff val="-24975"/>
                  </a:schemeClr>
                </a:solidFill>
              </a:defRPr>
            </a:lvl1pPr>
          </a:lstStyle>
          <a:p>
            <a:pPr/>
            <a:r>
              <a:t>Jeans equation</a:t>
            </a:r>
          </a:p>
        </p:txBody>
      </p:sp>
      <p:sp>
        <p:nvSpPr>
          <p:cNvPr id="347" name="Heating due to quasi-particles"/>
          <p:cNvSpPr txBox="1"/>
          <p:nvPr/>
        </p:nvSpPr>
        <p:spPr>
          <a:xfrm>
            <a:off x="17024779" y="9972258"/>
            <a:ext cx="5244466"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chemeClr val="accent1">
                    <a:hueOff val="114395"/>
                    <a:lumOff val="-24975"/>
                  </a:schemeClr>
                </a:solidFill>
              </a:defRPr>
            </a:lvl1pPr>
          </a:lstStyle>
          <a:p>
            <a:pPr/>
            <a:r>
              <a:t>Heating due to quasi-particles</a:t>
            </a:r>
          </a:p>
        </p:txBody>
      </p:sp>
      <p:pic>
        <p:nvPicPr>
          <p:cNvPr id="348" name="Screen Shot 2024-11-02 at 18.40.40.png" descr="Screen Shot 2024-11-02 at 18.40.40.png"/>
          <p:cNvPicPr>
            <a:picLocks noChangeAspect="1"/>
          </p:cNvPicPr>
          <p:nvPr/>
        </p:nvPicPr>
        <p:blipFill>
          <a:blip r:embed="rId7">
            <a:extLst/>
          </a:blip>
          <a:stretch>
            <a:fillRect/>
          </a:stretch>
        </p:blipFill>
        <p:spPr>
          <a:xfrm>
            <a:off x="15902818" y="10542211"/>
            <a:ext cx="7488387" cy="2061581"/>
          </a:xfrm>
          <a:prstGeom prst="rect">
            <a:avLst/>
          </a:prstGeom>
          <a:ln w="12700">
            <a:miter lim="400000"/>
          </a:ln>
        </p:spPr>
      </p:pic>
      <p:sp>
        <p:nvSpPr>
          <p:cNvPr id="349" name="Ben Bar-Or, Jean-Baptiste Fouvry, and Scott Tremaine., Astrophys. J.,  871(1):28, 2019"/>
          <p:cNvSpPr txBox="1"/>
          <p:nvPr/>
        </p:nvSpPr>
        <p:spPr>
          <a:xfrm>
            <a:off x="16557217" y="12630776"/>
            <a:ext cx="6179590"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0" sz="1700">
                <a:latin typeface="Times Roman"/>
                <a:ea typeface="Times Roman"/>
                <a:cs typeface="Times Roman"/>
                <a:sym typeface="Times Roman"/>
              </a:defRPr>
            </a:pPr>
            <a:r>
              <a:t>Ben Bar-Or, Jean-Baptiste Fouvry, and Scott Tremaine., Astrophys. J., </a:t>
            </a:r>
            <a:br/>
            <a:r>
              <a:t>871(1):28, 2019 </a:t>
            </a:r>
            <a:br/>
          </a:p>
        </p:txBody>
      </p:sp>
      <p:grpSp>
        <p:nvGrpSpPr>
          <p:cNvPr id="352" name="Screenshot 2025-09-25 at 15.32.13.png"/>
          <p:cNvGrpSpPr/>
          <p:nvPr/>
        </p:nvGrpSpPr>
        <p:grpSpPr>
          <a:xfrm>
            <a:off x="13136236" y="2203616"/>
            <a:ext cx="10999540" cy="2528389"/>
            <a:chOff x="0" y="0"/>
            <a:chExt cx="10999538" cy="2528388"/>
          </a:xfrm>
        </p:grpSpPr>
        <p:pic>
          <p:nvPicPr>
            <p:cNvPr id="351" name="Screenshot 2025-09-25 at 15.32.13.png" descr="Screenshot 2025-09-25 at 15.32.13.png"/>
            <p:cNvPicPr>
              <a:picLocks noChangeAspect="1"/>
            </p:cNvPicPr>
            <p:nvPr/>
          </p:nvPicPr>
          <p:blipFill>
            <a:blip r:embed="rId8">
              <a:extLst/>
            </a:blip>
            <a:stretch>
              <a:fillRect/>
            </a:stretch>
          </p:blipFill>
          <p:spPr>
            <a:xfrm>
              <a:off x="50800" y="50800"/>
              <a:ext cx="10897939" cy="2426789"/>
            </a:xfrm>
            <a:prstGeom prst="rect">
              <a:avLst/>
            </a:prstGeom>
            <a:ln>
              <a:noFill/>
            </a:ln>
            <a:effectLst/>
          </p:spPr>
        </p:pic>
        <p:pic>
          <p:nvPicPr>
            <p:cNvPr id="350" name="Screenshot 2025-09-25 at 15.32.13.png" descr="Screenshot 2025-09-25 at 15.32.13.png"/>
            <p:cNvPicPr>
              <a:picLocks noChangeAspect="0"/>
            </p:cNvPicPr>
            <p:nvPr/>
          </p:nvPicPr>
          <p:blipFill>
            <a:blip r:embed="rId9">
              <a:extLst/>
            </a:blip>
            <a:stretch>
              <a:fillRect/>
            </a:stretch>
          </p:blipFill>
          <p:spPr>
            <a:xfrm>
              <a:off x="0" y="0"/>
              <a:ext cx="10999539" cy="2528389"/>
            </a:xfrm>
            <a:prstGeom prst="rect">
              <a:avLst/>
            </a:prstGeom>
            <a:effectLst/>
          </p:spPr>
        </p:pic>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A first work"/>
          <p:cNvSpPr txBox="1"/>
          <p:nvPr>
            <p:ph type="body" idx="4294967295"/>
          </p:nvPr>
        </p:nvSpPr>
        <p:spPr>
          <a:xfrm>
            <a:off x="908168" y="-2272954"/>
            <a:ext cx="21005801" cy="9296401"/>
          </a:xfrm>
          <a:prstGeom prst="rect">
            <a:avLst/>
          </a:prstGeom>
        </p:spPr>
        <p:txBody>
          <a:bodyPr/>
          <a:lstStyle>
            <a:lvl1pPr marL="0" indent="0">
              <a:buSzTx/>
              <a:buNone/>
              <a:defRPr sz="4800"/>
            </a:lvl1pPr>
          </a:lstStyle>
          <a:p>
            <a:pPr/>
            <a:r>
              <a:t>A first work</a:t>
            </a:r>
          </a:p>
        </p:txBody>
      </p:sp>
      <p:pic>
        <p:nvPicPr>
          <p:cNvPr id="355" name="Screen Shot 2024-11-02 at 18.29.13.png" descr="Screen Shot 2024-11-02 at 18.29.13.png"/>
          <p:cNvPicPr>
            <a:picLocks noChangeAspect="1"/>
          </p:cNvPicPr>
          <p:nvPr/>
        </p:nvPicPr>
        <p:blipFill>
          <a:blip r:embed="rId2">
            <a:extLst/>
          </a:blip>
          <a:stretch>
            <a:fillRect/>
          </a:stretch>
        </p:blipFill>
        <p:spPr>
          <a:xfrm>
            <a:off x="7603100" y="2159710"/>
            <a:ext cx="2032001" cy="2616201"/>
          </a:xfrm>
          <a:prstGeom prst="rect">
            <a:avLst/>
          </a:prstGeom>
          <a:ln w="12700">
            <a:miter lim="400000"/>
          </a:ln>
        </p:spPr>
      </p:pic>
      <p:pic>
        <p:nvPicPr>
          <p:cNvPr id="356" name="Screen Shot 2024-11-02 at 18.29.42.png" descr="Screen Shot 2024-11-02 at 18.29.42.png"/>
          <p:cNvPicPr>
            <a:picLocks noChangeAspect="1"/>
          </p:cNvPicPr>
          <p:nvPr/>
        </p:nvPicPr>
        <p:blipFill>
          <a:blip r:embed="rId3">
            <a:extLst/>
          </a:blip>
          <a:stretch>
            <a:fillRect/>
          </a:stretch>
        </p:blipFill>
        <p:spPr>
          <a:xfrm>
            <a:off x="9817127" y="2115237"/>
            <a:ext cx="3187884" cy="2705147"/>
          </a:xfrm>
          <a:prstGeom prst="rect">
            <a:avLst/>
          </a:prstGeom>
          <a:ln w="12700">
            <a:miter lim="400000"/>
          </a:ln>
        </p:spPr>
      </p:pic>
      <p:sp>
        <p:nvSpPr>
          <p:cNvPr id="357" name="Many systems and observables to study!"/>
          <p:cNvSpPr txBox="1"/>
          <p:nvPr>
            <p:ph type="title" idx="4294967295"/>
          </p:nvPr>
        </p:nvSpPr>
        <p:spPr>
          <a:xfrm>
            <a:off x="1689100" y="-632432"/>
            <a:ext cx="21005800" cy="2286001"/>
          </a:xfrm>
          <a:prstGeom prst="rect">
            <a:avLst/>
          </a:prstGeom>
        </p:spPr>
        <p:txBody>
          <a:bodyPr/>
          <a:lstStyle>
            <a:lvl1pPr defTabSz="635634">
              <a:defRPr sz="8624"/>
            </a:lvl1pPr>
          </a:lstStyle>
          <a:p>
            <a:pPr/>
            <a:r>
              <a:t>Many systems and observables to study!</a:t>
            </a:r>
          </a:p>
        </p:txBody>
      </p:sp>
      <p:sp>
        <p:nvSpPr>
          <p:cNvPr id="358" name="w Kfir Blum and Luca Teodori"/>
          <p:cNvSpPr txBox="1"/>
          <p:nvPr/>
        </p:nvSpPr>
        <p:spPr>
          <a:xfrm>
            <a:off x="7743946" y="1688301"/>
            <a:ext cx="3788411"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lvl1pPr>
          </a:lstStyle>
          <a:p>
            <a:pPr/>
            <a:r>
              <a:t>w Kfir Blum and Luca Teodori</a:t>
            </a:r>
          </a:p>
        </p:txBody>
      </p:sp>
      <p:sp>
        <p:nvSpPr>
          <p:cNvPr id="359" name="Equation"/>
          <p:cNvSpPr txBox="1"/>
          <p:nvPr/>
        </p:nvSpPr>
        <p:spPr>
          <a:xfrm>
            <a:off x="2102557" y="3530847"/>
            <a:ext cx="2197411" cy="42233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m</m:t>
                      </m:r>
                    </m:e>
                    <m:sub>
                      <m:r>
                        <a:rPr xmlns:a="http://schemas.openxmlformats.org/drawingml/2006/main" sz="3000" i="1">
                          <a:solidFill>
                            <a:srgbClr val="000000"/>
                          </a:solidFill>
                          <a:latin typeface="Cambria Math" panose="02040503050406030204" pitchFamily="18" charset="0"/>
                        </a:rPr>
                        <m:t>a</m:t>
                      </m:r>
                    </m:sub>
                  </m:sSub>
                  <m:r>
                    <a:rPr xmlns:a="http://schemas.openxmlformats.org/drawingml/2006/main" sz="3000" i="1">
                      <a:solidFill>
                        <a:srgbClr val="000000"/>
                      </a:solidFill>
                      <a:latin typeface="Cambria Math" panose="02040503050406030204" pitchFamily="18" charset="0"/>
                    </a:rPr>
                    <m:t>=</m:t>
                  </m:r>
                  <m:sSup>
                    <m:e>
                      <m:r>
                        <a:rPr xmlns:a="http://schemas.openxmlformats.org/drawingml/2006/main" sz="3000" i="1">
                          <a:solidFill>
                            <a:srgbClr val="000000"/>
                          </a:solidFill>
                          <a:latin typeface="Cambria Math" panose="02040503050406030204" pitchFamily="18" charset="0"/>
                        </a:rPr>
                        <m:t>10</m:t>
                      </m:r>
                    </m:e>
                    <m: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21</m:t>
                      </m:r>
                    </m:sup>
                  </m:sSup>
                  <m:r>
                    <a:rPr xmlns:a="http://schemas.openxmlformats.org/drawingml/2006/main" sz="3000" i="1">
                      <a:solidFill>
                        <a:srgbClr val="000000"/>
                      </a:solidFill>
                      <a:latin typeface="Cambria Math" panose="02040503050406030204" pitchFamily="18" charset="0"/>
                    </a:rPr>
                    <m:t>e</m:t>
                  </m:r>
                  <m:r>
                    <a:rPr xmlns:a="http://schemas.openxmlformats.org/drawingml/2006/main" sz="3000" i="1">
                      <a:solidFill>
                        <a:srgbClr val="000000"/>
                      </a:solidFill>
                      <a:latin typeface="Cambria Math" panose="02040503050406030204" pitchFamily="18" charset="0"/>
                    </a:rPr>
                    <m:t>V</m:t>
                  </m:r>
                </m:oMath>
              </m:oMathPara>
            </a14:m>
            <a:endParaRPr sz="3000"/>
          </a:p>
        </p:txBody>
      </p:sp>
      <p:pic>
        <p:nvPicPr>
          <p:cNvPr id="360" name="Screen Shot 2025-02-01 at 20.32.33.png" descr="Screen Shot 2025-02-01 at 20.32.33.png"/>
          <p:cNvPicPr>
            <a:picLocks noChangeAspect="1"/>
          </p:cNvPicPr>
          <p:nvPr/>
        </p:nvPicPr>
        <p:blipFill>
          <a:blip r:embed="rId4">
            <a:extLst/>
          </a:blip>
          <a:stretch>
            <a:fillRect/>
          </a:stretch>
        </p:blipFill>
        <p:spPr>
          <a:xfrm>
            <a:off x="-32780" y="3928902"/>
            <a:ext cx="6468085" cy="5138352"/>
          </a:xfrm>
          <a:prstGeom prst="rect">
            <a:avLst/>
          </a:prstGeom>
          <a:ln w="12700">
            <a:miter lim="400000"/>
          </a:ln>
        </p:spPr>
      </p:pic>
      <p:pic>
        <p:nvPicPr>
          <p:cNvPr id="361" name="Screen Shot 2025-02-01 at 20.32.52.png" descr="Screen Shot 2025-02-01 at 20.32.52.png"/>
          <p:cNvPicPr>
            <a:picLocks noChangeAspect="1"/>
          </p:cNvPicPr>
          <p:nvPr/>
        </p:nvPicPr>
        <p:blipFill>
          <a:blip r:embed="rId5">
            <a:extLst/>
          </a:blip>
          <a:stretch>
            <a:fillRect/>
          </a:stretch>
        </p:blipFill>
        <p:spPr>
          <a:xfrm>
            <a:off x="-32780" y="8993509"/>
            <a:ext cx="6468085" cy="4855222"/>
          </a:xfrm>
          <a:prstGeom prst="rect">
            <a:avLst/>
          </a:prstGeom>
          <a:ln w="12700">
            <a:miter lim="400000"/>
          </a:ln>
        </p:spPr>
      </p:pic>
      <p:sp>
        <p:nvSpPr>
          <p:cNvPr id="362" name="Two main probes: dispersion velocities and half-light radius"/>
          <p:cNvSpPr txBox="1"/>
          <p:nvPr/>
        </p:nvSpPr>
        <p:spPr>
          <a:xfrm>
            <a:off x="17396502" y="5804735"/>
            <a:ext cx="3788411" cy="13866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chemeClr val="accent5">
                    <a:lumOff val="-29866"/>
                  </a:schemeClr>
                </a:solidFill>
              </a:defRPr>
            </a:lvl1pPr>
          </a:lstStyle>
          <a:p>
            <a:pPr/>
            <a:r>
              <a:t>Two main probes: dispersion velocities and half-light radius</a:t>
            </a:r>
          </a:p>
        </p:txBody>
      </p:sp>
      <p:pic>
        <p:nvPicPr>
          <p:cNvPr id="363" name="Screen Shot 2024-11-02 at 18.42.11.png" descr="Screen Shot 2024-11-02 at 18.42.11.png"/>
          <p:cNvPicPr>
            <a:picLocks noChangeAspect="1"/>
          </p:cNvPicPr>
          <p:nvPr/>
        </p:nvPicPr>
        <p:blipFill>
          <a:blip r:embed="rId6">
            <a:extLst/>
          </a:blip>
          <a:stretch>
            <a:fillRect/>
          </a:stretch>
        </p:blipFill>
        <p:spPr>
          <a:xfrm>
            <a:off x="16078409" y="8529348"/>
            <a:ext cx="6752380" cy="1193693"/>
          </a:xfrm>
          <a:prstGeom prst="rect">
            <a:avLst/>
          </a:prstGeom>
          <a:ln w="12700">
            <a:miter lim="400000"/>
          </a:ln>
        </p:spPr>
      </p:pic>
      <p:sp>
        <p:nvSpPr>
          <p:cNvPr id="364" name="Jeans equation"/>
          <p:cNvSpPr txBox="1"/>
          <p:nvPr/>
        </p:nvSpPr>
        <p:spPr>
          <a:xfrm>
            <a:off x="18291223" y="7586318"/>
            <a:ext cx="2711578"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chemeClr val="accent1">
                    <a:hueOff val="114395"/>
                    <a:lumOff val="-24975"/>
                  </a:schemeClr>
                </a:solidFill>
              </a:defRPr>
            </a:lvl1pPr>
          </a:lstStyle>
          <a:p>
            <a:pPr/>
            <a:r>
              <a:t>Jeans equation</a:t>
            </a:r>
          </a:p>
        </p:txBody>
      </p:sp>
      <p:sp>
        <p:nvSpPr>
          <p:cNvPr id="365" name="Heating due to quasi-particles"/>
          <p:cNvSpPr txBox="1"/>
          <p:nvPr/>
        </p:nvSpPr>
        <p:spPr>
          <a:xfrm>
            <a:off x="17024779" y="9972258"/>
            <a:ext cx="5244466"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chemeClr val="accent1">
                    <a:hueOff val="114395"/>
                    <a:lumOff val="-24975"/>
                  </a:schemeClr>
                </a:solidFill>
              </a:defRPr>
            </a:lvl1pPr>
          </a:lstStyle>
          <a:p>
            <a:pPr/>
            <a:r>
              <a:t>Heating due to quasi-particles</a:t>
            </a:r>
          </a:p>
        </p:txBody>
      </p:sp>
      <p:pic>
        <p:nvPicPr>
          <p:cNvPr id="366" name="Screen Shot 2024-11-02 at 18.40.40.png" descr="Screen Shot 2024-11-02 at 18.40.40.png"/>
          <p:cNvPicPr>
            <a:picLocks noChangeAspect="1"/>
          </p:cNvPicPr>
          <p:nvPr/>
        </p:nvPicPr>
        <p:blipFill>
          <a:blip r:embed="rId7">
            <a:extLst/>
          </a:blip>
          <a:stretch>
            <a:fillRect/>
          </a:stretch>
        </p:blipFill>
        <p:spPr>
          <a:xfrm>
            <a:off x="15902818" y="10542211"/>
            <a:ext cx="7488387" cy="2061581"/>
          </a:xfrm>
          <a:prstGeom prst="rect">
            <a:avLst/>
          </a:prstGeom>
          <a:ln w="12700">
            <a:miter lim="400000"/>
          </a:ln>
        </p:spPr>
      </p:pic>
      <p:sp>
        <p:nvSpPr>
          <p:cNvPr id="367" name="Ben Bar-Or, Jean-Baptiste Fouvry, and Scott Tremaine., Astrophys. J.,  871(1):28, 2019"/>
          <p:cNvSpPr txBox="1"/>
          <p:nvPr/>
        </p:nvSpPr>
        <p:spPr>
          <a:xfrm>
            <a:off x="16557217" y="12630776"/>
            <a:ext cx="6179590"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0" sz="1700">
                <a:latin typeface="Times Roman"/>
                <a:ea typeface="Times Roman"/>
                <a:cs typeface="Times Roman"/>
                <a:sym typeface="Times Roman"/>
              </a:defRPr>
            </a:pPr>
            <a:r>
              <a:t>Ben Bar-Or, Jean-Baptiste Fouvry, and Scott Tremaine., Astrophys. J., </a:t>
            </a:r>
            <a:br/>
            <a:r>
              <a:t>871(1):28, 2019 </a:t>
            </a:r>
            <a:br/>
          </a:p>
        </p:txBody>
      </p:sp>
      <p:sp>
        <p:nvSpPr>
          <p:cNvPr id="368" name="Arrow"/>
          <p:cNvSpPr/>
          <p:nvPr/>
        </p:nvSpPr>
        <p:spPr>
          <a:xfrm>
            <a:off x="6307863" y="6224012"/>
            <a:ext cx="1638087" cy="548133"/>
          </a:xfrm>
          <a:prstGeom prst="rightArrow">
            <a:avLst>
              <a:gd name="adj1" fmla="val 32000"/>
              <a:gd name="adj2" fmla="val 148285"/>
            </a:avLst>
          </a:prstGeom>
          <a:solidFill>
            <a:schemeClr val="accent1">
              <a:hueOff val="114395"/>
              <a:lumOff val="-24975"/>
            </a:schemeClr>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369" name="Depending on the DM mass, the soliton creates a peak in the dispersion velocity, inconsistent with the (almost) flat curves we observe"/>
          <p:cNvSpPr txBox="1"/>
          <p:nvPr/>
        </p:nvSpPr>
        <p:spPr>
          <a:xfrm>
            <a:off x="7907138" y="5858097"/>
            <a:ext cx="5598730" cy="16198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2500"/>
            </a:pPr>
            <a:r>
              <a:t>Depending on the DM mass, the soliton creates a </a:t>
            </a:r>
            <a:r>
              <a:rPr b="1"/>
              <a:t>peak in the dispersion velocity</a:t>
            </a:r>
            <a:r>
              <a:t>, inconsistent with the (almost) flat curves we observe </a:t>
            </a:r>
          </a:p>
        </p:txBody>
      </p:sp>
      <p:grpSp>
        <p:nvGrpSpPr>
          <p:cNvPr id="372" name="Screenshot 2025-09-25 at 15.32.13.png"/>
          <p:cNvGrpSpPr/>
          <p:nvPr/>
        </p:nvGrpSpPr>
        <p:grpSpPr>
          <a:xfrm>
            <a:off x="13136236" y="2203616"/>
            <a:ext cx="10999540" cy="2528389"/>
            <a:chOff x="0" y="0"/>
            <a:chExt cx="10999538" cy="2528388"/>
          </a:xfrm>
        </p:grpSpPr>
        <p:pic>
          <p:nvPicPr>
            <p:cNvPr id="371" name="Screenshot 2025-09-25 at 15.32.13.png" descr="Screenshot 2025-09-25 at 15.32.13.png"/>
            <p:cNvPicPr>
              <a:picLocks noChangeAspect="1"/>
            </p:cNvPicPr>
            <p:nvPr/>
          </p:nvPicPr>
          <p:blipFill>
            <a:blip r:embed="rId8">
              <a:extLst/>
            </a:blip>
            <a:stretch>
              <a:fillRect/>
            </a:stretch>
          </p:blipFill>
          <p:spPr>
            <a:xfrm>
              <a:off x="50800" y="50800"/>
              <a:ext cx="10897939" cy="2426789"/>
            </a:xfrm>
            <a:prstGeom prst="rect">
              <a:avLst/>
            </a:prstGeom>
            <a:ln>
              <a:noFill/>
            </a:ln>
            <a:effectLst/>
          </p:spPr>
        </p:pic>
        <p:pic>
          <p:nvPicPr>
            <p:cNvPr id="370" name="Screenshot 2025-09-25 at 15.32.13.png" descr="Screenshot 2025-09-25 at 15.32.13.png"/>
            <p:cNvPicPr>
              <a:picLocks noChangeAspect="0"/>
            </p:cNvPicPr>
            <p:nvPr/>
          </p:nvPicPr>
          <p:blipFill>
            <a:blip r:embed="rId9">
              <a:extLst/>
            </a:blip>
            <a:stretch>
              <a:fillRect/>
            </a:stretch>
          </p:blipFill>
          <p:spPr>
            <a:xfrm>
              <a:off x="0" y="0"/>
              <a:ext cx="10999539" cy="2528389"/>
            </a:xfrm>
            <a:prstGeom prst="rect">
              <a:avLst/>
            </a:prstGeom>
            <a:effectLst/>
          </p:spPr>
        </p:pic>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A first work"/>
          <p:cNvSpPr txBox="1"/>
          <p:nvPr>
            <p:ph type="body" idx="4294967295"/>
          </p:nvPr>
        </p:nvSpPr>
        <p:spPr>
          <a:xfrm>
            <a:off x="908168" y="-2272954"/>
            <a:ext cx="21005801" cy="9296401"/>
          </a:xfrm>
          <a:prstGeom prst="rect">
            <a:avLst/>
          </a:prstGeom>
        </p:spPr>
        <p:txBody>
          <a:bodyPr/>
          <a:lstStyle>
            <a:lvl1pPr marL="0" indent="0">
              <a:buSzTx/>
              <a:buNone/>
              <a:defRPr sz="4800"/>
            </a:lvl1pPr>
          </a:lstStyle>
          <a:p>
            <a:pPr/>
            <a:r>
              <a:t>A first work</a:t>
            </a:r>
          </a:p>
        </p:txBody>
      </p:sp>
      <p:pic>
        <p:nvPicPr>
          <p:cNvPr id="375" name="Screen Shot 2024-11-02 at 18.29.13.png" descr="Screen Shot 2024-11-02 at 18.29.13.png"/>
          <p:cNvPicPr>
            <a:picLocks noChangeAspect="1"/>
          </p:cNvPicPr>
          <p:nvPr/>
        </p:nvPicPr>
        <p:blipFill>
          <a:blip r:embed="rId2">
            <a:extLst/>
          </a:blip>
          <a:stretch>
            <a:fillRect/>
          </a:stretch>
        </p:blipFill>
        <p:spPr>
          <a:xfrm>
            <a:off x="7603100" y="2159710"/>
            <a:ext cx="2032001" cy="2616201"/>
          </a:xfrm>
          <a:prstGeom prst="rect">
            <a:avLst/>
          </a:prstGeom>
          <a:ln w="12700">
            <a:miter lim="400000"/>
          </a:ln>
        </p:spPr>
      </p:pic>
      <p:pic>
        <p:nvPicPr>
          <p:cNvPr id="376" name="Screen Shot 2024-11-02 at 18.29.42.png" descr="Screen Shot 2024-11-02 at 18.29.42.png"/>
          <p:cNvPicPr>
            <a:picLocks noChangeAspect="1"/>
          </p:cNvPicPr>
          <p:nvPr/>
        </p:nvPicPr>
        <p:blipFill>
          <a:blip r:embed="rId3">
            <a:extLst/>
          </a:blip>
          <a:stretch>
            <a:fillRect/>
          </a:stretch>
        </p:blipFill>
        <p:spPr>
          <a:xfrm>
            <a:off x="9817127" y="2115237"/>
            <a:ext cx="3187884" cy="2705147"/>
          </a:xfrm>
          <a:prstGeom prst="rect">
            <a:avLst/>
          </a:prstGeom>
          <a:ln w="12700">
            <a:miter lim="400000"/>
          </a:ln>
        </p:spPr>
      </p:pic>
      <p:sp>
        <p:nvSpPr>
          <p:cNvPr id="377" name="Many systems and observables to study!"/>
          <p:cNvSpPr txBox="1"/>
          <p:nvPr>
            <p:ph type="title" idx="4294967295"/>
          </p:nvPr>
        </p:nvSpPr>
        <p:spPr>
          <a:xfrm>
            <a:off x="1689100" y="-632432"/>
            <a:ext cx="21005800" cy="2286001"/>
          </a:xfrm>
          <a:prstGeom prst="rect">
            <a:avLst/>
          </a:prstGeom>
        </p:spPr>
        <p:txBody>
          <a:bodyPr/>
          <a:lstStyle>
            <a:lvl1pPr defTabSz="635634">
              <a:defRPr sz="8624"/>
            </a:lvl1pPr>
          </a:lstStyle>
          <a:p>
            <a:pPr/>
            <a:r>
              <a:t>Many systems and observables to study!</a:t>
            </a:r>
          </a:p>
        </p:txBody>
      </p:sp>
      <p:sp>
        <p:nvSpPr>
          <p:cNvPr id="378" name="w Kfir Blum and Luca Teodori"/>
          <p:cNvSpPr txBox="1"/>
          <p:nvPr/>
        </p:nvSpPr>
        <p:spPr>
          <a:xfrm>
            <a:off x="7743946" y="1688301"/>
            <a:ext cx="3788411"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lvl1pPr>
          </a:lstStyle>
          <a:p>
            <a:pPr/>
            <a:r>
              <a:t>w Kfir Blum and Luca Teodori</a:t>
            </a:r>
          </a:p>
        </p:txBody>
      </p:sp>
      <p:sp>
        <p:nvSpPr>
          <p:cNvPr id="379" name="Equation"/>
          <p:cNvSpPr txBox="1"/>
          <p:nvPr/>
        </p:nvSpPr>
        <p:spPr>
          <a:xfrm>
            <a:off x="2102557" y="3530847"/>
            <a:ext cx="2197411" cy="42233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m</m:t>
                      </m:r>
                    </m:e>
                    <m:sub>
                      <m:r>
                        <a:rPr xmlns:a="http://schemas.openxmlformats.org/drawingml/2006/main" sz="3000" i="1">
                          <a:solidFill>
                            <a:srgbClr val="000000"/>
                          </a:solidFill>
                          <a:latin typeface="Cambria Math" panose="02040503050406030204" pitchFamily="18" charset="0"/>
                        </a:rPr>
                        <m:t>a</m:t>
                      </m:r>
                    </m:sub>
                  </m:sSub>
                  <m:r>
                    <a:rPr xmlns:a="http://schemas.openxmlformats.org/drawingml/2006/main" sz="3000" i="1">
                      <a:solidFill>
                        <a:srgbClr val="000000"/>
                      </a:solidFill>
                      <a:latin typeface="Cambria Math" panose="02040503050406030204" pitchFamily="18" charset="0"/>
                    </a:rPr>
                    <m:t>=</m:t>
                  </m:r>
                  <m:sSup>
                    <m:e>
                      <m:r>
                        <a:rPr xmlns:a="http://schemas.openxmlformats.org/drawingml/2006/main" sz="3000" i="1">
                          <a:solidFill>
                            <a:srgbClr val="000000"/>
                          </a:solidFill>
                          <a:latin typeface="Cambria Math" panose="02040503050406030204" pitchFamily="18" charset="0"/>
                        </a:rPr>
                        <m:t>10</m:t>
                      </m:r>
                    </m:e>
                    <m: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21</m:t>
                      </m:r>
                    </m:sup>
                  </m:sSup>
                  <m:r>
                    <a:rPr xmlns:a="http://schemas.openxmlformats.org/drawingml/2006/main" sz="3000" i="1">
                      <a:solidFill>
                        <a:srgbClr val="000000"/>
                      </a:solidFill>
                      <a:latin typeface="Cambria Math" panose="02040503050406030204" pitchFamily="18" charset="0"/>
                    </a:rPr>
                    <m:t>e</m:t>
                  </m:r>
                  <m:r>
                    <a:rPr xmlns:a="http://schemas.openxmlformats.org/drawingml/2006/main" sz="3000" i="1">
                      <a:solidFill>
                        <a:srgbClr val="000000"/>
                      </a:solidFill>
                      <a:latin typeface="Cambria Math" panose="02040503050406030204" pitchFamily="18" charset="0"/>
                    </a:rPr>
                    <m:t>V</m:t>
                  </m:r>
                </m:oMath>
              </m:oMathPara>
            </a14:m>
            <a:endParaRPr sz="3000"/>
          </a:p>
        </p:txBody>
      </p:sp>
      <p:pic>
        <p:nvPicPr>
          <p:cNvPr id="380" name="Screen Shot 2025-02-01 at 20.32.33.png" descr="Screen Shot 2025-02-01 at 20.32.33.png"/>
          <p:cNvPicPr>
            <a:picLocks noChangeAspect="1"/>
          </p:cNvPicPr>
          <p:nvPr/>
        </p:nvPicPr>
        <p:blipFill>
          <a:blip r:embed="rId4">
            <a:extLst/>
          </a:blip>
          <a:stretch>
            <a:fillRect/>
          </a:stretch>
        </p:blipFill>
        <p:spPr>
          <a:xfrm>
            <a:off x="-32780" y="3928902"/>
            <a:ext cx="6468085" cy="5138352"/>
          </a:xfrm>
          <a:prstGeom prst="rect">
            <a:avLst/>
          </a:prstGeom>
          <a:ln w="12700">
            <a:miter lim="400000"/>
          </a:ln>
        </p:spPr>
      </p:pic>
      <p:pic>
        <p:nvPicPr>
          <p:cNvPr id="381" name="Screen Shot 2025-02-01 at 20.32.52.png" descr="Screen Shot 2025-02-01 at 20.32.52.png"/>
          <p:cNvPicPr>
            <a:picLocks noChangeAspect="1"/>
          </p:cNvPicPr>
          <p:nvPr/>
        </p:nvPicPr>
        <p:blipFill>
          <a:blip r:embed="rId5">
            <a:extLst/>
          </a:blip>
          <a:stretch>
            <a:fillRect/>
          </a:stretch>
        </p:blipFill>
        <p:spPr>
          <a:xfrm>
            <a:off x="-32780" y="8993509"/>
            <a:ext cx="6468085" cy="4855222"/>
          </a:xfrm>
          <a:prstGeom prst="rect">
            <a:avLst/>
          </a:prstGeom>
          <a:ln w="12700">
            <a:miter lim="400000"/>
          </a:ln>
        </p:spPr>
      </p:pic>
      <p:sp>
        <p:nvSpPr>
          <p:cNvPr id="382" name="Two main probes: dispersion velocities and half-light radius"/>
          <p:cNvSpPr txBox="1"/>
          <p:nvPr/>
        </p:nvSpPr>
        <p:spPr>
          <a:xfrm>
            <a:off x="17396502" y="5804735"/>
            <a:ext cx="3788411" cy="13866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chemeClr val="accent5">
                    <a:lumOff val="-29866"/>
                  </a:schemeClr>
                </a:solidFill>
              </a:defRPr>
            </a:lvl1pPr>
          </a:lstStyle>
          <a:p>
            <a:pPr/>
            <a:r>
              <a:t>Two main probes: dispersion velocities and half-light radius</a:t>
            </a:r>
          </a:p>
        </p:txBody>
      </p:sp>
      <p:pic>
        <p:nvPicPr>
          <p:cNvPr id="383" name="Screen Shot 2024-11-02 at 18.42.11.png" descr="Screen Shot 2024-11-02 at 18.42.11.png"/>
          <p:cNvPicPr>
            <a:picLocks noChangeAspect="1"/>
          </p:cNvPicPr>
          <p:nvPr/>
        </p:nvPicPr>
        <p:blipFill>
          <a:blip r:embed="rId6">
            <a:extLst/>
          </a:blip>
          <a:stretch>
            <a:fillRect/>
          </a:stretch>
        </p:blipFill>
        <p:spPr>
          <a:xfrm>
            <a:off x="16078409" y="8529348"/>
            <a:ext cx="6752380" cy="1193693"/>
          </a:xfrm>
          <a:prstGeom prst="rect">
            <a:avLst/>
          </a:prstGeom>
          <a:ln w="12700">
            <a:miter lim="400000"/>
          </a:ln>
        </p:spPr>
      </p:pic>
      <p:sp>
        <p:nvSpPr>
          <p:cNvPr id="384" name="Jeans equation"/>
          <p:cNvSpPr txBox="1"/>
          <p:nvPr/>
        </p:nvSpPr>
        <p:spPr>
          <a:xfrm>
            <a:off x="18291223" y="7586318"/>
            <a:ext cx="2711578"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chemeClr val="accent1">
                    <a:hueOff val="114395"/>
                    <a:lumOff val="-24975"/>
                  </a:schemeClr>
                </a:solidFill>
              </a:defRPr>
            </a:lvl1pPr>
          </a:lstStyle>
          <a:p>
            <a:pPr/>
            <a:r>
              <a:t>Jeans equation</a:t>
            </a:r>
          </a:p>
        </p:txBody>
      </p:sp>
      <p:sp>
        <p:nvSpPr>
          <p:cNvPr id="385" name="Heating due to quasi-particles"/>
          <p:cNvSpPr txBox="1"/>
          <p:nvPr/>
        </p:nvSpPr>
        <p:spPr>
          <a:xfrm>
            <a:off x="17024779" y="9972258"/>
            <a:ext cx="5244466"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chemeClr val="accent1">
                    <a:hueOff val="114395"/>
                    <a:lumOff val="-24975"/>
                  </a:schemeClr>
                </a:solidFill>
              </a:defRPr>
            </a:lvl1pPr>
          </a:lstStyle>
          <a:p>
            <a:pPr/>
            <a:r>
              <a:t>Heating due to quasi-particles</a:t>
            </a:r>
          </a:p>
        </p:txBody>
      </p:sp>
      <p:pic>
        <p:nvPicPr>
          <p:cNvPr id="386" name="Screen Shot 2024-11-02 at 18.40.40.png" descr="Screen Shot 2024-11-02 at 18.40.40.png"/>
          <p:cNvPicPr>
            <a:picLocks noChangeAspect="1"/>
          </p:cNvPicPr>
          <p:nvPr/>
        </p:nvPicPr>
        <p:blipFill>
          <a:blip r:embed="rId7">
            <a:extLst/>
          </a:blip>
          <a:stretch>
            <a:fillRect/>
          </a:stretch>
        </p:blipFill>
        <p:spPr>
          <a:xfrm>
            <a:off x="15902818" y="10542211"/>
            <a:ext cx="7488387" cy="2061581"/>
          </a:xfrm>
          <a:prstGeom prst="rect">
            <a:avLst/>
          </a:prstGeom>
          <a:ln w="12700">
            <a:miter lim="400000"/>
          </a:ln>
        </p:spPr>
      </p:pic>
      <p:sp>
        <p:nvSpPr>
          <p:cNvPr id="387" name="Ben Bar-Or, Jean-Baptiste Fouvry, and Scott Tremaine., Astrophys. J.,  871(1):28, 2019"/>
          <p:cNvSpPr txBox="1"/>
          <p:nvPr/>
        </p:nvSpPr>
        <p:spPr>
          <a:xfrm>
            <a:off x="16557217" y="12630776"/>
            <a:ext cx="6179590"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0" sz="1700">
                <a:latin typeface="Times Roman"/>
                <a:ea typeface="Times Roman"/>
                <a:cs typeface="Times Roman"/>
                <a:sym typeface="Times Roman"/>
              </a:defRPr>
            </a:pPr>
            <a:r>
              <a:t>Ben Bar-Or, Jean-Baptiste Fouvry, and Scott Tremaine., Astrophys. J., </a:t>
            </a:r>
            <a:br/>
            <a:r>
              <a:t>871(1):28, 2019 </a:t>
            </a:r>
            <a:br/>
          </a:p>
        </p:txBody>
      </p:sp>
      <p:sp>
        <p:nvSpPr>
          <p:cNvPr id="388" name="Arrow"/>
          <p:cNvSpPr/>
          <p:nvPr/>
        </p:nvSpPr>
        <p:spPr>
          <a:xfrm>
            <a:off x="6307863" y="6224012"/>
            <a:ext cx="1638087" cy="548133"/>
          </a:xfrm>
          <a:prstGeom prst="rightArrow">
            <a:avLst>
              <a:gd name="adj1" fmla="val 32000"/>
              <a:gd name="adj2" fmla="val 148285"/>
            </a:avLst>
          </a:prstGeom>
          <a:solidFill>
            <a:schemeClr val="accent1">
              <a:hueOff val="114395"/>
              <a:lumOff val="-24975"/>
            </a:schemeClr>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389" name="Depending on the DM mass, the soliton creates a peak in the dispersion velocity, inconsistent with the (almost) flat curves we observe"/>
          <p:cNvSpPr txBox="1"/>
          <p:nvPr/>
        </p:nvSpPr>
        <p:spPr>
          <a:xfrm>
            <a:off x="7907138" y="5858097"/>
            <a:ext cx="5598730" cy="16198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2500"/>
            </a:pPr>
            <a:r>
              <a:t>Depending on the DM mass, the soliton creates a </a:t>
            </a:r>
            <a:r>
              <a:rPr b="1"/>
              <a:t>peak in the dispersion velocity</a:t>
            </a:r>
            <a:r>
              <a:t>, inconsistent with the (almost) flat curves we observe </a:t>
            </a:r>
          </a:p>
        </p:txBody>
      </p:sp>
      <p:sp>
        <p:nvSpPr>
          <p:cNvPr id="390" name="Arrow"/>
          <p:cNvSpPr/>
          <p:nvPr/>
        </p:nvSpPr>
        <p:spPr>
          <a:xfrm>
            <a:off x="6307863" y="10241462"/>
            <a:ext cx="1638087" cy="548133"/>
          </a:xfrm>
          <a:prstGeom prst="rightArrow">
            <a:avLst>
              <a:gd name="adj1" fmla="val 32000"/>
              <a:gd name="adj2" fmla="val 148285"/>
            </a:avLst>
          </a:prstGeom>
          <a:solidFill>
            <a:schemeClr val="accent1">
              <a:hueOff val="114395"/>
              <a:lumOff val="-24975"/>
            </a:schemeClr>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391" name="ULDM quasi-particles as well as soliton random motion heat up stars, puffing the system."/>
          <p:cNvSpPr txBox="1"/>
          <p:nvPr/>
        </p:nvSpPr>
        <p:spPr>
          <a:xfrm>
            <a:off x="8048930" y="9941691"/>
            <a:ext cx="5820453" cy="14625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a:lvl1pPr>
          </a:lstStyle>
          <a:p>
            <a:pPr/>
            <a:r>
              <a:t>ULDM quasi-particles as well as soliton random motion heat up stars, puffing the system.</a:t>
            </a:r>
          </a:p>
        </p:txBody>
      </p:sp>
      <p:sp>
        <p:nvSpPr>
          <p:cNvPr id="392" name="Half-light radius: radius which encompasses half of the galaxy light (mass for us)"/>
          <p:cNvSpPr txBox="1"/>
          <p:nvPr/>
        </p:nvSpPr>
        <p:spPr>
          <a:xfrm>
            <a:off x="6132619" y="12292059"/>
            <a:ext cx="7341809" cy="14625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a:pPr>
            <a:r>
              <a:rPr>
                <a:solidFill>
                  <a:schemeClr val="accent5">
                    <a:lumOff val="-29866"/>
                  </a:schemeClr>
                </a:solidFill>
              </a:rPr>
              <a:t>Half-light radius</a:t>
            </a:r>
            <a:r>
              <a:t>: radius which encompasses </a:t>
            </a:r>
            <a:r>
              <a:rPr u="sng"/>
              <a:t>half of the galaxy light</a:t>
            </a:r>
            <a:r>
              <a:t> (mass for us)</a:t>
            </a:r>
          </a:p>
        </p:txBody>
      </p:sp>
      <p:grpSp>
        <p:nvGrpSpPr>
          <p:cNvPr id="395" name="Screenshot 2025-09-25 at 15.32.13.png"/>
          <p:cNvGrpSpPr/>
          <p:nvPr/>
        </p:nvGrpSpPr>
        <p:grpSpPr>
          <a:xfrm>
            <a:off x="13136236" y="2203616"/>
            <a:ext cx="10999540" cy="2528389"/>
            <a:chOff x="0" y="0"/>
            <a:chExt cx="10999538" cy="2528388"/>
          </a:xfrm>
        </p:grpSpPr>
        <p:pic>
          <p:nvPicPr>
            <p:cNvPr id="394" name="Screenshot 2025-09-25 at 15.32.13.png" descr="Screenshot 2025-09-25 at 15.32.13.png"/>
            <p:cNvPicPr>
              <a:picLocks noChangeAspect="1"/>
            </p:cNvPicPr>
            <p:nvPr/>
          </p:nvPicPr>
          <p:blipFill>
            <a:blip r:embed="rId8">
              <a:extLst/>
            </a:blip>
            <a:stretch>
              <a:fillRect/>
            </a:stretch>
          </p:blipFill>
          <p:spPr>
            <a:xfrm>
              <a:off x="50800" y="50800"/>
              <a:ext cx="10897939" cy="2426789"/>
            </a:xfrm>
            <a:prstGeom prst="rect">
              <a:avLst/>
            </a:prstGeom>
            <a:ln>
              <a:noFill/>
            </a:ln>
            <a:effectLst/>
          </p:spPr>
        </p:pic>
        <p:pic>
          <p:nvPicPr>
            <p:cNvPr id="393" name="Screenshot 2025-09-25 at 15.32.13.png" descr="Screenshot 2025-09-25 at 15.32.13.png"/>
            <p:cNvPicPr>
              <a:picLocks noChangeAspect="0"/>
            </p:cNvPicPr>
            <p:nvPr/>
          </p:nvPicPr>
          <p:blipFill>
            <a:blip r:embed="rId9">
              <a:extLst/>
            </a:blip>
            <a:stretch>
              <a:fillRect/>
            </a:stretch>
          </p:blipFill>
          <p:spPr>
            <a:xfrm>
              <a:off x="0" y="0"/>
              <a:ext cx="10999539" cy="2528389"/>
            </a:xfrm>
            <a:prstGeom prst="rect">
              <a:avLst/>
            </a:prstGeom>
            <a:effectLst/>
          </p:spPr>
        </p:pic>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A first work"/>
          <p:cNvSpPr txBox="1"/>
          <p:nvPr>
            <p:ph type="body" idx="4294967295"/>
          </p:nvPr>
        </p:nvSpPr>
        <p:spPr>
          <a:xfrm>
            <a:off x="908168" y="-2272954"/>
            <a:ext cx="21005801" cy="9296401"/>
          </a:xfrm>
          <a:prstGeom prst="rect">
            <a:avLst/>
          </a:prstGeom>
        </p:spPr>
        <p:txBody>
          <a:bodyPr/>
          <a:lstStyle>
            <a:lvl1pPr marL="0" indent="0">
              <a:buSzTx/>
              <a:buNone/>
              <a:defRPr sz="4800"/>
            </a:lvl1pPr>
          </a:lstStyle>
          <a:p>
            <a:pPr/>
            <a:r>
              <a:t>A first work</a:t>
            </a:r>
          </a:p>
        </p:txBody>
      </p:sp>
      <p:pic>
        <p:nvPicPr>
          <p:cNvPr id="398" name="Screen Shot 2024-11-02 at 18.29.13.png" descr="Screen Shot 2024-11-02 at 18.29.13.png"/>
          <p:cNvPicPr>
            <a:picLocks noChangeAspect="1"/>
          </p:cNvPicPr>
          <p:nvPr/>
        </p:nvPicPr>
        <p:blipFill>
          <a:blip r:embed="rId2">
            <a:extLst/>
          </a:blip>
          <a:stretch>
            <a:fillRect/>
          </a:stretch>
        </p:blipFill>
        <p:spPr>
          <a:xfrm>
            <a:off x="7603100" y="2159710"/>
            <a:ext cx="2032001" cy="2616201"/>
          </a:xfrm>
          <a:prstGeom prst="rect">
            <a:avLst/>
          </a:prstGeom>
          <a:ln w="12700">
            <a:miter lim="400000"/>
          </a:ln>
        </p:spPr>
      </p:pic>
      <p:pic>
        <p:nvPicPr>
          <p:cNvPr id="399" name="Screen Shot 2024-11-02 at 18.29.42.png" descr="Screen Shot 2024-11-02 at 18.29.42.png"/>
          <p:cNvPicPr>
            <a:picLocks noChangeAspect="1"/>
          </p:cNvPicPr>
          <p:nvPr/>
        </p:nvPicPr>
        <p:blipFill>
          <a:blip r:embed="rId3">
            <a:extLst/>
          </a:blip>
          <a:stretch>
            <a:fillRect/>
          </a:stretch>
        </p:blipFill>
        <p:spPr>
          <a:xfrm>
            <a:off x="9817127" y="2115237"/>
            <a:ext cx="3187884" cy="2705147"/>
          </a:xfrm>
          <a:prstGeom prst="rect">
            <a:avLst/>
          </a:prstGeom>
          <a:ln w="12700">
            <a:miter lim="400000"/>
          </a:ln>
        </p:spPr>
      </p:pic>
      <p:sp>
        <p:nvSpPr>
          <p:cNvPr id="400" name="Many systems and observables to study!"/>
          <p:cNvSpPr txBox="1"/>
          <p:nvPr>
            <p:ph type="title" idx="4294967295"/>
          </p:nvPr>
        </p:nvSpPr>
        <p:spPr>
          <a:xfrm>
            <a:off x="1689100" y="-632432"/>
            <a:ext cx="21005800" cy="2286001"/>
          </a:xfrm>
          <a:prstGeom prst="rect">
            <a:avLst/>
          </a:prstGeom>
        </p:spPr>
        <p:txBody>
          <a:bodyPr/>
          <a:lstStyle>
            <a:lvl1pPr defTabSz="635634">
              <a:defRPr sz="8624"/>
            </a:lvl1pPr>
          </a:lstStyle>
          <a:p>
            <a:pPr/>
            <a:r>
              <a:t>Many systems and observables to study!</a:t>
            </a:r>
          </a:p>
        </p:txBody>
      </p:sp>
      <p:sp>
        <p:nvSpPr>
          <p:cNvPr id="401" name="w Kfir Blum and Luca Teodori"/>
          <p:cNvSpPr txBox="1"/>
          <p:nvPr/>
        </p:nvSpPr>
        <p:spPr>
          <a:xfrm>
            <a:off x="7743946" y="1688301"/>
            <a:ext cx="3788411"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lvl1pPr>
          </a:lstStyle>
          <a:p>
            <a:pPr/>
            <a:r>
              <a:t>w Kfir Blum and Luca Teodori</a:t>
            </a:r>
          </a:p>
        </p:txBody>
      </p:sp>
      <p:sp>
        <p:nvSpPr>
          <p:cNvPr id="402" name="Equation"/>
          <p:cNvSpPr txBox="1"/>
          <p:nvPr/>
        </p:nvSpPr>
        <p:spPr>
          <a:xfrm>
            <a:off x="2102557" y="3530847"/>
            <a:ext cx="2197411" cy="42233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m</m:t>
                      </m:r>
                    </m:e>
                    <m:sub>
                      <m:r>
                        <a:rPr xmlns:a="http://schemas.openxmlformats.org/drawingml/2006/main" sz="3000" i="1">
                          <a:solidFill>
                            <a:srgbClr val="000000"/>
                          </a:solidFill>
                          <a:latin typeface="Cambria Math" panose="02040503050406030204" pitchFamily="18" charset="0"/>
                        </a:rPr>
                        <m:t>a</m:t>
                      </m:r>
                    </m:sub>
                  </m:sSub>
                  <m:r>
                    <a:rPr xmlns:a="http://schemas.openxmlformats.org/drawingml/2006/main" sz="3000" i="1">
                      <a:solidFill>
                        <a:srgbClr val="000000"/>
                      </a:solidFill>
                      <a:latin typeface="Cambria Math" panose="02040503050406030204" pitchFamily="18" charset="0"/>
                    </a:rPr>
                    <m:t>=</m:t>
                  </m:r>
                  <m:sSup>
                    <m:e>
                      <m:r>
                        <a:rPr xmlns:a="http://schemas.openxmlformats.org/drawingml/2006/main" sz="3000" i="1">
                          <a:solidFill>
                            <a:srgbClr val="000000"/>
                          </a:solidFill>
                          <a:latin typeface="Cambria Math" panose="02040503050406030204" pitchFamily="18" charset="0"/>
                        </a:rPr>
                        <m:t>10</m:t>
                      </m:r>
                    </m:e>
                    <m: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21</m:t>
                      </m:r>
                    </m:sup>
                  </m:sSup>
                  <m:r>
                    <a:rPr xmlns:a="http://schemas.openxmlformats.org/drawingml/2006/main" sz="3000" i="1">
                      <a:solidFill>
                        <a:srgbClr val="000000"/>
                      </a:solidFill>
                      <a:latin typeface="Cambria Math" panose="02040503050406030204" pitchFamily="18" charset="0"/>
                    </a:rPr>
                    <m:t>e</m:t>
                  </m:r>
                  <m:r>
                    <a:rPr xmlns:a="http://schemas.openxmlformats.org/drawingml/2006/main" sz="3000" i="1">
                      <a:solidFill>
                        <a:srgbClr val="000000"/>
                      </a:solidFill>
                      <a:latin typeface="Cambria Math" panose="02040503050406030204" pitchFamily="18" charset="0"/>
                    </a:rPr>
                    <m:t>V</m:t>
                  </m:r>
                </m:oMath>
              </m:oMathPara>
            </a14:m>
            <a:endParaRPr sz="3000"/>
          </a:p>
        </p:txBody>
      </p:sp>
      <p:pic>
        <p:nvPicPr>
          <p:cNvPr id="403" name="Screen Shot 2025-02-01 at 20.32.33.png" descr="Screen Shot 2025-02-01 at 20.32.33.png"/>
          <p:cNvPicPr>
            <a:picLocks noChangeAspect="1"/>
          </p:cNvPicPr>
          <p:nvPr/>
        </p:nvPicPr>
        <p:blipFill>
          <a:blip r:embed="rId4">
            <a:extLst/>
          </a:blip>
          <a:stretch>
            <a:fillRect/>
          </a:stretch>
        </p:blipFill>
        <p:spPr>
          <a:xfrm>
            <a:off x="-32780" y="3928902"/>
            <a:ext cx="6468085" cy="5138352"/>
          </a:xfrm>
          <a:prstGeom prst="rect">
            <a:avLst/>
          </a:prstGeom>
          <a:ln w="12700">
            <a:miter lim="400000"/>
          </a:ln>
        </p:spPr>
      </p:pic>
      <p:pic>
        <p:nvPicPr>
          <p:cNvPr id="404" name="Screen Shot 2025-02-01 at 20.32.52.png" descr="Screen Shot 2025-02-01 at 20.32.52.png"/>
          <p:cNvPicPr>
            <a:picLocks noChangeAspect="1"/>
          </p:cNvPicPr>
          <p:nvPr/>
        </p:nvPicPr>
        <p:blipFill>
          <a:blip r:embed="rId5">
            <a:extLst/>
          </a:blip>
          <a:stretch>
            <a:fillRect/>
          </a:stretch>
        </p:blipFill>
        <p:spPr>
          <a:xfrm>
            <a:off x="-32780" y="8993509"/>
            <a:ext cx="6468085" cy="4855222"/>
          </a:xfrm>
          <a:prstGeom prst="rect">
            <a:avLst/>
          </a:prstGeom>
          <a:ln w="12700">
            <a:miter lim="400000"/>
          </a:ln>
        </p:spPr>
      </p:pic>
      <p:sp>
        <p:nvSpPr>
          <p:cNvPr id="405" name="Two main probes: dispersion velocities and half-light radius"/>
          <p:cNvSpPr txBox="1"/>
          <p:nvPr/>
        </p:nvSpPr>
        <p:spPr>
          <a:xfrm>
            <a:off x="17396502" y="5804735"/>
            <a:ext cx="3788411" cy="13866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chemeClr val="accent5">
                    <a:lumOff val="-29866"/>
                  </a:schemeClr>
                </a:solidFill>
              </a:defRPr>
            </a:lvl1pPr>
          </a:lstStyle>
          <a:p>
            <a:pPr/>
            <a:r>
              <a:t>Two main probes: dispersion velocities and half-light radius</a:t>
            </a:r>
          </a:p>
        </p:txBody>
      </p:sp>
      <p:pic>
        <p:nvPicPr>
          <p:cNvPr id="406" name="Screen Shot 2024-11-02 at 18.42.11.png" descr="Screen Shot 2024-11-02 at 18.42.11.png"/>
          <p:cNvPicPr>
            <a:picLocks noChangeAspect="1"/>
          </p:cNvPicPr>
          <p:nvPr/>
        </p:nvPicPr>
        <p:blipFill>
          <a:blip r:embed="rId6">
            <a:alphaModFix amt="27963"/>
            <a:extLst/>
          </a:blip>
          <a:stretch>
            <a:fillRect/>
          </a:stretch>
        </p:blipFill>
        <p:spPr>
          <a:xfrm>
            <a:off x="16078409" y="8529348"/>
            <a:ext cx="6752380" cy="1193693"/>
          </a:xfrm>
          <a:prstGeom prst="rect">
            <a:avLst/>
          </a:prstGeom>
          <a:ln w="12700">
            <a:miter lim="400000"/>
          </a:ln>
        </p:spPr>
      </p:pic>
      <p:sp>
        <p:nvSpPr>
          <p:cNvPr id="407" name="Jeans equation"/>
          <p:cNvSpPr txBox="1"/>
          <p:nvPr/>
        </p:nvSpPr>
        <p:spPr>
          <a:xfrm>
            <a:off x="18291223" y="7586318"/>
            <a:ext cx="2711578"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chemeClr val="accent1">
                    <a:hueOff val="114395"/>
                    <a:lumOff val="-24975"/>
                  </a:schemeClr>
                </a:solidFill>
              </a:defRPr>
            </a:lvl1pPr>
          </a:lstStyle>
          <a:p>
            <a:pPr/>
            <a:r>
              <a:t>Jeans equation</a:t>
            </a:r>
          </a:p>
        </p:txBody>
      </p:sp>
      <p:sp>
        <p:nvSpPr>
          <p:cNvPr id="408" name="Equation"/>
          <p:cNvSpPr txBox="1"/>
          <p:nvPr/>
        </p:nvSpPr>
        <p:spPr>
          <a:xfrm>
            <a:off x="9295750" y="4910347"/>
            <a:ext cx="1904423" cy="3660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2600" i="1">
                          <a:solidFill>
                            <a:srgbClr val="000000"/>
                          </a:solidFill>
                          <a:latin typeface="Cambria Math" panose="02040503050406030204" pitchFamily="18" charset="0"/>
                        </a:rPr>
                        <m:t>m</m:t>
                      </m:r>
                    </m:e>
                    <m:sub>
                      <m:r>
                        <a:rPr xmlns:a="http://schemas.openxmlformats.org/drawingml/2006/main" sz="2600" i="1">
                          <a:solidFill>
                            <a:srgbClr val="000000"/>
                          </a:solidFill>
                          <a:latin typeface="Cambria Math" panose="02040503050406030204" pitchFamily="18" charset="0"/>
                        </a:rPr>
                        <m:t>a</m:t>
                      </m:r>
                    </m:sub>
                  </m:sSub>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10</m:t>
                      </m:r>
                    </m:e>
                    <m: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22</m:t>
                      </m:r>
                    </m:sup>
                  </m:sSup>
                  <m:r>
                    <a:rPr xmlns:a="http://schemas.openxmlformats.org/drawingml/2006/main" sz="2600" i="1">
                      <a:solidFill>
                        <a:srgbClr val="000000"/>
                      </a:solidFill>
                      <a:latin typeface="Cambria Math" panose="02040503050406030204" pitchFamily="18" charset="0"/>
                    </a:rPr>
                    <m:t>e</m:t>
                  </m:r>
                  <m:r>
                    <a:rPr xmlns:a="http://schemas.openxmlformats.org/drawingml/2006/main" sz="2600" i="1">
                      <a:solidFill>
                        <a:srgbClr val="000000"/>
                      </a:solidFill>
                      <a:latin typeface="Cambria Math" panose="02040503050406030204" pitchFamily="18" charset="0"/>
                    </a:rPr>
                    <m:t>V</m:t>
                  </m:r>
                </m:oMath>
              </m:oMathPara>
            </a14:m>
            <a:endParaRPr sz="2600"/>
          </a:p>
        </p:txBody>
      </p:sp>
      <p:pic>
        <p:nvPicPr>
          <p:cNvPr id="409" name="Screen Shot 2025-02-01 at 20.36.44.png" descr="Screen Shot 2025-02-01 at 20.36.44.png"/>
          <p:cNvPicPr>
            <a:picLocks noChangeAspect="1"/>
          </p:cNvPicPr>
          <p:nvPr/>
        </p:nvPicPr>
        <p:blipFill>
          <a:blip r:embed="rId7">
            <a:extLst/>
          </a:blip>
          <a:stretch>
            <a:fillRect/>
          </a:stretch>
        </p:blipFill>
        <p:spPr>
          <a:xfrm>
            <a:off x="7418083" y="9647788"/>
            <a:ext cx="5288446" cy="4153300"/>
          </a:xfrm>
          <a:prstGeom prst="rect">
            <a:avLst/>
          </a:prstGeom>
          <a:ln w="12700">
            <a:miter lim="400000"/>
          </a:ln>
        </p:spPr>
      </p:pic>
      <p:pic>
        <p:nvPicPr>
          <p:cNvPr id="410" name="Screen Shot 2025-02-01 at 20.36.24.png" descr="Screen Shot 2025-02-01 at 20.36.24.png"/>
          <p:cNvPicPr>
            <a:picLocks noChangeAspect="1"/>
          </p:cNvPicPr>
          <p:nvPr/>
        </p:nvPicPr>
        <p:blipFill>
          <a:blip r:embed="rId8">
            <a:extLst/>
          </a:blip>
          <a:stretch>
            <a:fillRect/>
          </a:stretch>
        </p:blipFill>
        <p:spPr>
          <a:xfrm>
            <a:off x="7251307" y="5282052"/>
            <a:ext cx="5621998" cy="4521085"/>
          </a:xfrm>
          <a:prstGeom prst="rect">
            <a:avLst/>
          </a:prstGeom>
          <a:ln w="12700">
            <a:miter lim="400000"/>
          </a:ln>
        </p:spPr>
      </p:pic>
      <p:sp>
        <p:nvSpPr>
          <p:cNvPr id="411" name="Heating due to quasi-particles"/>
          <p:cNvSpPr txBox="1"/>
          <p:nvPr/>
        </p:nvSpPr>
        <p:spPr>
          <a:xfrm>
            <a:off x="17024779" y="9972258"/>
            <a:ext cx="5244466"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chemeClr val="accent1">
                    <a:hueOff val="114395"/>
                    <a:lumOff val="-24975"/>
                  </a:schemeClr>
                </a:solidFill>
              </a:defRPr>
            </a:lvl1pPr>
          </a:lstStyle>
          <a:p>
            <a:pPr/>
            <a:r>
              <a:t>Heating due to quasi-particles</a:t>
            </a:r>
          </a:p>
        </p:txBody>
      </p:sp>
      <p:pic>
        <p:nvPicPr>
          <p:cNvPr id="412" name="Screen Shot 2024-11-02 at 18.40.40.png" descr="Screen Shot 2024-11-02 at 18.40.40.png"/>
          <p:cNvPicPr>
            <a:picLocks noChangeAspect="1"/>
          </p:cNvPicPr>
          <p:nvPr/>
        </p:nvPicPr>
        <p:blipFill>
          <a:blip r:embed="rId9">
            <a:alphaModFix amt="27707"/>
            <a:extLst/>
          </a:blip>
          <a:stretch>
            <a:fillRect/>
          </a:stretch>
        </p:blipFill>
        <p:spPr>
          <a:xfrm>
            <a:off x="15902818" y="10542211"/>
            <a:ext cx="7488387" cy="2061581"/>
          </a:xfrm>
          <a:prstGeom prst="rect">
            <a:avLst/>
          </a:prstGeom>
          <a:ln w="12700">
            <a:miter lim="400000"/>
          </a:ln>
        </p:spPr>
      </p:pic>
      <p:sp>
        <p:nvSpPr>
          <p:cNvPr id="413" name="Ben Bar-Or, Jean-Baptiste Fouvry, and Scott Tremaine., Astrophys. J.,  871(1):28, 2019"/>
          <p:cNvSpPr txBox="1"/>
          <p:nvPr/>
        </p:nvSpPr>
        <p:spPr>
          <a:xfrm>
            <a:off x="16557217" y="12630776"/>
            <a:ext cx="6179590"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0" sz="1700">
                <a:latin typeface="Times Roman"/>
                <a:ea typeface="Times Roman"/>
                <a:cs typeface="Times Roman"/>
                <a:sym typeface="Times Roman"/>
              </a:defRPr>
            </a:pPr>
            <a:r>
              <a:t>Ben Bar-Or, Jean-Baptiste Fouvry, and Scott Tremaine., Astrophys. J., </a:t>
            </a:r>
            <a:br/>
            <a:r>
              <a:t>871(1):28, 2019 </a:t>
            </a:r>
            <a:br/>
          </a:p>
        </p:txBody>
      </p:sp>
      <p:grpSp>
        <p:nvGrpSpPr>
          <p:cNvPr id="416" name="Screenshot 2025-09-25 at 15.32.13.png"/>
          <p:cNvGrpSpPr/>
          <p:nvPr/>
        </p:nvGrpSpPr>
        <p:grpSpPr>
          <a:xfrm>
            <a:off x="13136236" y="2203616"/>
            <a:ext cx="10999540" cy="2528389"/>
            <a:chOff x="0" y="0"/>
            <a:chExt cx="10999538" cy="2528388"/>
          </a:xfrm>
        </p:grpSpPr>
        <p:pic>
          <p:nvPicPr>
            <p:cNvPr id="415" name="Screenshot 2025-09-25 at 15.32.13.png" descr="Screenshot 2025-09-25 at 15.32.13.png"/>
            <p:cNvPicPr>
              <a:picLocks noChangeAspect="1"/>
            </p:cNvPicPr>
            <p:nvPr/>
          </p:nvPicPr>
          <p:blipFill>
            <a:blip r:embed="rId10">
              <a:extLst/>
            </a:blip>
            <a:stretch>
              <a:fillRect/>
            </a:stretch>
          </p:blipFill>
          <p:spPr>
            <a:xfrm>
              <a:off x="50800" y="50800"/>
              <a:ext cx="10897939" cy="2426789"/>
            </a:xfrm>
            <a:prstGeom prst="rect">
              <a:avLst/>
            </a:prstGeom>
            <a:ln>
              <a:noFill/>
            </a:ln>
            <a:effectLst/>
          </p:spPr>
        </p:pic>
        <p:pic>
          <p:nvPicPr>
            <p:cNvPr id="414" name="Screenshot 2025-09-25 at 15.32.13.png" descr="Screenshot 2025-09-25 at 15.32.13.png"/>
            <p:cNvPicPr>
              <a:picLocks noChangeAspect="0"/>
            </p:cNvPicPr>
            <p:nvPr/>
          </p:nvPicPr>
          <p:blipFill>
            <a:blip r:embed="rId11">
              <a:extLst/>
            </a:blip>
            <a:stretch>
              <a:fillRect/>
            </a:stretch>
          </p:blipFill>
          <p:spPr>
            <a:xfrm>
              <a:off x="0" y="0"/>
              <a:ext cx="10999539" cy="2528389"/>
            </a:xfrm>
            <a:prstGeom prst="rect">
              <a:avLst/>
            </a:prstGeom>
            <a:effectLst/>
          </p:spPr>
        </p:pic>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A first work"/>
          <p:cNvSpPr txBox="1"/>
          <p:nvPr>
            <p:ph type="body" idx="4294967295"/>
          </p:nvPr>
        </p:nvSpPr>
        <p:spPr>
          <a:xfrm>
            <a:off x="908168" y="-2272954"/>
            <a:ext cx="21005801" cy="9296401"/>
          </a:xfrm>
          <a:prstGeom prst="rect">
            <a:avLst/>
          </a:prstGeom>
        </p:spPr>
        <p:txBody>
          <a:bodyPr/>
          <a:lstStyle>
            <a:lvl1pPr marL="0" indent="0">
              <a:buSzTx/>
              <a:buNone/>
              <a:defRPr sz="4800"/>
            </a:lvl1pPr>
          </a:lstStyle>
          <a:p>
            <a:pPr/>
            <a:r>
              <a:t>A first work</a:t>
            </a:r>
          </a:p>
        </p:txBody>
      </p:sp>
      <p:pic>
        <p:nvPicPr>
          <p:cNvPr id="419" name="Screen Shot 2024-11-02 at 18.29.13.png" descr="Screen Shot 2024-11-02 at 18.29.13.png"/>
          <p:cNvPicPr>
            <a:picLocks noChangeAspect="1"/>
          </p:cNvPicPr>
          <p:nvPr/>
        </p:nvPicPr>
        <p:blipFill>
          <a:blip r:embed="rId2">
            <a:extLst/>
          </a:blip>
          <a:stretch>
            <a:fillRect/>
          </a:stretch>
        </p:blipFill>
        <p:spPr>
          <a:xfrm>
            <a:off x="7603100" y="2159710"/>
            <a:ext cx="2032001" cy="2616201"/>
          </a:xfrm>
          <a:prstGeom prst="rect">
            <a:avLst/>
          </a:prstGeom>
          <a:ln w="12700">
            <a:miter lim="400000"/>
          </a:ln>
        </p:spPr>
      </p:pic>
      <p:pic>
        <p:nvPicPr>
          <p:cNvPr id="420" name="Screen Shot 2024-11-02 at 18.29.42.png" descr="Screen Shot 2024-11-02 at 18.29.42.png"/>
          <p:cNvPicPr>
            <a:picLocks noChangeAspect="1"/>
          </p:cNvPicPr>
          <p:nvPr/>
        </p:nvPicPr>
        <p:blipFill>
          <a:blip r:embed="rId3">
            <a:extLst/>
          </a:blip>
          <a:stretch>
            <a:fillRect/>
          </a:stretch>
        </p:blipFill>
        <p:spPr>
          <a:xfrm>
            <a:off x="9817127" y="2115237"/>
            <a:ext cx="3187884" cy="2705147"/>
          </a:xfrm>
          <a:prstGeom prst="rect">
            <a:avLst/>
          </a:prstGeom>
          <a:ln w="12700">
            <a:miter lim="400000"/>
          </a:ln>
        </p:spPr>
      </p:pic>
      <p:sp>
        <p:nvSpPr>
          <p:cNvPr id="421" name="Many systems and observables to study!"/>
          <p:cNvSpPr txBox="1"/>
          <p:nvPr>
            <p:ph type="title" idx="4294967295"/>
          </p:nvPr>
        </p:nvSpPr>
        <p:spPr>
          <a:xfrm>
            <a:off x="1689100" y="-632432"/>
            <a:ext cx="21005800" cy="2286001"/>
          </a:xfrm>
          <a:prstGeom prst="rect">
            <a:avLst/>
          </a:prstGeom>
        </p:spPr>
        <p:txBody>
          <a:bodyPr/>
          <a:lstStyle>
            <a:lvl1pPr defTabSz="635634">
              <a:defRPr sz="8624"/>
            </a:lvl1pPr>
          </a:lstStyle>
          <a:p>
            <a:pPr/>
            <a:r>
              <a:t>Many systems and observables to study!</a:t>
            </a:r>
          </a:p>
        </p:txBody>
      </p:sp>
      <p:sp>
        <p:nvSpPr>
          <p:cNvPr id="422" name="w Kfir Blum and Luca Teodori"/>
          <p:cNvSpPr txBox="1"/>
          <p:nvPr/>
        </p:nvSpPr>
        <p:spPr>
          <a:xfrm>
            <a:off x="7743946" y="1688301"/>
            <a:ext cx="3788411"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lvl1pPr>
          </a:lstStyle>
          <a:p>
            <a:pPr/>
            <a:r>
              <a:t>w Kfir Blum and Luca Teodori</a:t>
            </a:r>
          </a:p>
        </p:txBody>
      </p:sp>
      <p:sp>
        <p:nvSpPr>
          <p:cNvPr id="423" name="Equation"/>
          <p:cNvSpPr txBox="1"/>
          <p:nvPr/>
        </p:nvSpPr>
        <p:spPr>
          <a:xfrm>
            <a:off x="2102557" y="3530847"/>
            <a:ext cx="2197411" cy="42233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m</m:t>
                      </m:r>
                    </m:e>
                    <m:sub>
                      <m:r>
                        <a:rPr xmlns:a="http://schemas.openxmlformats.org/drawingml/2006/main" sz="3000" i="1">
                          <a:solidFill>
                            <a:srgbClr val="000000"/>
                          </a:solidFill>
                          <a:latin typeface="Cambria Math" panose="02040503050406030204" pitchFamily="18" charset="0"/>
                        </a:rPr>
                        <m:t>a</m:t>
                      </m:r>
                    </m:sub>
                  </m:sSub>
                  <m:r>
                    <a:rPr xmlns:a="http://schemas.openxmlformats.org/drawingml/2006/main" sz="3000" i="1">
                      <a:solidFill>
                        <a:srgbClr val="000000"/>
                      </a:solidFill>
                      <a:latin typeface="Cambria Math" panose="02040503050406030204" pitchFamily="18" charset="0"/>
                    </a:rPr>
                    <m:t>=</m:t>
                  </m:r>
                  <m:sSup>
                    <m:e>
                      <m:r>
                        <a:rPr xmlns:a="http://schemas.openxmlformats.org/drawingml/2006/main" sz="3000" i="1">
                          <a:solidFill>
                            <a:srgbClr val="000000"/>
                          </a:solidFill>
                          <a:latin typeface="Cambria Math" panose="02040503050406030204" pitchFamily="18" charset="0"/>
                        </a:rPr>
                        <m:t>10</m:t>
                      </m:r>
                    </m:e>
                    <m: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21</m:t>
                      </m:r>
                    </m:sup>
                  </m:sSup>
                  <m:r>
                    <a:rPr xmlns:a="http://schemas.openxmlformats.org/drawingml/2006/main" sz="3000" i="1">
                      <a:solidFill>
                        <a:srgbClr val="000000"/>
                      </a:solidFill>
                      <a:latin typeface="Cambria Math" panose="02040503050406030204" pitchFamily="18" charset="0"/>
                    </a:rPr>
                    <m:t>e</m:t>
                  </m:r>
                  <m:r>
                    <a:rPr xmlns:a="http://schemas.openxmlformats.org/drawingml/2006/main" sz="3000" i="1">
                      <a:solidFill>
                        <a:srgbClr val="000000"/>
                      </a:solidFill>
                      <a:latin typeface="Cambria Math" panose="02040503050406030204" pitchFamily="18" charset="0"/>
                    </a:rPr>
                    <m:t>V</m:t>
                  </m:r>
                </m:oMath>
              </m:oMathPara>
            </a14:m>
            <a:endParaRPr sz="3000"/>
          </a:p>
        </p:txBody>
      </p:sp>
      <p:pic>
        <p:nvPicPr>
          <p:cNvPr id="424" name="Screen Shot 2025-02-01 at 20.32.33.png" descr="Screen Shot 2025-02-01 at 20.32.33.png"/>
          <p:cNvPicPr>
            <a:picLocks noChangeAspect="1"/>
          </p:cNvPicPr>
          <p:nvPr/>
        </p:nvPicPr>
        <p:blipFill>
          <a:blip r:embed="rId4">
            <a:extLst/>
          </a:blip>
          <a:stretch>
            <a:fillRect/>
          </a:stretch>
        </p:blipFill>
        <p:spPr>
          <a:xfrm>
            <a:off x="-32780" y="3928902"/>
            <a:ext cx="6468085" cy="5138352"/>
          </a:xfrm>
          <a:prstGeom prst="rect">
            <a:avLst/>
          </a:prstGeom>
          <a:ln w="12700">
            <a:miter lim="400000"/>
          </a:ln>
        </p:spPr>
      </p:pic>
      <p:pic>
        <p:nvPicPr>
          <p:cNvPr id="425" name="Screen Shot 2025-02-01 at 20.32.52.png" descr="Screen Shot 2025-02-01 at 20.32.52.png"/>
          <p:cNvPicPr>
            <a:picLocks noChangeAspect="1"/>
          </p:cNvPicPr>
          <p:nvPr/>
        </p:nvPicPr>
        <p:blipFill>
          <a:blip r:embed="rId5">
            <a:extLst/>
          </a:blip>
          <a:stretch>
            <a:fillRect/>
          </a:stretch>
        </p:blipFill>
        <p:spPr>
          <a:xfrm>
            <a:off x="-32780" y="8993509"/>
            <a:ext cx="6468085" cy="4855222"/>
          </a:xfrm>
          <a:prstGeom prst="rect">
            <a:avLst/>
          </a:prstGeom>
          <a:ln w="12700">
            <a:miter lim="400000"/>
          </a:ln>
        </p:spPr>
      </p:pic>
      <p:sp>
        <p:nvSpPr>
          <p:cNvPr id="426" name="Two main probes: dispersion velocities and half-light radius"/>
          <p:cNvSpPr txBox="1"/>
          <p:nvPr/>
        </p:nvSpPr>
        <p:spPr>
          <a:xfrm>
            <a:off x="17396502" y="5804735"/>
            <a:ext cx="3788411" cy="13866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chemeClr val="accent5">
                    <a:lumOff val="-29866"/>
                  </a:schemeClr>
                </a:solidFill>
              </a:defRPr>
            </a:lvl1pPr>
          </a:lstStyle>
          <a:p>
            <a:pPr/>
            <a:r>
              <a:t>Two main probes: dispersion velocities and half-light radius</a:t>
            </a:r>
          </a:p>
        </p:txBody>
      </p:sp>
      <p:pic>
        <p:nvPicPr>
          <p:cNvPr id="427" name="Screen Shot 2024-11-02 at 18.42.11.png" descr="Screen Shot 2024-11-02 at 18.42.11.png"/>
          <p:cNvPicPr>
            <a:picLocks noChangeAspect="1"/>
          </p:cNvPicPr>
          <p:nvPr/>
        </p:nvPicPr>
        <p:blipFill>
          <a:blip r:embed="rId6">
            <a:alphaModFix amt="27963"/>
            <a:extLst/>
          </a:blip>
          <a:stretch>
            <a:fillRect/>
          </a:stretch>
        </p:blipFill>
        <p:spPr>
          <a:xfrm>
            <a:off x="16078409" y="8529348"/>
            <a:ext cx="6752380" cy="1193693"/>
          </a:xfrm>
          <a:prstGeom prst="rect">
            <a:avLst/>
          </a:prstGeom>
          <a:ln w="12700">
            <a:miter lim="400000"/>
          </a:ln>
        </p:spPr>
      </p:pic>
      <p:sp>
        <p:nvSpPr>
          <p:cNvPr id="428" name="Jeans equation"/>
          <p:cNvSpPr txBox="1"/>
          <p:nvPr/>
        </p:nvSpPr>
        <p:spPr>
          <a:xfrm>
            <a:off x="18291223" y="7586318"/>
            <a:ext cx="2711578"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chemeClr val="accent1">
                    <a:hueOff val="114395"/>
                    <a:lumOff val="-24975"/>
                  </a:schemeClr>
                </a:solidFill>
              </a:defRPr>
            </a:lvl1pPr>
          </a:lstStyle>
          <a:p>
            <a:pPr/>
            <a:r>
              <a:t>Jeans equation</a:t>
            </a:r>
          </a:p>
        </p:txBody>
      </p:sp>
      <p:sp>
        <p:nvSpPr>
          <p:cNvPr id="429" name="Equation"/>
          <p:cNvSpPr txBox="1"/>
          <p:nvPr/>
        </p:nvSpPr>
        <p:spPr>
          <a:xfrm>
            <a:off x="9295750" y="4910347"/>
            <a:ext cx="1904423" cy="3660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2600" i="1">
                          <a:solidFill>
                            <a:srgbClr val="000000"/>
                          </a:solidFill>
                          <a:latin typeface="Cambria Math" panose="02040503050406030204" pitchFamily="18" charset="0"/>
                        </a:rPr>
                        <m:t>m</m:t>
                      </m:r>
                    </m:e>
                    <m:sub>
                      <m:r>
                        <a:rPr xmlns:a="http://schemas.openxmlformats.org/drawingml/2006/main" sz="2600" i="1">
                          <a:solidFill>
                            <a:srgbClr val="000000"/>
                          </a:solidFill>
                          <a:latin typeface="Cambria Math" panose="02040503050406030204" pitchFamily="18" charset="0"/>
                        </a:rPr>
                        <m:t>a</m:t>
                      </m:r>
                    </m:sub>
                  </m:sSub>
                  <m:r>
                    <a:rPr xmlns:a="http://schemas.openxmlformats.org/drawingml/2006/main" sz="2600" i="1">
                      <a:solidFill>
                        <a:srgbClr val="000000"/>
                      </a:solidFill>
                      <a:latin typeface="Cambria Math" panose="02040503050406030204" pitchFamily="18" charset="0"/>
                    </a:rPr>
                    <m:t>=</m:t>
                  </m:r>
                  <m:sSup>
                    <m:e>
                      <m:r>
                        <a:rPr xmlns:a="http://schemas.openxmlformats.org/drawingml/2006/main" sz="2600" i="1">
                          <a:solidFill>
                            <a:srgbClr val="000000"/>
                          </a:solidFill>
                          <a:latin typeface="Cambria Math" panose="02040503050406030204" pitchFamily="18" charset="0"/>
                        </a:rPr>
                        <m:t>10</m:t>
                      </m:r>
                    </m:e>
                    <m:sup>
                      <m:r>
                        <a:rPr xmlns:a="http://schemas.openxmlformats.org/drawingml/2006/main" sz="2600" i="1">
                          <a:solidFill>
                            <a:srgbClr val="000000"/>
                          </a:solidFill>
                          <a:latin typeface="Cambria Math" panose="02040503050406030204" pitchFamily="18" charset="0"/>
                        </a:rPr>
                        <m:t>-</m:t>
                      </m:r>
                      <m:r>
                        <a:rPr xmlns:a="http://schemas.openxmlformats.org/drawingml/2006/main" sz="2600" i="1">
                          <a:solidFill>
                            <a:srgbClr val="000000"/>
                          </a:solidFill>
                          <a:latin typeface="Cambria Math" panose="02040503050406030204" pitchFamily="18" charset="0"/>
                        </a:rPr>
                        <m:t>22</m:t>
                      </m:r>
                    </m:sup>
                  </m:sSup>
                  <m:r>
                    <a:rPr xmlns:a="http://schemas.openxmlformats.org/drawingml/2006/main" sz="2600" i="1">
                      <a:solidFill>
                        <a:srgbClr val="000000"/>
                      </a:solidFill>
                      <a:latin typeface="Cambria Math" panose="02040503050406030204" pitchFamily="18" charset="0"/>
                    </a:rPr>
                    <m:t>e</m:t>
                  </m:r>
                  <m:r>
                    <a:rPr xmlns:a="http://schemas.openxmlformats.org/drawingml/2006/main" sz="2600" i="1">
                      <a:solidFill>
                        <a:srgbClr val="000000"/>
                      </a:solidFill>
                      <a:latin typeface="Cambria Math" panose="02040503050406030204" pitchFamily="18" charset="0"/>
                    </a:rPr>
                    <m:t>V</m:t>
                  </m:r>
                </m:oMath>
              </m:oMathPara>
            </a14:m>
            <a:endParaRPr sz="2600"/>
          </a:p>
        </p:txBody>
      </p:sp>
      <p:sp>
        <p:nvSpPr>
          <p:cNvPr id="430" name="Heating due to quasi-particles"/>
          <p:cNvSpPr txBox="1"/>
          <p:nvPr/>
        </p:nvSpPr>
        <p:spPr>
          <a:xfrm>
            <a:off x="17024779" y="9972258"/>
            <a:ext cx="5244466"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chemeClr val="accent1">
                    <a:hueOff val="114395"/>
                    <a:lumOff val="-24975"/>
                  </a:schemeClr>
                </a:solidFill>
              </a:defRPr>
            </a:lvl1pPr>
          </a:lstStyle>
          <a:p>
            <a:pPr/>
            <a:r>
              <a:t>Heating due to quasi-particles</a:t>
            </a:r>
          </a:p>
        </p:txBody>
      </p:sp>
      <p:pic>
        <p:nvPicPr>
          <p:cNvPr id="431" name="Screen Shot 2024-11-02 at 18.40.40.png" descr="Screen Shot 2024-11-02 at 18.40.40.png"/>
          <p:cNvPicPr>
            <a:picLocks noChangeAspect="1"/>
          </p:cNvPicPr>
          <p:nvPr/>
        </p:nvPicPr>
        <p:blipFill>
          <a:blip r:embed="rId7">
            <a:alphaModFix amt="27707"/>
            <a:extLst/>
          </a:blip>
          <a:stretch>
            <a:fillRect/>
          </a:stretch>
        </p:blipFill>
        <p:spPr>
          <a:xfrm>
            <a:off x="15902818" y="10542211"/>
            <a:ext cx="7488387" cy="2061581"/>
          </a:xfrm>
          <a:prstGeom prst="rect">
            <a:avLst/>
          </a:prstGeom>
          <a:ln w="12700">
            <a:miter lim="400000"/>
          </a:ln>
        </p:spPr>
      </p:pic>
      <p:sp>
        <p:nvSpPr>
          <p:cNvPr id="432" name="Ben Bar-Or, Jean-Baptiste Fouvry, and Scott Tremaine., Astrophys. J.,  871(1):28, 2019"/>
          <p:cNvSpPr txBox="1"/>
          <p:nvPr/>
        </p:nvSpPr>
        <p:spPr>
          <a:xfrm>
            <a:off x="16557217" y="12630776"/>
            <a:ext cx="6179590"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0" sz="1700">
                <a:latin typeface="Times Roman"/>
                <a:ea typeface="Times Roman"/>
                <a:cs typeface="Times Roman"/>
                <a:sym typeface="Times Roman"/>
              </a:defRPr>
            </a:pPr>
            <a:r>
              <a:t>Ben Bar-Or, Jean-Baptiste Fouvry, and Scott Tremaine., Astrophys. J., </a:t>
            </a:r>
            <a:br/>
            <a:r>
              <a:t>871(1):28, 2019 </a:t>
            </a:r>
            <a:br/>
          </a:p>
        </p:txBody>
      </p:sp>
      <p:pic>
        <p:nvPicPr>
          <p:cNvPr id="433" name="Screen Shot 2025-02-01 at 20.36.24.png" descr="Screen Shot 2025-02-01 at 20.36.24.png"/>
          <p:cNvPicPr>
            <a:picLocks noChangeAspect="1"/>
          </p:cNvPicPr>
          <p:nvPr/>
        </p:nvPicPr>
        <p:blipFill>
          <a:blip r:embed="rId8">
            <a:alphaModFix amt="20735"/>
            <a:extLst/>
          </a:blip>
          <a:stretch>
            <a:fillRect/>
          </a:stretch>
        </p:blipFill>
        <p:spPr>
          <a:xfrm>
            <a:off x="7251307" y="5282052"/>
            <a:ext cx="5621998" cy="4521085"/>
          </a:xfrm>
          <a:prstGeom prst="rect">
            <a:avLst/>
          </a:prstGeom>
          <a:ln w="12700">
            <a:miter lim="400000"/>
          </a:ln>
        </p:spPr>
      </p:pic>
      <p:pic>
        <p:nvPicPr>
          <p:cNvPr id="434" name="Screen Shot 2025-02-01 at 20.36.44.png" descr="Screen Shot 2025-02-01 at 20.36.44.png"/>
          <p:cNvPicPr>
            <a:picLocks noChangeAspect="1"/>
          </p:cNvPicPr>
          <p:nvPr/>
        </p:nvPicPr>
        <p:blipFill>
          <a:blip r:embed="rId9">
            <a:alphaModFix amt="34350"/>
            <a:extLst/>
          </a:blip>
          <a:stretch>
            <a:fillRect/>
          </a:stretch>
        </p:blipFill>
        <p:spPr>
          <a:xfrm>
            <a:off x="7418083" y="9647788"/>
            <a:ext cx="5288446" cy="4153300"/>
          </a:xfrm>
          <a:prstGeom prst="rect">
            <a:avLst/>
          </a:prstGeom>
          <a:ln w="12700">
            <a:miter lim="400000"/>
          </a:ln>
        </p:spPr>
      </p:pic>
      <p:sp>
        <p:nvSpPr>
          <p:cNvPr id="435" name="Equation"/>
          <p:cNvSpPr txBox="1"/>
          <p:nvPr/>
        </p:nvSpPr>
        <p:spPr>
          <a:xfrm>
            <a:off x="7126656" y="8993509"/>
            <a:ext cx="4668473" cy="70388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5000" i="1">
                          <a:solidFill>
                            <a:srgbClr val="000000"/>
                          </a:solidFill>
                          <a:latin typeface="Cambria Math" panose="02040503050406030204" pitchFamily="18" charset="0"/>
                        </a:rPr>
                        <m:t>m</m:t>
                      </m:r>
                    </m:e>
                    <m:sub>
                      <m:r>
                        <a:rPr xmlns:a="http://schemas.openxmlformats.org/drawingml/2006/main" sz="5000" i="1">
                          <a:solidFill>
                            <a:srgbClr val="000000"/>
                          </a:solidFill>
                          <a:latin typeface="Cambria Math" panose="02040503050406030204" pitchFamily="18" charset="0"/>
                        </a:rPr>
                        <m:t>a</m:t>
                      </m:r>
                    </m:sub>
                  </m:sSub>
                  <m:r>
                    <a:rPr xmlns:a="http://schemas.openxmlformats.org/drawingml/2006/main" sz="5000" i="1">
                      <a:solidFill>
                        <a:srgbClr val="000000"/>
                      </a:solidFill>
                      <a:latin typeface="Cambria Math" panose="02040503050406030204" pitchFamily="18" charset="0"/>
                    </a:rPr>
                    <m:t>≲</m:t>
                  </m:r>
                  <m:r>
                    <a:rPr xmlns:a="http://schemas.openxmlformats.org/drawingml/2006/main" sz="5000" i="1">
                      <a:solidFill>
                        <a:srgbClr val="000000"/>
                      </a:solidFill>
                      <a:latin typeface="Cambria Math" panose="02040503050406030204" pitchFamily="18" charset="0"/>
                    </a:rPr>
                    <m:t>5</m:t>
                  </m:r>
                  <m:r>
                    <a:rPr xmlns:a="http://schemas.openxmlformats.org/drawingml/2006/main" sz="5000" i="1">
                      <a:solidFill>
                        <a:srgbClr val="000000"/>
                      </a:solidFill>
                      <a:latin typeface="Cambria Math" panose="02040503050406030204" pitchFamily="18" charset="0"/>
                    </a:rPr>
                    <m:t>×</m:t>
                  </m:r>
                  <m:sSup>
                    <m:e>
                      <m:r>
                        <a:rPr xmlns:a="http://schemas.openxmlformats.org/drawingml/2006/main" sz="5000" i="1">
                          <a:solidFill>
                            <a:srgbClr val="000000"/>
                          </a:solidFill>
                          <a:latin typeface="Cambria Math" panose="02040503050406030204" pitchFamily="18" charset="0"/>
                        </a:rPr>
                        <m:t>10</m:t>
                      </m:r>
                    </m:e>
                    <m:sup>
                      <m:r>
                        <a:rPr xmlns:a="http://schemas.openxmlformats.org/drawingml/2006/main" sz="5000" i="1">
                          <a:solidFill>
                            <a:srgbClr val="000000"/>
                          </a:solidFill>
                          <a:latin typeface="Cambria Math" panose="02040503050406030204" pitchFamily="18" charset="0"/>
                        </a:rPr>
                        <m:t>-</m:t>
                      </m:r>
                      <m:r>
                        <a:rPr xmlns:a="http://schemas.openxmlformats.org/drawingml/2006/main" sz="5000" i="1">
                          <a:solidFill>
                            <a:srgbClr val="000000"/>
                          </a:solidFill>
                          <a:latin typeface="Cambria Math" panose="02040503050406030204" pitchFamily="18" charset="0"/>
                        </a:rPr>
                        <m:t>21</m:t>
                      </m:r>
                    </m:sup>
                  </m:sSup>
                  <m:r>
                    <a:rPr xmlns:a="http://schemas.openxmlformats.org/drawingml/2006/main" sz="5000" i="1">
                      <a:solidFill>
                        <a:srgbClr val="000000"/>
                      </a:solidFill>
                      <a:latin typeface="Cambria Math" panose="02040503050406030204" pitchFamily="18" charset="0"/>
                    </a:rPr>
                    <m:t>e</m:t>
                  </m:r>
                  <m:r>
                    <a:rPr xmlns:a="http://schemas.openxmlformats.org/drawingml/2006/main" sz="5000" i="1">
                      <a:solidFill>
                        <a:srgbClr val="000000"/>
                      </a:solidFill>
                      <a:latin typeface="Cambria Math" panose="02040503050406030204" pitchFamily="18" charset="0"/>
                    </a:rPr>
                    <m:t>V</m:t>
                  </m:r>
                </m:oMath>
              </m:oMathPara>
            </a14:m>
            <a:endParaRPr sz="5000"/>
          </a:p>
        </p:txBody>
      </p:sp>
      <p:sp>
        <p:nvSpPr>
          <p:cNvPr id="436" name="disfavoured"/>
          <p:cNvSpPr txBox="1"/>
          <p:nvPr/>
        </p:nvSpPr>
        <p:spPr>
          <a:xfrm>
            <a:off x="12320649" y="9040525"/>
            <a:ext cx="2541843"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a:pPr>
            <a:r>
              <a:rPr sz="3500">
                <a:solidFill>
                  <a:schemeClr val="accent5">
                    <a:lumOff val="-29866"/>
                  </a:schemeClr>
                </a:solidFill>
              </a:rPr>
              <a:t>disfavoured</a:t>
            </a:r>
            <a:r>
              <a:t> </a:t>
            </a:r>
          </a:p>
        </p:txBody>
      </p:sp>
      <p:grpSp>
        <p:nvGrpSpPr>
          <p:cNvPr id="439" name="Screenshot 2025-09-25 at 15.32.13.png"/>
          <p:cNvGrpSpPr/>
          <p:nvPr/>
        </p:nvGrpSpPr>
        <p:grpSpPr>
          <a:xfrm>
            <a:off x="13136236" y="2203616"/>
            <a:ext cx="10999540" cy="2528389"/>
            <a:chOff x="0" y="0"/>
            <a:chExt cx="10999538" cy="2528388"/>
          </a:xfrm>
        </p:grpSpPr>
        <p:pic>
          <p:nvPicPr>
            <p:cNvPr id="438" name="Screenshot 2025-09-25 at 15.32.13.png" descr="Screenshot 2025-09-25 at 15.32.13.png"/>
            <p:cNvPicPr>
              <a:picLocks noChangeAspect="1"/>
            </p:cNvPicPr>
            <p:nvPr/>
          </p:nvPicPr>
          <p:blipFill>
            <a:blip r:embed="rId10">
              <a:extLst/>
            </a:blip>
            <a:stretch>
              <a:fillRect/>
            </a:stretch>
          </p:blipFill>
          <p:spPr>
            <a:xfrm>
              <a:off x="50800" y="50800"/>
              <a:ext cx="10897939" cy="2426789"/>
            </a:xfrm>
            <a:prstGeom prst="rect">
              <a:avLst/>
            </a:prstGeom>
            <a:ln>
              <a:noFill/>
            </a:ln>
            <a:effectLst/>
          </p:spPr>
        </p:pic>
        <p:pic>
          <p:nvPicPr>
            <p:cNvPr id="437" name="Screenshot 2025-09-25 at 15.32.13.png" descr="Screenshot 2025-09-25 at 15.32.13.png"/>
            <p:cNvPicPr>
              <a:picLocks noChangeAspect="0"/>
            </p:cNvPicPr>
            <p:nvPr/>
          </p:nvPicPr>
          <p:blipFill>
            <a:blip r:embed="rId11">
              <a:extLst/>
            </a:blip>
            <a:stretch>
              <a:fillRect/>
            </a:stretch>
          </p:blipFill>
          <p:spPr>
            <a:xfrm>
              <a:off x="0" y="0"/>
              <a:ext cx="10999539" cy="2528389"/>
            </a:xfrm>
            <a:prstGeom prst="rect">
              <a:avLst/>
            </a:prstGeom>
            <a:effectLst/>
          </p:spPr>
        </p:pic>
      </p:gr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A few remarks"/>
          <p:cNvSpPr txBox="1"/>
          <p:nvPr>
            <p:ph type="title" idx="4294967295"/>
          </p:nvPr>
        </p:nvSpPr>
        <p:spPr>
          <a:xfrm>
            <a:off x="1921328" y="-392693"/>
            <a:ext cx="21005801" cy="2286001"/>
          </a:xfrm>
          <a:prstGeom prst="rect">
            <a:avLst/>
          </a:prstGeom>
        </p:spPr>
        <p:txBody>
          <a:bodyPr/>
          <a:lstStyle/>
          <a:p>
            <a:pPr/>
            <a:r>
              <a:t>A few remarks</a:t>
            </a:r>
          </a:p>
        </p:txBody>
      </p:sp>
      <p:sp>
        <p:nvSpPr>
          <p:cNvPr id="442" name="1) Tidal stripping from the MW could affect heating constraints from Fornax."/>
          <p:cNvSpPr txBox="1"/>
          <p:nvPr/>
        </p:nvSpPr>
        <p:spPr>
          <a:xfrm>
            <a:off x="215942" y="1832028"/>
            <a:ext cx="16572409" cy="659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800"/>
            </a:lvl1pPr>
          </a:lstStyle>
          <a:p>
            <a:pPr/>
            <a:r>
              <a:t>1) Tidal stripping from the MW could affect heating constraints from Fornax. </a:t>
            </a:r>
          </a:p>
        </p:txBody>
      </p:sp>
      <p:sp>
        <p:nvSpPr>
          <p:cNvPr id="443" name="2507.01686"/>
          <p:cNvSpPr txBox="1"/>
          <p:nvPr/>
        </p:nvSpPr>
        <p:spPr>
          <a:xfrm>
            <a:off x="453886" y="13076040"/>
            <a:ext cx="2730476"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900"/>
            </a:lvl1pPr>
          </a:lstStyle>
          <a:p>
            <a:pPr/>
            <a:r>
              <a:t>2507.01686</a:t>
            </a:r>
          </a:p>
        </p:txBody>
      </p:sp>
      <p:pic>
        <p:nvPicPr>
          <p:cNvPr id="444" name="Screenshot 2025-09-24 at 21.24.29.png" descr="Screenshot 2025-09-24 at 21.24.29.png"/>
          <p:cNvPicPr>
            <a:picLocks noChangeAspect="1"/>
          </p:cNvPicPr>
          <p:nvPr/>
        </p:nvPicPr>
        <p:blipFill>
          <a:blip r:embed="rId2">
            <a:extLst/>
          </a:blip>
          <a:stretch>
            <a:fillRect/>
          </a:stretch>
        </p:blipFill>
        <p:spPr>
          <a:xfrm>
            <a:off x="550938" y="2975831"/>
            <a:ext cx="16481545" cy="10116616"/>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A few remarks"/>
          <p:cNvSpPr txBox="1"/>
          <p:nvPr>
            <p:ph type="title" idx="4294967295"/>
          </p:nvPr>
        </p:nvSpPr>
        <p:spPr>
          <a:xfrm>
            <a:off x="1921328" y="-392693"/>
            <a:ext cx="21005801" cy="2286001"/>
          </a:xfrm>
          <a:prstGeom prst="rect">
            <a:avLst/>
          </a:prstGeom>
        </p:spPr>
        <p:txBody>
          <a:bodyPr/>
          <a:lstStyle/>
          <a:p>
            <a:pPr/>
            <a:r>
              <a:t>A few remarks</a:t>
            </a:r>
          </a:p>
        </p:txBody>
      </p:sp>
      <p:sp>
        <p:nvSpPr>
          <p:cNvPr id="447" name="1) Tidal stripping from the MW could affect heating constraints from Fornax."/>
          <p:cNvSpPr txBox="1"/>
          <p:nvPr/>
        </p:nvSpPr>
        <p:spPr>
          <a:xfrm>
            <a:off x="215942" y="1832028"/>
            <a:ext cx="16572409" cy="659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800"/>
            </a:lvl1pPr>
          </a:lstStyle>
          <a:p>
            <a:pPr/>
            <a:r>
              <a:t>1) Tidal stripping from the MW could affect heating constraints from Fornax. </a:t>
            </a:r>
          </a:p>
        </p:txBody>
      </p:sp>
      <p:sp>
        <p:nvSpPr>
          <p:cNvPr id="448" name="2507.01686"/>
          <p:cNvSpPr txBox="1"/>
          <p:nvPr/>
        </p:nvSpPr>
        <p:spPr>
          <a:xfrm>
            <a:off x="453886" y="13076040"/>
            <a:ext cx="2730476"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900"/>
            </a:lvl1pPr>
          </a:lstStyle>
          <a:p>
            <a:pPr/>
            <a:r>
              <a:t>2507.01686</a:t>
            </a:r>
          </a:p>
        </p:txBody>
      </p:sp>
      <p:pic>
        <p:nvPicPr>
          <p:cNvPr id="449" name="Screenshot 2025-09-24 at 21.24.29.png" descr="Screenshot 2025-09-24 at 21.24.29.png"/>
          <p:cNvPicPr>
            <a:picLocks noChangeAspect="1"/>
          </p:cNvPicPr>
          <p:nvPr/>
        </p:nvPicPr>
        <p:blipFill>
          <a:blip r:embed="rId2">
            <a:alphaModFix amt="30534"/>
            <a:extLst/>
          </a:blip>
          <a:stretch>
            <a:fillRect/>
          </a:stretch>
        </p:blipFill>
        <p:spPr>
          <a:xfrm>
            <a:off x="550938" y="2975831"/>
            <a:ext cx="16481545" cy="10116616"/>
          </a:xfrm>
          <a:prstGeom prst="rect">
            <a:avLst/>
          </a:prstGeom>
          <a:ln w="12700">
            <a:miter lim="400000"/>
          </a:ln>
        </p:spPr>
      </p:pic>
      <p:pic>
        <p:nvPicPr>
          <p:cNvPr id="450" name="Screenshot 2025-09-24 at 21.25.13.png" descr="Screenshot 2025-09-24 at 21.25.13.png"/>
          <p:cNvPicPr>
            <a:picLocks noChangeAspect="1"/>
          </p:cNvPicPr>
          <p:nvPr/>
        </p:nvPicPr>
        <p:blipFill>
          <a:blip r:embed="rId3">
            <a:extLst/>
          </a:blip>
          <a:stretch>
            <a:fillRect/>
          </a:stretch>
        </p:blipFill>
        <p:spPr>
          <a:xfrm>
            <a:off x="2875723" y="3122091"/>
            <a:ext cx="20338629" cy="8052558"/>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2" name="Screenshot 2025-09-24 at 21.26.15.png" descr="Screenshot 2025-09-24 at 21.26.15.png"/>
          <p:cNvPicPr>
            <a:picLocks noChangeAspect="1"/>
          </p:cNvPicPr>
          <p:nvPr/>
        </p:nvPicPr>
        <p:blipFill>
          <a:blip r:embed="rId2">
            <a:extLst/>
          </a:blip>
          <a:stretch>
            <a:fillRect/>
          </a:stretch>
        </p:blipFill>
        <p:spPr>
          <a:xfrm>
            <a:off x="14051542" y="11963920"/>
            <a:ext cx="8993889" cy="1498983"/>
          </a:xfrm>
          <a:prstGeom prst="rect">
            <a:avLst/>
          </a:prstGeom>
          <a:ln w="12700">
            <a:miter lim="400000"/>
          </a:ln>
        </p:spPr>
      </p:pic>
      <p:sp>
        <p:nvSpPr>
          <p:cNvPr id="453" name="A few remarks"/>
          <p:cNvSpPr txBox="1"/>
          <p:nvPr>
            <p:ph type="title" idx="4294967295"/>
          </p:nvPr>
        </p:nvSpPr>
        <p:spPr>
          <a:xfrm>
            <a:off x="1921328" y="-392693"/>
            <a:ext cx="21005801" cy="2286001"/>
          </a:xfrm>
          <a:prstGeom prst="rect">
            <a:avLst/>
          </a:prstGeom>
        </p:spPr>
        <p:txBody>
          <a:bodyPr/>
          <a:lstStyle/>
          <a:p>
            <a:pPr/>
            <a:r>
              <a:t>A few remarks</a:t>
            </a:r>
          </a:p>
        </p:txBody>
      </p:sp>
      <p:sp>
        <p:nvSpPr>
          <p:cNvPr id="454" name="1) Tidal stripping from the MW could affect heating constraints from Fornax."/>
          <p:cNvSpPr txBox="1"/>
          <p:nvPr/>
        </p:nvSpPr>
        <p:spPr>
          <a:xfrm>
            <a:off x="215942" y="1832028"/>
            <a:ext cx="16572409" cy="659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800"/>
            </a:lvl1pPr>
          </a:lstStyle>
          <a:p>
            <a:pPr/>
            <a:r>
              <a:t>1) Tidal stripping from the MW could affect heating constraints from Fornax. </a:t>
            </a:r>
          </a:p>
        </p:txBody>
      </p:sp>
      <p:sp>
        <p:nvSpPr>
          <p:cNvPr id="455" name="2507.01686"/>
          <p:cNvSpPr txBox="1"/>
          <p:nvPr/>
        </p:nvSpPr>
        <p:spPr>
          <a:xfrm>
            <a:off x="453886" y="13076040"/>
            <a:ext cx="2730476"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900"/>
            </a:lvl1pPr>
          </a:lstStyle>
          <a:p>
            <a:pPr/>
            <a:r>
              <a:t>2507.01686</a:t>
            </a:r>
          </a:p>
        </p:txBody>
      </p:sp>
      <p:pic>
        <p:nvPicPr>
          <p:cNvPr id="456" name="Screenshot 2025-09-24 at 21.24.29.png" descr="Screenshot 2025-09-24 at 21.24.29.png"/>
          <p:cNvPicPr>
            <a:picLocks noChangeAspect="1"/>
          </p:cNvPicPr>
          <p:nvPr/>
        </p:nvPicPr>
        <p:blipFill>
          <a:blip r:embed="rId3">
            <a:alphaModFix amt="5446"/>
            <a:extLst/>
          </a:blip>
          <a:stretch>
            <a:fillRect/>
          </a:stretch>
        </p:blipFill>
        <p:spPr>
          <a:xfrm>
            <a:off x="550938" y="2975831"/>
            <a:ext cx="16481545" cy="10116616"/>
          </a:xfrm>
          <a:prstGeom prst="rect">
            <a:avLst/>
          </a:prstGeom>
          <a:ln w="12700">
            <a:miter lim="400000"/>
          </a:ln>
        </p:spPr>
      </p:pic>
      <p:pic>
        <p:nvPicPr>
          <p:cNvPr id="457" name="Screenshot 2025-09-24 at 21.25.13.png" descr="Screenshot 2025-09-24 at 21.25.13.png"/>
          <p:cNvPicPr>
            <a:picLocks noChangeAspect="1"/>
          </p:cNvPicPr>
          <p:nvPr/>
        </p:nvPicPr>
        <p:blipFill>
          <a:blip r:embed="rId4">
            <a:alphaModFix amt="53457"/>
            <a:extLst/>
          </a:blip>
          <a:stretch>
            <a:fillRect/>
          </a:stretch>
        </p:blipFill>
        <p:spPr>
          <a:xfrm>
            <a:off x="2875723" y="3122091"/>
            <a:ext cx="20338629" cy="8052558"/>
          </a:xfrm>
          <a:prstGeom prst="rect">
            <a:avLst/>
          </a:prstGeom>
          <a:ln w="12700">
            <a:miter lim="400000"/>
          </a:ln>
        </p:spPr>
      </p:pic>
      <p:sp>
        <p:nvSpPr>
          <p:cNvPr id="458" name="However this should not affect, for example, results for Leo II"/>
          <p:cNvSpPr txBox="1"/>
          <p:nvPr/>
        </p:nvSpPr>
        <p:spPr>
          <a:xfrm>
            <a:off x="5613692" y="11251835"/>
            <a:ext cx="12537339" cy="634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600"/>
            </a:lvl1pPr>
          </a:lstStyle>
          <a:p>
            <a:pPr/>
            <a:r>
              <a:t>However this should not affect, for example, results for Leo II</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A few remarks"/>
          <p:cNvSpPr txBox="1"/>
          <p:nvPr>
            <p:ph type="title" idx="4294967295"/>
          </p:nvPr>
        </p:nvSpPr>
        <p:spPr>
          <a:xfrm>
            <a:off x="1921328" y="-392693"/>
            <a:ext cx="21005801" cy="2286001"/>
          </a:xfrm>
          <a:prstGeom prst="rect">
            <a:avLst/>
          </a:prstGeom>
        </p:spPr>
        <p:txBody>
          <a:bodyPr/>
          <a:lstStyle/>
          <a:p>
            <a:pPr/>
            <a:r>
              <a:t>A few remarks</a:t>
            </a:r>
          </a:p>
        </p:txBody>
      </p:sp>
      <p:sp>
        <p:nvSpPr>
          <p:cNvPr id="461" name="1) Tidal stripping from the MW could affect heating constraints from Fornax."/>
          <p:cNvSpPr txBox="1"/>
          <p:nvPr/>
        </p:nvSpPr>
        <p:spPr>
          <a:xfrm>
            <a:off x="215942" y="1832028"/>
            <a:ext cx="16572409" cy="659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800"/>
            </a:lvl1pPr>
          </a:lstStyle>
          <a:p>
            <a:pPr/>
            <a:r>
              <a:t>1) Tidal stripping from the MW could affect heating constraints from Fornax. </a:t>
            </a:r>
          </a:p>
        </p:txBody>
      </p:sp>
      <p:sp>
        <p:nvSpPr>
          <p:cNvPr id="462" name="2) Segue I limits seem very strong, are they to be trusted?"/>
          <p:cNvSpPr txBox="1"/>
          <p:nvPr/>
        </p:nvSpPr>
        <p:spPr>
          <a:xfrm>
            <a:off x="255487" y="4203904"/>
            <a:ext cx="12674449" cy="659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800"/>
            </a:lvl1pPr>
          </a:lstStyle>
          <a:p>
            <a:pPr/>
            <a:r>
              <a:t>2) Segue I limits seem very strong, are they to be trusted? </a:t>
            </a:r>
          </a:p>
        </p:txBody>
      </p:sp>
      <p:pic>
        <p:nvPicPr>
          <p:cNvPr id="463" name="Screenshot 2025-09-24 at 21.29.04.png" descr="Screenshot 2025-09-24 at 21.29.04.png"/>
          <p:cNvPicPr>
            <a:picLocks noChangeAspect="1"/>
          </p:cNvPicPr>
          <p:nvPr/>
        </p:nvPicPr>
        <p:blipFill>
          <a:blip r:embed="rId2">
            <a:extLst/>
          </a:blip>
          <a:stretch>
            <a:fillRect/>
          </a:stretch>
        </p:blipFill>
        <p:spPr>
          <a:xfrm>
            <a:off x="461912" y="5310111"/>
            <a:ext cx="12674449" cy="7843749"/>
          </a:xfrm>
          <a:prstGeom prst="rect">
            <a:avLst/>
          </a:prstGeom>
          <a:ln w="12700">
            <a:miter lim="400000"/>
          </a:ln>
        </p:spPr>
      </p:pic>
      <p:sp>
        <p:nvSpPr>
          <p:cNvPr id="464" name="2203.05750, see also the recent 2509.02781"/>
          <p:cNvSpPr txBox="1"/>
          <p:nvPr/>
        </p:nvSpPr>
        <p:spPr>
          <a:xfrm>
            <a:off x="13644218" y="4259632"/>
            <a:ext cx="7674865"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2203.05750, see also the recent 2509.02781</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2" name="Screenshot 2025-09-24 at 20.47.57.png"/>
          <p:cNvGrpSpPr/>
          <p:nvPr/>
        </p:nvGrpSpPr>
        <p:grpSpPr>
          <a:xfrm>
            <a:off x="2196792" y="1687293"/>
            <a:ext cx="19184365" cy="11764637"/>
            <a:chOff x="0" y="0"/>
            <a:chExt cx="19184363" cy="11764636"/>
          </a:xfrm>
        </p:grpSpPr>
        <p:pic>
          <p:nvPicPr>
            <p:cNvPr id="161" name="Screenshot 2025-09-24 at 20.47.57.png" descr="Screenshot 2025-09-24 at 20.47.57.png"/>
            <p:cNvPicPr>
              <a:picLocks noChangeAspect="1"/>
            </p:cNvPicPr>
            <p:nvPr/>
          </p:nvPicPr>
          <p:blipFill>
            <a:blip r:embed="rId2">
              <a:extLst/>
            </a:blip>
            <a:stretch>
              <a:fillRect/>
            </a:stretch>
          </p:blipFill>
          <p:spPr>
            <a:xfrm>
              <a:off x="50800" y="50800"/>
              <a:ext cx="19082764" cy="11663037"/>
            </a:xfrm>
            <a:prstGeom prst="rect">
              <a:avLst/>
            </a:prstGeom>
            <a:ln>
              <a:noFill/>
            </a:ln>
            <a:effectLst/>
          </p:spPr>
        </p:pic>
        <p:pic>
          <p:nvPicPr>
            <p:cNvPr id="160" name="Screenshot 2025-09-24 at 20.47.57.png" descr="Screenshot 2025-09-24 at 20.47.57.png"/>
            <p:cNvPicPr>
              <a:picLocks noChangeAspect="0"/>
            </p:cNvPicPr>
            <p:nvPr/>
          </p:nvPicPr>
          <p:blipFill>
            <a:blip r:embed="rId3">
              <a:extLst/>
            </a:blip>
            <a:stretch>
              <a:fillRect/>
            </a:stretch>
          </p:blipFill>
          <p:spPr>
            <a:xfrm>
              <a:off x="0" y="0"/>
              <a:ext cx="19184364" cy="11764637"/>
            </a:xfrm>
            <a:prstGeom prst="rect">
              <a:avLst/>
            </a:prstGeom>
            <a:effectLst/>
          </p:spPr>
        </p:pic>
      </p:grpSp>
      <p:sp>
        <p:nvSpPr>
          <p:cNvPr id="163" name="Let’s focus on dark matter"/>
          <p:cNvSpPr txBox="1"/>
          <p:nvPr>
            <p:ph type="title" idx="4294967295"/>
          </p:nvPr>
        </p:nvSpPr>
        <p:spPr>
          <a:xfrm>
            <a:off x="1689100" y="-478653"/>
            <a:ext cx="21005800" cy="2286001"/>
          </a:xfrm>
          <a:prstGeom prst="rect">
            <a:avLst/>
          </a:prstGeom>
        </p:spPr>
        <p:txBody>
          <a:bodyPr/>
          <a:lstStyle/>
          <a:p>
            <a:pPr/>
            <a:r>
              <a:t>Let’s focus on dark matter</a:t>
            </a:r>
          </a:p>
        </p:txBody>
      </p:sp>
      <p:sp>
        <p:nvSpPr>
          <p:cNvPr id="164" name="Tim Tait"/>
          <p:cNvSpPr txBox="1"/>
          <p:nvPr/>
        </p:nvSpPr>
        <p:spPr>
          <a:xfrm>
            <a:off x="3819111" y="12603013"/>
            <a:ext cx="1538098" cy="5604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Tim Tait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A few remarks"/>
          <p:cNvSpPr txBox="1"/>
          <p:nvPr>
            <p:ph type="title" idx="4294967295"/>
          </p:nvPr>
        </p:nvSpPr>
        <p:spPr>
          <a:xfrm>
            <a:off x="1921328" y="-392693"/>
            <a:ext cx="21005801" cy="2286001"/>
          </a:xfrm>
          <a:prstGeom prst="rect">
            <a:avLst/>
          </a:prstGeom>
        </p:spPr>
        <p:txBody>
          <a:bodyPr/>
          <a:lstStyle/>
          <a:p>
            <a:pPr/>
            <a:r>
              <a:t>A few remarks</a:t>
            </a:r>
          </a:p>
        </p:txBody>
      </p:sp>
      <p:sp>
        <p:nvSpPr>
          <p:cNvPr id="467" name="1) Tidal stripping from the MW could affect heating constraints from Fornax."/>
          <p:cNvSpPr txBox="1"/>
          <p:nvPr/>
        </p:nvSpPr>
        <p:spPr>
          <a:xfrm>
            <a:off x="215942" y="1832028"/>
            <a:ext cx="16572409" cy="659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800"/>
            </a:lvl1pPr>
          </a:lstStyle>
          <a:p>
            <a:pPr/>
            <a:r>
              <a:t>1) Tidal stripping from the MW could affect heating constraints from Fornax. </a:t>
            </a:r>
          </a:p>
        </p:txBody>
      </p:sp>
      <p:pic>
        <p:nvPicPr>
          <p:cNvPr id="468" name="Screenshot 2025-09-24 at 21.29.04.png" descr="Screenshot 2025-09-24 at 21.29.04.png"/>
          <p:cNvPicPr>
            <a:picLocks noChangeAspect="1"/>
          </p:cNvPicPr>
          <p:nvPr/>
        </p:nvPicPr>
        <p:blipFill>
          <a:blip r:embed="rId2">
            <a:alphaModFix amt="19300"/>
            <a:extLst/>
          </a:blip>
          <a:stretch>
            <a:fillRect/>
          </a:stretch>
        </p:blipFill>
        <p:spPr>
          <a:xfrm>
            <a:off x="461912" y="5310111"/>
            <a:ext cx="12674449" cy="7843749"/>
          </a:xfrm>
          <a:prstGeom prst="rect">
            <a:avLst/>
          </a:prstGeom>
          <a:ln w="12700">
            <a:miter lim="400000"/>
          </a:ln>
        </p:spPr>
      </p:pic>
      <p:sp>
        <p:nvSpPr>
          <p:cNvPr id="469" name="2203.05750, see also the recent 2509.02781"/>
          <p:cNvSpPr txBox="1"/>
          <p:nvPr/>
        </p:nvSpPr>
        <p:spPr>
          <a:xfrm>
            <a:off x="13644218" y="4259632"/>
            <a:ext cx="7674865"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2203.05750, see also the recent 2509.02781</a:t>
            </a:r>
          </a:p>
        </p:txBody>
      </p:sp>
      <p:grpSp>
        <p:nvGrpSpPr>
          <p:cNvPr id="472" name="Screenshot 2025-09-24 at 21.31.42.png"/>
          <p:cNvGrpSpPr/>
          <p:nvPr/>
        </p:nvGrpSpPr>
        <p:grpSpPr>
          <a:xfrm>
            <a:off x="10502458" y="5048050"/>
            <a:ext cx="11695895" cy="8639933"/>
            <a:chOff x="0" y="0"/>
            <a:chExt cx="11695893" cy="8639932"/>
          </a:xfrm>
        </p:grpSpPr>
        <p:pic>
          <p:nvPicPr>
            <p:cNvPr id="471" name="Screenshot 2025-09-24 at 21.31.42.png" descr="Screenshot 2025-09-24 at 21.31.42.png"/>
            <p:cNvPicPr>
              <a:picLocks noChangeAspect="1"/>
            </p:cNvPicPr>
            <p:nvPr/>
          </p:nvPicPr>
          <p:blipFill>
            <a:blip r:embed="rId3">
              <a:extLst/>
            </a:blip>
            <a:stretch>
              <a:fillRect/>
            </a:stretch>
          </p:blipFill>
          <p:spPr>
            <a:xfrm>
              <a:off x="50800" y="50800"/>
              <a:ext cx="11594294" cy="8538333"/>
            </a:xfrm>
            <a:prstGeom prst="rect">
              <a:avLst/>
            </a:prstGeom>
            <a:ln>
              <a:noFill/>
            </a:ln>
            <a:effectLst/>
          </p:spPr>
        </p:pic>
        <p:pic>
          <p:nvPicPr>
            <p:cNvPr id="470" name="Screenshot 2025-09-24 at 21.31.42.png" descr="Screenshot 2025-09-24 at 21.31.42.png"/>
            <p:cNvPicPr>
              <a:picLocks noChangeAspect="0"/>
            </p:cNvPicPr>
            <p:nvPr/>
          </p:nvPicPr>
          <p:blipFill>
            <a:blip r:embed="rId4">
              <a:alphaModFix amt="3215"/>
              <a:extLst/>
            </a:blip>
            <a:stretch>
              <a:fillRect/>
            </a:stretch>
          </p:blipFill>
          <p:spPr>
            <a:xfrm>
              <a:off x="0" y="0"/>
              <a:ext cx="11695894" cy="8639933"/>
            </a:xfrm>
            <a:prstGeom prst="rect">
              <a:avLst/>
            </a:prstGeom>
            <a:effectLst/>
          </p:spPr>
        </p:pic>
      </p:grpSp>
      <p:sp>
        <p:nvSpPr>
          <p:cNvPr id="473" name="Not so fast!"/>
          <p:cNvSpPr txBox="1"/>
          <p:nvPr/>
        </p:nvSpPr>
        <p:spPr>
          <a:xfrm>
            <a:off x="3408223" y="6575781"/>
            <a:ext cx="3943478" cy="9449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Not so fast!</a:t>
            </a:r>
          </a:p>
        </p:txBody>
      </p:sp>
      <p:sp>
        <p:nvSpPr>
          <p:cNvPr id="474" name="2) Segue I limits seem very strong, are they to be trusted?"/>
          <p:cNvSpPr txBox="1"/>
          <p:nvPr/>
        </p:nvSpPr>
        <p:spPr>
          <a:xfrm>
            <a:off x="255487" y="4203904"/>
            <a:ext cx="12674449" cy="659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800"/>
            </a:lvl1pPr>
          </a:lstStyle>
          <a:p>
            <a:pPr/>
            <a:r>
              <a:t>2) Segue I limits seem very strong, are they to be trusted?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A few remarks"/>
          <p:cNvSpPr txBox="1"/>
          <p:nvPr>
            <p:ph type="title" idx="4294967295"/>
          </p:nvPr>
        </p:nvSpPr>
        <p:spPr>
          <a:xfrm>
            <a:off x="1921328" y="-392693"/>
            <a:ext cx="21005801" cy="2286001"/>
          </a:xfrm>
          <a:prstGeom prst="rect">
            <a:avLst/>
          </a:prstGeom>
        </p:spPr>
        <p:txBody>
          <a:bodyPr/>
          <a:lstStyle/>
          <a:p>
            <a:pPr/>
            <a:r>
              <a:t>A few remarks</a:t>
            </a:r>
          </a:p>
        </p:txBody>
      </p:sp>
      <p:sp>
        <p:nvSpPr>
          <p:cNvPr id="477" name="1) Tidal stripping from the MW could affect heating constraints from Fornax."/>
          <p:cNvSpPr txBox="1"/>
          <p:nvPr/>
        </p:nvSpPr>
        <p:spPr>
          <a:xfrm>
            <a:off x="215942" y="1832028"/>
            <a:ext cx="16572409" cy="659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800"/>
            </a:lvl1pPr>
          </a:lstStyle>
          <a:p>
            <a:pPr/>
            <a:r>
              <a:t>1) Tidal stripping from the MW could affect heating constraints from Fornax. </a:t>
            </a:r>
          </a:p>
        </p:txBody>
      </p:sp>
      <p:pic>
        <p:nvPicPr>
          <p:cNvPr id="478" name="Screenshot 2025-09-24 at 21.29.04.png" descr="Screenshot 2025-09-24 at 21.29.04.png"/>
          <p:cNvPicPr>
            <a:picLocks noChangeAspect="1"/>
          </p:cNvPicPr>
          <p:nvPr/>
        </p:nvPicPr>
        <p:blipFill>
          <a:blip r:embed="rId2">
            <a:alphaModFix amt="8624"/>
            <a:extLst/>
          </a:blip>
          <a:stretch>
            <a:fillRect/>
          </a:stretch>
        </p:blipFill>
        <p:spPr>
          <a:xfrm>
            <a:off x="461912" y="5310111"/>
            <a:ext cx="12674449" cy="7843749"/>
          </a:xfrm>
          <a:prstGeom prst="rect">
            <a:avLst/>
          </a:prstGeom>
          <a:ln w="12700">
            <a:miter lim="400000"/>
          </a:ln>
        </p:spPr>
      </p:pic>
      <p:sp>
        <p:nvSpPr>
          <p:cNvPr id="479" name="2203.05750, see also the recent 2509.02781"/>
          <p:cNvSpPr txBox="1"/>
          <p:nvPr/>
        </p:nvSpPr>
        <p:spPr>
          <a:xfrm>
            <a:off x="13644218" y="4259632"/>
            <a:ext cx="7674865"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2203.05750, see also the recent 2509.02781</a:t>
            </a:r>
          </a:p>
        </p:txBody>
      </p:sp>
      <p:grpSp>
        <p:nvGrpSpPr>
          <p:cNvPr id="482" name="Screenshot 2025-09-24 at 21.31.42.png"/>
          <p:cNvGrpSpPr/>
          <p:nvPr/>
        </p:nvGrpSpPr>
        <p:grpSpPr>
          <a:xfrm>
            <a:off x="10502458" y="5048050"/>
            <a:ext cx="11695895" cy="8639933"/>
            <a:chOff x="0" y="0"/>
            <a:chExt cx="11695893" cy="8639932"/>
          </a:xfrm>
        </p:grpSpPr>
        <p:pic>
          <p:nvPicPr>
            <p:cNvPr id="481" name="Screenshot 2025-09-24 at 21.31.42.png" descr="Screenshot 2025-09-24 at 21.31.42.png"/>
            <p:cNvPicPr>
              <a:picLocks noChangeAspect="1"/>
            </p:cNvPicPr>
            <p:nvPr/>
          </p:nvPicPr>
          <p:blipFill>
            <a:blip r:embed="rId3">
              <a:alphaModFix amt="3215"/>
              <a:extLst/>
            </a:blip>
            <a:stretch>
              <a:fillRect/>
            </a:stretch>
          </p:blipFill>
          <p:spPr>
            <a:xfrm>
              <a:off x="50800" y="50800"/>
              <a:ext cx="11594294" cy="8538333"/>
            </a:xfrm>
            <a:prstGeom prst="rect">
              <a:avLst/>
            </a:prstGeom>
            <a:ln>
              <a:noFill/>
            </a:ln>
            <a:effectLst/>
          </p:spPr>
        </p:pic>
        <p:pic>
          <p:nvPicPr>
            <p:cNvPr id="480" name="Screenshot 2025-09-24 at 21.31.42.png" descr="Screenshot 2025-09-24 at 21.31.42.png"/>
            <p:cNvPicPr>
              <a:picLocks noChangeAspect="0"/>
            </p:cNvPicPr>
            <p:nvPr/>
          </p:nvPicPr>
          <p:blipFill>
            <a:blip r:embed="rId4">
              <a:alphaModFix amt="3215"/>
              <a:extLst/>
            </a:blip>
            <a:stretch>
              <a:fillRect/>
            </a:stretch>
          </p:blipFill>
          <p:spPr>
            <a:xfrm>
              <a:off x="0" y="0"/>
              <a:ext cx="11695894" cy="8639933"/>
            </a:xfrm>
            <a:prstGeom prst="rect">
              <a:avLst/>
            </a:prstGeom>
            <a:effectLst/>
          </p:spPr>
        </p:pic>
      </p:grpSp>
      <p:sp>
        <p:nvSpPr>
          <p:cNvPr id="483" name="Not so fast!"/>
          <p:cNvSpPr txBox="1"/>
          <p:nvPr/>
        </p:nvSpPr>
        <p:spPr>
          <a:xfrm>
            <a:off x="3408223" y="6575781"/>
            <a:ext cx="3943478" cy="9449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Not so fast!</a:t>
            </a:r>
          </a:p>
        </p:txBody>
      </p:sp>
      <p:grpSp>
        <p:nvGrpSpPr>
          <p:cNvPr id="486" name="Image Gallery"/>
          <p:cNvGrpSpPr/>
          <p:nvPr/>
        </p:nvGrpSpPr>
        <p:grpSpPr>
          <a:xfrm>
            <a:off x="2838853" y="5214242"/>
            <a:ext cx="11695895" cy="8065865"/>
            <a:chOff x="0" y="0"/>
            <a:chExt cx="11695893" cy="8065864"/>
          </a:xfrm>
        </p:grpSpPr>
        <p:pic>
          <p:nvPicPr>
            <p:cNvPr id="484" name="Screenshot 2025-09-24 at 21.33.40.png" descr="Screenshot 2025-09-24 at 21.33.40.png"/>
            <p:cNvPicPr>
              <a:picLocks noChangeAspect="1"/>
            </p:cNvPicPr>
            <p:nvPr/>
          </p:nvPicPr>
          <p:blipFill>
            <a:blip r:embed="rId5">
              <a:extLst/>
            </a:blip>
            <a:srcRect l="370" t="0" r="370" b="0"/>
            <a:stretch>
              <a:fillRect/>
            </a:stretch>
          </p:blipFill>
          <p:spPr>
            <a:xfrm>
              <a:off x="0" y="0"/>
              <a:ext cx="11695894" cy="7378417"/>
            </a:xfrm>
            <a:prstGeom prst="rect">
              <a:avLst/>
            </a:prstGeom>
            <a:ln w="12700" cap="flat">
              <a:noFill/>
              <a:miter lim="400000"/>
            </a:ln>
            <a:effectLst/>
          </p:spPr>
        </p:pic>
        <p:sp>
          <p:nvSpPr>
            <p:cNvPr id="485" name="AC, K. Raman, B. Safdi, in progress"/>
            <p:cNvSpPr/>
            <p:nvPr/>
          </p:nvSpPr>
          <p:spPr>
            <a:xfrm>
              <a:off x="0" y="7454616"/>
              <a:ext cx="11695894" cy="611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p>
              <a:pPr>
                <a:defRPr b="0"/>
              </a:pPr>
              <a:r>
                <a:rPr b="1"/>
                <a:t>AC</a:t>
              </a:r>
              <a:r>
                <a:t>, K. Raman, B. Safdi, in progress</a:t>
              </a:r>
            </a:p>
          </p:txBody>
        </p:sp>
      </p:grpSp>
      <p:sp>
        <p:nvSpPr>
          <p:cNvPr id="487" name="What do data really tell us about this system?"/>
          <p:cNvSpPr txBox="1"/>
          <p:nvPr/>
        </p:nvSpPr>
        <p:spPr>
          <a:xfrm>
            <a:off x="15953861" y="7688851"/>
            <a:ext cx="6589708" cy="13314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What do data really tell us about this system?</a:t>
            </a:r>
          </a:p>
        </p:txBody>
      </p:sp>
      <p:sp>
        <p:nvSpPr>
          <p:cNvPr id="488" name="2) Segue I limits seem very strong, are they to be trusted?"/>
          <p:cNvSpPr txBox="1"/>
          <p:nvPr/>
        </p:nvSpPr>
        <p:spPr>
          <a:xfrm>
            <a:off x="255487" y="4203904"/>
            <a:ext cx="12674449" cy="659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800"/>
            </a:lvl1pPr>
          </a:lstStyle>
          <a:p>
            <a:pPr/>
            <a:r>
              <a:t>2) Segue I limits seem very strong, are they to be trusted?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A few remarks"/>
          <p:cNvSpPr txBox="1"/>
          <p:nvPr>
            <p:ph type="title" idx="4294967295"/>
          </p:nvPr>
        </p:nvSpPr>
        <p:spPr>
          <a:xfrm>
            <a:off x="1921328" y="-392693"/>
            <a:ext cx="21005801" cy="2286001"/>
          </a:xfrm>
          <a:prstGeom prst="rect">
            <a:avLst/>
          </a:prstGeom>
        </p:spPr>
        <p:txBody>
          <a:bodyPr/>
          <a:lstStyle/>
          <a:p>
            <a:pPr/>
            <a:r>
              <a:t>A few remarks</a:t>
            </a:r>
          </a:p>
        </p:txBody>
      </p:sp>
      <p:sp>
        <p:nvSpPr>
          <p:cNvPr id="491" name="1) Tidal stripping from the MW could affect heating constraints from Fornax."/>
          <p:cNvSpPr txBox="1"/>
          <p:nvPr/>
        </p:nvSpPr>
        <p:spPr>
          <a:xfrm>
            <a:off x="215942" y="1832028"/>
            <a:ext cx="16572409" cy="659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800"/>
            </a:lvl1pPr>
          </a:lstStyle>
          <a:p>
            <a:pPr/>
            <a:r>
              <a:t>1) Tidal stripping from the MW could affect heating constraints from Fornax. </a:t>
            </a:r>
          </a:p>
        </p:txBody>
      </p:sp>
      <p:sp>
        <p:nvSpPr>
          <p:cNvPr id="492" name="2) Segue I limits seem very strong, are they to be trusted?"/>
          <p:cNvSpPr txBox="1"/>
          <p:nvPr/>
        </p:nvSpPr>
        <p:spPr>
          <a:xfrm>
            <a:off x="255487" y="4203904"/>
            <a:ext cx="12674449" cy="659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800"/>
            </a:lvl1pPr>
          </a:lstStyle>
          <a:p>
            <a:pPr/>
            <a:r>
              <a:t>2) Segue I limits seem very strong, are they to be trusted? </a:t>
            </a:r>
          </a:p>
        </p:txBody>
      </p:sp>
      <p:sp>
        <p:nvSpPr>
          <p:cNvPr id="493" name="3) Our simulations did not include N-body interactions between stars, can they alter heating evolution?"/>
          <p:cNvSpPr txBox="1"/>
          <p:nvPr/>
        </p:nvSpPr>
        <p:spPr>
          <a:xfrm>
            <a:off x="331366" y="7174088"/>
            <a:ext cx="22327897" cy="659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800"/>
            </a:lvl1pPr>
          </a:lstStyle>
          <a:p>
            <a:pPr/>
            <a:r>
              <a:t>3) Our simulations did not include N-body interactions between stars, can they alter heating evolution? </a:t>
            </a:r>
          </a:p>
        </p:txBody>
      </p:sp>
      <p:sp>
        <p:nvSpPr>
          <p:cNvPr id="494" name="Carina’s heating could be reduced significantly, while Leo II limits seem unaffected. Ultra-faint dwarfs are indeed promising.…"/>
          <p:cNvSpPr txBox="1"/>
          <p:nvPr/>
        </p:nvSpPr>
        <p:spPr>
          <a:xfrm>
            <a:off x="577676" y="8952697"/>
            <a:ext cx="23228648" cy="21581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3300"/>
            </a:pPr>
            <a:r>
              <a:t>Carina’s heating could be reduced significantly, while Leo II limits seem unaffected. Ultra-faint dwarfs are indeed promising.</a:t>
            </a:r>
          </a:p>
          <a:p>
            <a:pPr algn="l">
              <a:defRPr b="0" sz="3300"/>
            </a:pPr>
          </a:p>
          <a:p>
            <a:pPr algn="l">
              <a:defRPr b="0" sz="3300"/>
            </a:pPr>
            <a:r>
              <a:t>K. Blum, </a:t>
            </a:r>
            <a:r>
              <a:rPr b="1"/>
              <a:t>AC</a:t>
            </a:r>
            <a:r>
              <a:t>, L. Teodori, in preparation</a:t>
            </a:r>
          </a:p>
          <a:p>
            <a:pPr algn="l">
              <a:defRPr b="0" sz="3800"/>
            </a:pPr>
            <a:r>
              <a:t>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8" name="Image Gallery"/>
          <p:cNvGrpSpPr/>
          <p:nvPr/>
        </p:nvGrpSpPr>
        <p:grpSpPr>
          <a:xfrm>
            <a:off x="-1" y="-21109"/>
            <a:ext cx="24384001" cy="14433351"/>
            <a:chOff x="0" y="0"/>
            <a:chExt cx="24384000" cy="14433349"/>
          </a:xfrm>
        </p:grpSpPr>
        <p:pic>
          <p:nvPicPr>
            <p:cNvPr id="496" name="MWDark.jpeg" descr="MWDark.jpeg"/>
            <p:cNvPicPr>
              <a:picLocks noChangeAspect="1"/>
            </p:cNvPicPr>
            <p:nvPr/>
          </p:nvPicPr>
          <p:blipFill>
            <a:blip r:embed="rId2">
              <a:extLst/>
            </a:blip>
            <a:srcRect l="0" t="4861" r="0" b="4861"/>
            <a:stretch>
              <a:fillRect/>
            </a:stretch>
          </p:blipFill>
          <p:spPr>
            <a:xfrm>
              <a:off x="0" y="0"/>
              <a:ext cx="24384000" cy="13758218"/>
            </a:xfrm>
            <a:prstGeom prst="rect">
              <a:avLst/>
            </a:prstGeom>
            <a:ln w="12700" cap="flat">
              <a:noFill/>
              <a:miter lim="400000"/>
            </a:ln>
            <a:effectLst/>
          </p:spPr>
        </p:pic>
        <p:sp>
          <p:nvSpPr>
            <p:cNvPr id="497" name="Caption"/>
            <p:cNvSpPr/>
            <p:nvPr/>
          </p:nvSpPr>
          <p:spPr>
            <a:xfrm>
              <a:off x="0" y="13834417"/>
              <a:ext cx="24384000" cy="5989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b="0"/>
              </a:lvl1pPr>
            </a:lstStyle>
            <a:p>
              <a:pPr/>
              <a:r>
                <a:t>Caption</a:t>
              </a:r>
            </a:p>
          </p:txBody>
        </p:sp>
      </p:grpSp>
      <p:sp>
        <p:nvSpPr>
          <p:cNvPr id="499" name="Thank you!"/>
          <p:cNvSpPr txBox="1"/>
          <p:nvPr>
            <p:ph type="title"/>
          </p:nvPr>
        </p:nvSpPr>
        <p:spPr>
          <a:xfrm>
            <a:off x="1778000" y="-864162"/>
            <a:ext cx="20828000" cy="4648201"/>
          </a:xfrm>
          <a:prstGeom prst="rect">
            <a:avLst/>
          </a:prstGeom>
        </p:spPr>
        <p:txBody>
          <a:bodyPr/>
          <a:lstStyle>
            <a:lvl1pPr>
              <a:defRPr>
                <a:solidFill>
                  <a:srgbClr val="FFFFFF"/>
                </a:solidFill>
              </a:defRPr>
            </a:lvl1pPr>
          </a:lstStyle>
          <a:p>
            <a:pPr/>
            <a:r>
              <a:t>Thank you!</a:t>
            </a:r>
          </a:p>
        </p:txBody>
      </p:sp>
      <p:sp>
        <p:nvSpPr>
          <p:cNvPr id="500"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03" name="Funded by the European Union. Views and opinions expressed are however those of the author(s) only and do not necessarily reflect those of the European Union or the European Research Council Executive Agency. Neither the European Union nor the granting a"/>
          <p:cNvGrpSpPr/>
          <p:nvPr/>
        </p:nvGrpSpPr>
        <p:grpSpPr>
          <a:xfrm>
            <a:off x="523951" y="11859781"/>
            <a:ext cx="11204195" cy="1364122"/>
            <a:chOff x="0" y="0"/>
            <a:chExt cx="11204194" cy="1364121"/>
          </a:xfrm>
        </p:grpSpPr>
        <p:sp>
          <p:nvSpPr>
            <p:cNvPr id="502" name="Funded by the European Union. Views and opinions expressed are however those of the author(s) only and do not necessarily reflect those of the European Union or the European Research Council Executive Agency. Neither the European Union nor the granting a"/>
            <p:cNvSpPr txBox="1"/>
            <p:nvPr/>
          </p:nvSpPr>
          <p:spPr>
            <a:xfrm>
              <a:off x="50800" y="50800"/>
              <a:ext cx="11102595" cy="1262522"/>
            </a:xfrm>
            <a:prstGeom prst="rect">
              <a:avLst/>
            </a:prstGeom>
            <a:solidFill>
              <a:srgbClr val="FFFFFF">
                <a:alpha val="60191"/>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b="0" sz="1800">
                  <a:latin typeface="Arial"/>
                  <a:ea typeface="Arial"/>
                  <a:cs typeface="Arial"/>
                  <a:sym typeface="Arial"/>
                </a:defRPr>
              </a:pPr>
              <a:r>
                <a:t>Funded by the European Union. Views and opinions expressed are however those of the author(s) only and do not necessarily reflect those of the European Union or the European Research Council Executive Agency. Neither the European Union nor the granting authority can be held responsible for them.</a:t>
              </a:r>
            </a:p>
            <a:p>
              <a:pPr algn="l" defTabSz="457200">
                <a:defRPr b="0" sz="1800">
                  <a:solidFill>
                    <a:srgbClr val="424245"/>
                  </a:solidFill>
                  <a:latin typeface="Arial"/>
                  <a:ea typeface="Arial"/>
                  <a:cs typeface="Arial"/>
                  <a:sym typeface="Arial"/>
                </a:defRPr>
              </a:pPr>
              <a:r>
                <a:t>This work is supported by the ERC STG grant (``AstroDarkLS'', grant No. 101117510).</a:t>
              </a:r>
            </a:p>
          </p:txBody>
        </p:sp>
        <p:pic>
          <p:nvPicPr>
            <p:cNvPr id="501" name="Funded by the European Union. Views and opinions expressed are however those of the author(s) only and do not necessarily reflect those of the European Union or the European Research Council Executive Agency. Neither the European Union nor the granting a" descr="Funded by the European Union. Views and opinions expressed are however those of the author(s) only and do not necessarily reflect those of the European Union or the European Research Council Executive Agency. Neither the European Union nor the granting authority can be held responsible for them.… Funded by the European Union. Views and opinions expressed are however those of the author(s) only and do not necessarily reflect those of the European Union or the European Research Council Executive Agency. Neither the European Union nor the granting authority can be held responsible for them.This work is supported by the ERC STG grant (``AstroDarkLS'', grant No. 101117510)."/>
            <p:cNvPicPr>
              <a:picLocks noChangeAspect="0"/>
            </p:cNvPicPr>
            <p:nvPr/>
          </p:nvPicPr>
          <p:blipFill>
            <a:blip r:embed="rId3">
              <a:alphaModFix amt="60191"/>
              <a:extLst/>
            </a:blip>
            <a:stretch>
              <a:fillRect/>
            </a:stretch>
          </p:blipFill>
          <p:spPr>
            <a:xfrm>
              <a:off x="0" y="0"/>
              <a:ext cx="11204195" cy="1364122"/>
            </a:xfrm>
            <a:prstGeom prst="rect">
              <a:avLst/>
            </a:prstGeom>
            <a:effectLst/>
          </p:spPr>
        </p:pic>
      </p:grpSp>
      <p:pic>
        <p:nvPicPr>
          <p:cNvPr id="504" name="Screenshot 2025-09-25 at 11.39.34.png" descr="Screenshot 2025-09-25 at 11.39.34.png"/>
          <p:cNvPicPr>
            <a:picLocks noChangeAspect="1"/>
          </p:cNvPicPr>
          <p:nvPr/>
        </p:nvPicPr>
        <p:blipFill>
          <a:blip r:embed="rId4">
            <a:extLst/>
          </a:blip>
          <a:stretch>
            <a:fillRect/>
          </a:stretch>
        </p:blipFill>
        <p:spPr>
          <a:xfrm>
            <a:off x="6617304" y="4334328"/>
            <a:ext cx="11988801" cy="468630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In many models, DM interacts with the Standard Model beyond gravity. (Some) Motivated examples are the QCD axions and WIMPs."/>
          <p:cNvSpPr txBox="1"/>
          <p:nvPr/>
        </p:nvSpPr>
        <p:spPr>
          <a:xfrm>
            <a:off x="459115" y="935977"/>
            <a:ext cx="23465770" cy="188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5900"/>
            </a:lvl1pPr>
          </a:lstStyle>
          <a:p>
            <a:pPr>
              <a:defRPr sz="3000"/>
            </a:pPr>
            <a:r>
              <a:rPr sz="5900"/>
              <a:t>In many models, DM interacts with the Standard Model beyond gravity. (Some) Motivated examples are the QCD axions and WIMPs.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In many models, DM interacts with the Standard Model beyond gravity. (Some) Motivated examples are the QCD axions and WIMPs."/>
          <p:cNvSpPr txBox="1"/>
          <p:nvPr/>
        </p:nvSpPr>
        <p:spPr>
          <a:xfrm>
            <a:off x="459115" y="935977"/>
            <a:ext cx="23465770" cy="188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5900"/>
            </a:lvl1pPr>
          </a:lstStyle>
          <a:p>
            <a:pPr>
              <a:defRPr sz="3000"/>
            </a:pPr>
            <a:r>
              <a:rPr sz="5900"/>
              <a:t>In many models, DM interacts with the Standard Model beyond gravity. (Some) Motivated examples are the QCD axions and WIMPs.  </a:t>
            </a:r>
          </a:p>
        </p:txBody>
      </p:sp>
      <p:sp>
        <p:nvSpPr>
          <p:cNvPr id="169" name="Nevertheless, so far all evidences for dark matter are based on gravitational interactions only."/>
          <p:cNvSpPr txBox="1"/>
          <p:nvPr/>
        </p:nvSpPr>
        <p:spPr>
          <a:xfrm>
            <a:off x="459115" y="4534083"/>
            <a:ext cx="23465770" cy="19086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a:pPr>
            <a:r>
              <a:rPr sz="5900"/>
              <a:t>Nevertheless, so far all evidences for dark matter are based on </a:t>
            </a:r>
            <a:r>
              <a:rPr b="1" sz="5900"/>
              <a:t>gravitational interactions only</a:t>
            </a:r>
            <a:r>
              <a:rPr sz="5900"/>
              <a:t>.   </a:t>
            </a:r>
          </a:p>
        </p:txBody>
      </p:sp>
      <p:grpSp>
        <p:nvGrpSpPr>
          <p:cNvPr id="172" name="Screen Shot 2023-04-19 at 14.50.12.png"/>
          <p:cNvGrpSpPr/>
          <p:nvPr/>
        </p:nvGrpSpPr>
        <p:grpSpPr>
          <a:xfrm>
            <a:off x="1001773" y="7109222"/>
            <a:ext cx="6437262" cy="6364855"/>
            <a:chOff x="0" y="0"/>
            <a:chExt cx="6437261" cy="6364854"/>
          </a:xfrm>
        </p:grpSpPr>
        <p:pic>
          <p:nvPicPr>
            <p:cNvPr id="171" name="Screen Shot 2023-04-19 at 14.50.12.png" descr="Screen Shot 2023-04-19 at 14.50.12.png"/>
            <p:cNvPicPr>
              <a:picLocks noChangeAspect="1"/>
            </p:cNvPicPr>
            <p:nvPr/>
          </p:nvPicPr>
          <p:blipFill>
            <a:blip r:embed="rId2">
              <a:extLst/>
            </a:blip>
            <a:stretch>
              <a:fillRect/>
            </a:stretch>
          </p:blipFill>
          <p:spPr>
            <a:xfrm>
              <a:off x="50800" y="50800"/>
              <a:ext cx="6335662" cy="6263255"/>
            </a:xfrm>
            <a:prstGeom prst="rect">
              <a:avLst/>
            </a:prstGeom>
            <a:ln>
              <a:noFill/>
            </a:ln>
            <a:effectLst/>
          </p:spPr>
        </p:pic>
        <p:pic>
          <p:nvPicPr>
            <p:cNvPr id="170" name="Screen Shot 2023-04-19 at 14.50.12.png" descr="Screen Shot 2023-04-19 at 14.50.12.png"/>
            <p:cNvPicPr>
              <a:picLocks noChangeAspect="0"/>
            </p:cNvPicPr>
            <p:nvPr/>
          </p:nvPicPr>
          <p:blipFill>
            <a:blip r:embed="rId3">
              <a:extLst/>
            </a:blip>
            <a:stretch>
              <a:fillRect/>
            </a:stretch>
          </p:blipFill>
          <p:spPr>
            <a:xfrm>
              <a:off x="0" y="0"/>
              <a:ext cx="6437262" cy="6364855"/>
            </a:xfrm>
            <a:prstGeom prst="rect">
              <a:avLst/>
            </a:prstGeom>
            <a:effectLst/>
          </p:spPr>
        </p:pic>
      </p:grpSp>
      <p:grpSp>
        <p:nvGrpSpPr>
          <p:cNvPr id="175" name="Screen Shot 2023-04-19 at 14.50.19.png"/>
          <p:cNvGrpSpPr/>
          <p:nvPr/>
        </p:nvGrpSpPr>
        <p:grpSpPr>
          <a:xfrm>
            <a:off x="8453674" y="7091469"/>
            <a:ext cx="6226842" cy="6400361"/>
            <a:chOff x="0" y="0"/>
            <a:chExt cx="6226840" cy="6400359"/>
          </a:xfrm>
        </p:grpSpPr>
        <p:pic>
          <p:nvPicPr>
            <p:cNvPr id="174" name="Screen Shot 2023-04-19 at 14.50.19.png" descr="Screen Shot 2023-04-19 at 14.50.19.png"/>
            <p:cNvPicPr>
              <a:picLocks noChangeAspect="1"/>
            </p:cNvPicPr>
            <p:nvPr/>
          </p:nvPicPr>
          <p:blipFill>
            <a:blip r:embed="rId4">
              <a:extLst/>
            </a:blip>
            <a:stretch>
              <a:fillRect/>
            </a:stretch>
          </p:blipFill>
          <p:spPr>
            <a:xfrm>
              <a:off x="50800" y="50800"/>
              <a:ext cx="6125241" cy="6298760"/>
            </a:xfrm>
            <a:prstGeom prst="rect">
              <a:avLst/>
            </a:prstGeom>
            <a:ln>
              <a:noFill/>
            </a:ln>
            <a:effectLst/>
          </p:spPr>
        </p:pic>
        <p:pic>
          <p:nvPicPr>
            <p:cNvPr id="173" name="Screen Shot 2023-04-19 at 14.50.19.png" descr="Screen Shot 2023-04-19 at 14.50.19.png"/>
            <p:cNvPicPr>
              <a:picLocks noChangeAspect="0"/>
            </p:cNvPicPr>
            <p:nvPr/>
          </p:nvPicPr>
          <p:blipFill>
            <a:blip r:embed="rId5">
              <a:extLst/>
            </a:blip>
            <a:stretch>
              <a:fillRect/>
            </a:stretch>
          </p:blipFill>
          <p:spPr>
            <a:xfrm>
              <a:off x="0" y="0"/>
              <a:ext cx="6226841" cy="6400360"/>
            </a:xfrm>
            <a:prstGeom prst="rect">
              <a:avLst/>
            </a:prstGeom>
            <a:effectLst/>
          </p:spPr>
        </p:pic>
      </p:grpSp>
      <p:grpSp>
        <p:nvGrpSpPr>
          <p:cNvPr id="178" name="Screen Shot 2023-04-19 at 14.50.26.png"/>
          <p:cNvGrpSpPr/>
          <p:nvPr/>
        </p:nvGrpSpPr>
        <p:grpSpPr>
          <a:xfrm>
            <a:off x="16431178" y="7091469"/>
            <a:ext cx="6515582" cy="6400361"/>
            <a:chOff x="0" y="0"/>
            <a:chExt cx="6515580" cy="6400359"/>
          </a:xfrm>
        </p:grpSpPr>
        <p:pic>
          <p:nvPicPr>
            <p:cNvPr id="177" name="Screen Shot 2023-04-19 at 14.50.26.png" descr="Screen Shot 2023-04-19 at 14.50.26.png"/>
            <p:cNvPicPr>
              <a:picLocks noChangeAspect="1"/>
            </p:cNvPicPr>
            <p:nvPr/>
          </p:nvPicPr>
          <p:blipFill>
            <a:blip r:embed="rId6">
              <a:extLst/>
            </a:blip>
            <a:stretch>
              <a:fillRect/>
            </a:stretch>
          </p:blipFill>
          <p:spPr>
            <a:xfrm>
              <a:off x="50800" y="50800"/>
              <a:ext cx="6413981" cy="6298760"/>
            </a:xfrm>
            <a:prstGeom prst="rect">
              <a:avLst/>
            </a:prstGeom>
            <a:ln>
              <a:noFill/>
            </a:ln>
            <a:effectLst/>
          </p:spPr>
        </p:pic>
        <p:pic>
          <p:nvPicPr>
            <p:cNvPr id="176" name="Screen Shot 2023-04-19 at 14.50.26.png" descr="Screen Shot 2023-04-19 at 14.50.26.png"/>
            <p:cNvPicPr>
              <a:picLocks noChangeAspect="0"/>
            </p:cNvPicPr>
            <p:nvPr/>
          </p:nvPicPr>
          <p:blipFill>
            <a:blip r:embed="rId7">
              <a:extLst/>
            </a:blip>
            <a:stretch>
              <a:fillRect/>
            </a:stretch>
          </p:blipFill>
          <p:spPr>
            <a:xfrm>
              <a:off x="0" y="0"/>
              <a:ext cx="6515581" cy="6400360"/>
            </a:xfrm>
            <a:prstGeom prst="rect">
              <a:avLst/>
            </a:prstGeom>
            <a:effectLst/>
          </p:spPr>
        </p:pic>
      </p:grpSp>
      <p:sp>
        <p:nvSpPr>
          <p:cNvPr id="179" name="Rotation Curves"/>
          <p:cNvSpPr txBox="1"/>
          <p:nvPr/>
        </p:nvSpPr>
        <p:spPr>
          <a:xfrm>
            <a:off x="2233732" y="12200466"/>
            <a:ext cx="304442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414141"/>
                </a:solidFill>
                <a:latin typeface="Palatino"/>
                <a:ea typeface="Palatino"/>
                <a:cs typeface="Palatino"/>
                <a:sym typeface="Palatino"/>
              </a:defRPr>
            </a:lvl1pPr>
          </a:lstStyle>
          <a:p>
            <a:pPr/>
            <a:r>
              <a:t>Rotation Curves</a:t>
            </a:r>
          </a:p>
        </p:txBody>
      </p:sp>
      <p:sp>
        <p:nvSpPr>
          <p:cNvPr id="180" name="Large Scale Structure"/>
          <p:cNvSpPr txBox="1"/>
          <p:nvPr/>
        </p:nvSpPr>
        <p:spPr>
          <a:xfrm>
            <a:off x="9613478" y="12443488"/>
            <a:ext cx="3907235"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414141"/>
                </a:solidFill>
                <a:latin typeface="Palatino"/>
                <a:ea typeface="Palatino"/>
                <a:cs typeface="Palatino"/>
                <a:sym typeface="Palatino"/>
              </a:defRPr>
            </a:lvl1pPr>
          </a:lstStyle>
          <a:p>
            <a:pPr/>
            <a:r>
              <a:t>Large Scale Structure</a:t>
            </a:r>
          </a:p>
        </p:txBody>
      </p:sp>
      <p:sp>
        <p:nvSpPr>
          <p:cNvPr id="181" name="Bullet Cluster"/>
          <p:cNvSpPr txBox="1"/>
          <p:nvPr/>
        </p:nvSpPr>
        <p:spPr>
          <a:xfrm>
            <a:off x="18396743" y="12200466"/>
            <a:ext cx="258445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414141"/>
                </a:solidFill>
                <a:latin typeface="Palatino"/>
                <a:ea typeface="Palatino"/>
                <a:cs typeface="Palatino"/>
                <a:sym typeface="Palatino"/>
              </a:defRPr>
            </a:lvl1pPr>
          </a:lstStyle>
          <a:p>
            <a:pPr/>
            <a:r>
              <a:t>Bullet Cluster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Then, I think that a fair question is: what can we say about dark matter, if it happens to interact only gravitationally with baryonic matter?"/>
          <p:cNvSpPr txBox="1"/>
          <p:nvPr/>
        </p:nvSpPr>
        <p:spPr>
          <a:xfrm>
            <a:off x="459115" y="4082855"/>
            <a:ext cx="23465770" cy="28111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a:pPr>
            <a:r>
              <a:rPr sz="5900"/>
              <a:t>Then, I think that a fair question is: what can we say about dark matter, if it happens to interact </a:t>
            </a:r>
            <a:r>
              <a:rPr b="1" sz="5900"/>
              <a:t>only gravitationally</a:t>
            </a:r>
            <a:r>
              <a:rPr sz="5900"/>
              <a:t> with baryonic matter?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Intersection between particle physics and astrophysics"/>
          <p:cNvSpPr txBox="1"/>
          <p:nvPr>
            <p:ph type="ctrTitle"/>
          </p:nvPr>
        </p:nvSpPr>
        <p:spPr>
          <a:xfrm>
            <a:off x="3655155" y="-797404"/>
            <a:ext cx="17073690" cy="3659897"/>
          </a:xfrm>
          <a:prstGeom prst="rect">
            <a:avLst/>
          </a:prstGeom>
        </p:spPr>
        <p:txBody>
          <a:bodyPr/>
          <a:lstStyle>
            <a:lvl1pPr defTabSz="726440">
              <a:defRPr sz="9856"/>
            </a:lvl1pPr>
          </a:lstStyle>
          <a:p>
            <a:pPr/>
            <a:r>
              <a:t>Intersection between particle physics and astrophysics</a:t>
            </a:r>
          </a:p>
        </p:txBody>
      </p:sp>
      <p:grpSp>
        <p:nvGrpSpPr>
          <p:cNvPr id="188" name="Screen Shot 2024-10-27 at 8.56.24.png"/>
          <p:cNvGrpSpPr/>
          <p:nvPr/>
        </p:nvGrpSpPr>
        <p:grpSpPr>
          <a:xfrm>
            <a:off x="374486" y="3083043"/>
            <a:ext cx="7976052" cy="5337274"/>
            <a:chOff x="0" y="0"/>
            <a:chExt cx="7976051" cy="5337272"/>
          </a:xfrm>
        </p:grpSpPr>
        <p:pic>
          <p:nvPicPr>
            <p:cNvPr id="187" name="Screen Shot 2024-10-27 at 8.56.24.png" descr="Screen Shot 2024-10-27 at 8.56.24.png"/>
            <p:cNvPicPr>
              <a:picLocks noChangeAspect="1"/>
            </p:cNvPicPr>
            <p:nvPr/>
          </p:nvPicPr>
          <p:blipFill>
            <a:blip r:embed="rId2">
              <a:extLst/>
            </a:blip>
            <a:stretch>
              <a:fillRect/>
            </a:stretch>
          </p:blipFill>
          <p:spPr>
            <a:xfrm>
              <a:off x="50800" y="50800"/>
              <a:ext cx="7874452" cy="5235673"/>
            </a:xfrm>
            <a:prstGeom prst="rect">
              <a:avLst/>
            </a:prstGeom>
            <a:ln>
              <a:noFill/>
            </a:ln>
            <a:effectLst/>
          </p:spPr>
        </p:pic>
        <p:pic>
          <p:nvPicPr>
            <p:cNvPr id="186" name="Screen Shot 2024-10-27 at 8.56.24.png" descr="Screen Shot 2024-10-27 at 8.56.24.png"/>
            <p:cNvPicPr>
              <a:picLocks noChangeAspect="0"/>
            </p:cNvPicPr>
            <p:nvPr/>
          </p:nvPicPr>
          <p:blipFill>
            <a:blip r:embed="rId3">
              <a:extLst/>
            </a:blip>
            <a:stretch>
              <a:fillRect/>
            </a:stretch>
          </p:blipFill>
          <p:spPr>
            <a:xfrm>
              <a:off x="0" y="0"/>
              <a:ext cx="7976052" cy="5337273"/>
            </a:xfrm>
            <a:prstGeom prst="rect">
              <a:avLst/>
            </a:prstGeom>
            <a:effectLst/>
          </p:spPr>
        </p:pic>
      </p:grpSp>
      <p:grpSp>
        <p:nvGrpSpPr>
          <p:cNvPr id="191" name="Screen Shot 2024-10-27 at 8.58.28.png"/>
          <p:cNvGrpSpPr/>
          <p:nvPr/>
        </p:nvGrpSpPr>
        <p:grpSpPr>
          <a:xfrm>
            <a:off x="9794209" y="3285801"/>
            <a:ext cx="8929521" cy="5456521"/>
            <a:chOff x="0" y="0"/>
            <a:chExt cx="8929519" cy="5456520"/>
          </a:xfrm>
        </p:grpSpPr>
        <p:pic>
          <p:nvPicPr>
            <p:cNvPr id="190" name="Screen Shot 2024-10-27 at 8.58.28.png" descr="Screen Shot 2024-10-27 at 8.58.28.png"/>
            <p:cNvPicPr>
              <a:picLocks noChangeAspect="1"/>
            </p:cNvPicPr>
            <p:nvPr/>
          </p:nvPicPr>
          <p:blipFill>
            <a:blip r:embed="rId4">
              <a:extLst/>
            </a:blip>
            <a:stretch>
              <a:fillRect/>
            </a:stretch>
          </p:blipFill>
          <p:spPr>
            <a:xfrm>
              <a:off x="50800" y="50800"/>
              <a:ext cx="8827920" cy="5354921"/>
            </a:xfrm>
            <a:prstGeom prst="rect">
              <a:avLst/>
            </a:prstGeom>
            <a:ln>
              <a:noFill/>
            </a:ln>
            <a:effectLst/>
          </p:spPr>
        </p:pic>
        <p:pic>
          <p:nvPicPr>
            <p:cNvPr id="189" name="Screen Shot 2024-10-27 at 8.58.28.png" descr="Screen Shot 2024-10-27 at 8.58.28.png"/>
            <p:cNvPicPr>
              <a:picLocks noChangeAspect="0"/>
            </p:cNvPicPr>
            <p:nvPr/>
          </p:nvPicPr>
          <p:blipFill>
            <a:blip r:embed="rId5">
              <a:extLst/>
            </a:blip>
            <a:stretch>
              <a:fillRect/>
            </a:stretch>
          </p:blipFill>
          <p:spPr>
            <a:xfrm>
              <a:off x="0" y="0"/>
              <a:ext cx="8929520" cy="5456521"/>
            </a:xfrm>
            <a:prstGeom prst="rect">
              <a:avLst/>
            </a:prstGeom>
            <a:effectLst/>
          </p:spPr>
        </p:pic>
      </p:grpSp>
      <p:grpSp>
        <p:nvGrpSpPr>
          <p:cNvPr id="194" name="Screen Shot 2024-10-27 at 8.59.40.png"/>
          <p:cNvGrpSpPr/>
          <p:nvPr/>
        </p:nvGrpSpPr>
        <p:grpSpPr>
          <a:xfrm>
            <a:off x="40667" y="7014130"/>
            <a:ext cx="9728201" cy="4762501"/>
            <a:chOff x="0" y="0"/>
            <a:chExt cx="9728200" cy="4762500"/>
          </a:xfrm>
        </p:grpSpPr>
        <p:pic>
          <p:nvPicPr>
            <p:cNvPr id="193" name="Screen Shot 2024-10-27 at 8.59.40.png" descr="Screen Shot 2024-10-27 at 8.59.40.png"/>
            <p:cNvPicPr>
              <a:picLocks noChangeAspect="1"/>
            </p:cNvPicPr>
            <p:nvPr/>
          </p:nvPicPr>
          <p:blipFill>
            <a:blip r:embed="rId6">
              <a:extLst/>
            </a:blip>
            <a:stretch>
              <a:fillRect/>
            </a:stretch>
          </p:blipFill>
          <p:spPr>
            <a:xfrm>
              <a:off x="50800" y="50800"/>
              <a:ext cx="9626600" cy="4660900"/>
            </a:xfrm>
            <a:prstGeom prst="rect">
              <a:avLst/>
            </a:prstGeom>
            <a:ln>
              <a:noFill/>
            </a:ln>
            <a:effectLst/>
          </p:spPr>
        </p:pic>
        <p:pic>
          <p:nvPicPr>
            <p:cNvPr id="192" name="Screen Shot 2024-10-27 at 8.59.40.png" descr="Screen Shot 2024-10-27 at 8.59.40.png"/>
            <p:cNvPicPr>
              <a:picLocks noChangeAspect="0"/>
            </p:cNvPicPr>
            <p:nvPr/>
          </p:nvPicPr>
          <p:blipFill>
            <a:blip r:embed="rId7">
              <a:extLst/>
            </a:blip>
            <a:stretch>
              <a:fillRect/>
            </a:stretch>
          </p:blipFill>
          <p:spPr>
            <a:xfrm>
              <a:off x="0" y="0"/>
              <a:ext cx="9728200" cy="4762500"/>
            </a:xfrm>
            <a:prstGeom prst="rect">
              <a:avLst/>
            </a:prstGeom>
            <a:effectLst/>
          </p:spPr>
        </p:pic>
      </p:grpSp>
      <p:grpSp>
        <p:nvGrpSpPr>
          <p:cNvPr id="197" name="Screen Shot 2024-10-27 at 9.01.02.png"/>
          <p:cNvGrpSpPr/>
          <p:nvPr/>
        </p:nvGrpSpPr>
        <p:grpSpPr>
          <a:xfrm>
            <a:off x="4618788" y="10055449"/>
            <a:ext cx="6079136" cy="3659897"/>
            <a:chOff x="0" y="0"/>
            <a:chExt cx="6079134" cy="3659895"/>
          </a:xfrm>
        </p:grpSpPr>
        <p:pic>
          <p:nvPicPr>
            <p:cNvPr id="196" name="Screen Shot 2024-10-27 at 9.01.02.png" descr="Screen Shot 2024-10-27 at 9.01.02.png"/>
            <p:cNvPicPr>
              <a:picLocks noChangeAspect="1"/>
            </p:cNvPicPr>
            <p:nvPr/>
          </p:nvPicPr>
          <p:blipFill>
            <a:blip r:embed="rId8">
              <a:extLst/>
            </a:blip>
            <a:stretch>
              <a:fillRect/>
            </a:stretch>
          </p:blipFill>
          <p:spPr>
            <a:xfrm>
              <a:off x="50800" y="50800"/>
              <a:ext cx="5977535" cy="3558296"/>
            </a:xfrm>
            <a:prstGeom prst="rect">
              <a:avLst/>
            </a:prstGeom>
            <a:ln>
              <a:noFill/>
            </a:ln>
            <a:effectLst/>
          </p:spPr>
        </p:pic>
        <p:pic>
          <p:nvPicPr>
            <p:cNvPr id="195" name="Screen Shot 2024-10-27 at 9.01.02.png" descr="Screen Shot 2024-10-27 at 9.01.02.png"/>
            <p:cNvPicPr>
              <a:picLocks noChangeAspect="0"/>
            </p:cNvPicPr>
            <p:nvPr/>
          </p:nvPicPr>
          <p:blipFill>
            <a:blip r:embed="rId9">
              <a:extLst/>
            </a:blip>
            <a:stretch>
              <a:fillRect/>
            </a:stretch>
          </p:blipFill>
          <p:spPr>
            <a:xfrm>
              <a:off x="0" y="0"/>
              <a:ext cx="6079135" cy="3659896"/>
            </a:xfrm>
            <a:prstGeom prst="rect">
              <a:avLst/>
            </a:prstGeom>
            <a:effectLst/>
          </p:spPr>
        </p:pic>
      </p:grpSp>
      <p:grpSp>
        <p:nvGrpSpPr>
          <p:cNvPr id="200" name="Screen Shot 2024-10-27 at 9.05.21.png"/>
          <p:cNvGrpSpPr/>
          <p:nvPr/>
        </p:nvGrpSpPr>
        <p:grpSpPr>
          <a:xfrm>
            <a:off x="19346208" y="4862983"/>
            <a:ext cx="4742664" cy="6736733"/>
            <a:chOff x="0" y="0"/>
            <a:chExt cx="4742662" cy="6736731"/>
          </a:xfrm>
        </p:grpSpPr>
        <p:pic>
          <p:nvPicPr>
            <p:cNvPr id="199" name="Screen Shot 2024-10-27 at 9.05.21.png" descr="Screen Shot 2024-10-27 at 9.05.21.png"/>
            <p:cNvPicPr>
              <a:picLocks noChangeAspect="1"/>
            </p:cNvPicPr>
            <p:nvPr/>
          </p:nvPicPr>
          <p:blipFill>
            <a:blip r:embed="rId10">
              <a:extLst/>
            </a:blip>
            <a:stretch>
              <a:fillRect/>
            </a:stretch>
          </p:blipFill>
          <p:spPr>
            <a:xfrm>
              <a:off x="50800" y="50800"/>
              <a:ext cx="4641063" cy="6635132"/>
            </a:xfrm>
            <a:prstGeom prst="rect">
              <a:avLst/>
            </a:prstGeom>
            <a:ln>
              <a:noFill/>
            </a:ln>
            <a:effectLst/>
          </p:spPr>
        </p:pic>
        <p:pic>
          <p:nvPicPr>
            <p:cNvPr id="198" name="Screen Shot 2024-10-27 at 9.05.21.png" descr="Screen Shot 2024-10-27 at 9.05.21.png"/>
            <p:cNvPicPr>
              <a:picLocks noChangeAspect="0"/>
            </p:cNvPicPr>
            <p:nvPr/>
          </p:nvPicPr>
          <p:blipFill>
            <a:blip r:embed="rId11">
              <a:extLst/>
            </a:blip>
            <a:stretch>
              <a:fillRect/>
            </a:stretch>
          </p:blipFill>
          <p:spPr>
            <a:xfrm>
              <a:off x="0" y="0"/>
              <a:ext cx="4742663" cy="6736732"/>
            </a:xfrm>
            <a:prstGeom prst="rect">
              <a:avLst/>
            </a:prstGeom>
            <a:effectLst/>
          </p:spPr>
        </p:pic>
      </p:grpSp>
      <p:grpSp>
        <p:nvGrpSpPr>
          <p:cNvPr id="203" name="Screen Shot 2024-10-27 at 9.06.44.png"/>
          <p:cNvGrpSpPr/>
          <p:nvPr/>
        </p:nvGrpSpPr>
        <p:grpSpPr>
          <a:xfrm>
            <a:off x="10160660" y="8818013"/>
            <a:ext cx="9144001" cy="4597401"/>
            <a:chOff x="0" y="0"/>
            <a:chExt cx="9144000" cy="4597400"/>
          </a:xfrm>
        </p:grpSpPr>
        <p:pic>
          <p:nvPicPr>
            <p:cNvPr id="202" name="Screen Shot 2024-10-27 at 9.06.44.png" descr="Screen Shot 2024-10-27 at 9.06.44.png"/>
            <p:cNvPicPr>
              <a:picLocks noChangeAspect="1"/>
            </p:cNvPicPr>
            <p:nvPr/>
          </p:nvPicPr>
          <p:blipFill>
            <a:blip r:embed="rId12">
              <a:extLst/>
            </a:blip>
            <a:stretch>
              <a:fillRect/>
            </a:stretch>
          </p:blipFill>
          <p:spPr>
            <a:xfrm>
              <a:off x="50800" y="50800"/>
              <a:ext cx="9042400" cy="4495800"/>
            </a:xfrm>
            <a:prstGeom prst="rect">
              <a:avLst/>
            </a:prstGeom>
            <a:ln>
              <a:noFill/>
            </a:ln>
            <a:effectLst/>
          </p:spPr>
        </p:pic>
        <p:pic>
          <p:nvPicPr>
            <p:cNvPr id="201" name="Screen Shot 2024-10-27 at 9.06.44.png" descr="Screen Shot 2024-10-27 at 9.06.44.png"/>
            <p:cNvPicPr>
              <a:picLocks noChangeAspect="0"/>
            </p:cNvPicPr>
            <p:nvPr/>
          </p:nvPicPr>
          <p:blipFill>
            <a:blip r:embed="rId13">
              <a:extLst/>
            </a:blip>
            <a:stretch>
              <a:fillRect/>
            </a:stretch>
          </p:blipFill>
          <p:spPr>
            <a:xfrm>
              <a:off x="0" y="0"/>
              <a:ext cx="9144000" cy="4597400"/>
            </a:xfrm>
            <a:prstGeom prst="rect">
              <a:avLst/>
            </a:prstGeom>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Fuzzy dark matter"/>
          <p:cNvSpPr txBox="1"/>
          <p:nvPr>
            <p:ph type="title" idx="4294967295"/>
          </p:nvPr>
        </p:nvSpPr>
        <p:spPr>
          <a:prstGeom prst="rect">
            <a:avLst/>
          </a:prstGeom>
        </p:spPr>
        <p:txBody>
          <a:bodyPr/>
          <a:lstStyle/>
          <a:p>
            <a:pPr/>
            <a:r>
              <a:t>Fuzzy dark matter</a:t>
            </a:r>
          </a:p>
        </p:txBody>
      </p:sp>
      <p:grpSp>
        <p:nvGrpSpPr>
          <p:cNvPr id="208" name="Screen Shot 2024-11-02 at 15.34.37.png"/>
          <p:cNvGrpSpPr/>
          <p:nvPr/>
        </p:nvGrpSpPr>
        <p:grpSpPr>
          <a:xfrm>
            <a:off x="12417242" y="2833603"/>
            <a:ext cx="10756901" cy="4051301"/>
            <a:chOff x="0" y="0"/>
            <a:chExt cx="10756900" cy="4051300"/>
          </a:xfrm>
        </p:grpSpPr>
        <p:pic>
          <p:nvPicPr>
            <p:cNvPr id="207" name="Screen Shot 2024-11-02 at 15.34.37.png" descr="Screen Shot 2024-11-02 at 15.34.37.png"/>
            <p:cNvPicPr>
              <a:picLocks noChangeAspect="1"/>
            </p:cNvPicPr>
            <p:nvPr/>
          </p:nvPicPr>
          <p:blipFill>
            <a:blip r:embed="rId2">
              <a:extLst/>
            </a:blip>
            <a:stretch>
              <a:fillRect/>
            </a:stretch>
          </p:blipFill>
          <p:spPr>
            <a:xfrm>
              <a:off x="50800" y="50800"/>
              <a:ext cx="10655300" cy="3949700"/>
            </a:xfrm>
            <a:prstGeom prst="rect">
              <a:avLst/>
            </a:prstGeom>
            <a:ln>
              <a:noFill/>
            </a:ln>
            <a:effectLst/>
          </p:spPr>
        </p:pic>
        <p:pic>
          <p:nvPicPr>
            <p:cNvPr id="206" name="Screen Shot 2024-11-02 at 15.34.37.png" descr="Screen Shot 2024-11-02 at 15.34.37.png"/>
            <p:cNvPicPr>
              <a:picLocks noChangeAspect="0"/>
            </p:cNvPicPr>
            <p:nvPr/>
          </p:nvPicPr>
          <p:blipFill>
            <a:blip r:embed="rId3">
              <a:extLst/>
            </a:blip>
            <a:stretch>
              <a:fillRect/>
            </a:stretch>
          </p:blipFill>
          <p:spPr>
            <a:xfrm>
              <a:off x="0" y="0"/>
              <a:ext cx="10756900" cy="4051300"/>
            </a:xfrm>
            <a:prstGeom prst="rect">
              <a:avLst/>
            </a:prstGeom>
            <a:effectLst/>
          </p:spPr>
        </p:pic>
      </p:grpSp>
      <p:sp>
        <p:nvSpPr>
          <p:cNvPr id="209" name="Equation"/>
          <p:cNvSpPr txBox="1"/>
          <p:nvPr/>
        </p:nvSpPr>
        <p:spPr>
          <a:xfrm>
            <a:off x="1077384" y="3957157"/>
            <a:ext cx="8467411" cy="8387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7600" i="1">
                      <a:solidFill>
                        <a:srgbClr val="000000"/>
                      </a:solidFill>
                      <a:latin typeface="Cambria Math" panose="02040503050406030204" pitchFamily="18" charset="0"/>
                    </a:rPr>
                    <m:t>m</m:t>
                  </m:r>
                  <m:r>
                    <a:rPr xmlns:a="http://schemas.openxmlformats.org/drawingml/2006/main" sz="7600" i="1">
                      <a:solidFill>
                        <a:srgbClr val="000000"/>
                      </a:solidFill>
                      <a:latin typeface="Cambria Math" panose="02040503050406030204" pitchFamily="18" charset="0"/>
                    </a:rPr>
                    <m:t>∼</m:t>
                  </m:r>
                  <m:sSup>
                    <m:e>
                      <m:r>
                        <a:rPr xmlns:a="http://schemas.openxmlformats.org/drawingml/2006/main" sz="7600" i="1">
                          <a:solidFill>
                            <a:srgbClr val="000000"/>
                          </a:solidFill>
                          <a:latin typeface="Cambria Math" panose="02040503050406030204" pitchFamily="18" charset="0"/>
                        </a:rPr>
                        <m:t>10</m:t>
                      </m:r>
                    </m:e>
                    <m:sup>
                      <m:r>
                        <a:rPr xmlns:a="http://schemas.openxmlformats.org/drawingml/2006/main" sz="7600" i="1">
                          <a:solidFill>
                            <a:srgbClr val="000000"/>
                          </a:solidFill>
                          <a:latin typeface="Cambria Math" panose="02040503050406030204" pitchFamily="18" charset="0"/>
                        </a:rPr>
                        <m:t>-</m:t>
                      </m:r>
                      <m:r>
                        <a:rPr xmlns:a="http://schemas.openxmlformats.org/drawingml/2006/main" sz="7600" i="1">
                          <a:solidFill>
                            <a:srgbClr val="000000"/>
                          </a:solidFill>
                          <a:latin typeface="Cambria Math" panose="02040503050406030204" pitchFamily="18" charset="0"/>
                        </a:rPr>
                        <m:t>22</m:t>
                      </m:r>
                    </m:sup>
                  </m:sSup>
                  <m:r>
                    <a:rPr xmlns:a="http://schemas.openxmlformats.org/drawingml/2006/main" sz="7600" i="1">
                      <a:solidFill>
                        <a:srgbClr val="000000"/>
                      </a:solidFill>
                      <a:latin typeface="Cambria Math" panose="02040503050406030204" pitchFamily="18" charset="0"/>
                    </a:rPr>
                    <m:t>-</m:t>
                  </m:r>
                  <m:sSup>
                    <m:e>
                      <m:r>
                        <a:rPr xmlns:a="http://schemas.openxmlformats.org/drawingml/2006/main" sz="7600" i="1">
                          <a:solidFill>
                            <a:srgbClr val="000000"/>
                          </a:solidFill>
                          <a:latin typeface="Cambria Math" panose="02040503050406030204" pitchFamily="18" charset="0"/>
                        </a:rPr>
                        <m:t>10</m:t>
                      </m:r>
                    </m:e>
                    <m:sup>
                      <m:r>
                        <a:rPr xmlns:a="http://schemas.openxmlformats.org/drawingml/2006/main" sz="7600" i="1">
                          <a:solidFill>
                            <a:srgbClr val="000000"/>
                          </a:solidFill>
                          <a:latin typeface="Cambria Math" panose="02040503050406030204" pitchFamily="18" charset="0"/>
                        </a:rPr>
                        <m:t>-</m:t>
                      </m:r>
                      <m:r>
                        <a:rPr xmlns:a="http://schemas.openxmlformats.org/drawingml/2006/main" sz="7600" i="1">
                          <a:solidFill>
                            <a:srgbClr val="000000"/>
                          </a:solidFill>
                          <a:latin typeface="Cambria Math" panose="02040503050406030204" pitchFamily="18" charset="0"/>
                        </a:rPr>
                        <m:t>21</m:t>
                      </m:r>
                    </m:sup>
                  </m:sSup>
                  <m:r>
                    <a:rPr xmlns:a="http://schemas.openxmlformats.org/drawingml/2006/main" sz="7600" i="1">
                      <a:solidFill>
                        <a:srgbClr val="000000"/>
                      </a:solidFill>
                      <a:latin typeface="Cambria Math" panose="02040503050406030204" pitchFamily="18" charset="0"/>
                    </a:rPr>
                    <m:t>e</m:t>
                  </m:r>
                  <m:r>
                    <a:rPr xmlns:a="http://schemas.openxmlformats.org/drawingml/2006/main" sz="7600" i="1">
                      <a:solidFill>
                        <a:srgbClr val="000000"/>
                      </a:solidFill>
                      <a:latin typeface="Cambria Math" panose="02040503050406030204" pitchFamily="18" charset="0"/>
                    </a:rPr>
                    <m:t>V</m:t>
                  </m:r>
                </m:oMath>
              </m:oMathPara>
            </a14:m>
            <a:endParaRPr sz="7600"/>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Fuzzy dark matter"/>
          <p:cNvSpPr txBox="1"/>
          <p:nvPr>
            <p:ph type="title" idx="4294967295"/>
          </p:nvPr>
        </p:nvSpPr>
        <p:spPr>
          <a:prstGeom prst="rect">
            <a:avLst/>
          </a:prstGeom>
        </p:spPr>
        <p:txBody>
          <a:bodyPr/>
          <a:lstStyle/>
          <a:p>
            <a:pPr/>
            <a:r>
              <a:t>Fuzzy dark matter</a:t>
            </a:r>
          </a:p>
        </p:txBody>
      </p:sp>
      <p:grpSp>
        <p:nvGrpSpPr>
          <p:cNvPr id="214" name="Screen Shot 2024-11-02 at 15.34.37.png"/>
          <p:cNvGrpSpPr/>
          <p:nvPr/>
        </p:nvGrpSpPr>
        <p:grpSpPr>
          <a:xfrm>
            <a:off x="12417242" y="2833603"/>
            <a:ext cx="10756901" cy="4051301"/>
            <a:chOff x="0" y="0"/>
            <a:chExt cx="10756900" cy="4051300"/>
          </a:xfrm>
        </p:grpSpPr>
        <p:pic>
          <p:nvPicPr>
            <p:cNvPr id="213" name="Screen Shot 2024-11-02 at 15.34.37.png" descr="Screen Shot 2024-11-02 at 15.34.37.png"/>
            <p:cNvPicPr>
              <a:picLocks noChangeAspect="1"/>
            </p:cNvPicPr>
            <p:nvPr/>
          </p:nvPicPr>
          <p:blipFill>
            <a:blip r:embed="rId2">
              <a:extLst/>
            </a:blip>
            <a:stretch>
              <a:fillRect/>
            </a:stretch>
          </p:blipFill>
          <p:spPr>
            <a:xfrm>
              <a:off x="50800" y="50800"/>
              <a:ext cx="10655300" cy="3949700"/>
            </a:xfrm>
            <a:prstGeom prst="rect">
              <a:avLst/>
            </a:prstGeom>
            <a:ln>
              <a:noFill/>
            </a:ln>
            <a:effectLst/>
          </p:spPr>
        </p:pic>
        <p:pic>
          <p:nvPicPr>
            <p:cNvPr id="212" name="Screen Shot 2024-11-02 at 15.34.37.png" descr="Screen Shot 2024-11-02 at 15.34.37.png"/>
            <p:cNvPicPr>
              <a:picLocks noChangeAspect="0"/>
            </p:cNvPicPr>
            <p:nvPr/>
          </p:nvPicPr>
          <p:blipFill>
            <a:blip r:embed="rId3">
              <a:extLst/>
            </a:blip>
            <a:stretch>
              <a:fillRect/>
            </a:stretch>
          </p:blipFill>
          <p:spPr>
            <a:xfrm>
              <a:off x="0" y="0"/>
              <a:ext cx="10756900" cy="4051300"/>
            </a:xfrm>
            <a:prstGeom prst="rect">
              <a:avLst/>
            </a:prstGeom>
            <a:effectLst/>
          </p:spPr>
        </p:pic>
      </p:grpSp>
      <p:sp>
        <p:nvSpPr>
          <p:cNvPr id="215" name="Motivations…"/>
          <p:cNvSpPr txBox="1"/>
          <p:nvPr/>
        </p:nvSpPr>
        <p:spPr>
          <a:xfrm>
            <a:off x="9431134" y="7076906"/>
            <a:ext cx="14547661" cy="18794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t>Motivations</a:t>
            </a:r>
          </a:p>
          <a:p>
            <a:pPr/>
          </a:p>
          <a:p>
            <a:pPr>
              <a:defRPr sz="3500"/>
            </a:pPr>
            <a:r>
              <a:t>1) Small-scales problems of LCDM (for example Cusp/core problem)</a:t>
            </a:r>
          </a:p>
        </p:txBody>
      </p:sp>
      <p:grpSp>
        <p:nvGrpSpPr>
          <p:cNvPr id="218" name="Screen Shot 2024-11-02 at 18.07.56.png"/>
          <p:cNvGrpSpPr/>
          <p:nvPr/>
        </p:nvGrpSpPr>
        <p:grpSpPr>
          <a:xfrm>
            <a:off x="1989832" y="9526209"/>
            <a:ext cx="12674601" cy="3644901"/>
            <a:chOff x="0" y="0"/>
            <a:chExt cx="12674600" cy="3644900"/>
          </a:xfrm>
        </p:grpSpPr>
        <p:pic>
          <p:nvPicPr>
            <p:cNvPr id="217" name="Screen Shot 2024-11-02 at 18.07.56.png" descr="Screen Shot 2024-11-02 at 18.07.56.png"/>
            <p:cNvPicPr>
              <a:picLocks noChangeAspect="1"/>
            </p:cNvPicPr>
            <p:nvPr/>
          </p:nvPicPr>
          <p:blipFill>
            <a:blip r:embed="rId4">
              <a:extLst/>
            </a:blip>
            <a:stretch>
              <a:fillRect/>
            </a:stretch>
          </p:blipFill>
          <p:spPr>
            <a:xfrm>
              <a:off x="50800" y="50800"/>
              <a:ext cx="12573000" cy="3543300"/>
            </a:xfrm>
            <a:prstGeom prst="rect">
              <a:avLst/>
            </a:prstGeom>
            <a:ln>
              <a:noFill/>
            </a:ln>
            <a:effectLst/>
          </p:spPr>
        </p:pic>
        <p:pic>
          <p:nvPicPr>
            <p:cNvPr id="216" name="Screen Shot 2024-11-02 at 18.07.56.png" descr="Screen Shot 2024-11-02 at 18.07.56.png"/>
            <p:cNvPicPr>
              <a:picLocks noChangeAspect="0"/>
            </p:cNvPicPr>
            <p:nvPr/>
          </p:nvPicPr>
          <p:blipFill>
            <a:blip r:embed="rId5">
              <a:extLst/>
            </a:blip>
            <a:stretch>
              <a:fillRect/>
            </a:stretch>
          </p:blipFill>
          <p:spPr>
            <a:xfrm>
              <a:off x="0" y="0"/>
              <a:ext cx="12674600" cy="3644900"/>
            </a:xfrm>
            <a:prstGeom prst="rect">
              <a:avLst/>
            </a:prstGeom>
            <a:effectLst/>
          </p:spPr>
        </p:pic>
      </p:grpSp>
      <p:grpSp>
        <p:nvGrpSpPr>
          <p:cNvPr id="221" name="Screen Shot 2024-11-02 at 18.08.37.png"/>
          <p:cNvGrpSpPr/>
          <p:nvPr/>
        </p:nvGrpSpPr>
        <p:grpSpPr>
          <a:xfrm>
            <a:off x="16354051" y="9148316"/>
            <a:ext cx="6164225" cy="4491248"/>
            <a:chOff x="0" y="0"/>
            <a:chExt cx="6164224" cy="4491247"/>
          </a:xfrm>
        </p:grpSpPr>
        <p:pic>
          <p:nvPicPr>
            <p:cNvPr id="220" name="Screen Shot 2024-11-02 at 18.08.37.png" descr="Screen Shot 2024-11-02 at 18.08.37.png"/>
            <p:cNvPicPr>
              <a:picLocks noChangeAspect="1"/>
            </p:cNvPicPr>
            <p:nvPr/>
          </p:nvPicPr>
          <p:blipFill>
            <a:blip r:embed="rId6">
              <a:extLst/>
            </a:blip>
            <a:stretch>
              <a:fillRect/>
            </a:stretch>
          </p:blipFill>
          <p:spPr>
            <a:xfrm>
              <a:off x="50800" y="50800"/>
              <a:ext cx="6062625" cy="4389648"/>
            </a:xfrm>
            <a:prstGeom prst="rect">
              <a:avLst/>
            </a:prstGeom>
            <a:ln>
              <a:noFill/>
            </a:ln>
            <a:effectLst/>
          </p:spPr>
        </p:pic>
        <p:pic>
          <p:nvPicPr>
            <p:cNvPr id="219" name="Screen Shot 2024-11-02 at 18.08.37.png" descr="Screen Shot 2024-11-02 at 18.08.37.png"/>
            <p:cNvPicPr>
              <a:picLocks noChangeAspect="0"/>
            </p:cNvPicPr>
            <p:nvPr/>
          </p:nvPicPr>
          <p:blipFill>
            <a:blip r:embed="rId7">
              <a:extLst/>
            </a:blip>
            <a:stretch>
              <a:fillRect/>
            </a:stretch>
          </p:blipFill>
          <p:spPr>
            <a:xfrm>
              <a:off x="0" y="0"/>
              <a:ext cx="6164225" cy="4491248"/>
            </a:xfrm>
            <a:prstGeom prst="rect">
              <a:avLst/>
            </a:prstGeom>
            <a:effectLst/>
          </p:spPr>
        </p:pic>
      </p:grpSp>
      <p:sp>
        <p:nvSpPr>
          <p:cNvPr id="222" name="Equation"/>
          <p:cNvSpPr txBox="1"/>
          <p:nvPr/>
        </p:nvSpPr>
        <p:spPr>
          <a:xfrm>
            <a:off x="1077384" y="3957157"/>
            <a:ext cx="8467411" cy="83872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7600" i="1">
                      <a:solidFill>
                        <a:srgbClr val="000000"/>
                      </a:solidFill>
                      <a:latin typeface="Cambria Math" panose="02040503050406030204" pitchFamily="18" charset="0"/>
                    </a:rPr>
                    <m:t>m</m:t>
                  </m:r>
                  <m:r>
                    <a:rPr xmlns:a="http://schemas.openxmlformats.org/drawingml/2006/main" sz="7600" i="1">
                      <a:solidFill>
                        <a:srgbClr val="000000"/>
                      </a:solidFill>
                      <a:latin typeface="Cambria Math" panose="02040503050406030204" pitchFamily="18" charset="0"/>
                    </a:rPr>
                    <m:t>∼</m:t>
                  </m:r>
                  <m:sSup>
                    <m:e>
                      <m:r>
                        <a:rPr xmlns:a="http://schemas.openxmlformats.org/drawingml/2006/main" sz="7600" i="1">
                          <a:solidFill>
                            <a:srgbClr val="000000"/>
                          </a:solidFill>
                          <a:latin typeface="Cambria Math" panose="02040503050406030204" pitchFamily="18" charset="0"/>
                        </a:rPr>
                        <m:t>10</m:t>
                      </m:r>
                    </m:e>
                    <m:sup>
                      <m:r>
                        <a:rPr xmlns:a="http://schemas.openxmlformats.org/drawingml/2006/main" sz="7600" i="1">
                          <a:solidFill>
                            <a:srgbClr val="000000"/>
                          </a:solidFill>
                          <a:latin typeface="Cambria Math" panose="02040503050406030204" pitchFamily="18" charset="0"/>
                        </a:rPr>
                        <m:t>-</m:t>
                      </m:r>
                      <m:r>
                        <a:rPr xmlns:a="http://schemas.openxmlformats.org/drawingml/2006/main" sz="7600" i="1">
                          <a:solidFill>
                            <a:srgbClr val="000000"/>
                          </a:solidFill>
                          <a:latin typeface="Cambria Math" panose="02040503050406030204" pitchFamily="18" charset="0"/>
                        </a:rPr>
                        <m:t>22</m:t>
                      </m:r>
                    </m:sup>
                  </m:sSup>
                  <m:r>
                    <a:rPr xmlns:a="http://schemas.openxmlformats.org/drawingml/2006/main" sz="7600" i="1">
                      <a:solidFill>
                        <a:srgbClr val="000000"/>
                      </a:solidFill>
                      <a:latin typeface="Cambria Math" panose="02040503050406030204" pitchFamily="18" charset="0"/>
                    </a:rPr>
                    <m:t>-</m:t>
                  </m:r>
                  <m:sSup>
                    <m:e>
                      <m:r>
                        <a:rPr xmlns:a="http://schemas.openxmlformats.org/drawingml/2006/main" sz="7600" i="1">
                          <a:solidFill>
                            <a:srgbClr val="000000"/>
                          </a:solidFill>
                          <a:latin typeface="Cambria Math" panose="02040503050406030204" pitchFamily="18" charset="0"/>
                        </a:rPr>
                        <m:t>10</m:t>
                      </m:r>
                    </m:e>
                    <m:sup>
                      <m:r>
                        <a:rPr xmlns:a="http://schemas.openxmlformats.org/drawingml/2006/main" sz="7600" i="1">
                          <a:solidFill>
                            <a:srgbClr val="000000"/>
                          </a:solidFill>
                          <a:latin typeface="Cambria Math" panose="02040503050406030204" pitchFamily="18" charset="0"/>
                        </a:rPr>
                        <m:t>-</m:t>
                      </m:r>
                      <m:r>
                        <a:rPr xmlns:a="http://schemas.openxmlformats.org/drawingml/2006/main" sz="7600" i="1">
                          <a:solidFill>
                            <a:srgbClr val="000000"/>
                          </a:solidFill>
                          <a:latin typeface="Cambria Math" panose="02040503050406030204" pitchFamily="18" charset="0"/>
                        </a:rPr>
                        <m:t>21</m:t>
                      </m:r>
                    </m:sup>
                  </m:sSup>
                  <m:r>
                    <a:rPr xmlns:a="http://schemas.openxmlformats.org/drawingml/2006/main" sz="7600" i="1">
                      <a:solidFill>
                        <a:srgbClr val="000000"/>
                      </a:solidFill>
                      <a:latin typeface="Cambria Math" panose="02040503050406030204" pitchFamily="18" charset="0"/>
                    </a:rPr>
                    <m:t>e</m:t>
                  </m:r>
                  <m:r>
                    <a:rPr xmlns:a="http://schemas.openxmlformats.org/drawingml/2006/main" sz="7600" i="1">
                      <a:solidFill>
                        <a:srgbClr val="000000"/>
                      </a:solidFill>
                      <a:latin typeface="Cambria Math" panose="02040503050406030204" pitchFamily="18" charset="0"/>
                    </a:rPr>
                    <m:t>V</m:t>
                  </m:r>
                </m:oMath>
              </m:oMathPara>
            </a14:m>
            <a:endParaRPr sz="7600"/>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