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7" r:id="rId2"/>
    <p:sldId id="256" r:id="rId3"/>
    <p:sldId id="257" r:id="rId4"/>
    <p:sldId id="276" r:id="rId5"/>
    <p:sldId id="3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4T15:18:16.71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1 561,'0'0,"13"45,1-14,-12-24,0-1,0 0,1 0,0 0,0-1,0 1,1-1,0 1,0-1,0 0,1-1,0 1,0-1,0 0,0 0,0 0,1-1,0 0,6 3,33 12,-18-7,42 12,-61-21,-1 0,1-1,0 0,0 0,0-1,0 0,0 0,-1-1,1 0,11-3,-14 1,0 1,0-1,0 0,0 0,-1-1,1 1,-1-1,0 0,0-1,-1 1,1 0,-1-1,0 0,0 0,0 0,-1 0,0 0,0-1,0 1,-1-1,2-7,2-12,-1 0,-1 0,-1-35,-9-146,-1-13,12 170,-2 36,-1 0,0 0,-2-26,-28 69,-10 17,2 2,2 2,3 1,-31 64,36-61,14-34,2 2,0-1,2 1,0 1,-9 47,17-71,1 0,0 1,0-1,0 0,0 0,0 0,0 1,0-1,0 0,0 0,0 0,0 1,0-1,0 0,0 0,0 0,0 0,0 1,0-1,0 0,0 0,0 0,0 1,0-1,0 0,1 0,-1 0,0 0,0 1,0-1,0 0,0 0,1 0,-1 0,0 0,0 0,0 1,0-1,1 0,-1 0,0 0,0 0,0 0,0 0,1 0,-1 0,0 0,12-7,10-15,23-33,66-109,6-9,-123 186,0-1,1 1,0 0,0 1,-4 24,3-12,-75 388,97-478,-11 49,0-1,-1 0,-1 0,0 0,-1 0,-1 0,-2-25,1 40,0 1,0-1,0 0,0 0,0 1,0-1,0 0,-1 1,1-1,0 0,0 1,-1-1,1 0,-1 1,1-1,0 1,-1-1,1 1,-1-1,0 1,1-1,-1 1,1-1,-1 1,0 0,1-1,-1 1,0 0,1 0,-1-1,0 1,1 0,-1 0,0 0,-1 0,-1 0,0 1,0 0,0 0,0 0,0 0,0 0,0 0,1 1,-4 2,-49 40,51-39,-4 2,1 0,1 0,-1 1,1 0,1 0,-1 0,-5 14,11-21,1 0,-1 0,0 0,1 0,-1 0,0 0,1 0,0 0,-1 0,1 0,-1-1,1 1,0 0,0 0,0-1,-1 1,1 0,0-1,0 1,0 0,0-1,0 1,0-1,0 0,0 1,0-1,2 0,29 10,11-3,-42-7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5A03-8245-4B10-9E8C-9ADAA5A7C7E1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7ED6E-956E-4998-8A62-ADDF72CB44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DAD27-3BDD-DF2F-AD27-7A3FC641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418AE6-E77F-5F7B-4EE3-C857552ED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7A01F-1A02-E1AF-A287-22131EF3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D04340-DCE4-F674-AB58-1FB293DF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F72EA3-A615-8767-3DDA-C0507C09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313AC-EC67-C63E-D9DF-7D2CCC08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A6ADF8-99AC-9B74-7B8B-57E0DD272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7C7523-8A9B-F626-99E6-976355F6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6819C-8FF6-9FB1-871C-77DE31E3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0BE5E-DDE9-3795-93ED-E8366C24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855710-936B-2A54-3516-57DF91522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948E51-DC28-5F8E-50D5-3586739A8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3B123-C3D0-D5DE-970B-06032371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547AB-A437-8AFF-F9FE-454332F8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794263-B4A2-8476-F559-B66801A4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C80AF0-1341-4CD4-B4FC-1967CCCE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A437-0687-43E6-A9FB-9CEE3D8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A03-D8B5-4532-B66D-5FFB62772674}" type="datetime1">
              <a:rPr lang="it-IT" smtClean="0"/>
              <a:t>27/03/2025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C1EC-0061-4797-BBF6-2E67D39F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DB1D-4C37-4209-909F-932F15F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7B6F3-861D-44F6-AED1-11507B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 (Titoli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532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74A41-781D-54CD-0329-D06EFA47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5CBB6-3C20-B382-7CC5-82B0EAFC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FEF68-0BFA-171D-C0C5-7F51BDC6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2BDE99-07A2-8505-F1DA-4AE06182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728C4-8219-4B95-A4E0-0DA499E2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6D43B-A19A-CC7A-5FC8-F6D4C0B2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198283-E629-E284-D7E9-83912D70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529CB-C217-D44F-3212-65E5D868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874ABA-8BA4-11AA-B131-C8741F0E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AF3DB0-BD80-4146-702A-C8DD9F71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C7E47-1CCD-EB6C-18C0-0EDE2758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EC529C-46B3-9F0F-54F6-84E8CDEF5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A32A66-53CE-0A97-F77D-541D2B45E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4C28B0-279F-B63E-6178-8464B754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EBF89F-6ECF-31FB-0B89-4AE42FED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8ADA62-23EC-F1F7-A6BB-8AF6D789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672D0-2D88-5055-E548-34B348C0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4CD0C7-787F-7C3B-3871-AB18920AC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753D3A-882C-09BD-7826-96943537D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9845D0-4853-5CE7-5DED-92EAB1B8B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9B417A-831F-E418-840B-CA95EEBE2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32ED27-3706-791F-424B-B926E24C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4A9516-880B-19F2-C48C-30A00E83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E1A94B-825C-DF05-0310-FC60B98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77BE4-50F9-7EE0-C162-1B7BC552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DA1DA8-998B-6A3F-B4B1-16E822D3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949EA2-729F-FDED-C2CD-B5EEFD63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A54B73-1FFE-4DE3-2241-A2D8C423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C7B038-A87F-0078-0D28-9907E408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E585D1-FB24-AE2A-BED2-32837F96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223D3B-B4A1-8999-692D-4B4F7A89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C64DD-3F7D-3261-87FA-F75D5A3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BFC60-7EAB-CDA4-56A1-3E9C0C20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AF87B5-3010-0768-7BBB-81EA8D56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16FBF3-65BB-11E6-B7D4-617B0EFF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3A683D-E278-4B8F-FF7D-CB77120F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660F58-9F94-7F87-1FB7-46F6CA8E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A59AB-7708-117B-079C-21984D24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A56915-A89F-C336-7A45-63310EACB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8ECDD6-11FC-CF79-18C6-1AC1EDB4C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4320CF-59C5-879E-20CA-B22265BB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FB3AF-6B27-EC6B-529D-8453C349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1999D6-09F8-B43B-87BE-1D3C3CFA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2C70F2-93D5-B713-526C-7A4AE549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4BA7FC-C195-916E-91B0-F4CE1102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EC9F2D-2FAB-DCC6-3275-9B5358855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0C4A4-918C-47D8-B823-71818FE79E6F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4FB9F-BCE3-E0E2-FFA1-3D0E68114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C89BD-7689-A121-9492-A180FD91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2CA14-A9CE-4364-8E7B-EA555F57B0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426D64-8B0B-44A4-BC09-7B207B3D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72D805-8F90-458F-80BC-0A013F1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52FE297-0D7E-4A6A-8503-692F83ED8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94704" cy="693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42560" imgH="6856920" progId="Photoshop.Image.21">
                  <p:embed/>
                </p:oleObj>
              </mc:Choice>
              <mc:Fallback>
                <p:oleObj name="Image" r:id="rId2" imgW="9142560" imgH="6856920" progId="Photoshop.Image.21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52FE297-0D7E-4A6A-8503-692F83ED8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94704" cy="693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F27AEE9-BC4D-47C6-BECC-1E47CF1F4E7B}"/>
              </a:ext>
            </a:extLst>
          </p:cNvPr>
          <p:cNvCxnSpPr>
            <a:cxnSpLocks/>
          </p:cNvCxnSpPr>
          <p:nvPr/>
        </p:nvCxnSpPr>
        <p:spPr>
          <a:xfrm>
            <a:off x="0" y="3816627"/>
            <a:ext cx="12294704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5431D44-E03D-4015-ABB8-DD866DE554C1}"/>
              </a:ext>
            </a:extLst>
          </p:cNvPr>
          <p:cNvGrpSpPr/>
          <p:nvPr/>
        </p:nvGrpSpPr>
        <p:grpSpPr>
          <a:xfrm>
            <a:off x="-9939" y="1317063"/>
            <a:ext cx="12304643" cy="2532135"/>
            <a:chOff x="-9939" y="1317063"/>
            <a:chExt cx="12304643" cy="2532135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C7FA447-E435-4861-8843-E3AA0756C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39" y="3816627"/>
              <a:ext cx="3742354" cy="0"/>
            </a:xfrm>
            <a:prstGeom prst="line">
              <a:avLst/>
            </a:prstGeom>
            <a:ln w="50800">
              <a:gradFill>
                <a:gsLst>
                  <a:gs pos="0">
                    <a:schemeClr val="bg1"/>
                  </a:gs>
                  <a:gs pos="100000">
                    <a:srgbClr val="5BA2E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F4525EF-45E5-48F4-A9F9-C84FBA790F37}"/>
                </a:ext>
              </a:extLst>
            </p:cNvPr>
            <p:cNvSpPr/>
            <p:nvPr/>
          </p:nvSpPr>
          <p:spPr>
            <a:xfrm>
              <a:off x="3732415" y="1317063"/>
              <a:ext cx="8562289" cy="2532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0C6A06-0E72-4921-A19C-CCF0E4EC89C7}"/>
                </a:ext>
              </a:extLst>
            </p:cNvPr>
            <p:cNvSpPr/>
            <p:nvPr/>
          </p:nvSpPr>
          <p:spPr>
            <a:xfrm>
              <a:off x="3732415" y="1447805"/>
              <a:ext cx="1013791" cy="86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10800000" algn="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FB42AA-F154-4B93-8073-D23C8DAAA7E1}"/>
              </a:ext>
            </a:extLst>
          </p:cNvPr>
          <p:cNvSpPr txBox="1"/>
          <p:nvPr/>
        </p:nvSpPr>
        <p:spPr>
          <a:xfrm>
            <a:off x="810919" y="2083870"/>
            <a:ext cx="10996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Wafer production</a:t>
            </a:r>
            <a:endParaRPr lang="it-IT" sz="4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5FADC7-F0B2-859D-B7A7-F1516D6E68DB}"/>
              </a:ext>
            </a:extLst>
          </p:cNvPr>
          <p:cNvSpPr txBox="1"/>
          <p:nvPr/>
        </p:nvSpPr>
        <p:spPr>
          <a:xfrm>
            <a:off x="9164040" y="5647340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b="1" dirty="0"/>
              <a:t>Andrea Mazzolari</a:t>
            </a:r>
            <a:endParaRPr lang="it-IT" sz="2400" i="1" u="sng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EDD20B9-A065-962A-09EF-C5A477CA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18" y="6253979"/>
            <a:ext cx="1553452" cy="6914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2E11CF-DB22-CED1-3B15-739C886599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02" y="6249053"/>
            <a:ext cx="1118377" cy="6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CDF8EBA-1D5A-F80A-9540-9325747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R&amp;D on </a:t>
            </a:r>
            <a:r>
              <a:rPr lang="it-IT" dirty="0" err="1"/>
              <a:t>dicing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20DCB1-A62B-420A-593F-A22D2579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/>
        </p:blipFill>
        <p:spPr>
          <a:xfrm>
            <a:off x="0" y="1155771"/>
            <a:ext cx="7570008" cy="44414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AAE07E-5933-EA03-E327-9EF2301778A9}"/>
              </a:ext>
            </a:extLst>
          </p:cNvPr>
          <p:cNvSpPr txBox="1"/>
          <p:nvPr/>
        </p:nvSpPr>
        <p:spPr>
          <a:xfrm>
            <a:off x="7654637" y="1281546"/>
            <a:ext cx="4017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Serial production </a:t>
            </a:r>
            <a:r>
              <a:rPr lang="it-IT" dirty="0" err="1"/>
              <a:t>requires</a:t>
            </a:r>
            <a:r>
              <a:rPr lang="it-IT" dirty="0"/>
              <a:t> a </a:t>
            </a:r>
            <a:r>
              <a:rPr lang="it-IT" dirty="0" err="1"/>
              <a:t>series</a:t>
            </a:r>
            <a:r>
              <a:rPr lang="it-IT" dirty="0"/>
              <a:t> of technical </a:t>
            </a:r>
            <a:r>
              <a:rPr lang="it-IT" dirty="0" err="1"/>
              <a:t>automation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Upgrade of software of </a:t>
            </a:r>
            <a:r>
              <a:rPr lang="it-IT" dirty="0" err="1"/>
              <a:t>dicing</a:t>
            </a:r>
            <a:r>
              <a:rPr lang="it-IT" dirty="0"/>
              <a:t>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Developed</a:t>
            </a:r>
            <a:r>
              <a:rPr lang="it-IT" dirty="0"/>
              <a:t> a </a:t>
            </a:r>
            <a:r>
              <a:rPr lang="it-IT" dirty="0" err="1"/>
              <a:t>python</a:t>
            </a:r>
            <a:r>
              <a:rPr lang="it-IT" dirty="0"/>
              <a:t> code to </a:t>
            </a:r>
            <a:r>
              <a:rPr lang="it-IT" dirty="0" err="1"/>
              <a:t>automatize</a:t>
            </a:r>
            <a:r>
              <a:rPr lang="it-IT" dirty="0"/>
              <a:t> </a:t>
            </a:r>
            <a:r>
              <a:rPr lang="it-IT" dirty="0" err="1"/>
              <a:t>preparation</a:t>
            </a:r>
            <a:r>
              <a:rPr lang="it-IT" dirty="0"/>
              <a:t> of </a:t>
            </a:r>
            <a:r>
              <a:rPr lang="it-IT" dirty="0" err="1"/>
              <a:t>dicing</a:t>
            </a:r>
            <a:r>
              <a:rPr lang="it-IT" dirty="0"/>
              <a:t> </a:t>
            </a:r>
            <a:r>
              <a:rPr lang="it-IT" dirty="0" err="1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9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969BE075-0CAE-E233-7EE7-6DE8B76C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Laser </a:t>
            </a:r>
            <a:r>
              <a:rPr lang="it-IT" dirty="0" err="1"/>
              <a:t>marking</a:t>
            </a:r>
            <a:r>
              <a:rPr lang="it-IT" dirty="0"/>
              <a:t> system</a:t>
            </a:r>
            <a:endParaRPr lang="en-US" dirty="0"/>
          </a:p>
        </p:txBody>
      </p:sp>
      <p:pic>
        <p:nvPicPr>
          <p:cNvPr id="3" name="Immagine 2" descr="Immagine che contiene cerchio, acciaio, metallo, strumento ad arco&#10;&#10;Il contenuto generato dall'IA potrebbe non essere corretto.">
            <a:extLst>
              <a:ext uri="{FF2B5EF4-FFF2-40B4-BE49-F238E27FC236}">
                <a16:creationId xmlns:a16="http://schemas.microsoft.com/office/drawing/2014/main" id="{5499AF82-6198-D97C-E121-CEE80F7F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b="16667"/>
          <a:stretch/>
        </p:blipFill>
        <p:spPr>
          <a:xfrm>
            <a:off x="178377" y="1849582"/>
            <a:ext cx="5143500" cy="398318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816FA9-2E54-948E-CA00-8E5ABA85BA0F}"/>
              </a:ext>
            </a:extLst>
          </p:cNvPr>
          <p:cNvSpPr txBox="1"/>
          <p:nvPr/>
        </p:nvSpPr>
        <p:spPr>
          <a:xfrm>
            <a:off x="5521036" y="1849582"/>
            <a:ext cx="579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First wafer </a:t>
            </a:r>
            <a:r>
              <a:rPr lang="it-IT" dirty="0" err="1"/>
              <a:t>produced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100% </a:t>
            </a:r>
            <a:r>
              <a:rPr lang="it-IT" dirty="0" err="1"/>
              <a:t>automatic</a:t>
            </a:r>
            <a:r>
              <a:rPr lang="it-IT" dirty="0"/>
              <a:t>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the production rate and 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92F6A592-36D0-2614-5853-C6BE2FE51B50}"/>
                  </a:ext>
                </a:extLst>
              </p14:cNvPr>
              <p14:cNvContentPartPr/>
              <p14:nvPr/>
            </p14:nvContentPartPr>
            <p14:xfrm>
              <a:off x="3004860" y="2103319"/>
              <a:ext cx="160560" cy="286560"/>
            </p14:xfrm>
          </p:contentPart>
        </mc:Choice>
        <mc:Fallback xmlns=""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92F6A592-36D0-2614-5853-C6BE2FE51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7220" y="2067679"/>
                <a:ext cx="196200" cy="3582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B61AF1F-7043-766D-034A-5F9AC84DCA2B}"/>
              </a:ext>
            </a:extLst>
          </p:cNvPr>
          <p:cNvCxnSpPr>
            <a:cxnSpLocks/>
          </p:cNvCxnSpPr>
          <p:nvPr/>
        </p:nvCxnSpPr>
        <p:spPr>
          <a:xfrm flipV="1">
            <a:off x="2367925" y="3100999"/>
            <a:ext cx="6345936" cy="3048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2293C33-1B7B-809D-3708-934F78A8F027}"/>
              </a:ext>
            </a:extLst>
          </p:cNvPr>
          <p:cNvCxnSpPr/>
          <p:nvPr/>
        </p:nvCxnSpPr>
        <p:spPr>
          <a:xfrm flipV="1">
            <a:off x="2367925" y="2046390"/>
            <a:ext cx="804672" cy="108813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51AEC5A-0663-100B-8BC1-D793E9D1D489}"/>
              </a:ext>
            </a:extLst>
          </p:cNvPr>
          <p:cNvCxnSpPr/>
          <p:nvPr/>
        </p:nvCxnSpPr>
        <p:spPr>
          <a:xfrm>
            <a:off x="3905509" y="2047009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5DC979-88DA-BEFA-2A98-66304046AF36}"/>
              </a:ext>
            </a:extLst>
          </p:cNvPr>
          <p:cNvCxnSpPr/>
          <p:nvPr/>
        </p:nvCxnSpPr>
        <p:spPr>
          <a:xfrm>
            <a:off x="4637122" y="2047009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79B96196-9A54-EE6D-867E-0049E2C8FAE3}"/>
              </a:ext>
            </a:extLst>
          </p:cNvPr>
          <p:cNvCxnSpPr>
            <a:cxnSpLocks/>
          </p:cNvCxnSpPr>
          <p:nvPr/>
        </p:nvCxnSpPr>
        <p:spPr>
          <a:xfrm rot="5400000">
            <a:off x="4281054" y="242486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26F29F4-4CCA-BF95-1C13-4CF66FD58880}"/>
              </a:ext>
            </a:extLst>
          </p:cNvPr>
          <p:cNvCxnSpPr>
            <a:cxnSpLocks/>
          </p:cNvCxnSpPr>
          <p:nvPr/>
        </p:nvCxnSpPr>
        <p:spPr>
          <a:xfrm rot="5400000">
            <a:off x="3539821" y="167978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8736392D-8C05-3340-7BE9-7C6C5C41CD8F}"/>
              </a:ext>
            </a:extLst>
          </p:cNvPr>
          <p:cNvCxnSpPr/>
          <p:nvPr/>
        </p:nvCxnSpPr>
        <p:spPr>
          <a:xfrm>
            <a:off x="5378428" y="2047009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9FD66470-A9DC-9C81-13F8-EA966E7AA2EA}"/>
              </a:ext>
            </a:extLst>
          </p:cNvPr>
          <p:cNvCxnSpPr/>
          <p:nvPr/>
        </p:nvCxnSpPr>
        <p:spPr>
          <a:xfrm>
            <a:off x="6102743" y="2057642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E510DF1-0F99-DB32-9343-12B07122A00A}"/>
              </a:ext>
            </a:extLst>
          </p:cNvPr>
          <p:cNvCxnSpPr>
            <a:cxnSpLocks/>
          </p:cNvCxnSpPr>
          <p:nvPr/>
        </p:nvCxnSpPr>
        <p:spPr>
          <a:xfrm rot="5400000">
            <a:off x="5742358" y="242486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1CA8416-80AA-2E71-1338-BFEC531FF22E}"/>
              </a:ext>
            </a:extLst>
          </p:cNvPr>
          <p:cNvCxnSpPr>
            <a:cxnSpLocks/>
          </p:cNvCxnSpPr>
          <p:nvPr/>
        </p:nvCxnSpPr>
        <p:spPr>
          <a:xfrm rot="5400000">
            <a:off x="5009836" y="167978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4F252862-7A60-9D8C-E1D5-E476DB33FBAB}"/>
              </a:ext>
            </a:extLst>
          </p:cNvPr>
          <p:cNvCxnSpPr/>
          <p:nvPr/>
        </p:nvCxnSpPr>
        <p:spPr>
          <a:xfrm>
            <a:off x="6836546" y="2047009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41679274-BCA1-F4F0-FD85-8826E1F4BF68}"/>
              </a:ext>
            </a:extLst>
          </p:cNvPr>
          <p:cNvCxnSpPr/>
          <p:nvPr/>
        </p:nvCxnSpPr>
        <p:spPr>
          <a:xfrm>
            <a:off x="7572233" y="2047009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ED7F0266-ACDA-B486-D1BB-3B9CBD892FB3}"/>
              </a:ext>
            </a:extLst>
          </p:cNvPr>
          <p:cNvCxnSpPr>
            <a:cxnSpLocks/>
          </p:cNvCxnSpPr>
          <p:nvPr/>
        </p:nvCxnSpPr>
        <p:spPr>
          <a:xfrm rot="5400000">
            <a:off x="7198813" y="242486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F6DF86DB-CA74-C2D8-1576-6886672EFC6C}"/>
              </a:ext>
            </a:extLst>
          </p:cNvPr>
          <p:cNvCxnSpPr>
            <a:cxnSpLocks/>
          </p:cNvCxnSpPr>
          <p:nvPr/>
        </p:nvCxnSpPr>
        <p:spPr>
          <a:xfrm rot="5400000">
            <a:off x="6473857" y="167978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E2B68495-996D-F937-937A-514C92C61816}"/>
              </a:ext>
            </a:extLst>
          </p:cNvPr>
          <p:cNvCxnSpPr/>
          <p:nvPr/>
        </p:nvCxnSpPr>
        <p:spPr>
          <a:xfrm>
            <a:off x="8306386" y="2035756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37AF3289-B508-1CC4-6B14-2797C9430C0B}"/>
              </a:ext>
            </a:extLst>
          </p:cNvPr>
          <p:cNvCxnSpPr>
            <a:cxnSpLocks/>
          </p:cNvCxnSpPr>
          <p:nvPr/>
        </p:nvCxnSpPr>
        <p:spPr>
          <a:xfrm flipH="1">
            <a:off x="8290795" y="2791470"/>
            <a:ext cx="449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59DFCB5E-FE09-9DD8-56CB-039A9FA32764}"/>
              </a:ext>
            </a:extLst>
          </p:cNvPr>
          <p:cNvCxnSpPr>
            <a:cxnSpLocks/>
          </p:cNvCxnSpPr>
          <p:nvPr/>
        </p:nvCxnSpPr>
        <p:spPr>
          <a:xfrm rot="5400000">
            <a:off x="7930633" y="1668533"/>
            <a:ext cx="0" cy="75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ttangolo 55">
            <a:extLst>
              <a:ext uri="{FF2B5EF4-FFF2-40B4-BE49-F238E27FC236}">
                <a16:creationId xmlns:a16="http://schemas.microsoft.com/office/drawing/2014/main" id="{2AEC447A-EDA7-BA0E-5EB5-B030A52202A3}"/>
              </a:ext>
            </a:extLst>
          </p:cNvPr>
          <p:cNvSpPr/>
          <p:nvPr/>
        </p:nvSpPr>
        <p:spPr>
          <a:xfrm>
            <a:off x="4093093" y="3126262"/>
            <a:ext cx="390144" cy="1026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3B6CDD42-4A2A-6EE1-7959-C16C4D45B4E1}"/>
              </a:ext>
            </a:extLst>
          </p:cNvPr>
          <p:cNvSpPr/>
          <p:nvPr/>
        </p:nvSpPr>
        <p:spPr>
          <a:xfrm>
            <a:off x="5559656" y="3120452"/>
            <a:ext cx="390144" cy="1026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BCDA56BA-B95E-46EE-F53E-A0D1A82D5029}"/>
              </a:ext>
            </a:extLst>
          </p:cNvPr>
          <p:cNvSpPr/>
          <p:nvPr/>
        </p:nvSpPr>
        <p:spPr>
          <a:xfrm>
            <a:off x="7017116" y="3117571"/>
            <a:ext cx="390144" cy="1026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FCAE6DE-2B5C-C482-FD6D-7F5398D79AE2}"/>
              </a:ext>
            </a:extLst>
          </p:cNvPr>
          <p:cNvSpPr/>
          <p:nvPr/>
        </p:nvSpPr>
        <p:spPr>
          <a:xfrm>
            <a:off x="8437567" y="3110632"/>
            <a:ext cx="250373" cy="1223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0460FA52-A1A6-54CA-6999-86321AC453C2}"/>
              </a:ext>
            </a:extLst>
          </p:cNvPr>
          <p:cNvCxnSpPr/>
          <p:nvPr/>
        </p:nvCxnSpPr>
        <p:spPr>
          <a:xfrm>
            <a:off x="3161964" y="2145069"/>
            <a:ext cx="0" cy="10433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8AF4A79-06C2-ABEC-8C5E-31241730A74A}"/>
              </a:ext>
            </a:extLst>
          </p:cNvPr>
          <p:cNvCxnSpPr>
            <a:cxnSpLocks/>
          </p:cNvCxnSpPr>
          <p:nvPr/>
        </p:nvCxnSpPr>
        <p:spPr>
          <a:xfrm>
            <a:off x="0" y="1184114"/>
            <a:ext cx="593463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F0EEB092-4CAB-235F-9C50-168A291BFD92}"/>
              </a:ext>
            </a:extLst>
          </p:cNvPr>
          <p:cNvSpPr txBox="1"/>
          <p:nvPr/>
        </p:nvSpPr>
        <p:spPr>
          <a:xfrm>
            <a:off x="549812" y="4091217"/>
            <a:ext cx="89228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ED5">
                  <a:lumMod val="50000"/>
                </a:srgbClr>
              </a:buClr>
              <a:buSzPct val="50000"/>
              <a:buFont typeface="Wingdings" panose="05000000000000000000" pitchFamily="2" charset="2"/>
              <a:buChar char="Ø"/>
              <a:tabLst/>
              <a:defRPr/>
            </a:pP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Diced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surfaces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are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now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much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more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perpedicular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to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wafer’s</a:t>
            </a:r>
            <a:r>
              <a:rPr lang="it-IT" sz="26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it-IT" sz="2600" b="1" dirty="0" err="1">
                <a:solidFill>
                  <a:prstClr val="black"/>
                </a:solidFill>
                <a:latin typeface="Bahnschrift SemiLight" panose="020B0502040204020203" pitchFamily="34" charset="0"/>
              </a:rPr>
              <a:t>surface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ED5">
                  <a:lumMod val="50000"/>
                </a:srgbClr>
              </a:buClr>
              <a:buSzPct val="50000"/>
              <a:buFont typeface="Wingdings" panose="05000000000000000000" pitchFamily="2" charset="2"/>
              <a:buChar char="Ø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4C64823A-77AB-D93D-65E2-4EA61849252B}"/>
              </a:ext>
            </a:extLst>
          </p:cNvPr>
          <p:cNvSpPr/>
          <p:nvPr/>
        </p:nvSpPr>
        <p:spPr>
          <a:xfrm rot="6401612">
            <a:off x="3022350" y="2263615"/>
            <a:ext cx="111623" cy="186450"/>
          </a:xfrm>
          <a:prstGeom prst="arc">
            <a:avLst>
              <a:gd name="adj1" fmla="val 16200000"/>
              <a:gd name="adj2" fmla="val 530665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A1A485-58F8-E11F-5A6A-7191914D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Diced</a:t>
            </a:r>
            <a:r>
              <a:rPr lang="it-IT" dirty="0"/>
              <a:t> </a:t>
            </a:r>
            <a:r>
              <a:rPr lang="it-IT" dirty="0" err="1"/>
              <a:t>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9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119D9-1335-6BFB-2A79-2DA8160C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31412FE-DEE9-BCCA-4603-8D7A0728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Laser </a:t>
            </a:r>
            <a:r>
              <a:rPr lang="it-IT" dirty="0" err="1"/>
              <a:t>marking</a:t>
            </a:r>
            <a:r>
              <a:rPr lang="it-IT" dirty="0"/>
              <a:t> system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E73EC-A552-C62A-EAD0-04DB24ECC6F9}"/>
              </a:ext>
            </a:extLst>
          </p:cNvPr>
          <p:cNvSpPr txBox="1"/>
          <p:nvPr/>
        </p:nvSpPr>
        <p:spPr>
          <a:xfrm>
            <a:off x="609600" y="1870364"/>
            <a:ext cx="10543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Just </a:t>
            </a:r>
            <a:r>
              <a:rPr lang="it-IT" dirty="0" err="1"/>
              <a:t>received</a:t>
            </a:r>
            <a:r>
              <a:rPr lang="it-IT" dirty="0"/>
              <a:t> 10 wafers </a:t>
            </a:r>
            <a:r>
              <a:rPr lang="it-IT" dirty="0" err="1"/>
              <a:t>coated</a:t>
            </a:r>
            <a:r>
              <a:rPr lang="it-IT" dirty="0"/>
              <a:t> with silicon </a:t>
            </a:r>
            <a:r>
              <a:rPr lang="it-IT" dirty="0" err="1"/>
              <a:t>nitride+silicon</a:t>
            </a:r>
            <a:r>
              <a:rPr lang="it-IT" dirty="0"/>
              <a:t> </a:t>
            </a:r>
            <a:r>
              <a:rPr lang="it-IT" dirty="0" err="1"/>
              <a:t>oxide</a:t>
            </a:r>
            <a:r>
              <a:rPr lang="it-IT" dirty="0"/>
              <a:t> (delay from the supplier of </a:t>
            </a:r>
            <a:r>
              <a:rPr lang="it-IT" dirty="0" err="1"/>
              <a:t>about</a:t>
            </a:r>
            <a:r>
              <a:rPr lang="it-IT" dirty="0"/>
              <a:t> 1 </a:t>
            </a:r>
            <a:r>
              <a:rPr lang="it-IT" dirty="0" err="1"/>
              <a:t>month</a:t>
            </a:r>
            <a:r>
              <a:rPr lang="it-IT" dirty="0"/>
              <a:t>…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usual</a:t>
            </a:r>
            <a:r>
              <a:rPr lang="it-IT" dirty="0"/>
              <a:t>…). Wafers </a:t>
            </a:r>
            <a:r>
              <a:rPr lang="it-IT" dirty="0" err="1"/>
              <a:t>diameter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3’’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Optimizing </a:t>
            </a:r>
            <a:r>
              <a:rPr lang="it-IT" dirty="0" err="1"/>
              <a:t>dicing</a:t>
            </a:r>
            <a:r>
              <a:rPr lang="it-IT" dirty="0"/>
              <a:t> recipe to operate under </a:t>
            </a:r>
            <a:r>
              <a:rPr lang="it-IT" dirty="0" err="1"/>
              <a:t>automation</a:t>
            </a:r>
            <a:r>
              <a:rPr lang="it-IT" dirty="0"/>
              <a:t>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Studying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after </a:t>
            </a:r>
            <a:r>
              <a:rPr lang="it-IT" dirty="0" err="1"/>
              <a:t>dicing</a:t>
            </a:r>
            <a:r>
              <a:rPr lang="it-IT" dirty="0"/>
              <a:t> </a:t>
            </a:r>
            <a:r>
              <a:rPr lang="it-IT" dirty="0" err="1"/>
              <a:t>operations</a:t>
            </a:r>
            <a:r>
              <a:rPr lang="it-IT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1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Bahnschrift SemiLight</vt:lpstr>
      <vt:lpstr>Calibri Light (Titoli)</vt:lpstr>
      <vt:lpstr>Roboto</vt:lpstr>
      <vt:lpstr>Wingdings</vt:lpstr>
      <vt:lpstr>Tema di Office</vt:lpstr>
      <vt:lpstr>Image</vt:lpstr>
      <vt:lpstr>Presentazione standard di PowerPoint</vt:lpstr>
      <vt:lpstr>R&amp;D on dicing</vt:lpstr>
      <vt:lpstr>Laser marking system</vt:lpstr>
      <vt:lpstr>Diced surfaces</vt:lpstr>
      <vt:lpstr>Laser marking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mazzolari</dc:creator>
  <cp:lastModifiedBy>andrea mazzolari</cp:lastModifiedBy>
  <cp:revision>2</cp:revision>
  <dcterms:created xsi:type="dcterms:W3CDTF">2024-05-08T12:53:50Z</dcterms:created>
  <dcterms:modified xsi:type="dcterms:W3CDTF">2025-03-27T15:21:30Z</dcterms:modified>
</cp:coreProperties>
</file>