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61" r:id="rId8"/>
    <p:sldId id="263" r:id="rId9"/>
    <p:sldId id="276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8288000" cy="10287000"/>
  <p:notesSz cx="6858000" cy="9144000"/>
  <p:embeddedFontLst>
    <p:embeddedFont>
      <p:font typeface="League Spartan" panose="020B0604020202020204" charset="0"/>
      <p:regular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  <p:embeddedFont>
      <p:font typeface="Open Sans Bold" panose="020B0806030504020204" charset="0"/>
      <p:regular r:id="rId28"/>
    </p:embeddedFont>
    <p:embeddedFont>
      <p:font typeface="Sanchez" panose="020B0604020202020204" charset="0"/>
      <p:regular r:id="rId29"/>
    </p:embeddedFont>
    <p:embeddedFont>
      <p:font typeface="Titillium Web" panose="00000500000000000000" pitchFamily="2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49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18" Type="http://schemas.openxmlformats.org/officeDocument/2006/relationships/image" Target="../media/image57.png"/><Relationship Id="rId26" Type="http://schemas.openxmlformats.org/officeDocument/2006/relationships/image" Target="../media/image69.png"/><Relationship Id="rId3" Type="http://schemas.openxmlformats.org/officeDocument/2006/relationships/image" Target="../media/image8.png"/><Relationship Id="rId21" Type="http://schemas.openxmlformats.org/officeDocument/2006/relationships/image" Target="../media/image60.pn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17" Type="http://schemas.openxmlformats.org/officeDocument/2006/relationships/image" Target="../media/image56.svg"/><Relationship Id="rId25" Type="http://schemas.openxmlformats.org/officeDocument/2006/relationships/image" Target="../media/image21.png"/><Relationship Id="rId2" Type="http://schemas.openxmlformats.org/officeDocument/2006/relationships/image" Target="../media/image2.jpe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24" Type="http://schemas.openxmlformats.org/officeDocument/2006/relationships/image" Target="../media/image63.svg"/><Relationship Id="rId32" Type="http://schemas.openxmlformats.org/officeDocument/2006/relationships/image" Target="../media/image75.svg"/><Relationship Id="rId5" Type="http://schemas.openxmlformats.org/officeDocument/2006/relationships/image" Target="../media/image6.png"/><Relationship Id="rId15" Type="http://schemas.openxmlformats.org/officeDocument/2006/relationships/image" Target="../media/image54.svg"/><Relationship Id="rId23" Type="http://schemas.openxmlformats.org/officeDocument/2006/relationships/image" Target="../media/image62.png"/><Relationship Id="rId28" Type="http://schemas.openxmlformats.org/officeDocument/2006/relationships/image" Target="../media/image71.png"/><Relationship Id="rId10" Type="http://schemas.openxmlformats.org/officeDocument/2006/relationships/image" Target="../media/image49.png"/><Relationship Id="rId19" Type="http://schemas.openxmlformats.org/officeDocument/2006/relationships/image" Target="../media/image58.svg"/><Relationship Id="rId31" Type="http://schemas.openxmlformats.org/officeDocument/2006/relationships/image" Target="../media/image74.png"/><Relationship Id="rId4" Type="http://schemas.openxmlformats.org/officeDocument/2006/relationships/image" Target="../media/image1.jpeg"/><Relationship Id="rId9" Type="http://schemas.openxmlformats.org/officeDocument/2006/relationships/image" Target="../media/image48.svg"/><Relationship Id="rId14" Type="http://schemas.openxmlformats.org/officeDocument/2006/relationships/image" Target="../media/image53.png"/><Relationship Id="rId22" Type="http://schemas.openxmlformats.org/officeDocument/2006/relationships/image" Target="../media/image61.svg"/><Relationship Id="rId27" Type="http://schemas.openxmlformats.org/officeDocument/2006/relationships/image" Target="../media/image70.svg"/><Relationship Id="rId30" Type="http://schemas.openxmlformats.org/officeDocument/2006/relationships/image" Target="../media/image7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13" Type="http://schemas.openxmlformats.org/officeDocument/2006/relationships/image" Target="../media/image32.svg"/><Relationship Id="rId3" Type="http://schemas.openxmlformats.org/officeDocument/2006/relationships/image" Target="../media/image8.png"/><Relationship Id="rId7" Type="http://schemas.openxmlformats.org/officeDocument/2006/relationships/image" Target="../media/image77.png"/><Relationship Id="rId12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79.png"/><Relationship Id="rId5" Type="http://schemas.openxmlformats.org/officeDocument/2006/relationships/image" Target="../media/image6.png"/><Relationship Id="rId15" Type="http://schemas.openxmlformats.org/officeDocument/2006/relationships/image" Target="../media/image65.svg"/><Relationship Id="rId10" Type="http://schemas.openxmlformats.org/officeDocument/2006/relationships/image" Target="../media/image34.svg"/><Relationship Id="rId4" Type="http://schemas.openxmlformats.org/officeDocument/2006/relationships/image" Target="../media/image1.jpeg"/><Relationship Id="rId9" Type="http://schemas.openxmlformats.org/officeDocument/2006/relationships/image" Target="../media/image33.png"/><Relationship Id="rId1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13" Type="http://schemas.openxmlformats.org/officeDocument/2006/relationships/image" Target="../media/image36.svg"/><Relationship Id="rId3" Type="http://schemas.openxmlformats.org/officeDocument/2006/relationships/image" Target="../media/image8.png"/><Relationship Id="rId7" Type="http://schemas.openxmlformats.org/officeDocument/2006/relationships/image" Target="../media/image77.png"/><Relationship Id="rId12" Type="http://schemas.openxmlformats.org/officeDocument/2006/relationships/image" Target="../media/image35.png"/><Relationship Id="rId17" Type="http://schemas.openxmlformats.org/officeDocument/2006/relationships/image" Target="../media/image65.svg"/><Relationship Id="rId2" Type="http://schemas.openxmlformats.org/officeDocument/2006/relationships/image" Target="../media/image2.jpe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3.svg"/><Relationship Id="rId5" Type="http://schemas.openxmlformats.org/officeDocument/2006/relationships/image" Target="../media/image6.png"/><Relationship Id="rId15" Type="http://schemas.openxmlformats.org/officeDocument/2006/relationships/image" Target="../media/image38.svg"/><Relationship Id="rId10" Type="http://schemas.openxmlformats.org/officeDocument/2006/relationships/image" Target="../media/image82.png"/><Relationship Id="rId4" Type="http://schemas.openxmlformats.org/officeDocument/2006/relationships/image" Target="../media/image1.jpeg"/><Relationship Id="rId9" Type="http://schemas.openxmlformats.org/officeDocument/2006/relationships/image" Target="../media/image81.png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5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eg"/><Relationship Id="rId7" Type="http://schemas.openxmlformats.org/officeDocument/2006/relationships/image" Target="../media/image13.svg"/><Relationship Id="rId12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0.svg"/><Relationship Id="rId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image" Target="../media/image2.jpe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svg"/><Relationship Id="rId2" Type="http://schemas.openxmlformats.org/officeDocument/2006/relationships/image" Target="../media/image1.jpe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8.png"/><Relationship Id="rId15" Type="http://schemas.openxmlformats.org/officeDocument/2006/relationships/image" Target="../media/image36.sv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jpeg"/><Relationship Id="rId7" Type="http://schemas.openxmlformats.org/officeDocument/2006/relationships/image" Target="../media/image4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8.png"/><Relationship Id="rId10" Type="http://schemas.openxmlformats.org/officeDocument/2006/relationships/image" Target="../media/image43.png"/><Relationship Id="rId4" Type="http://schemas.openxmlformats.org/officeDocument/2006/relationships/image" Target="../media/image6.png"/><Relationship Id="rId9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18" Type="http://schemas.openxmlformats.org/officeDocument/2006/relationships/image" Target="../media/image57.png"/><Relationship Id="rId26" Type="http://schemas.openxmlformats.org/officeDocument/2006/relationships/image" Target="../media/image65.svg"/><Relationship Id="rId3" Type="http://schemas.openxmlformats.org/officeDocument/2006/relationships/image" Target="../media/image8.png"/><Relationship Id="rId21" Type="http://schemas.openxmlformats.org/officeDocument/2006/relationships/image" Target="../media/image60.pn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17" Type="http://schemas.openxmlformats.org/officeDocument/2006/relationships/image" Target="../media/image56.svg"/><Relationship Id="rId25" Type="http://schemas.openxmlformats.org/officeDocument/2006/relationships/image" Target="../media/image64.png"/><Relationship Id="rId2" Type="http://schemas.openxmlformats.org/officeDocument/2006/relationships/image" Target="../media/image2.jpe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24" Type="http://schemas.openxmlformats.org/officeDocument/2006/relationships/image" Target="../media/image63.svg"/><Relationship Id="rId5" Type="http://schemas.openxmlformats.org/officeDocument/2006/relationships/image" Target="../media/image6.png"/><Relationship Id="rId15" Type="http://schemas.openxmlformats.org/officeDocument/2006/relationships/image" Target="../media/image54.svg"/><Relationship Id="rId23" Type="http://schemas.openxmlformats.org/officeDocument/2006/relationships/image" Target="../media/image62.png"/><Relationship Id="rId10" Type="http://schemas.openxmlformats.org/officeDocument/2006/relationships/image" Target="../media/image49.png"/><Relationship Id="rId19" Type="http://schemas.openxmlformats.org/officeDocument/2006/relationships/image" Target="../media/image58.svg"/><Relationship Id="rId4" Type="http://schemas.openxmlformats.org/officeDocument/2006/relationships/image" Target="../media/image1.jpeg"/><Relationship Id="rId9" Type="http://schemas.openxmlformats.org/officeDocument/2006/relationships/image" Target="../media/image48.svg"/><Relationship Id="rId14" Type="http://schemas.openxmlformats.org/officeDocument/2006/relationships/image" Target="../media/image53.png"/><Relationship Id="rId22" Type="http://schemas.openxmlformats.org/officeDocument/2006/relationships/image" Target="../media/image61.svg"/><Relationship Id="rId27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528525"/>
            <a:ext cx="18288000" cy="781050"/>
          </a:xfrm>
          <a:custGeom>
            <a:avLst/>
            <a:gdLst/>
            <a:ahLst/>
            <a:cxnLst/>
            <a:rect l="l" t="t" r="r" b="b"/>
            <a:pathLst>
              <a:path w="18288000" h="781050">
                <a:moveTo>
                  <a:pt x="0" y="0"/>
                </a:moveTo>
                <a:lnTo>
                  <a:pt x="18288000" y="0"/>
                </a:lnTo>
                <a:lnTo>
                  <a:pt x="18288000" y="781050"/>
                </a:lnTo>
                <a:lnTo>
                  <a:pt x="0" y="7810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" b="-4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-38762"/>
            <a:ext cx="18288000" cy="1828800"/>
          </a:xfrm>
          <a:custGeom>
            <a:avLst/>
            <a:gdLst/>
            <a:ahLst/>
            <a:cxnLst/>
            <a:rect l="l" t="t" r="r" b="b"/>
            <a:pathLst>
              <a:path w="18288000" h="1828800">
                <a:moveTo>
                  <a:pt x="0" y="0"/>
                </a:moveTo>
                <a:lnTo>
                  <a:pt x="18288000" y="0"/>
                </a:lnTo>
                <a:lnTo>
                  <a:pt x="182880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49" b="-24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5424064" y="3339585"/>
            <a:ext cx="2208825" cy="1214555"/>
          </a:xfrm>
          <a:custGeom>
            <a:avLst/>
            <a:gdLst/>
            <a:ahLst/>
            <a:cxnLst/>
            <a:rect l="l" t="t" r="r" b="b"/>
            <a:pathLst>
              <a:path w="2208825" h="1214555">
                <a:moveTo>
                  <a:pt x="0" y="0"/>
                </a:moveTo>
                <a:lnTo>
                  <a:pt x="2208825" y="0"/>
                </a:lnTo>
                <a:lnTo>
                  <a:pt x="2208825" y="1214555"/>
                </a:lnTo>
                <a:lnTo>
                  <a:pt x="0" y="12145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0" y="1966139"/>
            <a:ext cx="18304137" cy="7558005"/>
          </a:xfrm>
          <a:custGeom>
            <a:avLst/>
            <a:gdLst/>
            <a:ahLst/>
            <a:cxnLst/>
            <a:rect l="l" t="t" r="r" b="b"/>
            <a:pathLst>
              <a:path w="18304137" h="7558005">
                <a:moveTo>
                  <a:pt x="0" y="0"/>
                </a:moveTo>
                <a:lnTo>
                  <a:pt x="18304137" y="0"/>
                </a:lnTo>
                <a:lnTo>
                  <a:pt x="18304137" y="7558005"/>
                </a:lnTo>
                <a:lnTo>
                  <a:pt x="0" y="75580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007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17085075" y="9579531"/>
            <a:ext cx="1095629" cy="547688"/>
            <a:chOff x="0" y="0"/>
            <a:chExt cx="1460838" cy="7302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0838" cy="730250"/>
            </a:xfrm>
            <a:custGeom>
              <a:avLst/>
              <a:gdLst/>
              <a:ahLst/>
              <a:cxnLst/>
              <a:rect l="l" t="t" r="r" b="b"/>
              <a:pathLst>
                <a:path w="1460838" h="730250">
                  <a:moveTo>
                    <a:pt x="0" y="0"/>
                  </a:moveTo>
                  <a:lnTo>
                    <a:pt x="1460838" y="0"/>
                  </a:lnTo>
                  <a:lnTo>
                    <a:pt x="1460838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460838" cy="730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520"/>
                </a:lnSpc>
              </a:pPr>
              <a:r>
                <a:rPr lang="en-US" sz="21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1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5748751" y="9494519"/>
            <a:ext cx="3064612" cy="815056"/>
          </a:xfrm>
          <a:custGeom>
            <a:avLst/>
            <a:gdLst/>
            <a:ahLst/>
            <a:cxnLst/>
            <a:rect l="l" t="t" r="r" b="b"/>
            <a:pathLst>
              <a:path w="3064612" h="815056">
                <a:moveTo>
                  <a:pt x="0" y="0"/>
                </a:moveTo>
                <a:lnTo>
                  <a:pt x="3064612" y="0"/>
                </a:lnTo>
                <a:lnTo>
                  <a:pt x="3064612" y="815056"/>
                </a:lnTo>
                <a:lnTo>
                  <a:pt x="0" y="8150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0" y="9579531"/>
            <a:ext cx="1399099" cy="707469"/>
          </a:xfrm>
          <a:custGeom>
            <a:avLst/>
            <a:gdLst/>
            <a:ahLst/>
            <a:cxnLst/>
            <a:rect l="l" t="t" r="r" b="b"/>
            <a:pathLst>
              <a:path w="1399099" h="707469">
                <a:moveTo>
                  <a:pt x="0" y="0"/>
                </a:moveTo>
                <a:lnTo>
                  <a:pt x="1399099" y="0"/>
                </a:lnTo>
                <a:lnTo>
                  <a:pt x="1399099" y="707469"/>
                </a:lnTo>
                <a:lnTo>
                  <a:pt x="0" y="7074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2476265" y="9579531"/>
            <a:ext cx="2740846" cy="677442"/>
          </a:xfrm>
          <a:custGeom>
            <a:avLst/>
            <a:gdLst/>
            <a:ahLst/>
            <a:cxnLst/>
            <a:rect l="l" t="t" r="r" b="b"/>
            <a:pathLst>
              <a:path w="2740846" h="677442">
                <a:moveTo>
                  <a:pt x="0" y="0"/>
                </a:moveTo>
                <a:lnTo>
                  <a:pt x="2740846" y="0"/>
                </a:lnTo>
                <a:lnTo>
                  <a:pt x="2740846" y="677442"/>
                </a:lnTo>
                <a:lnTo>
                  <a:pt x="0" y="6774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800" r="-180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5062751" y="219298"/>
            <a:ext cx="2421319" cy="1312681"/>
          </a:xfrm>
          <a:custGeom>
            <a:avLst/>
            <a:gdLst/>
            <a:ahLst/>
            <a:cxnLst/>
            <a:rect l="l" t="t" r="r" b="b"/>
            <a:pathLst>
              <a:path w="2421319" h="1312681">
                <a:moveTo>
                  <a:pt x="0" y="0"/>
                </a:moveTo>
                <a:lnTo>
                  <a:pt x="2421319" y="0"/>
                </a:lnTo>
                <a:lnTo>
                  <a:pt x="2421319" y="1312681"/>
                </a:lnTo>
                <a:lnTo>
                  <a:pt x="0" y="13126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2834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/>
          <p:nvPr/>
        </p:nvGrpSpPr>
        <p:grpSpPr>
          <a:xfrm>
            <a:off x="9091822" y="3607514"/>
            <a:ext cx="5784428" cy="4647149"/>
            <a:chOff x="0" y="0"/>
            <a:chExt cx="7712571" cy="6196199"/>
          </a:xfrm>
        </p:grpSpPr>
        <p:sp>
          <p:nvSpPr>
            <p:cNvPr id="14" name="TextBox 14"/>
            <p:cNvSpPr txBox="1"/>
            <p:nvPr/>
          </p:nvSpPr>
          <p:spPr>
            <a:xfrm>
              <a:off x="0" y="247650"/>
              <a:ext cx="7712571" cy="5264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975"/>
                </a:lnSpc>
              </a:pPr>
              <a:r>
                <a:rPr lang="en-US" sz="10500" spc="-525">
                  <a:solidFill>
                    <a:srgbClr val="000000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EuAPS, Status update.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5708519"/>
              <a:ext cx="7712571" cy="487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22"/>
                </a:lnSpc>
              </a:pPr>
              <a:r>
                <a:rPr lang="en-US" sz="2325" spc="116">
                  <a:solidFill>
                    <a:srgbClr val="000000"/>
                  </a:solidFill>
                  <a:latin typeface="Sanchez"/>
                  <a:ea typeface="Sanchez"/>
                  <a:cs typeface="Sanchez"/>
                  <a:sym typeface="Sanchez"/>
                </a:rPr>
                <a:t>CLAUDIO BORTOLIN (INFN-LNF)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527690" y="9780126"/>
            <a:ext cx="7746565" cy="34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5"/>
              </a:lnSpc>
            </a:pPr>
            <a:r>
              <a:rPr lang="en-US" sz="2700" spc="-135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EuAPS 1st Annual Meeting LNS 4/5 June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762"/>
            <a:ext cx="18288000" cy="1828800"/>
          </a:xfrm>
          <a:custGeom>
            <a:avLst/>
            <a:gdLst/>
            <a:ahLst/>
            <a:cxnLst/>
            <a:rect l="l" t="t" r="r" b="b"/>
            <a:pathLst>
              <a:path w="18288000" h="1828800">
                <a:moveTo>
                  <a:pt x="0" y="0"/>
                </a:moveTo>
                <a:lnTo>
                  <a:pt x="18288000" y="0"/>
                </a:lnTo>
                <a:lnTo>
                  <a:pt x="182880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9" b="-24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7085075" y="9579531"/>
            <a:ext cx="1095629" cy="547688"/>
            <a:chOff x="0" y="0"/>
            <a:chExt cx="1460838" cy="7302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0838" cy="730250"/>
            </a:xfrm>
            <a:custGeom>
              <a:avLst/>
              <a:gdLst/>
              <a:ahLst/>
              <a:cxnLst/>
              <a:rect l="l" t="t" r="r" b="b"/>
              <a:pathLst>
                <a:path w="1460838" h="730250">
                  <a:moveTo>
                    <a:pt x="0" y="0"/>
                  </a:moveTo>
                  <a:lnTo>
                    <a:pt x="1460838" y="0"/>
                  </a:lnTo>
                  <a:lnTo>
                    <a:pt x="1460838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460838" cy="730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520"/>
                </a:lnSpc>
              </a:pPr>
              <a:r>
                <a:rPr lang="en-US" sz="21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2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5062751" y="219298"/>
            <a:ext cx="2421319" cy="1312681"/>
          </a:xfrm>
          <a:custGeom>
            <a:avLst/>
            <a:gdLst/>
            <a:ahLst/>
            <a:cxnLst/>
            <a:rect l="l" t="t" r="r" b="b"/>
            <a:pathLst>
              <a:path w="2421319" h="1312681">
                <a:moveTo>
                  <a:pt x="0" y="0"/>
                </a:moveTo>
                <a:lnTo>
                  <a:pt x="2421319" y="0"/>
                </a:lnTo>
                <a:lnTo>
                  <a:pt x="2421319" y="1312681"/>
                </a:lnTo>
                <a:lnTo>
                  <a:pt x="0" y="1312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8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0" y="9528525"/>
            <a:ext cx="18288000" cy="781050"/>
          </a:xfrm>
          <a:custGeom>
            <a:avLst/>
            <a:gdLst/>
            <a:ahLst/>
            <a:cxnLst/>
            <a:rect l="l" t="t" r="r" b="b"/>
            <a:pathLst>
              <a:path w="18288000" h="781050">
                <a:moveTo>
                  <a:pt x="0" y="0"/>
                </a:moveTo>
                <a:lnTo>
                  <a:pt x="18288000" y="0"/>
                </a:lnTo>
                <a:lnTo>
                  <a:pt x="18288000" y="781050"/>
                </a:lnTo>
                <a:lnTo>
                  <a:pt x="0" y="781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8" b="-4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0" y="9579531"/>
            <a:ext cx="1399099" cy="707469"/>
          </a:xfrm>
          <a:custGeom>
            <a:avLst/>
            <a:gdLst/>
            <a:ahLst/>
            <a:cxnLst/>
            <a:rect l="l" t="t" r="r" b="b"/>
            <a:pathLst>
              <a:path w="1399099" h="707469">
                <a:moveTo>
                  <a:pt x="0" y="0"/>
                </a:moveTo>
                <a:lnTo>
                  <a:pt x="1399099" y="0"/>
                </a:lnTo>
                <a:lnTo>
                  <a:pt x="1399099" y="707469"/>
                </a:lnTo>
                <a:lnTo>
                  <a:pt x="0" y="707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7569701" y="4588603"/>
            <a:ext cx="2365123" cy="2031050"/>
          </a:xfrm>
          <a:custGeom>
            <a:avLst/>
            <a:gdLst/>
            <a:ahLst/>
            <a:cxnLst/>
            <a:rect l="l" t="t" r="r" b="b"/>
            <a:pathLst>
              <a:path w="2365123" h="2031050">
                <a:moveTo>
                  <a:pt x="0" y="0"/>
                </a:moveTo>
                <a:lnTo>
                  <a:pt x="2365124" y="0"/>
                </a:lnTo>
                <a:lnTo>
                  <a:pt x="2365124" y="2031050"/>
                </a:lnTo>
                <a:lnTo>
                  <a:pt x="0" y="20310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359578" y="3795428"/>
            <a:ext cx="3819656" cy="3724164"/>
          </a:xfrm>
          <a:custGeom>
            <a:avLst/>
            <a:gdLst/>
            <a:ahLst/>
            <a:cxnLst/>
            <a:rect l="l" t="t" r="r" b="b"/>
            <a:pathLst>
              <a:path w="3819656" h="3724164">
                <a:moveTo>
                  <a:pt x="0" y="0"/>
                </a:moveTo>
                <a:lnTo>
                  <a:pt x="3819656" y="0"/>
                </a:lnTo>
                <a:lnTo>
                  <a:pt x="3819656" y="3724165"/>
                </a:lnTo>
                <a:lnTo>
                  <a:pt x="0" y="37241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4994434" y="4077915"/>
            <a:ext cx="2574762" cy="1268070"/>
          </a:xfrm>
          <a:custGeom>
            <a:avLst/>
            <a:gdLst/>
            <a:ahLst/>
            <a:cxnLst/>
            <a:rect l="l" t="t" r="r" b="b"/>
            <a:pathLst>
              <a:path w="2574762" h="1268070">
                <a:moveTo>
                  <a:pt x="0" y="0"/>
                </a:moveTo>
                <a:lnTo>
                  <a:pt x="2574763" y="0"/>
                </a:lnTo>
                <a:lnTo>
                  <a:pt x="2574763" y="1268071"/>
                </a:lnTo>
                <a:lnTo>
                  <a:pt x="0" y="12680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7569197" y="4208373"/>
            <a:ext cx="2685793" cy="634519"/>
          </a:xfrm>
          <a:custGeom>
            <a:avLst/>
            <a:gdLst/>
            <a:ahLst/>
            <a:cxnLst/>
            <a:rect l="l" t="t" r="r" b="b"/>
            <a:pathLst>
              <a:path w="2685793" h="634519">
                <a:moveTo>
                  <a:pt x="0" y="0"/>
                </a:moveTo>
                <a:lnTo>
                  <a:pt x="2685793" y="0"/>
                </a:lnTo>
                <a:lnTo>
                  <a:pt x="2685793" y="634519"/>
                </a:lnTo>
                <a:lnTo>
                  <a:pt x="0" y="6345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2211890" y="2996970"/>
            <a:ext cx="3630269" cy="1365889"/>
          </a:xfrm>
          <a:custGeom>
            <a:avLst/>
            <a:gdLst/>
            <a:ahLst/>
            <a:cxnLst/>
            <a:rect l="l" t="t" r="r" b="b"/>
            <a:pathLst>
              <a:path w="3630269" h="1365889">
                <a:moveTo>
                  <a:pt x="0" y="0"/>
                </a:moveTo>
                <a:lnTo>
                  <a:pt x="3630269" y="0"/>
                </a:lnTo>
                <a:lnTo>
                  <a:pt x="3630269" y="1365888"/>
                </a:lnTo>
                <a:lnTo>
                  <a:pt x="0" y="13658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0254990" y="3559370"/>
            <a:ext cx="2254545" cy="1037091"/>
          </a:xfrm>
          <a:custGeom>
            <a:avLst/>
            <a:gdLst/>
            <a:ahLst/>
            <a:cxnLst/>
            <a:rect l="l" t="t" r="r" b="b"/>
            <a:pathLst>
              <a:path w="2254545" h="1037091">
                <a:moveTo>
                  <a:pt x="0" y="0"/>
                </a:moveTo>
                <a:lnTo>
                  <a:pt x="2254545" y="0"/>
                </a:lnTo>
                <a:lnTo>
                  <a:pt x="2254545" y="1037091"/>
                </a:lnTo>
                <a:lnTo>
                  <a:pt x="0" y="10370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5295766" y="5441236"/>
            <a:ext cx="1663821" cy="1667991"/>
          </a:xfrm>
          <a:custGeom>
            <a:avLst/>
            <a:gdLst/>
            <a:ahLst/>
            <a:cxnLst/>
            <a:rect l="l" t="t" r="r" b="b"/>
            <a:pathLst>
              <a:path w="1663821" h="1667991">
                <a:moveTo>
                  <a:pt x="0" y="0"/>
                </a:moveTo>
                <a:lnTo>
                  <a:pt x="1663821" y="0"/>
                </a:lnTo>
                <a:lnTo>
                  <a:pt x="1663821" y="1667991"/>
                </a:lnTo>
                <a:lnTo>
                  <a:pt x="0" y="166799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10182535" y="4951662"/>
            <a:ext cx="1663821" cy="1667991"/>
          </a:xfrm>
          <a:custGeom>
            <a:avLst/>
            <a:gdLst/>
            <a:ahLst/>
            <a:cxnLst/>
            <a:rect l="l" t="t" r="r" b="b"/>
            <a:pathLst>
              <a:path w="1663821" h="1667991">
                <a:moveTo>
                  <a:pt x="0" y="0"/>
                </a:moveTo>
                <a:lnTo>
                  <a:pt x="1663821" y="0"/>
                </a:lnTo>
                <a:lnTo>
                  <a:pt x="1663821" y="1667991"/>
                </a:lnTo>
                <a:lnTo>
                  <a:pt x="0" y="166799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2146407" y="4617491"/>
            <a:ext cx="1448450" cy="1657740"/>
          </a:xfrm>
          <a:custGeom>
            <a:avLst/>
            <a:gdLst/>
            <a:ahLst/>
            <a:cxnLst/>
            <a:rect l="l" t="t" r="r" b="b"/>
            <a:pathLst>
              <a:path w="1448450" h="1657740">
                <a:moveTo>
                  <a:pt x="0" y="0"/>
                </a:moveTo>
                <a:lnTo>
                  <a:pt x="1448450" y="0"/>
                </a:lnTo>
                <a:lnTo>
                  <a:pt x="1448450" y="1657740"/>
                </a:lnTo>
                <a:lnTo>
                  <a:pt x="0" y="165774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15292013" y="3774372"/>
            <a:ext cx="2630904" cy="2231007"/>
          </a:xfrm>
          <a:custGeom>
            <a:avLst/>
            <a:gdLst/>
            <a:ahLst/>
            <a:cxnLst/>
            <a:rect l="l" t="t" r="r" b="b"/>
            <a:pathLst>
              <a:path w="2630904" h="2231007">
                <a:moveTo>
                  <a:pt x="0" y="0"/>
                </a:moveTo>
                <a:lnTo>
                  <a:pt x="2630904" y="0"/>
                </a:lnTo>
                <a:lnTo>
                  <a:pt x="2630904" y="2231007"/>
                </a:lnTo>
                <a:lnTo>
                  <a:pt x="0" y="223100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699550" y="3997981"/>
            <a:ext cx="1563630" cy="1563630"/>
          </a:xfrm>
          <a:custGeom>
            <a:avLst/>
            <a:gdLst/>
            <a:ahLst/>
            <a:cxnLst/>
            <a:rect l="l" t="t" r="r" b="b"/>
            <a:pathLst>
              <a:path w="1563630" h="1563630">
                <a:moveTo>
                  <a:pt x="0" y="0"/>
                </a:moveTo>
                <a:lnTo>
                  <a:pt x="1563629" y="0"/>
                </a:lnTo>
                <a:lnTo>
                  <a:pt x="1563629" y="1563629"/>
                </a:lnTo>
                <a:lnTo>
                  <a:pt x="0" y="156362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1399099" y="8463796"/>
            <a:ext cx="13744891" cy="848954"/>
          </a:xfrm>
          <a:custGeom>
            <a:avLst/>
            <a:gdLst/>
            <a:ahLst/>
            <a:cxnLst/>
            <a:rect l="l" t="t" r="r" b="b"/>
            <a:pathLst>
              <a:path w="13744891" h="848954">
                <a:moveTo>
                  <a:pt x="0" y="0"/>
                </a:moveTo>
                <a:lnTo>
                  <a:pt x="13744891" y="0"/>
                </a:lnTo>
                <a:lnTo>
                  <a:pt x="13744891" y="848954"/>
                </a:lnTo>
                <a:lnTo>
                  <a:pt x="0" y="848954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t="-94176" b="-10096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336665" y="8557124"/>
            <a:ext cx="775854" cy="633291"/>
          </a:xfrm>
          <a:custGeom>
            <a:avLst/>
            <a:gdLst/>
            <a:ahLst/>
            <a:cxnLst/>
            <a:rect l="l" t="t" r="r" b="b"/>
            <a:pathLst>
              <a:path w="775854" h="633291">
                <a:moveTo>
                  <a:pt x="0" y="0"/>
                </a:moveTo>
                <a:lnTo>
                  <a:pt x="775854" y="0"/>
                </a:lnTo>
                <a:lnTo>
                  <a:pt x="775854" y="633291"/>
                </a:lnTo>
                <a:lnTo>
                  <a:pt x="0" y="63329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16084683" y="8463796"/>
            <a:ext cx="1838234" cy="1034541"/>
          </a:xfrm>
          <a:custGeom>
            <a:avLst/>
            <a:gdLst/>
            <a:ahLst/>
            <a:cxnLst/>
            <a:rect l="l" t="t" r="r" b="b"/>
            <a:pathLst>
              <a:path w="1838234" h="1034541">
                <a:moveTo>
                  <a:pt x="0" y="0"/>
                </a:moveTo>
                <a:lnTo>
                  <a:pt x="1838234" y="0"/>
                </a:lnTo>
                <a:lnTo>
                  <a:pt x="1838234" y="1034541"/>
                </a:lnTo>
                <a:lnTo>
                  <a:pt x="0" y="1034541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>
            <a:off x="16444918" y="6929932"/>
            <a:ext cx="1039152" cy="1543390"/>
          </a:xfrm>
          <a:custGeom>
            <a:avLst/>
            <a:gdLst/>
            <a:ahLst/>
            <a:cxnLst/>
            <a:rect l="l" t="t" r="r" b="b"/>
            <a:pathLst>
              <a:path w="1039152" h="1543390">
                <a:moveTo>
                  <a:pt x="0" y="0"/>
                </a:moveTo>
                <a:lnTo>
                  <a:pt x="1039152" y="0"/>
                </a:lnTo>
                <a:lnTo>
                  <a:pt x="1039152" y="1543389"/>
                </a:lnTo>
                <a:lnTo>
                  <a:pt x="0" y="1543389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415133" y="7968701"/>
            <a:ext cx="1193001" cy="495095"/>
          </a:xfrm>
          <a:custGeom>
            <a:avLst/>
            <a:gdLst/>
            <a:ahLst/>
            <a:cxnLst/>
            <a:rect l="l" t="t" r="r" b="b"/>
            <a:pathLst>
              <a:path w="1193001" h="495095">
                <a:moveTo>
                  <a:pt x="0" y="0"/>
                </a:moveTo>
                <a:lnTo>
                  <a:pt x="1193001" y="0"/>
                </a:lnTo>
                <a:lnTo>
                  <a:pt x="1193001" y="495095"/>
                </a:lnTo>
                <a:lnTo>
                  <a:pt x="0" y="495095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5081721" y="9780924"/>
            <a:ext cx="7746565" cy="34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5"/>
              </a:lnSpc>
            </a:pPr>
            <a:r>
              <a:rPr lang="en-US" sz="2700" spc="-135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EuAPS 1st Annual Meeting LNS 4/5 June 2025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36665" y="1868662"/>
            <a:ext cx="13795467" cy="854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b="1">
                <a:solidFill>
                  <a:srgbClr val="ED263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PNRR reporting process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36665" y="6218081"/>
            <a:ext cx="127146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Dec 22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027333" y="3394164"/>
            <a:ext cx="126539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Dec 23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084431" y="2436988"/>
            <a:ext cx="127218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Dec 24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5842159" y="3281078"/>
            <a:ext cx="1363297" cy="537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2D64AD"/>
                </a:solidFill>
                <a:latin typeface="Sanchez"/>
                <a:ea typeface="Sanchez"/>
                <a:cs typeface="Sanchez"/>
                <a:sym typeface="Sanchez"/>
              </a:rPr>
              <a:t>Today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5697201" y="6015019"/>
            <a:ext cx="2483504" cy="537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Tomorrow</a:t>
            </a:r>
          </a:p>
        </p:txBody>
      </p:sp>
      <p:sp>
        <p:nvSpPr>
          <p:cNvPr id="32" name="Freeform 32"/>
          <p:cNvSpPr/>
          <p:nvPr/>
        </p:nvSpPr>
        <p:spPr>
          <a:xfrm>
            <a:off x="15016266" y="7968701"/>
            <a:ext cx="1193001" cy="495095"/>
          </a:xfrm>
          <a:custGeom>
            <a:avLst/>
            <a:gdLst/>
            <a:ahLst/>
            <a:cxnLst/>
            <a:rect l="l" t="t" r="r" b="b"/>
            <a:pathLst>
              <a:path w="1193001" h="495095">
                <a:moveTo>
                  <a:pt x="0" y="0"/>
                </a:moveTo>
                <a:lnTo>
                  <a:pt x="1193001" y="0"/>
                </a:lnTo>
                <a:lnTo>
                  <a:pt x="1193001" y="495095"/>
                </a:lnTo>
                <a:lnTo>
                  <a:pt x="0" y="495095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TextBox 33"/>
          <p:cNvSpPr txBox="1"/>
          <p:nvPr/>
        </p:nvSpPr>
        <p:spPr>
          <a:xfrm>
            <a:off x="17922917" y="9734828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762"/>
            <a:ext cx="18288000" cy="1828800"/>
          </a:xfrm>
          <a:custGeom>
            <a:avLst/>
            <a:gdLst/>
            <a:ahLst/>
            <a:cxnLst/>
            <a:rect l="l" t="t" r="r" b="b"/>
            <a:pathLst>
              <a:path w="18288000" h="1828800">
                <a:moveTo>
                  <a:pt x="0" y="0"/>
                </a:moveTo>
                <a:lnTo>
                  <a:pt x="18288000" y="0"/>
                </a:lnTo>
                <a:lnTo>
                  <a:pt x="182880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9" b="-24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7085075" y="9579531"/>
            <a:ext cx="1095629" cy="547688"/>
            <a:chOff x="0" y="0"/>
            <a:chExt cx="1460838" cy="7302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0838" cy="730250"/>
            </a:xfrm>
            <a:custGeom>
              <a:avLst/>
              <a:gdLst/>
              <a:ahLst/>
              <a:cxnLst/>
              <a:rect l="l" t="t" r="r" b="b"/>
              <a:pathLst>
                <a:path w="1460838" h="730250">
                  <a:moveTo>
                    <a:pt x="0" y="0"/>
                  </a:moveTo>
                  <a:lnTo>
                    <a:pt x="1460838" y="0"/>
                  </a:lnTo>
                  <a:lnTo>
                    <a:pt x="1460838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460838" cy="730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520"/>
                </a:lnSpc>
              </a:pPr>
              <a:r>
                <a:rPr lang="en-US" sz="21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2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5062751" y="219298"/>
            <a:ext cx="2421319" cy="1312681"/>
          </a:xfrm>
          <a:custGeom>
            <a:avLst/>
            <a:gdLst/>
            <a:ahLst/>
            <a:cxnLst/>
            <a:rect l="l" t="t" r="r" b="b"/>
            <a:pathLst>
              <a:path w="2421319" h="1312681">
                <a:moveTo>
                  <a:pt x="0" y="0"/>
                </a:moveTo>
                <a:lnTo>
                  <a:pt x="2421319" y="0"/>
                </a:lnTo>
                <a:lnTo>
                  <a:pt x="2421319" y="1312681"/>
                </a:lnTo>
                <a:lnTo>
                  <a:pt x="0" y="1312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8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0" y="9528525"/>
            <a:ext cx="18288000" cy="781050"/>
          </a:xfrm>
          <a:custGeom>
            <a:avLst/>
            <a:gdLst/>
            <a:ahLst/>
            <a:cxnLst/>
            <a:rect l="l" t="t" r="r" b="b"/>
            <a:pathLst>
              <a:path w="18288000" h="781050">
                <a:moveTo>
                  <a:pt x="0" y="0"/>
                </a:moveTo>
                <a:lnTo>
                  <a:pt x="18288000" y="0"/>
                </a:lnTo>
                <a:lnTo>
                  <a:pt x="18288000" y="781050"/>
                </a:lnTo>
                <a:lnTo>
                  <a:pt x="0" y="781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8" b="-4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0" y="9579531"/>
            <a:ext cx="1399099" cy="707469"/>
          </a:xfrm>
          <a:custGeom>
            <a:avLst/>
            <a:gdLst/>
            <a:ahLst/>
            <a:cxnLst/>
            <a:rect l="l" t="t" r="r" b="b"/>
            <a:pathLst>
              <a:path w="1399099" h="707469">
                <a:moveTo>
                  <a:pt x="0" y="0"/>
                </a:moveTo>
                <a:lnTo>
                  <a:pt x="1399099" y="0"/>
                </a:lnTo>
                <a:lnTo>
                  <a:pt x="1399099" y="707469"/>
                </a:lnTo>
                <a:lnTo>
                  <a:pt x="0" y="707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90236" y="2459315"/>
            <a:ext cx="8199496" cy="3495035"/>
          </a:xfrm>
          <a:custGeom>
            <a:avLst/>
            <a:gdLst/>
            <a:ahLst/>
            <a:cxnLst/>
            <a:rect l="l" t="t" r="r" b="b"/>
            <a:pathLst>
              <a:path w="8199496" h="3495035">
                <a:moveTo>
                  <a:pt x="0" y="0"/>
                </a:moveTo>
                <a:lnTo>
                  <a:pt x="8199496" y="0"/>
                </a:lnTo>
                <a:lnTo>
                  <a:pt x="8199496" y="3495035"/>
                </a:lnTo>
                <a:lnTo>
                  <a:pt x="0" y="34950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423327" y="2845612"/>
            <a:ext cx="385023" cy="385023"/>
          </a:xfrm>
          <a:custGeom>
            <a:avLst/>
            <a:gdLst/>
            <a:ahLst/>
            <a:cxnLst/>
            <a:rect l="l" t="t" r="r" b="b"/>
            <a:pathLst>
              <a:path w="385023" h="385023">
                <a:moveTo>
                  <a:pt x="0" y="0"/>
                </a:moveTo>
                <a:lnTo>
                  <a:pt x="385023" y="0"/>
                </a:lnTo>
                <a:lnTo>
                  <a:pt x="385023" y="385023"/>
                </a:lnTo>
                <a:lnTo>
                  <a:pt x="0" y="3850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190236" y="1713838"/>
            <a:ext cx="16083175" cy="745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WPs Activities&amp;IO status</a:t>
            </a:r>
          </a:p>
        </p:txBody>
      </p:sp>
      <p:sp>
        <p:nvSpPr>
          <p:cNvPr id="12" name="Freeform 12"/>
          <p:cNvSpPr/>
          <p:nvPr/>
        </p:nvSpPr>
        <p:spPr>
          <a:xfrm>
            <a:off x="423327" y="3340906"/>
            <a:ext cx="385023" cy="385023"/>
          </a:xfrm>
          <a:custGeom>
            <a:avLst/>
            <a:gdLst/>
            <a:ahLst/>
            <a:cxnLst/>
            <a:rect l="l" t="t" r="r" b="b"/>
            <a:pathLst>
              <a:path w="385023" h="385023">
                <a:moveTo>
                  <a:pt x="0" y="0"/>
                </a:moveTo>
                <a:lnTo>
                  <a:pt x="385023" y="0"/>
                </a:lnTo>
                <a:lnTo>
                  <a:pt x="385023" y="385023"/>
                </a:lnTo>
                <a:lnTo>
                  <a:pt x="0" y="3850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423327" y="3725929"/>
            <a:ext cx="385023" cy="385023"/>
          </a:xfrm>
          <a:custGeom>
            <a:avLst/>
            <a:gdLst/>
            <a:ahLst/>
            <a:cxnLst/>
            <a:rect l="l" t="t" r="r" b="b"/>
            <a:pathLst>
              <a:path w="385023" h="385023">
                <a:moveTo>
                  <a:pt x="0" y="0"/>
                </a:moveTo>
                <a:lnTo>
                  <a:pt x="385023" y="0"/>
                </a:lnTo>
                <a:lnTo>
                  <a:pt x="385023" y="385023"/>
                </a:lnTo>
                <a:lnTo>
                  <a:pt x="0" y="3850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423327" y="4110952"/>
            <a:ext cx="385023" cy="385023"/>
          </a:xfrm>
          <a:custGeom>
            <a:avLst/>
            <a:gdLst/>
            <a:ahLst/>
            <a:cxnLst/>
            <a:rect l="l" t="t" r="r" b="b"/>
            <a:pathLst>
              <a:path w="385023" h="385023">
                <a:moveTo>
                  <a:pt x="0" y="0"/>
                </a:moveTo>
                <a:lnTo>
                  <a:pt x="385023" y="0"/>
                </a:lnTo>
                <a:lnTo>
                  <a:pt x="385023" y="385023"/>
                </a:lnTo>
                <a:lnTo>
                  <a:pt x="0" y="3850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423327" y="4758477"/>
            <a:ext cx="385023" cy="385023"/>
          </a:xfrm>
          <a:custGeom>
            <a:avLst/>
            <a:gdLst/>
            <a:ahLst/>
            <a:cxnLst/>
            <a:rect l="l" t="t" r="r" b="b"/>
            <a:pathLst>
              <a:path w="385023" h="385023">
                <a:moveTo>
                  <a:pt x="0" y="0"/>
                </a:moveTo>
                <a:lnTo>
                  <a:pt x="385023" y="0"/>
                </a:lnTo>
                <a:lnTo>
                  <a:pt x="385023" y="385023"/>
                </a:lnTo>
                <a:lnTo>
                  <a:pt x="0" y="3850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7688339" y="1790038"/>
            <a:ext cx="701393" cy="701393"/>
          </a:xfrm>
          <a:custGeom>
            <a:avLst/>
            <a:gdLst/>
            <a:ahLst/>
            <a:cxnLst/>
            <a:rect l="l" t="t" r="r" b="b"/>
            <a:pathLst>
              <a:path w="701393" h="701393">
                <a:moveTo>
                  <a:pt x="0" y="0"/>
                </a:moveTo>
                <a:lnTo>
                  <a:pt x="701393" y="0"/>
                </a:lnTo>
                <a:lnTo>
                  <a:pt x="701393" y="701394"/>
                </a:lnTo>
                <a:lnTo>
                  <a:pt x="0" y="7013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9701204" y="1877530"/>
            <a:ext cx="7383871" cy="7563504"/>
          </a:xfrm>
          <a:custGeom>
            <a:avLst/>
            <a:gdLst/>
            <a:ahLst/>
            <a:cxnLst/>
            <a:rect l="l" t="t" r="r" b="b"/>
            <a:pathLst>
              <a:path w="7383871" h="7563504">
                <a:moveTo>
                  <a:pt x="0" y="0"/>
                </a:moveTo>
                <a:lnTo>
                  <a:pt x="7383871" y="0"/>
                </a:lnTo>
                <a:lnTo>
                  <a:pt x="7383871" y="7563504"/>
                </a:lnTo>
                <a:lnTo>
                  <a:pt x="0" y="75635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5081721" y="9780924"/>
            <a:ext cx="7746565" cy="34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5"/>
              </a:lnSpc>
            </a:pPr>
            <a:r>
              <a:rPr lang="en-US" sz="2700" spc="-135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EuAPS 1st Annual Meeting LNS 4/5 June 2025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922917" y="9734828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</a:p>
        </p:txBody>
      </p:sp>
      <p:sp>
        <p:nvSpPr>
          <p:cNvPr id="20" name="Freeform 20"/>
          <p:cNvSpPr/>
          <p:nvPr/>
        </p:nvSpPr>
        <p:spPr>
          <a:xfrm>
            <a:off x="17085075" y="1877530"/>
            <a:ext cx="837842" cy="837842"/>
          </a:xfrm>
          <a:custGeom>
            <a:avLst/>
            <a:gdLst/>
            <a:ahLst/>
            <a:cxnLst/>
            <a:rect l="l" t="t" r="r" b="b"/>
            <a:pathLst>
              <a:path w="837842" h="837842">
                <a:moveTo>
                  <a:pt x="0" y="0"/>
                </a:moveTo>
                <a:lnTo>
                  <a:pt x="837842" y="0"/>
                </a:lnTo>
                <a:lnTo>
                  <a:pt x="837842" y="837841"/>
                </a:lnTo>
                <a:lnTo>
                  <a:pt x="0" y="8378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9858315" y="2384474"/>
            <a:ext cx="385023" cy="385023"/>
          </a:xfrm>
          <a:custGeom>
            <a:avLst/>
            <a:gdLst/>
            <a:ahLst/>
            <a:cxnLst/>
            <a:rect l="l" t="t" r="r" b="b"/>
            <a:pathLst>
              <a:path w="385023" h="385023">
                <a:moveTo>
                  <a:pt x="0" y="0"/>
                </a:moveTo>
                <a:lnTo>
                  <a:pt x="385023" y="0"/>
                </a:lnTo>
                <a:lnTo>
                  <a:pt x="385023" y="385023"/>
                </a:lnTo>
                <a:lnTo>
                  <a:pt x="0" y="3850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9858315" y="3148395"/>
            <a:ext cx="385023" cy="385023"/>
          </a:xfrm>
          <a:custGeom>
            <a:avLst/>
            <a:gdLst/>
            <a:ahLst/>
            <a:cxnLst/>
            <a:rect l="l" t="t" r="r" b="b"/>
            <a:pathLst>
              <a:path w="385023" h="385023">
                <a:moveTo>
                  <a:pt x="0" y="0"/>
                </a:moveTo>
                <a:lnTo>
                  <a:pt x="385023" y="0"/>
                </a:lnTo>
                <a:lnTo>
                  <a:pt x="385023" y="385023"/>
                </a:lnTo>
                <a:lnTo>
                  <a:pt x="0" y="3850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>
            <a:off x="9858315" y="3664841"/>
            <a:ext cx="385023" cy="385023"/>
          </a:xfrm>
          <a:custGeom>
            <a:avLst/>
            <a:gdLst/>
            <a:ahLst/>
            <a:cxnLst/>
            <a:rect l="l" t="t" r="r" b="b"/>
            <a:pathLst>
              <a:path w="385023" h="385023">
                <a:moveTo>
                  <a:pt x="0" y="0"/>
                </a:moveTo>
                <a:lnTo>
                  <a:pt x="385023" y="0"/>
                </a:lnTo>
                <a:lnTo>
                  <a:pt x="385023" y="385023"/>
                </a:lnTo>
                <a:lnTo>
                  <a:pt x="0" y="3850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9858315" y="4145114"/>
            <a:ext cx="385023" cy="385023"/>
          </a:xfrm>
          <a:custGeom>
            <a:avLst/>
            <a:gdLst/>
            <a:ahLst/>
            <a:cxnLst/>
            <a:rect l="l" t="t" r="r" b="b"/>
            <a:pathLst>
              <a:path w="385023" h="385023">
                <a:moveTo>
                  <a:pt x="0" y="0"/>
                </a:moveTo>
                <a:lnTo>
                  <a:pt x="385023" y="0"/>
                </a:lnTo>
                <a:lnTo>
                  <a:pt x="385023" y="385023"/>
                </a:lnTo>
                <a:lnTo>
                  <a:pt x="0" y="3850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9858315" y="4625387"/>
            <a:ext cx="385023" cy="385023"/>
          </a:xfrm>
          <a:custGeom>
            <a:avLst/>
            <a:gdLst/>
            <a:ahLst/>
            <a:cxnLst/>
            <a:rect l="l" t="t" r="r" b="b"/>
            <a:pathLst>
              <a:path w="385023" h="385023">
                <a:moveTo>
                  <a:pt x="0" y="0"/>
                </a:moveTo>
                <a:lnTo>
                  <a:pt x="385023" y="0"/>
                </a:lnTo>
                <a:lnTo>
                  <a:pt x="385023" y="385023"/>
                </a:lnTo>
                <a:lnTo>
                  <a:pt x="0" y="3850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9858315" y="5026267"/>
            <a:ext cx="385023" cy="385023"/>
          </a:xfrm>
          <a:custGeom>
            <a:avLst/>
            <a:gdLst/>
            <a:ahLst/>
            <a:cxnLst/>
            <a:rect l="l" t="t" r="r" b="b"/>
            <a:pathLst>
              <a:path w="385023" h="385023">
                <a:moveTo>
                  <a:pt x="0" y="0"/>
                </a:moveTo>
                <a:lnTo>
                  <a:pt x="385023" y="0"/>
                </a:lnTo>
                <a:lnTo>
                  <a:pt x="385023" y="385023"/>
                </a:lnTo>
                <a:lnTo>
                  <a:pt x="0" y="3850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9858315" y="5391410"/>
            <a:ext cx="385023" cy="385023"/>
          </a:xfrm>
          <a:custGeom>
            <a:avLst/>
            <a:gdLst/>
            <a:ahLst/>
            <a:cxnLst/>
            <a:rect l="l" t="t" r="r" b="b"/>
            <a:pathLst>
              <a:path w="385023" h="385023">
                <a:moveTo>
                  <a:pt x="0" y="0"/>
                </a:moveTo>
                <a:lnTo>
                  <a:pt x="385023" y="0"/>
                </a:lnTo>
                <a:lnTo>
                  <a:pt x="385023" y="385023"/>
                </a:lnTo>
                <a:lnTo>
                  <a:pt x="0" y="3850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9858315" y="5795483"/>
            <a:ext cx="385023" cy="385023"/>
          </a:xfrm>
          <a:custGeom>
            <a:avLst/>
            <a:gdLst/>
            <a:ahLst/>
            <a:cxnLst/>
            <a:rect l="l" t="t" r="r" b="b"/>
            <a:pathLst>
              <a:path w="385023" h="385023">
                <a:moveTo>
                  <a:pt x="0" y="0"/>
                </a:moveTo>
                <a:lnTo>
                  <a:pt x="385023" y="0"/>
                </a:lnTo>
                <a:lnTo>
                  <a:pt x="385023" y="385022"/>
                </a:lnTo>
                <a:lnTo>
                  <a:pt x="0" y="3850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9858315" y="6180505"/>
            <a:ext cx="385023" cy="385023"/>
          </a:xfrm>
          <a:custGeom>
            <a:avLst/>
            <a:gdLst/>
            <a:ahLst/>
            <a:cxnLst/>
            <a:rect l="l" t="t" r="r" b="b"/>
            <a:pathLst>
              <a:path w="385023" h="385023">
                <a:moveTo>
                  <a:pt x="0" y="0"/>
                </a:moveTo>
                <a:lnTo>
                  <a:pt x="385023" y="0"/>
                </a:lnTo>
                <a:lnTo>
                  <a:pt x="385023" y="385023"/>
                </a:lnTo>
                <a:lnTo>
                  <a:pt x="0" y="3850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9858315" y="6660778"/>
            <a:ext cx="385023" cy="385023"/>
          </a:xfrm>
          <a:custGeom>
            <a:avLst/>
            <a:gdLst/>
            <a:ahLst/>
            <a:cxnLst/>
            <a:rect l="l" t="t" r="r" b="b"/>
            <a:pathLst>
              <a:path w="385023" h="385023">
                <a:moveTo>
                  <a:pt x="0" y="0"/>
                </a:moveTo>
                <a:lnTo>
                  <a:pt x="385023" y="0"/>
                </a:lnTo>
                <a:lnTo>
                  <a:pt x="385023" y="385023"/>
                </a:lnTo>
                <a:lnTo>
                  <a:pt x="0" y="3850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/>
          <p:cNvSpPr txBox="1"/>
          <p:nvPr/>
        </p:nvSpPr>
        <p:spPr>
          <a:xfrm>
            <a:off x="615839" y="8769640"/>
            <a:ext cx="8724291" cy="582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600" dirty="0">
                <a:latin typeface="Sanchez" panose="020B0604020202020204" charset="0"/>
              </a:rPr>
              <a:t>Bimester 15 was closed on 31st May</a:t>
            </a:r>
            <a:endParaRPr lang="en-US" sz="3399" dirty="0">
              <a:solidFill>
                <a:srgbClr val="000000"/>
              </a:solidFill>
              <a:latin typeface="Sanchez" panose="020B0604020202020204" charset="0"/>
              <a:ea typeface="Sanchez"/>
              <a:cs typeface="Sanchez"/>
              <a:sym typeface="Sanchez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615838" y="6216852"/>
            <a:ext cx="8165952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dirty="0">
                <a:solidFill>
                  <a:srgbClr val="000000"/>
                </a:solidFill>
                <a:latin typeface="Sanchez" panose="020B0604020202020204" charset="0"/>
                <a:ea typeface="Open Sans Bold"/>
                <a:cs typeface="Open Sans Bold"/>
                <a:sym typeface="Open Sans Bold"/>
              </a:rPr>
              <a:t>See presentations by A. Falone (WP1) and A. </a:t>
            </a:r>
            <a:r>
              <a:rPr lang="en-US" sz="3399" b="1" dirty="0" err="1">
                <a:solidFill>
                  <a:srgbClr val="000000"/>
                </a:solidFill>
                <a:latin typeface="Sanchez" panose="020B0604020202020204" charset="0"/>
                <a:ea typeface="Open Sans Bold"/>
                <a:cs typeface="Open Sans Bold"/>
                <a:sym typeface="Open Sans Bold"/>
              </a:rPr>
              <a:t>Cianchi</a:t>
            </a:r>
            <a:r>
              <a:rPr lang="en-US" sz="3399" b="1" dirty="0">
                <a:solidFill>
                  <a:srgbClr val="000000"/>
                </a:solidFill>
                <a:latin typeface="Sanchez" panose="020B0604020202020204" charset="0"/>
                <a:ea typeface="Open Sans Bold"/>
                <a:cs typeface="Open Sans Bold"/>
                <a:sym typeface="Open Sans Bold"/>
              </a:rPr>
              <a:t> (WP2)</a:t>
            </a:r>
          </a:p>
        </p:txBody>
      </p:sp>
      <p:sp>
        <p:nvSpPr>
          <p:cNvPr id="33" name="Freeform 33"/>
          <p:cNvSpPr/>
          <p:nvPr/>
        </p:nvSpPr>
        <p:spPr>
          <a:xfrm>
            <a:off x="190236" y="7637197"/>
            <a:ext cx="1762775" cy="1075293"/>
          </a:xfrm>
          <a:custGeom>
            <a:avLst/>
            <a:gdLst/>
            <a:ahLst/>
            <a:cxnLst/>
            <a:rect l="l" t="t" r="r" b="b"/>
            <a:pathLst>
              <a:path w="1762775" h="1075293">
                <a:moveTo>
                  <a:pt x="0" y="0"/>
                </a:moveTo>
                <a:lnTo>
                  <a:pt x="1762775" y="0"/>
                </a:lnTo>
                <a:lnTo>
                  <a:pt x="1762775" y="1075293"/>
                </a:lnTo>
                <a:lnTo>
                  <a:pt x="0" y="10752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762"/>
            <a:ext cx="18288000" cy="1828800"/>
          </a:xfrm>
          <a:custGeom>
            <a:avLst/>
            <a:gdLst/>
            <a:ahLst/>
            <a:cxnLst/>
            <a:rect l="l" t="t" r="r" b="b"/>
            <a:pathLst>
              <a:path w="18288000" h="1828800">
                <a:moveTo>
                  <a:pt x="0" y="0"/>
                </a:moveTo>
                <a:lnTo>
                  <a:pt x="18288000" y="0"/>
                </a:lnTo>
                <a:lnTo>
                  <a:pt x="182880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9" b="-24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7085075" y="9579531"/>
            <a:ext cx="1095629" cy="547688"/>
            <a:chOff x="0" y="0"/>
            <a:chExt cx="1460838" cy="7302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0838" cy="730250"/>
            </a:xfrm>
            <a:custGeom>
              <a:avLst/>
              <a:gdLst/>
              <a:ahLst/>
              <a:cxnLst/>
              <a:rect l="l" t="t" r="r" b="b"/>
              <a:pathLst>
                <a:path w="1460838" h="730250">
                  <a:moveTo>
                    <a:pt x="0" y="0"/>
                  </a:moveTo>
                  <a:lnTo>
                    <a:pt x="1460838" y="0"/>
                  </a:lnTo>
                  <a:lnTo>
                    <a:pt x="1460838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460838" cy="730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520"/>
                </a:lnSpc>
              </a:pPr>
              <a:r>
                <a:rPr lang="en-US" sz="21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2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5062751" y="219298"/>
            <a:ext cx="2421319" cy="1312681"/>
          </a:xfrm>
          <a:custGeom>
            <a:avLst/>
            <a:gdLst/>
            <a:ahLst/>
            <a:cxnLst/>
            <a:rect l="l" t="t" r="r" b="b"/>
            <a:pathLst>
              <a:path w="2421319" h="1312681">
                <a:moveTo>
                  <a:pt x="0" y="0"/>
                </a:moveTo>
                <a:lnTo>
                  <a:pt x="2421319" y="0"/>
                </a:lnTo>
                <a:lnTo>
                  <a:pt x="2421319" y="1312681"/>
                </a:lnTo>
                <a:lnTo>
                  <a:pt x="0" y="1312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8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0" y="9528525"/>
            <a:ext cx="18288000" cy="781050"/>
          </a:xfrm>
          <a:custGeom>
            <a:avLst/>
            <a:gdLst/>
            <a:ahLst/>
            <a:cxnLst/>
            <a:rect l="l" t="t" r="r" b="b"/>
            <a:pathLst>
              <a:path w="18288000" h="781050">
                <a:moveTo>
                  <a:pt x="0" y="0"/>
                </a:moveTo>
                <a:lnTo>
                  <a:pt x="18288000" y="0"/>
                </a:lnTo>
                <a:lnTo>
                  <a:pt x="18288000" y="781050"/>
                </a:lnTo>
                <a:lnTo>
                  <a:pt x="0" y="781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8" b="-4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0" y="9579531"/>
            <a:ext cx="1399099" cy="707469"/>
          </a:xfrm>
          <a:custGeom>
            <a:avLst/>
            <a:gdLst/>
            <a:ahLst/>
            <a:cxnLst/>
            <a:rect l="l" t="t" r="r" b="b"/>
            <a:pathLst>
              <a:path w="1399099" h="707469">
                <a:moveTo>
                  <a:pt x="0" y="0"/>
                </a:moveTo>
                <a:lnTo>
                  <a:pt x="1399099" y="0"/>
                </a:lnTo>
                <a:lnTo>
                  <a:pt x="1399099" y="707469"/>
                </a:lnTo>
                <a:lnTo>
                  <a:pt x="0" y="707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820049" y="2491432"/>
            <a:ext cx="8134954" cy="6874036"/>
          </a:xfrm>
          <a:custGeom>
            <a:avLst/>
            <a:gdLst/>
            <a:ahLst/>
            <a:cxnLst/>
            <a:rect l="l" t="t" r="r" b="b"/>
            <a:pathLst>
              <a:path w="8134954" h="6874036">
                <a:moveTo>
                  <a:pt x="0" y="0"/>
                </a:moveTo>
                <a:lnTo>
                  <a:pt x="8134955" y="0"/>
                </a:lnTo>
                <a:lnTo>
                  <a:pt x="8134955" y="6874036"/>
                </a:lnTo>
                <a:lnTo>
                  <a:pt x="0" y="68740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028700" y="2769497"/>
            <a:ext cx="385023" cy="385023"/>
          </a:xfrm>
          <a:custGeom>
            <a:avLst/>
            <a:gdLst/>
            <a:ahLst/>
            <a:cxnLst/>
            <a:rect l="l" t="t" r="r" b="b"/>
            <a:pathLst>
              <a:path w="385023" h="385023">
                <a:moveTo>
                  <a:pt x="0" y="0"/>
                </a:moveTo>
                <a:lnTo>
                  <a:pt x="385023" y="0"/>
                </a:lnTo>
                <a:lnTo>
                  <a:pt x="385023" y="385022"/>
                </a:lnTo>
                <a:lnTo>
                  <a:pt x="0" y="3850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190236" y="1713838"/>
            <a:ext cx="16083175" cy="745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WPs Activities&amp;IO status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14076" y="3154519"/>
            <a:ext cx="385023" cy="385023"/>
          </a:xfrm>
          <a:custGeom>
            <a:avLst/>
            <a:gdLst/>
            <a:ahLst/>
            <a:cxnLst/>
            <a:rect l="l" t="t" r="r" b="b"/>
            <a:pathLst>
              <a:path w="385023" h="385023">
                <a:moveTo>
                  <a:pt x="0" y="0"/>
                </a:moveTo>
                <a:lnTo>
                  <a:pt x="385023" y="0"/>
                </a:lnTo>
                <a:lnTo>
                  <a:pt x="385023" y="385023"/>
                </a:lnTo>
                <a:lnTo>
                  <a:pt x="0" y="3850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028700" y="4110952"/>
            <a:ext cx="385023" cy="385023"/>
          </a:xfrm>
          <a:custGeom>
            <a:avLst/>
            <a:gdLst/>
            <a:ahLst/>
            <a:cxnLst/>
            <a:rect l="l" t="t" r="r" b="b"/>
            <a:pathLst>
              <a:path w="385023" h="385023">
                <a:moveTo>
                  <a:pt x="0" y="0"/>
                </a:moveTo>
                <a:lnTo>
                  <a:pt x="385023" y="0"/>
                </a:lnTo>
                <a:lnTo>
                  <a:pt x="385023" y="385023"/>
                </a:lnTo>
                <a:lnTo>
                  <a:pt x="0" y="3850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028700" y="5191300"/>
            <a:ext cx="385023" cy="385023"/>
          </a:xfrm>
          <a:custGeom>
            <a:avLst/>
            <a:gdLst/>
            <a:ahLst/>
            <a:cxnLst/>
            <a:rect l="l" t="t" r="r" b="b"/>
            <a:pathLst>
              <a:path w="385023" h="385023">
                <a:moveTo>
                  <a:pt x="0" y="0"/>
                </a:moveTo>
                <a:lnTo>
                  <a:pt x="385023" y="0"/>
                </a:lnTo>
                <a:lnTo>
                  <a:pt x="385023" y="385023"/>
                </a:lnTo>
                <a:lnTo>
                  <a:pt x="0" y="3850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9865906" y="1718658"/>
            <a:ext cx="7557479" cy="6055430"/>
          </a:xfrm>
          <a:custGeom>
            <a:avLst/>
            <a:gdLst/>
            <a:ahLst/>
            <a:cxnLst/>
            <a:rect l="l" t="t" r="r" b="b"/>
            <a:pathLst>
              <a:path w="7557479" h="6055430">
                <a:moveTo>
                  <a:pt x="0" y="0"/>
                </a:moveTo>
                <a:lnTo>
                  <a:pt x="7557479" y="0"/>
                </a:lnTo>
                <a:lnTo>
                  <a:pt x="7557479" y="6055430"/>
                </a:lnTo>
                <a:lnTo>
                  <a:pt x="0" y="60554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10022250" y="2112432"/>
            <a:ext cx="385023" cy="385023"/>
          </a:xfrm>
          <a:custGeom>
            <a:avLst/>
            <a:gdLst/>
            <a:ahLst/>
            <a:cxnLst/>
            <a:rect l="l" t="t" r="r" b="b"/>
            <a:pathLst>
              <a:path w="385023" h="385023">
                <a:moveTo>
                  <a:pt x="0" y="0"/>
                </a:moveTo>
                <a:lnTo>
                  <a:pt x="385023" y="0"/>
                </a:lnTo>
                <a:lnTo>
                  <a:pt x="385023" y="385023"/>
                </a:lnTo>
                <a:lnTo>
                  <a:pt x="0" y="3850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0074180" y="2638253"/>
            <a:ext cx="385023" cy="385023"/>
          </a:xfrm>
          <a:custGeom>
            <a:avLst/>
            <a:gdLst/>
            <a:ahLst/>
            <a:cxnLst/>
            <a:rect l="l" t="t" r="r" b="b"/>
            <a:pathLst>
              <a:path w="385023" h="385023">
                <a:moveTo>
                  <a:pt x="0" y="0"/>
                </a:moveTo>
                <a:lnTo>
                  <a:pt x="385023" y="0"/>
                </a:lnTo>
                <a:lnTo>
                  <a:pt x="385023" y="385023"/>
                </a:lnTo>
                <a:lnTo>
                  <a:pt x="0" y="3850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820049" y="3539542"/>
            <a:ext cx="874212" cy="510321"/>
          </a:xfrm>
          <a:custGeom>
            <a:avLst/>
            <a:gdLst/>
            <a:ahLst/>
            <a:cxnLst/>
            <a:rect l="l" t="t" r="r" b="b"/>
            <a:pathLst>
              <a:path w="874212" h="510321">
                <a:moveTo>
                  <a:pt x="0" y="0"/>
                </a:moveTo>
                <a:lnTo>
                  <a:pt x="874213" y="0"/>
                </a:lnTo>
                <a:lnTo>
                  <a:pt x="874213" y="510322"/>
                </a:lnTo>
                <a:lnTo>
                  <a:pt x="0" y="5103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699550" y="4588477"/>
            <a:ext cx="874212" cy="510321"/>
          </a:xfrm>
          <a:custGeom>
            <a:avLst/>
            <a:gdLst/>
            <a:ahLst/>
            <a:cxnLst/>
            <a:rect l="l" t="t" r="r" b="b"/>
            <a:pathLst>
              <a:path w="874212" h="510321">
                <a:moveTo>
                  <a:pt x="0" y="0"/>
                </a:moveTo>
                <a:lnTo>
                  <a:pt x="874212" y="0"/>
                </a:lnTo>
                <a:lnTo>
                  <a:pt x="874212" y="510321"/>
                </a:lnTo>
                <a:lnTo>
                  <a:pt x="0" y="5103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7909429" y="1790038"/>
            <a:ext cx="644788" cy="644788"/>
          </a:xfrm>
          <a:custGeom>
            <a:avLst/>
            <a:gdLst/>
            <a:ahLst/>
            <a:cxnLst/>
            <a:rect l="l" t="t" r="r" b="b"/>
            <a:pathLst>
              <a:path w="644788" h="644788">
                <a:moveTo>
                  <a:pt x="0" y="0"/>
                </a:moveTo>
                <a:lnTo>
                  <a:pt x="644788" y="0"/>
                </a:lnTo>
                <a:lnTo>
                  <a:pt x="644788" y="644788"/>
                </a:lnTo>
                <a:lnTo>
                  <a:pt x="0" y="6447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17423385" y="1932197"/>
            <a:ext cx="644788" cy="644788"/>
          </a:xfrm>
          <a:custGeom>
            <a:avLst/>
            <a:gdLst/>
            <a:ahLst/>
            <a:cxnLst/>
            <a:rect l="l" t="t" r="r" b="b"/>
            <a:pathLst>
              <a:path w="644788" h="644788">
                <a:moveTo>
                  <a:pt x="0" y="0"/>
                </a:moveTo>
                <a:lnTo>
                  <a:pt x="644788" y="0"/>
                </a:lnTo>
                <a:lnTo>
                  <a:pt x="644788" y="644788"/>
                </a:lnTo>
                <a:lnTo>
                  <a:pt x="0" y="6447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TextBox 23"/>
          <p:cNvSpPr txBox="1"/>
          <p:nvPr/>
        </p:nvSpPr>
        <p:spPr>
          <a:xfrm>
            <a:off x="5081721" y="9780924"/>
            <a:ext cx="7746565" cy="34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5"/>
              </a:lnSpc>
            </a:pPr>
            <a:r>
              <a:rPr lang="en-US" sz="2700" spc="-135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EuAPS 1st Annual Meeting LNS 4/5 June 2025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922917" y="9734828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</a:p>
        </p:txBody>
      </p:sp>
      <p:sp>
        <p:nvSpPr>
          <p:cNvPr id="25" name="Freeform 25"/>
          <p:cNvSpPr/>
          <p:nvPr/>
        </p:nvSpPr>
        <p:spPr>
          <a:xfrm>
            <a:off x="9777656" y="3470491"/>
            <a:ext cx="874212" cy="510321"/>
          </a:xfrm>
          <a:custGeom>
            <a:avLst/>
            <a:gdLst/>
            <a:ahLst/>
            <a:cxnLst/>
            <a:rect l="l" t="t" r="r" b="b"/>
            <a:pathLst>
              <a:path w="874212" h="510321">
                <a:moveTo>
                  <a:pt x="0" y="0"/>
                </a:moveTo>
                <a:lnTo>
                  <a:pt x="874212" y="0"/>
                </a:lnTo>
                <a:lnTo>
                  <a:pt x="874212" y="510321"/>
                </a:lnTo>
                <a:lnTo>
                  <a:pt x="0" y="5103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6417929" y="8445283"/>
            <a:ext cx="1762775" cy="1075293"/>
          </a:xfrm>
          <a:custGeom>
            <a:avLst/>
            <a:gdLst/>
            <a:ahLst/>
            <a:cxnLst/>
            <a:rect l="l" t="t" r="r" b="b"/>
            <a:pathLst>
              <a:path w="1762775" h="1075293">
                <a:moveTo>
                  <a:pt x="0" y="0"/>
                </a:moveTo>
                <a:lnTo>
                  <a:pt x="1762774" y="0"/>
                </a:lnTo>
                <a:lnTo>
                  <a:pt x="1762774" y="1075293"/>
                </a:lnTo>
                <a:lnTo>
                  <a:pt x="0" y="10752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TextBox 27"/>
          <p:cNvSpPr txBox="1"/>
          <p:nvPr/>
        </p:nvSpPr>
        <p:spPr>
          <a:xfrm>
            <a:off x="9093348" y="7821713"/>
            <a:ext cx="8165952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dirty="0">
                <a:solidFill>
                  <a:srgbClr val="000000"/>
                </a:solidFill>
                <a:latin typeface="Sanchez" panose="020B0604020202020204" charset="0"/>
                <a:ea typeface="Open Sans Bold"/>
                <a:cs typeface="Open Sans Bold"/>
                <a:sym typeface="Open Sans Bold"/>
              </a:rPr>
              <a:t>See presentations by P. Cirrone (WP3) and L. Labate (WP4)</a:t>
            </a:r>
          </a:p>
        </p:txBody>
      </p:sp>
      <p:sp>
        <p:nvSpPr>
          <p:cNvPr id="28" name="Freeform 17">
            <a:extLst>
              <a:ext uri="{FF2B5EF4-FFF2-40B4-BE49-F238E27FC236}">
                <a16:creationId xmlns:a16="http://schemas.microsoft.com/office/drawing/2014/main" id="{4394FDE7-3990-053B-A10D-03E6D42FA87D}"/>
              </a:ext>
            </a:extLst>
          </p:cNvPr>
          <p:cNvSpPr/>
          <p:nvPr/>
        </p:nvSpPr>
        <p:spPr>
          <a:xfrm>
            <a:off x="10022249" y="3070901"/>
            <a:ext cx="385023" cy="385023"/>
          </a:xfrm>
          <a:custGeom>
            <a:avLst/>
            <a:gdLst/>
            <a:ahLst/>
            <a:cxnLst/>
            <a:rect l="l" t="t" r="r" b="b"/>
            <a:pathLst>
              <a:path w="385023" h="385023">
                <a:moveTo>
                  <a:pt x="0" y="0"/>
                </a:moveTo>
                <a:lnTo>
                  <a:pt x="385023" y="0"/>
                </a:lnTo>
                <a:lnTo>
                  <a:pt x="385023" y="385023"/>
                </a:lnTo>
                <a:lnTo>
                  <a:pt x="0" y="3850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762"/>
            <a:ext cx="18288000" cy="1828800"/>
          </a:xfrm>
          <a:custGeom>
            <a:avLst/>
            <a:gdLst/>
            <a:ahLst/>
            <a:cxnLst/>
            <a:rect l="l" t="t" r="r" b="b"/>
            <a:pathLst>
              <a:path w="18288000" h="1828800">
                <a:moveTo>
                  <a:pt x="0" y="0"/>
                </a:moveTo>
                <a:lnTo>
                  <a:pt x="18288000" y="0"/>
                </a:lnTo>
                <a:lnTo>
                  <a:pt x="182880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9" b="-24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7085075" y="9579531"/>
            <a:ext cx="1095629" cy="547688"/>
            <a:chOff x="0" y="0"/>
            <a:chExt cx="1460838" cy="7302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0838" cy="730250"/>
            </a:xfrm>
            <a:custGeom>
              <a:avLst/>
              <a:gdLst/>
              <a:ahLst/>
              <a:cxnLst/>
              <a:rect l="l" t="t" r="r" b="b"/>
              <a:pathLst>
                <a:path w="1460838" h="730250">
                  <a:moveTo>
                    <a:pt x="0" y="0"/>
                  </a:moveTo>
                  <a:lnTo>
                    <a:pt x="1460838" y="0"/>
                  </a:lnTo>
                  <a:lnTo>
                    <a:pt x="1460838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460838" cy="730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520"/>
                </a:lnSpc>
              </a:pPr>
              <a:r>
                <a:rPr lang="en-US" sz="21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2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5062751" y="219298"/>
            <a:ext cx="2421319" cy="1312681"/>
          </a:xfrm>
          <a:custGeom>
            <a:avLst/>
            <a:gdLst/>
            <a:ahLst/>
            <a:cxnLst/>
            <a:rect l="l" t="t" r="r" b="b"/>
            <a:pathLst>
              <a:path w="2421319" h="1312681">
                <a:moveTo>
                  <a:pt x="0" y="0"/>
                </a:moveTo>
                <a:lnTo>
                  <a:pt x="2421319" y="0"/>
                </a:lnTo>
                <a:lnTo>
                  <a:pt x="2421319" y="1312681"/>
                </a:lnTo>
                <a:lnTo>
                  <a:pt x="0" y="1312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8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0" y="9528525"/>
            <a:ext cx="18288000" cy="781050"/>
          </a:xfrm>
          <a:custGeom>
            <a:avLst/>
            <a:gdLst/>
            <a:ahLst/>
            <a:cxnLst/>
            <a:rect l="l" t="t" r="r" b="b"/>
            <a:pathLst>
              <a:path w="18288000" h="781050">
                <a:moveTo>
                  <a:pt x="0" y="0"/>
                </a:moveTo>
                <a:lnTo>
                  <a:pt x="18288000" y="0"/>
                </a:lnTo>
                <a:lnTo>
                  <a:pt x="18288000" y="781050"/>
                </a:lnTo>
                <a:lnTo>
                  <a:pt x="0" y="781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8" b="-4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0" y="9579531"/>
            <a:ext cx="1399099" cy="707469"/>
          </a:xfrm>
          <a:custGeom>
            <a:avLst/>
            <a:gdLst/>
            <a:ahLst/>
            <a:cxnLst/>
            <a:rect l="l" t="t" r="r" b="b"/>
            <a:pathLst>
              <a:path w="1399099" h="707469">
                <a:moveTo>
                  <a:pt x="0" y="0"/>
                </a:moveTo>
                <a:lnTo>
                  <a:pt x="1399099" y="0"/>
                </a:lnTo>
                <a:lnTo>
                  <a:pt x="1399099" y="707469"/>
                </a:lnTo>
                <a:lnTo>
                  <a:pt x="0" y="707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850799" y="2763618"/>
            <a:ext cx="14762049" cy="6494682"/>
          </a:xfrm>
          <a:custGeom>
            <a:avLst/>
            <a:gdLst/>
            <a:ahLst/>
            <a:cxnLst/>
            <a:rect l="l" t="t" r="r" b="b"/>
            <a:pathLst>
              <a:path w="14762049" h="6494682">
                <a:moveTo>
                  <a:pt x="0" y="0"/>
                </a:moveTo>
                <a:lnTo>
                  <a:pt x="14762049" y="0"/>
                </a:lnTo>
                <a:lnTo>
                  <a:pt x="14762049" y="6494682"/>
                </a:lnTo>
                <a:lnTo>
                  <a:pt x="0" y="64946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11991112" y="8042843"/>
            <a:ext cx="3394479" cy="667791"/>
            <a:chOff x="0" y="0"/>
            <a:chExt cx="894019" cy="1758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94019" cy="175879"/>
            </a:xfrm>
            <a:custGeom>
              <a:avLst/>
              <a:gdLst/>
              <a:ahLst/>
              <a:cxnLst/>
              <a:rect l="l" t="t" r="r" b="b"/>
              <a:pathLst>
                <a:path w="894019" h="175879">
                  <a:moveTo>
                    <a:pt x="0" y="0"/>
                  </a:moveTo>
                  <a:lnTo>
                    <a:pt x="894019" y="0"/>
                  </a:lnTo>
                  <a:lnTo>
                    <a:pt x="894019" y="175879"/>
                  </a:lnTo>
                  <a:lnTo>
                    <a:pt x="0" y="17587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D263E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94019" cy="223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81721" y="9780924"/>
            <a:ext cx="7746565" cy="34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5"/>
              </a:lnSpc>
            </a:pPr>
            <a:r>
              <a:rPr lang="en-US" sz="2700" spc="-135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EuAPS 1st Annual Meeting LNS 4/5 June 2025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0236" y="1694788"/>
            <a:ext cx="16083175" cy="854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Reporting on GEA (MUR platform)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690749" y="8139769"/>
            <a:ext cx="2489954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2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New feature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310452" y="9715500"/>
            <a:ext cx="291748" cy="335541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762"/>
            <a:ext cx="18288000" cy="1828800"/>
          </a:xfrm>
          <a:custGeom>
            <a:avLst/>
            <a:gdLst/>
            <a:ahLst/>
            <a:cxnLst/>
            <a:rect l="l" t="t" r="r" b="b"/>
            <a:pathLst>
              <a:path w="18288000" h="1828800">
                <a:moveTo>
                  <a:pt x="0" y="0"/>
                </a:moveTo>
                <a:lnTo>
                  <a:pt x="18288000" y="0"/>
                </a:lnTo>
                <a:lnTo>
                  <a:pt x="182880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9" b="-24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7085075" y="9579531"/>
            <a:ext cx="1095629" cy="547688"/>
            <a:chOff x="0" y="0"/>
            <a:chExt cx="1460838" cy="7302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0838" cy="730250"/>
            </a:xfrm>
            <a:custGeom>
              <a:avLst/>
              <a:gdLst/>
              <a:ahLst/>
              <a:cxnLst/>
              <a:rect l="l" t="t" r="r" b="b"/>
              <a:pathLst>
                <a:path w="1460838" h="730250">
                  <a:moveTo>
                    <a:pt x="0" y="0"/>
                  </a:moveTo>
                  <a:lnTo>
                    <a:pt x="1460838" y="0"/>
                  </a:lnTo>
                  <a:lnTo>
                    <a:pt x="1460838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460838" cy="730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520"/>
                </a:lnSpc>
              </a:pPr>
              <a:r>
                <a:rPr lang="en-US" sz="21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2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5062751" y="219298"/>
            <a:ext cx="2421319" cy="1312681"/>
          </a:xfrm>
          <a:custGeom>
            <a:avLst/>
            <a:gdLst/>
            <a:ahLst/>
            <a:cxnLst/>
            <a:rect l="l" t="t" r="r" b="b"/>
            <a:pathLst>
              <a:path w="2421319" h="1312681">
                <a:moveTo>
                  <a:pt x="0" y="0"/>
                </a:moveTo>
                <a:lnTo>
                  <a:pt x="2421319" y="0"/>
                </a:lnTo>
                <a:lnTo>
                  <a:pt x="2421319" y="1312681"/>
                </a:lnTo>
                <a:lnTo>
                  <a:pt x="0" y="1312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8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0" y="9528525"/>
            <a:ext cx="18288000" cy="781050"/>
          </a:xfrm>
          <a:custGeom>
            <a:avLst/>
            <a:gdLst/>
            <a:ahLst/>
            <a:cxnLst/>
            <a:rect l="l" t="t" r="r" b="b"/>
            <a:pathLst>
              <a:path w="18288000" h="781050">
                <a:moveTo>
                  <a:pt x="0" y="0"/>
                </a:moveTo>
                <a:lnTo>
                  <a:pt x="18288000" y="0"/>
                </a:lnTo>
                <a:lnTo>
                  <a:pt x="18288000" y="781050"/>
                </a:lnTo>
                <a:lnTo>
                  <a:pt x="0" y="781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8" b="-4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0" y="9579531"/>
            <a:ext cx="1399099" cy="707469"/>
          </a:xfrm>
          <a:custGeom>
            <a:avLst/>
            <a:gdLst/>
            <a:ahLst/>
            <a:cxnLst/>
            <a:rect l="l" t="t" r="r" b="b"/>
            <a:pathLst>
              <a:path w="1399099" h="707469">
                <a:moveTo>
                  <a:pt x="0" y="0"/>
                </a:moveTo>
                <a:lnTo>
                  <a:pt x="1399099" y="0"/>
                </a:lnTo>
                <a:lnTo>
                  <a:pt x="1399099" y="707469"/>
                </a:lnTo>
                <a:lnTo>
                  <a:pt x="0" y="707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5081721" y="9780924"/>
            <a:ext cx="7746565" cy="34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5"/>
              </a:lnSpc>
            </a:pPr>
            <a:r>
              <a:rPr lang="en-US" sz="2700" spc="-135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EuAPS 1st Annual Meeting LNS 4/5 June 2025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484070" y="9720613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0236" y="1694788"/>
            <a:ext cx="16083175" cy="854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Reporting activities advancement (on schedule)</a:t>
            </a:r>
          </a:p>
        </p:txBody>
      </p:sp>
      <p:pic>
        <p:nvPicPr>
          <p:cNvPr id="14" name="Immagine 13" descr="Immagine che contiene testo, schermata, numero, Parallelo&#10;&#10;Il contenuto generato dall'IA potrebbe non essere corretto.">
            <a:extLst>
              <a:ext uri="{FF2B5EF4-FFF2-40B4-BE49-F238E27FC236}">
                <a16:creationId xmlns:a16="http://schemas.microsoft.com/office/drawing/2014/main" id="{AC6579B7-2139-CDDB-9E12-FF50655794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532278"/>
            <a:ext cx="12079930" cy="68105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762"/>
            <a:ext cx="18288000" cy="1828800"/>
          </a:xfrm>
          <a:custGeom>
            <a:avLst/>
            <a:gdLst/>
            <a:ahLst/>
            <a:cxnLst/>
            <a:rect l="l" t="t" r="r" b="b"/>
            <a:pathLst>
              <a:path w="18288000" h="1828800">
                <a:moveTo>
                  <a:pt x="0" y="0"/>
                </a:moveTo>
                <a:lnTo>
                  <a:pt x="18288000" y="0"/>
                </a:lnTo>
                <a:lnTo>
                  <a:pt x="182880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9" b="-24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7085075" y="9579531"/>
            <a:ext cx="1095629" cy="547688"/>
            <a:chOff x="0" y="0"/>
            <a:chExt cx="1460838" cy="7302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0838" cy="730250"/>
            </a:xfrm>
            <a:custGeom>
              <a:avLst/>
              <a:gdLst/>
              <a:ahLst/>
              <a:cxnLst/>
              <a:rect l="l" t="t" r="r" b="b"/>
              <a:pathLst>
                <a:path w="1460838" h="730250">
                  <a:moveTo>
                    <a:pt x="0" y="0"/>
                  </a:moveTo>
                  <a:lnTo>
                    <a:pt x="1460838" y="0"/>
                  </a:lnTo>
                  <a:lnTo>
                    <a:pt x="1460838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460838" cy="730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520"/>
                </a:lnSpc>
              </a:pPr>
              <a:r>
                <a:rPr lang="en-US" sz="21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2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5062751" y="219298"/>
            <a:ext cx="2421319" cy="1312681"/>
          </a:xfrm>
          <a:custGeom>
            <a:avLst/>
            <a:gdLst/>
            <a:ahLst/>
            <a:cxnLst/>
            <a:rect l="l" t="t" r="r" b="b"/>
            <a:pathLst>
              <a:path w="2421319" h="1312681">
                <a:moveTo>
                  <a:pt x="0" y="0"/>
                </a:moveTo>
                <a:lnTo>
                  <a:pt x="2421319" y="0"/>
                </a:lnTo>
                <a:lnTo>
                  <a:pt x="2421319" y="1312681"/>
                </a:lnTo>
                <a:lnTo>
                  <a:pt x="0" y="1312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8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0" y="9528525"/>
            <a:ext cx="18288000" cy="781050"/>
          </a:xfrm>
          <a:custGeom>
            <a:avLst/>
            <a:gdLst/>
            <a:ahLst/>
            <a:cxnLst/>
            <a:rect l="l" t="t" r="r" b="b"/>
            <a:pathLst>
              <a:path w="18288000" h="781050">
                <a:moveTo>
                  <a:pt x="0" y="0"/>
                </a:moveTo>
                <a:lnTo>
                  <a:pt x="18288000" y="0"/>
                </a:lnTo>
                <a:lnTo>
                  <a:pt x="18288000" y="781050"/>
                </a:lnTo>
                <a:lnTo>
                  <a:pt x="0" y="781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8" b="-4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0" y="9579531"/>
            <a:ext cx="1399099" cy="707469"/>
          </a:xfrm>
          <a:custGeom>
            <a:avLst/>
            <a:gdLst/>
            <a:ahLst/>
            <a:cxnLst/>
            <a:rect l="l" t="t" r="r" b="b"/>
            <a:pathLst>
              <a:path w="1399099" h="707469">
                <a:moveTo>
                  <a:pt x="0" y="0"/>
                </a:moveTo>
                <a:lnTo>
                  <a:pt x="1399099" y="0"/>
                </a:lnTo>
                <a:lnTo>
                  <a:pt x="1399099" y="707469"/>
                </a:lnTo>
                <a:lnTo>
                  <a:pt x="0" y="707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2263482" y="2692087"/>
            <a:ext cx="13383042" cy="6186843"/>
          </a:xfrm>
          <a:custGeom>
            <a:avLst/>
            <a:gdLst/>
            <a:ahLst/>
            <a:cxnLst/>
            <a:rect l="l" t="t" r="r" b="b"/>
            <a:pathLst>
              <a:path w="13383042" h="6186843">
                <a:moveTo>
                  <a:pt x="0" y="0"/>
                </a:moveTo>
                <a:lnTo>
                  <a:pt x="13383042" y="0"/>
                </a:lnTo>
                <a:lnTo>
                  <a:pt x="13383042" y="6186843"/>
                </a:lnTo>
                <a:lnTo>
                  <a:pt x="0" y="61868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5081721" y="9780924"/>
            <a:ext cx="7746565" cy="34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5"/>
              </a:lnSpc>
            </a:pPr>
            <a:r>
              <a:rPr lang="en-US" sz="2700" spc="-135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EuAPS 1st Annual Meeting LNS 4/5 June 2025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632889" y="9666624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0236" y="1694788"/>
            <a:ext cx="16083175" cy="854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Financial reporting (on schedule)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08545" y="8878930"/>
            <a:ext cx="15270910" cy="573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Details on committed budget and expenses in next talk (S. Silvi)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762"/>
            <a:ext cx="18288000" cy="1828800"/>
          </a:xfrm>
          <a:custGeom>
            <a:avLst/>
            <a:gdLst/>
            <a:ahLst/>
            <a:cxnLst/>
            <a:rect l="l" t="t" r="r" b="b"/>
            <a:pathLst>
              <a:path w="18288000" h="1828800">
                <a:moveTo>
                  <a:pt x="0" y="0"/>
                </a:moveTo>
                <a:lnTo>
                  <a:pt x="18288000" y="0"/>
                </a:lnTo>
                <a:lnTo>
                  <a:pt x="182880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9" b="-24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7085075" y="9579531"/>
            <a:ext cx="1095629" cy="547688"/>
            <a:chOff x="0" y="0"/>
            <a:chExt cx="1460838" cy="7302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0838" cy="730250"/>
            </a:xfrm>
            <a:custGeom>
              <a:avLst/>
              <a:gdLst/>
              <a:ahLst/>
              <a:cxnLst/>
              <a:rect l="l" t="t" r="r" b="b"/>
              <a:pathLst>
                <a:path w="1460838" h="730250">
                  <a:moveTo>
                    <a:pt x="0" y="0"/>
                  </a:moveTo>
                  <a:lnTo>
                    <a:pt x="1460838" y="0"/>
                  </a:lnTo>
                  <a:lnTo>
                    <a:pt x="1460838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460838" cy="730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520"/>
                </a:lnSpc>
              </a:pPr>
              <a:r>
                <a:rPr lang="en-US" sz="21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2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5062751" y="219298"/>
            <a:ext cx="2421319" cy="1312681"/>
          </a:xfrm>
          <a:custGeom>
            <a:avLst/>
            <a:gdLst/>
            <a:ahLst/>
            <a:cxnLst/>
            <a:rect l="l" t="t" r="r" b="b"/>
            <a:pathLst>
              <a:path w="2421319" h="1312681">
                <a:moveTo>
                  <a:pt x="0" y="0"/>
                </a:moveTo>
                <a:lnTo>
                  <a:pt x="2421319" y="0"/>
                </a:lnTo>
                <a:lnTo>
                  <a:pt x="2421319" y="1312681"/>
                </a:lnTo>
                <a:lnTo>
                  <a:pt x="0" y="1312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8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107296" y="9505950"/>
            <a:ext cx="18288000" cy="781050"/>
          </a:xfrm>
          <a:custGeom>
            <a:avLst/>
            <a:gdLst/>
            <a:ahLst/>
            <a:cxnLst/>
            <a:rect l="l" t="t" r="r" b="b"/>
            <a:pathLst>
              <a:path w="18288000" h="781050">
                <a:moveTo>
                  <a:pt x="0" y="0"/>
                </a:moveTo>
                <a:lnTo>
                  <a:pt x="18288000" y="0"/>
                </a:lnTo>
                <a:lnTo>
                  <a:pt x="18288000" y="781050"/>
                </a:lnTo>
                <a:lnTo>
                  <a:pt x="0" y="781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8" b="-4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0" y="9579531"/>
            <a:ext cx="1399099" cy="707469"/>
          </a:xfrm>
          <a:custGeom>
            <a:avLst/>
            <a:gdLst/>
            <a:ahLst/>
            <a:cxnLst/>
            <a:rect l="l" t="t" r="r" b="b"/>
            <a:pathLst>
              <a:path w="1399099" h="707469">
                <a:moveTo>
                  <a:pt x="0" y="0"/>
                </a:moveTo>
                <a:lnTo>
                  <a:pt x="1399099" y="0"/>
                </a:lnTo>
                <a:lnTo>
                  <a:pt x="1399099" y="707469"/>
                </a:lnTo>
                <a:lnTo>
                  <a:pt x="0" y="707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920257" y="2648187"/>
            <a:ext cx="13410152" cy="5923415"/>
          </a:xfrm>
          <a:custGeom>
            <a:avLst/>
            <a:gdLst/>
            <a:ahLst/>
            <a:cxnLst/>
            <a:rect l="l" t="t" r="r" b="b"/>
            <a:pathLst>
              <a:path w="13410152" h="5923415">
                <a:moveTo>
                  <a:pt x="0" y="0"/>
                </a:moveTo>
                <a:lnTo>
                  <a:pt x="13410153" y="0"/>
                </a:lnTo>
                <a:lnTo>
                  <a:pt x="13410153" y="5923415"/>
                </a:lnTo>
                <a:lnTo>
                  <a:pt x="0" y="59234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5081721" y="9780924"/>
            <a:ext cx="7746565" cy="34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5"/>
              </a:lnSpc>
            </a:pPr>
            <a:r>
              <a:rPr lang="en-US" sz="2700" spc="-135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EuAPS 1st Annual Meeting LNS 4/5 June 2025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632889" y="9666624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0236" y="1694788"/>
            <a:ext cx="16083175" cy="854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Procedures reporting -&gt; 87% closed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94765" y="8077835"/>
            <a:ext cx="13410152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83 procedures closed</a:t>
            </a: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11 in the finalization phase (mostly recent orders)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762"/>
            <a:ext cx="18288000" cy="1828800"/>
          </a:xfrm>
          <a:custGeom>
            <a:avLst/>
            <a:gdLst/>
            <a:ahLst/>
            <a:cxnLst/>
            <a:rect l="l" t="t" r="r" b="b"/>
            <a:pathLst>
              <a:path w="18288000" h="1828800">
                <a:moveTo>
                  <a:pt x="0" y="0"/>
                </a:moveTo>
                <a:lnTo>
                  <a:pt x="18288000" y="0"/>
                </a:lnTo>
                <a:lnTo>
                  <a:pt x="182880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9" b="-24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7085075" y="9579531"/>
            <a:ext cx="1095629" cy="547688"/>
            <a:chOff x="0" y="0"/>
            <a:chExt cx="1460838" cy="7302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0838" cy="730250"/>
            </a:xfrm>
            <a:custGeom>
              <a:avLst/>
              <a:gdLst/>
              <a:ahLst/>
              <a:cxnLst/>
              <a:rect l="l" t="t" r="r" b="b"/>
              <a:pathLst>
                <a:path w="1460838" h="730250">
                  <a:moveTo>
                    <a:pt x="0" y="0"/>
                  </a:moveTo>
                  <a:lnTo>
                    <a:pt x="1460838" y="0"/>
                  </a:lnTo>
                  <a:lnTo>
                    <a:pt x="1460838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460838" cy="730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520"/>
                </a:lnSpc>
              </a:pPr>
              <a:r>
                <a:rPr lang="en-US" sz="21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2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5062751" y="219298"/>
            <a:ext cx="2421319" cy="1312681"/>
          </a:xfrm>
          <a:custGeom>
            <a:avLst/>
            <a:gdLst/>
            <a:ahLst/>
            <a:cxnLst/>
            <a:rect l="l" t="t" r="r" b="b"/>
            <a:pathLst>
              <a:path w="2421319" h="1312681">
                <a:moveTo>
                  <a:pt x="0" y="0"/>
                </a:moveTo>
                <a:lnTo>
                  <a:pt x="2421319" y="0"/>
                </a:lnTo>
                <a:lnTo>
                  <a:pt x="2421319" y="1312681"/>
                </a:lnTo>
                <a:lnTo>
                  <a:pt x="0" y="1312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8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107296" y="9505950"/>
            <a:ext cx="18288000" cy="781050"/>
          </a:xfrm>
          <a:custGeom>
            <a:avLst/>
            <a:gdLst/>
            <a:ahLst/>
            <a:cxnLst/>
            <a:rect l="l" t="t" r="r" b="b"/>
            <a:pathLst>
              <a:path w="18288000" h="781050">
                <a:moveTo>
                  <a:pt x="0" y="0"/>
                </a:moveTo>
                <a:lnTo>
                  <a:pt x="18288000" y="0"/>
                </a:lnTo>
                <a:lnTo>
                  <a:pt x="18288000" y="781050"/>
                </a:lnTo>
                <a:lnTo>
                  <a:pt x="0" y="781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8" b="-4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0" y="9579531"/>
            <a:ext cx="1399099" cy="707469"/>
          </a:xfrm>
          <a:custGeom>
            <a:avLst/>
            <a:gdLst/>
            <a:ahLst/>
            <a:cxnLst/>
            <a:rect l="l" t="t" r="r" b="b"/>
            <a:pathLst>
              <a:path w="1399099" h="707469">
                <a:moveTo>
                  <a:pt x="0" y="0"/>
                </a:moveTo>
                <a:lnTo>
                  <a:pt x="1399099" y="0"/>
                </a:lnTo>
                <a:lnTo>
                  <a:pt x="1399099" y="707469"/>
                </a:lnTo>
                <a:lnTo>
                  <a:pt x="0" y="707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028700" y="3014248"/>
            <a:ext cx="16455370" cy="5230964"/>
          </a:xfrm>
          <a:custGeom>
            <a:avLst/>
            <a:gdLst/>
            <a:ahLst/>
            <a:cxnLst/>
            <a:rect l="l" t="t" r="r" b="b"/>
            <a:pathLst>
              <a:path w="16455370" h="5230964">
                <a:moveTo>
                  <a:pt x="0" y="0"/>
                </a:moveTo>
                <a:lnTo>
                  <a:pt x="16455370" y="0"/>
                </a:lnTo>
                <a:lnTo>
                  <a:pt x="16455370" y="5230963"/>
                </a:lnTo>
                <a:lnTo>
                  <a:pt x="0" y="52309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5081721" y="9780924"/>
            <a:ext cx="7746565" cy="34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5"/>
              </a:lnSpc>
            </a:pPr>
            <a:r>
              <a:rPr lang="en-US" sz="2700" spc="-135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EuAPS 1st Annual Meeting LNS 4/5 June 2025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632889" y="9666624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0236" y="1694788"/>
            <a:ext cx="16083175" cy="854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Variation requests: preparing the next one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13848" y="8552048"/>
            <a:ext cx="1708507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Approval process involves ETS (Pantaleo Raimondi) + MUR experts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762"/>
            <a:ext cx="18288000" cy="1828800"/>
          </a:xfrm>
          <a:custGeom>
            <a:avLst/>
            <a:gdLst/>
            <a:ahLst/>
            <a:cxnLst/>
            <a:rect l="l" t="t" r="r" b="b"/>
            <a:pathLst>
              <a:path w="18288000" h="1828800">
                <a:moveTo>
                  <a:pt x="0" y="0"/>
                </a:moveTo>
                <a:lnTo>
                  <a:pt x="18288000" y="0"/>
                </a:lnTo>
                <a:lnTo>
                  <a:pt x="182880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9" b="-24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7085075" y="9579531"/>
            <a:ext cx="1095629" cy="547688"/>
            <a:chOff x="0" y="0"/>
            <a:chExt cx="1460838" cy="7302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0838" cy="730250"/>
            </a:xfrm>
            <a:custGeom>
              <a:avLst/>
              <a:gdLst/>
              <a:ahLst/>
              <a:cxnLst/>
              <a:rect l="l" t="t" r="r" b="b"/>
              <a:pathLst>
                <a:path w="1460838" h="730250">
                  <a:moveTo>
                    <a:pt x="0" y="0"/>
                  </a:moveTo>
                  <a:lnTo>
                    <a:pt x="1460838" y="0"/>
                  </a:lnTo>
                  <a:lnTo>
                    <a:pt x="1460838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460838" cy="730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520"/>
                </a:lnSpc>
              </a:pPr>
              <a:r>
                <a:rPr lang="en-US" sz="21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2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5062751" y="219298"/>
            <a:ext cx="2421319" cy="1312681"/>
          </a:xfrm>
          <a:custGeom>
            <a:avLst/>
            <a:gdLst/>
            <a:ahLst/>
            <a:cxnLst/>
            <a:rect l="l" t="t" r="r" b="b"/>
            <a:pathLst>
              <a:path w="2421319" h="1312681">
                <a:moveTo>
                  <a:pt x="0" y="0"/>
                </a:moveTo>
                <a:lnTo>
                  <a:pt x="2421319" y="0"/>
                </a:lnTo>
                <a:lnTo>
                  <a:pt x="2421319" y="1312681"/>
                </a:lnTo>
                <a:lnTo>
                  <a:pt x="0" y="1312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8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107296" y="9505950"/>
            <a:ext cx="18288000" cy="781050"/>
          </a:xfrm>
          <a:custGeom>
            <a:avLst/>
            <a:gdLst/>
            <a:ahLst/>
            <a:cxnLst/>
            <a:rect l="l" t="t" r="r" b="b"/>
            <a:pathLst>
              <a:path w="18288000" h="781050">
                <a:moveTo>
                  <a:pt x="0" y="0"/>
                </a:moveTo>
                <a:lnTo>
                  <a:pt x="18288000" y="0"/>
                </a:lnTo>
                <a:lnTo>
                  <a:pt x="18288000" y="781050"/>
                </a:lnTo>
                <a:lnTo>
                  <a:pt x="0" y="781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8" b="-4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0" y="9579531"/>
            <a:ext cx="1399099" cy="707469"/>
          </a:xfrm>
          <a:custGeom>
            <a:avLst/>
            <a:gdLst/>
            <a:ahLst/>
            <a:cxnLst/>
            <a:rect l="l" t="t" r="r" b="b"/>
            <a:pathLst>
              <a:path w="1399099" h="707469">
                <a:moveTo>
                  <a:pt x="0" y="0"/>
                </a:moveTo>
                <a:lnTo>
                  <a:pt x="1399099" y="0"/>
                </a:lnTo>
                <a:lnTo>
                  <a:pt x="1399099" y="707469"/>
                </a:lnTo>
                <a:lnTo>
                  <a:pt x="0" y="707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372047" y="1853968"/>
            <a:ext cx="18524741" cy="724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36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Bimester 16 just started, fewer than </a:t>
            </a:r>
            <a:r>
              <a:rPr lang="en-US" sz="3600" dirty="0">
                <a:solidFill>
                  <a:srgbClr val="ED0000"/>
                </a:solidFill>
                <a:latin typeface="Sanchez"/>
                <a:ea typeface="Sanchez"/>
                <a:cs typeface="Sanchez"/>
                <a:sym typeface="Sanchez"/>
              </a:rPr>
              <a:t>6 months</a:t>
            </a:r>
            <a:r>
              <a:rPr lang="en-US" sz="36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until the deadline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392023" y="4615188"/>
            <a:ext cx="1762775" cy="1075293"/>
          </a:xfrm>
          <a:custGeom>
            <a:avLst/>
            <a:gdLst/>
            <a:ahLst/>
            <a:cxnLst/>
            <a:rect l="l" t="t" r="r" b="b"/>
            <a:pathLst>
              <a:path w="1762775" h="1075293">
                <a:moveTo>
                  <a:pt x="0" y="0"/>
                </a:moveTo>
                <a:lnTo>
                  <a:pt x="1762775" y="0"/>
                </a:lnTo>
                <a:lnTo>
                  <a:pt x="1762775" y="1075293"/>
                </a:lnTo>
                <a:lnTo>
                  <a:pt x="0" y="10752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5081721" y="9780924"/>
            <a:ext cx="7746565" cy="34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5"/>
              </a:lnSpc>
            </a:pPr>
            <a:r>
              <a:rPr lang="en-US" sz="2700" spc="-135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EuAPS 1st Annual Meeting LNS 4/5 June 2025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632889" y="9666624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2048" y="3158880"/>
            <a:ext cx="19227820" cy="724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36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Personnel contracts extension to 30/11 are ongoing (but then?)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2048" y="4714882"/>
            <a:ext cx="17260841" cy="724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36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Intense schedule of activities for all WPs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72048" y="6289553"/>
            <a:ext cx="17260841" cy="724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36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Significant number of stakeholders to be coordinated (see talk of A. Falone)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72047" y="7891679"/>
            <a:ext cx="17260841" cy="724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36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Laser systems production timeline very tight with risks of delays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762"/>
            <a:ext cx="18288000" cy="1828800"/>
          </a:xfrm>
          <a:custGeom>
            <a:avLst/>
            <a:gdLst/>
            <a:ahLst/>
            <a:cxnLst/>
            <a:rect l="l" t="t" r="r" b="b"/>
            <a:pathLst>
              <a:path w="18288000" h="1828800">
                <a:moveTo>
                  <a:pt x="0" y="0"/>
                </a:moveTo>
                <a:lnTo>
                  <a:pt x="18288000" y="0"/>
                </a:lnTo>
                <a:lnTo>
                  <a:pt x="182880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9" b="-24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7085075" y="9579531"/>
            <a:ext cx="1095629" cy="547688"/>
            <a:chOff x="0" y="0"/>
            <a:chExt cx="1460838" cy="7302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0838" cy="730250"/>
            </a:xfrm>
            <a:custGeom>
              <a:avLst/>
              <a:gdLst/>
              <a:ahLst/>
              <a:cxnLst/>
              <a:rect l="l" t="t" r="r" b="b"/>
              <a:pathLst>
                <a:path w="1460838" h="730250">
                  <a:moveTo>
                    <a:pt x="0" y="0"/>
                  </a:moveTo>
                  <a:lnTo>
                    <a:pt x="1460838" y="0"/>
                  </a:lnTo>
                  <a:lnTo>
                    <a:pt x="1460838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460838" cy="730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520"/>
                </a:lnSpc>
              </a:pPr>
              <a:r>
                <a:rPr lang="en-US" sz="21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2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5062751" y="219298"/>
            <a:ext cx="2421319" cy="1312681"/>
          </a:xfrm>
          <a:custGeom>
            <a:avLst/>
            <a:gdLst/>
            <a:ahLst/>
            <a:cxnLst/>
            <a:rect l="l" t="t" r="r" b="b"/>
            <a:pathLst>
              <a:path w="2421319" h="1312681">
                <a:moveTo>
                  <a:pt x="0" y="0"/>
                </a:moveTo>
                <a:lnTo>
                  <a:pt x="2421319" y="0"/>
                </a:lnTo>
                <a:lnTo>
                  <a:pt x="2421319" y="1312681"/>
                </a:lnTo>
                <a:lnTo>
                  <a:pt x="0" y="1312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8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107296" y="9505950"/>
            <a:ext cx="18288000" cy="781050"/>
          </a:xfrm>
          <a:custGeom>
            <a:avLst/>
            <a:gdLst/>
            <a:ahLst/>
            <a:cxnLst/>
            <a:rect l="l" t="t" r="r" b="b"/>
            <a:pathLst>
              <a:path w="18288000" h="781050">
                <a:moveTo>
                  <a:pt x="0" y="0"/>
                </a:moveTo>
                <a:lnTo>
                  <a:pt x="18288000" y="0"/>
                </a:lnTo>
                <a:lnTo>
                  <a:pt x="18288000" y="781050"/>
                </a:lnTo>
                <a:lnTo>
                  <a:pt x="0" y="781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8" b="-4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0" y="9579531"/>
            <a:ext cx="1399099" cy="707469"/>
          </a:xfrm>
          <a:custGeom>
            <a:avLst/>
            <a:gdLst/>
            <a:ahLst/>
            <a:cxnLst/>
            <a:rect l="l" t="t" r="r" b="b"/>
            <a:pathLst>
              <a:path w="1399099" h="707469">
                <a:moveTo>
                  <a:pt x="0" y="0"/>
                </a:moveTo>
                <a:lnTo>
                  <a:pt x="1399099" y="0"/>
                </a:lnTo>
                <a:lnTo>
                  <a:pt x="1399099" y="707469"/>
                </a:lnTo>
                <a:lnTo>
                  <a:pt x="0" y="707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3700810" y="2600172"/>
            <a:ext cx="10886379" cy="6123588"/>
          </a:xfrm>
          <a:custGeom>
            <a:avLst/>
            <a:gdLst/>
            <a:ahLst/>
            <a:cxnLst/>
            <a:rect l="l" t="t" r="r" b="b"/>
            <a:pathLst>
              <a:path w="10886379" h="6123588">
                <a:moveTo>
                  <a:pt x="0" y="0"/>
                </a:moveTo>
                <a:lnTo>
                  <a:pt x="10886380" y="0"/>
                </a:lnTo>
                <a:lnTo>
                  <a:pt x="10886380" y="6123589"/>
                </a:lnTo>
                <a:lnTo>
                  <a:pt x="0" y="61235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5081721" y="9780924"/>
            <a:ext cx="7746565" cy="34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5"/>
              </a:lnSpc>
            </a:pPr>
            <a:r>
              <a:rPr lang="en-US" sz="2700" spc="-135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EuAPS 1st Annual Meeting LNS 4/5 June 2025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632889" y="9666624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70347" y="1812199"/>
            <a:ext cx="17347305" cy="644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4000" dirty="0">
                <a:latin typeface="Sanchez" panose="020B0604020202020204" charset="0"/>
              </a:rPr>
              <a:t>The mid- to long-term perspective of EuAPS is not as follows…</a:t>
            </a:r>
            <a:endParaRPr lang="en-US" sz="3799" dirty="0">
              <a:solidFill>
                <a:srgbClr val="000000"/>
              </a:solidFill>
              <a:latin typeface="Sanchez" panose="020B0604020202020204" charset="0"/>
              <a:ea typeface="Sanchez"/>
              <a:cs typeface="Sanchez"/>
              <a:sym typeface="Sanchez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99550" y="8808154"/>
            <a:ext cx="17347305" cy="636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…the facilities must run for 10 years (at least) after project completion.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528525"/>
            <a:ext cx="18288000" cy="781050"/>
          </a:xfrm>
          <a:custGeom>
            <a:avLst/>
            <a:gdLst/>
            <a:ahLst/>
            <a:cxnLst/>
            <a:rect l="l" t="t" r="r" b="b"/>
            <a:pathLst>
              <a:path w="18288000" h="781050">
                <a:moveTo>
                  <a:pt x="0" y="0"/>
                </a:moveTo>
                <a:lnTo>
                  <a:pt x="18288000" y="0"/>
                </a:lnTo>
                <a:lnTo>
                  <a:pt x="18288000" y="781050"/>
                </a:lnTo>
                <a:lnTo>
                  <a:pt x="0" y="7810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" b="-4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-38762"/>
            <a:ext cx="18288000" cy="1828800"/>
          </a:xfrm>
          <a:custGeom>
            <a:avLst/>
            <a:gdLst/>
            <a:ahLst/>
            <a:cxnLst/>
            <a:rect l="l" t="t" r="r" b="b"/>
            <a:pathLst>
              <a:path w="18288000" h="1828800">
                <a:moveTo>
                  <a:pt x="0" y="0"/>
                </a:moveTo>
                <a:lnTo>
                  <a:pt x="18288000" y="0"/>
                </a:lnTo>
                <a:lnTo>
                  <a:pt x="182880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49" b="-24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9579531"/>
            <a:ext cx="1399099" cy="707469"/>
          </a:xfrm>
          <a:custGeom>
            <a:avLst/>
            <a:gdLst/>
            <a:ahLst/>
            <a:cxnLst/>
            <a:rect l="l" t="t" r="r" b="b"/>
            <a:pathLst>
              <a:path w="1399099" h="707469">
                <a:moveTo>
                  <a:pt x="0" y="0"/>
                </a:moveTo>
                <a:lnTo>
                  <a:pt x="1399099" y="0"/>
                </a:lnTo>
                <a:lnTo>
                  <a:pt x="1399099" y="707469"/>
                </a:lnTo>
                <a:lnTo>
                  <a:pt x="0" y="7074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5062751" y="219298"/>
            <a:ext cx="2421319" cy="1312681"/>
          </a:xfrm>
          <a:custGeom>
            <a:avLst/>
            <a:gdLst/>
            <a:ahLst/>
            <a:cxnLst/>
            <a:rect l="l" t="t" r="r" b="b"/>
            <a:pathLst>
              <a:path w="2421319" h="1312681">
                <a:moveTo>
                  <a:pt x="0" y="0"/>
                </a:moveTo>
                <a:lnTo>
                  <a:pt x="2421319" y="0"/>
                </a:lnTo>
                <a:lnTo>
                  <a:pt x="2421319" y="1312681"/>
                </a:lnTo>
                <a:lnTo>
                  <a:pt x="0" y="1312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8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1975196" y="2480803"/>
            <a:ext cx="5657693" cy="6356958"/>
          </a:xfrm>
          <a:custGeom>
            <a:avLst/>
            <a:gdLst/>
            <a:ahLst/>
            <a:cxnLst/>
            <a:rect l="l" t="t" r="r" b="b"/>
            <a:pathLst>
              <a:path w="5657693" h="6356958">
                <a:moveTo>
                  <a:pt x="0" y="0"/>
                </a:moveTo>
                <a:lnTo>
                  <a:pt x="5657693" y="0"/>
                </a:lnTo>
                <a:lnTo>
                  <a:pt x="5657693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476313" y="2913203"/>
            <a:ext cx="552387" cy="736517"/>
          </a:xfrm>
          <a:custGeom>
            <a:avLst/>
            <a:gdLst/>
            <a:ahLst/>
            <a:cxnLst/>
            <a:rect l="l" t="t" r="r" b="b"/>
            <a:pathLst>
              <a:path w="552387" h="736517">
                <a:moveTo>
                  <a:pt x="0" y="0"/>
                </a:moveTo>
                <a:lnTo>
                  <a:pt x="552387" y="0"/>
                </a:lnTo>
                <a:lnTo>
                  <a:pt x="552387" y="736517"/>
                </a:lnTo>
                <a:lnTo>
                  <a:pt x="0" y="7365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476313" y="3956412"/>
            <a:ext cx="552387" cy="736517"/>
          </a:xfrm>
          <a:custGeom>
            <a:avLst/>
            <a:gdLst/>
            <a:ahLst/>
            <a:cxnLst/>
            <a:rect l="l" t="t" r="r" b="b"/>
            <a:pathLst>
              <a:path w="552387" h="736517">
                <a:moveTo>
                  <a:pt x="0" y="0"/>
                </a:moveTo>
                <a:lnTo>
                  <a:pt x="552387" y="0"/>
                </a:lnTo>
                <a:lnTo>
                  <a:pt x="552387" y="736517"/>
                </a:lnTo>
                <a:lnTo>
                  <a:pt x="0" y="7365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476313" y="4997729"/>
            <a:ext cx="552387" cy="736517"/>
          </a:xfrm>
          <a:custGeom>
            <a:avLst/>
            <a:gdLst/>
            <a:ahLst/>
            <a:cxnLst/>
            <a:rect l="l" t="t" r="r" b="b"/>
            <a:pathLst>
              <a:path w="552387" h="736517">
                <a:moveTo>
                  <a:pt x="0" y="0"/>
                </a:moveTo>
                <a:lnTo>
                  <a:pt x="552387" y="0"/>
                </a:lnTo>
                <a:lnTo>
                  <a:pt x="552387" y="736517"/>
                </a:lnTo>
                <a:lnTo>
                  <a:pt x="0" y="7365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476313" y="6039046"/>
            <a:ext cx="552387" cy="736517"/>
          </a:xfrm>
          <a:custGeom>
            <a:avLst/>
            <a:gdLst/>
            <a:ahLst/>
            <a:cxnLst/>
            <a:rect l="l" t="t" r="r" b="b"/>
            <a:pathLst>
              <a:path w="552387" h="736517">
                <a:moveTo>
                  <a:pt x="0" y="0"/>
                </a:moveTo>
                <a:lnTo>
                  <a:pt x="552387" y="0"/>
                </a:lnTo>
                <a:lnTo>
                  <a:pt x="552387" y="736516"/>
                </a:lnTo>
                <a:lnTo>
                  <a:pt x="0" y="7365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496273" y="7080362"/>
            <a:ext cx="532427" cy="778687"/>
          </a:xfrm>
          <a:custGeom>
            <a:avLst/>
            <a:gdLst/>
            <a:ahLst/>
            <a:cxnLst/>
            <a:rect l="l" t="t" r="r" b="b"/>
            <a:pathLst>
              <a:path w="532427" h="778687">
                <a:moveTo>
                  <a:pt x="0" y="0"/>
                </a:moveTo>
                <a:lnTo>
                  <a:pt x="532427" y="0"/>
                </a:lnTo>
                <a:lnTo>
                  <a:pt x="532427" y="778687"/>
                </a:lnTo>
                <a:lnTo>
                  <a:pt x="0" y="7786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587113" y="8163849"/>
            <a:ext cx="532427" cy="778687"/>
          </a:xfrm>
          <a:custGeom>
            <a:avLst/>
            <a:gdLst/>
            <a:ahLst/>
            <a:cxnLst/>
            <a:rect l="l" t="t" r="r" b="b"/>
            <a:pathLst>
              <a:path w="532427" h="778687">
                <a:moveTo>
                  <a:pt x="0" y="0"/>
                </a:moveTo>
                <a:lnTo>
                  <a:pt x="532427" y="0"/>
                </a:lnTo>
                <a:lnTo>
                  <a:pt x="532427" y="778687"/>
                </a:lnTo>
                <a:lnTo>
                  <a:pt x="0" y="7786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1484796" y="7909129"/>
            <a:ext cx="1554239" cy="1258934"/>
          </a:xfrm>
          <a:custGeom>
            <a:avLst/>
            <a:gdLst/>
            <a:ahLst/>
            <a:cxnLst/>
            <a:rect l="l" t="t" r="r" b="b"/>
            <a:pathLst>
              <a:path w="1554239" h="1258934">
                <a:moveTo>
                  <a:pt x="0" y="0"/>
                </a:moveTo>
                <a:lnTo>
                  <a:pt x="1554239" y="0"/>
                </a:lnTo>
                <a:lnTo>
                  <a:pt x="1554239" y="1258934"/>
                </a:lnTo>
                <a:lnTo>
                  <a:pt x="0" y="125893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5081721" y="9780924"/>
            <a:ext cx="7746565" cy="34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5"/>
              </a:lnSpc>
            </a:pPr>
            <a:r>
              <a:rPr lang="en-US" sz="2700" spc="-135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EuAPS 1st Annual Meeting LNS 4/5 June 2025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8564" y="1754341"/>
            <a:ext cx="11256232" cy="854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The technical team (12+9 FTE)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62709" y="2949681"/>
            <a:ext cx="9371032" cy="596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INFN-Mi 2 Fixed term contracts +2 FTE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19540" y="3992890"/>
            <a:ext cx="9514200" cy="596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CNR-INO 2 Fixed Term Contracts +1FTE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19540" y="5034207"/>
            <a:ext cx="9514200" cy="596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CNR-ISM 2 Fixed Term Contracts +1FTE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91124" y="6078768"/>
            <a:ext cx="9371032" cy="596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INFN-LNS 2 Fixed term contracts +0,5 FTE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91124" y="7123329"/>
            <a:ext cx="9371032" cy="596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INFN-LNF 3 Fixed term contracts +3,5 FTE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62709" y="8167890"/>
            <a:ext cx="9371032" cy="596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UniToV 1 Fixed term contract +1 FTE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672325" y="8913961"/>
            <a:ext cx="812471" cy="449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2"/>
              </a:lnSpc>
            </a:pPr>
            <a:r>
              <a:rPr lang="en-US" sz="2824" spc="14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63%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039035" y="8943907"/>
            <a:ext cx="812471" cy="449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2"/>
              </a:lnSpc>
            </a:pPr>
            <a:r>
              <a:rPr lang="en-US" sz="2824" spc="14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37%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632889" y="9805750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762"/>
            <a:ext cx="18288000" cy="1828800"/>
          </a:xfrm>
          <a:custGeom>
            <a:avLst/>
            <a:gdLst/>
            <a:ahLst/>
            <a:cxnLst/>
            <a:rect l="l" t="t" r="r" b="b"/>
            <a:pathLst>
              <a:path w="18288000" h="1828800">
                <a:moveTo>
                  <a:pt x="0" y="0"/>
                </a:moveTo>
                <a:lnTo>
                  <a:pt x="18288000" y="0"/>
                </a:lnTo>
                <a:lnTo>
                  <a:pt x="182880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9" b="-24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7085075" y="9579531"/>
            <a:ext cx="1095629" cy="547688"/>
            <a:chOff x="0" y="0"/>
            <a:chExt cx="1460838" cy="7302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0838" cy="730250"/>
            </a:xfrm>
            <a:custGeom>
              <a:avLst/>
              <a:gdLst/>
              <a:ahLst/>
              <a:cxnLst/>
              <a:rect l="l" t="t" r="r" b="b"/>
              <a:pathLst>
                <a:path w="1460838" h="730250">
                  <a:moveTo>
                    <a:pt x="0" y="0"/>
                  </a:moveTo>
                  <a:lnTo>
                    <a:pt x="1460838" y="0"/>
                  </a:lnTo>
                  <a:lnTo>
                    <a:pt x="1460838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460838" cy="730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520"/>
                </a:lnSpc>
              </a:pPr>
              <a:r>
                <a:rPr lang="en-US" sz="21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2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5062751" y="219298"/>
            <a:ext cx="2421319" cy="1312681"/>
          </a:xfrm>
          <a:custGeom>
            <a:avLst/>
            <a:gdLst/>
            <a:ahLst/>
            <a:cxnLst/>
            <a:rect l="l" t="t" r="r" b="b"/>
            <a:pathLst>
              <a:path w="2421319" h="1312681">
                <a:moveTo>
                  <a:pt x="0" y="0"/>
                </a:moveTo>
                <a:lnTo>
                  <a:pt x="2421319" y="0"/>
                </a:lnTo>
                <a:lnTo>
                  <a:pt x="2421319" y="1312681"/>
                </a:lnTo>
                <a:lnTo>
                  <a:pt x="0" y="1312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8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107296" y="9505950"/>
            <a:ext cx="18288000" cy="781050"/>
          </a:xfrm>
          <a:custGeom>
            <a:avLst/>
            <a:gdLst/>
            <a:ahLst/>
            <a:cxnLst/>
            <a:rect l="l" t="t" r="r" b="b"/>
            <a:pathLst>
              <a:path w="18288000" h="781050">
                <a:moveTo>
                  <a:pt x="0" y="0"/>
                </a:moveTo>
                <a:lnTo>
                  <a:pt x="18288000" y="0"/>
                </a:lnTo>
                <a:lnTo>
                  <a:pt x="18288000" y="781050"/>
                </a:lnTo>
                <a:lnTo>
                  <a:pt x="0" y="781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8" b="-4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0" y="9579531"/>
            <a:ext cx="1399099" cy="707469"/>
          </a:xfrm>
          <a:custGeom>
            <a:avLst/>
            <a:gdLst/>
            <a:ahLst/>
            <a:cxnLst/>
            <a:rect l="l" t="t" r="r" b="b"/>
            <a:pathLst>
              <a:path w="1399099" h="707469">
                <a:moveTo>
                  <a:pt x="0" y="0"/>
                </a:moveTo>
                <a:lnTo>
                  <a:pt x="1399099" y="0"/>
                </a:lnTo>
                <a:lnTo>
                  <a:pt x="1399099" y="707469"/>
                </a:lnTo>
                <a:lnTo>
                  <a:pt x="0" y="707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23642" y="4481841"/>
            <a:ext cx="12704644" cy="5024109"/>
          </a:xfrm>
          <a:custGeom>
            <a:avLst/>
            <a:gdLst/>
            <a:ahLst/>
            <a:cxnLst/>
            <a:rect l="l" t="t" r="r" b="b"/>
            <a:pathLst>
              <a:path w="12704644" h="5024109">
                <a:moveTo>
                  <a:pt x="0" y="0"/>
                </a:moveTo>
                <a:lnTo>
                  <a:pt x="12704644" y="0"/>
                </a:lnTo>
                <a:lnTo>
                  <a:pt x="12704644" y="5024109"/>
                </a:lnTo>
                <a:lnTo>
                  <a:pt x="0" y="5024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2940776" y="1790039"/>
            <a:ext cx="5169063" cy="2755700"/>
          </a:xfrm>
          <a:custGeom>
            <a:avLst/>
            <a:gdLst/>
            <a:ahLst/>
            <a:cxnLst/>
            <a:rect l="l" t="t" r="r" b="b"/>
            <a:pathLst>
              <a:path w="5169063" h="2755700">
                <a:moveTo>
                  <a:pt x="0" y="0"/>
                </a:moveTo>
                <a:lnTo>
                  <a:pt x="5169063" y="0"/>
                </a:lnTo>
                <a:lnTo>
                  <a:pt x="5169063" y="2755699"/>
                </a:lnTo>
                <a:lnTo>
                  <a:pt x="0" y="27556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859" r="-485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5081721" y="9780924"/>
            <a:ext cx="7746565" cy="34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5"/>
              </a:lnSpc>
            </a:pPr>
            <a:r>
              <a:rPr lang="en-US" sz="2700" spc="-135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EuAPS 1st Annual Meeting LNS 4/5 June 2025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632889" y="9666624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19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0" y="2302756"/>
            <a:ext cx="13292181" cy="738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KPI and sustainability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70263" y="3162300"/>
            <a:ext cx="11827193" cy="118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Sanchez" panose="020B0604020202020204" charset="0"/>
                <a:ea typeface="Open Sans"/>
                <a:cs typeface="Open Sans"/>
                <a:sym typeface="Open Sans"/>
              </a:rPr>
              <a:t>Some preliminary numbers provided to </a:t>
            </a: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Sanchez" panose="020B0604020202020204" charset="0"/>
                <a:ea typeface="Open Sans"/>
                <a:cs typeface="Open Sans"/>
                <a:sym typeface="Open Sans"/>
              </a:rPr>
              <a:t>INFN Management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828286" y="5950073"/>
            <a:ext cx="5352417" cy="2420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Sanchez" panose="020B0604020202020204" charset="0"/>
                <a:ea typeface="Open Sans"/>
                <a:cs typeface="Open Sans"/>
                <a:sym typeface="Open Sans"/>
              </a:rPr>
              <a:t>Discussions with MUR for the operation financial support will take place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528525"/>
            <a:ext cx="18288000" cy="781050"/>
          </a:xfrm>
          <a:custGeom>
            <a:avLst/>
            <a:gdLst/>
            <a:ahLst/>
            <a:cxnLst/>
            <a:rect l="l" t="t" r="r" b="b"/>
            <a:pathLst>
              <a:path w="18288000" h="781050">
                <a:moveTo>
                  <a:pt x="0" y="0"/>
                </a:moveTo>
                <a:lnTo>
                  <a:pt x="18288000" y="0"/>
                </a:lnTo>
                <a:lnTo>
                  <a:pt x="18288000" y="781050"/>
                </a:lnTo>
                <a:lnTo>
                  <a:pt x="0" y="781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8" b="-4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-38762"/>
            <a:ext cx="18288000" cy="1828800"/>
          </a:xfrm>
          <a:custGeom>
            <a:avLst/>
            <a:gdLst/>
            <a:ahLst/>
            <a:cxnLst/>
            <a:rect l="l" t="t" r="r" b="b"/>
            <a:pathLst>
              <a:path w="18288000" h="1828800">
                <a:moveTo>
                  <a:pt x="0" y="0"/>
                </a:moveTo>
                <a:lnTo>
                  <a:pt x="18288000" y="0"/>
                </a:lnTo>
                <a:lnTo>
                  <a:pt x="182880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49" b="-24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9579531"/>
            <a:ext cx="1399099" cy="707469"/>
          </a:xfrm>
          <a:custGeom>
            <a:avLst/>
            <a:gdLst/>
            <a:ahLst/>
            <a:cxnLst/>
            <a:rect l="l" t="t" r="r" b="b"/>
            <a:pathLst>
              <a:path w="1399099" h="707469">
                <a:moveTo>
                  <a:pt x="0" y="0"/>
                </a:moveTo>
                <a:lnTo>
                  <a:pt x="1399099" y="0"/>
                </a:lnTo>
                <a:lnTo>
                  <a:pt x="1399099" y="707469"/>
                </a:lnTo>
                <a:lnTo>
                  <a:pt x="0" y="70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5062751" y="219298"/>
            <a:ext cx="2421319" cy="1312681"/>
          </a:xfrm>
          <a:custGeom>
            <a:avLst/>
            <a:gdLst/>
            <a:ahLst/>
            <a:cxnLst/>
            <a:rect l="l" t="t" r="r" b="b"/>
            <a:pathLst>
              <a:path w="2421319" h="1312681">
                <a:moveTo>
                  <a:pt x="0" y="0"/>
                </a:moveTo>
                <a:lnTo>
                  <a:pt x="2421319" y="0"/>
                </a:lnTo>
                <a:lnTo>
                  <a:pt x="2421319" y="1312681"/>
                </a:lnTo>
                <a:lnTo>
                  <a:pt x="0" y="13126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2834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4808859" y="2579512"/>
            <a:ext cx="8670283" cy="489313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081721" y="9780924"/>
            <a:ext cx="7746565" cy="34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5"/>
              </a:lnSpc>
            </a:pPr>
            <a:r>
              <a:rPr lang="en-US" sz="2700" spc="-135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EuAPS 1st Annual Meeting LNS 4/5 June 2025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4626" y="1669556"/>
            <a:ext cx="17579470" cy="738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 b="1" dirty="0">
                <a:solidFill>
                  <a:srgbClr val="000000"/>
                </a:solidFill>
                <a:latin typeface="Sanchez" panose="020B0604020202020204" charset="0"/>
                <a:ea typeface="Open Sans Bold"/>
                <a:cs typeface="Open Sans Bold"/>
                <a:sym typeface="Open Sans Bold"/>
              </a:rPr>
              <a:t>EuAPS looks a complicated journey but..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638840" y="9734828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60777" y="7707369"/>
            <a:ext cx="16566445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Sanchez" panose="020B0604020202020204" charset="0"/>
                <a:ea typeface="Open Sans"/>
                <a:cs typeface="Open Sans"/>
                <a:sym typeface="Open Sans"/>
              </a:rPr>
              <a:t>...</a:t>
            </a:r>
            <a:r>
              <a:rPr lang="en-US" sz="3600" dirty="0">
                <a:latin typeface="Sanchez" panose="020B0604020202020204" charset="0"/>
              </a:rPr>
              <a:t> to succeed, we also need less “them” and more “us,” because in the end, </a:t>
            </a:r>
            <a:r>
              <a:rPr lang="en-US" sz="4000" b="1" dirty="0">
                <a:solidFill>
                  <a:srgbClr val="000000"/>
                </a:solidFill>
                <a:latin typeface="Sanchez" panose="020B0604020202020204" charset="0"/>
                <a:ea typeface="Open Sans Bold"/>
                <a:cs typeface="Open Sans Bold"/>
                <a:sym typeface="Open Sans Bold"/>
              </a:rPr>
              <a:t>there is only us.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6A5492-8648-525B-53BA-0B7FB81C8809}"/>
              </a:ext>
            </a:extLst>
          </p:cNvPr>
          <p:cNvSpPr txBox="1"/>
          <p:nvPr/>
        </p:nvSpPr>
        <p:spPr>
          <a:xfrm>
            <a:off x="1394183" y="8832549"/>
            <a:ext cx="16566445" cy="573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Sanchez" panose="020B0604020202020204" charset="0"/>
                <a:ea typeface="Open Sans"/>
                <a:cs typeface="Open Sans"/>
                <a:sym typeface="Open Sans"/>
              </a:rPr>
              <a:t>Thank you!</a:t>
            </a:r>
            <a:endParaRPr lang="en-US" sz="3399" b="1" dirty="0">
              <a:solidFill>
                <a:srgbClr val="000000"/>
              </a:solidFill>
              <a:latin typeface="Sanchez" panose="020B0604020202020204" charset="0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528525"/>
            <a:ext cx="18288000" cy="781050"/>
          </a:xfrm>
          <a:custGeom>
            <a:avLst/>
            <a:gdLst/>
            <a:ahLst/>
            <a:cxnLst/>
            <a:rect l="l" t="t" r="r" b="b"/>
            <a:pathLst>
              <a:path w="18288000" h="781050">
                <a:moveTo>
                  <a:pt x="0" y="0"/>
                </a:moveTo>
                <a:lnTo>
                  <a:pt x="18288000" y="0"/>
                </a:lnTo>
                <a:lnTo>
                  <a:pt x="18288000" y="781050"/>
                </a:lnTo>
                <a:lnTo>
                  <a:pt x="0" y="7810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" b="-4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-38762"/>
            <a:ext cx="18288000" cy="1828800"/>
          </a:xfrm>
          <a:custGeom>
            <a:avLst/>
            <a:gdLst/>
            <a:ahLst/>
            <a:cxnLst/>
            <a:rect l="l" t="t" r="r" b="b"/>
            <a:pathLst>
              <a:path w="18288000" h="1828800">
                <a:moveTo>
                  <a:pt x="0" y="0"/>
                </a:moveTo>
                <a:lnTo>
                  <a:pt x="18288000" y="0"/>
                </a:lnTo>
                <a:lnTo>
                  <a:pt x="182880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49" b="-24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9579531"/>
            <a:ext cx="1399099" cy="707469"/>
          </a:xfrm>
          <a:custGeom>
            <a:avLst/>
            <a:gdLst/>
            <a:ahLst/>
            <a:cxnLst/>
            <a:rect l="l" t="t" r="r" b="b"/>
            <a:pathLst>
              <a:path w="1399099" h="707469">
                <a:moveTo>
                  <a:pt x="0" y="0"/>
                </a:moveTo>
                <a:lnTo>
                  <a:pt x="1399099" y="0"/>
                </a:lnTo>
                <a:lnTo>
                  <a:pt x="1399099" y="707469"/>
                </a:lnTo>
                <a:lnTo>
                  <a:pt x="0" y="7074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5062751" y="219298"/>
            <a:ext cx="2421319" cy="1312681"/>
          </a:xfrm>
          <a:custGeom>
            <a:avLst/>
            <a:gdLst/>
            <a:ahLst/>
            <a:cxnLst/>
            <a:rect l="l" t="t" r="r" b="b"/>
            <a:pathLst>
              <a:path w="2421319" h="1312681">
                <a:moveTo>
                  <a:pt x="0" y="0"/>
                </a:moveTo>
                <a:lnTo>
                  <a:pt x="2421319" y="0"/>
                </a:lnTo>
                <a:lnTo>
                  <a:pt x="2421319" y="1312681"/>
                </a:lnTo>
                <a:lnTo>
                  <a:pt x="0" y="1312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8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514897" y="3842112"/>
            <a:ext cx="552387" cy="736517"/>
          </a:xfrm>
          <a:custGeom>
            <a:avLst/>
            <a:gdLst/>
            <a:ahLst/>
            <a:cxnLst/>
            <a:rect l="l" t="t" r="r" b="b"/>
            <a:pathLst>
              <a:path w="552387" h="736517">
                <a:moveTo>
                  <a:pt x="0" y="0"/>
                </a:moveTo>
                <a:lnTo>
                  <a:pt x="552388" y="0"/>
                </a:lnTo>
                <a:lnTo>
                  <a:pt x="552388" y="736517"/>
                </a:lnTo>
                <a:lnTo>
                  <a:pt x="0" y="7365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476313" y="2758626"/>
            <a:ext cx="532427" cy="778687"/>
          </a:xfrm>
          <a:custGeom>
            <a:avLst/>
            <a:gdLst/>
            <a:ahLst/>
            <a:cxnLst/>
            <a:rect l="l" t="t" r="r" b="b"/>
            <a:pathLst>
              <a:path w="532427" h="778687">
                <a:moveTo>
                  <a:pt x="0" y="0"/>
                </a:moveTo>
                <a:lnTo>
                  <a:pt x="532427" y="0"/>
                </a:lnTo>
                <a:lnTo>
                  <a:pt x="532427" y="778686"/>
                </a:lnTo>
                <a:lnTo>
                  <a:pt x="0" y="7786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514897" y="4988204"/>
            <a:ext cx="532427" cy="778687"/>
          </a:xfrm>
          <a:custGeom>
            <a:avLst/>
            <a:gdLst/>
            <a:ahLst/>
            <a:cxnLst/>
            <a:rect l="l" t="t" r="r" b="b"/>
            <a:pathLst>
              <a:path w="532427" h="778687">
                <a:moveTo>
                  <a:pt x="0" y="0"/>
                </a:moveTo>
                <a:lnTo>
                  <a:pt x="532427" y="0"/>
                </a:lnTo>
                <a:lnTo>
                  <a:pt x="532427" y="778687"/>
                </a:lnTo>
                <a:lnTo>
                  <a:pt x="0" y="7786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2040538" y="3188021"/>
            <a:ext cx="6140165" cy="5157739"/>
          </a:xfrm>
          <a:custGeom>
            <a:avLst/>
            <a:gdLst/>
            <a:ahLst/>
            <a:cxnLst/>
            <a:rect l="l" t="t" r="r" b="b"/>
            <a:pathLst>
              <a:path w="6140165" h="5157739">
                <a:moveTo>
                  <a:pt x="0" y="0"/>
                </a:moveTo>
                <a:lnTo>
                  <a:pt x="6140165" y="0"/>
                </a:lnTo>
                <a:lnTo>
                  <a:pt x="6140165" y="5157739"/>
                </a:lnTo>
                <a:lnTo>
                  <a:pt x="0" y="51577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1171164" y="2801592"/>
            <a:ext cx="12531434" cy="596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INFN-LNF -&gt;Tiziano Ferro (FO), Sara Silvi, Marco Traini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081721" y="9780924"/>
            <a:ext cx="7746565" cy="34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5"/>
              </a:lnSpc>
            </a:pPr>
            <a:r>
              <a:rPr lang="en-US" sz="2700" spc="-135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EuAPS 1st Annual Meeting LNS 4/5 June 2025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8564" y="1754341"/>
            <a:ext cx="11256232" cy="854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The Administrative/Financial team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58125" y="3878590"/>
            <a:ext cx="9514200" cy="596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CNR -&gt; Chiara Mustarelli, Paola Bolognesi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90493" y="4992245"/>
            <a:ext cx="9371032" cy="596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UniToV -&gt; Alice Aldi</a:t>
            </a:r>
          </a:p>
        </p:txBody>
      </p:sp>
      <p:sp>
        <p:nvSpPr>
          <p:cNvPr id="15" name="Freeform 15"/>
          <p:cNvSpPr/>
          <p:nvPr/>
        </p:nvSpPr>
        <p:spPr>
          <a:xfrm>
            <a:off x="1826954" y="8512666"/>
            <a:ext cx="13744891" cy="848954"/>
          </a:xfrm>
          <a:custGeom>
            <a:avLst/>
            <a:gdLst/>
            <a:ahLst/>
            <a:cxnLst/>
            <a:rect l="l" t="t" r="r" b="b"/>
            <a:pathLst>
              <a:path w="13744891" h="848954">
                <a:moveTo>
                  <a:pt x="0" y="0"/>
                </a:moveTo>
                <a:lnTo>
                  <a:pt x="13744891" y="0"/>
                </a:lnTo>
                <a:lnTo>
                  <a:pt x="13744891" y="848954"/>
                </a:lnTo>
                <a:lnTo>
                  <a:pt x="0" y="8489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94176" b="-10096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>
            <a:off x="17873179" y="9774601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4242932E-BD89-4A2D-C867-3DD028231356}"/>
              </a:ext>
            </a:extLst>
          </p:cNvPr>
          <p:cNvSpPr txBox="1"/>
          <p:nvPr/>
        </p:nvSpPr>
        <p:spPr>
          <a:xfrm>
            <a:off x="231022" y="6771896"/>
            <a:ext cx="12037178" cy="1215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…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and numerous calls, Teams meetings, and training sessions with the PMO and AC (V. Valsecchi, U.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Dosselli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S. Bartocci)</a:t>
            </a:r>
            <a:endParaRPr lang="en-US" sz="3500" dirty="0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762"/>
            <a:ext cx="18288000" cy="1828800"/>
          </a:xfrm>
          <a:custGeom>
            <a:avLst/>
            <a:gdLst/>
            <a:ahLst/>
            <a:cxnLst/>
            <a:rect l="l" t="t" r="r" b="b"/>
            <a:pathLst>
              <a:path w="18288000" h="1828800">
                <a:moveTo>
                  <a:pt x="0" y="0"/>
                </a:moveTo>
                <a:lnTo>
                  <a:pt x="18288000" y="0"/>
                </a:lnTo>
                <a:lnTo>
                  <a:pt x="182880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9" b="-24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7085075" y="9579531"/>
            <a:ext cx="1095629" cy="547688"/>
            <a:chOff x="0" y="0"/>
            <a:chExt cx="1460838" cy="7302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0838" cy="730250"/>
            </a:xfrm>
            <a:custGeom>
              <a:avLst/>
              <a:gdLst/>
              <a:ahLst/>
              <a:cxnLst/>
              <a:rect l="l" t="t" r="r" b="b"/>
              <a:pathLst>
                <a:path w="1460838" h="730250">
                  <a:moveTo>
                    <a:pt x="0" y="0"/>
                  </a:moveTo>
                  <a:lnTo>
                    <a:pt x="1460838" y="0"/>
                  </a:lnTo>
                  <a:lnTo>
                    <a:pt x="1460838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460838" cy="730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520"/>
                </a:lnSpc>
              </a:pPr>
              <a:r>
                <a:rPr lang="en-US" sz="21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2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5062751" y="219298"/>
            <a:ext cx="2421319" cy="1312681"/>
          </a:xfrm>
          <a:custGeom>
            <a:avLst/>
            <a:gdLst/>
            <a:ahLst/>
            <a:cxnLst/>
            <a:rect l="l" t="t" r="r" b="b"/>
            <a:pathLst>
              <a:path w="2421319" h="1312681">
                <a:moveTo>
                  <a:pt x="0" y="0"/>
                </a:moveTo>
                <a:lnTo>
                  <a:pt x="2421319" y="0"/>
                </a:lnTo>
                <a:lnTo>
                  <a:pt x="2421319" y="1312681"/>
                </a:lnTo>
                <a:lnTo>
                  <a:pt x="0" y="1312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8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107296" y="9505950"/>
            <a:ext cx="18288000" cy="781050"/>
          </a:xfrm>
          <a:custGeom>
            <a:avLst/>
            <a:gdLst/>
            <a:ahLst/>
            <a:cxnLst/>
            <a:rect l="l" t="t" r="r" b="b"/>
            <a:pathLst>
              <a:path w="18288000" h="781050">
                <a:moveTo>
                  <a:pt x="0" y="0"/>
                </a:moveTo>
                <a:lnTo>
                  <a:pt x="18288000" y="0"/>
                </a:lnTo>
                <a:lnTo>
                  <a:pt x="18288000" y="781050"/>
                </a:lnTo>
                <a:lnTo>
                  <a:pt x="0" y="781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8" b="-4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0" y="9579531"/>
            <a:ext cx="1399099" cy="707469"/>
          </a:xfrm>
          <a:custGeom>
            <a:avLst/>
            <a:gdLst/>
            <a:ahLst/>
            <a:cxnLst/>
            <a:rect l="l" t="t" r="r" b="b"/>
            <a:pathLst>
              <a:path w="1399099" h="707469">
                <a:moveTo>
                  <a:pt x="0" y="0"/>
                </a:moveTo>
                <a:lnTo>
                  <a:pt x="1399099" y="0"/>
                </a:lnTo>
                <a:lnTo>
                  <a:pt x="1399099" y="707469"/>
                </a:lnTo>
                <a:lnTo>
                  <a:pt x="0" y="707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90236" y="3046848"/>
            <a:ext cx="9043671" cy="5202293"/>
          </a:xfrm>
          <a:custGeom>
            <a:avLst/>
            <a:gdLst/>
            <a:ahLst/>
            <a:cxnLst/>
            <a:rect l="l" t="t" r="r" b="b"/>
            <a:pathLst>
              <a:path w="9043671" h="5202293">
                <a:moveTo>
                  <a:pt x="0" y="0"/>
                </a:moveTo>
                <a:lnTo>
                  <a:pt x="9043671" y="0"/>
                </a:lnTo>
                <a:lnTo>
                  <a:pt x="9043671" y="5202293"/>
                </a:lnTo>
                <a:lnTo>
                  <a:pt x="0" y="52022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9497263" y="2436554"/>
            <a:ext cx="9197968" cy="3349171"/>
          </a:xfrm>
          <a:custGeom>
            <a:avLst/>
            <a:gdLst/>
            <a:ahLst/>
            <a:cxnLst/>
            <a:rect l="l" t="t" r="r" b="b"/>
            <a:pathLst>
              <a:path w="9197968" h="3349171">
                <a:moveTo>
                  <a:pt x="0" y="0"/>
                </a:moveTo>
                <a:lnTo>
                  <a:pt x="9197968" y="0"/>
                </a:lnTo>
                <a:lnTo>
                  <a:pt x="9197968" y="3349171"/>
                </a:lnTo>
                <a:lnTo>
                  <a:pt x="0" y="33491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9767302" y="5525292"/>
            <a:ext cx="8156099" cy="3472575"/>
          </a:xfrm>
          <a:custGeom>
            <a:avLst/>
            <a:gdLst/>
            <a:ahLst/>
            <a:cxnLst/>
            <a:rect l="l" t="t" r="r" b="b"/>
            <a:pathLst>
              <a:path w="8156099" h="3472575">
                <a:moveTo>
                  <a:pt x="0" y="0"/>
                </a:moveTo>
                <a:lnTo>
                  <a:pt x="8156100" y="0"/>
                </a:lnTo>
                <a:lnTo>
                  <a:pt x="8156100" y="3472575"/>
                </a:lnTo>
                <a:lnTo>
                  <a:pt x="0" y="34725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5081721" y="9780924"/>
            <a:ext cx="7746565" cy="34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5"/>
              </a:lnSpc>
            </a:pPr>
            <a:r>
              <a:rPr lang="en-US" sz="2700" spc="-135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EuAPS 1st Annual Meeting LNS 4/5 June 2025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632889" y="9666624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0236" y="1685263"/>
            <a:ext cx="16083175" cy="903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20"/>
              </a:lnSpc>
            </a:pPr>
            <a:r>
              <a:rPr lang="en-US" sz="53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PNRR documentation preparation and tracking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44000" y="8906510"/>
            <a:ext cx="910338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it-IT" sz="3600" dirty="0">
                <a:latin typeface="Sanchez" panose="020B0604020202020204" charset="0"/>
              </a:rPr>
              <a:t>Expert-led video sessions</a:t>
            </a:r>
            <a:endParaRPr lang="en-US" sz="3399" dirty="0">
              <a:solidFill>
                <a:srgbClr val="000000"/>
              </a:solidFill>
              <a:latin typeface="Sanchez" panose="020B0604020202020204" charset="0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762"/>
            <a:ext cx="18288000" cy="1828800"/>
          </a:xfrm>
          <a:custGeom>
            <a:avLst/>
            <a:gdLst/>
            <a:ahLst/>
            <a:cxnLst/>
            <a:rect l="l" t="t" r="r" b="b"/>
            <a:pathLst>
              <a:path w="18288000" h="1828800">
                <a:moveTo>
                  <a:pt x="0" y="0"/>
                </a:moveTo>
                <a:lnTo>
                  <a:pt x="18288000" y="0"/>
                </a:lnTo>
                <a:lnTo>
                  <a:pt x="182880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9" b="-24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7085075" y="9579531"/>
            <a:ext cx="1095629" cy="547688"/>
            <a:chOff x="0" y="0"/>
            <a:chExt cx="1460838" cy="7302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0838" cy="730250"/>
            </a:xfrm>
            <a:custGeom>
              <a:avLst/>
              <a:gdLst/>
              <a:ahLst/>
              <a:cxnLst/>
              <a:rect l="l" t="t" r="r" b="b"/>
              <a:pathLst>
                <a:path w="1460838" h="730250">
                  <a:moveTo>
                    <a:pt x="0" y="0"/>
                  </a:moveTo>
                  <a:lnTo>
                    <a:pt x="1460838" y="0"/>
                  </a:lnTo>
                  <a:lnTo>
                    <a:pt x="1460838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460838" cy="730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520"/>
                </a:lnSpc>
              </a:pPr>
              <a:r>
                <a:rPr lang="en-US" sz="21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2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5062751" y="219298"/>
            <a:ext cx="2421319" cy="1312681"/>
          </a:xfrm>
          <a:custGeom>
            <a:avLst/>
            <a:gdLst/>
            <a:ahLst/>
            <a:cxnLst/>
            <a:rect l="l" t="t" r="r" b="b"/>
            <a:pathLst>
              <a:path w="2421319" h="1312681">
                <a:moveTo>
                  <a:pt x="0" y="0"/>
                </a:moveTo>
                <a:lnTo>
                  <a:pt x="2421319" y="0"/>
                </a:lnTo>
                <a:lnTo>
                  <a:pt x="2421319" y="1312681"/>
                </a:lnTo>
                <a:lnTo>
                  <a:pt x="0" y="1312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8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107296" y="9505950"/>
            <a:ext cx="18288000" cy="781050"/>
          </a:xfrm>
          <a:custGeom>
            <a:avLst/>
            <a:gdLst/>
            <a:ahLst/>
            <a:cxnLst/>
            <a:rect l="l" t="t" r="r" b="b"/>
            <a:pathLst>
              <a:path w="18288000" h="781050">
                <a:moveTo>
                  <a:pt x="0" y="0"/>
                </a:moveTo>
                <a:lnTo>
                  <a:pt x="18288000" y="0"/>
                </a:lnTo>
                <a:lnTo>
                  <a:pt x="18288000" y="781050"/>
                </a:lnTo>
                <a:lnTo>
                  <a:pt x="0" y="781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8" b="-4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0" y="9579531"/>
            <a:ext cx="1399099" cy="707469"/>
          </a:xfrm>
          <a:custGeom>
            <a:avLst/>
            <a:gdLst/>
            <a:ahLst/>
            <a:cxnLst/>
            <a:rect l="l" t="t" r="r" b="b"/>
            <a:pathLst>
              <a:path w="1399099" h="707469">
                <a:moveTo>
                  <a:pt x="0" y="0"/>
                </a:moveTo>
                <a:lnTo>
                  <a:pt x="1399099" y="0"/>
                </a:lnTo>
                <a:lnTo>
                  <a:pt x="1399099" y="707469"/>
                </a:lnTo>
                <a:lnTo>
                  <a:pt x="0" y="707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8589059" y="3188373"/>
            <a:ext cx="9189086" cy="5800611"/>
          </a:xfrm>
          <a:custGeom>
            <a:avLst/>
            <a:gdLst/>
            <a:ahLst/>
            <a:cxnLst/>
            <a:rect l="l" t="t" r="r" b="b"/>
            <a:pathLst>
              <a:path w="9189086" h="5800611">
                <a:moveTo>
                  <a:pt x="0" y="0"/>
                </a:moveTo>
                <a:lnTo>
                  <a:pt x="9189087" y="0"/>
                </a:lnTo>
                <a:lnTo>
                  <a:pt x="9189087" y="5800610"/>
                </a:lnTo>
                <a:lnTo>
                  <a:pt x="0" y="58006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288451" y="2993203"/>
            <a:ext cx="8855549" cy="4694107"/>
          </a:xfrm>
          <a:custGeom>
            <a:avLst/>
            <a:gdLst/>
            <a:ahLst/>
            <a:cxnLst/>
            <a:rect l="l" t="t" r="r" b="b"/>
            <a:pathLst>
              <a:path w="8855549" h="4694107">
                <a:moveTo>
                  <a:pt x="0" y="0"/>
                </a:moveTo>
                <a:lnTo>
                  <a:pt x="8855549" y="0"/>
                </a:lnTo>
                <a:lnTo>
                  <a:pt x="8855549" y="4694107"/>
                </a:lnTo>
                <a:lnTo>
                  <a:pt x="0" y="46941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5081721" y="9780924"/>
            <a:ext cx="7746565" cy="34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5"/>
              </a:lnSpc>
            </a:pPr>
            <a:r>
              <a:rPr lang="en-US" sz="2700" spc="-135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EuAPS 1st Annual Meeting LNS 4/5 June 2025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632889" y="9666624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0236" y="1675738"/>
            <a:ext cx="16083175" cy="995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20"/>
              </a:lnSpc>
            </a:pPr>
            <a:r>
              <a:rPr lang="en-US" sz="58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PNRR documentation and audits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0235" y="8077835"/>
            <a:ext cx="8398823" cy="1196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600" dirty="0">
                <a:latin typeface="Sanchez" panose="020B0604020202020204" charset="0"/>
              </a:rPr>
              <a:t>INFN has implemented a tagging system for purchase documentation</a:t>
            </a:r>
            <a:endParaRPr lang="en-US" sz="3399" dirty="0">
              <a:solidFill>
                <a:srgbClr val="000000"/>
              </a:solidFill>
              <a:latin typeface="Sanchez" panose="020B0604020202020204" charset="0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528525"/>
            <a:ext cx="18288000" cy="781050"/>
          </a:xfrm>
          <a:custGeom>
            <a:avLst/>
            <a:gdLst/>
            <a:ahLst/>
            <a:cxnLst/>
            <a:rect l="l" t="t" r="r" b="b"/>
            <a:pathLst>
              <a:path w="18288000" h="781050">
                <a:moveTo>
                  <a:pt x="0" y="0"/>
                </a:moveTo>
                <a:lnTo>
                  <a:pt x="18288000" y="0"/>
                </a:lnTo>
                <a:lnTo>
                  <a:pt x="18288000" y="781050"/>
                </a:lnTo>
                <a:lnTo>
                  <a:pt x="0" y="7810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" b="-4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-38762"/>
            <a:ext cx="18288000" cy="1828800"/>
          </a:xfrm>
          <a:custGeom>
            <a:avLst/>
            <a:gdLst/>
            <a:ahLst/>
            <a:cxnLst/>
            <a:rect l="l" t="t" r="r" b="b"/>
            <a:pathLst>
              <a:path w="18288000" h="1828800">
                <a:moveTo>
                  <a:pt x="0" y="0"/>
                </a:moveTo>
                <a:lnTo>
                  <a:pt x="18288000" y="0"/>
                </a:lnTo>
                <a:lnTo>
                  <a:pt x="182880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49" b="-24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9579531"/>
            <a:ext cx="1399099" cy="707469"/>
          </a:xfrm>
          <a:custGeom>
            <a:avLst/>
            <a:gdLst/>
            <a:ahLst/>
            <a:cxnLst/>
            <a:rect l="l" t="t" r="r" b="b"/>
            <a:pathLst>
              <a:path w="1399099" h="707469">
                <a:moveTo>
                  <a:pt x="0" y="0"/>
                </a:moveTo>
                <a:lnTo>
                  <a:pt x="1399099" y="0"/>
                </a:lnTo>
                <a:lnTo>
                  <a:pt x="1399099" y="707469"/>
                </a:lnTo>
                <a:lnTo>
                  <a:pt x="0" y="7074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5062751" y="219298"/>
            <a:ext cx="2421319" cy="1312681"/>
          </a:xfrm>
          <a:custGeom>
            <a:avLst/>
            <a:gdLst/>
            <a:ahLst/>
            <a:cxnLst/>
            <a:rect l="l" t="t" r="r" b="b"/>
            <a:pathLst>
              <a:path w="2421319" h="1312681">
                <a:moveTo>
                  <a:pt x="0" y="0"/>
                </a:moveTo>
                <a:lnTo>
                  <a:pt x="2421319" y="0"/>
                </a:lnTo>
                <a:lnTo>
                  <a:pt x="2421319" y="1312681"/>
                </a:lnTo>
                <a:lnTo>
                  <a:pt x="0" y="1312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8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07518" y="2658682"/>
            <a:ext cx="5282822" cy="2251803"/>
          </a:xfrm>
          <a:custGeom>
            <a:avLst/>
            <a:gdLst/>
            <a:ahLst/>
            <a:cxnLst/>
            <a:rect l="l" t="t" r="r" b="b"/>
            <a:pathLst>
              <a:path w="5282822" h="2251803">
                <a:moveTo>
                  <a:pt x="0" y="0"/>
                </a:moveTo>
                <a:lnTo>
                  <a:pt x="5282822" y="0"/>
                </a:lnTo>
                <a:lnTo>
                  <a:pt x="5282822" y="2251802"/>
                </a:lnTo>
                <a:lnTo>
                  <a:pt x="0" y="22518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5495115" y="2606082"/>
            <a:ext cx="6205980" cy="6356958"/>
          </a:xfrm>
          <a:custGeom>
            <a:avLst/>
            <a:gdLst/>
            <a:ahLst/>
            <a:cxnLst/>
            <a:rect l="l" t="t" r="r" b="b"/>
            <a:pathLst>
              <a:path w="6205980" h="6356958">
                <a:moveTo>
                  <a:pt x="0" y="0"/>
                </a:moveTo>
                <a:lnTo>
                  <a:pt x="6205980" y="0"/>
                </a:lnTo>
                <a:lnTo>
                  <a:pt x="620598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1730844" y="2658682"/>
            <a:ext cx="6663815" cy="5848339"/>
          </a:xfrm>
          <a:custGeom>
            <a:avLst/>
            <a:gdLst/>
            <a:ahLst/>
            <a:cxnLst/>
            <a:rect l="l" t="t" r="r" b="b"/>
            <a:pathLst>
              <a:path w="6663815" h="5848339">
                <a:moveTo>
                  <a:pt x="0" y="0"/>
                </a:moveTo>
                <a:lnTo>
                  <a:pt x="6663815" y="0"/>
                </a:lnTo>
                <a:lnTo>
                  <a:pt x="6663815" y="5848339"/>
                </a:lnTo>
                <a:lnTo>
                  <a:pt x="0" y="58483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930" r="-193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90236" y="5323080"/>
            <a:ext cx="4911351" cy="3935220"/>
          </a:xfrm>
          <a:custGeom>
            <a:avLst/>
            <a:gdLst/>
            <a:ahLst/>
            <a:cxnLst/>
            <a:rect l="l" t="t" r="r" b="b"/>
            <a:pathLst>
              <a:path w="4911351" h="3935220">
                <a:moveTo>
                  <a:pt x="0" y="0"/>
                </a:moveTo>
                <a:lnTo>
                  <a:pt x="4911351" y="0"/>
                </a:lnTo>
                <a:lnTo>
                  <a:pt x="4911351" y="3935220"/>
                </a:lnTo>
                <a:lnTo>
                  <a:pt x="0" y="39352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6568688" y="3139795"/>
            <a:ext cx="644788" cy="644788"/>
          </a:xfrm>
          <a:custGeom>
            <a:avLst/>
            <a:gdLst/>
            <a:ahLst/>
            <a:cxnLst/>
            <a:rect l="l" t="t" r="r" b="b"/>
            <a:pathLst>
              <a:path w="644788" h="644788">
                <a:moveTo>
                  <a:pt x="0" y="0"/>
                </a:moveTo>
                <a:lnTo>
                  <a:pt x="644788" y="0"/>
                </a:lnTo>
                <a:lnTo>
                  <a:pt x="644788" y="644788"/>
                </a:lnTo>
                <a:lnTo>
                  <a:pt x="0" y="644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3837719" y="4008398"/>
            <a:ext cx="701393" cy="701393"/>
          </a:xfrm>
          <a:custGeom>
            <a:avLst/>
            <a:gdLst/>
            <a:ahLst/>
            <a:cxnLst/>
            <a:rect l="l" t="t" r="r" b="b"/>
            <a:pathLst>
              <a:path w="701393" h="701393">
                <a:moveTo>
                  <a:pt x="0" y="0"/>
                </a:moveTo>
                <a:lnTo>
                  <a:pt x="701393" y="0"/>
                </a:lnTo>
                <a:lnTo>
                  <a:pt x="701393" y="701393"/>
                </a:lnTo>
                <a:lnTo>
                  <a:pt x="0" y="7013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2796470" y="3363610"/>
            <a:ext cx="644788" cy="644788"/>
          </a:xfrm>
          <a:custGeom>
            <a:avLst/>
            <a:gdLst/>
            <a:ahLst/>
            <a:cxnLst/>
            <a:rect l="l" t="t" r="r" b="b"/>
            <a:pathLst>
              <a:path w="644788" h="644788">
                <a:moveTo>
                  <a:pt x="0" y="0"/>
                </a:moveTo>
                <a:lnTo>
                  <a:pt x="644788" y="0"/>
                </a:lnTo>
                <a:lnTo>
                  <a:pt x="644788" y="644788"/>
                </a:lnTo>
                <a:lnTo>
                  <a:pt x="0" y="6447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028700" y="5582851"/>
            <a:ext cx="644788" cy="644788"/>
          </a:xfrm>
          <a:custGeom>
            <a:avLst/>
            <a:gdLst/>
            <a:ahLst/>
            <a:cxnLst/>
            <a:rect l="l" t="t" r="r" b="b"/>
            <a:pathLst>
              <a:path w="644788" h="644788">
                <a:moveTo>
                  <a:pt x="0" y="0"/>
                </a:moveTo>
                <a:lnTo>
                  <a:pt x="644788" y="0"/>
                </a:lnTo>
                <a:lnTo>
                  <a:pt x="644788" y="644788"/>
                </a:lnTo>
                <a:lnTo>
                  <a:pt x="0" y="6447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5081721" y="9780924"/>
            <a:ext cx="7746565" cy="34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5"/>
              </a:lnSpc>
            </a:pPr>
            <a:r>
              <a:rPr lang="en-US" sz="2700" spc="-135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EuAPS 1st Annual Meeting LNS 4/5 June 2025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0236" y="1694788"/>
            <a:ext cx="17293834" cy="854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EuAPS: 3 facilities (LNF, LNS, CNR Pisa), 4WPs, 46 IO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190178" y="8563425"/>
            <a:ext cx="4457784" cy="790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2"/>
              </a:lnSpc>
            </a:pPr>
            <a:r>
              <a:rPr lang="en-US" sz="471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Tot. 22,3 MEur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891781" y="9774601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528525"/>
            <a:ext cx="18288000" cy="781050"/>
          </a:xfrm>
          <a:custGeom>
            <a:avLst/>
            <a:gdLst/>
            <a:ahLst/>
            <a:cxnLst/>
            <a:rect l="l" t="t" r="r" b="b"/>
            <a:pathLst>
              <a:path w="18288000" h="781050">
                <a:moveTo>
                  <a:pt x="0" y="0"/>
                </a:moveTo>
                <a:lnTo>
                  <a:pt x="18288000" y="0"/>
                </a:lnTo>
                <a:lnTo>
                  <a:pt x="18288000" y="781050"/>
                </a:lnTo>
                <a:lnTo>
                  <a:pt x="0" y="7810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" b="-4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-38762"/>
            <a:ext cx="18288000" cy="1828800"/>
          </a:xfrm>
          <a:custGeom>
            <a:avLst/>
            <a:gdLst/>
            <a:ahLst/>
            <a:cxnLst/>
            <a:rect l="l" t="t" r="r" b="b"/>
            <a:pathLst>
              <a:path w="18288000" h="1828800">
                <a:moveTo>
                  <a:pt x="0" y="0"/>
                </a:moveTo>
                <a:lnTo>
                  <a:pt x="18288000" y="0"/>
                </a:lnTo>
                <a:lnTo>
                  <a:pt x="182880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49" b="-24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9579531"/>
            <a:ext cx="1399099" cy="707469"/>
          </a:xfrm>
          <a:custGeom>
            <a:avLst/>
            <a:gdLst/>
            <a:ahLst/>
            <a:cxnLst/>
            <a:rect l="l" t="t" r="r" b="b"/>
            <a:pathLst>
              <a:path w="1399099" h="707469">
                <a:moveTo>
                  <a:pt x="0" y="0"/>
                </a:moveTo>
                <a:lnTo>
                  <a:pt x="1399099" y="0"/>
                </a:lnTo>
                <a:lnTo>
                  <a:pt x="1399099" y="707469"/>
                </a:lnTo>
                <a:lnTo>
                  <a:pt x="0" y="7074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5062751" y="219298"/>
            <a:ext cx="2421319" cy="1312681"/>
          </a:xfrm>
          <a:custGeom>
            <a:avLst/>
            <a:gdLst/>
            <a:ahLst/>
            <a:cxnLst/>
            <a:rect l="l" t="t" r="r" b="b"/>
            <a:pathLst>
              <a:path w="2421319" h="1312681">
                <a:moveTo>
                  <a:pt x="0" y="0"/>
                </a:moveTo>
                <a:lnTo>
                  <a:pt x="2421319" y="0"/>
                </a:lnTo>
                <a:lnTo>
                  <a:pt x="2421319" y="1312681"/>
                </a:lnTo>
                <a:lnTo>
                  <a:pt x="0" y="1312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8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621630" y="6823655"/>
            <a:ext cx="4143053" cy="1740083"/>
          </a:xfrm>
          <a:custGeom>
            <a:avLst/>
            <a:gdLst/>
            <a:ahLst/>
            <a:cxnLst/>
            <a:rect l="l" t="t" r="r" b="b"/>
            <a:pathLst>
              <a:path w="5524071" h="2320110">
                <a:moveTo>
                  <a:pt x="0" y="0"/>
                </a:moveTo>
                <a:lnTo>
                  <a:pt x="5524071" y="0"/>
                </a:lnTo>
                <a:lnTo>
                  <a:pt x="5524071" y="2320110"/>
                </a:lnTo>
                <a:lnTo>
                  <a:pt x="0" y="23201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10800000">
            <a:off x="5269894" y="6823655"/>
            <a:ext cx="4143053" cy="1740083"/>
          </a:xfrm>
          <a:custGeom>
            <a:avLst/>
            <a:gdLst/>
            <a:ahLst/>
            <a:cxnLst/>
            <a:rect l="l" t="t" r="r" b="b"/>
            <a:pathLst>
              <a:path w="5524071" h="2320110">
                <a:moveTo>
                  <a:pt x="0" y="0"/>
                </a:moveTo>
                <a:lnTo>
                  <a:pt x="5524071" y="0"/>
                </a:lnTo>
                <a:lnTo>
                  <a:pt x="5524071" y="2320110"/>
                </a:lnTo>
                <a:lnTo>
                  <a:pt x="0" y="23201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9385176" y="6823655"/>
            <a:ext cx="4143053" cy="1740083"/>
          </a:xfrm>
          <a:custGeom>
            <a:avLst/>
            <a:gdLst/>
            <a:ahLst/>
            <a:cxnLst/>
            <a:rect l="l" t="t" r="r" b="b"/>
            <a:pathLst>
              <a:path w="5524071" h="2320110">
                <a:moveTo>
                  <a:pt x="0" y="0"/>
                </a:moveTo>
                <a:lnTo>
                  <a:pt x="5524071" y="0"/>
                </a:lnTo>
                <a:lnTo>
                  <a:pt x="5524071" y="2320110"/>
                </a:lnTo>
                <a:lnTo>
                  <a:pt x="0" y="23201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10794000">
            <a:off x="14418670" y="6809567"/>
            <a:ext cx="2567593" cy="1756407"/>
          </a:xfrm>
          <a:custGeom>
            <a:avLst/>
            <a:gdLst/>
            <a:ahLst/>
            <a:cxnLst/>
            <a:rect l="l" t="t" r="r" b="b"/>
            <a:pathLst>
              <a:path w="3423457" h="2341876">
                <a:moveTo>
                  <a:pt x="4077" y="0"/>
                </a:moveTo>
                <a:lnTo>
                  <a:pt x="3423458" y="5968"/>
                </a:lnTo>
                <a:lnTo>
                  <a:pt x="3419381" y="2341876"/>
                </a:lnTo>
                <a:lnTo>
                  <a:pt x="0" y="2335908"/>
                </a:lnTo>
                <a:lnTo>
                  <a:pt x="407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62034" t="-827" r="-218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1447799" y="6036712"/>
            <a:ext cx="1420471" cy="611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02"/>
              </a:lnSpc>
            </a:pPr>
            <a:r>
              <a:rPr lang="en-US" sz="36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Bim1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32725" y="8747368"/>
            <a:ext cx="1630549" cy="611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02"/>
              </a:lnSpc>
            </a:pPr>
            <a:r>
              <a:rPr lang="en-US" sz="36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Bim2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906926" y="6036712"/>
            <a:ext cx="1556392" cy="611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02"/>
              </a:lnSpc>
            </a:pPr>
            <a:r>
              <a:rPr lang="en-US" sz="36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Bim3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695519" y="8707249"/>
            <a:ext cx="1317061" cy="611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02"/>
              </a:lnSpc>
            </a:pPr>
            <a:r>
              <a:rPr lang="en-US" sz="36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Bim4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463318" y="6036712"/>
            <a:ext cx="1418975" cy="611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02"/>
              </a:lnSpc>
            </a:pPr>
            <a:r>
              <a:rPr lang="en-US" sz="36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Bim5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07453" y="8687099"/>
            <a:ext cx="1317061" cy="611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02"/>
              </a:lnSpc>
            </a:pPr>
            <a:r>
              <a:rPr lang="en-US" sz="36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Bim6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920948" y="6036712"/>
            <a:ext cx="1420472" cy="611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02"/>
              </a:lnSpc>
            </a:pPr>
            <a:r>
              <a:rPr lang="en-US" sz="36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Bim7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705600" y="8687099"/>
            <a:ext cx="1317061" cy="611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02"/>
              </a:lnSpc>
            </a:pPr>
            <a:r>
              <a:rPr lang="en-US" sz="36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Bim8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380074" y="6039831"/>
            <a:ext cx="1517739" cy="611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02"/>
              </a:lnSpc>
            </a:pPr>
            <a:r>
              <a:rPr lang="en-US" sz="36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Bim9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077200" y="8707249"/>
            <a:ext cx="1630549" cy="611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02"/>
              </a:lnSpc>
            </a:pPr>
            <a:r>
              <a:rPr lang="en-US" sz="36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Bim10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839200" y="6039831"/>
            <a:ext cx="1515604" cy="611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02"/>
              </a:lnSpc>
            </a:pPr>
            <a:r>
              <a:rPr lang="en-US" sz="36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Bim11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601200" y="8687099"/>
            <a:ext cx="1630549" cy="611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02"/>
              </a:lnSpc>
            </a:pPr>
            <a:r>
              <a:rPr lang="en-US" sz="36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Bim12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552250" y="6039831"/>
            <a:ext cx="1515604" cy="611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02"/>
              </a:lnSpc>
            </a:pPr>
            <a:r>
              <a:rPr lang="en-US" sz="36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Bim13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254510" y="8707249"/>
            <a:ext cx="1630549" cy="611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02"/>
              </a:lnSpc>
            </a:pPr>
            <a:r>
              <a:rPr lang="en-US" sz="364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Bim14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067854" y="6039831"/>
            <a:ext cx="1853054" cy="611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02"/>
              </a:lnSpc>
            </a:pPr>
            <a:r>
              <a:rPr lang="en-US" sz="36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Bim15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841867" y="7363464"/>
            <a:ext cx="264692" cy="603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2"/>
              </a:lnSpc>
            </a:pPr>
            <a:r>
              <a:rPr lang="en-US" sz="364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186436" y="8707249"/>
            <a:ext cx="1630549" cy="611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02"/>
              </a:lnSpc>
            </a:pPr>
            <a:r>
              <a:rPr lang="en-US" sz="36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Bim16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5138635" y="6039831"/>
            <a:ext cx="1549165" cy="611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02"/>
              </a:lnSpc>
            </a:pPr>
            <a:r>
              <a:rPr lang="en-US" sz="36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Bim17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882551" y="8707249"/>
            <a:ext cx="1630549" cy="611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02"/>
              </a:lnSpc>
            </a:pPr>
            <a:r>
              <a:rPr lang="en-US" sz="36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Bim18</a:t>
            </a:r>
          </a:p>
        </p:txBody>
      </p:sp>
      <p:sp>
        <p:nvSpPr>
          <p:cNvPr id="30" name="Freeform 30"/>
          <p:cNvSpPr/>
          <p:nvPr/>
        </p:nvSpPr>
        <p:spPr>
          <a:xfrm>
            <a:off x="14593486" y="2064547"/>
            <a:ext cx="3274583" cy="2822095"/>
          </a:xfrm>
          <a:custGeom>
            <a:avLst/>
            <a:gdLst/>
            <a:ahLst/>
            <a:cxnLst/>
            <a:rect l="l" t="t" r="r" b="b"/>
            <a:pathLst>
              <a:path w="3274583" h="2822095">
                <a:moveTo>
                  <a:pt x="0" y="0"/>
                </a:moveTo>
                <a:lnTo>
                  <a:pt x="3274584" y="0"/>
                </a:lnTo>
                <a:lnTo>
                  <a:pt x="3274584" y="2822095"/>
                </a:lnTo>
                <a:lnTo>
                  <a:pt x="0" y="28220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1399099" y="4249133"/>
            <a:ext cx="704790" cy="750775"/>
          </a:xfrm>
          <a:custGeom>
            <a:avLst/>
            <a:gdLst/>
            <a:ahLst/>
            <a:cxnLst/>
            <a:rect l="l" t="t" r="r" b="b"/>
            <a:pathLst>
              <a:path w="704790" h="750775">
                <a:moveTo>
                  <a:pt x="0" y="0"/>
                </a:moveTo>
                <a:lnTo>
                  <a:pt x="704790" y="0"/>
                </a:lnTo>
                <a:lnTo>
                  <a:pt x="704790" y="750774"/>
                </a:lnTo>
                <a:lnTo>
                  <a:pt x="0" y="7507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5081721" y="9780924"/>
            <a:ext cx="7746565" cy="34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5"/>
              </a:lnSpc>
            </a:pPr>
            <a:r>
              <a:rPr lang="en-US" sz="2700" spc="-135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EuAPS 1st Annual Meeting LNS 4/5 June 2025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90236" y="1694788"/>
            <a:ext cx="16083175" cy="854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The ambitious plan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320244" y="2735580"/>
            <a:ext cx="860827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b="1" dirty="0">
                <a:solidFill>
                  <a:srgbClr val="36962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Proposed timeline (30+6 months)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30210" y="3555478"/>
            <a:ext cx="1925776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2D64AD"/>
                </a:solidFill>
                <a:latin typeface="Open Sans"/>
                <a:ea typeface="Open Sans"/>
                <a:cs typeface="Open Sans"/>
                <a:sym typeface="Open Sans"/>
              </a:rPr>
              <a:t>Design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024008" y="4563110"/>
            <a:ext cx="305771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Procurement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400143" y="4049395"/>
            <a:ext cx="305771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4DA599"/>
                </a:solidFill>
                <a:latin typeface="Open Sans"/>
                <a:ea typeface="Open Sans"/>
                <a:cs typeface="Open Sans"/>
                <a:sym typeface="Open Sans"/>
              </a:rPr>
              <a:t>Installation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704781" y="5190090"/>
            <a:ext cx="346315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369627"/>
                </a:solidFill>
                <a:latin typeface="Open Sans"/>
                <a:ea typeface="Open Sans"/>
                <a:cs typeface="Open Sans"/>
                <a:sym typeface="Open Sans"/>
              </a:rPr>
              <a:t>Commissioning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130330" y="4172559"/>
            <a:ext cx="346315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D64AD"/>
                </a:solidFill>
                <a:latin typeface="Open Sans"/>
                <a:ea typeface="Open Sans"/>
                <a:cs typeface="Open Sans"/>
                <a:sym typeface="Open Sans"/>
              </a:rPr>
              <a:t>Test report</a:t>
            </a:r>
          </a:p>
        </p:txBody>
      </p:sp>
      <p:sp>
        <p:nvSpPr>
          <p:cNvPr id="40" name="Freeform 40"/>
          <p:cNvSpPr/>
          <p:nvPr/>
        </p:nvSpPr>
        <p:spPr>
          <a:xfrm rot="-5400000">
            <a:off x="5047748" y="4344670"/>
            <a:ext cx="704790" cy="750775"/>
          </a:xfrm>
          <a:custGeom>
            <a:avLst/>
            <a:gdLst/>
            <a:ahLst/>
            <a:cxnLst/>
            <a:rect l="l" t="t" r="r" b="b"/>
            <a:pathLst>
              <a:path w="704790" h="750775">
                <a:moveTo>
                  <a:pt x="0" y="0"/>
                </a:moveTo>
                <a:lnTo>
                  <a:pt x="704790" y="0"/>
                </a:lnTo>
                <a:lnTo>
                  <a:pt x="704790" y="750775"/>
                </a:lnTo>
                <a:lnTo>
                  <a:pt x="0" y="7507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Freeform 41"/>
          <p:cNvSpPr/>
          <p:nvPr/>
        </p:nvSpPr>
        <p:spPr>
          <a:xfrm>
            <a:off x="8231823" y="4249133"/>
            <a:ext cx="945915" cy="1007632"/>
          </a:xfrm>
          <a:custGeom>
            <a:avLst/>
            <a:gdLst/>
            <a:ahLst/>
            <a:cxnLst/>
            <a:rect l="l" t="t" r="r" b="b"/>
            <a:pathLst>
              <a:path w="945915" h="1007632">
                <a:moveTo>
                  <a:pt x="0" y="0"/>
                </a:moveTo>
                <a:lnTo>
                  <a:pt x="945915" y="0"/>
                </a:lnTo>
                <a:lnTo>
                  <a:pt x="945915" y="1007632"/>
                </a:lnTo>
                <a:lnTo>
                  <a:pt x="0" y="10076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2" name="Freeform 42"/>
          <p:cNvSpPr/>
          <p:nvPr/>
        </p:nvSpPr>
        <p:spPr>
          <a:xfrm rot="-5400000">
            <a:off x="12190930" y="4738221"/>
            <a:ext cx="704790" cy="750775"/>
          </a:xfrm>
          <a:custGeom>
            <a:avLst/>
            <a:gdLst/>
            <a:ahLst/>
            <a:cxnLst/>
            <a:rect l="l" t="t" r="r" b="b"/>
            <a:pathLst>
              <a:path w="704790" h="750775">
                <a:moveTo>
                  <a:pt x="0" y="0"/>
                </a:moveTo>
                <a:lnTo>
                  <a:pt x="704789" y="0"/>
                </a:lnTo>
                <a:lnTo>
                  <a:pt x="704789" y="750775"/>
                </a:lnTo>
                <a:lnTo>
                  <a:pt x="0" y="7507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3" name="TextBox 43"/>
          <p:cNvSpPr txBox="1"/>
          <p:nvPr/>
        </p:nvSpPr>
        <p:spPr>
          <a:xfrm>
            <a:off x="14541833" y="1787052"/>
            <a:ext cx="3463156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Budget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3920908" y="5294397"/>
            <a:ext cx="438456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545454"/>
                </a:solidFill>
                <a:latin typeface="Open Sans"/>
                <a:ea typeface="Open Sans"/>
                <a:cs typeface="Open Sans"/>
                <a:sym typeface="Open Sans"/>
              </a:rPr>
              <a:t>Project completion</a:t>
            </a:r>
          </a:p>
        </p:txBody>
      </p:sp>
      <p:sp>
        <p:nvSpPr>
          <p:cNvPr id="45" name="Freeform 45"/>
          <p:cNvSpPr/>
          <p:nvPr/>
        </p:nvSpPr>
        <p:spPr>
          <a:xfrm>
            <a:off x="13121046" y="4886642"/>
            <a:ext cx="829703" cy="883838"/>
          </a:xfrm>
          <a:custGeom>
            <a:avLst/>
            <a:gdLst/>
            <a:ahLst/>
            <a:cxnLst/>
            <a:rect l="l" t="t" r="r" b="b"/>
            <a:pathLst>
              <a:path w="829703" h="883838">
                <a:moveTo>
                  <a:pt x="0" y="0"/>
                </a:moveTo>
                <a:lnTo>
                  <a:pt x="829703" y="0"/>
                </a:lnTo>
                <a:lnTo>
                  <a:pt x="829703" y="883838"/>
                </a:lnTo>
                <a:lnTo>
                  <a:pt x="0" y="8838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6" name="TextBox 46"/>
          <p:cNvSpPr txBox="1"/>
          <p:nvPr/>
        </p:nvSpPr>
        <p:spPr>
          <a:xfrm>
            <a:off x="17859733" y="9774601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762"/>
            <a:ext cx="18288000" cy="1828800"/>
          </a:xfrm>
          <a:custGeom>
            <a:avLst/>
            <a:gdLst/>
            <a:ahLst/>
            <a:cxnLst/>
            <a:rect l="l" t="t" r="r" b="b"/>
            <a:pathLst>
              <a:path w="18288000" h="1828800">
                <a:moveTo>
                  <a:pt x="0" y="0"/>
                </a:moveTo>
                <a:lnTo>
                  <a:pt x="18288000" y="0"/>
                </a:lnTo>
                <a:lnTo>
                  <a:pt x="182880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9" b="-24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7085075" y="9579531"/>
            <a:ext cx="1095629" cy="547688"/>
            <a:chOff x="0" y="0"/>
            <a:chExt cx="1460838" cy="7302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0838" cy="730250"/>
            </a:xfrm>
            <a:custGeom>
              <a:avLst/>
              <a:gdLst/>
              <a:ahLst/>
              <a:cxnLst/>
              <a:rect l="l" t="t" r="r" b="b"/>
              <a:pathLst>
                <a:path w="1460838" h="730250">
                  <a:moveTo>
                    <a:pt x="0" y="0"/>
                  </a:moveTo>
                  <a:lnTo>
                    <a:pt x="1460838" y="0"/>
                  </a:lnTo>
                  <a:lnTo>
                    <a:pt x="1460838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460838" cy="730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520"/>
                </a:lnSpc>
              </a:pPr>
              <a:r>
                <a:rPr lang="en-US" sz="21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2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5062751" y="219298"/>
            <a:ext cx="2421319" cy="1312681"/>
          </a:xfrm>
          <a:custGeom>
            <a:avLst/>
            <a:gdLst/>
            <a:ahLst/>
            <a:cxnLst/>
            <a:rect l="l" t="t" r="r" b="b"/>
            <a:pathLst>
              <a:path w="2421319" h="1312681">
                <a:moveTo>
                  <a:pt x="0" y="0"/>
                </a:moveTo>
                <a:lnTo>
                  <a:pt x="2421319" y="0"/>
                </a:lnTo>
                <a:lnTo>
                  <a:pt x="2421319" y="1312681"/>
                </a:lnTo>
                <a:lnTo>
                  <a:pt x="0" y="1312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8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0" y="9528525"/>
            <a:ext cx="18288000" cy="781050"/>
          </a:xfrm>
          <a:custGeom>
            <a:avLst/>
            <a:gdLst/>
            <a:ahLst/>
            <a:cxnLst/>
            <a:rect l="l" t="t" r="r" b="b"/>
            <a:pathLst>
              <a:path w="18288000" h="781050">
                <a:moveTo>
                  <a:pt x="0" y="0"/>
                </a:moveTo>
                <a:lnTo>
                  <a:pt x="18288000" y="0"/>
                </a:lnTo>
                <a:lnTo>
                  <a:pt x="18288000" y="781050"/>
                </a:lnTo>
                <a:lnTo>
                  <a:pt x="0" y="781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8" b="-4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0" y="9579531"/>
            <a:ext cx="1399099" cy="707469"/>
          </a:xfrm>
          <a:custGeom>
            <a:avLst/>
            <a:gdLst/>
            <a:ahLst/>
            <a:cxnLst/>
            <a:rect l="l" t="t" r="r" b="b"/>
            <a:pathLst>
              <a:path w="1399099" h="707469">
                <a:moveTo>
                  <a:pt x="0" y="0"/>
                </a:moveTo>
                <a:lnTo>
                  <a:pt x="1399099" y="0"/>
                </a:lnTo>
                <a:lnTo>
                  <a:pt x="1399099" y="707469"/>
                </a:lnTo>
                <a:lnTo>
                  <a:pt x="0" y="707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7569701" y="4588603"/>
            <a:ext cx="2365123" cy="2031050"/>
          </a:xfrm>
          <a:custGeom>
            <a:avLst/>
            <a:gdLst/>
            <a:ahLst/>
            <a:cxnLst/>
            <a:rect l="l" t="t" r="r" b="b"/>
            <a:pathLst>
              <a:path w="2365123" h="2031050">
                <a:moveTo>
                  <a:pt x="0" y="0"/>
                </a:moveTo>
                <a:lnTo>
                  <a:pt x="2365124" y="0"/>
                </a:lnTo>
                <a:lnTo>
                  <a:pt x="2365124" y="2031050"/>
                </a:lnTo>
                <a:lnTo>
                  <a:pt x="0" y="20310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359578" y="3795428"/>
            <a:ext cx="3819656" cy="3724164"/>
          </a:xfrm>
          <a:custGeom>
            <a:avLst/>
            <a:gdLst/>
            <a:ahLst/>
            <a:cxnLst/>
            <a:rect l="l" t="t" r="r" b="b"/>
            <a:pathLst>
              <a:path w="3819656" h="3724164">
                <a:moveTo>
                  <a:pt x="0" y="0"/>
                </a:moveTo>
                <a:lnTo>
                  <a:pt x="3819656" y="0"/>
                </a:lnTo>
                <a:lnTo>
                  <a:pt x="3819656" y="3724165"/>
                </a:lnTo>
                <a:lnTo>
                  <a:pt x="0" y="37241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4994434" y="4077915"/>
            <a:ext cx="2574762" cy="1268070"/>
          </a:xfrm>
          <a:custGeom>
            <a:avLst/>
            <a:gdLst/>
            <a:ahLst/>
            <a:cxnLst/>
            <a:rect l="l" t="t" r="r" b="b"/>
            <a:pathLst>
              <a:path w="2574762" h="1268070">
                <a:moveTo>
                  <a:pt x="0" y="0"/>
                </a:moveTo>
                <a:lnTo>
                  <a:pt x="2574763" y="0"/>
                </a:lnTo>
                <a:lnTo>
                  <a:pt x="2574763" y="1268071"/>
                </a:lnTo>
                <a:lnTo>
                  <a:pt x="0" y="12680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7569197" y="4208373"/>
            <a:ext cx="2685793" cy="634519"/>
          </a:xfrm>
          <a:custGeom>
            <a:avLst/>
            <a:gdLst/>
            <a:ahLst/>
            <a:cxnLst/>
            <a:rect l="l" t="t" r="r" b="b"/>
            <a:pathLst>
              <a:path w="2685793" h="634519">
                <a:moveTo>
                  <a:pt x="0" y="0"/>
                </a:moveTo>
                <a:lnTo>
                  <a:pt x="2685793" y="0"/>
                </a:lnTo>
                <a:lnTo>
                  <a:pt x="2685793" y="634519"/>
                </a:lnTo>
                <a:lnTo>
                  <a:pt x="0" y="6345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2211890" y="2996970"/>
            <a:ext cx="3630269" cy="1365889"/>
          </a:xfrm>
          <a:custGeom>
            <a:avLst/>
            <a:gdLst/>
            <a:ahLst/>
            <a:cxnLst/>
            <a:rect l="l" t="t" r="r" b="b"/>
            <a:pathLst>
              <a:path w="3630269" h="1365889">
                <a:moveTo>
                  <a:pt x="0" y="0"/>
                </a:moveTo>
                <a:lnTo>
                  <a:pt x="3630269" y="0"/>
                </a:lnTo>
                <a:lnTo>
                  <a:pt x="3630269" y="1365888"/>
                </a:lnTo>
                <a:lnTo>
                  <a:pt x="0" y="13658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0254990" y="3559370"/>
            <a:ext cx="2254545" cy="1037091"/>
          </a:xfrm>
          <a:custGeom>
            <a:avLst/>
            <a:gdLst/>
            <a:ahLst/>
            <a:cxnLst/>
            <a:rect l="l" t="t" r="r" b="b"/>
            <a:pathLst>
              <a:path w="2254545" h="1037091">
                <a:moveTo>
                  <a:pt x="0" y="0"/>
                </a:moveTo>
                <a:lnTo>
                  <a:pt x="2254545" y="0"/>
                </a:lnTo>
                <a:lnTo>
                  <a:pt x="2254545" y="1037091"/>
                </a:lnTo>
                <a:lnTo>
                  <a:pt x="0" y="10370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5295766" y="5441236"/>
            <a:ext cx="1663821" cy="1667991"/>
          </a:xfrm>
          <a:custGeom>
            <a:avLst/>
            <a:gdLst/>
            <a:ahLst/>
            <a:cxnLst/>
            <a:rect l="l" t="t" r="r" b="b"/>
            <a:pathLst>
              <a:path w="1663821" h="1667991">
                <a:moveTo>
                  <a:pt x="0" y="0"/>
                </a:moveTo>
                <a:lnTo>
                  <a:pt x="1663821" y="0"/>
                </a:lnTo>
                <a:lnTo>
                  <a:pt x="1663821" y="1667991"/>
                </a:lnTo>
                <a:lnTo>
                  <a:pt x="0" y="166799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10182535" y="4951662"/>
            <a:ext cx="1663821" cy="1667991"/>
          </a:xfrm>
          <a:custGeom>
            <a:avLst/>
            <a:gdLst/>
            <a:ahLst/>
            <a:cxnLst/>
            <a:rect l="l" t="t" r="r" b="b"/>
            <a:pathLst>
              <a:path w="1663821" h="1667991">
                <a:moveTo>
                  <a:pt x="0" y="0"/>
                </a:moveTo>
                <a:lnTo>
                  <a:pt x="1663821" y="0"/>
                </a:lnTo>
                <a:lnTo>
                  <a:pt x="1663821" y="1667991"/>
                </a:lnTo>
                <a:lnTo>
                  <a:pt x="0" y="166799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2146407" y="4617491"/>
            <a:ext cx="1448450" cy="1657740"/>
          </a:xfrm>
          <a:custGeom>
            <a:avLst/>
            <a:gdLst/>
            <a:ahLst/>
            <a:cxnLst/>
            <a:rect l="l" t="t" r="r" b="b"/>
            <a:pathLst>
              <a:path w="1448450" h="1657740">
                <a:moveTo>
                  <a:pt x="0" y="0"/>
                </a:moveTo>
                <a:lnTo>
                  <a:pt x="1448450" y="0"/>
                </a:lnTo>
                <a:lnTo>
                  <a:pt x="1448450" y="1657740"/>
                </a:lnTo>
                <a:lnTo>
                  <a:pt x="0" y="165774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15292013" y="3774372"/>
            <a:ext cx="2630904" cy="2231007"/>
          </a:xfrm>
          <a:custGeom>
            <a:avLst/>
            <a:gdLst/>
            <a:ahLst/>
            <a:cxnLst/>
            <a:rect l="l" t="t" r="r" b="b"/>
            <a:pathLst>
              <a:path w="2630904" h="2231007">
                <a:moveTo>
                  <a:pt x="0" y="0"/>
                </a:moveTo>
                <a:lnTo>
                  <a:pt x="2630904" y="0"/>
                </a:lnTo>
                <a:lnTo>
                  <a:pt x="2630904" y="2231007"/>
                </a:lnTo>
                <a:lnTo>
                  <a:pt x="0" y="223100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699550" y="3997981"/>
            <a:ext cx="1563630" cy="1563630"/>
          </a:xfrm>
          <a:custGeom>
            <a:avLst/>
            <a:gdLst/>
            <a:ahLst/>
            <a:cxnLst/>
            <a:rect l="l" t="t" r="r" b="b"/>
            <a:pathLst>
              <a:path w="1563630" h="1563630">
                <a:moveTo>
                  <a:pt x="0" y="0"/>
                </a:moveTo>
                <a:lnTo>
                  <a:pt x="1563629" y="0"/>
                </a:lnTo>
                <a:lnTo>
                  <a:pt x="1563629" y="1563629"/>
                </a:lnTo>
                <a:lnTo>
                  <a:pt x="0" y="156362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AutoShape 20"/>
          <p:cNvSpPr/>
          <p:nvPr/>
        </p:nvSpPr>
        <p:spPr>
          <a:xfrm>
            <a:off x="1077461" y="8814993"/>
            <a:ext cx="3757736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21" name="AutoShape 21"/>
          <p:cNvSpPr/>
          <p:nvPr/>
        </p:nvSpPr>
        <p:spPr>
          <a:xfrm>
            <a:off x="5690833" y="8765905"/>
            <a:ext cx="7179799" cy="3003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22" name="AutoShape 22"/>
          <p:cNvSpPr/>
          <p:nvPr/>
        </p:nvSpPr>
        <p:spPr>
          <a:xfrm>
            <a:off x="13402661" y="8814993"/>
            <a:ext cx="4185756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>
            <a:off x="2897257" y="6571580"/>
            <a:ext cx="1762775" cy="1075293"/>
          </a:xfrm>
          <a:custGeom>
            <a:avLst/>
            <a:gdLst/>
            <a:ahLst/>
            <a:cxnLst/>
            <a:rect l="l" t="t" r="r" b="b"/>
            <a:pathLst>
              <a:path w="1762775" h="1075293">
                <a:moveTo>
                  <a:pt x="0" y="0"/>
                </a:moveTo>
                <a:lnTo>
                  <a:pt x="1762774" y="0"/>
                </a:lnTo>
                <a:lnTo>
                  <a:pt x="1762774" y="1075293"/>
                </a:lnTo>
                <a:lnTo>
                  <a:pt x="0" y="107529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7812261" y="2944062"/>
            <a:ext cx="1871228" cy="930936"/>
          </a:xfrm>
          <a:custGeom>
            <a:avLst/>
            <a:gdLst/>
            <a:ahLst/>
            <a:cxnLst/>
            <a:rect l="l" t="t" r="r" b="b"/>
            <a:pathLst>
              <a:path w="1871228" h="930936">
                <a:moveTo>
                  <a:pt x="0" y="0"/>
                </a:moveTo>
                <a:lnTo>
                  <a:pt x="1871229" y="0"/>
                </a:lnTo>
                <a:lnTo>
                  <a:pt x="1871229" y="930936"/>
                </a:lnTo>
                <a:lnTo>
                  <a:pt x="0" y="930936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5081721" y="9780924"/>
            <a:ext cx="7746565" cy="34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5"/>
              </a:lnSpc>
            </a:pPr>
            <a:r>
              <a:rPr lang="en-US" sz="2700" spc="-135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EuAPS 1st Annual Meeting LNS 4/5 June 2025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04800" y="1707276"/>
            <a:ext cx="17691360" cy="845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5200" b="1" dirty="0">
                <a:solidFill>
                  <a:srgbClr val="ED263E"/>
                </a:solidFill>
                <a:latin typeface="Sanchez" panose="020B0604020202020204" charset="0"/>
                <a:ea typeface="Open Sans Bold"/>
                <a:cs typeface="Open Sans Bold"/>
                <a:sym typeface="Open Sans Bold"/>
              </a:rPr>
              <a:t> Some “Relativistic” effects in contracts signatures…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36665" y="6218081"/>
            <a:ext cx="127146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Dec 22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027333" y="3394164"/>
            <a:ext cx="126539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Dec 23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084431" y="2571750"/>
            <a:ext cx="127218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Dec 24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5697201" y="3281078"/>
            <a:ext cx="1508256" cy="537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Today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5806441" y="6015019"/>
            <a:ext cx="2374264" cy="537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Tomorrow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7922917" y="987142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0" y="7587145"/>
            <a:ext cx="6199368" cy="1189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Design + component selection </a:t>
            </a: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+tender processes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802913" y="8853093"/>
            <a:ext cx="215669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13 months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127676" y="8023590"/>
            <a:ext cx="6469493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Controls, document requests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369535" y="8804005"/>
            <a:ext cx="215669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10 months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131098" y="7448214"/>
            <a:ext cx="5156902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Delivery, installation, commissioning, tests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4763810" y="8867276"/>
            <a:ext cx="215669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13 months</a:t>
            </a:r>
          </a:p>
        </p:txBody>
      </p:sp>
      <p:sp>
        <p:nvSpPr>
          <p:cNvPr id="39" name="Freeform 39"/>
          <p:cNvSpPr/>
          <p:nvPr/>
        </p:nvSpPr>
        <p:spPr>
          <a:xfrm>
            <a:off x="14079384" y="6363396"/>
            <a:ext cx="1762775" cy="1075293"/>
          </a:xfrm>
          <a:custGeom>
            <a:avLst/>
            <a:gdLst/>
            <a:ahLst/>
            <a:cxnLst/>
            <a:rect l="l" t="t" r="r" b="b"/>
            <a:pathLst>
              <a:path w="1762775" h="1075293">
                <a:moveTo>
                  <a:pt x="0" y="0"/>
                </a:moveTo>
                <a:lnTo>
                  <a:pt x="1762775" y="0"/>
                </a:lnTo>
                <a:lnTo>
                  <a:pt x="1762775" y="1075293"/>
                </a:lnTo>
                <a:lnTo>
                  <a:pt x="0" y="107529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528525"/>
            <a:ext cx="18288000" cy="781050"/>
          </a:xfrm>
          <a:custGeom>
            <a:avLst/>
            <a:gdLst/>
            <a:ahLst/>
            <a:cxnLst/>
            <a:rect l="l" t="t" r="r" b="b"/>
            <a:pathLst>
              <a:path w="18288000" h="781050">
                <a:moveTo>
                  <a:pt x="0" y="0"/>
                </a:moveTo>
                <a:lnTo>
                  <a:pt x="18288000" y="0"/>
                </a:lnTo>
                <a:lnTo>
                  <a:pt x="18288000" y="781050"/>
                </a:lnTo>
                <a:lnTo>
                  <a:pt x="0" y="7810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" b="-4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-38762"/>
            <a:ext cx="18288000" cy="1828800"/>
          </a:xfrm>
          <a:custGeom>
            <a:avLst/>
            <a:gdLst/>
            <a:ahLst/>
            <a:cxnLst/>
            <a:rect l="l" t="t" r="r" b="b"/>
            <a:pathLst>
              <a:path w="18288000" h="1828800">
                <a:moveTo>
                  <a:pt x="0" y="0"/>
                </a:moveTo>
                <a:lnTo>
                  <a:pt x="18288000" y="0"/>
                </a:lnTo>
                <a:lnTo>
                  <a:pt x="182880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49" b="-24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9579531"/>
            <a:ext cx="1399099" cy="707469"/>
          </a:xfrm>
          <a:custGeom>
            <a:avLst/>
            <a:gdLst/>
            <a:ahLst/>
            <a:cxnLst/>
            <a:rect l="l" t="t" r="r" b="b"/>
            <a:pathLst>
              <a:path w="1399099" h="707469">
                <a:moveTo>
                  <a:pt x="0" y="0"/>
                </a:moveTo>
                <a:lnTo>
                  <a:pt x="1399099" y="0"/>
                </a:lnTo>
                <a:lnTo>
                  <a:pt x="1399099" y="707469"/>
                </a:lnTo>
                <a:lnTo>
                  <a:pt x="0" y="7074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5062751" y="219298"/>
            <a:ext cx="2421319" cy="1312681"/>
          </a:xfrm>
          <a:custGeom>
            <a:avLst/>
            <a:gdLst/>
            <a:ahLst/>
            <a:cxnLst/>
            <a:rect l="l" t="t" r="r" b="b"/>
            <a:pathLst>
              <a:path w="2421319" h="1312681">
                <a:moveTo>
                  <a:pt x="0" y="0"/>
                </a:moveTo>
                <a:lnTo>
                  <a:pt x="2421319" y="0"/>
                </a:lnTo>
                <a:lnTo>
                  <a:pt x="2421319" y="1312681"/>
                </a:lnTo>
                <a:lnTo>
                  <a:pt x="0" y="1312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8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5081721" y="9780924"/>
            <a:ext cx="7746565" cy="34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5"/>
              </a:lnSpc>
            </a:pPr>
            <a:r>
              <a:rPr lang="en-US" sz="2700" spc="-135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EuAPS 1st Annual Meeting LNS 4/5 June 2025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4626" y="1669556"/>
            <a:ext cx="17579470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19"/>
              </a:lnSpc>
            </a:pPr>
            <a:r>
              <a:rPr lang="en-US" sz="5200" b="1" dirty="0">
                <a:solidFill>
                  <a:srgbClr val="000000"/>
                </a:solidFill>
                <a:latin typeface="Sanchez" panose="020B0604020202020204" charset="0"/>
                <a:ea typeface="Open Sans Bold"/>
                <a:cs typeface="Open Sans Bold"/>
                <a:sym typeface="Open Sans Bold"/>
              </a:rPr>
              <a:t>…even harder than my previous experiences…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638840" y="9734828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7EDD9E42-D8F2-909F-F579-2642A5E4C5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98"/>
          <a:stretch/>
        </p:blipFill>
        <p:spPr>
          <a:xfrm>
            <a:off x="1399098" y="2828320"/>
            <a:ext cx="8659301" cy="6488047"/>
          </a:xfrm>
          <a:prstGeom prst="rect">
            <a:avLst/>
          </a:prstGeom>
        </p:spPr>
      </p:pic>
      <p:pic>
        <p:nvPicPr>
          <p:cNvPr id="15" name="Immagine 14" descr="Immagine che contiene testo, libro, inchiostro, calligrafia&#10;&#10;Il contenuto generato dall'IA potrebbe non essere corretto.">
            <a:extLst>
              <a:ext uri="{FF2B5EF4-FFF2-40B4-BE49-F238E27FC236}">
                <a16:creationId xmlns:a16="http://schemas.microsoft.com/office/drawing/2014/main" id="{CC5B74F9-6C37-D88D-5DBB-46D058A1A6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3002500"/>
            <a:ext cx="6139685" cy="613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17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2756</TotalTime>
  <Words>728</Words>
  <Application>Microsoft Office PowerPoint</Application>
  <PresentationFormat>Personalizzato</PresentationFormat>
  <Paragraphs>155</Paragraphs>
  <Slides>21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9" baseType="lpstr">
      <vt:lpstr>League Spartan</vt:lpstr>
      <vt:lpstr>Calibri</vt:lpstr>
      <vt:lpstr>Titillium Web</vt:lpstr>
      <vt:lpstr>Open Sans</vt:lpstr>
      <vt:lpstr>Sanchez</vt:lpstr>
      <vt:lpstr>Arial</vt:lpstr>
      <vt:lpstr>Open Sans Bold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EuAPS Annual Meeting -LNS 4-5 June 2025</dc:title>
  <dc:creator>Claudio Bortolin</dc:creator>
  <cp:lastModifiedBy>Claudio Bortolin</cp:lastModifiedBy>
  <cp:revision>14</cp:revision>
  <dcterms:created xsi:type="dcterms:W3CDTF">2006-08-16T00:00:00Z</dcterms:created>
  <dcterms:modified xsi:type="dcterms:W3CDTF">2025-06-04T12:12:16Z</dcterms:modified>
  <dc:identifier>DAGooeHetZo</dc:identifier>
</cp:coreProperties>
</file>