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F18_E8A2C938.xml" ContentType="application/vnd.ms-powerpoint.comments+xml"/>
  <Override PartName="/ppt/comments/modernComment_F19_D612677.xml" ContentType="application/vnd.ms-powerpoint.comments+xml"/>
  <Override PartName="/ppt/comments/modernComment_F25_696E5AB0.xml" ContentType="application/vnd.ms-powerpoint.comments+xml"/>
  <Override PartName="/ppt/comments/modernComment_F29_A92C5231.xml" ContentType="application/vnd.ms-powerpoint.comments+xml"/>
  <Override PartName="/ppt/comments/modernComment_F31_192E621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72" r:id="rId2"/>
  </p:sldMasterIdLst>
  <p:notesMasterIdLst>
    <p:notesMasterId r:id="rId26"/>
  </p:notesMasterIdLst>
  <p:sldIdLst>
    <p:sldId id="3864" r:id="rId3"/>
    <p:sldId id="3863" r:id="rId4"/>
    <p:sldId id="3865" r:id="rId5"/>
    <p:sldId id="3866" r:id="rId6"/>
    <p:sldId id="3872" r:id="rId7"/>
    <p:sldId id="3875" r:id="rId8"/>
    <p:sldId id="3871" r:id="rId9"/>
    <p:sldId id="3876" r:id="rId10"/>
    <p:sldId id="3877" r:id="rId11"/>
    <p:sldId id="3878" r:id="rId12"/>
    <p:sldId id="3881" r:id="rId13"/>
    <p:sldId id="3890" r:id="rId14"/>
    <p:sldId id="3889" r:id="rId15"/>
    <p:sldId id="3888" r:id="rId16"/>
    <p:sldId id="3887" r:id="rId17"/>
    <p:sldId id="3880" r:id="rId18"/>
    <p:sldId id="3882" r:id="rId19"/>
    <p:sldId id="3883" r:id="rId20"/>
    <p:sldId id="3884" r:id="rId21"/>
    <p:sldId id="3879" r:id="rId22"/>
    <p:sldId id="3885" r:id="rId23"/>
    <p:sldId id="3868" r:id="rId24"/>
    <p:sldId id="388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4DD110-921C-B7A6-09B8-C0714D252A7D}" name="Giuseppe Cirrone" initials="" userId="S::cirrone@infn.it::f76488a7-3775-47ce-b2bd-e30bebda9fb9" providerId="AD"/>
  <p188:author id="{D179AF5C-A167-8B4B-D0AC-D5676DD8C60F}" name="Jose Juan Suarez Vargas" initials="" userId="S::jjsuarez@infn.it::db826a6d-9d62-4865-b376-08cb82f9a991" providerId="AD"/>
  <p188:author id="{0E8BD3AA-B1FC-D001-971E-9895C48B06BC}" name="ROBERTO CATALANO" initials="RC" userId="S::rcatalan@infn.it::bf13d384-f924-45b8-8ca0-d5ce8af666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B8F"/>
    <a:srgbClr val="550B47"/>
    <a:srgbClr val="FF33CC"/>
    <a:srgbClr val="2B3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E9452-48F7-87BD-87BF-B9E5A382C972}" v="57" dt="2025-06-04T07:50:56.165"/>
    <p1510:client id="{262D1C3A-FC99-BA2F-FAF1-C1D1975A1101}" v="6" dt="2025-06-04T10:56:11.525"/>
    <p1510:client id="{3CD21B5F-06E6-0B79-429D-8196B0B2F78C}" v="6" dt="2025-06-03T14:26:36.582"/>
    <p1510:client id="{7479132D-FF35-E842-3EE3-E7B43B62B753}" v="1" dt="2025-06-04T09:59:37.036"/>
    <p1510:client id="{7FEF9CD4-1E5F-DDF7-B9A1-FA5390BC9528}" v="1" dt="2025-06-03T18:30:25.317"/>
    <p1510:client id="{8A244918-A3EB-4552-FE57-26E51FE45FE2}" v="50" dt="2025-06-04T10:22:08.084"/>
    <p1510:client id="{A9CFECD0-6D1C-D646-9F14-2DF6EE6193EA}" v="753" dt="2025-06-04T15:21:24.877"/>
    <p1510:client id="{C7EAE585-A1B2-4F2C-B78A-6D24B02D6B59}" v="511" dt="2025-06-04T11:16:02.7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2"/>
    <p:restoredTop sz="94681"/>
  </p:normalViewPr>
  <p:slideViewPr>
    <p:cSldViewPr snapToGrid="0">
      <p:cViewPr varScale="1">
        <p:scale>
          <a:sx n="86" d="100"/>
          <a:sy n="86" d="100"/>
        </p:scale>
        <p:origin x="216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F18_E8A2C93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6BCBF7-7C6C-4B7C-B10F-4552851EF478}" authorId="{0E8BD3AA-B1FC-D001-971E-9895C48B06BC}" created="2025-05-30T12:52:30.329" startDate="2025-05-30T12:52:30.329" dueDate="2025-05-30T12:52:30.329" assignedTo="{734DD110-921C-B7A6-09B8-C0714D252A7D}" title="@Giuseppe Cirrone Altri?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02982456" sldId="3864"/>
      <ac:spMk id="8" creationId="{77E18564-7597-1D40-90A0-9E424750A991}"/>
      <ac:txMk cp="0" len="158">
        <ac:context len="159" hash="1505442311"/>
      </ac:txMk>
    </ac:txMkLst>
    <p188:pos x="2577352" y="1131794"/>
    <p188:replyLst>
      <p188:reply id="{8550D4A9-2450-2643-9036-E7E2EAC9FF61}" authorId="{734DD110-921C-B7A6-09B8-C0714D252A7D}" created="2025-05-31T12:54:41.843">
        <p188:txBody>
          <a:bodyPr/>
          <a:lstStyle/>
          <a:p>
            <a:r>
              <a:rPr lang="en-IT"/>
              <a:t>questi non sono tutti i partecipanti alla riunione?</a:t>
            </a:r>
          </a:p>
        </p188:txBody>
      </p188:reply>
    </p188:replyLst>
    <p188:txBody>
      <a:bodyPr/>
      <a:lstStyle/>
      <a:p>
        <a:r>
          <a:rPr lang="it-IT"/>
          <a:t>[@Giuseppe Cirrone] Altri?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5-30T12:52:30.329" id="{7DF5F539-37FA-443F-B345-E141A5CA3DA7}">
              <p228:atrbtn authorId="{0E8BD3AA-B1FC-D001-971E-9895C48B06BC}"/>
              <p228:anchr>
                <p228:comment id="{126BCBF7-7C6C-4B7C-B10F-4552851EF478}"/>
              </p228:anchr>
              <p228:add/>
            </p228:event>
            <p228:event time="2025-05-30T12:52:30.329" id="{97144EE6-F4A5-43DC-BBEA-B25415A290E6}">
              <p228:atrbtn authorId="{0E8BD3AA-B1FC-D001-971E-9895C48B06BC}"/>
              <p228:anchr>
                <p228:comment id="{126BCBF7-7C6C-4B7C-B10F-4552851EF478}"/>
              </p228:anchr>
              <p228:asgn authorId="{734DD110-921C-B7A6-09B8-C0714D252A7D}"/>
            </p228:event>
            <p228:event time="2025-05-30T12:52:30.329" id="{09AE7E88-EFA7-4DB1-9F2F-D5FD7030EAEF}">
              <p228:atrbtn authorId="{0E8BD3AA-B1FC-D001-971E-9895C48B06BC}"/>
              <p228:anchr>
                <p228:comment id="{126BCBF7-7C6C-4B7C-B10F-4552851EF478}"/>
              </p228:anchr>
              <p228:title val="@Giuseppe Cirrone Altri?"/>
            </p228:event>
            <p228:event time="2025-05-30T12:52:30.329" id="{9F5D2016-B246-4066-9F11-C602C90BECCD}">
              <p228:atrbtn authorId="{0E8BD3AA-B1FC-D001-971E-9895C48B06BC}"/>
              <p228:anchr>
                <p228:comment id="{126BCBF7-7C6C-4B7C-B10F-4552851EF478}"/>
              </p228:anchr>
              <p228:date stDt="2025-05-30T12:52:30.329" endDt="2025-05-30T12:52:30.329"/>
            </p228:event>
          </p228:history>
        </p228:taskDetails>
      </p:ext>
    </p188:extLst>
  </p188:cm>
</p188:cmLst>
</file>

<file path=ppt/comments/modernComment_F19_D6126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17C3B55-C9B3-4A49-B83D-745FDAE096A3}" authorId="{D179AF5C-A167-8B4B-D0AC-D5676DD8C60F}" created="2025-06-04T11:16:02.699" startDate="2025-06-04T11:16:02.699" dueDate="2025-06-04T11:16:02.699" assignedTo="{0E8BD3AA-B1FC-D001-971E-9895C48B06BC}" title="@ROBERTO CATALANO Su queste tasks più meno dove ci siamo, per esempio quanti paghi abbiamo già fatto a Thales? Anche per la infrastructure">
    <pc:sldMkLst xmlns:pc="http://schemas.microsoft.com/office/powerpoint/2013/main/command">
      <pc:docMk/>
      <pc:sldMk cId="224470647" sldId="3865"/>
    </pc:sldMkLst>
    <p188:txBody>
      <a:bodyPr/>
      <a:lstStyle/>
      <a:p>
        <a:r>
          <a:rPr lang="en-US"/>
          <a:t>[@ROBERTO CATALANO] Su queste tasks più meno dove ci siamo, per esempio quanti paghi abbiamo già fatto a Thales? Anche per la infrastructure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6-04T11:16:02.699" id="{1FEEC76D-6509-412A-B9F8-7E4CD5C5E0C4}">
              <p228:atrbtn authorId="{D179AF5C-A167-8B4B-D0AC-D5676DD8C60F}"/>
              <p228:anchr>
                <p228:comment id="{117C3B55-C9B3-4A49-B83D-745FDAE096A3}"/>
              </p228:anchr>
              <p228:add/>
            </p228:event>
            <p228:event time="2025-06-04T11:16:02.699" id="{1060639D-1D3E-46CA-91AD-13A5F607DFB4}">
              <p228:atrbtn authorId="{D179AF5C-A167-8B4B-D0AC-D5676DD8C60F}"/>
              <p228:anchr>
                <p228:comment id="{117C3B55-C9B3-4A49-B83D-745FDAE096A3}"/>
              </p228:anchr>
              <p228:asgn authorId="{0E8BD3AA-B1FC-D001-971E-9895C48B06BC}"/>
            </p228:event>
            <p228:event time="2025-06-04T11:16:02.699" id="{3C84F357-F917-4624-AAD3-18D9F1D08A97}">
              <p228:atrbtn authorId="{D179AF5C-A167-8B4B-D0AC-D5676DD8C60F}"/>
              <p228:anchr>
                <p228:comment id="{117C3B55-C9B3-4A49-B83D-745FDAE096A3}"/>
              </p228:anchr>
              <p228:title val="@ROBERTO CATALANO Su queste tasks più meno dove ci siamo, per esempio quanti paghi abbiamo già fatto a Thales? Anche per la infrastructure"/>
            </p228:event>
            <p228:event time="2025-06-04T11:16:02.699" id="{7B42F3C1-8B0B-4D92-AEFA-47278299C7A0}">
              <p228:atrbtn authorId="{D179AF5C-A167-8B4B-D0AC-D5676DD8C60F}"/>
              <p228:anchr>
                <p228:comment id="{117C3B55-C9B3-4A49-B83D-745FDAE096A3}"/>
              </p228:anchr>
              <p228:date stDt="2025-06-04T11:16:02.699" endDt="2025-06-04T11:16:02.699"/>
            </p228:event>
          </p228:history>
        </p228:taskDetails>
      </p:ext>
    </p188:extLst>
  </p188:cm>
</p188:cmLst>
</file>

<file path=ppt/comments/modernComment_F25_696E5A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863BCD-3A48-403B-8646-3EC703E1E674}" authorId="{D179AF5C-A167-8B4B-D0AC-D5676DD8C60F}" created="2025-06-04T10:31:57.04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68839856" sldId="3877"/>
      <ac:spMk id="4" creationId="{8D6A9B30-3C8E-908F-5818-DF3168667164}"/>
    </ac:deMkLst>
    <p188:replyLst>
      <p188:reply id="{89418569-28A8-4C97-AC5D-5D9D29326542}" authorId="{734DD110-921C-B7A6-09B8-C0714D252A7D}" created="2025-06-04T10:52:51.403">
        <p188:txBody>
          <a:bodyPr/>
          <a:lstStyle/>
          <a:p>
            <a:r>
              <a:rPr lang="en-US"/>
              <a:t>si nel senso che è quasi pronta possiamo mettere giugno</a:t>
            </a:r>
          </a:p>
        </p188:txBody>
      </p188:reply>
    </p188:replyLst>
    <p188:txBody>
      <a:bodyPr/>
      <a:lstStyle/>
      <a:p>
        <a:r>
          <a:rPr lang="en-US"/>
          <a:t>[@Giuseppe Cirrone] May 2025 è la consegna dell’Optical lab e control room?</a:t>
        </a:r>
      </a:p>
    </p188:txBody>
  </p188:cm>
</p188:cmLst>
</file>

<file path=ppt/comments/modernComment_F29_A92C52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99BA6AD-51D1-F142-B759-6FFCE834BA1B}" authorId="{734DD110-921C-B7A6-09B8-C0714D252A7D}" status="resolved" created="2025-06-02T18:27:23.882" startDate="2025-06-02T18:27:23.882" dueDate="2025-06-02T18:27:23.882" assignedTo="{D179AF5C-A167-8B4B-D0AC-D5676DD8C60F}" complete="100000" title="@Jose Juan Suarez Vargas check and modify this slide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38254129" sldId="3881"/>
      <ac:picMk id="8" creationId="{611BD301-A165-A3CC-E1A5-C14CB17D6A00}"/>
    </ac:deMkLst>
    <p188:txBody>
      <a:bodyPr/>
      <a:lstStyle/>
      <a:p>
        <a:r>
          <a:rPr lang="en-IT"/>
          <a:t>[@Jose Juan Suarez Vargas] check and modify this slide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6-02T18:27:23.882" id="{0BF95482-E84D-2541-8F8C-5906BAC5128E}">
              <p228:atrbtn authorId="{734DD110-921C-B7A6-09B8-C0714D252A7D}"/>
              <p228:anchr>
                <p228:comment id="{699BA6AD-51D1-F142-B759-6FFCE834BA1B}"/>
              </p228:anchr>
              <p228:add/>
            </p228:event>
            <p228:event time="2025-06-02T18:27:23.882" id="{68B6866D-17D0-884F-A2B4-98A550B130BF}">
              <p228:atrbtn authorId="{734DD110-921C-B7A6-09B8-C0714D252A7D}"/>
              <p228:anchr>
                <p228:comment id="{699BA6AD-51D1-F142-B759-6FFCE834BA1B}"/>
              </p228:anchr>
              <p228:asgn authorId="{D179AF5C-A167-8B4B-D0AC-D5676DD8C60F}"/>
            </p228:event>
            <p228:event time="2025-06-02T18:27:23.882" id="{F50D4C5F-D524-7144-860B-ED6551562A45}">
              <p228:atrbtn authorId="{734DD110-921C-B7A6-09B8-C0714D252A7D}"/>
              <p228:anchr>
                <p228:comment id="{699BA6AD-51D1-F142-B759-6FFCE834BA1B}"/>
              </p228:anchr>
              <p228:title val="@Jose Juan Suarez Vargas check and modify this slide"/>
            </p228:event>
            <p228:event time="2025-06-02T18:27:23.882" id="{C074EDBC-11BD-024B-9335-3C1982CC2956}">
              <p228:atrbtn authorId="{734DD110-921C-B7A6-09B8-C0714D252A7D}"/>
              <p228:anchr>
                <p228:comment id="{699BA6AD-51D1-F142-B759-6FFCE834BA1B}"/>
              </p228:anchr>
              <p228:date stDt="2025-06-02T18:27:23.882" endDt="2025-06-02T18:27:23.882"/>
            </p228:event>
            <p228:event time="2025-06-04T08:21:39.714" id="{83E675B9-59E5-489C-8F02-D11D49EF6D05}">
              <p228:atrbtn authorId="{D179AF5C-A167-8B4B-D0AC-D5676DD8C60F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F31_192E621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A145F9-D9A5-46F0-9365-66930295BC1C}" authorId="{D179AF5C-A167-8B4B-D0AC-D5676DD8C60F}" created="2025-06-04T08:22:58.132" startDate="2025-06-04T08:22:58.132" dueDate="2025-06-04T08:22:58.132" assignedTo="{734DD110-921C-B7A6-09B8-C0714D252A7D}" title="@Giuseppe Cirrone La densità del plasma generato con l’Astrella è la stesa che con il Thales?">
    <pc:sldMkLst xmlns:pc="http://schemas.microsoft.com/office/powerpoint/2013/main/command">
      <pc:docMk/>
      <pc:sldMk cId="422470160" sldId="3889"/>
    </pc:sldMkLst>
    <p188:replyLst>
      <p188:reply id="{CB0F07C2-FF7C-43EC-B601-2A7CC81DC4B5}" authorId="{734DD110-921C-B7A6-09B8-C0714D252A7D}" created="2025-06-04T09:59:37.036">
        <p188:txBody>
          <a:bodyPr/>
          <a:lstStyle/>
          <a:p>
            <a:r>
              <a:rPr lang="en-US"/>
              <a:t>non penso ....</a:t>
            </a:r>
          </a:p>
        </p188:txBody>
      </p188:reply>
    </p188:replyLst>
    <p188:txBody>
      <a:bodyPr/>
      <a:lstStyle/>
      <a:p>
        <a:r>
          <a:rPr lang="en-US"/>
          <a:t>[@Giuseppe Cirrone]  La densità del plasma generato con l’Astrella è la stesa che con il Thales?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6-04T08:22:58.132" id="{049328CD-645F-4BCF-8F87-2DB31A7E5A22}">
              <p228:atrbtn authorId="{D179AF5C-A167-8B4B-D0AC-D5676DD8C60F}"/>
              <p228:anchr>
                <p228:comment id="{D9A145F9-D9A5-46F0-9365-66930295BC1C}"/>
              </p228:anchr>
              <p228:add/>
            </p228:event>
            <p228:event time="2025-06-04T08:22:58.132" id="{11E9F977-57DF-47A8-B30D-A6F59CBE2534}">
              <p228:atrbtn authorId="{D179AF5C-A167-8B4B-D0AC-D5676DD8C60F}"/>
              <p228:anchr>
                <p228:comment id="{D9A145F9-D9A5-46F0-9365-66930295BC1C}"/>
              </p228:anchr>
              <p228:asgn authorId="{734DD110-921C-B7A6-09B8-C0714D252A7D}"/>
            </p228:event>
            <p228:event time="2025-06-04T08:22:58.132" id="{6E11AA9C-F8C6-4E2F-BF14-04B07ACD9692}">
              <p228:atrbtn authorId="{D179AF5C-A167-8B4B-D0AC-D5676DD8C60F}"/>
              <p228:anchr>
                <p228:comment id="{D9A145F9-D9A5-46F0-9365-66930295BC1C}"/>
              </p228:anchr>
              <p228:title val="@Giuseppe Cirrone La densità del plasma generato con l’Astrella è la stesa che con il Thales?"/>
            </p228:event>
            <p228:event time="2025-06-04T08:22:58.132" id="{C541DBB4-E4C4-4B8D-8C7C-5CFEC720360F}">
              <p228:atrbtn authorId="{D179AF5C-A167-8B4B-D0AC-D5676DD8C60F}"/>
              <p228:anchr>
                <p228:comment id="{D9A145F9-D9A5-46F0-9365-66930295BC1C}"/>
              </p228:anchr>
              <p228:date stDt="2025-06-04T08:22:58.132" endDt="2025-06-04T08:22:58.132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A2AFB-8532-4C76-98CE-23C921737FB9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DA0E2-59ED-4222-B94D-137B7A27F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5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B000E7-4207-12B4-F83E-BB9A78780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3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22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962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939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5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0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45960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1772825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  <a:ea typeface="Open Sans Semibold" panose="020B0706030804020204"/>
                <a:cs typeface="Open Sans Semibold" panose="020B0706030804020204"/>
              </a:defRPr>
            </a:lvl1pPr>
          </a:lstStyle>
          <a:p>
            <a:r>
              <a:rPr lang="it-IT"/>
              <a:t>WG2 </a:t>
            </a:r>
            <a:r>
              <a:rPr lang="it-IT" err="1"/>
              <a:t>Betatron</a:t>
            </a:r>
            <a:r>
              <a:rPr lang="it-IT"/>
              <a:t> source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73016"/>
            <a:ext cx="8534400" cy="1106754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Alessandro Cianchi on </a:t>
            </a:r>
            <a:r>
              <a:rPr lang="it-IT" err="1"/>
              <a:t>behalf</a:t>
            </a:r>
            <a:r>
              <a:rPr lang="it-IT"/>
              <a:t> of </a:t>
            </a:r>
            <a:r>
              <a:rPr lang="it-IT" err="1"/>
              <a:t>EuAPS</a:t>
            </a:r>
            <a:r>
              <a:rPr lang="it-IT"/>
              <a:t> WG2</a:t>
            </a:r>
          </a:p>
          <a:p>
            <a:r>
              <a:rPr lang="it-IT"/>
              <a:t>University of Rome Tor Vergata &amp; INFN</a:t>
            </a:r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835377" y="4679770"/>
            <a:ext cx="8534400" cy="4774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Google Shape;715;p76">
            <a:extLst>
              <a:ext uri="{FF2B5EF4-FFF2-40B4-BE49-F238E27FC236}">
                <a16:creationId xmlns:a16="http://schemas.microsoft.com/office/drawing/2014/main" id="{3731A6A0-32F4-1C32-AB82-A9488BD2D3F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490267" y="330992"/>
            <a:ext cx="1371600" cy="49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6;p76">
            <a:extLst>
              <a:ext uri="{FF2B5EF4-FFF2-40B4-BE49-F238E27FC236}">
                <a16:creationId xmlns:a16="http://schemas.microsoft.com/office/drawing/2014/main" id="{C3C3E37C-9875-0B12-611B-E08570E5FF8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807013" y="322370"/>
            <a:ext cx="13716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27;p76">
            <a:extLst>
              <a:ext uri="{FF2B5EF4-FFF2-40B4-BE49-F238E27FC236}">
                <a16:creationId xmlns:a16="http://schemas.microsoft.com/office/drawing/2014/main" id="{42AF5FCE-1852-C064-2161-D45D808ABFD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661130" y="1027451"/>
            <a:ext cx="2236207" cy="369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4">
            <a:extLst>
              <a:ext uri="{FF2B5EF4-FFF2-40B4-BE49-F238E27FC236}">
                <a16:creationId xmlns:a16="http://schemas.microsoft.com/office/drawing/2014/main" id="{0A76A068-06BF-F7EA-3537-4BD96C4239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828800" y="112714"/>
            <a:ext cx="3572933" cy="1495425"/>
            <a:chOff x="864" y="71"/>
            <a:chExt cx="1688" cy="942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2DF773DF-FD89-E4A0-DEE2-6CE31F56F04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64" y="71"/>
              <a:ext cx="1688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1254D944-3050-2134-0C6F-F865919F013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1"/>
              <a:ext cx="1689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2015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3493993" y="282377"/>
            <a:ext cx="8298519" cy="469731"/>
          </a:xfrm>
          <a:prstGeom prst="rect">
            <a:avLst/>
          </a:prstGeom>
          <a:solidFill>
            <a:srgbClr val="2B398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8" y="6349997"/>
            <a:ext cx="7680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35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6" y="6365389"/>
            <a:ext cx="13441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35A18BB-353F-9CBD-96AA-60E1FF2E7ED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85751" y="107951"/>
            <a:ext cx="2755900" cy="1154113"/>
            <a:chOff x="135" y="68"/>
            <a:chExt cx="1302" cy="727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37CC2EC-94A2-1A87-7F0C-44474A7DACD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35" y="68"/>
              <a:ext cx="1302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BF201FA6-FE4C-C1BB-B9F9-2DF0CC059B0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" y="68"/>
              <a:ext cx="1303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96223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96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6/4/25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45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347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168341" y="26836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203200" y="6400806"/>
            <a:ext cx="11582400" cy="2539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 </a:t>
            </a:r>
            <a:r>
              <a:rPr lang="en-US" sz="1050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New challenges in emittance measurements</a:t>
            </a:r>
            <a:r>
              <a:rPr lang="en-US" sz="1050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SIF – Pisa 2014</a:t>
            </a: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43339" y="53752"/>
            <a:ext cx="10972800" cy="9269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5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0D01B9-98A4-9D3B-A128-6BDDA26E4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5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8" y="83790"/>
            <a:ext cx="1894855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85" y="116641"/>
            <a:ext cx="906475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407885" y="507100"/>
            <a:ext cx="144875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5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3345"/>
            <a:ext cx="12192000" cy="401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98" y="-171400"/>
            <a:ext cx="6756281" cy="1143000"/>
          </a:xfrm>
        </p:spPr>
        <p:txBody>
          <a:bodyPr>
            <a:normAutofit/>
          </a:bodyPr>
          <a:lstStyle>
            <a:lvl1pPr algn="ctr">
              <a:defRPr sz="2625"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6912"/>
            <a:ext cx="10972800" cy="5485058"/>
          </a:xfrm>
        </p:spPr>
        <p:txBody>
          <a:bodyPr/>
          <a:lstStyle>
            <a:lvl1pPr>
              <a:defRPr>
                <a:latin typeface="Helvetica Neue Light"/>
              </a:defRPr>
            </a:lvl1pPr>
            <a:lvl2pPr>
              <a:defRPr>
                <a:latin typeface="Helvetica Neue Light"/>
              </a:defRPr>
            </a:lvl2pPr>
            <a:lvl3pPr>
              <a:defRPr>
                <a:latin typeface="Helvetica Neue Light"/>
              </a:defRPr>
            </a:lvl3pPr>
            <a:lvl4pPr>
              <a:defRPr>
                <a:latin typeface="Helvetica Neue Light"/>
              </a:defRPr>
            </a:lvl4pPr>
            <a:lvl5pPr>
              <a:defRPr>
                <a:latin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93095" y="6473665"/>
            <a:ext cx="7433308" cy="365125"/>
          </a:xfrm>
        </p:spPr>
        <p:txBody>
          <a:bodyPr/>
          <a:lstStyle>
            <a:lvl1pPr algn="l">
              <a:defRPr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GB" err="1"/>
              <a:t>EuPRAXIA</a:t>
            </a:r>
            <a:r>
              <a:rPr lang="en-GB"/>
              <a:t> Yearly Meeting Lisbon 2017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468580"/>
            <a:ext cx="28448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37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/>
          <a:stretch/>
        </p:blipFill>
        <p:spPr>
          <a:xfrm>
            <a:off x="-6688" y="3096"/>
            <a:ext cx="12198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132867"/>
            <a:ext cx="8832981" cy="932745"/>
          </a:xfrm>
        </p:spPr>
        <p:txBody>
          <a:bodyPr>
            <a:normAutofit/>
          </a:bodyPr>
          <a:lstStyle>
            <a:lvl1pPr algn="l">
              <a:defRPr sz="1575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7651" y="3180172"/>
            <a:ext cx="8832980" cy="464863"/>
          </a:xfrm>
        </p:spPr>
        <p:txBody>
          <a:bodyPr>
            <a:normAutofit/>
          </a:bodyPr>
          <a:lstStyle>
            <a:lvl1pPr marL="0" indent="0" algn="l">
              <a:buNone/>
              <a:defRPr sz="788" baseline="0">
                <a:solidFill>
                  <a:srgbClr val="FFC000"/>
                </a:solidFill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author / institute</a:t>
            </a:r>
            <a:r>
              <a:rPr lang="en-GB"/>
              <a:t> and occasion</a:t>
            </a:r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27387" y="182238"/>
            <a:ext cx="3416895" cy="10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238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238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238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238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238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203331" y="6439399"/>
            <a:ext cx="4412623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45" y="295559"/>
            <a:ext cx="3717535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5" y="6453046"/>
            <a:ext cx="629480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335360" y="5229198"/>
            <a:ext cx="5376597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712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892975" y="312549"/>
            <a:ext cx="10406063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875"/>
              <a:t>Body Level One</a:t>
            </a:r>
          </a:p>
          <a:p>
            <a:pPr lvl="1">
              <a:defRPr sz="1800"/>
            </a:pPr>
            <a:r>
              <a:rPr sz="1875"/>
              <a:t>Body Level Two</a:t>
            </a:r>
          </a:p>
          <a:p>
            <a:pPr lvl="2">
              <a:defRPr sz="1800"/>
            </a:pPr>
            <a:r>
              <a:rPr sz="1875"/>
              <a:t>Body Level Three</a:t>
            </a:r>
          </a:p>
          <a:p>
            <a:pPr lvl="3">
              <a:defRPr sz="1800"/>
            </a:pPr>
            <a:r>
              <a:rPr sz="1875"/>
              <a:t>Body Level Four</a:t>
            </a:r>
          </a:p>
          <a:p>
            <a:pPr lvl="4">
              <a:defRPr sz="1800"/>
            </a:pPr>
            <a:r>
              <a:rPr sz="1875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6408702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7941648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9041981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1436105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69023314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9280193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23362364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1763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65160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5945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0759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64722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27900185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5601381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76378485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315756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188043102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84520214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32459047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23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8400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66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1438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8008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6618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E02D7F-D305-1A25-E550-CE108B0614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39" y="62737"/>
            <a:ext cx="1572931" cy="8648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AE9434-113A-1FB8-6529-223D44E88F9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2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1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ctr" defTabSz="685783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F18_E8A2C938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microsoft.com/office/2018/10/relationships/comments" Target="../comments/modernComment_F29_A92C52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18/10/relationships/comments" Target="../comments/modernComment_F31_192E62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8/10/relationships/comments" Target="../comments/modernComment_F19_D61267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microsoft.com/office/2018/10/relationships/comments" Target="../comments/modernComment_F25_696E5AB0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C5A9-C044-EDF5-1D94-8D9B3DB77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582" y="1187518"/>
            <a:ext cx="3795445" cy="1274071"/>
          </a:xfrm>
        </p:spPr>
        <p:txBody>
          <a:bodyPr/>
          <a:lstStyle/>
          <a:p>
            <a:r>
              <a:rPr lang="en-IT"/>
              <a:t>WP3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F1C65-3F22-4A03-3B98-E2680FA7D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582" y="2461589"/>
            <a:ext cx="3795445" cy="873729"/>
          </a:xfrm>
        </p:spPr>
        <p:txBody>
          <a:bodyPr/>
          <a:lstStyle/>
          <a:p>
            <a:r>
              <a:rPr lang="en-IT"/>
              <a:t>High power laser beam line</a:t>
            </a:r>
          </a:p>
        </p:txBody>
      </p:sp>
      <p:pic>
        <p:nvPicPr>
          <p:cNvPr id="7" name="Picture Placeholder 6" descr="A diagram of a building&#10;&#10;AI-generated content may be incorrect.">
            <a:extLst>
              <a:ext uri="{FF2B5EF4-FFF2-40B4-BE49-F238E27FC236}">
                <a16:creationId xmlns:a16="http://schemas.microsoft.com/office/drawing/2014/main" id="{2BECDB2B-6802-94CD-C2B3-54D3C4C7D18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3" b="6663"/>
          <a:stretch>
            <a:fillRect/>
          </a:stretch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1BAC13-A970-2B15-7FE8-05FF5E14E4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3582" y="5861050"/>
            <a:ext cx="3795444" cy="482600"/>
          </a:xfrm>
        </p:spPr>
        <p:txBody>
          <a:bodyPr/>
          <a:lstStyle/>
          <a:p>
            <a:r>
              <a:rPr lang="en-IT"/>
              <a:t>June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E18564-7597-1D40-90A0-9E424750A991}"/>
              </a:ext>
            </a:extLst>
          </p:cNvPr>
          <p:cNvSpPr txBox="1"/>
          <p:nvPr/>
        </p:nvSpPr>
        <p:spPr>
          <a:xfrm>
            <a:off x="416052" y="3089646"/>
            <a:ext cx="397230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T" u="sng"/>
              <a:t>J. Suarez-Vargas</a:t>
            </a:r>
            <a:r>
              <a:rPr lang="en-IT"/>
              <a:t>, C. Altana, S. </a:t>
            </a:r>
            <a:r>
              <a:rPr lang="en-IT" err="1"/>
              <a:t>Arjmand</a:t>
            </a:r>
            <a:r>
              <a:rPr lang="en-IT"/>
              <a:t>, D. Bonanno, A. Caruso, R. Catalano, </a:t>
            </a:r>
            <a:endParaRPr lang="it-IT"/>
          </a:p>
          <a:p>
            <a:r>
              <a:rPr lang="en-IT"/>
              <a:t>G. Cuttone, D. Oliva, A. Pappalardo, </a:t>
            </a:r>
            <a:endParaRPr lang="it-IT"/>
          </a:p>
          <a:p>
            <a:r>
              <a:rPr lang="en-IT"/>
              <a:t>G. </a:t>
            </a:r>
            <a:r>
              <a:rPr lang="en-IT" err="1"/>
              <a:t>Petringa</a:t>
            </a:r>
            <a:r>
              <a:rPr lang="en-IT"/>
              <a:t>, S. Tudisco and G.A.P. </a:t>
            </a:r>
            <a:r>
              <a:rPr lang="en-IT" err="1"/>
              <a:t>Cirrone</a:t>
            </a:r>
            <a:endParaRPr lang="it-IT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64C81-4878-EB9F-516F-55E0AACDA775}"/>
              </a:ext>
            </a:extLst>
          </p:cNvPr>
          <p:cNvSpPr txBox="1"/>
          <p:nvPr/>
        </p:nvSpPr>
        <p:spPr>
          <a:xfrm>
            <a:off x="416052" y="4539916"/>
            <a:ext cx="3081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Technical Division</a:t>
            </a:r>
          </a:p>
          <a:p>
            <a:r>
              <a:rPr lang="en-GB"/>
              <a:t>R</a:t>
            </a:r>
            <a:r>
              <a:rPr lang="en-IT"/>
              <a:t>esearch Division</a:t>
            </a:r>
          </a:p>
          <a:p>
            <a:r>
              <a:rPr lang="en-IT"/>
              <a:t>Accelerator Division </a:t>
            </a:r>
          </a:p>
        </p:txBody>
      </p:sp>
    </p:spTree>
    <p:extLst>
      <p:ext uri="{BB962C8B-B14F-4D97-AF65-F5344CB8AC3E}">
        <p14:creationId xmlns:p14="http://schemas.microsoft.com/office/powerpoint/2010/main" val="39029824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red and black machine&#10;&#10;AI-generated content may be incorrect.">
            <a:extLst>
              <a:ext uri="{FF2B5EF4-FFF2-40B4-BE49-F238E27FC236}">
                <a16:creationId xmlns:a16="http://schemas.microsoft.com/office/drawing/2014/main" id="{B7BDF73D-E8F3-D92A-ED32-B909B250D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11707" r="2833"/>
          <a:stretch/>
        </p:blipFill>
        <p:spPr>
          <a:xfrm>
            <a:off x="6036370" y="2880360"/>
            <a:ext cx="6146911" cy="3285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7275AC-D8EB-AB79-0D4F-18F198CDBBF4}"/>
              </a:ext>
            </a:extLst>
          </p:cNvPr>
          <p:cNvSpPr txBox="1"/>
          <p:nvPr/>
        </p:nvSpPr>
        <p:spPr>
          <a:xfrm>
            <a:off x="4246777" y="1254760"/>
            <a:ext cx="635104" cy="49244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GB" sz="2600" noProof="0">
                <a:solidFill>
                  <a:schemeClr val="bg1"/>
                </a:solidFill>
              </a:rPr>
              <a:t>L1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AFE1B5-E6E2-6655-31A7-85CCD6F9406F}"/>
              </a:ext>
            </a:extLst>
          </p:cNvPr>
          <p:cNvSpPr txBox="1"/>
          <p:nvPr/>
        </p:nvSpPr>
        <p:spPr>
          <a:xfrm>
            <a:off x="8234339" y="1962602"/>
            <a:ext cx="33153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noProof="0">
                <a:latin typeface="Avenir Light" panose="020B0402020203020204" pitchFamily="34" charset="77"/>
              </a:rPr>
              <a:t>Quark 320 system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84374E5F-9AF1-65A1-0B0E-C2888BDA0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10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 descr="A blue and white logo&#10;&#10;AI-generated content may be incorrect.">
            <a:extLst>
              <a:ext uri="{FF2B5EF4-FFF2-40B4-BE49-F238E27FC236}">
                <a16:creationId xmlns:a16="http://schemas.microsoft.com/office/drawing/2014/main" id="{57AA23D2-D14D-5F31-8E28-19B906F2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339" y="1254760"/>
            <a:ext cx="3343941" cy="7078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6F6A03-3C7C-3281-992C-02456E82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23" y="1323822"/>
            <a:ext cx="4596220" cy="780114"/>
          </a:xfrm>
        </p:spPr>
        <p:txBody>
          <a:bodyPr/>
          <a:lstStyle/>
          <a:p>
            <a:r>
              <a:rPr lang="en-US"/>
              <a:t>Main facility Laser: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1-2">
                <a:extLst>
                  <a:ext uri="{FF2B5EF4-FFF2-40B4-BE49-F238E27FC236}">
                    <a16:creationId xmlns:a16="http://schemas.microsoft.com/office/drawing/2014/main" id="{1C1F4AC5-DDBD-08F4-5052-0953C4CB751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13969158"/>
                  </p:ext>
                </p:extLst>
              </p:nvPr>
            </p:nvGraphicFramePr>
            <p:xfrm>
              <a:off x="265813" y="1842976"/>
              <a:ext cx="5771843" cy="4725187"/>
            </p:xfrm>
            <a:graphic>
              <a:graphicData uri="http://schemas.openxmlformats.org/drawingml/2006/table">
                <a:tbl>
                  <a:tblPr bandRow="1">
                    <a:tableStyleId>{9D7B26C5-4107-4FEC-AEDC-1716B250A1EF}</a:tableStyleId>
                  </a:tblPr>
                  <a:tblGrid>
                    <a:gridCol w="131709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17090">
                      <a:extLst>
                        <a:ext uri="{9D8B030D-6E8A-4147-A177-3AD203B41FA5}">
                          <a16:colId xmlns:a16="http://schemas.microsoft.com/office/drawing/2014/main" val="2061480525"/>
                        </a:ext>
                      </a:extLst>
                    </a:gridCol>
                    <a:gridCol w="313766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09827">
                    <a:tc gridSpan="2"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Power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45 – 320 TW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9827">
                    <a:tc gridSpan="2"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Laser wavelength</a:t>
                          </a: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860 nm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319398416"/>
                      </a:ext>
                    </a:extLst>
                  </a:tr>
                  <a:tr h="702561">
                    <a:tc gridSpan="2"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Energy per Pulse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1.5 – 8 J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09827">
                    <a:tc gridSpan="2"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Pulse Duration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23 – 25 fs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38691">
                    <a:tc gridSpan="2">
                      <a:txBody>
                        <a:bodyPr/>
                        <a:lstStyle/>
                        <a:p>
                          <a:pPr marL="0" marR="0" indent="0" algn="l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Intensity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defRPr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18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2000" b="0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–</a:t>
                          </a:r>
                          <a14:m>
                            <m:oMath xmlns:m="http://schemas.openxmlformats.org/officeDocument/2006/math">
                              <m:r>
                                <a:rPr lang="en-GB" sz="2000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2000" b="0" i="0" baseline="31999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20</m:t>
                                  </m:r>
                                </m:sup>
                              </m:sSup>
                              <m:r>
                                <a:rPr lang="en-GB" sz="2000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W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2000" b="0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000" b="0" i="0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  <m:t>cm</m:t>
                                      </m:r>
                                    </m:e>
                                    <m:sup>
                                      <m:r>
                                        <a:rPr lang="en-GB" sz="2000" b="0" i="0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n-GB" sz="2000" b="0" i="0" baseline="31999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09827">
                    <a:tc gridSpan="2"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Repetition Rate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2.5 &amp; 10 Hz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09827">
                    <a:tc gridSpan="2"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Plasma Density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17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2000" b="0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–</a:t>
                          </a:r>
                          <a14:m>
                            <m:oMath xmlns:m="http://schemas.openxmlformats.org/officeDocument/2006/math">
                              <m:r>
                                <a:rPr lang="en-GB" sz="2000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19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2000" b="0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2000" b="0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</a:t>
                          </a:r>
                          <a:endParaRPr lang="en-GB" sz="2000" b="0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2666607740"/>
                      </a:ext>
                    </a:extLst>
                  </a:tr>
                  <a:tr h="702561"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Strehl Ratio</a:t>
                          </a: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&gt;80% with Def. Mirror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6782572"/>
                      </a:ext>
                    </a:extLst>
                  </a:tr>
                  <a:tr h="567651">
                    <a:tc gridSpan="2"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8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Contrast</a:t>
                          </a: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10^8 (ns)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328414987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1-2">
                <a:extLst>
                  <a:ext uri="{FF2B5EF4-FFF2-40B4-BE49-F238E27FC236}">
                    <a16:creationId xmlns:a16="http://schemas.microsoft.com/office/drawing/2014/main" id="{1C1F4AC5-DDBD-08F4-5052-0953C4CB751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13969158"/>
                  </p:ext>
                </p:extLst>
              </p:nvPr>
            </p:nvGraphicFramePr>
            <p:xfrm>
              <a:off x="265813" y="1842976"/>
              <a:ext cx="5771843" cy="4725187"/>
            </p:xfrm>
            <a:graphic>
              <a:graphicData uri="http://schemas.openxmlformats.org/drawingml/2006/table">
                <a:tbl>
                  <a:tblPr bandRow="1">
                    <a:tableStyleId>{9D7B26C5-4107-4FEC-AEDC-1716B250A1EF}</a:tableStyleId>
                  </a:tblPr>
                  <a:tblGrid>
                    <a:gridCol w="131709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17090">
                      <a:extLst>
                        <a:ext uri="{9D8B030D-6E8A-4147-A177-3AD203B41FA5}">
                          <a16:colId xmlns:a16="http://schemas.microsoft.com/office/drawing/2014/main" val="2061480525"/>
                        </a:ext>
                      </a:extLst>
                    </a:gridCol>
                    <a:gridCol w="313766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26720">
                    <a:tc gridSpan="2"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Power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45 – 320 TW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26720">
                    <a:tc gridSpan="2"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Laser wavelength</a:t>
                          </a: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860 nm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319398416"/>
                      </a:ext>
                    </a:extLst>
                  </a:tr>
                  <a:tr h="731520">
                    <a:tc gridSpan="2"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Energy per Pulse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1.5 – 8 J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26720">
                    <a:tc gridSpan="2"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Pulse Duration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23 – 25 fs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60896">
                    <a:tc gridSpan="2">
                      <a:txBody>
                        <a:bodyPr/>
                        <a:lstStyle/>
                        <a:p>
                          <a:pPr marL="0" marR="0" indent="0" algn="l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Intensity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121920" marR="121920" marT="60960" marB="60960" horzOverflow="overflow">
                        <a:blipFill>
                          <a:blip r:embed="rId4"/>
                          <a:stretch>
                            <a:fillRect l="-84677" t="-365909" r="-403" b="-38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26720">
                    <a:tc gridSpan="2"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Repetition Rate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2.5 &amp; 10 Hz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26720">
                    <a:tc gridSpan="2"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Plasma Density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121920" marR="121920" marT="60960" marB="60960" horzOverflow="overflow">
                        <a:blipFill>
                          <a:blip r:embed="rId4"/>
                          <a:stretch>
                            <a:fillRect l="-84677" t="-724242" r="-403" b="-3121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6607740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Strehl Ratio</a:t>
                          </a: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&gt;80% with Def. Mirror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6782572"/>
                      </a:ext>
                    </a:extLst>
                  </a:tr>
                  <a:tr h="567651">
                    <a:tc gridSpan="2"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8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Contrast</a:t>
                          </a:r>
                        </a:p>
                      </a:txBody>
                      <a:tcPr marL="121920" marR="121920" marT="60960" marB="60960" horzOverflow="overflow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10^8 (ns)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328414987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76334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0962D-D11D-5E3A-44BB-819092D01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8B75C-4974-7B54-4206-46B2D5F9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I-LUCE main-laser (EuAPS)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ECB81C8-375D-6EBC-15F0-64CADE5D1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11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A diagram of a machine&#10;&#10;AI-generated content may be incorrect.">
            <a:extLst>
              <a:ext uri="{FF2B5EF4-FFF2-40B4-BE49-F238E27FC236}">
                <a16:creationId xmlns:a16="http://schemas.microsoft.com/office/drawing/2014/main" id="{54452949-DCA8-E849-D9E4-5A474BA9A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735853"/>
            <a:ext cx="4185920" cy="4593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F7859A-0078-5663-EC6D-E46721A06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984" y="1150012"/>
            <a:ext cx="6752124" cy="52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541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diagram of a building">
            <a:extLst>
              <a:ext uri="{FF2B5EF4-FFF2-40B4-BE49-F238E27FC236}">
                <a16:creationId xmlns:a16="http://schemas.microsoft.com/office/drawing/2014/main" id="{98CB0A88-12B0-FBF5-7441-6CC0F9CED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27" y="1330928"/>
            <a:ext cx="5625343" cy="48272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A1510C-E6C6-7FFD-7F1F-562D970CA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31" y="1283118"/>
            <a:ext cx="4865829" cy="51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09F8-BA64-5BA8-768E-4CFC532A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Facility Laser: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56B889-A7ED-F5E5-FBD1-C8E93B3C2936}"/>
              </a:ext>
            </a:extLst>
          </p:cNvPr>
          <p:cNvSpPr txBox="1"/>
          <p:nvPr/>
        </p:nvSpPr>
        <p:spPr>
          <a:xfrm>
            <a:off x="4325169" y="1298380"/>
            <a:ext cx="759911" cy="49244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GB" sz="2600" noProof="0">
                <a:solidFill>
                  <a:schemeClr val="bg1"/>
                </a:solidFill>
              </a:rPr>
              <a:t>L2</a:t>
            </a:r>
          </a:p>
        </p:txBody>
      </p:sp>
      <p:pic>
        <p:nvPicPr>
          <p:cNvPr id="19" name="Picture 18" descr="A rectangular black box with white text&#10;&#10;AI-generated content may be incorrect.">
            <a:extLst>
              <a:ext uri="{FF2B5EF4-FFF2-40B4-BE49-F238E27FC236}">
                <a16:creationId xmlns:a16="http://schemas.microsoft.com/office/drawing/2014/main" id="{97D3DB11-7804-8312-5A4F-CD768D592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33" y="2967327"/>
            <a:ext cx="4353190" cy="27527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E03B2A-F60C-3A66-23C8-1D17534D72F4}"/>
              </a:ext>
            </a:extLst>
          </p:cNvPr>
          <p:cNvSpPr txBox="1"/>
          <p:nvPr/>
        </p:nvSpPr>
        <p:spPr>
          <a:xfrm>
            <a:off x="8356601" y="2308910"/>
            <a:ext cx="3540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noProof="0">
                <a:latin typeface="Avenir Light" panose="020B0402020203020204" pitchFamily="34" charset="77"/>
              </a:rPr>
              <a:t>Astrella laser system</a:t>
            </a:r>
          </a:p>
        </p:txBody>
      </p:sp>
      <p:pic>
        <p:nvPicPr>
          <p:cNvPr id="6" name="Picture 5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BE709917-5B62-00E9-4013-998E0F3B9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6"/>
          <a:stretch/>
        </p:blipFill>
        <p:spPr>
          <a:xfrm>
            <a:off x="8350406" y="1658332"/>
            <a:ext cx="2624821" cy="5539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1-2">
                <a:extLst>
                  <a:ext uri="{FF2B5EF4-FFF2-40B4-BE49-F238E27FC236}">
                    <a16:creationId xmlns:a16="http://schemas.microsoft.com/office/drawing/2014/main" id="{A8BE1A75-96BA-2100-A7F1-40CE059B0C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62187396"/>
                  </p:ext>
                </p:extLst>
              </p:nvPr>
            </p:nvGraphicFramePr>
            <p:xfrm>
              <a:off x="558800" y="1894840"/>
              <a:ext cx="5313680" cy="4447420"/>
            </p:xfrm>
            <a:graphic>
              <a:graphicData uri="http://schemas.openxmlformats.org/drawingml/2006/table">
                <a:tbl>
                  <a:tblPr bandRow="1">
                    <a:tableStyleId>{9D7B26C5-4107-4FEC-AEDC-1716B250A1EF}</a:tableStyleId>
                  </a:tblPr>
                  <a:tblGrid>
                    <a:gridCol w="27113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023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9194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Power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&lt; 260 GW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9194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Laser wavelength</a:t>
                          </a: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860 nm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3930320041"/>
                      </a:ext>
                    </a:extLst>
                  </a:tr>
                  <a:tr h="591940">
                    <a:tc>
                      <a:txBody>
                        <a:bodyPr/>
                        <a:lstStyle/>
                        <a:p>
                          <a:pPr algn="l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Energy per Pulse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5 – 9 </a:t>
                          </a:r>
                          <a:r>
                            <a:rPr lang="en-GB" sz="2000" b="1" i="0" noProof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mJ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9194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Pulse Duration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algn="just" defTabSz="457200" rtl="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&gt; 35 fs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48185">
                    <a:tc>
                      <a:txBody>
                        <a:bodyPr/>
                        <a:lstStyle/>
                        <a:p>
                          <a:pPr marL="0" marR="0" indent="0" algn="l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Intensity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defRPr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17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2000" b="0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–</a:t>
                          </a:r>
                          <a14:m>
                            <m:oMath xmlns:m="http://schemas.openxmlformats.org/officeDocument/2006/math">
                              <m:r>
                                <a:rPr lang="en-GB" sz="2000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2000" b="0" i="0" baseline="31999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18</m:t>
                                  </m:r>
                                </m:sup>
                              </m:sSup>
                              <m:r>
                                <a:rPr lang="en-GB" sz="2000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W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2000" b="0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000" b="0" i="0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  <m:t>cm</m:t>
                                      </m:r>
                                    </m:e>
                                    <m:sup>
                                      <m:r>
                                        <a:rPr lang="en-GB" sz="2000" b="0" i="0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n-GB" sz="2000" b="0" i="0" baseline="31999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59194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Repetition Rate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algn="just" defTabSz="457200" rtl="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1 kHz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99955"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Plasma Density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17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2000" b="0" i="0" noProof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–</a:t>
                          </a:r>
                          <a14:m>
                            <m:oMath xmlns:m="http://schemas.openxmlformats.org/officeDocument/2006/math">
                              <m:r>
                                <a:rPr lang="en-GB" sz="2000" b="0" i="0" noProof="0" smtClean="0">
                                  <a:solidFill>
                                    <a:schemeClr val="tx1"/>
                                  </a:solidFill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19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2000" b="0" i="0" noProof="0">
                              <a:solidFill>
                                <a:schemeClr val="tx1"/>
                              </a:solidFill>
                              <a:highlight>
                                <a:srgbClr val="FFFF00"/>
                              </a:highligh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000" b="0" i="1" noProof="0" smtClean="0">
                                      <a:solidFill>
                                        <a:schemeClr val="tx1"/>
                                      </a:solidFill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GB" sz="2000" b="0" i="0" noProof="0" smtClean="0">
                                      <a:solidFill>
                                        <a:schemeClr val="tx1"/>
                                      </a:solidFill>
                                      <a:highlight>
                                        <a:srgbClr val="FFFF00"/>
                                      </a:highlight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−3  </m:t>
                                  </m:r>
                                </m:sup>
                              </m:sSup>
                            </m:oMath>
                          </a14:m>
                          <a:endParaRPr lang="en-GB" sz="2000" b="0" i="0" noProof="0">
                            <a:solidFill>
                              <a:schemeClr val="tx1"/>
                            </a:solidFill>
                            <a:highlight>
                              <a:srgbClr val="FFFF00"/>
                            </a:highlight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266660774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1-2">
                <a:extLst>
                  <a:ext uri="{FF2B5EF4-FFF2-40B4-BE49-F238E27FC236}">
                    <a16:creationId xmlns:a16="http://schemas.microsoft.com/office/drawing/2014/main" id="{A8BE1A75-96BA-2100-A7F1-40CE059B0C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62187396"/>
                  </p:ext>
                </p:extLst>
              </p:nvPr>
            </p:nvGraphicFramePr>
            <p:xfrm>
              <a:off x="558800" y="1894840"/>
              <a:ext cx="5313680" cy="4447420"/>
            </p:xfrm>
            <a:graphic>
              <a:graphicData uri="http://schemas.openxmlformats.org/drawingml/2006/table">
                <a:tbl>
                  <a:tblPr bandRow="1">
                    <a:tableStyleId>{9D7B26C5-4107-4FEC-AEDC-1716B250A1EF}</a:tableStyleId>
                  </a:tblPr>
                  <a:tblGrid>
                    <a:gridCol w="27113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023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9194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Power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&lt; 260 GW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9194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Laser wavelength</a:t>
                          </a: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860 nm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3930320041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 algn="l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Energy per Pulse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 5 – 9 </a:t>
                          </a:r>
                          <a:r>
                            <a:rPr lang="en-GB" sz="2000" b="1" i="0" noProof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mJ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9194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Pulse Duration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algn="just" defTabSz="457200" rtl="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&gt; 35 fs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48185">
                    <a:tc>
                      <a:txBody>
                        <a:bodyPr/>
                        <a:lstStyle/>
                        <a:p>
                          <a:pPr marL="0" marR="0" indent="0" algn="l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Laser Intensity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121920" marR="121920" marT="60960" marB="60960" horzOverflow="overflow">
                        <a:blipFill>
                          <a:blip r:embed="rId5"/>
                          <a:stretch>
                            <a:fillRect l="-105854" t="-338983" r="-488" b="-1610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59194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Repetition Rate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algn="just" defTabSz="457200" rtl="0"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Calibri"/>
                              <a:cs typeface="Times New Roman" panose="02020603050405020304" pitchFamily="18" charset="0"/>
                              <a:sym typeface="Calibri"/>
                            </a:rPr>
                            <a:t>1 kHz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99955"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2000" b="1" i="0" noProof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Calibri"/>
                            </a:rPr>
                            <a:t>Plasma Density</a:t>
                          </a:r>
                          <a:endParaRPr lang="en-GB" sz="2000" b="1" i="0" noProof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121920" marR="121920" marT="60960" marB="60960" horzOverflow="overflow">
                        <a:blipFill>
                          <a:blip r:embed="rId5"/>
                          <a:stretch>
                            <a:fillRect l="-105854" t="-651064" r="-488" b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660774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701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790A-E407-2E8B-304F-68BFFBED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and Future Experimental areas</a:t>
            </a:r>
          </a:p>
        </p:txBody>
      </p:sp>
      <p:pic>
        <p:nvPicPr>
          <p:cNvPr id="12" name="Picture 11" descr="A room with a light shining through the ceiling&#10;&#10;AI-generated content may be incorrect.">
            <a:extLst>
              <a:ext uri="{FF2B5EF4-FFF2-40B4-BE49-F238E27FC236}">
                <a16:creationId xmlns:a16="http://schemas.microsoft.com/office/drawing/2014/main" id="{36F0B8C1-CDF0-0F0C-AD09-F49BC2FEF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0338" y="1910024"/>
            <a:ext cx="5552570" cy="41644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B0ECEF-E0B6-AFB9-1F0D-30073039608C}"/>
              </a:ext>
            </a:extLst>
          </p:cNvPr>
          <p:cNvSpPr txBox="1"/>
          <p:nvPr/>
        </p:nvSpPr>
        <p:spPr>
          <a:xfrm>
            <a:off x="1719429" y="5929156"/>
            <a:ext cx="33743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noProof="0">
                <a:latin typeface="Avenir Light" panose="020B0402020203020204" pitchFamily="34" charset="77"/>
              </a:rPr>
              <a:t>Main experimental area</a:t>
            </a:r>
          </a:p>
        </p:txBody>
      </p:sp>
      <p:pic>
        <p:nvPicPr>
          <p:cNvPr id="3" name="Picture 2" descr="A building with a fence&#10;&#10;AI-generated content may be incorrect.">
            <a:extLst>
              <a:ext uri="{FF2B5EF4-FFF2-40B4-BE49-F238E27FC236}">
                <a16:creationId xmlns:a16="http://schemas.microsoft.com/office/drawing/2014/main" id="{6A22CDE2-C9B5-A63E-8BCA-139A02C03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91" y="1882676"/>
            <a:ext cx="5395309" cy="4046480"/>
          </a:xfrm>
          <a:prstGeom prst="rect">
            <a:avLst/>
          </a:prstGeom>
          <a:effectLst>
            <a:softEdge rad="129171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28A42C-5F32-AEFE-DE93-598ABC4CF8B5}"/>
              </a:ext>
            </a:extLst>
          </p:cNvPr>
          <p:cNvSpPr txBox="1"/>
          <p:nvPr/>
        </p:nvSpPr>
        <p:spPr>
          <a:xfrm>
            <a:off x="7607489" y="5868726"/>
            <a:ext cx="33423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noProof="0">
                <a:latin typeface="Avenir Light" panose="020B0402020203020204" pitchFamily="34" charset="77"/>
              </a:rPr>
              <a:t>Control and Users room</a:t>
            </a:r>
          </a:p>
        </p:txBody>
      </p:sp>
    </p:spTree>
    <p:extLst>
      <p:ext uri="{BB962C8B-B14F-4D97-AF65-F5344CB8AC3E}">
        <p14:creationId xmlns:p14="http://schemas.microsoft.com/office/powerpoint/2010/main" val="150673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C0E5F-C2C6-44BE-40E6-B4D587B3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and Future Experimental areas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9CAFD6-D945-6A83-C6A9-506BB4C85D7E}"/>
              </a:ext>
            </a:extLst>
          </p:cNvPr>
          <p:cNvSpPr txBox="1"/>
          <p:nvPr/>
        </p:nvSpPr>
        <p:spPr>
          <a:xfrm>
            <a:off x="2254485" y="5726215"/>
            <a:ext cx="26046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noProof="0">
                <a:latin typeface="Avenir Light" panose="020B0402020203020204" pitchFamily="34" charset="77"/>
              </a:rPr>
              <a:t>Plasma laboratory</a:t>
            </a:r>
          </a:p>
        </p:txBody>
      </p:sp>
      <p:pic>
        <p:nvPicPr>
          <p:cNvPr id="13" name="Picture 12" descr="A hallway with a door open and a bucket of green cables&#10;&#10;AI-generated content may be incorrect.">
            <a:extLst>
              <a:ext uri="{FF2B5EF4-FFF2-40B4-BE49-F238E27FC236}">
                <a16:creationId xmlns:a16="http://schemas.microsoft.com/office/drawing/2014/main" id="{CCCFCEB0-233D-B02D-F57E-ADF15B9F5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26" y="2005737"/>
            <a:ext cx="4688839" cy="35166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05462F-2F37-4648-E9D3-80A05AD34CD7}"/>
              </a:ext>
            </a:extLst>
          </p:cNvPr>
          <p:cNvSpPr txBox="1"/>
          <p:nvPr/>
        </p:nvSpPr>
        <p:spPr>
          <a:xfrm>
            <a:off x="8150195" y="5726215"/>
            <a:ext cx="25951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noProof="0">
                <a:latin typeface="Avenir Light" panose="020B0402020203020204" pitchFamily="34" charset="77"/>
              </a:rPr>
              <a:t>Optical laboratory</a:t>
            </a:r>
          </a:p>
        </p:txBody>
      </p:sp>
      <p:pic>
        <p:nvPicPr>
          <p:cNvPr id="4" name="Picture 3" descr="A table with a machine on it&#10;&#10;AI-generated content may be incorrect.">
            <a:extLst>
              <a:ext uri="{FF2B5EF4-FFF2-40B4-BE49-F238E27FC236}">
                <a16:creationId xmlns:a16="http://schemas.microsoft.com/office/drawing/2014/main" id="{193D08E5-D9C7-338B-6B35-35250D861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6" y="2170482"/>
            <a:ext cx="7145174" cy="329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56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43FE7-1640-F5DB-9A12-4575D6348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452A-EE73-1192-3961-F7CE62DBB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sz="3000"/>
              <a:t>I-LUCE first phase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C4C6F-30E1-2877-CCCB-1722A3A6740D}"/>
              </a:ext>
            </a:extLst>
          </p:cNvPr>
          <p:cNvSpPr txBox="1"/>
          <p:nvPr/>
        </p:nvSpPr>
        <p:spPr>
          <a:xfrm>
            <a:off x="651163" y="1859935"/>
            <a:ext cx="107026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+mj-lt"/>
              </a:rPr>
              <a:t>Three Interaction Chambers:</a:t>
            </a:r>
            <a:endParaRPr lang="en-IT" sz="25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500" b="1">
                <a:solidFill>
                  <a:srgbClr val="C00000"/>
                </a:solidFill>
                <a:latin typeface="+mj-lt"/>
              </a:rPr>
              <a:t>Interaction chamber n.1 (ES1): </a:t>
            </a:r>
            <a:r>
              <a:rPr lang="en-US" sz="2500">
                <a:latin typeface="+mj-lt"/>
              </a:rPr>
              <a:t>Astrella Laser: T</a:t>
            </a:r>
            <a:r>
              <a:rPr lang="en-IT" sz="2500">
                <a:latin typeface="+mj-lt"/>
              </a:rPr>
              <a:t>arget tests, low</a:t>
            </a:r>
            <a:r>
              <a:rPr lang="en-US" sz="2500">
                <a:latin typeface="+mj-lt"/>
              </a:rPr>
              <a:t>-</a:t>
            </a:r>
            <a:r>
              <a:rPr lang="en-IT" sz="2500">
                <a:latin typeface="+mj-lt"/>
              </a:rPr>
              <a:t>energy nuclear reaction, electron acceleration with micro-capillary</a:t>
            </a:r>
            <a:r>
              <a:rPr lang="en-US" sz="2500">
                <a:latin typeface="+mj-lt"/>
              </a:rPr>
              <a:t>.</a:t>
            </a:r>
            <a:endParaRPr lang="en-IT" sz="25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25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500" b="1">
                <a:solidFill>
                  <a:srgbClr val="C00000"/>
                </a:solidFill>
                <a:latin typeface="+mj-lt"/>
              </a:rPr>
              <a:t>Interaction Chamber n.2 (ES2 and ES3): </a:t>
            </a:r>
            <a:r>
              <a:rPr lang="en-IT" sz="2500">
                <a:latin typeface="+mj-lt"/>
              </a:rPr>
              <a:t>Radiation production</a:t>
            </a:r>
            <a:r>
              <a:rPr lang="en-US" sz="2500">
                <a:latin typeface="+mj-lt"/>
              </a:rPr>
              <a:t>: </a:t>
            </a:r>
            <a:r>
              <a:rPr lang="en-IT" sz="2500">
                <a:latin typeface="+mj-lt"/>
              </a:rPr>
              <a:t>protons</a:t>
            </a:r>
            <a:r>
              <a:rPr lang="en-US" sz="2500">
                <a:latin typeface="+mj-lt"/>
              </a:rPr>
              <a:t>/</a:t>
            </a:r>
            <a:r>
              <a:rPr lang="en-IT" sz="2500">
                <a:latin typeface="+mj-lt"/>
              </a:rPr>
              <a:t>ions, electrons, neutrons, gamma, etc.)</a:t>
            </a:r>
            <a:r>
              <a:rPr lang="en-US" sz="2500">
                <a:latin typeface="+mj-lt"/>
              </a:rPr>
              <a:t>. </a:t>
            </a:r>
            <a:r>
              <a:rPr lang="en-IT" sz="2500">
                <a:latin typeface="+mj-lt"/>
              </a:rPr>
              <a:t>One in-air irradiation station for multidisciplinary studies</a:t>
            </a:r>
            <a:r>
              <a:rPr lang="en-US" sz="2500">
                <a:latin typeface="+mj-lt"/>
              </a:rPr>
              <a:t>.</a:t>
            </a:r>
            <a:endParaRPr lang="en-IT" sz="25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25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500" b="1">
                <a:solidFill>
                  <a:srgbClr val="C00000"/>
                </a:solidFill>
                <a:latin typeface="+mj-lt"/>
              </a:rPr>
              <a:t>Interaction Chamber n.3 (ES4): </a:t>
            </a:r>
            <a:r>
              <a:rPr lang="en-IT" sz="2500">
                <a:latin typeface="+mj-lt"/>
              </a:rPr>
              <a:t>Warm Dense Matter studies (WDM)</a:t>
            </a:r>
            <a:r>
              <a:rPr lang="en-US" sz="2500">
                <a:latin typeface="+mj-lt"/>
              </a:rPr>
              <a:t>; </a:t>
            </a:r>
            <a:r>
              <a:rPr lang="en-IT" sz="2500">
                <a:latin typeface="+mj-lt"/>
              </a:rPr>
              <a:t>Nuclear physics </a:t>
            </a:r>
            <a:r>
              <a:rPr lang="en-US" sz="2500">
                <a:latin typeface="+mj-lt"/>
              </a:rPr>
              <a:t>and fusion </a:t>
            </a:r>
            <a:r>
              <a:rPr lang="en-IT" sz="2500">
                <a:latin typeface="+mj-lt"/>
              </a:rPr>
              <a:t>in plasma</a:t>
            </a:r>
            <a:r>
              <a:rPr lang="en-US" sz="2500">
                <a:latin typeface="+mj-lt"/>
              </a:rPr>
              <a:t>; Interaction of </a:t>
            </a:r>
            <a:r>
              <a:rPr lang="en-IT" sz="2500">
                <a:latin typeface="+mj-lt"/>
              </a:rPr>
              <a:t>ion beams with laser-generated plasma</a:t>
            </a:r>
          </a:p>
          <a:p>
            <a:endParaRPr lang="en-IT" sz="2500">
              <a:latin typeface="+mj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B663CD7-10F7-E0B2-F136-75B1D3FC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66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86AD5-34C3-C4CE-B44A-B29B1E0B4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4CC5-A751-6F7E-1075-3DCF5902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Radiation production interaction chamber (ES2 and ES3)</a:t>
            </a:r>
          </a:p>
        </p:txBody>
      </p:sp>
      <p:pic>
        <p:nvPicPr>
          <p:cNvPr id="4" name="Picture 12" descr="Picture 12">
            <a:extLst>
              <a:ext uri="{FF2B5EF4-FFF2-40B4-BE49-F238E27FC236}">
                <a16:creationId xmlns:a16="http://schemas.microsoft.com/office/drawing/2014/main" id="{D01B1D5C-16BE-9D64-F256-6719F1CFE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38" y="2109019"/>
            <a:ext cx="5923118" cy="3248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creenshot 2024-09-19 at 00.48.59.png" descr="Screenshot 2024-09-19 at 00.48.59.png">
            <a:extLst>
              <a:ext uri="{FF2B5EF4-FFF2-40B4-BE49-F238E27FC236}">
                <a16:creationId xmlns:a16="http://schemas.microsoft.com/office/drawing/2014/main" id="{B2FD7860-D608-5A93-65F2-098E18BB3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265" y="2379932"/>
            <a:ext cx="7208483" cy="376856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326BF6F7-7A95-C08B-0F12-AD3B40696707}"/>
              </a:ext>
            </a:extLst>
          </p:cNvPr>
          <p:cNvSpPr/>
          <p:nvPr/>
        </p:nvSpPr>
        <p:spPr>
          <a:xfrm flipH="1" flipV="1">
            <a:off x="3104770" y="4478069"/>
            <a:ext cx="1666522" cy="264182"/>
          </a:xfrm>
          <a:prstGeom prst="lin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oval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FDB987C8-2923-0B43-8A79-A1F3AC9D8729}"/>
              </a:ext>
            </a:extLst>
          </p:cNvPr>
          <p:cNvSpPr/>
          <p:nvPr/>
        </p:nvSpPr>
        <p:spPr>
          <a:xfrm rot="2280000">
            <a:off x="2322954" y="3929596"/>
            <a:ext cx="838946" cy="454387"/>
          </a:xfrm>
          <a:prstGeom prst="rect">
            <a:avLst/>
          </a:prstGeom>
          <a:ln w="44450">
            <a:solidFill>
              <a:srgbClr val="FFFF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7CC0482-EC22-271B-E60B-A90FB9F5ADC8}"/>
              </a:ext>
            </a:extLst>
          </p:cNvPr>
          <p:cNvSpPr/>
          <p:nvPr/>
        </p:nvSpPr>
        <p:spPr>
          <a:xfrm>
            <a:off x="10533879" y="3880297"/>
            <a:ext cx="1265173" cy="450403"/>
          </a:xfrm>
          <a:prstGeom prst="rect">
            <a:avLst/>
          </a:prstGeom>
          <a:ln w="82550">
            <a:solidFill>
              <a:srgbClr val="FFFF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3C6D1E8C-F5CD-F331-3399-828B367695CE}"/>
              </a:ext>
            </a:extLst>
          </p:cNvPr>
          <p:cNvSpPr/>
          <p:nvPr/>
        </p:nvSpPr>
        <p:spPr>
          <a:xfrm>
            <a:off x="10597379" y="5357812"/>
            <a:ext cx="1360047" cy="674687"/>
          </a:xfrm>
          <a:prstGeom prst="rect">
            <a:avLst/>
          </a:prstGeom>
          <a:ln w="82550">
            <a:solidFill>
              <a:srgbClr val="FFFF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A1E64A3-4C0A-08A1-5347-522DABCB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88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38EB-1212-A1E8-24F4-F9081281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Ion acceleration station (ES2)</a:t>
            </a:r>
          </a:p>
        </p:txBody>
      </p:sp>
      <p:pic>
        <p:nvPicPr>
          <p:cNvPr id="3" name="layout 14-06-23.jpg" descr="layout 14-06-23.jpg">
            <a:extLst>
              <a:ext uri="{FF2B5EF4-FFF2-40B4-BE49-F238E27FC236}">
                <a16:creationId xmlns:a16="http://schemas.microsoft.com/office/drawing/2014/main" id="{0300C21E-6407-5FC5-7083-C45BC5B331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72" t="7247" r="26875" b="8770"/>
          <a:stretch>
            <a:fillRect/>
          </a:stretch>
        </p:blipFill>
        <p:spPr>
          <a:xfrm>
            <a:off x="287820" y="2013973"/>
            <a:ext cx="1972164" cy="1622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Screenshot 2024-09-19 at 09.26.30.png" descr="Screenshot 2024-09-19 at 09.26.30.png">
            <a:extLst>
              <a:ext uri="{FF2B5EF4-FFF2-40B4-BE49-F238E27FC236}">
                <a16:creationId xmlns:a16="http://schemas.microsoft.com/office/drawing/2014/main" id="{760DEBD1-ACFB-8ED6-23D9-AF5435065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749" y="4822970"/>
            <a:ext cx="1523796" cy="366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creenshot 2024-09-19 at 09.26.24.png" descr="Screenshot 2024-09-19 at 09.26.24.png">
            <a:extLst>
              <a:ext uri="{FF2B5EF4-FFF2-40B4-BE49-F238E27FC236}">
                <a16:creationId xmlns:a16="http://schemas.microsoft.com/office/drawing/2014/main" id="{2DF52030-D1BB-3BF3-C635-70A8AE66A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92" y="3728322"/>
            <a:ext cx="1972164" cy="255605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Up to 900 targets…">
            <a:extLst>
              <a:ext uri="{FF2B5EF4-FFF2-40B4-BE49-F238E27FC236}">
                <a16:creationId xmlns:a16="http://schemas.microsoft.com/office/drawing/2014/main" id="{6C971609-F6AA-7AC3-BF3D-AD2EB3F70114}"/>
              </a:ext>
            </a:extLst>
          </p:cNvPr>
          <p:cNvSpPr txBox="1">
            <a:spLocks/>
          </p:cNvSpPr>
          <p:nvPr/>
        </p:nvSpPr>
        <p:spPr>
          <a:xfrm>
            <a:off x="7681957" y="1656418"/>
            <a:ext cx="4112414" cy="4226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defTabSz="739378">
              <a:lnSpc>
                <a:spcPct val="100000"/>
              </a:lnSpc>
              <a:spcBef>
                <a:spcPts val="0"/>
              </a:spcBef>
              <a:defRPr sz="504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3000">
                <a:solidFill>
                  <a:schemeClr val="accent1">
                    <a:hueOff val="114395"/>
                    <a:lumOff val="-24975"/>
                  </a:schemeClr>
                </a:solidFill>
                <a:latin typeface="+mj-lt"/>
              </a:rPr>
              <a:t>Up to 900 targets</a:t>
            </a:r>
          </a:p>
          <a:p>
            <a:pPr marL="0" defTabSz="739378">
              <a:lnSpc>
                <a:spcPct val="100000"/>
              </a:lnSpc>
              <a:spcBef>
                <a:spcPts val="0"/>
              </a:spcBef>
              <a:defRPr sz="504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3000">
                <a:solidFill>
                  <a:schemeClr val="accent1">
                    <a:hueOff val="114395"/>
                    <a:lumOff val="-24975"/>
                  </a:schemeClr>
                </a:solidFill>
                <a:latin typeface="+mj-lt"/>
              </a:rPr>
              <a:t>Max rep rate: 3 Hz</a:t>
            </a:r>
          </a:p>
          <a:p>
            <a:pPr marL="0" defTabSz="739378">
              <a:lnSpc>
                <a:spcPct val="100000"/>
              </a:lnSpc>
              <a:spcBef>
                <a:spcPts val="0"/>
              </a:spcBef>
              <a:defRPr sz="504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3000">
                <a:solidFill>
                  <a:schemeClr val="accent1">
                    <a:hueOff val="114395"/>
                    <a:lumOff val="-24975"/>
                  </a:schemeClr>
                </a:solidFill>
                <a:latin typeface="+mj-lt"/>
              </a:rPr>
              <a:t>Five degrees of freedom</a:t>
            </a:r>
          </a:p>
          <a:p>
            <a:pPr marL="0" defTabSz="739378">
              <a:lnSpc>
                <a:spcPct val="100000"/>
              </a:lnSpc>
              <a:spcBef>
                <a:spcPts val="0"/>
              </a:spcBef>
              <a:defRPr sz="504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3000">
                <a:solidFill>
                  <a:schemeClr val="accent1">
                    <a:hueOff val="114395"/>
                    <a:lumOff val="-24975"/>
                  </a:schemeClr>
                </a:solidFill>
                <a:latin typeface="+mj-lt"/>
              </a:rPr>
              <a:t>1 um resolution in Z</a:t>
            </a:r>
          </a:p>
          <a:p>
            <a:pPr marL="0" defTabSz="739378">
              <a:lnSpc>
                <a:spcPct val="100000"/>
              </a:lnSpc>
              <a:spcBef>
                <a:spcPts val="0"/>
              </a:spcBef>
              <a:defRPr sz="504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3000">
                <a:solidFill>
                  <a:schemeClr val="accent1">
                    <a:hueOff val="114395"/>
                    <a:lumOff val="-24975"/>
                  </a:schemeClr>
                </a:solidFill>
                <a:latin typeface="+mj-lt"/>
              </a:rPr>
              <a:t>5 um in other directions</a:t>
            </a:r>
          </a:p>
          <a:p>
            <a:pPr marL="0" defTabSz="739378">
              <a:lnSpc>
                <a:spcPct val="100000"/>
              </a:lnSpc>
              <a:spcBef>
                <a:spcPts val="0"/>
              </a:spcBef>
              <a:defRPr sz="504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3000">
                <a:solidFill>
                  <a:schemeClr val="accent1">
                    <a:hueOff val="114395"/>
                    <a:lumOff val="-24975"/>
                  </a:schemeClr>
                </a:solidFill>
                <a:latin typeface="+mj-lt"/>
              </a:rPr>
              <a:t>12 cm/s max velocity</a:t>
            </a:r>
          </a:p>
          <a:p>
            <a:pPr marL="0" defTabSz="739378">
              <a:lnSpc>
                <a:spcPct val="100000"/>
              </a:lnSpc>
              <a:spcBef>
                <a:spcPts val="0"/>
              </a:spcBef>
              <a:defRPr sz="504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3000">
                <a:solidFill>
                  <a:schemeClr val="accent1">
                    <a:hueOff val="114395"/>
                    <a:lumOff val="-24975"/>
                  </a:schemeClr>
                </a:solidFill>
                <a:latin typeface="+mj-lt"/>
              </a:rPr>
              <a:t>EMP compatible</a:t>
            </a:r>
          </a:p>
        </p:txBody>
      </p:sp>
      <p:pic>
        <p:nvPicPr>
          <p:cNvPr id="7" name="Screenshot 2024-09-19 at 00.48.59.png" descr="Screenshot 2024-09-19 at 00.48.59.png">
            <a:extLst>
              <a:ext uri="{FF2B5EF4-FFF2-40B4-BE49-F238E27FC236}">
                <a16:creationId xmlns:a16="http://schemas.microsoft.com/office/drawing/2014/main" id="{503B7FCB-75BB-7538-5974-8CC816770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640" y="2115749"/>
            <a:ext cx="4539288" cy="23731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AD1C47FD-D2C8-CC73-1625-A1DC793CDE15}"/>
              </a:ext>
            </a:extLst>
          </p:cNvPr>
          <p:cNvSpPr/>
          <p:nvPr/>
        </p:nvSpPr>
        <p:spPr>
          <a:xfrm>
            <a:off x="2439509" y="5264930"/>
            <a:ext cx="2936071" cy="901701"/>
          </a:xfrm>
          <a:prstGeom prst="rect">
            <a:avLst/>
          </a:prstGeom>
          <a:ln w="165100">
            <a:solidFill>
              <a:schemeClr val="accent4">
                <a:hueOff val="366961"/>
                <a:satOff val="4172"/>
                <a:lumOff val="11129"/>
              </a:schemeClr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noProof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7DE347F2-7C71-8CE3-20F1-58D656394B5B}"/>
              </a:ext>
            </a:extLst>
          </p:cNvPr>
          <p:cNvSpPr/>
          <p:nvPr/>
        </p:nvSpPr>
        <p:spPr>
          <a:xfrm>
            <a:off x="5643224" y="2333427"/>
            <a:ext cx="1265173" cy="450403"/>
          </a:xfrm>
          <a:prstGeom prst="rect">
            <a:avLst/>
          </a:prstGeom>
          <a:ln w="82550">
            <a:solidFill>
              <a:srgbClr val="FFFF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04F06D4-D1C9-E3C7-7D30-BB76CBBAA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9AC20A-AF73-9A09-950F-62A281B4EE7C}"/>
              </a:ext>
            </a:extLst>
          </p:cNvPr>
          <p:cNvSpPr txBox="1"/>
          <p:nvPr/>
        </p:nvSpPr>
        <p:spPr>
          <a:xfrm>
            <a:off x="2565742" y="5502123"/>
            <a:ext cx="29360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noProof="0"/>
              <a:t>Courtesy of </a:t>
            </a:r>
            <a:r>
              <a:rPr lang="en-US" sz="2200" noProof="0" err="1"/>
              <a:t>SourceLab</a:t>
            </a:r>
            <a:endParaRPr lang="en-US" sz="2200" noProof="0"/>
          </a:p>
        </p:txBody>
      </p:sp>
    </p:spTree>
    <p:extLst>
      <p:ext uri="{BB962C8B-B14F-4D97-AF65-F5344CB8AC3E}">
        <p14:creationId xmlns:p14="http://schemas.microsoft.com/office/powerpoint/2010/main" val="2932879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EBF99-169F-ADB6-7B83-3D5F70171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A77F-6FED-D765-218A-A0BB7093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Ions diagnostic and transport</a:t>
            </a:r>
          </a:p>
        </p:txBody>
      </p:sp>
      <p:sp>
        <p:nvSpPr>
          <p:cNvPr id="3" name="Time of flights (diamonds and Silicon Carbide)…">
            <a:extLst>
              <a:ext uri="{FF2B5EF4-FFF2-40B4-BE49-F238E27FC236}">
                <a16:creationId xmlns:a16="http://schemas.microsoft.com/office/drawing/2014/main" id="{0699B989-4D86-C089-9F71-2E3C9ED72FB6}"/>
              </a:ext>
            </a:extLst>
          </p:cNvPr>
          <p:cNvSpPr txBox="1">
            <a:spLocks/>
          </p:cNvSpPr>
          <p:nvPr/>
        </p:nvSpPr>
        <p:spPr>
          <a:xfrm>
            <a:off x="280490" y="1735552"/>
            <a:ext cx="6134165" cy="1693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64024">
              <a:lnSpc>
                <a:spcPct val="100000"/>
              </a:lnSpc>
              <a:spcBef>
                <a:spcPts val="0"/>
              </a:spcBef>
              <a:defRPr sz="446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2400">
                <a:solidFill>
                  <a:schemeClr val="accent1">
                    <a:hueOff val="114395"/>
                    <a:lumOff val="-24975"/>
                  </a:schemeClr>
                </a:solidFill>
                <a:latin typeface="+mj-lt"/>
              </a:rPr>
              <a:t>Time of flights (diamonds and Silicon Carbide)</a:t>
            </a:r>
          </a:p>
          <a:p>
            <a:pPr defTabSz="764024">
              <a:lnSpc>
                <a:spcPct val="100000"/>
              </a:lnSpc>
              <a:spcBef>
                <a:spcPts val="0"/>
              </a:spcBef>
              <a:defRPr sz="446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2400">
                <a:solidFill>
                  <a:schemeClr val="accent1">
                    <a:hueOff val="114395"/>
                    <a:lumOff val="-24975"/>
                  </a:schemeClr>
                </a:solidFill>
                <a:latin typeface="+mj-lt"/>
              </a:rPr>
              <a:t>Thomson spectrometer</a:t>
            </a:r>
          </a:p>
          <a:p>
            <a:pPr defTabSz="764024">
              <a:lnSpc>
                <a:spcPct val="100000"/>
              </a:lnSpc>
              <a:spcBef>
                <a:spcPts val="0"/>
              </a:spcBef>
              <a:defRPr sz="446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2400">
                <a:solidFill>
                  <a:schemeClr val="accent1">
                    <a:hueOff val="114395"/>
                    <a:lumOff val="-24975"/>
                  </a:schemeClr>
                </a:solidFill>
                <a:latin typeface="+mj-lt"/>
              </a:rPr>
              <a:t>Integrating Current transformer</a:t>
            </a:r>
          </a:p>
          <a:p>
            <a:pPr defTabSz="764024">
              <a:lnSpc>
                <a:spcPct val="100000"/>
              </a:lnSpc>
              <a:spcBef>
                <a:spcPts val="0"/>
              </a:spcBef>
              <a:defRPr sz="446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GB" sz="2400">
                <a:solidFill>
                  <a:schemeClr val="accent1">
                    <a:hueOff val="114395"/>
                    <a:lumOff val="-24975"/>
                  </a:schemeClr>
                </a:solidFill>
                <a:latin typeface="+mj-lt"/>
              </a:rPr>
              <a:t>Fluence/dose meters</a:t>
            </a:r>
          </a:p>
        </p:txBody>
      </p:sp>
      <p:pic>
        <p:nvPicPr>
          <p:cNvPr id="8" name="Screenshot 2024-09-19 at 09.59.05.png" descr="Screenshot 2024-09-19 at 09.59.05.png">
            <a:extLst>
              <a:ext uri="{FF2B5EF4-FFF2-40B4-BE49-F238E27FC236}">
                <a16:creationId xmlns:a16="http://schemas.microsoft.com/office/drawing/2014/main" id="{0AAB8AB0-67DA-F2B9-1931-BED3F84AC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5" y="3429000"/>
            <a:ext cx="4146561" cy="1970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creenshot 2024-09-19 at 09.59.14.png" descr="Screenshot 2024-09-19 at 09.59.14.png">
            <a:extLst>
              <a:ext uri="{FF2B5EF4-FFF2-40B4-BE49-F238E27FC236}">
                <a16:creationId xmlns:a16="http://schemas.microsoft.com/office/drawing/2014/main" id="{4998C470-5D3A-42A1-3CD5-DA81030C3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508" y="4756312"/>
            <a:ext cx="4037802" cy="189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 descr="A close-up of a device&#10;&#10;AI-generated content may be incorrect.">
            <a:extLst>
              <a:ext uri="{FF2B5EF4-FFF2-40B4-BE49-F238E27FC236}">
                <a16:creationId xmlns:a16="http://schemas.microsoft.com/office/drawing/2014/main" id="{E5051AC6-D80D-AC6A-24F8-BF429F0EF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032" y="1405496"/>
            <a:ext cx="5672478" cy="2005777"/>
          </a:xfrm>
          <a:prstGeom prst="rect">
            <a:avLst/>
          </a:prstGeom>
        </p:spPr>
      </p:pic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A27DFB4E-954B-39A5-2A5F-D481683D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19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4" name="Picture 33" descr="A collage of several machines&#10;&#10;AI-generated content may be incorrect.">
            <a:extLst>
              <a:ext uri="{FF2B5EF4-FFF2-40B4-BE49-F238E27FC236}">
                <a16:creationId xmlns:a16="http://schemas.microsoft.com/office/drawing/2014/main" id="{C9253996-37F7-08B7-8D7D-4D863E5C4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96" y="3460538"/>
            <a:ext cx="40068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57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D10A2084-81ED-8E70-6C7B-86E4E140C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6252F073-2CB6-5F3D-8FEB-9F6F1F64BAEB}"/>
              </a:ext>
            </a:extLst>
          </p:cNvPr>
          <p:cNvGrpSpPr/>
          <p:nvPr/>
        </p:nvGrpSpPr>
        <p:grpSpPr>
          <a:xfrm>
            <a:off x="118408" y="5725519"/>
            <a:ext cx="1009452" cy="538096"/>
            <a:chOff x="0" y="0"/>
            <a:chExt cx="1345936" cy="71746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AC9240D-4820-0FA8-729F-58934FCE7226}"/>
                </a:ext>
              </a:extLst>
            </p:cNvPr>
            <p:cNvSpPr/>
            <p:nvPr/>
          </p:nvSpPr>
          <p:spPr>
            <a:xfrm>
              <a:off x="0" y="0"/>
              <a:ext cx="1345946" cy="717423"/>
            </a:xfrm>
            <a:custGeom>
              <a:avLst/>
              <a:gdLst/>
              <a:ahLst/>
              <a:cxnLst/>
              <a:rect l="l" t="t" r="r" b="b"/>
              <a:pathLst>
                <a:path w="1345946" h="717423">
                  <a:moveTo>
                    <a:pt x="0" y="0"/>
                  </a:moveTo>
                  <a:lnTo>
                    <a:pt x="1345946" y="0"/>
                  </a:lnTo>
                  <a:lnTo>
                    <a:pt x="1345946" y="717423"/>
                  </a:lnTo>
                  <a:lnTo>
                    <a:pt x="0" y="717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11" b="-11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10">
            <a:extLst>
              <a:ext uri="{FF2B5EF4-FFF2-40B4-BE49-F238E27FC236}">
                <a16:creationId xmlns:a16="http://schemas.microsoft.com/office/drawing/2014/main" id="{BCEF44FE-E633-DE9F-BCCB-B16384BBF814}"/>
              </a:ext>
            </a:extLst>
          </p:cNvPr>
          <p:cNvGrpSpPr/>
          <p:nvPr/>
        </p:nvGrpSpPr>
        <p:grpSpPr>
          <a:xfrm>
            <a:off x="1402982" y="5736150"/>
            <a:ext cx="2169010" cy="527464"/>
            <a:chOff x="0" y="0"/>
            <a:chExt cx="2892013" cy="703285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1E3E8E28-D9DF-288D-FA83-08B22B9B2F76}"/>
                </a:ext>
              </a:extLst>
            </p:cNvPr>
            <p:cNvSpPr/>
            <p:nvPr/>
          </p:nvSpPr>
          <p:spPr>
            <a:xfrm>
              <a:off x="0" y="0"/>
              <a:ext cx="2892044" cy="703326"/>
            </a:xfrm>
            <a:custGeom>
              <a:avLst/>
              <a:gdLst/>
              <a:ahLst/>
              <a:cxnLst/>
              <a:rect l="l" t="t" r="r" b="b"/>
              <a:pathLst>
                <a:path w="2892044" h="703326">
                  <a:moveTo>
                    <a:pt x="0" y="0"/>
                  </a:moveTo>
                  <a:lnTo>
                    <a:pt x="2892044" y="0"/>
                  </a:lnTo>
                  <a:lnTo>
                    <a:pt x="2892044" y="703326"/>
                  </a:lnTo>
                  <a:lnTo>
                    <a:pt x="0" y="703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6" r="1" b="-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2" name="Immagine 11" descr="Immagine che contiene Carattere, schermata, Elementi grafici, testo&#10;&#10;Il contenuto generato dall'IA potrebbe non essere corretto.">
            <a:extLst>
              <a:ext uri="{FF2B5EF4-FFF2-40B4-BE49-F238E27FC236}">
                <a16:creationId xmlns:a16="http://schemas.microsoft.com/office/drawing/2014/main" id="{045FD8CC-0103-B273-D53A-92A9D7C91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49" y="5471900"/>
            <a:ext cx="1183279" cy="75419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BCE9303-945C-8A3B-582A-A06A9114E145}"/>
              </a:ext>
            </a:extLst>
          </p:cNvPr>
          <p:cNvSpPr txBox="1">
            <a:spLocks/>
          </p:cNvSpPr>
          <p:nvPr/>
        </p:nvSpPr>
        <p:spPr>
          <a:xfrm>
            <a:off x="305844" y="1342915"/>
            <a:ext cx="8179554" cy="1645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>
                <a:latin typeface="Titillium"/>
              </a:rPr>
              <a:t>WP.3 - High Power Laser Beam Line - Budget</a:t>
            </a:r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4F19FD5-1BAC-C6E6-33DA-6B27A1045E6D}"/>
              </a:ext>
            </a:extLst>
          </p:cNvPr>
          <p:cNvSpPr txBox="1">
            <a:spLocks/>
          </p:cNvSpPr>
          <p:nvPr/>
        </p:nvSpPr>
        <p:spPr>
          <a:xfrm>
            <a:off x="300318" y="1985643"/>
            <a:ext cx="11460267" cy="330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noProof="0">
                <a:latin typeface="Titillium"/>
              </a:rPr>
              <a:t>Fixed term personnel specifically hired for the project (€ 150.000,00)</a:t>
            </a:r>
          </a:p>
          <a:p>
            <a:r>
              <a:rPr lang="en-US" sz="2400" noProof="0">
                <a:latin typeface="Titillium"/>
              </a:rPr>
              <a:t>Scientific instrumentation and technological equipment, software, licenses and patent      (€ 5.917.812,47)</a:t>
            </a:r>
          </a:p>
          <a:p>
            <a:r>
              <a:rPr lang="en-US" sz="2400" noProof="0">
                <a:latin typeface="Titillium"/>
              </a:rPr>
              <a:t>Civil infrastructures and related systems (€ 1.300.006,38)</a:t>
            </a:r>
            <a:endParaRPr lang="en-US" sz="2400" noProof="0"/>
          </a:p>
          <a:p>
            <a:r>
              <a:rPr lang="en-US" sz="2400" noProof="0">
                <a:latin typeface="Titillium"/>
              </a:rPr>
              <a:t>Indirect costs, including running costs (€ 496.681,15)</a:t>
            </a:r>
          </a:p>
          <a:p>
            <a:pPr marL="0" indent="0">
              <a:buNone/>
            </a:pPr>
            <a:endParaRPr lang="en-US" sz="600" noProof="0"/>
          </a:p>
          <a:p>
            <a:pPr marL="0" indent="0">
              <a:buNone/>
            </a:pPr>
            <a:r>
              <a:rPr lang="en-US" sz="2400" b="1" noProof="0">
                <a:latin typeface="Titillium"/>
              </a:rPr>
              <a:t>Total (€ 7.864.500,00)</a:t>
            </a:r>
            <a:endParaRPr lang="en-US" sz="2400" b="1" noProof="0"/>
          </a:p>
        </p:txBody>
      </p:sp>
    </p:spTree>
    <p:extLst>
      <p:ext uri="{BB962C8B-B14F-4D97-AF65-F5344CB8AC3E}">
        <p14:creationId xmlns:p14="http://schemas.microsoft.com/office/powerpoint/2010/main" val="358740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14949-9D3F-ADC4-974B-63E28DE1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I-LUCE first phase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6E4A24-6DB3-139D-32D9-EE1FD66296BB}"/>
              </a:ext>
            </a:extLst>
          </p:cNvPr>
          <p:cNvSpPr txBox="1"/>
          <p:nvPr/>
        </p:nvSpPr>
        <p:spPr>
          <a:xfrm>
            <a:off x="187038" y="1801004"/>
            <a:ext cx="7543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400">
                <a:solidFill>
                  <a:srgbClr val="C00000"/>
                </a:solidFill>
                <a:latin typeface="+mj-lt"/>
              </a:rPr>
              <a:t>Protons</a:t>
            </a:r>
            <a:r>
              <a:rPr lang="en-IT" sz="2400">
                <a:latin typeface="+mj-lt"/>
              </a:rPr>
              <a:t> acceleration up to 15 MeV with solid target (up to 50 MeV) </a:t>
            </a:r>
          </a:p>
          <a:p>
            <a:r>
              <a:rPr lang="en-IT" sz="2400">
                <a:solidFill>
                  <a:srgbClr val="C00000"/>
                </a:solidFill>
                <a:latin typeface="+mj-lt"/>
              </a:rPr>
              <a:t>Electrons</a:t>
            </a:r>
            <a:r>
              <a:rPr lang="en-IT" sz="2400">
                <a:latin typeface="+mj-lt"/>
              </a:rPr>
              <a:t> acceleration up to 300 MeV with capillary and gas-jet system</a:t>
            </a:r>
          </a:p>
          <a:p>
            <a:r>
              <a:rPr lang="en-IT" sz="2400">
                <a:solidFill>
                  <a:srgbClr val="C00000"/>
                </a:solidFill>
                <a:latin typeface="+mj-lt"/>
              </a:rPr>
              <a:t>Neutron</a:t>
            </a:r>
            <a:r>
              <a:rPr lang="en-IT" sz="2400">
                <a:latin typeface="+mj-lt"/>
              </a:rPr>
              <a:t> beam</a:t>
            </a:r>
          </a:p>
          <a:p>
            <a:r>
              <a:rPr lang="en-IT" sz="2400">
                <a:solidFill>
                  <a:srgbClr val="C00000"/>
                </a:solidFill>
                <a:latin typeface="+mj-lt"/>
              </a:rPr>
              <a:t>Irradiations stations </a:t>
            </a:r>
            <a:r>
              <a:rPr lang="en-IT" sz="2400">
                <a:latin typeface="+mj-lt"/>
              </a:rPr>
              <a:t>for both protons and electrons for medical and multidisciplinary applications</a:t>
            </a:r>
          </a:p>
          <a:p>
            <a:r>
              <a:rPr lang="en-IT" sz="2400">
                <a:latin typeface="+mj-lt"/>
              </a:rPr>
              <a:t>	Radiobiology</a:t>
            </a:r>
          </a:p>
          <a:p>
            <a:r>
              <a:rPr lang="en-IT" sz="2400">
                <a:latin typeface="+mj-lt"/>
              </a:rPr>
              <a:t>	FLASH radiotherapy applications</a:t>
            </a:r>
          </a:p>
          <a:p>
            <a:r>
              <a:rPr lang="en-IT" sz="2400">
                <a:latin typeface="+mj-lt"/>
              </a:rPr>
              <a:t>	Material science</a:t>
            </a:r>
          </a:p>
          <a:p>
            <a:r>
              <a:rPr lang="en-IT" sz="2400">
                <a:latin typeface="+mj-lt"/>
              </a:rPr>
              <a:t>Interaction of </a:t>
            </a:r>
            <a:r>
              <a:rPr lang="en-IT" sz="2400">
                <a:solidFill>
                  <a:srgbClr val="C00000"/>
                </a:solidFill>
                <a:latin typeface="+mj-lt"/>
              </a:rPr>
              <a:t>conventional ion beams with laser-generated plasmas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1B65F-9BF4-A584-C878-34D8CBEE3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559" y="1448789"/>
            <a:ext cx="4113457" cy="3776354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63C4416-5B32-B122-8459-17F6146F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20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62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63AE2-0D98-63AB-4CD7-B37460A8F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Physics cases</a:t>
            </a:r>
          </a:p>
        </p:txBody>
      </p:sp>
      <p:pic>
        <p:nvPicPr>
          <p:cNvPr id="36" name="Picture 35" descr="A diagram of a nuclear reactor&#10;&#10;AI-generated content may be incorrect.">
            <a:extLst>
              <a:ext uri="{FF2B5EF4-FFF2-40B4-BE49-F238E27FC236}">
                <a16:creationId xmlns:a16="http://schemas.microsoft.com/office/drawing/2014/main" id="{E6298E6C-B18B-1A37-EE2F-CB878416D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31" y="1859147"/>
            <a:ext cx="9786937" cy="42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23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1CC7-3ECE-194B-7F63-463B5B33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Titillium Bd"/>
              </a:rPr>
              <a:t>List of publications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EBB1A-C0B7-E12E-6A69-6AA188C4B817}"/>
              </a:ext>
            </a:extLst>
          </p:cNvPr>
          <p:cNvSpPr txBox="1"/>
          <p:nvPr/>
        </p:nvSpPr>
        <p:spPr>
          <a:xfrm>
            <a:off x="309562" y="1997839"/>
            <a:ext cx="11572875" cy="3754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n-GB" sz="1400">
                <a:effectLst/>
                <a:latin typeface="Calibri"/>
                <a:ea typeface="Calibri"/>
                <a:cs typeface="Calibri"/>
              </a:rPr>
              <a:t>C. Agodi et al., Nuclear Physics midterm plan at LNS, Eur. Phys. J. Plus, 138:1038, 2023.</a:t>
            </a:r>
            <a:endParaRPr lang="en-US"/>
          </a:p>
          <a:p>
            <a:pPr marL="228600" indent="-228600" algn="just">
              <a:buFont typeface="+mj-lt"/>
              <a:buAutoNum type="arabicPeriod"/>
            </a:pPr>
            <a:r>
              <a:rPr lang="en-GB" sz="1400">
                <a:effectLst/>
                <a:latin typeface="Calibri"/>
                <a:ea typeface="Calibri"/>
                <a:cs typeface="Calibri"/>
              </a:rPr>
              <a:t>S. Arjmand et al., Parametric study of voltage in plasma-discharge capillary systems: a benchmarking of experimental and simulation data,</a:t>
            </a:r>
            <a:br>
              <a:rPr lang="en-GB" sz="1400">
                <a:effectLst/>
                <a:latin typeface="Calibri"/>
              </a:rPr>
            </a:br>
            <a:r>
              <a:rPr lang="en-GB" sz="1400">
                <a:effectLst/>
                <a:latin typeface="Calibri"/>
                <a:ea typeface="Calibri"/>
                <a:cs typeface="Calibri"/>
              </a:rPr>
              <a:t>JINST 20 C03035, 2025.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GB" sz="1400">
                <a:effectLst/>
                <a:latin typeface="Calibri"/>
                <a:ea typeface="Calibri"/>
                <a:cs typeface="Calibri"/>
              </a:rPr>
              <a:t>S. Arjmand et al., Preformed Plasma Waveguides: Enabling High-Energy Electron Beams for FLASH Radiotherapy, NIMA, 2025 (Accepted).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GB" sz="1400">
                <a:effectLst/>
                <a:latin typeface="Calibri"/>
                <a:ea typeface="Calibri"/>
                <a:cs typeface="Calibri"/>
              </a:rPr>
              <a:t>Arjmand et al., Implementing Capillary Design for Very High Energy Electron (VHEE) Applications at I-LUCE Facility, RAD Conference</a:t>
            </a:r>
            <a:br>
              <a:rPr lang="en-GB" sz="1400">
                <a:effectLst/>
                <a:latin typeface="Calibri"/>
              </a:rPr>
            </a:br>
            <a:r>
              <a:rPr lang="en-GB" sz="1400">
                <a:effectLst/>
                <a:latin typeface="Calibri"/>
                <a:ea typeface="Calibri"/>
                <a:cs typeface="Calibri"/>
              </a:rPr>
              <a:t>Proceedings, 2025 (Accepted).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GB" sz="1400">
                <a:effectLst/>
                <a:latin typeface="Calibri"/>
                <a:ea typeface="Calibri"/>
                <a:cs typeface="Helvetica"/>
              </a:rPr>
              <a:t>S. Arjmand et al., Real-Time Wavelength Calibration and Multi-Technique Plasma Diagnostics in Discharge Capillary, Laser and Particle Beams,</a:t>
            </a:r>
            <a:br>
              <a:rPr lang="en-GB" sz="1400">
                <a:effectLst/>
                <a:latin typeface="Calibri"/>
              </a:rPr>
            </a:br>
            <a:r>
              <a:rPr lang="en-GB" sz="1400">
                <a:effectLst/>
                <a:latin typeface="Calibri"/>
                <a:ea typeface="Calibri"/>
                <a:cs typeface="Helvetica"/>
              </a:rPr>
              <a:t>2025 (Submitted).</a:t>
            </a:r>
          </a:p>
          <a:p>
            <a:pPr marL="228600" indent="-228600" algn="just">
              <a:buAutoNum type="arabicPeriod"/>
            </a:pPr>
            <a:r>
              <a:rPr lang="en-GB" sz="1400">
                <a:ea typeface="+mn-lt"/>
                <a:cs typeface="+mn-lt"/>
              </a:rPr>
              <a:t>S. Arjmand et al., Simulation-Based </a:t>
            </a:r>
            <a:r>
              <a:rPr lang="en-GB" sz="1400" err="1">
                <a:ea typeface="+mn-lt"/>
                <a:cs typeface="+mn-lt"/>
              </a:rPr>
              <a:t>Modeling</a:t>
            </a:r>
            <a:r>
              <a:rPr lang="en-GB" sz="1400">
                <a:ea typeface="+mn-lt"/>
                <a:cs typeface="+mn-lt"/>
              </a:rPr>
              <a:t> and Machine Learning Optimization of Plasma Discharge Capillary in LWFA Systems, Laser and Particle Beams, 2025 (Submitted).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GB" sz="1400">
                <a:effectLst/>
                <a:latin typeface="Calibri"/>
                <a:ea typeface="Calibri"/>
                <a:cs typeface="Calibri"/>
              </a:rPr>
              <a:t>GAP. Cirrone et al., </a:t>
            </a:r>
            <a:r>
              <a:rPr lang="en-GB" sz="1400" err="1">
                <a:effectLst/>
                <a:latin typeface="Calibri"/>
                <a:ea typeface="Calibri"/>
                <a:cs typeface="Calibri"/>
              </a:rPr>
              <a:t>lon</a:t>
            </a:r>
            <a:r>
              <a:rPr lang="en-GB" sz="1400">
                <a:effectLst/>
                <a:latin typeface="Calibri"/>
                <a:ea typeface="Calibri"/>
                <a:cs typeface="Calibri"/>
              </a:rPr>
              <a:t> acceleration by laser-matter interaction: status and perspective with the upcoming I-LUCE facility at INFN-LNS, in Proc.</a:t>
            </a:r>
            <a:br>
              <a:rPr lang="en-GB" sz="1400">
                <a:effectLst/>
                <a:latin typeface="Calibri"/>
              </a:rPr>
            </a:br>
            <a:r>
              <a:rPr lang="en-GB" sz="1400">
                <a:effectLst/>
                <a:latin typeface="Calibri"/>
                <a:ea typeface="Calibri"/>
                <a:cs typeface="Calibri"/>
              </a:rPr>
              <a:t>PAC 23, 4386-4388, 2023.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GB" sz="1400">
                <a:effectLst/>
                <a:latin typeface="Calibri"/>
                <a:ea typeface="Calibri"/>
                <a:cs typeface="Calibri"/>
              </a:rPr>
              <a:t>GAP. Cirrone et al., Laser Driven User Facilities and Status of I-LUCE at </a:t>
            </a:r>
            <a:r>
              <a:rPr lang="en-GB" sz="1400" err="1">
                <a:effectLst/>
                <a:latin typeface="Calibri"/>
                <a:ea typeface="Calibri"/>
                <a:cs typeface="Calibri"/>
              </a:rPr>
              <a:t>Laboratori</a:t>
            </a:r>
            <a:r>
              <a:rPr lang="en-GB" sz="14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400" err="1">
                <a:effectLst/>
                <a:latin typeface="Calibri"/>
                <a:ea typeface="Calibri"/>
                <a:cs typeface="Calibri"/>
              </a:rPr>
              <a:t>Nazionali</a:t>
            </a:r>
            <a:r>
              <a:rPr lang="en-GB" sz="1400">
                <a:effectLst/>
                <a:latin typeface="Calibri"/>
                <a:ea typeface="Calibri"/>
                <a:cs typeface="Calibri"/>
              </a:rPr>
              <a:t> del Sud of INFN (ITALY) , RAD Conference Proceedings, 2025, (Accepted).</a:t>
            </a:r>
            <a:endParaRPr lang="en-GB" sz="1400">
              <a:latin typeface="Calibri"/>
              <a:ea typeface="Calibri"/>
              <a:cs typeface="Calibri"/>
            </a:endParaRPr>
          </a:p>
          <a:p>
            <a:pPr marL="228600" indent="-228600" algn="just">
              <a:buAutoNum type="arabicPeriod"/>
            </a:pPr>
            <a:r>
              <a:rPr lang="en-GB" sz="1400">
                <a:effectLst/>
                <a:latin typeface="Calibri"/>
                <a:ea typeface="Calibri"/>
                <a:cs typeface="Calibri"/>
              </a:rPr>
              <a:t>GAP. Cirrone et al., Beam Delivery Methods for Laser-Driven Proton Sources, NIMA 2025 (Accepted).</a:t>
            </a:r>
            <a:endParaRPr lang="en-GB"/>
          </a:p>
          <a:p>
            <a:pPr marL="228600" indent="-228600" algn="just">
              <a:buFont typeface="+mj-lt"/>
              <a:buAutoNum type="arabicPeriod"/>
            </a:pPr>
            <a:r>
              <a:rPr lang="en-GB" sz="1400">
                <a:latin typeface="Calibri"/>
                <a:ea typeface="Calibri"/>
                <a:cs typeface="Calibri"/>
              </a:rPr>
              <a:t> </a:t>
            </a:r>
            <a:r>
              <a:rPr lang="en-GB" sz="1400">
                <a:effectLst/>
                <a:latin typeface="Calibri"/>
                <a:ea typeface="Calibri"/>
                <a:cs typeface="Calibri"/>
              </a:rPr>
              <a:t>G. </a:t>
            </a:r>
            <a:r>
              <a:rPr lang="en-GB" sz="1400" err="1">
                <a:effectLst/>
                <a:latin typeface="Calibri"/>
                <a:ea typeface="Calibri"/>
                <a:cs typeface="Calibri"/>
              </a:rPr>
              <a:t>Petringa</a:t>
            </a:r>
            <a:r>
              <a:rPr lang="en-GB" sz="1400">
                <a:effectLst/>
                <a:latin typeface="Calibri"/>
                <a:ea typeface="Calibri"/>
                <a:cs typeface="Calibri"/>
              </a:rPr>
              <a:t>, et al., A comprehensive Beamline for Proton and </a:t>
            </a:r>
            <a:r>
              <a:rPr lang="en-GB" sz="1400" err="1">
                <a:effectLst/>
                <a:latin typeface="Calibri"/>
                <a:ea typeface="Calibri"/>
                <a:cs typeface="Calibri"/>
              </a:rPr>
              <a:t>lon</a:t>
            </a:r>
            <a:r>
              <a:rPr lang="en-GB" sz="1400">
                <a:effectLst/>
                <a:latin typeface="Calibri"/>
                <a:ea typeface="Calibri"/>
                <a:cs typeface="Calibri"/>
              </a:rPr>
              <a:t> Beams Accelerated via Laser-plasma Interaction: the Approach Implemented at the I-LUCE Facility, RAD Conference Proceedings, 2025 (Accepted).</a:t>
            </a:r>
          </a:p>
        </p:txBody>
      </p:sp>
    </p:spTree>
    <p:extLst>
      <p:ext uri="{BB962C8B-B14F-4D97-AF65-F5344CB8AC3E}">
        <p14:creationId xmlns:p14="http://schemas.microsoft.com/office/powerpoint/2010/main" val="1320392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C2055-1314-122C-1A54-1D7CADCF8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2FEC60-63F4-D93D-810E-CCAC505FCAC8}"/>
              </a:ext>
            </a:extLst>
          </p:cNvPr>
          <p:cNvSpPr txBox="1"/>
          <p:nvPr/>
        </p:nvSpPr>
        <p:spPr>
          <a:xfrm>
            <a:off x="401763" y="1718046"/>
            <a:ext cx="1069962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T" sz="2400">
                <a:latin typeface="+mj-lt"/>
              </a:rPr>
              <a:t>C. Altana, S. Arjmand, D. Bonanno, A. Caruso, R. Catalano, </a:t>
            </a:r>
            <a:br>
              <a:rPr lang="en-IT" sz="2400">
                <a:latin typeface="+mj-lt"/>
              </a:rPr>
            </a:br>
            <a:r>
              <a:rPr lang="en-IT" sz="2400">
                <a:latin typeface="+mj-lt"/>
              </a:rPr>
              <a:t>G.A.P. Cirrone, D. Oliva, A. Pappalardo, G. Petringa, J. Suarez-Vargas, S. Tudisco</a:t>
            </a:r>
            <a:endParaRPr lang="it-IT" sz="2400">
              <a:latin typeface="+mj-lt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654D5-2E5F-66DF-B890-56E01F37F231}"/>
              </a:ext>
            </a:extLst>
          </p:cNvPr>
          <p:cNvSpPr txBox="1"/>
          <p:nvPr/>
        </p:nvSpPr>
        <p:spPr>
          <a:xfrm>
            <a:off x="550925" y="3443287"/>
            <a:ext cx="1109015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T" sz="2400">
                <a:latin typeface="+mj-lt"/>
                <a:cs typeface="Calibri"/>
              </a:rPr>
              <a:t>The</a:t>
            </a:r>
            <a:r>
              <a:rPr lang="en-IT" sz="2400" b="1">
                <a:latin typeface="+mj-lt"/>
                <a:cs typeface="Calibri"/>
              </a:rPr>
              <a:t> Research Division</a:t>
            </a:r>
            <a:r>
              <a:rPr lang="en-IT" sz="2400">
                <a:latin typeface="+mj-lt"/>
                <a:cs typeface="Calibri"/>
              </a:rPr>
              <a:t>, in particular </a:t>
            </a:r>
            <a:r>
              <a:rPr lang="en-GB" sz="2400">
                <a:latin typeface="+mj-lt"/>
                <a:cs typeface="Calibri"/>
              </a:rPr>
              <a:t>C. Calì, P. </a:t>
            </a:r>
            <a:r>
              <a:rPr lang="en-GB" sz="2400" err="1">
                <a:latin typeface="+mj-lt"/>
                <a:cs typeface="Calibri"/>
              </a:rPr>
              <a:t>Litrico</a:t>
            </a:r>
            <a:r>
              <a:rPr lang="en-GB" sz="2400">
                <a:latin typeface="+mj-lt"/>
                <a:cs typeface="Calibri"/>
              </a:rPr>
              <a:t>, A. Massara, D. Passarello, S. Passarello, G. Passaro, D. Rizzo, G. Sapienza, </a:t>
            </a:r>
            <a:r>
              <a:rPr lang="en-IT" sz="2400">
                <a:latin typeface="+mj-lt"/>
                <a:cs typeface="Calibri"/>
              </a:rPr>
              <a:t>F. </a:t>
            </a:r>
            <a:r>
              <a:rPr lang="en-GB" sz="2400">
                <a:latin typeface="+mj-lt"/>
                <a:cs typeface="Calibri"/>
              </a:rPr>
              <a:t>Vinciguerra, </a:t>
            </a:r>
          </a:p>
          <a:p>
            <a:endParaRPr lang="en-GB" sz="2400">
              <a:latin typeface="+mj-lt"/>
              <a:ea typeface="Calibri"/>
              <a:cs typeface="Calibri"/>
            </a:endParaRPr>
          </a:p>
          <a:p>
            <a:r>
              <a:rPr lang="en-GB" sz="2400">
                <a:latin typeface="+mj-lt"/>
                <a:ea typeface="Calibri"/>
                <a:cs typeface="Calibri"/>
              </a:rPr>
              <a:t>The</a:t>
            </a:r>
            <a:r>
              <a:rPr lang="en-GB" sz="2400" b="1">
                <a:latin typeface="+mj-lt"/>
                <a:ea typeface="Calibri"/>
                <a:cs typeface="Calibri"/>
              </a:rPr>
              <a:t> Accelerator Division</a:t>
            </a:r>
            <a:r>
              <a:rPr lang="en-GB" sz="2400">
                <a:latin typeface="+mj-lt"/>
                <a:ea typeface="Calibri"/>
                <a:cs typeface="Calibri"/>
              </a:rPr>
              <a:t>, in particular  A. Amato, C. Manno, G. Messina, A. Russo</a:t>
            </a:r>
          </a:p>
          <a:p>
            <a:endParaRPr lang="en-GB" sz="2400">
              <a:latin typeface="+mj-lt"/>
              <a:ea typeface="Calibri"/>
              <a:cs typeface="Calibri"/>
            </a:endParaRPr>
          </a:p>
          <a:p>
            <a:r>
              <a:rPr lang="en-GB" sz="2400">
                <a:latin typeface="+mj-lt"/>
                <a:ea typeface="Calibri"/>
                <a:cs typeface="Calibri"/>
              </a:rPr>
              <a:t>The </a:t>
            </a:r>
            <a:r>
              <a:rPr lang="en-GB" sz="2400" b="1">
                <a:latin typeface="+mj-lt"/>
                <a:ea typeface="Calibri"/>
                <a:cs typeface="Calibri"/>
              </a:rPr>
              <a:t>Technical Division </a:t>
            </a:r>
            <a:r>
              <a:rPr lang="en-GB" sz="2400">
                <a:latin typeface="+mj-lt"/>
                <a:ea typeface="Calibri"/>
                <a:cs typeface="Calibri"/>
              </a:rPr>
              <a:t>that fully supported (and is supporting) the building and systems realisations</a:t>
            </a:r>
            <a:endParaRPr lang="it-IT" sz="2400"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4428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23D64-403D-6061-82DB-AC38B5079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B1C2D47E-ABD7-5C9C-236E-047879CE6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noProof="0" smtClean="0">
                <a:solidFill>
                  <a:schemeClr val="bg1"/>
                </a:solidFill>
              </a:rPr>
              <a:pPr algn="r">
                <a:defRPr/>
              </a:pPr>
              <a:t>3</a:t>
            </a:fld>
            <a:endParaRPr lang="en-US" noProof="0">
              <a:solidFill>
                <a:schemeClr val="bg1"/>
              </a:solidFill>
            </a:endParaRPr>
          </a:p>
        </p:txBody>
      </p:sp>
      <p:pic>
        <p:nvPicPr>
          <p:cNvPr id="12" name="Immagine 11" descr="Immagine che contiene Carattere, schermata, Elementi grafici, testo&#10;&#10;Il contenuto generato dall'IA potrebbe non essere corretto.">
            <a:extLst>
              <a:ext uri="{FF2B5EF4-FFF2-40B4-BE49-F238E27FC236}">
                <a16:creationId xmlns:a16="http://schemas.microsoft.com/office/drawing/2014/main" id="{B859CE67-D6EC-CCC6-A7C2-CE58E96AD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49" y="5471900"/>
            <a:ext cx="1183279" cy="75419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715DF5B-CAA1-3086-F019-64C2CFEE2B6C}"/>
              </a:ext>
            </a:extLst>
          </p:cNvPr>
          <p:cNvSpPr txBox="1">
            <a:spLocks/>
          </p:cNvSpPr>
          <p:nvPr/>
        </p:nvSpPr>
        <p:spPr>
          <a:xfrm>
            <a:off x="305844" y="1342915"/>
            <a:ext cx="11462877" cy="1645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>
                <a:latin typeface="Titillium"/>
              </a:rPr>
              <a:t>WP.3 - High Power Laser Beam Line - Project Work Breakdown Structure</a:t>
            </a:r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D55028A-014A-6894-E6A6-FF825FC68F07}"/>
              </a:ext>
            </a:extLst>
          </p:cNvPr>
          <p:cNvSpPr txBox="1">
            <a:spLocks/>
          </p:cNvSpPr>
          <p:nvPr/>
        </p:nvSpPr>
        <p:spPr>
          <a:xfrm>
            <a:off x="300318" y="1851173"/>
            <a:ext cx="11460267" cy="431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noProof="0">
                <a:latin typeface="Titillium"/>
              </a:rPr>
              <a:t>Task 3.1 - Infrastructure realization (€ 1.391.000,00)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M3.1.1 Clean room design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M3.1.2 Procurement and first payment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M3.1.3 Second payment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M3.1.4 Third payment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M3.1.5 Assembling, commissioning and fourth payment</a:t>
            </a:r>
          </a:p>
          <a:p>
            <a:pPr marL="0" indent="0">
              <a:spcBef>
                <a:spcPts val="300"/>
              </a:spcBef>
              <a:buNone/>
            </a:pPr>
            <a:endParaRPr lang="en-US" sz="600" noProof="0">
              <a:solidFill>
                <a:schemeClr val="tx1">
                  <a:lumMod val="65000"/>
                  <a:lumOff val="35000"/>
                </a:schemeClr>
              </a:solidFill>
              <a:latin typeface="Titillium"/>
            </a:endParaRPr>
          </a:p>
          <a:p>
            <a:pPr>
              <a:spcBef>
                <a:spcPts val="500"/>
              </a:spcBef>
              <a:buFont typeface="Arial"/>
              <a:buChar char="•"/>
            </a:pPr>
            <a:r>
              <a:rPr lang="en-US" sz="2200" b="1" noProof="0">
                <a:latin typeface="Titillium"/>
              </a:rPr>
              <a:t>Task 3.2 - Laser design, procurement and installation (€ 5.189.508,34)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M3.2.1 Laser design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M3.2.2 Procurement and first payment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M3.2.3 Second payment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M3.2.4 Third payment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M3.2.5 Assembling, commissioning and fourth payment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A9383CBA-4FF7-95E2-027A-570D805C5E16}"/>
              </a:ext>
            </a:extLst>
          </p:cNvPr>
          <p:cNvGrpSpPr/>
          <p:nvPr/>
        </p:nvGrpSpPr>
        <p:grpSpPr>
          <a:xfrm>
            <a:off x="118408" y="5725519"/>
            <a:ext cx="1009460" cy="538067"/>
            <a:chOff x="0" y="0"/>
            <a:chExt cx="1345946" cy="717423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46701920-A77E-6DFD-368D-0C948ED0E3E5}"/>
                </a:ext>
              </a:extLst>
            </p:cNvPr>
            <p:cNvSpPr/>
            <p:nvPr/>
          </p:nvSpPr>
          <p:spPr>
            <a:xfrm>
              <a:off x="0" y="0"/>
              <a:ext cx="1345946" cy="717423"/>
            </a:xfrm>
            <a:custGeom>
              <a:avLst/>
              <a:gdLst/>
              <a:ahLst/>
              <a:cxnLst/>
              <a:rect l="l" t="t" r="r" b="b"/>
              <a:pathLst>
                <a:path w="1345946" h="717423">
                  <a:moveTo>
                    <a:pt x="0" y="0"/>
                  </a:moveTo>
                  <a:lnTo>
                    <a:pt x="1345946" y="0"/>
                  </a:lnTo>
                  <a:lnTo>
                    <a:pt x="1345946" y="717423"/>
                  </a:lnTo>
                  <a:lnTo>
                    <a:pt x="0" y="717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1" b="-116"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E57A450D-3630-65E2-1D29-F630C6FFAF70}"/>
              </a:ext>
            </a:extLst>
          </p:cNvPr>
          <p:cNvGrpSpPr/>
          <p:nvPr/>
        </p:nvGrpSpPr>
        <p:grpSpPr>
          <a:xfrm>
            <a:off x="1402982" y="5736150"/>
            <a:ext cx="2169033" cy="527495"/>
            <a:chOff x="0" y="0"/>
            <a:chExt cx="2892044" cy="70332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2D28B45-C09F-FF3E-5C74-9615ECE8654C}"/>
                </a:ext>
              </a:extLst>
            </p:cNvPr>
            <p:cNvSpPr/>
            <p:nvPr/>
          </p:nvSpPr>
          <p:spPr>
            <a:xfrm>
              <a:off x="0" y="0"/>
              <a:ext cx="2892044" cy="703326"/>
            </a:xfrm>
            <a:custGeom>
              <a:avLst/>
              <a:gdLst/>
              <a:ahLst/>
              <a:cxnLst/>
              <a:rect l="l" t="t" r="r" b="b"/>
              <a:pathLst>
                <a:path w="2892044" h="703326">
                  <a:moveTo>
                    <a:pt x="0" y="0"/>
                  </a:moveTo>
                  <a:lnTo>
                    <a:pt x="2892044" y="0"/>
                  </a:lnTo>
                  <a:lnTo>
                    <a:pt x="2892044" y="703326"/>
                  </a:lnTo>
                  <a:lnTo>
                    <a:pt x="0" y="703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66" r="1" b="-60"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2244706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433A2-C856-7C43-5495-03E8966FD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227F6E4C-3552-4CC3-DB0F-970151EF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Immagine 11" descr="Immagine che contiene Carattere, schermata, Elementi grafici, testo&#10;&#10;Il contenuto generato dall'IA potrebbe non essere corretto.">
            <a:extLst>
              <a:ext uri="{FF2B5EF4-FFF2-40B4-BE49-F238E27FC236}">
                <a16:creationId xmlns:a16="http://schemas.microsoft.com/office/drawing/2014/main" id="{F20C20A6-76C4-A58A-49CF-CB77F485B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49" y="5471900"/>
            <a:ext cx="1183279" cy="75419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B6F74DA-FDCA-2383-4CB5-62697CB9022D}"/>
              </a:ext>
            </a:extLst>
          </p:cNvPr>
          <p:cNvSpPr txBox="1">
            <a:spLocks/>
          </p:cNvSpPr>
          <p:nvPr/>
        </p:nvSpPr>
        <p:spPr>
          <a:xfrm>
            <a:off x="305844" y="1342915"/>
            <a:ext cx="11462877" cy="1645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>
                <a:latin typeface="Titillium"/>
              </a:rPr>
              <a:t>WP.3 - High Power Laser Beam Line - Project Work Breakdown Structure</a:t>
            </a:r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B7325B-8F4C-DC3D-2A72-4A2F698C4A0C}"/>
              </a:ext>
            </a:extLst>
          </p:cNvPr>
          <p:cNvSpPr txBox="1">
            <a:spLocks/>
          </p:cNvSpPr>
          <p:nvPr/>
        </p:nvSpPr>
        <p:spPr>
          <a:xfrm>
            <a:off x="300318" y="1985644"/>
            <a:ext cx="11460267" cy="431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noProof="0">
                <a:latin typeface="Titillium"/>
              </a:rPr>
              <a:t>Task 3.3 - Design and realization of the target system (€ 428.000,00) </a:t>
            </a:r>
            <a:r>
              <a:rPr lang="en-US" sz="2100" b="1" noProof="0">
                <a:solidFill>
                  <a:srgbClr val="FF0000"/>
                </a:solidFill>
                <a:latin typeface="Titillium"/>
              </a:rPr>
              <a:t>- </a:t>
            </a:r>
            <a:r>
              <a:rPr lang="en-US" sz="2100" b="1" i="1" noProof="0">
                <a:solidFill>
                  <a:srgbClr val="FF0000"/>
                </a:solidFill>
                <a:latin typeface="Titillium"/>
              </a:rPr>
              <a:t>Realized in-house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M3.3.1 Design and procurement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M3.3.2 Realization and tests</a:t>
            </a:r>
          </a:p>
          <a:p>
            <a:pPr marL="0" indent="0">
              <a:spcBef>
                <a:spcPts val="300"/>
              </a:spcBef>
              <a:buNone/>
            </a:pPr>
            <a:endParaRPr lang="it-IT" sz="600">
              <a:solidFill>
                <a:schemeClr val="tx1">
                  <a:lumMod val="65000"/>
                  <a:lumOff val="35000"/>
                </a:schemeClr>
              </a:solidFill>
              <a:latin typeface="Titillium"/>
            </a:endParaRPr>
          </a:p>
          <a:p>
            <a:pPr>
              <a:spcBef>
                <a:spcPts val="500"/>
              </a:spcBef>
              <a:buFont typeface="Arial"/>
              <a:buChar char="•"/>
            </a:pPr>
            <a:r>
              <a:rPr lang="it-IT" sz="2200" b="1">
                <a:latin typeface="Titillium"/>
              </a:rPr>
              <a:t>Task 3.4 - Plasma </a:t>
            </a:r>
            <a:r>
              <a:rPr lang="en-US" sz="2200" b="1" noProof="0">
                <a:latin typeface="Titillium"/>
              </a:rPr>
              <a:t>diagnostic</a:t>
            </a:r>
            <a:r>
              <a:rPr lang="it-IT" sz="2200" b="1">
                <a:latin typeface="Titillium"/>
              </a:rPr>
              <a:t>: </a:t>
            </a:r>
            <a:r>
              <a:rPr lang="en-US" sz="2200" b="1" noProof="0">
                <a:latin typeface="Titillium"/>
              </a:rPr>
              <a:t>acquisition</a:t>
            </a:r>
            <a:r>
              <a:rPr lang="it-IT" sz="2200" b="1">
                <a:latin typeface="Titillium"/>
              </a:rPr>
              <a:t> and </a:t>
            </a:r>
            <a:r>
              <a:rPr lang="en-US" sz="2200" b="1" noProof="0">
                <a:latin typeface="Titillium"/>
              </a:rPr>
              <a:t>installation</a:t>
            </a:r>
            <a:r>
              <a:rPr lang="it-IT" sz="2200" b="1">
                <a:latin typeface="Titillium"/>
              </a:rPr>
              <a:t> (€ 428.000,00)</a:t>
            </a:r>
            <a:endParaRPr lang="en-US" sz="2200" b="1">
              <a:latin typeface="Titillium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it-IT" sz="170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M3.4.1 Design and procurement </a:t>
            </a:r>
          </a:p>
          <a:p>
            <a:pPr marL="0" indent="0">
              <a:spcBef>
                <a:spcPts val="300"/>
              </a:spcBef>
              <a:buNone/>
            </a:pPr>
            <a:endParaRPr lang="it-IT" sz="600">
              <a:solidFill>
                <a:srgbClr val="000000"/>
              </a:solidFill>
              <a:latin typeface="Segoe UI"/>
              <a:cs typeface="Segoe UI"/>
            </a:endParaRPr>
          </a:p>
          <a:p>
            <a:pPr>
              <a:spcBef>
                <a:spcPts val="500"/>
              </a:spcBef>
              <a:buFont typeface="Arial,Sans-Serif"/>
              <a:buChar char="•"/>
            </a:pPr>
            <a:r>
              <a:rPr lang="it-IT" sz="2200" b="1">
                <a:latin typeface="Titillium"/>
              </a:rPr>
              <a:t>Task 3.5 - </a:t>
            </a:r>
            <a:r>
              <a:rPr lang="en-US" sz="2200" b="1" noProof="0">
                <a:latin typeface="Titillium"/>
              </a:rPr>
              <a:t>Secondary beam diagnostic: acquisition and installation </a:t>
            </a:r>
            <a:r>
              <a:rPr lang="it-IT" sz="2200" b="1">
                <a:latin typeface="Titillium"/>
              </a:rPr>
              <a:t>(€ 428.000,00)</a:t>
            </a:r>
            <a:endParaRPr lang="en-US" sz="2200" b="1">
              <a:latin typeface="Titillium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it-IT" sz="170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</a:t>
            </a: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M3.5.1 Design, procurement and mechanical realization of diagnostic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700" noProof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</a:rPr>
              <a:t>          -  M3.5.2 Calibration under conventional beams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E6D0EEA8-D498-4182-85FD-CE270101FBEA}"/>
              </a:ext>
            </a:extLst>
          </p:cNvPr>
          <p:cNvGrpSpPr/>
          <p:nvPr/>
        </p:nvGrpSpPr>
        <p:grpSpPr>
          <a:xfrm>
            <a:off x="118408" y="5725519"/>
            <a:ext cx="1009460" cy="538067"/>
            <a:chOff x="0" y="0"/>
            <a:chExt cx="1345946" cy="717423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F4B49BD-2A8F-342A-654F-A81AB3E8FB6E}"/>
                </a:ext>
              </a:extLst>
            </p:cNvPr>
            <p:cNvSpPr/>
            <p:nvPr/>
          </p:nvSpPr>
          <p:spPr>
            <a:xfrm>
              <a:off x="0" y="0"/>
              <a:ext cx="1345946" cy="717423"/>
            </a:xfrm>
            <a:custGeom>
              <a:avLst/>
              <a:gdLst/>
              <a:ahLst/>
              <a:cxnLst/>
              <a:rect l="l" t="t" r="r" b="b"/>
              <a:pathLst>
                <a:path w="1345946" h="717423">
                  <a:moveTo>
                    <a:pt x="0" y="0"/>
                  </a:moveTo>
                  <a:lnTo>
                    <a:pt x="1345946" y="0"/>
                  </a:lnTo>
                  <a:lnTo>
                    <a:pt x="1345946" y="717423"/>
                  </a:lnTo>
                  <a:lnTo>
                    <a:pt x="0" y="717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11" b="-11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A794AADC-A537-52E4-6005-559F289A0D26}"/>
              </a:ext>
            </a:extLst>
          </p:cNvPr>
          <p:cNvGrpSpPr/>
          <p:nvPr/>
        </p:nvGrpSpPr>
        <p:grpSpPr>
          <a:xfrm>
            <a:off x="1402982" y="5736150"/>
            <a:ext cx="2169033" cy="527495"/>
            <a:chOff x="0" y="0"/>
            <a:chExt cx="2892044" cy="70332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704E4BE5-42E3-5ABB-01EF-AE3FBD3F51F8}"/>
                </a:ext>
              </a:extLst>
            </p:cNvPr>
            <p:cNvSpPr/>
            <p:nvPr/>
          </p:nvSpPr>
          <p:spPr>
            <a:xfrm>
              <a:off x="0" y="0"/>
              <a:ext cx="2892044" cy="703326"/>
            </a:xfrm>
            <a:custGeom>
              <a:avLst/>
              <a:gdLst/>
              <a:ahLst/>
              <a:cxnLst/>
              <a:rect l="l" t="t" r="r" b="b"/>
              <a:pathLst>
                <a:path w="2892044" h="703326">
                  <a:moveTo>
                    <a:pt x="0" y="0"/>
                  </a:moveTo>
                  <a:lnTo>
                    <a:pt x="2892044" y="0"/>
                  </a:lnTo>
                  <a:lnTo>
                    <a:pt x="2892044" y="703326"/>
                  </a:lnTo>
                  <a:lnTo>
                    <a:pt x="0" y="703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6" r="1" b="-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Subtitle 2">
            <a:extLst>
              <a:ext uri="{FF2B5EF4-FFF2-40B4-BE49-F238E27FC236}">
                <a16:creationId xmlns:a16="http://schemas.microsoft.com/office/drawing/2014/main" id="{8F8727B1-EDF3-756A-8B2F-3739A06B5366}"/>
              </a:ext>
            </a:extLst>
          </p:cNvPr>
          <p:cNvSpPr txBox="1">
            <a:spLocks/>
          </p:cNvSpPr>
          <p:nvPr/>
        </p:nvSpPr>
        <p:spPr>
          <a:xfrm>
            <a:off x="305844" y="4872768"/>
            <a:ext cx="11462877" cy="457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i="1" noProof="0">
                <a:solidFill>
                  <a:srgbClr val="FF0000"/>
                </a:solidFill>
                <a:latin typeface="Titillium"/>
              </a:rPr>
              <a:t>Tasks 3.4 and 3.5 have been incorporated into Task 3.2 and will be part of a single delivery</a:t>
            </a:r>
            <a:endParaRPr lang="en-US" sz="2100" b="1" i="1" noProof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8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A365D-6262-B96B-0904-009E0BBEB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F48759B1-CD3C-61C8-DB58-69CBE120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Immagine 11" descr="Immagine che contiene Carattere, schermata, Elementi grafici, testo&#10;&#10;Il contenuto generato dall'IA potrebbe non essere corretto.">
            <a:extLst>
              <a:ext uri="{FF2B5EF4-FFF2-40B4-BE49-F238E27FC236}">
                <a16:creationId xmlns:a16="http://schemas.microsoft.com/office/drawing/2014/main" id="{F7EF64A6-C833-DBB8-0CCF-4889BDD60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49" y="5471900"/>
            <a:ext cx="1183279" cy="75419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224E8D0-AC1E-49C7-08A0-1A9E2739C55A}"/>
              </a:ext>
            </a:extLst>
          </p:cNvPr>
          <p:cNvSpPr txBox="1">
            <a:spLocks/>
          </p:cNvSpPr>
          <p:nvPr/>
        </p:nvSpPr>
        <p:spPr>
          <a:xfrm>
            <a:off x="305844" y="1342915"/>
            <a:ext cx="11462877" cy="1645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>
                <a:latin typeface="Titillium"/>
              </a:rPr>
              <a:t>WP.3 - High Power Laser Beam Line - Procurement procedures &gt; 140.000 €</a:t>
            </a:r>
            <a:endParaRPr lang="en-US" noProof="0"/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F8E6ADB0-E109-E54A-07D9-0AD463F6A76C}"/>
              </a:ext>
            </a:extLst>
          </p:cNvPr>
          <p:cNvGrpSpPr/>
          <p:nvPr/>
        </p:nvGrpSpPr>
        <p:grpSpPr>
          <a:xfrm>
            <a:off x="118408" y="5725519"/>
            <a:ext cx="1009460" cy="538067"/>
            <a:chOff x="0" y="0"/>
            <a:chExt cx="1345946" cy="717423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B2C476F-E915-1C04-5715-AA76FFA418D0}"/>
                </a:ext>
              </a:extLst>
            </p:cNvPr>
            <p:cNvSpPr/>
            <p:nvPr/>
          </p:nvSpPr>
          <p:spPr>
            <a:xfrm>
              <a:off x="0" y="0"/>
              <a:ext cx="1345946" cy="717423"/>
            </a:xfrm>
            <a:custGeom>
              <a:avLst/>
              <a:gdLst/>
              <a:ahLst/>
              <a:cxnLst/>
              <a:rect l="l" t="t" r="r" b="b"/>
              <a:pathLst>
                <a:path w="1345946" h="717423">
                  <a:moveTo>
                    <a:pt x="0" y="0"/>
                  </a:moveTo>
                  <a:lnTo>
                    <a:pt x="1345946" y="0"/>
                  </a:lnTo>
                  <a:lnTo>
                    <a:pt x="1345946" y="717423"/>
                  </a:lnTo>
                  <a:lnTo>
                    <a:pt x="0" y="717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11" b="-11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ACE153EA-1DD0-E906-CF83-E35779A4B403}"/>
              </a:ext>
            </a:extLst>
          </p:cNvPr>
          <p:cNvGrpSpPr/>
          <p:nvPr/>
        </p:nvGrpSpPr>
        <p:grpSpPr>
          <a:xfrm>
            <a:off x="1402982" y="5736150"/>
            <a:ext cx="2169033" cy="527495"/>
            <a:chOff x="0" y="0"/>
            <a:chExt cx="2892044" cy="70332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F7DBE52-307D-9C7E-22A9-27122AFE5C19}"/>
                </a:ext>
              </a:extLst>
            </p:cNvPr>
            <p:cNvSpPr/>
            <p:nvPr/>
          </p:nvSpPr>
          <p:spPr>
            <a:xfrm>
              <a:off x="0" y="0"/>
              <a:ext cx="2892044" cy="703326"/>
            </a:xfrm>
            <a:custGeom>
              <a:avLst/>
              <a:gdLst/>
              <a:ahLst/>
              <a:cxnLst/>
              <a:rect l="l" t="t" r="r" b="b"/>
              <a:pathLst>
                <a:path w="2892044" h="703326">
                  <a:moveTo>
                    <a:pt x="0" y="0"/>
                  </a:moveTo>
                  <a:lnTo>
                    <a:pt x="2892044" y="0"/>
                  </a:lnTo>
                  <a:lnTo>
                    <a:pt x="2892044" y="703326"/>
                  </a:lnTo>
                  <a:lnTo>
                    <a:pt x="0" y="703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6" r="1" b="-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ADEFA34A-C4BA-65AF-24F4-EAEAFE780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914606"/>
              </p:ext>
            </p:extLst>
          </p:nvPr>
        </p:nvGraphicFramePr>
        <p:xfrm>
          <a:off x="288436" y="1892105"/>
          <a:ext cx="11546022" cy="340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68576">
                  <a:extLst>
                    <a:ext uri="{9D8B030D-6E8A-4147-A177-3AD203B41FA5}">
                      <a16:colId xmlns:a16="http://schemas.microsoft.com/office/drawing/2014/main" val="2845986829"/>
                    </a:ext>
                  </a:extLst>
                </a:gridCol>
                <a:gridCol w="2187066">
                  <a:extLst>
                    <a:ext uri="{9D8B030D-6E8A-4147-A177-3AD203B41FA5}">
                      <a16:colId xmlns:a16="http://schemas.microsoft.com/office/drawing/2014/main" val="4132874674"/>
                    </a:ext>
                  </a:extLst>
                </a:gridCol>
                <a:gridCol w="2045966">
                  <a:extLst>
                    <a:ext uri="{9D8B030D-6E8A-4147-A177-3AD203B41FA5}">
                      <a16:colId xmlns:a16="http://schemas.microsoft.com/office/drawing/2014/main" val="1637182293"/>
                    </a:ext>
                  </a:extLst>
                </a:gridCol>
                <a:gridCol w="1344414">
                  <a:extLst>
                    <a:ext uri="{9D8B030D-6E8A-4147-A177-3AD203B41FA5}">
                      <a16:colId xmlns:a16="http://schemas.microsoft.com/office/drawing/2014/main" val="634533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17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latin typeface="Titillium"/>
                        </a:rPr>
                        <a:t>Atto 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latin typeface="Titillium"/>
                        </a:rPr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latin typeface="Titillium"/>
                        </a:rPr>
                        <a:t>Cost [€]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043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b="0" i="0" u="none" strike="noStrike" noProof="0">
                          <a:solidFill>
                            <a:srgbClr val="000000"/>
                          </a:solidFill>
                          <a:latin typeface="Titillium"/>
                        </a:rPr>
                        <a:t>Laboratorio di ottica e control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13629 del 21/07/2023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RTI EMME4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437.874,43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723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700" b="0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Laser di alta potenza con impulsi ultra-brevi per l’accelerazione di particelle cariche e relativa camera del compressore</a:t>
                      </a:r>
                      <a:endParaRPr lang="it-IT" sz="1700" b="0" i="0" u="none" strike="noStrike" kern="1200">
                        <a:solidFill>
                          <a:srgbClr val="000000"/>
                        </a:solidFill>
                        <a:latin typeface="Titillium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13811 del 18/12/2023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THALES LAS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4.913.398,80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44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it-IT" sz="1700" b="0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Camera d’interazione per sistema laser di alta potenza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13843 del 22/12/2023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Fantini Sud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261.739,00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929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700" b="0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Sala sperimentale prefabbricata comprensiva di clean room</a:t>
                      </a:r>
                      <a:endParaRPr lang="it-IT" sz="1700" b="0" i="0" u="none" strike="noStrike" kern="1200">
                        <a:solidFill>
                          <a:srgbClr val="000000"/>
                        </a:solidFill>
                        <a:latin typeface="Titillium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13851 del 18/01/2024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Phamm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813.299,20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632513"/>
                  </a:ext>
                </a:extLst>
              </a:tr>
              <a:tr h="1820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700" b="0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Modulo aggiuntivo camera d’interazione per sistema laser di alta potenza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14021 del 17/07/2024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Fantini Sud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238.983,50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91383"/>
                  </a:ext>
                </a:extLst>
              </a:tr>
              <a:tr h="17509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700" b="0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Laboratorio di ottica e control room (variante progettuale)</a:t>
                      </a: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700">
                          <a:latin typeface="Titillium"/>
                        </a:rPr>
                        <a:t>14159 del 17/12/2024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700">
                          <a:latin typeface="Titillium"/>
                        </a:rPr>
                        <a:t>RTI EMME4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700">
                          <a:latin typeface="Titillium"/>
                        </a:rPr>
                        <a:t>46.056,82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179487"/>
                  </a:ext>
                </a:extLst>
              </a:tr>
              <a:tr h="17509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700" b="1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TOTAL (above the EU threshold)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it-IT" sz="17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it-IT" sz="17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700" b="1">
                          <a:latin typeface="Titillium"/>
                        </a:rPr>
                        <a:t>6.711.351,75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282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81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58A4F-7953-6712-C1EF-992F7C290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3CCD306D-82B9-F0C7-14FA-8E98682A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Immagine 11" descr="Immagine che contiene Carattere, schermata, Elementi grafici, testo&#10;&#10;Il contenuto generato dall'IA potrebbe non essere corretto.">
            <a:extLst>
              <a:ext uri="{FF2B5EF4-FFF2-40B4-BE49-F238E27FC236}">
                <a16:creationId xmlns:a16="http://schemas.microsoft.com/office/drawing/2014/main" id="{E5250BA3-CE4C-AB0A-0F92-5B4EC2E90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49" y="5471900"/>
            <a:ext cx="1183279" cy="75419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25B16F6-969B-DEA4-ED02-C5BFCFF661C2}"/>
              </a:ext>
            </a:extLst>
          </p:cNvPr>
          <p:cNvSpPr txBox="1">
            <a:spLocks/>
          </p:cNvSpPr>
          <p:nvPr/>
        </p:nvSpPr>
        <p:spPr>
          <a:xfrm>
            <a:off x="305844" y="1342915"/>
            <a:ext cx="11462877" cy="1645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>
                <a:latin typeface="Titillium"/>
              </a:rPr>
              <a:t>WP.3 - High Power Laser Beam Line - Other procedures &lt; 140.000 €</a:t>
            </a:r>
            <a:endParaRPr lang="en-US" noProof="0"/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7FC0997C-0B56-BF03-C20C-6B6E57356848}"/>
              </a:ext>
            </a:extLst>
          </p:cNvPr>
          <p:cNvGrpSpPr/>
          <p:nvPr/>
        </p:nvGrpSpPr>
        <p:grpSpPr>
          <a:xfrm>
            <a:off x="118408" y="5725519"/>
            <a:ext cx="1009460" cy="538067"/>
            <a:chOff x="0" y="0"/>
            <a:chExt cx="1345946" cy="717423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304E509A-7E3D-D74F-A2C9-9CA6AE8BB027}"/>
                </a:ext>
              </a:extLst>
            </p:cNvPr>
            <p:cNvSpPr/>
            <p:nvPr/>
          </p:nvSpPr>
          <p:spPr>
            <a:xfrm>
              <a:off x="0" y="0"/>
              <a:ext cx="1345946" cy="717423"/>
            </a:xfrm>
            <a:custGeom>
              <a:avLst/>
              <a:gdLst/>
              <a:ahLst/>
              <a:cxnLst/>
              <a:rect l="l" t="t" r="r" b="b"/>
              <a:pathLst>
                <a:path w="1345946" h="717423">
                  <a:moveTo>
                    <a:pt x="0" y="0"/>
                  </a:moveTo>
                  <a:lnTo>
                    <a:pt x="1345946" y="0"/>
                  </a:lnTo>
                  <a:lnTo>
                    <a:pt x="1345946" y="717423"/>
                  </a:lnTo>
                  <a:lnTo>
                    <a:pt x="0" y="717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11" b="-11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7010D2FF-BCC5-279C-E0C0-1CC0436C889D}"/>
              </a:ext>
            </a:extLst>
          </p:cNvPr>
          <p:cNvGrpSpPr/>
          <p:nvPr/>
        </p:nvGrpSpPr>
        <p:grpSpPr>
          <a:xfrm>
            <a:off x="1402982" y="5736150"/>
            <a:ext cx="2169033" cy="527495"/>
            <a:chOff x="0" y="0"/>
            <a:chExt cx="2892044" cy="70332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339406E-DBDE-EEF2-65FD-205757728E5C}"/>
                </a:ext>
              </a:extLst>
            </p:cNvPr>
            <p:cNvSpPr/>
            <p:nvPr/>
          </p:nvSpPr>
          <p:spPr>
            <a:xfrm>
              <a:off x="0" y="0"/>
              <a:ext cx="2892044" cy="703326"/>
            </a:xfrm>
            <a:custGeom>
              <a:avLst/>
              <a:gdLst/>
              <a:ahLst/>
              <a:cxnLst/>
              <a:rect l="l" t="t" r="r" b="b"/>
              <a:pathLst>
                <a:path w="2892044" h="703326">
                  <a:moveTo>
                    <a:pt x="0" y="0"/>
                  </a:moveTo>
                  <a:lnTo>
                    <a:pt x="2892044" y="0"/>
                  </a:lnTo>
                  <a:lnTo>
                    <a:pt x="2892044" y="703326"/>
                  </a:lnTo>
                  <a:lnTo>
                    <a:pt x="0" y="703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6" r="1" b="-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6613E488-8B22-86CA-92B4-AA63EA0B2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166400"/>
              </p:ext>
            </p:extLst>
          </p:nvPr>
        </p:nvGraphicFramePr>
        <p:xfrm>
          <a:off x="288436" y="2004164"/>
          <a:ext cx="11433021" cy="2980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91290">
                  <a:extLst>
                    <a:ext uri="{9D8B030D-6E8A-4147-A177-3AD203B41FA5}">
                      <a16:colId xmlns:a16="http://schemas.microsoft.com/office/drawing/2014/main" val="2845986829"/>
                    </a:ext>
                  </a:extLst>
                </a:gridCol>
                <a:gridCol w="2499378">
                  <a:extLst>
                    <a:ext uri="{9D8B030D-6E8A-4147-A177-3AD203B41FA5}">
                      <a16:colId xmlns:a16="http://schemas.microsoft.com/office/drawing/2014/main" val="1637182293"/>
                    </a:ext>
                  </a:extLst>
                </a:gridCol>
                <a:gridCol w="1642353">
                  <a:extLst>
                    <a:ext uri="{9D8B030D-6E8A-4147-A177-3AD203B41FA5}">
                      <a16:colId xmlns:a16="http://schemas.microsoft.com/office/drawing/2014/main" val="634533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17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latin typeface="Titillium"/>
                        </a:rPr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>
                          <a:latin typeface="Titillium"/>
                        </a:rPr>
                        <a:t>Cost [€]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043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b="0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N. 4 tavoli ottici e sistema di movimentazione micrometrico su tre assi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err="1">
                          <a:latin typeface="Titillium"/>
                        </a:rPr>
                        <a:t>Crisel</a:t>
                      </a:r>
                      <a:r>
                        <a:rPr lang="it-IT" sz="1700">
                          <a:latin typeface="Titillium"/>
                        </a:rPr>
                        <a:t> Instruments S.r.l.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105.042,00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723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700" b="0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Misure di efficienza di schermatura nel range di frequenze tra 10 kHz e 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MPB S.r.l.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3.660,00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44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it-IT" sz="1700" b="0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Pavimentazione in acciaio inox 304 per lo schermaggio elettromagnetico presso i LNS-INFN</a:t>
                      </a:r>
                      <a:endParaRPr lang="it-IT" sz="1700" b="0" i="0" u="none" strike="noStrike" kern="1200">
                        <a:solidFill>
                          <a:srgbClr val="000000"/>
                        </a:solidFill>
                        <a:latin typeface="Titillium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Soliani EMC S.r.l.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15.860,00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929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700" b="0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Assistenza logistica per l'organizzazione del "First </a:t>
                      </a:r>
                      <a:r>
                        <a:rPr lang="it-IT" sz="1700" b="0" i="0" u="none" strike="noStrike" kern="1200" noProof="0" err="1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Annual</a:t>
                      </a:r>
                      <a:r>
                        <a:rPr lang="it-IT" sz="1700" b="0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 Meeting of the </a:t>
                      </a:r>
                      <a:r>
                        <a:rPr lang="it-IT" sz="1700" b="0" i="0" u="none" strike="noStrike" kern="1200" noProof="0" err="1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EuAPS</a:t>
                      </a:r>
                      <a:r>
                        <a:rPr lang="it-IT" sz="1700" b="0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 project" (4-5 giugno 2025)</a:t>
                      </a:r>
                      <a:endParaRPr lang="it-IT" sz="1700" b="0" i="0" u="none" strike="noStrike" kern="1200">
                        <a:solidFill>
                          <a:srgbClr val="000000"/>
                        </a:solidFill>
                        <a:latin typeface="Titillium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A.S.T.E.CONGRESS S.r.l.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>
                          <a:latin typeface="Titillium"/>
                        </a:rPr>
                        <a:t>10.980,00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5632513"/>
                  </a:ext>
                </a:extLst>
              </a:tr>
              <a:tr h="17509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700" b="1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TOTAL (below the EU threshold)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it-IT" sz="17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700" b="1">
                          <a:latin typeface="Titillium"/>
                        </a:rPr>
                        <a:t>135.542,00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282640"/>
                  </a:ext>
                </a:extLst>
              </a:tr>
              <a:tr h="17509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700" b="1" i="0" u="none" strike="noStrike" kern="1200" noProof="0">
                          <a:solidFill>
                            <a:srgbClr val="000000"/>
                          </a:solidFill>
                          <a:latin typeface="Titillium"/>
                          <a:ea typeface="+mn-ea"/>
                          <a:cs typeface="+mn-cs"/>
                        </a:rPr>
                        <a:t>TOTAL (above and below the EU threshold)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it-IT" sz="17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700" b="1">
                          <a:latin typeface="Titillium"/>
                        </a:rPr>
                        <a:t>6.846.893,75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021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707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97843-F625-CF3F-2F67-F235E4300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37B54DB5-2760-2A66-262D-4B974823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7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Immagine 11" descr="Immagine che contiene Carattere, schermata, Elementi grafici, testo&#10;&#10;Il contenuto generato dall'IA potrebbe non essere corretto.">
            <a:extLst>
              <a:ext uri="{FF2B5EF4-FFF2-40B4-BE49-F238E27FC236}">
                <a16:creationId xmlns:a16="http://schemas.microsoft.com/office/drawing/2014/main" id="{39DBB5CF-537A-0B15-B87A-368AA82D7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49" y="5471900"/>
            <a:ext cx="1183279" cy="75419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0CC4CE0-8B18-A264-5ECD-A108545EB014}"/>
              </a:ext>
            </a:extLst>
          </p:cNvPr>
          <p:cNvSpPr txBox="1">
            <a:spLocks/>
          </p:cNvSpPr>
          <p:nvPr/>
        </p:nvSpPr>
        <p:spPr>
          <a:xfrm>
            <a:off x="305844" y="1342915"/>
            <a:ext cx="11462877" cy="1645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>
                <a:latin typeface="Titillium"/>
              </a:rPr>
              <a:t>WP.3 - High Power Laser Beam Line - Upcoming procedures &lt; 140.000 €</a:t>
            </a:r>
            <a:endParaRPr lang="en-US" noProof="0"/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4245E5A8-14B9-279B-CAB9-1A3934DDD620}"/>
              </a:ext>
            </a:extLst>
          </p:cNvPr>
          <p:cNvGrpSpPr/>
          <p:nvPr/>
        </p:nvGrpSpPr>
        <p:grpSpPr>
          <a:xfrm>
            <a:off x="118408" y="5725519"/>
            <a:ext cx="1009460" cy="538067"/>
            <a:chOff x="0" y="0"/>
            <a:chExt cx="1345946" cy="717423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6AFC4BAB-36E7-24B7-5D14-C371FAB05ADC}"/>
                </a:ext>
              </a:extLst>
            </p:cNvPr>
            <p:cNvSpPr/>
            <p:nvPr/>
          </p:nvSpPr>
          <p:spPr>
            <a:xfrm>
              <a:off x="0" y="0"/>
              <a:ext cx="1345946" cy="717423"/>
            </a:xfrm>
            <a:custGeom>
              <a:avLst/>
              <a:gdLst/>
              <a:ahLst/>
              <a:cxnLst/>
              <a:rect l="l" t="t" r="r" b="b"/>
              <a:pathLst>
                <a:path w="1345946" h="717423">
                  <a:moveTo>
                    <a:pt x="0" y="0"/>
                  </a:moveTo>
                  <a:lnTo>
                    <a:pt x="1345946" y="0"/>
                  </a:lnTo>
                  <a:lnTo>
                    <a:pt x="1345946" y="717423"/>
                  </a:lnTo>
                  <a:lnTo>
                    <a:pt x="0" y="717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11" b="-11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18B229F6-06F2-89A9-AA8A-D54ADFF81D39}"/>
              </a:ext>
            </a:extLst>
          </p:cNvPr>
          <p:cNvGrpSpPr/>
          <p:nvPr/>
        </p:nvGrpSpPr>
        <p:grpSpPr>
          <a:xfrm>
            <a:off x="1402982" y="5736150"/>
            <a:ext cx="2169033" cy="527495"/>
            <a:chOff x="0" y="0"/>
            <a:chExt cx="2892044" cy="70332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0116C8B-AA32-5195-3AD5-B00A24ABFF8B}"/>
                </a:ext>
              </a:extLst>
            </p:cNvPr>
            <p:cNvSpPr/>
            <p:nvPr/>
          </p:nvSpPr>
          <p:spPr>
            <a:xfrm>
              <a:off x="0" y="0"/>
              <a:ext cx="2892044" cy="703326"/>
            </a:xfrm>
            <a:custGeom>
              <a:avLst/>
              <a:gdLst/>
              <a:ahLst/>
              <a:cxnLst/>
              <a:rect l="l" t="t" r="r" b="b"/>
              <a:pathLst>
                <a:path w="2892044" h="703326">
                  <a:moveTo>
                    <a:pt x="0" y="0"/>
                  </a:moveTo>
                  <a:lnTo>
                    <a:pt x="2892044" y="0"/>
                  </a:lnTo>
                  <a:lnTo>
                    <a:pt x="2892044" y="703326"/>
                  </a:lnTo>
                  <a:lnTo>
                    <a:pt x="0" y="703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6" r="1" b="-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8AA8CF03-354D-C7D8-E130-564A4D6DE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244144"/>
              </p:ext>
            </p:extLst>
          </p:nvPr>
        </p:nvGraphicFramePr>
        <p:xfrm>
          <a:off x="362271" y="1887039"/>
          <a:ext cx="11461909" cy="34822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4888">
                  <a:extLst>
                    <a:ext uri="{9D8B030D-6E8A-4147-A177-3AD203B41FA5}">
                      <a16:colId xmlns:a16="http://schemas.microsoft.com/office/drawing/2014/main" val="4147092591"/>
                    </a:ext>
                  </a:extLst>
                </a:gridCol>
                <a:gridCol w="3445808">
                  <a:extLst>
                    <a:ext uri="{9D8B030D-6E8A-4147-A177-3AD203B41FA5}">
                      <a16:colId xmlns:a16="http://schemas.microsoft.com/office/drawing/2014/main" val="1560365839"/>
                    </a:ext>
                  </a:extLst>
                </a:gridCol>
                <a:gridCol w="2511213">
                  <a:extLst>
                    <a:ext uri="{9D8B030D-6E8A-4147-A177-3AD203B41FA5}">
                      <a16:colId xmlns:a16="http://schemas.microsoft.com/office/drawing/2014/main" val="3678044250"/>
                    </a:ext>
                  </a:extLst>
                </a:gridCol>
              </a:tblGrid>
              <a:tr h="43422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noProof="0">
                          <a:latin typeface="Titillium"/>
                        </a:rPr>
                        <a:t>Estimated cost - VAT included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noProof="0">
                          <a:latin typeface="Titillium"/>
                        </a:rPr>
                        <a:t>Expected order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7976673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solidFill>
                            <a:srgbClr val="000000"/>
                          </a:solidFill>
                          <a:latin typeface="Titillium"/>
                        </a:rPr>
                        <a:t>Interlock and search system for experimental areas)</a:t>
                      </a:r>
                      <a:endParaRPr lang="en-US" sz="1900" noProof="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noProof="0">
                          <a:latin typeface="Titillium"/>
                        </a:rPr>
                        <a:t>122.000,00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noProof="0">
                          <a:latin typeface="T"/>
                        </a:rPr>
                        <a:t>within July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337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latin typeface="Titillium"/>
                        </a:rPr>
                        <a:t>Shielded cabinets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noProof="0">
                          <a:latin typeface="Titillium"/>
                        </a:rPr>
                        <a:t>24.400,00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u="none" strike="noStrike" noProof="0">
                          <a:solidFill>
                            <a:srgbClr val="000000"/>
                          </a:solidFill>
                          <a:latin typeface="T"/>
                        </a:rPr>
                        <a:t>within July 2025</a:t>
                      </a:r>
                      <a:endParaRPr lang="en-US" sz="1900" noProof="0">
                        <a:latin typeface="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213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latin typeface="Titillium"/>
                        </a:rPr>
                        <a:t>Desk, monitors and audio/video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noProof="0">
                          <a:latin typeface="Titillium"/>
                        </a:rPr>
                        <a:t>60.000,00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noProof="0">
                          <a:latin typeface="T"/>
                        </a:rPr>
                        <a:t>within June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342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latin typeface="Titillium"/>
                        </a:rPr>
                        <a:t>Shielding for electromagnetic pulse mitigation</a:t>
                      </a:r>
                      <a:endParaRPr lang="en-US" sz="1900" noProof="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noProof="0">
                          <a:latin typeface="Titillium"/>
                        </a:rPr>
                        <a:t>110.000,00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u="none" strike="noStrike" noProof="0">
                          <a:solidFill>
                            <a:srgbClr val="000000"/>
                          </a:solidFill>
                          <a:latin typeface="T"/>
                        </a:rPr>
                        <a:t>within September 2025</a:t>
                      </a:r>
                      <a:endParaRPr lang="en-US" sz="1900" noProof="0">
                        <a:latin typeface="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866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latin typeface="Titillium"/>
                        </a:rPr>
                        <a:t>Modular clean cabinets</a:t>
                      </a:r>
                      <a:endParaRPr lang="en-US" sz="1900" noProof="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noProof="0">
                          <a:latin typeface="Titillium"/>
                        </a:rPr>
                        <a:t>35.000,00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u="none" strike="noStrike" noProof="0">
                          <a:solidFill>
                            <a:srgbClr val="000000"/>
                          </a:solidFill>
                          <a:latin typeface="T"/>
                        </a:rPr>
                        <a:t>within June 2025</a:t>
                      </a:r>
                      <a:endParaRPr lang="en-US" sz="1900" noProof="0">
                        <a:latin typeface="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15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noProof="0">
                          <a:latin typeface="Titillium"/>
                        </a:rPr>
                        <a:t>Thorlabs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noProof="0">
                          <a:latin typeface="Titillium"/>
                        </a:rPr>
                        <a:t>24.400,00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u="none" strike="noStrike" noProof="0">
                          <a:solidFill>
                            <a:srgbClr val="000000"/>
                          </a:solidFill>
                          <a:latin typeface="T"/>
                        </a:rPr>
                        <a:t>within June 2025</a:t>
                      </a:r>
                      <a:endParaRPr lang="en-US" sz="1900" noProof="0">
                        <a:latin typeface="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770973"/>
                  </a:ext>
                </a:extLst>
              </a:tr>
              <a:tr h="19610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0" i="0" u="none" strike="noStrike" kern="1200" noProof="0">
                          <a:solidFill>
                            <a:schemeClr val="tx1"/>
                          </a:solidFill>
                          <a:latin typeface="Titillium"/>
                          <a:ea typeface="+mn-ea"/>
                          <a:cs typeface="+mn-cs"/>
                        </a:rPr>
                        <a:t>Laser beam transport elements from CC to IC1 &amp; IC2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noProof="0">
                          <a:latin typeface="Titillium"/>
                        </a:rPr>
                        <a:t>115.000,00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u="none" strike="noStrike" noProof="0">
                          <a:solidFill>
                            <a:srgbClr val="000000"/>
                          </a:solidFill>
                          <a:latin typeface="T"/>
                        </a:rPr>
                        <a:t>within June 2025</a:t>
                      </a:r>
                      <a:endParaRPr lang="en-US" sz="1900" noProof="0">
                        <a:latin typeface="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054896"/>
                  </a:ext>
                </a:extLst>
              </a:tr>
              <a:tr h="19610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900" b="1" i="0" u="none" strike="noStrike" kern="1200" noProof="0">
                          <a:solidFill>
                            <a:schemeClr val="tx1"/>
                          </a:solidFill>
                          <a:latin typeface="Titillium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1" noProof="0">
                          <a:latin typeface="Titillium"/>
                        </a:rPr>
                        <a:t>490.800,00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900" noProof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055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109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DA8426-E5E0-E630-FEE5-F577EC832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28" y="1243481"/>
            <a:ext cx="7281929" cy="49076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4EA577F-F8AD-3926-B743-43CEE8156475}"/>
              </a:ext>
            </a:extLst>
          </p:cNvPr>
          <p:cNvSpPr/>
          <p:nvPr/>
        </p:nvSpPr>
        <p:spPr>
          <a:xfrm rot="21013676">
            <a:off x="4557526" y="2823125"/>
            <a:ext cx="1027925" cy="1132042"/>
          </a:xfrm>
          <a:prstGeom prst="rect">
            <a:avLst/>
          </a:prstGeom>
          <a:solidFill>
            <a:schemeClr val="accent4">
              <a:lumMod val="40000"/>
              <a:lumOff val="60000"/>
              <a:alpha val="56401"/>
            </a:schemeClr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17293A-717A-0668-EC7A-2DF85C88A5CC}"/>
              </a:ext>
            </a:extLst>
          </p:cNvPr>
          <p:cNvSpPr/>
          <p:nvPr/>
        </p:nvSpPr>
        <p:spPr>
          <a:xfrm rot="21045748">
            <a:off x="5654564" y="2739665"/>
            <a:ext cx="2420678" cy="764309"/>
          </a:xfrm>
          <a:prstGeom prst="rect">
            <a:avLst/>
          </a:prstGeom>
          <a:solidFill>
            <a:schemeClr val="accent2">
              <a:lumMod val="75000"/>
              <a:alpha val="71656"/>
            </a:schemeClr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9DA5D0-DF7D-1B13-5137-DB75451F6828}"/>
              </a:ext>
            </a:extLst>
          </p:cNvPr>
          <p:cNvSpPr/>
          <p:nvPr/>
        </p:nvSpPr>
        <p:spPr>
          <a:xfrm rot="21045748">
            <a:off x="6098366" y="1937884"/>
            <a:ext cx="1819661" cy="709584"/>
          </a:xfrm>
          <a:prstGeom prst="rect">
            <a:avLst/>
          </a:prstGeom>
          <a:solidFill>
            <a:schemeClr val="bg1">
              <a:alpha val="52000"/>
            </a:schemeClr>
          </a:solidFill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0BC1392-F69B-1146-915D-3D5B9FDDDAAF}"/>
              </a:ext>
            </a:extLst>
          </p:cNvPr>
          <p:cNvSpPr/>
          <p:nvPr/>
        </p:nvSpPr>
        <p:spPr>
          <a:xfrm>
            <a:off x="3758828" y="2697480"/>
            <a:ext cx="706492" cy="713451"/>
          </a:xfrm>
          <a:custGeom>
            <a:avLst/>
            <a:gdLst>
              <a:gd name="connsiteX0" fmla="*/ 5452 w 706492"/>
              <a:gd name="connsiteY0" fmla="*/ 701040 h 713451"/>
              <a:gd name="connsiteX1" fmla="*/ 117212 w 706492"/>
              <a:gd name="connsiteY1" fmla="*/ 711200 h 713451"/>
              <a:gd name="connsiteX2" fmla="*/ 188332 w 706492"/>
              <a:gd name="connsiteY2" fmla="*/ 706120 h 713451"/>
              <a:gd name="connsiteX3" fmla="*/ 239132 w 706492"/>
              <a:gd name="connsiteY3" fmla="*/ 690880 h 713451"/>
              <a:gd name="connsiteX4" fmla="*/ 274692 w 706492"/>
              <a:gd name="connsiteY4" fmla="*/ 670560 h 713451"/>
              <a:gd name="connsiteX5" fmla="*/ 289932 w 706492"/>
              <a:gd name="connsiteY5" fmla="*/ 660400 h 713451"/>
              <a:gd name="connsiteX6" fmla="*/ 330572 w 706492"/>
              <a:gd name="connsiteY6" fmla="*/ 640080 h 713451"/>
              <a:gd name="connsiteX7" fmla="*/ 361052 w 706492"/>
              <a:gd name="connsiteY7" fmla="*/ 619760 h 713451"/>
              <a:gd name="connsiteX8" fmla="*/ 376292 w 706492"/>
              <a:gd name="connsiteY8" fmla="*/ 609600 h 713451"/>
              <a:gd name="connsiteX9" fmla="*/ 422012 w 706492"/>
              <a:gd name="connsiteY9" fmla="*/ 594360 h 713451"/>
              <a:gd name="connsiteX10" fmla="*/ 493132 w 706492"/>
              <a:gd name="connsiteY10" fmla="*/ 579120 h 713451"/>
              <a:gd name="connsiteX11" fmla="*/ 543932 w 706492"/>
              <a:gd name="connsiteY11" fmla="*/ 568960 h 713451"/>
              <a:gd name="connsiteX12" fmla="*/ 615052 w 706492"/>
              <a:gd name="connsiteY12" fmla="*/ 553720 h 713451"/>
              <a:gd name="connsiteX13" fmla="*/ 640452 w 706492"/>
              <a:gd name="connsiteY13" fmla="*/ 548640 h 713451"/>
              <a:gd name="connsiteX14" fmla="*/ 670932 w 706492"/>
              <a:gd name="connsiteY14" fmla="*/ 538480 h 713451"/>
              <a:gd name="connsiteX15" fmla="*/ 686172 w 706492"/>
              <a:gd name="connsiteY15" fmla="*/ 523240 h 713451"/>
              <a:gd name="connsiteX16" fmla="*/ 701412 w 706492"/>
              <a:gd name="connsiteY16" fmla="*/ 487680 h 713451"/>
              <a:gd name="connsiteX17" fmla="*/ 696332 w 706492"/>
              <a:gd name="connsiteY17" fmla="*/ 396240 h 713451"/>
              <a:gd name="connsiteX18" fmla="*/ 691252 w 706492"/>
              <a:gd name="connsiteY18" fmla="*/ 335280 h 713451"/>
              <a:gd name="connsiteX19" fmla="*/ 701412 w 706492"/>
              <a:gd name="connsiteY19" fmla="*/ 218440 h 713451"/>
              <a:gd name="connsiteX20" fmla="*/ 706492 w 706492"/>
              <a:gd name="connsiteY20" fmla="*/ 172720 h 713451"/>
              <a:gd name="connsiteX21" fmla="*/ 701412 w 706492"/>
              <a:gd name="connsiteY21" fmla="*/ 111760 h 713451"/>
              <a:gd name="connsiteX22" fmla="*/ 691252 w 706492"/>
              <a:gd name="connsiteY22" fmla="*/ 40640 h 713451"/>
              <a:gd name="connsiteX23" fmla="*/ 676012 w 706492"/>
              <a:gd name="connsiteY23" fmla="*/ 10160 h 713451"/>
              <a:gd name="connsiteX24" fmla="*/ 645532 w 706492"/>
              <a:gd name="connsiteY24" fmla="*/ 0 h 713451"/>
              <a:gd name="connsiteX25" fmla="*/ 564252 w 706492"/>
              <a:gd name="connsiteY25" fmla="*/ 5080 h 713451"/>
              <a:gd name="connsiteX26" fmla="*/ 508372 w 706492"/>
              <a:gd name="connsiteY26" fmla="*/ 10160 h 713451"/>
              <a:gd name="connsiteX27" fmla="*/ 457572 w 706492"/>
              <a:gd name="connsiteY27" fmla="*/ 15240 h 713451"/>
              <a:gd name="connsiteX28" fmla="*/ 350892 w 706492"/>
              <a:gd name="connsiteY28" fmla="*/ 20320 h 713451"/>
              <a:gd name="connsiteX29" fmla="*/ 335652 w 706492"/>
              <a:gd name="connsiteY29" fmla="*/ 25400 h 713451"/>
              <a:gd name="connsiteX30" fmla="*/ 310252 w 706492"/>
              <a:gd name="connsiteY30" fmla="*/ 55880 h 713451"/>
              <a:gd name="connsiteX31" fmla="*/ 305172 w 706492"/>
              <a:gd name="connsiteY31" fmla="*/ 71120 h 713451"/>
              <a:gd name="connsiteX32" fmla="*/ 310252 w 706492"/>
              <a:gd name="connsiteY32" fmla="*/ 121920 h 713451"/>
              <a:gd name="connsiteX33" fmla="*/ 320412 w 706492"/>
              <a:gd name="connsiteY33" fmla="*/ 162560 h 713451"/>
              <a:gd name="connsiteX34" fmla="*/ 330572 w 706492"/>
              <a:gd name="connsiteY34" fmla="*/ 208280 h 713451"/>
              <a:gd name="connsiteX35" fmla="*/ 335652 w 706492"/>
              <a:gd name="connsiteY35" fmla="*/ 299720 h 713451"/>
              <a:gd name="connsiteX36" fmla="*/ 330572 w 706492"/>
              <a:gd name="connsiteY36" fmla="*/ 335280 h 713451"/>
              <a:gd name="connsiteX37" fmla="*/ 315332 w 706492"/>
              <a:gd name="connsiteY37" fmla="*/ 340360 h 713451"/>
              <a:gd name="connsiteX38" fmla="*/ 183252 w 706492"/>
              <a:gd name="connsiteY38" fmla="*/ 335280 h 713451"/>
              <a:gd name="connsiteX39" fmla="*/ 122292 w 706492"/>
              <a:gd name="connsiteY39" fmla="*/ 325120 h 713451"/>
              <a:gd name="connsiteX40" fmla="*/ 56252 w 706492"/>
              <a:gd name="connsiteY40" fmla="*/ 340360 h 713451"/>
              <a:gd name="connsiteX41" fmla="*/ 41012 w 706492"/>
              <a:gd name="connsiteY41" fmla="*/ 345440 h 713451"/>
              <a:gd name="connsiteX42" fmla="*/ 10532 w 706492"/>
              <a:gd name="connsiteY42" fmla="*/ 381000 h 713451"/>
              <a:gd name="connsiteX43" fmla="*/ 372 w 706492"/>
              <a:gd name="connsiteY43" fmla="*/ 411480 h 713451"/>
              <a:gd name="connsiteX44" fmla="*/ 10532 w 706492"/>
              <a:gd name="connsiteY44" fmla="*/ 640080 h 713451"/>
              <a:gd name="connsiteX45" fmla="*/ 15612 w 706492"/>
              <a:gd name="connsiteY45" fmla="*/ 711200 h 713451"/>
              <a:gd name="connsiteX46" fmla="*/ 5452 w 706492"/>
              <a:gd name="connsiteY46" fmla="*/ 701040 h 71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06492" h="713451">
                <a:moveTo>
                  <a:pt x="5452" y="701040"/>
                </a:moveTo>
                <a:cubicBezTo>
                  <a:pt x="22385" y="701040"/>
                  <a:pt x="59987" y="711200"/>
                  <a:pt x="117212" y="711200"/>
                </a:cubicBezTo>
                <a:cubicBezTo>
                  <a:pt x="140979" y="711200"/>
                  <a:pt x="164625" y="707813"/>
                  <a:pt x="188332" y="706120"/>
                </a:cubicBezTo>
                <a:cubicBezTo>
                  <a:pt x="199691" y="703280"/>
                  <a:pt x="231711" y="695827"/>
                  <a:pt x="239132" y="690880"/>
                </a:cubicBezTo>
                <a:cubicBezTo>
                  <a:pt x="276262" y="666127"/>
                  <a:pt x="229576" y="696341"/>
                  <a:pt x="274692" y="670560"/>
                </a:cubicBezTo>
                <a:cubicBezTo>
                  <a:pt x="279993" y="667531"/>
                  <a:pt x="284572" y="663324"/>
                  <a:pt x="289932" y="660400"/>
                </a:cubicBezTo>
                <a:cubicBezTo>
                  <a:pt x="303228" y="653147"/>
                  <a:pt x="317970" y="648481"/>
                  <a:pt x="330572" y="640080"/>
                </a:cubicBezTo>
                <a:lnTo>
                  <a:pt x="361052" y="619760"/>
                </a:lnTo>
                <a:cubicBezTo>
                  <a:pt x="366132" y="616373"/>
                  <a:pt x="370369" y="611081"/>
                  <a:pt x="376292" y="609600"/>
                </a:cubicBezTo>
                <a:cubicBezTo>
                  <a:pt x="424987" y="597426"/>
                  <a:pt x="364624" y="613489"/>
                  <a:pt x="422012" y="594360"/>
                </a:cubicBezTo>
                <a:cubicBezTo>
                  <a:pt x="435996" y="589699"/>
                  <a:pt x="492594" y="579254"/>
                  <a:pt x="493132" y="579120"/>
                </a:cubicBezTo>
                <a:cubicBezTo>
                  <a:pt x="531887" y="569431"/>
                  <a:pt x="494110" y="578302"/>
                  <a:pt x="543932" y="568960"/>
                </a:cubicBezTo>
                <a:cubicBezTo>
                  <a:pt x="654182" y="548288"/>
                  <a:pt x="556711" y="566685"/>
                  <a:pt x="615052" y="553720"/>
                </a:cubicBezTo>
                <a:cubicBezTo>
                  <a:pt x="623481" y="551847"/>
                  <a:pt x="632122" y="550912"/>
                  <a:pt x="640452" y="548640"/>
                </a:cubicBezTo>
                <a:cubicBezTo>
                  <a:pt x="650784" y="545822"/>
                  <a:pt x="670932" y="538480"/>
                  <a:pt x="670932" y="538480"/>
                </a:cubicBezTo>
                <a:cubicBezTo>
                  <a:pt x="676012" y="533400"/>
                  <a:pt x="681996" y="529086"/>
                  <a:pt x="686172" y="523240"/>
                </a:cubicBezTo>
                <a:cubicBezTo>
                  <a:pt x="694019" y="512255"/>
                  <a:pt x="697266" y="500117"/>
                  <a:pt x="701412" y="487680"/>
                </a:cubicBezTo>
                <a:cubicBezTo>
                  <a:pt x="699719" y="457200"/>
                  <a:pt x="698363" y="426699"/>
                  <a:pt x="696332" y="396240"/>
                </a:cubicBezTo>
                <a:cubicBezTo>
                  <a:pt x="694976" y="375895"/>
                  <a:pt x="691252" y="355670"/>
                  <a:pt x="691252" y="335280"/>
                </a:cubicBezTo>
                <a:cubicBezTo>
                  <a:pt x="691252" y="268444"/>
                  <a:pt x="695063" y="269231"/>
                  <a:pt x="701412" y="218440"/>
                </a:cubicBezTo>
                <a:cubicBezTo>
                  <a:pt x="703314" y="203225"/>
                  <a:pt x="704799" y="187960"/>
                  <a:pt x="706492" y="172720"/>
                </a:cubicBezTo>
                <a:cubicBezTo>
                  <a:pt x="704799" y="152400"/>
                  <a:pt x="703258" y="132067"/>
                  <a:pt x="701412" y="111760"/>
                </a:cubicBezTo>
                <a:cubicBezTo>
                  <a:pt x="697903" y="73166"/>
                  <a:pt x="699530" y="69612"/>
                  <a:pt x="691252" y="40640"/>
                </a:cubicBezTo>
                <a:cubicBezTo>
                  <a:pt x="688965" y="32637"/>
                  <a:pt x="683756" y="15000"/>
                  <a:pt x="676012" y="10160"/>
                </a:cubicBezTo>
                <a:cubicBezTo>
                  <a:pt x="666930" y="4484"/>
                  <a:pt x="645532" y="0"/>
                  <a:pt x="645532" y="0"/>
                </a:cubicBezTo>
                <a:lnTo>
                  <a:pt x="564252" y="5080"/>
                </a:lnTo>
                <a:cubicBezTo>
                  <a:pt x="545600" y="6462"/>
                  <a:pt x="526991" y="8387"/>
                  <a:pt x="508372" y="10160"/>
                </a:cubicBezTo>
                <a:cubicBezTo>
                  <a:pt x="491431" y="11773"/>
                  <a:pt x="474554" y="14144"/>
                  <a:pt x="457572" y="15240"/>
                </a:cubicBezTo>
                <a:cubicBezTo>
                  <a:pt x="422046" y="17532"/>
                  <a:pt x="386452" y="18627"/>
                  <a:pt x="350892" y="20320"/>
                </a:cubicBezTo>
                <a:cubicBezTo>
                  <a:pt x="345812" y="22013"/>
                  <a:pt x="340107" y="22430"/>
                  <a:pt x="335652" y="25400"/>
                </a:cubicBezTo>
                <a:cubicBezTo>
                  <a:pt x="327226" y="31017"/>
                  <a:pt x="314938" y="46509"/>
                  <a:pt x="310252" y="55880"/>
                </a:cubicBezTo>
                <a:cubicBezTo>
                  <a:pt x="307857" y="60669"/>
                  <a:pt x="306865" y="66040"/>
                  <a:pt x="305172" y="71120"/>
                </a:cubicBezTo>
                <a:cubicBezTo>
                  <a:pt x="306865" y="88053"/>
                  <a:pt x="308003" y="105051"/>
                  <a:pt x="310252" y="121920"/>
                </a:cubicBezTo>
                <a:cubicBezTo>
                  <a:pt x="314125" y="150968"/>
                  <a:pt x="314001" y="140123"/>
                  <a:pt x="320412" y="162560"/>
                </a:cubicBezTo>
                <a:cubicBezTo>
                  <a:pt x="325195" y="179300"/>
                  <a:pt x="327080" y="190821"/>
                  <a:pt x="330572" y="208280"/>
                </a:cubicBezTo>
                <a:cubicBezTo>
                  <a:pt x="332265" y="238760"/>
                  <a:pt x="335652" y="269193"/>
                  <a:pt x="335652" y="299720"/>
                </a:cubicBezTo>
                <a:cubicBezTo>
                  <a:pt x="335652" y="311694"/>
                  <a:pt x="335927" y="324570"/>
                  <a:pt x="330572" y="335280"/>
                </a:cubicBezTo>
                <a:cubicBezTo>
                  <a:pt x="328177" y="340069"/>
                  <a:pt x="320412" y="338667"/>
                  <a:pt x="315332" y="340360"/>
                </a:cubicBezTo>
                <a:cubicBezTo>
                  <a:pt x="271305" y="338667"/>
                  <a:pt x="227175" y="338748"/>
                  <a:pt x="183252" y="335280"/>
                </a:cubicBezTo>
                <a:cubicBezTo>
                  <a:pt x="162716" y="333659"/>
                  <a:pt x="122292" y="325120"/>
                  <a:pt x="122292" y="325120"/>
                </a:cubicBezTo>
                <a:cubicBezTo>
                  <a:pt x="76130" y="331715"/>
                  <a:pt x="98091" y="326414"/>
                  <a:pt x="56252" y="340360"/>
                </a:cubicBezTo>
                <a:lnTo>
                  <a:pt x="41012" y="345440"/>
                </a:lnTo>
                <a:cubicBezTo>
                  <a:pt x="30845" y="355607"/>
                  <a:pt x="17049" y="367966"/>
                  <a:pt x="10532" y="381000"/>
                </a:cubicBezTo>
                <a:cubicBezTo>
                  <a:pt x="5743" y="390579"/>
                  <a:pt x="372" y="411480"/>
                  <a:pt x="372" y="411480"/>
                </a:cubicBezTo>
                <a:cubicBezTo>
                  <a:pt x="3436" y="488075"/>
                  <a:pt x="6035" y="563626"/>
                  <a:pt x="10532" y="640080"/>
                </a:cubicBezTo>
                <a:cubicBezTo>
                  <a:pt x="11928" y="663806"/>
                  <a:pt x="13124" y="687564"/>
                  <a:pt x="15612" y="711200"/>
                </a:cubicBezTo>
                <a:cubicBezTo>
                  <a:pt x="16516" y="719787"/>
                  <a:pt x="-11481" y="701040"/>
                  <a:pt x="5452" y="70104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F6AE013-1C2F-62E8-49E5-A0006CCB6274}"/>
              </a:ext>
            </a:extLst>
          </p:cNvPr>
          <p:cNvSpPr/>
          <p:nvPr/>
        </p:nvSpPr>
        <p:spPr>
          <a:xfrm>
            <a:off x="4033125" y="2106749"/>
            <a:ext cx="2129015" cy="753291"/>
          </a:xfrm>
          <a:custGeom>
            <a:avLst/>
            <a:gdLst>
              <a:gd name="connsiteX0" fmla="*/ 2118755 w 2129015"/>
              <a:gd name="connsiteY0" fmla="*/ 692331 h 753291"/>
              <a:gd name="connsiteX1" fmla="*/ 2103515 w 2129015"/>
              <a:gd name="connsiteY1" fmla="*/ 575491 h 753291"/>
              <a:gd name="connsiteX2" fmla="*/ 2098435 w 2129015"/>
              <a:gd name="connsiteY2" fmla="*/ 555171 h 753291"/>
              <a:gd name="connsiteX3" fmla="*/ 2083195 w 2129015"/>
              <a:gd name="connsiteY3" fmla="*/ 524691 h 753291"/>
              <a:gd name="connsiteX4" fmla="*/ 2052715 w 2129015"/>
              <a:gd name="connsiteY4" fmla="*/ 453571 h 753291"/>
              <a:gd name="connsiteX5" fmla="*/ 2047635 w 2129015"/>
              <a:gd name="connsiteY5" fmla="*/ 433251 h 753291"/>
              <a:gd name="connsiteX6" fmla="*/ 2042555 w 2129015"/>
              <a:gd name="connsiteY6" fmla="*/ 418011 h 753291"/>
              <a:gd name="connsiteX7" fmla="*/ 2032395 w 2129015"/>
              <a:gd name="connsiteY7" fmla="*/ 367211 h 753291"/>
              <a:gd name="connsiteX8" fmla="*/ 2017155 w 2129015"/>
              <a:gd name="connsiteY8" fmla="*/ 357051 h 753291"/>
              <a:gd name="connsiteX9" fmla="*/ 1986675 w 2129015"/>
              <a:gd name="connsiteY9" fmla="*/ 346891 h 753291"/>
              <a:gd name="connsiteX10" fmla="*/ 1819035 w 2129015"/>
              <a:gd name="connsiteY10" fmla="*/ 351971 h 753291"/>
              <a:gd name="connsiteX11" fmla="*/ 1783475 w 2129015"/>
              <a:gd name="connsiteY11" fmla="*/ 362131 h 753291"/>
              <a:gd name="connsiteX12" fmla="*/ 1747915 w 2129015"/>
              <a:gd name="connsiteY12" fmla="*/ 372291 h 753291"/>
              <a:gd name="connsiteX13" fmla="*/ 1727595 w 2129015"/>
              <a:gd name="connsiteY13" fmla="*/ 382451 h 753291"/>
              <a:gd name="connsiteX14" fmla="*/ 1707275 w 2129015"/>
              <a:gd name="connsiteY14" fmla="*/ 387531 h 753291"/>
              <a:gd name="connsiteX15" fmla="*/ 1692035 w 2129015"/>
              <a:gd name="connsiteY15" fmla="*/ 392611 h 753291"/>
              <a:gd name="connsiteX16" fmla="*/ 1671715 w 2129015"/>
              <a:gd name="connsiteY16" fmla="*/ 397691 h 753291"/>
              <a:gd name="connsiteX17" fmla="*/ 1656475 w 2129015"/>
              <a:gd name="connsiteY17" fmla="*/ 402771 h 753291"/>
              <a:gd name="connsiteX18" fmla="*/ 1620915 w 2129015"/>
              <a:gd name="connsiteY18" fmla="*/ 407851 h 753291"/>
              <a:gd name="connsiteX19" fmla="*/ 1570115 w 2129015"/>
              <a:gd name="connsiteY19" fmla="*/ 423091 h 753291"/>
              <a:gd name="connsiteX20" fmla="*/ 1468515 w 2129015"/>
              <a:gd name="connsiteY20" fmla="*/ 418011 h 753291"/>
              <a:gd name="connsiteX21" fmla="*/ 1448195 w 2129015"/>
              <a:gd name="connsiteY21" fmla="*/ 407851 h 753291"/>
              <a:gd name="connsiteX22" fmla="*/ 1432955 w 2129015"/>
              <a:gd name="connsiteY22" fmla="*/ 402771 h 753291"/>
              <a:gd name="connsiteX23" fmla="*/ 1392315 w 2129015"/>
              <a:gd name="connsiteY23" fmla="*/ 372291 h 753291"/>
              <a:gd name="connsiteX24" fmla="*/ 1341515 w 2129015"/>
              <a:gd name="connsiteY24" fmla="*/ 336731 h 753291"/>
              <a:gd name="connsiteX25" fmla="*/ 1326275 w 2129015"/>
              <a:gd name="connsiteY25" fmla="*/ 321491 h 753291"/>
              <a:gd name="connsiteX26" fmla="*/ 1311035 w 2129015"/>
              <a:gd name="connsiteY26" fmla="*/ 311331 h 753291"/>
              <a:gd name="connsiteX27" fmla="*/ 1280555 w 2129015"/>
              <a:gd name="connsiteY27" fmla="*/ 285931 h 753291"/>
              <a:gd name="connsiteX28" fmla="*/ 1270395 w 2129015"/>
              <a:gd name="connsiteY28" fmla="*/ 270691 h 753291"/>
              <a:gd name="connsiteX29" fmla="*/ 1250075 w 2129015"/>
              <a:gd name="connsiteY29" fmla="*/ 245291 h 753291"/>
              <a:gd name="connsiteX30" fmla="*/ 1244995 w 2129015"/>
              <a:gd name="connsiteY30" fmla="*/ 230051 h 753291"/>
              <a:gd name="connsiteX31" fmla="*/ 1219595 w 2129015"/>
              <a:gd name="connsiteY31" fmla="*/ 194491 h 753291"/>
              <a:gd name="connsiteX32" fmla="*/ 1204355 w 2129015"/>
              <a:gd name="connsiteY32" fmla="*/ 143691 h 753291"/>
              <a:gd name="connsiteX33" fmla="*/ 1199275 w 2129015"/>
              <a:gd name="connsiteY33" fmla="*/ 128451 h 753291"/>
              <a:gd name="connsiteX34" fmla="*/ 1194195 w 2129015"/>
              <a:gd name="connsiteY34" fmla="*/ 97971 h 753291"/>
              <a:gd name="connsiteX35" fmla="*/ 1173875 w 2129015"/>
              <a:gd name="connsiteY35" fmla="*/ 67491 h 753291"/>
              <a:gd name="connsiteX36" fmla="*/ 1128155 w 2129015"/>
              <a:gd name="connsiteY36" fmla="*/ 26851 h 753291"/>
              <a:gd name="connsiteX37" fmla="*/ 1117995 w 2129015"/>
              <a:gd name="connsiteY37" fmla="*/ 11611 h 753291"/>
              <a:gd name="connsiteX38" fmla="*/ 1051955 w 2129015"/>
              <a:gd name="connsiteY38" fmla="*/ 6531 h 753291"/>
              <a:gd name="connsiteX39" fmla="*/ 1036715 w 2129015"/>
              <a:gd name="connsiteY39" fmla="*/ 11611 h 753291"/>
              <a:gd name="connsiteX40" fmla="*/ 996075 w 2129015"/>
              <a:gd name="connsiteY40" fmla="*/ 37011 h 753291"/>
              <a:gd name="connsiteX41" fmla="*/ 965595 w 2129015"/>
              <a:gd name="connsiteY41" fmla="*/ 52251 h 753291"/>
              <a:gd name="connsiteX42" fmla="*/ 879235 w 2129015"/>
              <a:gd name="connsiteY42" fmla="*/ 82731 h 753291"/>
              <a:gd name="connsiteX43" fmla="*/ 797955 w 2129015"/>
              <a:gd name="connsiteY43" fmla="*/ 118291 h 753291"/>
              <a:gd name="connsiteX44" fmla="*/ 736995 w 2129015"/>
              <a:gd name="connsiteY44" fmla="*/ 133531 h 753291"/>
              <a:gd name="connsiteX45" fmla="*/ 706515 w 2129015"/>
              <a:gd name="connsiteY45" fmla="*/ 143691 h 753291"/>
              <a:gd name="connsiteX46" fmla="*/ 676035 w 2129015"/>
              <a:gd name="connsiteY46" fmla="*/ 148771 h 753291"/>
              <a:gd name="connsiteX47" fmla="*/ 594755 w 2129015"/>
              <a:gd name="connsiteY47" fmla="*/ 158931 h 753291"/>
              <a:gd name="connsiteX48" fmla="*/ 513475 w 2129015"/>
              <a:gd name="connsiteY48" fmla="*/ 169091 h 753291"/>
              <a:gd name="connsiteX49" fmla="*/ 488075 w 2129015"/>
              <a:gd name="connsiteY49" fmla="*/ 174171 h 753291"/>
              <a:gd name="connsiteX50" fmla="*/ 442355 w 2129015"/>
              <a:gd name="connsiteY50" fmla="*/ 179251 h 753291"/>
              <a:gd name="connsiteX51" fmla="*/ 396635 w 2129015"/>
              <a:gd name="connsiteY51" fmla="*/ 189411 h 753291"/>
              <a:gd name="connsiteX52" fmla="*/ 366155 w 2129015"/>
              <a:gd name="connsiteY52" fmla="*/ 199571 h 753291"/>
              <a:gd name="connsiteX53" fmla="*/ 234075 w 2129015"/>
              <a:gd name="connsiteY53" fmla="*/ 209731 h 753291"/>
              <a:gd name="connsiteX54" fmla="*/ 198515 w 2129015"/>
              <a:gd name="connsiteY54" fmla="*/ 214811 h 753291"/>
              <a:gd name="connsiteX55" fmla="*/ 66435 w 2129015"/>
              <a:gd name="connsiteY55" fmla="*/ 219891 h 753291"/>
              <a:gd name="connsiteX56" fmla="*/ 395 w 2129015"/>
              <a:gd name="connsiteY56" fmla="*/ 240211 h 753291"/>
              <a:gd name="connsiteX57" fmla="*/ 5475 w 2129015"/>
              <a:gd name="connsiteY57" fmla="*/ 346891 h 753291"/>
              <a:gd name="connsiteX58" fmla="*/ 15635 w 2129015"/>
              <a:gd name="connsiteY58" fmla="*/ 387531 h 753291"/>
              <a:gd name="connsiteX59" fmla="*/ 20715 w 2129015"/>
              <a:gd name="connsiteY59" fmla="*/ 412931 h 753291"/>
              <a:gd name="connsiteX60" fmla="*/ 30875 w 2129015"/>
              <a:gd name="connsiteY60" fmla="*/ 529771 h 753291"/>
              <a:gd name="connsiteX61" fmla="*/ 41035 w 2129015"/>
              <a:gd name="connsiteY61" fmla="*/ 580571 h 753291"/>
              <a:gd name="connsiteX62" fmla="*/ 51195 w 2129015"/>
              <a:gd name="connsiteY62" fmla="*/ 611051 h 753291"/>
              <a:gd name="connsiteX63" fmla="*/ 66435 w 2129015"/>
              <a:gd name="connsiteY63" fmla="*/ 621211 h 753291"/>
              <a:gd name="connsiteX64" fmla="*/ 122315 w 2129015"/>
              <a:gd name="connsiteY64" fmla="*/ 616131 h 753291"/>
              <a:gd name="connsiteX65" fmla="*/ 142635 w 2129015"/>
              <a:gd name="connsiteY65" fmla="*/ 611051 h 753291"/>
              <a:gd name="connsiteX66" fmla="*/ 168035 w 2129015"/>
              <a:gd name="connsiteY66" fmla="*/ 605971 h 753291"/>
              <a:gd name="connsiteX67" fmla="*/ 208675 w 2129015"/>
              <a:gd name="connsiteY67" fmla="*/ 595811 h 753291"/>
              <a:gd name="connsiteX68" fmla="*/ 254395 w 2129015"/>
              <a:gd name="connsiteY68" fmla="*/ 575491 h 753291"/>
              <a:gd name="connsiteX69" fmla="*/ 269635 w 2129015"/>
              <a:gd name="connsiteY69" fmla="*/ 570411 h 753291"/>
              <a:gd name="connsiteX70" fmla="*/ 295035 w 2129015"/>
              <a:gd name="connsiteY70" fmla="*/ 565331 h 753291"/>
              <a:gd name="connsiteX71" fmla="*/ 376315 w 2129015"/>
              <a:gd name="connsiteY71" fmla="*/ 539931 h 753291"/>
              <a:gd name="connsiteX72" fmla="*/ 482995 w 2129015"/>
              <a:gd name="connsiteY72" fmla="*/ 560251 h 753291"/>
              <a:gd name="connsiteX73" fmla="*/ 488075 w 2129015"/>
              <a:gd name="connsiteY73" fmla="*/ 575491 h 753291"/>
              <a:gd name="connsiteX74" fmla="*/ 493155 w 2129015"/>
              <a:gd name="connsiteY74" fmla="*/ 636451 h 753291"/>
              <a:gd name="connsiteX75" fmla="*/ 498235 w 2129015"/>
              <a:gd name="connsiteY75" fmla="*/ 707571 h 753291"/>
              <a:gd name="connsiteX76" fmla="*/ 523635 w 2129015"/>
              <a:gd name="connsiteY76" fmla="*/ 717731 h 753291"/>
              <a:gd name="connsiteX77" fmla="*/ 635395 w 2129015"/>
              <a:gd name="connsiteY77" fmla="*/ 707571 h 753291"/>
              <a:gd name="connsiteX78" fmla="*/ 686195 w 2129015"/>
              <a:gd name="connsiteY78" fmla="*/ 697411 h 753291"/>
              <a:gd name="connsiteX79" fmla="*/ 711595 w 2129015"/>
              <a:gd name="connsiteY79" fmla="*/ 692331 h 753291"/>
              <a:gd name="connsiteX80" fmla="*/ 736995 w 2129015"/>
              <a:gd name="connsiteY80" fmla="*/ 682171 h 753291"/>
              <a:gd name="connsiteX81" fmla="*/ 762395 w 2129015"/>
              <a:gd name="connsiteY81" fmla="*/ 677091 h 753291"/>
              <a:gd name="connsiteX82" fmla="*/ 818275 w 2129015"/>
              <a:gd name="connsiteY82" fmla="*/ 666931 h 753291"/>
              <a:gd name="connsiteX83" fmla="*/ 848755 w 2129015"/>
              <a:gd name="connsiteY83" fmla="*/ 656771 h 753291"/>
              <a:gd name="connsiteX84" fmla="*/ 884315 w 2129015"/>
              <a:gd name="connsiteY84" fmla="*/ 646611 h 753291"/>
              <a:gd name="connsiteX85" fmla="*/ 914795 w 2129015"/>
              <a:gd name="connsiteY85" fmla="*/ 641531 h 753291"/>
              <a:gd name="connsiteX86" fmla="*/ 1067195 w 2129015"/>
              <a:gd name="connsiteY86" fmla="*/ 636451 h 753291"/>
              <a:gd name="connsiteX87" fmla="*/ 1102755 w 2129015"/>
              <a:gd name="connsiteY87" fmla="*/ 631371 h 753291"/>
              <a:gd name="connsiteX88" fmla="*/ 1168795 w 2129015"/>
              <a:gd name="connsiteY88" fmla="*/ 621211 h 753291"/>
              <a:gd name="connsiteX89" fmla="*/ 1250075 w 2129015"/>
              <a:gd name="connsiteY89" fmla="*/ 616131 h 753291"/>
              <a:gd name="connsiteX90" fmla="*/ 1336435 w 2129015"/>
              <a:gd name="connsiteY90" fmla="*/ 605971 h 753291"/>
              <a:gd name="connsiteX91" fmla="*/ 1407555 w 2129015"/>
              <a:gd name="connsiteY91" fmla="*/ 590731 h 753291"/>
              <a:gd name="connsiteX92" fmla="*/ 1448195 w 2129015"/>
              <a:gd name="connsiteY92" fmla="*/ 580571 h 753291"/>
              <a:gd name="connsiteX93" fmla="*/ 1514235 w 2129015"/>
              <a:gd name="connsiteY93" fmla="*/ 585651 h 753291"/>
              <a:gd name="connsiteX94" fmla="*/ 1534555 w 2129015"/>
              <a:gd name="connsiteY94" fmla="*/ 600891 h 753291"/>
              <a:gd name="connsiteX95" fmla="*/ 1549795 w 2129015"/>
              <a:gd name="connsiteY95" fmla="*/ 616131 h 753291"/>
              <a:gd name="connsiteX96" fmla="*/ 1565035 w 2129015"/>
              <a:gd name="connsiteY96" fmla="*/ 651691 h 753291"/>
              <a:gd name="connsiteX97" fmla="*/ 1575195 w 2129015"/>
              <a:gd name="connsiteY97" fmla="*/ 666931 h 753291"/>
              <a:gd name="connsiteX98" fmla="*/ 1620915 w 2129015"/>
              <a:gd name="connsiteY98" fmla="*/ 702491 h 753291"/>
              <a:gd name="connsiteX99" fmla="*/ 1636155 w 2129015"/>
              <a:gd name="connsiteY99" fmla="*/ 707571 h 753291"/>
              <a:gd name="connsiteX100" fmla="*/ 1651395 w 2129015"/>
              <a:gd name="connsiteY100" fmla="*/ 717731 h 753291"/>
              <a:gd name="connsiteX101" fmla="*/ 1666635 w 2129015"/>
              <a:gd name="connsiteY101" fmla="*/ 722811 h 753291"/>
              <a:gd name="connsiteX102" fmla="*/ 1681875 w 2129015"/>
              <a:gd name="connsiteY102" fmla="*/ 732971 h 753291"/>
              <a:gd name="connsiteX103" fmla="*/ 1697115 w 2129015"/>
              <a:gd name="connsiteY103" fmla="*/ 748211 h 753291"/>
              <a:gd name="connsiteX104" fmla="*/ 1717435 w 2129015"/>
              <a:gd name="connsiteY104" fmla="*/ 753291 h 753291"/>
              <a:gd name="connsiteX105" fmla="*/ 1778395 w 2129015"/>
              <a:gd name="connsiteY105" fmla="*/ 748211 h 753291"/>
              <a:gd name="connsiteX106" fmla="*/ 1793635 w 2129015"/>
              <a:gd name="connsiteY106" fmla="*/ 738051 h 753291"/>
              <a:gd name="connsiteX107" fmla="*/ 1808875 w 2129015"/>
              <a:gd name="connsiteY107" fmla="*/ 732971 h 753291"/>
              <a:gd name="connsiteX108" fmla="*/ 1829195 w 2129015"/>
              <a:gd name="connsiteY108" fmla="*/ 722811 h 753291"/>
              <a:gd name="connsiteX109" fmla="*/ 1844435 w 2129015"/>
              <a:gd name="connsiteY109" fmla="*/ 717731 h 753291"/>
              <a:gd name="connsiteX110" fmla="*/ 1859675 w 2129015"/>
              <a:gd name="connsiteY110" fmla="*/ 707571 h 753291"/>
              <a:gd name="connsiteX111" fmla="*/ 1900315 w 2129015"/>
              <a:gd name="connsiteY111" fmla="*/ 697411 h 753291"/>
              <a:gd name="connsiteX112" fmla="*/ 1915555 w 2129015"/>
              <a:gd name="connsiteY112" fmla="*/ 692331 h 753291"/>
              <a:gd name="connsiteX113" fmla="*/ 1940955 w 2129015"/>
              <a:gd name="connsiteY113" fmla="*/ 682171 h 753291"/>
              <a:gd name="connsiteX114" fmla="*/ 1961275 w 2129015"/>
              <a:gd name="connsiteY114" fmla="*/ 672011 h 753291"/>
              <a:gd name="connsiteX115" fmla="*/ 2118755 w 2129015"/>
              <a:gd name="connsiteY115" fmla="*/ 692331 h 75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2129015" h="753291">
                <a:moveTo>
                  <a:pt x="2118755" y="692331"/>
                </a:moveTo>
                <a:cubicBezTo>
                  <a:pt x="2142462" y="676244"/>
                  <a:pt x="2119849" y="640827"/>
                  <a:pt x="2103515" y="575491"/>
                </a:cubicBezTo>
                <a:cubicBezTo>
                  <a:pt x="2101822" y="568718"/>
                  <a:pt x="2102308" y="560980"/>
                  <a:pt x="2098435" y="555171"/>
                </a:cubicBezTo>
                <a:cubicBezTo>
                  <a:pt x="2078910" y="525883"/>
                  <a:pt x="2095814" y="554136"/>
                  <a:pt x="2083195" y="524691"/>
                </a:cubicBezTo>
                <a:cubicBezTo>
                  <a:pt x="2069860" y="493577"/>
                  <a:pt x="2063850" y="498113"/>
                  <a:pt x="2052715" y="453571"/>
                </a:cubicBezTo>
                <a:cubicBezTo>
                  <a:pt x="2051022" y="446798"/>
                  <a:pt x="2049553" y="439964"/>
                  <a:pt x="2047635" y="433251"/>
                </a:cubicBezTo>
                <a:cubicBezTo>
                  <a:pt x="2046164" y="428102"/>
                  <a:pt x="2043759" y="423229"/>
                  <a:pt x="2042555" y="418011"/>
                </a:cubicBezTo>
                <a:cubicBezTo>
                  <a:pt x="2038672" y="401185"/>
                  <a:pt x="2046763" y="376790"/>
                  <a:pt x="2032395" y="367211"/>
                </a:cubicBezTo>
                <a:cubicBezTo>
                  <a:pt x="2027315" y="363824"/>
                  <a:pt x="2022734" y="359531"/>
                  <a:pt x="2017155" y="357051"/>
                </a:cubicBezTo>
                <a:cubicBezTo>
                  <a:pt x="2007368" y="352701"/>
                  <a:pt x="1986675" y="346891"/>
                  <a:pt x="1986675" y="346891"/>
                </a:cubicBezTo>
                <a:cubicBezTo>
                  <a:pt x="1930795" y="348584"/>
                  <a:pt x="1874859" y="348953"/>
                  <a:pt x="1819035" y="351971"/>
                </a:cubicBezTo>
                <a:cubicBezTo>
                  <a:pt x="1809242" y="352500"/>
                  <a:pt x="1793281" y="359329"/>
                  <a:pt x="1783475" y="362131"/>
                </a:cubicBezTo>
                <a:cubicBezTo>
                  <a:pt x="1770586" y="365814"/>
                  <a:pt x="1760095" y="367071"/>
                  <a:pt x="1747915" y="372291"/>
                </a:cubicBezTo>
                <a:cubicBezTo>
                  <a:pt x="1740954" y="375274"/>
                  <a:pt x="1734686" y="379792"/>
                  <a:pt x="1727595" y="382451"/>
                </a:cubicBezTo>
                <a:cubicBezTo>
                  <a:pt x="1721058" y="384902"/>
                  <a:pt x="1713988" y="385613"/>
                  <a:pt x="1707275" y="387531"/>
                </a:cubicBezTo>
                <a:cubicBezTo>
                  <a:pt x="1702126" y="389002"/>
                  <a:pt x="1697184" y="391140"/>
                  <a:pt x="1692035" y="392611"/>
                </a:cubicBezTo>
                <a:cubicBezTo>
                  <a:pt x="1685322" y="394529"/>
                  <a:pt x="1678428" y="395773"/>
                  <a:pt x="1671715" y="397691"/>
                </a:cubicBezTo>
                <a:cubicBezTo>
                  <a:pt x="1666566" y="399162"/>
                  <a:pt x="1661726" y="401721"/>
                  <a:pt x="1656475" y="402771"/>
                </a:cubicBezTo>
                <a:cubicBezTo>
                  <a:pt x="1644734" y="405119"/>
                  <a:pt x="1632768" y="406158"/>
                  <a:pt x="1620915" y="407851"/>
                </a:cubicBezTo>
                <a:cubicBezTo>
                  <a:pt x="1583811" y="420219"/>
                  <a:pt x="1600825" y="415414"/>
                  <a:pt x="1570115" y="423091"/>
                </a:cubicBezTo>
                <a:cubicBezTo>
                  <a:pt x="1536248" y="421398"/>
                  <a:pt x="1502162" y="422217"/>
                  <a:pt x="1468515" y="418011"/>
                </a:cubicBezTo>
                <a:cubicBezTo>
                  <a:pt x="1461001" y="417072"/>
                  <a:pt x="1455156" y="410834"/>
                  <a:pt x="1448195" y="407851"/>
                </a:cubicBezTo>
                <a:cubicBezTo>
                  <a:pt x="1443273" y="405742"/>
                  <a:pt x="1437744" y="405166"/>
                  <a:pt x="1432955" y="402771"/>
                </a:cubicBezTo>
                <a:cubicBezTo>
                  <a:pt x="1421049" y="396818"/>
                  <a:pt x="1400539" y="378272"/>
                  <a:pt x="1392315" y="372291"/>
                </a:cubicBezTo>
                <a:cubicBezTo>
                  <a:pt x="1373079" y="358301"/>
                  <a:pt x="1358923" y="351652"/>
                  <a:pt x="1341515" y="336731"/>
                </a:cubicBezTo>
                <a:cubicBezTo>
                  <a:pt x="1336060" y="332056"/>
                  <a:pt x="1331794" y="326090"/>
                  <a:pt x="1326275" y="321491"/>
                </a:cubicBezTo>
                <a:cubicBezTo>
                  <a:pt x="1321585" y="317582"/>
                  <a:pt x="1315725" y="315240"/>
                  <a:pt x="1311035" y="311331"/>
                </a:cubicBezTo>
                <a:cubicBezTo>
                  <a:pt x="1271921" y="278736"/>
                  <a:pt x="1318393" y="311156"/>
                  <a:pt x="1280555" y="285931"/>
                </a:cubicBezTo>
                <a:cubicBezTo>
                  <a:pt x="1277168" y="280851"/>
                  <a:pt x="1274058" y="275575"/>
                  <a:pt x="1270395" y="270691"/>
                </a:cubicBezTo>
                <a:cubicBezTo>
                  <a:pt x="1263889" y="262017"/>
                  <a:pt x="1255822" y="254486"/>
                  <a:pt x="1250075" y="245291"/>
                </a:cubicBezTo>
                <a:cubicBezTo>
                  <a:pt x="1247237" y="240750"/>
                  <a:pt x="1247652" y="234700"/>
                  <a:pt x="1244995" y="230051"/>
                </a:cubicBezTo>
                <a:cubicBezTo>
                  <a:pt x="1241242" y="223484"/>
                  <a:pt x="1223526" y="203336"/>
                  <a:pt x="1219595" y="194491"/>
                </a:cubicBezTo>
                <a:cubicBezTo>
                  <a:pt x="1209937" y="172761"/>
                  <a:pt x="1210266" y="164379"/>
                  <a:pt x="1204355" y="143691"/>
                </a:cubicBezTo>
                <a:cubicBezTo>
                  <a:pt x="1202884" y="138542"/>
                  <a:pt x="1200437" y="133678"/>
                  <a:pt x="1199275" y="128451"/>
                </a:cubicBezTo>
                <a:cubicBezTo>
                  <a:pt x="1197041" y="118396"/>
                  <a:pt x="1198157" y="107479"/>
                  <a:pt x="1194195" y="97971"/>
                </a:cubicBezTo>
                <a:cubicBezTo>
                  <a:pt x="1189499" y="86699"/>
                  <a:pt x="1182509" y="76125"/>
                  <a:pt x="1173875" y="67491"/>
                </a:cubicBezTo>
                <a:cubicBezTo>
                  <a:pt x="1139078" y="32694"/>
                  <a:pt x="1155350" y="44981"/>
                  <a:pt x="1128155" y="26851"/>
                </a:cubicBezTo>
                <a:cubicBezTo>
                  <a:pt x="1124768" y="21771"/>
                  <a:pt x="1122312" y="15928"/>
                  <a:pt x="1117995" y="11611"/>
                </a:cubicBezTo>
                <a:cubicBezTo>
                  <a:pt x="1097504" y="-8880"/>
                  <a:pt x="1083998" y="3327"/>
                  <a:pt x="1051955" y="6531"/>
                </a:cubicBezTo>
                <a:cubicBezTo>
                  <a:pt x="1046875" y="8224"/>
                  <a:pt x="1041504" y="9216"/>
                  <a:pt x="1036715" y="11611"/>
                </a:cubicBezTo>
                <a:cubicBezTo>
                  <a:pt x="985358" y="37289"/>
                  <a:pt x="1032343" y="16862"/>
                  <a:pt x="996075" y="37011"/>
                </a:cubicBezTo>
                <a:cubicBezTo>
                  <a:pt x="986145" y="42528"/>
                  <a:pt x="976036" y="47776"/>
                  <a:pt x="965595" y="52251"/>
                </a:cubicBezTo>
                <a:cubicBezTo>
                  <a:pt x="837556" y="107125"/>
                  <a:pt x="1019022" y="25172"/>
                  <a:pt x="879235" y="82731"/>
                </a:cubicBezTo>
                <a:cubicBezTo>
                  <a:pt x="795865" y="117060"/>
                  <a:pt x="881233" y="90532"/>
                  <a:pt x="797955" y="118291"/>
                </a:cubicBezTo>
                <a:cubicBezTo>
                  <a:pt x="724327" y="142834"/>
                  <a:pt x="795331" y="117621"/>
                  <a:pt x="736995" y="133531"/>
                </a:cubicBezTo>
                <a:cubicBezTo>
                  <a:pt x="726663" y="136349"/>
                  <a:pt x="716905" y="141094"/>
                  <a:pt x="706515" y="143691"/>
                </a:cubicBezTo>
                <a:cubicBezTo>
                  <a:pt x="696522" y="146189"/>
                  <a:pt x="686169" y="146928"/>
                  <a:pt x="676035" y="148771"/>
                </a:cubicBezTo>
                <a:cubicBezTo>
                  <a:pt x="623547" y="158314"/>
                  <a:pt x="678184" y="151347"/>
                  <a:pt x="594755" y="158931"/>
                </a:cubicBezTo>
                <a:cubicBezTo>
                  <a:pt x="537485" y="170385"/>
                  <a:pt x="607262" y="157368"/>
                  <a:pt x="513475" y="169091"/>
                </a:cubicBezTo>
                <a:cubicBezTo>
                  <a:pt x="504907" y="170162"/>
                  <a:pt x="496623" y="172950"/>
                  <a:pt x="488075" y="174171"/>
                </a:cubicBezTo>
                <a:cubicBezTo>
                  <a:pt x="472895" y="176340"/>
                  <a:pt x="457535" y="177082"/>
                  <a:pt x="442355" y="179251"/>
                </a:cubicBezTo>
                <a:cubicBezTo>
                  <a:pt x="433127" y="180569"/>
                  <a:pt x="406719" y="186386"/>
                  <a:pt x="396635" y="189411"/>
                </a:cubicBezTo>
                <a:cubicBezTo>
                  <a:pt x="386377" y="192488"/>
                  <a:pt x="376837" y="198808"/>
                  <a:pt x="366155" y="199571"/>
                </a:cubicBezTo>
                <a:lnTo>
                  <a:pt x="234075" y="209731"/>
                </a:lnTo>
                <a:cubicBezTo>
                  <a:pt x="222167" y="210984"/>
                  <a:pt x="210467" y="214087"/>
                  <a:pt x="198515" y="214811"/>
                </a:cubicBezTo>
                <a:cubicBezTo>
                  <a:pt x="154536" y="217476"/>
                  <a:pt x="110462" y="218198"/>
                  <a:pt x="66435" y="219891"/>
                </a:cubicBezTo>
                <a:cubicBezTo>
                  <a:pt x="63674" y="220142"/>
                  <a:pt x="1605" y="211166"/>
                  <a:pt x="395" y="240211"/>
                </a:cubicBezTo>
                <a:cubicBezTo>
                  <a:pt x="-1087" y="275780"/>
                  <a:pt x="1812" y="311480"/>
                  <a:pt x="5475" y="346891"/>
                </a:cubicBezTo>
                <a:cubicBezTo>
                  <a:pt x="6912" y="360780"/>
                  <a:pt x="12897" y="373839"/>
                  <a:pt x="15635" y="387531"/>
                </a:cubicBezTo>
                <a:cubicBezTo>
                  <a:pt x="17328" y="395998"/>
                  <a:pt x="19402" y="404397"/>
                  <a:pt x="20715" y="412931"/>
                </a:cubicBezTo>
                <a:cubicBezTo>
                  <a:pt x="29476" y="469879"/>
                  <a:pt x="23910" y="456641"/>
                  <a:pt x="30875" y="529771"/>
                </a:cubicBezTo>
                <a:cubicBezTo>
                  <a:pt x="32152" y="543183"/>
                  <a:pt x="36812" y="566496"/>
                  <a:pt x="41035" y="580571"/>
                </a:cubicBezTo>
                <a:cubicBezTo>
                  <a:pt x="44112" y="590829"/>
                  <a:pt x="42284" y="605110"/>
                  <a:pt x="51195" y="611051"/>
                </a:cubicBezTo>
                <a:lnTo>
                  <a:pt x="66435" y="621211"/>
                </a:lnTo>
                <a:cubicBezTo>
                  <a:pt x="85062" y="619518"/>
                  <a:pt x="103776" y="618603"/>
                  <a:pt x="122315" y="616131"/>
                </a:cubicBezTo>
                <a:cubicBezTo>
                  <a:pt x="129236" y="615208"/>
                  <a:pt x="135819" y="612566"/>
                  <a:pt x="142635" y="611051"/>
                </a:cubicBezTo>
                <a:cubicBezTo>
                  <a:pt x="151064" y="609178"/>
                  <a:pt x="159622" y="607913"/>
                  <a:pt x="168035" y="605971"/>
                </a:cubicBezTo>
                <a:cubicBezTo>
                  <a:pt x="181641" y="602831"/>
                  <a:pt x="208675" y="595811"/>
                  <a:pt x="208675" y="595811"/>
                </a:cubicBezTo>
                <a:cubicBezTo>
                  <a:pt x="232826" y="579710"/>
                  <a:pt x="218123" y="587582"/>
                  <a:pt x="254395" y="575491"/>
                </a:cubicBezTo>
                <a:cubicBezTo>
                  <a:pt x="259475" y="573798"/>
                  <a:pt x="264384" y="571461"/>
                  <a:pt x="269635" y="570411"/>
                </a:cubicBezTo>
                <a:cubicBezTo>
                  <a:pt x="278102" y="568718"/>
                  <a:pt x="286844" y="568061"/>
                  <a:pt x="295035" y="565331"/>
                </a:cubicBezTo>
                <a:cubicBezTo>
                  <a:pt x="379544" y="537161"/>
                  <a:pt x="314209" y="550282"/>
                  <a:pt x="376315" y="539931"/>
                </a:cubicBezTo>
                <a:cubicBezTo>
                  <a:pt x="420762" y="542400"/>
                  <a:pt x="458917" y="524133"/>
                  <a:pt x="482995" y="560251"/>
                </a:cubicBezTo>
                <a:cubicBezTo>
                  <a:pt x="485965" y="564706"/>
                  <a:pt x="486382" y="570411"/>
                  <a:pt x="488075" y="575491"/>
                </a:cubicBezTo>
                <a:cubicBezTo>
                  <a:pt x="489768" y="595811"/>
                  <a:pt x="491591" y="616121"/>
                  <a:pt x="493155" y="636451"/>
                </a:cubicBezTo>
                <a:cubicBezTo>
                  <a:pt x="494978" y="660148"/>
                  <a:pt x="489890" y="685317"/>
                  <a:pt x="498235" y="707571"/>
                </a:cubicBezTo>
                <a:cubicBezTo>
                  <a:pt x="501437" y="716109"/>
                  <a:pt x="515168" y="714344"/>
                  <a:pt x="523635" y="717731"/>
                </a:cubicBezTo>
                <a:cubicBezTo>
                  <a:pt x="560888" y="714344"/>
                  <a:pt x="598277" y="712211"/>
                  <a:pt x="635395" y="707571"/>
                </a:cubicBezTo>
                <a:cubicBezTo>
                  <a:pt x="652530" y="705429"/>
                  <a:pt x="669262" y="700798"/>
                  <a:pt x="686195" y="697411"/>
                </a:cubicBezTo>
                <a:cubicBezTo>
                  <a:pt x="694662" y="695718"/>
                  <a:pt x="703578" y="695538"/>
                  <a:pt x="711595" y="692331"/>
                </a:cubicBezTo>
                <a:cubicBezTo>
                  <a:pt x="720062" y="688944"/>
                  <a:pt x="728261" y="684791"/>
                  <a:pt x="736995" y="682171"/>
                </a:cubicBezTo>
                <a:cubicBezTo>
                  <a:pt x="745265" y="679690"/>
                  <a:pt x="753966" y="678964"/>
                  <a:pt x="762395" y="677091"/>
                </a:cubicBezTo>
                <a:cubicBezTo>
                  <a:pt x="805509" y="667510"/>
                  <a:pt x="756634" y="675737"/>
                  <a:pt x="818275" y="666931"/>
                </a:cubicBezTo>
                <a:lnTo>
                  <a:pt x="848755" y="656771"/>
                </a:lnTo>
                <a:cubicBezTo>
                  <a:pt x="863280" y="651929"/>
                  <a:pt x="868368" y="649800"/>
                  <a:pt x="884315" y="646611"/>
                </a:cubicBezTo>
                <a:cubicBezTo>
                  <a:pt x="894415" y="644591"/>
                  <a:pt x="904511" y="642102"/>
                  <a:pt x="914795" y="641531"/>
                </a:cubicBezTo>
                <a:cubicBezTo>
                  <a:pt x="965545" y="638712"/>
                  <a:pt x="1016395" y="638144"/>
                  <a:pt x="1067195" y="636451"/>
                </a:cubicBezTo>
                <a:lnTo>
                  <a:pt x="1102755" y="631371"/>
                </a:lnTo>
                <a:cubicBezTo>
                  <a:pt x="1120257" y="628678"/>
                  <a:pt x="1151855" y="622684"/>
                  <a:pt x="1168795" y="621211"/>
                </a:cubicBezTo>
                <a:cubicBezTo>
                  <a:pt x="1195839" y="618859"/>
                  <a:pt x="1223015" y="618296"/>
                  <a:pt x="1250075" y="616131"/>
                </a:cubicBezTo>
                <a:cubicBezTo>
                  <a:pt x="1262196" y="615161"/>
                  <a:pt x="1322574" y="607951"/>
                  <a:pt x="1336435" y="605971"/>
                </a:cubicBezTo>
                <a:cubicBezTo>
                  <a:pt x="1394930" y="597615"/>
                  <a:pt x="1337616" y="604719"/>
                  <a:pt x="1407555" y="590731"/>
                </a:cubicBezTo>
                <a:cubicBezTo>
                  <a:pt x="1438206" y="584601"/>
                  <a:pt x="1424764" y="588381"/>
                  <a:pt x="1448195" y="580571"/>
                </a:cubicBezTo>
                <a:cubicBezTo>
                  <a:pt x="1470208" y="582264"/>
                  <a:pt x="1492744" y="580594"/>
                  <a:pt x="1514235" y="585651"/>
                </a:cubicBezTo>
                <a:cubicBezTo>
                  <a:pt x="1522477" y="587590"/>
                  <a:pt x="1528127" y="595381"/>
                  <a:pt x="1534555" y="600891"/>
                </a:cubicBezTo>
                <a:cubicBezTo>
                  <a:pt x="1540010" y="605566"/>
                  <a:pt x="1545619" y="610285"/>
                  <a:pt x="1549795" y="616131"/>
                </a:cubicBezTo>
                <a:cubicBezTo>
                  <a:pt x="1567413" y="640796"/>
                  <a:pt x="1553980" y="629581"/>
                  <a:pt x="1565035" y="651691"/>
                </a:cubicBezTo>
                <a:cubicBezTo>
                  <a:pt x="1567765" y="657152"/>
                  <a:pt x="1571286" y="662241"/>
                  <a:pt x="1575195" y="666931"/>
                </a:cubicBezTo>
                <a:cubicBezTo>
                  <a:pt x="1585310" y="679069"/>
                  <a:pt x="1607844" y="698134"/>
                  <a:pt x="1620915" y="702491"/>
                </a:cubicBezTo>
                <a:cubicBezTo>
                  <a:pt x="1625995" y="704184"/>
                  <a:pt x="1631366" y="705176"/>
                  <a:pt x="1636155" y="707571"/>
                </a:cubicBezTo>
                <a:cubicBezTo>
                  <a:pt x="1641616" y="710301"/>
                  <a:pt x="1645934" y="715001"/>
                  <a:pt x="1651395" y="717731"/>
                </a:cubicBezTo>
                <a:cubicBezTo>
                  <a:pt x="1656184" y="720126"/>
                  <a:pt x="1661846" y="720416"/>
                  <a:pt x="1666635" y="722811"/>
                </a:cubicBezTo>
                <a:cubicBezTo>
                  <a:pt x="1672096" y="725541"/>
                  <a:pt x="1677185" y="729062"/>
                  <a:pt x="1681875" y="732971"/>
                </a:cubicBezTo>
                <a:cubicBezTo>
                  <a:pt x="1687394" y="737570"/>
                  <a:pt x="1690877" y="744647"/>
                  <a:pt x="1697115" y="748211"/>
                </a:cubicBezTo>
                <a:cubicBezTo>
                  <a:pt x="1703177" y="751675"/>
                  <a:pt x="1710662" y="751598"/>
                  <a:pt x="1717435" y="753291"/>
                </a:cubicBezTo>
                <a:cubicBezTo>
                  <a:pt x="1737755" y="751598"/>
                  <a:pt x="1758401" y="752210"/>
                  <a:pt x="1778395" y="748211"/>
                </a:cubicBezTo>
                <a:cubicBezTo>
                  <a:pt x="1784382" y="747014"/>
                  <a:pt x="1788174" y="740781"/>
                  <a:pt x="1793635" y="738051"/>
                </a:cubicBezTo>
                <a:cubicBezTo>
                  <a:pt x="1798424" y="735656"/>
                  <a:pt x="1803953" y="735080"/>
                  <a:pt x="1808875" y="732971"/>
                </a:cubicBezTo>
                <a:cubicBezTo>
                  <a:pt x="1815836" y="729988"/>
                  <a:pt x="1822234" y="725794"/>
                  <a:pt x="1829195" y="722811"/>
                </a:cubicBezTo>
                <a:cubicBezTo>
                  <a:pt x="1834117" y="720702"/>
                  <a:pt x="1839646" y="720126"/>
                  <a:pt x="1844435" y="717731"/>
                </a:cubicBezTo>
                <a:cubicBezTo>
                  <a:pt x="1849896" y="715001"/>
                  <a:pt x="1854214" y="710301"/>
                  <a:pt x="1859675" y="707571"/>
                </a:cubicBezTo>
                <a:cubicBezTo>
                  <a:pt x="1871287" y="701765"/>
                  <a:pt x="1888722" y="700309"/>
                  <a:pt x="1900315" y="697411"/>
                </a:cubicBezTo>
                <a:cubicBezTo>
                  <a:pt x="1905510" y="696112"/>
                  <a:pt x="1910541" y="694211"/>
                  <a:pt x="1915555" y="692331"/>
                </a:cubicBezTo>
                <a:cubicBezTo>
                  <a:pt x="1924093" y="689129"/>
                  <a:pt x="1932622" y="685875"/>
                  <a:pt x="1940955" y="682171"/>
                </a:cubicBezTo>
                <a:cubicBezTo>
                  <a:pt x="1947875" y="679095"/>
                  <a:pt x="1953786" y="673134"/>
                  <a:pt x="1961275" y="672011"/>
                </a:cubicBezTo>
                <a:cubicBezTo>
                  <a:pt x="2008521" y="664924"/>
                  <a:pt x="2095048" y="708418"/>
                  <a:pt x="2118755" y="692331"/>
                </a:cubicBezTo>
                <a:close/>
              </a:path>
            </a:pathLst>
          </a:custGeom>
          <a:solidFill>
            <a:schemeClr val="accent1">
              <a:alpha val="56421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2349F-9241-4023-058B-C3ABC73C9A9B}"/>
              </a:ext>
            </a:extLst>
          </p:cNvPr>
          <p:cNvSpPr txBox="1"/>
          <p:nvPr/>
        </p:nvSpPr>
        <p:spPr>
          <a:xfrm>
            <a:off x="630505" y="3508646"/>
            <a:ext cx="1235487" cy="369332"/>
          </a:xfrm>
          <a:prstGeom prst="rect">
            <a:avLst/>
          </a:prstGeom>
          <a:solidFill>
            <a:schemeClr val="accent6">
              <a:alpha val="36739"/>
            </a:schemeClr>
          </a:solidFill>
        </p:spPr>
        <p:txBody>
          <a:bodyPr wrap="square" rtlCol="0">
            <a:spAutoFit/>
          </a:bodyPr>
          <a:lstStyle/>
          <a:p>
            <a:r>
              <a:rPr lang="en-IT">
                <a:latin typeface="Avenir Light" panose="020B0402020203020204" pitchFamily="34" charset="77"/>
              </a:rPr>
              <a:t>Laser bay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868F3D-36DD-DE4B-B10F-F6C9CC2F3EE4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865992" y="3225114"/>
            <a:ext cx="2113703" cy="468198"/>
          </a:xfrm>
          <a:prstGeom prst="line">
            <a:avLst/>
          </a:prstGeom>
          <a:solidFill>
            <a:schemeClr val="accent6">
              <a:alpha val="36739"/>
            </a:schemeClr>
          </a:solidFill>
          <a:ln w="34925">
            <a:solidFill>
              <a:schemeClr val="accent6"/>
            </a:solidFill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9C8B277-D852-E45A-EF8B-B89E3D8950C6}"/>
              </a:ext>
            </a:extLst>
          </p:cNvPr>
          <p:cNvSpPr txBox="1"/>
          <p:nvPr/>
        </p:nvSpPr>
        <p:spPr>
          <a:xfrm>
            <a:off x="556698" y="1611766"/>
            <a:ext cx="1675385" cy="646331"/>
          </a:xfrm>
          <a:prstGeom prst="rect">
            <a:avLst/>
          </a:prstGeom>
          <a:solidFill>
            <a:schemeClr val="accent1">
              <a:alpha val="564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IT"/>
              <a:t>Experimental areas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6863BA-469E-5544-6621-2549971CD98F}"/>
              </a:ext>
            </a:extLst>
          </p:cNvPr>
          <p:cNvCxnSpPr>
            <a:cxnSpLocks/>
          </p:cNvCxnSpPr>
          <p:nvPr/>
        </p:nvCxnSpPr>
        <p:spPr>
          <a:xfrm>
            <a:off x="2232083" y="1922083"/>
            <a:ext cx="2129852" cy="585423"/>
          </a:xfrm>
          <a:prstGeom prst="line">
            <a:avLst/>
          </a:prstGeom>
          <a:solidFill>
            <a:schemeClr val="accent6">
              <a:alpha val="36739"/>
            </a:schemeClr>
          </a:solidFill>
          <a:ln w="34925">
            <a:solidFill>
              <a:srgbClr val="0070C0"/>
            </a:solidFill>
          </a:ln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1D6D546-547B-2876-4CCC-4C54ACA2731D}"/>
              </a:ext>
            </a:extLst>
          </p:cNvPr>
          <p:cNvSpPr txBox="1"/>
          <p:nvPr/>
        </p:nvSpPr>
        <p:spPr>
          <a:xfrm>
            <a:off x="630505" y="5128527"/>
            <a:ext cx="1235487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56401"/>
            </a:schemeClr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IT">
                <a:solidFill>
                  <a:schemeClr val="tx1"/>
                </a:solidFill>
              </a:rPr>
              <a:t>Cyclotron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F5DAC6-F97E-61B5-D444-A5BDEB430928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1865992" y="3476380"/>
            <a:ext cx="2698991" cy="1860180"/>
          </a:xfrm>
          <a:prstGeom prst="line">
            <a:avLst/>
          </a:prstGeom>
          <a:solidFill>
            <a:schemeClr val="accent6">
              <a:alpha val="36739"/>
            </a:schemeClr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55C164E-53B2-5382-15FD-FA70B4A81F42}"/>
              </a:ext>
            </a:extLst>
          </p:cNvPr>
          <p:cNvSpPr txBox="1"/>
          <p:nvPr/>
        </p:nvSpPr>
        <p:spPr>
          <a:xfrm>
            <a:off x="10515354" y="3475095"/>
            <a:ext cx="1235487" cy="369332"/>
          </a:xfrm>
          <a:prstGeom prst="rect">
            <a:avLst/>
          </a:prstGeom>
          <a:solidFill>
            <a:schemeClr val="accent2">
              <a:lumMod val="75000"/>
              <a:alpha val="71656"/>
            </a:schemeClr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IT"/>
              <a:t>Tandem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B152E3-CF59-42DE-6AC9-FBB5CFFFA434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8075887" y="3120831"/>
            <a:ext cx="2439467" cy="538930"/>
          </a:xfrm>
          <a:prstGeom prst="line">
            <a:avLst/>
          </a:prstGeom>
          <a:solidFill>
            <a:schemeClr val="accent6">
              <a:alpha val="36739"/>
            </a:schemeClr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B5C845-BFF5-09FB-528C-6FF478FAC362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7918987" y="2176349"/>
            <a:ext cx="2620959" cy="442834"/>
          </a:xfrm>
          <a:prstGeom prst="line">
            <a:avLst/>
          </a:prstGeom>
          <a:solidFill>
            <a:schemeClr val="accent6">
              <a:alpha val="36739"/>
            </a:schemeClr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227A14B-89A7-A4BA-CB57-D171441FA52D}"/>
              </a:ext>
            </a:extLst>
          </p:cNvPr>
          <p:cNvSpPr txBox="1"/>
          <p:nvPr/>
        </p:nvSpPr>
        <p:spPr>
          <a:xfrm>
            <a:off x="10539946" y="2434517"/>
            <a:ext cx="1235487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71656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IT">
                <a:solidFill>
                  <a:schemeClr val="tx1"/>
                </a:solidFill>
              </a:rPr>
              <a:t>Offices</a:t>
            </a: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5554AB8B-369E-2DD8-2E3D-8ABB1DFB3140}"/>
              </a:ext>
            </a:extLst>
          </p:cNvPr>
          <p:cNvSpPr txBox="1">
            <a:spLocks/>
          </p:cNvSpPr>
          <p:nvPr/>
        </p:nvSpPr>
        <p:spPr>
          <a:xfrm>
            <a:off x="11596255" y="6386354"/>
            <a:ext cx="5242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42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icture 12">
            <a:extLst>
              <a:ext uri="{FF2B5EF4-FFF2-40B4-BE49-F238E27FC236}">
                <a16:creationId xmlns:a16="http://schemas.microsoft.com/office/drawing/2014/main" id="{CCD5C34D-91F6-4F69-CD4A-8D0234013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535" y="1383284"/>
            <a:ext cx="8455332" cy="4637697"/>
          </a:xfrm>
          <a:prstGeom prst="rect">
            <a:avLst/>
          </a:prstGeom>
          <a:solidFill>
            <a:srgbClr val="FFFFE0"/>
          </a:solidFill>
          <a:ln w="50800">
            <a:noFill/>
            <a:miter lim="400000"/>
          </a:ln>
        </p:spPr>
      </p:pic>
      <p:sp>
        <p:nvSpPr>
          <p:cNvPr id="4" name="Electrons spectra from X. Wang et al. “Quasi-monoenergetic laser-plasma acceleration of electrons to 2 GeV”, NATURE COMMUNICATIONS, 4:1988 2018 DOI: 10.1038/ncomms2988">
            <a:extLst>
              <a:ext uri="{FF2B5EF4-FFF2-40B4-BE49-F238E27FC236}">
                <a16:creationId xmlns:a16="http://schemas.microsoft.com/office/drawing/2014/main" id="{8D6A9B30-3C8E-908F-5818-DF3168667164}"/>
              </a:ext>
            </a:extLst>
          </p:cNvPr>
          <p:cNvSpPr txBox="1"/>
          <p:nvPr/>
        </p:nvSpPr>
        <p:spPr>
          <a:xfrm>
            <a:off x="443108" y="1960310"/>
            <a:ext cx="1753827" cy="539088"/>
          </a:xfrm>
          <a:prstGeom prst="rect">
            <a:avLst/>
          </a:prstGeom>
          <a:solidFill>
            <a:srgbClr val="FFFFE0"/>
          </a:solidFill>
          <a:ln w="508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7" tIns="53577" rIns="53577" bIns="53577" anchor="ctr">
            <a:spAutoFit/>
          </a:bodyPr>
          <a:lstStyle>
            <a:lvl1pPr algn="l" defTabSz="1828800">
              <a:defRPr sz="2800" b="0">
                <a:solidFill>
                  <a:srgbClr val="C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en-GB" noProof="0"/>
              <a:t>May 2025</a:t>
            </a:r>
          </a:p>
        </p:txBody>
      </p:sp>
      <p:sp>
        <p:nvSpPr>
          <p:cNvPr id="5" name="Electrons spectra from X. Wang et al. “Quasi-monoenergetic laser-plasma acceleration of electrons to 2 GeV”, NATURE COMMUNICATIONS, 4:1988 2018 DOI: 10.1038/ncomms2988">
            <a:extLst>
              <a:ext uri="{FF2B5EF4-FFF2-40B4-BE49-F238E27FC236}">
                <a16:creationId xmlns:a16="http://schemas.microsoft.com/office/drawing/2014/main" id="{D49B2EBF-B904-C025-DE47-63D5DF72DEB8}"/>
              </a:ext>
            </a:extLst>
          </p:cNvPr>
          <p:cNvSpPr txBox="1"/>
          <p:nvPr/>
        </p:nvSpPr>
        <p:spPr>
          <a:xfrm>
            <a:off x="9420788" y="2291409"/>
            <a:ext cx="2565611" cy="415977"/>
          </a:xfrm>
          <a:prstGeom prst="rect">
            <a:avLst/>
          </a:prstGeom>
          <a:solidFill>
            <a:srgbClr val="FFFFE0"/>
          </a:solidFill>
          <a:ln w="508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7" tIns="53577" rIns="53577" bIns="53577" anchor="ctr">
            <a:spAutoFit/>
          </a:bodyPr>
          <a:lstStyle>
            <a:defPPr>
              <a:defRPr lang="en-US"/>
            </a:defPPr>
            <a:lvl1pPr defTabSz="1828800">
              <a:defRPr sz="2800" b="0">
                <a:solidFill>
                  <a:srgbClr val="C00000"/>
                </a:solidFill>
                <a:latin typeface="Avenir Book"/>
                <a:ea typeface="Avenir Book"/>
                <a:cs typeface="Avenir Book"/>
              </a:defRPr>
            </a:lvl1pPr>
          </a:lstStyle>
          <a:p>
            <a:r>
              <a:rPr lang="en-GB" sz="2000" noProof="0"/>
              <a:t>February</a:t>
            </a:r>
            <a:r>
              <a:rPr sz="2000"/>
              <a:t>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C5508-664D-5507-AF04-5DB7B4728F20}"/>
              </a:ext>
            </a:extLst>
          </p:cNvPr>
          <p:cNvSpPr txBox="1"/>
          <p:nvPr/>
        </p:nvSpPr>
        <p:spPr>
          <a:xfrm>
            <a:off x="5205183" y="2499397"/>
            <a:ext cx="423721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L1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112B46-FCE5-2199-75E2-8F40633A0E99}"/>
              </a:ext>
            </a:extLst>
          </p:cNvPr>
          <p:cNvSpPr txBox="1"/>
          <p:nvPr/>
        </p:nvSpPr>
        <p:spPr>
          <a:xfrm>
            <a:off x="4873298" y="3259723"/>
            <a:ext cx="543745" cy="33855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noProof="0">
                <a:solidFill>
                  <a:schemeClr val="bg1"/>
                </a:solidFill>
              </a:rPr>
              <a:t>ES1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9646B-0982-3436-741D-A22CA655BAB4}"/>
              </a:ext>
            </a:extLst>
          </p:cNvPr>
          <p:cNvSpPr txBox="1"/>
          <p:nvPr/>
        </p:nvSpPr>
        <p:spPr>
          <a:xfrm>
            <a:off x="6844610" y="2714162"/>
            <a:ext cx="423721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1745D-E07A-95E0-263E-BC62A12EAEC1}"/>
              </a:ext>
            </a:extLst>
          </p:cNvPr>
          <p:cNvSpPr txBox="1"/>
          <p:nvPr/>
        </p:nvSpPr>
        <p:spPr>
          <a:xfrm>
            <a:off x="5655373" y="3702132"/>
            <a:ext cx="500561" cy="33855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noProof="0">
                <a:solidFill>
                  <a:schemeClr val="bg1"/>
                </a:solidFill>
              </a:rPr>
              <a:t>ES2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4EE801-7EED-6ADD-5CA2-1962CFBE4E81}"/>
              </a:ext>
            </a:extLst>
          </p:cNvPr>
          <p:cNvSpPr txBox="1"/>
          <p:nvPr/>
        </p:nvSpPr>
        <p:spPr>
          <a:xfrm>
            <a:off x="4762242" y="3955314"/>
            <a:ext cx="500561" cy="33855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noProof="0">
                <a:solidFill>
                  <a:schemeClr val="bg1"/>
                </a:solidFill>
              </a:rPr>
              <a:t>ES3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907607-E0CF-CF40-4BF9-244CD6B416F4}"/>
              </a:ext>
            </a:extLst>
          </p:cNvPr>
          <p:cNvSpPr txBox="1"/>
          <p:nvPr/>
        </p:nvSpPr>
        <p:spPr>
          <a:xfrm>
            <a:off x="6987745" y="4505377"/>
            <a:ext cx="500561" cy="33855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noProof="0">
                <a:solidFill>
                  <a:schemeClr val="bg1"/>
                </a:solidFill>
              </a:rPr>
              <a:t>ES4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36A72E2-6308-ED91-F91B-A1DDAB8C8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50" y="6386354"/>
            <a:ext cx="730419" cy="365125"/>
          </a:xfrm>
        </p:spPr>
        <p:txBody>
          <a:bodyPr/>
          <a:lstStyle/>
          <a:p>
            <a:pPr algn="r">
              <a:defRPr/>
            </a:pPr>
            <a:fld id="{DE78000B-BA7C-BB4C-B6CD-6DC887061CC6}" type="slidenum">
              <a:rPr lang="en-US" smtClean="0">
                <a:solidFill>
                  <a:schemeClr val="bg1"/>
                </a:solidFill>
              </a:rPr>
              <a:pPr algn="r">
                <a:defRPr/>
              </a:pPr>
              <a:t>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8398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1515</Words>
  <Application>Microsoft Macintosh PowerPoint</Application>
  <PresentationFormat>Widescreen</PresentationFormat>
  <Paragraphs>239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Arial Narrow</vt:lpstr>
      <vt:lpstr>Arial,Sans-Serif</vt:lpstr>
      <vt:lpstr>Avenir Light</vt:lpstr>
      <vt:lpstr>Calibri</vt:lpstr>
      <vt:lpstr>Cambria Math</vt:lpstr>
      <vt:lpstr>Helvetica Neue Light</vt:lpstr>
      <vt:lpstr>Open Sans Semibold</vt:lpstr>
      <vt:lpstr>Segoe UI</vt:lpstr>
      <vt:lpstr>T</vt:lpstr>
      <vt:lpstr>Times New Roman</vt:lpstr>
      <vt:lpstr>Titillium</vt:lpstr>
      <vt:lpstr>Titillium Bd</vt:lpstr>
      <vt:lpstr>Tema di Office</vt:lpstr>
      <vt:lpstr>1_Tema di Office</vt:lpstr>
      <vt:lpstr>WP3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facility Laser:</vt:lpstr>
      <vt:lpstr>I-LUCE main-laser (EuAPS)</vt:lpstr>
      <vt:lpstr>PowerPoint Presentation</vt:lpstr>
      <vt:lpstr>Second Facility Laser: </vt:lpstr>
      <vt:lpstr>Current and Future Experimental areas</vt:lpstr>
      <vt:lpstr>Current and Future Experimental areas</vt:lpstr>
      <vt:lpstr>I-LUCE first phase</vt:lpstr>
      <vt:lpstr>Radiation production interaction chamber (ES2 and ES3)</vt:lpstr>
      <vt:lpstr>Ion acceleration station (ES2)</vt:lpstr>
      <vt:lpstr>Ions diagnostic and transport</vt:lpstr>
      <vt:lpstr>I-LUCE first phase</vt:lpstr>
      <vt:lpstr>Physics cases</vt:lpstr>
      <vt:lpstr>List of publications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Frontiers of Beam Diagnostics in Plasma Accelerators: Measuring the Ultra-fast and Ultra-cold</dc:title>
  <dc:creator>Alessandro Cianchi</dc:creator>
  <cp:lastModifiedBy>Giuseppe Cirrone</cp:lastModifiedBy>
  <cp:revision>1</cp:revision>
  <dcterms:created xsi:type="dcterms:W3CDTF">2018-08-27T07:33:28Z</dcterms:created>
  <dcterms:modified xsi:type="dcterms:W3CDTF">2025-06-04T15:21:25Z</dcterms:modified>
</cp:coreProperties>
</file>