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5" r:id="rId1"/>
    <p:sldMasterId id="2147484434" r:id="rId2"/>
    <p:sldMasterId id="2147484451" r:id="rId3"/>
    <p:sldMasterId id="2147484680" r:id="rId4"/>
    <p:sldMasterId id="2147484706" r:id="rId5"/>
    <p:sldMasterId id="2147484718" r:id="rId6"/>
  </p:sldMasterIdLst>
  <p:notesMasterIdLst>
    <p:notesMasterId r:id="rId34"/>
  </p:notesMasterIdLst>
  <p:handoutMasterIdLst>
    <p:handoutMasterId r:id="rId35"/>
  </p:handoutMasterIdLst>
  <p:sldIdLst>
    <p:sldId id="256" r:id="rId7"/>
    <p:sldId id="21412" r:id="rId8"/>
    <p:sldId id="21413" r:id="rId9"/>
    <p:sldId id="21357" r:id="rId10"/>
    <p:sldId id="21370" r:id="rId11"/>
    <p:sldId id="21356" r:id="rId12"/>
    <p:sldId id="4325" r:id="rId13"/>
    <p:sldId id="21335" r:id="rId14"/>
    <p:sldId id="21345" r:id="rId15"/>
    <p:sldId id="21359" r:id="rId16"/>
    <p:sldId id="21334" r:id="rId17"/>
    <p:sldId id="21332" r:id="rId18"/>
    <p:sldId id="21352" r:id="rId19"/>
    <p:sldId id="21366" r:id="rId20"/>
    <p:sldId id="21365" r:id="rId21"/>
    <p:sldId id="21368" r:id="rId22"/>
    <p:sldId id="3787" r:id="rId23"/>
    <p:sldId id="3789" r:id="rId24"/>
    <p:sldId id="3862" r:id="rId25"/>
    <p:sldId id="21361" r:id="rId26"/>
    <p:sldId id="21362" r:id="rId27"/>
    <p:sldId id="4286" r:id="rId28"/>
    <p:sldId id="733" r:id="rId29"/>
    <p:sldId id="263" r:id="rId30"/>
    <p:sldId id="21358" r:id="rId31"/>
    <p:sldId id="21367" r:id="rId32"/>
    <p:sldId id="21369" r:id="rId33"/>
  </p:sldIdLst>
  <p:sldSz cx="12192000" cy="6858000"/>
  <p:notesSz cx="6858000" cy="9144000"/>
  <p:defaultText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9"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3C88"/>
    <a:srgbClr val="ED9E0B"/>
    <a:srgbClr val="A5A5A5"/>
    <a:srgbClr val="FCAF18"/>
    <a:srgbClr val="BB8880"/>
    <a:srgbClr val="473E81"/>
    <a:srgbClr val="FF40FF"/>
    <a:srgbClr val="4472C4"/>
    <a:srgbClr val="4B568B"/>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552" autoAdjust="0"/>
    <p:restoredTop sz="91233" autoAdjust="0"/>
  </p:normalViewPr>
  <p:slideViewPr>
    <p:cSldViewPr snapToGrid="0">
      <p:cViewPr varScale="1">
        <p:scale>
          <a:sx n="115" d="100"/>
          <a:sy n="115" d="100"/>
        </p:scale>
        <p:origin x="1416" y="208"/>
      </p:cViewPr>
      <p:guideLst>
        <p:guide orient="horz" pos="799"/>
        <p:guide pos="3840"/>
      </p:guideLst>
    </p:cSldViewPr>
  </p:slideViewPr>
  <p:outlineViewPr>
    <p:cViewPr>
      <p:scale>
        <a:sx n="33" d="100"/>
        <a:sy n="33" d="100"/>
      </p:scale>
      <p:origin x="0" y="-6024"/>
    </p:cViewPr>
  </p:outlineViewPr>
  <p:notesTextViewPr>
    <p:cViewPr>
      <p:scale>
        <a:sx n="25" d="100"/>
        <a:sy n="25" d="100"/>
      </p:scale>
      <p:origin x="0" y="0"/>
    </p:cViewPr>
  </p:notesTextViewPr>
  <p:sorterViewPr>
    <p:cViewPr>
      <p:scale>
        <a:sx n="1" d="1"/>
        <a:sy n="1" d="1"/>
      </p:scale>
      <p:origin x="0" y="0"/>
    </p:cViewPr>
  </p:sorterViewPr>
  <p:notesViewPr>
    <p:cSldViewPr snapToGrid="0">
      <p:cViewPr varScale="1">
        <p:scale>
          <a:sx n="96" d="100"/>
          <a:sy n="96" d="100"/>
        </p:scale>
        <p:origin x="286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 Id="rId8" Type="http://schemas.openxmlformats.org/officeDocument/2006/relationships/slide" Target="slides/slide2.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3FF89D-A3A4-4F4A-8B3A-BDFEE8D51E21}" type="datetimeFigureOut">
              <a:rPr lang="en-US" smtClean="0"/>
              <a:t>9/27/25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7C3D72-4BAD-5547-87BC-5CB700B474FA}" type="slidenum">
              <a:rPr lang="en-US" smtClean="0"/>
              <a:t>‹#›</a:t>
            </a:fld>
            <a:endParaRPr lang="en-US"/>
          </a:p>
        </p:txBody>
      </p:sp>
    </p:spTree>
    <p:extLst>
      <p:ext uri="{BB962C8B-B14F-4D97-AF65-F5344CB8AC3E}">
        <p14:creationId xmlns:p14="http://schemas.microsoft.com/office/powerpoint/2010/main" val="2043892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940B7A-9A06-42E7-BEE9-7EEA08A63A9F}" type="datetimeFigureOut">
              <a:rPr lang="en-GB" smtClean="0"/>
              <a:t>27/09/2025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428567-BDF5-451C-8737-F40313BC91EE}" type="slidenum">
              <a:rPr lang="en-GB" smtClean="0"/>
              <a:t>‹#›</a:t>
            </a:fld>
            <a:endParaRPr lang="en-GB"/>
          </a:p>
        </p:txBody>
      </p:sp>
    </p:spTree>
    <p:extLst>
      <p:ext uri="{BB962C8B-B14F-4D97-AF65-F5344CB8AC3E}">
        <p14:creationId xmlns:p14="http://schemas.microsoft.com/office/powerpoint/2010/main" val="3788628619"/>
      </p:ext>
    </p:extLst>
  </p:cSld>
  <p:clrMap bg1="lt1" tx1="dk1" bg2="lt2" tx2="dk2" accent1="accent1" accent2="accent2" accent3="accent3" accent4="accent4" accent5="accent5" accent6="accent6" hlink="hlink" folHlink="folHlink"/>
  <p:hf hdr="0" ftr="0" dt="0"/>
  <p:notesStyle>
    <a:lvl1pPr marL="0" algn="l" defTabSz="914264" rtl="0" eaLnBrk="1" latinLnBrk="0" hangingPunct="1">
      <a:defRPr sz="1200" kern="1200">
        <a:solidFill>
          <a:schemeClr val="tx1"/>
        </a:solidFill>
        <a:latin typeface="+mn-lt"/>
        <a:ea typeface="+mn-ea"/>
        <a:cs typeface="+mn-cs"/>
      </a:defRPr>
    </a:lvl1pPr>
    <a:lvl2pPr marL="457131" algn="l" defTabSz="914264" rtl="0" eaLnBrk="1" latinLnBrk="0" hangingPunct="1">
      <a:defRPr sz="1200" kern="1200">
        <a:solidFill>
          <a:schemeClr val="tx1"/>
        </a:solidFill>
        <a:latin typeface="+mn-lt"/>
        <a:ea typeface="+mn-ea"/>
        <a:cs typeface="+mn-cs"/>
      </a:defRPr>
    </a:lvl2pPr>
    <a:lvl3pPr marL="914264" algn="l" defTabSz="914264" rtl="0" eaLnBrk="1" latinLnBrk="0" hangingPunct="1">
      <a:defRPr sz="1200" kern="1200">
        <a:solidFill>
          <a:schemeClr val="tx1"/>
        </a:solidFill>
        <a:latin typeface="+mn-lt"/>
        <a:ea typeface="+mn-ea"/>
        <a:cs typeface="+mn-cs"/>
      </a:defRPr>
    </a:lvl3pPr>
    <a:lvl4pPr marL="1371396" algn="l" defTabSz="914264" rtl="0" eaLnBrk="1" latinLnBrk="0" hangingPunct="1">
      <a:defRPr sz="1200" kern="1200">
        <a:solidFill>
          <a:schemeClr val="tx1"/>
        </a:solidFill>
        <a:latin typeface="+mn-lt"/>
        <a:ea typeface="+mn-ea"/>
        <a:cs typeface="+mn-cs"/>
      </a:defRPr>
    </a:lvl4pPr>
    <a:lvl5pPr marL="1828528" algn="l" defTabSz="914264" rtl="0" eaLnBrk="1" latinLnBrk="0" hangingPunct="1">
      <a:defRPr sz="1200" kern="1200">
        <a:solidFill>
          <a:schemeClr val="tx1"/>
        </a:solidFill>
        <a:latin typeface="+mn-lt"/>
        <a:ea typeface="+mn-ea"/>
        <a:cs typeface="+mn-cs"/>
      </a:defRPr>
    </a:lvl5pPr>
    <a:lvl6pPr marL="2285662" algn="l" defTabSz="914264" rtl="0" eaLnBrk="1" latinLnBrk="0" hangingPunct="1">
      <a:defRPr sz="1200" kern="1200">
        <a:solidFill>
          <a:schemeClr val="tx1"/>
        </a:solidFill>
        <a:latin typeface="+mn-lt"/>
        <a:ea typeface="+mn-ea"/>
        <a:cs typeface="+mn-cs"/>
      </a:defRPr>
    </a:lvl6pPr>
    <a:lvl7pPr marL="2742790" algn="l" defTabSz="914264" rtl="0" eaLnBrk="1" latinLnBrk="0" hangingPunct="1">
      <a:defRPr sz="1200" kern="1200">
        <a:solidFill>
          <a:schemeClr val="tx1"/>
        </a:solidFill>
        <a:latin typeface="+mn-lt"/>
        <a:ea typeface="+mn-ea"/>
        <a:cs typeface="+mn-cs"/>
      </a:defRPr>
    </a:lvl7pPr>
    <a:lvl8pPr marL="3199920" algn="l" defTabSz="914264" rtl="0" eaLnBrk="1" latinLnBrk="0" hangingPunct="1">
      <a:defRPr sz="1200" kern="1200">
        <a:solidFill>
          <a:schemeClr val="tx1"/>
        </a:solidFill>
        <a:latin typeface="+mn-lt"/>
        <a:ea typeface="+mn-ea"/>
        <a:cs typeface="+mn-cs"/>
      </a:defRPr>
    </a:lvl8pPr>
    <a:lvl9pPr marL="3657051" algn="l" defTabSz="91426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27428567-BDF5-451C-8737-F40313BC91EE}" type="slidenum">
              <a:rPr lang="en-GB" smtClean="0"/>
              <a:t>1</a:t>
            </a:fld>
            <a:endParaRPr lang="en-GB"/>
          </a:p>
        </p:txBody>
      </p:sp>
    </p:spTree>
    <p:extLst>
      <p:ext uri="{BB962C8B-B14F-4D97-AF65-F5344CB8AC3E}">
        <p14:creationId xmlns:p14="http://schemas.microsoft.com/office/powerpoint/2010/main" val="2186957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27428567-BDF5-451C-8737-F40313BC91EE}" type="slidenum">
              <a:rPr lang="en-GB" smtClean="0"/>
              <a:t>9</a:t>
            </a:fld>
            <a:endParaRPr lang="en-GB"/>
          </a:p>
        </p:txBody>
      </p:sp>
    </p:spTree>
    <p:extLst>
      <p:ext uri="{BB962C8B-B14F-4D97-AF65-F5344CB8AC3E}">
        <p14:creationId xmlns:p14="http://schemas.microsoft.com/office/powerpoint/2010/main" val="1096928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5.jpeg"/><Relationship Id="rId16" Type="http://schemas.openxmlformats.org/officeDocument/2006/relationships/image" Target="../media/image18.jpeg"/><Relationship Id="rId1" Type="http://schemas.openxmlformats.org/officeDocument/2006/relationships/slideMaster" Target="../slideMasters/slideMaster3.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jpeg"/><Relationship Id="rId7" Type="http://schemas.openxmlformats.org/officeDocument/2006/relationships/image" Target="../media/image31.png"/><Relationship Id="rId12" Type="http://schemas.openxmlformats.org/officeDocument/2006/relationships/image" Target="../media/image36.jpeg"/><Relationship Id="rId2" Type="http://schemas.openxmlformats.org/officeDocument/2006/relationships/image" Target="../media/image26.jpeg"/><Relationship Id="rId16" Type="http://schemas.openxmlformats.org/officeDocument/2006/relationships/image" Target="../media/image40.png"/><Relationship Id="rId1" Type="http://schemas.openxmlformats.org/officeDocument/2006/relationships/slideMaster" Target="../slideMasters/slideMaster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jpeg"/><Relationship Id="rId15" Type="http://schemas.openxmlformats.org/officeDocument/2006/relationships/image" Target="../media/image39.jpe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5.jpeg"/><Relationship Id="rId16" Type="http://schemas.openxmlformats.org/officeDocument/2006/relationships/image" Target="../media/image18.jpeg"/><Relationship Id="rId1" Type="http://schemas.openxmlformats.org/officeDocument/2006/relationships/slideMaster" Target="../slideMasters/slideMaster6.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815413" y="2319016"/>
            <a:ext cx="10363200" cy="1470025"/>
          </a:xfrm>
          <a:prstGeom prst="rect">
            <a:avLst/>
          </a:prstGeom>
        </p:spPr>
        <p:txBody>
          <a:bodyPr/>
          <a:lstStyle>
            <a:lvl1pPr>
              <a:defRPr sz="3200">
                <a:latin typeface="Helvetica Neue Light"/>
                <a:ea typeface="Open Sans Semibold" panose="020B0706030804020204" pitchFamily="34" charset="0"/>
                <a:cs typeface="Open Sans Semibold" panose="020B0706030804020204" pitchFamily="34" charset="0"/>
              </a:defRPr>
            </a:lvl1pPr>
          </a:lstStyle>
          <a:p>
            <a:r>
              <a:rPr lang="it-IT" dirty="0"/>
              <a:t>TITLE</a:t>
            </a:r>
            <a:endParaRPr lang="en-US" dirty="0"/>
          </a:p>
        </p:txBody>
      </p:sp>
      <p:sp>
        <p:nvSpPr>
          <p:cNvPr id="3" name="Sottotitolo 2"/>
          <p:cNvSpPr>
            <a:spLocks noGrp="1"/>
          </p:cNvSpPr>
          <p:nvPr>
            <p:ph type="subTitle" idx="1" hasCustomPrompt="1"/>
          </p:nvPr>
        </p:nvSpPr>
        <p:spPr>
          <a:xfrm>
            <a:off x="1780795" y="5517233"/>
            <a:ext cx="8534400" cy="504056"/>
          </a:xfrm>
        </p:spPr>
        <p:txBody>
          <a:bodyPr/>
          <a:lstStyle>
            <a:lvl1pPr marL="0" indent="0" algn="ctr">
              <a:buNone/>
              <a:defRPr sz="2800">
                <a:solidFill>
                  <a:schemeClr val="tx1">
                    <a:tint val="75000"/>
                  </a:schemeClr>
                </a:solidFill>
                <a:latin typeface="Helvetica Neue Light"/>
                <a:ea typeface="Open Sans Semibold" panose="020B0706030804020204" pitchFamily="34" charset="0"/>
                <a:cs typeface="Open Sans Semibold" panose="020B07060308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err="1"/>
              <a:t>Name</a:t>
            </a:r>
            <a:endParaRPr lang="it-IT" dirty="0"/>
          </a:p>
        </p:txBody>
      </p:sp>
      <p:sp>
        <p:nvSpPr>
          <p:cNvPr id="9" name="Sottotitolo 2"/>
          <p:cNvSpPr txBox="1">
            <a:spLocks/>
          </p:cNvSpPr>
          <p:nvPr userDrawn="1"/>
        </p:nvSpPr>
        <p:spPr>
          <a:xfrm>
            <a:off x="1913433" y="5543867"/>
            <a:ext cx="8534400" cy="47742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it-IT" sz="2400"/>
          </a:p>
        </p:txBody>
      </p:sp>
      <p:cxnSp>
        <p:nvCxnSpPr>
          <p:cNvPr id="11" name="Connettore 1 10"/>
          <p:cNvCxnSpPr/>
          <p:nvPr userDrawn="1"/>
        </p:nvCxnSpPr>
        <p:spPr>
          <a:xfrm>
            <a:off x="335360" y="6165304"/>
            <a:ext cx="11425269" cy="0"/>
          </a:xfrm>
          <a:prstGeom prst="line">
            <a:avLst/>
          </a:prstGeom>
        </p:spPr>
        <p:style>
          <a:lnRef idx="2">
            <a:schemeClr val="accent2"/>
          </a:lnRef>
          <a:fillRef idx="0">
            <a:schemeClr val="accent2"/>
          </a:fillRef>
          <a:effectRef idx="1">
            <a:schemeClr val="accent2"/>
          </a:effectRef>
          <a:fontRef idx="minor">
            <a:schemeClr val="tx1"/>
          </a:fontRef>
        </p:style>
      </p:cxnSp>
      <p:sp>
        <p:nvSpPr>
          <p:cNvPr id="12" name="Sottotitolo 2"/>
          <p:cNvSpPr txBox="1">
            <a:spLocks/>
          </p:cNvSpPr>
          <p:nvPr userDrawn="1"/>
        </p:nvSpPr>
        <p:spPr>
          <a:xfrm>
            <a:off x="1913433" y="6237312"/>
            <a:ext cx="8534400" cy="43204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Helvetica Neue Light"/>
                <a:ea typeface="Open Sans Semibold" panose="020B0706030804020204" pitchFamily="34" charset="0"/>
                <a:cs typeface="Open Sans Semibold" panose="020B0706030804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2000"/>
              <a:t>On behalf of SPARC_LAB collaboration</a:t>
            </a:r>
          </a:p>
          <a:p>
            <a:endParaRPr lang="it-IT" sz="2000"/>
          </a:p>
        </p:txBody>
      </p:sp>
    </p:spTree>
    <p:extLst>
      <p:ext uri="{BB962C8B-B14F-4D97-AF65-F5344CB8AC3E}">
        <p14:creationId xmlns:p14="http://schemas.microsoft.com/office/powerpoint/2010/main" val="2541224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ezione">
    <p:spTree>
      <p:nvGrpSpPr>
        <p:cNvPr id="1" name=""/>
        <p:cNvGrpSpPr/>
        <p:nvPr/>
      </p:nvGrpSpPr>
      <p:grpSpPr>
        <a:xfrm>
          <a:off x="0" y="0"/>
          <a:ext cx="0" cy="0"/>
          <a:chOff x="0" y="0"/>
          <a:chExt cx="0" cy="0"/>
        </a:xfrm>
      </p:grpSpPr>
      <p:sp>
        <p:nvSpPr>
          <p:cNvPr id="71" name="Titolo sezione"/>
          <p:cNvSpPr txBox="1">
            <a:spLocks noGrp="1"/>
          </p:cNvSpPr>
          <p:nvPr>
            <p:ph type="title" hasCustomPrompt="1"/>
          </p:nvPr>
        </p:nvSpPr>
        <p:spPr>
          <a:xfrm>
            <a:off x="603248" y="2266950"/>
            <a:ext cx="10985503"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Titolo sezione</a:t>
            </a:r>
          </a:p>
        </p:txBody>
      </p:sp>
      <p:sp>
        <p:nvSpPr>
          <p:cNvPr id="72" name="Numero diapositiva"/>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73574017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79" name="Titolo"/>
          <p:cNvSpPr txBox="1">
            <a:spLocks noGrp="1"/>
          </p:cNvSpPr>
          <p:nvPr>
            <p:ph type="title" hasCustomPrompt="1"/>
          </p:nvPr>
        </p:nvSpPr>
        <p:spPr>
          <a:xfrm>
            <a:off x="603250" y="539750"/>
            <a:ext cx="10985500" cy="717475"/>
          </a:xfrm>
          <a:prstGeom prst="rect">
            <a:avLst/>
          </a:prstGeom>
        </p:spPr>
        <p:txBody>
          <a:bodyPr/>
          <a:lstStyle/>
          <a:p>
            <a:r>
              <a:t>Titolo</a:t>
            </a:r>
          </a:p>
        </p:txBody>
      </p:sp>
      <p:sp>
        <p:nvSpPr>
          <p:cNvPr id="80" name="Corpo livello uno…"/>
          <p:cNvSpPr txBox="1">
            <a:spLocks noGrp="1"/>
          </p:cNvSpPr>
          <p:nvPr>
            <p:ph type="body" sz="quarter" idx="1" hasCustomPrompt="1"/>
          </p:nvPr>
        </p:nvSpPr>
        <p:spPr>
          <a:xfrm>
            <a:off x="603250" y="1186481"/>
            <a:ext cx="10985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Sottotitolo diapositiva</a:t>
            </a:r>
          </a:p>
          <a:p>
            <a:pPr lvl="1"/>
            <a:endParaRPr/>
          </a:p>
          <a:p>
            <a:pPr lvl="2"/>
            <a:endParaRPr/>
          </a:p>
          <a:p>
            <a:pPr lvl="3"/>
            <a:endParaRPr/>
          </a:p>
          <a:p>
            <a:pPr lvl="4"/>
            <a:endParaRPr/>
          </a:p>
        </p:txBody>
      </p:sp>
      <p:sp>
        <p:nvSpPr>
          <p:cNvPr id="81"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03030476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rogramma">
    <p:spTree>
      <p:nvGrpSpPr>
        <p:cNvPr id="1" name=""/>
        <p:cNvGrpSpPr/>
        <p:nvPr/>
      </p:nvGrpSpPr>
      <p:grpSpPr>
        <a:xfrm>
          <a:off x="0" y="0"/>
          <a:ext cx="0" cy="0"/>
          <a:chOff x="0" y="0"/>
          <a:chExt cx="0" cy="0"/>
        </a:xfrm>
      </p:grpSpPr>
      <p:sp>
        <p:nvSpPr>
          <p:cNvPr id="88" name="Titolo programma"/>
          <p:cNvSpPr txBox="1">
            <a:spLocks noGrp="1"/>
          </p:cNvSpPr>
          <p:nvPr>
            <p:ph type="title" hasCustomPrompt="1"/>
          </p:nvPr>
        </p:nvSpPr>
        <p:spPr>
          <a:xfrm>
            <a:off x="603250" y="539750"/>
            <a:ext cx="10985500" cy="717550"/>
          </a:xfrm>
          <a:prstGeom prst="rect">
            <a:avLst/>
          </a:prstGeom>
        </p:spPr>
        <p:txBody>
          <a:bodyPr/>
          <a:lstStyle/>
          <a:p>
            <a:r>
              <a:t>Titolo programma</a:t>
            </a:r>
          </a:p>
        </p:txBody>
      </p:sp>
      <p:sp>
        <p:nvSpPr>
          <p:cNvPr id="89" name="Corpo livello uno…"/>
          <p:cNvSpPr txBox="1">
            <a:spLocks noGrp="1"/>
          </p:cNvSpPr>
          <p:nvPr>
            <p:ph type="body" sz="quarter" idx="1" hasCustomPrompt="1"/>
          </p:nvPr>
        </p:nvSpPr>
        <p:spPr>
          <a:xfrm>
            <a:off x="603250" y="1186481"/>
            <a:ext cx="10985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Sottotitolo programma</a:t>
            </a:r>
          </a:p>
          <a:p>
            <a:pPr lvl="1"/>
            <a:endParaRPr/>
          </a:p>
          <a:p>
            <a:pPr lvl="2"/>
            <a:endParaRPr/>
          </a:p>
          <a:p>
            <a:pPr lvl="3"/>
            <a:endParaRPr/>
          </a:p>
          <a:p>
            <a:pPr lvl="4"/>
            <a:endParaRPr/>
          </a:p>
        </p:txBody>
      </p:sp>
      <p:sp>
        <p:nvSpPr>
          <p:cNvPr id="90" name="Corpo livello uno…"/>
          <p:cNvSpPr txBox="1">
            <a:spLocks noGrp="1"/>
          </p:cNvSpPr>
          <p:nvPr>
            <p:ph type="body" idx="21" hasCustomPrompt="1"/>
          </p:nvPr>
        </p:nvSpPr>
        <p:spPr>
          <a:prstGeom prst="rect">
            <a:avLst/>
          </a:prstGeom>
        </p:spPr>
        <p:txBody>
          <a:bodyPr numCol="1" spcCol="38100"/>
          <a:lstStyle>
            <a:lvl1pPr marL="0" indent="0" defTabSz="412750">
              <a:lnSpc>
                <a:spcPct val="100000"/>
              </a:lnSpc>
              <a:spcBef>
                <a:spcPts val="900"/>
              </a:spcBef>
              <a:buSzTx/>
              <a:buNone/>
              <a:defRPr sz="2750" spc="-50"/>
            </a:lvl1pPr>
          </a:lstStyle>
          <a:p>
            <a:r>
              <a:t>Argomenti del programma</a:t>
            </a:r>
          </a:p>
        </p:txBody>
      </p:sp>
      <p:sp>
        <p:nvSpPr>
          <p:cNvPr id="91"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11312916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ichiarazione">
    <p:spTree>
      <p:nvGrpSpPr>
        <p:cNvPr id="1" name=""/>
        <p:cNvGrpSpPr/>
        <p:nvPr/>
      </p:nvGrpSpPr>
      <p:grpSpPr>
        <a:xfrm>
          <a:off x="0" y="0"/>
          <a:ext cx="0" cy="0"/>
          <a:chOff x="0" y="0"/>
          <a:chExt cx="0" cy="0"/>
        </a:xfrm>
      </p:grpSpPr>
      <p:sp>
        <p:nvSpPr>
          <p:cNvPr id="98" name="Corpo livello uno…"/>
          <p:cNvSpPr txBox="1">
            <a:spLocks noGrp="1"/>
          </p:cNvSpPr>
          <p:nvPr>
            <p:ph type="body" sz="half" idx="1" hasCustomPrompt="1"/>
          </p:nvPr>
        </p:nvSpPr>
        <p:spPr>
          <a:xfrm>
            <a:off x="603250" y="2460422"/>
            <a:ext cx="10985500" cy="1937157"/>
          </a:xfrm>
          <a:prstGeom prst="rect">
            <a:avLst/>
          </a:prstGeom>
        </p:spPr>
        <p:txBody>
          <a:bodyPr numCol="1" spcCol="38100"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Dichiarazione</a:t>
            </a:r>
          </a:p>
          <a:p>
            <a:pPr lvl="1"/>
            <a:endParaRPr/>
          </a:p>
          <a:p>
            <a:pPr lvl="2"/>
            <a:endParaRPr/>
          </a:p>
          <a:p>
            <a:pPr lvl="3"/>
            <a:endParaRPr/>
          </a:p>
          <a:p>
            <a:pPr lvl="4"/>
            <a:endParaRPr/>
          </a:p>
        </p:txBody>
      </p:sp>
      <p:sp>
        <p:nvSpPr>
          <p:cNvPr id="99"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78604032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Informazione importante">
    <p:spTree>
      <p:nvGrpSpPr>
        <p:cNvPr id="1" name=""/>
        <p:cNvGrpSpPr/>
        <p:nvPr/>
      </p:nvGrpSpPr>
      <p:grpSpPr>
        <a:xfrm>
          <a:off x="0" y="0"/>
          <a:ext cx="0" cy="0"/>
          <a:chOff x="0" y="0"/>
          <a:chExt cx="0" cy="0"/>
        </a:xfrm>
      </p:grpSpPr>
      <p:sp>
        <p:nvSpPr>
          <p:cNvPr id="106" name="Corpo livello uno…"/>
          <p:cNvSpPr txBox="1">
            <a:spLocks noGrp="1"/>
          </p:cNvSpPr>
          <p:nvPr>
            <p:ph type="body" idx="1" hasCustomPrompt="1"/>
          </p:nvPr>
        </p:nvSpPr>
        <p:spPr>
          <a:xfrm>
            <a:off x="603250" y="537963"/>
            <a:ext cx="10985500" cy="3620793"/>
          </a:xfrm>
          <a:prstGeom prst="rect">
            <a:avLst/>
          </a:prstGeom>
        </p:spPr>
        <p:txBody>
          <a:bodyPr numCol="1" spcCol="38100" anchor="b"/>
          <a:lstStyle>
            <a:lvl1pPr marL="0" indent="0" algn="ctr">
              <a:lnSpc>
                <a:spcPct val="80000"/>
              </a:lnSpc>
              <a:spcBef>
                <a:spcPts val="0"/>
              </a:spcBef>
              <a:buSzTx/>
              <a:buNone/>
              <a:defRPr sz="12500" b="1" spc="-125"/>
            </a:lvl1pPr>
            <a:lvl2pPr marL="0" indent="0" algn="ctr">
              <a:lnSpc>
                <a:spcPct val="80000"/>
              </a:lnSpc>
              <a:spcBef>
                <a:spcPts val="0"/>
              </a:spcBef>
              <a:buSzTx/>
              <a:buNone/>
              <a:defRPr sz="12500" b="1" spc="-125"/>
            </a:lvl2pPr>
            <a:lvl3pPr marL="0" indent="0" algn="ctr">
              <a:lnSpc>
                <a:spcPct val="80000"/>
              </a:lnSpc>
              <a:spcBef>
                <a:spcPts val="0"/>
              </a:spcBef>
              <a:buSzTx/>
              <a:buNone/>
              <a:defRPr sz="12500" b="1" spc="-125"/>
            </a:lvl3pPr>
            <a:lvl4pPr marL="0" indent="0" algn="ctr">
              <a:lnSpc>
                <a:spcPct val="80000"/>
              </a:lnSpc>
              <a:spcBef>
                <a:spcPts val="0"/>
              </a:spcBef>
              <a:buSzTx/>
              <a:buNone/>
              <a:defRPr sz="12500" b="1" spc="-125"/>
            </a:lvl4pPr>
            <a:lvl5pPr marL="0" indent="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Dettagli informazione"/>
          <p:cNvSpPr txBox="1">
            <a:spLocks noGrp="1"/>
          </p:cNvSpPr>
          <p:nvPr>
            <p:ph type="body" sz="quarter" idx="21" hasCustomPrompt="1"/>
          </p:nvPr>
        </p:nvSpPr>
        <p:spPr>
          <a:xfrm>
            <a:off x="603250" y="4131090"/>
            <a:ext cx="10985500" cy="467390"/>
          </a:xfrm>
          <a:prstGeom prst="rect">
            <a:avLst/>
          </a:prstGeom>
        </p:spPr>
        <p:txBody>
          <a:bodyPr lIns="45718" tIns="45718" rIns="45718" bIns="45718" numCol="1" spcCol="38100"/>
          <a:lstStyle>
            <a:lvl1pPr marL="0" indent="0" algn="ctr" defTabSz="412750">
              <a:lnSpc>
                <a:spcPct val="100000"/>
              </a:lnSpc>
              <a:spcBef>
                <a:spcPts val="0"/>
              </a:spcBef>
              <a:buSzTx/>
              <a:buNone/>
              <a:defRPr sz="2750" b="1"/>
            </a:lvl1pPr>
          </a:lstStyle>
          <a:p>
            <a:r>
              <a:t>Dettagli informazione</a:t>
            </a:r>
          </a:p>
        </p:txBody>
      </p:sp>
      <p:sp>
        <p:nvSpPr>
          <p:cNvPr id="108"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38142101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115" name="Corpo livello uno…"/>
          <p:cNvSpPr txBox="1">
            <a:spLocks noGrp="1"/>
          </p:cNvSpPr>
          <p:nvPr>
            <p:ph type="body" sz="quarter" idx="1" hasCustomPrompt="1"/>
          </p:nvPr>
        </p:nvSpPr>
        <p:spPr>
          <a:xfrm>
            <a:off x="1215012" y="5337727"/>
            <a:ext cx="10100027" cy="318490"/>
          </a:xfrm>
          <a:prstGeom prst="rect">
            <a:avLst/>
          </a:prstGeom>
        </p:spPr>
        <p:txBody>
          <a:bodyPr lIns="45718" tIns="45718" rIns="45718" bIns="45718" numCol="1" spcCol="38100"/>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Attribuzione</a:t>
            </a:r>
          </a:p>
          <a:p>
            <a:pPr lvl="1"/>
            <a:endParaRPr/>
          </a:p>
          <a:p>
            <a:pPr lvl="2"/>
            <a:endParaRPr/>
          </a:p>
          <a:p>
            <a:pPr lvl="3"/>
            <a:endParaRPr/>
          </a:p>
          <a:p>
            <a:pPr lvl="4"/>
            <a:endParaRPr/>
          </a:p>
        </p:txBody>
      </p:sp>
      <p:sp>
        <p:nvSpPr>
          <p:cNvPr id="116" name="Corpo livello uno…"/>
          <p:cNvSpPr txBox="1">
            <a:spLocks noGrp="1"/>
          </p:cNvSpPr>
          <p:nvPr>
            <p:ph type="body" sz="half" idx="21" hasCustomPrompt="1"/>
          </p:nvPr>
        </p:nvSpPr>
        <p:spPr>
          <a:xfrm>
            <a:off x="876962" y="2469930"/>
            <a:ext cx="10438077" cy="1918141"/>
          </a:xfrm>
          <a:prstGeom prst="rect">
            <a:avLst/>
          </a:prstGeom>
        </p:spPr>
        <p:txBody>
          <a:bodyPr numCol="1" spcCol="38100"/>
          <a:lstStyle>
            <a:lvl1pPr marL="234950" indent="-150438">
              <a:spcBef>
                <a:spcPts val="0"/>
              </a:spcBef>
              <a:buSzTx/>
              <a:buNone/>
              <a:defRPr sz="4250" spc="-100">
                <a:latin typeface="Helvetica Neue Medium"/>
                <a:ea typeface="Helvetica Neue Medium"/>
                <a:cs typeface="Helvetica Neue Medium"/>
                <a:sym typeface="Helvetica Neue Medium"/>
              </a:defRPr>
            </a:lvl1pPr>
          </a:lstStyle>
          <a:p>
            <a:r>
              <a:t>“Citazione degna di nota”</a:t>
            </a:r>
          </a:p>
        </p:txBody>
      </p:sp>
      <p:sp>
        <p:nvSpPr>
          <p:cNvPr id="117"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95994783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124" name="Ciotola di insalata con riso saltato, uova sode e bacchette"/>
          <p:cNvSpPr>
            <a:spLocks noGrp="1"/>
          </p:cNvSpPr>
          <p:nvPr>
            <p:ph type="pic" sz="quarter" idx="21"/>
          </p:nvPr>
        </p:nvSpPr>
        <p:spPr>
          <a:xfrm>
            <a:off x="7880350" y="508000"/>
            <a:ext cx="3719550" cy="2974839"/>
          </a:xfrm>
          <a:prstGeom prst="rect">
            <a:avLst/>
          </a:prstGeom>
        </p:spPr>
        <p:txBody>
          <a:bodyPr lIns="91439" tIns="45719" rIns="91439" bIns="45719" numCol="1" spcCol="38100">
            <a:noAutofit/>
          </a:bodyPr>
          <a:lstStyle/>
          <a:p>
            <a:endParaRPr/>
          </a:p>
        </p:txBody>
      </p:sp>
      <p:sp>
        <p:nvSpPr>
          <p:cNvPr id="125" name="Ciotola con frittelle al salmone, insalata e hummus "/>
          <p:cNvSpPr>
            <a:spLocks noGrp="1"/>
          </p:cNvSpPr>
          <p:nvPr>
            <p:ph type="pic" sz="half" idx="22"/>
          </p:nvPr>
        </p:nvSpPr>
        <p:spPr>
          <a:xfrm>
            <a:off x="6750050" y="1989138"/>
            <a:ext cx="5219700" cy="6075091"/>
          </a:xfrm>
          <a:prstGeom prst="rect">
            <a:avLst/>
          </a:prstGeom>
        </p:spPr>
        <p:txBody>
          <a:bodyPr lIns="91439" tIns="45719" rIns="91439" bIns="45719" numCol="1" spcCol="38100">
            <a:noAutofit/>
          </a:bodyPr>
          <a:lstStyle/>
          <a:p>
            <a:endParaRPr/>
          </a:p>
        </p:txBody>
      </p:sp>
      <p:sp>
        <p:nvSpPr>
          <p:cNvPr id="126" name="Pappardelle con burro al prezzemolo, nocciole tostate e scaglie di parmigiano"/>
          <p:cNvSpPr>
            <a:spLocks noGrp="1"/>
          </p:cNvSpPr>
          <p:nvPr>
            <p:ph type="pic" idx="23"/>
          </p:nvPr>
        </p:nvSpPr>
        <p:spPr>
          <a:xfrm>
            <a:off x="-69850" y="247650"/>
            <a:ext cx="8305800" cy="6229350"/>
          </a:xfrm>
          <a:prstGeom prst="rect">
            <a:avLst/>
          </a:prstGeom>
        </p:spPr>
        <p:txBody>
          <a:bodyPr lIns="91439" tIns="45719" rIns="91439" bIns="45719" numCol="1" spcCol="38100">
            <a:noAutofit/>
          </a:bodyPr>
          <a:lstStyle/>
          <a:p>
            <a:endParaRPr/>
          </a:p>
        </p:txBody>
      </p:sp>
      <p:sp>
        <p:nvSpPr>
          <p:cNvPr id="127"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3560872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ciotola di insalata con riso saltato, uova sode e bacchette"/>
          <p:cNvSpPr>
            <a:spLocks noGrp="1"/>
          </p:cNvSpPr>
          <p:nvPr>
            <p:ph type="pic" idx="21"/>
          </p:nvPr>
        </p:nvSpPr>
        <p:spPr>
          <a:xfrm>
            <a:off x="-666750" y="-2762250"/>
            <a:ext cx="13525500" cy="10820400"/>
          </a:xfrm>
          <a:prstGeom prst="rect">
            <a:avLst/>
          </a:prstGeom>
        </p:spPr>
        <p:txBody>
          <a:bodyPr lIns="91439" tIns="45719" rIns="91439" bIns="45719" numCol="1" spcCol="38100">
            <a:noAutofit/>
          </a:bodyPr>
          <a:lstStyle/>
          <a:p>
            <a:endParaRPr/>
          </a:p>
        </p:txBody>
      </p:sp>
      <p:sp>
        <p:nvSpPr>
          <p:cNvPr id="135" name="Numero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28632859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42" name="Rectangle 10"/>
          <p:cNvSpPr/>
          <p:nvPr/>
        </p:nvSpPr>
        <p:spPr>
          <a:xfrm>
            <a:off x="0" y="6462580"/>
            <a:ext cx="12192000" cy="401562"/>
          </a:xfrm>
          <a:prstGeom prst="rect">
            <a:avLst/>
          </a:prstGeom>
          <a:solidFill>
            <a:srgbClr val="C6D9F1"/>
          </a:solidFill>
          <a:ln w="12700">
            <a:miter lim="400000"/>
          </a:ln>
        </p:spPr>
        <p:txBody>
          <a:bodyPr lIns="25400" tIns="25400" rIns="25400" bIns="25400" anchor="ctr"/>
          <a:lstStyle/>
          <a:p>
            <a:pPr>
              <a:defRPr sz="4800">
                <a:solidFill>
                  <a:srgbClr val="334186"/>
                </a:solidFill>
              </a:defRPr>
            </a:pPr>
            <a:endParaRPr sz="2400"/>
          </a:p>
        </p:txBody>
      </p:sp>
      <p:sp>
        <p:nvSpPr>
          <p:cNvPr id="143" name="Corpo livello uno…"/>
          <p:cNvSpPr txBox="1">
            <a:spLocks noGrp="1"/>
          </p:cNvSpPr>
          <p:nvPr>
            <p:ph type="body" idx="1"/>
          </p:nvPr>
        </p:nvSpPr>
        <p:spPr>
          <a:xfrm>
            <a:off x="294859" y="1043747"/>
            <a:ext cx="11560014" cy="5185641"/>
          </a:xfrm>
          <a:prstGeom prst="rect">
            <a:avLst/>
          </a:prstGeom>
        </p:spPr>
        <p:txBody>
          <a:bodyPr numCol="1" spcCol="38100"/>
          <a:lstStyle/>
          <a:p>
            <a:r>
              <a:t>Corpo livello uno</a:t>
            </a:r>
          </a:p>
          <a:p>
            <a:pPr lvl="1"/>
            <a:r>
              <a:t>Corpo livello due</a:t>
            </a:r>
          </a:p>
          <a:p>
            <a:pPr lvl="2"/>
            <a:r>
              <a:t>Corpo livello tre</a:t>
            </a:r>
          </a:p>
          <a:p>
            <a:pPr lvl="3"/>
            <a:r>
              <a:t>Corpo livello quattro</a:t>
            </a:r>
          </a:p>
          <a:p>
            <a:pPr lvl="4"/>
            <a:r>
              <a:t>Corpo livello cinque</a:t>
            </a:r>
          </a:p>
        </p:txBody>
      </p:sp>
      <p:sp>
        <p:nvSpPr>
          <p:cNvPr id="144" name="Rectangle 6"/>
          <p:cNvSpPr/>
          <p:nvPr/>
        </p:nvSpPr>
        <p:spPr>
          <a:xfrm>
            <a:off x="0" y="-20365"/>
            <a:ext cx="12192000" cy="803121"/>
          </a:xfrm>
          <a:prstGeom prst="rect">
            <a:avLst/>
          </a:prstGeom>
          <a:solidFill>
            <a:srgbClr val="C6D9F1"/>
          </a:solidFill>
          <a:ln w="12700">
            <a:miter lim="400000"/>
          </a:ln>
        </p:spPr>
        <p:txBody>
          <a:bodyPr lIns="25400" tIns="25400" rIns="25400" bIns="25400" anchor="ctr"/>
          <a:lstStyle/>
          <a:p>
            <a:pPr>
              <a:defRPr sz="4800">
                <a:solidFill>
                  <a:srgbClr val="C6D9F1"/>
                </a:solidFill>
              </a:defRPr>
            </a:pPr>
            <a:endParaRPr sz="2400"/>
          </a:p>
        </p:txBody>
      </p:sp>
      <p:sp>
        <p:nvSpPr>
          <p:cNvPr id="145" name="Numero diapositiva"/>
          <p:cNvSpPr txBox="1">
            <a:spLocks noGrp="1"/>
          </p:cNvSpPr>
          <p:nvPr>
            <p:ph type="sldNum" sz="quarter" idx="2"/>
          </p:nvPr>
        </p:nvSpPr>
        <p:spPr>
          <a:xfrm>
            <a:off x="10391147" y="6604826"/>
            <a:ext cx="243656" cy="241092"/>
          </a:xfrm>
          <a:prstGeom prst="rect">
            <a:avLst/>
          </a:prstGeom>
        </p:spPr>
        <p:txBody>
          <a:bodyPr/>
          <a:lstStyle>
            <a:lvl1pPr>
              <a:defRPr>
                <a:solidFill>
                  <a:srgbClr val="334186"/>
                </a:solidFill>
              </a:defRPr>
            </a:lvl1pPr>
          </a:lstStyle>
          <a:p>
            <a:fld id="{86CB4B4D-7CA3-9044-876B-883B54F8677D}" type="slidenum">
              <a:rPr/>
              <a:t>‹#›</a:t>
            </a:fld>
            <a:endParaRPr/>
          </a:p>
        </p:txBody>
      </p:sp>
      <p:pic>
        <p:nvPicPr>
          <p:cNvPr id="146" name="Picture 7" descr="Picture 7"/>
          <p:cNvPicPr>
            <a:picLocks noChangeAspect="1"/>
          </p:cNvPicPr>
          <p:nvPr/>
        </p:nvPicPr>
        <p:blipFill>
          <a:blip r:embed="rId2"/>
          <a:stretch>
            <a:fillRect/>
          </a:stretch>
        </p:blipFill>
        <p:spPr>
          <a:xfrm>
            <a:off x="410545" y="83791"/>
            <a:ext cx="1421141" cy="610581"/>
          </a:xfrm>
          <a:prstGeom prst="rect">
            <a:avLst/>
          </a:prstGeom>
          <a:ln w="12700">
            <a:miter lim="400000"/>
          </a:ln>
        </p:spPr>
      </p:pic>
      <p:sp>
        <p:nvSpPr>
          <p:cNvPr id="147" name="Titolo Testo"/>
          <p:cNvSpPr txBox="1">
            <a:spLocks noGrp="1"/>
          </p:cNvSpPr>
          <p:nvPr>
            <p:ph type="title"/>
          </p:nvPr>
        </p:nvSpPr>
        <p:spPr>
          <a:xfrm>
            <a:off x="2115129" y="-20365"/>
            <a:ext cx="7961748" cy="803123"/>
          </a:xfrm>
          <a:prstGeom prst="rect">
            <a:avLst/>
          </a:prstGeom>
        </p:spPr>
        <p:txBody>
          <a:bodyPr/>
          <a:lstStyle>
            <a:lvl1pPr algn="ctr">
              <a:defRPr sz="3200" spc="-85">
                <a:solidFill>
                  <a:srgbClr val="334186"/>
                </a:solidFill>
              </a:defRPr>
            </a:lvl1pPr>
          </a:lstStyle>
          <a:p>
            <a:r>
              <a:t>Titolo Testo</a:t>
            </a:r>
          </a:p>
        </p:txBody>
      </p:sp>
      <p:pic>
        <p:nvPicPr>
          <p:cNvPr id="148" name="Picture 8" descr="Picture 8"/>
          <p:cNvPicPr>
            <a:picLocks noChangeAspect="1"/>
          </p:cNvPicPr>
          <p:nvPr/>
        </p:nvPicPr>
        <p:blipFill>
          <a:blip r:embed="rId3"/>
          <a:stretch>
            <a:fillRect/>
          </a:stretch>
        </p:blipFill>
        <p:spPr>
          <a:xfrm>
            <a:off x="11175017" y="100426"/>
            <a:ext cx="679857" cy="449148"/>
          </a:xfrm>
          <a:prstGeom prst="rect">
            <a:avLst/>
          </a:prstGeom>
          <a:ln w="12700">
            <a:miter lim="400000"/>
          </a:ln>
        </p:spPr>
      </p:pic>
      <p:sp>
        <p:nvSpPr>
          <p:cNvPr id="149" name="TextBox 9"/>
          <p:cNvSpPr txBox="1"/>
          <p:nvPr/>
        </p:nvSpPr>
        <p:spPr>
          <a:xfrm>
            <a:off x="11012836" y="490883"/>
            <a:ext cx="995148"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200">
                <a:solidFill>
                  <a:srgbClr val="0070C0"/>
                </a:solidFill>
              </a:defRPr>
            </a:lvl1pPr>
          </a:lstStyle>
          <a:p>
            <a:r>
              <a:rPr sz="1100"/>
              <a:t>Horizon Europe</a:t>
            </a:r>
          </a:p>
        </p:txBody>
      </p:sp>
    </p:spTree>
    <p:extLst>
      <p:ext uri="{BB962C8B-B14F-4D97-AF65-F5344CB8AC3E}">
        <p14:creationId xmlns:p14="http://schemas.microsoft.com/office/powerpoint/2010/main" val="216571636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pic>
        <p:nvPicPr>
          <p:cNvPr id="156" name="Picture 6" descr="Picture 6"/>
          <p:cNvPicPr>
            <a:picLocks noChangeAspect="1"/>
          </p:cNvPicPr>
          <p:nvPr/>
        </p:nvPicPr>
        <p:blipFill>
          <a:blip r:embed="rId2"/>
          <a:srcRect l="21586" t="3604" b="18162"/>
          <a:stretch>
            <a:fillRect/>
          </a:stretch>
        </p:blipFill>
        <p:spPr>
          <a:xfrm>
            <a:off x="-1" y="-294639"/>
            <a:ext cx="12192001" cy="7152641"/>
          </a:xfrm>
          <a:prstGeom prst="rect">
            <a:avLst/>
          </a:prstGeom>
          <a:ln w="12700">
            <a:miter lim="400000"/>
          </a:ln>
        </p:spPr>
      </p:pic>
      <p:sp>
        <p:nvSpPr>
          <p:cNvPr id="157" name="Titolo Testo"/>
          <p:cNvSpPr txBox="1">
            <a:spLocks noGrp="1"/>
          </p:cNvSpPr>
          <p:nvPr>
            <p:ph type="title"/>
          </p:nvPr>
        </p:nvSpPr>
        <p:spPr>
          <a:xfrm>
            <a:off x="3223487" y="1939633"/>
            <a:ext cx="7813968" cy="1043855"/>
          </a:xfrm>
          <a:prstGeom prst="rect">
            <a:avLst/>
          </a:prstGeom>
        </p:spPr>
        <p:txBody>
          <a:bodyPr lIns="91439" tIns="91439" rIns="91439" bIns="91439" anchor="b"/>
          <a:lstStyle>
            <a:lvl1pPr defTabSz="914400">
              <a:lnSpc>
                <a:spcPct val="90000"/>
              </a:lnSpc>
              <a:defRPr sz="4800" b="0" spc="0">
                <a:solidFill>
                  <a:srgbClr val="FFFFFF"/>
                </a:solidFill>
                <a:latin typeface="Calibri Light"/>
                <a:ea typeface="Calibri Light"/>
                <a:cs typeface="Calibri Light"/>
                <a:sym typeface="Calibri Light"/>
              </a:defRPr>
            </a:lvl1pPr>
          </a:lstStyle>
          <a:p>
            <a:r>
              <a:t>Titolo Testo</a:t>
            </a:r>
          </a:p>
        </p:txBody>
      </p:sp>
      <p:sp>
        <p:nvSpPr>
          <p:cNvPr id="158" name="Corpo livello uno…"/>
          <p:cNvSpPr txBox="1">
            <a:spLocks noGrp="1"/>
          </p:cNvSpPr>
          <p:nvPr>
            <p:ph type="body" sz="quarter" idx="1" hasCustomPrompt="1"/>
          </p:nvPr>
        </p:nvSpPr>
        <p:spPr>
          <a:xfrm>
            <a:off x="3232723" y="3153930"/>
            <a:ext cx="7813968" cy="812945"/>
          </a:xfrm>
          <a:prstGeom prst="rect">
            <a:avLst/>
          </a:prstGeom>
        </p:spPr>
        <p:txBody>
          <a:bodyPr lIns="91439" tIns="91439" rIns="91439" bIns="91439" numCol="1" spcCol="38100"/>
          <a:lstStyle>
            <a:lvl1pPr marL="0" indent="0" defTabSz="914400">
              <a:spcBef>
                <a:spcPts val="1000"/>
              </a:spcBef>
              <a:buSzTx/>
              <a:buNone/>
              <a:defRPr>
                <a:solidFill>
                  <a:srgbClr val="FFC000"/>
                </a:solidFill>
                <a:latin typeface="Calibri"/>
                <a:ea typeface="Calibri"/>
                <a:cs typeface="Calibri"/>
                <a:sym typeface="Calibri"/>
              </a:defRPr>
            </a:lvl1pPr>
            <a:lvl2pPr marL="0" indent="228600" defTabSz="914400">
              <a:spcBef>
                <a:spcPts val="1000"/>
              </a:spcBef>
              <a:buSzTx/>
              <a:buNone/>
              <a:defRPr>
                <a:solidFill>
                  <a:srgbClr val="FFC000"/>
                </a:solidFill>
                <a:latin typeface="Calibri"/>
                <a:ea typeface="Calibri"/>
                <a:cs typeface="Calibri"/>
                <a:sym typeface="Calibri"/>
              </a:defRPr>
            </a:lvl2pPr>
            <a:lvl3pPr marL="0" indent="457200" defTabSz="914400">
              <a:spcBef>
                <a:spcPts val="1000"/>
              </a:spcBef>
              <a:buSzTx/>
              <a:buNone/>
              <a:defRPr>
                <a:solidFill>
                  <a:srgbClr val="FFC000"/>
                </a:solidFill>
                <a:latin typeface="Calibri"/>
                <a:ea typeface="Calibri"/>
                <a:cs typeface="Calibri"/>
                <a:sym typeface="Calibri"/>
              </a:defRPr>
            </a:lvl3pPr>
            <a:lvl4pPr marL="0" indent="685800" defTabSz="914400">
              <a:spcBef>
                <a:spcPts val="1000"/>
              </a:spcBef>
              <a:buSzTx/>
              <a:buNone/>
              <a:defRPr>
                <a:solidFill>
                  <a:srgbClr val="FFC000"/>
                </a:solidFill>
                <a:latin typeface="Calibri"/>
                <a:ea typeface="Calibri"/>
                <a:cs typeface="Calibri"/>
                <a:sym typeface="Calibri"/>
              </a:defRPr>
            </a:lvl4pPr>
            <a:lvl5pPr marL="0" indent="914400" defTabSz="914400">
              <a:spcBef>
                <a:spcPts val="1000"/>
              </a:spcBef>
              <a:buSzTx/>
              <a:buNone/>
              <a:defRPr>
                <a:solidFill>
                  <a:srgbClr val="FFC000"/>
                </a:solidFill>
                <a:latin typeface="Calibri"/>
                <a:ea typeface="Calibri"/>
                <a:cs typeface="Calibri"/>
                <a:sym typeface="Calibri"/>
              </a:defRPr>
            </a:lvl5pPr>
          </a:lstStyle>
          <a:p>
            <a:r>
              <a:t>Click to add author / institute and occasion</a:t>
            </a:r>
          </a:p>
          <a:p>
            <a:pPr lvl="1"/>
            <a:endParaRPr/>
          </a:p>
          <a:p>
            <a:pPr lvl="2"/>
            <a:endParaRPr/>
          </a:p>
          <a:p>
            <a:pPr lvl="3"/>
            <a:endParaRPr/>
          </a:p>
          <a:p>
            <a:pPr lvl="4"/>
            <a:endParaRPr/>
          </a:p>
        </p:txBody>
      </p:sp>
      <p:sp>
        <p:nvSpPr>
          <p:cNvPr id="159" name="Rectangle 3"/>
          <p:cNvSpPr txBox="1"/>
          <p:nvPr/>
        </p:nvSpPr>
        <p:spPr>
          <a:xfrm>
            <a:off x="339659" y="376194"/>
            <a:ext cx="2696712" cy="2308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spAutoFit/>
          </a:bodyPr>
          <a:lstStyle/>
          <a:p>
            <a:pPr algn="l" defTabSz="914400">
              <a:defRPr sz="4800">
                <a:solidFill>
                  <a:srgbClr val="3399FF"/>
                </a:solidFill>
                <a:latin typeface="Arial Narrow"/>
                <a:ea typeface="Arial Narrow"/>
                <a:cs typeface="Arial Narrow"/>
                <a:sym typeface="Arial Narrow"/>
              </a:defRPr>
            </a:pPr>
            <a:r>
              <a:rPr sz="2400"/>
              <a:t>EUROPEAN</a:t>
            </a:r>
          </a:p>
          <a:p>
            <a:pPr algn="l" defTabSz="914400">
              <a:defRPr sz="4800">
                <a:solidFill>
                  <a:srgbClr val="33CCFF"/>
                </a:solidFill>
                <a:latin typeface="Arial Narrow"/>
                <a:ea typeface="Arial Narrow"/>
                <a:cs typeface="Arial Narrow"/>
                <a:sym typeface="Arial Narrow"/>
              </a:defRPr>
            </a:pPr>
            <a:r>
              <a:rPr sz="2400"/>
              <a:t>PLASMA RESEARCH</a:t>
            </a:r>
          </a:p>
          <a:p>
            <a:pPr algn="l" defTabSz="914400">
              <a:defRPr sz="4800">
                <a:solidFill>
                  <a:srgbClr val="33CCFF"/>
                </a:solidFill>
                <a:latin typeface="Arial Narrow"/>
                <a:ea typeface="Arial Narrow"/>
                <a:cs typeface="Arial Narrow"/>
                <a:sym typeface="Arial Narrow"/>
              </a:defRPr>
            </a:pPr>
            <a:r>
              <a:rPr sz="2400"/>
              <a:t>ACCELERATOR WITH</a:t>
            </a:r>
          </a:p>
          <a:p>
            <a:pPr algn="l" defTabSz="914400">
              <a:defRPr sz="4800">
                <a:solidFill>
                  <a:srgbClr val="FFFFFF"/>
                </a:solidFill>
                <a:latin typeface="Arial Narrow"/>
                <a:ea typeface="Arial Narrow"/>
                <a:cs typeface="Arial Narrow"/>
                <a:sym typeface="Arial Narrow"/>
              </a:defRPr>
            </a:pPr>
            <a:r>
              <a:rPr sz="2400"/>
              <a:t>EXCELLENCE IN</a:t>
            </a:r>
          </a:p>
          <a:p>
            <a:pPr algn="l" defTabSz="914400">
              <a:defRPr sz="4800">
                <a:solidFill>
                  <a:srgbClr val="FFFFFF"/>
                </a:solidFill>
                <a:latin typeface="Arial Narrow"/>
                <a:ea typeface="Arial Narrow"/>
                <a:cs typeface="Arial Narrow"/>
                <a:sym typeface="Arial Narrow"/>
              </a:defRPr>
            </a:pPr>
            <a:r>
              <a:rPr sz="2400"/>
              <a:t>APPLICATIONS</a:t>
            </a:r>
          </a:p>
        </p:txBody>
      </p:sp>
      <p:pic>
        <p:nvPicPr>
          <p:cNvPr id="160" name="Picture 8" descr="Picture 8"/>
          <p:cNvPicPr>
            <a:picLocks noChangeAspect="1"/>
          </p:cNvPicPr>
          <p:nvPr/>
        </p:nvPicPr>
        <p:blipFill>
          <a:blip r:embed="rId3"/>
          <a:stretch>
            <a:fillRect/>
          </a:stretch>
        </p:blipFill>
        <p:spPr>
          <a:xfrm>
            <a:off x="8543995" y="273553"/>
            <a:ext cx="2788152" cy="1261234"/>
          </a:xfrm>
          <a:prstGeom prst="rect">
            <a:avLst/>
          </a:prstGeom>
          <a:ln w="12700">
            <a:miter lim="400000"/>
          </a:ln>
        </p:spPr>
      </p:pic>
      <p:sp>
        <p:nvSpPr>
          <p:cNvPr id="161" name="Numero diapositiva"/>
          <p:cNvSpPr txBox="1">
            <a:spLocks noGrp="1"/>
          </p:cNvSpPr>
          <p:nvPr>
            <p:ph type="sldNum" sz="quarter" idx="2"/>
          </p:nvPr>
        </p:nvSpPr>
        <p:spPr>
          <a:xfrm>
            <a:off x="8370194" y="6171686"/>
            <a:ext cx="367406" cy="369330"/>
          </a:xfrm>
          <a:prstGeom prst="rect">
            <a:avLst/>
          </a:prstGeom>
        </p:spPr>
        <p:txBody>
          <a:bodyPr lIns="91439" tIns="91439" rIns="91439" bIns="91439" anchor="ctr"/>
          <a:lstStyle>
            <a:lvl1pPr algn="r" defTabSz="914400">
              <a:defRPr sz="1200">
                <a:solidFill>
                  <a:srgbClr val="888888"/>
                </a:solidFill>
                <a:latin typeface="Calibri"/>
                <a:ea typeface="Calibri"/>
                <a:cs typeface="Calibri"/>
                <a:sym typeface="Calibri"/>
              </a:defRPr>
            </a:lvl1pPr>
          </a:lstStyle>
          <a:p>
            <a:fld id="{86CB4B4D-7CA3-9044-876B-883B54F8677D}" type="slidenum">
              <a:rPr/>
              <a:t>‹#›</a:t>
            </a:fld>
            <a:endParaRPr/>
          </a:p>
        </p:txBody>
      </p:sp>
    </p:spTree>
    <p:extLst>
      <p:ext uri="{BB962C8B-B14F-4D97-AF65-F5344CB8AC3E}">
        <p14:creationId xmlns:p14="http://schemas.microsoft.com/office/powerpoint/2010/main" val="323132660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olo titolo">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94974"/>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800" b="0">
                <a:solidFill>
                  <a:schemeClr val="bg1"/>
                </a:solidFill>
                <a:latin typeface="Helvetica Neue Light"/>
                <a:ea typeface="Open Sans Semibold" panose="020B0706030804020204" pitchFamily="34" charset="0"/>
                <a:cs typeface="Open Sans Semibold" panose="020B0706030804020204" pitchFamily="34" charset="0"/>
              </a:defRPr>
            </a:lvl1pPr>
          </a:lstStyle>
          <a:p>
            <a:endParaRPr lang="en-US" dirty="0"/>
          </a:p>
        </p:txBody>
      </p:sp>
      <p:sp>
        <p:nvSpPr>
          <p:cNvPr id="6" name="Segnaposto contenuto 4"/>
          <p:cNvSpPr>
            <a:spLocks noGrp="1"/>
          </p:cNvSpPr>
          <p:nvPr>
            <p:ph idx="1"/>
          </p:nvPr>
        </p:nvSpPr>
        <p:spPr>
          <a:xfrm>
            <a:off x="623392" y="1600201"/>
            <a:ext cx="10862997" cy="3196952"/>
          </a:xfrm>
        </p:spPr>
        <p:txBody>
          <a:bodyPr/>
          <a:lstStyle>
            <a:lvl1pPr>
              <a:defRPr sz="2800" b="0">
                <a:latin typeface="Helvetica Neue Light"/>
                <a:ea typeface="Open Sans Semibold" panose="020B0706030804020204" pitchFamily="34" charset="0"/>
                <a:cs typeface="Open Sans Semibold" panose="020B0706030804020204" pitchFamily="34" charset="0"/>
              </a:defRPr>
            </a:lvl1pPr>
            <a:lvl2pPr>
              <a:defRPr b="0">
                <a:latin typeface="Helvetica Neue Light"/>
              </a:defRPr>
            </a:lvl2pPr>
            <a:lvl3pPr>
              <a:defRPr b="0">
                <a:latin typeface="Helvetica Neue Light"/>
              </a:defRPr>
            </a:lvl3pPr>
            <a:lvl4pPr>
              <a:defRPr b="0">
                <a:latin typeface="Helvetica Neue Light"/>
              </a:defRPr>
            </a:lvl4pPr>
            <a:lvl5pPr>
              <a:defRPr b="0">
                <a:latin typeface="Helvetica Neue Light"/>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5" name="CasellaDiTesto 4"/>
          <p:cNvSpPr txBox="1"/>
          <p:nvPr userDrawn="1"/>
        </p:nvSpPr>
        <p:spPr>
          <a:xfrm>
            <a:off x="11280576" y="6365385"/>
            <a:ext cx="768085" cy="307777"/>
          </a:xfrm>
          <a:prstGeom prst="rect">
            <a:avLst/>
          </a:prstGeom>
          <a:noFill/>
        </p:spPr>
        <p:txBody>
          <a:bodyPr wrap="square" rtlCol="0">
            <a:spAutoFit/>
          </a:bodyPr>
          <a:lstStyle/>
          <a:p>
            <a:fld id="{35C3533D-D346-4746-A382-458F3767D6EF}" type="slidenum">
              <a:rPr lang="it-IT" sz="1400" smtClean="0">
                <a:solidFill>
                  <a:schemeClr val="bg1">
                    <a:lumMod val="50000"/>
                  </a:schemeClr>
                </a:solidFill>
                <a:latin typeface="Helvetica Neue Light"/>
              </a:rPr>
              <a:t>‹#›</a:t>
            </a:fld>
            <a:endParaRPr lang="it-IT" sz="1600">
              <a:solidFill>
                <a:schemeClr val="bg1">
                  <a:lumMod val="50000"/>
                </a:schemeClr>
              </a:solidFill>
              <a:latin typeface="Helvetica Neue Light"/>
            </a:endParaRPr>
          </a:p>
        </p:txBody>
      </p:sp>
      <p:sp>
        <p:nvSpPr>
          <p:cNvPr id="13" name="Rettangolo 12"/>
          <p:cNvSpPr/>
          <p:nvPr userDrawn="1"/>
        </p:nvSpPr>
        <p:spPr>
          <a:xfrm>
            <a:off x="104374" y="6365387"/>
            <a:ext cx="186316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M. P. Anania</a:t>
            </a:r>
          </a:p>
        </p:txBody>
      </p:sp>
      <p:sp>
        <p:nvSpPr>
          <p:cNvPr id="11" name="Rettangolo 10"/>
          <p:cNvSpPr/>
          <p:nvPr userDrawn="1"/>
        </p:nvSpPr>
        <p:spPr>
          <a:xfrm>
            <a:off x="2680792" y="6365386"/>
            <a:ext cx="674819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EAAC</a:t>
            </a:r>
            <a:r>
              <a:rPr lang="en-US" sz="1400" baseline="0">
                <a:solidFill>
                  <a:schemeClr val="tx1">
                    <a:lumMod val="50000"/>
                    <a:lumOff val="50000"/>
                  </a:schemeClr>
                </a:solidFill>
                <a:latin typeface="Helvetica Neue Light"/>
              </a:rPr>
              <a:t> 2017 – La </a:t>
            </a:r>
            <a:r>
              <a:rPr lang="en-US" sz="1400" baseline="0" err="1">
                <a:solidFill>
                  <a:schemeClr val="tx1">
                    <a:lumMod val="50000"/>
                    <a:lumOff val="50000"/>
                  </a:schemeClr>
                </a:solidFill>
                <a:latin typeface="Helvetica Neue Light"/>
              </a:rPr>
              <a:t>Biodola</a:t>
            </a:r>
            <a:r>
              <a:rPr lang="en-US" sz="1400" baseline="0">
                <a:solidFill>
                  <a:schemeClr val="tx1">
                    <a:lumMod val="50000"/>
                    <a:lumOff val="50000"/>
                  </a:schemeClr>
                </a:solidFill>
                <a:latin typeface="Helvetica Neue Light"/>
              </a:rPr>
              <a:t> – </a:t>
            </a:r>
            <a:r>
              <a:rPr lang="en-US" sz="1400" baseline="0" err="1">
                <a:solidFill>
                  <a:schemeClr val="tx1">
                    <a:lumMod val="50000"/>
                    <a:lumOff val="50000"/>
                  </a:schemeClr>
                </a:solidFill>
                <a:latin typeface="Helvetica Neue Light"/>
              </a:rPr>
              <a:t>Isola</a:t>
            </a:r>
            <a:r>
              <a:rPr lang="en-US" sz="1400" baseline="0">
                <a:solidFill>
                  <a:schemeClr val="tx1">
                    <a:lumMod val="50000"/>
                    <a:lumOff val="50000"/>
                  </a:schemeClr>
                </a:solidFill>
                <a:latin typeface="Helvetica Neue Light"/>
              </a:rPr>
              <a:t> </a:t>
            </a:r>
            <a:r>
              <a:rPr lang="en-US" sz="1400" baseline="0" err="1">
                <a:solidFill>
                  <a:schemeClr val="tx1">
                    <a:lumMod val="50000"/>
                    <a:lumOff val="50000"/>
                  </a:schemeClr>
                </a:solidFill>
                <a:latin typeface="Helvetica Neue Light"/>
              </a:rPr>
              <a:t>d’Elba</a:t>
            </a:r>
            <a:endParaRPr lang="en-US" sz="1400">
              <a:solidFill>
                <a:schemeClr val="tx1">
                  <a:lumMod val="50000"/>
                  <a:lumOff val="50000"/>
                </a:schemeClr>
              </a:solidFill>
              <a:latin typeface="Helvetica Neue Light"/>
            </a:endParaRPr>
          </a:p>
        </p:txBody>
      </p:sp>
    </p:spTree>
    <p:extLst>
      <p:ext uri="{BB962C8B-B14F-4D97-AF65-F5344CB8AC3E}">
        <p14:creationId xmlns:p14="http://schemas.microsoft.com/office/powerpoint/2010/main" val="3633943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94639"/>
            <a:ext cx="12192000" cy="715264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90" y="1939633"/>
            <a:ext cx="7813967" cy="1043854"/>
          </a:xfrm>
        </p:spPr>
        <p:txBody>
          <a:bodyPr anchor="b">
            <a:normAutofit/>
          </a:bodyPr>
          <a:lstStyle>
            <a:lvl1pPr algn="l">
              <a:defRPr sz="36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25" y="3153930"/>
            <a:ext cx="7813967" cy="812944"/>
          </a:xfrm>
        </p:spPr>
        <p:txBody>
          <a:bodyPr/>
          <a:lstStyle>
            <a:lvl1pPr marL="0" indent="0" algn="l">
              <a:buNone/>
              <a:defRPr sz="1800">
                <a:solidFill>
                  <a:srgbClr val="FFC0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41" y="376194"/>
            <a:ext cx="278815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1800">
                <a:solidFill>
                  <a:srgbClr val="3399FF"/>
                </a:solidFill>
                <a:latin typeface="Arial Narrow" pitchFamily="34" charset="0"/>
              </a:rPr>
              <a:t>EUROPEAN</a:t>
            </a:r>
          </a:p>
          <a:p>
            <a:r>
              <a:rPr lang="en-GB" altLang="en-US" sz="1800">
                <a:solidFill>
                  <a:srgbClr val="33CCFF"/>
                </a:solidFill>
                <a:latin typeface="Arial Narrow" pitchFamily="34" charset="0"/>
              </a:rPr>
              <a:t>PLASMA RESEARCH</a:t>
            </a:r>
          </a:p>
          <a:p>
            <a:r>
              <a:rPr lang="en-GB" altLang="en-US" sz="1800">
                <a:solidFill>
                  <a:srgbClr val="33CCFF"/>
                </a:solidFill>
                <a:latin typeface="Arial Narrow" pitchFamily="34" charset="0"/>
              </a:rPr>
              <a:t>ACCELERATOR WITH</a:t>
            </a:r>
          </a:p>
          <a:p>
            <a:r>
              <a:rPr lang="en-GB" altLang="en-US" sz="1800">
                <a:solidFill>
                  <a:schemeClr val="bg1"/>
                </a:solidFill>
                <a:latin typeface="Arial Narrow" pitchFamily="34" charset="0"/>
              </a:rPr>
              <a:t>EXCELLENCE IN</a:t>
            </a:r>
          </a:p>
          <a:p>
            <a:r>
              <a:rPr lang="en-GB" altLang="en-US" sz="1800">
                <a:solidFill>
                  <a:schemeClr val="bg1"/>
                </a:solidFill>
                <a:latin typeface="Arial Narrow" pitchFamily="34" charset="0"/>
              </a:rPr>
              <a:t>APPLICATIONS</a:t>
            </a:r>
          </a:p>
        </p:txBody>
      </p:sp>
      <p:pic>
        <p:nvPicPr>
          <p:cNvPr id="9" name="Picture 8">
            <a:extLst>
              <a:ext uri="{FF2B5EF4-FFF2-40B4-BE49-F238E27FC236}">
                <a16:creationId xmlns:a16="http://schemas.microsoft.com/office/drawing/2014/main" id="{59FFC2DC-0A79-4704-822E-B6075471282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543997" y="273555"/>
            <a:ext cx="2788151" cy="1261233"/>
          </a:xfrm>
          <a:prstGeom prst="rect">
            <a:avLst/>
          </a:prstGeom>
        </p:spPr>
      </p:pic>
      <p:sp>
        <p:nvSpPr>
          <p:cNvPr id="11" name="Rectangle 10">
            <a:extLst>
              <a:ext uri="{FF2B5EF4-FFF2-40B4-BE49-F238E27FC236}">
                <a16:creationId xmlns:a16="http://schemas.microsoft.com/office/drawing/2014/main" id="{7829EB28-3979-4E23-B67B-4BD9DC678876}"/>
              </a:ext>
            </a:extLst>
          </p:cNvPr>
          <p:cNvSpPr/>
          <p:nvPr userDrawn="1"/>
        </p:nvSpPr>
        <p:spPr>
          <a:xfrm rot="5400000">
            <a:off x="1734098" y="3620994"/>
            <a:ext cx="1152130" cy="4032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5" name="TextBox 24">
            <a:extLst>
              <a:ext uri="{FF2B5EF4-FFF2-40B4-BE49-F238E27FC236}">
                <a16:creationId xmlns:a16="http://schemas.microsoft.com/office/drawing/2014/main" id="{BFE90DE8-3BA8-471E-9749-65A67AA27786}"/>
              </a:ext>
            </a:extLst>
          </p:cNvPr>
          <p:cNvSpPr txBox="1"/>
          <p:nvPr userDrawn="1"/>
        </p:nvSpPr>
        <p:spPr>
          <a:xfrm>
            <a:off x="974909" y="6288044"/>
            <a:ext cx="3309467" cy="369332"/>
          </a:xfrm>
          <a:prstGeom prst="rect">
            <a:avLst/>
          </a:prstGeom>
          <a:noFill/>
        </p:spPr>
        <p:txBody>
          <a:bodyPr wrap="square" rtlCol="0">
            <a:spAutoFit/>
          </a:bodyPr>
          <a:lstStyle/>
          <a:p>
            <a:r>
              <a:rPr lang="en-GB" sz="600">
                <a:solidFill>
                  <a:schemeClr val="bg1"/>
                </a:solidFill>
              </a:rPr>
              <a:t>This project has received funding from the European Union´s Horizon Europe research and innovation programme under grant agreement </a:t>
            </a:r>
          </a:p>
          <a:p>
            <a:r>
              <a:rPr lang="en-GB" sz="600">
                <a:solidFill>
                  <a:schemeClr val="bg1"/>
                </a:solidFill>
              </a:rPr>
              <a:t>No. 101079773</a:t>
            </a:r>
          </a:p>
        </p:txBody>
      </p:sp>
      <p:grpSp>
        <p:nvGrpSpPr>
          <p:cNvPr id="45" name="Group 44">
            <a:extLst>
              <a:ext uri="{FF2B5EF4-FFF2-40B4-BE49-F238E27FC236}">
                <a16:creationId xmlns:a16="http://schemas.microsoft.com/office/drawing/2014/main" id="{B5D08789-6EA1-4445-B452-85ED00E5C105}"/>
              </a:ext>
            </a:extLst>
          </p:cNvPr>
          <p:cNvGrpSpPr/>
          <p:nvPr userDrawn="1"/>
        </p:nvGrpSpPr>
        <p:grpSpPr>
          <a:xfrm>
            <a:off x="442101" y="5210346"/>
            <a:ext cx="3736127" cy="853744"/>
            <a:chOff x="400753" y="5359778"/>
            <a:chExt cx="3736126" cy="853744"/>
          </a:xfrm>
        </p:grpSpPr>
        <p:pic>
          <p:nvPicPr>
            <p:cNvPr id="16" name="Picture 15" descr="Shape, background pattern, rectangle&#10;&#10;Description automatically generated">
              <a:extLst>
                <a:ext uri="{FF2B5EF4-FFF2-40B4-BE49-F238E27FC236}">
                  <a16:creationId xmlns:a16="http://schemas.microsoft.com/office/drawing/2014/main" id="{EB353F2C-276C-46A5-BFB4-EDBF3952D3E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0072" y="5359778"/>
              <a:ext cx="539714" cy="360000"/>
            </a:xfrm>
            <a:prstGeom prst="rect">
              <a:avLst/>
            </a:prstGeom>
          </p:spPr>
        </p:pic>
        <p:pic>
          <p:nvPicPr>
            <p:cNvPr id="20" name="Picture 19" descr="Shape&#10;&#10;Description automatically generated">
              <a:extLst>
                <a:ext uri="{FF2B5EF4-FFF2-40B4-BE49-F238E27FC236}">
                  <a16:creationId xmlns:a16="http://schemas.microsoft.com/office/drawing/2014/main" id="{B40DA2FC-500E-4637-AD7D-89070242F1A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00753" y="5359778"/>
              <a:ext cx="539895" cy="360000"/>
            </a:xfrm>
            <a:prstGeom prst="rect">
              <a:avLst/>
            </a:prstGeom>
          </p:spPr>
        </p:pic>
        <p:pic>
          <p:nvPicPr>
            <p:cNvPr id="22" name="Picture 21" descr="Logo, company name&#10;&#10;Description automatically generated">
              <a:extLst>
                <a:ext uri="{FF2B5EF4-FFF2-40B4-BE49-F238E27FC236}">
                  <a16:creationId xmlns:a16="http://schemas.microsoft.com/office/drawing/2014/main" id="{5B92E49D-42F5-4F3F-87B5-89E4F69384A2}"/>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679210" y="5359778"/>
              <a:ext cx="539714" cy="360000"/>
            </a:xfrm>
            <a:prstGeom prst="rect">
              <a:avLst/>
            </a:prstGeom>
          </p:spPr>
        </p:pic>
        <p:pic>
          <p:nvPicPr>
            <p:cNvPr id="28" name="Picture 27" descr="Shape&#10;&#10;Description automatically generated">
              <a:extLst>
                <a:ext uri="{FF2B5EF4-FFF2-40B4-BE49-F238E27FC236}">
                  <a16:creationId xmlns:a16="http://schemas.microsoft.com/office/drawing/2014/main" id="{23025C6F-90C7-462A-8C0E-8079D07BC39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318348" y="5359778"/>
              <a:ext cx="539895" cy="360000"/>
            </a:xfrm>
            <a:prstGeom prst="rect">
              <a:avLst/>
            </a:prstGeom>
          </p:spPr>
        </p:pic>
        <p:pic>
          <p:nvPicPr>
            <p:cNvPr id="30" name="Picture 29" descr="Chart&#10;&#10;Description automatically generated">
              <a:extLst>
                <a:ext uri="{FF2B5EF4-FFF2-40B4-BE49-F238E27FC236}">
                  <a16:creationId xmlns:a16="http://schemas.microsoft.com/office/drawing/2014/main" id="{5EEF9B71-7283-4C50-AF40-4C42338F61F6}"/>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957667" y="5359778"/>
              <a:ext cx="539895" cy="360000"/>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54181E05-6FC8-4FE7-96E3-22D4AE603C77}"/>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3596984" y="5359778"/>
              <a:ext cx="539895" cy="360000"/>
            </a:xfrm>
            <a:prstGeom prst="rect">
              <a:avLst/>
            </a:prstGeom>
          </p:spPr>
        </p:pic>
        <p:pic>
          <p:nvPicPr>
            <p:cNvPr id="34" name="Picture 33" descr="A picture containing logo&#10;&#10;Description automatically generated">
              <a:extLst>
                <a:ext uri="{FF2B5EF4-FFF2-40B4-BE49-F238E27FC236}">
                  <a16:creationId xmlns:a16="http://schemas.microsoft.com/office/drawing/2014/main" id="{1B7B7ABD-7FF4-416E-82E5-F7D825396BDF}"/>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400753" y="5853522"/>
              <a:ext cx="539895" cy="360000"/>
            </a:xfrm>
            <a:prstGeom prst="rect">
              <a:avLst/>
            </a:prstGeom>
          </p:spPr>
        </p:pic>
        <p:pic>
          <p:nvPicPr>
            <p:cNvPr id="36" name="Picture 35" descr="Shape, rectangle&#10;&#10;Description automatically generated">
              <a:extLst>
                <a:ext uri="{FF2B5EF4-FFF2-40B4-BE49-F238E27FC236}">
                  <a16:creationId xmlns:a16="http://schemas.microsoft.com/office/drawing/2014/main" id="{0E6B17BD-38E6-40E8-81B9-61656C20CEC1}"/>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040072" y="5853522"/>
              <a:ext cx="539895" cy="360000"/>
            </a:xfrm>
            <a:prstGeom prst="rect">
              <a:avLst/>
            </a:prstGeom>
          </p:spPr>
        </p:pic>
        <p:pic>
          <p:nvPicPr>
            <p:cNvPr id="38" name="Picture 37" descr="A picture containing logo&#10;&#10;Description automatically generated">
              <a:extLst>
                <a:ext uri="{FF2B5EF4-FFF2-40B4-BE49-F238E27FC236}">
                  <a16:creationId xmlns:a16="http://schemas.microsoft.com/office/drawing/2014/main" id="{AFBA9081-7D6A-4386-BE99-3B9915CAF347}"/>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2318710" y="5853522"/>
              <a:ext cx="539895" cy="360000"/>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EF4B1B9E-9C34-41AA-BA3F-19A5FC834B17}"/>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2958029" y="5853522"/>
              <a:ext cx="539714" cy="360000"/>
            </a:xfrm>
            <a:prstGeom prst="rect">
              <a:avLst/>
            </a:prstGeom>
          </p:spPr>
        </p:pic>
        <p:pic>
          <p:nvPicPr>
            <p:cNvPr id="42" name="Picture 41" descr="Logo&#10;&#10;Description automatically generated">
              <a:extLst>
                <a:ext uri="{FF2B5EF4-FFF2-40B4-BE49-F238E27FC236}">
                  <a16:creationId xmlns:a16="http://schemas.microsoft.com/office/drawing/2014/main" id="{DAFE8E6F-FDE1-40AB-A91E-75B4752808CF}"/>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679391" y="5853522"/>
              <a:ext cx="539895" cy="360000"/>
            </a:xfrm>
            <a:prstGeom prst="rect">
              <a:avLst/>
            </a:prstGeom>
          </p:spPr>
        </p:pic>
        <p:pic>
          <p:nvPicPr>
            <p:cNvPr id="44" name="Picture 43" descr="Background pattern&#10;&#10;Description automatically generated">
              <a:extLst>
                <a:ext uri="{FF2B5EF4-FFF2-40B4-BE49-F238E27FC236}">
                  <a16:creationId xmlns:a16="http://schemas.microsoft.com/office/drawing/2014/main" id="{6DC76842-022A-455A-913E-9A58E2CB996D}"/>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3597165" y="5853522"/>
              <a:ext cx="539714" cy="360000"/>
            </a:xfrm>
            <a:prstGeom prst="rect">
              <a:avLst/>
            </a:prstGeom>
          </p:spPr>
        </p:pic>
      </p:grpSp>
      <p:pic>
        <p:nvPicPr>
          <p:cNvPr id="47" name="Picture 46" descr="A blue background with yellow stars&#10;&#10;Description automatically generated with low confidence">
            <a:extLst>
              <a:ext uri="{FF2B5EF4-FFF2-40B4-BE49-F238E27FC236}">
                <a16:creationId xmlns:a16="http://schemas.microsoft.com/office/drawing/2014/main" id="{5B2C4CE0-B863-4444-AEEB-8AA58C194D91}"/>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442100" y="6339528"/>
            <a:ext cx="543816" cy="360000"/>
          </a:xfrm>
          <a:prstGeom prst="rect">
            <a:avLst/>
          </a:prstGeom>
        </p:spPr>
      </p:pic>
    </p:spTree>
    <p:extLst>
      <p:ext uri="{BB962C8B-B14F-4D97-AF65-F5344CB8AC3E}">
        <p14:creationId xmlns:p14="http://schemas.microsoft.com/office/powerpoint/2010/main" val="689403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4"/>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91"/>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0544" y="83790"/>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8" y="-272186"/>
            <a:ext cx="7961747" cy="1325563"/>
          </a:xfrm>
        </p:spPr>
        <p:txBody>
          <a:bodyPr>
            <a:normAutofit/>
          </a:bodyPr>
          <a:lstStyle>
            <a:lvl1pPr algn="ctr">
              <a:defRPr sz="2625"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4"/>
            <a:ext cx="4114800" cy="365125"/>
          </a:xfrm>
        </p:spPr>
        <p:txBody>
          <a:bodyPr/>
          <a:lstStyle>
            <a:lvl1pPr>
              <a:defRPr i="1">
                <a:solidFill>
                  <a:srgbClr val="334186"/>
                </a:solidFill>
              </a:defRPr>
            </a:lvl1pPr>
          </a:lstStyle>
          <a:p>
            <a:pPr algn="l"/>
            <a:r>
              <a:rPr lang="en-GB"/>
              <a:t>R. Assmann - EuAPS Kickoff - 28 Feb 2023</a:t>
            </a:r>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24941"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30832"/>
          </a:xfrm>
          <a:prstGeom prst="rect">
            <a:avLst/>
          </a:prstGeom>
          <a:noFill/>
        </p:spPr>
        <p:txBody>
          <a:bodyPr wrap="square" rtlCol="0">
            <a:spAutoFit/>
          </a:bodyPr>
          <a:lstStyle/>
          <a:p>
            <a:r>
              <a:rPr lang="en-GB" sz="450">
                <a:solidFill>
                  <a:srgbClr val="0055A5"/>
                </a:solidFill>
                <a:latin typeface="Arial Rounded MT Bold" panose="020F0704030504030204" pitchFamily="34" charset="0"/>
              </a:rPr>
              <a:t>Funded by the European Union</a:t>
            </a:r>
          </a:p>
        </p:txBody>
      </p:sp>
    </p:spTree>
    <p:extLst>
      <p:ext uri="{BB962C8B-B14F-4D97-AF65-F5344CB8AC3E}">
        <p14:creationId xmlns:p14="http://schemas.microsoft.com/office/powerpoint/2010/main" val="703907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r>
              <a:rPr lang="en-GB"/>
              <a:t>R. Assmann - EuAPS Kickoff - 28 Feb 2023</a:t>
            </a:r>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546430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r>
              <a:rPr lang="en-GB"/>
              <a:t>R. Assmann - EuAPS Kickoff - 28 Feb 2023</a:t>
            </a:r>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938761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r>
              <a:rPr lang="en-GB"/>
              <a:t>R. Assmann - EuAPS Kickoff - 28 Feb 2023</a:t>
            </a:r>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675269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en-GB"/>
              <a:t>R. Assmann - EuAPS Kickoff - 28 Feb 2023</a:t>
            </a:r>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6422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en-GB"/>
              <a:t>R. Assmann - EuAPS Kickoff - 28 Feb 2023</a:t>
            </a:r>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2727154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r>
              <a:rPr lang="en-GB"/>
              <a:t>R. Assmann - EuAPS Kickoff - 28 Feb 2023</a:t>
            </a:r>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291454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r>
              <a:rPr lang="en-GB"/>
              <a:t>R. Assmann - EuAPS Kickoff - 28 Feb 2023</a:t>
            </a:r>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40682111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r>
              <a:rPr lang="en-GB"/>
              <a:t>R. Assmann - EuAPS Kickoff - 28 Feb 2023</a:t>
            </a:r>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754307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609600" y="1600201"/>
            <a:ext cx="5384800" cy="4525963"/>
          </a:xfrm>
        </p:spPr>
        <p:txBody>
          <a:bodyPr/>
          <a:lstStyle>
            <a:lvl1pPr>
              <a:defRPr sz="2800">
                <a:latin typeface="Helvetica Neue Light"/>
                <a:ea typeface="Helvetica Neue Light"/>
                <a:cs typeface="Helvetica Neue Light"/>
              </a:defRPr>
            </a:lvl1pPr>
            <a:lvl2pPr>
              <a:defRPr sz="2400">
                <a:latin typeface="Helvetica Neue Light"/>
                <a:ea typeface="Helvetica Neue Light"/>
                <a:cs typeface="Helvetica Neue Light"/>
              </a:defRPr>
            </a:lvl2pPr>
            <a:lvl3pPr>
              <a:defRPr sz="2000">
                <a:latin typeface="Helvetica Neue Light"/>
                <a:ea typeface="Helvetica Neue Light"/>
                <a:cs typeface="Helvetica Neue Light"/>
              </a:defRPr>
            </a:lvl3pPr>
            <a:lvl4pPr>
              <a:defRPr sz="1800">
                <a:latin typeface="Helvetica Neue Light"/>
                <a:ea typeface="Helvetica Neue Light"/>
                <a:cs typeface="Helvetica Neue Light"/>
              </a:defRPr>
            </a:lvl4pPr>
            <a:lvl5pPr>
              <a:defRPr sz="1800">
                <a:latin typeface="Helvetica Neue Light"/>
                <a:ea typeface="Helvetica Neue Light"/>
                <a:cs typeface="Helvetica Neue Light"/>
              </a:defRPr>
            </a:lvl5pPr>
            <a:lvl6pPr>
              <a:defRPr sz="1800"/>
            </a:lvl6pPr>
            <a:lvl7pPr>
              <a:defRPr sz="1800"/>
            </a:lvl7pPr>
            <a:lvl8pPr>
              <a:defRPr sz="1800"/>
            </a:lvl8pPr>
            <a:lvl9pPr>
              <a:defRPr sz="1800"/>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Segnaposto contenuto 3"/>
          <p:cNvSpPr>
            <a:spLocks noGrp="1"/>
          </p:cNvSpPr>
          <p:nvPr>
            <p:ph sz="half" idx="2"/>
          </p:nvPr>
        </p:nvSpPr>
        <p:spPr>
          <a:xfrm>
            <a:off x="6197600" y="1600201"/>
            <a:ext cx="5384800" cy="4525963"/>
          </a:xfrm>
        </p:spPr>
        <p:txBody>
          <a:bodyPr/>
          <a:lstStyle>
            <a:lvl1pPr>
              <a:defRPr sz="2800">
                <a:latin typeface="Helvetica Neue Light"/>
                <a:ea typeface="Helvetica Neue Light"/>
                <a:cs typeface="Helvetica Neue Light"/>
              </a:defRPr>
            </a:lvl1pPr>
            <a:lvl2pPr>
              <a:defRPr sz="2400">
                <a:latin typeface="Helvetica Neue Light"/>
                <a:ea typeface="Helvetica Neue Light"/>
                <a:cs typeface="Helvetica Neue Light"/>
              </a:defRPr>
            </a:lvl2pPr>
            <a:lvl3pPr>
              <a:defRPr sz="2000">
                <a:latin typeface="Helvetica Neue Light"/>
                <a:ea typeface="Helvetica Neue Light"/>
                <a:cs typeface="Helvetica Neue Light"/>
              </a:defRPr>
            </a:lvl3pPr>
            <a:lvl4pPr>
              <a:defRPr sz="1800">
                <a:latin typeface="Helvetica Neue Light"/>
                <a:ea typeface="Helvetica Neue Light"/>
                <a:cs typeface="Helvetica Neue Light"/>
              </a:defRPr>
            </a:lvl4pPr>
            <a:lvl5pPr>
              <a:defRPr sz="1800">
                <a:latin typeface="Helvetica Neue Light"/>
                <a:ea typeface="Helvetica Neue Light"/>
                <a:cs typeface="Helvetica Neue Light"/>
              </a:defRPr>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Titolo 1"/>
          <p:cNvSpPr txBox="1">
            <a:spLocks/>
          </p:cNvSpPr>
          <p:nvPr userDrawn="1"/>
        </p:nvSpPr>
        <p:spPr>
          <a:xfrm>
            <a:off x="2616616" y="294974"/>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defTabSz="914400" rtl="0" eaLnBrk="1" latinLnBrk="0" hangingPunct="1">
              <a:spcBef>
                <a:spcPct val="0"/>
              </a:spcBef>
              <a:buNone/>
              <a:defRPr sz="2800" b="0" kern="1200">
                <a:solidFill>
                  <a:schemeClr val="bg1"/>
                </a:solidFill>
                <a:latin typeface="Helvetica Neue Light"/>
                <a:ea typeface="Open Sans Semibold" panose="020B0706030804020204" pitchFamily="34" charset="0"/>
                <a:cs typeface="Open Sans Semibold" panose="020B0706030804020204" pitchFamily="34" charset="0"/>
              </a:defRPr>
            </a:lvl1pPr>
          </a:lstStyle>
          <a:p>
            <a:endParaRPr lang="en-US" sz="2800"/>
          </a:p>
        </p:txBody>
      </p:sp>
      <p:sp>
        <p:nvSpPr>
          <p:cNvPr id="9" name="CasellaDiTesto 4"/>
          <p:cNvSpPr txBox="1"/>
          <p:nvPr userDrawn="1"/>
        </p:nvSpPr>
        <p:spPr>
          <a:xfrm>
            <a:off x="11280576" y="6365385"/>
            <a:ext cx="768085" cy="307777"/>
          </a:xfrm>
          <a:prstGeom prst="rect">
            <a:avLst/>
          </a:prstGeom>
          <a:noFill/>
        </p:spPr>
        <p:txBody>
          <a:bodyPr wrap="square" rtlCol="0">
            <a:spAutoFit/>
          </a:bodyPr>
          <a:lstStyle/>
          <a:p>
            <a:fld id="{35C3533D-D346-4746-A382-458F3767D6EF}" type="slidenum">
              <a:rPr lang="it-IT" sz="1400" smtClean="0">
                <a:solidFill>
                  <a:schemeClr val="bg1">
                    <a:lumMod val="50000"/>
                  </a:schemeClr>
                </a:solidFill>
                <a:latin typeface="Helvetica Neue Light"/>
              </a:rPr>
              <a:t>‹#›</a:t>
            </a:fld>
            <a:endParaRPr lang="it-IT" sz="1600">
              <a:solidFill>
                <a:schemeClr val="bg1">
                  <a:lumMod val="50000"/>
                </a:schemeClr>
              </a:solidFill>
              <a:latin typeface="Helvetica Neue Light"/>
            </a:endParaRPr>
          </a:p>
        </p:txBody>
      </p:sp>
      <p:sp>
        <p:nvSpPr>
          <p:cNvPr id="10" name="Rettangolo 12"/>
          <p:cNvSpPr/>
          <p:nvPr userDrawn="1"/>
        </p:nvSpPr>
        <p:spPr>
          <a:xfrm>
            <a:off x="104374" y="6365387"/>
            <a:ext cx="186316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M. P. Anania</a:t>
            </a:r>
          </a:p>
        </p:txBody>
      </p:sp>
      <p:sp>
        <p:nvSpPr>
          <p:cNvPr id="11" name="Rettangolo 10"/>
          <p:cNvSpPr/>
          <p:nvPr userDrawn="1"/>
        </p:nvSpPr>
        <p:spPr>
          <a:xfrm>
            <a:off x="2680792" y="6365386"/>
            <a:ext cx="674819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EAAC</a:t>
            </a:r>
            <a:r>
              <a:rPr lang="en-US" sz="1400" baseline="0">
                <a:solidFill>
                  <a:schemeClr val="tx1">
                    <a:lumMod val="50000"/>
                    <a:lumOff val="50000"/>
                  </a:schemeClr>
                </a:solidFill>
                <a:latin typeface="Helvetica Neue Light"/>
              </a:rPr>
              <a:t> 2017 – La </a:t>
            </a:r>
            <a:r>
              <a:rPr lang="en-US" sz="1400" baseline="0" err="1">
                <a:solidFill>
                  <a:schemeClr val="tx1">
                    <a:lumMod val="50000"/>
                    <a:lumOff val="50000"/>
                  </a:schemeClr>
                </a:solidFill>
                <a:latin typeface="Helvetica Neue Light"/>
              </a:rPr>
              <a:t>Biodola</a:t>
            </a:r>
            <a:r>
              <a:rPr lang="en-US" sz="1400" baseline="0">
                <a:solidFill>
                  <a:schemeClr val="tx1">
                    <a:lumMod val="50000"/>
                    <a:lumOff val="50000"/>
                  </a:schemeClr>
                </a:solidFill>
                <a:latin typeface="Helvetica Neue Light"/>
              </a:rPr>
              <a:t> – </a:t>
            </a:r>
            <a:r>
              <a:rPr lang="en-US" sz="1400" baseline="0" err="1">
                <a:solidFill>
                  <a:schemeClr val="tx1">
                    <a:lumMod val="50000"/>
                    <a:lumOff val="50000"/>
                  </a:schemeClr>
                </a:solidFill>
                <a:latin typeface="Helvetica Neue Light"/>
              </a:rPr>
              <a:t>Isola</a:t>
            </a:r>
            <a:r>
              <a:rPr lang="en-US" sz="1400" baseline="0">
                <a:solidFill>
                  <a:schemeClr val="tx1">
                    <a:lumMod val="50000"/>
                    <a:lumOff val="50000"/>
                  </a:schemeClr>
                </a:solidFill>
                <a:latin typeface="Helvetica Neue Light"/>
              </a:rPr>
              <a:t> </a:t>
            </a:r>
            <a:r>
              <a:rPr lang="en-US" sz="1400" baseline="0" err="1">
                <a:solidFill>
                  <a:schemeClr val="tx1">
                    <a:lumMod val="50000"/>
                    <a:lumOff val="50000"/>
                  </a:schemeClr>
                </a:solidFill>
                <a:latin typeface="Helvetica Neue Light"/>
              </a:rPr>
              <a:t>d’Elba</a:t>
            </a:r>
            <a:endParaRPr lang="en-US" sz="1400">
              <a:solidFill>
                <a:schemeClr val="tx1">
                  <a:lumMod val="50000"/>
                  <a:lumOff val="50000"/>
                </a:schemeClr>
              </a:solidFill>
              <a:latin typeface="Helvetica Neue Light"/>
            </a:endParaRPr>
          </a:p>
        </p:txBody>
      </p:sp>
    </p:spTree>
    <p:extLst>
      <p:ext uri="{BB962C8B-B14F-4D97-AF65-F5344CB8AC3E}">
        <p14:creationId xmlns:p14="http://schemas.microsoft.com/office/powerpoint/2010/main" val="397352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r>
              <a:rPr lang="en-GB"/>
              <a:t>R. Assmann - EuAPS Kickoff - 28 Feb 2023</a:t>
            </a:r>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6356079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9" name="Immagine 3">
            <a:extLst>
              <a:ext uri="{FF2B5EF4-FFF2-40B4-BE49-F238E27FC236}">
                <a16:creationId xmlns:a16="http://schemas.microsoft.com/office/drawing/2014/main" id="{25F6244B-B1B3-416D-B88B-0FE1D1159F8D}"/>
              </a:ext>
            </a:extLst>
          </p:cNvPr>
          <p:cNvPicPr>
            <a:picLocks noChangeAspect="1"/>
          </p:cNvPicPr>
          <p:nvPr userDrawn="1"/>
        </p:nvPicPr>
        <p:blipFill rotWithShape="1">
          <a:blip r:embed="rId2"/>
          <a:srcRect b="9003"/>
          <a:stretch/>
        </p:blipFill>
        <p:spPr>
          <a:xfrm>
            <a:off x="0" y="1310759"/>
            <a:ext cx="12202758" cy="5038670"/>
          </a:xfrm>
          <a:prstGeom prst="rect">
            <a:avLst/>
          </a:prstGeom>
        </p:spPr>
      </p:pic>
      <p:sp>
        <p:nvSpPr>
          <p:cNvPr id="2" name="Title 1">
            <a:extLst>
              <a:ext uri="{FF2B5EF4-FFF2-40B4-BE49-F238E27FC236}">
                <a16:creationId xmlns:a16="http://schemas.microsoft.com/office/drawing/2014/main" id="{263D0686-F3B6-4B9D-A347-9CE02FFD17B0}"/>
              </a:ext>
            </a:extLst>
          </p:cNvPr>
          <p:cNvSpPr>
            <a:spLocks noGrp="1"/>
          </p:cNvSpPr>
          <p:nvPr>
            <p:ph type="ctrTitle"/>
          </p:nvPr>
        </p:nvSpPr>
        <p:spPr>
          <a:xfrm>
            <a:off x="838200" y="1335636"/>
            <a:ext cx="3795445" cy="2414431"/>
          </a:xfrm>
        </p:spPr>
        <p:txBody>
          <a:bodyPr anchor="b">
            <a:normAutofit/>
          </a:bodyPr>
          <a:lstStyle>
            <a:lvl1pPr algn="l">
              <a:defRPr sz="4500"/>
            </a:lvl1pPr>
          </a:lstStyle>
          <a:p>
            <a:r>
              <a:rPr lang="it-IT"/>
              <a:t>Fare clic per modificare lo stile del titolo dello schema</a:t>
            </a:r>
            <a:endParaRPr lang="it-IT" dirty="0"/>
          </a:p>
        </p:txBody>
      </p:sp>
      <p:sp>
        <p:nvSpPr>
          <p:cNvPr id="3" name="Subtitle 2">
            <a:extLst>
              <a:ext uri="{FF2B5EF4-FFF2-40B4-BE49-F238E27FC236}">
                <a16:creationId xmlns:a16="http://schemas.microsoft.com/office/drawing/2014/main" id="{760DCE23-7D2E-4485-A8A3-6D0DC38C1D3F}"/>
              </a:ext>
            </a:extLst>
          </p:cNvPr>
          <p:cNvSpPr>
            <a:spLocks noGrp="1"/>
          </p:cNvSpPr>
          <p:nvPr>
            <p:ph type="subTitle" idx="1"/>
          </p:nvPr>
        </p:nvSpPr>
        <p:spPr>
          <a:xfrm>
            <a:off x="838200" y="3879437"/>
            <a:ext cx="379544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4" name="Date Placeholder 3">
            <a:extLst>
              <a:ext uri="{FF2B5EF4-FFF2-40B4-BE49-F238E27FC236}">
                <a16:creationId xmlns:a16="http://schemas.microsoft.com/office/drawing/2014/main" id="{255F0CEF-51FF-466C-8532-9EF423A4266A}"/>
              </a:ext>
            </a:extLst>
          </p:cNvPr>
          <p:cNvSpPr>
            <a:spLocks noGrp="1"/>
          </p:cNvSpPr>
          <p:nvPr>
            <p:ph type="dt" sz="half" idx="10"/>
          </p:nvPr>
        </p:nvSpPr>
        <p:spPr/>
        <p:txBody>
          <a:bodyPr/>
          <a:lstStyle>
            <a:lvl1pPr>
              <a:defRPr/>
            </a:lvl1pPr>
          </a:lstStyle>
          <a:p>
            <a:r>
              <a:rPr lang="it-IT" dirty="0"/>
              <a:t>Nome beneficiario</a:t>
            </a:r>
          </a:p>
        </p:txBody>
      </p:sp>
      <p:sp>
        <p:nvSpPr>
          <p:cNvPr id="5" name="Footer Placeholder 4">
            <a:extLst>
              <a:ext uri="{FF2B5EF4-FFF2-40B4-BE49-F238E27FC236}">
                <a16:creationId xmlns:a16="http://schemas.microsoft.com/office/drawing/2014/main" id="{325040DB-8460-4471-A536-03EED8D2ECE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00264DF-C80E-4A54-97BF-B28A94C1B9DC}"/>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0" name="Picture Placeholder 2">
            <a:extLst>
              <a:ext uri="{FF2B5EF4-FFF2-40B4-BE49-F238E27FC236}">
                <a16:creationId xmlns:a16="http://schemas.microsoft.com/office/drawing/2014/main" id="{27805BB2-49DE-4832-9EF2-DACA471C18BD}"/>
              </a:ext>
            </a:extLst>
          </p:cNvPr>
          <p:cNvSpPr>
            <a:spLocks noGrp="1"/>
          </p:cNvSpPr>
          <p:nvPr>
            <p:ph type="pic" idx="13"/>
          </p:nvPr>
        </p:nvSpPr>
        <p:spPr>
          <a:xfrm>
            <a:off x="5188449" y="2106202"/>
            <a:ext cx="5712431" cy="37548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8" name="Content Placeholder 7">
            <a:extLst>
              <a:ext uri="{FF2B5EF4-FFF2-40B4-BE49-F238E27FC236}">
                <a16:creationId xmlns:a16="http://schemas.microsoft.com/office/drawing/2014/main" id="{E6A686CD-BC84-4E44-BDAF-161736E81F40}"/>
              </a:ext>
            </a:extLst>
          </p:cNvPr>
          <p:cNvSpPr>
            <a:spLocks noGrp="1"/>
          </p:cNvSpPr>
          <p:nvPr>
            <p:ph sz="quarter" idx="14" hasCustomPrompt="1"/>
          </p:nvPr>
        </p:nvSpPr>
        <p:spPr>
          <a:xfrm>
            <a:off x="838200" y="5681663"/>
            <a:ext cx="3795444" cy="482600"/>
          </a:xfrm>
        </p:spPr>
        <p:txBody>
          <a:bodyPr>
            <a:normAutofit/>
          </a:bodyPr>
          <a:lstStyle>
            <a:lvl1pPr marL="0" indent="0">
              <a:buNone/>
              <a:defRPr sz="1800"/>
            </a:lvl1pPr>
          </a:lstStyle>
          <a:p>
            <a:pPr lvl="0"/>
            <a:r>
              <a:rPr lang="it-IT" dirty="0"/>
              <a:t>Click to </a:t>
            </a:r>
            <a:r>
              <a:rPr lang="it-IT" dirty="0" err="1"/>
              <a:t>edit</a:t>
            </a:r>
            <a:r>
              <a:rPr lang="it-IT" dirty="0"/>
              <a:t> date</a:t>
            </a:r>
          </a:p>
        </p:txBody>
      </p:sp>
      <p:pic>
        <p:nvPicPr>
          <p:cNvPr id="7" name="Immagine 6">
            <a:extLst>
              <a:ext uri="{FF2B5EF4-FFF2-40B4-BE49-F238E27FC236}">
                <a16:creationId xmlns:a16="http://schemas.microsoft.com/office/drawing/2014/main" id="{AEB000E7-4207-12B4-F83E-BB9A78780B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17500" y="80372"/>
            <a:ext cx="1699078" cy="934263"/>
          </a:xfrm>
          <a:prstGeom prst="rect">
            <a:avLst/>
          </a:prstGeom>
        </p:spPr>
      </p:pic>
    </p:spTree>
    <p:extLst>
      <p:ext uri="{BB962C8B-B14F-4D97-AF65-F5344CB8AC3E}">
        <p14:creationId xmlns:p14="http://schemas.microsoft.com/office/powerpoint/2010/main" val="38006547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23C25-57A7-422D-B6C7-C275549FF640}"/>
              </a:ext>
            </a:extLst>
          </p:cNvPr>
          <p:cNvSpPr>
            <a:spLocks noGrp="1"/>
          </p:cNvSpPr>
          <p:nvPr>
            <p:ph type="title"/>
          </p:nvPr>
        </p:nvSpPr>
        <p:spPr>
          <a:xfrm>
            <a:off x="838200" y="1335635"/>
            <a:ext cx="10515600" cy="544535"/>
          </a:xfrm>
        </p:spPr>
        <p:txBody>
          <a:bodyPr/>
          <a:lstStyle/>
          <a:p>
            <a:r>
              <a:rPr lang="it-IT"/>
              <a:t>Fare clic per modificare lo stile del titolo dello schema</a:t>
            </a:r>
            <a:endParaRPr lang="it-IT" dirty="0"/>
          </a:p>
        </p:txBody>
      </p:sp>
      <p:sp>
        <p:nvSpPr>
          <p:cNvPr id="3" name="Content Placeholder 2">
            <a:extLst>
              <a:ext uri="{FF2B5EF4-FFF2-40B4-BE49-F238E27FC236}">
                <a16:creationId xmlns:a16="http://schemas.microsoft.com/office/drawing/2014/main" id="{54D1D7BD-5B6C-4729-8C26-EC0268815D31}"/>
              </a:ext>
            </a:extLst>
          </p:cNvPr>
          <p:cNvSpPr>
            <a:spLocks noGrp="1"/>
          </p:cNvSpPr>
          <p:nvPr>
            <p:ph idx="1"/>
          </p:nvPr>
        </p:nvSpPr>
        <p:spPr>
          <a:xfrm>
            <a:off x="838200" y="2496619"/>
            <a:ext cx="10515600" cy="368034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Date Placeholder 3">
            <a:extLst>
              <a:ext uri="{FF2B5EF4-FFF2-40B4-BE49-F238E27FC236}">
                <a16:creationId xmlns:a16="http://schemas.microsoft.com/office/drawing/2014/main" id="{B1E677E2-EEEB-4625-AFD0-BA41ADF9EC3A}"/>
              </a:ext>
            </a:extLst>
          </p:cNvPr>
          <p:cNvSpPr>
            <a:spLocks noGrp="1"/>
          </p:cNvSpPr>
          <p:nvPr>
            <p:ph type="dt" sz="half" idx="10"/>
          </p:nvPr>
        </p:nvSpPr>
        <p:spPr/>
        <p:txBody>
          <a:bodyPr/>
          <a:lstStyle/>
          <a:p>
            <a:fld id="{C3A2CE4C-2805-4E3E-AF65-4896882F519E}" type="datetimeFigureOut">
              <a:rPr lang="it-IT" smtClean="0"/>
              <a:t>27/09/25</a:t>
            </a:fld>
            <a:endParaRPr lang="it-IT"/>
          </a:p>
        </p:txBody>
      </p:sp>
      <p:sp>
        <p:nvSpPr>
          <p:cNvPr id="5" name="Footer Placeholder 4">
            <a:extLst>
              <a:ext uri="{FF2B5EF4-FFF2-40B4-BE49-F238E27FC236}">
                <a16:creationId xmlns:a16="http://schemas.microsoft.com/office/drawing/2014/main" id="{17FDC0B7-3FBE-491C-8FE8-55BD53B99BC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863BC19-E814-447A-9737-03C21E843360}"/>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1" name="Text Placeholder 10">
            <a:extLst>
              <a:ext uri="{FF2B5EF4-FFF2-40B4-BE49-F238E27FC236}">
                <a16:creationId xmlns:a16="http://schemas.microsoft.com/office/drawing/2014/main" id="{FBC8B6CE-46DE-458F-9FB7-666DF33C8D3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pic>
        <p:nvPicPr>
          <p:cNvPr id="9" name="Immagine 8">
            <a:extLst>
              <a:ext uri="{FF2B5EF4-FFF2-40B4-BE49-F238E27FC236}">
                <a16:creationId xmlns:a16="http://schemas.microsoft.com/office/drawing/2014/main" id="{B70D01B9-98A4-9D3B-A128-6BDDA26E49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7500" y="80372"/>
            <a:ext cx="1699078" cy="934263"/>
          </a:xfrm>
          <a:prstGeom prst="rect">
            <a:avLst/>
          </a:prstGeom>
        </p:spPr>
      </p:pic>
    </p:spTree>
    <p:extLst>
      <p:ext uri="{BB962C8B-B14F-4D97-AF65-F5344CB8AC3E}">
        <p14:creationId xmlns:p14="http://schemas.microsoft.com/office/powerpoint/2010/main" val="10843499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263CD4-4668-4FC6-9FA0-9C78C434250A}"/>
              </a:ext>
            </a:extLst>
          </p:cNvPr>
          <p:cNvSpPr>
            <a:spLocks noGrp="1"/>
          </p:cNvSpPr>
          <p:nvPr>
            <p:ph type="dt" sz="half" idx="10"/>
          </p:nvPr>
        </p:nvSpPr>
        <p:spPr/>
        <p:txBody>
          <a:bodyPr/>
          <a:lstStyle/>
          <a:p>
            <a:fld id="{C3A2CE4C-2805-4E3E-AF65-4896882F519E}" type="datetimeFigureOut">
              <a:rPr lang="it-IT" smtClean="0"/>
              <a:t>27/09/25</a:t>
            </a:fld>
            <a:endParaRPr lang="it-IT"/>
          </a:p>
        </p:txBody>
      </p:sp>
      <p:sp>
        <p:nvSpPr>
          <p:cNvPr id="5" name="Footer Placeholder 4">
            <a:extLst>
              <a:ext uri="{FF2B5EF4-FFF2-40B4-BE49-F238E27FC236}">
                <a16:creationId xmlns:a16="http://schemas.microsoft.com/office/drawing/2014/main" id="{62280035-87ED-481F-BA20-EE60B0190F7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B3D36F7-444C-4BBE-9901-9D7D2895045E}"/>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itle 1">
            <a:extLst>
              <a:ext uri="{FF2B5EF4-FFF2-40B4-BE49-F238E27FC236}">
                <a16:creationId xmlns:a16="http://schemas.microsoft.com/office/drawing/2014/main" id="{1AD4B3F6-6C68-4448-9A54-C6BD041FE18A}"/>
              </a:ext>
            </a:extLst>
          </p:cNvPr>
          <p:cNvSpPr>
            <a:spLocks noGrp="1"/>
          </p:cNvSpPr>
          <p:nvPr>
            <p:ph type="ctrTitle"/>
          </p:nvPr>
        </p:nvSpPr>
        <p:spPr>
          <a:xfrm>
            <a:off x="838200" y="1335636"/>
            <a:ext cx="4925602" cy="2414431"/>
          </a:xfrm>
        </p:spPr>
        <p:txBody>
          <a:bodyPr anchor="b">
            <a:normAutofit/>
          </a:bodyPr>
          <a:lstStyle>
            <a:lvl1pPr algn="l">
              <a:defRPr sz="4500"/>
            </a:lvl1pPr>
          </a:lstStyle>
          <a:p>
            <a:r>
              <a:rPr lang="it-IT"/>
              <a:t>Fare clic per modificare lo stile del titolo dello schema</a:t>
            </a:r>
            <a:endParaRPr lang="it-IT" dirty="0"/>
          </a:p>
        </p:txBody>
      </p:sp>
      <p:sp>
        <p:nvSpPr>
          <p:cNvPr id="9" name="Subtitle 2">
            <a:extLst>
              <a:ext uri="{FF2B5EF4-FFF2-40B4-BE49-F238E27FC236}">
                <a16:creationId xmlns:a16="http://schemas.microsoft.com/office/drawing/2014/main" id="{2C7E8842-6CF4-4239-978C-24793C718D97}"/>
              </a:ext>
            </a:extLst>
          </p:cNvPr>
          <p:cNvSpPr>
            <a:spLocks noGrp="1"/>
          </p:cNvSpPr>
          <p:nvPr>
            <p:ph type="subTitle" idx="1"/>
          </p:nvPr>
        </p:nvSpPr>
        <p:spPr>
          <a:xfrm>
            <a:off x="838200" y="3879437"/>
            <a:ext cx="492560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10" name="Picture Placeholder 2">
            <a:extLst>
              <a:ext uri="{FF2B5EF4-FFF2-40B4-BE49-F238E27FC236}">
                <a16:creationId xmlns:a16="http://schemas.microsoft.com/office/drawing/2014/main" id="{0595AC86-47A3-4B03-BA39-81256C7A369C}"/>
              </a:ext>
            </a:extLst>
          </p:cNvPr>
          <p:cNvSpPr>
            <a:spLocks noGrp="1"/>
          </p:cNvSpPr>
          <p:nvPr>
            <p:ph type="pic" idx="13"/>
          </p:nvPr>
        </p:nvSpPr>
        <p:spPr>
          <a:xfrm>
            <a:off x="6096000" y="1335636"/>
            <a:ext cx="5257800" cy="4525414"/>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Tree>
    <p:extLst>
      <p:ext uri="{BB962C8B-B14F-4D97-AF65-F5344CB8AC3E}">
        <p14:creationId xmlns:p14="http://schemas.microsoft.com/office/powerpoint/2010/main" val="41428927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BA8B0-F68D-4A0D-8A24-8F78014D6953}"/>
              </a:ext>
            </a:extLst>
          </p:cNvPr>
          <p:cNvSpPr>
            <a:spLocks noGrp="1"/>
          </p:cNvSpPr>
          <p:nvPr>
            <p:ph type="title"/>
          </p:nvPr>
        </p:nvSpPr>
        <p:spPr/>
        <p:txBody>
          <a:bodyPr/>
          <a:lstStyle/>
          <a:p>
            <a:r>
              <a:rPr lang="it-IT"/>
              <a:t>Fare clic per modificare lo stile del titolo dello schema</a:t>
            </a:r>
          </a:p>
        </p:txBody>
      </p:sp>
      <p:sp>
        <p:nvSpPr>
          <p:cNvPr id="3" name="Content Placeholder 2">
            <a:extLst>
              <a:ext uri="{FF2B5EF4-FFF2-40B4-BE49-F238E27FC236}">
                <a16:creationId xmlns:a16="http://schemas.microsoft.com/office/drawing/2014/main" id="{4326570B-BDA4-42C4-922B-A550CE793100}"/>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Content Placeholder 3">
            <a:extLst>
              <a:ext uri="{FF2B5EF4-FFF2-40B4-BE49-F238E27FC236}">
                <a16:creationId xmlns:a16="http://schemas.microsoft.com/office/drawing/2014/main" id="{9E526D08-C78C-4553-A117-1F0011D763A4}"/>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4">
            <a:extLst>
              <a:ext uri="{FF2B5EF4-FFF2-40B4-BE49-F238E27FC236}">
                <a16:creationId xmlns:a16="http://schemas.microsoft.com/office/drawing/2014/main" id="{B8B81DAE-08F7-4455-BD6C-BE39F64CE254}"/>
              </a:ext>
            </a:extLst>
          </p:cNvPr>
          <p:cNvSpPr>
            <a:spLocks noGrp="1"/>
          </p:cNvSpPr>
          <p:nvPr>
            <p:ph type="dt" sz="half" idx="10"/>
          </p:nvPr>
        </p:nvSpPr>
        <p:spPr/>
        <p:txBody>
          <a:bodyPr/>
          <a:lstStyle/>
          <a:p>
            <a:fld id="{C3A2CE4C-2805-4E3E-AF65-4896882F519E}" type="datetimeFigureOut">
              <a:rPr lang="it-IT" smtClean="0"/>
              <a:t>27/09/25</a:t>
            </a:fld>
            <a:endParaRPr lang="it-IT"/>
          </a:p>
        </p:txBody>
      </p:sp>
      <p:sp>
        <p:nvSpPr>
          <p:cNvPr id="6" name="Footer Placeholder 5">
            <a:extLst>
              <a:ext uri="{FF2B5EF4-FFF2-40B4-BE49-F238E27FC236}">
                <a16:creationId xmlns:a16="http://schemas.microsoft.com/office/drawing/2014/main" id="{5DED7E12-FA56-48FD-AA8A-F0F91A8E3DB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DB05207B-2CAE-431E-B6E5-F19E2A9F58F8}"/>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3534264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69DA399C-1B0C-440F-B657-67652B399CD2}"/>
              </a:ext>
            </a:extLst>
          </p:cNvPr>
          <p:cNvSpPr>
            <a:spLocks noGrp="1"/>
          </p:cNvSpPr>
          <p:nvPr>
            <p:ph type="dt" sz="half" idx="10"/>
          </p:nvPr>
        </p:nvSpPr>
        <p:spPr/>
        <p:txBody>
          <a:bodyPr/>
          <a:lstStyle/>
          <a:p>
            <a:fld id="{C3A2CE4C-2805-4E3E-AF65-4896882F519E}" type="datetimeFigureOut">
              <a:rPr lang="it-IT" smtClean="0"/>
              <a:t>27/09/25</a:t>
            </a:fld>
            <a:endParaRPr lang="it-IT"/>
          </a:p>
        </p:txBody>
      </p:sp>
      <p:sp>
        <p:nvSpPr>
          <p:cNvPr id="8" name="Footer Placeholder 7">
            <a:extLst>
              <a:ext uri="{FF2B5EF4-FFF2-40B4-BE49-F238E27FC236}">
                <a16:creationId xmlns:a16="http://schemas.microsoft.com/office/drawing/2014/main" id="{5B255F85-46AF-4BA1-AF87-BD384DE93224}"/>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E402AF58-9572-47BE-A27E-675094BA3F36}"/>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0" name="Title 1">
            <a:extLst>
              <a:ext uri="{FF2B5EF4-FFF2-40B4-BE49-F238E27FC236}">
                <a16:creationId xmlns:a16="http://schemas.microsoft.com/office/drawing/2014/main" id="{4170A749-EDF4-4F2E-B347-33EC26320285}"/>
              </a:ext>
            </a:extLst>
          </p:cNvPr>
          <p:cNvSpPr>
            <a:spLocks noGrp="1"/>
          </p:cNvSpPr>
          <p:nvPr>
            <p:ph type="title"/>
          </p:nvPr>
        </p:nvSpPr>
        <p:spPr>
          <a:xfrm>
            <a:off x="838200" y="1335636"/>
            <a:ext cx="10515600" cy="540000"/>
          </a:xfrm>
        </p:spPr>
        <p:txBody>
          <a:bodyPr/>
          <a:lstStyle/>
          <a:p>
            <a:r>
              <a:rPr lang="it-IT"/>
              <a:t>Fare clic per modificare lo stile del titolo dello schema</a:t>
            </a:r>
          </a:p>
        </p:txBody>
      </p:sp>
      <p:sp>
        <p:nvSpPr>
          <p:cNvPr id="11" name="Text Placeholder 10">
            <a:extLst>
              <a:ext uri="{FF2B5EF4-FFF2-40B4-BE49-F238E27FC236}">
                <a16:creationId xmlns:a16="http://schemas.microsoft.com/office/drawing/2014/main" id="{4645C435-9F3C-40A6-BA2D-BD3831F5FA9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sp>
        <p:nvSpPr>
          <p:cNvPr id="12" name="Content Placeholder 2">
            <a:extLst>
              <a:ext uri="{FF2B5EF4-FFF2-40B4-BE49-F238E27FC236}">
                <a16:creationId xmlns:a16="http://schemas.microsoft.com/office/drawing/2014/main" id="{03523A13-DF16-439A-A901-D42A74C992BA}"/>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 name="Content Placeholder 3">
            <a:extLst>
              <a:ext uri="{FF2B5EF4-FFF2-40B4-BE49-F238E27FC236}">
                <a16:creationId xmlns:a16="http://schemas.microsoft.com/office/drawing/2014/main" id="{91548BF4-DA08-4F5A-BD58-1257B92A59D7}"/>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510770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64FA8-0EC4-493B-8FF4-DB43442ADC44}"/>
              </a:ext>
            </a:extLst>
          </p:cNvPr>
          <p:cNvSpPr>
            <a:spLocks noGrp="1"/>
          </p:cNvSpPr>
          <p:nvPr>
            <p:ph type="title"/>
          </p:nvPr>
        </p:nvSpPr>
        <p:spPr/>
        <p:txBody>
          <a:bodyPr/>
          <a:lstStyle/>
          <a:p>
            <a:r>
              <a:rPr lang="it-IT"/>
              <a:t>Fare clic per modificare lo stile del titolo dello schema</a:t>
            </a:r>
          </a:p>
        </p:txBody>
      </p:sp>
      <p:sp>
        <p:nvSpPr>
          <p:cNvPr id="3" name="Date Placeholder 2">
            <a:extLst>
              <a:ext uri="{FF2B5EF4-FFF2-40B4-BE49-F238E27FC236}">
                <a16:creationId xmlns:a16="http://schemas.microsoft.com/office/drawing/2014/main" id="{A7EABCFE-413D-4F1C-BAAC-CBBB0BF41604}"/>
              </a:ext>
            </a:extLst>
          </p:cNvPr>
          <p:cNvSpPr>
            <a:spLocks noGrp="1"/>
          </p:cNvSpPr>
          <p:nvPr>
            <p:ph type="dt" sz="half" idx="10"/>
          </p:nvPr>
        </p:nvSpPr>
        <p:spPr/>
        <p:txBody>
          <a:bodyPr/>
          <a:lstStyle/>
          <a:p>
            <a:fld id="{C3A2CE4C-2805-4E3E-AF65-4896882F519E}" type="datetimeFigureOut">
              <a:rPr lang="it-IT" smtClean="0"/>
              <a:t>27/09/25</a:t>
            </a:fld>
            <a:endParaRPr lang="it-IT"/>
          </a:p>
        </p:txBody>
      </p:sp>
      <p:sp>
        <p:nvSpPr>
          <p:cNvPr id="4" name="Footer Placeholder 3">
            <a:extLst>
              <a:ext uri="{FF2B5EF4-FFF2-40B4-BE49-F238E27FC236}">
                <a16:creationId xmlns:a16="http://schemas.microsoft.com/office/drawing/2014/main" id="{674F461C-019F-49AF-A23C-B47D0FC8E452}"/>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6EE70EE3-9A44-439E-9280-9267337E5A31}"/>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1527040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F67D12-C271-44F1-A874-5C28BCD38B1E}"/>
              </a:ext>
            </a:extLst>
          </p:cNvPr>
          <p:cNvSpPr>
            <a:spLocks noGrp="1"/>
          </p:cNvSpPr>
          <p:nvPr>
            <p:ph type="dt" sz="half" idx="10"/>
          </p:nvPr>
        </p:nvSpPr>
        <p:spPr/>
        <p:txBody>
          <a:bodyPr/>
          <a:lstStyle/>
          <a:p>
            <a:fld id="{C3A2CE4C-2805-4E3E-AF65-4896882F519E}" type="datetimeFigureOut">
              <a:rPr lang="it-IT" smtClean="0"/>
              <a:t>27/09/25</a:t>
            </a:fld>
            <a:endParaRPr lang="it-IT"/>
          </a:p>
        </p:txBody>
      </p:sp>
      <p:sp>
        <p:nvSpPr>
          <p:cNvPr id="3" name="Footer Placeholder 2">
            <a:extLst>
              <a:ext uri="{FF2B5EF4-FFF2-40B4-BE49-F238E27FC236}">
                <a16:creationId xmlns:a16="http://schemas.microsoft.com/office/drawing/2014/main" id="{B2DA6622-24D6-47F0-9FF2-EB2FC437D361}"/>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20351582-F7D0-499A-8765-179B26F43FDD}"/>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5" name="Picture Placeholder 11">
            <a:extLst>
              <a:ext uri="{FF2B5EF4-FFF2-40B4-BE49-F238E27FC236}">
                <a16:creationId xmlns:a16="http://schemas.microsoft.com/office/drawing/2014/main" id="{FA1DE595-D9C3-453C-B639-599CEBA2F1AF}"/>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38821665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5E764F-CF80-49B6-8E4B-C193335C2FEC}"/>
              </a:ext>
            </a:extLst>
          </p:cNvPr>
          <p:cNvSpPr>
            <a:spLocks noGrp="1"/>
          </p:cNvSpPr>
          <p:nvPr>
            <p:ph idx="1"/>
          </p:nvPr>
        </p:nvSpPr>
        <p:spPr>
          <a:xfrm>
            <a:off x="5183188" y="1335636"/>
            <a:ext cx="6172200" cy="484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Text Placeholder 3">
            <a:extLst>
              <a:ext uri="{FF2B5EF4-FFF2-40B4-BE49-F238E27FC236}">
                <a16:creationId xmlns:a16="http://schemas.microsoft.com/office/drawing/2014/main" id="{3DBF6AB0-1695-409A-92AC-42B69DBF8DC7}"/>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a:extLst>
              <a:ext uri="{FF2B5EF4-FFF2-40B4-BE49-F238E27FC236}">
                <a16:creationId xmlns:a16="http://schemas.microsoft.com/office/drawing/2014/main" id="{63A1C334-8129-4545-8C84-46DA06B03D8B}"/>
              </a:ext>
            </a:extLst>
          </p:cNvPr>
          <p:cNvSpPr>
            <a:spLocks noGrp="1"/>
          </p:cNvSpPr>
          <p:nvPr>
            <p:ph type="dt" sz="half" idx="10"/>
          </p:nvPr>
        </p:nvSpPr>
        <p:spPr/>
        <p:txBody>
          <a:bodyPr/>
          <a:lstStyle/>
          <a:p>
            <a:fld id="{C3A2CE4C-2805-4E3E-AF65-4896882F519E}" type="datetimeFigureOut">
              <a:rPr lang="it-IT" smtClean="0"/>
              <a:t>27/09/25</a:t>
            </a:fld>
            <a:endParaRPr lang="it-IT"/>
          </a:p>
        </p:txBody>
      </p:sp>
      <p:sp>
        <p:nvSpPr>
          <p:cNvPr id="6" name="Footer Placeholder 5">
            <a:extLst>
              <a:ext uri="{FF2B5EF4-FFF2-40B4-BE49-F238E27FC236}">
                <a16:creationId xmlns:a16="http://schemas.microsoft.com/office/drawing/2014/main" id="{3188F4DD-001E-4B6C-BAD4-62C2A6952B2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1106F97-3F23-4DEE-B190-0481C29793AA}"/>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itle 1">
            <a:extLst>
              <a:ext uri="{FF2B5EF4-FFF2-40B4-BE49-F238E27FC236}">
                <a16:creationId xmlns:a16="http://schemas.microsoft.com/office/drawing/2014/main" id="{39C5567D-41FF-426C-86BB-85B0FAD82684}"/>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Tree>
    <p:extLst>
      <p:ext uri="{BB962C8B-B14F-4D97-AF65-F5344CB8AC3E}">
        <p14:creationId xmlns:p14="http://schemas.microsoft.com/office/powerpoint/2010/main" val="6840356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F011955-3DB8-4C70-93FB-7A2C5F5DFAAF}"/>
              </a:ext>
            </a:extLst>
          </p:cNvPr>
          <p:cNvSpPr>
            <a:spLocks noGrp="1"/>
          </p:cNvSpPr>
          <p:nvPr>
            <p:ph type="pic" idx="1"/>
          </p:nvPr>
        </p:nvSpPr>
        <p:spPr>
          <a:xfrm>
            <a:off x="5183188" y="1335636"/>
            <a:ext cx="6172200" cy="48413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5" name="Date Placeholder 4">
            <a:extLst>
              <a:ext uri="{FF2B5EF4-FFF2-40B4-BE49-F238E27FC236}">
                <a16:creationId xmlns:a16="http://schemas.microsoft.com/office/drawing/2014/main" id="{6EAB0AD8-6FDF-4622-85A4-51A8E967EC8D}"/>
              </a:ext>
            </a:extLst>
          </p:cNvPr>
          <p:cNvSpPr>
            <a:spLocks noGrp="1"/>
          </p:cNvSpPr>
          <p:nvPr>
            <p:ph type="dt" sz="half" idx="10"/>
          </p:nvPr>
        </p:nvSpPr>
        <p:spPr/>
        <p:txBody>
          <a:bodyPr/>
          <a:lstStyle/>
          <a:p>
            <a:fld id="{C3A2CE4C-2805-4E3E-AF65-4896882F519E}" type="datetimeFigureOut">
              <a:rPr lang="it-IT" smtClean="0"/>
              <a:t>27/09/25</a:t>
            </a:fld>
            <a:endParaRPr lang="it-IT"/>
          </a:p>
        </p:txBody>
      </p:sp>
      <p:sp>
        <p:nvSpPr>
          <p:cNvPr id="6" name="Footer Placeholder 5">
            <a:extLst>
              <a:ext uri="{FF2B5EF4-FFF2-40B4-BE49-F238E27FC236}">
                <a16:creationId xmlns:a16="http://schemas.microsoft.com/office/drawing/2014/main" id="{634D2E99-DBA0-4970-ABF3-9596AA57D33E}"/>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8FADE91F-FFB0-4E6D-8AF8-6FBDBC0DE59D}"/>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ext Placeholder 3">
            <a:extLst>
              <a:ext uri="{FF2B5EF4-FFF2-40B4-BE49-F238E27FC236}">
                <a16:creationId xmlns:a16="http://schemas.microsoft.com/office/drawing/2014/main" id="{27F36783-77AA-4762-A0D4-79CAC387421F}"/>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9" name="Title 1">
            <a:extLst>
              <a:ext uri="{FF2B5EF4-FFF2-40B4-BE49-F238E27FC236}">
                <a16:creationId xmlns:a16="http://schemas.microsoft.com/office/drawing/2014/main" id="{40DBF051-2A17-4A20-A3FC-2B33FE5B757D}"/>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Tree>
    <p:extLst>
      <p:ext uri="{BB962C8B-B14F-4D97-AF65-F5344CB8AC3E}">
        <p14:creationId xmlns:p14="http://schemas.microsoft.com/office/powerpoint/2010/main" val="1330943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609600" y="1535113"/>
            <a:ext cx="5386917" cy="639762"/>
          </a:xfrm>
        </p:spPr>
        <p:txBody>
          <a:bodyPr anchor="b"/>
          <a:lstStyle>
            <a:lvl1pPr marL="0" indent="0">
              <a:buNone/>
              <a:defRPr sz="2400" b="1">
                <a:latin typeface="Helvetica Neue Light"/>
                <a:ea typeface="Helvetica Neue Light"/>
                <a:cs typeface="Helvetica Neue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atin typeface="Helvetica Neue Light"/>
                <a:ea typeface="Helvetica Neue Light"/>
                <a:cs typeface="Helvetica Neue Light"/>
              </a:defRPr>
            </a:lvl1pPr>
            <a:lvl2pPr>
              <a:defRPr sz="2000">
                <a:latin typeface="Helvetica Neue Light"/>
                <a:ea typeface="Helvetica Neue Light"/>
                <a:cs typeface="Helvetica Neue Light"/>
              </a:defRPr>
            </a:lvl2pPr>
            <a:lvl3pPr>
              <a:defRPr sz="1800">
                <a:latin typeface="Helvetica Neue Light"/>
                <a:ea typeface="Helvetica Neue Light"/>
                <a:cs typeface="Helvetica Neue Light"/>
              </a:defRPr>
            </a:lvl3pPr>
            <a:lvl4pPr>
              <a:defRPr sz="1600">
                <a:latin typeface="Helvetica Neue Light"/>
                <a:ea typeface="Helvetica Neue Light"/>
                <a:cs typeface="Helvetica Neue Light"/>
              </a:defRPr>
            </a:lvl4pPr>
            <a:lvl5pPr>
              <a:defRPr sz="1600">
                <a:latin typeface="Helvetica Neue Light"/>
                <a:ea typeface="Helvetica Neue Light"/>
                <a:cs typeface="Helvetica Neue Light"/>
              </a:defRPr>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atin typeface="Helvetica Neue Light"/>
                <a:ea typeface="Helvetica Neue Light"/>
                <a:cs typeface="Helvetica Neue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atin typeface="Helvetica Neue Light"/>
                <a:ea typeface="Helvetica Neue Light"/>
                <a:cs typeface="Helvetica Neue Light"/>
              </a:defRPr>
            </a:lvl1pPr>
            <a:lvl2pPr>
              <a:defRPr sz="2000">
                <a:latin typeface="Helvetica Neue Light"/>
                <a:ea typeface="Helvetica Neue Light"/>
                <a:cs typeface="Helvetica Neue Light"/>
              </a:defRPr>
            </a:lvl2pPr>
            <a:lvl3pPr>
              <a:defRPr sz="1800">
                <a:latin typeface="Helvetica Neue Light"/>
                <a:ea typeface="Helvetica Neue Light"/>
                <a:cs typeface="Helvetica Neue Light"/>
              </a:defRPr>
            </a:lvl3pPr>
            <a:lvl4pPr>
              <a:defRPr sz="1600">
                <a:latin typeface="Helvetica Neue Light"/>
                <a:ea typeface="Helvetica Neue Light"/>
                <a:cs typeface="Helvetica Neue Light"/>
              </a:defRPr>
            </a:lvl4pPr>
            <a:lvl5pPr>
              <a:defRPr sz="1600">
                <a:latin typeface="Helvetica Neue Light"/>
                <a:ea typeface="Helvetica Neue Light"/>
                <a:cs typeface="Helvetica Neue Light"/>
              </a:defRPr>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0" name="CasellaDiTesto 4"/>
          <p:cNvSpPr txBox="1"/>
          <p:nvPr userDrawn="1"/>
        </p:nvSpPr>
        <p:spPr>
          <a:xfrm>
            <a:off x="11280576" y="6365385"/>
            <a:ext cx="768085" cy="307777"/>
          </a:xfrm>
          <a:prstGeom prst="rect">
            <a:avLst/>
          </a:prstGeom>
          <a:noFill/>
        </p:spPr>
        <p:txBody>
          <a:bodyPr wrap="square" rtlCol="0">
            <a:spAutoFit/>
          </a:bodyPr>
          <a:lstStyle/>
          <a:p>
            <a:fld id="{35C3533D-D346-4746-A382-458F3767D6EF}" type="slidenum">
              <a:rPr lang="it-IT" sz="1400" smtClean="0">
                <a:solidFill>
                  <a:schemeClr val="bg1">
                    <a:lumMod val="50000"/>
                  </a:schemeClr>
                </a:solidFill>
                <a:latin typeface="Helvetica Neue Light"/>
              </a:rPr>
              <a:t>‹#›</a:t>
            </a:fld>
            <a:endParaRPr lang="it-IT" sz="1600">
              <a:solidFill>
                <a:schemeClr val="bg1">
                  <a:lumMod val="50000"/>
                </a:schemeClr>
              </a:solidFill>
              <a:latin typeface="Helvetica Neue Light"/>
            </a:endParaRPr>
          </a:p>
        </p:txBody>
      </p:sp>
      <p:sp>
        <p:nvSpPr>
          <p:cNvPr id="15" name="Rettangolo 12"/>
          <p:cNvSpPr/>
          <p:nvPr userDrawn="1"/>
        </p:nvSpPr>
        <p:spPr>
          <a:xfrm>
            <a:off x="104374" y="6365387"/>
            <a:ext cx="186316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M. P. Anania</a:t>
            </a:r>
          </a:p>
        </p:txBody>
      </p:sp>
      <p:sp>
        <p:nvSpPr>
          <p:cNvPr id="16" name="Rettangolo 10"/>
          <p:cNvSpPr/>
          <p:nvPr userDrawn="1"/>
        </p:nvSpPr>
        <p:spPr>
          <a:xfrm>
            <a:off x="2680792" y="6365386"/>
            <a:ext cx="674819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EAAC</a:t>
            </a:r>
            <a:r>
              <a:rPr lang="en-US" sz="1400" baseline="0">
                <a:solidFill>
                  <a:schemeClr val="tx1">
                    <a:lumMod val="50000"/>
                    <a:lumOff val="50000"/>
                  </a:schemeClr>
                </a:solidFill>
                <a:latin typeface="Helvetica Neue Light"/>
              </a:rPr>
              <a:t> 2017 – La </a:t>
            </a:r>
            <a:r>
              <a:rPr lang="en-US" sz="1400" baseline="0" err="1">
                <a:solidFill>
                  <a:schemeClr val="tx1">
                    <a:lumMod val="50000"/>
                    <a:lumOff val="50000"/>
                  </a:schemeClr>
                </a:solidFill>
                <a:latin typeface="Helvetica Neue Light"/>
              </a:rPr>
              <a:t>Biodola</a:t>
            </a:r>
            <a:r>
              <a:rPr lang="en-US" sz="1400" baseline="0">
                <a:solidFill>
                  <a:schemeClr val="tx1">
                    <a:lumMod val="50000"/>
                    <a:lumOff val="50000"/>
                  </a:schemeClr>
                </a:solidFill>
                <a:latin typeface="Helvetica Neue Light"/>
              </a:rPr>
              <a:t> – </a:t>
            </a:r>
            <a:r>
              <a:rPr lang="en-US" sz="1400" baseline="0" err="1">
                <a:solidFill>
                  <a:schemeClr val="tx1">
                    <a:lumMod val="50000"/>
                    <a:lumOff val="50000"/>
                  </a:schemeClr>
                </a:solidFill>
                <a:latin typeface="Helvetica Neue Light"/>
              </a:rPr>
              <a:t>Isola</a:t>
            </a:r>
            <a:r>
              <a:rPr lang="en-US" sz="1400" baseline="0">
                <a:solidFill>
                  <a:schemeClr val="tx1">
                    <a:lumMod val="50000"/>
                    <a:lumOff val="50000"/>
                  </a:schemeClr>
                </a:solidFill>
                <a:latin typeface="Helvetica Neue Light"/>
              </a:rPr>
              <a:t> </a:t>
            </a:r>
            <a:r>
              <a:rPr lang="en-US" sz="1400" baseline="0" err="1">
                <a:solidFill>
                  <a:schemeClr val="tx1">
                    <a:lumMod val="50000"/>
                    <a:lumOff val="50000"/>
                  </a:schemeClr>
                </a:solidFill>
                <a:latin typeface="Helvetica Neue Light"/>
              </a:rPr>
              <a:t>d’Elba</a:t>
            </a:r>
            <a:endParaRPr lang="en-US" sz="1400">
              <a:solidFill>
                <a:schemeClr val="tx1">
                  <a:lumMod val="50000"/>
                  <a:lumOff val="50000"/>
                </a:schemeClr>
              </a:solidFill>
              <a:latin typeface="Helvetica Neue Light"/>
            </a:endParaRPr>
          </a:p>
        </p:txBody>
      </p:sp>
    </p:spTree>
    <p:extLst>
      <p:ext uri="{BB962C8B-B14F-4D97-AF65-F5344CB8AC3E}">
        <p14:creationId xmlns:p14="http://schemas.microsoft.com/office/powerpoint/2010/main" val="1521461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9BC9C-2F86-4F3C-86FF-092C95A64B84}"/>
              </a:ext>
            </a:extLst>
          </p:cNvPr>
          <p:cNvSpPr>
            <a:spLocks noGrp="1"/>
          </p:cNvSpPr>
          <p:nvPr>
            <p:ph type="title"/>
          </p:nvPr>
        </p:nvSpPr>
        <p:spPr/>
        <p:txBody>
          <a:bodyPr/>
          <a:lstStyle/>
          <a:p>
            <a:r>
              <a:rPr lang="it-IT"/>
              <a:t>Fare clic per modificare lo stile del titolo dello schema</a:t>
            </a:r>
            <a:endParaRPr lang="it-IT" dirty="0"/>
          </a:p>
        </p:txBody>
      </p:sp>
      <p:sp>
        <p:nvSpPr>
          <p:cNvPr id="3" name="Vertical Text Placeholder 2">
            <a:extLst>
              <a:ext uri="{FF2B5EF4-FFF2-40B4-BE49-F238E27FC236}">
                <a16:creationId xmlns:a16="http://schemas.microsoft.com/office/drawing/2014/main" id="{E723F1F7-0749-4694-BE63-E403BDDD5F47}"/>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409E3090-1E92-4CFB-9491-E0F885599797}"/>
              </a:ext>
            </a:extLst>
          </p:cNvPr>
          <p:cNvSpPr>
            <a:spLocks noGrp="1"/>
          </p:cNvSpPr>
          <p:nvPr>
            <p:ph type="dt" sz="half" idx="10"/>
          </p:nvPr>
        </p:nvSpPr>
        <p:spPr/>
        <p:txBody>
          <a:bodyPr/>
          <a:lstStyle/>
          <a:p>
            <a:fld id="{C3A2CE4C-2805-4E3E-AF65-4896882F519E}" type="datetimeFigureOut">
              <a:rPr lang="it-IT" smtClean="0"/>
              <a:t>27/09/25</a:t>
            </a:fld>
            <a:endParaRPr lang="it-IT"/>
          </a:p>
        </p:txBody>
      </p:sp>
      <p:sp>
        <p:nvSpPr>
          <p:cNvPr id="5" name="Footer Placeholder 4">
            <a:extLst>
              <a:ext uri="{FF2B5EF4-FFF2-40B4-BE49-F238E27FC236}">
                <a16:creationId xmlns:a16="http://schemas.microsoft.com/office/drawing/2014/main" id="{DFD25BC3-9F27-484C-9378-EEFF57FBB92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555A28A-D94D-4C1E-9701-B2E9F89D9F6B}"/>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23006537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1B6E7A-AAE9-4771-A56C-9BFBA5E562BD}"/>
              </a:ext>
            </a:extLst>
          </p:cNvPr>
          <p:cNvSpPr>
            <a:spLocks noGrp="1"/>
          </p:cNvSpPr>
          <p:nvPr>
            <p:ph type="title" orient="vert"/>
          </p:nvPr>
        </p:nvSpPr>
        <p:spPr>
          <a:xfrm>
            <a:off x="8724900" y="1335635"/>
            <a:ext cx="2628900" cy="4841328"/>
          </a:xfrm>
        </p:spPr>
        <p:txBody>
          <a:bodyPr vert="eaVert"/>
          <a:lstStyle/>
          <a:p>
            <a:r>
              <a:rPr lang="it-IT"/>
              <a:t>Fare clic per modificare lo stile del titolo dello schema</a:t>
            </a:r>
          </a:p>
        </p:txBody>
      </p:sp>
      <p:sp>
        <p:nvSpPr>
          <p:cNvPr id="3" name="Vertical Text Placeholder 2">
            <a:extLst>
              <a:ext uri="{FF2B5EF4-FFF2-40B4-BE49-F238E27FC236}">
                <a16:creationId xmlns:a16="http://schemas.microsoft.com/office/drawing/2014/main" id="{3BDB7342-37F0-452E-BA73-5C35A8EBE74A}"/>
              </a:ext>
            </a:extLst>
          </p:cNvPr>
          <p:cNvSpPr>
            <a:spLocks noGrp="1"/>
          </p:cNvSpPr>
          <p:nvPr>
            <p:ph type="body" orient="vert" idx="1"/>
          </p:nvPr>
        </p:nvSpPr>
        <p:spPr>
          <a:xfrm>
            <a:off x="838200" y="1335635"/>
            <a:ext cx="7734300" cy="484132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BDE9D5CD-1CAE-47E9-9CA5-BEAB47994C3F}"/>
              </a:ext>
            </a:extLst>
          </p:cNvPr>
          <p:cNvSpPr>
            <a:spLocks noGrp="1"/>
          </p:cNvSpPr>
          <p:nvPr>
            <p:ph type="dt" sz="half" idx="10"/>
          </p:nvPr>
        </p:nvSpPr>
        <p:spPr/>
        <p:txBody>
          <a:bodyPr/>
          <a:lstStyle/>
          <a:p>
            <a:fld id="{C3A2CE4C-2805-4E3E-AF65-4896882F519E}" type="datetimeFigureOut">
              <a:rPr lang="it-IT" smtClean="0"/>
              <a:t>27/09/25</a:t>
            </a:fld>
            <a:endParaRPr lang="it-IT"/>
          </a:p>
        </p:txBody>
      </p:sp>
      <p:sp>
        <p:nvSpPr>
          <p:cNvPr id="5" name="Footer Placeholder 4">
            <a:extLst>
              <a:ext uri="{FF2B5EF4-FFF2-40B4-BE49-F238E27FC236}">
                <a16:creationId xmlns:a16="http://schemas.microsoft.com/office/drawing/2014/main" id="{859C3418-3EDC-4379-99CA-291BB22DBA1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375C136-5125-40ED-9798-0847DBFB37DB}"/>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34538716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E6F965-22BB-5CB6-312C-62EDB1057A8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740986D-B2E6-E64A-9F09-D13E9F372CD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0F22038-E401-9B59-43A1-1AFFB7DF452F}"/>
              </a:ext>
            </a:extLst>
          </p:cNvPr>
          <p:cNvSpPr>
            <a:spLocks noGrp="1"/>
          </p:cNvSpPr>
          <p:nvPr>
            <p:ph type="dt" sz="half" idx="10"/>
          </p:nvPr>
        </p:nvSpPr>
        <p:spPr/>
        <p:txBody>
          <a:bodyPr/>
          <a:lstStyle/>
          <a:p>
            <a:fld id="{0CECE968-9458-1846-8B1A-FEE51423D98D}" type="datetimeFigureOut">
              <a:rPr lang="it-IT" smtClean="0"/>
              <a:t>27/09/25</a:t>
            </a:fld>
            <a:endParaRPr lang="it-IT"/>
          </a:p>
        </p:txBody>
      </p:sp>
      <p:sp>
        <p:nvSpPr>
          <p:cNvPr id="5" name="Segnaposto piè di pagina 4">
            <a:extLst>
              <a:ext uri="{FF2B5EF4-FFF2-40B4-BE49-F238E27FC236}">
                <a16:creationId xmlns:a16="http://schemas.microsoft.com/office/drawing/2014/main" id="{0F960FDE-D97A-7471-78F1-CE28AF30207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67E22B4-7DF0-794F-F8A7-5684B7EAD564}"/>
              </a:ext>
            </a:extLst>
          </p:cNvPr>
          <p:cNvSpPr>
            <a:spLocks noGrp="1"/>
          </p:cNvSpPr>
          <p:nvPr>
            <p:ph type="sldNum" sz="quarter" idx="12"/>
          </p:nvPr>
        </p:nvSpPr>
        <p:spPr/>
        <p:txBody>
          <a:bodyPr/>
          <a:lstStyle/>
          <a:p>
            <a:fld id="{E46192B8-55D9-4942-9C82-0B9DDA21D461}" type="slidenum">
              <a:rPr lang="it-IT" smtClean="0"/>
              <a:t>‹#›</a:t>
            </a:fld>
            <a:endParaRPr lang="it-IT"/>
          </a:p>
        </p:txBody>
      </p:sp>
    </p:spTree>
    <p:extLst>
      <p:ext uri="{BB962C8B-B14F-4D97-AF65-F5344CB8AC3E}">
        <p14:creationId xmlns:p14="http://schemas.microsoft.com/office/powerpoint/2010/main" val="9029100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Solo titolo">
    <p:bg>
      <p:bgPr>
        <a:solidFill>
          <a:schemeClr val="bg1"/>
        </a:solidFill>
        <a:effectLst/>
      </p:bgPr>
    </p:bg>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82375"/>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623392" y="1600201"/>
            <a:ext cx="10862997" cy="3196952"/>
          </a:xfrm>
        </p:spPr>
        <p:txBody>
          <a:bodyPr/>
          <a:lstStyle>
            <a:lvl1pPr>
              <a:defRPr>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11" name="Connettore 1 10"/>
          <p:cNvCxnSpPr/>
          <p:nvPr userDrawn="1"/>
        </p:nvCxnSpPr>
        <p:spPr>
          <a:xfrm>
            <a:off x="11280027" y="6371740"/>
            <a:ext cx="549"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5" name="CasellaDiTesto 4"/>
          <p:cNvSpPr txBox="1"/>
          <p:nvPr userDrawn="1"/>
        </p:nvSpPr>
        <p:spPr>
          <a:xfrm>
            <a:off x="11376587" y="6349997"/>
            <a:ext cx="768085" cy="369332"/>
          </a:xfrm>
          <a:prstGeom prst="rect">
            <a:avLst/>
          </a:prstGeom>
          <a:noFill/>
        </p:spPr>
        <p:txBody>
          <a:bodyPr wrap="square" rtlCol="0">
            <a:spAutoFit/>
          </a:bodyPr>
          <a:lstStyle/>
          <a:p>
            <a:fld id="{35C3533D-D346-4746-A382-458F3767D6EF}" type="slidenum">
              <a:rPr lang="it-IT" sz="1800" smtClean="0">
                <a:solidFill>
                  <a:schemeClr val="bg1">
                    <a:lumMod val="50000"/>
                  </a:schemeClr>
                </a:solidFill>
              </a:rPr>
              <a:t>‹#›</a:t>
            </a:fld>
            <a:endParaRPr lang="it-IT" sz="1800" dirty="0">
              <a:solidFill>
                <a:schemeClr val="bg1">
                  <a:lumMod val="50000"/>
                </a:schemeClr>
              </a:solidFill>
            </a:endParaRPr>
          </a:p>
        </p:txBody>
      </p:sp>
      <p:sp>
        <p:nvSpPr>
          <p:cNvPr id="13" name="Rettangolo 12"/>
          <p:cNvSpPr/>
          <p:nvPr userDrawn="1"/>
        </p:nvSpPr>
        <p:spPr>
          <a:xfrm>
            <a:off x="104375" y="6365386"/>
            <a:ext cx="1344149" cy="338554"/>
          </a:xfrm>
          <a:prstGeom prst="rect">
            <a:avLst/>
          </a:prstGeom>
        </p:spPr>
        <p:txBody>
          <a:bodyPr wrap="square">
            <a:spAutoFit/>
          </a:bodyPr>
          <a:lstStyle/>
          <a:p>
            <a:pPr algn="ctr"/>
            <a:r>
              <a:rPr lang="en-US" sz="1600" dirty="0">
                <a:solidFill>
                  <a:schemeClr val="tx1">
                    <a:lumMod val="50000"/>
                    <a:lumOff val="50000"/>
                  </a:schemeClr>
                </a:solidFill>
              </a:rPr>
              <a:t>A. Cianchi</a:t>
            </a:r>
          </a:p>
        </p:txBody>
      </p:sp>
      <p:pic>
        <p:nvPicPr>
          <p:cNvPr id="3" name="Immagine 2">
            <a:extLst>
              <a:ext uri="{FF2B5EF4-FFF2-40B4-BE49-F238E27FC236}">
                <a16:creationId xmlns:a16="http://schemas.microsoft.com/office/drawing/2014/main" id="{59135677-35EC-CA53-8C9E-39ADE7AAD9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7392" y="250694"/>
            <a:ext cx="1822265" cy="552659"/>
          </a:xfrm>
          <a:prstGeom prst="rect">
            <a:avLst/>
          </a:prstGeom>
        </p:spPr>
      </p:pic>
    </p:spTree>
    <p:extLst>
      <p:ext uri="{BB962C8B-B14F-4D97-AF65-F5344CB8AC3E}">
        <p14:creationId xmlns:p14="http://schemas.microsoft.com/office/powerpoint/2010/main" val="1772419587"/>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94639"/>
            <a:ext cx="12192000" cy="715264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88" y="1939633"/>
            <a:ext cx="7813967" cy="1043854"/>
          </a:xfrm>
        </p:spPr>
        <p:txBody>
          <a:bodyPr anchor="b">
            <a:normAutofit/>
          </a:bodyPr>
          <a:lstStyle>
            <a:lvl1pPr algn="l">
              <a:defRPr sz="48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23" y="3153930"/>
            <a:ext cx="7813967" cy="812944"/>
          </a:xfrm>
        </p:spPr>
        <p:txBody>
          <a:bodyPr/>
          <a:lstStyle>
            <a:lvl1pPr marL="0" indent="0" algn="l">
              <a:buNone/>
              <a:defRPr sz="2400">
                <a:solidFill>
                  <a:srgbClr val="FFC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39" y="376194"/>
            <a:ext cx="278815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2400">
                <a:solidFill>
                  <a:srgbClr val="3399FF"/>
                </a:solidFill>
                <a:latin typeface="Arial Narrow" pitchFamily="34" charset="0"/>
              </a:rPr>
              <a:t>EUROPEAN</a:t>
            </a:r>
          </a:p>
          <a:p>
            <a:r>
              <a:rPr lang="en-GB" altLang="en-US" sz="2400">
                <a:solidFill>
                  <a:srgbClr val="33CCFF"/>
                </a:solidFill>
                <a:latin typeface="Arial Narrow" pitchFamily="34" charset="0"/>
              </a:rPr>
              <a:t>PLASMA RESEARCH</a:t>
            </a:r>
          </a:p>
          <a:p>
            <a:r>
              <a:rPr lang="en-GB" altLang="en-US" sz="2400">
                <a:solidFill>
                  <a:srgbClr val="33CCFF"/>
                </a:solidFill>
                <a:latin typeface="Arial Narrow" pitchFamily="34" charset="0"/>
              </a:rPr>
              <a:t>ACCELERATOR WITH</a:t>
            </a:r>
          </a:p>
          <a:p>
            <a:r>
              <a:rPr lang="en-GB" altLang="en-US" sz="2400">
                <a:solidFill>
                  <a:schemeClr val="bg1"/>
                </a:solidFill>
                <a:latin typeface="Arial Narrow" pitchFamily="34" charset="0"/>
              </a:rPr>
              <a:t>EXCELLENCE IN</a:t>
            </a:r>
          </a:p>
          <a:p>
            <a:r>
              <a:rPr lang="en-GB" altLang="en-US" sz="2400">
                <a:solidFill>
                  <a:schemeClr val="bg1"/>
                </a:solidFill>
                <a:latin typeface="Arial Narrow" pitchFamily="34" charset="0"/>
              </a:rPr>
              <a:t>APPLICATIONS</a:t>
            </a:r>
          </a:p>
        </p:txBody>
      </p:sp>
      <p:sp>
        <p:nvSpPr>
          <p:cNvPr id="11" name="Rectangle 10">
            <a:extLst>
              <a:ext uri="{FF2B5EF4-FFF2-40B4-BE49-F238E27FC236}">
                <a16:creationId xmlns:a16="http://schemas.microsoft.com/office/drawing/2014/main" id="{7829EB28-3979-4E23-B67B-4BD9DC678876}"/>
              </a:ext>
            </a:extLst>
          </p:cNvPr>
          <p:cNvSpPr/>
          <p:nvPr userDrawn="1"/>
        </p:nvSpPr>
        <p:spPr>
          <a:xfrm rot="5400000">
            <a:off x="1734098" y="3620994"/>
            <a:ext cx="1152130" cy="4032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BFE90DE8-3BA8-471E-9749-65A67AA27786}"/>
              </a:ext>
            </a:extLst>
          </p:cNvPr>
          <p:cNvSpPr txBox="1"/>
          <p:nvPr userDrawn="1"/>
        </p:nvSpPr>
        <p:spPr>
          <a:xfrm>
            <a:off x="974908" y="6288044"/>
            <a:ext cx="3309467" cy="461665"/>
          </a:xfrm>
          <a:prstGeom prst="rect">
            <a:avLst/>
          </a:prstGeom>
          <a:noFill/>
        </p:spPr>
        <p:txBody>
          <a:bodyPr wrap="square" rtlCol="0">
            <a:spAutoFit/>
          </a:bodyPr>
          <a:lstStyle/>
          <a:p>
            <a:r>
              <a:rPr lang="en-GB" sz="800">
                <a:solidFill>
                  <a:schemeClr val="bg1"/>
                </a:solidFill>
              </a:rPr>
              <a:t>This project has received funding from the European Union´s Horizon Europe research and innovation programme under grant agreement </a:t>
            </a:r>
          </a:p>
          <a:p>
            <a:r>
              <a:rPr lang="en-GB" sz="800">
                <a:solidFill>
                  <a:schemeClr val="bg1"/>
                </a:solidFill>
              </a:rPr>
              <a:t>No. 101079773</a:t>
            </a:r>
          </a:p>
        </p:txBody>
      </p:sp>
      <p:grpSp>
        <p:nvGrpSpPr>
          <p:cNvPr id="45" name="Group 44">
            <a:extLst>
              <a:ext uri="{FF2B5EF4-FFF2-40B4-BE49-F238E27FC236}">
                <a16:creationId xmlns:a16="http://schemas.microsoft.com/office/drawing/2014/main" id="{B5D08789-6EA1-4445-B452-85ED00E5C105}"/>
              </a:ext>
            </a:extLst>
          </p:cNvPr>
          <p:cNvGrpSpPr/>
          <p:nvPr userDrawn="1"/>
        </p:nvGrpSpPr>
        <p:grpSpPr>
          <a:xfrm>
            <a:off x="442100" y="5210346"/>
            <a:ext cx="3736126" cy="853744"/>
            <a:chOff x="400753" y="5359778"/>
            <a:chExt cx="3736126" cy="853744"/>
          </a:xfrm>
        </p:grpSpPr>
        <p:pic>
          <p:nvPicPr>
            <p:cNvPr id="16" name="Picture 15" descr="Shape, background pattern, rectangle&#10;&#10;Description automatically generated">
              <a:extLst>
                <a:ext uri="{FF2B5EF4-FFF2-40B4-BE49-F238E27FC236}">
                  <a16:creationId xmlns:a16="http://schemas.microsoft.com/office/drawing/2014/main" id="{EB353F2C-276C-46A5-BFB4-EDBF3952D3E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0072" y="5359778"/>
              <a:ext cx="539714" cy="360000"/>
            </a:xfrm>
            <a:prstGeom prst="rect">
              <a:avLst/>
            </a:prstGeom>
          </p:spPr>
        </p:pic>
        <p:pic>
          <p:nvPicPr>
            <p:cNvPr id="20" name="Picture 19" descr="Shape&#10;&#10;Description automatically generated">
              <a:extLst>
                <a:ext uri="{FF2B5EF4-FFF2-40B4-BE49-F238E27FC236}">
                  <a16:creationId xmlns:a16="http://schemas.microsoft.com/office/drawing/2014/main" id="{B40DA2FC-500E-4637-AD7D-89070242F1A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00753" y="5359778"/>
              <a:ext cx="539895" cy="360000"/>
            </a:xfrm>
            <a:prstGeom prst="rect">
              <a:avLst/>
            </a:prstGeom>
          </p:spPr>
        </p:pic>
        <p:pic>
          <p:nvPicPr>
            <p:cNvPr id="22" name="Picture 21" descr="Logo, company name&#10;&#10;Description automatically generated">
              <a:extLst>
                <a:ext uri="{FF2B5EF4-FFF2-40B4-BE49-F238E27FC236}">
                  <a16:creationId xmlns:a16="http://schemas.microsoft.com/office/drawing/2014/main" id="{5B92E49D-42F5-4F3F-87B5-89E4F69384A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679210" y="5359778"/>
              <a:ext cx="539714" cy="360000"/>
            </a:xfrm>
            <a:prstGeom prst="rect">
              <a:avLst/>
            </a:prstGeom>
          </p:spPr>
        </p:pic>
        <p:pic>
          <p:nvPicPr>
            <p:cNvPr id="28" name="Picture 27" descr="Shape&#10;&#10;Description automatically generated">
              <a:extLst>
                <a:ext uri="{FF2B5EF4-FFF2-40B4-BE49-F238E27FC236}">
                  <a16:creationId xmlns:a16="http://schemas.microsoft.com/office/drawing/2014/main" id="{23025C6F-90C7-462A-8C0E-8079D07BC39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318348" y="5359778"/>
              <a:ext cx="539895" cy="360000"/>
            </a:xfrm>
            <a:prstGeom prst="rect">
              <a:avLst/>
            </a:prstGeom>
          </p:spPr>
        </p:pic>
        <p:pic>
          <p:nvPicPr>
            <p:cNvPr id="30" name="Picture 29" descr="Chart&#10;&#10;Description automatically generated">
              <a:extLst>
                <a:ext uri="{FF2B5EF4-FFF2-40B4-BE49-F238E27FC236}">
                  <a16:creationId xmlns:a16="http://schemas.microsoft.com/office/drawing/2014/main" id="{5EEF9B71-7283-4C50-AF40-4C42338F61F6}"/>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957667" y="5359778"/>
              <a:ext cx="539895" cy="360000"/>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54181E05-6FC8-4FE7-96E3-22D4AE603C7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3596984" y="5359778"/>
              <a:ext cx="539895" cy="360000"/>
            </a:xfrm>
            <a:prstGeom prst="rect">
              <a:avLst/>
            </a:prstGeom>
          </p:spPr>
        </p:pic>
        <p:pic>
          <p:nvPicPr>
            <p:cNvPr id="34" name="Picture 33" descr="A picture containing logo&#10;&#10;Description automatically generated">
              <a:extLst>
                <a:ext uri="{FF2B5EF4-FFF2-40B4-BE49-F238E27FC236}">
                  <a16:creationId xmlns:a16="http://schemas.microsoft.com/office/drawing/2014/main" id="{1B7B7ABD-7FF4-416E-82E5-F7D825396BDF}"/>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400753" y="5853522"/>
              <a:ext cx="539895" cy="360000"/>
            </a:xfrm>
            <a:prstGeom prst="rect">
              <a:avLst/>
            </a:prstGeom>
          </p:spPr>
        </p:pic>
        <p:pic>
          <p:nvPicPr>
            <p:cNvPr id="36" name="Picture 35" descr="Shape, rectangle&#10;&#10;Description automatically generated">
              <a:extLst>
                <a:ext uri="{FF2B5EF4-FFF2-40B4-BE49-F238E27FC236}">
                  <a16:creationId xmlns:a16="http://schemas.microsoft.com/office/drawing/2014/main" id="{0E6B17BD-38E6-40E8-81B9-61656C20CEC1}"/>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40072" y="5853522"/>
              <a:ext cx="539895" cy="360000"/>
            </a:xfrm>
            <a:prstGeom prst="rect">
              <a:avLst/>
            </a:prstGeom>
          </p:spPr>
        </p:pic>
        <p:pic>
          <p:nvPicPr>
            <p:cNvPr id="38" name="Picture 37" descr="A picture containing logo&#10;&#10;Description automatically generated">
              <a:extLst>
                <a:ext uri="{FF2B5EF4-FFF2-40B4-BE49-F238E27FC236}">
                  <a16:creationId xmlns:a16="http://schemas.microsoft.com/office/drawing/2014/main" id="{AFBA9081-7D6A-4386-BE99-3B9915CAF34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2318710" y="5853522"/>
              <a:ext cx="539895" cy="360000"/>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EF4B1B9E-9C34-41AA-BA3F-19A5FC834B17}"/>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958029" y="5853522"/>
              <a:ext cx="539714" cy="360000"/>
            </a:xfrm>
            <a:prstGeom prst="rect">
              <a:avLst/>
            </a:prstGeom>
          </p:spPr>
        </p:pic>
        <p:pic>
          <p:nvPicPr>
            <p:cNvPr id="42" name="Picture 41" descr="Logo&#10;&#10;Description automatically generated">
              <a:extLst>
                <a:ext uri="{FF2B5EF4-FFF2-40B4-BE49-F238E27FC236}">
                  <a16:creationId xmlns:a16="http://schemas.microsoft.com/office/drawing/2014/main" id="{DAFE8E6F-FDE1-40AB-A91E-75B4752808CF}"/>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679391" y="5853522"/>
              <a:ext cx="539895" cy="360000"/>
            </a:xfrm>
            <a:prstGeom prst="rect">
              <a:avLst/>
            </a:prstGeom>
          </p:spPr>
        </p:pic>
        <p:pic>
          <p:nvPicPr>
            <p:cNvPr id="44" name="Picture 43" descr="Background pattern&#10;&#10;Description automatically generated">
              <a:extLst>
                <a:ext uri="{FF2B5EF4-FFF2-40B4-BE49-F238E27FC236}">
                  <a16:creationId xmlns:a16="http://schemas.microsoft.com/office/drawing/2014/main" id="{6DC76842-022A-455A-913E-9A58E2CB996D}"/>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597165" y="5853522"/>
              <a:ext cx="539714" cy="360000"/>
            </a:xfrm>
            <a:prstGeom prst="rect">
              <a:avLst/>
            </a:prstGeom>
          </p:spPr>
        </p:pic>
      </p:grpSp>
      <p:pic>
        <p:nvPicPr>
          <p:cNvPr id="47" name="Picture 46" descr="A blue background with yellow stars&#10;&#10;Description automatically generated with low confidence">
            <a:extLst>
              <a:ext uri="{FF2B5EF4-FFF2-40B4-BE49-F238E27FC236}">
                <a16:creationId xmlns:a16="http://schemas.microsoft.com/office/drawing/2014/main" id="{5B2C4CE0-B863-4444-AEEB-8AA58C194D91}"/>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442100" y="6339528"/>
            <a:ext cx="543816" cy="360000"/>
          </a:xfrm>
          <a:prstGeom prst="rect">
            <a:avLst/>
          </a:prstGeom>
        </p:spPr>
      </p:pic>
      <p:pic>
        <p:nvPicPr>
          <p:cNvPr id="6" name="Picture 5">
            <a:extLst>
              <a:ext uri="{FF2B5EF4-FFF2-40B4-BE49-F238E27FC236}">
                <a16:creationId xmlns:a16="http://schemas.microsoft.com/office/drawing/2014/main" id="{FE2A91CB-2AEA-71F9-99B4-FE84A7C35B0C}"/>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8543995" y="273553"/>
            <a:ext cx="2788151" cy="1261233"/>
          </a:xfrm>
          <a:prstGeom prst="rect">
            <a:avLst/>
          </a:prstGeom>
        </p:spPr>
      </p:pic>
    </p:spTree>
    <p:extLst>
      <p:ext uri="{BB962C8B-B14F-4D97-AF65-F5344CB8AC3E}">
        <p14:creationId xmlns:p14="http://schemas.microsoft.com/office/powerpoint/2010/main" val="37338400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2"/>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89"/>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7"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3" y="6462572"/>
            <a:ext cx="5180359" cy="365125"/>
          </a:xfrm>
        </p:spPr>
        <p:txBody>
          <a:bodyPr/>
          <a:lstStyle>
            <a:lvl1pPr>
              <a:defRPr i="1">
                <a:solidFill>
                  <a:srgbClr val="334186"/>
                </a:solidFill>
              </a:defRPr>
            </a:lvl1pPr>
          </a:lstStyle>
          <a:p>
            <a:pPr algn="l"/>
            <a:r>
              <a:rPr lang="en-GB" dirty="0"/>
              <a:t>IV EuPRAXIA@SPARC_LAB Review Committee Meeting, LNF, November 30, 2022</a:t>
            </a:r>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24939"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76999"/>
          </a:xfrm>
          <a:prstGeom prst="rect">
            <a:avLst/>
          </a:prstGeom>
          <a:noFill/>
        </p:spPr>
        <p:txBody>
          <a:bodyPr wrap="square" rtlCol="0">
            <a:spAutoFit/>
          </a:bodyPr>
          <a:lstStyle/>
          <a:p>
            <a:r>
              <a:rPr lang="en-GB" sz="600">
                <a:solidFill>
                  <a:srgbClr val="0055A5"/>
                </a:solidFill>
                <a:latin typeface="Arial Rounded MT Bold" panose="020F0704030504030204" pitchFamily="34" charset="0"/>
              </a:rPr>
              <a:t>Funded by the European Union</a:t>
            </a:r>
          </a:p>
        </p:txBody>
      </p:sp>
      <p:grpSp>
        <p:nvGrpSpPr>
          <p:cNvPr id="4" name="Group 3">
            <a:extLst>
              <a:ext uri="{FF2B5EF4-FFF2-40B4-BE49-F238E27FC236}">
                <a16:creationId xmlns:a16="http://schemas.microsoft.com/office/drawing/2014/main" id="{8C2C8A98-6E54-60B4-EC66-130DC0080D27}"/>
              </a:ext>
            </a:extLst>
          </p:cNvPr>
          <p:cNvGrpSpPr/>
          <p:nvPr userDrawn="1"/>
        </p:nvGrpSpPr>
        <p:grpSpPr>
          <a:xfrm>
            <a:off x="220133" y="-59851"/>
            <a:ext cx="1943100" cy="872190"/>
            <a:chOff x="3888739" y="2944556"/>
            <a:chExt cx="1943100" cy="872190"/>
          </a:xfrm>
        </p:grpSpPr>
        <p:pic>
          <p:nvPicPr>
            <p:cNvPr id="8" name="Picture 7">
              <a:extLst>
                <a:ext uri="{FF2B5EF4-FFF2-40B4-BE49-F238E27FC236}">
                  <a16:creationId xmlns:a16="http://schemas.microsoft.com/office/drawing/2014/main" id="{14D20BC6-6005-1522-DEB8-7EE6010AF6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7117" y="2944556"/>
              <a:ext cx="1421141" cy="610580"/>
            </a:xfrm>
            <a:prstGeom prst="rect">
              <a:avLst/>
            </a:prstGeom>
          </p:spPr>
        </p:pic>
        <p:sp>
          <p:nvSpPr>
            <p:cNvPr id="9" name="TextBox 8">
              <a:extLst>
                <a:ext uri="{FF2B5EF4-FFF2-40B4-BE49-F238E27FC236}">
                  <a16:creationId xmlns:a16="http://schemas.microsoft.com/office/drawing/2014/main" id="{9093E76B-2A09-B4AC-611C-36DEBEBF12D0}"/>
                </a:ext>
              </a:extLst>
            </p:cNvPr>
            <p:cNvSpPr txBox="1"/>
            <p:nvPr/>
          </p:nvSpPr>
          <p:spPr>
            <a:xfrm>
              <a:off x="3888739" y="3555136"/>
              <a:ext cx="1943100" cy="261610"/>
            </a:xfrm>
            <a:prstGeom prst="rect">
              <a:avLst/>
            </a:prstGeom>
            <a:noFill/>
          </p:spPr>
          <p:txBody>
            <a:bodyPr wrap="square" rtlCol="0">
              <a:spAutoFit/>
            </a:bodyPr>
            <a:lstStyle/>
            <a:p>
              <a:r>
                <a:rPr lang="en-GB" sz="1100" dirty="0">
                  <a:solidFill>
                    <a:srgbClr val="2C3882"/>
                  </a:solidFill>
                </a:rPr>
                <a:t>a</a:t>
              </a:r>
              <a:r>
                <a:rPr lang="en-IT" sz="1100" dirty="0">
                  <a:solidFill>
                    <a:srgbClr val="2C3882"/>
                  </a:solidFill>
                </a:rPr>
                <a:t>t </a:t>
              </a:r>
              <a:r>
                <a:rPr lang="en-IT" sz="1100" dirty="0">
                  <a:solidFill>
                    <a:srgbClr val="FCAF18"/>
                  </a:solidFill>
                </a:rPr>
                <a:t>S</a:t>
              </a:r>
              <a:r>
                <a:rPr lang="en-IT" sz="1100" dirty="0">
                  <a:solidFill>
                    <a:srgbClr val="2C3882"/>
                  </a:solidFill>
                </a:rPr>
                <a:t>PARC_</a:t>
              </a:r>
              <a:r>
                <a:rPr lang="en-IT" sz="1100" dirty="0">
                  <a:solidFill>
                    <a:srgbClr val="FCAF18"/>
                  </a:solidFill>
                </a:rPr>
                <a:t>L</a:t>
              </a:r>
              <a:r>
                <a:rPr lang="en-IT" sz="1100" dirty="0">
                  <a:solidFill>
                    <a:srgbClr val="2C3882"/>
                  </a:solidFill>
                </a:rPr>
                <a:t>AB</a:t>
              </a:r>
            </a:p>
          </p:txBody>
        </p:sp>
      </p:grpSp>
    </p:spTree>
    <p:extLst>
      <p:ext uri="{BB962C8B-B14F-4D97-AF65-F5344CB8AC3E}">
        <p14:creationId xmlns:p14="http://schemas.microsoft.com/office/powerpoint/2010/main" val="8459416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fld id="{429EA432-0A7F-4C00-891E-203DB036B6DB}" type="datetime1">
              <a:rPr lang="en-GB" smtClean="0"/>
              <a:t>27/09/2025</a:t>
            </a:fld>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r>
              <a:rPr lang="en-GB"/>
              <a:t>Insert author and occasion</a:t>
            </a:r>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41524170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fld id="{C51D0466-3B82-475E-B082-527677DD09F8}" type="datetime1">
              <a:rPr lang="en-GB" smtClean="0"/>
              <a:t>27/09/2025</a:t>
            </a:fld>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r>
              <a:rPr lang="en-GB"/>
              <a:t>Insert author and occasion</a:t>
            </a:r>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8228796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fld id="{7DE02D47-8CAF-40B8-839E-ACD68B3A7126}" type="datetime1">
              <a:rPr lang="en-GB" smtClean="0"/>
              <a:t>27/09/2025</a:t>
            </a:fld>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r>
              <a:rPr lang="en-GB"/>
              <a:t>Insert author and occasion</a:t>
            </a:r>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8713325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fld id="{97AE0591-3475-4EBB-8016-10D483697907}" type="datetime1">
              <a:rPr lang="en-GB" smtClean="0"/>
              <a:t>27/09/2025</a:t>
            </a:fld>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en-GB"/>
              <a:t>Insert author and occasion</a:t>
            </a:r>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168926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olo">
    <p:spTree>
      <p:nvGrpSpPr>
        <p:cNvPr id="1" name=""/>
        <p:cNvGrpSpPr/>
        <p:nvPr/>
      </p:nvGrpSpPr>
      <p:grpSpPr>
        <a:xfrm>
          <a:off x="0" y="0"/>
          <a:ext cx="0" cy="0"/>
          <a:chOff x="0" y="0"/>
          <a:chExt cx="0" cy="0"/>
        </a:xfrm>
      </p:grpSpPr>
      <p:sp>
        <p:nvSpPr>
          <p:cNvPr id="11" name="Corpo livello uno…"/>
          <p:cNvSpPr txBox="1">
            <a:spLocks noGrp="1"/>
          </p:cNvSpPr>
          <p:nvPr>
            <p:ph type="body" sz="quarter" idx="1" hasCustomPrompt="1"/>
          </p:nvPr>
        </p:nvSpPr>
        <p:spPr>
          <a:xfrm>
            <a:off x="600670" y="5929931"/>
            <a:ext cx="10985502" cy="318490"/>
          </a:xfrm>
          <a:prstGeom prst="rect">
            <a:avLst/>
          </a:prstGeom>
        </p:spPr>
        <p:txBody>
          <a:bodyPr lIns="45718" tIns="45718" rIns="45718" bIns="45718" numCol="1" spcCol="38100"/>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Autore e data</a:t>
            </a:r>
          </a:p>
          <a:p>
            <a:pPr lvl="1"/>
            <a:endParaRPr/>
          </a:p>
          <a:p>
            <a:pPr lvl="2"/>
            <a:endParaRPr/>
          </a:p>
          <a:p>
            <a:pPr lvl="3"/>
            <a:endParaRPr/>
          </a:p>
          <a:p>
            <a:pPr lvl="4"/>
            <a:endParaRPr/>
          </a:p>
        </p:txBody>
      </p:sp>
      <p:sp>
        <p:nvSpPr>
          <p:cNvPr id="12" name="Titolo presentazione"/>
          <p:cNvSpPr txBox="1">
            <a:spLocks noGrp="1"/>
          </p:cNvSpPr>
          <p:nvPr>
            <p:ph type="title" hasCustomPrompt="1"/>
          </p:nvPr>
        </p:nvSpPr>
        <p:spPr>
          <a:xfrm>
            <a:off x="603248" y="1287496"/>
            <a:ext cx="10985503" cy="2324101"/>
          </a:xfrm>
          <a:prstGeom prst="rect">
            <a:avLst/>
          </a:prstGeom>
        </p:spPr>
        <p:txBody>
          <a:bodyPr anchor="b"/>
          <a:lstStyle>
            <a:lvl1pPr>
              <a:defRPr sz="5800" spc="-116"/>
            </a:lvl1pPr>
          </a:lstStyle>
          <a:p>
            <a:r>
              <a:t>Titolo presentazione</a:t>
            </a:r>
          </a:p>
        </p:txBody>
      </p:sp>
      <p:sp>
        <p:nvSpPr>
          <p:cNvPr id="13" name="Corpo livello uno…"/>
          <p:cNvSpPr txBox="1">
            <a:spLocks noGrp="1"/>
          </p:cNvSpPr>
          <p:nvPr>
            <p:ph type="body" sz="quarter" idx="21" hasCustomPrompt="1"/>
          </p:nvPr>
        </p:nvSpPr>
        <p:spPr>
          <a:xfrm>
            <a:off x="600671" y="3611595"/>
            <a:ext cx="10985501" cy="952501"/>
          </a:xfrm>
          <a:prstGeom prst="rect">
            <a:avLst/>
          </a:prstGeom>
        </p:spPr>
        <p:txBody>
          <a:bodyPr numCol="1" spcCol="38100"/>
          <a:lstStyle>
            <a:lvl1pPr marL="0" indent="0" defTabSz="412750">
              <a:lnSpc>
                <a:spcPct val="100000"/>
              </a:lnSpc>
              <a:spcBef>
                <a:spcPts val="0"/>
              </a:spcBef>
              <a:buSzTx/>
              <a:buNone/>
              <a:defRPr sz="2750" b="1"/>
            </a:lvl1pPr>
          </a:lstStyle>
          <a:p>
            <a:r>
              <a:t>Sottotitolo presentazione</a:t>
            </a:r>
          </a:p>
        </p:txBody>
      </p:sp>
      <p:sp>
        <p:nvSpPr>
          <p:cNvPr id="14"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4113123521"/>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fld id="{00157272-7EFB-437A-AE66-D494C00346C2}" type="datetime1">
              <a:rPr lang="en-GB" smtClean="0"/>
              <a:t>27/09/2025</a:t>
            </a:fld>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en-GB"/>
              <a:t>Insert author and occasion</a:t>
            </a:r>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1732470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fld id="{3BBA27A4-D14A-4CCB-9FE4-240F31646354}" type="datetime1">
              <a:rPr lang="en-GB" smtClean="0"/>
              <a:t>27/09/2025</a:t>
            </a:fld>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r>
              <a:rPr lang="en-GB"/>
              <a:t>Insert author and occasion</a:t>
            </a:r>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737084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fld id="{5CA01834-46A7-4729-87E5-523A704ACD68}" type="datetime1">
              <a:rPr lang="en-GB" smtClean="0"/>
              <a:t>27/09/2025</a:t>
            </a:fld>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r>
              <a:rPr lang="en-GB"/>
              <a:t>Insert author and occasion</a:t>
            </a:r>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8188871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fld id="{C397A08C-906E-43EA-885E-38D7E516C950}" type="datetime1">
              <a:rPr lang="en-GB" smtClean="0"/>
              <a:t>27/09/2025</a:t>
            </a:fld>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r>
              <a:rPr lang="en-GB"/>
              <a:t>Insert author and occasion</a:t>
            </a:r>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3750361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fld id="{A7524375-5B77-493B-B985-7DE9ED0B3819}" type="datetime1">
              <a:rPr lang="en-GB" smtClean="0"/>
              <a:t>27/09/2025</a:t>
            </a:fld>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r>
              <a:rPr lang="en-GB"/>
              <a:t>Insert author and occasion</a:t>
            </a:r>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2453057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94639"/>
            <a:ext cx="12192000" cy="715264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90" y="1939633"/>
            <a:ext cx="7813967" cy="1043854"/>
          </a:xfrm>
        </p:spPr>
        <p:txBody>
          <a:bodyPr anchor="b">
            <a:normAutofit/>
          </a:bodyPr>
          <a:lstStyle>
            <a:lvl1pPr algn="l">
              <a:defRPr sz="3600" b="1">
                <a:solidFill>
                  <a:schemeClr val="bg1"/>
                </a:solidFill>
                <a:latin typeface="+mj-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25" y="3153930"/>
            <a:ext cx="7813967" cy="812944"/>
          </a:xfrm>
        </p:spPr>
        <p:txBody>
          <a:bodyPr/>
          <a:lstStyle>
            <a:lvl1pPr marL="0" indent="0" algn="l">
              <a:buNone/>
              <a:defRPr sz="1800">
                <a:solidFill>
                  <a:srgbClr val="FFC0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author / institute</a:t>
            </a:r>
            <a:r>
              <a:rPr lang="en-GB"/>
              <a:t> and occasion</a:t>
            </a:r>
            <a:endParaRPr lang="en-US"/>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41" y="376194"/>
            <a:ext cx="278815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1800">
                <a:solidFill>
                  <a:srgbClr val="3399FF"/>
                </a:solidFill>
                <a:latin typeface="Arial Narrow" pitchFamily="34" charset="0"/>
              </a:rPr>
              <a:t>EUROPEAN</a:t>
            </a:r>
          </a:p>
          <a:p>
            <a:r>
              <a:rPr lang="en-GB" altLang="en-US" sz="1800">
                <a:solidFill>
                  <a:srgbClr val="33CCFF"/>
                </a:solidFill>
                <a:latin typeface="Arial Narrow" pitchFamily="34" charset="0"/>
              </a:rPr>
              <a:t>PLASMA RESEARCH</a:t>
            </a:r>
          </a:p>
          <a:p>
            <a:r>
              <a:rPr lang="en-GB" altLang="en-US" sz="1800">
                <a:solidFill>
                  <a:srgbClr val="33CCFF"/>
                </a:solidFill>
                <a:latin typeface="Arial Narrow" pitchFamily="34" charset="0"/>
              </a:rPr>
              <a:t>ACCELERATOR WITH</a:t>
            </a:r>
          </a:p>
          <a:p>
            <a:r>
              <a:rPr lang="en-GB" altLang="en-US" sz="1800">
                <a:solidFill>
                  <a:schemeClr val="bg1"/>
                </a:solidFill>
                <a:latin typeface="Arial Narrow" pitchFamily="34" charset="0"/>
              </a:rPr>
              <a:t>EXCELLENCE IN</a:t>
            </a:r>
          </a:p>
          <a:p>
            <a:r>
              <a:rPr lang="en-GB" altLang="en-US" sz="1800">
                <a:solidFill>
                  <a:schemeClr val="bg1"/>
                </a:solidFill>
                <a:latin typeface="Arial Narrow" pitchFamily="34" charset="0"/>
              </a:rPr>
              <a:t>APPLICATIONS</a:t>
            </a:r>
          </a:p>
        </p:txBody>
      </p:sp>
      <p:pic>
        <p:nvPicPr>
          <p:cNvPr id="9" name="Picture 8">
            <a:extLst>
              <a:ext uri="{FF2B5EF4-FFF2-40B4-BE49-F238E27FC236}">
                <a16:creationId xmlns:a16="http://schemas.microsoft.com/office/drawing/2014/main" id="{59FFC2DC-0A79-4704-822E-B6075471282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543997" y="273555"/>
            <a:ext cx="2788151" cy="1261233"/>
          </a:xfrm>
          <a:prstGeom prst="rect">
            <a:avLst/>
          </a:prstGeom>
        </p:spPr>
      </p:pic>
      <p:sp>
        <p:nvSpPr>
          <p:cNvPr id="11" name="Rectangle 10">
            <a:extLst>
              <a:ext uri="{FF2B5EF4-FFF2-40B4-BE49-F238E27FC236}">
                <a16:creationId xmlns:a16="http://schemas.microsoft.com/office/drawing/2014/main" id="{7829EB28-3979-4E23-B67B-4BD9DC678876}"/>
              </a:ext>
            </a:extLst>
          </p:cNvPr>
          <p:cNvSpPr/>
          <p:nvPr userDrawn="1"/>
        </p:nvSpPr>
        <p:spPr>
          <a:xfrm rot="5400000">
            <a:off x="1734098" y="3620994"/>
            <a:ext cx="1152130" cy="4032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5" name="TextBox 24">
            <a:extLst>
              <a:ext uri="{FF2B5EF4-FFF2-40B4-BE49-F238E27FC236}">
                <a16:creationId xmlns:a16="http://schemas.microsoft.com/office/drawing/2014/main" id="{BFE90DE8-3BA8-471E-9749-65A67AA27786}"/>
              </a:ext>
            </a:extLst>
          </p:cNvPr>
          <p:cNvSpPr txBox="1"/>
          <p:nvPr userDrawn="1"/>
        </p:nvSpPr>
        <p:spPr>
          <a:xfrm>
            <a:off x="974909" y="6288044"/>
            <a:ext cx="3309467" cy="369332"/>
          </a:xfrm>
          <a:prstGeom prst="rect">
            <a:avLst/>
          </a:prstGeom>
          <a:noFill/>
        </p:spPr>
        <p:txBody>
          <a:bodyPr wrap="square" rtlCol="0">
            <a:spAutoFit/>
          </a:bodyPr>
          <a:lstStyle/>
          <a:p>
            <a:r>
              <a:rPr lang="en-GB" sz="600">
                <a:solidFill>
                  <a:schemeClr val="bg1"/>
                </a:solidFill>
              </a:rPr>
              <a:t>This project has received funding from the European Union´s Horizon Europe research and innovation programme under grant agreement </a:t>
            </a:r>
          </a:p>
          <a:p>
            <a:r>
              <a:rPr lang="en-GB" sz="600">
                <a:solidFill>
                  <a:schemeClr val="bg1"/>
                </a:solidFill>
              </a:rPr>
              <a:t>No. 101079773</a:t>
            </a:r>
          </a:p>
        </p:txBody>
      </p:sp>
      <p:grpSp>
        <p:nvGrpSpPr>
          <p:cNvPr id="45" name="Group 44">
            <a:extLst>
              <a:ext uri="{FF2B5EF4-FFF2-40B4-BE49-F238E27FC236}">
                <a16:creationId xmlns:a16="http://schemas.microsoft.com/office/drawing/2014/main" id="{B5D08789-6EA1-4445-B452-85ED00E5C105}"/>
              </a:ext>
            </a:extLst>
          </p:cNvPr>
          <p:cNvGrpSpPr/>
          <p:nvPr userDrawn="1"/>
        </p:nvGrpSpPr>
        <p:grpSpPr>
          <a:xfrm>
            <a:off x="442101" y="5210346"/>
            <a:ext cx="3736127" cy="853744"/>
            <a:chOff x="400753" y="5359778"/>
            <a:chExt cx="3736126" cy="853744"/>
          </a:xfrm>
        </p:grpSpPr>
        <p:pic>
          <p:nvPicPr>
            <p:cNvPr id="16" name="Picture 15" descr="Shape, background pattern, rectangle&#10;&#10;Description automatically generated">
              <a:extLst>
                <a:ext uri="{FF2B5EF4-FFF2-40B4-BE49-F238E27FC236}">
                  <a16:creationId xmlns:a16="http://schemas.microsoft.com/office/drawing/2014/main" id="{EB353F2C-276C-46A5-BFB4-EDBF3952D3E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0072" y="5359778"/>
              <a:ext cx="539714" cy="360000"/>
            </a:xfrm>
            <a:prstGeom prst="rect">
              <a:avLst/>
            </a:prstGeom>
          </p:spPr>
        </p:pic>
        <p:pic>
          <p:nvPicPr>
            <p:cNvPr id="20" name="Picture 19" descr="Shape&#10;&#10;Description automatically generated">
              <a:extLst>
                <a:ext uri="{FF2B5EF4-FFF2-40B4-BE49-F238E27FC236}">
                  <a16:creationId xmlns:a16="http://schemas.microsoft.com/office/drawing/2014/main" id="{B40DA2FC-500E-4637-AD7D-89070242F1A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00753" y="5359778"/>
              <a:ext cx="539895" cy="360000"/>
            </a:xfrm>
            <a:prstGeom prst="rect">
              <a:avLst/>
            </a:prstGeom>
          </p:spPr>
        </p:pic>
        <p:pic>
          <p:nvPicPr>
            <p:cNvPr id="22" name="Picture 21" descr="Logo, company name&#10;&#10;Description automatically generated">
              <a:extLst>
                <a:ext uri="{FF2B5EF4-FFF2-40B4-BE49-F238E27FC236}">
                  <a16:creationId xmlns:a16="http://schemas.microsoft.com/office/drawing/2014/main" id="{5B92E49D-42F5-4F3F-87B5-89E4F69384A2}"/>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679210" y="5359778"/>
              <a:ext cx="539714" cy="360000"/>
            </a:xfrm>
            <a:prstGeom prst="rect">
              <a:avLst/>
            </a:prstGeom>
          </p:spPr>
        </p:pic>
        <p:pic>
          <p:nvPicPr>
            <p:cNvPr id="28" name="Picture 27" descr="Shape&#10;&#10;Description automatically generated">
              <a:extLst>
                <a:ext uri="{FF2B5EF4-FFF2-40B4-BE49-F238E27FC236}">
                  <a16:creationId xmlns:a16="http://schemas.microsoft.com/office/drawing/2014/main" id="{23025C6F-90C7-462A-8C0E-8079D07BC39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318348" y="5359778"/>
              <a:ext cx="539895" cy="360000"/>
            </a:xfrm>
            <a:prstGeom prst="rect">
              <a:avLst/>
            </a:prstGeom>
          </p:spPr>
        </p:pic>
        <p:pic>
          <p:nvPicPr>
            <p:cNvPr id="30" name="Picture 29" descr="Chart&#10;&#10;Description automatically generated">
              <a:extLst>
                <a:ext uri="{FF2B5EF4-FFF2-40B4-BE49-F238E27FC236}">
                  <a16:creationId xmlns:a16="http://schemas.microsoft.com/office/drawing/2014/main" id="{5EEF9B71-7283-4C50-AF40-4C42338F61F6}"/>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957667" y="5359778"/>
              <a:ext cx="539895" cy="360000"/>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54181E05-6FC8-4FE7-96E3-22D4AE603C77}"/>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3596984" y="5359778"/>
              <a:ext cx="539895" cy="360000"/>
            </a:xfrm>
            <a:prstGeom prst="rect">
              <a:avLst/>
            </a:prstGeom>
          </p:spPr>
        </p:pic>
        <p:pic>
          <p:nvPicPr>
            <p:cNvPr id="34" name="Picture 33" descr="A picture containing logo&#10;&#10;Description automatically generated">
              <a:extLst>
                <a:ext uri="{FF2B5EF4-FFF2-40B4-BE49-F238E27FC236}">
                  <a16:creationId xmlns:a16="http://schemas.microsoft.com/office/drawing/2014/main" id="{1B7B7ABD-7FF4-416E-82E5-F7D825396BDF}"/>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400753" y="5853522"/>
              <a:ext cx="539895" cy="360000"/>
            </a:xfrm>
            <a:prstGeom prst="rect">
              <a:avLst/>
            </a:prstGeom>
          </p:spPr>
        </p:pic>
        <p:pic>
          <p:nvPicPr>
            <p:cNvPr id="36" name="Picture 35" descr="Shape, rectangle&#10;&#10;Description automatically generated">
              <a:extLst>
                <a:ext uri="{FF2B5EF4-FFF2-40B4-BE49-F238E27FC236}">
                  <a16:creationId xmlns:a16="http://schemas.microsoft.com/office/drawing/2014/main" id="{0E6B17BD-38E6-40E8-81B9-61656C20CEC1}"/>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040072" y="5853522"/>
              <a:ext cx="539895" cy="360000"/>
            </a:xfrm>
            <a:prstGeom prst="rect">
              <a:avLst/>
            </a:prstGeom>
          </p:spPr>
        </p:pic>
        <p:pic>
          <p:nvPicPr>
            <p:cNvPr id="38" name="Picture 37" descr="A picture containing logo&#10;&#10;Description automatically generated">
              <a:extLst>
                <a:ext uri="{FF2B5EF4-FFF2-40B4-BE49-F238E27FC236}">
                  <a16:creationId xmlns:a16="http://schemas.microsoft.com/office/drawing/2014/main" id="{AFBA9081-7D6A-4386-BE99-3B9915CAF347}"/>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2318710" y="5853522"/>
              <a:ext cx="539895" cy="360000"/>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EF4B1B9E-9C34-41AA-BA3F-19A5FC834B17}"/>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2958029" y="5853522"/>
              <a:ext cx="539714" cy="360000"/>
            </a:xfrm>
            <a:prstGeom prst="rect">
              <a:avLst/>
            </a:prstGeom>
          </p:spPr>
        </p:pic>
        <p:pic>
          <p:nvPicPr>
            <p:cNvPr id="42" name="Picture 41" descr="Logo&#10;&#10;Description automatically generated">
              <a:extLst>
                <a:ext uri="{FF2B5EF4-FFF2-40B4-BE49-F238E27FC236}">
                  <a16:creationId xmlns:a16="http://schemas.microsoft.com/office/drawing/2014/main" id="{DAFE8E6F-FDE1-40AB-A91E-75B4752808CF}"/>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679391" y="5853522"/>
              <a:ext cx="539895" cy="360000"/>
            </a:xfrm>
            <a:prstGeom prst="rect">
              <a:avLst/>
            </a:prstGeom>
          </p:spPr>
        </p:pic>
        <p:pic>
          <p:nvPicPr>
            <p:cNvPr id="44" name="Picture 43" descr="Background pattern&#10;&#10;Description automatically generated">
              <a:extLst>
                <a:ext uri="{FF2B5EF4-FFF2-40B4-BE49-F238E27FC236}">
                  <a16:creationId xmlns:a16="http://schemas.microsoft.com/office/drawing/2014/main" id="{6DC76842-022A-455A-913E-9A58E2CB996D}"/>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3597165" y="5853522"/>
              <a:ext cx="539714" cy="360000"/>
            </a:xfrm>
            <a:prstGeom prst="rect">
              <a:avLst/>
            </a:prstGeom>
          </p:spPr>
        </p:pic>
      </p:grpSp>
      <p:pic>
        <p:nvPicPr>
          <p:cNvPr id="47" name="Picture 46" descr="A blue background with yellow stars&#10;&#10;Description automatically generated with low confidence">
            <a:extLst>
              <a:ext uri="{FF2B5EF4-FFF2-40B4-BE49-F238E27FC236}">
                <a16:creationId xmlns:a16="http://schemas.microsoft.com/office/drawing/2014/main" id="{5B2C4CE0-B863-4444-AEEB-8AA58C194D91}"/>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442100" y="6339528"/>
            <a:ext cx="543816" cy="360000"/>
          </a:xfrm>
          <a:prstGeom prst="rect">
            <a:avLst/>
          </a:prstGeom>
        </p:spPr>
      </p:pic>
    </p:spTree>
    <p:extLst>
      <p:ext uri="{BB962C8B-B14F-4D97-AF65-F5344CB8AC3E}">
        <p14:creationId xmlns:p14="http://schemas.microsoft.com/office/powerpoint/2010/main" val="360615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91"/>
            <a:ext cx="2743200" cy="365125"/>
          </a:xfrm>
        </p:spPr>
        <p:txBody>
          <a:bodyPr/>
          <a:lstStyle>
            <a:lvl1pPr>
              <a:defRPr>
                <a:solidFill>
                  <a:srgbClr val="334186"/>
                </a:solidFill>
              </a:defRPr>
            </a:lvl1pPr>
          </a:lstStyle>
          <a:p>
            <a:fld id="{3A3A6714-3D1F-4857-9904-D935B84167FA}" type="slidenum">
              <a:rPr lang="en-GB" smtClean="0"/>
              <a:pPr/>
              <a:t>‹#›</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0544" y="83790"/>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8" y="-272186"/>
            <a:ext cx="7961747" cy="1325563"/>
          </a:xfrm>
        </p:spPr>
        <p:txBody>
          <a:bodyPr>
            <a:normAutofit/>
          </a:bodyPr>
          <a:lstStyle>
            <a:lvl1pPr algn="ctr">
              <a:defRPr sz="2625" b="1">
                <a:solidFill>
                  <a:srgbClr val="334186"/>
                </a:solidFill>
              </a:defRPr>
            </a:lvl1pPr>
          </a:lstStyle>
          <a:p>
            <a:r>
              <a:rPr lang="en-US"/>
              <a:t>Click to edit Master title style</a:t>
            </a:r>
            <a:endParaRPr lang="en-GB"/>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24941"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30832"/>
          </a:xfrm>
          <a:prstGeom prst="rect">
            <a:avLst/>
          </a:prstGeom>
          <a:noFill/>
        </p:spPr>
        <p:txBody>
          <a:bodyPr wrap="square" rtlCol="0">
            <a:spAutoFit/>
          </a:bodyPr>
          <a:lstStyle/>
          <a:p>
            <a:r>
              <a:rPr lang="en-GB" sz="450">
                <a:solidFill>
                  <a:srgbClr val="0055A5"/>
                </a:solidFill>
                <a:latin typeface="Arial Rounded MT Bold" panose="020F0704030504030204" pitchFamily="34" charset="0"/>
              </a:rPr>
              <a:t>Funded by the European Union</a:t>
            </a:r>
          </a:p>
        </p:txBody>
      </p:sp>
    </p:spTree>
    <p:extLst>
      <p:ext uri="{BB962C8B-B14F-4D97-AF65-F5344CB8AC3E}">
        <p14:creationId xmlns:p14="http://schemas.microsoft.com/office/powerpoint/2010/main" val="19417568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1354764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9113801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813877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olo e foto">
    <p:spTree>
      <p:nvGrpSpPr>
        <p:cNvPr id="1" name=""/>
        <p:cNvGrpSpPr/>
        <p:nvPr/>
      </p:nvGrpSpPr>
      <p:grpSpPr>
        <a:xfrm>
          <a:off x="0" y="0"/>
          <a:ext cx="0" cy="0"/>
          <a:chOff x="0" y="0"/>
          <a:chExt cx="0" cy="0"/>
        </a:xfrm>
      </p:grpSpPr>
      <p:sp>
        <p:nvSpPr>
          <p:cNvPr id="21" name="Avocado e lime"/>
          <p:cNvSpPr>
            <a:spLocks noGrp="1"/>
          </p:cNvSpPr>
          <p:nvPr>
            <p:ph type="pic" idx="21"/>
          </p:nvPr>
        </p:nvSpPr>
        <p:spPr>
          <a:xfrm>
            <a:off x="-577850" y="-647700"/>
            <a:ext cx="13373100" cy="8009467"/>
          </a:xfrm>
          <a:prstGeom prst="rect">
            <a:avLst/>
          </a:prstGeom>
        </p:spPr>
        <p:txBody>
          <a:bodyPr lIns="91439" tIns="45719" rIns="91439" bIns="45719" numCol="1" spcCol="38100">
            <a:noAutofit/>
          </a:bodyPr>
          <a:lstStyle/>
          <a:p>
            <a:endParaRPr/>
          </a:p>
        </p:txBody>
      </p:sp>
      <p:sp>
        <p:nvSpPr>
          <p:cNvPr id="22" name="Titolo presentazion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Titolo presentazione</a:t>
            </a:r>
          </a:p>
        </p:txBody>
      </p:sp>
      <p:sp>
        <p:nvSpPr>
          <p:cNvPr id="23" name="Corpo livello uno…"/>
          <p:cNvSpPr txBox="1">
            <a:spLocks noGrp="1"/>
          </p:cNvSpPr>
          <p:nvPr>
            <p:ph type="body" sz="quarter" idx="1" hasCustomPrompt="1"/>
          </p:nvPr>
        </p:nvSpPr>
        <p:spPr>
          <a:xfrm>
            <a:off x="603845" y="553069"/>
            <a:ext cx="10984311" cy="318490"/>
          </a:xfrm>
          <a:prstGeom prst="rect">
            <a:avLst/>
          </a:prstGeom>
        </p:spPr>
        <p:txBody>
          <a:bodyPr lIns="45718" tIns="45718" rIns="45718" bIns="45718" numCol="1" spcCol="38100"/>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Autore e data</a:t>
            </a:r>
          </a:p>
          <a:p>
            <a:pPr lvl="1"/>
            <a:endParaRPr/>
          </a:p>
          <a:p>
            <a:pPr lvl="2"/>
            <a:endParaRPr/>
          </a:p>
          <a:p>
            <a:pPr lvl="3"/>
            <a:endParaRPr/>
          </a:p>
          <a:p>
            <a:pPr lvl="4"/>
            <a:endParaRPr/>
          </a:p>
        </p:txBody>
      </p:sp>
      <p:sp>
        <p:nvSpPr>
          <p:cNvPr id="24" name="Corpo livello uno…"/>
          <p:cNvSpPr txBox="1">
            <a:spLocks noGrp="1"/>
          </p:cNvSpPr>
          <p:nvPr>
            <p:ph type="body" sz="quarter" idx="22" hasCustomPrompt="1"/>
          </p:nvPr>
        </p:nvSpPr>
        <p:spPr>
          <a:xfrm>
            <a:off x="603250" y="5804955"/>
            <a:ext cx="10985500" cy="558477"/>
          </a:xfrm>
          <a:prstGeom prst="rect">
            <a:avLst/>
          </a:prstGeom>
        </p:spPr>
        <p:txBody>
          <a:bodyPr numCol="1" spcCol="38100"/>
          <a:lstStyle>
            <a:lvl1pPr marL="0" indent="0" defTabSz="412750">
              <a:lnSpc>
                <a:spcPct val="100000"/>
              </a:lnSpc>
              <a:spcBef>
                <a:spcPts val="0"/>
              </a:spcBef>
              <a:buSzTx/>
              <a:buNone/>
              <a:defRPr sz="2750" b="1"/>
            </a:lvl1pPr>
          </a:lstStyle>
          <a:p>
            <a:r>
              <a:t>Sottotitolo presentazione</a:t>
            </a:r>
          </a:p>
        </p:txBody>
      </p:sp>
      <p:sp>
        <p:nvSpPr>
          <p:cNvPr id="25"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027054088"/>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4808116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7744312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4396913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20869761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35966744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a:t>
            </a:fld>
            <a:endParaRPr lang="en-GB"/>
          </a:p>
        </p:txBody>
      </p:sp>
    </p:spTree>
    <p:extLst>
      <p:ext uri="{BB962C8B-B14F-4D97-AF65-F5344CB8AC3E}">
        <p14:creationId xmlns:p14="http://schemas.microsoft.com/office/powerpoint/2010/main" val="19882219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2787FE-8CBB-6248-9619-3941DE55C1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18249"/>
            <a:ext cx="2111379" cy="539751"/>
          </a:xfrm>
          <a:prstGeom prst="rect">
            <a:avLst/>
          </a:prstGeom>
        </p:spPr>
      </p:pic>
      <p:pic>
        <p:nvPicPr>
          <p:cNvPr id="8" name="Picture 2" descr="Image result for clf logo lase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229473" y="136341"/>
            <a:ext cx="770021" cy="7528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827314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586" t="3604" b="18163"/>
          <a:stretch/>
        </p:blipFill>
        <p:spPr>
          <a:xfrm>
            <a:off x="0" y="-294639"/>
            <a:ext cx="12192000" cy="7152640"/>
          </a:xfrm>
          <a:prstGeom prst="rect">
            <a:avLst/>
          </a:prstGeom>
        </p:spPr>
      </p:pic>
    </p:spTree>
    <p:extLst>
      <p:ext uri="{BB962C8B-B14F-4D97-AF65-F5344CB8AC3E}">
        <p14:creationId xmlns:p14="http://schemas.microsoft.com/office/powerpoint/2010/main" val="32092087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42" name="Titolo"/>
          <p:cNvSpPr txBox="1">
            <a:spLocks noGrp="1"/>
          </p:cNvSpPr>
          <p:nvPr>
            <p:ph type="title" hasCustomPrompt="1"/>
          </p:nvPr>
        </p:nvSpPr>
        <p:spPr>
          <a:xfrm>
            <a:off x="603250" y="539750"/>
            <a:ext cx="10985500" cy="716582"/>
          </a:xfrm>
          <a:prstGeom prst="rect">
            <a:avLst/>
          </a:prstGeom>
        </p:spPr>
        <p:txBody>
          <a:bodyPr/>
          <a:lstStyle/>
          <a:p>
            <a:r>
              <a:t>Titolo</a:t>
            </a:r>
          </a:p>
        </p:txBody>
      </p:sp>
      <p:sp>
        <p:nvSpPr>
          <p:cNvPr id="43" name="Corpo livello uno…"/>
          <p:cNvSpPr txBox="1">
            <a:spLocks noGrp="1"/>
          </p:cNvSpPr>
          <p:nvPr>
            <p:ph type="body" sz="quarter" idx="1" hasCustomPrompt="1"/>
          </p:nvPr>
        </p:nvSpPr>
        <p:spPr>
          <a:xfrm>
            <a:off x="603250" y="1186481"/>
            <a:ext cx="10985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Sottotitolo diapositiva</a:t>
            </a:r>
          </a:p>
          <a:p>
            <a:pPr lvl="1"/>
            <a:endParaRPr/>
          </a:p>
          <a:p>
            <a:pPr lvl="2"/>
            <a:endParaRPr/>
          </a:p>
          <a:p>
            <a:pPr lvl="3"/>
            <a:endParaRPr/>
          </a:p>
          <a:p>
            <a:pPr lvl="4"/>
            <a:endParaRPr/>
          </a:p>
        </p:txBody>
      </p:sp>
      <p:sp>
        <p:nvSpPr>
          <p:cNvPr id="44" name="Corpo livello uno…"/>
          <p:cNvSpPr txBox="1">
            <a:spLocks noGrp="1"/>
          </p:cNvSpPr>
          <p:nvPr>
            <p:ph type="body" idx="21" hasCustomPrompt="1"/>
          </p:nvPr>
        </p:nvSpPr>
        <p:spPr>
          <a:prstGeom prst="rect">
            <a:avLst/>
          </a:prstGeom>
        </p:spPr>
        <p:txBody>
          <a:bodyPr numCol="1" spcCol="38100"/>
          <a:lstStyle/>
          <a:p>
            <a:r>
              <a:t>Testo elenco puntato diapositiva</a:t>
            </a:r>
          </a:p>
        </p:txBody>
      </p:sp>
      <p:sp>
        <p:nvSpPr>
          <p:cNvPr id="45"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53910069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olo e foto 2">
    <p:spTree>
      <p:nvGrpSpPr>
        <p:cNvPr id="1" name=""/>
        <p:cNvGrpSpPr/>
        <p:nvPr/>
      </p:nvGrpSpPr>
      <p:grpSpPr>
        <a:xfrm>
          <a:off x="0" y="0"/>
          <a:ext cx="0" cy="0"/>
          <a:chOff x="0" y="0"/>
          <a:chExt cx="0" cy="0"/>
        </a:xfrm>
      </p:grpSpPr>
      <p:sp>
        <p:nvSpPr>
          <p:cNvPr id="32" name="Ciotola con frittelle al salmone, insalata e hummus"/>
          <p:cNvSpPr>
            <a:spLocks noGrp="1"/>
          </p:cNvSpPr>
          <p:nvPr>
            <p:ph type="pic" idx="21"/>
          </p:nvPr>
        </p:nvSpPr>
        <p:spPr>
          <a:xfrm>
            <a:off x="5486400" y="-101600"/>
            <a:ext cx="6072419" cy="7067550"/>
          </a:xfrm>
          <a:prstGeom prst="rect">
            <a:avLst/>
          </a:prstGeom>
        </p:spPr>
        <p:txBody>
          <a:bodyPr lIns="91439" tIns="45719" rIns="91439" bIns="45719" numCol="1" spcCol="38100">
            <a:noAutofit/>
          </a:bodyPr>
          <a:lstStyle/>
          <a:p>
            <a:endParaRPr/>
          </a:p>
        </p:txBody>
      </p:sp>
      <p:sp>
        <p:nvSpPr>
          <p:cNvPr id="33" name="Titolo"/>
          <p:cNvSpPr txBox="1">
            <a:spLocks noGrp="1"/>
          </p:cNvSpPr>
          <p:nvPr>
            <p:ph type="title" hasCustomPrompt="1"/>
          </p:nvPr>
        </p:nvSpPr>
        <p:spPr>
          <a:xfrm>
            <a:off x="603250" y="635000"/>
            <a:ext cx="4889500" cy="2941137"/>
          </a:xfrm>
          <a:prstGeom prst="rect">
            <a:avLst/>
          </a:prstGeom>
        </p:spPr>
        <p:txBody>
          <a:bodyPr anchor="b"/>
          <a:lstStyle/>
          <a:p>
            <a:r>
              <a:t>Titolo</a:t>
            </a:r>
          </a:p>
        </p:txBody>
      </p:sp>
      <p:sp>
        <p:nvSpPr>
          <p:cNvPr id="34" name="Corpo livello uno…"/>
          <p:cNvSpPr txBox="1">
            <a:spLocks noGrp="1"/>
          </p:cNvSpPr>
          <p:nvPr>
            <p:ph type="body" sz="quarter" idx="1" hasCustomPrompt="1"/>
          </p:nvPr>
        </p:nvSpPr>
        <p:spPr>
          <a:xfrm>
            <a:off x="603250" y="3530288"/>
            <a:ext cx="4889500" cy="2692712"/>
          </a:xfrm>
          <a:prstGeom prst="rect">
            <a:avLst/>
          </a:prstGeom>
        </p:spPr>
        <p:txBody>
          <a:bodyPr numCol="1" spcCol="38100"/>
          <a:lstStyle>
            <a:lvl1pPr marL="0" indent="0" defTabSz="412750">
              <a:lnSpc>
                <a:spcPct val="100000"/>
              </a:lnSpc>
              <a:spcBef>
                <a:spcPts val="0"/>
              </a:spcBef>
              <a:buSzTx/>
              <a:buNone/>
              <a:defRPr sz="2750" b="1"/>
            </a:lvl1pPr>
            <a:lvl2pPr marL="0" indent="0" defTabSz="412750">
              <a:lnSpc>
                <a:spcPct val="100000"/>
              </a:lnSpc>
              <a:spcBef>
                <a:spcPts val="0"/>
              </a:spcBef>
              <a:buSzTx/>
              <a:buNone/>
              <a:defRPr sz="2750" b="1"/>
            </a:lvl2pPr>
            <a:lvl3pPr marL="0" indent="0" defTabSz="412750">
              <a:lnSpc>
                <a:spcPct val="100000"/>
              </a:lnSpc>
              <a:spcBef>
                <a:spcPts val="0"/>
              </a:spcBef>
              <a:buSzTx/>
              <a:buNone/>
              <a:defRPr sz="2750" b="1"/>
            </a:lvl3pPr>
            <a:lvl4pPr marL="0" indent="0" defTabSz="412750">
              <a:lnSpc>
                <a:spcPct val="100000"/>
              </a:lnSpc>
              <a:spcBef>
                <a:spcPts val="0"/>
              </a:spcBef>
              <a:buSzTx/>
              <a:buNone/>
              <a:defRPr sz="2750" b="1"/>
            </a:lvl4pPr>
            <a:lvl5pPr marL="0" indent="0" defTabSz="412750">
              <a:lnSpc>
                <a:spcPct val="100000"/>
              </a:lnSpc>
              <a:spcBef>
                <a:spcPts val="0"/>
              </a:spcBef>
              <a:buSzTx/>
              <a:buNone/>
              <a:defRPr sz="2750" b="1"/>
            </a:lvl5pPr>
          </a:lstStyle>
          <a:p>
            <a:r>
              <a:t>Sottotitolo diapositiva</a:t>
            </a:r>
          </a:p>
          <a:p>
            <a:pPr lvl="1"/>
            <a:endParaRPr/>
          </a:p>
          <a:p>
            <a:pPr lvl="2"/>
            <a:endParaRPr/>
          </a:p>
          <a:p>
            <a:pPr lvl="3"/>
            <a:endParaRPr/>
          </a:p>
          <a:p>
            <a:pPr lvl="4"/>
            <a:endParaRPr/>
          </a:p>
        </p:txBody>
      </p:sp>
      <p:sp>
        <p:nvSpPr>
          <p:cNvPr id="35" name="Numero diapositiva"/>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08706792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52" name="Corpo livello uno…"/>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53"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74759479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0" name="Corpo livello uno…"/>
          <p:cNvSpPr txBox="1">
            <a:spLocks noGrp="1"/>
          </p:cNvSpPr>
          <p:nvPr>
            <p:ph type="body" sz="quarter" idx="1" hasCustomPrompt="1"/>
          </p:nvPr>
        </p:nvSpPr>
        <p:spPr>
          <a:xfrm>
            <a:off x="603250" y="1186481"/>
            <a:ext cx="4889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Sottotitolo diapositiva</a:t>
            </a:r>
          </a:p>
          <a:p>
            <a:pPr lvl="1"/>
            <a:endParaRPr/>
          </a:p>
          <a:p>
            <a:pPr lvl="2"/>
            <a:endParaRPr/>
          </a:p>
          <a:p>
            <a:pPr lvl="3"/>
            <a:endParaRPr/>
          </a:p>
          <a:p>
            <a:pPr lvl="4"/>
            <a:endParaRPr/>
          </a:p>
        </p:txBody>
      </p:sp>
      <p:sp>
        <p:nvSpPr>
          <p:cNvPr id="61" name="Corpo livello uno…"/>
          <p:cNvSpPr txBox="1">
            <a:spLocks noGrp="1"/>
          </p:cNvSpPr>
          <p:nvPr>
            <p:ph type="body" sz="half" idx="21" hasCustomPrompt="1"/>
          </p:nvPr>
        </p:nvSpPr>
        <p:spPr>
          <a:xfrm>
            <a:off x="603250" y="2124252"/>
            <a:ext cx="4889500" cy="4128316"/>
          </a:xfrm>
          <a:prstGeom prst="rect">
            <a:avLst/>
          </a:prstGeom>
        </p:spPr>
        <p:txBody>
          <a:bodyPr numCol="1" spcCol="38100"/>
          <a:lstStyle/>
          <a:p>
            <a:r>
              <a:t>Testo elenco puntato diapositiva</a:t>
            </a:r>
          </a:p>
        </p:txBody>
      </p:sp>
      <p:sp>
        <p:nvSpPr>
          <p:cNvPr id="62" name="Pappardelle con burro al prezzemolo, nocciole tostate e scaglie di parmigiano"/>
          <p:cNvSpPr>
            <a:spLocks noGrp="1"/>
          </p:cNvSpPr>
          <p:nvPr>
            <p:ph type="pic" idx="22"/>
          </p:nvPr>
        </p:nvSpPr>
        <p:spPr>
          <a:xfrm>
            <a:off x="6096000" y="-203633"/>
            <a:ext cx="5458437" cy="7277917"/>
          </a:xfrm>
          <a:prstGeom prst="rect">
            <a:avLst/>
          </a:prstGeom>
        </p:spPr>
        <p:txBody>
          <a:bodyPr lIns="91439" tIns="45719" rIns="91439" bIns="45719" numCol="1" spcCol="38100">
            <a:noAutofit/>
          </a:bodyPr>
          <a:lstStyle/>
          <a:p>
            <a:endParaRPr/>
          </a:p>
        </p:txBody>
      </p:sp>
      <p:sp>
        <p:nvSpPr>
          <p:cNvPr id="63" name="Titolo"/>
          <p:cNvSpPr txBox="1">
            <a:spLocks noGrp="1"/>
          </p:cNvSpPr>
          <p:nvPr>
            <p:ph type="title" hasCustomPrompt="1"/>
          </p:nvPr>
        </p:nvSpPr>
        <p:spPr>
          <a:xfrm>
            <a:off x="603250" y="539750"/>
            <a:ext cx="4889500" cy="717550"/>
          </a:xfrm>
          <a:prstGeom prst="rect">
            <a:avLst/>
          </a:prstGeom>
        </p:spPr>
        <p:txBody>
          <a:bodyPr/>
          <a:lstStyle/>
          <a:p>
            <a:r>
              <a:t>Titolo</a:t>
            </a:r>
          </a:p>
        </p:txBody>
      </p:sp>
      <p:sp>
        <p:nvSpPr>
          <p:cNvPr id="64" name="Numero diapositiva"/>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884671464"/>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6"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image" Target="../media/image23.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22.png"/><Relationship Id="rId2" Type="http://schemas.openxmlformats.org/officeDocument/2006/relationships/slideLayout" Target="../slideLayouts/slideLayout32.xml"/><Relationship Id="rId16" Type="http://schemas.openxmlformats.org/officeDocument/2006/relationships/image" Target="../media/image21.jp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20.jp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heme" Target="../theme/theme6.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53233-28A5-4BE6-9ECF-91943AB1B905}" type="datetimeFigureOut">
              <a:rPr lang="en-US" smtClean="0"/>
              <a:t>9/27/25</a:t>
            </a:fld>
            <a:endParaRPr lang="en-US" dirty="0"/>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CE81E3-3265-45EE-A2C3-C9AF2D303D91}" type="slidenum">
              <a:rPr lang="en-US" smtClean="0"/>
              <a:t>‹#›</a:t>
            </a:fld>
            <a:endParaRPr lang="en-US" dirty="0"/>
          </a:p>
        </p:txBody>
      </p:sp>
    </p:spTree>
    <p:extLst>
      <p:ext uri="{BB962C8B-B14F-4D97-AF65-F5344CB8AC3E}">
        <p14:creationId xmlns:p14="http://schemas.microsoft.com/office/powerpoint/2010/main" val="2657000301"/>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Helvetica Neue Light"/>
          <a:ea typeface="Helvetica Neue Light"/>
          <a:cs typeface="Helvetica Neue Light"/>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elvetica Neue Light"/>
          <a:ea typeface="Helvetica Neue Light"/>
          <a:cs typeface="Helvetica Neue Light"/>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 Neue Light"/>
          <a:ea typeface="Helvetica Neue Light"/>
          <a:cs typeface="Helvetica Neue Light"/>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Neue Light"/>
          <a:ea typeface="Helvetica Neue Light"/>
          <a:cs typeface="Helvetica Neue Light"/>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Neue Light"/>
          <a:ea typeface="Helvetica Neue Light"/>
          <a:cs typeface="Helvetica Neue Light"/>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Corpo livello uno…"/>
          <p:cNvSpPr txBox="1">
            <a:spLocks noGrp="1"/>
          </p:cNvSpPr>
          <p:nvPr>
            <p:ph type="body" idx="1" hasCustomPrompt="1"/>
          </p:nvPr>
        </p:nvSpPr>
        <p:spPr>
          <a:xfrm>
            <a:off x="603250" y="2124252"/>
            <a:ext cx="10985500" cy="4128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numCol="2" spcCol="1098550">
            <a:normAutofit/>
          </a:bodyPr>
          <a:lstStyle/>
          <a:p>
            <a:r>
              <a:t>Testo elenco puntato diapositiva</a:t>
            </a:r>
          </a:p>
          <a:p>
            <a:pPr lvl="1"/>
            <a:endParaRPr/>
          </a:p>
          <a:p>
            <a:pPr lvl="2"/>
            <a:endParaRPr/>
          </a:p>
          <a:p>
            <a:pPr lvl="3"/>
            <a:endParaRPr/>
          </a:p>
          <a:p>
            <a:pPr lvl="4"/>
            <a:endParaRPr/>
          </a:p>
        </p:txBody>
      </p:sp>
      <p:sp>
        <p:nvSpPr>
          <p:cNvPr id="3" name="Numero diapositiva"/>
          <p:cNvSpPr txBox="1">
            <a:spLocks noGrp="1"/>
          </p:cNvSpPr>
          <p:nvPr>
            <p:ph type="sldNum" sz="quarter" idx="2"/>
          </p:nvPr>
        </p:nvSpPr>
        <p:spPr>
          <a:xfrm>
            <a:off x="6000750"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rPr/>
              <a:t>‹#›</a:t>
            </a:fld>
            <a:endParaRPr dirty="0"/>
          </a:p>
        </p:txBody>
      </p:sp>
      <p:sp>
        <p:nvSpPr>
          <p:cNvPr id="4" name="Titolo Testo"/>
          <p:cNvSpPr txBox="1">
            <a:spLocks noGrp="1"/>
          </p:cNvSpPr>
          <p:nvPr>
            <p:ph type="title"/>
          </p:nvPr>
        </p:nvSpPr>
        <p:spPr>
          <a:xfrm>
            <a:off x="1826683" y="1371600"/>
            <a:ext cx="9753601" cy="752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Titolo Testo</a:t>
            </a:r>
          </a:p>
        </p:txBody>
      </p:sp>
    </p:spTree>
    <p:extLst>
      <p:ext uri="{BB962C8B-B14F-4D97-AF65-F5344CB8AC3E}">
        <p14:creationId xmlns:p14="http://schemas.microsoft.com/office/powerpoint/2010/main" val="863498170"/>
      </p:ext>
    </p:extLst>
  </p:cSld>
  <p:clrMap bg1="lt1" tx1="dk1" bg2="lt2" tx2="dk2" accent1="accent1" accent2="accent2" accent3="accent3" accent4="accent4" accent5="accent5" accent6="accent6" hlink="hlink" folHlink="folHlink"/>
  <p:sldLayoutIdLst>
    <p:sldLayoutId id="2147484435" r:id="rId1"/>
    <p:sldLayoutId id="2147484436" r:id="rId2"/>
    <p:sldLayoutId id="2147484437" r:id="rId3"/>
    <p:sldLayoutId id="2147484439" r:id="rId4"/>
    <p:sldLayoutId id="2147484440" r:id="rId5"/>
    <p:sldLayoutId id="2147484441" r:id="rId6"/>
    <p:sldLayoutId id="2147484442" r:id="rId7"/>
    <p:sldLayoutId id="2147484443" r:id="rId8"/>
    <p:sldLayoutId id="2147484444" r:id="rId9"/>
    <p:sldLayoutId id="2147484445" r:id="rId10"/>
    <p:sldLayoutId id="2147484446" r:id="rId11"/>
    <p:sldLayoutId id="2147484447" r:id="rId12"/>
    <p:sldLayoutId id="2147484448" r:id="rId13"/>
    <p:sldLayoutId id="2147484449" r:id="rId14"/>
    <p:sldLayoutId id="2147484450" r:id="rId15"/>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1pPr>
      <a:lvl2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2pPr>
      <a:lvl3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3pPr>
      <a:lvl4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4pPr>
      <a:lvl5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5pPr>
      <a:lvl6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6pPr>
      <a:lvl7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7pPr>
      <a:lvl8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8pPr>
      <a:lvl9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dirty="0"/>
              <a:t>R. </a:t>
            </a:r>
            <a:r>
              <a:rPr lang="en-GB" dirty="0" err="1"/>
              <a:t>Assmann</a:t>
            </a:r>
            <a:r>
              <a:rPr lang="en-GB" dirty="0"/>
              <a:t> - EuAPS </a:t>
            </a:r>
            <a:r>
              <a:rPr lang="en-GB" dirty="0" err="1"/>
              <a:t>Kickoff</a:t>
            </a:r>
            <a:r>
              <a:rPr lang="en-GB" dirty="0"/>
              <a:t> - 28 Feb 2023</a:t>
            </a:r>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A3A6714-3D1F-4857-9904-D935B84167FA}" type="slidenum">
              <a:rPr lang="en-GB" smtClean="0"/>
              <a:t>‹#›</a:t>
            </a:fld>
            <a:endParaRPr lang="en-GB"/>
          </a:p>
        </p:txBody>
      </p:sp>
    </p:spTree>
    <p:extLst>
      <p:ext uri="{BB962C8B-B14F-4D97-AF65-F5344CB8AC3E}">
        <p14:creationId xmlns:p14="http://schemas.microsoft.com/office/powerpoint/2010/main" val="3947334653"/>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38A3F9A-B0DF-455D-9D22-F973C5829AD4}"/>
              </a:ext>
            </a:extLst>
          </p:cNvPr>
          <p:cNvPicPr>
            <a:picLocks noChangeAspect="1"/>
          </p:cNvPicPr>
          <p:nvPr userDrawn="1"/>
        </p:nvPicPr>
        <p:blipFill>
          <a:blip r:embed="rId15"/>
          <a:stretch>
            <a:fillRect/>
          </a:stretch>
        </p:blipFill>
        <p:spPr>
          <a:xfrm>
            <a:off x="0" y="6352350"/>
            <a:ext cx="12192000" cy="520700"/>
          </a:xfrm>
          <a:prstGeom prst="rect">
            <a:avLst/>
          </a:prstGeom>
        </p:spPr>
      </p:pic>
      <p:pic>
        <p:nvPicPr>
          <p:cNvPr id="7" name="Immagine 21">
            <a:extLst>
              <a:ext uri="{FF2B5EF4-FFF2-40B4-BE49-F238E27FC236}">
                <a16:creationId xmlns:a16="http://schemas.microsoft.com/office/drawing/2014/main" id="{05C8ED0B-EDF3-4C3A-92D1-A4F9DD64EA11}"/>
              </a:ext>
            </a:extLst>
          </p:cNvPr>
          <p:cNvPicPr>
            <a:picLocks noChangeAspect="1"/>
          </p:cNvPicPr>
          <p:nvPr userDrawn="1"/>
        </p:nvPicPr>
        <p:blipFill>
          <a:blip r:embed="rId16"/>
          <a:stretch>
            <a:fillRect/>
          </a:stretch>
        </p:blipFill>
        <p:spPr>
          <a:xfrm>
            <a:off x="0" y="-25841"/>
            <a:ext cx="12192000" cy="1219200"/>
          </a:xfrm>
          <a:prstGeom prst="rect">
            <a:avLst/>
          </a:prstGeom>
        </p:spPr>
      </p:pic>
      <p:sp>
        <p:nvSpPr>
          <p:cNvPr id="2" name="Title Placeholder 1">
            <a:extLst>
              <a:ext uri="{FF2B5EF4-FFF2-40B4-BE49-F238E27FC236}">
                <a16:creationId xmlns:a16="http://schemas.microsoft.com/office/drawing/2014/main" id="{C15A10E0-2D6B-4598-95E9-DAF7E2001CCC}"/>
              </a:ext>
            </a:extLst>
          </p:cNvPr>
          <p:cNvSpPr>
            <a:spLocks noGrp="1"/>
          </p:cNvSpPr>
          <p:nvPr>
            <p:ph type="title"/>
          </p:nvPr>
        </p:nvSpPr>
        <p:spPr>
          <a:xfrm>
            <a:off x="838200" y="1335636"/>
            <a:ext cx="10515600" cy="780114"/>
          </a:xfrm>
          <a:prstGeom prst="rect">
            <a:avLst/>
          </a:prstGeom>
        </p:spPr>
        <p:txBody>
          <a:bodyPr vert="horz" lIns="91440" tIns="45720" rIns="91440" bIns="45720" rtlCol="0" anchor="t">
            <a:normAutofit/>
          </a:bodyPr>
          <a:lstStyle/>
          <a:p>
            <a:r>
              <a:rPr lang="it-IT"/>
              <a:t>Fare clic per modificare lo stile del titolo dello schema</a:t>
            </a:r>
            <a:endParaRPr lang="it-IT" dirty="0"/>
          </a:p>
        </p:txBody>
      </p:sp>
      <p:sp>
        <p:nvSpPr>
          <p:cNvPr id="3" name="Text Placeholder 2">
            <a:extLst>
              <a:ext uri="{FF2B5EF4-FFF2-40B4-BE49-F238E27FC236}">
                <a16:creationId xmlns:a16="http://schemas.microsoft.com/office/drawing/2014/main" id="{5AD6820F-9E8E-47CA-AD4E-6E99B9E0B8A8}"/>
              </a:ext>
            </a:extLst>
          </p:cNvPr>
          <p:cNvSpPr>
            <a:spLocks noGrp="1"/>
          </p:cNvSpPr>
          <p:nvPr>
            <p:ph type="body" idx="1"/>
          </p:nvPr>
        </p:nvSpPr>
        <p:spPr>
          <a:xfrm>
            <a:off x="838200" y="2291137"/>
            <a:ext cx="10515600" cy="3885826"/>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Date Placeholder 3">
            <a:extLst>
              <a:ext uri="{FF2B5EF4-FFF2-40B4-BE49-F238E27FC236}">
                <a16:creationId xmlns:a16="http://schemas.microsoft.com/office/drawing/2014/main" id="{65169399-BC99-4040-8272-2E03FED919DC}"/>
              </a:ext>
            </a:extLst>
          </p:cNvPr>
          <p:cNvSpPr>
            <a:spLocks noGrp="1"/>
          </p:cNvSpPr>
          <p:nvPr>
            <p:ph type="dt" sz="half" idx="2"/>
          </p:nvPr>
        </p:nvSpPr>
        <p:spPr>
          <a:xfrm>
            <a:off x="838200" y="6430138"/>
            <a:ext cx="2743200" cy="365125"/>
          </a:xfrm>
          <a:prstGeom prst="rect">
            <a:avLst/>
          </a:prstGeom>
        </p:spPr>
        <p:txBody>
          <a:bodyPr vert="horz" lIns="91440" tIns="45720" rIns="91440" bIns="45720" rtlCol="0" anchor="ctr"/>
          <a:lstStyle>
            <a:lvl1pPr algn="l">
              <a:defRPr lang="it-IT" sz="1400" kern="1200" smtClean="0">
                <a:solidFill>
                  <a:schemeClr val="bg1">
                    <a:alpha val="50000"/>
                  </a:schemeClr>
                </a:solidFill>
                <a:latin typeface="Titillium" pitchFamily="2" charset="77"/>
                <a:ea typeface="+mn-ea"/>
                <a:cs typeface="+mn-cs"/>
              </a:defRPr>
            </a:lvl1pPr>
          </a:lstStyle>
          <a:p>
            <a:r>
              <a:rPr lang="it-IT" dirty="0"/>
              <a:t>Nome beneficiario</a:t>
            </a:r>
          </a:p>
        </p:txBody>
      </p:sp>
      <p:sp>
        <p:nvSpPr>
          <p:cNvPr id="5" name="Footer Placeholder 4">
            <a:extLst>
              <a:ext uri="{FF2B5EF4-FFF2-40B4-BE49-F238E27FC236}">
                <a16:creationId xmlns:a16="http://schemas.microsoft.com/office/drawing/2014/main" id="{4937EE08-80FA-4652-929B-0973683787A9}"/>
              </a:ext>
            </a:extLst>
          </p:cNvPr>
          <p:cNvSpPr>
            <a:spLocks noGrp="1"/>
          </p:cNvSpPr>
          <p:nvPr>
            <p:ph type="ftr" sz="quarter" idx="3"/>
          </p:nvPr>
        </p:nvSpPr>
        <p:spPr>
          <a:xfrm>
            <a:off x="8610600" y="6430138"/>
            <a:ext cx="2743200" cy="365125"/>
          </a:xfrm>
          <a:prstGeom prst="rect">
            <a:avLst/>
          </a:prstGeom>
        </p:spPr>
        <p:txBody>
          <a:bodyPr vert="horz" lIns="91440" tIns="45720" rIns="91440" bIns="45720" rtlCol="0" anchor="ctr"/>
          <a:lstStyle>
            <a:lvl1pPr algn="r">
              <a:defRPr lang="it-IT" sz="1400" kern="1200" smtClean="0">
                <a:solidFill>
                  <a:schemeClr val="bg1">
                    <a:alpha val="50000"/>
                  </a:schemeClr>
                </a:solidFill>
                <a:latin typeface="Titillium" pitchFamily="2" charset="77"/>
                <a:ea typeface="+mn-ea"/>
                <a:cs typeface="+mn-cs"/>
              </a:defRPr>
            </a:lvl1pPr>
          </a:lstStyle>
          <a:p>
            <a:r>
              <a:rPr lang="it-IT"/>
              <a:t>Missione 4 • Istruzione e Ricerca </a:t>
            </a:r>
            <a:endParaRPr lang="it-IT" dirty="0"/>
          </a:p>
        </p:txBody>
      </p:sp>
      <p:sp>
        <p:nvSpPr>
          <p:cNvPr id="6" name="Slide Number Placeholder 5">
            <a:extLst>
              <a:ext uri="{FF2B5EF4-FFF2-40B4-BE49-F238E27FC236}">
                <a16:creationId xmlns:a16="http://schemas.microsoft.com/office/drawing/2014/main" id="{C90B07AC-22DD-4854-AF1C-98DD868E264E}"/>
              </a:ext>
            </a:extLst>
          </p:cNvPr>
          <p:cNvSpPr>
            <a:spLocks noGrp="1"/>
          </p:cNvSpPr>
          <p:nvPr>
            <p:ph type="sldNum" sz="quarter" idx="4"/>
          </p:nvPr>
        </p:nvSpPr>
        <p:spPr>
          <a:xfrm>
            <a:off x="4724400" y="6430138"/>
            <a:ext cx="2743200" cy="365125"/>
          </a:xfrm>
          <a:prstGeom prst="rect">
            <a:avLst/>
          </a:prstGeom>
        </p:spPr>
        <p:txBody>
          <a:bodyPr vert="horz" lIns="91440" tIns="45720" rIns="91440" bIns="45720" rtlCol="0" anchor="ctr"/>
          <a:lstStyle>
            <a:lvl1pPr algn="ctr">
              <a:defRPr lang="it-IT" sz="1400" kern="1200" smtClean="0">
                <a:solidFill>
                  <a:schemeClr val="bg1">
                    <a:alpha val="50000"/>
                  </a:schemeClr>
                </a:solidFill>
                <a:latin typeface="Titillium" pitchFamily="2" charset="77"/>
                <a:ea typeface="+mn-ea"/>
                <a:cs typeface="+mn-cs"/>
              </a:defRPr>
            </a:lvl1pPr>
          </a:lstStyle>
          <a:p>
            <a:fld id="{9B13B172-409A-48BF-92CD-9E808051E234}" type="slidenum">
              <a:rPr lang="it-IT" smtClean="0"/>
              <a:pPr/>
              <a:t>‹#›</a:t>
            </a:fld>
            <a:endParaRPr lang="it-IT" dirty="0"/>
          </a:p>
        </p:txBody>
      </p:sp>
      <p:pic>
        <p:nvPicPr>
          <p:cNvPr id="10" name="Immagine 9">
            <a:extLst>
              <a:ext uri="{FF2B5EF4-FFF2-40B4-BE49-F238E27FC236}">
                <a16:creationId xmlns:a16="http://schemas.microsoft.com/office/drawing/2014/main" id="{D6E02D7F-D305-1A25-E550-CE108B0614D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943239" y="62737"/>
            <a:ext cx="1572931" cy="864899"/>
          </a:xfrm>
          <a:prstGeom prst="rect">
            <a:avLst/>
          </a:prstGeom>
        </p:spPr>
      </p:pic>
      <p:pic>
        <p:nvPicPr>
          <p:cNvPr id="11" name="Immagine 10">
            <a:extLst>
              <a:ext uri="{FF2B5EF4-FFF2-40B4-BE49-F238E27FC236}">
                <a16:creationId xmlns:a16="http://schemas.microsoft.com/office/drawing/2014/main" id="{B9AE9434-113A-1FB8-6529-223D44E88F96}"/>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917500" y="80372"/>
            <a:ext cx="1699078" cy="934263"/>
          </a:xfrm>
          <a:prstGeom prst="rect">
            <a:avLst/>
          </a:prstGeom>
        </p:spPr>
      </p:pic>
    </p:spTree>
    <p:extLst>
      <p:ext uri="{BB962C8B-B14F-4D97-AF65-F5344CB8AC3E}">
        <p14:creationId xmlns:p14="http://schemas.microsoft.com/office/powerpoint/2010/main" val="3123543222"/>
      </p:ext>
    </p:extLst>
  </p:cSld>
  <p:clrMap bg1="lt1" tx1="dk1" bg2="lt2" tx2="dk2" accent1="accent1" accent2="accent2" accent3="accent3" accent4="accent4" accent5="accent5" accent6="accent6" hlink="hlink" folHlink="folHlink"/>
  <p:sldLayoutIdLst>
    <p:sldLayoutId id="2147484681" r:id="rId1"/>
    <p:sldLayoutId id="2147484682" r:id="rId2"/>
    <p:sldLayoutId id="2147484683" r:id="rId3"/>
    <p:sldLayoutId id="2147484684" r:id="rId4"/>
    <p:sldLayoutId id="2147484685" r:id="rId5"/>
    <p:sldLayoutId id="2147484686" r:id="rId6"/>
    <p:sldLayoutId id="2147484687" r:id="rId7"/>
    <p:sldLayoutId id="2147484688" r:id="rId8"/>
    <p:sldLayoutId id="2147484689" r:id="rId9"/>
    <p:sldLayoutId id="2147484690" r:id="rId10"/>
    <p:sldLayoutId id="2147484691" r:id="rId11"/>
    <p:sldLayoutId id="2147484692" r:id="rId12"/>
    <p:sldLayoutId id="2147484693" r:id="rId13"/>
  </p:sldLayoutIdLst>
  <p:txStyles>
    <p:titleStyle>
      <a:lvl1pPr marL="0" algn="l" defTabSz="914400"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5C45F3-8D30-4E47-A23B-88EACEE32C39}" type="datetime1">
              <a:rPr lang="en-GB" smtClean="0"/>
              <a:t>27/09/2025</a:t>
            </a:fld>
            <a:endParaRPr lang="en-GB"/>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Insert author and occasion</a:t>
            </a:r>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A6714-3D1F-4857-9904-D935B84167FA}" type="slidenum">
              <a:rPr lang="en-GB" smtClean="0"/>
              <a:t>‹#›</a:t>
            </a:fld>
            <a:endParaRPr lang="en-GB"/>
          </a:p>
        </p:txBody>
      </p:sp>
    </p:spTree>
    <p:extLst>
      <p:ext uri="{BB962C8B-B14F-4D97-AF65-F5344CB8AC3E}">
        <p14:creationId xmlns:p14="http://schemas.microsoft.com/office/powerpoint/2010/main" val="1135007985"/>
      </p:ext>
    </p:extLst>
  </p:cSld>
  <p:clrMap bg1="lt1" tx1="dk1" bg2="lt2" tx2="dk2" accent1="accent1" accent2="accent2" accent3="accent3" accent4="accent4" accent5="accent5" accent6="accent6" hlink="hlink" folHlink="folHlink"/>
  <p:sldLayoutIdLst>
    <p:sldLayoutId id="2147484707" r:id="rId1"/>
    <p:sldLayoutId id="2147484708" r:id="rId2"/>
    <p:sldLayoutId id="2147484709" r:id="rId3"/>
    <p:sldLayoutId id="2147484710" r:id="rId4"/>
    <p:sldLayoutId id="2147484711" r:id="rId5"/>
    <p:sldLayoutId id="2147484712" r:id="rId6"/>
    <p:sldLayoutId id="2147484713" r:id="rId7"/>
    <p:sldLayoutId id="2147484714" r:id="rId8"/>
    <p:sldLayoutId id="2147484715" r:id="rId9"/>
    <p:sldLayoutId id="2147484716" r:id="rId10"/>
    <p:sldLayoutId id="2147484717"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A3A6714-3D1F-4857-9904-D935B84167FA}" type="slidenum">
              <a:rPr lang="en-GB" smtClean="0"/>
              <a:t>‹#›</a:t>
            </a:fld>
            <a:endParaRPr lang="en-GB"/>
          </a:p>
        </p:txBody>
      </p:sp>
    </p:spTree>
    <p:extLst>
      <p:ext uri="{BB962C8B-B14F-4D97-AF65-F5344CB8AC3E}">
        <p14:creationId xmlns:p14="http://schemas.microsoft.com/office/powerpoint/2010/main" val="511825630"/>
      </p:ext>
    </p:extLst>
  </p:cSld>
  <p:clrMap bg1="lt1" tx1="dk1" bg2="lt2" tx2="dk2" accent1="accent1" accent2="accent2" accent3="accent3" accent4="accent4" accent5="accent5" accent6="accent6" hlink="hlink" folHlink="folHlink"/>
  <p:sldLayoutIdLst>
    <p:sldLayoutId id="2147484719" r:id="rId1"/>
    <p:sldLayoutId id="2147484720" r:id="rId2"/>
    <p:sldLayoutId id="2147484721" r:id="rId3"/>
    <p:sldLayoutId id="2147484722" r:id="rId4"/>
    <p:sldLayoutId id="2147484723" r:id="rId5"/>
    <p:sldLayoutId id="2147484724" r:id="rId6"/>
    <p:sldLayoutId id="2147484725" r:id="rId7"/>
    <p:sldLayoutId id="2147484726" r:id="rId8"/>
    <p:sldLayoutId id="2147484727" r:id="rId9"/>
    <p:sldLayoutId id="2147484728" r:id="rId10"/>
    <p:sldLayoutId id="2147484729" r:id="rId11"/>
    <p:sldLayoutId id="2147484730" r:id="rId12"/>
    <p:sldLayoutId id="2147484731" r:id="rId13"/>
    <p:sldLayoutId id="2147484732" r:id="rId14"/>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6.xml"/><Relationship Id="rId5" Type="http://schemas.openxmlformats.org/officeDocument/2006/relationships/image" Target="../media/image62.png"/><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1.xml"/><Relationship Id="rId5" Type="http://schemas.openxmlformats.org/officeDocument/2006/relationships/image" Target="../media/image71.png"/><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1.xml"/><Relationship Id="rId6" Type="http://schemas.openxmlformats.org/officeDocument/2006/relationships/image" Target="../media/image58.jpeg"/><Relationship Id="rId5" Type="http://schemas.openxmlformats.org/officeDocument/2006/relationships/image" Target="../media/image81.png"/><Relationship Id="rId4" Type="http://schemas.openxmlformats.org/officeDocument/2006/relationships/image" Target="../media/image80.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85.jpeg"/><Relationship Id="rId2" Type="http://schemas.openxmlformats.org/officeDocument/2006/relationships/image" Target="../media/image82.jpg"/><Relationship Id="rId1" Type="http://schemas.openxmlformats.org/officeDocument/2006/relationships/slideLayout" Target="../slideLayouts/slideLayout21.xml"/><Relationship Id="rId6" Type="http://schemas.openxmlformats.org/officeDocument/2006/relationships/image" Target="../media/image84.JPG"/><Relationship Id="rId5" Type="http://schemas.microsoft.com/office/2007/relationships/hdphoto" Target="../media/hdphoto1.wdp"/><Relationship Id="rId4" Type="http://schemas.openxmlformats.org/officeDocument/2006/relationships/image" Target="../media/image83.png"/></Relationships>
</file>

<file path=ppt/slides/_rels/slide17.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56.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jpeg"/><Relationship Id="rId2" Type="http://schemas.openxmlformats.org/officeDocument/2006/relationships/image" Target="../media/image89.jpeg"/><Relationship Id="rId1" Type="http://schemas.openxmlformats.org/officeDocument/2006/relationships/slideLayout" Target="../slideLayouts/slideLayout56.xml"/><Relationship Id="rId6" Type="http://schemas.openxmlformats.org/officeDocument/2006/relationships/image" Target="../media/image93.jpe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jpeg"/><Relationship Id="rId9" Type="http://schemas.openxmlformats.org/officeDocument/2006/relationships/image" Target="../media/image96.png"/></Relationships>
</file>

<file path=ppt/slides/_rels/slide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8.xml"/><Relationship Id="rId6" Type="http://schemas.openxmlformats.org/officeDocument/2006/relationships/image" Target="../media/image104.png"/><Relationship Id="rId5" Type="http://schemas.openxmlformats.org/officeDocument/2006/relationships/image" Target="../media/image1.png"/><Relationship Id="rId4" Type="http://schemas.openxmlformats.org/officeDocument/2006/relationships/image" Target="../media/image103.png"/></Relationships>
</file>

<file path=ppt/slides/_rels/slide2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6.xm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6.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21.xml"/><Relationship Id="rId7" Type="http://schemas.openxmlformats.org/officeDocument/2006/relationships/image" Target="../media/image55.png"/><Relationship Id="rId2" Type="http://schemas.openxmlformats.org/officeDocument/2006/relationships/video" Target="file:////Users/mac/Desktop/Folders/IRIDE/MEETINGS/7_Giornate%20di%20Studio%20Marzo_LNF/Prova.ppt_media/XFEL_CAS0-1.mov" TargetMode="External"/><Relationship Id="rId1" Type="http://schemas.microsoft.com/office/2007/relationships/media" Target="file:////Users/mac/Desktop/Folders/IRIDE/MEETINGS/7_Giornate%20di%20Studio%20Marzo_LNF/Prova.ppt_media/XFEL_CAS0-1.mov" TargetMode="External"/><Relationship Id="rId6" Type="http://schemas.openxmlformats.org/officeDocument/2006/relationships/image" Target="../media/image54.png"/><Relationship Id="rId5" Type="http://schemas.openxmlformats.org/officeDocument/2006/relationships/image" Target="../media/image53.tiff"/><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56.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6F93EE-4C28-9D71-8994-C9801F35A90F}"/>
              </a:ext>
            </a:extLst>
          </p:cNvPr>
          <p:cNvGrpSpPr/>
          <p:nvPr/>
        </p:nvGrpSpPr>
        <p:grpSpPr>
          <a:xfrm>
            <a:off x="1349921" y="2379027"/>
            <a:ext cx="9873487" cy="1921530"/>
            <a:chOff x="3471990" y="2100371"/>
            <a:chExt cx="7963518" cy="1921530"/>
          </a:xfrm>
        </p:grpSpPr>
        <p:sp>
          <p:nvSpPr>
            <p:cNvPr id="6" name="Title 1">
              <a:extLst>
                <a:ext uri="{FF2B5EF4-FFF2-40B4-BE49-F238E27FC236}">
                  <a16:creationId xmlns:a16="http://schemas.microsoft.com/office/drawing/2014/main" id="{858D7EB2-A12D-B475-1B27-469ED296966C}"/>
                </a:ext>
              </a:extLst>
            </p:cNvPr>
            <p:cNvSpPr txBox="1">
              <a:spLocks/>
            </p:cNvSpPr>
            <p:nvPr/>
          </p:nvSpPr>
          <p:spPr>
            <a:xfrm>
              <a:off x="3471990" y="2100371"/>
              <a:ext cx="7820025" cy="9741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tIns="45720" rIns="45720" bIns="45720" anchor="b">
              <a:noAutofit/>
            </a:bodyPr>
            <a:lstStyle>
              <a:lvl1pPr marL="0" marR="0" indent="0" algn="l" defTabSz="1828800" rtl="0" latinLnBrk="0">
                <a:lnSpc>
                  <a:spcPct val="90000"/>
                </a:lnSpc>
                <a:spcBef>
                  <a:spcPts val="0"/>
                </a:spcBef>
                <a:spcAft>
                  <a:spcPts val="0"/>
                </a:spcAft>
                <a:buClrTx/>
                <a:buSzTx/>
                <a:buFontTx/>
                <a:buNone/>
                <a:tabLst/>
                <a:defRPr sz="9600" b="0" i="0" u="none" strike="noStrike" cap="none" spc="0" baseline="0">
                  <a:solidFill>
                    <a:srgbClr val="FFFFFF"/>
                  </a:solidFill>
                  <a:uFillTx/>
                  <a:latin typeface="Calibri Light"/>
                  <a:ea typeface="Calibri Light"/>
                  <a:cs typeface="Calibri Light"/>
                  <a:sym typeface="Calibri Light"/>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pPr algn="ctr" defTabSz="914400">
                <a:defRPr/>
              </a:pPr>
              <a:r>
                <a:rPr lang="en-GB" sz="4000" b="1" dirty="0" err="1">
                  <a:solidFill>
                    <a:srgbClr val="FCAF18"/>
                  </a:solidFill>
                  <a:ea typeface="Helvetica Neue"/>
                  <a:cs typeface="Helvetica Neue"/>
                </a:rPr>
                <a:t>EuPRAXIA@SPARC_LAB</a:t>
              </a:r>
              <a:r>
                <a:rPr lang="en-GB" sz="4000" b="1" dirty="0">
                  <a:solidFill>
                    <a:srgbClr val="FCAF18"/>
                  </a:solidFill>
                  <a:ea typeface="Helvetica Neue"/>
                  <a:cs typeface="Helvetica Neue"/>
                </a:rPr>
                <a:t> status </a:t>
              </a:r>
              <a:r>
                <a:rPr lang="en-IT" sz="4000" b="1" dirty="0">
                  <a:solidFill>
                    <a:srgbClr val="FCAF18"/>
                  </a:solidFill>
                  <a:ea typeface="Helvetica Neue"/>
                  <a:cs typeface="Helvetica Neue"/>
                </a:rPr>
                <a:t> </a:t>
              </a:r>
              <a:endParaRPr lang="en-GB" sz="4000" b="1" dirty="0">
                <a:solidFill>
                  <a:srgbClr val="FCAF18"/>
                </a:solidFill>
                <a:ea typeface="Helvetica Neue"/>
                <a:cs typeface="Helvetica Neue"/>
              </a:endParaRPr>
            </a:p>
          </p:txBody>
        </p:sp>
        <p:sp>
          <p:nvSpPr>
            <p:cNvPr id="7" name="Subtitle 2">
              <a:extLst>
                <a:ext uri="{FF2B5EF4-FFF2-40B4-BE49-F238E27FC236}">
                  <a16:creationId xmlns:a16="http://schemas.microsoft.com/office/drawing/2014/main" id="{9DE95386-71B5-40A5-D6A1-FBA8068BAF15}"/>
                </a:ext>
              </a:extLst>
            </p:cNvPr>
            <p:cNvSpPr txBox="1">
              <a:spLocks/>
            </p:cNvSpPr>
            <p:nvPr/>
          </p:nvSpPr>
          <p:spPr>
            <a:xfrm>
              <a:off x="3471990" y="3203731"/>
              <a:ext cx="7963518" cy="8181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tIns="45720" rIns="45720" bIns="45720" numCol="1" spcCol="38100">
              <a:noAutofit/>
            </a:bodyPr>
            <a:lstStyle>
              <a:lvl1pPr marL="0" marR="0" indent="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1pPr>
              <a:lvl2pPr marL="0" marR="0" indent="4572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2pPr>
              <a:lvl3pPr marL="0" marR="0" indent="9144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3pPr>
              <a:lvl4pPr marL="0" marR="0" indent="13716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4pPr>
              <a:lvl5pPr marL="0" marR="0" indent="18288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a:lstStyle>
            <a:p>
              <a:pPr marL="0" marR="0" lvl="0" indent="0" algn="ctr" defTabSz="457200" rtl="0" eaLnBrk="1" fontAlgn="auto" latinLnBrk="0" hangingPunct="1">
                <a:lnSpc>
                  <a:spcPct val="90000"/>
                </a:lnSpc>
                <a:spcBef>
                  <a:spcPts val="500"/>
                </a:spcBef>
                <a:spcAft>
                  <a:spcPts val="0"/>
                </a:spcAft>
                <a:buClrTx/>
                <a:buSzTx/>
                <a:buFontTx/>
                <a:buNone/>
                <a:tabLst/>
                <a:defRPr/>
              </a:pPr>
              <a:r>
                <a:rPr kumimoji="0" lang="en-GB" sz="2800" b="0" i="0" u="none" strike="noStrike" kern="1200" cap="none" spc="0" normalizeH="0" baseline="0" noProof="0" dirty="0">
                  <a:ln>
                    <a:noFill/>
                  </a:ln>
                  <a:solidFill>
                    <a:schemeClr val="bg1"/>
                  </a:solidFill>
                  <a:effectLst/>
                  <a:uLnTx/>
                  <a:uFillTx/>
                  <a:latin typeface="Calibri"/>
                  <a:ea typeface="+mn-ea"/>
                  <a:cs typeface="+mn-cs"/>
                  <a:sym typeface="Calibri"/>
                </a:rPr>
                <a:t>Massimo Ferrario, </a:t>
              </a:r>
            </a:p>
            <a:p>
              <a:pPr marL="0" marR="0" lvl="0" indent="0" algn="ctr" defTabSz="457200" rtl="0" eaLnBrk="1" fontAlgn="auto" latinLnBrk="0" hangingPunct="1">
                <a:lnSpc>
                  <a:spcPct val="90000"/>
                </a:lnSpc>
                <a:spcBef>
                  <a:spcPts val="500"/>
                </a:spcBef>
                <a:spcAft>
                  <a:spcPts val="0"/>
                </a:spcAft>
                <a:buClrTx/>
                <a:buSzTx/>
                <a:buFontTx/>
                <a:buNone/>
                <a:tabLst/>
                <a:defRPr/>
              </a:pPr>
              <a:r>
                <a:rPr lang="en-GB" sz="2800" dirty="0">
                  <a:solidFill>
                    <a:schemeClr val="bg1"/>
                  </a:solidFill>
                  <a:ea typeface="+mn-ea"/>
                  <a:cs typeface="+mn-cs"/>
                </a:rPr>
                <a:t>INFN-LNF</a:t>
              </a:r>
            </a:p>
          </p:txBody>
        </p:sp>
      </p:grpSp>
      <p:sp>
        <p:nvSpPr>
          <p:cNvPr id="4" name="Freeform 3" descr="A blue background with yellow stars  Description automatically generated with low confidence">
            <a:extLst>
              <a:ext uri="{FF2B5EF4-FFF2-40B4-BE49-F238E27FC236}">
                <a16:creationId xmlns:a16="http://schemas.microsoft.com/office/drawing/2014/main" id="{FC243C57-3F4E-8A92-5C10-D978C7EFD7AD}"/>
              </a:ext>
            </a:extLst>
          </p:cNvPr>
          <p:cNvSpPr/>
          <p:nvPr/>
        </p:nvSpPr>
        <p:spPr>
          <a:xfrm>
            <a:off x="534197" y="5979609"/>
            <a:ext cx="815724" cy="540000"/>
          </a:xfrm>
          <a:custGeom>
            <a:avLst/>
            <a:gdLst/>
            <a:ahLst/>
            <a:cxnLst/>
            <a:rect l="l" t="t" r="r" b="b"/>
            <a:pathLst>
              <a:path w="815724" h="540000">
                <a:moveTo>
                  <a:pt x="0" y="0"/>
                </a:moveTo>
                <a:lnTo>
                  <a:pt x="815724" y="0"/>
                </a:lnTo>
                <a:lnTo>
                  <a:pt x="815724" y="540000"/>
                </a:lnTo>
                <a:lnTo>
                  <a:pt x="0" y="540000"/>
                </a:lnTo>
                <a:lnTo>
                  <a:pt x="0" y="0"/>
                </a:lnTo>
                <a:close/>
              </a:path>
            </a:pathLst>
          </a:custGeom>
          <a:blipFill>
            <a:blip r:embed="rId3"/>
            <a:stretch>
              <a:fillRect t="-96" b="-96"/>
            </a:stretch>
          </a:blipFill>
        </p:spPr>
        <p:txBody>
          <a:bodyPr/>
          <a:lstStyle/>
          <a:p>
            <a:endParaRPr lang="en-IT"/>
          </a:p>
        </p:txBody>
      </p:sp>
      <p:sp>
        <p:nvSpPr>
          <p:cNvPr id="8" name="TextBox 6">
            <a:extLst>
              <a:ext uri="{FF2B5EF4-FFF2-40B4-BE49-F238E27FC236}">
                <a16:creationId xmlns:a16="http://schemas.microsoft.com/office/drawing/2014/main" id="{340FA1B7-5D18-B55E-47CF-BCDFA7DC8B43}"/>
              </a:ext>
            </a:extLst>
          </p:cNvPr>
          <p:cNvSpPr txBox="1"/>
          <p:nvPr/>
        </p:nvSpPr>
        <p:spPr>
          <a:xfrm>
            <a:off x="1424848" y="6007478"/>
            <a:ext cx="3349033" cy="538609"/>
          </a:xfrm>
          <a:prstGeom prst="rect">
            <a:avLst/>
          </a:prstGeom>
        </p:spPr>
        <p:txBody>
          <a:bodyPr wrap="square" lIns="0" tIns="0" rIns="0" bIns="0" rtlCol="0" anchor="t">
            <a:spAutoFit/>
          </a:bodyPr>
          <a:lstStyle/>
          <a:p>
            <a:pPr algn="just">
              <a:lnSpc>
                <a:spcPts val="1439"/>
              </a:lnSpc>
            </a:pPr>
            <a:r>
              <a:rPr lang="en-US" sz="1200" spc="11" dirty="0">
                <a:solidFill>
                  <a:srgbClr val="FFFFFF"/>
                </a:solidFill>
                <a:latin typeface="TT Rounds Condensed"/>
                <a:ea typeface="TT Rounds Condensed"/>
                <a:cs typeface="TT Rounds Condensed"/>
                <a:sym typeface="TT Rounds Condensed"/>
              </a:rPr>
              <a:t>This project has received funding from the European Union´s Horizon Europe research and innovation program under grant agreement No. 101079773</a:t>
            </a:r>
          </a:p>
        </p:txBody>
      </p:sp>
      <p:sp>
        <p:nvSpPr>
          <p:cNvPr id="3" name="TextBox 2">
            <a:extLst>
              <a:ext uri="{FF2B5EF4-FFF2-40B4-BE49-F238E27FC236}">
                <a16:creationId xmlns:a16="http://schemas.microsoft.com/office/drawing/2014/main" id="{24513CBF-C0A3-974C-06EC-0B493B2DC357}"/>
              </a:ext>
            </a:extLst>
          </p:cNvPr>
          <p:cNvSpPr txBox="1"/>
          <p:nvPr/>
        </p:nvSpPr>
        <p:spPr>
          <a:xfrm>
            <a:off x="6735338" y="6015945"/>
            <a:ext cx="4817326"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GB" sz="2000" dirty="0" err="1">
                <a:solidFill>
                  <a:srgbClr val="473E81"/>
                </a:solidFill>
                <a:latin typeface="Times New Roman" panose="02020603050405020304" pitchFamily="18" charset="0"/>
                <a:cs typeface="Times New Roman" panose="02020603050405020304" pitchFamily="18" charset="0"/>
              </a:rPr>
              <a:t>EuRONNAC</a:t>
            </a:r>
            <a:r>
              <a:rPr lang="en-GB" sz="2000" dirty="0">
                <a:solidFill>
                  <a:srgbClr val="473E81"/>
                </a:solidFill>
                <a:latin typeface="Times New Roman" panose="02020603050405020304" pitchFamily="18" charset="0"/>
                <a:cs typeface="Times New Roman" panose="02020603050405020304" pitchFamily="18" charset="0"/>
              </a:rPr>
              <a:t> Meeting </a:t>
            </a:r>
          </a:p>
          <a:p>
            <a:pPr algn="r"/>
            <a:r>
              <a:rPr lang="en-GB" sz="2000">
                <a:solidFill>
                  <a:srgbClr val="473E81"/>
                </a:solidFill>
                <a:effectLst/>
                <a:latin typeface="Times New Roman" panose="02020603050405020304" pitchFamily="18" charset="0"/>
                <a:ea typeface="Calibri" panose="020F0502020204030204" pitchFamily="34" charset="0"/>
                <a:cs typeface="Times New Roman" panose="02020603050405020304" pitchFamily="18" charset="0"/>
              </a:rPr>
              <a:t>September 27, </a:t>
            </a:r>
            <a:r>
              <a:rPr lang="en-GB" sz="2000" dirty="0">
                <a:solidFill>
                  <a:srgbClr val="473E81"/>
                </a:solidFill>
                <a:effectLst/>
                <a:latin typeface="Times New Roman" panose="02020603050405020304" pitchFamily="18" charset="0"/>
                <a:ea typeface="Calibri" panose="020F0502020204030204" pitchFamily="34" charset="0"/>
                <a:cs typeface="Times New Roman" panose="02020603050405020304" pitchFamily="18" charset="0"/>
              </a:rPr>
              <a:t>2025</a:t>
            </a:r>
            <a:endParaRPr lang="en-IT" sz="1400" dirty="0">
              <a:solidFill>
                <a:srgbClr val="473E8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6550B-2B8C-EBBE-CAE5-76F4E225589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929A22C-BFBD-1248-FDE7-D550AFCE02C3}"/>
              </a:ext>
            </a:extLst>
          </p:cNvPr>
          <p:cNvSpPr>
            <a:spLocks noGrp="1"/>
          </p:cNvSpPr>
          <p:nvPr>
            <p:ph type="title"/>
          </p:nvPr>
        </p:nvSpPr>
        <p:spPr/>
        <p:txBody>
          <a:bodyPr>
            <a:normAutofit/>
          </a:bodyPr>
          <a:lstStyle/>
          <a:p>
            <a:r>
              <a:rPr lang="en-IT" sz="2800" dirty="0">
                <a:latin typeface="+mn-lt"/>
              </a:rPr>
              <a:t>The Italian Pillar: </a:t>
            </a:r>
            <a:br>
              <a:rPr lang="en-IT" sz="2800" dirty="0">
                <a:latin typeface="+mn-lt"/>
              </a:rPr>
            </a:br>
            <a:r>
              <a:rPr lang="en-IT" sz="2800" dirty="0">
                <a:latin typeface="+mn-lt"/>
              </a:rPr>
              <a:t>EuPRAXIA@SPARC_LAB User Facility </a:t>
            </a:r>
            <a:endParaRPr lang="en-IT" dirty="0">
              <a:latin typeface="+mn-lt"/>
            </a:endParaRPr>
          </a:p>
        </p:txBody>
      </p:sp>
      <p:graphicFrame>
        <p:nvGraphicFramePr>
          <p:cNvPr id="8" name="Table 7">
            <a:extLst>
              <a:ext uri="{FF2B5EF4-FFF2-40B4-BE49-F238E27FC236}">
                <a16:creationId xmlns:a16="http://schemas.microsoft.com/office/drawing/2014/main" id="{225FB601-E225-F0E8-2214-225E56284CEA}"/>
              </a:ext>
            </a:extLst>
          </p:cNvPr>
          <p:cNvGraphicFramePr>
            <a:graphicFrameLocks noGrp="1"/>
          </p:cNvGraphicFramePr>
          <p:nvPr>
            <p:extLst>
              <p:ext uri="{D42A27DB-BD31-4B8C-83A1-F6EECF244321}">
                <p14:modId xmlns:p14="http://schemas.microsoft.com/office/powerpoint/2010/main" val="787617279"/>
              </p:ext>
            </p:extLst>
          </p:nvPr>
        </p:nvGraphicFramePr>
        <p:xfrm>
          <a:off x="174725" y="968454"/>
          <a:ext cx="4994771" cy="5302273"/>
        </p:xfrm>
        <a:graphic>
          <a:graphicData uri="http://schemas.openxmlformats.org/drawingml/2006/table">
            <a:tbl>
              <a:tblPr firstRow="1" firstCol="1" bandRow="1">
                <a:tableStyleId>{5C22544A-7EE6-4342-B048-85BDC9FD1C3A}</a:tableStyleId>
              </a:tblPr>
              <a:tblGrid>
                <a:gridCol w="575595">
                  <a:extLst>
                    <a:ext uri="{9D8B030D-6E8A-4147-A177-3AD203B41FA5}">
                      <a16:colId xmlns:a16="http://schemas.microsoft.com/office/drawing/2014/main" val="2046751725"/>
                    </a:ext>
                  </a:extLst>
                </a:gridCol>
                <a:gridCol w="743454">
                  <a:extLst>
                    <a:ext uri="{9D8B030D-6E8A-4147-A177-3AD203B41FA5}">
                      <a16:colId xmlns:a16="http://schemas.microsoft.com/office/drawing/2014/main" val="3146292002"/>
                    </a:ext>
                  </a:extLst>
                </a:gridCol>
                <a:gridCol w="201115">
                  <a:extLst>
                    <a:ext uri="{9D8B030D-6E8A-4147-A177-3AD203B41FA5}">
                      <a16:colId xmlns:a16="http://schemas.microsoft.com/office/drawing/2014/main" val="2107192671"/>
                    </a:ext>
                  </a:extLst>
                </a:gridCol>
                <a:gridCol w="485278">
                  <a:extLst>
                    <a:ext uri="{9D8B030D-6E8A-4147-A177-3AD203B41FA5}">
                      <a16:colId xmlns:a16="http://schemas.microsoft.com/office/drawing/2014/main" val="765512235"/>
                    </a:ext>
                  </a:extLst>
                </a:gridCol>
                <a:gridCol w="495821">
                  <a:extLst>
                    <a:ext uri="{9D8B030D-6E8A-4147-A177-3AD203B41FA5}">
                      <a16:colId xmlns:a16="http://schemas.microsoft.com/office/drawing/2014/main" val="1954593389"/>
                    </a:ext>
                  </a:extLst>
                </a:gridCol>
                <a:gridCol w="526291">
                  <a:extLst>
                    <a:ext uri="{9D8B030D-6E8A-4147-A177-3AD203B41FA5}">
                      <a16:colId xmlns:a16="http://schemas.microsoft.com/office/drawing/2014/main" val="1507765814"/>
                    </a:ext>
                  </a:extLst>
                </a:gridCol>
                <a:gridCol w="824890">
                  <a:extLst>
                    <a:ext uri="{9D8B030D-6E8A-4147-A177-3AD203B41FA5}">
                      <a16:colId xmlns:a16="http://schemas.microsoft.com/office/drawing/2014/main" val="586646477"/>
                    </a:ext>
                  </a:extLst>
                </a:gridCol>
                <a:gridCol w="1142327">
                  <a:extLst>
                    <a:ext uri="{9D8B030D-6E8A-4147-A177-3AD203B41FA5}">
                      <a16:colId xmlns:a16="http://schemas.microsoft.com/office/drawing/2014/main" val="2010633904"/>
                    </a:ext>
                  </a:extLst>
                </a:gridCol>
              </a:tblGrid>
              <a:tr h="536448">
                <a:tc>
                  <a:txBody>
                    <a:bodyPr/>
                    <a:lstStyle/>
                    <a:p>
                      <a:pPr algn="ctr"/>
                      <a:r>
                        <a:rPr lang="en-US" sz="900">
                          <a:effectLst/>
                        </a:rPr>
                        <a:t>Facility</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gridSpan="2">
                  <a:txBody>
                    <a:bodyPr/>
                    <a:lstStyle/>
                    <a:p>
                      <a:pPr algn="ctr"/>
                      <a:r>
                        <a:rPr lang="en-US" sz="900">
                          <a:effectLst/>
                        </a:rPr>
                        <a:t>Location</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hMerge="1">
                  <a:txBody>
                    <a:bodyPr/>
                    <a:lstStyle/>
                    <a:p>
                      <a:pPr algn="ctr"/>
                      <a:r>
                        <a:rPr lang="en-US" sz="800">
                          <a:effectLst/>
                        </a:rPr>
                        <a:t>Wavelength Range</a:t>
                      </a:r>
                      <a:endParaRPr lang="en-IT" sz="1000">
                        <a:effectLst/>
                      </a:endParaRPr>
                    </a:p>
                    <a:p>
                      <a:pPr algn="ctr"/>
                      <a:r>
                        <a:rPr lang="en-US" sz="800">
                          <a:effectLst/>
                        </a:rPr>
                        <a:t>[nm]</a:t>
                      </a: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900" dirty="0">
                          <a:effectLst/>
                        </a:rPr>
                        <a:t>Wavelength Range</a:t>
                      </a:r>
                      <a:endParaRPr lang="en-IT" sz="1100" dirty="0">
                        <a:effectLst/>
                      </a:endParaRPr>
                    </a:p>
                    <a:p>
                      <a:pPr algn="ctr"/>
                      <a:r>
                        <a:rPr lang="en-US" sz="900" dirty="0">
                          <a:effectLst/>
                        </a:rPr>
                        <a:t>[nm]</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dirty="0" err="1">
                          <a:effectLst/>
                        </a:rPr>
                        <a:t>Linac</a:t>
                      </a:r>
                      <a:r>
                        <a:rPr lang="en-US" sz="900" dirty="0">
                          <a:effectLst/>
                        </a:rPr>
                        <a:t> Length</a:t>
                      </a:r>
                      <a:endParaRPr lang="en-IT" sz="1100" dirty="0">
                        <a:effectLst/>
                      </a:endParaRPr>
                    </a:p>
                    <a:p>
                      <a:pPr algn="ctr"/>
                      <a:r>
                        <a:rPr lang="en-US" sz="900" dirty="0">
                          <a:effectLst/>
                        </a:rPr>
                        <a:t>[km]</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Electron Energy</a:t>
                      </a:r>
                      <a:endParaRPr lang="en-IT" sz="1100">
                        <a:effectLst/>
                      </a:endParaRPr>
                    </a:p>
                    <a:p>
                      <a:pPr algn="ctr"/>
                      <a:r>
                        <a:rPr lang="en-US" sz="900">
                          <a:effectLst/>
                        </a:rPr>
                        <a:t>[GeV]</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RF Band</a:t>
                      </a:r>
                      <a:endParaRPr lang="en-IT" sz="1100">
                        <a:effectLst/>
                      </a:endParaRPr>
                    </a:p>
                    <a:p>
                      <a:pPr algn="ctr"/>
                      <a:r>
                        <a:rPr lang="en-US" sz="900">
                          <a:effectLst/>
                        </a:rPr>
                        <a:t>And Gradient</a:t>
                      </a:r>
                      <a:endParaRPr lang="en-IT" sz="1100">
                        <a:effectLst/>
                      </a:endParaRPr>
                    </a:p>
                    <a:p>
                      <a:pPr algn="ctr"/>
                      <a:r>
                        <a:rPr lang="en-US" sz="900">
                          <a:effectLst/>
                        </a:rPr>
                        <a:t>[MV/m]</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dirty="0">
                          <a:effectLst/>
                        </a:rPr>
                        <a:t>Key Features</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extLst>
                  <a:ext uri="{0D108BD9-81ED-4DB2-BD59-A6C34878D82A}">
                    <a16:rowId xmlns:a16="http://schemas.microsoft.com/office/drawing/2014/main" val="982682314"/>
                  </a:ext>
                </a:extLst>
              </a:tr>
              <a:tr h="134112">
                <a:tc gridSpan="8">
                  <a:txBody>
                    <a:bodyPr/>
                    <a:lstStyle/>
                    <a:p>
                      <a:pPr algn="ctr"/>
                      <a:r>
                        <a:rPr lang="en-US" sz="900" dirty="0">
                          <a:effectLst/>
                        </a:rPr>
                        <a:t> </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0584" marR="100584" marT="50292" marB="50292"/>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1123910659"/>
                  </a:ext>
                </a:extLst>
              </a:tr>
              <a:tr h="134112">
                <a:tc gridSpan="8">
                  <a:txBody>
                    <a:bodyPr/>
                    <a:lstStyle/>
                    <a:p>
                      <a:pPr algn="ctr"/>
                      <a:r>
                        <a:rPr lang="en-US" sz="900" dirty="0">
                          <a:effectLst/>
                        </a:rPr>
                        <a:t>Soft X-rays radiations</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0584" marR="100584" marT="50292" marB="50292"/>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2311836741"/>
                  </a:ext>
                </a:extLst>
              </a:tr>
              <a:tr h="536448">
                <a:tc>
                  <a:txBody>
                    <a:bodyPr/>
                    <a:lstStyle/>
                    <a:p>
                      <a:pPr algn="ctr"/>
                      <a:r>
                        <a:rPr lang="en-US" sz="900" dirty="0">
                          <a:effectLst/>
                        </a:rPr>
                        <a:t>AQUA</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noFill/>
                  </a:tcPr>
                </a:tc>
                <a:tc>
                  <a:txBody>
                    <a:bodyPr/>
                    <a:lstStyle/>
                    <a:p>
                      <a:pPr algn="ctr"/>
                      <a:r>
                        <a:rPr lang="en-US" sz="900">
                          <a:effectLst/>
                          <a:highlight>
                            <a:srgbClr val="FFFF00"/>
                          </a:highlight>
                        </a:rPr>
                        <a:t>Frascati, Italy</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solidFill>
                      <a:srgbClr val="FFFF00"/>
                    </a:solidFill>
                  </a:tcPr>
                </a:tc>
                <a:tc gridSpan="2">
                  <a:txBody>
                    <a:bodyPr/>
                    <a:lstStyle/>
                    <a:p>
                      <a:pPr algn="ctr"/>
                      <a:r>
                        <a:rPr lang="en-US" sz="900">
                          <a:effectLst/>
                          <a:highlight>
                            <a:srgbClr val="FFFF00"/>
                          </a:highlight>
                        </a:rPr>
                        <a:t>4–10</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solidFill>
                      <a:srgbClr val="FFFF00"/>
                    </a:solidFill>
                  </a:tcPr>
                </a:tc>
                <a:tc hMerge="1">
                  <a:txBody>
                    <a:bodyPr/>
                    <a:lstStyle/>
                    <a:p>
                      <a:pPr algn="ct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solidFill>
                      <a:srgbClr val="FFFF00"/>
                    </a:solidFill>
                  </a:tcPr>
                </a:tc>
                <a:tc>
                  <a:txBody>
                    <a:bodyPr/>
                    <a:lstStyle/>
                    <a:p>
                      <a:pPr algn="ctr"/>
                      <a:r>
                        <a:rPr lang="en-US" sz="900">
                          <a:effectLst/>
                          <a:highlight>
                            <a:srgbClr val="FFFF00"/>
                          </a:highlight>
                        </a:rPr>
                        <a:t>&lt; 0.05</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solidFill>
                      <a:srgbClr val="FFFF00"/>
                    </a:solidFill>
                  </a:tcPr>
                </a:tc>
                <a:tc>
                  <a:txBody>
                    <a:bodyPr/>
                    <a:lstStyle/>
                    <a:p>
                      <a:pPr algn="ctr"/>
                      <a:r>
                        <a:rPr lang="en-US" sz="900">
                          <a:effectLst/>
                          <a:highlight>
                            <a:srgbClr val="FFFF00"/>
                          </a:highlight>
                        </a:rPr>
                        <a:t>1.0 – 1.2</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solidFill>
                      <a:srgbClr val="FFFF00"/>
                    </a:solidFill>
                  </a:tcPr>
                </a:tc>
                <a:tc>
                  <a:txBody>
                    <a:bodyPr/>
                    <a:lstStyle/>
                    <a:p>
                      <a:pPr algn="ctr"/>
                      <a:r>
                        <a:rPr lang="en-US" sz="900" dirty="0">
                          <a:effectLst/>
                          <a:highlight>
                            <a:srgbClr val="FFFF00"/>
                          </a:highlight>
                        </a:rPr>
                        <a:t>X/Plasma</a:t>
                      </a:r>
                      <a:endParaRPr lang="en-IT" sz="1100" dirty="0">
                        <a:effectLst/>
                      </a:endParaRPr>
                    </a:p>
                    <a:p>
                      <a:pPr algn="ctr"/>
                      <a:r>
                        <a:rPr lang="en-US" sz="900" dirty="0">
                          <a:effectLst/>
                          <a:highlight>
                            <a:srgbClr val="FFFF00"/>
                          </a:highlight>
                        </a:rPr>
                        <a:t> </a:t>
                      </a:r>
                      <a:endParaRPr lang="en-IT" sz="1100" dirty="0">
                        <a:effectLst/>
                      </a:endParaRPr>
                    </a:p>
                    <a:p>
                      <a:pPr algn="ctr"/>
                      <a:r>
                        <a:rPr lang="en-US" sz="900" dirty="0">
                          <a:effectLst/>
                          <a:highlight>
                            <a:srgbClr val="FFFF00"/>
                          </a:highlight>
                        </a:rPr>
                        <a:t>60/1000</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solidFill>
                      <a:srgbClr val="FFFF00"/>
                    </a:solidFill>
                  </a:tcPr>
                </a:tc>
                <a:tc>
                  <a:txBody>
                    <a:bodyPr/>
                    <a:lstStyle/>
                    <a:p>
                      <a:pPr algn="ctr"/>
                      <a:r>
                        <a:rPr lang="en-US" sz="900" dirty="0">
                          <a:effectLst/>
                          <a:highlight>
                            <a:srgbClr val="FFFF00"/>
                          </a:highlight>
                        </a:rPr>
                        <a:t>Compactness. </a:t>
                      </a:r>
                      <a:endParaRPr lang="en-IT" sz="1100" dirty="0">
                        <a:effectLst/>
                      </a:endParaRPr>
                    </a:p>
                    <a:p>
                      <a:pPr algn="ctr"/>
                      <a:r>
                        <a:rPr lang="en-US" sz="900" dirty="0">
                          <a:effectLst/>
                          <a:highlight>
                            <a:srgbClr val="FFFF00"/>
                          </a:highlight>
                        </a:rPr>
                        <a:t>Targets the water window; </a:t>
                      </a:r>
                      <a:endParaRPr lang="en-IT" sz="1100" dirty="0">
                        <a:effectLst/>
                      </a:endParaRPr>
                    </a:p>
                    <a:p>
                      <a:pPr algn="ctr"/>
                      <a:r>
                        <a:rPr lang="en-US" sz="900" dirty="0">
                          <a:effectLst/>
                          <a:highlight>
                            <a:srgbClr val="FFFF00"/>
                          </a:highlight>
                        </a:rPr>
                        <a:t>3D bio-imaging.</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solidFill>
                      <a:srgbClr val="FFFF00"/>
                    </a:solidFill>
                  </a:tcPr>
                </a:tc>
                <a:extLst>
                  <a:ext uri="{0D108BD9-81ED-4DB2-BD59-A6C34878D82A}">
                    <a16:rowId xmlns:a16="http://schemas.microsoft.com/office/drawing/2014/main" val="3347245833"/>
                  </a:ext>
                </a:extLst>
              </a:tr>
              <a:tr h="664787">
                <a:tc>
                  <a:txBody>
                    <a:bodyPr/>
                    <a:lstStyle/>
                    <a:p>
                      <a:pPr algn="ctr"/>
                      <a:r>
                        <a:rPr lang="en-US" sz="900">
                          <a:effectLst/>
                        </a:rPr>
                        <a:t>FLASH</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dirty="0">
                          <a:effectLst/>
                        </a:rPr>
                        <a:t>Hamburg, Germany</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gridSpan="2">
                  <a:txBody>
                    <a:bodyPr/>
                    <a:lstStyle/>
                    <a:p>
                      <a:pPr algn="ctr"/>
                      <a:r>
                        <a:rPr lang="en-US" sz="900">
                          <a:effectLst/>
                        </a:rPr>
                        <a:t>4.1–45</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hMerge="1">
                  <a:txBody>
                    <a:bodyPr/>
                    <a:lstStyle/>
                    <a:p>
                      <a:pPr algn="ct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900" dirty="0">
                          <a:effectLst/>
                        </a:rPr>
                        <a:t>0.2</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solidFill>
                      <a:srgbClr val="FFFF00"/>
                    </a:solidFill>
                  </a:tcPr>
                </a:tc>
                <a:tc>
                  <a:txBody>
                    <a:bodyPr/>
                    <a:lstStyle/>
                    <a:p>
                      <a:pPr algn="ctr"/>
                      <a:r>
                        <a:rPr lang="en-US" sz="900">
                          <a:effectLst/>
                        </a:rPr>
                        <a:t>1.25</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L</a:t>
                      </a:r>
                      <a:endParaRPr lang="en-IT" sz="1100">
                        <a:effectLst/>
                      </a:endParaRPr>
                    </a:p>
                    <a:p>
                      <a:pPr algn="ctr"/>
                      <a:r>
                        <a:rPr lang="en-US" sz="900">
                          <a:effectLst/>
                        </a:rPr>
                        <a:t> </a:t>
                      </a:r>
                      <a:endParaRPr lang="en-IT" sz="1100">
                        <a:effectLst/>
                      </a:endParaRPr>
                    </a:p>
                    <a:p>
                      <a:pPr algn="ctr"/>
                      <a:r>
                        <a:rPr lang="en-US" sz="900">
                          <a:effectLst/>
                        </a:rPr>
                        <a:t>30</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dirty="0">
                          <a:effectLst/>
                        </a:rPr>
                        <a:t>Pioneering SASE FEL; test facility for RF Super-Conductivity and FEL technologies.</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extLst>
                  <a:ext uri="{0D108BD9-81ED-4DB2-BD59-A6C34878D82A}">
                    <a16:rowId xmlns:a16="http://schemas.microsoft.com/office/drawing/2014/main" val="3351964651"/>
                  </a:ext>
                </a:extLst>
              </a:tr>
              <a:tr h="531830">
                <a:tc>
                  <a:txBody>
                    <a:bodyPr/>
                    <a:lstStyle/>
                    <a:p>
                      <a:pPr algn="ctr"/>
                      <a:r>
                        <a:rPr lang="en-US" sz="900">
                          <a:effectLst/>
                        </a:rPr>
                        <a:t>FERMI</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Trieste, Italy</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gridSpan="2">
                  <a:txBody>
                    <a:bodyPr/>
                    <a:lstStyle/>
                    <a:p>
                      <a:pPr algn="ctr"/>
                      <a:r>
                        <a:rPr lang="en-US" sz="900">
                          <a:effectLst/>
                        </a:rPr>
                        <a:t>10–100</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hMerge="1">
                  <a:txBody>
                    <a:bodyPr/>
                    <a:lstStyle/>
                    <a:p>
                      <a:pPr algn="ct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900" dirty="0">
                          <a:effectLst/>
                        </a:rPr>
                        <a:t>0.15</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solidFill>
                      <a:srgbClr val="FFFF00"/>
                    </a:solidFill>
                  </a:tcPr>
                </a:tc>
                <a:tc>
                  <a:txBody>
                    <a:bodyPr/>
                    <a:lstStyle/>
                    <a:p>
                      <a:pPr algn="ctr"/>
                      <a:r>
                        <a:rPr lang="en-US" sz="900">
                          <a:effectLst/>
                        </a:rPr>
                        <a:t>1.67</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S</a:t>
                      </a:r>
                      <a:endParaRPr lang="en-IT" sz="1100">
                        <a:effectLst/>
                      </a:endParaRPr>
                    </a:p>
                    <a:p>
                      <a:pPr algn="ctr"/>
                      <a:r>
                        <a:rPr lang="en-US" sz="900">
                          <a:effectLst/>
                        </a:rPr>
                        <a:t> </a:t>
                      </a:r>
                      <a:endParaRPr lang="en-IT" sz="1100">
                        <a:effectLst/>
                      </a:endParaRPr>
                    </a:p>
                    <a:p>
                      <a:pPr algn="ctr"/>
                      <a:r>
                        <a:rPr lang="en-US" sz="900">
                          <a:effectLst/>
                        </a:rPr>
                        <a:t>28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dirty="0">
                          <a:effectLst/>
                        </a:rPr>
                        <a:t>Seeded FEL; high spectral purity in VUV–soft X-ray range.</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extLst>
                  <a:ext uri="{0D108BD9-81ED-4DB2-BD59-A6C34878D82A}">
                    <a16:rowId xmlns:a16="http://schemas.microsoft.com/office/drawing/2014/main" val="2833354372"/>
                  </a:ext>
                </a:extLst>
              </a:tr>
              <a:tr h="134112">
                <a:tc gridSpan="8">
                  <a:txBody>
                    <a:bodyPr/>
                    <a:lstStyle/>
                    <a:p>
                      <a:pPr algn="ctr"/>
                      <a:r>
                        <a:rPr lang="en-US" sz="900" dirty="0">
                          <a:effectLst/>
                        </a:rPr>
                        <a:t> </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0584" marR="100584" marT="50292" marB="50292"/>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4235981737"/>
                  </a:ext>
                </a:extLst>
              </a:tr>
              <a:tr h="134112">
                <a:tc gridSpan="8">
                  <a:txBody>
                    <a:bodyPr/>
                    <a:lstStyle/>
                    <a:p>
                      <a:pPr algn="ctr"/>
                      <a:r>
                        <a:rPr lang="en-US" sz="900" dirty="0">
                          <a:effectLst/>
                        </a:rPr>
                        <a:t>Hard X-rays radiation</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0584" marR="100584" marT="50292" marB="50292"/>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15139688"/>
                  </a:ext>
                </a:extLst>
              </a:tr>
              <a:tr h="402336">
                <a:tc>
                  <a:txBody>
                    <a:bodyPr/>
                    <a:lstStyle/>
                    <a:p>
                      <a:pPr algn="ctr"/>
                      <a:r>
                        <a:rPr lang="en-US" sz="900" dirty="0">
                          <a:effectLst/>
                        </a:rPr>
                        <a:t>LCLS 1</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SLAC, USA</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gridSpan="2">
                  <a:txBody>
                    <a:bodyPr/>
                    <a:lstStyle/>
                    <a:p>
                      <a:pPr algn="ctr"/>
                      <a:r>
                        <a:rPr lang="en-US" sz="900">
                          <a:effectLst/>
                        </a:rPr>
                        <a:t>0.13–6.2</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hMerge="1">
                  <a:txBody>
                    <a:bodyPr/>
                    <a:lstStyle/>
                    <a:p>
                      <a:pPr algn="ct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900">
                          <a:effectLst/>
                        </a:rPr>
                        <a:t>1</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14</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S</a:t>
                      </a:r>
                      <a:endParaRPr lang="en-IT" sz="1100">
                        <a:effectLst/>
                      </a:endParaRPr>
                    </a:p>
                    <a:p>
                      <a:pPr algn="ctr"/>
                      <a:r>
                        <a:rPr lang="en-US" sz="900">
                          <a:effectLst/>
                        </a:rPr>
                        <a:t> </a:t>
                      </a:r>
                      <a:endParaRPr lang="en-IT" sz="1100">
                        <a:effectLst/>
                      </a:endParaRPr>
                    </a:p>
                    <a:p>
                      <a:pPr algn="ctr"/>
                      <a:r>
                        <a:rPr lang="en-US" sz="900">
                          <a:effectLst/>
                        </a:rPr>
                        <a:t>25</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First hard X-ray FEL; ultrafast imaging capabilities.</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extLst>
                  <a:ext uri="{0D108BD9-81ED-4DB2-BD59-A6C34878D82A}">
                    <a16:rowId xmlns:a16="http://schemas.microsoft.com/office/drawing/2014/main" val="3270159657"/>
                  </a:ext>
                </a:extLst>
              </a:tr>
              <a:tr h="402336">
                <a:tc>
                  <a:txBody>
                    <a:bodyPr/>
                    <a:lstStyle/>
                    <a:p>
                      <a:pPr algn="ctr"/>
                      <a:r>
                        <a:rPr lang="en-US" sz="900">
                          <a:effectLst/>
                        </a:rPr>
                        <a:t>European XFEL</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Hamburg, Germany</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gridSpan="2">
                  <a:txBody>
                    <a:bodyPr/>
                    <a:lstStyle/>
                    <a:p>
                      <a:pPr algn="ctr"/>
                      <a:r>
                        <a:rPr lang="en-US" sz="900">
                          <a:effectLst/>
                        </a:rPr>
                        <a:t>0.05–4.7</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hMerge="1">
                  <a:txBody>
                    <a:bodyPr/>
                    <a:lstStyle/>
                    <a:p>
                      <a:pPr algn="ct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900" dirty="0">
                          <a:effectLst/>
                        </a:rPr>
                        <a:t>2.1</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17.5</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L</a:t>
                      </a:r>
                      <a:endParaRPr lang="en-IT" sz="1100">
                        <a:effectLst/>
                      </a:endParaRPr>
                    </a:p>
                    <a:p>
                      <a:pPr algn="ctr"/>
                      <a:r>
                        <a:rPr lang="en-US" sz="900">
                          <a:effectLst/>
                        </a:rPr>
                        <a:t> </a:t>
                      </a:r>
                      <a:endParaRPr lang="en-IT" sz="1100">
                        <a:effectLst/>
                      </a:endParaRPr>
                    </a:p>
                    <a:p>
                      <a:pPr algn="ctr"/>
                      <a:r>
                        <a:rPr lang="en-US" sz="900">
                          <a:effectLst/>
                        </a:rPr>
                        <a:t>24</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High repetition rate; multiple beamlines.</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extLst>
                  <a:ext uri="{0D108BD9-81ED-4DB2-BD59-A6C34878D82A}">
                    <a16:rowId xmlns:a16="http://schemas.microsoft.com/office/drawing/2014/main" val="2724191430"/>
                  </a:ext>
                </a:extLst>
              </a:tr>
              <a:tr h="402336">
                <a:tc>
                  <a:txBody>
                    <a:bodyPr/>
                    <a:lstStyle/>
                    <a:p>
                      <a:pPr algn="ctr"/>
                      <a:r>
                        <a:rPr lang="en-US" sz="900">
                          <a:effectLst/>
                        </a:rPr>
                        <a:t>SACLA</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Harima, Japan</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gridSpan="2">
                  <a:txBody>
                    <a:bodyPr/>
                    <a:lstStyle/>
                    <a:p>
                      <a:pPr algn="ctr"/>
                      <a:r>
                        <a:rPr lang="en-US" sz="900">
                          <a:effectLst/>
                        </a:rPr>
                        <a:t>0.06–0.2</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hMerge="1">
                  <a:txBody>
                    <a:bodyPr/>
                    <a:lstStyle/>
                    <a:p>
                      <a:pPr algn="ct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900" dirty="0">
                          <a:effectLst/>
                        </a:rPr>
                        <a:t>0.4</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8.5</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C</a:t>
                      </a:r>
                      <a:endParaRPr lang="en-IT" sz="1100">
                        <a:effectLst/>
                      </a:endParaRPr>
                    </a:p>
                    <a:p>
                      <a:pPr algn="ctr"/>
                      <a:r>
                        <a:rPr lang="en-US" sz="900">
                          <a:effectLst/>
                        </a:rPr>
                        <a:t> </a:t>
                      </a:r>
                      <a:endParaRPr lang="en-IT" sz="1100">
                        <a:effectLst/>
                      </a:endParaRPr>
                    </a:p>
                    <a:p>
                      <a:pPr algn="ctr"/>
                      <a:r>
                        <a:rPr lang="en-US" sz="900">
                          <a:effectLst/>
                        </a:rPr>
                        <a:t>38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More compact design; operates in hard X-ray regime.</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extLst>
                  <a:ext uri="{0D108BD9-81ED-4DB2-BD59-A6C34878D82A}">
                    <a16:rowId xmlns:a16="http://schemas.microsoft.com/office/drawing/2014/main" val="1301067884"/>
                  </a:ext>
                </a:extLst>
              </a:tr>
              <a:tr h="402336">
                <a:tc>
                  <a:txBody>
                    <a:bodyPr/>
                    <a:lstStyle/>
                    <a:p>
                      <a:pPr algn="ctr"/>
                      <a:r>
                        <a:rPr lang="en-US" sz="900">
                          <a:effectLst/>
                        </a:rPr>
                        <a:t>SwissFEL</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Villigen, Switzerland</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gridSpan="2">
                  <a:txBody>
                    <a:bodyPr/>
                    <a:lstStyle/>
                    <a:p>
                      <a:pPr algn="ctr"/>
                      <a:r>
                        <a:rPr lang="en-US" sz="900">
                          <a:effectLst/>
                        </a:rPr>
                        <a:t>0.1–5.0</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hMerge="1">
                  <a:txBody>
                    <a:bodyPr/>
                    <a:lstStyle/>
                    <a:p>
                      <a:pPr algn="ct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900" dirty="0">
                          <a:effectLst/>
                        </a:rPr>
                        <a:t>0.5</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5.8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C</a:t>
                      </a:r>
                      <a:endParaRPr lang="en-IT" sz="1100">
                        <a:effectLst/>
                      </a:endParaRPr>
                    </a:p>
                    <a:p>
                      <a:pPr algn="ctr"/>
                      <a:r>
                        <a:rPr lang="en-US" sz="900">
                          <a:effectLst/>
                        </a:rPr>
                        <a:t> </a:t>
                      </a:r>
                      <a:endParaRPr lang="en-IT" sz="1100">
                        <a:effectLst/>
                      </a:endParaRPr>
                    </a:p>
                    <a:p>
                      <a:pPr algn="ctr"/>
                      <a:r>
                        <a:rPr lang="en-US" sz="900">
                          <a:effectLst/>
                        </a:rPr>
                        <a:t>28</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Two beamlines covering hard and soft X-rays.</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extLst>
                  <a:ext uri="{0D108BD9-81ED-4DB2-BD59-A6C34878D82A}">
                    <a16:rowId xmlns:a16="http://schemas.microsoft.com/office/drawing/2014/main" val="3490689031"/>
                  </a:ext>
                </a:extLst>
              </a:tr>
              <a:tr h="402336">
                <a:tc>
                  <a:txBody>
                    <a:bodyPr/>
                    <a:lstStyle/>
                    <a:p>
                      <a:pPr algn="ctr"/>
                      <a:r>
                        <a:rPr lang="en-US" sz="900">
                          <a:effectLst/>
                        </a:rPr>
                        <a:t>PAL-XFEL</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dirty="0">
                          <a:effectLst/>
                        </a:rPr>
                        <a:t>Pohang, South Korea</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gridSpan="2">
                  <a:txBody>
                    <a:bodyPr/>
                    <a:lstStyle/>
                    <a:p>
                      <a:pPr algn="ctr"/>
                      <a:r>
                        <a:rPr lang="en-US" sz="900">
                          <a:effectLst/>
                        </a:rPr>
                        <a:t>0.06–4.5</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hMerge="1">
                  <a:txBody>
                    <a:bodyPr/>
                    <a:lstStyle/>
                    <a:p>
                      <a:pPr algn="ctr"/>
                      <a:endParaRPr lang="en-IT"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392" marR="54392" marT="0" marB="0"/>
                </a:tc>
                <a:tc>
                  <a:txBody>
                    <a:bodyPr/>
                    <a:lstStyle/>
                    <a:p>
                      <a:pPr algn="ctr"/>
                      <a:r>
                        <a:rPr lang="en-US" sz="900">
                          <a:effectLst/>
                        </a:rPr>
                        <a:t>0.78</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10</a:t>
                      </a:r>
                      <a:endParaRPr lang="en-IT"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a:effectLst/>
                        </a:rPr>
                        <a:t>S</a:t>
                      </a:r>
                      <a:endParaRPr lang="en-IT" sz="1100">
                        <a:effectLst/>
                      </a:endParaRPr>
                    </a:p>
                    <a:p>
                      <a:pPr algn="ctr"/>
                      <a:r>
                        <a:rPr lang="en-US" sz="900">
                          <a:effectLst/>
                        </a:rPr>
                        <a:t> </a:t>
                      </a:r>
                      <a:endParaRPr lang="en-IT" sz="1100">
                        <a:effectLst/>
                      </a:endParaRPr>
                    </a:p>
                    <a:p>
                      <a:pPr algn="ctr"/>
                      <a:r>
                        <a:rPr lang="en-US" sz="900">
                          <a:effectLst/>
                        </a:rPr>
                        <a:t>27</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tc>
                  <a:txBody>
                    <a:bodyPr/>
                    <a:lstStyle/>
                    <a:p>
                      <a:pPr algn="ctr"/>
                      <a:r>
                        <a:rPr lang="en-US" sz="900" dirty="0">
                          <a:effectLst/>
                        </a:rPr>
                        <a:t>Covers both hard and soft X-rays.</a:t>
                      </a:r>
                      <a:endParaRPr lang="en-IT"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31" marR="59831" marT="0" marB="0"/>
                </a:tc>
                <a:extLst>
                  <a:ext uri="{0D108BD9-81ED-4DB2-BD59-A6C34878D82A}">
                    <a16:rowId xmlns:a16="http://schemas.microsoft.com/office/drawing/2014/main" val="4135036094"/>
                  </a:ext>
                </a:extLst>
              </a:tr>
            </a:tbl>
          </a:graphicData>
        </a:graphic>
      </p:graphicFrame>
      <p:grpSp>
        <p:nvGrpSpPr>
          <p:cNvPr id="2" name="Group 1">
            <a:extLst>
              <a:ext uri="{FF2B5EF4-FFF2-40B4-BE49-F238E27FC236}">
                <a16:creationId xmlns:a16="http://schemas.microsoft.com/office/drawing/2014/main" id="{F9BF4D27-1F0F-8EF7-2191-61ACD5E73B39}"/>
              </a:ext>
            </a:extLst>
          </p:cNvPr>
          <p:cNvGrpSpPr/>
          <p:nvPr/>
        </p:nvGrpSpPr>
        <p:grpSpPr>
          <a:xfrm>
            <a:off x="5366417" y="1539524"/>
            <a:ext cx="6744832" cy="4166036"/>
            <a:chOff x="1524000" y="1143000"/>
            <a:chExt cx="6744832" cy="4166036"/>
          </a:xfrm>
        </p:grpSpPr>
        <p:grpSp>
          <p:nvGrpSpPr>
            <p:cNvPr id="4" name="Group 3">
              <a:extLst>
                <a:ext uri="{FF2B5EF4-FFF2-40B4-BE49-F238E27FC236}">
                  <a16:creationId xmlns:a16="http://schemas.microsoft.com/office/drawing/2014/main" id="{CDEC9BA5-D353-75C7-DDCF-F18DAEDB5497}"/>
                </a:ext>
              </a:extLst>
            </p:cNvPr>
            <p:cNvGrpSpPr/>
            <p:nvPr/>
          </p:nvGrpSpPr>
          <p:grpSpPr>
            <a:xfrm>
              <a:off x="1524000" y="1143000"/>
              <a:ext cx="6744832" cy="4166036"/>
              <a:chOff x="304800" y="1143000"/>
              <a:chExt cx="8351839" cy="5237163"/>
            </a:xfrm>
          </p:grpSpPr>
          <p:pic>
            <p:nvPicPr>
              <p:cNvPr id="7" name="Picture 29" descr="neocreo_Blue_World_Map.png">
                <a:extLst>
                  <a:ext uri="{FF2B5EF4-FFF2-40B4-BE49-F238E27FC236}">
                    <a16:creationId xmlns:a16="http://schemas.microsoft.com/office/drawing/2014/main" id="{ADE0FB57-C4E1-2767-EA38-3DE4142CA616}"/>
                  </a:ext>
                </a:extLst>
              </p:cNvPr>
              <p:cNvPicPr>
                <a:picLocks noChangeAspect="1"/>
              </p:cNvPicPr>
              <p:nvPr/>
            </p:nvPicPr>
            <p:blipFill>
              <a:blip r:embed="rId2"/>
              <a:srcRect/>
              <a:stretch>
                <a:fillRect/>
              </a:stretch>
            </p:blipFill>
            <p:spPr bwMode="auto">
              <a:xfrm>
                <a:off x="304800" y="1143000"/>
                <a:ext cx="8351839" cy="5237163"/>
              </a:xfrm>
              <a:prstGeom prst="rect">
                <a:avLst/>
              </a:prstGeom>
              <a:noFill/>
              <a:ln w="9525">
                <a:noFill/>
                <a:miter lim="800000"/>
                <a:headEnd/>
                <a:tailEnd/>
              </a:ln>
            </p:spPr>
          </p:pic>
          <p:sp>
            <p:nvSpPr>
              <p:cNvPr id="9" name="Rectangle 56">
                <a:extLst>
                  <a:ext uri="{FF2B5EF4-FFF2-40B4-BE49-F238E27FC236}">
                    <a16:creationId xmlns:a16="http://schemas.microsoft.com/office/drawing/2014/main" id="{3330897C-9DE6-F08E-8E8F-633352579896}"/>
                  </a:ext>
                </a:extLst>
              </p:cNvPr>
              <p:cNvSpPr>
                <a:spLocks noChangeArrowheads="1"/>
              </p:cNvSpPr>
              <p:nvPr/>
            </p:nvSpPr>
            <p:spPr bwMode="auto">
              <a:xfrm>
                <a:off x="594362" y="2903221"/>
                <a:ext cx="1295400" cy="328872"/>
              </a:xfrm>
              <a:prstGeom prst="rect">
                <a:avLst/>
              </a:prstGeom>
              <a:noFill/>
              <a:ln w="9525">
                <a:noFill/>
                <a:miter lim="800000"/>
                <a:headEnd/>
                <a:tailEnd/>
              </a:ln>
            </p:spPr>
            <p:txBody>
              <a:bodyPr wrap="square">
                <a:prstTxWarp prst="textNoShape">
                  <a:avLst/>
                </a:prstTxWarp>
                <a:spAutoFit/>
              </a:bodyPr>
              <a:lstStyle/>
              <a:p>
                <a:pPr marL="0" marR="0" lvl="0" indent="0" algn="ctr" defTabSz="91426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rPr>
                  <a:t>LCLS</a:t>
                </a:r>
              </a:p>
            </p:txBody>
          </p:sp>
          <p:cxnSp>
            <p:nvCxnSpPr>
              <p:cNvPr id="10" name="Straight Connector 32">
                <a:extLst>
                  <a:ext uri="{FF2B5EF4-FFF2-40B4-BE49-F238E27FC236}">
                    <a16:creationId xmlns:a16="http://schemas.microsoft.com/office/drawing/2014/main" id="{E3758D99-79D4-34CA-B4FB-9A415C78006C}"/>
                  </a:ext>
                </a:extLst>
              </p:cNvPr>
              <p:cNvCxnSpPr>
                <a:cxnSpLocks noChangeShapeType="1"/>
              </p:cNvCxnSpPr>
              <p:nvPr/>
            </p:nvCxnSpPr>
            <p:spPr bwMode="auto">
              <a:xfrm rot="10800000" flipV="1">
                <a:off x="1371600" y="2590800"/>
                <a:ext cx="457200" cy="304800"/>
              </a:xfrm>
              <a:prstGeom prst="line">
                <a:avLst/>
              </a:prstGeom>
              <a:noFill/>
              <a:ln w="9525">
                <a:solidFill>
                  <a:srgbClr val="FF0000"/>
                </a:solidFill>
                <a:round/>
                <a:headEnd/>
                <a:tailEnd/>
              </a:ln>
            </p:spPr>
          </p:cxnSp>
          <p:sp>
            <p:nvSpPr>
              <p:cNvPr id="12" name="Rectangle 56">
                <a:extLst>
                  <a:ext uri="{FF2B5EF4-FFF2-40B4-BE49-F238E27FC236}">
                    <a16:creationId xmlns:a16="http://schemas.microsoft.com/office/drawing/2014/main" id="{AF26BB36-EA6F-2446-2E90-9CE217B3BA4A}"/>
                  </a:ext>
                </a:extLst>
              </p:cNvPr>
              <p:cNvSpPr>
                <a:spLocks noChangeArrowheads="1"/>
              </p:cNvSpPr>
              <p:nvPr/>
            </p:nvSpPr>
            <p:spPr bwMode="auto">
              <a:xfrm>
                <a:off x="1219200" y="3428999"/>
                <a:ext cx="1143001" cy="328872"/>
              </a:xfrm>
              <a:prstGeom prst="rect">
                <a:avLst/>
              </a:prstGeom>
              <a:noFill/>
              <a:ln w="9525">
                <a:noFill/>
                <a:miter lim="800000"/>
                <a:headEnd/>
                <a:tailEnd/>
              </a:ln>
            </p:spPr>
            <p:txBody>
              <a:bodyPr>
                <a:prstTxWarp prst="textNoShape">
                  <a:avLst/>
                </a:prstTxWarp>
                <a:spAutoFit/>
              </a:bodyPr>
              <a:lstStyle/>
              <a:p>
                <a:pPr marL="0" marR="0" lvl="0" indent="0" algn="ctr" defTabSz="91426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LCLS-II</a:t>
                </a:r>
              </a:p>
            </p:txBody>
          </p:sp>
          <p:cxnSp>
            <p:nvCxnSpPr>
              <p:cNvPr id="13" name="Straight Connector 38">
                <a:extLst>
                  <a:ext uri="{FF2B5EF4-FFF2-40B4-BE49-F238E27FC236}">
                    <a16:creationId xmlns:a16="http://schemas.microsoft.com/office/drawing/2014/main" id="{459FE73A-E9F5-6628-10C4-4BCFEE90A174}"/>
                  </a:ext>
                </a:extLst>
              </p:cNvPr>
              <p:cNvCxnSpPr>
                <a:cxnSpLocks noChangeShapeType="1"/>
                <a:endCxn id="12" idx="0"/>
              </p:cNvCxnSpPr>
              <p:nvPr/>
            </p:nvCxnSpPr>
            <p:spPr bwMode="auto">
              <a:xfrm flipH="1">
                <a:off x="1790700" y="2590802"/>
                <a:ext cx="91443" cy="838198"/>
              </a:xfrm>
              <a:prstGeom prst="line">
                <a:avLst/>
              </a:prstGeom>
              <a:noFill/>
              <a:ln w="9525">
                <a:solidFill>
                  <a:srgbClr val="FF0000"/>
                </a:solidFill>
                <a:round/>
                <a:headEnd/>
                <a:tailEnd/>
              </a:ln>
            </p:spPr>
          </p:cxnSp>
          <p:sp>
            <p:nvSpPr>
              <p:cNvPr id="14" name="Rectangle 56">
                <a:extLst>
                  <a:ext uri="{FF2B5EF4-FFF2-40B4-BE49-F238E27FC236}">
                    <a16:creationId xmlns:a16="http://schemas.microsoft.com/office/drawing/2014/main" id="{B82BFEFD-F3A5-907F-0916-54EF3B2FDAFE}"/>
                  </a:ext>
                </a:extLst>
              </p:cNvPr>
              <p:cNvSpPr>
                <a:spLocks noChangeArrowheads="1"/>
              </p:cNvSpPr>
              <p:nvPr/>
            </p:nvSpPr>
            <p:spPr bwMode="auto">
              <a:xfrm>
                <a:off x="7292341" y="3029584"/>
                <a:ext cx="1219199" cy="328872"/>
              </a:xfrm>
              <a:prstGeom prst="rect">
                <a:avLst/>
              </a:prstGeom>
              <a:noFill/>
              <a:ln w="9525">
                <a:noFill/>
                <a:miter lim="800000"/>
                <a:headEnd/>
                <a:tailEnd/>
              </a:ln>
            </p:spPr>
            <p:txBody>
              <a:bodyPr wrap="square">
                <a:prstTxWarp prst="textNoShape">
                  <a:avLst/>
                </a:prstTxWarp>
                <a:spAutoFit/>
              </a:bodyPr>
              <a:lstStyle/>
              <a:p>
                <a:pPr marL="0" marR="0" lvl="0" indent="0" algn="ctr" defTabSz="91426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rPr>
                  <a:t>SACLA</a:t>
                </a:r>
              </a:p>
            </p:txBody>
          </p:sp>
          <p:cxnSp>
            <p:nvCxnSpPr>
              <p:cNvPr id="15" name="Straight Connector 43">
                <a:extLst>
                  <a:ext uri="{FF2B5EF4-FFF2-40B4-BE49-F238E27FC236}">
                    <a16:creationId xmlns:a16="http://schemas.microsoft.com/office/drawing/2014/main" id="{113A9E58-6BA5-B7A9-6AF6-7FBA0F97E9D5}"/>
                  </a:ext>
                </a:extLst>
              </p:cNvPr>
              <p:cNvCxnSpPr>
                <a:cxnSpLocks noChangeShapeType="1"/>
              </p:cNvCxnSpPr>
              <p:nvPr/>
            </p:nvCxnSpPr>
            <p:spPr bwMode="auto">
              <a:xfrm rot="16200000" flipH="1">
                <a:off x="7353300" y="2781300"/>
                <a:ext cx="381000" cy="152400"/>
              </a:xfrm>
              <a:prstGeom prst="line">
                <a:avLst/>
              </a:prstGeom>
              <a:noFill/>
              <a:ln w="9525">
                <a:solidFill>
                  <a:srgbClr val="FF0000"/>
                </a:solidFill>
                <a:round/>
                <a:headEnd/>
                <a:tailEnd/>
              </a:ln>
            </p:spPr>
          </p:cxnSp>
          <p:sp>
            <p:nvSpPr>
              <p:cNvPr id="16" name="Rectangle 56">
                <a:extLst>
                  <a:ext uri="{FF2B5EF4-FFF2-40B4-BE49-F238E27FC236}">
                    <a16:creationId xmlns:a16="http://schemas.microsoft.com/office/drawing/2014/main" id="{12E2A88C-452A-1BC2-DCF8-E954EB726228}"/>
                  </a:ext>
                </a:extLst>
              </p:cNvPr>
              <p:cNvSpPr>
                <a:spLocks noChangeArrowheads="1"/>
              </p:cNvSpPr>
              <p:nvPr/>
            </p:nvSpPr>
            <p:spPr bwMode="auto">
              <a:xfrm>
                <a:off x="5852160" y="3627119"/>
                <a:ext cx="1219199" cy="328872"/>
              </a:xfrm>
              <a:prstGeom prst="rect">
                <a:avLst/>
              </a:prstGeom>
              <a:noFill/>
              <a:ln w="9525">
                <a:noFill/>
                <a:miter lim="800000"/>
                <a:headEnd/>
                <a:tailEnd/>
              </a:ln>
            </p:spPr>
            <p:txBody>
              <a:bodyPr wrap="square">
                <a:prstTxWarp prst="textNoShape">
                  <a:avLst/>
                </a:prstTxWarp>
                <a:spAutoFit/>
              </a:bodyPr>
              <a:lstStyle/>
              <a:p>
                <a:pPr marL="0" marR="0" lvl="0" indent="0" algn="ctr" defTabSz="91426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00"/>
                    </a:solidFill>
                    <a:effectLst/>
                    <a:uLnTx/>
                    <a:uFillTx/>
                    <a:latin typeface="Calibri" panose="020F0502020204030204"/>
                    <a:ea typeface="+mn-ea"/>
                    <a:cs typeface="+mn-cs"/>
                  </a:rPr>
                  <a:t>SHINE</a:t>
                </a:r>
              </a:p>
            </p:txBody>
          </p:sp>
          <p:cxnSp>
            <p:nvCxnSpPr>
              <p:cNvPr id="17" name="Straight Connector 53">
                <a:extLst>
                  <a:ext uri="{FF2B5EF4-FFF2-40B4-BE49-F238E27FC236}">
                    <a16:creationId xmlns:a16="http://schemas.microsoft.com/office/drawing/2014/main" id="{52128C3E-F0B6-F003-AA00-A296E3F7CCE6}"/>
                  </a:ext>
                </a:extLst>
              </p:cNvPr>
              <p:cNvCxnSpPr>
                <a:cxnSpLocks noChangeShapeType="1"/>
              </p:cNvCxnSpPr>
              <p:nvPr/>
            </p:nvCxnSpPr>
            <p:spPr bwMode="auto">
              <a:xfrm rot="5400000">
                <a:off x="6515100" y="3002280"/>
                <a:ext cx="685800" cy="609600"/>
              </a:xfrm>
              <a:prstGeom prst="line">
                <a:avLst/>
              </a:prstGeom>
              <a:noFill/>
              <a:ln w="9525">
                <a:solidFill>
                  <a:srgbClr val="FF0000"/>
                </a:solidFill>
                <a:round/>
                <a:headEnd/>
                <a:tailEnd/>
              </a:ln>
            </p:spPr>
          </p:cxnSp>
          <p:sp>
            <p:nvSpPr>
              <p:cNvPr id="18" name="Rectangle 56">
                <a:extLst>
                  <a:ext uri="{FF2B5EF4-FFF2-40B4-BE49-F238E27FC236}">
                    <a16:creationId xmlns:a16="http://schemas.microsoft.com/office/drawing/2014/main" id="{B48FCB47-A6D4-0AFE-B71E-236706449CFA}"/>
                  </a:ext>
                </a:extLst>
              </p:cNvPr>
              <p:cNvSpPr>
                <a:spLocks noChangeArrowheads="1"/>
              </p:cNvSpPr>
              <p:nvPr/>
            </p:nvSpPr>
            <p:spPr bwMode="auto">
              <a:xfrm>
                <a:off x="3252711" y="1947043"/>
                <a:ext cx="1143001" cy="328872"/>
              </a:xfrm>
              <a:prstGeom prst="rect">
                <a:avLst/>
              </a:prstGeom>
              <a:noFill/>
              <a:ln w="9525">
                <a:noFill/>
                <a:miter lim="800000"/>
                <a:headEnd/>
                <a:tailEnd/>
              </a:ln>
            </p:spPr>
            <p:txBody>
              <a:bodyPr wrap="square">
                <a:prstTxWarp prst="textNoShape">
                  <a:avLst/>
                </a:prstTxWarp>
                <a:spAutoFit/>
              </a:bodyPr>
              <a:lstStyle/>
              <a:p>
                <a:pPr marL="0" marR="0" lvl="0" indent="0" algn="ctr" defTabSz="914264"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prstClr val="white"/>
                    </a:solidFill>
                    <a:effectLst/>
                    <a:uLnTx/>
                    <a:uFillTx/>
                    <a:latin typeface="Calibri" panose="020F0502020204030204"/>
                    <a:ea typeface="+mn-ea"/>
                    <a:cs typeface="+mn-cs"/>
                  </a:rPr>
                  <a:t>FLASH </a:t>
                </a:r>
              </a:p>
            </p:txBody>
          </p:sp>
          <p:sp>
            <p:nvSpPr>
              <p:cNvPr id="19" name="Rectangle 56">
                <a:extLst>
                  <a:ext uri="{FF2B5EF4-FFF2-40B4-BE49-F238E27FC236}">
                    <a16:creationId xmlns:a16="http://schemas.microsoft.com/office/drawing/2014/main" id="{D56702DE-E675-7485-F2B4-FF0E0DD0607C}"/>
                  </a:ext>
                </a:extLst>
              </p:cNvPr>
              <p:cNvSpPr>
                <a:spLocks noChangeArrowheads="1"/>
              </p:cNvSpPr>
              <p:nvPr/>
            </p:nvSpPr>
            <p:spPr bwMode="auto">
              <a:xfrm>
                <a:off x="3101340" y="2209799"/>
                <a:ext cx="1371600" cy="328872"/>
              </a:xfrm>
              <a:prstGeom prst="rect">
                <a:avLst/>
              </a:prstGeom>
              <a:noFill/>
              <a:ln w="9525">
                <a:noFill/>
                <a:miter lim="800000"/>
                <a:headEnd/>
                <a:tailEnd/>
              </a:ln>
            </p:spPr>
            <p:txBody>
              <a:bodyPr>
                <a:prstTxWarp prst="textNoShape">
                  <a:avLst/>
                </a:prstTxWarp>
                <a:spAutoFit/>
              </a:bodyPr>
              <a:lstStyle/>
              <a:p>
                <a:pPr marL="0" marR="0" lvl="0" indent="0" algn="ctr" defTabSz="91426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rPr>
                  <a:t>E-XFEL</a:t>
                </a:r>
              </a:p>
            </p:txBody>
          </p:sp>
          <p:sp>
            <p:nvSpPr>
              <p:cNvPr id="20" name="Rectangle 56">
                <a:extLst>
                  <a:ext uri="{FF2B5EF4-FFF2-40B4-BE49-F238E27FC236}">
                    <a16:creationId xmlns:a16="http://schemas.microsoft.com/office/drawing/2014/main" id="{1B222EC4-E256-1667-DD0B-0F1919E88073}"/>
                  </a:ext>
                </a:extLst>
              </p:cNvPr>
              <p:cNvSpPr>
                <a:spLocks noChangeArrowheads="1"/>
              </p:cNvSpPr>
              <p:nvPr/>
            </p:nvSpPr>
            <p:spPr bwMode="auto">
              <a:xfrm>
                <a:off x="3200400" y="2740025"/>
                <a:ext cx="1371600" cy="328872"/>
              </a:xfrm>
              <a:prstGeom prst="rect">
                <a:avLst/>
              </a:prstGeom>
              <a:noFill/>
              <a:ln w="9525">
                <a:noFill/>
                <a:miter lim="800000"/>
                <a:headEnd/>
                <a:tailEnd/>
              </a:ln>
            </p:spPr>
            <p:txBody>
              <a:bodyPr>
                <a:prstTxWarp prst="textNoShape">
                  <a:avLst/>
                </a:prstTxWarp>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white"/>
                    </a:solidFill>
                    <a:effectLst/>
                    <a:uLnTx/>
                    <a:uFillTx/>
                    <a:latin typeface="Calibri" panose="020F0502020204030204"/>
                    <a:ea typeface="+mn-ea"/>
                    <a:cs typeface="+mn-cs"/>
                  </a:rPr>
                  <a:t>SwissFEL</a:t>
                </a:r>
                <a:endPar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56">
                <a:extLst>
                  <a:ext uri="{FF2B5EF4-FFF2-40B4-BE49-F238E27FC236}">
                    <a16:creationId xmlns:a16="http://schemas.microsoft.com/office/drawing/2014/main" id="{D8AA76B8-4C1B-A9F3-38A8-F0676FEF22EA}"/>
                  </a:ext>
                </a:extLst>
              </p:cNvPr>
              <p:cNvSpPr>
                <a:spLocks noChangeArrowheads="1"/>
              </p:cNvSpPr>
              <p:nvPr/>
            </p:nvSpPr>
            <p:spPr bwMode="auto">
              <a:xfrm>
                <a:off x="4572000" y="1863725"/>
                <a:ext cx="1371600" cy="328872"/>
              </a:xfrm>
              <a:prstGeom prst="rect">
                <a:avLst/>
              </a:prstGeom>
              <a:noFill/>
              <a:ln w="9525">
                <a:noFill/>
                <a:miter lim="800000"/>
                <a:headEnd/>
                <a:tailEnd/>
              </a:ln>
            </p:spPr>
            <p:txBody>
              <a:bodyPr>
                <a:prstTxWarp prst="textNoShape">
                  <a:avLst/>
                </a:prstTxWarp>
                <a:spAutoFit/>
              </a:bodyPr>
              <a:lstStyle/>
              <a:p>
                <a:pPr marL="0" marR="0" lvl="0" indent="0" algn="ctr" defTabSz="914264"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Calibri" panose="020F0502020204030204"/>
                    <a:ea typeface="+mn-ea"/>
                    <a:cs typeface="+mn-cs"/>
                  </a:rPr>
                  <a:t>FERMI</a:t>
                </a:r>
              </a:p>
            </p:txBody>
          </p:sp>
          <p:cxnSp>
            <p:nvCxnSpPr>
              <p:cNvPr id="22" name="Straight Connector 66">
                <a:extLst>
                  <a:ext uri="{FF2B5EF4-FFF2-40B4-BE49-F238E27FC236}">
                    <a16:creationId xmlns:a16="http://schemas.microsoft.com/office/drawing/2014/main" id="{7DC7A9C5-03C9-BDEE-983F-91045E8885FF}"/>
                  </a:ext>
                </a:extLst>
              </p:cNvPr>
              <p:cNvCxnSpPr>
                <a:cxnSpLocks noChangeShapeType="1"/>
              </p:cNvCxnSpPr>
              <p:nvPr/>
            </p:nvCxnSpPr>
            <p:spPr bwMode="auto">
              <a:xfrm rot="10800000" flipV="1">
                <a:off x="4191000" y="2057400"/>
                <a:ext cx="533400" cy="76200"/>
              </a:xfrm>
              <a:prstGeom prst="line">
                <a:avLst/>
              </a:prstGeom>
              <a:noFill/>
              <a:ln w="9525">
                <a:solidFill>
                  <a:srgbClr val="FF0000"/>
                </a:solidFill>
                <a:round/>
                <a:headEnd/>
                <a:tailEnd/>
              </a:ln>
            </p:spPr>
          </p:cxnSp>
          <p:cxnSp>
            <p:nvCxnSpPr>
              <p:cNvPr id="23" name="Straight Connector 69">
                <a:extLst>
                  <a:ext uri="{FF2B5EF4-FFF2-40B4-BE49-F238E27FC236}">
                    <a16:creationId xmlns:a16="http://schemas.microsoft.com/office/drawing/2014/main" id="{36E7BFBA-858D-A7D1-2381-C6F3209CED3F}"/>
                  </a:ext>
                </a:extLst>
              </p:cNvPr>
              <p:cNvCxnSpPr>
                <a:cxnSpLocks noChangeShapeType="1"/>
              </p:cNvCxnSpPr>
              <p:nvPr/>
            </p:nvCxnSpPr>
            <p:spPr bwMode="auto">
              <a:xfrm rot="10800000" flipV="1">
                <a:off x="4114800" y="2057400"/>
                <a:ext cx="609600" cy="228600"/>
              </a:xfrm>
              <a:prstGeom prst="line">
                <a:avLst/>
              </a:prstGeom>
              <a:noFill/>
              <a:ln w="9525">
                <a:solidFill>
                  <a:srgbClr val="FF0000"/>
                </a:solidFill>
                <a:round/>
                <a:headEnd/>
                <a:tailEnd/>
              </a:ln>
            </p:spPr>
          </p:cxnSp>
          <p:cxnSp>
            <p:nvCxnSpPr>
              <p:cNvPr id="24" name="Straight Connector 75">
                <a:extLst>
                  <a:ext uri="{FF2B5EF4-FFF2-40B4-BE49-F238E27FC236}">
                    <a16:creationId xmlns:a16="http://schemas.microsoft.com/office/drawing/2014/main" id="{79054CA0-4FE6-B91C-031F-2EBD44FA9359}"/>
                  </a:ext>
                </a:extLst>
              </p:cNvPr>
              <p:cNvCxnSpPr>
                <a:cxnSpLocks noChangeShapeType="1"/>
              </p:cNvCxnSpPr>
              <p:nvPr/>
            </p:nvCxnSpPr>
            <p:spPr bwMode="auto">
              <a:xfrm rot="10800000" flipV="1">
                <a:off x="4038600" y="2286000"/>
                <a:ext cx="609600" cy="533400"/>
              </a:xfrm>
              <a:prstGeom prst="line">
                <a:avLst/>
              </a:prstGeom>
              <a:noFill/>
              <a:ln w="9525">
                <a:solidFill>
                  <a:srgbClr val="FF0000"/>
                </a:solidFill>
                <a:round/>
                <a:headEnd/>
                <a:tailEnd/>
              </a:ln>
            </p:spPr>
          </p:cxnSp>
          <p:cxnSp>
            <p:nvCxnSpPr>
              <p:cNvPr id="25" name="Straight Connector 81">
                <a:extLst>
                  <a:ext uri="{FF2B5EF4-FFF2-40B4-BE49-F238E27FC236}">
                    <a16:creationId xmlns:a16="http://schemas.microsoft.com/office/drawing/2014/main" id="{6AC50C38-F692-352B-1C02-AFCC824F34B6}"/>
                  </a:ext>
                </a:extLst>
              </p:cNvPr>
              <p:cNvCxnSpPr>
                <a:cxnSpLocks noChangeShapeType="1"/>
              </p:cNvCxnSpPr>
              <p:nvPr/>
            </p:nvCxnSpPr>
            <p:spPr bwMode="auto">
              <a:xfrm flipV="1">
                <a:off x="4724400" y="2133600"/>
                <a:ext cx="304800" cy="153988"/>
              </a:xfrm>
              <a:prstGeom prst="line">
                <a:avLst/>
              </a:prstGeom>
              <a:noFill/>
              <a:ln w="9525">
                <a:solidFill>
                  <a:srgbClr val="FF0000"/>
                </a:solidFill>
                <a:round/>
                <a:headEnd/>
                <a:tailEnd/>
              </a:ln>
            </p:spPr>
          </p:cxnSp>
          <p:sp>
            <p:nvSpPr>
              <p:cNvPr id="26" name="Rectangle 56">
                <a:extLst>
                  <a:ext uri="{FF2B5EF4-FFF2-40B4-BE49-F238E27FC236}">
                    <a16:creationId xmlns:a16="http://schemas.microsoft.com/office/drawing/2014/main" id="{F7441D0F-7AA2-E7B0-F437-3093E310CB7A}"/>
                  </a:ext>
                </a:extLst>
              </p:cNvPr>
              <p:cNvSpPr>
                <a:spLocks noChangeArrowheads="1"/>
              </p:cNvSpPr>
              <p:nvPr/>
            </p:nvSpPr>
            <p:spPr bwMode="auto">
              <a:xfrm>
                <a:off x="7391400" y="2124232"/>
                <a:ext cx="916933" cy="541672"/>
              </a:xfrm>
              <a:prstGeom prst="rect">
                <a:avLst/>
              </a:prstGeom>
              <a:noFill/>
              <a:ln w="9525">
                <a:noFill/>
                <a:miter lim="800000"/>
                <a:headEnd/>
                <a:tailEnd/>
              </a:ln>
            </p:spPr>
            <p:txBody>
              <a:bodyPr wrap="square">
                <a:prstTxWarp prst="textNoShape">
                  <a:avLst/>
                </a:prstTxWarp>
                <a:spAutoFit/>
              </a:bodyPr>
              <a:lstStyle/>
              <a:p>
                <a:pPr marL="0" marR="0" lvl="0" indent="0" algn="ctr" defTabSz="91426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rPr>
                  <a:t>PAL</a:t>
                </a:r>
              </a:p>
              <a:p>
                <a:pPr marL="0" marR="0" lvl="0" indent="0" algn="ctr" defTabSz="914264"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rPr>
                  <a:t>XFEL</a:t>
                </a:r>
              </a:p>
            </p:txBody>
          </p:sp>
          <p:cxnSp>
            <p:nvCxnSpPr>
              <p:cNvPr id="27" name="Straight Connector 53">
                <a:extLst>
                  <a:ext uri="{FF2B5EF4-FFF2-40B4-BE49-F238E27FC236}">
                    <a16:creationId xmlns:a16="http://schemas.microsoft.com/office/drawing/2014/main" id="{E399A961-B2BB-F101-498E-F1EB24781059}"/>
                  </a:ext>
                </a:extLst>
              </p:cNvPr>
              <p:cNvCxnSpPr>
                <a:cxnSpLocks noChangeShapeType="1"/>
              </p:cNvCxnSpPr>
              <p:nvPr/>
            </p:nvCxnSpPr>
            <p:spPr bwMode="auto">
              <a:xfrm flipV="1">
                <a:off x="7246620" y="2438402"/>
                <a:ext cx="266700" cy="152398"/>
              </a:xfrm>
              <a:prstGeom prst="line">
                <a:avLst/>
              </a:prstGeom>
              <a:noFill/>
              <a:ln w="9525">
                <a:solidFill>
                  <a:srgbClr val="FF0000"/>
                </a:solidFill>
                <a:round/>
                <a:headEnd/>
                <a:tailEnd/>
              </a:ln>
            </p:spPr>
          </p:cxnSp>
        </p:grpSp>
        <p:sp>
          <p:nvSpPr>
            <p:cNvPr id="5" name="TextBox 4">
              <a:extLst>
                <a:ext uri="{FF2B5EF4-FFF2-40B4-BE49-F238E27FC236}">
                  <a16:creationId xmlns:a16="http://schemas.microsoft.com/office/drawing/2014/main" id="{EC97D6FC-84B1-3519-FD59-2ADBD0010B25}"/>
                </a:ext>
              </a:extLst>
            </p:cNvPr>
            <p:cNvSpPr txBox="1"/>
            <p:nvPr/>
          </p:nvSpPr>
          <p:spPr>
            <a:xfrm>
              <a:off x="5136286" y="2253223"/>
              <a:ext cx="748923" cy="261610"/>
            </a:xfrm>
            <a:prstGeom prst="rect">
              <a:avLst/>
            </a:prstGeom>
            <a:noFill/>
          </p:spPr>
          <p:txBody>
            <a:bodyPr wrap="non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IT" sz="11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EuPRAXIA</a:t>
              </a:r>
            </a:p>
          </p:txBody>
        </p:sp>
        <p:cxnSp>
          <p:nvCxnSpPr>
            <p:cNvPr id="6" name="Straight Arrow Connector 5">
              <a:extLst>
                <a:ext uri="{FF2B5EF4-FFF2-40B4-BE49-F238E27FC236}">
                  <a16:creationId xmlns:a16="http://schemas.microsoft.com/office/drawing/2014/main" id="{05A783B9-1397-A8E1-9FFB-353A0CD59CEE}"/>
                </a:ext>
              </a:extLst>
            </p:cNvPr>
            <p:cNvCxnSpPr>
              <a:cxnSpLocks/>
              <a:stCxn id="5" idx="0"/>
            </p:cNvCxnSpPr>
            <p:nvPr/>
          </p:nvCxnSpPr>
          <p:spPr>
            <a:xfrm flipH="1" flipV="1">
              <a:off x="5093209" y="2138989"/>
              <a:ext cx="417539" cy="114234"/>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1" name="Straight Arrow Connector 10">
              <a:extLst>
                <a:ext uri="{FF2B5EF4-FFF2-40B4-BE49-F238E27FC236}">
                  <a16:creationId xmlns:a16="http://schemas.microsoft.com/office/drawing/2014/main" id="{A5AA92A7-9F1D-016F-29F8-D1B7887087B5}"/>
                </a:ext>
              </a:extLst>
            </p:cNvPr>
            <p:cNvCxnSpPr>
              <a:cxnSpLocks/>
              <a:stCxn id="5" idx="0"/>
            </p:cNvCxnSpPr>
            <p:nvPr/>
          </p:nvCxnSpPr>
          <p:spPr>
            <a:xfrm flipH="1" flipV="1">
              <a:off x="5167144" y="1957912"/>
              <a:ext cx="343604" cy="295311"/>
            </a:xfrm>
            <a:prstGeom prst="straightConnector1">
              <a:avLst/>
            </a:prstGeom>
            <a:ln w="38100">
              <a:solidFill>
                <a:srgbClr val="FF0000"/>
              </a:solidFill>
              <a:tailEnd type="triangle"/>
            </a:ln>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412573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06A5D-3ACA-CE24-7B9C-D144D04AD37A}"/>
            </a:ext>
          </a:extLst>
        </p:cNvPr>
        <p:cNvGrpSpPr/>
        <p:nvPr/>
      </p:nvGrpSpPr>
      <p:grpSpPr>
        <a:xfrm>
          <a:off x="0" y="0"/>
          <a:ext cx="0" cy="0"/>
          <a:chOff x="0" y="0"/>
          <a:chExt cx="0" cy="0"/>
        </a:xfrm>
      </p:grpSpPr>
      <p:sp>
        <p:nvSpPr>
          <p:cNvPr id="38" name="Textfeld 37">
            <a:extLst>
              <a:ext uri="{FF2B5EF4-FFF2-40B4-BE49-F238E27FC236}">
                <a16:creationId xmlns:a16="http://schemas.microsoft.com/office/drawing/2014/main" id="{218C8232-5FF0-D98E-70B4-00C64225D2EB}"/>
              </a:ext>
            </a:extLst>
          </p:cNvPr>
          <p:cNvSpPr txBox="1"/>
          <p:nvPr/>
        </p:nvSpPr>
        <p:spPr>
          <a:xfrm>
            <a:off x="1728457" y="148985"/>
            <a:ext cx="9144000" cy="64633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34186"/>
                </a:solidFill>
                <a:effectLst/>
                <a:uLnTx/>
                <a:uFillTx/>
                <a:latin typeface="Calibri"/>
                <a:ea typeface="+mn-ea"/>
                <a:cs typeface="Calibri"/>
              </a:rPr>
              <a:t>EuPRAXIA@SPARC_LAB</a:t>
            </a:r>
          </a:p>
        </p:txBody>
      </p:sp>
      <p:sp>
        <p:nvSpPr>
          <p:cNvPr id="4" name="Segnaposto numero diapositiva 3">
            <a:extLst>
              <a:ext uri="{FF2B5EF4-FFF2-40B4-BE49-F238E27FC236}">
                <a16:creationId xmlns:a16="http://schemas.microsoft.com/office/drawing/2014/main" id="{DB1A1C39-6CAA-C32F-82A8-725EF97B05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A6714-3D1F-4857-9904-D935B84167FA}" type="slidenum">
              <a:rPr kumimoji="0" lang="en-US" sz="900" b="0" i="0" u="none" strike="noStrike" kern="1200" cap="none" spc="0" normalizeH="0" baseline="0" noProof="0" smtClean="0">
                <a:ln>
                  <a:noFill/>
                </a:ln>
                <a:solidFill>
                  <a:srgbClr val="33418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a:ln>
                <a:noFill/>
              </a:ln>
              <a:solidFill>
                <a:srgbClr val="334186"/>
              </a:solidFill>
              <a:effectLst/>
              <a:uLnTx/>
              <a:uFillTx/>
              <a:latin typeface="Calibri" panose="020F0502020204030204"/>
              <a:ea typeface="+mn-ea"/>
              <a:cs typeface="+mn-cs"/>
            </a:endParaRPr>
          </a:p>
        </p:txBody>
      </p:sp>
      <p:pic>
        <p:nvPicPr>
          <p:cNvPr id="3" name="Immagine 10">
            <a:extLst>
              <a:ext uri="{FF2B5EF4-FFF2-40B4-BE49-F238E27FC236}">
                <a16:creationId xmlns:a16="http://schemas.microsoft.com/office/drawing/2014/main" id="{37D94CC1-4F46-73A7-BFA0-976FA3E7E369}"/>
              </a:ext>
            </a:extLst>
          </p:cNvPr>
          <p:cNvPicPr>
            <a:picLocks noChangeAspect="1"/>
          </p:cNvPicPr>
          <p:nvPr/>
        </p:nvPicPr>
        <p:blipFill rotWithShape="1">
          <a:blip r:embed="rId2"/>
          <a:srcRect l="1462" t="151" r="53091" b="51563"/>
          <a:stretch>
            <a:fillRect/>
          </a:stretch>
        </p:blipFill>
        <p:spPr>
          <a:xfrm>
            <a:off x="1154339" y="795315"/>
            <a:ext cx="10024357" cy="5685475"/>
          </a:xfrm>
          <a:prstGeom prst="rect">
            <a:avLst/>
          </a:prstGeom>
        </p:spPr>
      </p:pic>
      <p:pic>
        <p:nvPicPr>
          <p:cNvPr id="13" name="Immagine 10">
            <a:extLst>
              <a:ext uri="{FF2B5EF4-FFF2-40B4-BE49-F238E27FC236}">
                <a16:creationId xmlns:a16="http://schemas.microsoft.com/office/drawing/2014/main" id="{8D38275B-C54E-531D-99AC-8A4D1ABD5E0E}"/>
              </a:ext>
            </a:extLst>
          </p:cNvPr>
          <p:cNvPicPr>
            <a:picLocks noChangeAspect="1"/>
          </p:cNvPicPr>
          <p:nvPr/>
        </p:nvPicPr>
        <p:blipFill rotWithShape="1">
          <a:blip r:embed="rId2"/>
          <a:srcRect l="51466" t="51062" r="4170" b="8346"/>
          <a:stretch>
            <a:fillRect/>
          </a:stretch>
        </p:blipFill>
        <p:spPr>
          <a:xfrm rot="10800000">
            <a:off x="687844" y="1128748"/>
            <a:ext cx="10957346" cy="5352042"/>
          </a:xfrm>
          <a:prstGeom prst="rect">
            <a:avLst/>
          </a:prstGeom>
        </p:spPr>
      </p:pic>
      <p:grpSp>
        <p:nvGrpSpPr>
          <p:cNvPr id="6" name="Gruppo 5">
            <a:extLst>
              <a:ext uri="{FF2B5EF4-FFF2-40B4-BE49-F238E27FC236}">
                <a16:creationId xmlns:a16="http://schemas.microsoft.com/office/drawing/2014/main" id="{EEDE996F-7261-052C-B18E-F6E6EA3BF778}"/>
              </a:ext>
            </a:extLst>
          </p:cNvPr>
          <p:cNvGrpSpPr/>
          <p:nvPr/>
        </p:nvGrpSpPr>
        <p:grpSpPr>
          <a:xfrm>
            <a:off x="6802523" y="795314"/>
            <a:ext cx="5331550" cy="2324044"/>
            <a:chOff x="6802523" y="795314"/>
            <a:chExt cx="5331550" cy="2324044"/>
          </a:xfrm>
        </p:grpSpPr>
        <p:grpSp>
          <p:nvGrpSpPr>
            <p:cNvPr id="15" name="Gruppo 14">
              <a:extLst>
                <a:ext uri="{FF2B5EF4-FFF2-40B4-BE49-F238E27FC236}">
                  <a16:creationId xmlns:a16="http://schemas.microsoft.com/office/drawing/2014/main" id="{EB76C8E4-6BFE-A512-C330-769363C09F53}"/>
                </a:ext>
              </a:extLst>
            </p:cNvPr>
            <p:cNvGrpSpPr/>
            <p:nvPr/>
          </p:nvGrpSpPr>
          <p:grpSpPr>
            <a:xfrm>
              <a:off x="6802523" y="795314"/>
              <a:ext cx="5331550" cy="2324044"/>
              <a:chOff x="6802523" y="795314"/>
              <a:chExt cx="5331550" cy="2324044"/>
            </a:xfrm>
          </p:grpSpPr>
          <p:grpSp>
            <p:nvGrpSpPr>
              <p:cNvPr id="14" name="Gruppo 13">
                <a:extLst>
                  <a:ext uri="{FF2B5EF4-FFF2-40B4-BE49-F238E27FC236}">
                    <a16:creationId xmlns:a16="http://schemas.microsoft.com/office/drawing/2014/main" id="{A451D818-C0F9-B3CC-EB70-3D041992706F}"/>
                  </a:ext>
                </a:extLst>
              </p:cNvPr>
              <p:cNvGrpSpPr/>
              <p:nvPr/>
            </p:nvGrpSpPr>
            <p:grpSpPr>
              <a:xfrm>
                <a:off x="6802523" y="795314"/>
                <a:ext cx="5331550" cy="2324044"/>
                <a:chOff x="6802523" y="795314"/>
                <a:chExt cx="5331550" cy="2324044"/>
              </a:xfrm>
            </p:grpSpPr>
            <p:pic>
              <p:nvPicPr>
                <p:cNvPr id="5" name="Immagine 4">
                  <a:extLst>
                    <a:ext uri="{FF2B5EF4-FFF2-40B4-BE49-F238E27FC236}">
                      <a16:creationId xmlns:a16="http://schemas.microsoft.com/office/drawing/2014/main" id="{FC85FB6F-E1B0-A5F6-6B66-DE2CB2C5E4A3}"/>
                    </a:ext>
                  </a:extLst>
                </p:cNvPr>
                <p:cNvPicPr>
                  <a:picLocks noChangeAspect="1"/>
                </p:cNvPicPr>
                <p:nvPr/>
              </p:nvPicPr>
              <p:blipFill>
                <a:blip r:embed="rId3"/>
                <a:stretch>
                  <a:fillRect/>
                </a:stretch>
              </p:blipFill>
              <p:spPr>
                <a:xfrm>
                  <a:off x="6992835" y="795314"/>
                  <a:ext cx="5141238" cy="1186880"/>
                </a:xfrm>
                <a:prstGeom prst="rect">
                  <a:avLst/>
                </a:prstGeom>
              </p:spPr>
            </p:pic>
            <p:pic>
              <p:nvPicPr>
                <p:cNvPr id="9" name="Immagine 8">
                  <a:extLst>
                    <a:ext uri="{FF2B5EF4-FFF2-40B4-BE49-F238E27FC236}">
                      <a16:creationId xmlns:a16="http://schemas.microsoft.com/office/drawing/2014/main" id="{08049C18-90B9-0245-5F83-E3DB36A79DD5}"/>
                    </a:ext>
                  </a:extLst>
                </p:cNvPr>
                <p:cNvPicPr>
                  <a:picLocks noChangeAspect="1"/>
                </p:cNvPicPr>
                <p:nvPr/>
              </p:nvPicPr>
              <p:blipFill>
                <a:blip r:embed="rId4"/>
                <a:stretch>
                  <a:fillRect/>
                </a:stretch>
              </p:blipFill>
              <p:spPr>
                <a:xfrm>
                  <a:off x="6802523" y="2021987"/>
                  <a:ext cx="5320356" cy="1097371"/>
                </a:xfrm>
                <a:prstGeom prst="rect">
                  <a:avLst/>
                </a:prstGeom>
              </p:spPr>
            </p:pic>
            <p:cxnSp>
              <p:nvCxnSpPr>
                <p:cNvPr id="10" name="Straight Arrow Connector 11">
                  <a:extLst>
                    <a:ext uri="{FF2B5EF4-FFF2-40B4-BE49-F238E27FC236}">
                      <a16:creationId xmlns:a16="http://schemas.microsoft.com/office/drawing/2014/main" id="{9B2B8C65-2EE1-1A3C-9546-3F5872F2A9BD}"/>
                    </a:ext>
                  </a:extLst>
                </p:cNvPr>
                <p:cNvCxnSpPr>
                  <a:cxnSpLocks/>
                </p:cNvCxnSpPr>
                <p:nvPr/>
              </p:nvCxnSpPr>
              <p:spPr bwMode="auto">
                <a:xfrm>
                  <a:off x="6886575" y="2692459"/>
                  <a:ext cx="5127009" cy="0"/>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grpSp>
          <p:sp>
            <p:nvSpPr>
              <p:cNvPr id="12" name="TextBox 12">
                <a:extLst>
                  <a:ext uri="{FF2B5EF4-FFF2-40B4-BE49-F238E27FC236}">
                    <a16:creationId xmlns:a16="http://schemas.microsoft.com/office/drawing/2014/main" id="{1DAA53E6-AE0E-C7A0-49DE-3EA0650BF3DE}"/>
                  </a:ext>
                </a:extLst>
              </p:cNvPr>
              <p:cNvSpPr txBox="1"/>
              <p:nvPr/>
            </p:nvSpPr>
            <p:spPr>
              <a:xfrm>
                <a:off x="9164395" y="2638106"/>
                <a:ext cx="70724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365 m</a:t>
                </a:r>
              </a:p>
            </p:txBody>
          </p:sp>
        </p:grpSp>
        <p:sp>
          <p:nvSpPr>
            <p:cNvPr id="2" name="TextBox 12">
              <a:extLst>
                <a:ext uri="{FF2B5EF4-FFF2-40B4-BE49-F238E27FC236}">
                  <a16:creationId xmlns:a16="http://schemas.microsoft.com/office/drawing/2014/main" id="{8E81787E-88FC-E758-D4FB-C40C887D0C28}"/>
                </a:ext>
              </a:extLst>
            </p:cNvPr>
            <p:cNvSpPr txBox="1"/>
            <p:nvPr/>
          </p:nvSpPr>
          <p:spPr>
            <a:xfrm>
              <a:off x="8826001" y="2269759"/>
              <a:ext cx="67678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1.7 GeV</a:t>
              </a:r>
            </a:p>
          </p:txBody>
        </p:sp>
      </p:grpSp>
      <p:grpSp>
        <p:nvGrpSpPr>
          <p:cNvPr id="8" name="Gruppo 7">
            <a:extLst>
              <a:ext uri="{FF2B5EF4-FFF2-40B4-BE49-F238E27FC236}">
                <a16:creationId xmlns:a16="http://schemas.microsoft.com/office/drawing/2014/main" id="{C248F73B-393C-4638-1FED-81A136BDCCA9}"/>
              </a:ext>
            </a:extLst>
          </p:cNvPr>
          <p:cNvGrpSpPr/>
          <p:nvPr/>
        </p:nvGrpSpPr>
        <p:grpSpPr>
          <a:xfrm>
            <a:off x="1547464" y="3143018"/>
            <a:ext cx="8929012" cy="2809726"/>
            <a:chOff x="1547464" y="3143018"/>
            <a:chExt cx="8929012" cy="2809726"/>
          </a:xfrm>
        </p:grpSpPr>
        <p:grpSp>
          <p:nvGrpSpPr>
            <p:cNvPr id="54" name="Gruppo 53">
              <a:extLst>
                <a:ext uri="{FF2B5EF4-FFF2-40B4-BE49-F238E27FC236}">
                  <a16:creationId xmlns:a16="http://schemas.microsoft.com/office/drawing/2014/main" id="{9F77141C-C6F4-60CE-9436-3FA2A6CF14BD}"/>
                </a:ext>
              </a:extLst>
            </p:cNvPr>
            <p:cNvGrpSpPr/>
            <p:nvPr/>
          </p:nvGrpSpPr>
          <p:grpSpPr>
            <a:xfrm>
              <a:off x="1547464" y="3143018"/>
              <a:ext cx="8929012" cy="2809726"/>
              <a:chOff x="1442623" y="2919314"/>
              <a:chExt cx="8929012" cy="2809726"/>
            </a:xfrm>
          </p:grpSpPr>
          <p:pic>
            <p:nvPicPr>
              <p:cNvPr id="32" name="Picture 11">
                <a:extLst>
                  <a:ext uri="{FF2B5EF4-FFF2-40B4-BE49-F238E27FC236}">
                    <a16:creationId xmlns:a16="http://schemas.microsoft.com/office/drawing/2014/main" id="{B2A76157-C7DF-57CE-2628-80686C145C9F}"/>
                  </a:ext>
                </a:extLst>
              </p:cNvPr>
              <p:cNvPicPr>
                <a:picLocks noChangeAspect="1"/>
              </p:cNvPicPr>
              <p:nvPr/>
            </p:nvPicPr>
            <p:blipFill>
              <a:blip r:embed="rId5">
                <a:alphaModFix/>
              </a:blip>
              <a:srcRect t="20857" r="6274" b="28379"/>
              <a:stretch>
                <a:fillRect/>
              </a:stretch>
            </p:blipFill>
            <p:spPr>
              <a:xfrm>
                <a:off x="1442623" y="2942448"/>
                <a:ext cx="8929012" cy="2786592"/>
              </a:xfrm>
              <a:prstGeom prst="rect">
                <a:avLst/>
              </a:prstGeom>
            </p:spPr>
          </p:pic>
          <p:sp>
            <p:nvSpPr>
              <p:cNvPr id="35" name="TextBox 15">
                <a:extLst>
                  <a:ext uri="{FF2B5EF4-FFF2-40B4-BE49-F238E27FC236}">
                    <a16:creationId xmlns:a16="http://schemas.microsoft.com/office/drawing/2014/main" id="{B2AE2824-3417-56B2-56C2-38B91B4C0B5B}"/>
                  </a:ext>
                </a:extLst>
              </p:cNvPr>
              <p:cNvSpPr txBox="1">
                <a:spLocks/>
              </p:cNvSpPr>
              <p:nvPr/>
            </p:nvSpPr>
            <p:spPr>
              <a:xfrm>
                <a:off x="6096000" y="4080218"/>
                <a:ext cx="158398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Undulator hall</a:t>
                </a:r>
              </a:p>
            </p:txBody>
          </p:sp>
          <p:grpSp>
            <p:nvGrpSpPr>
              <p:cNvPr id="40" name="Group 39">
                <a:extLst>
                  <a:ext uri="{FF2B5EF4-FFF2-40B4-BE49-F238E27FC236}">
                    <a16:creationId xmlns:a16="http://schemas.microsoft.com/office/drawing/2014/main" id="{BE4F4FC3-7378-EDD1-6D35-A6001870BBEC}"/>
                  </a:ext>
                </a:extLst>
              </p:cNvPr>
              <p:cNvGrpSpPr>
                <a:grpSpLocks noChangeAspect="1"/>
              </p:cNvGrpSpPr>
              <p:nvPr/>
            </p:nvGrpSpPr>
            <p:grpSpPr>
              <a:xfrm>
                <a:off x="1605203" y="2919314"/>
                <a:ext cx="8706768" cy="2467313"/>
                <a:chOff x="5894862" y="4634591"/>
                <a:chExt cx="21141156" cy="5990956"/>
              </a:xfrm>
            </p:grpSpPr>
            <p:cxnSp>
              <p:nvCxnSpPr>
                <p:cNvPr id="42" name="Straight Arrow Connector 11">
                  <a:extLst>
                    <a:ext uri="{FF2B5EF4-FFF2-40B4-BE49-F238E27FC236}">
                      <a16:creationId xmlns:a16="http://schemas.microsoft.com/office/drawing/2014/main" id="{821F0B95-00FD-FFE2-50A6-852281DFF607}"/>
                    </a:ext>
                  </a:extLst>
                </p:cNvPr>
                <p:cNvCxnSpPr>
                  <a:cxnSpLocks/>
                </p:cNvCxnSpPr>
                <p:nvPr/>
              </p:nvCxnSpPr>
              <p:spPr bwMode="auto">
                <a:xfrm>
                  <a:off x="6053040" y="4812612"/>
                  <a:ext cx="20982978" cy="0"/>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43" name="TextBox 12">
                  <a:extLst>
                    <a:ext uri="{FF2B5EF4-FFF2-40B4-BE49-F238E27FC236}">
                      <a16:creationId xmlns:a16="http://schemas.microsoft.com/office/drawing/2014/main" id="{B05DDF0C-4895-8B6F-25C9-9F17AF75E488}"/>
                    </a:ext>
                  </a:extLst>
                </p:cNvPr>
                <p:cNvSpPr txBox="1"/>
                <p:nvPr/>
              </p:nvSpPr>
              <p:spPr>
                <a:xfrm>
                  <a:off x="16799097" y="4634591"/>
                  <a:ext cx="841369" cy="402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159 m</a:t>
                  </a:r>
                </a:p>
              </p:txBody>
            </p:sp>
            <p:cxnSp>
              <p:nvCxnSpPr>
                <p:cNvPr id="45" name="Straight Arrow Connector 13">
                  <a:extLst>
                    <a:ext uri="{FF2B5EF4-FFF2-40B4-BE49-F238E27FC236}">
                      <a16:creationId xmlns:a16="http://schemas.microsoft.com/office/drawing/2014/main" id="{4B23E75E-DDE3-330C-F955-9D4B05197D40}"/>
                    </a:ext>
                  </a:extLst>
                </p:cNvPr>
                <p:cNvCxnSpPr>
                  <a:cxnSpLocks/>
                </p:cNvCxnSpPr>
                <p:nvPr/>
              </p:nvCxnSpPr>
              <p:spPr bwMode="auto">
                <a:xfrm>
                  <a:off x="6053040" y="4706462"/>
                  <a:ext cx="0" cy="5919085"/>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46" name="TextBox 14">
                  <a:extLst>
                    <a:ext uri="{FF2B5EF4-FFF2-40B4-BE49-F238E27FC236}">
                      <a16:creationId xmlns:a16="http://schemas.microsoft.com/office/drawing/2014/main" id="{C9C7FBF5-A9AD-8AA6-1136-412524A615F6}"/>
                    </a:ext>
                  </a:extLst>
                </p:cNvPr>
                <p:cNvSpPr txBox="1">
                  <a:spLocks/>
                </p:cNvSpPr>
                <p:nvPr/>
              </p:nvSpPr>
              <p:spPr>
                <a:xfrm>
                  <a:off x="5894862" y="7329824"/>
                  <a:ext cx="717413" cy="4027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45 m</a:t>
                  </a:r>
                </a:p>
              </p:txBody>
            </p:sp>
            <p:sp>
              <p:nvSpPr>
                <p:cNvPr id="47" name="TextBox 15">
                  <a:extLst>
                    <a:ext uri="{FF2B5EF4-FFF2-40B4-BE49-F238E27FC236}">
                      <a16:creationId xmlns:a16="http://schemas.microsoft.com/office/drawing/2014/main" id="{DE57EBAB-D640-50FD-6D58-C06A96036065}"/>
                    </a:ext>
                  </a:extLst>
                </p:cNvPr>
                <p:cNvSpPr txBox="1">
                  <a:spLocks/>
                </p:cNvSpPr>
                <p:nvPr/>
              </p:nvSpPr>
              <p:spPr>
                <a:xfrm>
                  <a:off x="10766374" y="7453416"/>
                  <a:ext cx="3604737" cy="8220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Accelerator hall</a:t>
                  </a:r>
                </a:p>
              </p:txBody>
            </p:sp>
            <p:sp>
              <p:nvSpPr>
                <p:cNvPr id="48" name="TextBox 19">
                  <a:extLst>
                    <a:ext uri="{FF2B5EF4-FFF2-40B4-BE49-F238E27FC236}">
                      <a16:creationId xmlns:a16="http://schemas.microsoft.com/office/drawing/2014/main" id="{BEF455B0-F8F6-24B0-FD94-FBBB078345F9}"/>
                    </a:ext>
                  </a:extLst>
                </p:cNvPr>
                <p:cNvSpPr txBox="1">
                  <a:spLocks/>
                </p:cNvSpPr>
                <p:nvPr/>
              </p:nvSpPr>
              <p:spPr>
                <a:xfrm>
                  <a:off x="21012184" y="7997371"/>
                  <a:ext cx="1938351" cy="402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Experimental hall</a:t>
                  </a:r>
                </a:p>
              </p:txBody>
            </p:sp>
            <p:sp>
              <p:nvSpPr>
                <p:cNvPr id="49" name="TextBox 20">
                  <a:extLst>
                    <a:ext uri="{FF2B5EF4-FFF2-40B4-BE49-F238E27FC236}">
                      <a16:creationId xmlns:a16="http://schemas.microsoft.com/office/drawing/2014/main" id="{F6324EEC-8859-69E0-2EF0-A84E55DD0115}"/>
                    </a:ext>
                  </a:extLst>
                </p:cNvPr>
                <p:cNvSpPr txBox="1">
                  <a:spLocks/>
                </p:cNvSpPr>
                <p:nvPr/>
              </p:nvSpPr>
              <p:spPr>
                <a:xfrm>
                  <a:off x="9364151" y="9632202"/>
                  <a:ext cx="2099453" cy="402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Lasers clean rooms</a:t>
                  </a:r>
                </a:p>
              </p:txBody>
            </p:sp>
            <p:sp>
              <p:nvSpPr>
                <p:cNvPr id="50" name="TextBox 21">
                  <a:extLst>
                    <a:ext uri="{FF2B5EF4-FFF2-40B4-BE49-F238E27FC236}">
                      <a16:creationId xmlns:a16="http://schemas.microsoft.com/office/drawing/2014/main" id="{3CF1614B-8DD6-EC81-2B52-776355D55FB1}"/>
                    </a:ext>
                  </a:extLst>
                </p:cNvPr>
                <p:cNvSpPr txBox="1">
                  <a:spLocks/>
                </p:cNvSpPr>
                <p:nvPr/>
              </p:nvSpPr>
              <p:spPr>
                <a:xfrm>
                  <a:off x="13896108" y="9632202"/>
                  <a:ext cx="3144869" cy="402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Laser and particle user rooms</a:t>
                  </a:r>
                </a:p>
              </p:txBody>
            </p:sp>
            <p:sp>
              <p:nvSpPr>
                <p:cNvPr id="51" name="TextBox 22">
                  <a:extLst>
                    <a:ext uri="{FF2B5EF4-FFF2-40B4-BE49-F238E27FC236}">
                      <a16:creationId xmlns:a16="http://schemas.microsoft.com/office/drawing/2014/main" id="{93811F4C-BD61-0AF2-BA89-C198313EA609}"/>
                    </a:ext>
                  </a:extLst>
                </p:cNvPr>
                <p:cNvSpPr txBox="1">
                  <a:spLocks/>
                </p:cNvSpPr>
                <p:nvPr/>
              </p:nvSpPr>
              <p:spPr>
                <a:xfrm>
                  <a:off x="9930209" y="5564463"/>
                  <a:ext cx="9279675" cy="822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Klystron &amp; power supplies hall</a:t>
                  </a:r>
                </a:p>
              </p:txBody>
            </p:sp>
            <p:sp>
              <p:nvSpPr>
                <p:cNvPr id="52" name="TextBox 23">
                  <a:extLst>
                    <a:ext uri="{FF2B5EF4-FFF2-40B4-BE49-F238E27FC236}">
                      <a16:creationId xmlns:a16="http://schemas.microsoft.com/office/drawing/2014/main" id="{3DBFE8A0-F5E5-D3B0-8A44-C6F8FA734E61}"/>
                    </a:ext>
                  </a:extLst>
                </p:cNvPr>
                <p:cNvSpPr txBox="1">
                  <a:spLocks/>
                </p:cNvSpPr>
                <p:nvPr/>
              </p:nvSpPr>
              <p:spPr>
                <a:xfrm>
                  <a:off x="8339869" y="4690766"/>
                  <a:ext cx="1811039" cy="402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Technical rooms</a:t>
                  </a:r>
                </a:p>
              </p:txBody>
            </p:sp>
            <p:sp>
              <p:nvSpPr>
                <p:cNvPr id="53" name="TextBox 24">
                  <a:extLst>
                    <a:ext uri="{FF2B5EF4-FFF2-40B4-BE49-F238E27FC236}">
                      <a16:creationId xmlns:a16="http://schemas.microsoft.com/office/drawing/2014/main" id="{F863AD37-D84D-3A29-318A-7B4B53663495}"/>
                    </a:ext>
                  </a:extLst>
                </p:cNvPr>
                <p:cNvSpPr txBox="1">
                  <a:spLocks/>
                </p:cNvSpPr>
                <p:nvPr/>
              </p:nvSpPr>
              <p:spPr>
                <a:xfrm>
                  <a:off x="20645226" y="5822389"/>
                  <a:ext cx="1928051" cy="402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Preparations labs</a:t>
                  </a:r>
                </a:p>
              </p:txBody>
            </p:sp>
          </p:grpSp>
        </p:grpSp>
        <p:sp>
          <p:nvSpPr>
            <p:cNvPr id="7" name="TextBox 12">
              <a:extLst>
                <a:ext uri="{FF2B5EF4-FFF2-40B4-BE49-F238E27FC236}">
                  <a16:creationId xmlns:a16="http://schemas.microsoft.com/office/drawing/2014/main" id="{BE26F86B-89FC-4756-5550-ED5EAC042F8E}"/>
                </a:ext>
              </a:extLst>
            </p:cNvPr>
            <p:cNvSpPr txBox="1"/>
            <p:nvPr/>
          </p:nvSpPr>
          <p:spPr>
            <a:xfrm>
              <a:off x="4120219" y="4550770"/>
              <a:ext cx="99738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 (=&gt;2+) GeV</a:t>
              </a:r>
            </a:p>
          </p:txBody>
        </p:sp>
      </p:grpSp>
    </p:spTree>
    <p:extLst>
      <p:ext uri="{BB962C8B-B14F-4D97-AF65-F5344CB8AC3E}">
        <p14:creationId xmlns:p14="http://schemas.microsoft.com/office/powerpoint/2010/main" val="364962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32"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out)">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EE73D-CAAC-D696-BE47-300C6FEB8DB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5825102-7A8B-376B-AD2F-3267AF74E1C8}"/>
              </a:ext>
            </a:extLst>
          </p:cNvPr>
          <p:cNvSpPr>
            <a:spLocks noGrp="1"/>
          </p:cNvSpPr>
          <p:nvPr>
            <p:ph type="title"/>
          </p:nvPr>
        </p:nvSpPr>
        <p:spPr/>
        <p:txBody>
          <a:bodyPr>
            <a:normAutofit/>
          </a:bodyPr>
          <a:lstStyle/>
          <a:p>
            <a:r>
              <a:rPr lang="en-IT" sz="3200" dirty="0">
                <a:latin typeface="+mn-lt"/>
              </a:rPr>
              <a:t>Scientific Case and Applications  </a:t>
            </a:r>
          </a:p>
        </p:txBody>
      </p:sp>
      <p:graphicFrame>
        <p:nvGraphicFramePr>
          <p:cNvPr id="7" name="Table 6">
            <a:extLst>
              <a:ext uri="{FF2B5EF4-FFF2-40B4-BE49-F238E27FC236}">
                <a16:creationId xmlns:a16="http://schemas.microsoft.com/office/drawing/2014/main" id="{89C29F6D-989E-21CB-7729-127A489A96B3}"/>
              </a:ext>
            </a:extLst>
          </p:cNvPr>
          <p:cNvGraphicFramePr>
            <a:graphicFrameLocks noGrp="1"/>
          </p:cNvGraphicFramePr>
          <p:nvPr/>
        </p:nvGraphicFramePr>
        <p:xfrm>
          <a:off x="140506" y="831881"/>
          <a:ext cx="8046720" cy="5554980"/>
        </p:xfrm>
        <a:graphic>
          <a:graphicData uri="http://schemas.openxmlformats.org/drawingml/2006/table">
            <a:tbl>
              <a:tblPr firstRow="1" bandRow="1"/>
              <a:tblGrid>
                <a:gridCol w="1645920">
                  <a:extLst>
                    <a:ext uri="{9D8B030D-6E8A-4147-A177-3AD203B41FA5}">
                      <a16:colId xmlns:a16="http://schemas.microsoft.com/office/drawing/2014/main" val="20000"/>
                    </a:ext>
                  </a:extLst>
                </a:gridCol>
                <a:gridCol w="256032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2468880">
                  <a:extLst>
                    <a:ext uri="{9D8B030D-6E8A-4147-A177-3AD203B41FA5}">
                      <a16:colId xmlns:a16="http://schemas.microsoft.com/office/drawing/2014/main" val="20003"/>
                    </a:ext>
                  </a:extLst>
                </a:gridCol>
              </a:tblGrid>
              <a:tr h="628650">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defRPr b="1"/>
                      </a:pPr>
                      <a:r>
                        <a:t>Application Area</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defRPr b="1"/>
                      </a:pPr>
                      <a:r>
                        <a:rPr dirty="0"/>
                        <a:t>Scientific Focus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defRPr b="1"/>
                      </a:pPr>
                      <a:r>
                        <a:t>Techniques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defRPr b="1"/>
                      </a:pPr>
                      <a:r>
                        <a:t>Key Impact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dirty="0"/>
                        <a:t>Renewable Energy</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Charge transport in solar cells &amp; catalysts</a:t>
                      </a:r>
                    </a:p>
                    <a:p>
                      <a:r>
                        <a:t>• Photocatalytic H₂ production</a:t>
                      </a:r>
                    </a:p>
                    <a:p>
                      <a:r>
                        <a:t>• PFAS/PClAS analysis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XAS, XES, PI-MS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Efficient solar materials</a:t>
                      </a:r>
                    </a:p>
                    <a:p>
                      <a:r>
                        <a:t>• Clean hydrogen production</a:t>
                      </a:r>
                    </a:p>
                    <a:p>
                      <a:r>
                        <a:t>• Environmental remediation</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Warm Dense Matter (WDM)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Extreme temperature/density</a:t>
                      </a:r>
                    </a:p>
                    <a:p>
                      <a:r>
                        <a:t>• Astrophysics &amp; fusion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Time-resolved XAS, TR-XES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Stellar/planetary modeling</a:t>
                      </a:r>
                    </a:p>
                    <a:p>
                      <a:r>
                        <a:t>• Fusion research support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Battery Technology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dirty="0"/>
                        <a:t>• Ion migration &amp; interfaces</a:t>
                      </a:r>
                    </a:p>
                    <a:p>
                      <a:r>
                        <a:rPr dirty="0"/>
                        <a:t>• Solid-state battery study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XAS, non-linear X-ray spectroscopy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Safer, longer-life batteries</a:t>
                      </a:r>
                    </a:p>
                    <a:p>
                      <a:r>
                        <a:t>• High energy density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Structural Biology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Live-cell imaging</a:t>
                      </a:r>
                    </a:p>
                    <a:p>
                      <a:r>
                        <a:t>• Cellular processes (stress, DNA damage)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CDI, XAS, CEI</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Real-time biomolecular studies</a:t>
                      </a:r>
                    </a:p>
                    <a:p>
                      <a:r>
                        <a:t>• Disease mechanism insight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Health &amp; Radiobiology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dirty="0"/>
                        <a:t>• DNA damage by radiation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X-ray pump–probe, photo-fragmentation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dirty="0"/>
                        <a:t>• Radioprotection</a:t>
                      </a:r>
                    </a:p>
                    <a:p>
                      <a:r>
                        <a:rPr dirty="0"/>
                        <a:t>• Cancer treatment improvement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Atmospheric Chemistry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VOC/NOx oxidation</a:t>
                      </a:r>
                    </a:p>
                    <a:p>
                      <a:r>
                        <a:t>• Aerosol dynamics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PI-MS, ion spectroscopy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Pollution models</a:t>
                      </a:r>
                    </a:p>
                    <a:p>
                      <a:r>
                        <a:t>• Climate studies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628650">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Astrochemistry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 Radiation chemistry in space</a:t>
                      </a:r>
                    </a:p>
                    <a:p>
                      <a:r>
                        <a:t>• Organic molecule formation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t>XAS, photochemistry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dirty="0"/>
                        <a:t>• Space molecular evolution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bl>
          </a:graphicData>
        </a:graphic>
      </p:graphicFrame>
      <p:pic>
        <p:nvPicPr>
          <p:cNvPr id="9" name="Picture 8">
            <a:extLst>
              <a:ext uri="{FF2B5EF4-FFF2-40B4-BE49-F238E27FC236}">
                <a16:creationId xmlns:a16="http://schemas.microsoft.com/office/drawing/2014/main" id="{24A25328-F9AB-8097-C589-9277DDE23F3B}"/>
              </a:ext>
            </a:extLst>
          </p:cNvPr>
          <p:cNvPicPr>
            <a:picLocks noChangeAspect="1"/>
          </p:cNvPicPr>
          <p:nvPr/>
        </p:nvPicPr>
        <p:blipFill>
          <a:blip r:embed="rId2"/>
          <a:srcRect l="6409" r="47356" b="31334"/>
          <a:stretch/>
        </p:blipFill>
        <p:spPr>
          <a:xfrm>
            <a:off x="8293850" y="4762749"/>
            <a:ext cx="1676400" cy="1458125"/>
          </a:xfrm>
          <a:prstGeom prst="rect">
            <a:avLst/>
          </a:prstGeom>
        </p:spPr>
      </p:pic>
      <p:pic>
        <p:nvPicPr>
          <p:cNvPr id="10" name="Picture 9" descr="A diagram of a cell scale&#10;&#10;Description automatically generated">
            <a:extLst>
              <a:ext uri="{FF2B5EF4-FFF2-40B4-BE49-F238E27FC236}">
                <a16:creationId xmlns:a16="http://schemas.microsoft.com/office/drawing/2014/main" id="{CA81FF2C-DF42-15D1-8E10-EA68017B434C}"/>
              </a:ext>
            </a:extLst>
          </p:cNvPr>
          <p:cNvPicPr>
            <a:picLocks noChangeAspect="1"/>
          </p:cNvPicPr>
          <p:nvPr/>
        </p:nvPicPr>
        <p:blipFill>
          <a:blip r:embed="rId3"/>
          <a:stretch>
            <a:fillRect/>
          </a:stretch>
        </p:blipFill>
        <p:spPr>
          <a:xfrm>
            <a:off x="8395271" y="851497"/>
            <a:ext cx="3686565" cy="997541"/>
          </a:xfrm>
          <a:prstGeom prst="rect">
            <a:avLst/>
          </a:prstGeom>
        </p:spPr>
      </p:pic>
      <p:pic>
        <p:nvPicPr>
          <p:cNvPr id="2" name="Picture 1032">
            <a:extLst>
              <a:ext uri="{FF2B5EF4-FFF2-40B4-BE49-F238E27FC236}">
                <a16:creationId xmlns:a16="http://schemas.microsoft.com/office/drawing/2014/main" id="{DBE741B2-299F-4396-DB7C-745BE48B2D21}"/>
              </a:ext>
            </a:extLst>
          </p:cNvPr>
          <p:cNvPicPr>
            <a:picLocks noChangeAspect="1"/>
          </p:cNvPicPr>
          <p:nvPr/>
        </p:nvPicPr>
        <p:blipFill>
          <a:blip r:embed="rId4">
            <a:extLst>
              <a:ext uri="{28A0092B-C50C-407E-A947-70E740481C1C}">
                <a14:useLocalDpi xmlns:a14="http://schemas.microsoft.com/office/drawing/2010/main" val="0"/>
              </a:ext>
            </a:extLst>
          </a:blip>
          <a:srcRect b="18273"/>
          <a:stretch/>
        </p:blipFill>
        <p:spPr bwMode="auto">
          <a:xfrm>
            <a:off x="10209163" y="4738971"/>
            <a:ext cx="1842331" cy="1505680"/>
          </a:xfrm>
          <a:prstGeom prst="rect">
            <a:avLst/>
          </a:prstGeom>
          <a:noFill/>
          <a:ln>
            <a:noFill/>
          </a:ln>
          <a:effectLst/>
          <a:extLst>
            <a:ext uri="{909E8E84-426E-40dd-AFC4-6F175D3DCCD1}">
              <a14:hiddenFill xmlns="" xmlns:a14="http://schemas.microsoft.com/office/drawing/2010/main">
                <a:blipFill dpi="0" rotWithShape="0">
                  <a:blip/>
                  <a:srcRect/>
                  <a:tile tx="0" ty="0" sx="100000" sy="100000" flip="none" algn="tl"/>
                </a:blip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 name="Picture 3">
            <a:extLst>
              <a:ext uri="{FF2B5EF4-FFF2-40B4-BE49-F238E27FC236}">
                <a16:creationId xmlns:a16="http://schemas.microsoft.com/office/drawing/2014/main" id="{C0439E8F-F9ED-CBDA-261D-2BF64DDDB4FA}"/>
              </a:ext>
            </a:extLst>
          </p:cNvPr>
          <p:cNvPicPr>
            <a:picLocks noChangeAspect="1"/>
          </p:cNvPicPr>
          <p:nvPr/>
        </p:nvPicPr>
        <p:blipFill>
          <a:blip r:embed="rId5"/>
          <a:stretch>
            <a:fillRect/>
          </a:stretch>
        </p:blipFill>
        <p:spPr>
          <a:xfrm>
            <a:off x="8561035" y="1883181"/>
            <a:ext cx="3296256" cy="2797870"/>
          </a:xfrm>
          <a:prstGeom prst="rect">
            <a:avLst/>
          </a:prstGeom>
        </p:spPr>
      </p:pic>
    </p:spTree>
    <p:extLst>
      <p:ext uri="{BB962C8B-B14F-4D97-AF65-F5344CB8AC3E}">
        <p14:creationId xmlns:p14="http://schemas.microsoft.com/office/powerpoint/2010/main" val="4069820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7A20A0-1901-1E27-1D5D-4F27024EC846}"/>
              </a:ext>
            </a:extLst>
          </p:cNvPr>
          <p:cNvSpPr>
            <a:spLocks noGrp="1"/>
          </p:cNvSpPr>
          <p:nvPr>
            <p:ph type="title"/>
          </p:nvPr>
        </p:nvSpPr>
        <p:spPr>
          <a:xfrm>
            <a:off x="1851950" y="-272186"/>
            <a:ext cx="9294470" cy="1325563"/>
          </a:xfrm>
        </p:spPr>
        <p:txBody>
          <a:bodyPr>
            <a:normAutofit/>
          </a:bodyPr>
          <a:lstStyle/>
          <a:p>
            <a:pPr algn="ctr" fontAlgn="ctr"/>
            <a:r>
              <a:rPr lang="en-GB" sz="3200" u="none" strike="noStrike" dirty="0">
                <a:solidFill>
                  <a:srgbClr val="0070C0"/>
                </a:solidFill>
                <a:effectLst/>
                <a:latin typeface="+mn-lt"/>
              </a:rPr>
              <a:t>Technological Readiness Level</a:t>
            </a:r>
            <a:endParaRPr lang="en-GB" sz="3200" b="0" i="0" u="none" strike="noStrike" dirty="0">
              <a:solidFill>
                <a:srgbClr val="0070C0"/>
              </a:solidFill>
              <a:effectLst/>
              <a:latin typeface="+mn-lt"/>
            </a:endParaRPr>
          </a:p>
        </p:txBody>
      </p:sp>
      <p:graphicFrame>
        <p:nvGraphicFramePr>
          <p:cNvPr id="5" name="Table 4">
            <a:extLst>
              <a:ext uri="{FF2B5EF4-FFF2-40B4-BE49-F238E27FC236}">
                <a16:creationId xmlns:a16="http://schemas.microsoft.com/office/drawing/2014/main" id="{3B2C3F42-7243-99DE-09EB-E680B5C86A28}"/>
              </a:ext>
            </a:extLst>
          </p:cNvPr>
          <p:cNvGraphicFramePr>
            <a:graphicFrameLocks noGrp="1"/>
          </p:cNvGraphicFramePr>
          <p:nvPr>
            <p:extLst>
              <p:ext uri="{D42A27DB-BD31-4B8C-83A1-F6EECF244321}">
                <p14:modId xmlns:p14="http://schemas.microsoft.com/office/powerpoint/2010/main" val="4059055850"/>
              </p:ext>
            </p:extLst>
          </p:nvPr>
        </p:nvGraphicFramePr>
        <p:xfrm>
          <a:off x="331950" y="836422"/>
          <a:ext cx="6161444" cy="4770233"/>
        </p:xfrm>
        <a:graphic>
          <a:graphicData uri="http://schemas.openxmlformats.org/drawingml/2006/table">
            <a:tbl>
              <a:tblPr>
                <a:tableStyleId>{5C22544A-7EE6-4342-B048-85BDC9FD1C3A}</a:tableStyleId>
              </a:tblPr>
              <a:tblGrid>
                <a:gridCol w="895164">
                  <a:extLst>
                    <a:ext uri="{9D8B030D-6E8A-4147-A177-3AD203B41FA5}">
                      <a16:colId xmlns:a16="http://schemas.microsoft.com/office/drawing/2014/main" val="2549708162"/>
                    </a:ext>
                  </a:extLst>
                </a:gridCol>
                <a:gridCol w="465024">
                  <a:extLst>
                    <a:ext uri="{9D8B030D-6E8A-4147-A177-3AD203B41FA5}">
                      <a16:colId xmlns:a16="http://schemas.microsoft.com/office/drawing/2014/main" val="2234510333"/>
                    </a:ext>
                  </a:extLst>
                </a:gridCol>
                <a:gridCol w="685169">
                  <a:extLst>
                    <a:ext uri="{9D8B030D-6E8A-4147-A177-3AD203B41FA5}">
                      <a16:colId xmlns:a16="http://schemas.microsoft.com/office/drawing/2014/main" val="459689667"/>
                    </a:ext>
                  </a:extLst>
                </a:gridCol>
                <a:gridCol w="441553">
                  <a:extLst>
                    <a:ext uri="{9D8B030D-6E8A-4147-A177-3AD203B41FA5}">
                      <a16:colId xmlns:a16="http://schemas.microsoft.com/office/drawing/2014/main" val="3061607853"/>
                    </a:ext>
                  </a:extLst>
                </a:gridCol>
                <a:gridCol w="441553">
                  <a:extLst>
                    <a:ext uri="{9D8B030D-6E8A-4147-A177-3AD203B41FA5}">
                      <a16:colId xmlns:a16="http://schemas.microsoft.com/office/drawing/2014/main" val="2667825462"/>
                    </a:ext>
                  </a:extLst>
                </a:gridCol>
                <a:gridCol w="441553">
                  <a:extLst>
                    <a:ext uri="{9D8B030D-6E8A-4147-A177-3AD203B41FA5}">
                      <a16:colId xmlns:a16="http://schemas.microsoft.com/office/drawing/2014/main" val="508030897"/>
                    </a:ext>
                  </a:extLst>
                </a:gridCol>
                <a:gridCol w="441553">
                  <a:extLst>
                    <a:ext uri="{9D8B030D-6E8A-4147-A177-3AD203B41FA5}">
                      <a16:colId xmlns:a16="http://schemas.microsoft.com/office/drawing/2014/main" val="4290141733"/>
                    </a:ext>
                  </a:extLst>
                </a:gridCol>
                <a:gridCol w="441553">
                  <a:extLst>
                    <a:ext uri="{9D8B030D-6E8A-4147-A177-3AD203B41FA5}">
                      <a16:colId xmlns:a16="http://schemas.microsoft.com/office/drawing/2014/main" val="4162994904"/>
                    </a:ext>
                  </a:extLst>
                </a:gridCol>
                <a:gridCol w="441553">
                  <a:extLst>
                    <a:ext uri="{9D8B030D-6E8A-4147-A177-3AD203B41FA5}">
                      <a16:colId xmlns:a16="http://schemas.microsoft.com/office/drawing/2014/main" val="3646892904"/>
                    </a:ext>
                  </a:extLst>
                </a:gridCol>
                <a:gridCol w="1466769">
                  <a:extLst>
                    <a:ext uri="{9D8B030D-6E8A-4147-A177-3AD203B41FA5}">
                      <a16:colId xmlns:a16="http://schemas.microsoft.com/office/drawing/2014/main" val="2677205780"/>
                    </a:ext>
                  </a:extLst>
                </a:gridCol>
              </a:tblGrid>
              <a:tr h="186311">
                <a:tc>
                  <a:txBody>
                    <a:bodyPr/>
                    <a:lstStyle/>
                    <a:p>
                      <a:pPr algn="ctr" fontAlgn="b"/>
                      <a:r>
                        <a:rPr lang="en-GB" sz="1400" b="1" u="none" strike="noStrike" dirty="0">
                          <a:effectLst/>
                        </a:rPr>
                        <a:t>Sub - systems</a:t>
                      </a:r>
                      <a:endParaRPr lang="en-GB" sz="1400" b="1" i="0" u="none" strike="noStrike" dirty="0">
                        <a:solidFill>
                          <a:srgbClr val="FFFFFF"/>
                        </a:solidFill>
                        <a:effectLst/>
                        <a:latin typeface="Aptos Narrow" panose="020B0004020202020204" pitchFamily="34" charset="0"/>
                      </a:endParaRPr>
                    </a:p>
                  </a:txBody>
                  <a:tcPr marL="7354" marR="7354" marT="7354" marB="0" anchor="b"/>
                </a:tc>
                <a:tc>
                  <a:txBody>
                    <a:bodyPr/>
                    <a:lstStyle/>
                    <a:p>
                      <a:pPr algn="ctr" fontAlgn="ctr"/>
                      <a:r>
                        <a:rPr lang="en-GB" sz="1400" b="1" u="none" strike="noStrike" dirty="0">
                          <a:effectLst/>
                        </a:rPr>
                        <a:t>TRL</a:t>
                      </a:r>
                      <a:endParaRPr lang="en-GB" sz="1400" b="1" i="0" u="none" strike="noStrike" dirty="0">
                        <a:solidFill>
                          <a:srgbClr val="FFFFFF"/>
                        </a:solidFill>
                        <a:effectLst/>
                        <a:latin typeface="Aptos Narrow" panose="020B0004020202020204" pitchFamily="34" charset="0"/>
                      </a:endParaRPr>
                    </a:p>
                  </a:txBody>
                  <a:tcPr marL="7354" marR="7354" marT="7354" marB="0" anchor="ctr"/>
                </a:tc>
                <a:tc gridSpan="8">
                  <a:txBody>
                    <a:bodyPr/>
                    <a:lstStyle/>
                    <a:p>
                      <a:pPr algn="ctr" fontAlgn="b"/>
                      <a:r>
                        <a:rPr lang="en-GB" sz="1400" b="1" u="none" strike="noStrike" dirty="0">
                          <a:effectLst/>
                        </a:rPr>
                        <a:t>Comments</a:t>
                      </a:r>
                      <a:endParaRPr lang="en-GB" sz="1400" b="1" i="0" u="none" strike="noStrike" dirty="0">
                        <a:solidFill>
                          <a:srgbClr val="FFFFFF"/>
                        </a:solidFill>
                        <a:effectLst/>
                        <a:latin typeface="Aptos Narrow" panose="020B0004020202020204" pitchFamily="34" charset="0"/>
                      </a:endParaRPr>
                    </a:p>
                  </a:txBody>
                  <a:tcPr marL="7354" marR="7354" marT="7354" marB="0" anchor="b"/>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1821334404"/>
                  </a:ext>
                </a:extLst>
              </a:tr>
              <a:tr h="421651">
                <a:tc>
                  <a:txBody>
                    <a:bodyPr/>
                    <a:lstStyle/>
                    <a:p>
                      <a:pPr algn="ctr" fontAlgn="ctr"/>
                      <a:r>
                        <a:rPr lang="en-GB" sz="1200" b="1" u="none" strike="noStrike" dirty="0">
                          <a:solidFill>
                            <a:srgbClr val="0070C0"/>
                          </a:solidFill>
                          <a:effectLst/>
                        </a:rPr>
                        <a:t>Injector</a:t>
                      </a:r>
                      <a:endParaRPr lang="en-GB" sz="1200" b="1" i="0" u="none" strike="noStrike" dirty="0">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200" u="none" strike="noStrike" dirty="0">
                          <a:effectLst/>
                        </a:rPr>
                        <a:t>9</a:t>
                      </a:r>
                      <a:endParaRPr lang="en-IT" sz="1200" b="0" i="0" u="none" strike="noStrike" dirty="0">
                        <a:solidFill>
                          <a:srgbClr val="000000"/>
                        </a:solidFill>
                        <a:effectLst/>
                        <a:latin typeface="Aptos Narrow" panose="020B0004020202020204" pitchFamily="34" charset="0"/>
                      </a:endParaRPr>
                    </a:p>
                  </a:txBody>
                  <a:tcPr marL="7354" marR="7354" marT="7354" marB="0" anchor="ctr">
                    <a:solidFill>
                      <a:srgbClr val="92D050"/>
                    </a:solidFill>
                  </a:tcPr>
                </a:tc>
                <a:tc gridSpan="8">
                  <a:txBody>
                    <a:bodyPr/>
                    <a:lstStyle/>
                    <a:p>
                      <a:pPr algn="just" fontAlgn="ctr"/>
                      <a:r>
                        <a:rPr lang="en-GB" sz="1200" u="none" strike="noStrike" dirty="0">
                          <a:effectLst/>
                        </a:rPr>
                        <a:t>S-Band injectors are widely used in many facilities including SPARC_LAB. S-Band technology is fully available in the market.</a:t>
                      </a:r>
                      <a:endParaRPr lang="en-GB" sz="1200" b="0" i="0" u="none" strike="noStrike" dirty="0">
                        <a:solidFill>
                          <a:srgbClr val="000000"/>
                        </a:solidFill>
                        <a:effectLst/>
                        <a:latin typeface="Aptos Narrow" panose="020B0004020202020204" pitchFamily="34" charset="0"/>
                      </a:endParaRPr>
                    </a:p>
                  </a:txBody>
                  <a:tcPr marL="7354" marR="7354" marT="7354" marB="0" anchor="ct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3699625964"/>
                  </a:ext>
                </a:extLst>
              </a:tr>
              <a:tr h="421651">
                <a:tc>
                  <a:txBody>
                    <a:bodyPr/>
                    <a:lstStyle/>
                    <a:p>
                      <a:pPr algn="ctr" fontAlgn="ctr"/>
                      <a:r>
                        <a:rPr lang="en-GB" sz="1200" b="1" u="none" strike="noStrike" dirty="0">
                          <a:solidFill>
                            <a:srgbClr val="0070C0"/>
                          </a:solidFill>
                          <a:effectLst/>
                        </a:rPr>
                        <a:t>X-Band </a:t>
                      </a:r>
                      <a:r>
                        <a:rPr lang="en-GB" sz="1200" b="1" u="none" strike="noStrike" dirty="0" err="1">
                          <a:solidFill>
                            <a:srgbClr val="0070C0"/>
                          </a:solidFill>
                          <a:effectLst/>
                        </a:rPr>
                        <a:t>Linac</a:t>
                      </a:r>
                      <a:endParaRPr lang="en-GB" sz="1200" b="1" i="0" u="none" strike="noStrike" dirty="0">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200" u="none" strike="noStrike" dirty="0">
                          <a:effectLst/>
                        </a:rPr>
                        <a:t>6</a:t>
                      </a:r>
                      <a:endParaRPr lang="en-IT" sz="1200" b="0" i="0" u="none" strike="noStrike" dirty="0">
                        <a:solidFill>
                          <a:srgbClr val="000000"/>
                        </a:solidFill>
                        <a:effectLst/>
                        <a:latin typeface="Aptos Narrow" panose="020B0004020202020204" pitchFamily="34" charset="0"/>
                      </a:endParaRPr>
                    </a:p>
                  </a:txBody>
                  <a:tcPr marL="7354" marR="7354" marT="7354" marB="0" anchor="ctr">
                    <a:solidFill>
                      <a:srgbClr val="FFFF00"/>
                    </a:solidFill>
                  </a:tcPr>
                </a:tc>
                <a:tc gridSpan="8">
                  <a:txBody>
                    <a:bodyPr/>
                    <a:lstStyle/>
                    <a:p>
                      <a:pPr algn="just" fontAlgn="ctr"/>
                      <a:r>
                        <a:rPr lang="en-GB" sz="1200" u="none" strike="noStrike" dirty="0">
                          <a:effectLst/>
                        </a:rPr>
                        <a:t>X-Band Linacs are relatively new. Impressive progress has been made and the final testing of the acc. section full prototype will upscale the corresponding TRL level in the upcoming months.</a:t>
                      </a:r>
                      <a:endParaRPr lang="en-GB" sz="1200" b="0" i="0" u="none" strike="noStrike" dirty="0">
                        <a:solidFill>
                          <a:srgbClr val="000000"/>
                        </a:solidFill>
                        <a:effectLst/>
                        <a:latin typeface="Aptos Narrow" panose="020B0004020202020204" pitchFamily="34" charset="0"/>
                      </a:endParaRPr>
                    </a:p>
                  </a:txBody>
                  <a:tcPr marL="7354" marR="7354" marT="7354" marB="0" anchor="ct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3796027771"/>
                  </a:ext>
                </a:extLst>
              </a:tr>
              <a:tr h="421651">
                <a:tc>
                  <a:txBody>
                    <a:bodyPr/>
                    <a:lstStyle/>
                    <a:p>
                      <a:pPr algn="ctr" fontAlgn="ctr"/>
                      <a:r>
                        <a:rPr lang="en-GB" sz="1200" b="1" u="none" strike="noStrike" dirty="0">
                          <a:solidFill>
                            <a:srgbClr val="0070C0"/>
                          </a:solidFill>
                          <a:effectLst/>
                        </a:rPr>
                        <a:t>Plasma Module</a:t>
                      </a:r>
                      <a:endParaRPr lang="en-GB" sz="1200" b="1" i="0" u="none" strike="noStrike" dirty="0">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200" u="none" strike="noStrike" dirty="0">
                          <a:effectLst/>
                        </a:rPr>
                        <a:t>5</a:t>
                      </a:r>
                      <a:endParaRPr lang="en-IT" sz="1200" b="0" i="0" u="none" strike="noStrike" dirty="0">
                        <a:solidFill>
                          <a:srgbClr val="000000"/>
                        </a:solidFill>
                        <a:effectLst/>
                        <a:latin typeface="Aptos Narrow" panose="020B0004020202020204" pitchFamily="34" charset="0"/>
                      </a:endParaRPr>
                    </a:p>
                  </a:txBody>
                  <a:tcPr marL="7354" marR="7354" marT="7354" marB="0" anchor="ctr">
                    <a:solidFill>
                      <a:srgbClr val="FFFF00"/>
                    </a:solidFill>
                  </a:tcPr>
                </a:tc>
                <a:tc gridSpan="8">
                  <a:txBody>
                    <a:bodyPr/>
                    <a:lstStyle/>
                    <a:p>
                      <a:pPr algn="just" fontAlgn="ctr"/>
                      <a:r>
                        <a:rPr lang="en-GB" sz="1200" u="none" strike="noStrike" dirty="0">
                          <a:effectLst/>
                        </a:rPr>
                        <a:t>Extensive R&amp;D has been made to validate the plasma capillary technology and solid results have proved the validity of the technical choice. A full system proven in a real environment is expected to be done in the next year</a:t>
                      </a:r>
                      <a:endParaRPr lang="en-GB" sz="1200" b="0" i="0" u="none" strike="noStrike" dirty="0">
                        <a:solidFill>
                          <a:srgbClr val="000000"/>
                        </a:solidFill>
                        <a:effectLst/>
                        <a:latin typeface="Aptos Narrow" panose="020B0004020202020204" pitchFamily="34" charset="0"/>
                      </a:endParaRPr>
                    </a:p>
                  </a:txBody>
                  <a:tcPr marL="7354" marR="7354" marT="7354" marB="0" anchor="ct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2452760410"/>
                  </a:ext>
                </a:extLst>
              </a:tr>
              <a:tr h="421651">
                <a:tc>
                  <a:txBody>
                    <a:bodyPr/>
                    <a:lstStyle/>
                    <a:p>
                      <a:pPr algn="ctr" fontAlgn="ctr"/>
                      <a:r>
                        <a:rPr lang="en-GB" sz="1200" b="1" u="none" strike="noStrike" dirty="0">
                          <a:solidFill>
                            <a:srgbClr val="0070C0"/>
                          </a:solidFill>
                          <a:effectLst/>
                        </a:rPr>
                        <a:t>AQUA Undulators</a:t>
                      </a:r>
                      <a:endParaRPr lang="en-GB" sz="1200" b="1" i="0" u="none" strike="noStrike" dirty="0">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200" u="none" strike="noStrike" dirty="0">
                          <a:effectLst/>
                        </a:rPr>
                        <a:t>7</a:t>
                      </a:r>
                      <a:endParaRPr lang="en-IT" sz="1200" b="0" i="0" u="none" strike="noStrike" dirty="0">
                        <a:solidFill>
                          <a:srgbClr val="000000"/>
                        </a:solidFill>
                        <a:effectLst/>
                        <a:latin typeface="Aptos Narrow" panose="020B0004020202020204" pitchFamily="34" charset="0"/>
                      </a:endParaRPr>
                    </a:p>
                  </a:txBody>
                  <a:tcPr marL="7354" marR="7354" marT="7354" marB="0" anchor="ctr">
                    <a:solidFill>
                      <a:srgbClr val="92D050"/>
                    </a:solidFill>
                  </a:tcPr>
                </a:tc>
                <a:tc gridSpan="8">
                  <a:txBody>
                    <a:bodyPr/>
                    <a:lstStyle/>
                    <a:p>
                      <a:pPr algn="just" fontAlgn="ctr"/>
                      <a:r>
                        <a:rPr lang="en-GB" sz="1200" u="none" strike="noStrike" dirty="0">
                          <a:effectLst/>
                        </a:rPr>
                        <a:t>Technology demonstrated in other facilities (FERMI, </a:t>
                      </a:r>
                      <a:r>
                        <a:rPr lang="en-GB" sz="1200" u="none" strike="noStrike" dirty="0" err="1">
                          <a:effectLst/>
                        </a:rPr>
                        <a:t>SwissFEL</a:t>
                      </a:r>
                      <a:r>
                        <a:rPr lang="en-GB" sz="1200" u="none" strike="noStrike" dirty="0">
                          <a:effectLst/>
                        </a:rPr>
                        <a:t>, etc.)</a:t>
                      </a:r>
                      <a:endParaRPr lang="en-GB" sz="1200" b="0" i="0" u="none" strike="noStrike" dirty="0">
                        <a:solidFill>
                          <a:srgbClr val="000000"/>
                        </a:solidFill>
                        <a:effectLst/>
                        <a:latin typeface="Aptos Narrow" panose="020B0004020202020204" pitchFamily="34" charset="0"/>
                      </a:endParaRPr>
                    </a:p>
                  </a:txBody>
                  <a:tcPr marL="7354" marR="7354" marT="7354" marB="0" anchor="ct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3884368239"/>
                  </a:ext>
                </a:extLst>
              </a:tr>
              <a:tr h="421651">
                <a:tc>
                  <a:txBody>
                    <a:bodyPr/>
                    <a:lstStyle/>
                    <a:p>
                      <a:pPr algn="ctr" fontAlgn="ctr"/>
                      <a:r>
                        <a:rPr lang="en-GB" sz="1200" b="1" u="none" strike="noStrike" dirty="0">
                          <a:solidFill>
                            <a:srgbClr val="0070C0"/>
                          </a:solidFill>
                          <a:effectLst/>
                        </a:rPr>
                        <a:t>FEL Beamline</a:t>
                      </a:r>
                      <a:endParaRPr lang="en-GB" sz="1200" b="1" i="0" u="none" strike="noStrike" dirty="0">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200" u="none" strike="noStrike">
                          <a:effectLst/>
                        </a:rPr>
                        <a:t>8</a:t>
                      </a:r>
                      <a:endParaRPr lang="en-IT" sz="1200" b="0" i="0" u="none" strike="noStrike">
                        <a:solidFill>
                          <a:srgbClr val="000000"/>
                        </a:solidFill>
                        <a:effectLst/>
                        <a:latin typeface="Aptos Narrow" panose="020B0004020202020204" pitchFamily="34" charset="0"/>
                      </a:endParaRPr>
                    </a:p>
                  </a:txBody>
                  <a:tcPr marL="7354" marR="7354" marT="7354" marB="0" anchor="ctr">
                    <a:solidFill>
                      <a:srgbClr val="92D050"/>
                    </a:solidFill>
                  </a:tcPr>
                </a:tc>
                <a:tc gridSpan="8">
                  <a:txBody>
                    <a:bodyPr/>
                    <a:lstStyle/>
                    <a:p>
                      <a:pPr algn="just" fontAlgn="ctr"/>
                      <a:r>
                        <a:rPr lang="en-GB" sz="1200" u="none" strike="noStrike" dirty="0">
                          <a:effectLst/>
                        </a:rPr>
                        <a:t>Most of the components of the photon beamline are implemented at other facilities  are commercially available,   few systems (needed only for a subset of possible experiments) are still in development</a:t>
                      </a:r>
                      <a:endParaRPr lang="en-GB" sz="1200" b="0" i="0" u="none" strike="noStrike" dirty="0">
                        <a:solidFill>
                          <a:srgbClr val="000000"/>
                        </a:solidFill>
                        <a:effectLst/>
                        <a:latin typeface="Aptos Narrow" panose="020B0004020202020204" pitchFamily="34" charset="0"/>
                      </a:endParaRPr>
                    </a:p>
                  </a:txBody>
                  <a:tcPr marL="7354" marR="7354" marT="7354" marB="0" anchor="ct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627156218"/>
                  </a:ext>
                </a:extLst>
              </a:tr>
              <a:tr h="421651">
                <a:tc>
                  <a:txBody>
                    <a:bodyPr/>
                    <a:lstStyle/>
                    <a:p>
                      <a:pPr algn="ctr" fontAlgn="ctr"/>
                      <a:r>
                        <a:rPr lang="en-GB" sz="1200" b="1" u="none" strike="noStrike" dirty="0">
                          <a:solidFill>
                            <a:srgbClr val="0070C0"/>
                          </a:solidFill>
                          <a:effectLst/>
                        </a:rPr>
                        <a:t>RF power system</a:t>
                      </a:r>
                      <a:endParaRPr lang="en-GB" sz="1200" b="1" i="0" u="none" strike="noStrike" dirty="0">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200" u="none" strike="noStrike">
                          <a:effectLst/>
                        </a:rPr>
                        <a:t>8</a:t>
                      </a:r>
                      <a:endParaRPr lang="en-IT" sz="1200" b="0" i="0" u="none" strike="noStrike">
                        <a:solidFill>
                          <a:srgbClr val="000000"/>
                        </a:solidFill>
                        <a:effectLst/>
                        <a:latin typeface="Aptos Narrow" panose="020B0004020202020204" pitchFamily="34" charset="0"/>
                      </a:endParaRPr>
                    </a:p>
                  </a:txBody>
                  <a:tcPr marL="7354" marR="7354" marT="7354" marB="0" anchor="ctr">
                    <a:solidFill>
                      <a:srgbClr val="92D050"/>
                    </a:solidFill>
                  </a:tcPr>
                </a:tc>
                <a:tc gridSpan="8">
                  <a:txBody>
                    <a:bodyPr/>
                    <a:lstStyle/>
                    <a:p>
                      <a:pPr algn="just" fontAlgn="ctr"/>
                      <a:r>
                        <a:rPr lang="en-GB" sz="1200" u="none" strike="noStrike" dirty="0">
                          <a:effectLst/>
                        </a:rPr>
                        <a:t>X-Band RF power system has been already tested and operated in normal condition in the test-stand. The final operational test will prove the validity and reproducibility of the technical choices in the real setting</a:t>
                      </a:r>
                      <a:endParaRPr lang="en-GB" sz="1200" b="0" i="0" u="none" strike="noStrike" dirty="0">
                        <a:solidFill>
                          <a:srgbClr val="000000"/>
                        </a:solidFill>
                        <a:effectLst/>
                        <a:latin typeface="Aptos Narrow" panose="020B0004020202020204" pitchFamily="34" charset="0"/>
                      </a:endParaRPr>
                    </a:p>
                  </a:txBody>
                  <a:tcPr marL="7354" marR="7354" marT="7354" marB="0" anchor="ct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1461601666"/>
                  </a:ext>
                </a:extLst>
              </a:tr>
              <a:tr h="421651">
                <a:tc>
                  <a:txBody>
                    <a:bodyPr/>
                    <a:lstStyle/>
                    <a:p>
                      <a:pPr algn="ctr" fontAlgn="ctr"/>
                      <a:r>
                        <a:rPr lang="en-GB" sz="1200" b="1" u="none" strike="noStrike" dirty="0">
                          <a:solidFill>
                            <a:srgbClr val="0070C0"/>
                          </a:solidFill>
                          <a:effectLst/>
                        </a:rPr>
                        <a:t>Laser system</a:t>
                      </a:r>
                      <a:endParaRPr lang="en-GB" sz="1200" b="1" i="0" u="none" strike="noStrike" dirty="0">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200" u="none" strike="noStrike">
                          <a:effectLst/>
                        </a:rPr>
                        <a:t>9</a:t>
                      </a:r>
                      <a:endParaRPr lang="en-IT" sz="1200" b="0" i="0" u="none" strike="noStrike">
                        <a:solidFill>
                          <a:srgbClr val="000000"/>
                        </a:solidFill>
                        <a:effectLst/>
                        <a:latin typeface="Aptos Narrow" panose="020B0004020202020204" pitchFamily="34" charset="0"/>
                      </a:endParaRPr>
                    </a:p>
                  </a:txBody>
                  <a:tcPr marL="7354" marR="7354" marT="7354" marB="0" anchor="ctr">
                    <a:solidFill>
                      <a:srgbClr val="92D050"/>
                    </a:solidFill>
                  </a:tcPr>
                </a:tc>
                <a:tc gridSpan="8">
                  <a:txBody>
                    <a:bodyPr/>
                    <a:lstStyle/>
                    <a:p>
                      <a:pPr algn="just" fontAlgn="ctr"/>
                      <a:r>
                        <a:rPr lang="en-GB" sz="1200" u="none" strike="noStrike" dirty="0">
                          <a:effectLst/>
                        </a:rPr>
                        <a:t>Photocathode laser is now a proven technology tested in real facilities (including SPARC_LAB). The systems are full available in the market almost as off-the shelf products</a:t>
                      </a:r>
                      <a:endParaRPr lang="en-GB" sz="1200" b="0" i="0" u="none" strike="noStrike" dirty="0">
                        <a:solidFill>
                          <a:srgbClr val="000000"/>
                        </a:solidFill>
                        <a:effectLst/>
                        <a:latin typeface="Aptos Narrow" panose="020B0004020202020204" pitchFamily="34" charset="0"/>
                      </a:endParaRPr>
                    </a:p>
                  </a:txBody>
                  <a:tcPr marL="7354" marR="7354" marT="7354" marB="0" anchor="ct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3345999797"/>
                  </a:ext>
                </a:extLst>
              </a:tr>
              <a:tr h="421651">
                <a:tc>
                  <a:txBody>
                    <a:bodyPr/>
                    <a:lstStyle/>
                    <a:p>
                      <a:pPr algn="ctr" fontAlgn="ctr"/>
                      <a:r>
                        <a:rPr lang="en-GB" sz="1200" b="1" u="none" strike="noStrike" dirty="0">
                          <a:solidFill>
                            <a:srgbClr val="0070C0"/>
                          </a:solidFill>
                          <a:effectLst/>
                        </a:rPr>
                        <a:t>General elements</a:t>
                      </a:r>
                      <a:endParaRPr lang="en-GB" sz="1200" b="1" i="0" u="none" strike="noStrike" dirty="0">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200" u="none" strike="noStrike" dirty="0">
                          <a:effectLst/>
                        </a:rPr>
                        <a:t>9</a:t>
                      </a:r>
                      <a:endParaRPr lang="en-IT" sz="1200" b="0" i="0" u="none" strike="noStrike" dirty="0">
                        <a:solidFill>
                          <a:srgbClr val="000000"/>
                        </a:solidFill>
                        <a:effectLst/>
                        <a:latin typeface="Aptos Narrow" panose="020B0004020202020204" pitchFamily="34" charset="0"/>
                      </a:endParaRPr>
                    </a:p>
                  </a:txBody>
                  <a:tcPr marL="7354" marR="7354" marT="7354" marB="0" anchor="ctr">
                    <a:solidFill>
                      <a:srgbClr val="92D050"/>
                    </a:solidFill>
                  </a:tcPr>
                </a:tc>
                <a:tc gridSpan="8">
                  <a:txBody>
                    <a:bodyPr/>
                    <a:lstStyle/>
                    <a:p>
                      <a:pPr algn="just" fontAlgn="ctr"/>
                      <a:r>
                        <a:rPr lang="en-GB" sz="1200" u="none" strike="noStrike" dirty="0">
                          <a:effectLst/>
                        </a:rPr>
                        <a:t>Other elements (Control, mechanics etc) are based on standardized components daily used in other facilities and in other context (e.g. industrial context)</a:t>
                      </a:r>
                      <a:endParaRPr lang="en-GB" sz="1200" b="0" i="0" u="none" strike="noStrike" dirty="0">
                        <a:solidFill>
                          <a:srgbClr val="000000"/>
                        </a:solidFill>
                        <a:effectLst/>
                        <a:latin typeface="Aptos Narrow" panose="020B0004020202020204" pitchFamily="34" charset="0"/>
                      </a:endParaRPr>
                    </a:p>
                  </a:txBody>
                  <a:tcPr marL="7354" marR="7354" marT="7354" marB="0" anchor="ct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3896947973"/>
                  </a:ext>
                </a:extLst>
              </a:tr>
              <a:tr h="156893">
                <a:tc>
                  <a:txBody>
                    <a:bodyPr/>
                    <a:lstStyle/>
                    <a:p>
                      <a:pPr algn="ctr" fontAlgn="b"/>
                      <a:endParaRPr lang="en-IT" sz="900" b="0" i="0" u="none" strike="noStrike" dirty="0">
                        <a:solidFill>
                          <a:srgbClr val="000000"/>
                        </a:solidFill>
                        <a:effectLst/>
                        <a:latin typeface="Aptos Narrow" panose="020B0004020202020204" pitchFamily="34" charset="0"/>
                      </a:endParaRPr>
                    </a:p>
                  </a:txBody>
                  <a:tcPr marL="7354" marR="7354" marT="7354" marB="0" anchor="b"/>
                </a:tc>
                <a:tc>
                  <a:txBody>
                    <a:bodyPr/>
                    <a:lstStyle/>
                    <a:p>
                      <a:pPr algn="l" fontAlgn="b"/>
                      <a:endParaRPr lang="en-IT" sz="900" b="0" i="0" u="none" strike="noStrike">
                        <a:solidFill>
                          <a:srgbClr val="000000"/>
                        </a:solidFill>
                        <a:effectLst/>
                        <a:latin typeface="Aptos Narrow" panose="020B0004020202020204" pitchFamily="34" charset="0"/>
                      </a:endParaRPr>
                    </a:p>
                  </a:txBody>
                  <a:tcPr marL="7354" marR="7354" marT="7354" marB="0" anchor="b"/>
                </a:tc>
                <a:tc>
                  <a:txBody>
                    <a:bodyPr/>
                    <a:lstStyle/>
                    <a:p>
                      <a:pPr algn="l" fontAlgn="b"/>
                      <a:endParaRPr lang="en-IT" sz="900" b="0" i="0" u="none" strike="noStrike">
                        <a:solidFill>
                          <a:srgbClr val="000000"/>
                        </a:solidFill>
                        <a:effectLst/>
                        <a:latin typeface="Aptos Narrow" panose="020B0004020202020204" pitchFamily="34" charset="0"/>
                      </a:endParaRPr>
                    </a:p>
                  </a:txBody>
                  <a:tcPr marL="7354" marR="7354" marT="7354" marB="0" anchor="b"/>
                </a:tc>
                <a:tc>
                  <a:txBody>
                    <a:bodyPr/>
                    <a:lstStyle/>
                    <a:p>
                      <a:pPr algn="l" fontAlgn="b"/>
                      <a:endParaRPr lang="en-IT" sz="900" b="0" i="0" u="none" strike="noStrike">
                        <a:solidFill>
                          <a:srgbClr val="000000"/>
                        </a:solidFill>
                        <a:effectLst/>
                        <a:latin typeface="Aptos Narrow" panose="020B0004020202020204" pitchFamily="34" charset="0"/>
                      </a:endParaRPr>
                    </a:p>
                  </a:txBody>
                  <a:tcPr marL="7354" marR="7354" marT="7354" marB="0" anchor="b"/>
                </a:tc>
                <a:tc>
                  <a:txBody>
                    <a:bodyPr/>
                    <a:lstStyle/>
                    <a:p>
                      <a:pPr algn="just" fontAlgn="b"/>
                      <a:endParaRPr lang="en-IT" sz="900" b="0" i="0" u="none" strike="noStrike" dirty="0">
                        <a:solidFill>
                          <a:srgbClr val="000000"/>
                        </a:solidFill>
                        <a:effectLst/>
                        <a:latin typeface="Aptos Narrow" panose="020B0004020202020204" pitchFamily="34" charset="0"/>
                      </a:endParaRPr>
                    </a:p>
                  </a:txBody>
                  <a:tcPr marL="7354" marR="7354" marT="7354" marB="0" anchor="b"/>
                </a:tc>
                <a:tc>
                  <a:txBody>
                    <a:bodyPr/>
                    <a:lstStyle/>
                    <a:p>
                      <a:pPr algn="l" fontAlgn="b"/>
                      <a:endParaRPr lang="en-IT" sz="900" b="0" i="0" u="none" strike="noStrike">
                        <a:solidFill>
                          <a:srgbClr val="000000"/>
                        </a:solidFill>
                        <a:effectLst/>
                        <a:latin typeface="Aptos Narrow" panose="020B0004020202020204" pitchFamily="34" charset="0"/>
                      </a:endParaRPr>
                    </a:p>
                  </a:txBody>
                  <a:tcPr marL="7354" marR="7354" marT="7354" marB="0" anchor="b"/>
                </a:tc>
                <a:tc>
                  <a:txBody>
                    <a:bodyPr/>
                    <a:lstStyle/>
                    <a:p>
                      <a:pPr algn="l" fontAlgn="b"/>
                      <a:endParaRPr lang="en-IT" sz="900" b="0" i="0" u="none" strike="noStrike">
                        <a:solidFill>
                          <a:srgbClr val="000000"/>
                        </a:solidFill>
                        <a:effectLst/>
                        <a:latin typeface="Aptos Narrow" panose="020B0004020202020204" pitchFamily="34" charset="0"/>
                      </a:endParaRPr>
                    </a:p>
                  </a:txBody>
                  <a:tcPr marL="7354" marR="7354" marT="7354" marB="0" anchor="b"/>
                </a:tc>
                <a:tc>
                  <a:txBody>
                    <a:bodyPr/>
                    <a:lstStyle/>
                    <a:p>
                      <a:pPr algn="l" fontAlgn="b"/>
                      <a:endParaRPr lang="en-IT" sz="900" b="0" i="0" u="none" strike="noStrike">
                        <a:solidFill>
                          <a:srgbClr val="000000"/>
                        </a:solidFill>
                        <a:effectLst/>
                        <a:latin typeface="Aptos Narrow" panose="020B0004020202020204" pitchFamily="34" charset="0"/>
                      </a:endParaRPr>
                    </a:p>
                  </a:txBody>
                  <a:tcPr marL="7354" marR="7354" marT="7354" marB="0" anchor="b"/>
                </a:tc>
                <a:tc>
                  <a:txBody>
                    <a:bodyPr/>
                    <a:lstStyle/>
                    <a:p>
                      <a:pPr algn="l" fontAlgn="b"/>
                      <a:endParaRPr lang="en-IT" sz="900" b="0" i="0" u="none" strike="noStrike">
                        <a:solidFill>
                          <a:srgbClr val="000000"/>
                        </a:solidFill>
                        <a:effectLst/>
                        <a:latin typeface="Aptos Narrow" panose="020B0004020202020204" pitchFamily="34" charset="0"/>
                      </a:endParaRPr>
                    </a:p>
                  </a:txBody>
                  <a:tcPr marL="7354" marR="7354" marT="7354" marB="0" anchor="b"/>
                </a:tc>
                <a:tc>
                  <a:txBody>
                    <a:bodyPr/>
                    <a:lstStyle/>
                    <a:p>
                      <a:pPr algn="l" fontAlgn="b"/>
                      <a:endParaRPr lang="en-IT" sz="900" b="0" i="0" u="none" strike="noStrike" dirty="0">
                        <a:solidFill>
                          <a:srgbClr val="000000"/>
                        </a:solidFill>
                        <a:effectLst/>
                        <a:latin typeface="Aptos Narrow" panose="020B0004020202020204" pitchFamily="34" charset="0"/>
                      </a:endParaRPr>
                    </a:p>
                  </a:txBody>
                  <a:tcPr marL="7354" marR="7354" marT="7354" marB="0" anchor="b"/>
                </a:tc>
                <a:extLst>
                  <a:ext uri="{0D108BD9-81ED-4DB2-BD59-A6C34878D82A}">
                    <a16:rowId xmlns:a16="http://schemas.microsoft.com/office/drawing/2014/main" val="695250189"/>
                  </a:ext>
                </a:extLst>
              </a:tr>
            </a:tbl>
          </a:graphicData>
        </a:graphic>
      </p:graphicFrame>
      <p:graphicFrame>
        <p:nvGraphicFramePr>
          <p:cNvPr id="6" name="Table 5">
            <a:extLst>
              <a:ext uri="{FF2B5EF4-FFF2-40B4-BE49-F238E27FC236}">
                <a16:creationId xmlns:a16="http://schemas.microsoft.com/office/drawing/2014/main" id="{08F2D25D-7D76-C8AD-9763-3547569CF6E9}"/>
              </a:ext>
            </a:extLst>
          </p:cNvPr>
          <p:cNvGraphicFramePr>
            <a:graphicFrameLocks noGrp="1"/>
          </p:cNvGraphicFramePr>
          <p:nvPr>
            <p:extLst>
              <p:ext uri="{D42A27DB-BD31-4B8C-83A1-F6EECF244321}">
                <p14:modId xmlns:p14="http://schemas.microsoft.com/office/powerpoint/2010/main" val="2519460106"/>
              </p:ext>
            </p:extLst>
          </p:nvPr>
        </p:nvGraphicFramePr>
        <p:xfrm>
          <a:off x="6921662" y="811472"/>
          <a:ext cx="4791918" cy="4759173"/>
        </p:xfrm>
        <a:graphic>
          <a:graphicData uri="http://schemas.openxmlformats.org/drawingml/2006/table">
            <a:tbl>
              <a:tblPr>
                <a:tableStyleId>{5C22544A-7EE6-4342-B048-85BDC9FD1C3A}</a:tableStyleId>
              </a:tblPr>
              <a:tblGrid>
                <a:gridCol w="753315">
                  <a:extLst>
                    <a:ext uri="{9D8B030D-6E8A-4147-A177-3AD203B41FA5}">
                      <a16:colId xmlns:a16="http://schemas.microsoft.com/office/drawing/2014/main" val="745148256"/>
                    </a:ext>
                  </a:extLst>
                </a:gridCol>
                <a:gridCol w="4038603">
                  <a:extLst>
                    <a:ext uri="{9D8B030D-6E8A-4147-A177-3AD203B41FA5}">
                      <a16:colId xmlns:a16="http://schemas.microsoft.com/office/drawing/2014/main" val="4280729167"/>
                    </a:ext>
                  </a:extLst>
                </a:gridCol>
              </a:tblGrid>
              <a:tr h="381573">
                <a:tc>
                  <a:txBody>
                    <a:bodyPr/>
                    <a:lstStyle/>
                    <a:p>
                      <a:pPr algn="ctr" fontAlgn="b"/>
                      <a:r>
                        <a:rPr lang="en-GB" sz="1400" b="1" u="none" strike="noStrike" dirty="0">
                          <a:effectLst/>
                        </a:rPr>
                        <a:t>TRL LEVEL</a:t>
                      </a:r>
                      <a:endParaRPr lang="en-GB" sz="1400" b="1" i="0" u="none" strike="noStrike" dirty="0">
                        <a:solidFill>
                          <a:srgbClr val="FFFFFF"/>
                        </a:solidFill>
                        <a:effectLst/>
                        <a:latin typeface="Aptos Narrow" panose="020B0004020202020204" pitchFamily="34" charset="0"/>
                      </a:endParaRPr>
                    </a:p>
                  </a:txBody>
                  <a:tcPr marL="8676" marR="8676" marT="8676" marB="0" anchor="b"/>
                </a:tc>
                <a:tc>
                  <a:txBody>
                    <a:bodyPr/>
                    <a:lstStyle/>
                    <a:p>
                      <a:pPr algn="ctr" fontAlgn="ctr"/>
                      <a:r>
                        <a:rPr lang="en-GB" sz="1400" b="1" u="none" strike="noStrike" dirty="0">
                          <a:effectLst/>
                        </a:rPr>
                        <a:t>TRL Description</a:t>
                      </a:r>
                      <a:endParaRPr lang="en-GB" sz="1400" b="1" i="0" u="none" strike="noStrike" dirty="0">
                        <a:solidFill>
                          <a:srgbClr val="FFFFFF"/>
                        </a:solidFill>
                        <a:effectLst/>
                        <a:latin typeface="Aptos Narrow" panose="020B0004020202020204" pitchFamily="34" charset="0"/>
                      </a:endParaRPr>
                    </a:p>
                  </a:txBody>
                  <a:tcPr marL="8676" marR="8676" marT="8676" marB="0" anchor="ctr"/>
                </a:tc>
                <a:extLst>
                  <a:ext uri="{0D108BD9-81ED-4DB2-BD59-A6C34878D82A}">
                    <a16:rowId xmlns:a16="http://schemas.microsoft.com/office/drawing/2014/main" val="4082458884"/>
                  </a:ext>
                </a:extLst>
              </a:tr>
              <a:tr h="450942">
                <a:tc>
                  <a:txBody>
                    <a:bodyPr/>
                    <a:lstStyle/>
                    <a:p>
                      <a:pPr algn="ctr" fontAlgn="b"/>
                      <a:r>
                        <a:rPr lang="en-GB" sz="1200" u="none" strike="noStrike" dirty="0">
                          <a:effectLst/>
                        </a:rPr>
                        <a:t>TRL 1</a:t>
                      </a:r>
                      <a:endParaRPr lang="en-GB" sz="1200" b="0" i="0" u="none" strike="noStrike" dirty="0">
                        <a:solidFill>
                          <a:srgbClr val="000000"/>
                        </a:solidFill>
                        <a:effectLst/>
                        <a:latin typeface="Aptos Narrow" panose="020B0004020202020204" pitchFamily="34" charset="0"/>
                      </a:endParaRPr>
                    </a:p>
                  </a:txBody>
                  <a:tcPr marL="8676" marR="8676" marT="8676" marB="0" anchor="b">
                    <a:solidFill>
                      <a:srgbClr val="FF0000"/>
                    </a:solidFill>
                  </a:tcPr>
                </a:tc>
                <a:tc>
                  <a:txBody>
                    <a:bodyPr/>
                    <a:lstStyle/>
                    <a:p>
                      <a:pPr algn="just" fontAlgn="b"/>
                      <a:r>
                        <a:rPr lang="en-GB" sz="1200" u="none" strike="noStrike">
                          <a:effectLst/>
                        </a:rPr>
                        <a:t>Basic principles observed – Scientific research begins to be translated into applied research and development (R&amp;D).</a:t>
                      </a:r>
                      <a:endParaRPr lang="en-GB" sz="1200" b="0" i="0" u="none" strike="noStrike">
                        <a:solidFill>
                          <a:srgbClr val="000000"/>
                        </a:solidFill>
                        <a:effectLst/>
                        <a:latin typeface="Aptos Narrow" panose="020B0004020202020204" pitchFamily="34" charset="0"/>
                      </a:endParaRPr>
                    </a:p>
                  </a:txBody>
                  <a:tcPr marL="8676" marR="8676" marT="8676" marB="0" anchor="b"/>
                </a:tc>
                <a:extLst>
                  <a:ext uri="{0D108BD9-81ED-4DB2-BD59-A6C34878D82A}">
                    <a16:rowId xmlns:a16="http://schemas.microsoft.com/office/drawing/2014/main" val="3044451045"/>
                  </a:ext>
                </a:extLst>
              </a:tr>
              <a:tr h="450942">
                <a:tc>
                  <a:txBody>
                    <a:bodyPr/>
                    <a:lstStyle/>
                    <a:p>
                      <a:pPr algn="ctr" fontAlgn="b"/>
                      <a:r>
                        <a:rPr lang="en-GB" sz="1200" u="none" strike="noStrike" dirty="0">
                          <a:effectLst/>
                        </a:rPr>
                        <a:t>TRL 2</a:t>
                      </a:r>
                      <a:endParaRPr lang="en-GB" sz="1200" b="0" i="0" u="none" strike="noStrike" dirty="0">
                        <a:solidFill>
                          <a:srgbClr val="000000"/>
                        </a:solidFill>
                        <a:effectLst/>
                        <a:latin typeface="Aptos Narrow" panose="020B0004020202020204" pitchFamily="34" charset="0"/>
                      </a:endParaRPr>
                    </a:p>
                  </a:txBody>
                  <a:tcPr marL="8676" marR="8676" marT="8676" marB="0" anchor="b">
                    <a:solidFill>
                      <a:srgbClr val="FF0000"/>
                    </a:solidFill>
                  </a:tcPr>
                </a:tc>
                <a:tc>
                  <a:txBody>
                    <a:bodyPr/>
                    <a:lstStyle/>
                    <a:p>
                      <a:pPr algn="just" fontAlgn="b"/>
                      <a:r>
                        <a:rPr lang="en-GB" sz="1200" u="none" strike="noStrike">
                          <a:effectLst/>
                        </a:rPr>
                        <a:t>Technology concept formulated – The basic principles are explored and practical applications are identified.</a:t>
                      </a:r>
                      <a:endParaRPr lang="en-GB" sz="1200" b="0" i="0" u="none" strike="noStrike">
                        <a:solidFill>
                          <a:srgbClr val="000000"/>
                        </a:solidFill>
                        <a:effectLst/>
                        <a:latin typeface="Aptos Narrow" panose="020B0004020202020204" pitchFamily="34" charset="0"/>
                      </a:endParaRPr>
                    </a:p>
                  </a:txBody>
                  <a:tcPr marL="8676" marR="8676" marT="8676" marB="0" anchor="b"/>
                </a:tc>
                <a:extLst>
                  <a:ext uri="{0D108BD9-81ED-4DB2-BD59-A6C34878D82A}">
                    <a16:rowId xmlns:a16="http://schemas.microsoft.com/office/drawing/2014/main" val="617262157"/>
                  </a:ext>
                </a:extLst>
              </a:tr>
              <a:tr h="450942">
                <a:tc>
                  <a:txBody>
                    <a:bodyPr/>
                    <a:lstStyle/>
                    <a:p>
                      <a:pPr algn="ctr" fontAlgn="b"/>
                      <a:r>
                        <a:rPr lang="en-GB" sz="1200" u="none" strike="noStrike" dirty="0">
                          <a:effectLst/>
                        </a:rPr>
                        <a:t>TRL 3</a:t>
                      </a:r>
                      <a:endParaRPr lang="en-GB" sz="1200" b="0" i="0" u="none" strike="noStrike" dirty="0">
                        <a:solidFill>
                          <a:srgbClr val="000000"/>
                        </a:solidFill>
                        <a:effectLst/>
                        <a:latin typeface="Aptos Narrow" panose="020B0004020202020204" pitchFamily="34" charset="0"/>
                      </a:endParaRPr>
                    </a:p>
                  </a:txBody>
                  <a:tcPr marL="8676" marR="8676" marT="8676" marB="0" anchor="b">
                    <a:solidFill>
                      <a:srgbClr val="FF0000"/>
                    </a:solidFill>
                  </a:tcPr>
                </a:tc>
                <a:tc>
                  <a:txBody>
                    <a:bodyPr/>
                    <a:lstStyle/>
                    <a:p>
                      <a:pPr algn="just" fontAlgn="b"/>
                      <a:r>
                        <a:rPr lang="en-GB" sz="1200" u="none" strike="noStrike" dirty="0">
                          <a:effectLst/>
                        </a:rPr>
                        <a:t>Experimental proof of concept – Active R&amp;D is initiated, including analytical and laboratory studies to validate predictions.</a:t>
                      </a:r>
                      <a:endParaRPr lang="en-GB" sz="1200" b="0" i="0" u="none" strike="noStrike" dirty="0">
                        <a:solidFill>
                          <a:srgbClr val="000000"/>
                        </a:solidFill>
                        <a:effectLst/>
                        <a:latin typeface="Aptos Narrow" panose="020B0004020202020204" pitchFamily="34" charset="0"/>
                      </a:endParaRPr>
                    </a:p>
                  </a:txBody>
                  <a:tcPr marL="8676" marR="8676" marT="8676" marB="0" anchor="b"/>
                </a:tc>
                <a:extLst>
                  <a:ext uri="{0D108BD9-81ED-4DB2-BD59-A6C34878D82A}">
                    <a16:rowId xmlns:a16="http://schemas.microsoft.com/office/drawing/2014/main" val="168993721"/>
                  </a:ext>
                </a:extLst>
              </a:tr>
              <a:tr h="450942">
                <a:tc>
                  <a:txBody>
                    <a:bodyPr/>
                    <a:lstStyle/>
                    <a:p>
                      <a:pPr algn="ctr" fontAlgn="b"/>
                      <a:r>
                        <a:rPr lang="en-GB" sz="1200" u="none" strike="noStrike" dirty="0">
                          <a:effectLst/>
                        </a:rPr>
                        <a:t>TRL 4</a:t>
                      </a:r>
                      <a:endParaRPr lang="en-GB" sz="1200" b="0" i="0" u="none" strike="noStrike" dirty="0">
                        <a:solidFill>
                          <a:srgbClr val="000000"/>
                        </a:solidFill>
                        <a:effectLst/>
                        <a:latin typeface="Aptos Narrow" panose="020B0004020202020204" pitchFamily="34" charset="0"/>
                      </a:endParaRPr>
                    </a:p>
                  </a:txBody>
                  <a:tcPr marL="8676" marR="8676" marT="8676" marB="0" anchor="b">
                    <a:solidFill>
                      <a:srgbClr val="FFFF00"/>
                    </a:solidFill>
                  </a:tcPr>
                </a:tc>
                <a:tc>
                  <a:txBody>
                    <a:bodyPr/>
                    <a:lstStyle/>
                    <a:p>
                      <a:pPr algn="just" fontAlgn="b"/>
                      <a:r>
                        <a:rPr lang="en-GB" sz="1200" u="none" strike="noStrike">
                          <a:effectLst/>
                        </a:rPr>
                        <a:t>Technology validated in lab – Basic technological components are integrated to establish that they work together.</a:t>
                      </a:r>
                      <a:endParaRPr lang="en-GB" sz="1200" b="0" i="0" u="none" strike="noStrike">
                        <a:solidFill>
                          <a:srgbClr val="000000"/>
                        </a:solidFill>
                        <a:effectLst/>
                        <a:latin typeface="Aptos Narrow" panose="020B0004020202020204" pitchFamily="34" charset="0"/>
                      </a:endParaRPr>
                    </a:p>
                  </a:txBody>
                  <a:tcPr marL="8676" marR="8676" marT="8676" marB="0" anchor="b"/>
                </a:tc>
                <a:extLst>
                  <a:ext uri="{0D108BD9-81ED-4DB2-BD59-A6C34878D82A}">
                    <a16:rowId xmlns:a16="http://schemas.microsoft.com/office/drawing/2014/main" val="442551653"/>
                  </a:ext>
                </a:extLst>
              </a:tr>
              <a:tr h="450942">
                <a:tc>
                  <a:txBody>
                    <a:bodyPr/>
                    <a:lstStyle/>
                    <a:p>
                      <a:pPr algn="ctr" fontAlgn="b"/>
                      <a:r>
                        <a:rPr lang="en-GB" sz="1200" u="none" strike="noStrike" dirty="0">
                          <a:effectLst/>
                        </a:rPr>
                        <a:t>TRL 5</a:t>
                      </a:r>
                      <a:endParaRPr lang="en-GB" sz="1200" b="0" i="0" u="none" strike="noStrike" dirty="0">
                        <a:solidFill>
                          <a:srgbClr val="000000"/>
                        </a:solidFill>
                        <a:effectLst/>
                        <a:latin typeface="Aptos Narrow" panose="020B0004020202020204" pitchFamily="34" charset="0"/>
                      </a:endParaRPr>
                    </a:p>
                  </a:txBody>
                  <a:tcPr marL="8676" marR="8676" marT="8676" marB="0" anchor="b">
                    <a:solidFill>
                      <a:srgbClr val="FFFF00"/>
                    </a:solidFill>
                  </a:tcPr>
                </a:tc>
                <a:tc>
                  <a:txBody>
                    <a:bodyPr/>
                    <a:lstStyle/>
                    <a:p>
                      <a:pPr algn="just" fontAlgn="b"/>
                      <a:r>
                        <a:rPr lang="en-GB" sz="1200" u="none" strike="noStrike" dirty="0">
                          <a:effectLst/>
                        </a:rPr>
                        <a:t>Technology validated in relevant environment – The technology is tested in a simulated or relevant environment</a:t>
                      </a:r>
                      <a:endParaRPr lang="en-GB" sz="1200" b="0" i="0" u="none" strike="noStrike" dirty="0">
                        <a:solidFill>
                          <a:srgbClr val="000000"/>
                        </a:solidFill>
                        <a:effectLst/>
                        <a:latin typeface="Aptos Narrow" panose="020B0004020202020204" pitchFamily="34" charset="0"/>
                      </a:endParaRPr>
                    </a:p>
                  </a:txBody>
                  <a:tcPr marL="8676" marR="8676" marT="8676" marB="0" anchor="b"/>
                </a:tc>
                <a:extLst>
                  <a:ext uri="{0D108BD9-81ED-4DB2-BD59-A6C34878D82A}">
                    <a16:rowId xmlns:a16="http://schemas.microsoft.com/office/drawing/2014/main" val="2535511024"/>
                  </a:ext>
                </a:extLst>
              </a:tr>
              <a:tr h="450942">
                <a:tc>
                  <a:txBody>
                    <a:bodyPr/>
                    <a:lstStyle/>
                    <a:p>
                      <a:pPr algn="ctr" fontAlgn="b"/>
                      <a:r>
                        <a:rPr lang="en-GB" sz="1200" u="none" strike="noStrike" dirty="0">
                          <a:effectLst/>
                        </a:rPr>
                        <a:t>TRL 6</a:t>
                      </a:r>
                      <a:endParaRPr lang="en-GB" sz="1200" b="0" i="0" u="none" strike="noStrike" dirty="0">
                        <a:solidFill>
                          <a:srgbClr val="000000"/>
                        </a:solidFill>
                        <a:effectLst/>
                        <a:latin typeface="Aptos Narrow" panose="020B0004020202020204" pitchFamily="34" charset="0"/>
                      </a:endParaRPr>
                    </a:p>
                  </a:txBody>
                  <a:tcPr marL="8676" marR="8676" marT="8676" marB="0" anchor="b">
                    <a:solidFill>
                      <a:srgbClr val="FFFF00"/>
                    </a:solidFill>
                  </a:tcPr>
                </a:tc>
                <a:tc>
                  <a:txBody>
                    <a:bodyPr/>
                    <a:lstStyle/>
                    <a:p>
                      <a:pPr algn="just" fontAlgn="b"/>
                      <a:r>
                        <a:rPr lang="en-GB" sz="1200" u="none" strike="noStrike">
                          <a:effectLst/>
                        </a:rPr>
                        <a:t>Technology demonstrated in relevant environment – A prototype system is tested in an environment similar to the operational one.</a:t>
                      </a:r>
                      <a:endParaRPr lang="en-GB" sz="1200" b="0" i="0" u="none" strike="noStrike">
                        <a:solidFill>
                          <a:srgbClr val="000000"/>
                        </a:solidFill>
                        <a:effectLst/>
                        <a:latin typeface="Aptos Narrow" panose="020B0004020202020204" pitchFamily="34" charset="0"/>
                      </a:endParaRPr>
                    </a:p>
                  </a:txBody>
                  <a:tcPr marL="8676" marR="8676" marT="8676" marB="0" anchor="b"/>
                </a:tc>
                <a:extLst>
                  <a:ext uri="{0D108BD9-81ED-4DB2-BD59-A6C34878D82A}">
                    <a16:rowId xmlns:a16="http://schemas.microsoft.com/office/drawing/2014/main" val="2791023230"/>
                  </a:ext>
                </a:extLst>
              </a:tr>
              <a:tr h="450942">
                <a:tc>
                  <a:txBody>
                    <a:bodyPr/>
                    <a:lstStyle/>
                    <a:p>
                      <a:pPr algn="ctr" fontAlgn="b"/>
                      <a:r>
                        <a:rPr lang="en-GB" sz="1200" u="none" strike="noStrike" dirty="0">
                          <a:effectLst/>
                        </a:rPr>
                        <a:t>TRL 7</a:t>
                      </a:r>
                      <a:endParaRPr lang="en-GB" sz="1200" b="0" i="0" u="none" strike="noStrike" dirty="0">
                        <a:solidFill>
                          <a:srgbClr val="000000"/>
                        </a:solidFill>
                        <a:effectLst/>
                        <a:latin typeface="Aptos Narrow" panose="020B0004020202020204" pitchFamily="34" charset="0"/>
                      </a:endParaRPr>
                    </a:p>
                  </a:txBody>
                  <a:tcPr marL="8676" marR="8676" marT="8676" marB="0" anchor="b">
                    <a:solidFill>
                      <a:srgbClr val="92D050"/>
                    </a:solidFill>
                  </a:tcPr>
                </a:tc>
                <a:tc>
                  <a:txBody>
                    <a:bodyPr/>
                    <a:lstStyle/>
                    <a:p>
                      <a:pPr algn="just" fontAlgn="b"/>
                      <a:r>
                        <a:rPr lang="en-GB" sz="1200" u="none" strike="noStrike">
                          <a:effectLst/>
                        </a:rPr>
                        <a:t>System prototype demonstration in operational environment – A working prototype is demonstrated in a real operational setting.</a:t>
                      </a:r>
                      <a:endParaRPr lang="en-GB" sz="1200" b="0" i="0" u="none" strike="noStrike">
                        <a:solidFill>
                          <a:srgbClr val="000000"/>
                        </a:solidFill>
                        <a:effectLst/>
                        <a:latin typeface="Aptos Narrow" panose="020B0004020202020204" pitchFamily="34" charset="0"/>
                      </a:endParaRPr>
                    </a:p>
                  </a:txBody>
                  <a:tcPr marL="8676" marR="8676" marT="8676" marB="0" anchor="b"/>
                </a:tc>
                <a:extLst>
                  <a:ext uri="{0D108BD9-81ED-4DB2-BD59-A6C34878D82A}">
                    <a16:rowId xmlns:a16="http://schemas.microsoft.com/office/drawing/2014/main" val="122288157"/>
                  </a:ext>
                </a:extLst>
              </a:tr>
              <a:tr h="450942">
                <a:tc>
                  <a:txBody>
                    <a:bodyPr/>
                    <a:lstStyle/>
                    <a:p>
                      <a:pPr algn="ctr" fontAlgn="b"/>
                      <a:r>
                        <a:rPr lang="en-GB" sz="1200" u="none" strike="noStrike" dirty="0">
                          <a:effectLst/>
                        </a:rPr>
                        <a:t>TRL 8</a:t>
                      </a:r>
                      <a:endParaRPr lang="en-GB" sz="1200" b="0" i="0" u="none" strike="noStrike" dirty="0">
                        <a:solidFill>
                          <a:srgbClr val="000000"/>
                        </a:solidFill>
                        <a:effectLst/>
                        <a:latin typeface="Aptos Narrow" panose="020B0004020202020204" pitchFamily="34" charset="0"/>
                      </a:endParaRPr>
                    </a:p>
                  </a:txBody>
                  <a:tcPr marL="8676" marR="8676" marT="8676" marB="0" anchor="b">
                    <a:solidFill>
                      <a:srgbClr val="92D050"/>
                    </a:solidFill>
                  </a:tcPr>
                </a:tc>
                <a:tc>
                  <a:txBody>
                    <a:bodyPr/>
                    <a:lstStyle/>
                    <a:p>
                      <a:pPr algn="just" fontAlgn="b"/>
                      <a:r>
                        <a:rPr lang="en-GB" sz="1200" u="none" strike="noStrike">
                          <a:effectLst/>
                        </a:rPr>
                        <a:t>System complete and qualified – The technology is proven to work in its final form and under expected conditions.</a:t>
                      </a:r>
                      <a:endParaRPr lang="en-GB" sz="1200" b="0" i="0" u="none" strike="noStrike">
                        <a:solidFill>
                          <a:srgbClr val="000000"/>
                        </a:solidFill>
                        <a:effectLst/>
                        <a:latin typeface="Aptos Narrow" panose="020B0004020202020204" pitchFamily="34" charset="0"/>
                      </a:endParaRPr>
                    </a:p>
                  </a:txBody>
                  <a:tcPr marL="8676" marR="8676" marT="8676" marB="0" anchor="b"/>
                </a:tc>
                <a:extLst>
                  <a:ext uri="{0D108BD9-81ED-4DB2-BD59-A6C34878D82A}">
                    <a16:rowId xmlns:a16="http://schemas.microsoft.com/office/drawing/2014/main" val="1256220620"/>
                  </a:ext>
                </a:extLst>
              </a:tr>
              <a:tr h="450942">
                <a:tc>
                  <a:txBody>
                    <a:bodyPr/>
                    <a:lstStyle/>
                    <a:p>
                      <a:pPr algn="ctr" fontAlgn="b"/>
                      <a:r>
                        <a:rPr lang="en-GB" sz="1200" u="none" strike="noStrike" dirty="0">
                          <a:effectLst/>
                        </a:rPr>
                        <a:t>TRL 9</a:t>
                      </a:r>
                      <a:endParaRPr lang="en-GB" sz="1200" b="0" i="0" u="none" strike="noStrike" dirty="0">
                        <a:solidFill>
                          <a:srgbClr val="000000"/>
                        </a:solidFill>
                        <a:effectLst/>
                        <a:latin typeface="Aptos Narrow" panose="020B0004020202020204" pitchFamily="34" charset="0"/>
                      </a:endParaRPr>
                    </a:p>
                  </a:txBody>
                  <a:tcPr marL="8676" marR="8676" marT="8676" marB="0" anchor="b">
                    <a:solidFill>
                      <a:srgbClr val="92D050"/>
                    </a:solidFill>
                  </a:tcPr>
                </a:tc>
                <a:tc>
                  <a:txBody>
                    <a:bodyPr/>
                    <a:lstStyle/>
                    <a:p>
                      <a:pPr algn="just" fontAlgn="b"/>
                      <a:r>
                        <a:rPr lang="en-GB" sz="1200" u="none" strike="noStrike" dirty="0">
                          <a:effectLst/>
                        </a:rPr>
                        <a:t>Actual system proven in operational environment – The technology is fully commercialized and operational in its intended setting.</a:t>
                      </a:r>
                      <a:endParaRPr lang="en-GB" sz="1200" b="0" i="0" u="none" strike="noStrike" dirty="0">
                        <a:solidFill>
                          <a:srgbClr val="000000"/>
                        </a:solidFill>
                        <a:effectLst/>
                        <a:latin typeface="Aptos Narrow" panose="020B0004020202020204" pitchFamily="34" charset="0"/>
                      </a:endParaRPr>
                    </a:p>
                  </a:txBody>
                  <a:tcPr marL="8676" marR="8676" marT="8676" marB="0" anchor="b"/>
                </a:tc>
                <a:extLst>
                  <a:ext uri="{0D108BD9-81ED-4DB2-BD59-A6C34878D82A}">
                    <a16:rowId xmlns:a16="http://schemas.microsoft.com/office/drawing/2014/main" val="2794255169"/>
                  </a:ext>
                </a:extLst>
              </a:tr>
            </a:tbl>
          </a:graphicData>
        </a:graphic>
      </p:graphicFrame>
      <p:sp>
        <p:nvSpPr>
          <p:cNvPr id="4" name="TextBox 3">
            <a:extLst>
              <a:ext uri="{FF2B5EF4-FFF2-40B4-BE49-F238E27FC236}">
                <a16:creationId xmlns:a16="http://schemas.microsoft.com/office/drawing/2014/main" id="{53846875-FD88-202C-35D5-C9A68C1858F0}"/>
              </a:ext>
            </a:extLst>
          </p:cNvPr>
          <p:cNvSpPr txBox="1"/>
          <p:nvPr/>
        </p:nvSpPr>
        <p:spPr>
          <a:xfrm>
            <a:off x="70757" y="5631029"/>
            <a:ext cx="12050486" cy="830997"/>
          </a:xfrm>
          <a:prstGeom prst="rect">
            <a:avLst/>
          </a:prstGeom>
          <a:noFill/>
        </p:spPr>
        <p:txBody>
          <a:bodyPr wrap="square">
            <a:spAutoFit/>
          </a:bodyPr>
          <a:lstStyle/>
          <a:p>
            <a:pPr algn="just"/>
            <a:r>
              <a:rPr lang="en-IT" sz="1600" b="1" dirty="0"/>
              <a:t>Risk Mitigation: </a:t>
            </a:r>
            <a:r>
              <a:rPr lang="en-IT" sz="1600" dirty="0"/>
              <a:t>Two dedicated test facilities, SPARC_LAB and PLASMA_LAB, are actively supporting the development and validation of plasma acceleration concepts, while the TeX facility is dedicated to high power testing of X-band performance.  Achieving a Technology Readiness Level (TRL) above 7 for these subsystems will only be possible following the </a:t>
            </a:r>
            <a:r>
              <a:rPr lang="en-IT" sz="1600"/>
              <a:t>successful operation </a:t>
            </a:r>
            <a:r>
              <a:rPr lang="en-IT" sz="1600" dirty="0"/>
              <a:t>of the EuPRAXIA@SPARC_LAB facility.</a:t>
            </a:r>
          </a:p>
        </p:txBody>
      </p:sp>
    </p:spTree>
    <p:extLst>
      <p:ext uri="{BB962C8B-B14F-4D97-AF65-F5344CB8AC3E}">
        <p14:creationId xmlns:p14="http://schemas.microsoft.com/office/powerpoint/2010/main" val="3031929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F29B93-3003-9226-E7A7-C995153CC2E7}"/>
              </a:ext>
            </a:extLst>
          </p:cNvPr>
          <p:cNvSpPr>
            <a:spLocks noGrp="1"/>
          </p:cNvSpPr>
          <p:nvPr>
            <p:ph type="title"/>
          </p:nvPr>
        </p:nvSpPr>
        <p:spPr/>
        <p:txBody>
          <a:bodyPr>
            <a:normAutofit/>
          </a:bodyPr>
          <a:lstStyle/>
          <a:p>
            <a:r>
              <a:rPr lang="en-GB" sz="2800" dirty="0"/>
              <a:t>X-band </a:t>
            </a:r>
            <a:r>
              <a:rPr lang="en-GB" sz="2800" dirty="0" err="1"/>
              <a:t>linac</a:t>
            </a:r>
            <a:r>
              <a:rPr lang="en-GB" sz="2800" dirty="0"/>
              <a:t> structures</a:t>
            </a:r>
          </a:p>
        </p:txBody>
      </p:sp>
      <p:pic>
        <p:nvPicPr>
          <p:cNvPr id="6" name="Immagine 5">
            <a:extLst>
              <a:ext uri="{FF2B5EF4-FFF2-40B4-BE49-F238E27FC236}">
                <a16:creationId xmlns:a16="http://schemas.microsoft.com/office/drawing/2014/main" id="{B99C5294-CDC0-C6EB-91C8-D99DBF8A2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60" y="884315"/>
            <a:ext cx="3578345" cy="2161145"/>
          </a:xfrm>
          <a:prstGeom prst="rect">
            <a:avLst/>
          </a:prstGeom>
        </p:spPr>
      </p:pic>
      <p:pic>
        <p:nvPicPr>
          <p:cNvPr id="8" name="Immagine 7">
            <a:extLst>
              <a:ext uri="{FF2B5EF4-FFF2-40B4-BE49-F238E27FC236}">
                <a16:creationId xmlns:a16="http://schemas.microsoft.com/office/drawing/2014/main" id="{94B0F300-649F-CD6C-C3FF-331A90171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8" y="3235920"/>
            <a:ext cx="3599257" cy="2842300"/>
          </a:xfrm>
          <a:prstGeom prst="rect">
            <a:avLst/>
          </a:prstGeom>
        </p:spPr>
      </p:pic>
      <p:pic>
        <p:nvPicPr>
          <p:cNvPr id="10" name="Immagine 9">
            <a:extLst>
              <a:ext uri="{FF2B5EF4-FFF2-40B4-BE49-F238E27FC236}">
                <a16:creationId xmlns:a16="http://schemas.microsoft.com/office/drawing/2014/main" id="{E689B5D8-40E3-AA32-5495-53FEB710F40A}"/>
              </a:ext>
            </a:extLst>
          </p:cNvPr>
          <p:cNvPicPr>
            <a:picLocks noChangeAspect="1"/>
          </p:cNvPicPr>
          <p:nvPr/>
        </p:nvPicPr>
        <p:blipFill>
          <a:blip r:embed="rId4"/>
          <a:stretch>
            <a:fillRect/>
          </a:stretch>
        </p:blipFill>
        <p:spPr>
          <a:xfrm>
            <a:off x="8068345" y="873560"/>
            <a:ext cx="4048690" cy="2857899"/>
          </a:xfrm>
          <a:prstGeom prst="rect">
            <a:avLst/>
          </a:prstGeom>
        </p:spPr>
      </p:pic>
      <p:pic>
        <p:nvPicPr>
          <p:cNvPr id="12" name="Immagine 11">
            <a:extLst>
              <a:ext uri="{FF2B5EF4-FFF2-40B4-BE49-F238E27FC236}">
                <a16:creationId xmlns:a16="http://schemas.microsoft.com/office/drawing/2014/main" id="{1E8830FF-D083-7CE5-0F3B-1FD474A827AC}"/>
              </a:ext>
            </a:extLst>
          </p:cNvPr>
          <p:cNvPicPr>
            <a:picLocks noChangeAspect="1"/>
          </p:cNvPicPr>
          <p:nvPr/>
        </p:nvPicPr>
        <p:blipFill>
          <a:blip r:embed="rId5"/>
          <a:stretch>
            <a:fillRect/>
          </a:stretch>
        </p:blipFill>
        <p:spPr>
          <a:xfrm>
            <a:off x="9599994" y="3800690"/>
            <a:ext cx="2500566" cy="1017290"/>
          </a:xfrm>
          <a:prstGeom prst="rect">
            <a:avLst/>
          </a:prstGeom>
        </p:spPr>
      </p:pic>
      <p:pic>
        <p:nvPicPr>
          <p:cNvPr id="14" name="Immagine 13">
            <a:extLst>
              <a:ext uri="{FF2B5EF4-FFF2-40B4-BE49-F238E27FC236}">
                <a16:creationId xmlns:a16="http://schemas.microsoft.com/office/drawing/2014/main" id="{40E58BFA-92F0-D3BD-E697-B96D24CA4478}"/>
              </a:ext>
            </a:extLst>
          </p:cNvPr>
          <p:cNvPicPr>
            <a:picLocks noChangeAspect="1"/>
          </p:cNvPicPr>
          <p:nvPr/>
        </p:nvPicPr>
        <p:blipFill>
          <a:blip r:embed="rId6"/>
          <a:stretch>
            <a:fillRect/>
          </a:stretch>
        </p:blipFill>
        <p:spPr>
          <a:xfrm>
            <a:off x="7093507" y="5076825"/>
            <a:ext cx="2521585" cy="1320165"/>
          </a:xfrm>
          <a:prstGeom prst="rect">
            <a:avLst/>
          </a:prstGeom>
        </p:spPr>
      </p:pic>
      <p:pic>
        <p:nvPicPr>
          <p:cNvPr id="16" name="Immagine 15">
            <a:extLst>
              <a:ext uri="{FF2B5EF4-FFF2-40B4-BE49-F238E27FC236}">
                <a16:creationId xmlns:a16="http://schemas.microsoft.com/office/drawing/2014/main" id="{49F91CA6-A7C6-0B31-F5F7-627E51980AEC}"/>
              </a:ext>
            </a:extLst>
          </p:cNvPr>
          <p:cNvPicPr>
            <a:picLocks noChangeAspect="1"/>
          </p:cNvPicPr>
          <p:nvPr/>
        </p:nvPicPr>
        <p:blipFill>
          <a:blip r:embed="rId7"/>
          <a:stretch>
            <a:fillRect/>
          </a:stretch>
        </p:blipFill>
        <p:spPr>
          <a:xfrm>
            <a:off x="9658122" y="4917336"/>
            <a:ext cx="2533878" cy="1502649"/>
          </a:xfrm>
          <a:prstGeom prst="rect">
            <a:avLst/>
          </a:prstGeom>
        </p:spPr>
      </p:pic>
      <p:sp>
        <p:nvSpPr>
          <p:cNvPr id="17" name="CasellaDiTesto 16">
            <a:extLst>
              <a:ext uri="{FF2B5EF4-FFF2-40B4-BE49-F238E27FC236}">
                <a16:creationId xmlns:a16="http://schemas.microsoft.com/office/drawing/2014/main" id="{67B7399A-52C8-D536-87F9-2A2AAB218720}"/>
              </a:ext>
            </a:extLst>
          </p:cNvPr>
          <p:cNvSpPr txBox="1"/>
          <p:nvPr/>
        </p:nvSpPr>
        <p:spPr>
          <a:xfrm>
            <a:off x="3619500" y="873760"/>
            <a:ext cx="4457700" cy="4524315"/>
          </a:xfrm>
          <a:prstGeom prst="rect">
            <a:avLst/>
          </a:prstGeom>
          <a:noFill/>
        </p:spPr>
        <p:txBody>
          <a:bodyPr wrap="square" rtlCol="0">
            <a:spAutoFit/>
          </a:bodyPr>
          <a:lstStyle/>
          <a:p>
            <a:pPr marL="342900" marR="0" lvl="0" indent="-342900" algn="just" defTabSz="914264"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Describe the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X-band accelerating module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we want to implement in terms of:</a:t>
            </a:r>
          </a:p>
          <a:p>
            <a:pPr marL="0" marR="0" lvl="0" indent="0" algn="just" defTabSz="91426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881" marR="0" lvl="1" indent="-285750" algn="just" defTabSz="91426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RF structure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design and parameters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(electromagnetic design, cooling, etc.)</a:t>
            </a:r>
          </a:p>
          <a:p>
            <a:pPr marL="742881" marR="0" lvl="1" indent="-285750" algn="just" defTabSz="91426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Waveguide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components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(DC, pumping, etc.)</a:t>
            </a:r>
          </a:p>
          <a:p>
            <a:pPr marL="742881" marR="0" lvl="1" indent="-285750" algn="just" defTabSz="91426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Expected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performance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(RF, vacuum, etc.)</a:t>
            </a:r>
          </a:p>
          <a:p>
            <a:pPr marL="742881" marR="0" lvl="1" indent="-285750" algn="just" defTabSz="91426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Supports</a:t>
            </a:r>
          </a:p>
          <a:p>
            <a:pPr marL="742881" marR="0" lvl="1" indent="-285750" algn="just" defTabSz="91426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Parameters of the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power sources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(with reference to the dedicated chapter)</a:t>
            </a:r>
          </a:p>
          <a:p>
            <a:pPr marL="457131" marR="0" lvl="1" indent="0" algn="just" defTabSz="91426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914264" rtl="0" eaLnBrk="1" fontAlgn="auto" latinLnBrk="0" hangingPunct="1">
              <a:lnSpc>
                <a:spcPct val="100000"/>
              </a:lnSpc>
              <a:spcBef>
                <a:spcPts val="0"/>
              </a:spcBef>
              <a:spcAft>
                <a:spcPts val="0"/>
              </a:spcAft>
              <a:buClrTx/>
              <a:buSzTx/>
              <a:buFontTx/>
              <a:buAutoNum type="arabicPeriod" startAt="2"/>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Magnetic chicane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layout and main parameters.</a:t>
            </a:r>
          </a:p>
          <a:p>
            <a:pPr marL="342900" marR="0" lvl="0" indent="-342900" algn="just" defTabSz="914264" rtl="0" eaLnBrk="1" fontAlgn="auto" latinLnBrk="0" hangingPunct="1">
              <a:lnSpc>
                <a:spcPct val="100000"/>
              </a:lnSpc>
              <a:spcBef>
                <a:spcPts val="0"/>
              </a:spcBef>
              <a:spcAft>
                <a:spcPts val="0"/>
              </a:spcAft>
              <a:buClrTx/>
              <a:buSzTx/>
              <a:buFontTx/>
              <a:buAutoNum type="arabicPeriod" startAt="2"/>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914264" rtl="0" eaLnBrk="1" fontAlgn="auto" latinLnBrk="0" hangingPunct="1">
              <a:lnSpc>
                <a:spcPct val="100000"/>
              </a:lnSpc>
              <a:spcBef>
                <a:spcPts val="0"/>
              </a:spcBef>
              <a:spcAft>
                <a:spcPts val="0"/>
              </a:spcAft>
              <a:buClrTx/>
              <a:buSzTx/>
              <a:buFontTx/>
              <a:buAutoNum type="arabicPeriod" startAt="2"/>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Quadrupoles and diagnostics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264"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26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FE88C6D9-FC16-F994-A6A3-CD816A1AD54E}"/>
              </a:ext>
            </a:extLst>
          </p:cNvPr>
          <p:cNvSpPr txBox="1"/>
          <p:nvPr/>
        </p:nvSpPr>
        <p:spPr>
          <a:xfrm>
            <a:off x="0" y="6534835"/>
            <a:ext cx="7623112" cy="323165"/>
          </a:xfrm>
          <a:prstGeom prst="rect">
            <a:avLst/>
          </a:prstGeom>
          <a:noFill/>
        </p:spPr>
        <p:txBody>
          <a:bodyPr wrap="non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D. Alesini, </a:t>
            </a:r>
            <a:r>
              <a:rPr kumimoji="0" lang="en-GB" sz="1500" b="0" i="0" u="none" strike="noStrike" kern="1200" cap="none" spc="0" normalizeH="0" baseline="0" noProof="0" dirty="0">
                <a:ln>
                  <a:noFill/>
                </a:ln>
                <a:solidFill>
                  <a:prstClr val="black"/>
                </a:solidFill>
                <a:effectLst/>
                <a:uLnTx/>
                <a:uFillTx/>
                <a:latin typeface="Calibri" panose="020F0502020204030204"/>
                <a:ea typeface="Helvetica Neue"/>
                <a:cs typeface="Helvetica Neue"/>
              </a:rPr>
              <a:t>X-Band LINAC</a:t>
            </a:r>
            <a:r>
              <a:rPr kumimoji="0" lang="it-IT" sz="1500" b="0" i="0" u="none" strike="noStrike" kern="1200" cap="none" spc="0" normalizeH="0" baseline="0" noProof="0" dirty="0">
                <a:ln>
                  <a:noFill/>
                </a:ln>
                <a:solidFill>
                  <a:prstClr val="black"/>
                </a:solidFill>
                <a:effectLst/>
                <a:uLnTx/>
                <a:uFillTx/>
                <a:latin typeface="Calibri" panose="020F0502020204030204"/>
                <a:ea typeface="Helvetica Neue"/>
                <a:cs typeface="Helvetica Neue"/>
              </a:rPr>
              <a:t>, 9° EUPRAXIA@SPARC_LAB TDR Review meeting, LNF 16-18 June 2025 </a:t>
            </a:r>
            <a:endParaRPr kumimoji="0" lang="en-GB" sz="1500" b="0" i="0" u="none" strike="noStrike" kern="1200" cap="none" spc="0" normalizeH="0" baseline="0" noProof="0" dirty="0">
              <a:ln>
                <a:noFill/>
              </a:ln>
              <a:solidFill>
                <a:prstClr val="black"/>
              </a:solidFill>
              <a:effectLst/>
              <a:uLnTx/>
              <a:uFillTx/>
              <a:latin typeface="Calibri" panose="020F0502020204030204"/>
              <a:ea typeface="Helvetica Neue"/>
              <a:cs typeface="Helvetica Neue"/>
            </a:endParaRPr>
          </a:p>
        </p:txBody>
      </p:sp>
    </p:spTree>
    <p:extLst>
      <p:ext uri="{BB962C8B-B14F-4D97-AF65-F5344CB8AC3E}">
        <p14:creationId xmlns:p14="http://schemas.microsoft.com/office/powerpoint/2010/main" val="2453206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999B0-2A75-366B-1500-2E8A3C9173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EB3189-B3F4-5ACA-CDFB-A0E2E7270089}"/>
              </a:ext>
            </a:extLst>
          </p:cNvPr>
          <p:cNvSpPr>
            <a:spLocks noGrp="1"/>
          </p:cNvSpPr>
          <p:nvPr>
            <p:ph type="title"/>
          </p:nvPr>
        </p:nvSpPr>
        <p:spPr>
          <a:xfrm>
            <a:off x="1651820" y="-272186"/>
            <a:ext cx="9512710" cy="1325563"/>
          </a:xfrm>
        </p:spPr>
        <p:txBody>
          <a:bodyPr/>
          <a:lstStyle/>
          <a:p>
            <a:r>
              <a:rPr lang="en-GB" sz="2800" dirty="0"/>
              <a:t>1</a:t>
            </a:r>
            <a:r>
              <a:rPr lang="en-GB" sz="2800" baseline="30000" dirty="0"/>
              <a:t>st</a:t>
            </a:r>
            <a:r>
              <a:rPr lang="en-GB" sz="2800" dirty="0"/>
              <a:t> X band full scale structure ready for high power test</a:t>
            </a:r>
            <a:endParaRPr lang="en-IT" dirty="0"/>
          </a:p>
        </p:txBody>
      </p:sp>
      <p:pic>
        <p:nvPicPr>
          <p:cNvPr id="2" name="Immagine 1">
            <a:extLst>
              <a:ext uri="{FF2B5EF4-FFF2-40B4-BE49-F238E27FC236}">
                <a16:creationId xmlns:a16="http://schemas.microsoft.com/office/drawing/2014/main" id="{004E8B48-8E17-581C-B467-4EDB0842F98A}"/>
              </a:ext>
            </a:extLst>
          </p:cNvPr>
          <p:cNvPicPr>
            <a:picLocks noChangeAspect="1"/>
          </p:cNvPicPr>
          <p:nvPr/>
        </p:nvPicPr>
        <p:blipFill>
          <a:blip r:embed="rId2"/>
          <a:stretch>
            <a:fillRect/>
          </a:stretch>
        </p:blipFill>
        <p:spPr>
          <a:xfrm>
            <a:off x="103133" y="3835129"/>
            <a:ext cx="3972910" cy="2484160"/>
          </a:xfrm>
          <a:prstGeom prst="rect">
            <a:avLst/>
          </a:prstGeom>
        </p:spPr>
      </p:pic>
      <p:pic>
        <p:nvPicPr>
          <p:cNvPr id="4" name="Immagine 3">
            <a:extLst>
              <a:ext uri="{FF2B5EF4-FFF2-40B4-BE49-F238E27FC236}">
                <a16:creationId xmlns:a16="http://schemas.microsoft.com/office/drawing/2014/main" id="{74F727FA-E46E-8CB0-E274-8A37550B5421}"/>
              </a:ext>
            </a:extLst>
          </p:cNvPr>
          <p:cNvPicPr>
            <a:picLocks noChangeAspect="1"/>
          </p:cNvPicPr>
          <p:nvPr/>
        </p:nvPicPr>
        <p:blipFill>
          <a:blip r:embed="rId3"/>
          <a:stretch>
            <a:fillRect/>
          </a:stretch>
        </p:blipFill>
        <p:spPr>
          <a:xfrm>
            <a:off x="7181849" y="859939"/>
            <a:ext cx="4639331" cy="2809182"/>
          </a:xfrm>
          <a:prstGeom prst="rect">
            <a:avLst/>
          </a:prstGeom>
        </p:spPr>
      </p:pic>
      <p:pic>
        <p:nvPicPr>
          <p:cNvPr id="5" name="Immagine 4">
            <a:extLst>
              <a:ext uri="{FF2B5EF4-FFF2-40B4-BE49-F238E27FC236}">
                <a16:creationId xmlns:a16="http://schemas.microsoft.com/office/drawing/2014/main" id="{C048CD60-CD65-DC2B-2C45-6925ADC1767B}"/>
              </a:ext>
            </a:extLst>
          </p:cNvPr>
          <p:cNvPicPr>
            <a:picLocks noChangeAspect="1"/>
          </p:cNvPicPr>
          <p:nvPr/>
        </p:nvPicPr>
        <p:blipFill>
          <a:blip r:embed="rId4"/>
          <a:stretch>
            <a:fillRect/>
          </a:stretch>
        </p:blipFill>
        <p:spPr>
          <a:xfrm>
            <a:off x="4133850" y="3849517"/>
            <a:ext cx="3981450" cy="2439125"/>
          </a:xfrm>
          <a:prstGeom prst="rect">
            <a:avLst/>
          </a:prstGeom>
        </p:spPr>
      </p:pic>
      <p:pic>
        <p:nvPicPr>
          <p:cNvPr id="6" name="Immagine 5">
            <a:extLst>
              <a:ext uri="{FF2B5EF4-FFF2-40B4-BE49-F238E27FC236}">
                <a16:creationId xmlns:a16="http://schemas.microsoft.com/office/drawing/2014/main" id="{1C08F6AA-AA35-D308-69B8-371481EF64E1}"/>
              </a:ext>
            </a:extLst>
          </p:cNvPr>
          <p:cNvPicPr>
            <a:picLocks noChangeAspect="1"/>
          </p:cNvPicPr>
          <p:nvPr/>
        </p:nvPicPr>
        <p:blipFill>
          <a:blip r:embed="rId5"/>
          <a:stretch>
            <a:fillRect/>
          </a:stretch>
        </p:blipFill>
        <p:spPr>
          <a:xfrm>
            <a:off x="8639175" y="3754997"/>
            <a:ext cx="3181350" cy="2521978"/>
          </a:xfrm>
          <a:prstGeom prst="rect">
            <a:avLst/>
          </a:prstGeom>
        </p:spPr>
      </p:pic>
      <p:pic>
        <p:nvPicPr>
          <p:cNvPr id="7" name="Immagine 6" descr="Immagine che contiene macchina, ingegneria, interno, industria&#10;&#10;Il contenuto generato dall'IA potrebbe non essere corretto.">
            <a:extLst>
              <a:ext uri="{FF2B5EF4-FFF2-40B4-BE49-F238E27FC236}">
                <a16:creationId xmlns:a16="http://schemas.microsoft.com/office/drawing/2014/main" id="{92D35A8C-C6FC-A6AF-5630-A5A6EA8CD4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74" y="843985"/>
            <a:ext cx="4943385" cy="2851715"/>
          </a:xfrm>
          <a:prstGeom prst="rect">
            <a:avLst/>
          </a:prstGeom>
        </p:spPr>
      </p:pic>
      <p:sp>
        <p:nvSpPr>
          <p:cNvPr id="9" name="CasellaDiTesto 8">
            <a:extLst>
              <a:ext uri="{FF2B5EF4-FFF2-40B4-BE49-F238E27FC236}">
                <a16:creationId xmlns:a16="http://schemas.microsoft.com/office/drawing/2014/main" id="{C080C0D2-41CB-D08C-155B-B00204684939}"/>
              </a:ext>
            </a:extLst>
          </p:cNvPr>
          <p:cNvSpPr txBox="1"/>
          <p:nvPr/>
        </p:nvSpPr>
        <p:spPr>
          <a:xfrm>
            <a:off x="0" y="6534835"/>
            <a:ext cx="7623112" cy="323165"/>
          </a:xfrm>
          <a:prstGeom prst="rect">
            <a:avLst/>
          </a:prstGeom>
          <a:noFill/>
        </p:spPr>
        <p:txBody>
          <a:bodyPr wrap="non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D. Alesini, </a:t>
            </a:r>
            <a:r>
              <a:rPr kumimoji="0" lang="en-GB" sz="1500" b="0" i="0" u="none" strike="noStrike" kern="1200" cap="none" spc="0" normalizeH="0" baseline="0" noProof="0" dirty="0">
                <a:ln>
                  <a:noFill/>
                </a:ln>
                <a:solidFill>
                  <a:prstClr val="black"/>
                </a:solidFill>
                <a:effectLst/>
                <a:uLnTx/>
                <a:uFillTx/>
                <a:latin typeface="Calibri" panose="020F0502020204030204"/>
                <a:ea typeface="Helvetica Neue"/>
                <a:cs typeface="Helvetica Neue"/>
              </a:rPr>
              <a:t>X-Band LINAC</a:t>
            </a:r>
            <a:r>
              <a:rPr kumimoji="0" lang="it-IT" sz="1500" b="0" i="0" u="none" strike="noStrike" kern="1200" cap="none" spc="0" normalizeH="0" baseline="0" noProof="0" dirty="0">
                <a:ln>
                  <a:noFill/>
                </a:ln>
                <a:solidFill>
                  <a:prstClr val="black"/>
                </a:solidFill>
                <a:effectLst/>
                <a:uLnTx/>
                <a:uFillTx/>
                <a:latin typeface="Calibri" panose="020F0502020204030204"/>
                <a:ea typeface="Helvetica Neue"/>
                <a:cs typeface="Helvetica Neue"/>
              </a:rPr>
              <a:t>, 9° EUPRAXIA@SPARC_LAB TDR Review meeting, LNF 16-18 June 2025 </a:t>
            </a:r>
            <a:endParaRPr kumimoji="0" lang="en-GB" sz="1500" b="0" i="0" u="none" strike="noStrike" kern="1200" cap="none" spc="0" normalizeH="0" baseline="0" noProof="0" dirty="0">
              <a:ln>
                <a:noFill/>
              </a:ln>
              <a:solidFill>
                <a:prstClr val="black"/>
              </a:solidFill>
              <a:effectLst/>
              <a:uLnTx/>
              <a:uFillTx/>
              <a:latin typeface="Calibri" panose="020F0502020204030204"/>
              <a:ea typeface="Helvetica Neue"/>
              <a:cs typeface="Helvetica Neue"/>
            </a:endParaRPr>
          </a:p>
        </p:txBody>
      </p:sp>
    </p:spTree>
    <p:extLst>
      <p:ext uri="{BB962C8B-B14F-4D97-AF65-F5344CB8AC3E}">
        <p14:creationId xmlns:p14="http://schemas.microsoft.com/office/powerpoint/2010/main" val="1356891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Immagine che contiene testo, schermata, Carattere, numero">
            <a:extLst>
              <a:ext uri="{FF2B5EF4-FFF2-40B4-BE49-F238E27FC236}">
                <a16:creationId xmlns:a16="http://schemas.microsoft.com/office/drawing/2014/main" id="{A150F3D6-93D4-337C-7ACD-C6FC6BBBE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13" y="944651"/>
            <a:ext cx="6939002" cy="4773970"/>
          </a:xfrm>
          <a:prstGeom prst="rect">
            <a:avLst/>
          </a:prstGeom>
        </p:spPr>
      </p:pic>
      <p:pic>
        <p:nvPicPr>
          <p:cNvPr id="11" name="Immagine 10">
            <a:extLst>
              <a:ext uri="{FF2B5EF4-FFF2-40B4-BE49-F238E27FC236}">
                <a16:creationId xmlns:a16="http://schemas.microsoft.com/office/drawing/2014/main" id="{3ECC84EA-292F-CD4B-3668-EA2A7E62B7EE}"/>
              </a:ext>
            </a:extLst>
          </p:cNvPr>
          <p:cNvPicPr>
            <a:picLocks noChangeAspect="1"/>
          </p:cNvPicPr>
          <p:nvPr/>
        </p:nvPicPr>
        <p:blipFill>
          <a:blip r:embed="rId3"/>
          <a:stretch>
            <a:fillRect/>
          </a:stretch>
        </p:blipFill>
        <p:spPr>
          <a:xfrm>
            <a:off x="7350524" y="932781"/>
            <a:ext cx="4436055" cy="1156834"/>
          </a:xfrm>
          <a:prstGeom prst="rect">
            <a:avLst/>
          </a:prstGeom>
          <a:effectLst/>
        </p:spPr>
      </p:pic>
      <p:grpSp>
        <p:nvGrpSpPr>
          <p:cNvPr id="12" name="Gruppo 11">
            <a:extLst>
              <a:ext uri="{FF2B5EF4-FFF2-40B4-BE49-F238E27FC236}">
                <a16:creationId xmlns:a16="http://schemas.microsoft.com/office/drawing/2014/main" id="{03129D26-3B11-BA27-D528-1E2539FAC6D6}"/>
              </a:ext>
            </a:extLst>
          </p:cNvPr>
          <p:cNvGrpSpPr/>
          <p:nvPr/>
        </p:nvGrpSpPr>
        <p:grpSpPr>
          <a:xfrm>
            <a:off x="5537200" y="3105813"/>
            <a:ext cx="3807573" cy="1883699"/>
            <a:chOff x="5463914" y="3229595"/>
            <a:chExt cx="3807573" cy="1883699"/>
          </a:xfrm>
        </p:grpSpPr>
        <p:pic>
          <p:nvPicPr>
            <p:cNvPr id="13" name="Immagine 12" descr="Immagine che contiene interno, giocattolo, pavimento, presa&#10;&#10;Descrizione generata automaticamente">
              <a:extLst>
                <a:ext uri="{FF2B5EF4-FFF2-40B4-BE49-F238E27FC236}">
                  <a16:creationId xmlns:a16="http://schemas.microsoft.com/office/drawing/2014/main" id="{DC39E4A7-DA43-B831-C8D5-AD86D75CBF8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8000"/>
                      </a14:imgEffect>
                      <a14:imgEffect>
                        <a14:brightnessContrast bright="20000" contrast="-4000"/>
                      </a14:imgEffect>
                    </a14:imgLayer>
                  </a14:imgProps>
                </a:ext>
                <a:ext uri="{28A0092B-C50C-407E-A947-70E740481C1C}">
                  <a14:useLocalDpi xmlns:a14="http://schemas.microsoft.com/office/drawing/2010/main" val="0"/>
                </a:ext>
              </a:extLst>
            </a:blip>
            <a:srcRect l="37964" t="32186" r="26058" b="32639"/>
            <a:stretch/>
          </p:blipFill>
          <p:spPr>
            <a:xfrm>
              <a:off x="7826467" y="3229595"/>
              <a:ext cx="1445020" cy="1883699"/>
            </a:xfrm>
            <a:prstGeom prst="rect">
              <a:avLst/>
            </a:prstGeom>
            <a:ln>
              <a:solidFill>
                <a:schemeClr val="accent1"/>
              </a:solidFill>
            </a:ln>
          </p:spPr>
        </p:pic>
        <p:cxnSp>
          <p:nvCxnSpPr>
            <p:cNvPr id="14" name="Connettore 2 13">
              <a:extLst>
                <a:ext uri="{FF2B5EF4-FFF2-40B4-BE49-F238E27FC236}">
                  <a16:creationId xmlns:a16="http://schemas.microsoft.com/office/drawing/2014/main" id="{DC3FA245-48FC-B9D4-438A-1374F28C2148}"/>
                </a:ext>
              </a:extLst>
            </p:cNvPr>
            <p:cNvCxnSpPr>
              <a:cxnSpLocks/>
              <a:endCxn id="13" idx="1"/>
            </p:cNvCxnSpPr>
            <p:nvPr/>
          </p:nvCxnSpPr>
          <p:spPr>
            <a:xfrm flipV="1">
              <a:off x="5463914" y="4171445"/>
              <a:ext cx="2362553" cy="36347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5" name="Gruppo 14">
            <a:extLst>
              <a:ext uri="{FF2B5EF4-FFF2-40B4-BE49-F238E27FC236}">
                <a16:creationId xmlns:a16="http://schemas.microsoft.com/office/drawing/2014/main" id="{CDF70A68-D0B3-B943-5C4B-F014C04E4E2B}"/>
              </a:ext>
            </a:extLst>
          </p:cNvPr>
          <p:cNvGrpSpPr/>
          <p:nvPr/>
        </p:nvGrpSpPr>
        <p:grpSpPr>
          <a:xfrm>
            <a:off x="6748055" y="2280861"/>
            <a:ext cx="4792331" cy="1310924"/>
            <a:chOff x="5912940" y="2552689"/>
            <a:chExt cx="4792331" cy="1310924"/>
          </a:xfrm>
        </p:grpSpPr>
        <p:pic>
          <p:nvPicPr>
            <p:cNvPr id="16" name="Picture 126">
              <a:extLst>
                <a:ext uri="{FF2B5EF4-FFF2-40B4-BE49-F238E27FC236}">
                  <a16:creationId xmlns:a16="http://schemas.microsoft.com/office/drawing/2014/main" id="{7D61FC5D-E0A4-6563-D441-042FC414F528}"/>
                </a:ext>
              </a:extLst>
            </p:cNvPr>
            <p:cNvPicPr>
              <a:picLocks noChangeAspect="1"/>
            </p:cNvPicPr>
            <p:nvPr/>
          </p:nvPicPr>
          <p:blipFill rotWithShape="1">
            <a:blip r:embed="rId6">
              <a:extLst>
                <a:ext uri="{28A0092B-C50C-407E-A947-70E740481C1C}">
                  <a14:useLocalDpi xmlns:a14="http://schemas.microsoft.com/office/drawing/2010/main" val="0"/>
                </a:ext>
              </a:extLst>
            </a:blip>
            <a:srcRect r="12659"/>
            <a:stretch/>
          </p:blipFill>
          <p:spPr>
            <a:xfrm>
              <a:off x="9141038" y="2552689"/>
              <a:ext cx="1564233" cy="1310924"/>
            </a:xfrm>
            <a:prstGeom prst="rect">
              <a:avLst/>
            </a:prstGeom>
          </p:spPr>
        </p:pic>
        <p:cxnSp>
          <p:nvCxnSpPr>
            <p:cNvPr id="17" name="Connettore 2 16">
              <a:extLst>
                <a:ext uri="{FF2B5EF4-FFF2-40B4-BE49-F238E27FC236}">
                  <a16:creationId xmlns:a16="http://schemas.microsoft.com/office/drawing/2014/main" id="{2504D9D7-5CFC-60B6-9F67-B62046BE9DF9}"/>
                </a:ext>
              </a:extLst>
            </p:cNvPr>
            <p:cNvCxnSpPr>
              <a:cxnSpLocks/>
              <a:endCxn id="16" idx="1"/>
            </p:cNvCxnSpPr>
            <p:nvPr/>
          </p:nvCxnSpPr>
          <p:spPr>
            <a:xfrm>
              <a:off x="5912940" y="3161603"/>
              <a:ext cx="3228098" cy="46548"/>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8" name="Gruppo 17">
            <a:extLst>
              <a:ext uri="{FF2B5EF4-FFF2-40B4-BE49-F238E27FC236}">
                <a16:creationId xmlns:a16="http://schemas.microsoft.com/office/drawing/2014/main" id="{7553C9A3-7286-76A0-0300-AB7220FBF2F0}"/>
              </a:ext>
            </a:extLst>
          </p:cNvPr>
          <p:cNvGrpSpPr/>
          <p:nvPr/>
        </p:nvGrpSpPr>
        <p:grpSpPr>
          <a:xfrm>
            <a:off x="4665134" y="4493377"/>
            <a:ext cx="6875253" cy="1431842"/>
            <a:chOff x="5520723" y="4924903"/>
            <a:chExt cx="6604263" cy="1325563"/>
          </a:xfrm>
        </p:grpSpPr>
        <p:pic>
          <p:nvPicPr>
            <p:cNvPr id="19" name="Immagine 18" descr="Immagine che contiene testo, Carattere, schermata, linea&#10;&#10;Descrizione generata automaticamente">
              <a:extLst>
                <a:ext uri="{FF2B5EF4-FFF2-40B4-BE49-F238E27FC236}">
                  <a16:creationId xmlns:a16="http://schemas.microsoft.com/office/drawing/2014/main" id="{38CCE279-AD01-4A3C-35CC-5F7C825D7DB1}"/>
                </a:ext>
              </a:extLst>
            </p:cNvPr>
            <p:cNvPicPr>
              <a:picLocks noChangeAspect="1"/>
            </p:cNvPicPr>
            <p:nvPr/>
          </p:nvPicPr>
          <p:blipFill>
            <a:blip r:embed="rId7">
              <a:extLst>
                <a:ext uri="{28A0092B-C50C-407E-A947-70E740481C1C}">
                  <a14:useLocalDpi xmlns:a14="http://schemas.microsoft.com/office/drawing/2010/main" val="0"/>
                </a:ext>
              </a:extLst>
            </a:blip>
            <a:srcRect l="6486" t="4297" r="12068" b="2667"/>
            <a:stretch/>
          </p:blipFill>
          <p:spPr>
            <a:xfrm>
              <a:off x="10483273" y="4924903"/>
              <a:ext cx="1641713" cy="1325563"/>
            </a:xfrm>
            <a:prstGeom prst="rect">
              <a:avLst/>
            </a:prstGeom>
          </p:spPr>
        </p:pic>
        <p:cxnSp>
          <p:nvCxnSpPr>
            <p:cNvPr id="20" name="Connettore 2 19">
              <a:extLst>
                <a:ext uri="{FF2B5EF4-FFF2-40B4-BE49-F238E27FC236}">
                  <a16:creationId xmlns:a16="http://schemas.microsoft.com/office/drawing/2014/main" id="{A8C358F2-CBBF-CB94-97DB-52284634DA40}"/>
                </a:ext>
              </a:extLst>
            </p:cNvPr>
            <p:cNvCxnSpPr>
              <a:cxnSpLocks/>
            </p:cNvCxnSpPr>
            <p:nvPr/>
          </p:nvCxnSpPr>
          <p:spPr>
            <a:xfrm>
              <a:off x="5520723" y="5384212"/>
              <a:ext cx="5482558" cy="274908"/>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22" name="Connettore 2 21">
            <a:extLst>
              <a:ext uri="{FF2B5EF4-FFF2-40B4-BE49-F238E27FC236}">
                <a16:creationId xmlns:a16="http://schemas.microsoft.com/office/drawing/2014/main" id="{5A055FD0-C945-6CFC-54FA-49CFD2310E0D}"/>
              </a:ext>
            </a:extLst>
          </p:cNvPr>
          <p:cNvCxnSpPr>
            <a:cxnSpLocks/>
            <a:endCxn id="11" idx="1"/>
          </p:cNvCxnSpPr>
          <p:nvPr/>
        </p:nvCxnSpPr>
        <p:spPr>
          <a:xfrm flipV="1">
            <a:off x="5994400" y="1511198"/>
            <a:ext cx="1356124" cy="37777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itle 2">
            <a:extLst>
              <a:ext uri="{FF2B5EF4-FFF2-40B4-BE49-F238E27FC236}">
                <a16:creationId xmlns:a16="http://schemas.microsoft.com/office/drawing/2014/main" id="{092F3255-FBB0-B238-E377-94FE137DF3E4}"/>
              </a:ext>
            </a:extLst>
          </p:cNvPr>
          <p:cNvSpPr>
            <a:spLocks noGrp="1"/>
          </p:cNvSpPr>
          <p:nvPr>
            <p:ph type="title"/>
          </p:nvPr>
        </p:nvSpPr>
        <p:spPr>
          <a:xfrm>
            <a:off x="2115128" y="-272186"/>
            <a:ext cx="7961747" cy="1325563"/>
          </a:xfrm>
        </p:spPr>
        <p:txBody>
          <a:bodyPr>
            <a:normAutofit/>
          </a:bodyPr>
          <a:lstStyle/>
          <a:p>
            <a:r>
              <a:rPr lang="en-GB" sz="2800" dirty="0"/>
              <a:t>Plasma Accelerating Module</a:t>
            </a:r>
          </a:p>
        </p:txBody>
      </p:sp>
    </p:spTree>
    <p:extLst>
      <p:ext uri="{BB962C8B-B14F-4D97-AF65-F5344CB8AC3E}">
        <p14:creationId xmlns:p14="http://schemas.microsoft.com/office/powerpoint/2010/main" val="2816639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machine with boxes and boxes on it&#10;&#10;Description automatically generated with medium confidence">
            <a:extLst>
              <a:ext uri="{FF2B5EF4-FFF2-40B4-BE49-F238E27FC236}">
                <a16:creationId xmlns:a16="http://schemas.microsoft.com/office/drawing/2014/main" id="{898B0F5A-267A-C270-3E51-5D1914BEC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172" y="929641"/>
            <a:ext cx="11400199" cy="5463330"/>
          </a:xfrm>
          <a:prstGeom prst="rect">
            <a:avLst/>
          </a:prstGeom>
        </p:spPr>
      </p:pic>
      <p:sp>
        <p:nvSpPr>
          <p:cNvPr id="5" name="Title 2">
            <a:extLst>
              <a:ext uri="{FF2B5EF4-FFF2-40B4-BE49-F238E27FC236}">
                <a16:creationId xmlns:a16="http://schemas.microsoft.com/office/drawing/2014/main" id="{CF0C7448-80BF-FF03-4301-674509E1134D}"/>
              </a:ext>
            </a:extLst>
          </p:cNvPr>
          <p:cNvSpPr txBox="1">
            <a:spLocks/>
          </p:cNvSpPr>
          <p:nvPr/>
        </p:nvSpPr>
        <p:spPr>
          <a:xfrm>
            <a:off x="2115128" y="-272186"/>
            <a:ext cx="7961747"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500" b="1" kern="1200">
                <a:solidFill>
                  <a:srgbClr val="334186"/>
                </a:solidFill>
                <a:latin typeface="+mj-lt"/>
                <a:ea typeface="+mj-ea"/>
                <a:cs typeface="+mj-cs"/>
              </a:defRPr>
            </a:lvl1pPr>
          </a:lstStyle>
          <a:p>
            <a:r>
              <a:rPr lang="en-GB" sz="2800"/>
              <a:t>Plasma Accelerating Module</a:t>
            </a:r>
            <a:endParaRPr lang="en-GB" sz="2800" dirty="0"/>
          </a:p>
        </p:txBody>
      </p:sp>
    </p:spTree>
    <p:extLst>
      <p:ext uri="{BB962C8B-B14F-4D97-AF65-F5344CB8AC3E}">
        <p14:creationId xmlns:p14="http://schemas.microsoft.com/office/powerpoint/2010/main" val="1238640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egnaposto numero diapositiva 26">
            <a:extLst>
              <a:ext uri="{FF2B5EF4-FFF2-40B4-BE49-F238E27FC236}">
                <a16:creationId xmlns:a16="http://schemas.microsoft.com/office/drawing/2014/main" id="{79676367-B737-C110-0DF0-A225F422A1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A6714-3D1F-4857-9904-D935B84167FA}" type="slidenum">
              <a:rPr kumimoji="0" lang="en-US" sz="1200" b="0" i="0" u="none" strike="noStrike" kern="1200" cap="none" spc="0" normalizeH="0" baseline="0" noProof="0" smtClean="0">
                <a:ln>
                  <a:noFill/>
                </a:ln>
                <a:solidFill>
                  <a:srgbClr val="334186"/>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334186"/>
              </a:solidFill>
              <a:effectLst/>
              <a:uLnTx/>
              <a:uFillTx/>
              <a:latin typeface="Calibri"/>
              <a:ea typeface="+mn-ea"/>
              <a:cs typeface="+mn-cs"/>
            </a:endParaRPr>
          </a:p>
        </p:txBody>
      </p:sp>
      <p:sp>
        <p:nvSpPr>
          <p:cNvPr id="6" name="Titel 2">
            <a:extLst>
              <a:ext uri="{FF2B5EF4-FFF2-40B4-BE49-F238E27FC236}">
                <a16:creationId xmlns:a16="http://schemas.microsoft.com/office/drawing/2014/main" id="{7EF22289-3094-EE5F-33D0-24A6B3CB796A}"/>
              </a:ext>
            </a:extLst>
          </p:cNvPr>
          <p:cNvSpPr>
            <a:spLocks noGrp="1"/>
          </p:cNvSpPr>
          <p:nvPr>
            <p:ph type="title"/>
          </p:nvPr>
        </p:nvSpPr>
        <p:spPr>
          <a:xfrm>
            <a:off x="2115124" y="-258973"/>
            <a:ext cx="7961747" cy="1325563"/>
          </a:xfrm>
        </p:spPr>
        <p:txBody>
          <a:bodyPr>
            <a:normAutofit/>
          </a:bodyPr>
          <a:lstStyle/>
          <a:p>
            <a:r>
              <a:rPr lang="en-US" sz="3600" noProof="0">
                <a:latin typeface="+mn-lt"/>
              </a:rPr>
              <a:t>AQUA beamline: Undulators</a:t>
            </a:r>
            <a:endParaRPr lang="en-US" sz="3600" b="0" i="1" noProof="0">
              <a:latin typeface="+mn-lt"/>
            </a:endParaRPr>
          </a:p>
        </p:txBody>
      </p:sp>
      <p:pic>
        <p:nvPicPr>
          <p:cNvPr id="3" name="Picture 2" descr="A group of black crates&#10;&#10;AI-generated content may be incorrect.">
            <a:extLst>
              <a:ext uri="{FF2B5EF4-FFF2-40B4-BE49-F238E27FC236}">
                <a16:creationId xmlns:a16="http://schemas.microsoft.com/office/drawing/2014/main" id="{E18B6DE3-44E4-4252-4047-D43EB047C22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547" t="17976" r="8512" b="5742"/>
          <a:stretch>
            <a:fillRect/>
          </a:stretch>
        </p:blipFill>
        <p:spPr>
          <a:xfrm>
            <a:off x="625251" y="1301593"/>
            <a:ext cx="10477885" cy="2019300"/>
          </a:xfrm>
          <a:prstGeom prst="rect">
            <a:avLst/>
          </a:prstGeom>
        </p:spPr>
      </p:pic>
      <p:pic>
        <p:nvPicPr>
          <p:cNvPr id="5" name="Immagine 9">
            <a:extLst>
              <a:ext uri="{FF2B5EF4-FFF2-40B4-BE49-F238E27FC236}">
                <a16:creationId xmlns:a16="http://schemas.microsoft.com/office/drawing/2014/main" id="{5280F94C-5E31-423A-0416-1FB0F9AACFFC}"/>
              </a:ext>
            </a:extLst>
          </p:cNvPr>
          <p:cNvPicPr>
            <a:picLocks noChangeAspect="1"/>
          </p:cNvPicPr>
          <p:nvPr/>
        </p:nvPicPr>
        <p:blipFill>
          <a:blip r:embed="rId3"/>
          <a:srcRect t="6135"/>
          <a:stretch>
            <a:fillRect/>
          </a:stretch>
        </p:blipFill>
        <p:spPr>
          <a:xfrm>
            <a:off x="8272124" y="2620652"/>
            <a:ext cx="3880324" cy="3765220"/>
          </a:xfrm>
          <a:prstGeom prst="rect">
            <a:avLst/>
          </a:prstGeom>
          <a:ln>
            <a:solidFill>
              <a:schemeClr val="tx1"/>
            </a:solidFill>
          </a:ln>
          <a:effectLst>
            <a:outerShdw blurRad="50800" dist="38100" dir="8100000" algn="tr" rotWithShape="0">
              <a:prstClr val="black">
                <a:alpha val="40000"/>
              </a:prstClr>
            </a:outerShdw>
          </a:effectLst>
        </p:spPr>
      </p:pic>
      <mc:AlternateContent xmlns:mc="http://schemas.openxmlformats.org/markup-compatibility/2006" xmlns:a14="http://schemas.microsoft.com/office/drawing/2010/main">
        <mc:Choice Requires="a14">
          <p:graphicFrame>
            <p:nvGraphicFramePr>
              <p:cNvPr id="2" name="Tabella 1">
                <a:extLst>
                  <a:ext uri="{FF2B5EF4-FFF2-40B4-BE49-F238E27FC236}">
                    <a16:creationId xmlns:a16="http://schemas.microsoft.com/office/drawing/2014/main" id="{E8ED8D7A-7BD9-0689-B67E-133329476ACD}"/>
                  </a:ext>
                </a:extLst>
              </p:cNvPr>
              <p:cNvGraphicFramePr>
                <a:graphicFrameLocks noGrp="1"/>
              </p:cNvGraphicFramePr>
              <p:nvPr/>
            </p:nvGraphicFramePr>
            <p:xfrm>
              <a:off x="625251" y="3368352"/>
              <a:ext cx="7041877" cy="3017520"/>
            </p:xfrm>
            <a:graphic>
              <a:graphicData uri="http://schemas.openxmlformats.org/drawingml/2006/table">
                <a:tbl>
                  <a:tblPr firstRow="1" bandRow="1">
                    <a:tableStyleId>{5C22544A-7EE6-4342-B048-85BDC9FD1C3A}</a:tableStyleId>
                  </a:tblPr>
                  <a:tblGrid>
                    <a:gridCol w="2810576">
                      <a:extLst>
                        <a:ext uri="{9D8B030D-6E8A-4147-A177-3AD203B41FA5}">
                          <a16:colId xmlns:a16="http://schemas.microsoft.com/office/drawing/2014/main" val="1099789071"/>
                        </a:ext>
                      </a:extLst>
                    </a:gridCol>
                    <a:gridCol w="1183908">
                      <a:extLst>
                        <a:ext uri="{9D8B030D-6E8A-4147-A177-3AD203B41FA5}">
                          <a16:colId xmlns:a16="http://schemas.microsoft.com/office/drawing/2014/main" val="2016301050"/>
                        </a:ext>
                      </a:extLst>
                    </a:gridCol>
                    <a:gridCol w="1463040">
                      <a:extLst>
                        <a:ext uri="{9D8B030D-6E8A-4147-A177-3AD203B41FA5}">
                          <a16:colId xmlns:a16="http://schemas.microsoft.com/office/drawing/2014/main" val="992330894"/>
                        </a:ext>
                      </a:extLst>
                    </a:gridCol>
                    <a:gridCol w="1584353">
                      <a:extLst>
                        <a:ext uri="{9D8B030D-6E8A-4147-A177-3AD203B41FA5}">
                          <a16:colId xmlns:a16="http://schemas.microsoft.com/office/drawing/2014/main" val="542426210"/>
                        </a:ext>
                      </a:extLst>
                    </a:gridCol>
                  </a:tblGrid>
                  <a:tr h="376978">
                    <a:tc>
                      <a:txBody>
                        <a:bodyPr/>
                        <a:lstStyle/>
                        <a:p>
                          <a:endParaRPr lang="en-US" noProof="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mn-lt"/>
                              <a:ea typeface="+mn-ea"/>
                              <a:cs typeface="+mn-cs"/>
                            </a:rPr>
                            <a:t>Units</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4"/>
                              </a:solidFill>
                              <a:effectLst/>
                              <a:uLnTx/>
                              <a:uFillTx/>
                              <a:latin typeface="+mn-lt"/>
                              <a:ea typeface="+mn-ea"/>
                              <a:cs typeface="+mn-cs"/>
                            </a:rPr>
                            <a:t>PWFA</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mn-lt"/>
                              <a:ea typeface="+mn-ea"/>
                              <a:cs typeface="+mn-cs"/>
                            </a:rPr>
                            <a:t>Full RF</a:t>
                          </a:r>
                        </a:p>
                      </a:txBody>
                      <a:tcPr/>
                    </a:tc>
                    <a:extLst>
                      <a:ext uri="{0D108BD9-81ED-4DB2-BD59-A6C34878D82A}">
                        <a16:rowId xmlns:a16="http://schemas.microsoft.com/office/drawing/2014/main" val="522799035"/>
                      </a:ext>
                    </a:extLst>
                  </a:tr>
                  <a:tr h="245036">
                    <a:tc>
                      <a:txBody>
                        <a:bodyPr/>
                        <a:lstStyle/>
                        <a:p>
                          <a:r>
                            <a:rPr lang="en-US" sz="1800" i="1" noProof="0">
                              <a:effectLst/>
                              <a:latin typeface="Helvetica" pitchFamily="2" charset="0"/>
                            </a:rPr>
                            <a:t>𝜌 (3D)</a:t>
                          </a:r>
                          <a:endParaRPr lang="en-US" sz="1800" noProof="0">
                            <a:effectLst/>
                            <a:latin typeface="Helvetica" pitchFamily="2"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sz="1800" i="1" noProof="0" smtClean="0">
                                    <a:latin typeface="Cambria Math" panose="02040503050406030204" pitchFamily="18" charset="0"/>
                                    <a:ea typeface="Cambria Math" panose="02040503050406030204" pitchFamily="18" charset="0"/>
                                  </a:rPr>
                                  <m:t>×</m:t>
                                </m:r>
                                <m:sSup>
                                  <m:sSupPr>
                                    <m:ctrlPr>
                                      <a:rPr lang="en-US" sz="1800" i="1" noProof="0" smtClean="0">
                                        <a:latin typeface="Cambria Math" panose="02040503050406030204" pitchFamily="18" charset="0"/>
                                        <a:ea typeface="Cambria Math" panose="02040503050406030204" pitchFamily="18" charset="0"/>
                                      </a:rPr>
                                    </m:ctrlPr>
                                  </m:sSupPr>
                                  <m:e>
                                    <m:r>
                                      <a:rPr lang="en-US" sz="1800" b="0" i="1" noProof="0" smtClean="0">
                                        <a:latin typeface="Cambria Math" panose="02040503050406030204" pitchFamily="18" charset="0"/>
                                        <a:ea typeface="Cambria Math" panose="02040503050406030204" pitchFamily="18" charset="0"/>
                                      </a:rPr>
                                      <m:t>10</m:t>
                                    </m:r>
                                  </m:e>
                                  <m:sup>
                                    <m:r>
                                      <a:rPr lang="en-US" sz="1800" b="0" i="1" noProof="0" smtClean="0">
                                        <a:latin typeface="Cambria Math" panose="02040503050406030204" pitchFamily="18" charset="0"/>
                                        <a:ea typeface="Cambria Math" panose="02040503050406030204" pitchFamily="18" charset="0"/>
                                      </a:rPr>
                                      <m:t>−3</m:t>
                                    </m:r>
                                  </m:sup>
                                </m:sSup>
                              </m:oMath>
                            </m:oMathPara>
                          </a14:m>
                          <a:endParaRPr lang="en-US" sz="1800" noProof="0"/>
                        </a:p>
                      </a:txBody>
                      <a:tcPr/>
                    </a:tc>
                    <a:tc>
                      <a:txBody>
                        <a:bodyPr/>
                        <a:lstStyle/>
                        <a:p>
                          <a:pPr algn="ctr"/>
                          <a:r>
                            <a:rPr lang="en-US" sz="1800" noProof="0"/>
                            <a:t>0.77</a:t>
                          </a:r>
                        </a:p>
                      </a:txBody>
                      <a:tcPr>
                        <a:solidFill>
                          <a:schemeClr val="accent2">
                            <a:lumMod val="40000"/>
                            <a:lumOff val="60000"/>
                          </a:schemeClr>
                        </a:solidFill>
                      </a:tcPr>
                    </a:tc>
                    <a:tc>
                      <a:txBody>
                        <a:bodyPr/>
                        <a:lstStyle/>
                        <a:p>
                          <a:pPr algn="ctr"/>
                          <a:r>
                            <a:rPr lang="en-US" sz="1800" noProof="0"/>
                            <a:t>1.49</a:t>
                          </a:r>
                        </a:p>
                      </a:txBody>
                      <a:tcPr>
                        <a:solidFill>
                          <a:schemeClr val="accent5">
                            <a:lumMod val="40000"/>
                            <a:lumOff val="60000"/>
                          </a:schemeClr>
                        </a:solidFill>
                      </a:tcPr>
                    </a:tc>
                    <a:extLst>
                      <a:ext uri="{0D108BD9-81ED-4DB2-BD59-A6C34878D82A}">
                        <a16:rowId xmlns:a16="http://schemas.microsoft.com/office/drawing/2014/main" val="1017526986"/>
                      </a:ext>
                    </a:extLst>
                  </a:tr>
                  <a:tr h="245036">
                    <a:tc>
                      <a:txBody>
                        <a:bodyPr/>
                        <a:lstStyle/>
                        <a:p>
                          <a:r>
                            <a:rPr lang="en-US" sz="1800" noProof="0"/>
                            <a:t>Saturation length</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800" b="0" i="1" noProof="0" smtClean="0">
                                    <a:latin typeface="Cambria Math" panose="02040503050406030204" pitchFamily="18" charset="0"/>
                                  </a:rPr>
                                  <m:t>𝑚</m:t>
                                </m:r>
                              </m:oMath>
                            </m:oMathPara>
                          </a14:m>
                          <a:endParaRPr lang="en-US" sz="1800" noProof="0"/>
                        </a:p>
                      </a:txBody>
                      <a:tcPr/>
                    </a:tc>
                    <a:tc>
                      <a:txBody>
                        <a:bodyPr/>
                        <a:lstStyle/>
                        <a:p>
                          <a:pPr algn="ctr"/>
                          <a:r>
                            <a:rPr lang="en-US" sz="1800" noProof="0"/>
                            <a:t>20.5</a:t>
                          </a:r>
                        </a:p>
                      </a:txBody>
                      <a:tcPr>
                        <a:solidFill>
                          <a:schemeClr val="accent2">
                            <a:lumMod val="40000"/>
                            <a:lumOff val="60000"/>
                          </a:schemeClr>
                        </a:solidFill>
                      </a:tcPr>
                    </a:tc>
                    <a:tc>
                      <a:txBody>
                        <a:bodyPr/>
                        <a:lstStyle/>
                        <a:p>
                          <a:pPr algn="ctr"/>
                          <a:r>
                            <a:rPr lang="en-US" sz="1800" noProof="0"/>
                            <a:t>20.0</a:t>
                          </a:r>
                        </a:p>
                      </a:txBody>
                      <a:tcPr>
                        <a:solidFill>
                          <a:schemeClr val="accent5">
                            <a:lumMod val="40000"/>
                            <a:lumOff val="60000"/>
                          </a:schemeClr>
                        </a:solidFill>
                      </a:tcPr>
                    </a:tc>
                    <a:extLst>
                      <a:ext uri="{0D108BD9-81ED-4DB2-BD59-A6C34878D82A}">
                        <a16:rowId xmlns:a16="http://schemas.microsoft.com/office/drawing/2014/main" val="2674325542"/>
                      </a:ext>
                    </a:extLst>
                  </a:tr>
                  <a:tr h="245036">
                    <a:tc>
                      <a:txBody>
                        <a:bodyPr/>
                        <a:lstStyle/>
                        <a:p>
                          <a:r>
                            <a:rPr lang="en-US" sz="1800" noProof="0"/>
                            <a:t>Radiation wavelength</a:t>
                          </a:r>
                        </a:p>
                      </a:txBody>
                      <a:tcPr/>
                    </a:tc>
                    <a:tc>
                      <a:txBody>
                        <a:bodyPr/>
                        <a:lstStyle/>
                        <a:p>
                          <a:pPr algn="ctr"/>
                          <a14:m>
                            <m:oMathPara xmlns:m="http://schemas.openxmlformats.org/officeDocument/2006/math">
                              <m:oMathParaPr>
                                <m:jc m:val="centerGroup"/>
                              </m:oMathParaPr>
                              <m:oMath xmlns:m="http://schemas.openxmlformats.org/officeDocument/2006/math">
                                <m:r>
                                  <a:rPr lang="en-US" sz="1800" b="0" i="1" noProof="0" smtClean="0">
                                    <a:latin typeface="Cambria Math" panose="02040503050406030204" pitchFamily="18" charset="0"/>
                                  </a:rPr>
                                  <m:t>𝑛𝑚</m:t>
                                </m:r>
                              </m:oMath>
                            </m:oMathPara>
                          </a14:m>
                          <a:endParaRPr lang="en-US" sz="1800" noProof="0"/>
                        </a:p>
                      </a:txBody>
                      <a:tcPr/>
                    </a:tc>
                    <a:tc>
                      <a:txBody>
                        <a:bodyPr/>
                        <a:lstStyle/>
                        <a:p>
                          <a:pPr algn="ctr"/>
                          <a:r>
                            <a:rPr lang="en-US" sz="1800" noProof="0"/>
                            <a:t>4.0</a:t>
                          </a:r>
                        </a:p>
                      </a:txBody>
                      <a:tcPr>
                        <a:solidFill>
                          <a:schemeClr val="accent2">
                            <a:lumMod val="40000"/>
                            <a:lumOff val="60000"/>
                          </a:schemeClr>
                        </a:solidFill>
                      </a:tcPr>
                    </a:tc>
                    <a:tc>
                      <a:txBody>
                        <a:bodyPr/>
                        <a:lstStyle/>
                        <a:p>
                          <a:pPr algn="ctr"/>
                          <a:r>
                            <a:rPr lang="en-US" sz="1800" noProof="0"/>
                            <a:t>4.0</a:t>
                          </a:r>
                        </a:p>
                      </a:txBody>
                      <a:tcPr>
                        <a:solidFill>
                          <a:schemeClr val="accent5">
                            <a:lumMod val="40000"/>
                            <a:lumOff val="60000"/>
                          </a:schemeClr>
                        </a:solidFill>
                      </a:tcPr>
                    </a:tc>
                    <a:extLst>
                      <a:ext uri="{0D108BD9-81ED-4DB2-BD59-A6C34878D82A}">
                        <a16:rowId xmlns:a16="http://schemas.microsoft.com/office/drawing/2014/main" val="512209691"/>
                      </a:ext>
                    </a:extLst>
                  </a:tr>
                  <a:tr h="245036">
                    <a:tc>
                      <a:txBody>
                        <a:bodyPr/>
                        <a:lstStyle/>
                        <a:p>
                          <a:r>
                            <a:rPr lang="en-US" sz="1800" noProof="0"/>
                            <a:t>Photon Pulse Energy</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800" i="1" noProof="0" smtClean="0">
                                    <a:latin typeface="Cambria Math" panose="02040503050406030204" pitchFamily="18" charset="0"/>
                                  </a:rPr>
                                  <m:t>𝜇</m:t>
                                </m:r>
                                <m:r>
                                  <a:rPr lang="en-US" sz="1800" b="0" i="1" noProof="0" smtClean="0">
                                    <a:latin typeface="Cambria Math" panose="02040503050406030204" pitchFamily="18" charset="0"/>
                                  </a:rPr>
                                  <m:t>𝐽</m:t>
                                </m:r>
                              </m:oMath>
                            </m:oMathPara>
                          </a14:m>
                          <a:endParaRPr lang="en-US" sz="1800" noProof="0"/>
                        </a:p>
                      </a:txBody>
                      <a:tcPr/>
                    </a:tc>
                    <a:tc>
                      <a:txBody>
                        <a:bodyPr/>
                        <a:lstStyle/>
                        <a:p>
                          <a:pPr algn="ctr"/>
                          <a:r>
                            <a:rPr lang="en-US" sz="1800" b="1" noProof="0" dirty="0"/>
                            <a:t>16</a:t>
                          </a:r>
                        </a:p>
                      </a:txBody>
                      <a:tcPr>
                        <a:solidFill>
                          <a:schemeClr val="accent2">
                            <a:lumMod val="40000"/>
                            <a:lumOff val="60000"/>
                          </a:schemeClr>
                        </a:solidFill>
                      </a:tcPr>
                    </a:tc>
                    <a:tc>
                      <a:txBody>
                        <a:bodyPr/>
                        <a:lstStyle/>
                        <a:p>
                          <a:pPr algn="ctr"/>
                          <a:r>
                            <a:rPr lang="en-US" sz="1800" b="1" noProof="0"/>
                            <a:t>156</a:t>
                          </a:r>
                        </a:p>
                      </a:txBody>
                      <a:tcPr>
                        <a:solidFill>
                          <a:schemeClr val="accent5">
                            <a:lumMod val="40000"/>
                            <a:lumOff val="60000"/>
                          </a:schemeClr>
                        </a:solidFill>
                      </a:tcPr>
                    </a:tc>
                    <a:extLst>
                      <a:ext uri="{0D108BD9-81ED-4DB2-BD59-A6C34878D82A}">
                        <a16:rowId xmlns:a16="http://schemas.microsoft.com/office/drawing/2014/main" val="1340210276"/>
                      </a:ext>
                    </a:extLst>
                  </a:tr>
                  <a:tr h="245036">
                    <a:tc>
                      <a:txBody>
                        <a:bodyPr/>
                        <a:lstStyle/>
                        <a:p>
                          <a:r>
                            <a:rPr lang="en-US" sz="1800" noProof="0"/>
                            <a:t>Photon per pulse</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800" i="1" noProof="0" smtClean="0">
                                    <a:latin typeface="Cambria Math" panose="02040503050406030204" pitchFamily="18" charset="0"/>
                                    <a:ea typeface="Cambria Math" panose="02040503050406030204" pitchFamily="18" charset="0"/>
                                  </a:rPr>
                                  <m:t>×</m:t>
                                </m:r>
                                <m:sSup>
                                  <m:sSupPr>
                                    <m:ctrlPr>
                                      <a:rPr lang="en-US" sz="1800" i="1" noProof="0" smtClean="0">
                                        <a:latin typeface="Cambria Math" panose="02040503050406030204" pitchFamily="18" charset="0"/>
                                        <a:ea typeface="Cambria Math" panose="02040503050406030204" pitchFamily="18" charset="0"/>
                                      </a:rPr>
                                    </m:ctrlPr>
                                  </m:sSupPr>
                                  <m:e>
                                    <m:r>
                                      <a:rPr lang="en-US" sz="1800" b="0" i="1" noProof="0" smtClean="0">
                                        <a:latin typeface="Cambria Math" panose="02040503050406030204" pitchFamily="18" charset="0"/>
                                        <a:ea typeface="Cambria Math" panose="02040503050406030204" pitchFamily="18" charset="0"/>
                                      </a:rPr>
                                      <m:t>10</m:t>
                                    </m:r>
                                  </m:e>
                                  <m:sup>
                                    <m:r>
                                      <a:rPr lang="en-US" sz="1800" b="0" i="1" noProof="0" smtClean="0">
                                        <a:latin typeface="Cambria Math" panose="02040503050406030204" pitchFamily="18" charset="0"/>
                                        <a:ea typeface="Cambria Math" panose="02040503050406030204" pitchFamily="18" charset="0"/>
                                      </a:rPr>
                                      <m:t>11</m:t>
                                    </m:r>
                                  </m:sup>
                                </m:sSup>
                              </m:oMath>
                            </m:oMathPara>
                          </a14:m>
                          <a:endParaRPr lang="en-US" sz="1800" noProof="0"/>
                        </a:p>
                      </a:txBody>
                      <a:tcPr/>
                    </a:tc>
                    <a:tc>
                      <a:txBody>
                        <a:bodyPr/>
                        <a:lstStyle/>
                        <a:p>
                          <a:pPr algn="ctr"/>
                          <a:r>
                            <a:rPr lang="en-US" sz="1800" noProof="0"/>
                            <a:t>3.2</a:t>
                          </a:r>
                        </a:p>
                      </a:txBody>
                      <a:tcPr>
                        <a:solidFill>
                          <a:schemeClr val="accent2">
                            <a:lumMod val="40000"/>
                            <a:lumOff val="60000"/>
                          </a:schemeClr>
                        </a:solidFill>
                      </a:tcPr>
                    </a:tc>
                    <a:tc>
                      <a:txBody>
                        <a:bodyPr/>
                        <a:lstStyle/>
                        <a:p>
                          <a:pPr algn="ctr"/>
                          <a:r>
                            <a:rPr lang="en-US" sz="1800" noProof="0"/>
                            <a:t>31.3</a:t>
                          </a:r>
                        </a:p>
                      </a:txBody>
                      <a:tcPr>
                        <a:solidFill>
                          <a:schemeClr val="accent5">
                            <a:lumMod val="40000"/>
                            <a:lumOff val="60000"/>
                          </a:schemeClr>
                        </a:solidFill>
                      </a:tcPr>
                    </a:tc>
                    <a:extLst>
                      <a:ext uri="{0D108BD9-81ED-4DB2-BD59-A6C34878D82A}">
                        <a16:rowId xmlns:a16="http://schemas.microsoft.com/office/drawing/2014/main" val="1283037696"/>
                      </a:ext>
                    </a:extLst>
                  </a:tr>
                  <a:tr h="245036">
                    <a:tc>
                      <a:txBody>
                        <a:bodyPr/>
                        <a:lstStyle/>
                        <a:p>
                          <a:r>
                            <a:rPr lang="en-US" sz="1800" noProof="0" dirty="0"/>
                            <a:t>Photon Bandwidth</a:t>
                          </a:r>
                        </a:p>
                      </a:txBody>
                      <a:tcPr/>
                    </a:tc>
                    <a:tc>
                      <a:txBody>
                        <a:bodyPr/>
                        <a:lstStyle/>
                        <a:p>
                          <a:pPr algn="ctr"/>
                          <a14:m>
                            <m:oMathPara xmlns:m="http://schemas.openxmlformats.org/officeDocument/2006/math">
                              <m:oMathParaPr>
                                <m:jc m:val="centerGroup"/>
                              </m:oMathParaPr>
                              <m:oMath xmlns:m="http://schemas.openxmlformats.org/officeDocument/2006/math">
                                <m:r>
                                  <a:rPr lang="en-US" sz="1800" i="1" noProof="0" smtClean="0">
                                    <a:latin typeface="Cambria Math" panose="02040503050406030204" pitchFamily="18" charset="0"/>
                                  </a:rPr>
                                  <m:t>%</m:t>
                                </m:r>
                              </m:oMath>
                            </m:oMathPara>
                          </a14:m>
                          <a:endParaRPr lang="en-US" sz="1800" noProof="0"/>
                        </a:p>
                      </a:txBody>
                      <a:tcPr/>
                    </a:tc>
                    <a:tc>
                      <a:txBody>
                        <a:bodyPr/>
                        <a:lstStyle/>
                        <a:p>
                          <a:pPr algn="ctr"/>
                          <a:r>
                            <a:rPr lang="en-US" sz="1800" noProof="0"/>
                            <a:t>0.4</a:t>
                          </a:r>
                        </a:p>
                      </a:txBody>
                      <a:tcPr>
                        <a:solidFill>
                          <a:schemeClr val="accent2">
                            <a:lumMod val="40000"/>
                            <a:lumOff val="60000"/>
                          </a:schemeClr>
                        </a:solidFill>
                      </a:tcPr>
                    </a:tc>
                    <a:tc>
                      <a:txBody>
                        <a:bodyPr/>
                        <a:lstStyle/>
                        <a:p>
                          <a:pPr algn="ctr"/>
                          <a:r>
                            <a:rPr lang="en-US" sz="1800" noProof="0"/>
                            <a:t>0.5</a:t>
                          </a:r>
                        </a:p>
                      </a:txBody>
                      <a:tcPr>
                        <a:solidFill>
                          <a:schemeClr val="accent5">
                            <a:lumMod val="40000"/>
                            <a:lumOff val="60000"/>
                          </a:schemeClr>
                        </a:solidFill>
                      </a:tcPr>
                    </a:tc>
                    <a:extLst>
                      <a:ext uri="{0D108BD9-81ED-4DB2-BD59-A6C34878D82A}">
                        <a16:rowId xmlns:a16="http://schemas.microsoft.com/office/drawing/2014/main" val="1117953529"/>
                      </a:ext>
                    </a:extLst>
                  </a:tr>
                  <a:tr h="245036">
                    <a:tc>
                      <a:txBody>
                        <a:bodyPr/>
                        <a:lstStyle/>
                        <a:p>
                          <a:r>
                            <a:rPr lang="en-US" sz="1800" noProof="0"/>
                            <a:t>Photon pulse length (rms)</a:t>
                          </a:r>
                        </a:p>
                      </a:txBody>
                      <a:tcPr/>
                    </a:tc>
                    <a:tc>
                      <a:txBody>
                        <a:bodyPr/>
                        <a:lstStyle/>
                        <a:p>
                          <a:pPr algn="ctr"/>
                          <a:r>
                            <a:rPr lang="en-US" sz="1800" noProof="0"/>
                            <a:t>fs</a:t>
                          </a:r>
                        </a:p>
                      </a:txBody>
                      <a:tcPr/>
                    </a:tc>
                    <a:tc>
                      <a:txBody>
                        <a:bodyPr/>
                        <a:lstStyle/>
                        <a:p>
                          <a:pPr algn="ctr"/>
                          <a:r>
                            <a:rPr lang="en-US" sz="1800" b="1" noProof="0"/>
                            <a:t>1.0</a:t>
                          </a:r>
                        </a:p>
                      </a:txBody>
                      <a:tcPr>
                        <a:solidFill>
                          <a:schemeClr val="accent2">
                            <a:lumMod val="40000"/>
                            <a:lumOff val="60000"/>
                          </a:schemeClr>
                        </a:solidFill>
                      </a:tcPr>
                    </a:tc>
                    <a:tc>
                      <a:txBody>
                        <a:bodyPr/>
                        <a:lstStyle/>
                        <a:p>
                          <a:pPr algn="ctr"/>
                          <a:r>
                            <a:rPr lang="en-US" sz="1800" b="1" noProof="0" dirty="0"/>
                            <a:t>14.1</a:t>
                          </a:r>
                        </a:p>
                      </a:txBody>
                      <a:tcPr>
                        <a:solidFill>
                          <a:schemeClr val="accent5">
                            <a:lumMod val="40000"/>
                            <a:lumOff val="60000"/>
                          </a:schemeClr>
                        </a:solidFill>
                      </a:tcPr>
                    </a:tc>
                    <a:extLst>
                      <a:ext uri="{0D108BD9-81ED-4DB2-BD59-A6C34878D82A}">
                        <a16:rowId xmlns:a16="http://schemas.microsoft.com/office/drawing/2014/main" val="142879370"/>
                      </a:ext>
                    </a:extLst>
                  </a:tr>
                </a:tbl>
              </a:graphicData>
            </a:graphic>
          </p:graphicFrame>
        </mc:Choice>
        <mc:Fallback xmlns="">
          <p:graphicFrame>
            <p:nvGraphicFramePr>
              <p:cNvPr id="2" name="Tabella 1">
                <a:extLst>
                  <a:ext uri="{FF2B5EF4-FFF2-40B4-BE49-F238E27FC236}">
                    <a16:creationId xmlns:a16="http://schemas.microsoft.com/office/drawing/2014/main" id="{E8ED8D7A-7BD9-0689-B67E-133329476ACD}"/>
                  </a:ext>
                </a:extLst>
              </p:cNvPr>
              <p:cNvGraphicFramePr>
                <a:graphicFrameLocks noGrp="1"/>
              </p:cNvGraphicFramePr>
              <p:nvPr>
                <p:extLst>
                  <p:ext uri="{D42A27DB-BD31-4B8C-83A1-F6EECF244321}">
                    <p14:modId xmlns:p14="http://schemas.microsoft.com/office/powerpoint/2010/main" val="2863878285"/>
                  </p:ext>
                </p:extLst>
              </p:nvPr>
            </p:nvGraphicFramePr>
            <p:xfrm>
              <a:off x="625251" y="3368352"/>
              <a:ext cx="7041877" cy="3017520"/>
            </p:xfrm>
            <a:graphic>
              <a:graphicData uri="http://schemas.openxmlformats.org/drawingml/2006/table">
                <a:tbl>
                  <a:tblPr firstRow="1" bandRow="1">
                    <a:tableStyleId>{5C22544A-7EE6-4342-B048-85BDC9FD1C3A}</a:tableStyleId>
                  </a:tblPr>
                  <a:tblGrid>
                    <a:gridCol w="2810576">
                      <a:extLst>
                        <a:ext uri="{9D8B030D-6E8A-4147-A177-3AD203B41FA5}">
                          <a16:colId xmlns:a16="http://schemas.microsoft.com/office/drawing/2014/main" val="1099789071"/>
                        </a:ext>
                      </a:extLst>
                    </a:gridCol>
                    <a:gridCol w="1183908">
                      <a:extLst>
                        <a:ext uri="{9D8B030D-6E8A-4147-A177-3AD203B41FA5}">
                          <a16:colId xmlns:a16="http://schemas.microsoft.com/office/drawing/2014/main" val="2016301050"/>
                        </a:ext>
                      </a:extLst>
                    </a:gridCol>
                    <a:gridCol w="1463040">
                      <a:extLst>
                        <a:ext uri="{9D8B030D-6E8A-4147-A177-3AD203B41FA5}">
                          <a16:colId xmlns:a16="http://schemas.microsoft.com/office/drawing/2014/main" val="992330894"/>
                        </a:ext>
                      </a:extLst>
                    </a:gridCol>
                    <a:gridCol w="1584353">
                      <a:extLst>
                        <a:ext uri="{9D8B030D-6E8A-4147-A177-3AD203B41FA5}">
                          <a16:colId xmlns:a16="http://schemas.microsoft.com/office/drawing/2014/main" val="542426210"/>
                        </a:ext>
                      </a:extLst>
                    </a:gridCol>
                  </a:tblGrid>
                  <a:tr h="457200">
                    <a:tc>
                      <a:txBody>
                        <a:bodyPr/>
                        <a:lstStyle/>
                        <a:p>
                          <a:endParaRPr lang="en-US" noProof="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mn-lt"/>
                              <a:ea typeface="+mn-ea"/>
                              <a:cs typeface="+mn-cs"/>
                            </a:rPr>
                            <a:t>Units</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4"/>
                              </a:solidFill>
                              <a:effectLst/>
                              <a:uLnTx/>
                              <a:uFillTx/>
                              <a:latin typeface="+mn-lt"/>
                              <a:ea typeface="+mn-ea"/>
                              <a:cs typeface="+mn-cs"/>
                            </a:rPr>
                            <a:t>PWFA</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mn-lt"/>
                              <a:ea typeface="+mn-ea"/>
                              <a:cs typeface="+mn-cs"/>
                            </a:rPr>
                            <a:t>Full RF</a:t>
                          </a:r>
                        </a:p>
                      </a:txBody>
                      <a:tcPr/>
                    </a:tc>
                    <a:extLst>
                      <a:ext uri="{0D108BD9-81ED-4DB2-BD59-A6C34878D82A}">
                        <a16:rowId xmlns:a16="http://schemas.microsoft.com/office/drawing/2014/main" val="522799035"/>
                      </a:ext>
                    </a:extLst>
                  </a:tr>
                  <a:tr h="365760">
                    <a:tc>
                      <a:txBody>
                        <a:bodyPr/>
                        <a:lstStyle/>
                        <a:p>
                          <a:r>
                            <a:rPr lang="en-US" sz="1800" i="1" noProof="0">
                              <a:effectLst/>
                              <a:latin typeface="Helvetica" pitchFamily="2" charset="0"/>
                            </a:rPr>
                            <a:t>𝜌 (3D)</a:t>
                          </a:r>
                          <a:endParaRPr lang="en-US" sz="1800" noProof="0">
                            <a:effectLst/>
                            <a:latin typeface="Helvetica" pitchFamily="2" charset="0"/>
                          </a:endParaRPr>
                        </a:p>
                      </a:txBody>
                      <a:tcPr/>
                    </a:tc>
                    <a:tc>
                      <a:txBody>
                        <a:bodyPr/>
                        <a:lstStyle/>
                        <a:p>
                          <a:endParaRPr lang="it-IT"/>
                        </a:p>
                      </a:txBody>
                      <a:tcPr>
                        <a:blipFill>
                          <a:blip r:embed="rId4"/>
                          <a:stretch>
                            <a:fillRect l="-236923" t="-136667" r="-258462" b="-628333"/>
                          </a:stretch>
                        </a:blipFill>
                      </a:tcPr>
                    </a:tc>
                    <a:tc>
                      <a:txBody>
                        <a:bodyPr/>
                        <a:lstStyle/>
                        <a:p>
                          <a:pPr algn="ctr"/>
                          <a:r>
                            <a:rPr lang="en-US" sz="1800" noProof="0"/>
                            <a:t>0.77</a:t>
                          </a:r>
                        </a:p>
                      </a:txBody>
                      <a:tcPr>
                        <a:solidFill>
                          <a:schemeClr val="accent2">
                            <a:lumMod val="40000"/>
                            <a:lumOff val="60000"/>
                          </a:schemeClr>
                        </a:solidFill>
                      </a:tcPr>
                    </a:tc>
                    <a:tc>
                      <a:txBody>
                        <a:bodyPr/>
                        <a:lstStyle/>
                        <a:p>
                          <a:pPr algn="ctr"/>
                          <a:r>
                            <a:rPr lang="en-US" sz="1800" noProof="0"/>
                            <a:t>1.49</a:t>
                          </a:r>
                        </a:p>
                      </a:txBody>
                      <a:tcPr>
                        <a:solidFill>
                          <a:schemeClr val="accent5">
                            <a:lumMod val="40000"/>
                            <a:lumOff val="60000"/>
                          </a:schemeClr>
                        </a:solidFill>
                      </a:tcPr>
                    </a:tc>
                    <a:extLst>
                      <a:ext uri="{0D108BD9-81ED-4DB2-BD59-A6C34878D82A}">
                        <a16:rowId xmlns:a16="http://schemas.microsoft.com/office/drawing/2014/main" val="1017526986"/>
                      </a:ext>
                    </a:extLst>
                  </a:tr>
                  <a:tr h="365760">
                    <a:tc>
                      <a:txBody>
                        <a:bodyPr/>
                        <a:lstStyle/>
                        <a:p>
                          <a:r>
                            <a:rPr lang="en-US" sz="1800" noProof="0"/>
                            <a:t>Saturation length</a:t>
                          </a:r>
                        </a:p>
                      </a:txBody>
                      <a:tcPr/>
                    </a:tc>
                    <a:tc>
                      <a:txBody>
                        <a:bodyPr/>
                        <a:lstStyle/>
                        <a:p>
                          <a:endParaRPr lang="it-IT"/>
                        </a:p>
                      </a:txBody>
                      <a:tcPr>
                        <a:blipFill>
                          <a:blip r:embed="rId4"/>
                          <a:stretch>
                            <a:fillRect l="-236923" t="-236667" r="-258462" b="-528333"/>
                          </a:stretch>
                        </a:blipFill>
                      </a:tcPr>
                    </a:tc>
                    <a:tc>
                      <a:txBody>
                        <a:bodyPr/>
                        <a:lstStyle/>
                        <a:p>
                          <a:pPr algn="ctr"/>
                          <a:r>
                            <a:rPr lang="en-US" sz="1800" noProof="0"/>
                            <a:t>20.5</a:t>
                          </a:r>
                        </a:p>
                      </a:txBody>
                      <a:tcPr>
                        <a:solidFill>
                          <a:schemeClr val="accent2">
                            <a:lumMod val="40000"/>
                            <a:lumOff val="60000"/>
                          </a:schemeClr>
                        </a:solidFill>
                      </a:tcPr>
                    </a:tc>
                    <a:tc>
                      <a:txBody>
                        <a:bodyPr/>
                        <a:lstStyle/>
                        <a:p>
                          <a:pPr algn="ctr"/>
                          <a:r>
                            <a:rPr lang="en-US" sz="1800" noProof="0"/>
                            <a:t>20.0</a:t>
                          </a:r>
                        </a:p>
                      </a:txBody>
                      <a:tcPr>
                        <a:solidFill>
                          <a:schemeClr val="accent5">
                            <a:lumMod val="40000"/>
                            <a:lumOff val="60000"/>
                          </a:schemeClr>
                        </a:solidFill>
                      </a:tcPr>
                    </a:tc>
                    <a:extLst>
                      <a:ext uri="{0D108BD9-81ED-4DB2-BD59-A6C34878D82A}">
                        <a16:rowId xmlns:a16="http://schemas.microsoft.com/office/drawing/2014/main" val="2674325542"/>
                      </a:ext>
                    </a:extLst>
                  </a:tr>
                  <a:tr h="365760">
                    <a:tc>
                      <a:txBody>
                        <a:bodyPr/>
                        <a:lstStyle/>
                        <a:p>
                          <a:r>
                            <a:rPr lang="en-US" sz="1800" noProof="0"/>
                            <a:t>Radiation wavelength</a:t>
                          </a:r>
                        </a:p>
                      </a:txBody>
                      <a:tcPr/>
                    </a:tc>
                    <a:tc>
                      <a:txBody>
                        <a:bodyPr/>
                        <a:lstStyle/>
                        <a:p>
                          <a:endParaRPr lang="it-IT"/>
                        </a:p>
                      </a:txBody>
                      <a:tcPr>
                        <a:blipFill>
                          <a:blip r:embed="rId4"/>
                          <a:stretch>
                            <a:fillRect l="-236923" t="-331148" r="-258462" b="-419672"/>
                          </a:stretch>
                        </a:blipFill>
                      </a:tcPr>
                    </a:tc>
                    <a:tc>
                      <a:txBody>
                        <a:bodyPr/>
                        <a:lstStyle/>
                        <a:p>
                          <a:pPr algn="ctr"/>
                          <a:r>
                            <a:rPr lang="en-US" sz="1800" noProof="0"/>
                            <a:t>4.0</a:t>
                          </a:r>
                        </a:p>
                      </a:txBody>
                      <a:tcPr>
                        <a:solidFill>
                          <a:schemeClr val="accent2">
                            <a:lumMod val="40000"/>
                            <a:lumOff val="60000"/>
                          </a:schemeClr>
                        </a:solidFill>
                      </a:tcPr>
                    </a:tc>
                    <a:tc>
                      <a:txBody>
                        <a:bodyPr/>
                        <a:lstStyle/>
                        <a:p>
                          <a:pPr algn="ctr"/>
                          <a:r>
                            <a:rPr lang="en-US" sz="1800" noProof="0"/>
                            <a:t>4.0</a:t>
                          </a:r>
                        </a:p>
                      </a:txBody>
                      <a:tcPr>
                        <a:solidFill>
                          <a:schemeClr val="accent5">
                            <a:lumMod val="40000"/>
                            <a:lumOff val="60000"/>
                          </a:schemeClr>
                        </a:solidFill>
                      </a:tcPr>
                    </a:tc>
                    <a:extLst>
                      <a:ext uri="{0D108BD9-81ED-4DB2-BD59-A6C34878D82A}">
                        <a16:rowId xmlns:a16="http://schemas.microsoft.com/office/drawing/2014/main" val="512209691"/>
                      </a:ext>
                    </a:extLst>
                  </a:tr>
                  <a:tr h="365760">
                    <a:tc>
                      <a:txBody>
                        <a:bodyPr/>
                        <a:lstStyle/>
                        <a:p>
                          <a:r>
                            <a:rPr lang="en-US" sz="1800" noProof="0"/>
                            <a:t>Photon Pulse Energy</a:t>
                          </a:r>
                        </a:p>
                      </a:txBody>
                      <a:tcPr/>
                    </a:tc>
                    <a:tc>
                      <a:txBody>
                        <a:bodyPr/>
                        <a:lstStyle/>
                        <a:p>
                          <a:endParaRPr lang="it-IT"/>
                        </a:p>
                      </a:txBody>
                      <a:tcPr>
                        <a:blipFill>
                          <a:blip r:embed="rId4"/>
                          <a:stretch>
                            <a:fillRect l="-236923" t="-438333" r="-258462" b="-326667"/>
                          </a:stretch>
                        </a:blipFill>
                      </a:tcPr>
                    </a:tc>
                    <a:tc>
                      <a:txBody>
                        <a:bodyPr/>
                        <a:lstStyle/>
                        <a:p>
                          <a:pPr algn="ctr"/>
                          <a:r>
                            <a:rPr lang="en-US" sz="1800" b="1" noProof="0" dirty="0"/>
                            <a:t>16</a:t>
                          </a:r>
                        </a:p>
                      </a:txBody>
                      <a:tcPr>
                        <a:solidFill>
                          <a:schemeClr val="accent2">
                            <a:lumMod val="40000"/>
                            <a:lumOff val="60000"/>
                          </a:schemeClr>
                        </a:solidFill>
                      </a:tcPr>
                    </a:tc>
                    <a:tc>
                      <a:txBody>
                        <a:bodyPr/>
                        <a:lstStyle/>
                        <a:p>
                          <a:pPr algn="ctr"/>
                          <a:r>
                            <a:rPr lang="en-US" sz="1800" b="1" noProof="0"/>
                            <a:t>156</a:t>
                          </a:r>
                        </a:p>
                      </a:txBody>
                      <a:tcPr>
                        <a:solidFill>
                          <a:schemeClr val="accent5">
                            <a:lumMod val="40000"/>
                            <a:lumOff val="60000"/>
                          </a:schemeClr>
                        </a:solidFill>
                      </a:tcPr>
                    </a:tc>
                    <a:extLst>
                      <a:ext uri="{0D108BD9-81ED-4DB2-BD59-A6C34878D82A}">
                        <a16:rowId xmlns:a16="http://schemas.microsoft.com/office/drawing/2014/main" val="1340210276"/>
                      </a:ext>
                    </a:extLst>
                  </a:tr>
                  <a:tr h="365760">
                    <a:tc>
                      <a:txBody>
                        <a:bodyPr/>
                        <a:lstStyle/>
                        <a:p>
                          <a:r>
                            <a:rPr lang="en-US" sz="1800" noProof="0"/>
                            <a:t>Photon per pulse</a:t>
                          </a:r>
                        </a:p>
                      </a:txBody>
                      <a:tcPr/>
                    </a:tc>
                    <a:tc>
                      <a:txBody>
                        <a:bodyPr/>
                        <a:lstStyle/>
                        <a:p>
                          <a:endParaRPr lang="it-IT"/>
                        </a:p>
                      </a:txBody>
                      <a:tcPr>
                        <a:blipFill>
                          <a:blip r:embed="rId4"/>
                          <a:stretch>
                            <a:fillRect l="-236923" t="-538333" r="-258462" b="-226667"/>
                          </a:stretch>
                        </a:blipFill>
                      </a:tcPr>
                    </a:tc>
                    <a:tc>
                      <a:txBody>
                        <a:bodyPr/>
                        <a:lstStyle/>
                        <a:p>
                          <a:pPr algn="ctr"/>
                          <a:r>
                            <a:rPr lang="en-US" sz="1800" noProof="0"/>
                            <a:t>3.2</a:t>
                          </a:r>
                        </a:p>
                      </a:txBody>
                      <a:tcPr>
                        <a:solidFill>
                          <a:schemeClr val="accent2">
                            <a:lumMod val="40000"/>
                            <a:lumOff val="60000"/>
                          </a:schemeClr>
                        </a:solidFill>
                      </a:tcPr>
                    </a:tc>
                    <a:tc>
                      <a:txBody>
                        <a:bodyPr/>
                        <a:lstStyle/>
                        <a:p>
                          <a:pPr algn="ctr"/>
                          <a:r>
                            <a:rPr lang="en-US" sz="1800" noProof="0"/>
                            <a:t>31.3</a:t>
                          </a:r>
                        </a:p>
                      </a:txBody>
                      <a:tcPr>
                        <a:solidFill>
                          <a:schemeClr val="accent5">
                            <a:lumMod val="40000"/>
                            <a:lumOff val="60000"/>
                          </a:schemeClr>
                        </a:solidFill>
                      </a:tcPr>
                    </a:tc>
                    <a:extLst>
                      <a:ext uri="{0D108BD9-81ED-4DB2-BD59-A6C34878D82A}">
                        <a16:rowId xmlns:a16="http://schemas.microsoft.com/office/drawing/2014/main" val="1283037696"/>
                      </a:ext>
                    </a:extLst>
                  </a:tr>
                  <a:tr h="365760">
                    <a:tc>
                      <a:txBody>
                        <a:bodyPr/>
                        <a:lstStyle/>
                        <a:p>
                          <a:r>
                            <a:rPr lang="en-US" sz="1800" noProof="0" dirty="0"/>
                            <a:t>Photon Bandwidth</a:t>
                          </a:r>
                        </a:p>
                      </a:txBody>
                      <a:tcPr/>
                    </a:tc>
                    <a:tc>
                      <a:txBody>
                        <a:bodyPr/>
                        <a:lstStyle/>
                        <a:p>
                          <a:endParaRPr lang="it-IT"/>
                        </a:p>
                      </a:txBody>
                      <a:tcPr>
                        <a:blipFill>
                          <a:blip r:embed="rId4"/>
                          <a:stretch>
                            <a:fillRect l="-236923" t="-638333" r="-258462" b="-126667"/>
                          </a:stretch>
                        </a:blipFill>
                      </a:tcPr>
                    </a:tc>
                    <a:tc>
                      <a:txBody>
                        <a:bodyPr/>
                        <a:lstStyle/>
                        <a:p>
                          <a:pPr algn="ctr"/>
                          <a:r>
                            <a:rPr lang="en-US" sz="1800" noProof="0"/>
                            <a:t>0.4</a:t>
                          </a:r>
                        </a:p>
                      </a:txBody>
                      <a:tcPr>
                        <a:solidFill>
                          <a:schemeClr val="accent2">
                            <a:lumMod val="40000"/>
                            <a:lumOff val="60000"/>
                          </a:schemeClr>
                        </a:solidFill>
                      </a:tcPr>
                    </a:tc>
                    <a:tc>
                      <a:txBody>
                        <a:bodyPr/>
                        <a:lstStyle/>
                        <a:p>
                          <a:pPr algn="ctr"/>
                          <a:r>
                            <a:rPr lang="en-US" sz="1800" noProof="0"/>
                            <a:t>0.5</a:t>
                          </a:r>
                        </a:p>
                      </a:txBody>
                      <a:tcPr>
                        <a:solidFill>
                          <a:schemeClr val="accent5">
                            <a:lumMod val="40000"/>
                            <a:lumOff val="60000"/>
                          </a:schemeClr>
                        </a:solidFill>
                      </a:tcPr>
                    </a:tc>
                    <a:extLst>
                      <a:ext uri="{0D108BD9-81ED-4DB2-BD59-A6C34878D82A}">
                        <a16:rowId xmlns:a16="http://schemas.microsoft.com/office/drawing/2014/main" val="1117953529"/>
                      </a:ext>
                    </a:extLst>
                  </a:tr>
                  <a:tr h="365760">
                    <a:tc>
                      <a:txBody>
                        <a:bodyPr/>
                        <a:lstStyle/>
                        <a:p>
                          <a:r>
                            <a:rPr lang="en-US" sz="1800" noProof="0"/>
                            <a:t>Photon pulse length (rms)</a:t>
                          </a:r>
                        </a:p>
                      </a:txBody>
                      <a:tcPr/>
                    </a:tc>
                    <a:tc>
                      <a:txBody>
                        <a:bodyPr/>
                        <a:lstStyle/>
                        <a:p>
                          <a:pPr algn="ctr"/>
                          <a:r>
                            <a:rPr lang="en-US" sz="1800" noProof="0"/>
                            <a:t>fs</a:t>
                          </a:r>
                        </a:p>
                      </a:txBody>
                      <a:tcPr/>
                    </a:tc>
                    <a:tc>
                      <a:txBody>
                        <a:bodyPr/>
                        <a:lstStyle/>
                        <a:p>
                          <a:pPr algn="ctr"/>
                          <a:r>
                            <a:rPr lang="en-US" sz="1800" b="1" noProof="0"/>
                            <a:t>1.0</a:t>
                          </a:r>
                        </a:p>
                      </a:txBody>
                      <a:tcPr>
                        <a:solidFill>
                          <a:schemeClr val="accent2">
                            <a:lumMod val="40000"/>
                            <a:lumOff val="60000"/>
                          </a:schemeClr>
                        </a:solidFill>
                      </a:tcPr>
                    </a:tc>
                    <a:tc>
                      <a:txBody>
                        <a:bodyPr/>
                        <a:lstStyle/>
                        <a:p>
                          <a:pPr algn="ctr"/>
                          <a:r>
                            <a:rPr lang="en-US" sz="1800" b="1" noProof="0" dirty="0"/>
                            <a:t>14.1</a:t>
                          </a:r>
                        </a:p>
                      </a:txBody>
                      <a:tcPr>
                        <a:solidFill>
                          <a:schemeClr val="accent5">
                            <a:lumMod val="40000"/>
                            <a:lumOff val="60000"/>
                          </a:schemeClr>
                        </a:solidFill>
                      </a:tcPr>
                    </a:tc>
                    <a:extLst>
                      <a:ext uri="{0D108BD9-81ED-4DB2-BD59-A6C34878D82A}">
                        <a16:rowId xmlns:a16="http://schemas.microsoft.com/office/drawing/2014/main" val="142879370"/>
                      </a:ext>
                    </a:extLst>
                  </a:tr>
                </a:tbl>
              </a:graphicData>
            </a:graphic>
          </p:graphicFrame>
        </mc:Fallback>
      </mc:AlternateContent>
      <p:sp>
        <p:nvSpPr>
          <p:cNvPr id="4" name="CasellaDiTesto 3">
            <a:extLst>
              <a:ext uri="{FF2B5EF4-FFF2-40B4-BE49-F238E27FC236}">
                <a16:creationId xmlns:a16="http://schemas.microsoft.com/office/drawing/2014/main" id="{EEA30FA7-6717-5F85-8027-3D858C179DFD}"/>
              </a:ext>
            </a:extLst>
          </p:cNvPr>
          <p:cNvSpPr txBox="1"/>
          <p:nvPr/>
        </p:nvSpPr>
        <p:spPr>
          <a:xfrm>
            <a:off x="-55367" y="828710"/>
            <a:ext cx="1230272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10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Apple X</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undulators for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SASE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FEL in the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water window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with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variable polarization</a:t>
            </a:r>
          </a:p>
        </p:txBody>
      </p:sp>
    </p:spTree>
    <p:extLst>
      <p:ext uri="{BB962C8B-B14F-4D97-AF65-F5344CB8AC3E}">
        <p14:creationId xmlns:p14="http://schemas.microsoft.com/office/powerpoint/2010/main" val="660643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robot&#10;&#10;Description automatically generated">
            <a:extLst>
              <a:ext uri="{FF2B5EF4-FFF2-40B4-BE49-F238E27FC236}">
                <a16:creationId xmlns:a16="http://schemas.microsoft.com/office/drawing/2014/main" id="{902171B3-57A6-7279-1AD0-98F07F069118}"/>
              </a:ext>
            </a:extLst>
          </p:cNvPr>
          <p:cNvPicPr>
            <a:picLocks noChangeAspect="1"/>
          </p:cNvPicPr>
          <p:nvPr/>
        </p:nvPicPr>
        <p:blipFill>
          <a:blip r:embed="rId2">
            <a:extLst>
              <a:ext uri="{28A0092B-C50C-407E-A947-70E740481C1C}">
                <a14:useLocalDpi xmlns:a14="http://schemas.microsoft.com/office/drawing/2010/main" val="0"/>
              </a:ext>
            </a:extLst>
          </a:blip>
          <a:srcRect t="16639"/>
          <a:stretch>
            <a:fillRect/>
          </a:stretch>
        </p:blipFill>
        <p:spPr>
          <a:xfrm>
            <a:off x="15298" y="1198511"/>
            <a:ext cx="12176702" cy="4848317"/>
          </a:xfrm>
          <a:prstGeom prst="rect">
            <a:avLst/>
          </a:prstGeom>
        </p:spPr>
      </p:pic>
      <p:sp>
        <p:nvSpPr>
          <p:cNvPr id="27" name="Segnaposto numero diapositiva 26">
            <a:extLst>
              <a:ext uri="{FF2B5EF4-FFF2-40B4-BE49-F238E27FC236}">
                <a16:creationId xmlns:a16="http://schemas.microsoft.com/office/drawing/2014/main" id="{65B1F2AA-0073-53FF-707F-881414DF91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A6714-3D1F-4857-9904-D935B84167FA}" type="slidenum">
              <a:rPr kumimoji="0" lang="en-US" sz="1200" b="0" i="0" u="none" strike="noStrike" kern="1200" cap="none" spc="0" normalizeH="0" baseline="0" noProof="0" smtClean="0">
                <a:ln>
                  <a:noFill/>
                </a:ln>
                <a:solidFill>
                  <a:srgbClr val="334186"/>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334186"/>
              </a:solidFill>
              <a:effectLst/>
              <a:uLnTx/>
              <a:uFillTx/>
              <a:latin typeface="Calibri"/>
              <a:ea typeface="+mn-ea"/>
              <a:cs typeface="+mn-cs"/>
            </a:endParaRPr>
          </a:p>
        </p:txBody>
      </p:sp>
      <p:sp>
        <p:nvSpPr>
          <p:cNvPr id="3" name="Title 2">
            <a:extLst>
              <a:ext uri="{FF2B5EF4-FFF2-40B4-BE49-F238E27FC236}">
                <a16:creationId xmlns:a16="http://schemas.microsoft.com/office/drawing/2014/main" id="{038A3BA8-703F-7800-22B8-C1291BDF15AC}"/>
              </a:ext>
            </a:extLst>
          </p:cNvPr>
          <p:cNvSpPr>
            <a:spLocks noGrp="1"/>
          </p:cNvSpPr>
          <p:nvPr>
            <p:ph type="title"/>
          </p:nvPr>
        </p:nvSpPr>
        <p:spPr/>
        <p:txBody>
          <a:bodyPr>
            <a:normAutofit/>
          </a:bodyPr>
          <a:lstStyle/>
          <a:p>
            <a:r>
              <a:rPr lang="en-US" sz="3600" noProof="0">
                <a:latin typeface="+mn-lt"/>
              </a:rPr>
              <a:t>AQUA Beamline: Photon Beamline</a:t>
            </a:r>
          </a:p>
        </p:txBody>
      </p:sp>
      <p:sp>
        <p:nvSpPr>
          <p:cNvPr id="7" name="TextBox 8">
            <a:extLst>
              <a:ext uri="{FF2B5EF4-FFF2-40B4-BE49-F238E27FC236}">
                <a16:creationId xmlns:a16="http://schemas.microsoft.com/office/drawing/2014/main" id="{C4EF0891-8A06-9CAE-69B1-94B710788050}"/>
              </a:ext>
            </a:extLst>
          </p:cNvPr>
          <p:cNvSpPr txBox="1"/>
          <p:nvPr/>
        </p:nvSpPr>
        <p:spPr>
          <a:xfrm rot="4299408">
            <a:off x="156925" y="4112023"/>
            <a:ext cx="61587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0C0"/>
                </a:solidFill>
                <a:effectLst/>
                <a:uLnTx/>
                <a:uFillTx/>
                <a:latin typeface="Calibri"/>
                <a:ea typeface="+mn-ea"/>
                <a:cs typeface="+mn-cs"/>
              </a:rPr>
              <a:t>GDM</a:t>
            </a:r>
          </a:p>
        </p:txBody>
      </p:sp>
      <p:sp>
        <p:nvSpPr>
          <p:cNvPr id="8" name="TextBox 9">
            <a:extLst>
              <a:ext uri="{FF2B5EF4-FFF2-40B4-BE49-F238E27FC236}">
                <a16:creationId xmlns:a16="http://schemas.microsoft.com/office/drawing/2014/main" id="{31B3280D-4182-50B9-FAA7-73894719D0FF}"/>
              </a:ext>
            </a:extLst>
          </p:cNvPr>
          <p:cNvSpPr txBox="1"/>
          <p:nvPr/>
        </p:nvSpPr>
        <p:spPr>
          <a:xfrm rot="4110595">
            <a:off x="2593906" y="3301135"/>
            <a:ext cx="72795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Mirror</a:t>
            </a:r>
          </a:p>
        </p:txBody>
      </p:sp>
      <p:sp>
        <p:nvSpPr>
          <p:cNvPr id="9" name="TextBox 10">
            <a:extLst>
              <a:ext uri="{FF2B5EF4-FFF2-40B4-BE49-F238E27FC236}">
                <a16:creationId xmlns:a16="http://schemas.microsoft.com/office/drawing/2014/main" id="{395D3D3C-F70F-E3A3-3EE1-1E6F6B8D4BA1}"/>
              </a:ext>
            </a:extLst>
          </p:cNvPr>
          <p:cNvSpPr txBox="1"/>
          <p:nvPr/>
        </p:nvSpPr>
        <p:spPr>
          <a:xfrm rot="4115474">
            <a:off x="2248170" y="3245329"/>
            <a:ext cx="93378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Aperture</a:t>
            </a:r>
          </a:p>
        </p:txBody>
      </p:sp>
      <p:sp>
        <p:nvSpPr>
          <p:cNvPr id="10" name="TextBox 11">
            <a:extLst>
              <a:ext uri="{FF2B5EF4-FFF2-40B4-BE49-F238E27FC236}">
                <a16:creationId xmlns:a16="http://schemas.microsoft.com/office/drawing/2014/main" id="{313EB717-7329-8C16-8324-81F030568F32}"/>
              </a:ext>
            </a:extLst>
          </p:cNvPr>
          <p:cNvSpPr txBox="1"/>
          <p:nvPr/>
        </p:nvSpPr>
        <p:spPr>
          <a:xfrm rot="4345573">
            <a:off x="5889557" y="2634858"/>
            <a:ext cx="132901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0C0"/>
                </a:solidFill>
                <a:effectLst/>
                <a:uLnTx/>
                <a:uFillTx/>
                <a:latin typeface="Calibri"/>
                <a:ea typeface="+mn-ea"/>
                <a:cs typeface="+mn-cs"/>
              </a:rPr>
              <a:t>Spectrometer</a:t>
            </a:r>
          </a:p>
        </p:txBody>
      </p:sp>
      <p:sp>
        <p:nvSpPr>
          <p:cNvPr id="11" name="TextBox 12">
            <a:extLst>
              <a:ext uri="{FF2B5EF4-FFF2-40B4-BE49-F238E27FC236}">
                <a16:creationId xmlns:a16="http://schemas.microsoft.com/office/drawing/2014/main" id="{B55B2CF0-0CDB-02DE-0115-4C9AF4B979B6}"/>
              </a:ext>
            </a:extLst>
          </p:cNvPr>
          <p:cNvSpPr txBox="1"/>
          <p:nvPr/>
        </p:nvSpPr>
        <p:spPr>
          <a:xfrm rot="3663685">
            <a:off x="3785692" y="3268190"/>
            <a:ext cx="69031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Filters</a:t>
            </a:r>
          </a:p>
        </p:txBody>
      </p:sp>
      <p:sp>
        <p:nvSpPr>
          <p:cNvPr id="12" name="TextBox 13">
            <a:extLst>
              <a:ext uri="{FF2B5EF4-FFF2-40B4-BE49-F238E27FC236}">
                <a16:creationId xmlns:a16="http://schemas.microsoft.com/office/drawing/2014/main" id="{5AFC7E88-6A76-60F5-B7F5-E9200BC7250B}"/>
              </a:ext>
            </a:extLst>
          </p:cNvPr>
          <p:cNvSpPr txBox="1"/>
          <p:nvPr/>
        </p:nvSpPr>
        <p:spPr>
          <a:xfrm rot="4113807">
            <a:off x="9241102" y="4457586"/>
            <a:ext cx="22738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0070C0"/>
                </a:solidFill>
                <a:effectLst/>
                <a:uLnTx/>
                <a:uFillTx/>
                <a:latin typeface="Calibri"/>
                <a:ea typeface="+mn-ea"/>
                <a:cs typeface="+mn-cs"/>
              </a:rPr>
              <a:t>Radial ion. chamber area</a:t>
            </a:r>
          </a:p>
        </p:txBody>
      </p:sp>
      <p:sp>
        <p:nvSpPr>
          <p:cNvPr id="13" name="TextBox 14">
            <a:extLst>
              <a:ext uri="{FF2B5EF4-FFF2-40B4-BE49-F238E27FC236}">
                <a16:creationId xmlns:a16="http://schemas.microsoft.com/office/drawing/2014/main" id="{E329A9BB-644D-7E2F-177B-200A4542D0CD}"/>
              </a:ext>
            </a:extLst>
          </p:cNvPr>
          <p:cNvSpPr txBox="1"/>
          <p:nvPr/>
        </p:nvSpPr>
        <p:spPr>
          <a:xfrm rot="20895323">
            <a:off x="4543399" y="4120482"/>
            <a:ext cx="19781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prstClr val="black"/>
                </a:solidFill>
                <a:effectLst/>
                <a:uLnTx/>
                <a:uFillTx/>
                <a:latin typeface="Calibri"/>
                <a:ea typeface="+mn-ea"/>
                <a:cs typeface="+mn-cs"/>
              </a:rPr>
              <a:t>Monochromator area</a:t>
            </a:r>
          </a:p>
        </p:txBody>
      </p:sp>
      <p:sp>
        <p:nvSpPr>
          <p:cNvPr id="14" name="TextBox 15">
            <a:extLst>
              <a:ext uri="{FF2B5EF4-FFF2-40B4-BE49-F238E27FC236}">
                <a16:creationId xmlns:a16="http://schemas.microsoft.com/office/drawing/2014/main" id="{11AC62FB-ECDB-ABE9-E299-65EE17967B37}"/>
              </a:ext>
            </a:extLst>
          </p:cNvPr>
          <p:cNvSpPr txBox="1"/>
          <p:nvPr/>
        </p:nvSpPr>
        <p:spPr>
          <a:xfrm rot="21126591">
            <a:off x="7643522" y="3705795"/>
            <a:ext cx="19879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prstClr val="black"/>
                </a:solidFill>
                <a:effectLst/>
                <a:uLnTx/>
                <a:uFillTx/>
                <a:latin typeface="Calibri"/>
                <a:ea typeface="+mn-ea"/>
                <a:cs typeface="+mn-cs"/>
              </a:rPr>
              <a:t>Split &amp; delay line area</a:t>
            </a:r>
          </a:p>
        </p:txBody>
      </p:sp>
      <p:sp>
        <p:nvSpPr>
          <p:cNvPr id="15" name="TextBox 16">
            <a:extLst>
              <a:ext uri="{FF2B5EF4-FFF2-40B4-BE49-F238E27FC236}">
                <a16:creationId xmlns:a16="http://schemas.microsoft.com/office/drawing/2014/main" id="{E11ED1BB-FC9B-30BE-2332-7C6F0E299724}"/>
              </a:ext>
            </a:extLst>
          </p:cNvPr>
          <p:cNvSpPr txBox="1"/>
          <p:nvPr/>
        </p:nvSpPr>
        <p:spPr>
          <a:xfrm rot="20791303">
            <a:off x="996375" y="4337137"/>
            <a:ext cx="12865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Gas absorber</a:t>
            </a:r>
          </a:p>
        </p:txBody>
      </p:sp>
      <p:sp>
        <p:nvSpPr>
          <p:cNvPr id="16" name="TextBox 17">
            <a:extLst>
              <a:ext uri="{FF2B5EF4-FFF2-40B4-BE49-F238E27FC236}">
                <a16:creationId xmlns:a16="http://schemas.microsoft.com/office/drawing/2014/main" id="{1FE33DD8-063C-A16D-B9FD-A712062200B0}"/>
              </a:ext>
            </a:extLst>
          </p:cNvPr>
          <p:cNvSpPr txBox="1"/>
          <p:nvPr/>
        </p:nvSpPr>
        <p:spPr>
          <a:xfrm rot="3782389">
            <a:off x="9777996" y="1772091"/>
            <a:ext cx="112197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K-B mirrors</a:t>
            </a:r>
          </a:p>
        </p:txBody>
      </p:sp>
      <p:sp>
        <p:nvSpPr>
          <p:cNvPr id="17" name="TextBox 18">
            <a:extLst>
              <a:ext uri="{FF2B5EF4-FFF2-40B4-BE49-F238E27FC236}">
                <a16:creationId xmlns:a16="http://schemas.microsoft.com/office/drawing/2014/main" id="{3F0B0D3A-96D8-6628-E0A3-E9B6A9F1C65A}"/>
              </a:ext>
            </a:extLst>
          </p:cNvPr>
          <p:cNvSpPr txBox="1"/>
          <p:nvPr/>
        </p:nvSpPr>
        <p:spPr>
          <a:xfrm rot="20870189">
            <a:off x="10492206" y="1579447"/>
            <a:ext cx="175291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Calibri"/>
                <a:ea typeface="+mn-ea"/>
                <a:cs typeface="+mn-cs"/>
              </a:rPr>
              <a:t>Exp. Chamber area</a:t>
            </a:r>
          </a:p>
        </p:txBody>
      </p:sp>
      <p:sp>
        <p:nvSpPr>
          <p:cNvPr id="41" name="TextBox 20">
            <a:extLst>
              <a:ext uri="{FF2B5EF4-FFF2-40B4-BE49-F238E27FC236}">
                <a16:creationId xmlns:a16="http://schemas.microsoft.com/office/drawing/2014/main" id="{9CA4EDA9-2B35-46B1-8398-F9064529068E}"/>
              </a:ext>
            </a:extLst>
          </p:cNvPr>
          <p:cNvSpPr txBox="1"/>
          <p:nvPr/>
        </p:nvSpPr>
        <p:spPr>
          <a:xfrm rot="4495044">
            <a:off x="7062505" y="2618989"/>
            <a:ext cx="57740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0C0"/>
                </a:solidFill>
                <a:effectLst/>
                <a:uLnTx/>
                <a:uFillTx/>
                <a:latin typeface="Calibri"/>
                <a:ea typeface="+mn-ea"/>
                <a:cs typeface="+mn-cs"/>
              </a:rPr>
              <a:t>BPM</a:t>
            </a:r>
          </a:p>
        </p:txBody>
      </p:sp>
      <p:sp>
        <p:nvSpPr>
          <p:cNvPr id="5" name="TextBox 8">
            <a:extLst>
              <a:ext uri="{FF2B5EF4-FFF2-40B4-BE49-F238E27FC236}">
                <a16:creationId xmlns:a16="http://schemas.microsoft.com/office/drawing/2014/main" id="{3B5C69BE-8F01-9B1C-0C1D-71AD68A26E5B}"/>
              </a:ext>
            </a:extLst>
          </p:cNvPr>
          <p:cNvSpPr txBox="1"/>
          <p:nvPr/>
        </p:nvSpPr>
        <p:spPr>
          <a:xfrm rot="4287926">
            <a:off x="2075617" y="3229995"/>
            <a:ext cx="61587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0C0"/>
                </a:solidFill>
                <a:effectLst/>
                <a:uLnTx/>
                <a:uFillTx/>
                <a:latin typeface="Calibri"/>
                <a:ea typeface="+mn-ea"/>
                <a:cs typeface="+mn-cs"/>
              </a:rPr>
              <a:t>GDM</a:t>
            </a:r>
          </a:p>
        </p:txBody>
      </p:sp>
      <p:sp>
        <p:nvSpPr>
          <p:cNvPr id="6" name="TextBox 20">
            <a:extLst>
              <a:ext uri="{FF2B5EF4-FFF2-40B4-BE49-F238E27FC236}">
                <a16:creationId xmlns:a16="http://schemas.microsoft.com/office/drawing/2014/main" id="{81D00A0E-3471-AC69-622B-B7E564C48B50}"/>
              </a:ext>
            </a:extLst>
          </p:cNvPr>
          <p:cNvSpPr txBox="1"/>
          <p:nvPr/>
        </p:nvSpPr>
        <p:spPr>
          <a:xfrm rot="4495044">
            <a:off x="5786097" y="2762977"/>
            <a:ext cx="57740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0C0"/>
                </a:solidFill>
                <a:effectLst/>
                <a:uLnTx/>
                <a:uFillTx/>
                <a:latin typeface="Calibri"/>
                <a:ea typeface="+mn-ea"/>
                <a:cs typeface="+mn-cs"/>
              </a:rPr>
              <a:t>BPM</a:t>
            </a:r>
          </a:p>
        </p:txBody>
      </p:sp>
      <p:sp>
        <p:nvSpPr>
          <p:cNvPr id="18" name="TextBox 8">
            <a:extLst>
              <a:ext uri="{FF2B5EF4-FFF2-40B4-BE49-F238E27FC236}">
                <a16:creationId xmlns:a16="http://schemas.microsoft.com/office/drawing/2014/main" id="{969EF6B0-4FB0-29B1-423A-D822AA98183C}"/>
              </a:ext>
            </a:extLst>
          </p:cNvPr>
          <p:cNvSpPr txBox="1"/>
          <p:nvPr/>
        </p:nvSpPr>
        <p:spPr>
          <a:xfrm rot="3797274">
            <a:off x="9817503" y="2153596"/>
            <a:ext cx="73415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0C0"/>
                </a:solidFill>
                <a:effectLst/>
                <a:uLnTx/>
                <a:uFillTx/>
                <a:latin typeface="Calibri"/>
                <a:ea typeface="+mn-ea"/>
                <a:cs typeface="+mn-cs"/>
              </a:rPr>
              <a:t>GDM</a:t>
            </a:r>
          </a:p>
        </p:txBody>
      </p:sp>
      <p:sp>
        <p:nvSpPr>
          <p:cNvPr id="19" name="TextBox 12">
            <a:extLst>
              <a:ext uri="{FF2B5EF4-FFF2-40B4-BE49-F238E27FC236}">
                <a16:creationId xmlns:a16="http://schemas.microsoft.com/office/drawing/2014/main" id="{EEC5E5F4-B017-C68F-73D1-23AB34635C5F}"/>
              </a:ext>
            </a:extLst>
          </p:cNvPr>
          <p:cNvSpPr txBox="1"/>
          <p:nvPr/>
        </p:nvSpPr>
        <p:spPr>
          <a:xfrm rot="3937168">
            <a:off x="9521333" y="2153596"/>
            <a:ext cx="69031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Filters</a:t>
            </a:r>
          </a:p>
        </p:txBody>
      </p:sp>
      <p:grpSp>
        <p:nvGrpSpPr>
          <p:cNvPr id="28" name="Gruppo 27">
            <a:extLst>
              <a:ext uri="{FF2B5EF4-FFF2-40B4-BE49-F238E27FC236}">
                <a16:creationId xmlns:a16="http://schemas.microsoft.com/office/drawing/2014/main" id="{282BDC07-105A-6F7A-4F2F-A19CB6340BAA}"/>
              </a:ext>
            </a:extLst>
          </p:cNvPr>
          <p:cNvGrpSpPr/>
          <p:nvPr/>
        </p:nvGrpSpPr>
        <p:grpSpPr>
          <a:xfrm>
            <a:off x="18881" y="376767"/>
            <a:ext cx="9881686" cy="2678885"/>
            <a:chOff x="18881" y="376767"/>
            <a:chExt cx="9881686" cy="2678885"/>
          </a:xfrm>
        </p:grpSpPr>
        <p:pic>
          <p:nvPicPr>
            <p:cNvPr id="20" name="Immagine 1" descr="Immagine che contiene testo, schermata, software, Software multimediale&#10;&#10;Descrizione generata automaticamente">
              <a:extLst>
                <a:ext uri="{FF2B5EF4-FFF2-40B4-BE49-F238E27FC236}">
                  <a16:creationId xmlns:a16="http://schemas.microsoft.com/office/drawing/2014/main" id="{C0AA91B3-77D1-CCDF-5A5D-771D48D69F7A}"/>
                </a:ext>
              </a:extLst>
            </p:cNvPr>
            <p:cNvPicPr>
              <a:picLocks noChangeAspect="1"/>
            </p:cNvPicPr>
            <p:nvPr/>
          </p:nvPicPr>
          <p:blipFill rotWithShape="1">
            <a:blip r:embed="rId3"/>
            <a:srcRect l="31962" t="28033" r="21401" b="21515"/>
            <a:stretch/>
          </p:blipFill>
          <p:spPr>
            <a:xfrm>
              <a:off x="18881" y="1694322"/>
              <a:ext cx="2237224" cy="1361330"/>
            </a:xfrm>
            <a:prstGeom prst="rect">
              <a:avLst/>
            </a:prstGeom>
          </p:spPr>
        </p:pic>
        <p:pic>
          <p:nvPicPr>
            <p:cNvPr id="21" name="Picture 4">
              <a:extLst>
                <a:ext uri="{FF2B5EF4-FFF2-40B4-BE49-F238E27FC236}">
                  <a16:creationId xmlns:a16="http://schemas.microsoft.com/office/drawing/2014/main" id="{D9F2E07D-96C5-FA69-2830-A91756D078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902" r="15283" b="25189"/>
            <a:stretch/>
          </p:blipFill>
          <p:spPr bwMode="auto">
            <a:xfrm>
              <a:off x="6502196" y="1075448"/>
              <a:ext cx="1342110" cy="1325563"/>
            </a:xfrm>
            <a:prstGeom prst="rect">
              <a:avLst/>
            </a:prstGeom>
            <a:noFill/>
            <a:extLst>
              <a:ext uri="{909E8E84-426E-40DD-AFC4-6F175D3DCCD1}">
                <a14:hiddenFill xmlns:a14="http://schemas.microsoft.com/office/drawing/2010/main">
                  <a:solidFill>
                    <a:srgbClr val="FFFFFF"/>
                  </a:solidFill>
                </a14:hiddenFill>
              </a:ext>
            </a:extLst>
          </p:spPr>
        </p:pic>
        <p:pic>
          <p:nvPicPr>
            <p:cNvPr id="23" name="Immagine 22">
              <a:extLst>
                <a:ext uri="{FF2B5EF4-FFF2-40B4-BE49-F238E27FC236}">
                  <a16:creationId xmlns:a16="http://schemas.microsoft.com/office/drawing/2014/main" id="{6B03DF6F-0B85-FCEE-848B-F7507E8D801F}"/>
                </a:ext>
              </a:extLst>
            </p:cNvPr>
            <p:cNvPicPr>
              <a:picLocks noChangeAspect="1"/>
            </p:cNvPicPr>
            <p:nvPr/>
          </p:nvPicPr>
          <p:blipFill>
            <a:blip r:embed="rId5"/>
            <a:stretch>
              <a:fillRect/>
            </a:stretch>
          </p:blipFill>
          <p:spPr>
            <a:xfrm>
              <a:off x="8322779" y="376767"/>
              <a:ext cx="1577788" cy="1676400"/>
            </a:xfrm>
            <a:prstGeom prst="rect">
              <a:avLst/>
            </a:prstGeom>
          </p:spPr>
        </p:pic>
        <p:pic>
          <p:nvPicPr>
            <p:cNvPr id="25" name="Immagine 1" descr="Immagine che contiene ingegneria, macchina, interno, acciaio&#10;&#10;Descrizione generata automaticamente">
              <a:extLst>
                <a:ext uri="{FF2B5EF4-FFF2-40B4-BE49-F238E27FC236}">
                  <a16:creationId xmlns:a16="http://schemas.microsoft.com/office/drawing/2014/main" id="{9745289E-E86F-CF51-C9D4-5220553D06FE}"/>
                </a:ext>
              </a:extLst>
            </p:cNvPr>
            <p:cNvPicPr>
              <a:picLocks noChangeAspect="1"/>
            </p:cNvPicPr>
            <p:nvPr/>
          </p:nvPicPr>
          <p:blipFill>
            <a:blip r:embed="rId6"/>
            <a:stretch>
              <a:fillRect/>
            </a:stretch>
          </p:blipFill>
          <p:spPr>
            <a:xfrm>
              <a:off x="3721984" y="830234"/>
              <a:ext cx="2381665" cy="1815989"/>
            </a:xfrm>
            <a:prstGeom prst="rect">
              <a:avLst/>
            </a:prstGeom>
          </p:spPr>
        </p:pic>
        <p:pic>
          <p:nvPicPr>
            <p:cNvPr id="24" name="Picture 3">
              <a:extLst>
                <a:ext uri="{FF2B5EF4-FFF2-40B4-BE49-F238E27FC236}">
                  <a16:creationId xmlns:a16="http://schemas.microsoft.com/office/drawing/2014/main" id="{55229AC0-BD32-7090-314B-C4688F49AD0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4943"/>
            <a:stretch/>
          </p:blipFill>
          <p:spPr bwMode="auto">
            <a:xfrm>
              <a:off x="3766260" y="2183540"/>
              <a:ext cx="469900" cy="4286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uppo 36">
            <a:extLst>
              <a:ext uri="{FF2B5EF4-FFF2-40B4-BE49-F238E27FC236}">
                <a16:creationId xmlns:a16="http://schemas.microsoft.com/office/drawing/2014/main" id="{99F78C31-DF34-A99A-A4F7-A2755C6B2A7C}"/>
              </a:ext>
            </a:extLst>
          </p:cNvPr>
          <p:cNvGrpSpPr/>
          <p:nvPr/>
        </p:nvGrpSpPr>
        <p:grpSpPr>
          <a:xfrm>
            <a:off x="1998338" y="4114957"/>
            <a:ext cx="9123529" cy="2705260"/>
            <a:chOff x="1998338" y="4114957"/>
            <a:chExt cx="9123529" cy="2705260"/>
          </a:xfrm>
        </p:grpSpPr>
        <p:pic>
          <p:nvPicPr>
            <p:cNvPr id="22" name="Immagine 21">
              <a:extLst>
                <a:ext uri="{FF2B5EF4-FFF2-40B4-BE49-F238E27FC236}">
                  <a16:creationId xmlns:a16="http://schemas.microsoft.com/office/drawing/2014/main" id="{061186B3-9891-BB7E-90AC-AD0931279CEC}"/>
                </a:ext>
              </a:extLst>
            </p:cNvPr>
            <p:cNvPicPr>
              <a:picLocks noChangeAspect="1"/>
            </p:cNvPicPr>
            <p:nvPr/>
          </p:nvPicPr>
          <p:blipFill>
            <a:blip r:embed="rId8"/>
            <a:stretch>
              <a:fillRect/>
            </a:stretch>
          </p:blipFill>
          <p:spPr>
            <a:xfrm>
              <a:off x="8540449" y="4114957"/>
              <a:ext cx="2581418" cy="2134000"/>
            </a:xfrm>
            <a:prstGeom prst="rect">
              <a:avLst/>
            </a:prstGeom>
          </p:spPr>
        </p:pic>
        <p:pic>
          <p:nvPicPr>
            <p:cNvPr id="26" name="Picture 3">
              <a:extLst>
                <a:ext uri="{FF2B5EF4-FFF2-40B4-BE49-F238E27FC236}">
                  <a16:creationId xmlns:a16="http://schemas.microsoft.com/office/drawing/2014/main" id="{7BB05E7E-305B-1B73-2722-1466023826B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4943"/>
            <a:stretch/>
          </p:blipFill>
          <p:spPr bwMode="auto">
            <a:xfrm>
              <a:off x="10579706" y="4277799"/>
              <a:ext cx="469900" cy="428625"/>
            </a:xfrm>
            <a:prstGeom prst="rect">
              <a:avLst/>
            </a:prstGeom>
            <a:noFill/>
            <a:extLst>
              <a:ext uri="{909E8E84-426E-40DD-AFC4-6F175D3DCCD1}">
                <a14:hiddenFill xmlns:a14="http://schemas.microsoft.com/office/drawing/2010/main">
                  <a:solidFill>
                    <a:srgbClr val="FFFFFF"/>
                  </a:solidFill>
                </a14:hiddenFill>
              </a:ext>
            </a:extLst>
          </p:spPr>
        </p:pic>
        <p:pic>
          <p:nvPicPr>
            <p:cNvPr id="31" name="Immagine 30">
              <a:extLst>
                <a:ext uri="{FF2B5EF4-FFF2-40B4-BE49-F238E27FC236}">
                  <a16:creationId xmlns:a16="http://schemas.microsoft.com/office/drawing/2014/main" id="{5E0E3824-BCE2-D8B7-B501-19E6FAD33079}"/>
                </a:ext>
              </a:extLst>
            </p:cNvPr>
            <p:cNvPicPr>
              <a:picLocks noChangeAspect="1"/>
            </p:cNvPicPr>
            <p:nvPr/>
          </p:nvPicPr>
          <p:blipFill>
            <a:blip r:embed="rId9"/>
            <a:srcRect l="27408" t="17320" r="22860" b="10908"/>
            <a:stretch>
              <a:fillRect/>
            </a:stretch>
          </p:blipFill>
          <p:spPr>
            <a:xfrm>
              <a:off x="1998338" y="4809626"/>
              <a:ext cx="2089489" cy="1536720"/>
            </a:xfrm>
            <a:prstGeom prst="rect">
              <a:avLst/>
            </a:prstGeom>
          </p:spPr>
        </p:pic>
        <p:pic>
          <p:nvPicPr>
            <p:cNvPr id="1030" name="Picture 6">
              <a:extLst>
                <a:ext uri="{FF2B5EF4-FFF2-40B4-BE49-F238E27FC236}">
                  <a16:creationId xmlns:a16="http://schemas.microsoft.com/office/drawing/2014/main" id="{3446C1A9-7D7E-D9D0-616E-1FA6094842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01210" y="4902726"/>
              <a:ext cx="2153626" cy="19174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7870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4A99D-9BD2-6100-5E5E-5F88EAA9E98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FF05DE7-C0AB-E7A9-2F50-1114BEF2A95C}"/>
              </a:ext>
            </a:extLst>
          </p:cNvPr>
          <p:cNvSpPr>
            <a:spLocks noGrp="1"/>
          </p:cNvSpPr>
          <p:nvPr>
            <p:ph type="title"/>
          </p:nvPr>
        </p:nvSpPr>
        <p:spPr/>
        <p:txBody>
          <a:bodyPr>
            <a:normAutofit/>
          </a:bodyPr>
          <a:lstStyle/>
          <a:p>
            <a:r>
              <a:rPr lang="en-US" sz="2800" spc="-21" dirty="0">
                <a:latin typeface="TT Rounds Condensed Bold"/>
              </a:rPr>
              <a:t>The Concept of User Facility </a:t>
            </a:r>
            <a:br>
              <a:rPr lang="en-US" sz="2800" spc="-21" dirty="0">
                <a:latin typeface="TT Rounds Condensed Bold"/>
              </a:rPr>
            </a:br>
            <a:r>
              <a:rPr lang="en-US" sz="2800" spc="-21" dirty="0">
                <a:latin typeface="TT Rounds Condensed Bold"/>
              </a:rPr>
              <a:t>in the EuPRAXIA Project</a:t>
            </a:r>
            <a:endParaRPr lang="en-IT" sz="2800" spc="-21" dirty="0">
              <a:latin typeface="TT Rounds Condensed Bold"/>
            </a:endParaRPr>
          </a:p>
        </p:txBody>
      </p:sp>
      <p:sp>
        <p:nvSpPr>
          <p:cNvPr id="6" name="TextBox 5">
            <a:extLst>
              <a:ext uri="{FF2B5EF4-FFF2-40B4-BE49-F238E27FC236}">
                <a16:creationId xmlns:a16="http://schemas.microsoft.com/office/drawing/2014/main" id="{A5D60A65-7AC3-FC2C-C96B-DA6116E21090}"/>
              </a:ext>
            </a:extLst>
          </p:cNvPr>
          <p:cNvSpPr txBox="1"/>
          <p:nvPr/>
        </p:nvSpPr>
        <p:spPr>
          <a:xfrm>
            <a:off x="265289" y="827600"/>
            <a:ext cx="11565468" cy="1767087"/>
          </a:xfrm>
          <a:prstGeom prst="rect">
            <a:avLst/>
          </a:prstGeom>
          <a:noFill/>
          <a:ln>
            <a:solidFill>
              <a:schemeClr val="bg1"/>
            </a:solidFill>
          </a:ln>
        </p:spPr>
        <p:txBody>
          <a:bodyPr wrap="square">
            <a:spAutoFit/>
          </a:bodyPr>
          <a:lstStyle/>
          <a:p>
            <a:pPr marL="0" marR="0" lvl="0" indent="0" algn="just" defTabSz="914264"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In the </a:t>
            </a: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EuPRAXIA</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project, the </a:t>
            </a: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user facility </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is conceived as a cutting-edge, distributed European research infrastructure that provides open access to </a:t>
            </a: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advanced plasma-based accelerator technologies</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a:t>
            </a: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and associated beamlines</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a:t>
            </a:r>
            <a:r>
              <a:rPr kumimoji="0" lang="en-US" sz="1600" b="0" i="0" u="sng"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It is designed not only to serve the needs of the scientific community but also </a:t>
            </a:r>
            <a:r>
              <a:rPr kumimoji="0" lang="en-US" sz="1600" b="1" i="0" u="sng"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to act as a platform for innovation</a:t>
            </a:r>
            <a:r>
              <a:rPr kumimoji="0" lang="en-US" sz="1600" b="0" i="0" u="sng"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integrating academia, industry, and technology developers. </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A distinctive element of the EuPRAXIA user facility is its commitment to </a:t>
            </a: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open innovation</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 where collaboration between research institutions, industrial partners, and technology providers is central to the development and application of new accelerator concepts</a:t>
            </a:r>
            <a:r>
              <a:rPr kumimoji="0" lang="en-IT" sz="16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Times New Roman" panose="02020603050405020304" pitchFamily="18" charset="0"/>
              </a:rPr>
              <a:t>.</a:t>
            </a:r>
          </a:p>
        </p:txBody>
      </p:sp>
      <p:graphicFrame>
        <p:nvGraphicFramePr>
          <p:cNvPr id="2" name="Table 1">
            <a:extLst>
              <a:ext uri="{FF2B5EF4-FFF2-40B4-BE49-F238E27FC236}">
                <a16:creationId xmlns:a16="http://schemas.microsoft.com/office/drawing/2014/main" id="{6957E335-7C49-2168-D14A-824225AEC6E2}"/>
              </a:ext>
            </a:extLst>
          </p:cNvPr>
          <p:cNvGraphicFramePr>
            <a:graphicFrameLocks noGrp="1"/>
          </p:cNvGraphicFramePr>
          <p:nvPr/>
        </p:nvGraphicFramePr>
        <p:xfrm>
          <a:off x="2115128" y="2682765"/>
          <a:ext cx="9673841" cy="3690225"/>
        </p:xfrm>
        <a:graphic>
          <a:graphicData uri="http://schemas.openxmlformats.org/drawingml/2006/table">
            <a:tbl>
              <a:tblPr/>
              <a:tblGrid>
                <a:gridCol w="1775191">
                  <a:extLst>
                    <a:ext uri="{9D8B030D-6E8A-4147-A177-3AD203B41FA5}">
                      <a16:colId xmlns:a16="http://schemas.microsoft.com/office/drawing/2014/main" val="1354748826"/>
                    </a:ext>
                  </a:extLst>
                </a:gridCol>
                <a:gridCol w="7898650">
                  <a:extLst>
                    <a:ext uri="{9D8B030D-6E8A-4147-A177-3AD203B41FA5}">
                      <a16:colId xmlns:a16="http://schemas.microsoft.com/office/drawing/2014/main" val="3991554020"/>
                    </a:ext>
                  </a:extLst>
                </a:gridCol>
              </a:tblGrid>
              <a:tr h="636281">
                <a:tc>
                  <a:txBody>
                    <a:bodyPr/>
                    <a:lstStyle/>
                    <a:p>
                      <a:pPr algn="just"/>
                      <a:r>
                        <a:rPr lang="en-GB" sz="1400" b="1" dirty="0">
                          <a:solidFill>
                            <a:schemeClr val="bg1"/>
                          </a:solidFill>
                        </a:rPr>
                        <a:t>Mission</a:t>
                      </a:r>
                      <a:endParaRPr lang="en-GB" sz="1400" dirty="0">
                        <a:solidFill>
                          <a:schemeClr val="bg1"/>
                        </a:solidFill>
                      </a:endParaRP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just"/>
                      <a:r>
                        <a:rPr lang="en-GB" sz="1400" dirty="0"/>
                        <a:t>Serve a </a:t>
                      </a:r>
                      <a:r>
                        <a:rPr lang="en-GB" sz="1400" b="1" dirty="0"/>
                        <a:t>broad community </a:t>
                      </a:r>
                      <a:r>
                        <a:rPr lang="en-GB" sz="1400" dirty="0"/>
                        <a:t>of users in physics, material science, biology, medicine, and industrial applications through </a:t>
                      </a:r>
                      <a:r>
                        <a:rPr lang="en-GB" sz="1400" b="1" dirty="0"/>
                        <a:t>plasma-based electron beams </a:t>
                      </a:r>
                      <a:r>
                        <a:rPr lang="en-GB" sz="1400" b="0" dirty="0"/>
                        <a:t>and</a:t>
                      </a:r>
                      <a:r>
                        <a:rPr lang="en-GB" sz="1400" b="1" dirty="0"/>
                        <a:t> associated radiation sources.</a:t>
                      </a: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081123743"/>
                  </a:ext>
                </a:extLst>
              </a:tr>
              <a:tr h="636281">
                <a:tc>
                  <a:txBody>
                    <a:bodyPr/>
                    <a:lstStyle/>
                    <a:p>
                      <a:pPr algn="just"/>
                      <a:r>
                        <a:rPr lang="en-GB" sz="1400" b="1" dirty="0">
                          <a:solidFill>
                            <a:schemeClr val="bg1"/>
                          </a:solidFill>
                        </a:rPr>
                        <a:t>Access</a:t>
                      </a:r>
                      <a:endParaRPr lang="en-GB" sz="1400" dirty="0">
                        <a:solidFill>
                          <a:schemeClr val="bg1"/>
                        </a:solidFill>
                      </a:endParaRP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just"/>
                      <a:r>
                        <a:rPr lang="en-GB" sz="1400" dirty="0"/>
                        <a:t>Open to external users (academic and industrial) through </a:t>
                      </a:r>
                      <a:r>
                        <a:rPr lang="en-GB" sz="1400" b="1" dirty="0"/>
                        <a:t>peer-reviewed proposals</a:t>
                      </a:r>
                      <a:r>
                        <a:rPr lang="en-GB" sz="1400" dirty="0"/>
                        <a:t>, ensuring scientific excellence and societal impact. Pilot user access is foreseen from </a:t>
                      </a:r>
                      <a:r>
                        <a:rPr lang="en-GB" sz="1400" b="1" dirty="0"/>
                        <a:t>2031</a:t>
                      </a:r>
                      <a:r>
                        <a:rPr lang="en-GB" sz="1400" dirty="0"/>
                        <a:t>.</a:t>
                      </a: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318824886"/>
                  </a:ext>
                </a:extLst>
              </a:tr>
              <a:tr h="636281">
                <a:tc>
                  <a:txBody>
                    <a:bodyPr/>
                    <a:lstStyle/>
                    <a:p>
                      <a:pPr algn="just"/>
                      <a:r>
                        <a:rPr lang="en-GB" sz="1400" b="1" dirty="0">
                          <a:solidFill>
                            <a:schemeClr val="bg1"/>
                          </a:solidFill>
                        </a:rPr>
                        <a:t>Distributed Model</a:t>
                      </a:r>
                      <a:endParaRPr lang="en-GB" sz="1400" dirty="0">
                        <a:solidFill>
                          <a:schemeClr val="bg1"/>
                        </a:solidFill>
                      </a:endParaRP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GB" sz="1400" dirty="0"/>
                        <a:t>EuPRAXIA is a </a:t>
                      </a:r>
                      <a:r>
                        <a:rPr lang="en-GB" sz="1400" b="1" dirty="0"/>
                        <a:t>distributed research infrastructure</a:t>
                      </a:r>
                      <a:r>
                        <a:rPr lang="en-GB" sz="1400" dirty="0"/>
                        <a:t> </a:t>
                      </a:r>
                      <a:r>
                        <a:rPr lang="en-GB" sz="1400" dirty="0" err="1"/>
                        <a:t>wich</a:t>
                      </a:r>
                      <a:r>
                        <a:rPr lang="en-GB" sz="1400" dirty="0"/>
                        <a:t> will </a:t>
                      </a:r>
                      <a:r>
                        <a:rPr lang="en-US" sz="1400" dirty="0">
                          <a:effectLst/>
                        </a:rPr>
                        <a:t>operate through multiple nodes under a unified governance framework (AISBL) </a:t>
                      </a:r>
                      <a:r>
                        <a:rPr lang="en-GB" sz="1400" dirty="0"/>
                        <a:t>and coordinated access policy</a:t>
                      </a:r>
                      <a:r>
                        <a:rPr lang="en-US" sz="1400" dirty="0">
                          <a:effectLst/>
                        </a:rPr>
                        <a:t>.</a:t>
                      </a:r>
                      <a:endParaRPr lang="en-IT"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773674715"/>
                  </a:ext>
                </a:extLst>
              </a:tr>
              <a:tr h="636281">
                <a:tc>
                  <a:txBody>
                    <a:bodyPr/>
                    <a:lstStyle/>
                    <a:p>
                      <a:pPr algn="just"/>
                      <a:r>
                        <a:rPr lang="en-GB" sz="1400" b="1" dirty="0">
                          <a:solidFill>
                            <a:schemeClr val="bg1"/>
                          </a:solidFill>
                        </a:rPr>
                        <a:t>Beamlines &amp; Instruments</a:t>
                      </a:r>
                      <a:endParaRPr lang="en-GB" sz="1400" dirty="0">
                        <a:solidFill>
                          <a:schemeClr val="bg1"/>
                        </a:solidFill>
                      </a:endParaRP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just"/>
                      <a:r>
                        <a:rPr lang="en-GB" sz="1400" dirty="0"/>
                        <a:t>Users will access beamlines including </a:t>
                      </a:r>
                      <a:r>
                        <a:rPr lang="en-GB" sz="1400" b="1" dirty="0"/>
                        <a:t>plasma-driven FELs</a:t>
                      </a:r>
                      <a:r>
                        <a:rPr lang="en-GB" sz="1400" dirty="0"/>
                        <a:t>, </a:t>
                      </a:r>
                      <a:r>
                        <a:rPr lang="en-GB" sz="1400" b="1" dirty="0"/>
                        <a:t>betatron and ICS X-ray sources</a:t>
                      </a:r>
                      <a:r>
                        <a:rPr lang="en-GB" sz="1400" dirty="0"/>
                        <a:t>, and </a:t>
                      </a:r>
                      <a:r>
                        <a:rPr lang="en-GB" sz="1400" b="1" dirty="0"/>
                        <a:t>ultrashort electron and positron  beams</a:t>
                      </a:r>
                      <a:r>
                        <a:rPr lang="en-GB" sz="1400" dirty="0"/>
                        <a:t>.</a:t>
                      </a: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40050305"/>
                  </a:ext>
                </a:extLst>
              </a:tr>
              <a:tr h="451554">
                <a:tc>
                  <a:txBody>
                    <a:bodyPr/>
                    <a:lstStyle/>
                    <a:p>
                      <a:pPr algn="just"/>
                      <a:r>
                        <a:rPr lang="en-GB" sz="1400" b="1" dirty="0">
                          <a:solidFill>
                            <a:schemeClr val="bg1"/>
                          </a:solidFill>
                        </a:rPr>
                        <a:t>Sustainability</a:t>
                      </a:r>
                      <a:endParaRPr lang="en-GB" sz="1400" dirty="0">
                        <a:solidFill>
                          <a:schemeClr val="bg1"/>
                        </a:solidFill>
                      </a:endParaRP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just"/>
                      <a:r>
                        <a:rPr lang="en-GB" sz="1400" dirty="0"/>
                        <a:t>Focus on energy efficiency (e.g., high-efficiency laser systems and RF modules), minimization of physical footprint through </a:t>
                      </a:r>
                      <a:r>
                        <a:rPr lang="en-GB" sz="1400" b="1" dirty="0"/>
                        <a:t>compact accelerator designs</a:t>
                      </a:r>
                      <a:r>
                        <a:rPr lang="en-GB" sz="1400" dirty="0"/>
                        <a:t>, and adherence to EU green transition objectives.</a:t>
                      </a: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938687859"/>
                  </a:ext>
                </a:extLst>
              </a:tr>
              <a:tr h="636281">
                <a:tc>
                  <a:txBody>
                    <a:bodyPr/>
                    <a:lstStyle/>
                    <a:p>
                      <a:pPr algn="just"/>
                      <a:r>
                        <a:rPr lang="en-GB" sz="1400" b="1" dirty="0">
                          <a:solidFill>
                            <a:schemeClr val="bg1"/>
                          </a:solidFill>
                        </a:rPr>
                        <a:t>Data &amp; Open Science</a:t>
                      </a:r>
                      <a:endParaRPr lang="en-GB" sz="1400" dirty="0">
                        <a:solidFill>
                          <a:schemeClr val="bg1"/>
                        </a:solidFill>
                      </a:endParaRP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algn="just"/>
                      <a:r>
                        <a:rPr lang="en-GB" sz="1400" dirty="0"/>
                        <a:t>EuPRAXIA promotes </a:t>
                      </a:r>
                      <a:r>
                        <a:rPr lang="en-GB" sz="1400" b="1" dirty="0"/>
                        <a:t>open data policies</a:t>
                      </a:r>
                      <a:r>
                        <a:rPr lang="en-GB" sz="1400" dirty="0"/>
                        <a:t> and integration with the </a:t>
                      </a:r>
                      <a:r>
                        <a:rPr lang="en-GB" sz="1400" b="1" dirty="0"/>
                        <a:t>European Open Science Cloud (EOSC)</a:t>
                      </a:r>
                      <a:r>
                        <a:rPr lang="en-GB" sz="1400" dirty="0"/>
                        <a:t>, enabling FAIR access to results and infrastructure services.</a:t>
                      </a:r>
                    </a:p>
                  </a:txBody>
                  <a:tcPr marL="82101" marR="82101" marT="41050" marB="410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861786917"/>
                  </a:ext>
                </a:extLst>
              </a:tr>
            </a:tbl>
          </a:graphicData>
        </a:graphic>
      </p:graphicFrame>
      <p:sp>
        <p:nvSpPr>
          <p:cNvPr id="4" name="Freeform 13">
            <a:extLst>
              <a:ext uri="{FF2B5EF4-FFF2-40B4-BE49-F238E27FC236}">
                <a16:creationId xmlns:a16="http://schemas.microsoft.com/office/drawing/2014/main" id="{D6CA99A8-45C0-5DCB-7E59-DB140B682AEB}"/>
              </a:ext>
            </a:extLst>
          </p:cNvPr>
          <p:cNvSpPr/>
          <p:nvPr/>
        </p:nvSpPr>
        <p:spPr>
          <a:xfrm>
            <a:off x="-48451" y="3212530"/>
            <a:ext cx="2047783" cy="2630694"/>
          </a:xfrm>
          <a:custGeom>
            <a:avLst/>
            <a:gdLst/>
            <a:ahLst/>
            <a:cxnLst/>
            <a:rect l="l" t="t" r="r" b="b"/>
            <a:pathLst>
              <a:path w="5842564" h="7505676">
                <a:moveTo>
                  <a:pt x="0" y="0"/>
                </a:moveTo>
                <a:lnTo>
                  <a:pt x="5842564" y="0"/>
                </a:lnTo>
                <a:lnTo>
                  <a:pt x="5842564" y="7505677"/>
                </a:lnTo>
                <a:lnTo>
                  <a:pt x="0" y="7505677"/>
                </a:lnTo>
                <a:lnTo>
                  <a:pt x="0" y="0"/>
                </a:lnTo>
                <a:close/>
              </a:path>
            </a:pathLst>
          </a:custGeom>
          <a:blipFill>
            <a:blip r:embed="rId2"/>
            <a:stretch>
              <a:fillRect l="-4597" r="-4597"/>
            </a:stretch>
          </a:blipFill>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533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81544-BCA5-392E-B0FB-FCC7C7E7443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B6C026B-24E2-5036-DCF3-3406BDB6F4C1}"/>
              </a:ext>
            </a:extLst>
          </p:cNvPr>
          <p:cNvSpPr>
            <a:spLocks noGrp="1"/>
          </p:cNvSpPr>
          <p:nvPr>
            <p:ph type="title"/>
          </p:nvPr>
        </p:nvSpPr>
        <p:spPr/>
        <p:txBody>
          <a:bodyPr>
            <a:normAutofit/>
          </a:bodyPr>
          <a:lstStyle/>
          <a:p>
            <a:r>
              <a:rPr lang="en-IT" sz="3200" dirty="0">
                <a:latin typeface="+mn-lt"/>
              </a:rPr>
              <a:t>The Building</a:t>
            </a:r>
          </a:p>
        </p:txBody>
      </p:sp>
      <p:pic>
        <p:nvPicPr>
          <p:cNvPr id="5" name="Picture 4" descr="A collage of a building and a map&#10;&#10;AI-generated content may be incorrect.">
            <a:extLst>
              <a:ext uri="{FF2B5EF4-FFF2-40B4-BE49-F238E27FC236}">
                <a16:creationId xmlns:a16="http://schemas.microsoft.com/office/drawing/2014/main" id="{85EB7854-1681-BC35-190D-430E331DE6A6}"/>
              </a:ext>
            </a:extLst>
          </p:cNvPr>
          <p:cNvPicPr>
            <a:picLocks noChangeAspect="1"/>
          </p:cNvPicPr>
          <p:nvPr/>
        </p:nvPicPr>
        <p:blipFill rotWithShape="1">
          <a:blip r:embed="rId2"/>
          <a:srcRect b="-430"/>
          <a:stretch/>
        </p:blipFill>
        <p:spPr bwMode="auto">
          <a:xfrm>
            <a:off x="482071" y="1053377"/>
            <a:ext cx="5171440" cy="5307718"/>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F0C47C00-3A86-11AE-8B45-47EFADA805B9}"/>
              </a:ext>
            </a:extLst>
          </p:cNvPr>
          <p:cNvSpPr txBox="1"/>
          <p:nvPr/>
        </p:nvSpPr>
        <p:spPr>
          <a:xfrm>
            <a:off x="5851566" y="1022831"/>
            <a:ext cx="6097978" cy="1846659"/>
          </a:xfrm>
          <a:prstGeom prst="rect">
            <a:avLst/>
          </a:prstGeom>
          <a:noFill/>
        </p:spPr>
        <p:txBody>
          <a:bodyPr wrap="square">
            <a:spAutoFit/>
          </a:bodyPr>
          <a:lstStyle/>
          <a:p>
            <a:pPr algn="just"/>
            <a:r>
              <a:rPr lang="en-IT" dirty="0"/>
              <a:t>The </a:t>
            </a:r>
            <a:r>
              <a:rPr lang="en-IT" b="1" dirty="0"/>
              <a:t>maximum expected power demand </a:t>
            </a:r>
            <a:r>
              <a:rPr lang="en-IT" dirty="0"/>
              <a:t>of the project, used for the electrical installation design, </a:t>
            </a:r>
            <a:r>
              <a:rPr lang="en-IT" b="1" dirty="0"/>
              <a:t>is about 2.8 MVA </a:t>
            </a:r>
            <a:r>
              <a:rPr lang="en-IT" dirty="0"/>
              <a:t>for all the site. </a:t>
            </a:r>
          </a:p>
          <a:p>
            <a:r>
              <a:rPr lang="en-GB" dirty="0"/>
              <a:t>The </a:t>
            </a:r>
            <a:r>
              <a:rPr lang="en-GB" b="1" dirty="0"/>
              <a:t>expected power consumption </a:t>
            </a:r>
            <a:r>
              <a:rPr lang="en-GB" dirty="0"/>
              <a:t>for the AQUA operation at 100 Hz repetition rate, delivering up to 1.2 GeV electron beams </a:t>
            </a:r>
            <a:r>
              <a:rPr lang="en-GB" b="1" dirty="0"/>
              <a:t>is 1.32 MW</a:t>
            </a:r>
            <a:endParaRPr lang="en-IT" b="1" dirty="0"/>
          </a:p>
        </p:txBody>
      </p:sp>
      <p:graphicFrame>
        <p:nvGraphicFramePr>
          <p:cNvPr id="9" name="Table 8">
            <a:extLst>
              <a:ext uri="{FF2B5EF4-FFF2-40B4-BE49-F238E27FC236}">
                <a16:creationId xmlns:a16="http://schemas.microsoft.com/office/drawing/2014/main" id="{86525E8F-03F7-7156-EEC2-EAB62AEAD162}"/>
              </a:ext>
            </a:extLst>
          </p:cNvPr>
          <p:cNvGraphicFramePr>
            <a:graphicFrameLocks noGrp="1"/>
          </p:cNvGraphicFramePr>
          <p:nvPr>
            <p:extLst>
              <p:ext uri="{D42A27DB-BD31-4B8C-83A1-F6EECF244321}">
                <p14:modId xmlns:p14="http://schemas.microsoft.com/office/powerpoint/2010/main" val="1866503667"/>
              </p:ext>
            </p:extLst>
          </p:nvPr>
        </p:nvGraphicFramePr>
        <p:xfrm>
          <a:off x="6596742" y="3088278"/>
          <a:ext cx="4607626" cy="3017520"/>
        </p:xfrm>
        <a:graphic>
          <a:graphicData uri="http://schemas.openxmlformats.org/drawingml/2006/table">
            <a:tbl>
              <a:tblPr firstRow="1" firstCol="1" bandRow="1">
                <a:tableStyleId>{5C22544A-7EE6-4342-B048-85BDC9FD1C3A}</a:tableStyleId>
              </a:tblPr>
              <a:tblGrid>
                <a:gridCol w="2651381">
                  <a:extLst>
                    <a:ext uri="{9D8B030D-6E8A-4147-A177-3AD203B41FA5}">
                      <a16:colId xmlns:a16="http://schemas.microsoft.com/office/drawing/2014/main" val="1332912775"/>
                    </a:ext>
                  </a:extLst>
                </a:gridCol>
                <a:gridCol w="1956245">
                  <a:extLst>
                    <a:ext uri="{9D8B030D-6E8A-4147-A177-3AD203B41FA5}">
                      <a16:colId xmlns:a16="http://schemas.microsoft.com/office/drawing/2014/main" val="2749384792"/>
                    </a:ext>
                  </a:extLst>
                </a:gridCol>
              </a:tblGrid>
              <a:tr h="111013">
                <a:tc>
                  <a:txBody>
                    <a:bodyPr/>
                    <a:lstStyle/>
                    <a:p>
                      <a:pPr algn="ctr"/>
                      <a:r>
                        <a:rPr lang="en-US" sz="1800">
                          <a:effectLst/>
                        </a:rPr>
                        <a:t>Electrical loads</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a:effectLst/>
                        </a:rPr>
                        <a:t>kW</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08025867"/>
                  </a:ext>
                </a:extLst>
              </a:tr>
              <a:tr h="190500">
                <a:tc>
                  <a:txBody>
                    <a:bodyPr/>
                    <a:lstStyle/>
                    <a:p>
                      <a:pPr algn="ctr"/>
                      <a:r>
                        <a:rPr lang="en-US" sz="1800" dirty="0">
                          <a:effectLst/>
                        </a:rPr>
                        <a:t>RF Modulators</a:t>
                      </a:r>
                      <a:endParaRPr lang="en-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a:effectLst/>
                        </a:rPr>
                        <a:t>575</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82161329"/>
                  </a:ext>
                </a:extLst>
              </a:tr>
              <a:tr h="190500">
                <a:tc>
                  <a:txBody>
                    <a:bodyPr/>
                    <a:lstStyle/>
                    <a:p>
                      <a:pPr algn="ctr"/>
                      <a:r>
                        <a:rPr lang="en-US" sz="1800">
                          <a:effectLst/>
                        </a:rPr>
                        <a:t>Magnet PSU</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a:effectLst/>
                        </a:rPr>
                        <a:t>360</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21849080"/>
                  </a:ext>
                </a:extLst>
              </a:tr>
              <a:tr h="190500">
                <a:tc>
                  <a:txBody>
                    <a:bodyPr/>
                    <a:lstStyle/>
                    <a:p>
                      <a:pPr algn="ctr"/>
                      <a:r>
                        <a:rPr lang="en-US" sz="1800">
                          <a:effectLst/>
                        </a:rPr>
                        <a:t>Laser</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a:effectLst/>
                        </a:rPr>
                        <a:t>15</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68209497"/>
                  </a:ext>
                </a:extLst>
              </a:tr>
              <a:tr h="190500">
                <a:tc>
                  <a:txBody>
                    <a:bodyPr/>
                    <a:lstStyle/>
                    <a:p>
                      <a:pPr algn="ctr"/>
                      <a:r>
                        <a:rPr lang="en-US" sz="1800">
                          <a:effectLst/>
                        </a:rPr>
                        <a:t>Experimental users</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a:effectLst/>
                        </a:rPr>
                        <a:t>10</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78584143"/>
                  </a:ext>
                </a:extLst>
              </a:tr>
              <a:tr h="190500">
                <a:tc>
                  <a:txBody>
                    <a:bodyPr/>
                    <a:lstStyle/>
                    <a:p>
                      <a:pPr algn="ctr"/>
                      <a:r>
                        <a:rPr lang="en-US" sz="1800" dirty="0">
                          <a:effectLst/>
                        </a:rPr>
                        <a:t>Vacuum, electronics and controls</a:t>
                      </a:r>
                      <a:endParaRPr lang="en-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dirty="0">
                          <a:effectLst/>
                        </a:rPr>
                        <a:t>30</a:t>
                      </a:r>
                      <a:endParaRPr lang="en-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46137789"/>
                  </a:ext>
                </a:extLst>
              </a:tr>
              <a:tr h="190500">
                <a:tc>
                  <a:txBody>
                    <a:bodyPr/>
                    <a:lstStyle/>
                    <a:p>
                      <a:pPr algn="ctr"/>
                      <a:r>
                        <a:rPr lang="en-US" sz="1800">
                          <a:effectLst/>
                        </a:rPr>
                        <a:t>Cooling magnet + RF</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a:effectLst/>
                        </a:rPr>
                        <a:t>180</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29407728"/>
                  </a:ext>
                </a:extLst>
              </a:tr>
              <a:tr h="190500">
                <a:tc>
                  <a:txBody>
                    <a:bodyPr/>
                    <a:lstStyle/>
                    <a:p>
                      <a:pPr algn="ctr"/>
                      <a:r>
                        <a:rPr lang="en-US" sz="1800">
                          <a:effectLst/>
                        </a:rPr>
                        <a:t>HVAC</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a:effectLst/>
                        </a:rPr>
                        <a:t>150</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16694413"/>
                  </a:ext>
                </a:extLst>
              </a:tr>
              <a:tr h="190500">
                <a:tc>
                  <a:txBody>
                    <a:bodyPr/>
                    <a:lstStyle/>
                    <a:p>
                      <a:pPr algn="ctr"/>
                      <a:r>
                        <a:rPr lang="en-US" sz="1800">
                          <a:effectLst/>
                        </a:rPr>
                        <a:t>Total Expected power consumption</a:t>
                      </a:r>
                      <a:endParaRPr lang="en-IT"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800" dirty="0">
                          <a:effectLst/>
                        </a:rPr>
                        <a:t>1320</a:t>
                      </a:r>
                      <a:endParaRPr lang="en-I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18156547"/>
                  </a:ext>
                </a:extLst>
              </a:tr>
            </a:tbl>
          </a:graphicData>
        </a:graphic>
      </p:graphicFrame>
    </p:spTree>
    <p:extLst>
      <p:ext uri="{BB962C8B-B14F-4D97-AF65-F5344CB8AC3E}">
        <p14:creationId xmlns:p14="http://schemas.microsoft.com/office/powerpoint/2010/main" val="1915803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CEB540-EC20-B6FB-2034-7DBC032E8194}"/>
              </a:ext>
            </a:extLst>
          </p:cNvPr>
          <p:cNvSpPr>
            <a:spLocks noGrp="1"/>
          </p:cNvSpPr>
          <p:nvPr>
            <p:ph type="title"/>
          </p:nvPr>
        </p:nvSpPr>
        <p:spPr/>
        <p:txBody>
          <a:bodyPr>
            <a:normAutofit/>
          </a:bodyPr>
          <a:lstStyle/>
          <a:p>
            <a:r>
              <a:rPr lang="en-IT" sz="3200" b="1" dirty="0">
                <a:effectLst/>
                <a:latin typeface="+mn-lt"/>
                <a:ea typeface="Times New Roman" panose="02020603050405020304" pitchFamily="18" charset="0"/>
                <a:cs typeface="Times New Roman" panose="02020603050405020304" pitchFamily="18" charset="0"/>
              </a:rPr>
              <a:t>Project Cost, Timeline, and Management</a:t>
            </a:r>
          </a:p>
        </p:txBody>
      </p:sp>
      <p:pic>
        <p:nvPicPr>
          <p:cNvPr id="6" name="Picture 5">
            <a:extLst>
              <a:ext uri="{FF2B5EF4-FFF2-40B4-BE49-F238E27FC236}">
                <a16:creationId xmlns:a16="http://schemas.microsoft.com/office/drawing/2014/main" id="{8DB7A885-1086-76E9-E56B-2C879BB5C3D5}"/>
              </a:ext>
            </a:extLst>
          </p:cNvPr>
          <p:cNvPicPr>
            <a:picLocks noChangeAspect="1"/>
          </p:cNvPicPr>
          <p:nvPr/>
        </p:nvPicPr>
        <p:blipFill>
          <a:blip r:embed="rId2"/>
          <a:stretch>
            <a:fillRect/>
          </a:stretch>
        </p:blipFill>
        <p:spPr>
          <a:xfrm>
            <a:off x="5141530" y="957108"/>
            <a:ext cx="6626376" cy="3521922"/>
          </a:xfrm>
          <a:prstGeom prst="rect">
            <a:avLst/>
          </a:prstGeom>
        </p:spPr>
      </p:pic>
      <p:pic>
        <p:nvPicPr>
          <p:cNvPr id="2" name="Picture 1">
            <a:extLst>
              <a:ext uri="{FF2B5EF4-FFF2-40B4-BE49-F238E27FC236}">
                <a16:creationId xmlns:a16="http://schemas.microsoft.com/office/drawing/2014/main" id="{19B2F3BF-9D84-F0E2-F02F-8068AB75970E}"/>
              </a:ext>
            </a:extLst>
          </p:cNvPr>
          <p:cNvPicPr>
            <a:picLocks noChangeAspect="1"/>
          </p:cNvPicPr>
          <p:nvPr/>
        </p:nvPicPr>
        <p:blipFill>
          <a:blip r:embed="rId3"/>
          <a:srcRect l="2461" r="19208"/>
          <a:stretch/>
        </p:blipFill>
        <p:spPr>
          <a:xfrm>
            <a:off x="424095" y="957108"/>
            <a:ext cx="4158339" cy="3521922"/>
          </a:xfrm>
          <a:prstGeom prst="rect">
            <a:avLst/>
          </a:prstGeom>
        </p:spPr>
      </p:pic>
      <p:sp>
        <p:nvSpPr>
          <p:cNvPr id="9" name="TextBox 8">
            <a:extLst>
              <a:ext uri="{FF2B5EF4-FFF2-40B4-BE49-F238E27FC236}">
                <a16:creationId xmlns:a16="http://schemas.microsoft.com/office/drawing/2014/main" id="{CFC9896C-0333-4473-AFF1-4F7EB7C7EFAF}"/>
              </a:ext>
            </a:extLst>
          </p:cNvPr>
          <p:cNvSpPr txBox="1"/>
          <p:nvPr/>
        </p:nvSpPr>
        <p:spPr>
          <a:xfrm>
            <a:off x="424095" y="4589591"/>
            <a:ext cx="11180076" cy="1846659"/>
          </a:xfrm>
          <a:prstGeom prst="rect">
            <a:avLst/>
          </a:prstGeom>
          <a:noFill/>
        </p:spPr>
        <p:txBody>
          <a:bodyPr wrap="square">
            <a:spAutoFit/>
          </a:bodyPr>
          <a:lstStyle/>
          <a:p>
            <a:pPr algn="just"/>
            <a:r>
              <a:rPr lang="en-IT" dirty="0"/>
              <a:t>As expected, the cost of the </a:t>
            </a:r>
            <a:r>
              <a:rPr lang="en-IT" b="1" dirty="0"/>
              <a:t>Plasma Module is significantly lower </a:t>
            </a:r>
            <a:r>
              <a:rPr lang="en-IT" dirty="0"/>
              <a:t>than that of the High Energy Line, almost one fifth, despite delivering the same energy gain, underscoring the economic advantage of plasma-based acceleration technologies in comparison to conventional radio-frequency systems.</a:t>
            </a:r>
          </a:p>
          <a:p>
            <a:pPr algn="just"/>
            <a:endParaRPr lang="en-IT" dirty="0"/>
          </a:p>
          <a:p>
            <a:pPr algn="just"/>
            <a:r>
              <a:rPr lang="en-GB" dirty="0"/>
              <a:t>The implementation timeline targets </a:t>
            </a:r>
            <a:r>
              <a:rPr lang="en-GB" b="1" dirty="0"/>
              <a:t>2029 for building readiness </a:t>
            </a:r>
            <a:r>
              <a:rPr lang="en-GB" dirty="0"/>
              <a:t>and </a:t>
            </a:r>
            <a:r>
              <a:rPr lang="en-GB" b="1" dirty="0"/>
              <a:t>2031 for minimum operational status</a:t>
            </a:r>
            <a:r>
              <a:rPr lang="en-GB" dirty="0"/>
              <a:t>, aligned with ESFRI Landmark designation requirements. </a:t>
            </a:r>
            <a:r>
              <a:rPr lang="en-GB" b="1" dirty="0"/>
              <a:t>EuAPS</a:t>
            </a:r>
            <a:r>
              <a:rPr lang="en-GB" dirty="0"/>
              <a:t> is expected to run as User Facility </a:t>
            </a:r>
            <a:r>
              <a:rPr lang="en-GB" b="1" dirty="0"/>
              <a:t>from 2026</a:t>
            </a:r>
            <a:endParaRPr lang="en-IT" b="1" dirty="0"/>
          </a:p>
        </p:txBody>
      </p:sp>
    </p:spTree>
    <p:extLst>
      <p:ext uri="{BB962C8B-B14F-4D97-AF65-F5344CB8AC3E}">
        <p14:creationId xmlns:p14="http://schemas.microsoft.com/office/powerpoint/2010/main" val="448334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 name="Outline"/>
          <p:cNvSpPr txBox="1">
            <a:spLocks noGrp="1"/>
          </p:cNvSpPr>
          <p:nvPr>
            <p:ph type="title"/>
          </p:nvPr>
        </p:nvSpPr>
        <p:spPr>
          <a:xfrm>
            <a:off x="1594484" y="137273"/>
            <a:ext cx="9236665" cy="716583"/>
          </a:xfrm>
          <a:prstGeom prst="rect">
            <a:avLst/>
          </a:prstGeom>
        </p:spPr>
        <p:txBody>
          <a:bodyPr anchor="ctr">
            <a:normAutofit/>
          </a:bodyPr>
          <a:lstStyle>
            <a:lvl1pPr defTabSz="2218888">
              <a:defRPr sz="7700" b="0" spc="-200">
                <a:solidFill>
                  <a:srgbClr val="5E5E5E"/>
                </a:solidFill>
                <a:latin typeface="Avenir Next Regular"/>
                <a:ea typeface="Avenir Next Regular"/>
                <a:cs typeface="Avenir Next Regular"/>
                <a:sym typeface="Avenir Next Regular"/>
              </a:defRPr>
            </a:lvl1pPr>
          </a:lstStyle>
          <a:p>
            <a:pPr algn="ctr"/>
            <a:r>
              <a:rPr lang="en-US" sz="3600" dirty="0">
                <a:solidFill>
                  <a:srgbClr val="FF0000"/>
                </a:solidFill>
              </a:rPr>
              <a:t>TDR Status and Plans </a:t>
            </a:r>
          </a:p>
        </p:txBody>
      </p:sp>
      <p:pic>
        <p:nvPicPr>
          <p:cNvPr id="175" name="Picture 3" descr="Picture 3"/>
          <p:cNvPicPr>
            <a:picLocks noChangeAspect="1"/>
          </p:cNvPicPr>
          <p:nvPr/>
        </p:nvPicPr>
        <p:blipFill>
          <a:blip r:embed="rId2"/>
          <a:stretch>
            <a:fillRect/>
          </a:stretch>
        </p:blipFill>
        <p:spPr>
          <a:xfrm>
            <a:off x="9495" y="24596"/>
            <a:ext cx="1513902" cy="885442"/>
          </a:xfrm>
          <a:prstGeom prst="rect">
            <a:avLst/>
          </a:prstGeom>
          <a:ln w="12700">
            <a:miter lim="400000"/>
          </a:ln>
        </p:spPr>
      </p:pic>
      <p:pic>
        <p:nvPicPr>
          <p:cNvPr id="176" name="Linea Linea" descr="Linea Linea"/>
          <p:cNvPicPr>
            <a:picLocks noChangeAspect="1"/>
          </p:cNvPicPr>
          <p:nvPr/>
        </p:nvPicPr>
        <p:blipFill>
          <a:blip r:embed="rId3"/>
          <a:stretch>
            <a:fillRect/>
          </a:stretch>
        </p:blipFill>
        <p:spPr>
          <a:xfrm>
            <a:off x="-46973" y="871571"/>
            <a:ext cx="12242801" cy="50801"/>
          </a:xfrm>
          <a:prstGeom prst="rect">
            <a:avLst/>
          </a:prstGeom>
          <a:ln w="12700">
            <a:miter lim="400000"/>
          </a:ln>
        </p:spPr>
      </p:pic>
      <p:pic>
        <p:nvPicPr>
          <p:cNvPr id="178" name="Linea Linea" descr="Linea Linea"/>
          <p:cNvPicPr>
            <a:picLocks noChangeAspect="1"/>
          </p:cNvPicPr>
          <p:nvPr/>
        </p:nvPicPr>
        <p:blipFill>
          <a:blip r:embed="rId4"/>
          <a:stretch>
            <a:fillRect/>
          </a:stretch>
        </p:blipFill>
        <p:spPr>
          <a:xfrm>
            <a:off x="-201489" y="6507960"/>
            <a:ext cx="12204701" cy="12701"/>
          </a:xfrm>
          <a:prstGeom prst="rect">
            <a:avLst/>
          </a:prstGeom>
          <a:ln w="12700">
            <a:miter lim="400000"/>
          </a:ln>
        </p:spPr>
      </p:pic>
      <p:pic>
        <p:nvPicPr>
          <p:cNvPr id="179" name="Picture 7" descr="Picture 7"/>
          <p:cNvPicPr>
            <a:picLocks noChangeAspect="1"/>
          </p:cNvPicPr>
          <p:nvPr/>
        </p:nvPicPr>
        <p:blipFill>
          <a:blip r:embed="rId5"/>
          <a:stretch>
            <a:fillRect/>
          </a:stretch>
        </p:blipFill>
        <p:spPr>
          <a:xfrm>
            <a:off x="10494102" y="101162"/>
            <a:ext cx="1496142" cy="642804"/>
          </a:xfrm>
          <a:prstGeom prst="rect">
            <a:avLst/>
          </a:prstGeom>
          <a:ln w="12700">
            <a:miter lim="400000"/>
          </a:ln>
        </p:spPr>
      </p:pic>
      <p:sp>
        <p:nvSpPr>
          <p:cNvPr id="180" name="Slide Number Placeholder 1"/>
          <p:cNvSpPr txBox="1">
            <a:spLocks noGrp="1"/>
          </p:cNvSpPr>
          <p:nvPr>
            <p:ph type="sldNum" sz="quarter" idx="2"/>
          </p:nvPr>
        </p:nvSpPr>
        <p:spPr>
          <a:xfrm>
            <a:off x="5977460" y="6486708"/>
            <a:ext cx="230832" cy="241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ctr" defTabSz="292100"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effectLst/>
                <a:uLnTx/>
                <a:uFillTx/>
                <a:latin typeface="Helvetica Neue"/>
                <a:ea typeface="Helvetica Neue"/>
                <a:cs typeface="Helvetica Neue"/>
                <a:sym typeface="Helvetica Neue"/>
              </a:rPr>
              <a:pPr marL="0" marR="0" lvl="0" indent="0" algn="ctr" defTabSz="292100" rtl="0" eaLnBrk="1" fontAlgn="auto" latinLnBrk="0" hangingPunct="0">
                <a:lnSpc>
                  <a:spcPct val="100000"/>
                </a:lnSpc>
                <a:spcBef>
                  <a:spcPts val="0"/>
                </a:spcBef>
                <a:spcAft>
                  <a:spcPts val="0"/>
                </a:spcAft>
                <a:buClrTx/>
                <a:buSzTx/>
                <a:buFontTx/>
                <a:buNone/>
                <a:tabLst/>
                <a:defRPr/>
              </a:pPr>
              <a:t>22</a:t>
            </a:fld>
            <a:endParaRPr kumimoji="0" sz="900" b="0" i="0" u="none" strike="noStrike" kern="0" cap="none" spc="0" normalizeH="0" baseline="0" noProof="0">
              <a:ln>
                <a:noFill/>
              </a:ln>
              <a:effectLst/>
              <a:uLnTx/>
              <a:uFillTx/>
              <a:latin typeface="Helvetica Neue"/>
              <a:ea typeface="Helvetica Neue"/>
              <a:cs typeface="Helvetica Neue"/>
              <a:sym typeface="Helvetica Neue"/>
            </a:endParaRPr>
          </a:p>
        </p:txBody>
      </p:sp>
      <p:pic>
        <p:nvPicPr>
          <p:cNvPr id="4" name="Picture 3">
            <a:extLst>
              <a:ext uri="{FF2B5EF4-FFF2-40B4-BE49-F238E27FC236}">
                <a16:creationId xmlns:a16="http://schemas.microsoft.com/office/drawing/2014/main" id="{C5451795-DE85-8B9A-4F31-7C290E18F1D8}"/>
              </a:ext>
            </a:extLst>
          </p:cNvPr>
          <p:cNvPicPr>
            <a:picLocks noChangeAspect="1"/>
          </p:cNvPicPr>
          <p:nvPr/>
        </p:nvPicPr>
        <p:blipFill>
          <a:blip r:embed="rId6"/>
          <a:stretch>
            <a:fillRect/>
          </a:stretch>
        </p:blipFill>
        <p:spPr>
          <a:xfrm>
            <a:off x="496357" y="1166276"/>
            <a:ext cx="3583681" cy="5029200"/>
          </a:xfrm>
          <a:prstGeom prst="rect">
            <a:avLst/>
          </a:prstGeom>
          <a:ln>
            <a:solidFill>
              <a:schemeClr val="tx1"/>
            </a:solidFill>
          </a:ln>
        </p:spPr>
      </p:pic>
      <p:sp>
        <p:nvSpPr>
          <p:cNvPr id="2" name="TextBox 1">
            <a:extLst>
              <a:ext uri="{FF2B5EF4-FFF2-40B4-BE49-F238E27FC236}">
                <a16:creationId xmlns:a16="http://schemas.microsoft.com/office/drawing/2014/main" id="{EF1F47DE-80A6-3036-19CB-196AAFF3F8F0}"/>
              </a:ext>
            </a:extLst>
          </p:cNvPr>
          <p:cNvSpPr txBox="1"/>
          <p:nvPr/>
        </p:nvSpPr>
        <p:spPr>
          <a:xfrm>
            <a:off x="4454364" y="1167369"/>
            <a:ext cx="7315200" cy="5027017"/>
          </a:xfrm>
          <a:prstGeom prst="rect">
            <a:avLst/>
          </a:prstGeom>
          <a:solidFill>
            <a:schemeClr val="bg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2438337" rtl="0" fontAlgn="auto" latinLnBrk="0" hangingPunct="0">
              <a:lnSpc>
                <a:spcPct val="100000"/>
              </a:lnSpc>
              <a:spcBef>
                <a:spcPts val="0"/>
              </a:spcBef>
              <a:spcAft>
                <a:spcPts val="0"/>
              </a:spcAft>
              <a:buClrTx/>
              <a:buSzTx/>
              <a:buFontTx/>
              <a:buNone/>
              <a:tabLst/>
            </a:pPr>
            <a:r>
              <a:rPr kumimoji="0" lang="en-IT" sz="2000" b="1" i="0" u="none" strike="noStrike" cap="none" spc="0" normalizeH="0" baseline="0" dirty="0">
                <a:ln>
                  <a:noFill/>
                </a:ln>
                <a:solidFill>
                  <a:srgbClr val="5E5E5E"/>
                </a:solidFill>
                <a:effectLst/>
                <a:uFillTx/>
                <a:latin typeface="+mj-lt"/>
                <a:ea typeface="+mj-ea"/>
                <a:cs typeface="+mj-cs"/>
                <a:sym typeface="Helvetica Neue"/>
              </a:rPr>
              <a:t>2025</a:t>
            </a:r>
          </a:p>
          <a:p>
            <a:pPr marL="0" marR="0" indent="0" algn="just" defTabSz="2438337" rtl="0" fontAlgn="auto" latinLnBrk="0" hangingPunct="0">
              <a:lnSpc>
                <a:spcPct val="100000"/>
              </a:lnSpc>
              <a:spcBef>
                <a:spcPts val="0"/>
              </a:spcBef>
              <a:spcAft>
                <a:spcPts val="0"/>
              </a:spcAft>
              <a:buClrTx/>
              <a:buSzTx/>
              <a:buFontTx/>
              <a:buNone/>
              <a:tabLst/>
            </a:pPr>
            <a:endParaRPr kumimoji="0" lang="en-IT" sz="2000" b="1" i="0" u="none" strike="noStrike" cap="none" spc="0" normalizeH="0" baseline="0" dirty="0">
              <a:ln>
                <a:noFill/>
              </a:ln>
              <a:solidFill>
                <a:srgbClr val="5E5E5E"/>
              </a:solidFill>
              <a:effectLst/>
              <a:uFillTx/>
              <a:latin typeface="+mj-lt"/>
              <a:ea typeface="+mj-ea"/>
              <a:cs typeface="+mj-cs"/>
              <a:sym typeface="Helvetica Neue"/>
            </a:endParaRPr>
          </a:p>
          <a:p>
            <a:pPr marL="0" marR="0" indent="0" algn="just" defTabSz="2438337" rtl="0" fontAlgn="auto" latinLnBrk="0" hangingPunct="0">
              <a:lnSpc>
                <a:spcPct val="100000"/>
              </a:lnSpc>
              <a:spcBef>
                <a:spcPts val="0"/>
              </a:spcBef>
              <a:spcAft>
                <a:spcPts val="0"/>
              </a:spcAft>
              <a:buClrTx/>
              <a:buSzTx/>
              <a:buFontTx/>
              <a:buNone/>
              <a:tabLst/>
            </a:pPr>
            <a:r>
              <a:rPr kumimoji="0" lang="en-IT" sz="2000" b="0" i="0" u="none" strike="noStrike" cap="none" spc="0" normalizeH="0" baseline="0" dirty="0">
                <a:ln>
                  <a:noFill/>
                </a:ln>
                <a:solidFill>
                  <a:srgbClr val="5E5E5E"/>
                </a:solidFill>
                <a:effectLst/>
                <a:uFillTx/>
                <a:latin typeface="+mj-lt"/>
                <a:ea typeface="+mj-ea"/>
                <a:cs typeface="+mj-cs"/>
                <a:sym typeface="Helvetica Neue"/>
              </a:rPr>
              <a:t>June 20 - TDR first draft has been delivered for first review</a:t>
            </a:r>
          </a:p>
          <a:p>
            <a:pPr marL="0" marR="0" indent="0" algn="just" defTabSz="2438337" rtl="0" fontAlgn="auto" latinLnBrk="0" hangingPunct="0">
              <a:lnSpc>
                <a:spcPct val="100000"/>
              </a:lnSpc>
              <a:spcBef>
                <a:spcPts val="0"/>
              </a:spcBef>
              <a:spcAft>
                <a:spcPts val="0"/>
              </a:spcAft>
              <a:buClrTx/>
              <a:buSzTx/>
              <a:buFontTx/>
              <a:buNone/>
              <a:tabLst/>
            </a:pPr>
            <a:r>
              <a:rPr lang="en-IT" sz="2000" dirty="0">
                <a:solidFill>
                  <a:srgbClr val="5E5E5E"/>
                </a:solidFill>
                <a:latin typeface="+mj-lt"/>
                <a:ea typeface="+mj-ea"/>
                <a:cs typeface="+mj-cs"/>
                <a:sym typeface="Helvetica Neue"/>
              </a:rPr>
              <a:t>October 21 – TDR </a:t>
            </a:r>
            <a:r>
              <a:rPr lang="en-GB" sz="2000" dirty="0">
                <a:solidFill>
                  <a:srgbClr val="5E5E5E"/>
                </a:solidFill>
                <a:latin typeface="+mj-lt"/>
                <a:ea typeface="+mj-ea"/>
                <a:cs typeface="+mj-cs"/>
              </a:rPr>
              <a:t>Final version ready for evaluation</a:t>
            </a:r>
            <a:endParaRPr lang="en-IT" sz="2000" dirty="0">
              <a:solidFill>
                <a:srgbClr val="5E5E5E"/>
              </a:solidFill>
              <a:latin typeface="+mj-lt"/>
              <a:ea typeface="+mj-ea"/>
              <a:cs typeface="+mj-cs"/>
              <a:sym typeface="Helvetica Neue"/>
            </a:endParaRPr>
          </a:p>
          <a:p>
            <a:pPr algn="just"/>
            <a:r>
              <a:rPr lang="en-GB" sz="2000" dirty="0">
                <a:solidFill>
                  <a:srgbClr val="5E5E5E"/>
                </a:solidFill>
                <a:latin typeface="+mj-lt"/>
                <a:ea typeface="+mj-ea"/>
                <a:cs typeface="+mj-cs"/>
              </a:rPr>
              <a:t>November 3-5 – Last TDR Review Committee Meeting</a:t>
            </a:r>
          </a:p>
          <a:p>
            <a:pPr algn="just"/>
            <a:endParaRPr lang="en-GB" sz="2000" dirty="0">
              <a:solidFill>
                <a:srgbClr val="5E5E5E"/>
              </a:solidFill>
              <a:latin typeface="+mj-lt"/>
              <a:ea typeface="+mj-ea"/>
              <a:cs typeface="+mj-cs"/>
            </a:endParaRPr>
          </a:p>
          <a:p>
            <a:pPr algn="just"/>
            <a:r>
              <a:rPr lang="en-GB" sz="2000" dirty="0">
                <a:latin typeface="+mj-lt"/>
                <a:ea typeface="+mj-ea"/>
                <a:cs typeface="+mj-cs"/>
              </a:rPr>
              <a:t>November </a:t>
            </a:r>
            <a:r>
              <a:rPr lang="en-GB" sz="2000" dirty="0">
                <a:highlight>
                  <a:srgbClr val="FFFF00"/>
                </a:highlight>
                <a:latin typeface="+mj-lt"/>
                <a:ea typeface="+mj-ea"/>
                <a:cs typeface="+mj-cs"/>
              </a:rPr>
              <a:t>(M36)</a:t>
            </a:r>
            <a:r>
              <a:rPr lang="en-GB" sz="2000" dirty="0">
                <a:latin typeface="+mj-lt"/>
                <a:ea typeface="+mj-ea"/>
                <a:cs typeface="+mj-cs"/>
              </a:rPr>
              <a:t> - </a:t>
            </a:r>
            <a:r>
              <a:rPr lang="en-GB" sz="2000" dirty="0">
                <a:highlight>
                  <a:srgbClr val="FFFF00"/>
                </a:highlight>
                <a:latin typeface="+mj-lt"/>
                <a:ea typeface="+mj-ea"/>
                <a:cs typeface="+mj-cs"/>
              </a:rPr>
              <a:t>M15.3</a:t>
            </a:r>
            <a:r>
              <a:rPr lang="en-GB" sz="2000" dirty="0">
                <a:latin typeface="+mj-lt"/>
                <a:ea typeface="+mj-ea"/>
                <a:cs typeface="+mj-cs"/>
              </a:rPr>
              <a:t> Report on “</a:t>
            </a:r>
            <a:r>
              <a:rPr lang="en-GB" sz="2000" i="1" dirty="0">
                <a:latin typeface="+mj-lt"/>
                <a:ea typeface="+mj-ea"/>
                <a:cs typeface="+mj-cs"/>
              </a:rPr>
              <a:t>R&amp;D achievements supporting </a:t>
            </a:r>
            <a:r>
              <a:rPr lang="en-GB" sz="2000" i="1" dirty="0" err="1">
                <a:latin typeface="+mj-lt"/>
                <a:ea typeface="+mj-ea"/>
                <a:cs typeface="+mj-cs"/>
              </a:rPr>
              <a:t>EuPRAXIA@SPARC_LAB</a:t>
            </a:r>
            <a:r>
              <a:rPr lang="en-GB" sz="2000" i="1" dirty="0">
                <a:latin typeface="+mj-lt"/>
                <a:ea typeface="+mj-ea"/>
                <a:cs typeface="+mj-cs"/>
              </a:rPr>
              <a:t> technical design” </a:t>
            </a:r>
          </a:p>
          <a:p>
            <a:pPr algn="just"/>
            <a:endParaRPr lang="en-GB" sz="2000" dirty="0">
              <a:effectLst/>
              <a:latin typeface="Helvetica" pitchFamily="2" charset="0"/>
            </a:endParaRPr>
          </a:p>
          <a:p>
            <a:pPr algn="just"/>
            <a:r>
              <a:rPr lang="en-GB" sz="2000" b="1" dirty="0">
                <a:latin typeface="+mj-lt"/>
                <a:ea typeface="+mj-ea"/>
                <a:cs typeface="+mj-cs"/>
              </a:rPr>
              <a:t>2026</a:t>
            </a:r>
          </a:p>
          <a:p>
            <a:pPr algn="just"/>
            <a:endParaRPr lang="en-GB" sz="2000" b="1" dirty="0">
              <a:latin typeface="+mj-lt"/>
              <a:ea typeface="+mj-ea"/>
              <a:cs typeface="+mj-cs"/>
            </a:endParaRPr>
          </a:p>
          <a:p>
            <a:pPr algn="just"/>
            <a:r>
              <a:rPr lang="en-GB" sz="2000" dirty="0">
                <a:latin typeface="+mj-lt"/>
                <a:ea typeface="+mj-ea"/>
                <a:cs typeface="+mj-cs"/>
              </a:rPr>
              <a:t>February </a:t>
            </a:r>
            <a:r>
              <a:rPr lang="en-GB" sz="2000" dirty="0">
                <a:highlight>
                  <a:srgbClr val="FFFF00"/>
                </a:highlight>
                <a:latin typeface="+mj-lt"/>
                <a:ea typeface="+mj-ea"/>
                <a:cs typeface="+mj-cs"/>
              </a:rPr>
              <a:t>(M40</a:t>
            </a:r>
            <a:r>
              <a:rPr lang="en-GB" sz="2000" dirty="0">
                <a:latin typeface="+mj-lt"/>
                <a:ea typeface="+mj-ea"/>
                <a:cs typeface="+mj-cs"/>
              </a:rPr>
              <a:t>)  - </a:t>
            </a:r>
            <a:r>
              <a:rPr lang="en-GB" sz="2000" dirty="0">
                <a:highlight>
                  <a:srgbClr val="FFFF00"/>
                </a:highlight>
                <a:latin typeface="+mj-lt"/>
                <a:ea typeface="+mj-ea"/>
                <a:cs typeface="+mj-cs"/>
              </a:rPr>
              <a:t>M15.4</a:t>
            </a:r>
            <a:r>
              <a:rPr lang="en-GB" sz="2000" dirty="0">
                <a:latin typeface="+mj-lt"/>
                <a:ea typeface="+mj-ea"/>
                <a:cs typeface="+mj-cs"/>
              </a:rPr>
              <a:t> Report on the </a:t>
            </a:r>
            <a:r>
              <a:rPr lang="en-GB" sz="2000" i="1" dirty="0">
                <a:latin typeface="+mj-lt"/>
                <a:ea typeface="+mj-ea"/>
                <a:cs typeface="+mj-cs"/>
              </a:rPr>
              <a:t>“Integration of </a:t>
            </a:r>
            <a:r>
              <a:rPr lang="en-GB" sz="2000" i="1" dirty="0" err="1">
                <a:latin typeface="+mj-lt"/>
                <a:ea typeface="+mj-ea"/>
                <a:cs typeface="+mj-cs"/>
              </a:rPr>
              <a:t>EuPRAXIA@SPARC_LAB</a:t>
            </a:r>
            <a:r>
              <a:rPr lang="en-GB" sz="2000" i="1" dirty="0">
                <a:latin typeface="+mj-lt"/>
                <a:ea typeface="+mj-ea"/>
                <a:cs typeface="+mj-cs"/>
              </a:rPr>
              <a:t> activities in the EuPRAXIA context”</a:t>
            </a:r>
          </a:p>
          <a:p>
            <a:pPr algn="just"/>
            <a:endParaRPr lang="en-GB" sz="2000" i="1" dirty="0">
              <a:latin typeface="+mj-lt"/>
              <a:ea typeface="+mj-ea"/>
              <a:cs typeface="+mj-cs"/>
            </a:endParaRPr>
          </a:p>
          <a:p>
            <a:pPr algn="just"/>
            <a:r>
              <a:rPr lang="en-GB" sz="2000" dirty="0">
                <a:latin typeface="+mj-lt"/>
                <a:ea typeface="+mj-ea"/>
                <a:cs typeface="+mj-cs"/>
              </a:rPr>
              <a:t>April </a:t>
            </a:r>
            <a:r>
              <a:rPr lang="en-GB" sz="2000" dirty="0">
                <a:highlight>
                  <a:srgbClr val="FFFF00"/>
                </a:highlight>
                <a:latin typeface="+mj-lt"/>
                <a:ea typeface="+mj-ea"/>
                <a:cs typeface="+mj-cs"/>
              </a:rPr>
              <a:t>(M42) </a:t>
            </a:r>
            <a:r>
              <a:rPr lang="en-GB" sz="2000" dirty="0">
                <a:latin typeface="+mj-lt"/>
                <a:ea typeface="+mj-ea"/>
                <a:cs typeface="+mj-cs"/>
              </a:rPr>
              <a:t>- </a:t>
            </a:r>
            <a:r>
              <a:rPr lang="en-GB" sz="2000" dirty="0">
                <a:highlight>
                  <a:srgbClr val="FFFF00"/>
                </a:highlight>
                <a:latin typeface="+mj-lt"/>
                <a:ea typeface="+mj-ea"/>
                <a:cs typeface="+mj-cs"/>
              </a:rPr>
              <a:t>D15.2</a:t>
            </a:r>
            <a:r>
              <a:rPr lang="en-GB" sz="2000" dirty="0">
                <a:latin typeface="+mj-lt"/>
                <a:ea typeface="+mj-ea"/>
                <a:cs typeface="+mj-cs"/>
              </a:rPr>
              <a:t> Report on “</a:t>
            </a:r>
            <a:r>
              <a:rPr lang="en-GB" sz="2000" i="1" dirty="0">
                <a:latin typeface="+mj-lt"/>
                <a:ea typeface="+mj-ea"/>
                <a:cs typeface="+mj-cs"/>
              </a:rPr>
              <a:t>TDR status for </a:t>
            </a:r>
            <a:r>
              <a:rPr lang="en-GB" sz="2000" i="1" dirty="0" err="1">
                <a:latin typeface="+mj-lt"/>
                <a:ea typeface="+mj-ea"/>
                <a:cs typeface="+mj-cs"/>
              </a:rPr>
              <a:t>EuPRAXIA@SPARC_LAB</a:t>
            </a:r>
            <a:r>
              <a:rPr lang="en-GB" sz="2000" dirty="0">
                <a:latin typeface="+mj-lt"/>
                <a:ea typeface="+mj-ea"/>
                <a:cs typeface="+mj-cs"/>
              </a:rPr>
              <a:t>”</a:t>
            </a:r>
          </a:p>
          <a:p>
            <a:pPr algn="just"/>
            <a:endParaRPr lang="en-GB" sz="2000" dirty="0">
              <a:solidFill>
                <a:srgbClr val="5E5E5E"/>
              </a:solidFill>
              <a:latin typeface="+mj-lt"/>
              <a:ea typeface="+mj-ea"/>
              <a:cs typeface="+mj-cs"/>
            </a:endParaRPr>
          </a:p>
        </p:txBody>
      </p:sp>
    </p:spTree>
    <p:extLst>
      <p:ext uri="{BB962C8B-B14F-4D97-AF65-F5344CB8AC3E}">
        <p14:creationId xmlns:p14="http://schemas.microsoft.com/office/powerpoint/2010/main" val="353931402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lasma_creation.jpg"/>
          <p:cNvPicPr>
            <a:picLocks noChangeAspect="1"/>
          </p:cNvPicPr>
          <p:nvPr/>
        </p:nvPicPr>
        <p:blipFill rotWithShape="1">
          <a:blip r:embed="rId2">
            <a:extLst>
              <a:ext uri="{28A0092B-C50C-407E-A947-70E740481C1C}">
                <a14:useLocalDpi xmlns:a14="http://schemas.microsoft.com/office/drawing/2010/main" val="0"/>
              </a:ext>
            </a:extLst>
          </a:blip>
          <a:srcRect l="3361" t="15849" r="2973" b="15849"/>
          <a:stretch/>
        </p:blipFill>
        <p:spPr>
          <a:xfrm>
            <a:off x="0" y="-1"/>
            <a:ext cx="12192000" cy="6858001"/>
          </a:xfrm>
          <a:prstGeom prst="rect">
            <a:avLst/>
          </a:prstGeom>
        </p:spPr>
      </p:pic>
      <p:sp>
        <p:nvSpPr>
          <p:cNvPr id="2" name="TextBox 1">
            <a:extLst>
              <a:ext uri="{FF2B5EF4-FFF2-40B4-BE49-F238E27FC236}">
                <a16:creationId xmlns:a16="http://schemas.microsoft.com/office/drawing/2014/main" id="{B738F02F-185B-8129-67E5-D19EA8AFD0BD}"/>
              </a:ext>
            </a:extLst>
          </p:cNvPr>
          <p:cNvSpPr txBox="1"/>
          <p:nvPr/>
        </p:nvSpPr>
        <p:spPr>
          <a:xfrm>
            <a:off x="1609347" y="4421286"/>
            <a:ext cx="8973305" cy="632406"/>
          </a:xfrm>
          <a:prstGeom prst="rect">
            <a:avLst/>
          </a:prstGeom>
          <a:noFill/>
        </p:spPr>
        <p:txBody>
          <a:bodyPr wrap="square" lIns="77650" tIns="38825" rIns="77650" bIns="38825"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Calibri"/>
                <a:ea typeface="ヒラギノ明朝 Pro W3" charset="0"/>
                <a:cs typeface="ヒラギノ明朝 Pro W3" charset="0"/>
                <a:sym typeface="American Typewriter" charset="0"/>
              </a:rPr>
              <a:t>Thanks for your attention</a:t>
            </a:r>
          </a:p>
        </p:txBody>
      </p:sp>
      <p:sp>
        <p:nvSpPr>
          <p:cNvPr id="3" name="Slide Number Placeholder 2">
            <a:extLst>
              <a:ext uri="{FF2B5EF4-FFF2-40B4-BE49-F238E27FC236}">
                <a16:creationId xmlns:a16="http://schemas.microsoft.com/office/drawing/2014/main" id="{F68D949A-7E57-E65E-5102-9E21583D78F8}"/>
              </a:ext>
            </a:extLst>
          </p:cNvPr>
          <p:cNvSpPr>
            <a:spLocks noGrp="1"/>
          </p:cNvSpPr>
          <p:nvPr>
            <p:ph type="sldNum" sz="quarter" idx="12"/>
          </p:nvPr>
        </p:nvSpPr>
        <p:spPr/>
        <p:txBody>
          <a:bodyPr/>
          <a:lstStyle/>
          <a:p>
            <a:pPr marL="0" marR="0" lvl="0" indent="0" algn="r" defTabSz="635681" rtl="0" eaLnBrk="1" fontAlgn="base" latinLnBrk="0" hangingPunct="1">
              <a:lnSpc>
                <a:spcPct val="100000"/>
              </a:lnSpc>
              <a:spcBef>
                <a:spcPct val="0"/>
              </a:spcBef>
              <a:spcAft>
                <a:spcPct val="0"/>
              </a:spcAft>
              <a:buClrTx/>
              <a:buSzTx/>
              <a:buFontTx/>
              <a:buNone/>
              <a:tabLst/>
              <a:defRPr/>
            </a:pPr>
            <a:fld id="{9B8D71CB-B80D-834A-841D-917FD3F1A684}" type="slidenum">
              <a:rPr kumimoji="0" lang="en-US" sz="1200" b="0" i="0" u="none" strike="noStrike" kern="1200" cap="none" spc="0" normalizeH="0" baseline="0" noProof="0" smtClean="0">
                <a:ln>
                  <a:noFill/>
                </a:ln>
                <a:solidFill>
                  <a:prstClr val="black">
                    <a:tint val="75000"/>
                  </a:prstClr>
                </a:solidFill>
                <a:effectLst/>
                <a:uLnTx/>
                <a:uFillTx/>
                <a:latin typeface="Calibri"/>
              </a:rPr>
              <a:pPr marL="0" marR="0" lvl="0" indent="0" algn="r" defTabSz="635681"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a:endParaRPr>
          </a:p>
        </p:txBody>
      </p:sp>
    </p:spTree>
    <p:extLst>
      <p:ext uri="{BB962C8B-B14F-4D97-AF65-F5344CB8AC3E}">
        <p14:creationId xmlns:p14="http://schemas.microsoft.com/office/powerpoint/2010/main" val="164858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Freeform 13">
            <a:extLst>
              <a:ext uri="{FF2B5EF4-FFF2-40B4-BE49-F238E27FC236}">
                <a16:creationId xmlns:a16="http://schemas.microsoft.com/office/drawing/2014/main" id="{88367FB0-A66B-577A-A220-4D4034E099D7}"/>
              </a:ext>
            </a:extLst>
          </p:cNvPr>
          <p:cNvSpPr/>
          <p:nvPr/>
        </p:nvSpPr>
        <p:spPr>
          <a:xfrm>
            <a:off x="9335310" y="2397168"/>
            <a:ext cx="2252561" cy="2630694"/>
          </a:xfrm>
          <a:custGeom>
            <a:avLst/>
            <a:gdLst/>
            <a:ahLst/>
            <a:cxnLst/>
            <a:rect l="l" t="t" r="r" b="b"/>
            <a:pathLst>
              <a:path w="5842564" h="7505676">
                <a:moveTo>
                  <a:pt x="0" y="0"/>
                </a:moveTo>
                <a:lnTo>
                  <a:pt x="5842564" y="0"/>
                </a:lnTo>
                <a:lnTo>
                  <a:pt x="5842564" y="7505677"/>
                </a:lnTo>
                <a:lnTo>
                  <a:pt x="0" y="7505677"/>
                </a:lnTo>
                <a:lnTo>
                  <a:pt x="0" y="0"/>
                </a:lnTo>
                <a:close/>
              </a:path>
            </a:pathLst>
          </a:custGeom>
          <a:blipFill>
            <a:blip r:embed="rId2"/>
            <a:stretch>
              <a:fillRect l="-4597" r="-4597"/>
            </a:stretch>
          </a:blipFill>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2"/>
          <p:cNvGrpSpPr/>
          <p:nvPr/>
        </p:nvGrpSpPr>
        <p:grpSpPr>
          <a:xfrm>
            <a:off x="0" y="6462572"/>
            <a:ext cx="12192000" cy="401561"/>
            <a:chOff x="0" y="0"/>
            <a:chExt cx="24384000" cy="803122"/>
          </a:xfrm>
        </p:grpSpPr>
        <p:sp>
          <p:nvSpPr>
            <p:cNvPr id="3" name="Freeform 3"/>
            <p:cNvSpPr/>
            <p:nvPr/>
          </p:nvSpPr>
          <p:spPr>
            <a:xfrm>
              <a:off x="0" y="0"/>
              <a:ext cx="24384000" cy="803148"/>
            </a:xfrm>
            <a:custGeom>
              <a:avLst/>
              <a:gdLst/>
              <a:ahLst/>
              <a:cxnLst/>
              <a:rect l="l" t="t" r="r" b="b"/>
              <a:pathLst>
                <a:path w="24384000" h="803148">
                  <a:moveTo>
                    <a:pt x="0" y="0"/>
                  </a:moveTo>
                  <a:lnTo>
                    <a:pt x="24384000" y="0"/>
                  </a:lnTo>
                  <a:lnTo>
                    <a:pt x="24384000" y="803148"/>
                  </a:lnTo>
                  <a:lnTo>
                    <a:pt x="0" y="803148"/>
                  </a:lnTo>
                  <a:close/>
                </a:path>
              </a:pathLst>
            </a:custGeom>
            <a:solidFill>
              <a:srgbClr val="DDE9F7"/>
            </a:solidFill>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p:cNvGrpSpPr/>
          <p:nvPr/>
        </p:nvGrpSpPr>
        <p:grpSpPr>
          <a:xfrm>
            <a:off x="0" y="-20367"/>
            <a:ext cx="12192000" cy="803121"/>
            <a:chOff x="0" y="0"/>
            <a:chExt cx="24384000" cy="1606242"/>
          </a:xfrm>
        </p:grpSpPr>
        <p:sp>
          <p:nvSpPr>
            <p:cNvPr id="5" name="Freeform 5"/>
            <p:cNvSpPr/>
            <p:nvPr/>
          </p:nvSpPr>
          <p:spPr>
            <a:xfrm>
              <a:off x="0" y="0"/>
              <a:ext cx="24384000" cy="1606296"/>
            </a:xfrm>
            <a:custGeom>
              <a:avLst/>
              <a:gdLst/>
              <a:ahLst/>
              <a:cxnLst/>
              <a:rect l="l" t="t" r="r" b="b"/>
              <a:pathLst>
                <a:path w="24384000" h="1606296">
                  <a:moveTo>
                    <a:pt x="0" y="0"/>
                  </a:moveTo>
                  <a:lnTo>
                    <a:pt x="24384000" y="0"/>
                  </a:lnTo>
                  <a:lnTo>
                    <a:pt x="24384000" y="1606296"/>
                  </a:lnTo>
                  <a:lnTo>
                    <a:pt x="0" y="1606296"/>
                  </a:lnTo>
                  <a:close/>
                </a:path>
              </a:pathLst>
            </a:custGeom>
            <a:solidFill>
              <a:srgbClr val="DDE9F7"/>
            </a:solidFill>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Freeform 6"/>
          <p:cNvSpPr/>
          <p:nvPr/>
        </p:nvSpPr>
        <p:spPr>
          <a:xfrm>
            <a:off x="410544" y="83790"/>
            <a:ext cx="1421141" cy="610580"/>
          </a:xfrm>
          <a:custGeom>
            <a:avLst/>
            <a:gdLst/>
            <a:ahLst/>
            <a:cxnLst/>
            <a:rect l="l" t="t" r="r" b="b"/>
            <a:pathLst>
              <a:path w="2131711" h="915870">
                <a:moveTo>
                  <a:pt x="0" y="0"/>
                </a:moveTo>
                <a:lnTo>
                  <a:pt x="2131712" y="0"/>
                </a:lnTo>
                <a:lnTo>
                  <a:pt x="2131712" y="915870"/>
                </a:lnTo>
                <a:lnTo>
                  <a:pt x="0" y="915870"/>
                </a:lnTo>
                <a:lnTo>
                  <a:pt x="0" y="0"/>
                </a:lnTo>
                <a:close/>
              </a:path>
            </a:pathLst>
          </a:custGeom>
          <a:blipFill>
            <a:blip r:embed="rId3"/>
            <a:stretch>
              <a:fillRect l="-169" r="-169"/>
            </a:stretch>
          </a:blipFill>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descr="A blue background with yellow stars  Description automatically generated with low confidence"/>
          <p:cNvSpPr/>
          <p:nvPr/>
        </p:nvSpPr>
        <p:spPr>
          <a:xfrm>
            <a:off x="11224939" y="52479"/>
            <a:ext cx="670727" cy="444014"/>
          </a:xfrm>
          <a:custGeom>
            <a:avLst/>
            <a:gdLst/>
            <a:ahLst/>
            <a:cxnLst/>
            <a:rect l="l" t="t" r="r" b="b"/>
            <a:pathLst>
              <a:path w="1006091" h="666021">
                <a:moveTo>
                  <a:pt x="0" y="0"/>
                </a:moveTo>
                <a:lnTo>
                  <a:pt x="1006091" y="0"/>
                </a:lnTo>
                <a:lnTo>
                  <a:pt x="1006091" y="666022"/>
                </a:lnTo>
                <a:lnTo>
                  <a:pt x="0" y="666022"/>
                </a:lnTo>
                <a:lnTo>
                  <a:pt x="0" y="0"/>
                </a:lnTo>
                <a:close/>
              </a:path>
            </a:pathLst>
          </a:custGeom>
          <a:blipFill>
            <a:blip r:embed="rId4"/>
            <a:stretch>
              <a:fillRect l="-62" r="-62"/>
            </a:stretch>
          </a:blipFill>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11232727" y="530763"/>
            <a:ext cx="678180" cy="179536"/>
          </a:xfrm>
          <a:prstGeom prst="rect">
            <a:avLst/>
          </a:prstGeom>
        </p:spPr>
        <p:txBody>
          <a:bodyPr lIns="0" tIns="0" rIns="0" bIns="0" rtlCol="0" anchor="t">
            <a:spAutoFit/>
          </a:bodyPr>
          <a:lstStyle/>
          <a:p>
            <a:pPr marL="0" marR="0" lvl="0" indent="0" algn="l" defTabSz="914264" rtl="0" eaLnBrk="1" fontAlgn="auto" latinLnBrk="0" hangingPunct="1">
              <a:lnSpc>
                <a:spcPts val="720"/>
              </a:lnSpc>
              <a:spcBef>
                <a:spcPts val="0"/>
              </a:spcBef>
              <a:spcAft>
                <a:spcPts val="0"/>
              </a:spcAft>
              <a:buClrTx/>
              <a:buSzTx/>
              <a:buFontTx/>
              <a:buNone/>
              <a:tabLst/>
              <a:defRPr/>
            </a:pPr>
            <a:r>
              <a:rPr kumimoji="0" lang="en-US" sz="600" b="1" i="0" u="none" strike="noStrike" kern="1200" cap="none" spc="-7" normalizeH="0" baseline="0" noProof="0">
                <a:ln>
                  <a:noFill/>
                </a:ln>
                <a:solidFill>
                  <a:srgbClr val="0055A5"/>
                </a:solidFill>
                <a:effectLst/>
                <a:uLnTx/>
                <a:uFillTx/>
                <a:latin typeface="Arimo Bold"/>
                <a:ea typeface="Arimo Bold"/>
                <a:cs typeface="Arimo Bold"/>
                <a:sym typeface="Arimo Bold"/>
              </a:rPr>
              <a:t>Funded by the European Union</a:t>
            </a:r>
          </a:p>
        </p:txBody>
      </p:sp>
      <p:sp>
        <p:nvSpPr>
          <p:cNvPr id="9" name="TextBox 9"/>
          <p:cNvSpPr txBox="1"/>
          <p:nvPr/>
        </p:nvSpPr>
        <p:spPr>
          <a:xfrm>
            <a:off x="2180415" y="158951"/>
            <a:ext cx="7839827" cy="487313"/>
          </a:xfrm>
          <a:prstGeom prst="rect">
            <a:avLst/>
          </a:prstGeom>
        </p:spPr>
        <p:txBody>
          <a:bodyPr lIns="0" tIns="0" rIns="0" bIns="0" rtlCol="0" anchor="t">
            <a:spAutoFit/>
          </a:bodyPr>
          <a:lstStyle/>
          <a:p>
            <a:pPr marL="0" marR="0" lvl="0" indent="0" algn="ctr" defTabSz="914264" rtl="0" eaLnBrk="1" fontAlgn="auto" latinLnBrk="0" hangingPunct="1">
              <a:lnSpc>
                <a:spcPts val="3780"/>
              </a:lnSpc>
              <a:spcBef>
                <a:spcPts val="0"/>
              </a:spcBef>
              <a:spcAft>
                <a:spcPts val="0"/>
              </a:spcAft>
              <a:buClrTx/>
              <a:buSzTx/>
              <a:buFontTx/>
              <a:buNone/>
              <a:tabLst/>
              <a:defRPr/>
            </a:pPr>
            <a:r>
              <a:rPr kumimoji="0" lang="en-US" sz="3500" b="1" i="0" u="none" strike="noStrike" kern="1200" cap="none" spc="-21" normalizeH="0" baseline="0" noProof="0" dirty="0">
                <a:ln>
                  <a:noFill/>
                </a:ln>
                <a:solidFill>
                  <a:srgbClr val="334186"/>
                </a:solidFill>
                <a:effectLst/>
                <a:uLnTx/>
                <a:uFillTx/>
                <a:latin typeface="TT Rounds Condensed Bold"/>
                <a:ea typeface="TT Rounds Condensed Bold"/>
                <a:cs typeface="TT Rounds Condensed Bold"/>
                <a:sym typeface="TT Rounds Condensed Bold"/>
              </a:rPr>
              <a:t>EuPRAXIA Scientific  Goals</a:t>
            </a:r>
          </a:p>
        </p:txBody>
      </p:sp>
      <p:sp>
        <p:nvSpPr>
          <p:cNvPr id="11" name="TextBox 11"/>
          <p:cNvSpPr txBox="1"/>
          <p:nvPr/>
        </p:nvSpPr>
        <p:spPr>
          <a:xfrm>
            <a:off x="8348589" y="6503847"/>
            <a:ext cx="3157611" cy="272510"/>
          </a:xfrm>
          <a:prstGeom prst="rect">
            <a:avLst/>
          </a:prstGeom>
        </p:spPr>
        <p:txBody>
          <a:bodyPr lIns="0" tIns="0" rIns="0" bIns="0" rtlCol="0" anchor="t">
            <a:spAutoFit/>
          </a:bodyPr>
          <a:lstStyle/>
          <a:p>
            <a:pPr marL="0" marR="0" lvl="0" indent="0" algn="ctr" defTabSz="914264"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7" normalizeH="0" baseline="0" noProof="0">
                <a:ln>
                  <a:noFill/>
                </a:ln>
                <a:solidFill>
                  <a:srgbClr val="2C3982"/>
                </a:solidFill>
                <a:effectLst/>
                <a:uLnTx/>
                <a:uFillTx/>
                <a:latin typeface="TT Rounds Condensed"/>
                <a:ea typeface="TT Rounds Condensed"/>
                <a:cs typeface="TT Rounds Condensed"/>
                <a:sym typeface="TT Rounds Condensed"/>
              </a:rPr>
              <a:t>www.eupraxia-facility.org</a:t>
            </a:r>
          </a:p>
        </p:txBody>
      </p:sp>
      <p:sp>
        <p:nvSpPr>
          <p:cNvPr id="13" name="TextBox 13"/>
          <p:cNvSpPr txBox="1"/>
          <p:nvPr/>
        </p:nvSpPr>
        <p:spPr>
          <a:xfrm>
            <a:off x="3028140" y="1900282"/>
            <a:ext cx="8935403" cy="538609"/>
          </a:xfrm>
          <a:prstGeom prst="rect">
            <a:avLst/>
          </a:prstGeom>
        </p:spPr>
        <p:txBody>
          <a:bodyPr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2:</a:t>
            </a:r>
            <a:r>
              <a:rPr kumimoji="0" lang="en-US" sz="1200" b="0" i="1" u="none" strike="noStrike" kern="1200" cap="none" spc="11" normalizeH="0" baseline="0" noProof="0">
                <a:ln>
                  <a:noFill/>
                </a:ln>
                <a:solidFill>
                  <a:srgbClr val="000000"/>
                </a:solidFill>
                <a:effectLst/>
                <a:uLnTx/>
                <a:uFillTx/>
                <a:latin typeface="TT Rounds Condensed Italics"/>
                <a:ea typeface="TT Rounds Condensed Italics"/>
                <a:cs typeface="TT Rounds Condensed Italics"/>
                <a:sym typeface="TT Rounds Condensed Italics"/>
              </a:rPr>
              <a:t> EuPRAXIA will deliver betatron X rays with about 10^10 photons per pulse, up to 100 Hz repetition rate and an energy of 5-18 keV to users from the medical area. The much reduced longitudinal length of the X ray emission area (point-like emission) leads to an important improvement in image resolution compared to other techniques.</a:t>
            </a:r>
          </a:p>
        </p:txBody>
      </p:sp>
      <p:sp>
        <p:nvSpPr>
          <p:cNvPr id="14" name="TextBox 14"/>
          <p:cNvSpPr txBox="1"/>
          <p:nvPr/>
        </p:nvSpPr>
        <p:spPr>
          <a:xfrm>
            <a:off x="2976860" y="1074782"/>
            <a:ext cx="8918806" cy="538609"/>
          </a:xfrm>
          <a:prstGeom prst="rect">
            <a:avLst/>
          </a:prstGeom>
        </p:spPr>
        <p:txBody>
          <a:bodyPr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dirty="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1</a:t>
            </a:r>
            <a:r>
              <a:rPr kumimoji="0" lang="en-US" sz="1200" b="0" i="1" u="none" strike="noStrike" kern="1200" cap="none" spc="11" normalizeH="0" baseline="0" noProof="0" dirty="0">
                <a:ln>
                  <a:noFill/>
                </a:ln>
                <a:solidFill>
                  <a:srgbClr val="000000"/>
                </a:solidFill>
                <a:effectLst/>
                <a:uLnTx/>
                <a:uFillTx/>
                <a:latin typeface="TT Rounds Condensed Italics"/>
                <a:ea typeface="TT Rounds Condensed Italics"/>
                <a:cs typeface="TT Rounds Condensed Italics"/>
                <a:sym typeface="TT Rounds Condensed Italics"/>
              </a:rPr>
              <a:t>: EuPRAXIA will deliver free-electron laser (FEL) X rays with 10^9-10^13 photons per pulse to user areas, covering wavelengths of 0.2 nm to 36 nm. The EuPRAXIA FEL pulses are naturally short (down to 0.4 fs) and will therefore provide users with tools for investigating processes and structures in ultra-fast photon science at a reduced facility foot print.</a:t>
            </a:r>
          </a:p>
        </p:txBody>
      </p:sp>
      <p:sp>
        <p:nvSpPr>
          <p:cNvPr id="15" name="TextBox 15"/>
          <p:cNvSpPr txBox="1"/>
          <p:nvPr/>
        </p:nvSpPr>
        <p:spPr>
          <a:xfrm>
            <a:off x="2976860" y="2589368"/>
            <a:ext cx="5851830" cy="897682"/>
          </a:xfrm>
          <a:prstGeom prst="rect">
            <a:avLst/>
          </a:prstGeom>
        </p:spPr>
        <p:txBody>
          <a:bodyPr wrap="square"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dirty="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3</a:t>
            </a:r>
            <a:r>
              <a:rPr kumimoji="0" lang="en-US" sz="1200" b="0" i="1" u="none" strike="noStrike" kern="1200" cap="none" spc="11" normalizeH="0" baseline="0" noProof="0" dirty="0">
                <a:ln>
                  <a:noFill/>
                </a:ln>
                <a:solidFill>
                  <a:srgbClr val="000000"/>
                </a:solidFill>
                <a:effectLst/>
                <a:uLnTx/>
                <a:uFillTx/>
                <a:latin typeface="TT Rounds Condensed Italics"/>
                <a:ea typeface="TT Rounds Condensed Italics"/>
                <a:cs typeface="TT Rounds Condensed Italics"/>
                <a:sym typeface="TT Rounds Condensed Italics"/>
              </a:rPr>
              <a:t>: EuPRAXIA will deliver positron beams at energies from 0.5 MeV to 10 MeV and a repetition rate of 100 Hz for material science studies. Per pulse about 10^6 positrons will be produced in a time duration of 20-90 picoseconds on the sample, allowing time-resolved studies. EuPRAXIA will here advance the capabilities of existing positron sources in flux and time resolution.</a:t>
            </a:r>
          </a:p>
        </p:txBody>
      </p:sp>
      <p:sp>
        <p:nvSpPr>
          <p:cNvPr id="16" name="TextBox 16"/>
          <p:cNvSpPr txBox="1"/>
          <p:nvPr/>
        </p:nvSpPr>
        <p:spPr>
          <a:xfrm>
            <a:off x="2976861" y="3550665"/>
            <a:ext cx="5851830" cy="718145"/>
          </a:xfrm>
          <a:prstGeom prst="rect">
            <a:avLst/>
          </a:prstGeom>
        </p:spPr>
        <p:txBody>
          <a:bodyPr wrap="square"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dirty="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4</a:t>
            </a:r>
            <a:r>
              <a:rPr kumimoji="0" lang="en-US" sz="1200" b="0" i="1" u="none" strike="noStrike" kern="1200" cap="none" spc="11" normalizeH="0" baseline="0" noProof="0" dirty="0">
                <a:ln>
                  <a:noFill/>
                </a:ln>
                <a:solidFill>
                  <a:srgbClr val="000000"/>
                </a:solidFill>
                <a:effectLst/>
                <a:uLnTx/>
                <a:uFillTx/>
                <a:latin typeface="TT Rounds Condensed Italics"/>
                <a:ea typeface="TT Rounds Condensed Italics"/>
                <a:cs typeface="TT Rounds Condensed Italics"/>
                <a:sym typeface="TT Rounds Condensed Italics"/>
              </a:rPr>
              <a:t>: EuPRAXIA will deliver electron and positron beams at energies from a few 100 MeV up to 5 GeV for high energy physics related R&amp;D (detectors, linear collider topics). R&amp;D goals include the demonstration of a linear collider stage, a "table top" HEP test beam and studies on positron transport and acceleration towards a linear collider.</a:t>
            </a:r>
          </a:p>
        </p:txBody>
      </p:sp>
      <p:sp>
        <p:nvSpPr>
          <p:cNvPr id="17" name="TextBox 17"/>
          <p:cNvSpPr txBox="1"/>
          <p:nvPr/>
        </p:nvSpPr>
        <p:spPr>
          <a:xfrm>
            <a:off x="2976861" y="4451706"/>
            <a:ext cx="5851830" cy="538609"/>
          </a:xfrm>
          <a:prstGeom prst="rect">
            <a:avLst/>
          </a:prstGeom>
        </p:spPr>
        <p:txBody>
          <a:bodyPr wrap="square"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dirty="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5: </a:t>
            </a:r>
            <a:r>
              <a:rPr kumimoji="0" lang="en-US" sz="1200" b="0" i="1" u="none" strike="noStrike" kern="1200" cap="none" spc="11" normalizeH="0" baseline="0" noProof="0" dirty="0">
                <a:ln>
                  <a:noFill/>
                </a:ln>
                <a:solidFill>
                  <a:srgbClr val="000000"/>
                </a:solidFill>
                <a:effectLst/>
                <a:uLnTx/>
                <a:uFillTx/>
                <a:latin typeface="TT Rounds Condensed Italics"/>
                <a:ea typeface="TT Rounds Condensed Italics"/>
                <a:cs typeface="TT Rounds Condensed Italics"/>
                <a:sym typeface="TT Rounds Condensed Italics"/>
              </a:rPr>
              <a:t>EuPRAXIA will deliver photons from an inverse Compton scattering (ICS) source. The photons of up to 600 MeV and with narrow-band spectrum will enable precision nuclear physics and highly penetrative radiography for users.</a:t>
            </a:r>
          </a:p>
        </p:txBody>
      </p:sp>
      <p:sp>
        <p:nvSpPr>
          <p:cNvPr id="18" name="TextBox 18"/>
          <p:cNvSpPr txBox="1"/>
          <p:nvPr/>
        </p:nvSpPr>
        <p:spPr>
          <a:xfrm>
            <a:off x="2922168" y="5034781"/>
            <a:ext cx="9041375" cy="538609"/>
          </a:xfrm>
          <a:prstGeom prst="rect">
            <a:avLst/>
          </a:prstGeom>
        </p:spPr>
        <p:txBody>
          <a:bodyPr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6</a:t>
            </a:r>
            <a:r>
              <a:rPr kumimoji="0" lang="en-US" sz="1200" b="0" i="1" u="none" strike="noStrike" kern="1200" cap="none" spc="11" normalizeH="0" baseline="0" noProof="0">
                <a:ln>
                  <a:noFill/>
                </a:ln>
                <a:solidFill>
                  <a:srgbClr val="000000"/>
                </a:solidFill>
                <a:effectLst/>
                <a:uLnTx/>
                <a:uFillTx/>
                <a:latin typeface="TT Rounds Condensed Italics"/>
                <a:ea typeface="TT Rounds Condensed Italics"/>
                <a:cs typeface="TT Rounds Condensed Italics"/>
                <a:sym typeface="TT Rounds Condensed Italics"/>
              </a:rPr>
              <a:t>: EuPRAXIA will provide access to a multi-stage, high-repetition rate plasma accelerator in the GeV range to users from accelerator science. This R&amp;D platform will allow the testing of novel ideas and concepts, full optimisation of a plasma collider stage, certain fixed target experiments (also in combination with lasers) and performance studies of conventional versus novel accelerator technology.</a:t>
            </a:r>
          </a:p>
        </p:txBody>
      </p:sp>
      <p:sp>
        <p:nvSpPr>
          <p:cNvPr id="19" name="TextBox 19"/>
          <p:cNvSpPr txBox="1"/>
          <p:nvPr/>
        </p:nvSpPr>
        <p:spPr>
          <a:xfrm>
            <a:off x="2976860" y="5796781"/>
            <a:ext cx="9163861" cy="538609"/>
          </a:xfrm>
          <a:prstGeom prst="rect">
            <a:avLst/>
          </a:prstGeom>
        </p:spPr>
        <p:txBody>
          <a:bodyPr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7</a:t>
            </a:r>
            <a:r>
              <a:rPr kumimoji="0" lang="en-US" sz="1200" b="0" i="1" u="none" strike="noStrike" kern="1200" cap="none" spc="11" normalizeH="0" baseline="0" noProof="0">
                <a:ln>
                  <a:noFill/>
                </a:ln>
                <a:solidFill>
                  <a:srgbClr val="000000"/>
                </a:solidFill>
                <a:effectLst/>
                <a:uLnTx/>
                <a:uFillTx/>
                <a:latin typeface="TT Rounds Condensed Italics"/>
                <a:ea typeface="TT Rounds Condensed Italics"/>
                <a:cs typeface="TT Rounds Condensed Italics"/>
                <a:sym typeface="TT Rounds Condensed Italics"/>
              </a:rPr>
              <a:t>: EuPRAXIA will provide access to cutting edge laser technology with short pulse length in combination with high energy photon pulses and short electron/positron bunches. Novel schemes of pump probe configurations and ultra-precise timing will be researched, feeding back into laser science.</a:t>
            </a:r>
          </a:p>
        </p:txBody>
      </p:sp>
      <p:sp>
        <p:nvSpPr>
          <p:cNvPr id="20" name="TextBox 20"/>
          <p:cNvSpPr txBox="1"/>
          <p:nvPr/>
        </p:nvSpPr>
        <p:spPr>
          <a:xfrm>
            <a:off x="44573" y="1202690"/>
            <a:ext cx="1682453"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dirty="0">
                <a:ln>
                  <a:noFill/>
                </a:ln>
                <a:solidFill>
                  <a:srgbClr val="2C3981"/>
                </a:solidFill>
                <a:effectLst/>
                <a:highlight>
                  <a:srgbClr val="00FF00"/>
                </a:highlight>
                <a:uLnTx/>
                <a:uFillTx/>
                <a:latin typeface="TT Rounds Condensed Bold"/>
                <a:ea typeface="TT Rounds Condensed Bold"/>
                <a:cs typeface="TT Rounds Condensed Bold"/>
                <a:sym typeface="TT Rounds Condensed Bold"/>
              </a:rPr>
              <a:t>Free Electron Laser</a:t>
            </a:r>
          </a:p>
        </p:txBody>
      </p:sp>
      <p:sp>
        <p:nvSpPr>
          <p:cNvPr id="21" name="TextBox 21"/>
          <p:cNvSpPr txBox="1"/>
          <p:nvPr/>
        </p:nvSpPr>
        <p:spPr>
          <a:xfrm>
            <a:off x="-1702" y="2123167"/>
            <a:ext cx="2182118"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dirty="0">
                <a:ln>
                  <a:noFill/>
                </a:ln>
                <a:solidFill>
                  <a:srgbClr val="2C3981"/>
                </a:solidFill>
                <a:effectLst/>
                <a:highlight>
                  <a:srgbClr val="00FF00"/>
                </a:highlight>
                <a:uLnTx/>
                <a:uFillTx/>
                <a:latin typeface="TT Rounds Condensed Bold"/>
                <a:ea typeface="TT Rounds Condensed Bold"/>
                <a:cs typeface="TT Rounds Condensed Bold"/>
                <a:sym typeface="TT Rounds Condensed Bold"/>
              </a:rPr>
              <a:t>Betatron Radiation Source</a:t>
            </a:r>
          </a:p>
        </p:txBody>
      </p:sp>
      <p:sp>
        <p:nvSpPr>
          <p:cNvPr id="22" name="TextBox 22"/>
          <p:cNvSpPr txBox="1"/>
          <p:nvPr/>
        </p:nvSpPr>
        <p:spPr>
          <a:xfrm>
            <a:off x="44573" y="2751293"/>
            <a:ext cx="1405335"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a:ln>
                  <a:noFill/>
                </a:ln>
                <a:solidFill>
                  <a:srgbClr val="2C3981"/>
                </a:solidFill>
                <a:effectLst/>
                <a:uLnTx/>
                <a:uFillTx/>
                <a:latin typeface="TT Rounds Condensed Bold"/>
                <a:ea typeface="TT Rounds Condensed Bold"/>
                <a:cs typeface="TT Rounds Condensed Bold"/>
                <a:sym typeface="TT Rounds Condensed Bold"/>
              </a:rPr>
              <a:t>Positron Beams</a:t>
            </a:r>
          </a:p>
        </p:txBody>
      </p:sp>
      <p:sp>
        <p:nvSpPr>
          <p:cNvPr id="23" name="TextBox 23"/>
          <p:cNvSpPr txBox="1"/>
          <p:nvPr/>
        </p:nvSpPr>
        <p:spPr>
          <a:xfrm>
            <a:off x="94939" y="3712589"/>
            <a:ext cx="1736746" cy="199029"/>
          </a:xfrm>
          <a:prstGeom prst="rect">
            <a:avLst/>
          </a:prstGeom>
        </p:spPr>
        <p:txBody>
          <a:bodyPr wrap="square"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dirty="0">
                <a:ln>
                  <a:noFill/>
                </a:ln>
                <a:solidFill>
                  <a:srgbClr val="2C3981"/>
                </a:solidFill>
                <a:effectLst/>
                <a:uLnTx/>
                <a:uFillTx/>
                <a:latin typeface="TT Rounds Condensed Bold"/>
                <a:ea typeface="TT Rounds Condensed Bold"/>
                <a:cs typeface="TT Rounds Condensed Bold"/>
                <a:sym typeface="TT Rounds Condensed Bold"/>
              </a:rPr>
              <a:t>e+ / e- beams</a:t>
            </a:r>
          </a:p>
        </p:txBody>
      </p:sp>
      <p:sp>
        <p:nvSpPr>
          <p:cNvPr id="24" name="TextBox 24"/>
          <p:cNvSpPr txBox="1"/>
          <p:nvPr/>
        </p:nvSpPr>
        <p:spPr>
          <a:xfrm>
            <a:off x="92248" y="4524730"/>
            <a:ext cx="1587103"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a:ln>
                  <a:noFill/>
                </a:ln>
                <a:solidFill>
                  <a:srgbClr val="2C3981"/>
                </a:solidFill>
                <a:effectLst/>
                <a:uLnTx/>
                <a:uFillTx/>
                <a:latin typeface="TT Rounds Condensed Bold"/>
                <a:ea typeface="TT Rounds Condensed Bold"/>
                <a:cs typeface="TT Rounds Condensed Bold"/>
                <a:sym typeface="TT Rounds Condensed Bold"/>
              </a:rPr>
              <a:t>ICS Photon Beams</a:t>
            </a:r>
          </a:p>
        </p:txBody>
      </p:sp>
      <p:sp>
        <p:nvSpPr>
          <p:cNvPr id="25" name="TextBox 25"/>
          <p:cNvSpPr txBox="1"/>
          <p:nvPr/>
        </p:nvSpPr>
        <p:spPr>
          <a:xfrm>
            <a:off x="63805" y="5196706"/>
            <a:ext cx="1767880"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dirty="0">
                <a:ln>
                  <a:noFill/>
                </a:ln>
                <a:solidFill>
                  <a:srgbClr val="2C3981"/>
                </a:solidFill>
                <a:effectLst/>
                <a:highlight>
                  <a:srgbClr val="00FF00"/>
                </a:highlight>
                <a:uLnTx/>
                <a:uFillTx/>
                <a:latin typeface="TT Rounds Condensed Bold"/>
                <a:ea typeface="TT Rounds Condensed Bold"/>
                <a:cs typeface="TT Rounds Condensed Bold"/>
                <a:sym typeface="TT Rounds Condensed Bold"/>
              </a:rPr>
              <a:t>High Rep. Rate Laser</a:t>
            </a:r>
          </a:p>
        </p:txBody>
      </p:sp>
      <p:sp>
        <p:nvSpPr>
          <p:cNvPr id="26" name="TextBox 26"/>
          <p:cNvSpPr txBox="1"/>
          <p:nvPr/>
        </p:nvSpPr>
        <p:spPr>
          <a:xfrm>
            <a:off x="94939" y="5958706"/>
            <a:ext cx="1525389"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dirty="0">
                <a:ln>
                  <a:noFill/>
                </a:ln>
                <a:solidFill>
                  <a:srgbClr val="2C3981"/>
                </a:solidFill>
                <a:effectLst/>
                <a:highlight>
                  <a:srgbClr val="00FF00"/>
                </a:highlight>
                <a:uLnTx/>
                <a:uFillTx/>
                <a:latin typeface="TT Rounds Condensed Bold"/>
                <a:ea typeface="TT Rounds Condensed Bold"/>
                <a:cs typeface="TT Rounds Condensed Bold"/>
                <a:sym typeface="TT Rounds Condensed Bold"/>
              </a:rPr>
              <a:t>Laser Technology</a:t>
            </a:r>
          </a:p>
        </p:txBody>
      </p:sp>
      <p:grpSp>
        <p:nvGrpSpPr>
          <p:cNvPr id="27" name="Group 27"/>
          <p:cNvGrpSpPr/>
          <p:nvPr/>
        </p:nvGrpSpPr>
        <p:grpSpPr>
          <a:xfrm>
            <a:off x="2192573" y="1253490"/>
            <a:ext cx="531495" cy="107950"/>
            <a:chOff x="0" y="0"/>
            <a:chExt cx="1062990" cy="215900"/>
          </a:xfrm>
          <a:solidFill>
            <a:srgbClr val="FFFF00"/>
          </a:solidFill>
        </p:grpSpPr>
        <p:sp>
          <p:nvSpPr>
            <p:cNvPr id="28" name="Freeform 28"/>
            <p:cNvSpPr/>
            <p:nvPr/>
          </p:nvSpPr>
          <p:spPr>
            <a:xfrm>
              <a:off x="49530" y="50800"/>
              <a:ext cx="963930" cy="140970"/>
            </a:xfrm>
            <a:custGeom>
              <a:avLst/>
              <a:gdLst/>
              <a:ahLst/>
              <a:cxnLst/>
              <a:rect l="l" t="t" r="r" b="b"/>
              <a:pathLst>
                <a:path w="963930" h="140970">
                  <a:moveTo>
                    <a:pt x="52070" y="0"/>
                  </a:moveTo>
                  <a:cubicBezTo>
                    <a:pt x="933450" y="8890"/>
                    <a:pt x="943610" y="15240"/>
                    <a:pt x="953770" y="26670"/>
                  </a:cubicBezTo>
                  <a:cubicBezTo>
                    <a:pt x="961390" y="36830"/>
                    <a:pt x="963930" y="49530"/>
                    <a:pt x="962660" y="62230"/>
                  </a:cubicBezTo>
                  <a:cubicBezTo>
                    <a:pt x="961390" y="76200"/>
                    <a:pt x="947420" y="97790"/>
                    <a:pt x="935990" y="106680"/>
                  </a:cubicBezTo>
                  <a:cubicBezTo>
                    <a:pt x="925830" y="114300"/>
                    <a:pt x="911860" y="115570"/>
                    <a:pt x="900430" y="114300"/>
                  </a:cubicBezTo>
                  <a:cubicBezTo>
                    <a:pt x="889000" y="113030"/>
                    <a:pt x="876300" y="107950"/>
                    <a:pt x="868680" y="99060"/>
                  </a:cubicBezTo>
                  <a:cubicBezTo>
                    <a:pt x="858520" y="88900"/>
                    <a:pt x="848360" y="64770"/>
                    <a:pt x="850900" y="49530"/>
                  </a:cubicBezTo>
                  <a:cubicBezTo>
                    <a:pt x="853440" y="34290"/>
                    <a:pt x="869950" y="15240"/>
                    <a:pt x="882650" y="7620"/>
                  </a:cubicBezTo>
                  <a:cubicBezTo>
                    <a:pt x="894080" y="1270"/>
                    <a:pt x="908050" y="1270"/>
                    <a:pt x="918210" y="3810"/>
                  </a:cubicBezTo>
                  <a:cubicBezTo>
                    <a:pt x="929640" y="6350"/>
                    <a:pt x="942340" y="13970"/>
                    <a:pt x="949960" y="22860"/>
                  </a:cubicBezTo>
                  <a:cubicBezTo>
                    <a:pt x="956310" y="30480"/>
                    <a:pt x="962660" y="44450"/>
                    <a:pt x="962660" y="55880"/>
                  </a:cubicBezTo>
                  <a:cubicBezTo>
                    <a:pt x="963930" y="67310"/>
                    <a:pt x="961390" y="81280"/>
                    <a:pt x="953770" y="90170"/>
                  </a:cubicBezTo>
                  <a:cubicBezTo>
                    <a:pt x="943610" y="101600"/>
                    <a:pt x="933450" y="107950"/>
                    <a:pt x="906780" y="114300"/>
                  </a:cubicBezTo>
                  <a:cubicBezTo>
                    <a:pt x="798830" y="140970"/>
                    <a:pt x="129540" y="129540"/>
                    <a:pt x="40640" y="101600"/>
                  </a:cubicBezTo>
                  <a:cubicBezTo>
                    <a:pt x="21590" y="95250"/>
                    <a:pt x="16510" y="90170"/>
                    <a:pt x="10160" y="80010"/>
                  </a:cubicBezTo>
                  <a:cubicBezTo>
                    <a:pt x="3810" y="71120"/>
                    <a:pt x="0" y="57150"/>
                    <a:pt x="1270" y="45720"/>
                  </a:cubicBezTo>
                  <a:cubicBezTo>
                    <a:pt x="2540" y="34290"/>
                    <a:pt x="10160" y="20320"/>
                    <a:pt x="19050" y="13970"/>
                  </a:cubicBezTo>
                  <a:cubicBezTo>
                    <a:pt x="26670" y="6350"/>
                    <a:pt x="52070" y="0"/>
                    <a:pt x="52070" y="0"/>
                  </a:cubicBezTo>
                </a:path>
              </a:pathLst>
            </a:custGeom>
            <a:grpFill/>
            <a:ln cap="sq">
              <a:noFill/>
              <a:prstDash val="solid"/>
              <a:miter/>
            </a:ln>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9" name="Group 29"/>
          <p:cNvGrpSpPr/>
          <p:nvPr/>
        </p:nvGrpSpPr>
        <p:grpSpPr>
          <a:xfrm>
            <a:off x="2521355" y="1158602"/>
            <a:ext cx="252095" cy="365760"/>
            <a:chOff x="0" y="0"/>
            <a:chExt cx="504190" cy="731520"/>
          </a:xfrm>
          <a:solidFill>
            <a:srgbClr val="FFFF00"/>
          </a:solidFill>
        </p:grpSpPr>
        <p:sp>
          <p:nvSpPr>
            <p:cNvPr id="30" name="Freeform 30"/>
            <p:cNvSpPr/>
            <p:nvPr/>
          </p:nvSpPr>
          <p:spPr>
            <a:xfrm>
              <a:off x="43180" y="50800"/>
              <a:ext cx="414020" cy="631190"/>
            </a:xfrm>
            <a:custGeom>
              <a:avLst/>
              <a:gdLst/>
              <a:ahLst/>
              <a:cxnLst/>
              <a:rect l="l" t="t" r="r" b="b"/>
              <a:pathLst>
                <a:path w="414020" h="631190">
                  <a:moveTo>
                    <a:pt x="59690" y="0"/>
                  </a:moveTo>
                  <a:cubicBezTo>
                    <a:pt x="219710" y="53340"/>
                    <a:pt x="342900" y="111760"/>
                    <a:pt x="381000" y="156210"/>
                  </a:cubicBezTo>
                  <a:cubicBezTo>
                    <a:pt x="401320" y="180340"/>
                    <a:pt x="414020" y="196850"/>
                    <a:pt x="410210" y="229870"/>
                  </a:cubicBezTo>
                  <a:cubicBezTo>
                    <a:pt x="401320" y="309880"/>
                    <a:pt x="201930" y="570230"/>
                    <a:pt x="152400" y="613410"/>
                  </a:cubicBezTo>
                  <a:cubicBezTo>
                    <a:pt x="138430" y="624840"/>
                    <a:pt x="130810" y="627380"/>
                    <a:pt x="119380" y="628650"/>
                  </a:cubicBezTo>
                  <a:cubicBezTo>
                    <a:pt x="107950" y="629920"/>
                    <a:pt x="93980" y="627380"/>
                    <a:pt x="83820" y="621030"/>
                  </a:cubicBezTo>
                  <a:cubicBezTo>
                    <a:pt x="73660" y="615950"/>
                    <a:pt x="63500" y="605790"/>
                    <a:pt x="59690" y="594360"/>
                  </a:cubicBezTo>
                  <a:cubicBezTo>
                    <a:pt x="54610" y="580390"/>
                    <a:pt x="55880" y="553720"/>
                    <a:pt x="64770" y="541020"/>
                  </a:cubicBezTo>
                  <a:cubicBezTo>
                    <a:pt x="72390" y="527050"/>
                    <a:pt x="95250" y="515620"/>
                    <a:pt x="111760" y="514350"/>
                  </a:cubicBezTo>
                  <a:cubicBezTo>
                    <a:pt x="127000" y="514350"/>
                    <a:pt x="149860" y="525780"/>
                    <a:pt x="158750" y="539750"/>
                  </a:cubicBezTo>
                  <a:cubicBezTo>
                    <a:pt x="167640" y="552450"/>
                    <a:pt x="170180" y="577850"/>
                    <a:pt x="166370" y="591820"/>
                  </a:cubicBezTo>
                  <a:cubicBezTo>
                    <a:pt x="162560" y="604520"/>
                    <a:pt x="152400" y="614680"/>
                    <a:pt x="142240" y="621030"/>
                  </a:cubicBezTo>
                  <a:cubicBezTo>
                    <a:pt x="133350" y="627380"/>
                    <a:pt x="119380" y="631190"/>
                    <a:pt x="106680" y="628650"/>
                  </a:cubicBezTo>
                  <a:cubicBezTo>
                    <a:pt x="92710" y="626110"/>
                    <a:pt x="69850" y="613410"/>
                    <a:pt x="62230" y="599440"/>
                  </a:cubicBezTo>
                  <a:cubicBezTo>
                    <a:pt x="54610" y="585470"/>
                    <a:pt x="53340" y="570230"/>
                    <a:pt x="60960" y="546100"/>
                  </a:cubicBezTo>
                  <a:cubicBezTo>
                    <a:pt x="81280" y="482600"/>
                    <a:pt x="309880" y="303530"/>
                    <a:pt x="293370" y="228600"/>
                  </a:cubicBezTo>
                  <a:cubicBezTo>
                    <a:pt x="280670" y="168910"/>
                    <a:pt x="129540" y="130810"/>
                    <a:pt x="77470" y="107950"/>
                  </a:cubicBezTo>
                  <a:cubicBezTo>
                    <a:pt x="50800" y="95250"/>
                    <a:pt x="26670" y="100330"/>
                    <a:pt x="15240" y="86360"/>
                  </a:cubicBezTo>
                  <a:cubicBezTo>
                    <a:pt x="3810" y="72390"/>
                    <a:pt x="0" y="41910"/>
                    <a:pt x="7620" y="27940"/>
                  </a:cubicBezTo>
                  <a:cubicBezTo>
                    <a:pt x="15240" y="12700"/>
                    <a:pt x="59690" y="0"/>
                    <a:pt x="59690" y="0"/>
                  </a:cubicBezTo>
                </a:path>
              </a:pathLst>
            </a:custGeom>
            <a:grpFill/>
            <a:ln cap="sq">
              <a:noFill/>
              <a:prstDash val="solid"/>
              <a:miter/>
            </a:ln>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oup 31"/>
          <p:cNvGrpSpPr/>
          <p:nvPr/>
        </p:nvGrpSpPr>
        <p:grpSpPr>
          <a:xfrm>
            <a:off x="2192573" y="2173967"/>
            <a:ext cx="531495" cy="107950"/>
            <a:chOff x="0" y="0"/>
            <a:chExt cx="1062990" cy="215900"/>
          </a:xfrm>
          <a:solidFill>
            <a:srgbClr val="FFFF00"/>
          </a:solidFill>
        </p:grpSpPr>
        <p:sp>
          <p:nvSpPr>
            <p:cNvPr id="32" name="Freeform 32"/>
            <p:cNvSpPr/>
            <p:nvPr/>
          </p:nvSpPr>
          <p:spPr>
            <a:xfrm>
              <a:off x="49530" y="50800"/>
              <a:ext cx="963930" cy="140970"/>
            </a:xfrm>
            <a:custGeom>
              <a:avLst/>
              <a:gdLst/>
              <a:ahLst/>
              <a:cxnLst/>
              <a:rect l="l" t="t" r="r" b="b"/>
              <a:pathLst>
                <a:path w="963930" h="140970">
                  <a:moveTo>
                    <a:pt x="52070" y="0"/>
                  </a:moveTo>
                  <a:cubicBezTo>
                    <a:pt x="933450" y="8890"/>
                    <a:pt x="943610" y="15240"/>
                    <a:pt x="953770" y="26670"/>
                  </a:cubicBezTo>
                  <a:cubicBezTo>
                    <a:pt x="961390" y="36830"/>
                    <a:pt x="963930" y="49530"/>
                    <a:pt x="962660" y="62230"/>
                  </a:cubicBezTo>
                  <a:cubicBezTo>
                    <a:pt x="961390" y="76200"/>
                    <a:pt x="947420" y="97790"/>
                    <a:pt x="935990" y="106680"/>
                  </a:cubicBezTo>
                  <a:cubicBezTo>
                    <a:pt x="925830" y="114300"/>
                    <a:pt x="911860" y="115570"/>
                    <a:pt x="900430" y="114300"/>
                  </a:cubicBezTo>
                  <a:cubicBezTo>
                    <a:pt x="889000" y="113030"/>
                    <a:pt x="876300" y="107950"/>
                    <a:pt x="868680" y="99060"/>
                  </a:cubicBezTo>
                  <a:cubicBezTo>
                    <a:pt x="858520" y="88900"/>
                    <a:pt x="848360" y="64770"/>
                    <a:pt x="850900" y="49530"/>
                  </a:cubicBezTo>
                  <a:cubicBezTo>
                    <a:pt x="853440" y="34290"/>
                    <a:pt x="869950" y="15240"/>
                    <a:pt x="882650" y="7620"/>
                  </a:cubicBezTo>
                  <a:cubicBezTo>
                    <a:pt x="894080" y="1270"/>
                    <a:pt x="908050" y="1270"/>
                    <a:pt x="918210" y="3810"/>
                  </a:cubicBezTo>
                  <a:cubicBezTo>
                    <a:pt x="929640" y="6350"/>
                    <a:pt x="942340" y="13970"/>
                    <a:pt x="949960" y="22860"/>
                  </a:cubicBezTo>
                  <a:cubicBezTo>
                    <a:pt x="956310" y="30480"/>
                    <a:pt x="962660" y="44450"/>
                    <a:pt x="962660" y="55880"/>
                  </a:cubicBezTo>
                  <a:cubicBezTo>
                    <a:pt x="963930" y="67310"/>
                    <a:pt x="961390" y="81280"/>
                    <a:pt x="953770" y="90170"/>
                  </a:cubicBezTo>
                  <a:cubicBezTo>
                    <a:pt x="943610" y="101600"/>
                    <a:pt x="933450" y="107950"/>
                    <a:pt x="906780" y="114300"/>
                  </a:cubicBezTo>
                  <a:cubicBezTo>
                    <a:pt x="798830" y="140970"/>
                    <a:pt x="129540" y="129540"/>
                    <a:pt x="40640" y="101600"/>
                  </a:cubicBezTo>
                  <a:cubicBezTo>
                    <a:pt x="21590" y="95250"/>
                    <a:pt x="16510" y="90170"/>
                    <a:pt x="10160" y="80010"/>
                  </a:cubicBezTo>
                  <a:cubicBezTo>
                    <a:pt x="3810" y="71120"/>
                    <a:pt x="0" y="57150"/>
                    <a:pt x="1270" y="45720"/>
                  </a:cubicBezTo>
                  <a:cubicBezTo>
                    <a:pt x="2540" y="34290"/>
                    <a:pt x="10160" y="20320"/>
                    <a:pt x="19050" y="13970"/>
                  </a:cubicBezTo>
                  <a:cubicBezTo>
                    <a:pt x="26670" y="6350"/>
                    <a:pt x="52070" y="0"/>
                    <a:pt x="52070" y="0"/>
                  </a:cubicBezTo>
                </a:path>
              </a:pathLst>
            </a:custGeom>
            <a:grpFill/>
            <a:ln cap="sq">
              <a:noFill/>
              <a:prstDash val="solid"/>
              <a:miter/>
            </a:ln>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 name="Group 33"/>
          <p:cNvGrpSpPr/>
          <p:nvPr/>
        </p:nvGrpSpPr>
        <p:grpSpPr>
          <a:xfrm>
            <a:off x="2529439" y="2067922"/>
            <a:ext cx="252095" cy="365760"/>
            <a:chOff x="0" y="0"/>
            <a:chExt cx="504190" cy="731520"/>
          </a:xfrm>
          <a:solidFill>
            <a:srgbClr val="FFFF00"/>
          </a:solidFill>
        </p:grpSpPr>
        <p:sp>
          <p:nvSpPr>
            <p:cNvPr id="34" name="Freeform 34"/>
            <p:cNvSpPr/>
            <p:nvPr/>
          </p:nvSpPr>
          <p:spPr>
            <a:xfrm>
              <a:off x="43180" y="50800"/>
              <a:ext cx="414020" cy="631190"/>
            </a:xfrm>
            <a:custGeom>
              <a:avLst/>
              <a:gdLst/>
              <a:ahLst/>
              <a:cxnLst/>
              <a:rect l="l" t="t" r="r" b="b"/>
              <a:pathLst>
                <a:path w="414020" h="631190">
                  <a:moveTo>
                    <a:pt x="59690" y="0"/>
                  </a:moveTo>
                  <a:cubicBezTo>
                    <a:pt x="219710" y="53340"/>
                    <a:pt x="342900" y="111760"/>
                    <a:pt x="381000" y="156210"/>
                  </a:cubicBezTo>
                  <a:cubicBezTo>
                    <a:pt x="401320" y="180340"/>
                    <a:pt x="414020" y="196850"/>
                    <a:pt x="410210" y="229870"/>
                  </a:cubicBezTo>
                  <a:cubicBezTo>
                    <a:pt x="401320" y="309880"/>
                    <a:pt x="201930" y="570230"/>
                    <a:pt x="152400" y="613410"/>
                  </a:cubicBezTo>
                  <a:cubicBezTo>
                    <a:pt x="138430" y="624840"/>
                    <a:pt x="130810" y="627380"/>
                    <a:pt x="119380" y="628650"/>
                  </a:cubicBezTo>
                  <a:cubicBezTo>
                    <a:pt x="107950" y="629920"/>
                    <a:pt x="93980" y="627380"/>
                    <a:pt x="83820" y="621030"/>
                  </a:cubicBezTo>
                  <a:cubicBezTo>
                    <a:pt x="73660" y="615950"/>
                    <a:pt x="63500" y="605790"/>
                    <a:pt x="59690" y="594360"/>
                  </a:cubicBezTo>
                  <a:cubicBezTo>
                    <a:pt x="54610" y="580390"/>
                    <a:pt x="55880" y="553720"/>
                    <a:pt x="64770" y="541020"/>
                  </a:cubicBezTo>
                  <a:cubicBezTo>
                    <a:pt x="72390" y="527050"/>
                    <a:pt x="95250" y="515620"/>
                    <a:pt x="111760" y="514350"/>
                  </a:cubicBezTo>
                  <a:cubicBezTo>
                    <a:pt x="127000" y="514350"/>
                    <a:pt x="149860" y="525780"/>
                    <a:pt x="158750" y="539750"/>
                  </a:cubicBezTo>
                  <a:cubicBezTo>
                    <a:pt x="167640" y="552450"/>
                    <a:pt x="170180" y="577850"/>
                    <a:pt x="166370" y="591820"/>
                  </a:cubicBezTo>
                  <a:cubicBezTo>
                    <a:pt x="162560" y="604520"/>
                    <a:pt x="152400" y="614680"/>
                    <a:pt x="142240" y="621030"/>
                  </a:cubicBezTo>
                  <a:cubicBezTo>
                    <a:pt x="133350" y="627380"/>
                    <a:pt x="119380" y="631190"/>
                    <a:pt x="106680" y="628650"/>
                  </a:cubicBezTo>
                  <a:cubicBezTo>
                    <a:pt x="92710" y="626110"/>
                    <a:pt x="69850" y="613410"/>
                    <a:pt x="62230" y="599440"/>
                  </a:cubicBezTo>
                  <a:cubicBezTo>
                    <a:pt x="54610" y="585470"/>
                    <a:pt x="53340" y="570230"/>
                    <a:pt x="60960" y="546100"/>
                  </a:cubicBezTo>
                  <a:cubicBezTo>
                    <a:pt x="81280" y="482600"/>
                    <a:pt x="309880" y="303530"/>
                    <a:pt x="293370" y="228600"/>
                  </a:cubicBezTo>
                  <a:cubicBezTo>
                    <a:pt x="280670" y="168910"/>
                    <a:pt x="129540" y="130810"/>
                    <a:pt x="77470" y="107950"/>
                  </a:cubicBezTo>
                  <a:cubicBezTo>
                    <a:pt x="50800" y="95250"/>
                    <a:pt x="26670" y="100330"/>
                    <a:pt x="15240" y="86360"/>
                  </a:cubicBezTo>
                  <a:cubicBezTo>
                    <a:pt x="3810" y="72390"/>
                    <a:pt x="0" y="41910"/>
                    <a:pt x="7620" y="27940"/>
                  </a:cubicBezTo>
                  <a:cubicBezTo>
                    <a:pt x="15240" y="12700"/>
                    <a:pt x="59690" y="0"/>
                    <a:pt x="59690" y="0"/>
                  </a:cubicBezTo>
                </a:path>
              </a:pathLst>
            </a:custGeom>
            <a:grpFill/>
            <a:ln cap="sq">
              <a:noFill/>
              <a:prstDash val="solid"/>
              <a:miter/>
            </a:ln>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FBC17-ACAF-0C3A-B632-7FE799C879E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EC05F10-C9FB-CF63-0EA4-9C966BE7945A}"/>
              </a:ext>
            </a:extLst>
          </p:cNvPr>
          <p:cNvSpPr>
            <a:spLocks noGrp="1"/>
          </p:cNvSpPr>
          <p:nvPr>
            <p:ph type="title"/>
          </p:nvPr>
        </p:nvSpPr>
        <p:spPr/>
        <p:txBody>
          <a:bodyPr>
            <a:normAutofit/>
          </a:bodyPr>
          <a:lstStyle/>
          <a:p>
            <a:r>
              <a:rPr lang="en-IT" sz="3200" dirty="0">
                <a:latin typeface="+mn-lt"/>
              </a:rPr>
              <a:t>The pan-European EuPRAXIA Project</a:t>
            </a:r>
          </a:p>
        </p:txBody>
      </p:sp>
      <p:pic>
        <p:nvPicPr>
          <p:cNvPr id="6" name="Picture 5" descr="A diagram of a red and blue energy&#10;&#10;AI-generated content may be incorrect.">
            <a:extLst>
              <a:ext uri="{FF2B5EF4-FFF2-40B4-BE49-F238E27FC236}">
                <a16:creationId xmlns:a16="http://schemas.microsoft.com/office/drawing/2014/main" id="{386915ED-7062-558E-F5BA-1527F4B53039}"/>
              </a:ext>
            </a:extLst>
          </p:cNvPr>
          <p:cNvPicPr>
            <a:picLocks noChangeAspect="1"/>
          </p:cNvPicPr>
          <p:nvPr/>
        </p:nvPicPr>
        <p:blipFill>
          <a:blip r:embed="rId2"/>
          <a:stretch>
            <a:fillRect/>
          </a:stretch>
        </p:blipFill>
        <p:spPr>
          <a:xfrm>
            <a:off x="141790" y="2012645"/>
            <a:ext cx="6043129" cy="3322760"/>
          </a:xfrm>
          <a:prstGeom prst="rect">
            <a:avLst/>
          </a:prstGeom>
        </p:spPr>
      </p:pic>
      <p:pic>
        <p:nvPicPr>
          <p:cNvPr id="7" name="Picture 6" descr="A map of europe with different colored circles and white text&#10;&#10;AI-generated content may be incorrect.">
            <a:extLst>
              <a:ext uri="{FF2B5EF4-FFF2-40B4-BE49-F238E27FC236}">
                <a16:creationId xmlns:a16="http://schemas.microsoft.com/office/drawing/2014/main" id="{CA85639F-D5AF-1D61-93A0-EDDD1C0EEF72}"/>
              </a:ext>
            </a:extLst>
          </p:cNvPr>
          <p:cNvPicPr>
            <a:picLocks noChangeAspect="1"/>
          </p:cNvPicPr>
          <p:nvPr/>
        </p:nvPicPr>
        <p:blipFill>
          <a:blip r:embed="rId3"/>
          <a:stretch>
            <a:fillRect/>
          </a:stretch>
        </p:blipFill>
        <p:spPr>
          <a:xfrm>
            <a:off x="6358177" y="2012645"/>
            <a:ext cx="5641441" cy="3322760"/>
          </a:xfrm>
          <a:prstGeom prst="rect">
            <a:avLst/>
          </a:prstGeom>
        </p:spPr>
      </p:pic>
      <p:sp>
        <p:nvSpPr>
          <p:cNvPr id="4" name="TextBox 3">
            <a:extLst>
              <a:ext uri="{FF2B5EF4-FFF2-40B4-BE49-F238E27FC236}">
                <a16:creationId xmlns:a16="http://schemas.microsoft.com/office/drawing/2014/main" id="{53AF4979-CAA1-745F-57AC-FB5AC4AC0D9B}"/>
              </a:ext>
            </a:extLst>
          </p:cNvPr>
          <p:cNvSpPr txBox="1"/>
          <p:nvPr/>
        </p:nvSpPr>
        <p:spPr>
          <a:xfrm>
            <a:off x="78057" y="828075"/>
            <a:ext cx="11999618" cy="1077218"/>
          </a:xfrm>
          <a:prstGeom prst="rect">
            <a:avLst/>
          </a:prstGeom>
          <a:noFill/>
        </p:spPr>
        <p:txBody>
          <a:bodyPr wrap="square">
            <a:spAutoFit/>
          </a:bodyPr>
          <a:lstStyle/>
          <a:p>
            <a:pPr algn="just"/>
            <a:r>
              <a:rPr lang="en-IT" sz="1600" dirty="0"/>
              <a:t>To match the dimensions of the plasma bubble—typically 100–300 µm in length and 10–30 µm in width—both the driver and witness beams must be significantly shorter and narrower than the plasma wavelength, while maintaining high charge densities. This demands beams of exceptional quality: ultrashort duration, low emittance, narrow energy spread, and high peak current</a:t>
            </a:r>
            <a:r>
              <a:rPr lang="en-IT" sz="1600" b="1" dirty="0"/>
              <a:t>. Achieving and maintaining these beam parameters represents one of the key technological challenges at the heart of the EuPRAXIA project.</a:t>
            </a:r>
          </a:p>
        </p:txBody>
      </p:sp>
      <p:sp>
        <p:nvSpPr>
          <p:cNvPr id="8" name="TextBox 7">
            <a:extLst>
              <a:ext uri="{FF2B5EF4-FFF2-40B4-BE49-F238E27FC236}">
                <a16:creationId xmlns:a16="http://schemas.microsoft.com/office/drawing/2014/main" id="{E3FE53F3-F843-A1E8-3DE2-2AF62059BFF2}"/>
              </a:ext>
            </a:extLst>
          </p:cNvPr>
          <p:cNvSpPr txBox="1"/>
          <p:nvPr/>
        </p:nvSpPr>
        <p:spPr>
          <a:xfrm>
            <a:off x="130639" y="5403188"/>
            <a:ext cx="11908420" cy="1077218"/>
          </a:xfrm>
          <a:prstGeom prst="rect">
            <a:avLst/>
          </a:prstGeom>
          <a:noFill/>
        </p:spPr>
        <p:txBody>
          <a:bodyPr wrap="square">
            <a:spAutoFit/>
          </a:bodyPr>
          <a:lstStyle/>
          <a:p>
            <a:pPr algn="just"/>
            <a:r>
              <a:rPr lang="en-IT" sz="1600" b="1" dirty="0"/>
              <a:t>The first EuPRAXIA User Site </a:t>
            </a:r>
            <a:r>
              <a:rPr lang="en-IT" sz="1600" dirty="0"/>
              <a:t>is under development </a:t>
            </a:r>
            <a:r>
              <a:rPr lang="en-IT" sz="1600" b="1" dirty="0"/>
              <a:t>at INFN- LNF in Italy. </a:t>
            </a:r>
            <a:r>
              <a:rPr lang="en-IT" sz="1600" dirty="0"/>
              <a:t>This site will host EuPRAXIA@SPARC_LAB, a plasma–beam-driven (PWFA) free-electron laser (FEL) user facility. </a:t>
            </a:r>
            <a:r>
              <a:rPr lang="en-IT" sz="1600" b="1" dirty="0"/>
              <a:t>The second User Site </a:t>
            </a:r>
            <a:r>
              <a:rPr lang="en-IT" sz="1600" dirty="0"/>
              <a:t>has recently been awarded to </a:t>
            </a:r>
            <a:r>
              <a:rPr lang="en-IT" sz="1600" b="1" dirty="0"/>
              <a:t>the ELI Beamlines facility in Dolní Břežany, Czech Republic, </a:t>
            </a:r>
            <a:r>
              <a:rPr lang="en-IT" sz="1600" dirty="0"/>
              <a:t>which will focus on the laser-driven (LWFA) branch of the project. </a:t>
            </a:r>
            <a:r>
              <a:rPr lang="en-IT" sz="1600" b="1" dirty="0"/>
              <a:t>Additional Nodes </a:t>
            </a:r>
            <a:r>
              <a:rPr lang="en-IT" sz="1600" dirty="0"/>
              <a:t>distributed across Europe will contribute to the two User Sites through R&amp;D, component prototyping, training, and technical support. </a:t>
            </a:r>
          </a:p>
        </p:txBody>
      </p:sp>
    </p:spTree>
    <p:extLst>
      <p:ext uri="{BB962C8B-B14F-4D97-AF65-F5344CB8AC3E}">
        <p14:creationId xmlns:p14="http://schemas.microsoft.com/office/powerpoint/2010/main" val="21494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7A20A0-1901-1E27-1D5D-4F27024EC846}"/>
              </a:ext>
            </a:extLst>
          </p:cNvPr>
          <p:cNvSpPr>
            <a:spLocks noGrp="1"/>
          </p:cNvSpPr>
          <p:nvPr>
            <p:ph type="title"/>
          </p:nvPr>
        </p:nvSpPr>
        <p:spPr>
          <a:xfrm>
            <a:off x="1851950" y="-272186"/>
            <a:ext cx="9294470" cy="1325563"/>
          </a:xfrm>
        </p:spPr>
        <p:txBody>
          <a:bodyPr>
            <a:normAutofit/>
          </a:bodyPr>
          <a:lstStyle/>
          <a:p>
            <a:pPr algn="ctr" fontAlgn="ctr"/>
            <a:r>
              <a:rPr lang="en-GB" sz="2800" dirty="0"/>
              <a:t>Achievements:</a:t>
            </a:r>
            <a:br>
              <a:rPr lang="en-GB" sz="2800" dirty="0"/>
            </a:br>
            <a:r>
              <a:rPr lang="en-GB" sz="2800" u="none" strike="noStrike" dirty="0">
                <a:solidFill>
                  <a:srgbClr val="0070C0"/>
                </a:solidFill>
                <a:effectLst/>
              </a:rPr>
              <a:t>Only referred to the X band accelerating module components</a:t>
            </a:r>
            <a:endParaRPr lang="en-GB" sz="2800" b="0" i="0" u="none" strike="noStrike" dirty="0">
              <a:solidFill>
                <a:srgbClr val="0070C0"/>
              </a:solidFill>
              <a:effectLst/>
              <a:latin typeface="Aptos Narrow" panose="020B0004020202020204" pitchFamily="34" charset="0"/>
            </a:endParaRPr>
          </a:p>
        </p:txBody>
      </p:sp>
      <p:graphicFrame>
        <p:nvGraphicFramePr>
          <p:cNvPr id="5" name="Table 4">
            <a:extLst>
              <a:ext uri="{FF2B5EF4-FFF2-40B4-BE49-F238E27FC236}">
                <a16:creationId xmlns:a16="http://schemas.microsoft.com/office/drawing/2014/main" id="{3B2C3F42-7243-99DE-09EB-E680B5C86A28}"/>
              </a:ext>
            </a:extLst>
          </p:cNvPr>
          <p:cNvGraphicFramePr>
            <a:graphicFrameLocks noGrp="1"/>
          </p:cNvGraphicFramePr>
          <p:nvPr/>
        </p:nvGraphicFramePr>
        <p:xfrm>
          <a:off x="138910" y="1093333"/>
          <a:ext cx="11768610" cy="5194180"/>
        </p:xfrm>
        <a:graphic>
          <a:graphicData uri="http://schemas.openxmlformats.org/drawingml/2006/table">
            <a:tbl>
              <a:tblPr>
                <a:tableStyleId>{5C22544A-7EE6-4342-B048-85BDC9FD1C3A}</a:tableStyleId>
              </a:tblPr>
              <a:tblGrid>
                <a:gridCol w="2512850">
                  <a:extLst>
                    <a:ext uri="{9D8B030D-6E8A-4147-A177-3AD203B41FA5}">
                      <a16:colId xmlns:a16="http://schemas.microsoft.com/office/drawing/2014/main" val="2549708162"/>
                    </a:ext>
                  </a:extLst>
                </a:gridCol>
                <a:gridCol w="650240">
                  <a:extLst>
                    <a:ext uri="{9D8B030D-6E8A-4147-A177-3AD203B41FA5}">
                      <a16:colId xmlns:a16="http://schemas.microsoft.com/office/drawing/2014/main" val="2234510333"/>
                    </a:ext>
                  </a:extLst>
                </a:gridCol>
                <a:gridCol w="8605520">
                  <a:extLst>
                    <a:ext uri="{9D8B030D-6E8A-4147-A177-3AD203B41FA5}">
                      <a16:colId xmlns:a16="http://schemas.microsoft.com/office/drawing/2014/main" val="459689667"/>
                    </a:ext>
                  </a:extLst>
                </a:gridCol>
              </a:tblGrid>
              <a:tr h="186311">
                <a:tc>
                  <a:txBody>
                    <a:bodyPr/>
                    <a:lstStyle/>
                    <a:p>
                      <a:pPr algn="ctr" fontAlgn="b"/>
                      <a:r>
                        <a:rPr lang="en-GB" sz="1600" b="1" u="none" strike="noStrike" dirty="0">
                          <a:effectLst/>
                          <a:latin typeface="+mn-lt"/>
                        </a:rPr>
                        <a:t>Sub - systems</a:t>
                      </a:r>
                      <a:endParaRPr lang="en-GB" sz="1600" b="1" i="0" u="none" strike="noStrike" dirty="0">
                        <a:solidFill>
                          <a:srgbClr val="FFFFFF"/>
                        </a:solidFill>
                        <a:effectLst/>
                        <a:latin typeface="+mn-lt"/>
                      </a:endParaRPr>
                    </a:p>
                  </a:txBody>
                  <a:tcPr marL="7354" marR="7354" marT="7354" marB="0" anchor="b"/>
                </a:tc>
                <a:tc>
                  <a:txBody>
                    <a:bodyPr/>
                    <a:lstStyle/>
                    <a:p>
                      <a:pPr algn="ctr" fontAlgn="ctr"/>
                      <a:r>
                        <a:rPr lang="en-GB" sz="1600" b="1" u="none" strike="noStrike" dirty="0">
                          <a:effectLst/>
                          <a:latin typeface="+mn-lt"/>
                        </a:rPr>
                        <a:t>TRL</a:t>
                      </a:r>
                      <a:endParaRPr lang="en-GB" sz="1600" b="1" i="0" u="none" strike="noStrike" dirty="0">
                        <a:solidFill>
                          <a:srgbClr val="FFFFFF"/>
                        </a:solidFill>
                        <a:effectLst/>
                        <a:latin typeface="+mn-lt"/>
                      </a:endParaRPr>
                    </a:p>
                  </a:txBody>
                  <a:tcPr marL="7354" marR="7354" marT="7354" marB="0" anchor="ctr"/>
                </a:tc>
                <a:tc>
                  <a:txBody>
                    <a:bodyPr/>
                    <a:lstStyle/>
                    <a:p>
                      <a:pPr algn="ctr" fontAlgn="b"/>
                      <a:r>
                        <a:rPr lang="en-GB" sz="1600" b="1" u="none" strike="noStrike" dirty="0">
                          <a:effectLst/>
                          <a:latin typeface="+mn-lt"/>
                        </a:rPr>
                        <a:t>Comments</a:t>
                      </a:r>
                      <a:endParaRPr lang="en-GB" sz="1600" b="1" i="0" u="none" strike="noStrike" dirty="0">
                        <a:solidFill>
                          <a:srgbClr val="FFFFFF"/>
                        </a:solidFill>
                        <a:effectLst/>
                        <a:latin typeface="+mn-lt"/>
                      </a:endParaRPr>
                    </a:p>
                  </a:txBody>
                  <a:tcPr marL="7354" marR="7354" marT="7354" marB="0" anchor="b"/>
                </a:tc>
                <a:extLst>
                  <a:ext uri="{0D108BD9-81ED-4DB2-BD59-A6C34878D82A}">
                    <a16:rowId xmlns:a16="http://schemas.microsoft.com/office/drawing/2014/main" val="1821334404"/>
                  </a:ext>
                </a:extLst>
              </a:tr>
              <a:tr h="421651">
                <a:tc>
                  <a:txBody>
                    <a:bodyPr/>
                    <a:lstStyle/>
                    <a:p>
                      <a:pPr algn="ctr" fontAlgn="ctr"/>
                      <a:r>
                        <a:rPr lang="en-GB" sz="1600" b="1" u="none" strike="noStrike" dirty="0">
                          <a:solidFill>
                            <a:srgbClr val="0070C0"/>
                          </a:solidFill>
                          <a:effectLst/>
                          <a:latin typeface="+mn-lt"/>
                        </a:rPr>
                        <a:t>X band Power Source</a:t>
                      </a:r>
                      <a:endParaRPr lang="en-GB" sz="1600" b="1" i="0" u="none" strike="noStrike" dirty="0">
                        <a:solidFill>
                          <a:srgbClr val="0070C0"/>
                        </a:solidFill>
                        <a:effectLst/>
                        <a:latin typeface="+mn-lt"/>
                      </a:endParaRPr>
                    </a:p>
                  </a:txBody>
                  <a:tcPr marL="7354" marR="7354" marT="7354" marB="0" anchor="ctr"/>
                </a:tc>
                <a:tc>
                  <a:txBody>
                    <a:bodyPr/>
                    <a:lstStyle/>
                    <a:p>
                      <a:pPr algn="ctr" fontAlgn="ctr"/>
                      <a:r>
                        <a:rPr lang="it-IT" sz="1600" b="0" i="0" u="none" strike="noStrike" dirty="0">
                          <a:solidFill>
                            <a:srgbClr val="000000"/>
                          </a:solidFill>
                          <a:effectLst/>
                          <a:latin typeface="+mn-lt"/>
                        </a:rPr>
                        <a:t>6</a:t>
                      </a:r>
                      <a:endParaRPr lang="en-IT" sz="1600" b="0" i="0" u="none" strike="noStrike" dirty="0">
                        <a:solidFill>
                          <a:srgbClr val="000000"/>
                        </a:solidFill>
                        <a:effectLst/>
                        <a:latin typeface="+mn-lt"/>
                      </a:endParaRPr>
                    </a:p>
                  </a:txBody>
                  <a:tcPr marL="7354" marR="7354" marT="7354" marB="0" anchor="ctr">
                    <a:solidFill>
                      <a:srgbClr val="FFFF00"/>
                    </a:solidFill>
                  </a:tcPr>
                </a:tc>
                <a:tc>
                  <a:txBody>
                    <a:bodyPr/>
                    <a:lstStyle/>
                    <a:p>
                      <a:pPr algn="just" fontAlgn="ctr"/>
                      <a:r>
                        <a:rPr lang="en-US" sz="1600" u="none" strike="noStrike" dirty="0">
                          <a:effectLst/>
                          <a:latin typeface="+mn-lt"/>
                        </a:rPr>
                        <a:t>The </a:t>
                      </a:r>
                      <a:r>
                        <a:rPr lang="en-US" sz="1600" b="1" u="none" strike="noStrike" dirty="0">
                          <a:effectLst/>
                          <a:latin typeface="+mn-lt"/>
                        </a:rPr>
                        <a:t>nominal X-band power source has been acquired </a:t>
                      </a:r>
                      <a:r>
                        <a:rPr lang="en-US" sz="1600" u="none" strike="noStrike" dirty="0">
                          <a:effectLst/>
                          <a:latin typeface="+mn-lt"/>
                        </a:rPr>
                        <a:t>and is ready to be tested at TEX to reach the nominal parameters.</a:t>
                      </a:r>
                    </a:p>
                  </a:txBody>
                  <a:tcPr marL="7354" marR="7354" marT="7354" marB="0" anchor="ctr"/>
                </a:tc>
                <a:extLst>
                  <a:ext uri="{0D108BD9-81ED-4DB2-BD59-A6C34878D82A}">
                    <a16:rowId xmlns:a16="http://schemas.microsoft.com/office/drawing/2014/main" val="3699625964"/>
                  </a:ext>
                </a:extLst>
              </a:tr>
              <a:tr h="421651">
                <a:tc>
                  <a:txBody>
                    <a:bodyPr/>
                    <a:lstStyle/>
                    <a:p>
                      <a:pPr algn="ctr" fontAlgn="ctr"/>
                      <a:r>
                        <a:rPr lang="en-GB" sz="1600" b="1" u="none" strike="noStrike" dirty="0">
                          <a:solidFill>
                            <a:srgbClr val="0070C0"/>
                          </a:solidFill>
                          <a:effectLst/>
                          <a:latin typeface="+mn-lt"/>
                        </a:rPr>
                        <a:t>X band structure</a:t>
                      </a:r>
                      <a:endParaRPr lang="en-GB" sz="1600" b="1" i="0" u="none" strike="noStrike" dirty="0">
                        <a:solidFill>
                          <a:srgbClr val="0070C0"/>
                        </a:solidFill>
                        <a:effectLst/>
                        <a:latin typeface="+mn-lt"/>
                      </a:endParaRPr>
                    </a:p>
                  </a:txBody>
                  <a:tcPr marL="7354" marR="7354" marT="7354" marB="0" anchor="ctr"/>
                </a:tc>
                <a:tc>
                  <a:txBody>
                    <a:bodyPr/>
                    <a:lstStyle/>
                    <a:p>
                      <a:pPr algn="ctr" fontAlgn="ctr"/>
                      <a:r>
                        <a:rPr lang="it-IT" sz="1600" u="none" strike="noStrike" dirty="0">
                          <a:effectLst/>
                          <a:latin typeface="+mn-lt"/>
                        </a:rPr>
                        <a:t>6</a:t>
                      </a:r>
                      <a:endParaRPr lang="en-IT" sz="1600" b="0" i="0" u="none" strike="noStrike" dirty="0">
                        <a:solidFill>
                          <a:srgbClr val="000000"/>
                        </a:solidFill>
                        <a:effectLst/>
                        <a:latin typeface="+mn-lt"/>
                      </a:endParaRPr>
                    </a:p>
                  </a:txBody>
                  <a:tcPr marL="7354" marR="7354" marT="7354" marB="0" anchor="ctr">
                    <a:solidFill>
                      <a:srgbClr val="FFFF00"/>
                    </a:solidFill>
                  </a:tcPr>
                </a:tc>
                <a:tc>
                  <a:txBody>
                    <a:bodyPr/>
                    <a:lstStyle/>
                    <a:p>
                      <a:pPr algn="just" fontAlgn="ctr"/>
                      <a:r>
                        <a:rPr lang="en-US" sz="1600" u="none" strike="noStrike" dirty="0">
                          <a:effectLst/>
                          <a:latin typeface="+mn-lt"/>
                        </a:rPr>
                        <a:t>The </a:t>
                      </a:r>
                      <a:r>
                        <a:rPr lang="en-US" sz="1600" b="1" u="none" strike="noStrike" dirty="0">
                          <a:effectLst/>
                          <a:latin typeface="+mn-lt"/>
                        </a:rPr>
                        <a:t>final full-scale prototype is ready to be tested</a:t>
                      </a:r>
                      <a:r>
                        <a:rPr lang="en-US" sz="1600" u="none" strike="noStrike" dirty="0">
                          <a:effectLst/>
                          <a:latin typeface="+mn-lt"/>
                        </a:rPr>
                        <a:t>. The tuning-free fabrication has been successfully completed, except for a relatively small detuning with respect to the nominal parameters (which can be corrected by setting the operating temperature to 18 °C).</a:t>
                      </a:r>
                    </a:p>
                    <a:p>
                      <a:pPr algn="just" fontAlgn="ctr"/>
                      <a:r>
                        <a:rPr lang="en-US" sz="1600" u="none" strike="noStrike" dirty="0">
                          <a:effectLst/>
                          <a:latin typeface="+mn-lt"/>
                        </a:rPr>
                        <a:t>A </a:t>
                      </a:r>
                      <a:r>
                        <a:rPr lang="en-US" sz="1600" b="1" u="none" strike="noStrike" dirty="0">
                          <a:effectLst/>
                          <a:latin typeface="+mn-lt"/>
                        </a:rPr>
                        <a:t>20-cell prototype </a:t>
                      </a:r>
                      <a:r>
                        <a:rPr lang="en-US" sz="1600" u="none" strike="noStrike" dirty="0">
                          <a:effectLst/>
                          <a:latin typeface="+mn-lt"/>
                        </a:rPr>
                        <a:t>has been successfully tested with uncompressed pulse at </a:t>
                      </a:r>
                      <a:r>
                        <a:rPr lang="en-US" sz="1600" b="1" u="none" strike="noStrike" dirty="0">
                          <a:effectLst/>
                          <a:latin typeface="+mn-lt"/>
                        </a:rPr>
                        <a:t>50 Hz, 60 MV/m</a:t>
                      </a:r>
                      <a:r>
                        <a:rPr lang="en-US" sz="1600" u="none" strike="noStrike" dirty="0">
                          <a:effectLst/>
                          <a:latin typeface="+mn-lt"/>
                        </a:rPr>
                        <a:t>, reaching the nominal performance in terms of accelerating field.</a:t>
                      </a:r>
                    </a:p>
                  </a:txBody>
                  <a:tcPr marL="7354" marR="7354" marT="7354" marB="0" anchor="ctr"/>
                </a:tc>
                <a:extLst>
                  <a:ext uri="{0D108BD9-81ED-4DB2-BD59-A6C34878D82A}">
                    <a16:rowId xmlns:a16="http://schemas.microsoft.com/office/drawing/2014/main" val="3796027771"/>
                  </a:ext>
                </a:extLst>
              </a:tr>
              <a:tr h="421651">
                <a:tc>
                  <a:txBody>
                    <a:bodyPr/>
                    <a:lstStyle/>
                    <a:p>
                      <a:pPr algn="ctr" fontAlgn="ctr"/>
                      <a:r>
                        <a:rPr lang="en-GB" sz="1600" b="1" u="none" strike="noStrike" dirty="0">
                          <a:solidFill>
                            <a:srgbClr val="0070C0"/>
                          </a:solidFill>
                          <a:effectLst/>
                          <a:latin typeface="+mn-lt"/>
                        </a:rPr>
                        <a:t>Mode converter rectangular to Circular waveguide </a:t>
                      </a:r>
                      <a:endParaRPr lang="en-GB" sz="1600" b="1" i="0" u="none" strike="noStrike" dirty="0">
                        <a:solidFill>
                          <a:srgbClr val="0070C0"/>
                        </a:solidFill>
                        <a:effectLst/>
                        <a:latin typeface="+mn-lt"/>
                      </a:endParaRPr>
                    </a:p>
                  </a:txBody>
                  <a:tcPr marL="7354" marR="7354" marT="7354" marB="0" anchor="ctr"/>
                </a:tc>
                <a:tc>
                  <a:txBody>
                    <a:bodyPr/>
                    <a:lstStyle/>
                    <a:p>
                      <a:pPr algn="ctr" fontAlgn="ctr"/>
                      <a:r>
                        <a:rPr lang="it-IT" sz="1600" u="none" strike="noStrike" dirty="0">
                          <a:effectLst/>
                          <a:latin typeface="+mn-lt"/>
                        </a:rPr>
                        <a:t>8</a:t>
                      </a:r>
                      <a:endParaRPr lang="en-IT" sz="1600" b="0" i="0" u="none" strike="noStrike" dirty="0">
                        <a:solidFill>
                          <a:srgbClr val="000000"/>
                        </a:solidFill>
                        <a:effectLst/>
                        <a:latin typeface="+mn-lt"/>
                      </a:endParaRPr>
                    </a:p>
                  </a:txBody>
                  <a:tcPr marL="7354" marR="7354" marT="7354" marB="0" anchor="ctr">
                    <a:solidFill>
                      <a:srgbClr val="92D050"/>
                    </a:solidFill>
                  </a:tcPr>
                </a:tc>
                <a:tc>
                  <a:txBody>
                    <a:bodyPr/>
                    <a:lstStyle/>
                    <a:p>
                      <a:pPr algn="just" fontAlgn="ctr"/>
                      <a:r>
                        <a:rPr lang="en-US" sz="1600" u="none" strike="noStrike" dirty="0">
                          <a:effectLst/>
                          <a:latin typeface="+mn-lt"/>
                        </a:rPr>
                        <a:t>Prototype fabricated and </a:t>
                      </a:r>
                      <a:r>
                        <a:rPr lang="en-US" sz="1600" b="1" u="none" strike="noStrike" dirty="0">
                          <a:effectLst/>
                          <a:latin typeface="+mn-lt"/>
                        </a:rPr>
                        <a:t>tested at 21 MW, 50 Hz, 1 us </a:t>
                      </a:r>
                      <a:r>
                        <a:rPr lang="en-US" sz="1600" u="none" strike="noStrike" dirty="0">
                          <a:effectLst/>
                          <a:latin typeface="+mn-lt"/>
                        </a:rPr>
                        <a:t>(nominal 25 MW, 100 Hz, 1.5 us).</a:t>
                      </a:r>
                    </a:p>
                  </a:txBody>
                  <a:tcPr marL="7354" marR="7354" marT="7354" marB="0" anchor="ctr"/>
                </a:tc>
                <a:extLst>
                  <a:ext uri="{0D108BD9-81ED-4DB2-BD59-A6C34878D82A}">
                    <a16:rowId xmlns:a16="http://schemas.microsoft.com/office/drawing/2014/main" val="2452760410"/>
                  </a:ext>
                </a:extLst>
              </a:tr>
              <a:tr h="421651">
                <a:tc>
                  <a:txBody>
                    <a:bodyPr/>
                    <a:lstStyle/>
                    <a:p>
                      <a:pPr algn="ctr" fontAlgn="ctr"/>
                      <a:r>
                        <a:rPr lang="en-GB" sz="1600" b="1" u="none" strike="noStrike" dirty="0">
                          <a:solidFill>
                            <a:srgbClr val="0070C0"/>
                          </a:solidFill>
                          <a:effectLst/>
                          <a:latin typeface="+mn-lt"/>
                        </a:rPr>
                        <a:t>Pumping unit circular waveguide</a:t>
                      </a:r>
                      <a:endParaRPr lang="en-GB" sz="1600" b="1" i="0" u="none" strike="noStrike" dirty="0">
                        <a:solidFill>
                          <a:srgbClr val="0070C0"/>
                        </a:solidFill>
                        <a:effectLst/>
                        <a:latin typeface="+mn-lt"/>
                      </a:endParaRPr>
                    </a:p>
                  </a:txBody>
                  <a:tcPr marL="7354" marR="7354" marT="7354" marB="0" anchor="ctr"/>
                </a:tc>
                <a:tc>
                  <a:txBody>
                    <a:bodyPr/>
                    <a:lstStyle/>
                    <a:p>
                      <a:pPr algn="ctr" fontAlgn="ctr"/>
                      <a:r>
                        <a:rPr lang="it-IT" sz="1600" u="none" strike="noStrike" dirty="0">
                          <a:effectLst/>
                          <a:latin typeface="+mn-lt"/>
                        </a:rPr>
                        <a:t>8</a:t>
                      </a:r>
                      <a:endParaRPr lang="en-IT" sz="1600" b="0" i="0" u="none" strike="noStrike" dirty="0">
                        <a:solidFill>
                          <a:srgbClr val="000000"/>
                        </a:solidFill>
                        <a:effectLst/>
                        <a:latin typeface="+mn-lt"/>
                      </a:endParaRPr>
                    </a:p>
                  </a:txBody>
                  <a:tcPr marL="7354" marR="7354" marT="7354" marB="0" anchor="ctr">
                    <a:solidFill>
                      <a:srgbClr val="92D050"/>
                    </a:solidFill>
                  </a:tcPr>
                </a:tc>
                <a:tc>
                  <a:txBody>
                    <a:bodyPr/>
                    <a:lstStyle/>
                    <a:p>
                      <a:pPr algn="just" fontAlgn="ctr"/>
                      <a:r>
                        <a:rPr lang="en-US" sz="1600" u="none" strike="noStrike" dirty="0">
                          <a:effectLst/>
                          <a:latin typeface="+mn-lt"/>
                        </a:rPr>
                        <a:t>Prototype fabricated and </a:t>
                      </a:r>
                      <a:r>
                        <a:rPr lang="en-US" sz="1600" b="1" u="none" strike="noStrike" dirty="0">
                          <a:effectLst/>
                          <a:latin typeface="+mn-lt"/>
                        </a:rPr>
                        <a:t>tested at 21 MW, 50 Hz, 1 us </a:t>
                      </a:r>
                      <a:r>
                        <a:rPr lang="en-US" sz="1600" u="none" strike="noStrike" dirty="0">
                          <a:effectLst/>
                          <a:latin typeface="+mn-lt"/>
                        </a:rPr>
                        <a:t>(nominal 25 MW, 100 Hz, 1.5 us).</a:t>
                      </a:r>
                    </a:p>
                  </a:txBody>
                  <a:tcPr marL="7354" marR="7354" marT="7354" marB="0" anchor="ctr"/>
                </a:tc>
                <a:extLst>
                  <a:ext uri="{0D108BD9-81ED-4DB2-BD59-A6C34878D82A}">
                    <a16:rowId xmlns:a16="http://schemas.microsoft.com/office/drawing/2014/main" val="3884368239"/>
                  </a:ext>
                </a:extLst>
              </a:tr>
              <a:tr h="421651">
                <a:tc>
                  <a:txBody>
                    <a:bodyPr/>
                    <a:lstStyle/>
                    <a:p>
                      <a:pPr algn="ctr" fontAlgn="ctr"/>
                      <a:r>
                        <a:rPr lang="en-GB" sz="1600" b="1" i="0" u="none" strike="noStrike" dirty="0">
                          <a:solidFill>
                            <a:srgbClr val="0070C0"/>
                          </a:solidFill>
                          <a:effectLst/>
                          <a:latin typeface="+mn-lt"/>
                        </a:rPr>
                        <a:t>Pumping unit rectangular waveguide</a:t>
                      </a:r>
                    </a:p>
                  </a:txBody>
                  <a:tcPr marL="7354" marR="7354" marT="7354" marB="0" anchor="ctr"/>
                </a:tc>
                <a:tc>
                  <a:txBody>
                    <a:bodyPr/>
                    <a:lstStyle/>
                    <a:p>
                      <a:pPr algn="ctr" fontAlgn="ctr"/>
                      <a:r>
                        <a:rPr lang="it-IT" sz="1600" u="none" strike="noStrike" dirty="0">
                          <a:effectLst/>
                          <a:latin typeface="+mn-lt"/>
                        </a:rPr>
                        <a:t>7</a:t>
                      </a:r>
                      <a:endParaRPr lang="en-IT" sz="1600" b="0" i="0" u="none" strike="noStrike" dirty="0">
                        <a:solidFill>
                          <a:srgbClr val="000000"/>
                        </a:solidFill>
                        <a:effectLst/>
                        <a:latin typeface="+mn-lt"/>
                      </a:endParaRPr>
                    </a:p>
                  </a:txBody>
                  <a:tcPr marL="7354" marR="7354" marT="7354" marB="0" anchor="ctr">
                    <a:solidFill>
                      <a:srgbClr val="92D050"/>
                    </a:solidFill>
                  </a:tcPr>
                </a:tc>
                <a:tc>
                  <a:txBody>
                    <a:bodyPr/>
                    <a:lstStyle/>
                    <a:p>
                      <a:pPr algn="just" fontAlgn="ctr"/>
                      <a:r>
                        <a:rPr lang="en-US" sz="1600" u="none" strike="noStrike" dirty="0">
                          <a:effectLst/>
                          <a:latin typeface="+mn-lt"/>
                        </a:rPr>
                        <a:t>Prototype tested at </a:t>
                      </a:r>
                      <a:r>
                        <a:rPr lang="en-US" sz="1600" b="1" u="none" strike="noStrike" dirty="0">
                          <a:effectLst/>
                          <a:latin typeface="+mn-lt"/>
                        </a:rPr>
                        <a:t>45 MW, 1 us, uncompressed pulse, 50 Hz</a:t>
                      </a:r>
                      <a:r>
                        <a:rPr lang="en-US" sz="1600" u="none" strike="noStrike" dirty="0">
                          <a:effectLst/>
                          <a:latin typeface="+mn-lt"/>
                        </a:rPr>
                        <a:t>. Needs to be tested at 100 Hz with compressed pulse 70-35 MW, 0.13 us.</a:t>
                      </a:r>
                    </a:p>
                  </a:txBody>
                  <a:tcPr marL="7354" marR="7354" marT="7354" marB="0" anchor="ctr"/>
                </a:tc>
                <a:extLst>
                  <a:ext uri="{0D108BD9-81ED-4DB2-BD59-A6C34878D82A}">
                    <a16:rowId xmlns:a16="http://schemas.microsoft.com/office/drawing/2014/main" val="627156218"/>
                  </a:ext>
                </a:extLst>
              </a:tr>
              <a:tr h="421651">
                <a:tc>
                  <a:txBody>
                    <a:bodyPr/>
                    <a:lstStyle/>
                    <a:p>
                      <a:pPr algn="ctr" fontAlgn="ctr"/>
                      <a:r>
                        <a:rPr lang="en-GB" sz="1600" b="1" u="none" strike="noStrike" dirty="0">
                          <a:solidFill>
                            <a:srgbClr val="0070C0"/>
                          </a:solidFill>
                          <a:effectLst/>
                          <a:latin typeface="+mn-lt"/>
                        </a:rPr>
                        <a:t>Directional coupler</a:t>
                      </a:r>
                      <a:endParaRPr lang="en-GB" sz="1600" b="1" i="0" u="none" strike="noStrike" dirty="0">
                        <a:solidFill>
                          <a:srgbClr val="0070C0"/>
                        </a:solidFill>
                        <a:effectLst/>
                        <a:latin typeface="+mn-lt"/>
                      </a:endParaRPr>
                    </a:p>
                  </a:txBody>
                  <a:tcPr marL="7354" marR="7354" marT="7354" marB="0" anchor="ctr"/>
                </a:tc>
                <a:tc>
                  <a:txBody>
                    <a:bodyPr/>
                    <a:lstStyle/>
                    <a:p>
                      <a:pPr algn="ctr" fontAlgn="ctr"/>
                      <a:r>
                        <a:rPr lang="it-IT" sz="1600" u="none" strike="noStrike" dirty="0">
                          <a:effectLst/>
                          <a:latin typeface="+mn-lt"/>
                        </a:rPr>
                        <a:t>7</a:t>
                      </a:r>
                      <a:endParaRPr lang="en-IT" sz="1600" b="0" i="0" u="none" strike="noStrike" dirty="0">
                        <a:solidFill>
                          <a:srgbClr val="000000"/>
                        </a:solidFill>
                        <a:effectLst/>
                        <a:latin typeface="+mn-lt"/>
                      </a:endParaRPr>
                    </a:p>
                  </a:txBody>
                  <a:tcPr marL="7354" marR="7354" marT="7354" marB="0" anchor="ctr">
                    <a:solidFill>
                      <a:srgbClr val="92D050"/>
                    </a:solidFill>
                  </a:tcPr>
                </a:tc>
                <a:tc>
                  <a:txBody>
                    <a:bodyPr/>
                    <a:lstStyle/>
                    <a:p>
                      <a:pPr algn="just" fontAlgn="ctr"/>
                      <a:r>
                        <a:rPr lang="en-US" sz="1600" u="none" strike="noStrike" dirty="0">
                          <a:effectLst/>
                          <a:latin typeface="+mn-lt"/>
                        </a:rPr>
                        <a:t>Prototype tested at </a:t>
                      </a:r>
                      <a:r>
                        <a:rPr lang="en-US" sz="1600" b="1" u="none" strike="noStrike" dirty="0">
                          <a:effectLst/>
                          <a:latin typeface="+mn-lt"/>
                        </a:rPr>
                        <a:t>45 MW, 1 us, uncompressed pulse, 50 Hz. </a:t>
                      </a:r>
                      <a:r>
                        <a:rPr lang="en-US" sz="1600" u="none" strike="noStrike" dirty="0">
                          <a:effectLst/>
                          <a:latin typeface="+mn-lt"/>
                        </a:rPr>
                        <a:t>Needs to be tested at 100 Hz with compressed pulse 70-35 MW, 0.13 us.</a:t>
                      </a:r>
                    </a:p>
                  </a:txBody>
                  <a:tcPr marL="7354" marR="7354" marT="7354" marB="0" anchor="ctr"/>
                </a:tc>
                <a:extLst>
                  <a:ext uri="{0D108BD9-81ED-4DB2-BD59-A6C34878D82A}">
                    <a16:rowId xmlns:a16="http://schemas.microsoft.com/office/drawing/2014/main" val="1461601666"/>
                  </a:ext>
                </a:extLst>
              </a:tr>
              <a:tr h="165011">
                <a:tc>
                  <a:txBody>
                    <a:bodyPr/>
                    <a:lstStyle/>
                    <a:p>
                      <a:pPr algn="ctr" fontAlgn="ctr"/>
                      <a:r>
                        <a:rPr lang="en-GB" sz="1600" b="1" u="none" strike="noStrike" dirty="0">
                          <a:solidFill>
                            <a:srgbClr val="0070C0"/>
                          </a:solidFill>
                          <a:effectLst/>
                          <a:latin typeface="+mn-lt"/>
                        </a:rPr>
                        <a:t>BOC pulse compressor</a:t>
                      </a:r>
                      <a:endParaRPr lang="en-GB" sz="1600" b="1" i="0" u="none" strike="noStrike" dirty="0">
                        <a:solidFill>
                          <a:srgbClr val="0070C0"/>
                        </a:solidFill>
                        <a:effectLst/>
                        <a:latin typeface="+mn-lt"/>
                      </a:endParaRPr>
                    </a:p>
                  </a:txBody>
                  <a:tcPr marL="7354" marR="7354" marT="7354" marB="0" anchor="ctr"/>
                </a:tc>
                <a:tc>
                  <a:txBody>
                    <a:bodyPr/>
                    <a:lstStyle/>
                    <a:p>
                      <a:pPr algn="ctr" fontAlgn="ctr"/>
                      <a:r>
                        <a:rPr lang="it-IT" sz="1600" u="none" strike="noStrike" dirty="0">
                          <a:effectLst/>
                          <a:latin typeface="+mn-lt"/>
                        </a:rPr>
                        <a:t>6</a:t>
                      </a:r>
                      <a:endParaRPr lang="en-IT" sz="1600" b="0" i="0" u="none" strike="noStrike" dirty="0">
                        <a:solidFill>
                          <a:srgbClr val="000000"/>
                        </a:solidFill>
                        <a:effectLst/>
                        <a:latin typeface="+mn-lt"/>
                      </a:endParaRPr>
                    </a:p>
                  </a:txBody>
                  <a:tcPr marL="7354" marR="7354" marT="7354" marB="0" anchor="ctr">
                    <a:solidFill>
                      <a:srgbClr val="FFFF00"/>
                    </a:solidFill>
                  </a:tcPr>
                </a:tc>
                <a:tc>
                  <a:txBody>
                    <a:bodyPr/>
                    <a:lstStyle/>
                    <a:p>
                      <a:pPr algn="just" fontAlgn="ctr"/>
                      <a:r>
                        <a:rPr lang="en-US" sz="1600" u="none" strike="noStrike" dirty="0">
                          <a:effectLst/>
                          <a:latin typeface="+mn-lt"/>
                        </a:rPr>
                        <a:t>Device ready </a:t>
                      </a:r>
                      <a:r>
                        <a:rPr lang="en-US" sz="1600" b="1" u="none" strike="noStrike" dirty="0">
                          <a:effectLst/>
                          <a:latin typeface="+mn-lt"/>
                        </a:rPr>
                        <a:t>to be tested </a:t>
                      </a:r>
                      <a:r>
                        <a:rPr lang="en-US" sz="1600" u="none" strike="noStrike" dirty="0">
                          <a:effectLst/>
                          <a:latin typeface="+mn-lt"/>
                        </a:rPr>
                        <a:t>with the nominal power source now installed at TEX.</a:t>
                      </a:r>
                    </a:p>
                    <a:p>
                      <a:pPr algn="just" fontAlgn="ctr"/>
                      <a:r>
                        <a:rPr lang="en-US" sz="1600" u="none" strike="noStrike" dirty="0">
                          <a:effectLst/>
                          <a:latin typeface="+mn-lt"/>
                        </a:rPr>
                        <a:t>Device already tested in other laboratories, but at reduced repetition rate and peak power.</a:t>
                      </a:r>
                    </a:p>
                  </a:txBody>
                  <a:tcPr marL="7354" marR="7354" marT="7354" marB="0" anchor="ctr"/>
                </a:tc>
                <a:extLst>
                  <a:ext uri="{0D108BD9-81ED-4DB2-BD59-A6C34878D82A}">
                    <a16:rowId xmlns:a16="http://schemas.microsoft.com/office/drawing/2014/main" val="3345999797"/>
                  </a:ext>
                </a:extLst>
              </a:tr>
              <a:tr h="330023">
                <a:tc>
                  <a:txBody>
                    <a:bodyPr/>
                    <a:lstStyle/>
                    <a:p>
                      <a:pPr algn="ctr" fontAlgn="ctr"/>
                      <a:r>
                        <a:rPr lang="en-GB" sz="1600" b="1" i="0" u="none" strike="noStrike" dirty="0">
                          <a:solidFill>
                            <a:srgbClr val="0070C0"/>
                          </a:solidFill>
                          <a:effectLst/>
                          <a:latin typeface="+mn-lt"/>
                        </a:rPr>
                        <a:t>3dB splitter</a:t>
                      </a:r>
                    </a:p>
                  </a:txBody>
                  <a:tcPr marL="7354" marR="7354" marT="7354" marB="0" anchor="ctr"/>
                </a:tc>
                <a:tc>
                  <a:txBody>
                    <a:bodyPr/>
                    <a:lstStyle/>
                    <a:p>
                      <a:pPr algn="ctr" fontAlgn="ctr"/>
                      <a:r>
                        <a:rPr lang="it-IT" sz="1600" b="0" i="0" u="none" strike="noStrike" dirty="0">
                          <a:solidFill>
                            <a:srgbClr val="000000"/>
                          </a:solidFill>
                          <a:effectLst/>
                          <a:latin typeface="+mn-lt"/>
                        </a:rPr>
                        <a:t>6</a:t>
                      </a:r>
                      <a:endParaRPr lang="en-IT" sz="1600" b="0" i="0" u="none" strike="noStrike" dirty="0">
                        <a:solidFill>
                          <a:srgbClr val="000000"/>
                        </a:solidFill>
                        <a:effectLst/>
                        <a:latin typeface="+mn-lt"/>
                      </a:endParaRPr>
                    </a:p>
                  </a:txBody>
                  <a:tcPr marL="7354" marR="7354" marT="7354" marB="0" anchor="ctr">
                    <a:solidFill>
                      <a:srgbClr val="FFFF00"/>
                    </a:solidFill>
                  </a:tcPr>
                </a:tc>
                <a:tc>
                  <a:txBody>
                    <a:bodyPr/>
                    <a:lstStyle/>
                    <a:p>
                      <a:pPr algn="just" fontAlgn="ctr"/>
                      <a:r>
                        <a:rPr lang="en-US" sz="1600" u="none" strike="noStrike" dirty="0">
                          <a:effectLst/>
                          <a:latin typeface="+mn-lt"/>
                        </a:rPr>
                        <a:t>Fabricated but still </a:t>
                      </a:r>
                      <a:r>
                        <a:rPr lang="en-US" sz="1600" b="1" u="none" strike="noStrike" dirty="0">
                          <a:effectLst/>
                          <a:latin typeface="+mn-lt"/>
                        </a:rPr>
                        <a:t>to be tested</a:t>
                      </a:r>
                      <a:r>
                        <a:rPr lang="en-US" sz="1600" u="none" strike="noStrike" dirty="0">
                          <a:effectLst/>
                          <a:latin typeface="+mn-lt"/>
                        </a:rPr>
                        <a:t> at TEX at nominal full power. Already tested in other lab but at a reduced power. </a:t>
                      </a:r>
                    </a:p>
                  </a:txBody>
                  <a:tcPr marL="7354" marR="7354" marT="7354" marB="0" anchor="ctr"/>
                </a:tc>
                <a:extLst>
                  <a:ext uri="{0D108BD9-81ED-4DB2-BD59-A6C34878D82A}">
                    <a16:rowId xmlns:a16="http://schemas.microsoft.com/office/drawing/2014/main" val="2455048413"/>
                  </a:ext>
                </a:extLst>
              </a:tr>
              <a:tr h="165011">
                <a:tc>
                  <a:txBody>
                    <a:bodyPr/>
                    <a:lstStyle/>
                    <a:p>
                      <a:pPr algn="ctr" fontAlgn="ctr"/>
                      <a:r>
                        <a:rPr lang="en-GB" sz="1600" b="1" i="0" u="none" strike="noStrike" dirty="0">
                          <a:solidFill>
                            <a:srgbClr val="0070C0"/>
                          </a:solidFill>
                          <a:effectLst/>
                          <a:latin typeface="+mn-lt"/>
                        </a:rPr>
                        <a:t>Rf load</a:t>
                      </a:r>
                    </a:p>
                  </a:txBody>
                  <a:tcPr marL="7354" marR="7354" marT="7354" marB="0" anchor="ctr"/>
                </a:tc>
                <a:tc>
                  <a:txBody>
                    <a:bodyPr/>
                    <a:lstStyle/>
                    <a:p>
                      <a:pPr algn="ctr" fontAlgn="ctr"/>
                      <a:r>
                        <a:rPr lang="it-IT" sz="1600" b="0" i="0" u="none" strike="noStrike" dirty="0">
                          <a:solidFill>
                            <a:srgbClr val="000000"/>
                          </a:solidFill>
                          <a:effectLst/>
                          <a:latin typeface="+mn-lt"/>
                        </a:rPr>
                        <a:t>8</a:t>
                      </a:r>
                      <a:endParaRPr lang="en-IT" sz="1600" b="0" i="0" u="none" strike="noStrike" dirty="0">
                        <a:solidFill>
                          <a:srgbClr val="000000"/>
                        </a:solidFill>
                        <a:effectLst/>
                        <a:latin typeface="+mn-lt"/>
                      </a:endParaRPr>
                    </a:p>
                  </a:txBody>
                  <a:tcPr marL="7354" marR="7354" marT="7354" marB="0" anchor="ctr">
                    <a:solidFill>
                      <a:srgbClr val="92D050"/>
                    </a:solidFill>
                  </a:tcPr>
                </a:tc>
                <a:tc>
                  <a:txBody>
                    <a:bodyPr/>
                    <a:lstStyle/>
                    <a:p>
                      <a:pPr algn="just" fontAlgn="ctr"/>
                      <a:r>
                        <a:rPr lang="en-US" sz="1600" u="none" strike="noStrike" dirty="0">
                          <a:effectLst/>
                          <a:latin typeface="+mn-lt"/>
                        </a:rPr>
                        <a:t>Fabricated and </a:t>
                      </a:r>
                      <a:r>
                        <a:rPr lang="en-US" sz="1600" b="1" u="none" strike="noStrike" dirty="0">
                          <a:effectLst/>
                          <a:latin typeface="+mn-lt"/>
                        </a:rPr>
                        <a:t>tested at nominal peak and average power </a:t>
                      </a:r>
                      <a:r>
                        <a:rPr lang="en-US" sz="1600" u="none" strike="noStrike" dirty="0">
                          <a:effectLst/>
                          <a:latin typeface="+mn-lt"/>
                        </a:rPr>
                        <a:t>(50 Hz, 0.6 us)</a:t>
                      </a:r>
                    </a:p>
                  </a:txBody>
                  <a:tcPr marL="7354" marR="7354" marT="7354" marB="0" anchor="ctr"/>
                </a:tc>
                <a:extLst>
                  <a:ext uri="{0D108BD9-81ED-4DB2-BD59-A6C34878D82A}">
                    <a16:rowId xmlns:a16="http://schemas.microsoft.com/office/drawing/2014/main" val="2645996368"/>
                  </a:ext>
                </a:extLst>
              </a:tr>
            </a:tbl>
          </a:graphicData>
        </a:graphic>
      </p:graphicFrame>
      <p:sp>
        <p:nvSpPr>
          <p:cNvPr id="4" name="CasellaDiTesto 3">
            <a:extLst>
              <a:ext uri="{FF2B5EF4-FFF2-40B4-BE49-F238E27FC236}">
                <a16:creationId xmlns:a16="http://schemas.microsoft.com/office/drawing/2014/main" id="{C671CC85-97BB-18E8-D460-F31B5F7CF580}"/>
              </a:ext>
            </a:extLst>
          </p:cNvPr>
          <p:cNvSpPr txBox="1"/>
          <p:nvPr/>
        </p:nvSpPr>
        <p:spPr>
          <a:xfrm>
            <a:off x="0" y="6534835"/>
            <a:ext cx="7623112" cy="323165"/>
          </a:xfrm>
          <a:prstGeom prst="rect">
            <a:avLst/>
          </a:prstGeom>
          <a:noFill/>
        </p:spPr>
        <p:txBody>
          <a:bodyPr wrap="none" rtlCol="0">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prstClr val="black"/>
                </a:solidFill>
                <a:effectLst/>
                <a:uLnTx/>
                <a:uFillTx/>
                <a:latin typeface="Calibri" panose="020F0502020204030204"/>
                <a:ea typeface="+mn-ea"/>
                <a:cs typeface="+mn-cs"/>
              </a:rPr>
              <a:t>D. Alesini, </a:t>
            </a:r>
            <a:r>
              <a:rPr kumimoji="0" lang="en-GB" sz="1500" b="0" i="0" u="none" strike="noStrike" kern="1200" cap="none" spc="0" normalizeH="0" baseline="0" noProof="0" dirty="0">
                <a:ln>
                  <a:noFill/>
                </a:ln>
                <a:solidFill>
                  <a:prstClr val="black"/>
                </a:solidFill>
                <a:effectLst/>
                <a:uLnTx/>
                <a:uFillTx/>
                <a:latin typeface="Calibri" panose="020F0502020204030204"/>
                <a:ea typeface="Helvetica Neue"/>
                <a:cs typeface="Helvetica Neue"/>
              </a:rPr>
              <a:t>X-Band LINAC</a:t>
            </a:r>
            <a:r>
              <a:rPr kumimoji="0" lang="it-IT" sz="1500" b="0" i="0" u="none" strike="noStrike" kern="1200" cap="none" spc="0" normalizeH="0" baseline="0" noProof="0" dirty="0">
                <a:ln>
                  <a:noFill/>
                </a:ln>
                <a:solidFill>
                  <a:prstClr val="black"/>
                </a:solidFill>
                <a:effectLst/>
                <a:uLnTx/>
                <a:uFillTx/>
                <a:latin typeface="Calibri" panose="020F0502020204030204"/>
                <a:ea typeface="Helvetica Neue"/>
                <a:cs typeface="Helvetica Neue"/>
              </a:rPr>
              <a:t>, 9° EUPRAXIA@SPARC_LAB TDR Review meeting, LNF 16-18 June 2025 </a:t>
            </a:r>
            <a:endParaRPr kumimoji="0" lang="en-GB" sz="1500" b="0" i="0" u="none" strike="noStrike" kern="1200" cap="none" spc="0" normalizeH="0" baseline="0" noProof="0" dirty="0">
              <a:ln>
                <a:noFill/>
              </a:ln>
              <a:solidFill>
                <a:prstClr val="black"/>
              </a:solidFill>
              <a:effectLst/>
              <a:uLnTx/>
              <a:uFillTx/>
              <a:latin typeface="Calibri" panose="020F0502020204030204"/>
              <a:ea typeface="Helvetica Neue"/>
              <a:cs typeface="Helvetica Neue"/>
            </a:endParaRPr>
          </a:p>
        </p:txBody>
      </p:sp>
    </p:spTree>
    <p:extLst>
      <p:ext uri="{BB962C8B-B14F-4D97-AF65-F5344CB8AC3E}">
        <p14:creationId xmlns:p14="http://schemas.microsoft.com/office/powerpoint/2010/main" val="3795094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9BAFF8C-0E1E-CD29-A2E0-35593C2BDAE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6A82517-51DC-4A40-1266-2017DC798199}"/>
              </a:ext>
            </a:extLst>
          </p:cNvPr>
          <p:cNvSpPr>
            <a:spLocks noGrp="1"/>
          </p:cNvSpPr>
          <p:nvPr>
            <p:ph type="title"/>
          </p:nvPr>
        </p:nvSpPr>
        <p:spPr>
          <a:xfrm>
            <a:off x="1851950" y="-272186"/>
            <a:ext cx="9294470" cy="1325563"/>
          </a:xfrm>
        </p:spPr>
        <p:txBody>
          <a:bodyPr>
            <a:normAutofit/>
          </a:bodyPr>
          <a:lstStyle/>
          <a:p>
            <a:pPr algn="ctr" fontAlgn="ctr"/>
            <a:r>
              <a:rPr lang="en-GB" sz="2800" dirty="0">
                <a:solidFill>
                  <a:srgbClr val="0070C0"/>
                </a:solidFill>
              </a:rPr>
              <a:t>Achievements:</a:t>
            </a:r>
            <a:br>
              <a:rPr lang="en-GB" sz="2800" dirty="0"/>
            </a:br>
            <a:r>
              <a:rPr lang="en-GB" sz="2800" u="none" strike="noStrike" dirty="0">
                <a:solidFill>
                  <a:srgbClr val="0070C0"/>
                </a:solidFill>
                <a:effectLst/>
              </a:rPr>
              <a:t>Technological Readiness Level </a:t>
            </a:r>
            <a:r>
              <a:rPr lang="en-GB" sz="2800" dirty="0">
                <a:solidFill>
                  <a:srgbClr val="0070C0"/>
                </a:solidFill>
              </a:rPr>
              <a:t>(Sub-Components) </a:t>
            </a:r>
            <a:endParaRPr lang="en-GB" sz="2800" b="0" i="0" u="none" strike="noStrike" dirty="0">
              <a:solidFill>
                <a:srgbClr val="0070C0"/>
              </a:solidFill>
              <a:effectLst/>
              <a:latin typeface="Aptos Narrow" panose="020B0004020202020204" pitchFamily="34" charset="0"/>
            </a:endParaRPr>
          </a:p>
        </p:txBody>
      </p:sp>
      <p:graphicFrame>
        <p:nvGraphicFramePr>
          <p:cNvPr id="5" name="Table 4">
            <a:extLst>
              <a:ext uri="{FF2B5EF4-FFF2-40B4-BE49-F238E27FC236}">
                <a16:creationId xmlns:a16="http://schemas.microsoft.com/office/drawing/2014/main" id="{7FCCA00D-D966-008B-62AC-3B12AC798BF6}"/>
              </a:ext>
            </a:extLst>
          </p:cNvPr>
          <p:cNvGraphicFramePr>
            <a:graphicFrameLocks noGrp="1"/>
          </p:cNvGraphicFramePr>
          <p:nvPr/>
        </p:nvGraphicFramePr>
        <p:xfrm>
          <a:off x="257474" y="2327601"/>
          <a:ext cx="11677052" cy="3822639"/>
        </p:xfrm>
        <a:graphic>
          <a:graphicData uri="http://schemas.openxmlformats.org/drawingml/2006/table">
            <a:tbl>
              <a:tblPr>
                <a:tableStyleId>{5C22544A-7EE6-4342-B048-85BDC9FD1C3A}</a:tableStyleId>
              </a:tblPr>
              <a:tblGrid>
                <a:gridCol w="1696498">
                  <a:extLst>
                    <a:ext uri="{9D8B030D-6E8A-4147-A177-3AD203B41FA5}">
                      <a16:colId xmlns:a16="http://schemas.microsoft.com/office/drawing/2014/main" val="2549708162"/>
                    </a:ext>
                  </a:extLst>
                </a:gridCol>
                <a:gridCol w="881305">
                  <a:extLst>
                    <a:ext uri="{9D8B030D-6E8A-4147-A177-3AD203B41FA5}">
                      <a16:colId xmlns:a16="http://schemas.microsoft.com/office/drawing/2014/main" val="2234510333"/>
                    </a:ext>
                  </a:extLst>
                </a:gridCol>
                <a:gridCol w="9099249">
                  <a:extLst>
                    <a:ext uri="{9D8B030D-6E8A-4147-A177-3AD203B41FA5}">
                      <a16:colId xmlns:a16="http://schemas.microsoft.com/office/drawing/2014/main" val="459689667"/>
                    </a:ext>
                  </a:extLst>
                </a:gridCol>
              </a:tblGrid>
              <a:tr h="191291">
                <a:tc>
                  <a:txBody>
                    <a:bodyPr/>
                    <a:lstStyle/>
                    <a:p>
                      <a:pPr algn="ctr" fontAlgn="b"/>
                      <a:r>
                        <a:rPr lang="en-GB" sz="1600" b="1" u="none" strike="noStrike" dirty="0">
                          <a:effectLst/>
                        </a:rPr>
                        <a:t>Sub - systems</a:t>
                      </a:r>
                      <a:endParaRPr lang="en-GB" sz="1600" b="1" i="0" u="none" strike="noStrike" dirty="0">
                        <a:solidFill>
                          <a:srgbClr val="FFFFFF"/>
                        </a:solidFill>
                        <a:effectLst/>
                        <a:latin typeface="Aptos Narrow" panose="020B0004020202020204" pitchFamily="34" charset="0"/>
                      </a:endParaRPr>
                    </a:p>
                  </a:txBody>
                  <a:tcPr marL="7354" marR="7354" marT="7354" marB="0" anchor="b"/>
                </a:tc>
                <a:tc>
                  <a:txBody>
                    <a:bodyPr/>
                    <a:lstStyle/>
                    <a:p>
                      <a:pPr algn="ctr" fontAlgn="ctr"/>
                      <a:r>
                        <a:rPr lang="en-GB" sz="1600" b="1" u="none" strike="noStrike" dirty="0">
                          <a:effectLst/>
                        </a:rPr>
                        <a:t>TRL</a:t>
                      </a:r>
                      <a:endParaRPr lang="en-GB" sz="1600" b="1" i="0" u="none" strike="noStrike" dirty="0">
                        <a:solidFill>
                          <a:srgbClr val="FFFFFF"/>
                        </a:solidFill>
                        <a:effectLst/>
                        <a:latin typeface="Aptos Narrow" panose="020B0004020202020204" pitchFamily="34" charset="0"/>
                      </a:endParaRPr>
                    </a:p>
                  </a:txBody>
                  <a:tcPr marL="7354" marR="7354" marT="7354" marB="0" anchor="ctr"/>
                </a:tc>
                <a:tc>
                  <a:txBody>
                    <a:bodyPr/>
                    <a:lstStyle/>
                    <a:p>
                      <a:pPr algn="ctr" fontAlgn="b"/>
                      <a:r>
                        <a:rPr lang="en-GB" sz="1600" b="1" u="none" strike="noStrike" dirty="0">
                          <a:effectLst/>
                        </a:rPr>
                        <a:t>Comments</a:t>
                      </a:r>
                      <a:endParaRPr lang="en-GB" sz="1600" b="1" i="0" u="none" strike="noStrike" dirty="0">
                        <a:solidFill>
                          <a:srgbClr val="FFFFFF"/>
                        </a:solidFill>
                        <a:effectLst/>
                        <a:latin typeface="Aptos Narrow" panose="020B0004020202020204" pitchFamily="34" charset="0"/>
                      </a:endParaRPr>
                    </a:p>
                  </a:txBody>
                  <a:tcPr marL="7354" marR="7354" marT="7354" marB="0" anchor="b"/>
                </a:tc>
                <a:extLst>
                  <a:ext uri="{0D108BD9-81ED-4DB2-BD59-A6C34878D82A}">
                    <a16:rowId xmlns:a16="http://schemas.microsoft.com/office/drawing/2014/main" val="1821334404"/>
                  </a:ext>
                </a:extLst>
              </a:tr>
              <a:tr h="751646">
                <a:tc>
                  <a:txBody>
                    <a:bodyPr/>
                    <a:lstStyle/>
                    <a:p>
                      <a:pPr algn="ctr" fontAlgn="ctr"/>
                      <a:r>
                        <a:rPr lang="en-GB" sz="1600" b="1" i="0" u="none" strike="noStrike" dirty="0">
                          <a:solidFill>
                            <a:srgbClr val="0070C0"/>
                          </a:solidFill>
                          <a:effectLst/>
                          <a:latin typeface="Aptos Narrow" panose="020B0004020202020204" pitchFamily="34" charset="0"/>
                        </a:rPr>
                        <a:t>Plasma chamber</a:t>
                      </a:r>
                    </a:p>
                  </a:txBody>
                  <a:tcPr marL="7354" marR="7354" marT="7354" marB="0" anchor="ctr"/>
                </a:tc>
                <a:tc>
                  <a:txBody>
                    <a:bodyPr/>
                    <a:lstStyle/>
                    <a:p>
                      <a:pPr algn="ctr" fontAlgn="ctr"/>
                      <a:r>
                        <a:rPr lang="it-IT" sz="1600" b="0" i="0" u="none" strike="noStrike" dirty="0">
                          <a:solidFill>
                            <a:srgbClr val="000000"/>
                          </a:solidFill>
                          <a:effectLst/>
                          <a:latin typeface="Aptos Narrow" panose="020B0004020202020204" pitchFamily="34" charset="0"/>
                        </a:rPr>
                        <a:t>8</a:t>
                      </a:r>
                      <a:endParaRPr lang="en-IT" sz="1600" b="0" i="0" u="none" strike="noStrike" dirty="0">
                        <a:solidFill>
                          <a:srgbClr val="000000"/>
                        </a:solidFill>
                        <a:effectLst/>
                        <a:latin typeface="Aptos Narrow" panose="020B0004020202020204" pitchFamily="34" charset="0"/>
                      </a:endParaRPr>
                    </a:p>
                  </a:txBody>
                  <a:tcPr marL="7354" marR="7354" marT="7354" marB="0" anchor="ctr">
                    <a:solidFill>
                      <a:srgbClr val="92D050"/>
                    </a:solidFill>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en-US" sz="1600" u="none" strike="noStrike" dirty="0">
                          <a:effectLst/>
                        </a:rPr>
                        <a:t>Plasma chambers designed for differential pumping are widely used in many facilities, including SPARC_LAB. </a:t>
                      </a:r>
                      <a:r>
                        <a:rPr lang="en-GB" sz="1600" u="none" strike="noStrike" dirty="0">
                          <a:effectLst/>
                        </a:rPr>
                        <a:t>Actual system proven in operational environment </a:t>
                      </a:r>
                      <a:r>
                        <a:rPr lang="en-GB" sz="1600" i="0" u="none" strike="noStrike" dirty="0">
                          <a:solidFill>
                            <a:srgbClr val="FF0000"/>
                          </a:solidFill>
                          <a:effectLst/>
                        </a:rPr>
                        <a:t>(System complete and qualified – The technology is proven to work in its final form and under expected conditions)</a:t>
                      </a:r>
                      <a:endParaRPr lang="en-GB" sz="1600" b="0" i="0" u="none" strike="noStrike" dirty="0">
                        <a:solidFill>
                          <a:srgbClr val="FF0000"/>
                        </a:solidFill>
                        <a:effectLst/>
                        <a:latin typeface="Aptos Narrow" panose="020B0004020202020204" pitchFamily="34" charset="0"/>
                      </a:endParaRPr>
                    </a:p>
                  </a:txBody>
                  <a:tcPr marL="7354" marR="7354" marT="7354" marB="0" anchor="ctr"/>
                </a:tc>
                <a:extLst>
                  <a:ext uri="{0D108BD9-81ED-4DB2-BD59-A6C34878D82A}">
                    <a16:rowId xmlns:a16="http://schemas.microsoft.com/office/drawing/2014/main" val="3699625964"/>
                  </a:ext>
                </a:extLst>
              </a:tr>
              <a:tr h="564861">
                <a:tc>
                  <a:txBody>
                    <a:bodyPr/>
                    <a:lstStyle/>
                    <a:p>
                      <a:pPr algn="ctr" fontAlgn="ctr"/>
                      <a:r>
                        <a:rPr lang="en-GB" sz="1600" b="1" i="0" u="none" strike="noStrike" dirty="0">
                          <a:solidFill>
                            <a:srgbClr val="0070C0"/>
                          </a:solidFill>
                          <a:effectLst/>
                          <a:latin typeface="Aptos Narrow" panose="020B0004020202020204" pitchFamily="34" charset="0"/>
                        </a:rPr>
                        <a:t>Vacuum pumping system</a:t>
                      </a:r>
                    </a:p>
                  </a:txBody>
                  <a:tcPr marL="7354" marR="7354" marT="7354" marB="0" anchor="ctr"/>
                </a:tc>
                <a:tc>
                  <a:txBody>
                    <a:bodyPr/>
                    <a:lstStyle/>
                    <a:p>
                      <a:pPr algn="ctr" fontAlgn="ctr"/>
                      <a:r>
                        <a:rPr lang="it-IT" sz="1600" b="0" i="0" u="none" strike="noStrike" dirty="0">
                          <a:solidFill>
                            <a:srgbClr val="000000"/>
                          </a:solidFill>
                          <a:effectLst/>
                          <a:latin typeface="Aptos Narrow" panose="020B0004020202020204" pitchFamily="34" charset="0"/>
                        </a:rPr>
                        <a:t>8</a:t>
                      </a:r>
                      <a:endParaRPr lang="en-IT" sz="1600" b="0" i="0" u="none" strike="noStrike" dirty="0">
                        <a:solidFill>
                          <a:srgbClr val="000000"/>
                        </a:solidFill>
                        <a:effectLst/>
                        <a:latin typeface="Aptos Narrow" panose="020B0004020202020204" pitchFamily="34" charset="0"/>
                      </a:endParaRPr>
                    </a:p>
                  </a:txBody>
                  <a:tcPr marL="7354" marR="7354" marT="7354" marB="0" anchor="ctr">
                    <a:solidFill>
                      <a:srgbClr val="92D050"/>
                    </a:solidFill>
                  </a:tcPr>
                </a:tc>
                <a:tc>
                  <a:txBody>
                    <a:bodyPr/>
                    <a:lstStyle/>
                    <a:p>
                      <a:pPr algn="just" fontAlgn="ctr"/>
                      <a:r>
                        <a:rPr lang="en-US" sz="1600" u="none" strike="noStrike" dirty="0">
                          <a:effectLst/>
                        </a:rPr>
                        <a:t>Pumping systems appropriate to the gas quantities required for plasma formation in acceleration experiments have already been tested at the SPARC_LAB and other facilities.</a:t>
                      </a:r>
                      <a:endParaRPr lang="en-GB" sz="1600" b="0" i="0" u="none" strike="noStrike" dirty="0">
                        <a:solidFill>
                          <a:srgbClr val="000000"/>
                        </a:solidFill>
                        <a:effectLst/>
                        <a:latin typeface="Aptos Narrow" panose="020B0004020202020204" pitchFamily="34" charset="0"/>
                      </a:endParaRPr>
                    </a:p>
                  </a:txBody>
                  <a:tcPr marL="7354" marR="7354" marT="7354" marB="0" anchor="ctr">
                    <a:solidFill>
                      <a:schemeClr val="accent5">
                        <a:lumMod val="20000"/>
                        <a:lumOff val="80000"/>
                      </a:schemeClr>
                    </a:solidFill>
                  </a:tcPr>
                </a:tc>
                <a:extLst>
                  <a:ext uri="{0D108BD9-81ED-4DB2-BD59-A6C34878D82A}">
                    <a16:rowId xmlns:a16="http://schemas.microsoft.com/office/drawing/2014/main" val="3796027771"/>
                  </a:ext>
                </a:extLst>
              </a:tr>
              <a:tr h="751646">
                <a:tc>
                  <a:txBody>
                    <a:bodyPr/>
                    <a:lstStyle/>
                    <a:p>
                      <a:pPr algn="ctr" fontAlgn="ctr"/>
                      <a:r>
                        <a:rPr lang="en-GB" sz="1600" b="1" i="0" u="none" strike="noStrike" dirty="0">
                          <a:solidFill>
                            <a:srgbClr val="0070C0"/>
                          </a:solidFill>
                          <a:effectLst/>
                          <a:latin typeface="Aptos Narrow" panose="020B0004020202020204" pitchFamily="34" charset="0"/>
                        </a:rPr>
                        <a:t>HV source</a:t>
                      </a:r>
                    </a:p>
                  </a:txBody>
                  <a:tcPr marL="7354" marR="7354" marT="7354" marB="0" anchor="ctr"/>
                </a:tc>
                <a:tc>
                  <a:txBody>
                    <a:bodyPr/>
                    <a:lstStyle/>
                    <a:p>
                      <a:pPr algn="ctr" fontAlgn="ctr"/>
                      <a:r>
                        <a:rPr lang="it-IT" sz="1600" b="0" i="0" u="none" strike="noStrike" dirty="0">
                          <a:solidFill>
                            <a:srgbClr val="000000"/>
                          </a:solidFill>
                          <a:effectLst/>
                          <a:latin typeface="Aptos Narrow" panose="020B0004020202020204" pitchFamily="34" charset="0"/>
                        </a:rPr>
                        <a:t>8</a:t>
                      </a:r>
                      <a:endParaRPr lang="en-IT" sz="1600" b="0" i="0" u="none" strike="noStrike" dirty="0">
                        <a:solidFill>
                          <a:srgbClr val="000000"/>
                        </a:solidFill>
                        <a:effectLst/>
                        <a:latin typeface="Aptos Narrow" panose="020B0004020202020204" pitchFamily="34" charset="0"/>
                      </a:endParaRPr>
                    </a:p>
                  </a:txBody>
                  <a:tcPr marL="7354" marR="7354" marT="7354" marB="0" anchor="ctr">
                    <a:solidFill>
                      <a:srgbClr val="92D050"/>
                    </a:solidFill>
                  </a:tcPr>
                </a:tc>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en-US" sz="1600" u="none" strike="noStrike" dirty="0">
                          <a:effectLst/>
                        </a:rPr>
                        <a:t>The high voltage system to produce ionization of 60 cm long gas columns in thin capillaries has been fully designed and tested in the laboratory at the operating frequencies</a:t>
                      </a:r>
                      <a:endParaRPr lang="en-GB" sz="1600" b="0" i="0" u="none" strike="noStrike" dirty="0">
                        <a:solidFill>
                          <a:srgbClr val="FF0000"/>
                        </a:solidFill>
                        <a:effectLst/>
                        <a:latin typeface="Aptos Narrow" panose="020B0004020202020204" pitchFamily="34" charset="0"/>
                      </a:endParaRPr>
                    </a:p>
                  </a:txBody>
                  <a:tcPr marL="7354" marR="7354" marT="7354" marB="0" anchor="ctr">
                    <a:solidFill>
                      <a:schemeClr val="accent5">
                        <a:lumMod val="20000"/>
                        <a:lumOff val="80000"/>
                      </a:schemeClr>
                    </a:solidFill>
                  </a:tcPr>
                </a:tc>
                <a:extLst>
                  <a:ext uri="{0D108BD9-81ED-4DB2-BD59-A6C34878D82A}">
                    <a16:rowId xmlns:a16="http://schemas.microsoft.com/office/drawing/2014/main" val="2452760410"/>
                  </a:ext>
                </a:extLst>
              </a:tr>
              <a:tr h="751646">
                <a:tc>
                  <a:txBody>
                    <a:bodyPr/>
                    <a:lstStyle/>
                    <a:p>
                      <a:pPr algn="ctr" fontAlgn="ctr"/>
                      <a:r>
                        <a:rPr lang="en-GB" sz="1600" b="1" i="0" u="none" strike="noStrike" dirty="0">
                          <a:solidFill>
                            <a:srgbClr val="0070C0"/>
                          </a:solidFill>
                          <a:effectLst/>
                          <a:latin typeface="Aptos Narrow" panose="020B0004020202020204" pitchFamily="34" charset="0"/>
                        </a:rPr>
                        <a:t>Plasma source (Gas-filled capillary)</a:t>
                      </a:r>
                    </a:p>
                  </a:txBody>
                  <a:tcPr marL="7354" marR="7354" marT="7354" marB="0" anchor="ctr"/>
                </a:tc>
                <a:tc>
                  <a:txBody>
                    <a:bodyPr/>
                    <a:lstStyle/>
                    <a:p>
                      <a:pPr algn="ctr" fontAlgn="ctr"/>
                      <a:r>
                        <a:rPr lang="it-IT" sz="1600" b="0" i="0" u="none" strike="noStrike" dirty="0">
                          <a:solidFill>
                            <a:srgbClr val="000000"/>
                          </a:solidFill>
                          <a:effectLst/>
                          <a:latin typeface="Aptos Narrow" panose="020B0004020202020204" pitchFamily="34" charset="0"/>
                        </a:rPr>
                        <a:t>5</a:t>
                      </a:r>
                      <a:endParaRPr lang="en-IT" sz="1600" b="0" i="0" u="none" strike="noStrike" dirty="0">
                        <a:solidFill>
                          <a:srgbClr val="000000"/>
                        </a:solidFill>
                        <a:effectLst/>
                        <a:latin typeface="Aptos Narrow" panose="020B0004020202020204" pitchFamily="34" charset="0"/>
                      </a:endParaRPr>
                    </a:p>
                  </a:txBody>
                  <a:tcPr marL="7354" marR="7354" marT="7354" marB="0" anchor="ctr">
                    <a:solidFill>
                      <a:srgbClr val="FFFF00"/>
                    </a:solidFill>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en-GB" sz="1600" u="none" strike="noStrike" dirty="0">
                          <a:effectLst/>
                        </a:rPr>
                        <a:t>Extensive R&amp;D has been made to validate the plasma capillary technology and solid results have proved the validity of the technical choice. A full system proven in a real environment is expected to be done in the next year</a:t>
                      </a:r>
                      <a:endParaRPr lang="en-GB" sz="1600" b="0" i="0" u="none" strike="noStrike" dirty="0">
                        <a:solidFill>
                          <a:srgbClr val="FF0000"/>
                        </a:solidFill>
                        <a:effectLst/>
                        <a:latin typeface="Aptos Narrow" panose="020B0004020202020204" pitchFamily="34" charset="0"/>
                      </a:endParaRPr>
                    </a:p>
                  </a:txBody>
                  <a:tcPr marL="7354" marR="7354" marT="7354" marB="0" anchor="ctr"/>
                </a:tc>
                <a:extLst>
                  <a:ext uri="{0D108BD9-81ED-4DB2-BD59-A6C34878D82A}">
                    <a16:rowId xmlns:a16="http://schemas.microsoft.com/office/drawing/2014/main" val="3884368239"/>
                  </a:ext>
                </a:extLst>
              </a:tr>
              <a:tr h="751646">
                <a:tc>
                  <a:txBody>
                    <a:bodyPr/>
                    <a:lstStyle/>
                    <a:p>
                      <a:pPr algn="ctr" fontAlgn="ctr"/>
                      <a:r>
                        <a:rPr lang="en-GB" sz="1600" b="1" i="0" u="none" strike="noStrike" dirty="0">
                          <a:solidFill>
                            <a:srgbClr val="0070C0"/>
                          </a:solidFill>
                          <a:effectLst/>
                          <a:latin typeface="Aptos Narrow" panose="020B0004020202020204" pitchFamily="34" charset="0"/>
                        </a:rPr>
                        <a:t>Magnetic separation</a:t>
                      </a:r>
                    </a:p>
                  </a:txBody>
                  <a:tcPr marL="7354" marR="7354" marT="7354" marB="0" anchor="ctr"/>
                </a:tc>
                <a:tc>
                  <a:txBody>
                    <a:bodyPr/>
                    <a:lstStyle/>
                    <a:p>
                      <a:pPr algn="ctr" fontAlgn="ctr"/>
                      <a:r>
                        <a:rPr lang="it-IT" sz="1600" b="0" i="0" u="none" strike="noStrike" dirty="0">
                          <a:solidFill>
                            <a:srgbClr val="000000"/>
                          </a:solidFill>
                          <a:effectLst/>
                          <a:latin typeface="Aptos Narrow" panose="020B0004020202020204" pitchFamily="34" charset="0"/>
                        </a:rPr>
                        <a:t>5</a:t>
                      </a:r>
                      <a:endParaRPr lang="en-IT" sz="1600" b="0" i="0" u="none" strike="noStrike" dirty="0">
                        <a:solidFill>
                          <a:srgbClr val="000000"/>
                        </a:solidFill>
                        <a:effectLst/>
                        <a:latin typeface="Aptos Narrow" panose="020B0004020202020204" pitchFamily="34" charset="0"/>
                      </a:endParaRPr>
                    </a:p>
                  </a:txBody>
                  <a:tcPr marL="7354" marR="7354" marT="7354" marB="0" anchor="ctr">
                    <a:solidFill>
                      <a:srgbClr val="FFFF00"/>
                    </a:solidFill>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Aptos Narrow" panose="020B0004020202020204" pitchFamily="34" charset="0"/>
                        </a:rPr>
                        <a:t>The separation chicane between the driver and witness in plasma accelerators has never been experimentally tested and, although it exists at the design level, it has not yet been technically implemented</a:t>
                      </a:r>
                    </a:p>
                  </a:txBody>
                  <a:tcPr marL="7354" marR="7354" marT="7354" marB="0" anchor="ctr"/>
                </a:tc>
                <a:extLst>
                  <a:ext uri="{0D108BD9-81ED-4DB2-BD59-A6C34878D82A}">
                    <a16:rowId xmlns:a16="http://schemas.microsoft.com/office/drawing/2014/main" val="2305810418"/>
                  </a:ext>
                </a:extLst>
              </a:tr>
            </a:tbl>
          </a:graphicData>
        </a:graphic>
      </p:graphicFrame>
      <p:graphicFrame>
        <p:nvGraphicFramePr>
          <p:cNvPr id="4" name="Tabella 3">
            <a:extLst>
              <a:ext uri="{FF2B5EF4-FFF2-40B4-BE49-F238E27FC236}">
                <a16:creationId xmlns:a16="http://schemas.microsoft.com/office/drawing/2014/main" id="{31B5A8D8-DA8E-8BC0-4A66-2FE91EE98332}"/>
              </a:ext>
            </a:extLst>
          </p:cNvPr>
          <p:cNvGraphicFramePr>
            <a:graphicFrameLocks noGrp="1"/>
          </p:cNvGraphicFramePr>
          <p:nvPr/>
        </p:nvGraphicFramePr>
        <p:xfrm>
          <a:off x="257474" y="1082675"/>
          <a:ext cx="11677052" cy="982714"/>
        </p:xfrm>
        <a:graphic>
          <a:graphicData uri="http://schemas.openxmlformats.org/drawingml/2006/table">
            <a:tbl>
              <a:tblPr>
                <a:tableStyleId>{5C22544A-7EE6-4342-B048-85BDC9FD1C3A}</a:tableStyleId>
              </a:tblPr>
              <a:tblGrid>
                <a:gridCol w="1696498">
                  <a:extLst>
                    <a:ext uri="{9D8B030D-6E8A-4147-A177-3AD203B41FA5}">
                      <a16:colId xmlns:a16="http://schemas.microsoft.com/office/drawing/2014/main" val="770370698"/>
                    </a:ext>
                  </a:extLst>
                </a:gridCol>
                <a:gridCol w="881305">
                  <a:extLst>
                    <a:ext uri="{9D8B030D-6E8A-4147-A177-3AD203B41FA5}">
                      <a16:colId xmlns:a16="http://schemas.microsoft.com/office/drawing/2014/main" val="3309788317"/>
                    </a:ext>
                  </a:extLst>
                </a:gridCol>
                <a:gridCol w="9099249">
                  <a:extLst>
                    <a:ext uri="{9D8B030D-6E8A-4147-A177-3AD203B41FA5}">
                      <a16:colId xmlns:a16="http://schemas.microsoft.com/office/drawing/2014/main" val="643225014"/>
                    </a:ext>
                  </a:extLst>
                </a:gridCol>
              </a:tblGrid>
              <a:tr h="421651">
                <a:tc>
                  <a:txBody>
                    <a:bodyPr/>
                    <a:lstStyle/>
                    <a:p>
                      <a:pPr algn="ctr" fontAlgn="ctr"/>
                      <a:r>
                        <a:rPr lang="en-GB" sz="1600" b="1" u="none" strike="noStrike" dirty="0">
                          <a:solidFill>
                            <a:srgbClr val="0070C0"/>
                          </a:solidFill>
                          <a:effectLst/>
                        </a:rPr>
                        <a:t>Plasma Module</a:t>
                      </a:r>
                      <a:endParaRPr lang="en-GB" sz="1600" b="1" i="0" u="none" strike="noStrike" dirty="0">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600" u="none" strike="noStrike" dirty="0">
                          <a:effectLst/>
                        </a:rPr>
                        <a:t>5</a:t>
                      </a:r>
                      <a:endParaRPr lang="en-IT" sz="1600" b="0" i="0" u="none" strike="noStrike" dirty="0">
                        <a:solidFill>
                          <a:srgbClr val="000000"/>
                        </a:solidFill>
                        <a:effectLst/>
                        <a:latin typeface="Aptos Narrow" panose="020B0004020202020204" pitchFamily="34" charset="0"/>
                      </a:endParaRPr>
                    </a:p>
                  </a:txBody>
                  <a:tcPr marL="7354" marR="7354" marT="7354" marB="0" anchor="ctr">
                    <a:solidFill>
                      <a:srgbClr val="FFFF00"/>
                    </a:solidFill>
                  </a:tcPr>
                </a:tc>
                <a:tc>
                  <a:txBody>
                    <a:bodyPr/>
                    <a:lstStyle/>
                    <a:p>
                      <a:pPr algn="just" fontAlgn="ctr"/>
                      <a:r>
                        <a:rPr lang="en-GB" sz="1600" u="none" strike="noStrike" dirty="0">
                          <a:effectLst/>
                        </a:rPr>
                        <a:t>Extensive R&amp;D has been made to validate the plasma capillary technology and solid results have proved the validity of the technical choice. A full system proven in a real environment is expected to be done in the next year </a:t>
                      </a:r>
                      <a:r>
                        <a:rPr lang="en-GB" sz="1600" u="none" strike="noStrike" dirty="0">
                          <a:solidFill>
                            <a:srgbClr val="FF0000"/>
                          </a:solidFill>
                          <a:effectLst/>
                        </a:rPr>
                        <a:t>(</a:t>
                      </a:r>
                      <a:r>
                        <a:rPr lang="en-GB" sz="1600" i="1" u="none" strike="noStrike" dirty="0">
                          <a:solidFill>
                            <a:srgbClr val="FF0000"/>
                          </a:solidFill>
                          <a:effectLst/>
                        </a:rPr>
                        <a:t>Technology validated in relevant environment – The technology is tested in a simulated or relevant environment</a:t>
                      </a:r>
                      <a:r>
                        <a:rPr lang="en-GB" sz="1600" u="none" strike="noStrike" dirty="0">
                          <a:solidFill>
                            <a:srgbClr val="FF0000"/>
                          </a:solidFill>
                          <a:effectLst/>
                        </a:rPr>
                        <a:t>)</a:t>
                      </a:r>
                      <a:endParaRPr lang="en-GB" sz="1600" b="0" i="0" u="none" strike="noStrike" dirty="0">
                        <a:solidFill>
                          <a:srgbClr val="000000"/>
                        </a:solidFill>
                        <a:effectLst/>
                        <a:latin typeface="Aptos Narrow" panose="020B0004020202020204" pitchFamily="34" charset="0"/>
                      </a:endParaRPr>
                    </a:p>
                  </a:txBody>
                  <a:tcPr marL="7354" marR="7354" marT="7354" marB="0" anchor="ctr"/>
                </a:tc>
                <a:extLst>
                  <a:ext uri="{0D108BD9-81ED-4DB2-BD59-A6C34878D82A}">
                    <a16:rowId xmlns:a16="http://schemas.microsoft.com/office/drawing/2014/main" val="1136661491"/>
                  </a:ext>
                </a:extLst>
              </a:tr>
            </a:tbl>
          </a:graphicData>
        </a:graphic>
      </p:graphicFrame>
    </p:spTree>
    <p:extLst>
      <p:ext uri="{BB962C8B-B14F-4D97-AF65-F5344CB8AC3E}">
        <p14:creationId xmlns:p14="http://schemas.microsoft.com/office/powerpoint/2010/main" val="224123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13">
            <a:extLst>
              <a:ext uri="{FF2B5EF4-FFF2-40B4-BE49-F238E27FC236}">
                <a16:creationId xmlns:a16="http://schemas.microsoft.com/office/drawing/2014/main" id="{88367FB0-A66B-577A-A220-4D4034E099D7}"/>
              </a:ext>
            </a:extLst>
          </p:cNvPr>
          <p:cNvSpPr/>
          <p:nvPr/>
        </p:nvSpPr>
        <p:spPr>
          <a:xfrm>
            <a:off x="9335310" y="2397168"/>
            <a:ext cx="2252561" cy="2630694"/>
          </a:xfrm>
          <a:custGeom>
            <a:avLst/>
            <a:gdLst/>
            <a:ahLst/>
            <a:cxnLst/>
            <a:rect l="l" t="t" r="r" b="b"/>
            <a:pathLst>
              <a:path w="5842564" h="7505676">
                <a:moveTo>
                  <a:pt x="0" y="0"/>
                </a:moveTo>
                <a:lnTo>
                  <a:pt x="5842564" y="0"/>
                </a:lnTo>
                <a:lnTo>
                  <a:pt x="5842564" y="7505677"/>
                </a:lnTo>
                <a:lnTo>
                  <a:pt x="0" y="7505677"/>
                </a:lnTo>
                <a:lnTo>
                  <a:pt x="0" y="0"/>
                </a:lnTo>
                <a:close/>
              </a:path>
            </a:pathLst>
          </a:custGeom>
          <a:blipFill>
            <a:blip r:embed="rId2"/>
            <a:stretch>
              <a:fillRect l="-4597" r="-4597"/>
            </a:stretch>
          </a:blipFill>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2"/>
          <p:cNvGrpSpPr/>
          <p:nvPr/>
        </p:nvGrpSpPr>
        <p:grpSpPr>
          <a:xfrm>
            <a:off x="0" y="6462572"/>
            <a:ext cx="12192000" cy="401561"/>
            <a:chOff x="0" y="0"/>
            <a:chExt cx="24384000" cy="803122"/>
          </a:xfrm>
        </p:grpSpPr>
        <p:sp>
          <p:nvSpPr>
            <p:cNvPr id="3" name="Freeform 3"/>
            <p:cNvSpPr/>
            <p:nvPr/>
          </p:nvSpPr>
          <p:spPr>
            <a:xfrm>
              <a:off x="0" y="0"/>
              <a:ext cx="24384000" cy="803148"/>
            </a:xfrm>
            <a:custGeom>
              <a:avLst/>
              <a:gdLst/>
              <a:ahLst/>
              <a:cxnLst/>
              <a:rect l="l" t="t" r="r" b="b"/>
              <a:pathLst>
                <a:path w="24384000" h="803148">
                  <a:moveTo>
                    <a:pt x="0" y="0"/>
                  </a:moveTo>
                  <a:lnTo>
                    <a:pt x="24384000" y="0"/>
                  </a:lnTo>
                  <a:lnTo>
                    <a:pt x="24384000" y="803148"/>
                  </a:lnTo>
                  <a:lnTo>
                    <a:pt x="0" y="803148"/>
                  </a:lnTo>
                  <a:close/>
                </a:path>
              </a:pathLst>
            </a:custGeom>
            <a:solidFill>
              <a:srgbClr val="DDE9F7"/>
            </a:solidFill>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p:cNvGrpSpPr/>
          <p:nvPr/>
        </p:nvGrpSpPr>
        <p:grpSpPr>
          <a:xfrm>
            <a:off x="0" y="-20367"/>
            <a:ext cx="12192000" cy="803121"/>
            <a:chOff x="0" y="0"/>
            <a:chExt cx="24384000" cy="1606242"/>
          </a:xfrm>
        </p:grpSpPr>
        <p:sp>
          <p:nvSpPr>
            <p:cNvPr id="5" name="Freeform 5"/>
            <p:cNvSpPr/>
            <p:nvPr/>
          </p:nvSpPr>
          <p:spPr>
            <a:xfrm>
              <a:off x="0" y="0"/>
              <a:ext cx="24384000" cy="1606296"/>
            </a:xfrm>
            <a:custGeom>
              <a:avLst/>
              <a:gdLst/>
              <a:ahLst/>
              <a:cxnLst/>
              <a:rect l="l" t="t" r="r" b="b"/>
              <a:pathLst>
                <a:path w="24384000" h="1606296">
                  <a:moveTo>
                    <a:pt x="0" y="0"/>
                  </a:moveTo>
                  <a:lnTo>
                    <a:pt x="24384000" y="0"/>
                  </a:lnTo>
                  <a:lnTo>
                    <a:pt x="24384000" y="1606296"/>
                  </a:lnTo>
                  <a:lnTo>
                    <a:pt x="0" y="1606296"/>
                  </a:lnTo>
                  <a:close/>
                </a:path>
              </a:pathLst>
            </a:custGeom>
            <a:solidFill>
              <a:srgbClr val="DDE9F7"/>
            </a:solidFill>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Freeform 6"/>
          <p:cNvSpPr/>
          <p:nvPr/>
        </p:nvSpPr>
        <p:spPr>
          <a:xfrm>
            <a:off x="410544" y="83790"/>
            <a:ext cx="1421141" cy="610580"/>
          </a:xfrm>
          <a:custGeom>
            <a:avLst/>
            <a:gdLst/>
            <a:ahLst/>
            <a:cxnLst/>
            <a:rect l="l" t="t" r="r" b="b"/>
            <a:pathLst>
              <a:path w="2131711" h="915870">
                <a:moveTo>
                  <a:pt x="0" y="0"/>
                </a:moveTo>
                <a:lnTo>
                  <a:pt x="2131712" y="0"/>
                </a:lnTo>
                <a:lnTo>
                  <a:pt x="2131712" y="915870"/>
                </a:lnTo>
                <a:lnTo>
                  <a:pt x="0" y="915870"/>
                </a:lnTo>
                <a:lnTo>
                  <a:pt x="0" y="0"/>
                </a:lnTo>
                <a:close/>
              </a:path>
            </a:pathLst>
          </a:custGeom>
          <a:blipFill>
            <a:blip r:embed="rId3"/>
            <a:stretch>
              <a:fillRect l="-169" r="-169"/>
            </a:stretch>
          </a:blipFill>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descr="A blue background with yellow stars  Description automatically generated with low confidence"/>
          <p:cNvSpPr/>
          <p:nvPr/>
        </p:nvSpPr>
        <p:spPr>
          <a:xfrm>
            <a:off x="11224939" y="52479"/>
            <a:ext cx="670727" cy="444014"/>
          </a:xfrm>
          <a:custGeom>
            <a:avLst/>
            <a:gdLst/>
            <a:ahLst/>
            <a:cxnLst/>
            <a:rect l="l" t="t" r="r" b="b"/>
            <a:pathLst>
              <a:path w="1006091" h="666021">
                <a:moveTo>
                  <a:pt x="0" y="0"/>
                </a:moveTo>
                <a:lnTo>
                  <a:pt x="1006091" y="0"/>
                </a:lnTo>
                <a:lnTo>
                  <a:pt x="1006091" y="666022"/>
                </a:lnTo>
                <a:lnTo>
                  <a:pt x="0" y="666022"/>
                </a:lnTo>
                <a:lnTo>
                  <a:pt x="0" y="0"/>
                </a:lnTo>
                <a:close/>
              </a:path>
            </a:pathLst>
          </a:custGeom>
          <a:blipFill>
            <a:blip r:embed="rId4"/>
            <a:stretch>
              <a:fillRect l="-62" r="-62"/>
            </a:stretch>
          </a:blipFill>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11232727" y="530763"/>
            <a:ext cx="678180" cy="179536"/>
          </a:xfrm>
          <a:prstGeom prst="rect">
            <a:avLst/>
          </a:prstGeom>
        </p:spPr>
        <p:txBody>
          <a:bodyPr lIns="0" tIns="0" rIns="0" bIns="0" rtlCol="0" anchor="t">
            <a:spAutoFit/>
          </a:bodyPr>
          <a:lstStyle/>
          <a:p>
            <a:pPr marL="0" marR="0" lvl="0" indent="0" algn="l" defTabSz="914264" rtl="0" eaLnBrk="1" fontAlgn="auto" latinLnBrk="0" hangingPunct="1">
              <a:lnSpc>
                <a:spcPts val="720"/>
              </a:lnSpc>
              <a:spcBef>
                <a:spcPts val="0"/>
              </a:spcBef>
              <a:spcAft>
                <a:spcPts val="0"/>
              </a:spcAft>
              <a:buClrTx/>
              <a:buSzTx/>
              <a:buFontTx/>
              <a:buNone/>
              <a:tabLst/>
              <a:defRPr/>
            </a:pPr>
            <a:r>
              <a:rPr kumimoji="0" lang="en-US" sz="600" b="1" i="0" u="none" strike="noStrike" kern="1200" cap="none" spc="-7" normalizeH="0" baseline="0" noProof="0">
                <a:ln>
                  <a:noFill/>
                </a:ln>
                <a:solidFill>
                  <a:srgbClr val="0055A5"/>
                </a:solidFill>
                <a:effectLst/>
                <a:uLnTx/>
                <a:uFillTx/>
                <a:latin typeface="Arimo Bold"/>
                <a:ea typeface="Arimo Bold"/>
                <a:cs typeface="Arimo Bold"/>
                <a:sym typeface="Arimo Bold"/>
              </a:rPr>
              <a:t>Funded by the European Union</a:t>
            </a:r>
          </a:p>
        </p:txBody>
      </p:sp>
      <p:sp>
        <p:nvSpPr>
          <p:cNvPr id="9" name="TextBox 9"/>
          <p:cNvSpPr txBox="1"/>
          <p:nvPr/>
        </p:nvSpPr>
        <p:spPr>
          <a:xfrm>
            <a:off x="2180415" y="158951"/>
            <a:ext cx="7839827" cy="487313"/>
          </a:xfrm>
          <a:prstGeom prst="rect">
            <a:avLst/>
          </a:prstGeom>
        </p:spPr>
        <p:txBody>
          <a:bodyPr lIns="0" tIns="0" rIns="0" bIns="0" rtlCol="0" anchor="t">
            <a:spAutoFit/>
          </a:bodyPr>
          <a:lstStyle/>
          <a:p>
            <a:pPr marL="0" marR="0" lvl="0" indent="0" algn="ctr" defTabSz="914264" rtl="0" eaLnBrk="1" fontAlgn="auto" latinLnBrk="0" hangingPunct="1">
              <a:lnSpc>
                <a:spcPts val="3780"/>
              </a:lnSpc>
              <a:spcBef>
                <a:spcPts val="0"/>
              </a:spcBef>
              <a:spcAft>
                <a:spcPts val="0"/>
              </a:spcAft>
              <a:buClrTx/>
              <a:buSzTx/>
              <a:buFontTx/>
              <a:buNone/>
              <a:tabLst/>
              <a:defRPr/>
            </a:pPr>
            <a:r>
              <a:rPr kumimoji="0" lang="en-US" sz="3500" b="1" i="0" u="none" strike="noStrike" kern="1200" cap="none" spc="-21" normalizeH="0" baseline="0" noProof="0" dirty="0">
                <a:ln>
                  <a:noFill/>
                </a:ln>
                <a:solidFill>
                  <a:srgbClr val="334186"/>
                </a:solidFill>
                <a:effectLst/>
                <a:uLnTx/>
                <a:uFillTx/>
                <a:latin typeface="TT Rounds Condensed Bold"/>
                <a:ea typeface="TT Rounds Condensed Bold"/>
                <a:cs typeface="TT Rounds Condensed Bold"/>
                <a:sym typeface="TT Rounds Condensed Bold"/>
              </a:rPr>
              <a:t>EuPRAXIA Scientific  Goals</a:t>
            </a:r>
          </a:p>
        </p:txBody>
      </p:sp>
      <p:sp>
        <p:nvSpPr>
          <p:cNvPr id="11" name="TextBox 11"/>
          <p:cNvSpPr txBox="1"/>
          <p:nvPr/>
        </p:nvSpPr>
        <p:spPr>
          <a:xfrm>
            <a:off x="8348589" y="6503847"/>
            <a:ext cx="3157611" cy="272510"/>
          </a:xfrm>
          <a:prstGeom prst="rect">
            <a:avLst/>
          </a:prstGeom>
        </p:spPr>
        <p:txBody>
          <a:bodyPr lIns="0" tIns="0" rIns="0" bIns="0" rtlCol="0" anchor="t">
            <a:spAutoFit/>
          </a:bodyPr>
          <a:lstStyle/>
          <a:p>
            <a:pPr marL="0" marR="0" lvl="0" indent="0" algn="ctr" defTabSz="914264" rtl="0" eaLnBrk="1" fontAlgn="auto" latinLnBrk="0" hangingPunct="1">
              <a:lnSpc>
                <a:spcPts val="2160"/>
              </a:lnSpc>
              <a:spcBef>
                <a:spcPts val="0"/>
              </a:spcBef>
              <a:spcAft>
                <a:spcPts val="0"/>
              </a:spcAft>
              <a:buClrTx/>
              <a:buSzTx/>
              <a:buFontTx/>
              <a:buNone/>
              <a:tabLst/>
              <a:defRPr/>
            </a:pPr>
            <a:r>
              <a:rPr kumimoji="0" lang="en-US" sz="1800" b="0" i="0" u="none" strike="noStrike" kern="1200" cap="none" spc="17" normalizeH="0" baseline="0" noProof="0">
                <a:ln>
                  <a:noFill/>
                </a:ln>
                <a:solidFill>
                  <a:srgbClr val="2C3982"/>
                </a:solidFill>
                <a:effectLst/>
                <a:uLnTx/>
                <a:uFillTx/>
                <a:latin typeface="TT Rounds Condensed"/>
                <a:ea typeface="TT Rounds Condensed"/>
                <a:cs typeface="TT Rounds Condensed"/>
                <a:sym typeface="TT Rounds Condensed"/>
              </a:rPr>
              <a:t>www.eupraxia-facility.org</a:t>
            </a:r>
          </a:p>
        </p:txBody>
      </p:sp>
      <p:sp>
        <p:nvSpPr>
          <p:cNvPr id="13" name="TextBox 13"/>
          <p:cNvSpPr txBox="1"/>
          <p:nvPr/>
        </p:nvSpPr>
        <p:spPr>
          <a:xfrm>
            <a:off x="3028140" y="1900282"/>
            <a:ext cx="8935403" cy="538609"/>
          </a:xfrm>
          <a:prstGeom prst="rect">
            <a:avLst/>
          </a:prstGeom>
        </p:spPr>
        <p:txBody>
          <a:bodyPr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2:</a:t>
            </a:r>
            <a:r>
              <a:rPr kumimoji="0" lang="en-US" sz="1200" b="0" i="1" u="none" strike="noStrike" kern="1200" cap="none" spc="11" normalizeH="0" baseline="0" noProof="0">
                <a:ln>
                  <a:noFill/>
                </a:ln>
                <a:solidFill>
                  <a:srgbClr val="000000"/>
                </a:solidFill>
                <a:effectLst/>
                <a:uLnTx/>
                <a:uFillTx/>
                <a:latin typeface="TT Rounds Condensed Italics"/>
                <a:ea typeface="TT Rounds Condensed Italics"/>
                <a:cs typeface="TT Rounds Condensed Italics"/>
                <a:sym typeface="TT Rounds Condensed Italics"/>
              </a:rPr>
              <a:t> EuPRAXIA will deliver betatron X rays with about 10^10 photons per pulse, up to 100 Hz repetition rate and an energy of 5-18 keV to users from the medical area. The much reduced longitudinal length of the X ray emission area (point-like emission) leads to an important improvement in image resolution compared to other techniques.</a:t>
            </a:r>
          </a:p>
        </p:txBody>
      </p:sp>
      <p:sp>
        <p:nvSpPr>
          <p:cNvPr id="14" name="TextBox 14"/>
          <p:cNvSpPr txBox="1"/>
          <p:nvPr/>
        </p:nvSpPr>
        <p:spPr>
          <a:xfrm>
            <a:off x="2976860" y="1074782"/>
            <a:ext cx="8918806" cy="538609"/>
          </a:xfrm>
          <a:prstGeom prst="rect">
            <a:avLst/>
          </a:prstGeom>
        </p:spPr>
        <p:txBody>
          <a:bodyPr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1</a:t>
            </a:r>
            <a:r>
              <a:rPr kumimoji="0" lang="en-US" sz="1200" b="0" i="1" u="none" strike="noStrike" kern="1200" cap="none" spc="11" normalizeH="0" baseline="0" noProof="0">
                <a:ln>
                  <a:noFill/>
                </a:ln>
                <a:solidFill>
                  <a:srgbClr val="000000"/>
                </a:solidFill>
                <a:effectLst/>
                <a:uLnTx/>
                <a:uFillTx/>
                <a:latin typeface="TT Rounds Condensed Italics"/>
                <a:ea typeface="TT Rounds Condensed Italics"/>
                <a:cs typeface="TT Rounds Condensed Italics"/>
                <a:sym typeface="TT Rounds Condensed Italics"/>
              </a:rPr>
              <a:t>: EuPRAXIA will deliver free-electron laser (FEL) X rays with 10^9-10^13 photons per pulse to user areas, covering wavelengths of 0.2 nm to 36 nm. The EuPRAXIA FEL pulses are naturally short (down to 0.4 fs) and will therefore provide users with tools for investigating processes and structures in ultra-fast photon science at a reduced facility foot print.</a:t>
            </a:r>
          </a:p>
        </p:txBody>
      </p:sp>
      <p:sp>
        <p:nvSpPr>
          <p:cNvPr id="15" name="TextBox 15"/>
          <p:cNvSpPr txBox="1"/>
          <p:nvPr/>
        </p:nvSpPr>
        <p:spPr>
          <a:xfrm>
            <a:off x="2976860" y="2589368"/>
            <a:ext cx="5851830" cy="897682"/>
          </a:xfrm>
          <a:prstGeom prst="rect">
            <a:avLst/>
          </a:prstGeom>
        </p:spPr>
        <p:txBody>
          <a:bodyPr wrap="square"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3</a:t>
            </a:r>
            <a:r>
              <a:rPr kumimoji="0" lang="en-US" sz="1200" b="0" i="1" u="none" strike="noStrike" kern="1200" cap="none" spc="11" normalizeH="0" baseline="0" noProof="0">
                <a:ln>
                  <a:noFill/>
                </a:ln>
                <a:solidFill>
                  <a:srgbClr val="000000"/>
                </a:solidFill>
                <a:effectLst/>
                <a:uLnTx/>
                <a:uFillTx/>
                <a:latin typeface="TT Rounds Condensed Italics"/>
                <a:ea typeface="TT Rounds Condensed Italics"/>
                <a:cs typeface="TT Rounds Condensed Italics"/>
                <a:sym typeface="TT Rounds Condensed Italics"/>
              </a:rPr>
              <a:t>: EuPRAXIA will deliver positron beams at energies from 0.5 MeV to 10 MeV and a repetition rate of 100 Hz for material science studies. Per pulse about 10^6 positrons will be produced in a time duration of 20-90 picoseconds on the sample, allowing time-resolved studies. EuPRAXIA will here advance the capabilities of existing positron sources in flux and time resolution.</a:t>
            </a:r>
          </a:p>
        </p:txBody>
      </p:sp>
      <p:sp>
        <p:nvSpPr>
          <p:cNvPr id="16" name="TextBox 16"/>
          <p:cNvSpPr txBox="1"/>
          <p:nvPr/>
        </p:nvSpPr>
        <p:spPr>
          <a:xfrm>
            <a:off x="2976861" y="3550665"/>
            <a:ext cx="5851830" cy="718145"/>
          </a:xfrm>
          <a:prstGeom prst="rect">
            <a:avLst/>
          </a:prstGeom>
        </p:spPr>
        <p:txBody>
          <a:bodyPr wrap="square"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4</a:t>
            </a:r>
            <a:r>
              <a:rPr kumimoji="0" lang="en-US" sz="1200" b="0" i="1" u="none" strike="noStrike" kern="1200" cap="none" spc="11" normalizeH="0" baseline="0" noProof="0">
                <a:ln>
                  <a:noFill/>
                </a:ln>
                <a:solidFill>
                  <a:srgbClr val="000000"/>
                </a:solidFill>
                <a:effectLst/>
                <a:uLnTx/>
                <a:uFillTx/>
                <a:latin typeface="TT Rounds Condensed Italics"/>
                <a:ea typeface="TT Rounds Condensed Italics"/>
                <a:cs typeface="TT Rounds Condensed Italics"/>
                <a:sym typeface="TT Rounds Condensed Italics"/>
              </a:rPr>
              <a:t>: EuPRAXIA will deliver electron and positron beams at energies from a few 100 MeV up to 5 GeV for high energy physics related R&amp;D (detectors, linear collider topics). R&amp;D goals include the demonstration of a linear collider stage, a "table top" HEP test beam and studies on positron transport and acceleration towards a linear collider.</a:t>
            </a:r>
          </a:p>
        </p:txBody>
      </p:sp>
      <p:sp>
        <p:nvSpPr>
          <p:cNvPr id="17" name="TextBox 17"/>
          <p:cNvSpPr txBox="1"/>
          <p:nvPr/>
        </p:nvSpPr>
        <p:spPr>
          <a:xfrm>
            <a:off x="2976861" y="4451706"/>
            <a:ext cx="5851830" cy="538609"/>
          </a:xfrm>
          <a:prstGeom prst="rect">
            <a:avLst/>
          </a:prstGeom>
        </p:spPr>
        <p:txBody>
          <a:bodyPr wrap="square"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5: </a:t>
            </a:r>
            <a:r>
              <a:rPr kumimoji="0" lang="en-US" sz="1200" b="0" i="1" u="none" strike="noStrike" kern="1200" cap="none" spc="11" normalizeH="0" baseline="0" noProof="0">
                <a:ln>
                  <a:noFill/>
                </a:ln>
                <a:solidFill>
                  <a:srgbClr val="000000"/>
                </a:solidFill>
                <a:effectLst/>
                <a:uLnTx/>
                <a:uFillTx/>
                <a:latin typeface="TT Rounds Condensed Italics"/>
                <a:ea typeface="TT Rounds Condensed Italics"/>
                <a:cs typeface="TT Rounds Condensed Italics"/>
                <a:sym typeface="TT Rounds Condensed Italics"/>
              </a:rPr>
              <a:t>EuPRAXIA will deliver photons from an inverse Compton scattering (ICS) source. The photons of up to 600 MeV and with narrow-band spectrum will enable precision nuclear physics and highly penetrative radiography for users.</a:t>
            </a:r>
          </a:p>
        </p:txBody>
      </p:sp>
      <p:sp>
        <p:nvSpPr>
          <p:cNvPr id="18" name="TextBox 18"/>
          <p:cNvSpPr txBox="1"/>
          <p:nvPr/>
        </p:nvSpPr>
        <p:spPr>
          <a:xfrm>
            <a:off x="2922168" y="5034781"/>
            <a:ext cx="9041375" cy="538609"/>
          </a:xfrm>
          <a:prstGeom prst="rect">
            <a:avLst/>
          </a:prstGeom>
        </p:spPr>
        <p:txBody>
          <a:bodyPr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6</a:t>
            </a:r>
            <a:r>
              <a:rPr kumimoji="0" lang="en-US" sz="1200" b="0" i="1" u="none" strike="noStrike" kern="1200" cap="none" spc="11" normalizeH="0" baseline="0" noProof="0">
                <a:ln>
                  <a:noFill/>
                </a:ln>
                <a:solidFill>
                  <a:srgbClr val="000000"/>
                </a:solidFill>
                <a:effectLst/>
                <a:uLnTx/>
                <a:uFillTx/>
                <a:latin typeface="TT Rounds Condensed Italics"/>
                <a:ea typeface="TT Rounds Condensed Italics"/>
                <a:cs typeface="TT Rounds Condensed Italics"/>
                <a:sym typeface="TT Rounds Condensed Italics"/>
              </a:rPr>
              <a:t>: EuPRAXIA will provide access to a multi-stage, high-repetition rate plasma accelerator in the GeV range to users from accelerator science. This R&amp;D platform will allow the testing of novel ideas and concepts, full optimisation of a plasma collider stage, certain fixed target experiments (also in combination with lasers) and performance studies of conventional versus novel accelerator technology.</a:t>
            </a:r>
          </a:p>
        </p:txBody>
      </p:sp>
      <p:sp>
        <p:nvSpPr>
          <p:cNvPr id="19" name="TextBox 19"/>
          <p:cNvSpPr txBox="1"/>
          <p:nvPr/>
        </p:nvSpPr>
        <p:spPr>
          <a:xfrm>
            <a:off x="2976860" y="5796781"/>
            <a:ext cx="9163861" cy="538609"/>
          </a:xfrm>
          <a:prstGeom prst="rect">
            <a:avLst/>
          </a:prstGeom>
        </p:spPr>
        <p:txBody>
          <a:bodyPr lIns="0" tIns="0" rIns="0" bIns="0" rtlCol="0" anchor="t">
            <a:spAutoFit/>
          </a:bodyPr>
          <a:lstStyle/>
          <a:p>
            <a:pPr marL="0" marR="0" lvl="0" indent="0" algn="just" defTabSz="914264" rtl="0" eaLnBrk="1" fontAlgn="auto" latinLnBrk="0" hangingPunct="1">
              <a:lnSpc>
                <a:spcPts val="1440"/>
              </a:lnSpc>
              <a:spcBef>
                <a:spcPct val="0"/>
              </a:spcBef>
              <a:spcAft>
                <a:spcPts val="0"/>
              </a:spcAft>
              <a:buClrTx/>
              <a:buSzTx/>
              <a:buFontTx/>
              <a:buNone/>
              <a:tabLst/>
              <a:defRPr/>
            </a:pPr>
            <a:r>
              <a:rPr kumimoji="0" lang="en-US" sz="1200" b="1" i="1" u="none" strike="noStrike" kern="1200" cap="none" spc="11" normalizeH="0" baseline="0" noProof="0">
                <a:ln>
                  <a:noFill/>
                </a:ln>
                <a:solidFill>
                  <a:srgbClr val="2C3982"/>
                </a:solidFill>
                <a:effectLst/>
                <a:uLnTx/>
                <a:uFillTx/>
                <a:latin typeface="TT Rounds Condensed Bold Italics"/>
                <a:ea typeface="TT Rounds Condensed Bold Italics"/>
                <a:cs typeface="TT Rounds Condensed Bold Italics"/>
                <a:sym typeface="TT Rounds Condensed Bold Italics"/>
              </a:rPr>
              <a:t>Flagship Science Goal 7</a:t>
            </a:r>
            <a:r>
              <a:rPr kumimoji="0" lang="en-US" sz="1200" b="0" i="1" u="none" strike="noStrike" kern="1200" cap="none" spc="11" normalizeH="0" baseline="0" noProof="0">
                <a:ln>
                  <a:noFill/>
                </a:ln>
                <a:solidFill>
                  <a:srgbClr val="000000"/>
                </a:solidFill>
                <a:effectLst/>
                <a:uLnTx/>
                <a:uFillTx/>
                <a:latin typeface="TT Rounds Condensed Italics"/>
                <a:ea typeface="TT Rounds Condensed Italics"/>
                <a:cs typeface="TT Rounds Condensed Italics"/>
                <a:sym typeface="TT Rounds Condensed Italics"/>
              </a:rPr>
              <a:t>: EuPRAXIA will provide access to cutting edge laser technology with short pulse length in combination with high energy photon pulses and short electron/positron bunches. Novel schemes of pump probe configurations and ultra-precise timing will be researched, feeding back into laser science.</a:t>
            </a:r>
          </a:p>
        </p:txBody>
      </p:sp>
      <p:sp>
        <p:nvSpPr>
          <p:cNvPr id="20" name="TextBox 20"/>
          <p:cNvSpPr txBox="1"/>
          <p:nvPr/>
        </p:nvSpPr>
        <p:spPr>
          <a:xfrm>
            <a:off x="44573" y="1202690"/>
            <a:ext cx="1682453"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a:ln>
                  <a:noFill/>
                </a:ln>
                <a:solidFill>
                  <a:srgbClr val="2C3981"/>
                </a:solidFill>
                <a:effectLst/>
                <a:highlight>
                  <a:srgbClr val="00FF00"/>
                </a:highlight>
                <a:uLnTx/>
                <a:uFillTx/>
                <a:latin typeface="TT Rounds Condensed Bold"/>
                <a:ea typeface="TT Rounds Condensed Bold"/>
                <a:cs typeface="TT Rounds Condensed Bold"/>
                <a:sym typeface="TT Rounds Condensed Bold"/>
              </a:rPr>
              <a:t>Free Electron Laser</a:t>
            </a:r>
          </a:p>
        </p:txBody>
      </p:sp>
      <p:sp>
        <p:nvSpPr>
          <p:cNvPr id="21" name="TextBox 21"/>
          <p:cNvSpPr txBox="1"/>
          <p:nvPr/>
        </p:nvSpPr>
        <p:spPr>
          <a:xfrm>
            <a:off x="-1702" y="2123167"/>
            <a:ext cx="2182118"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a:ln>
                  <a:noFill/>
                </a:ln>
                <a:solidFill>
                  <a:srgbClr val="2C3981"/>
                </a:solidFill>
                <a:effectLst/>
                <a:highlight>
                  <a:srgbClr val="00FF00"/>
                </a:highlight>
                <a:uLnTx/>
                <a:uFillTx/>
                <a:latin typeface="TT Rounds Condensed Bold"/>
                <a:ea typeface="TT Rounds Condensed Bold"/>
                <a:cs typeface="TT Rounds Condensed Bold"/>
                <a:sym typeface="TT Rounds Condensed Bold"/>
              </a:rPr>
              <a:t>Betatron Radiation Source</a:t>
            </a:r>
          </a:p>
        </p:txBody>
      </p:sp>
      <p:sp>
        <p:nvSpPr>
          <p:cNvPr id="22" name="TextBox 22"/>
          <p:cNvSpPr txBox="1"/>
          <p:nvPr/>
        </p:nvSpPr>
        <p:spPr>
          <a:xfrm>
            <a:off x="44573" y="2751293"/>
            <a:ext cx="1405335"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a:ln>
                  <a:noFill/>
                </a:ln>
                <a:solidFill>
                  <a:srgbClr val="2C3981"/>
                </a:solidFill>
                <a:effectLst/>
                <a:uLnTx/>
                <a:uFillTx/>
                <a:latin typeface="TT Rounds Condensed Bold"/>
                <a:ea typeface="TT Rounds Condensed Bold"/>
                <a:cs typeface="TT Rounds Condensed Bold"/>
                <a:sym typeface="TT Rounds Condensed Bold"/>
              </a:rPr>
              <a:t>Positron Beams</a:t>
            </a:r>
          </a:p>
        </p:txBody>
      </p:sp>
      <p:sp>
        <p:nvSpPr>
          <p:cNvPr id="23" name="TextBox 23"/>
          <p:cNvSpPr txBox="1"/>
          <p:nvPr/>
        </p:nvSpPr>
        <p:spPr>
          <a:xfrm>
            <a:off x="94939" y="3712589"/>
            <a:ext cx="1736746" cy="199029"/>
          </a:xfrm>
          <a:prstGeom prst="rect">
            <a:avLst/>
          </a:prstGeom>
        </p:spPr>
        <p:txBody>
          <a:bodyPr wrap="square"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a:ln>
                  <a:noFill/>
                </a:ln>
                <a:solidFill>
                  <a:srgbClr val="2C3981"/>
                </a:solidFill>
                <a:effectLst/>
                <a:uLnTx/>
                <a:uFillTx/>
                <a:latin typeface="TT Rounds Condensed Bold"/>
                <a:ea typeface="TT Rounds Condensed Bold"/>
                <a:cs typeface="TT Rounds Condensed Bold"/>
                <a:sym typeface="TT Rounds Condensed Bold"/>
              </a:rPr>
              <a:t>e+ / e- beams</a:t>
            </a:r>
          </a:p>
        </p:txBody>
      </p:sp>
      <p:sp>
        <p:nvSpPr>
          <p:cNvPr id="24" name="TextBox 24"/>
          <p:cNvSpPr txBox="1"/>
          <p:nvPr/>
        </p:nvSpPr>
        <p:spPr>
          <a:xfrm>
            <a:off x="92248" y="4524730"/>
            <a:ext cx="1587103"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a:ln>
                  <a:noFill/>
                </a:ln>
                <a:solidFill>
                  <a:srgbClr val="2C3981"/>
                </a:solidFill>
                <a:effectLst/>
                <a:uLnTx/>
                <a:uFillTx/>
                <a:latin typeface="TT Rounds Condensed Bold"/>
                <a:ea typeface="TT Rounds Condensed Bold"/>
                <a:cs typeface="TT Rounds Condensed Bold"/>
                <a:sym typeface="TT Rounds Condensed Bold"/>
              </a:rPr>
              <a:t>ICS Photon Beams</a:t>
            </a:r>
          </a:p>
        </p:txBody>
      </p:sp>
      <p:sp>
        <p:nvSpPr>
          <p:cNvPr id="25" name="TextBox 25"/>
          <p:cNvSpPr txBox="1"/>
          <p:nvPr/>
        </p:nvSpPr>
        <p:spPr>
          <a:xfrm>
            <a:off x="63805" y="5196706"/>
            <a:ext cx="1767880"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a:ln>
                  <a:noFill/>
                </a:ln>
                <a:solidFill>
                  <a:srgbClr val="2C3981"/>
                </a:solidFill>
                <a:effectLst/>
                <a:highlight>
                  <a:srgbClr val="00FF00"/>
                </a:highlight>
                <a:uLnTx/>
                <a:uFillTx/>
                <a:latin typeface="TT Rounds Condensed Bold"/>
                <a:ea typeface="TT Rounds Condensed Bold"/>
                <a:cs typeface="TT Rounds Condensed Bold"/>
                <a:sym typeface="TT Rounds Condensed Bold"/>
              </a:rPr>
              <a:t>High Rep. Rate Laser</a:t>
            </a:r>
          </a:p>
        </p:txBody>
      </p:sp>
      <p:sp>
        <p:nvSpPr>
          <p:cNvPr id="26" name="TextBox 26"/>
          <p:cNvSpPr txBox="1"/>
          <p:nvPr/>
        </p:nvSpPr>
        <p:spPr>
          <a:xfrm>
            <a:off x="94939" y="5958706"/>
            <a:ext cx="1525389" cy="199029"/>
          </a:xfrm>
          <a:prstGeom prst="rect">
            <a:avLst/>
          </a:prstGeom>
        </p:spPr>
        <p:txBody>
          <a:bodyPr lIns="0" tIns="0" rIns="0" bIns="0" rtlCol="0" anchor="t">
            <a:spAutoFit/>
          </a:bodyPr>
          <a:lstStyle/>
          <a:p>
            <a:pPr marL="287880" marR="0" lvl="1" indent="-143940" algn="l" defTabSz="914264" rtl="0" eaLnBrk="1" fontAlgn="auto" latinLnBrk="0" hangingPunct="1">
              <a:lnSpc>
                <a:spcPts val="1599"/>
              </a:lnSpc>
              <a:spcBef>
                <a:spcPts val="0"/>
              </a:spcBef>
              <a:spcAft>
                <a:spcPts val="0"/>
              </a:spcAft>
              <a:buClrTx/>
              <a:buSzTx/>
              <a:buFont typeface="Arial"/>
              <a:buChar char="•"/>
              <a:tabLst/>
              <a:defRPr/>
            </a:pPr>
            <a:r>
              <a:rPr kumimoji="0" lang="en-US" sz="1333" b="1" i="0" u="none" strike="noStrike" kern="1200" cap="none" spc="12" normalizeH="0" baseline="0" noProof="0">
                <a:ln>
                  <a:noFill/>
                </a:ln>
                <a:solidFill>
                  <a:srgbClr val="2C3981"/>
                </a:solidFill>
                <a:effectLst/>
                <a:highlight>
                  <a:srgbClr val="00FF00"/>
                </a:highlight>
                <a:uLnTx/>
                <a:uFillTx/>
                <a:latin typeface="TT Rounds Condensed Bold"/>
                <a:ea typeface="TT Rounds Condensed Bold"/>
                <a:cs typeface="TT Rounds Condensed Bold"/>
                <a:sym typeface="TT Rounds Condensed Bold"/>
              </a:rPr>
              <a:t>Laser Technology</a:t>
            </a:r>
          </a:p>
        </p:txBody>
      </p:sp>
      <p:grpSp>
        <p:nvGrpSpPr>
          <p:cNvPr id="27" name="Group 27"/>
          <p:cNvGrpSpPr/>
          <p:nvPr/>
        </p:nvGrpSpPr>
        <p:grpSpPr>
          <a:xfrm>
            <a:off x="2192573" y="1253490"/>
            <a:ext cx="531495" cy="107950"/>
            <a:chOff x="0" y="0"/>
            <a:chExt cx="1062990" cy="215900"/>
          </a:xfrm>
          <a:solidFill>
            <a:srgbClr val="FFFF00"/>
          </a:solidFill>
        </p:grpSpPr>
        <p:sp>
          <p:nvSpPr>
            <p:cNvPr id="28" name="Freeform 28"/>
            <p:cNvSpPr/>
            <p:nvPr/>
          </p:nvSpPr>
          <p:spPr>
            <a:xfrm>
              <a:off x="49530" y="50800"/>
              <a:ext cx="963930" cy="140970"/>
            </a:xfrm>
            <a:custGeom>
              <a:avLst/>
              <a:gdLst/>
              <a:ahLst/>
              <a:cxnLst/>
              <a:rect l="l" t="t" r="r" b="b"/>
              <a:pathLst>
                <a:path w="963930" h="140970">
                  <a:moveTo>
                    <a:pt x="52070" y="0"/>
                  </a:moveTo>
                  <a:cubicBezTo>
                    <a:pt x="933450" y="8890"/>
                    <a:pt x="943610" y="15240"/>
                    <a:pt x="953770" y="26670"/>
                  </a:cubicBezTo>
                  <a:cubicBezTo>
                    <a:pt x="961390" y="36830"/>
                    <a:pt x="963930" y="49530"/>
                    <a:pt x="962660" y="62230"/>
                  </a:cubicBezTo>
                  <a:cubicBezTo>
                    <a:pt x="961390" y="76200"/>
                    <a:pt x="947420" y="97790"/>
                    <a:pt x="935990" y="106680"/>
                  </a:cubicBezTo>
                  <a:cubicBezTo>
                    <a:pt x="925830" y="114300"/>
                    <a:pt x="911860" y="115570"/>
                    <a:pt x="900430" y="114300"/>
                  </a:cubicBezTo>
                  <a:cubicBezTo>
                    <a:pt x="889000" y="113030"/>
                    <a:pt x="876300" y="107950"/>
                    <a:pt x="868680" y="99060"/>
                  </a:cubicBezTo>
                  <a:cubicBezTo>
                    <a:pt x="858520" y="88900"/>
                    <a:pt x="848360" y="64770"/>
                    <a:pt x="850900" y="49530"/>
                  </a:cubicBezTo>
                  <a:cubicBezTo>
                    <a:pt x="853440" y="34290"/>
                    <a:pt x="869950" y="15240"/>
                    <a:pt x="882650" y="7620"/>
                  </a:cubicBezTo>
                  <a:cubicBezTo>
                    <a:pt x="894080" y="1270"/>
                    <a:pt x="908050" y="1270"/>
                    <a:pt x="918210" y="3810"/>
                  </a:cubicBezTo>
                  <a:cubicBezTo>
                    <a:pt x="929640" y="6350"/>
                    <a:pt x="942340" y="13970"/>
                    <a:pt x="949960" y="22860"/>
                  </a:cubicBezTo>
                  <a:cubicBezTo>
                    <a:pt x="956310" y="30480"/>
                    <a:pt x="962660" y="44450"/>
                    <a:pt x="962660" y="55880"/>
                  </a:cubicBezTo>
                  <a:cubicBezTo>
                    <a:pt x="963930" y="67310"/>
                    <a:pt x="961390" y="81280"/>
                    <a:pt x="953770" y="90170"/>
                  </a:cubicBezTo>
                  <a:cubicBezTo>
                    <a:pt x="943610" y="101600"/>
                    <a:pt x="933450" y="107950"/>
                    <a:pt x="906780" y="114300"/>
                  </a:cubicBezTo>
                  <a:cubicBezTo>
                    <a:pt x="798830" y="140970"/>
                    <a:pt x="129540" y="129540"/>
                    <a:pt x="40640" y="101600"/>
                  </a:cubicBezTo>
                  <a:cubicBezTo>
                    <a:pt x="21590" y="95250"/>
                    <a:pt x="16510" y="90170"/>
                    <a:pt x="10160" y="80010"/>
                  </a:cubicBezTo>
                  <a:cubicBezTo>
                    <a:pt x="3810" y="71120"/>
                    <a:pt x="0" y="57150"/>
                    <a:pt x="1270" y="45720"/>
                  </a:cubicBezTo>
                  <a:cubicBezTo>
                    <a:pt x="2540" y="34290"/>
                    <a:pt x="10160" y="20320"/>
                    <a:pt x="19050" y="13970"/>
                  </a:cubicBezTo>
                  <a:cubicBezTo>
                    <a:pt x="26670" y="6350"/>
                    <a:pt x="52070" y="0"/>
                    <a:pt x="52070" y="0"/>
                  </a:cubicBezTo>
                </a:path>
              </a:pathLst>
            </a:custGeom>
            <a:grpFill/>
            <a:ln cap="sq">
              <a:noFill/>
              <a:prstDash val="solid"/>
              <a:miter/>
            </a:ln>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9" name="Group 29"/>
          <p:cNvGrpSpPr/>
          <p:nvPr/>
        </p:nvGrpSpPr>
        <p:grpSpPr>
          <a:xfrm>
            <a:off x="2521355" y="1158602"/>
            <a:ext cx="252095" cy="365760"/>
            <a:chOff x="0" y="0"/>
            <a:chExt cx="504190" cy="731520"/>
          </a:xfrm>
          <a:solidFill>
            <a:srgbClr val="FFFF00"/>
          </a:solidFill>
        </p:grpSpPr>
        <p:sp>
          <p:nvSpPr>
            <p:cNvPr id="30" name="Freeform 30"/>
            <p:cNvSpPr/>
            <p:nvPr/>
          </p:nvSpPr>
          <p:spPr>
            <a:xfrm>
              <a:off x="43180" y="50800"/>
              <a:ext cx="414020" cy="631190"/>
            </a:xfrm>
            <a:custGeom>
              <a:avLst/>
              <a:gdLst/>
              <a:ahLst/>
              <a:cxnLst/>
              <a:rect l="l" t="t" r="r" b="b"/>
              <a:pathLst>
                <a:path w="414020" h="631190">
                  <a:moveTo>
                    <a:pt x="59690" y="0"/>
                  </a:moveTo>
                  <a:cubicBezTo>
                    <a:pt x="219710" y="53340"/>
                    <a:pt x="342900" y="111760"/>
                    <a:pt x="381000" y="156210"/>
                  </a:cubicBezTo>
                  <a:cubicBezTo>
                    <a:pt x="401320" y="180340"/>
                    <a:pt x="414020" y="196850"/>
                    <a:pt x="410210" y="229870"/>
                  </a:cubicBezTo>
                  <a:cubicBezTo>
                    <a:pt x="401320" y="309880"/>
                    <a:pt x="201930" y="570230"/>
                    <a:pt x="152400" y="613410"/>
                  </a:cubicBezTo>
                  <a:cubicBezTo>
                    <a:pt x="138430" y="624840"/>
                    <a:pt x="130810" y="627380"/>
                    <a:pt x="119380" y="628650"/>
                  </a:cubicBezTo>
                  <a:cubicBezTo>
                    <a:pt x="107950" y="629920"/>
                    <a:pt x="93980" y="627380"/>
                    <a:pt x="83820" y="621030"/>
                  </a:cubicBezTo>
                  <a:cubicBezTo>
                    <a:pt x="73660" y="615950"/>
                    <a:pt x="63500" y="605790"/>
                    <a:pt x="59690" y="594360"/>
                  </a:cubicBezTo>
                  <a:cubicBezTo>
                    <a:pt x="54610" y="580390"/>
                    <a:pt x="55880" y="553720"/>
                    <a:pt x="64770" y="541020"/>
                  </a:cubicBezTo>
                  <a:cubicBezTo>
                    <a:pt x="72390" y="527050"/>
                    <a:pt x="95250" y="515620"/>
                    <a:pt x="111760" y="514350"/>
                  </a:cubicBezTo>
                  <a:cubicBezTo>
                    <a:pt x="127000" y="514350"/>
                    <a:pt x="149860" y="525780"/>
                    <a:pt x="158750" y="539750"/>
                  </a:cubicBezTo>
                  <a:cubicBezTo>
                    <a:pt x="167640" y="552450"/>
                    <a:pt x="170180" y="577850"/>
                    <a:pt x="166370" y="591820"/>
                  </a:cubicBezTo>
                  <a:cubicBezTo>
                    <a:pt x="162560" y="604520"/>
                    <a:pt x="152400" y="614680"/>
                    <a:pt x="142240" y="621030"/>
                  </a:cubicBezTo>
                  <a:cubicBezTo>
                    <a:pt x="133350" y="627380"/>
                    <a:pt x="119380" y="631190"/>
                    <a:pt x="106680" y="628650"/>
                  </a:cubicBezTo>
                  <a:cubicBezTo>
                    <a:pt x="92710" y="626110"/>
                    <a:pt x="69850" y="613410"/>
                    <a:pt x="62230" y="599440"/>
                  </a:cubicBezTo>
                  <a:cubicBezTo>
                    <a:pt x="54610" y="585470"/>
                    <a:pt x="53340" y="570230"/>
                    <a:pt x="60960" y="546100"/>
                  </a:cubicBezTo>
                  <a:cubicBezTo>
                    <a:pt x="81280" y="482600"/>
                    <a:pt x="309880" y="303530"/>
                    <a:pt x="293370" y="228600"/>
                  </a:cubicBezTo>
                  <a:cubicBezTo>
                    <a:pt x="280670" y="168910"/>
                    <a:pt x="129540" y="130810"/>
                    <a:pt x="77470" y="107950"/>
                  </a:cubicBezTo>
                  <a:cubicBezTo>
                    <a:pt x="50800" y="95250"/>
                    <a:pt x="26670" y="100330"/>
                    <a:pt x="15240" y="86360"/>
                  </a:cubicBezTo>
                  <a:cubicBezTo>
                    <a:pt x="3810" y="72390"/>
                    <a:pt x="0" y="41910"/>
                    <a:pt x="7620" y="27940"/>
                  </a:cubicBezTo>
                  <a:cubicBezTo>
                    <a:pt x="15240" y="12700"/>
                    <a:pt x="59690" y="0"/>
                    <a:pt x="59690" y="0"/>
                  </a:cubicBezTo>
                </a:path>
              </a:pathLst>
            </a:custGeom>
            <a:grpFill/>
            <a:ln cap="sq">
              <a:noFill/>
              <a:prstDash val="solid"/>
              <a:miter/>
            </a:ln>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oup 31"/>
          <p:cNvGrpSpPr/>
          <p:nvPr/>
        </p:nvGrpSpPr>
        <p:grpSpPr>
          <a:xfrm>
            <a:off x="2192573" y="2173967"/>
            <a:ext cx="531495" cy="107950"/>
            <a:chOff x="0" y="0"/>
            <a:chExt cx="1062990" cy="215900"/>
          </a:xfrm>
          <a:solidFill>
            <a:srgbClr val="FFFF00"/>
          </a:solidFill>
        </p:grpSpPr>
        <p:sp>
          <p:nvSpPr>
            <p:cNvPr id="32" name="Freeform 32"/>
            <p:cNvSpPr/>
            <p:nvPr/>
          </p:nvSpPr>
          <p:spPr>
            <a:xfrm>
              <a:off x="49530" y="50800"/>
              <a:ext cx="963930" cy="140970"/>
            </a:xfrm>
            <a:custGeom>
              <a:avLst/>
              <a:gdLst/>
              <a:ahLst/>
              <a:cxnLst/>
              <a:rect l="l" t="t" r="r" b="b"/>
              <a:pathLst>
                <a:path w="963930" h="140970">
                  <a:moveTo>
                    <a:pt x="52070" y="0"/>
                  </a:moveTo>
                  <a:cubicBezTo>
                    <a:pt x="933450" y="8890"/>
                    <a:pt x="943610" y="15240"/>
                    <a:pt x="953770" y="26670"/>
                  </a:cubicBezTo>
                  <a:cubicBezTo>
                    <a:pt x="961390" y="36830"/>
                    <a:pt x="963930" y="49530"/>
                    <a:pt x="962660" y="62230"/>
                  </a:cubicBezTo>
                  <a:cubicBezTo>
                    <a:pt x="961390" y="76200"/>
                    <a:pt x="947420" y="97790"/>
                    <a:pt x="935990" y="106680"/>
                  </a:cubicBezTo>
                  <a:cubicBezTo>
                    <a:pt x="925830" y="114300"/>
                    <a:pt x="911860" y="115570"/>
                    <a:pt x="900430" y="114300"/>
                  </a:cubicBezTo>
                  <a:cubicBezTo>
                    <a:pt x="889000" y="113030"/>
                    <a:pt x="876300" y="107950"/>
                    <a:pt x="868680" y="99060"/>
                  </a:cubicBezTo>
                  <a:cubicBezTo>
                    <a:pt x="858520" y="88900"/>
                    <a:pt x="848360" y="64770"/>
                    <a:pt x="850900" y="49530"/>
                  </a:cubicBezTo>
                  <a:cubicBezTo>
                    <a:pt x="853440" y="34290"/>
                    <a:pt x="869950" y="15240"/>
                    <a:pt x="882650" y="7620"/>
                  </a:cubicBezTo>
                  <a:cubicBezTo>
                    <a:pt x="894080" y="1270"/>
                    <a:pt x="908050" y="1270"/>
                    <a:pt x="918210" y="3810"/>
                  </a:cubicBezTo>
                  <a:cubicBezTo>
                    <a:pt x="929640" y="6350"/>
                    <a:pt x="942340" y="13970"/>
                    <a:pt x="949960" y="22860"/>
                  </a:cubicBezTo>
                  <a:cubicBezTo>
                    <a:pt x="956310" y="30480"/>
                    <a:pt x="962660" y="44450"/>
                    <a:pt x="962660" y="55880"/>
                  </a:cubicBezTo>
                  <a:cubicBezTo>
                    <a:pt x="963930" y="67310"/>
                    <a:pt x="961390" y="81280"/>
                    <a:pt x="953770" y="90170"/>
                  </a:cubicBezTo>
                  <a:cubicBezTo>
                    <a:pt x="943610" y="101600"/>
                    <a:pt x="933450" y="107950"/>
                    <a:pt x="906780" y="114300"/>
                  </a:cubicBezTo>
                  <a:cubicBezTo>
                    <a:pt x="798830" y="140970"/>
                    <a:pt x="129540" y="129540"/>
                    <a:pt x="40640" y="101600"/>
                  </a:cubicBezTo>
                  <a:cubicBezTo>
                    <a:pt x="21590" y="95250"/>
                    <a:pt x="16510" y="90170"/>
                    <a:pt x="10160" y="80010"/>
                  </a:cubicBezTo>
                  <a:cubicBezTo>
                    <a:pt x="3810" y="71120"/>
                    <a:pt x="0" y="57150"/>
                    <a:pt x="1270" y="45720"/>
                  </a:cubicBezTo>
                  <a:cubicBezTo>
                    <a:pt x="2540" y="34290"/>
                    <a:pt x="10160" y="20320"/>
                    <a:pt x="19050" y="13970"/>
                  </a:cubicBezTo>
                  <a:cubicBezTo>
                    <a:pt x="26670" y="6350"/>
                    <a:pt x="52070" y="0"/>
                    <a:pt x="52070" y="0"/>
                  </a:cubicBezTo>
                </a:path>
              </a:pathLst>
            </a:custGeom>
            <a:grpFill/>
            <a:ln cap="sq">
              <a:noFill/>
              <a:prstDash val="solid"/>
              <a:miter/>
            </a:ln>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 name="Group 33"/>
          <p:cNvGrpSpPr/>
          <p:nvPr/>
        </p:nvGrpSpPr>
        <p:grpSpPr>
          <a:xfrm>
            <a:off x="2529439" y="2067922"/>
            <a:ext cx="252095" cy="365760"/>
            <a:chOff x="0" y="0"/>
            <a:chExt cx="504190" cy="731520"/>
          </a:xfrm>
          <a:solidFill>
            <a:srgbClr val="FFFF00"/>
          </a:solidFill>
        </p:grpSpPr>
        <p:sp>
          <p:nvSpPr>
            <p:cNvPr id="34" name="Freeform 34"/>
            <p:cNvSpPr/>
            <p:nvPr/>
          </p:nvSpPr>
          <p:spPr>
            <a:xfrm>
              <a:off x="43180" y="50800"/>
              <a:ext cx="414020" cy="631190"/>
            </a:xfrm>
            <a:custGeom>
              <a:avLst/>
              <a:gdLst/>
              <a:ahLst/>
              <a:cxnLst/>
              <a:rect l="l" t="t" r="r" b="b"/>
              <a:pathLst>
                <a:path w="414020" h="631190">
                  <a:moveTo>
                    <a:pt x="59690" y="0"/>
                  </a:moveTo>
                  <a:cubicBezTo>
                    <a:pt x="219710" y="53340"/>
                    <a:pt x="342900" y="111760"/>
                    <a:pt x="381000" y="156210"/>
                  </a:cubicBezTo>
                  <a:cubicBezTo>
                    <a:pt x="401320" y="180340"/>
                    <a:pt x="414020" y="196850"/>
                    <a:pt x="410210" y="229870"/>
                  </a:cubicBezTo>
                  <a:cubicBezTo>
                    <a:pt x="401320" y="309880"/>
                    <a:pt x="201930" y="570230"/>
                    <a:pt x="152400" y="613410"/>
                  </a:cubicBezTo>
                  <a:cubicBezTo>
                    <a:pt x="138430" y="624840"/>
                    <a:pt x="130810" y="627380"/>
                    <a:pt x="119380" y="628650"/>
                  </a:cubicBezTo>
                  <a:cubicBezTo>
                    <a:pt x="107950" y="629920"/>
                    <a:pt x="93980" y="627380"/>
                    <a:pt x="83820" y="621030"/>
                  </a:cubicBezTo>
                  <a:cubicBezTo>
                    <a:pt x="73660" y="615950"/>
                    <a:pt x="63500" y="605790"/>
                    <a:pt x="59690" y="594360"/>
                  </a:cubicBezTo>
                  <a:cubicBezTo>
                    <a:pt x="54610" y="580390"/>
                    <a:pt x="55880" y="553720"/>
                    <a:pt x="64770" y="541020"/>
                  </a:cubicBezTo>
                  <a:cubicBezTo>
                    <a:pt x="72390" y="527050"/>
                    <a:pt x="95250" y="515620"/>
                    <a:pt x="111760" y="514350"/>
                  </a:cubicBezTo>
                  <a:cubicBezTo>
                    <a:pt x="127000" y="514350"/>
                    <a:pt x="149860" y="525780"/>
                    <a:pt x="158750" y="539750"/>
                  </a:cubicBezTo>
                  <a:cubicBezTo>
                    <a:pt x="167640" y="552450"/>
                    <a:pt x="170180" y="577850"/>
                    <a:pt x="166370" y="591820"/>
                  </a:cubicBezTo>
                  <a:cubicBezTo>
                    <a:pt x="162560" y="604520"/>
                    <a:pt x="152400" y="614680"/>
                    <a:pt x="142240" y="621030"/>
                  </a:cubicBezTo>
                  <a:cubicBezTo>
                    <a:pt x="133350" y="627380"/>
                    <a:pt x="119380" y="631190"/>
                    <a:pt x="106680" y="628650"/>
                  </a:cubicBezTo>
                  <a:cubicBezTo>
                    <a:pt x="92710" y="626110"/>
                    <a:pt x="69850" y="613410"/>
                    <a:pt x="62230" y="599440"/>
                  </a:cubicBezTo>
                  <a:cubicBezTo>
                    <a:pt x="54610" y="585470"/>
                    <a:pt x="53340" y="570230"/>
                    <a:pt x="60960" y="546100"/>
                  </a:cubicBezTo>
                  <a:cubicBezTo>
                    <a:pt x="81280" y="482600"/>
                    <a:pt x="309880" y="303530"/>
                    <a:pt x="293370" y="228600"/>
                  </a:cubicBezTo>
                  <a:cubicBezTo>
                    <a:pt x="280670" y="168910"/>
                    <a:pt x="129540" y="130810"/>
                    <a:pt x="77470" y="107950"/>
                  </a:cubicBezTo>
                  <a:cubicBezTo>
                    <a:pt x="50800" y="95250"/>
                    <a:pt x="26670" y="100330"/>
                    <a:pt x="15240" y="86360"/>
                  </a:cubicBezTo>
                  <a:cubicBezTo>
                    <a:pt x="3810" y="72390"/>
                    <a:pt x="0" y="41910"/>
                    <a:pt x="7620" y="27940"/>
                  </a:cubicBezTo>
                  <a:cubicBezTo>
                    <a:pt x="15240" y="12700"/>
                    <a:pt x="59690" y="0"/>
                    <a:pt x="59690" y="0"/>
                  </a:cubicBezTo>
                </a:path>
              </a:pathLst>
            </a:custGeom>
            <a:grpFill/>
            <a:ln cap="sq">
              <a:noFill/>
              <a:prstDash val="solid"/>
              <a:miter/>
            </a:ln>
          </p:spPr>
          <p:txBody>
            <a:bodyPr/>
            <a:lstStyle/>
            <a:p>
              <a:pPr marL="0" marR="0" lvl="0" indent="0" algn="l" defTabSz="914264" rtl="0" eaLnBrk="1" fontAlgn="auto" latinLnBrk="0" hangingPunct="1">
                <a:lnSpc>
                  <a:spcPct val="100000"/>
                </a:lnSpc>
                <a:spcBef>
                  <a:spcPts val="0"/>
                </a:spcBef>
                <a:spcAft>
                  <a:spcPts val="0"/>
                </a:spcAft>
                <a:buClrTx/>
                <a:buSzTx/>
                <a:buFontTx/>
                <a:buNone/>
                <a:tabLst/>
                <a:defRPr/>
              </a:pPr>
              <a:endParaRPr kumimoji="0" lang="en-IT" sz="12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1E4934C-A030-5D9C-C844-3A34880D766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066213D-77EE-3E83-A324-3646B8370D5B}"/>
              </a:ext>
            </a:extLst>
          </p:cNvPr>
          <p:cNvSpPr>
            <a:spLocks noGrp="1"/>
          </p:cNvSpPr>
          <p:nvPr>
            <p:ph type="title"/>
          </p:nvPr>
        </p:nvSpPr>
        <p:spPr>
          <a:xfrm>
            <a:off x="2115128" y="-272186"/>
            <a:ext cx="8983796" cy="1325563"/>
          </a:xfrm>
        </p:spPr>
        <p:txBody>
          <a:bodyPr>
            <a:normAutofit/>
          </a:bodyPr>
          <a:lstStyle/>
          <a:p>
            <a:r>
              <a:rPr lang="en-GB" sz="3200" dirty="0">
                <a:latin typeface="+mn-lt"/>
              </a:rPr>
              <a:t>WP.15 Objectives, Milestones and Deliverables</a:t>
            </a:r>
            <a:endParaRPr lang="en-IT" sz="3200" dirty="0">
              <a:latin typeface="+mn-lt"/>
            </a:endParaRPr>
          </a:p>
        </p:txBody>
      </p:sp>
      <p:pic>
        <p:nvPicPr>
          <p:cNvPr id="9" name="Picture 8">
            <a:extLst>
              <a:ext uri="{FF2B5EF4-FFF2-40B4-BE49-F238E27FC236}">
                <a16:creationId xmlns:a16="http://schemas.microsoft.com/office/drawing/2014/main" id="{5FB14F2A-01C5-B1C8-CDAA-B15968732CCB}"/>
              </a:ext>
            </a:extLst>
          </p:cNvPr>
          <p:cNvPicPr>
            <a:picLocks noChangeAspect="1"/>
          </p:cNvPicPr>
          <p:nvPr/>
        </p:nvPicPr>
        <p:blipFill>
          <a:blip r:embed="rId2"/>
          <a:srcRect t="45439"/>
          <a:stretch/>
        </p:blipFill>
        <p:spPr>
          <a:xfrm>
            <a:off x="4325004" y="4649726"/>
            <a:ext cx="7772400" cy="1755499"/>
          </a:xfrm>
          <a:prstGeom prst="rect">
            <a:avLst/>
          </a:prstGeom>
        </p:spPr>
      </p:pic>
      <p:pic>
        <p:nvPicPr>
          <p:cNvPr id="10" name="Picture 9">
            <a:extLst>
              <a:ext uri="{FF2B5EF4-FFF2-40B4-BE49-F238E27FC236}">
                <a16:creationId xmlns:a16="http://schemas.microsoft.com/office/drawing/2014/main" id="{6AE076FB-E2EC-BB34-C04B-851AC34F6B4C}"/>
              </a:ext>
            </a:extLst>
          </p:cNvPr>
          <p:cNvPicPr>
            <a:picLocks noChangeAspect="1"/>
          </p:cNvPicPr>
          <p:nvPr/>
        </p:nvPicPr>
        <p:blipFill>
          <a:blip r:embed="rId3"/>
          <a:stretch>
            <a:fillRect/>
          </a:stretch>
        </p:blipFill>
        <p:spPr>
          <a:xfrm>
            <a:off x="160283" y="885914"/>
            <a:ext cx="7772400" cy="3684985"/>
          </a:xfrm>
          <a:prstGeom prst="rect">
            <a:avLst/>
          </a:prstGeom>
        </p:spPr>
      </p:pic>
      <p:sp>
        <p:nvSpPr>
          <p:cNvPr id="11" name="TextBox 10">
            <a:extLst>
              <a:ext uri="{FF2B5EF4-FFF2-40B4-BE49-F238E27FC236}">
                <a16:creationId xmlns:a16="http://schemas.microsoft.com/office/drawing/2014/main" id="{3591D200-E06E-29F5-0D33-36750BA10973}"/>
              </a:ext>
            </a:extLst>
          </p:cNvPr>
          <p:cNvSpPr txBox="1"/>
          <p:nvPr/>
        </p:nvSpPr>
        <p:spPr>
          <a:xfrm>
            <a:off x="8675650" y="6119750"/>
            <a:ext cx="934871" cy="307777"/>
          </a:xfrm>
          <a:prstGeom prst="rect">
            <a:avLst/>
          </a:prstGeom>
          <a:noFill/>
        </p:spPr>
        <p:txBody>
          <a:bodyPr wrap="none" rtlCol="0">
            <a:spAutoFit/>
          </a:bodyPr>
          <a:lstStyle/>
          <a:p>
            <a:r>
              <a:rPr lang="en-IT" sz="1400" dirty="0">
                <a:highlight>
                  <a:srgbClr val="FFFF00"/>
                </a:highlight>
              </a:rPr>
              <a:t>April 2026</a:t>
            </a:r>
          </a:p>
        </p:txBody>
      </p:sp>
      <p:sp>
        <p:nvSpPr>
          <p:cNvPr id="12" name="TextBox 11">
            <a:extLst>
              <a:ext uri="{FF2B5EF4-FFF2-40B4-BE49-F238E27FC236}">
                <a16:creationId xmlns:a16="http://schemas.microsoft.com/office/drawing/2014/main" id="{36F5EC48-B326-A3F1-BA7C-A690C4075267}"/>
              </a:ext>
            </a:extLst>
          </p:cNvPr>
          <p:cNvSpPr txBox="1"/>
          <p:nvPr/>
        </p:nvSpPr>
        <p:spPr>
          <a:xfrm>
            <a:off x="11217304" y="5407039"/>
            <a:ext cx="898579" cy="307777"/>
          </a:xfrm>
          <a:prstGeom prst="rect">
            <a:avLst/>
          </a:prstGeom>
          <a:noFill/>
        </p:spPr>
        <p:txBody>
          <a:bodyPr wrap="none" rtlCol="0">
            <a:spAutoFit/>
          </a:bodyPr>
          <a:lstStyle/>
          <a:p>
            <a:r>
              <a:rPr lang="en-IT" sz="1400" dirty="0">
                <a:highlight>
                  <a:srgbClr val="FFFF00"/>
                </a:highlight>
              </a:rPr>
              <a:t>Feb. 2026</a:t>
            </a:r>
          </a:p>
        </p:txBody>
      </p:sp>
      <p:sp>
        <p:nvSpPr>
          <p:cNvPr id="13" name="TextBox 12">
            <a:extLst>
              <a:ext uri="{FF2B5EF4-FFF2-40B4-BE49-F238E27FC236}">
                <a16:creationId xmlns:a16="http://schemas.microsoft.com/office/drawing/2014/main" id="{253B8E89-8168-5B7A-BC1F-35B72E590A4F}"/>
              </a:ext>
            </a:extLst>
          </p:cNvPr>
          <p:cNvSpPr txBox="1"/>
          <p:nvPr/>
        </p:nvSpPr>
        <p:spPr>
          <a:xfrm>
            <a:off x="11197004" y="5210207"/>
            <a:ext cx="911340" cy="307777"/>
          </a:xfrm>
          <a:prstGeom prst="rect">
            <a:avLst/>
          </a:prstGeom>
          <a:noFill/>
        </p:spPr>
        <p:txBody>
          <a:bodyPr wrap="none" rtlCol="0">
            <a:spAutoFit/>
          </a:bodyPr>
          <a:lstStyle/>
          <a:p>
            <a:r>
              <a:rPr lang="en-IT" sz="1400" dirty="0">
                <a:highlight>
                  <a:srgbClr val="FFFF00"/>
                </a:highlight>
              </a:rPr>
              <a:t>Nov. 2025</a:t>
            </a:r>
          </a:p>
        </p:txBody>
      </p:sp>
    </p:spTree>
    <p:extLst>
      <p:ext uri="{BB962C8B-B14F-4D97-AF65-F5344CB8AC3E}">
        <p14:creationId xmlns:p14="http://schemas.microsoft.com/office/powerpoint/2010/main" val="717501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577EC-2221-F756-1E36-2FD569860DB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DD15DC5-EFBA-7C6A-E468-8A004D553371}"/>
              </a:ext>
            </a:extLst>
          </p:cNvPr>
          <p:cNvSpPr>
            <a:spLocks noGrp="1"/>
          </p:cNvSpPr>
          <p:nvPr>
            <p:ph type="title"/>
          </p:nvPr>
        </p:nvSpPr>
        <p:spPr/>
        <p:txBody>
          <a:bodyPr>
            <a:normAutofit/>
          </a:bodyPr>
          <a:lstStyle/>
          <a:p>
            <a:r>
              <a:rPr lang="en-GB" sz="3200" dirty="0">
                <a:latin typeface="+mn-lt"/>
              </a:rPr>
              <a:t>The TDR structure</a:t>
            </a:r>
            <a:endParaRPr lang="en-IT" sz="3200" dirty="0">
              <a:latin typeface="+mn-lt"/>
            </a:endParaRPr>
          </a:p>
        </p:txBody>
      </p:sp>
      <p:sp>
        <p:nvSpPr>
          <p:cNvPr id="4" name="Content Placeholder 3">
            <a:extLst>
              <a:ext uri="{FF2B5EF4-FFF2-40B4-BE49-F238E27FC236}">
                <a16:creationId xmlns:a16="http://schemas.microsoft.com/office/drawing/2014/main" id="{AD41F7AD-D911-6AE5-9E9C-3FEA65C85A41}"/>
              </a:ext>
            </a:extLst>
          </p:cNvPr>
          <p:cNvSpPr>
            <a:spLocks noGrp="1"/>
          </p:cNvSpPr>
          <p:nvPr>
            <p:ph idx="1"/>
          </p:nvPr>
        </p:nvSpPr>
        <p:spPr>
          <a:xfrm>
            <a:off x="124524" y="863724"/>
            <a:ext cx="8116227" cy="5501449"/>
          </a:xfrm>
        </p:spPr>
        <p:txBody>
          <a:bodyPr>
            <a:noAutofit/>
          </a:bodyPr>
          <a:lstStyle/>
          <a:p>
            <a:pPr marL="0" indent="0" algn="just">
              <a:buNone/>
            </a:pPr>
            <a:r>
              <a:rPr lang="en-GB" sz="1800" b="1" dirty="0">
                <a:solidFill>
                  <a:srgbClr val="2E3C88"/>
                </a:solidFill>
              </a:rPr>
              <a:t>The Technical Design Report (TDR) for the </a:t>
            </a:r>
            <a:r>
              <a:rPr lang="en-GB" sz="1800" b="1" dirty="0" err="1">
                <a:solidFill>
                  <a:srgbClr val="2E3C88"/>
                </a:solidFill>
              </a:rPr>
              <a:t>EuPRAXIA@SPARC_LAB</a:t>
            </a:r>
            <a:r>
              <a:rPr lang="en-GB" sz="1800" b="1" dirty="0">
                <a:solidFill>
                  <a:srgbClr val="2E3C88"/>
                </a:solidFill>
              </a:rPr>
              <a:t> facility presents a comprehensive technical framework for the construction and the scientific exploitation as user facility.</a:t>
            </a:r>
          </a:p>
          <a:p>
            <a:pPr marL="0" indent="0">
              <a:buNone/>
            </a:pPr>
            <a:r>
              <a:rPr lang="en-GB" sz="1800" b="1" dirty="0">
                <a:solidFill>
                  <a:srgbClr val="2E3C88"/>
                </a:solidFill>
              </a:rPr>
              <a:t>The TDR is structured to:</a:t>
            </a:r>
            <a:endParaRPr lang="en-GB" sz="1800" dirty="0">
              <a:solidFill>
                <a:srgbClr val="2E3C88"/>
              </a:solidFill>
            </a:endParaRPr>
          </a:p>
          <a:p>
            <a:pPr marL="342900" indent="-342900">
              <a:buFont typeface="+mj-lt"/>
              <a:buAutoNum type="arabicPeriod"/>
            </a:pPr>
            <a:r>
              <a:rPr lang="en-GB" sz="1800" dirty="0"/>
              <a:t>	Define the scientific and technological objectives of the facility </a:t>
            </a:r>
          </a:p>
          <a:p>
            <a:pPr marL="0" indent="0">
              <a:buNone/>
            </a:pPr>
            <a:r>
              <a:rPr lang="en-GB" sz="1800" dirty="0"/>
              <a:t>	(Ch: Executive Summary, 1-3)</a:t>
            </a:r>
          </a:p>
          <a:p>
            <a:pPr marL="0" indent="0">
              <a:buNone/>
            </a:pPr>
            <a:endParaRPr lang="en-GB" sz="1800" dirty="0"/>
          </a:p>
          <a:p>
            <a:pPr marL="342900" indent="-342900">
              <a:buFont typeface="+mj-lt"/>
              <a:buAutoNum type="arabicPeriod"/>
            </a:pPr>
            <a:r>
              <a:rPr lang="en-GB" sz="1800" dirty="0"/>
              <a:t>	Outline the scientific use cases and user applications (Ch: 4)</a:t>
            </a:r>
          </a:p>
          <a:p>
            <a:pPr marL="342900" indent="-342900">
              <a:buFont typeface="+mj-lt"/>
              <a:buAutoNum type="arabicPeriod"/>
            </a:pPr>
            <a:endParaRPr lang="en-GB" sz="1800" dirty="0"/>
          </a:p>
          <a:p>
            <a:pPr marL="342900" indent="-342900">
              <a:buFont typeface="+mj-lt"/>
              <a:buAutoNum type="arabicPeriod"/>
            </a:pPr>
            <a:r>
              <a:rPr lang="en-GB" sz="1800" dirty="0"/>
              <a:t>	Demonstrate feasibility through simulations and design studies (Ch: 5-6)</a:t>
            </a:r>
          </a:p>
          <a:p>
            <a:pPr marL="342900" indent="-342900">
              <a:buFont typeface="+mj-lt"/>
              <a:buAutoNum type="arabicPeriod"/>
            </a:pPr>
            <a:endParaRPr lang="en-GB" sz="1800" dirty="0"/>
          </a:p>
          <a:p>
            <a:pPr marL="342900" indent="-342900">
              <a:buFont typeface="+mj-lt"/>
              <a:buAutoNum type="arabicPeriod"/>
            </a:pPr>
            <a:r>
              <a:rPr lang="en-GB" sz="1800" dirty="0"/>
              <a:t>	Deliver a technical description of all facility components (Ch: 7-23)</a:t>
            </a:r>
          </a:p>
          <a:p>
            <a:pPr marL="342900" indent="-342900">
              <a:buFont typeface="+mj-lt"/>
              <a:buAutoNum type="arabicPeriod"/>
            </a:pPr>
            <a:endParaRPr lang="en-GB" sz="1800" dirty="0"/>
          </a:p>
          <a:p>
            <a:pPr marL="342900" indent="-342900">
              <a:buFont typeface="+mj-lt"/>
              <a:buAutoNum type="arabicPeriod"/>
            </a:pPr>
            <a:r>
              <a:rPr lang="en-GB" sz="1800" dirty="0"/>
              <a:t>	Establish technical readiness and assess potential risks (Ch: 24-25)</a:t>
            </a:r>
          </a:p>
          <a:p>
            <a:pPr marL="342900" indent="-342900">
              <a:buFont typeface="+mj-lt"/>
              <a:buAutoNum type="arabicPeriod"/>
            </a:pPr>
            <a:endParaRPr lang="en-GB" sz="1800" dirty="0"/>
          </a:p>
          <a:p>
            <a:pPr marL="342900" indent="-342900">
              <a:buFont typeface="+mj-lt"/>
              <a:buAutoNum type="arabicPeriod"/>
            </a:pPr>
            <a:r>
              <a:rPr lang="en-GB" sz="1800" dirty="0"/>
              <a:t>	Support funding efforts and stakeholder engagement (Ch: 26)</a:t>
            </a:r>
          </a:p>
          <a:p>
            <a:endParaRPr lang="en-GB" sz="1800" dirty="0"/>
          </a:p>
          <a:p>
            <a:endParaRPr lang="en-GB" sz="1800" dirty="0"/>
          </a:p>
          <a:p>
            <a:endParaRPr lang="en-IT" sz="1800" dirty="0"/>
          </a:p>
        </p:txBody>
      </p:sp>
      <p:pic>
        <p:nvPicPr>
          <p:cNvPr id="2" name="Picture 1">
            <a:extLst>
              <a:ext uri="{FF2B5EF4-FFF2-40B4-BE49-F238E27FC236}">
                <a16:creationId xmlns:a16="http://schemas.microsoft.com/office/drawing/2014/main" id="{B206B95B-D99A-DEE8-0E31-C470D3985A73}"/>
              </a:ext>
            </a:extLst>
          </p:cNvPr>
          <p:cNvPicPr>
            <a:picLocks noChangeAspect="1"/>
          </p:cNvPicPr>
          <p:nvPr/>
        </p:nvPicPr>
        <p:blipFill>
          <a:blip r:embed="rId2"/>
          <a:stretch>
            <a:fillRect/>
          </a:stretch>
        </p:blipFill>
        <p:spPr>
          <a:xfrm>
            <a:off x="8447234" y="850550"/>
            <a:ext cx="3633253" cy="5529906"/>
          </a:xfrm>
          <a:prstGeom prst="rect">
            <a:avLst/>
          </a:prstGeom>
          <a:ln w="57150">
            <a:solidFill>
              <a:schemeClr val="accent1"/>
            </a:solidFill>
          </a:ln>
        </p:spPr>
      </p:pic>
    </p:spTree>
    <p:extLst>
      <p:ext uri="{BB962C8B-B14F-4D97-AF65-F5344CB8AC3E}">
        <p14:creationId xmlns:p14="http://schemas.microsoft.com/office/powerpoint/2010/main" val="1230442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62A5B6-3620-48A5-6FE4-50A5E9A5EF0F}"/>
              </a:ext>
            </a:extLst>
          </p:cNvPr>
          <p:cNvSpPr>
            <a:spLocks noGrp="1"/>
          </p:cNvSpPr>
          <p:nvPr>
            <p:ph type="title"/>
          </p:nvPr>
        </p:nvSpPr>
        <p:spPr/>
        <p:txBody>
          <a:bodyPr>
            <a:normAutofit/>
          </a:bodyPr>
          <a:lstStyle/>
          <a:p>
            <a:r>
              <a:rPr lang="en-IT" sz="3200" dirty="0">
                <a:latin typeface="+mn-lt"/>
              </a:rPr>
              <a:t>Introduction</a:t>
            </a:r>
          </a:p>
        </p:txBody>
      </p:sp>
      <p:sp>
        <p:nvSpPr>
          <p:cNvPr id="7" name="Content Placeholder 6">
            <a:extLst>
              <a:ext uri="{FF2B5EF4-FFF2-40B4-BE49-F238E27FC236}">
                <a16:creationId xmlns:a16="http://schemas.microsoft.com/office/drawing/2014/main" id="{9ECD6AD5-5860-4594-BEC2-BEFDCD481EB2}"/>
              </a:ext>
            </a:extLst>
          </p:cNvPr>
          <p:cNvSpPr>
            <a:spLocks noGrp="1"/>
          </p:cNvSpPr>
          <p:nvPr>
            <p:ph idx="1"/>
          </p:nvPr>
        </p:nvSpPr>
        <p:spPr>
          <a:xfrm>
            <a:off x="653143" y="819398"/>
            <a:ext cx="11139053" cy="5569527"/>
          </a:xfrm>
        </p:spPr>
        <p:txBody>
          <a:bodyPr>
            <a:noAutofit/>
          </a:bodyPr>
          <a:lstStyle/>
          <a:p>
            <a:pPr algn="just"/>
            <a:r>
              <a:rPr lang="en-GB" sz="1400" b="1" dirty="0">
                <a:highlight>
                  <a:srgbClr val="FFFF00"/>
                </a:highlight>
              </a:rPr>
              <a:t>The purpose of the </a:t>
            </a:r>
            <a:r>
              <a:rPr lang="en-GB" sz="1400" b="1" dirty="0" err="1">
                <a:highlight>
                  <a:srgbClr val="FFFF00"/>
                </a:highlight>
              </a:rPr>
              <a:t>EuPRAXIA@SPARC_LAB</a:t>
            </a:r>
            <a:r>
              <a:rPr lang="en-GB" sz="1400" b="1" dirty="0">
                <a:highlight>
                  <a:srgbClr val="FFFF00"/>
                </a:highlight>
              </a:rPr>
              <a:t> User Facility is to establish a research infrastructure that pioneers the use of plasma </a:t>
            </a:r>
            <a:r>
              <a:rPr lang="en-GB" sz="1400" b="1" dirty="0" err="1">
                <a:highlight>
                  <a:srgbClr val="FFFF00"/>
                </a:highlight>
              </a:rPr>
              <a:t>wakefield</a:t>
            </a:r>
            <a:r>
              <a:rPr lang="en-GB" sz="1400" b="1" dirty="0">
                <a:highlight>
                  <a:srgbClr val="FFFF00"/>
                </a:highlight>
              </a:rPr>
              <a:t> acceleration (PWFA</a:t>
            </a:r>
            <a:r>
              <a:rPr lang="en-GB" sz="1400" b="1" dirty="0"/>
              <a:t>) </a:t>
            </a:r>
            <a:r>
              <a:rPr lang="en-GB" sz="1400" dirty="0"/>
              <a:t>for driving a high-brightness Free-Electron Laser (FEL) in the soft X-ray regime. </a:t>
            </a:r>
          </a:p>
          <a:p>
            <a:pPr algn="just"/>
            <a:endParaRPr lang="en-GB" sz="1400" dirty="0"/>
          </a:p>
          <a:p>
            <a:pPr algn="just"/>
            <a:r>
              <a:rPr lang="en-GB" sz="1400" b="1" dirty="0"/>
              <a:t>Its first user beamline, AQUA</a:t>
            </a:r>
            <a:r>
              <a:rPr lang="en-GB" sz="1400" dirty="0"/>
              <a:t>, will deliver ultrashort femtosecond </a:t>
            </a:r>
            <a:r>
              <a:rPr lang="en-GB" sz="1400" b="1" dirty="0">
                <a:highlight>
                  <a:srgbClr val="FFFF00"/>
                </a:highlight>
              </a:rPr>
              <a:t>soft X-ray pulses </a:t>
            </a:r>
            <a:r>
              <a:rPr lang="en-GB" sz="1400" dirty="0"/>
              <a:t>within the biologically relevant “water window” spectrum, enabling real-time imaging, advanced materials development and investigation of chemical processes with unprecedented spatial and temporal resolution. </a:t>
            </a:r>
          </a:p>
          <a:p>
            <a:pPr algn="just"/>
            <a:endParaRPr lang="en-GB" sz="1400" dirty="0"/>
          </a:p>
          <a:p>
            <a:pPr algn="just"/>
            <a:r>
              <a:rPr lang="en-GB" sz="1400" dirty="0"/>
              <a:t>As one of the two core pillars of the pan-European Plasma Research Accelerator with </a:t>
            </a:r>
            <a:r>
              <a:rPr lang="en-GB" sz="1400" dirty="0" err="1"/>
              <a:t>eXcellence</a:t>
            </a:r>
            <a:r>
              <a:rPr lang="en-GB" sz="1400" dirty="0"/>
              <a:t> In Applications (EuPRAXIA) Research Infrastructure, </a:t>
            </a:r>
            <a:r>
              <a:rPr lang="en-GB" sz="1400" dirty="0" err="1"/>
              <a:t>EuPRAXIA@SPARC_LAB</a:t>
            </a:r>
            <a:r>
              <a:rPr lang="en-GB" sz="1400" dirty="0"/>
              <a:t> will be located at the INFN Frascati National Laboratories (LNF) </a:t>
            </a:r>
            <a:r>
              <a:rPr lang="en-GB" sz="1400" b="1" dirty="0">
                <a:highlight>
                  <a:srgbClr val="FFFF00"/>
                </a:highlight>
              </a:rPr>
              <a:t>and will serve a dual role as both a scientific instrument for users and a technological demonstrator</a:t>
            </a:r>
            <a:r>
              <a:rPr lang="en-GB" sz="1400" b="1" dirty="0"/>
              <a:t>.</a:t>
            </a:r>
            <a:r>
              <a:rPr lang="en-GB" sz="1400" dirty="0"/>
              <a:t> It will validate the integration of high-gradient plasma acceleration and X-band RF technology, into a user-grade light source, laying the groundwork for </a:t>
            </a:r>
            <a:r>
              <a:rPr lang="en-GB" sz="1400" b="1" dirty="0"/>
              <a:t>future </a:t>
            </a:r>
            <a:r>
              <a:rPr lang="en-GB" sz="1400" b="1" dirty="0">
                <a:highlight>
                  <a:srgbClr val="FFFF00"/>
                </a:highlight>
              </a:rPr>
              <a:t>compact user facilities</a:t>
            </a:r>
            <a:r>
              <a:rPr lang="en-GB" sz="1400" dirty="0"/>
              <a:t>. This will enhance </a:t>
            </a:r>
            <a:r>
              <a:rPr lang="en-GB" sz="1400" b="1" dirty="0">
                <a:highlight>
                  <a:srgbClr val="FFFF00"/>
                </a:highlight>
              </a:rPr>
              <a:t>their sustainability </a:t>
            </a:r>
            <a:r>
              <a:rPr lang="en-GB" sz="1400" dirty="0"/>
              <a:t>by significantly reducing the size, energy consumption, and operational costs typically associated with conventional accelerator-based light sources, making advanced photon science more accessible and environmentally responsible in the long term. </a:t>
            </a:r>
            <a:r>
              <a:rPr lang="en-GB" sz="1400" b="1" dirty="0"/>
              <a:t>The user facility is expected to begin operations in 2031. </a:t>
            </a:r>
          </a:p>
          <a:p>
            <a:pPr algn="just"/>
            <a:endParaRPr lang="en-GB" sz="1400" dirty="0"/>
          </a:p>
          <a:p>
            <a:pPr algn="just"/>
            <a:r>
              <a:rPr lang="en-GB" sz="1400" dirty="0"/>
              <a:t>By transitioning plasma-based accelerators from proof-of-concept to operational systems and validating them under real user facility conditions, </a:t>
            </a:r>
            <a:r>
              <a:rPr lang="en-GB" sz="1400" b="1" dirty="0" err="1">
                <a:highlight>
                  <a:srgbClr val="FFFF00"/>
                </a:highlight>
              </a:rPr>
              <a:t>EuPRAXIA@SPARC_LAB</a:t>
            </a:r>
            <a:r>
              <a:rPr lang="en-GB" sz="1400" b="1" dirty="0">
                <a:highlight>
                  <a:srgbClr val="FFFF00"/>
                </a:highlight>
              </a:rPr>
              <a:t> closes a critical gap in the technology readiness level (final TRL &gt; 7) chain</a:t>
            </a:r>
            <a:r>
              <a:rPr lang="en-GB" sz="1400" b="1" dirty="0"/>
              <a:t>. </a:t>
            </a:r>
            <a:r>
              <a:rPr lang="en-GB" sz="1400" dirty="0"/>
              <a:t>This will position Europe at the forefront of global innovation in compact accelerators and strengthens its capacity to lead future high-energy physics, photon science, and interdisciplinary research programs. </a:t>
            </a:r>
            <a:r>
              <a:rPr lang="en-GB" sz="1400" b="1" dirty="0"/>
              <a:t>The inclusion in </a:t>
            </a:r>
            <a:r>
              <a:rPr lang="en-GB" sz="1400" b="1" dirty="0">
                <a:highlight>
                  <a:srgbClr val="FFFF00"/>
                </a:highlight>
              </a:rPr>
              <a:t>the ESFRI roadmap since 2021 </a:t>
            </a:r>
            <a:r>
              <a:rPr lang="en-GB" sz="1400" b="1" dirty="0"/>
              <a:t>marks the the strategic importance of the project at the European level. </a:t>
            </a:r>
          </a:p>
          <a:p>
            <a:pPr algn="just"/>
            <a:endParaRPr lang="en-GB" sz="1400" b="1" dirty="0"/>
          </a:p>
          <a:p>
            <a:pPr algn="just"/>
            <a:r>
              <a:rPr lang="en-GB" sz="1400" dirty="0"/>
              <a:t>The realization of the facility entails the construction of </a:t>
            </a:r>
            <a:r>
              <a:rPr lang="en-GB" sz="1400" b="1" dirty="0">
                <a:highlight>
                  <a:srgbClr val="FFFF00"/>
                </a:highlight>
              </a:rPr>
              <a:t>new buildings </a:t>
            </a:r>
            <a:r>
              <a:rPr lang="en-GB" sz="1400" dirty="0"/>
              <a:t>to host the accelerator systems, experimental halls, and support laboratories. This new infrastructure, to be built within the INFN LNF site, represents the project's first major challenge. From the outset, the design and construction will prioritize </a:t>
            </a:r>
            <a:r>
              <a:rPr lang="en-GB" sz="1400" b="1" dirty="0"/>
              <a:t>incorporating energy-efficient solutions, environmentally responsible materials, and infrastructure choices aligned with long-term ecological and operational resilience</a:t>
            </a:r>
            <a:r>
              <a:rPr lang="en-GB" sz="1400" dirty="0"/>
              <a:t>.</a:t>
            </a:r>
          </a:p>
          <a:p>
            <a:pPr algn="just"/>
            <a:endParaRPr lang="en-GB" sz="1400" dirty="0"/>
          </a:p>
        </p:txBody>
      </p:sp>
    </p:spTree>
    <p:extLst>
      <p:ext uri="{BB962C8B-B14F-4D97-AF65-F5344CB8AC3E}">
        <p14:creationId xmlns:p14="http://schemas.microsoft.com/office/powerpoint/2010/main" val="3503501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F3FCED-3E30-BB9D-D097-1750F0AA6C23}"/>
              </a:ext>
            </a:extLst>
          </p:cNvPr>
          <p:cNvPicPr>
            <a:picLocks noChangeAspect="1"/>
          </p:cNvPicPr>
          <p:nvPr/>
        </p:nvPicPr>
        <p:blipFill>
          <a:blip r:embed="rId4"/>
          <a:stretch>
            <a:fillRect/>
          </a:stretch>
        </p:blipFill>
        <p:spPr>
          <a:xfrm>
            <a:off x="7756386" y="1406717"/>
            <a:ext cx="4392531" cy="2927526"/>
          </a:xfrm>
          <a:prstGeom prst="rect">
            <a:avLst/>
          </a:prstGeom>
        </p:spPr>
      </p:pic>
      <p:sp>
        <p:nvSpPr>
          <p:cNvPr id="11" name="Title 10">
            <a:extLst>
              <a:ext uri="{FF2B5EF4-FFF2-40B4-BE49-F238E27FC236}">
                <a16:creationId xmlns:a16="http://schemas.microsoft.com/office/drawing/2014/main" id="{59F86BCB-6749-4762-2145-038C77CF14FA}"/>
              </a:ext>
            </a:extLst>
          </p:cNvPr>
          <p:cNvSpPr txBox="1">
            <a:spLocks noGrp="1"/>
          </p:cNvSpPr>
          <p:nvPr>
            <p:ph type="title"/>
          </p:nvPr>
        </p:nvSpPr>
        <p:spPr>
          <a:xfrm>
            <a:off x="2115128" y="-79483"/>
            <a:ext cx="7961747" cy="940158"/>
          </a:xfrm>
          <a:prstGeom prst="rect">
            <a:avLst/>
          </a:prstGeom>
          <a:noFill/>
          <a:ln>
            <a:solidFill>
              <a:srgbClr val="FFFF00"/>
            </a:solidFill>
          </a:ln>
        </p:spPr>
        <p:txBody>
          <a:bodyPr wrap="square" lIns="77626" tIns="38813" rIns="77626" bIns="38813" rtlCol="0">
            <a:spAutoFit/>
          </a:bodyPr>
          <a:lstStyle/>
          <a:p>
            <a:pPr marL="0" marR="0" lvl="0" indent="0" algn="ctr" defTabSz="914118" rtl="0" eaLnBrk="1" fontAlgn="base" latinLnBrk="0" hangingPunct="1">
              <a:lnSpc>
                <a:spcPct val="100000"/>
              </a:lnSpc>
              <a:spcBef>
                <a:spcPct val="0"/>
              </a:spcBef>
              <a:spcAft>
                <a:spcPct val="0"/>
              </a:spcAft>
              <a:buClrTx/>
              <a:buSzTx/>
              <a:buFontTx/>
              <a:buNone/>
              <a:tabLst/>
              <a:defRPr/>
            </a:pPr>
            <a:r>
              <a:rPr lang="en-US" sz="3600" dirty="0">
                <a:latin typeface="+mn-lt"/>
                <a:sym typeface="American Typewriter" charset="0"/>
              </a:rPr>
              <a:t>FEL is a well established technology</a:t>
            </a:r>
          </a:p>
          <a:p>
            <a:pPr marL="0" marR="0" lvl="0" indent="0" algn="ctr" defTabSz="914118" rtl="0" eaLnBrk="1" fontAlgn="base" latinLnBrk="0" hangingPunct="1">
              <a:lnSpc>
                <a:spcPct val="100000"/>
              </a:lnSpc>
              <a:spcBef>
                <a:spcPct val="0"/>
              </a:spcBef>
              <a:spcAft>
                <a:spcPct val="0"/>
              </a:spcAft>
              <a:buClrTx/>
              <a:buSzTx/>
              <a:buFontTx/>
              <a:buNone/>
              <a:tabLst/>
              <a:defRPr/>
            </a:pPr>
            <a:r>
              <a:rPr lang="en-US" sz="2000" dirty="0">
                <a:latin typeface="+mn-lt"/>
                <a:sym typeface="American Typewriter" charset="0"/>
              </a:rPr>
              <a:t>(But a widespread use of FEL is partially limited by its size and costs)</a:t>
            </a:r>
          </a:p>
        </p:txBody>
      </p:sp>
      <p:pic>
        <p:nvPicPr>
          <p:cNvPr id="6" name="Picture 5">
            <a:extLst>
              <a:ext uri="{FF2B5EF4-FFF2-40B4-BE49-F238E27FC236}">
                <a16:creationId xmlns:a16="http://schemas.microsoft.com/office/drawing/2014/main" id="{45880E08-0729-6C4F-0350-6273B335E27D}"/>
              </a:ext>
            </a:extLst>
          </p:cNvPr>
          <p:cNvPicPr>
            <a:picLocks noChangeAspect="1"/>
          </p:cNvPicPr>
          <p:nvPr/>
        </p:nvPicPr>
        <p:blipFill>
          <a:blip r:embed="rId5"/>
          <a:stretch>
            <a:fillRect/>
          </a:stretch>
        </p:blipFill>
        <p:spPr>
          <a:xfrm>
            <a:off x="8481157" y="1806767"/>
            <a:ext cx="1471495" cy="559169"/>
          </a:xfrm>
          <a:prstGeom prst="rect">
            <a:avLst/>
          </a:prstGeom>
        </p:spPr>
      </p:pic>
      <p:pic>
        <p:nvPicPr>
          <p:cNvPr id="9" name="Picture 8">
            <a:extLst>
              <a:ext uri="{FF2B5EF4-FFF2-40B4-BE49-F238E27FC236}">
                <a16:creationId xmlns:a16="http://schemas.microsoft.com/office/drawing/2014/main" id="{D89B4174-C849-ED4B-E63F-D139C4D963A8}"/>
              </a:ext>
            </a:extLst>
          </p:cNvPr>
          <p:cNvPicPr>
            <a:picLocks noChangeAspect="1"/>
          </p:cNvPicPr>
          <p:nvPr/>
        </p:nvPicPr>
        <p:blipFill>
          <a:blip r:embed="rId6"/>
          <a:stretch>
            <a:fillRect/>
          </a:stretch>
        </p:blipFill>
        <p:spPr>
          <a:xfrm>
            <a:off x="138993" y="1401698"/>
            <a:ext cx="3948545" cy="2932545"/>
          </a:xfrm>
          <a:prstGeom prst="rect">
            <a:avLst/>
          </a:prstGeom>
        </p:spPr>
      </p:pic>
      <p:sp>
        <p:nvSpPr>
          <p:cNvPr id="3" name="TextBox 2">
            <a:extLst>
              <a:ext uri="{FF2B5EF4-FFF2-40B4-BE49-F238E27FC236}">
                <a16:creationId xmlns:a16="http://schemas.microsoft.com/office/drawing/2014/main" id="{C71DAC76-3875-20CD-C72D-004D1357BE6A}"/>
              </a:ext>
            </a:extLst>
          </p:cNvPr>
          <p:cNvSpPr txBox="1"/>
          <p:nvPr/>
        </p:nvSpPr>
        <p:spPr>
          <a:xfrm>
            <a:off x="346710" y="4864153"/>
            <a:ext cx="11498579" cy="1077218"/>
          </a:xfrm>
          <a:prstGeom prst="rect">
            <a:avLst/>
          </a:prstGeom>
          <a:noFill/>
        </p:spPr>
        <p:txBody>
          <a:bodyPr wrap="square">
            <a:spAutoFit/>
          </a:bodyPr>
          <a:lstStyle/>
          <a:p>
            <a:pPr marL="0" marR="0" lvl="0" indent="0" algn="just" defTabSz="914264" rtl="0" eaLnBrk="1" fontAlgn="auto" latinLnBrk="0" hangingPunct="1">
              <a:lnSpc>
                <a:spcPct val="100000"/>
              </a:lnSpc>
              <a:spcBef>
                <a:spcPts val="0"/>
              </a:spcBef>
              <a:spcAft>
                <a:spcPts val="0"/>
              </a:spcAft>
              <a:buClrTx/>
              <a:buSzTx/>
              <a:buFontTx/>
              <a:buNone/>
              <a:tabLst/>
              <a:defRPr/>
            </a:pPr>
            <a:r>
              <a:rPr kumimoji="0" lang="en-IT" sz="16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The choice of using a Free-Electron Laser (FEL) as the first application has been determined by the fact that </a:t>
            </a:r>
            <a:r>
              <a:rPr kumimoji="0" lang="en-IT" sz="16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FELs are extremely sensitive to the quality of the electron beam</a:t>
            </a:r>
            <a:r>
              <a:rPr kumimoji="0" lang="en-IT" sz="16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making them an ideal testbed to demonstrate the capabilities of plasma-based accelerators. In addition a plasma-driven </a:t>
            </a:r>
            <a:r>
              <a:rPr kumimoji="0" lang="en-IT" sz="1600" b="0" i="0" u="none" strike="noStrike" kern="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FEL is immediately attractive to a broad scientific user base</a:t>
            </a:r>
            <a:r>
              <a:rPr kumimoji="0" lang="en-IT" sz="16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facilitating the transition from accelerator R&amp;D to real-world applications and justifying further investment. </a:t>
            </a:r>
            <a:endParaRPr kumimoji="0" lang="en-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4A211F9-E8B2-7EE2-341C-93A117E4339F}"/>
              </a:ext>
            </a:extLst>
          </p:cNvPr>
          <p:cNvPicPr>
            <a:picLocks noChangeAspect="1"/>
          </p:cNvPicPr>
          <p:nvPr/>
        </p:nvPicPr>
        <p:blipFill rotWithShape="1">
          <a:blip r:embed="rId7"/>
          <a:srcRect l="5842" t="24605" r="11513" b="3463"/>
          <a:stretch/>
        </p:blipFill>
        <p:spPr>
          <a:xfrm>
            <a:off x="10792443" y="3429000"/>
            <a:ext cx="477225" cy="273270"/>
          </a:xfrm>
          <a:prstGeom prst="rect">
            <a:avLst/>
          </a:prstGeom>
        </p:spPr>
      </p:pic>
      <p:pic>
        <p:nvPicPr>
          <p:cNvPr id="2" name="XFEL_CAS.mov" descr="/Users/mac/Desktop/FISACC_012/CAS_11_Chios/CAS_08_Frascati/LEZIONI/LEZIONE_FEL/XFEL_CAS.mov">
            <a:hlinkClick r:id="" action="ppaction://media"/>
            <a:extLst>
              <a:ext uri="{FF2B5EF4-FFF2-40B4-BE49-F238E27FC236}">
                <a16:creationId xmlns:a16="http://schemas.microsoft.com/office/drawing/2014/main" id="{B3D65D19-F451-7276-3869-82AAD08057ED}"/>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4195279" y="1465095"/>
            <a:ext cx="3360810" cy="2805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5015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5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p:cTn id="12" repeatCount="indefinite" fill="hold" display="0">
                  <p:stCondLst>
                    <p:cond delay="indefinite"/>
                  </p:stCondLst>
                  <p:endCondLst>
                    <p:cond evt="onPrev" delay="0">
                      <p:tgtEl>
                        <p:sldTgt/>
                      </p:tgtEl>
                    </p:cond>
                  </p:end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A497A-71A5-C8D5-A1F9-C6D5F4D55D83}"/>
            </a:ext>
          </a:extLst>
        </p:cNvPr>
        <p:cNvGrpSpPr/>
        <p:nvPr/>
      </p:nvGrpSpPr>
      <p:grpSpPr>
        <a:xfrm>
          <a:off x="0" y="0"/>
          <a:ext cx="0" cy="0"/>
          <a:chOff x="0" y="0"/>
          <a:chExt cx="0" cy="0"/>
        </a:xfrm>
      </p:grpSpPr>
      <p:sp>
        <p:nvSpPr>
          <p:cNvPr id="38" name="Textfeld 37">
            <a:extLst>
              <a:ext uri="{FF2B5EF4-FFF2-40B4-BE49-F238E27FC236}">
                <a16:creationId xmlns:a16="http://schemas.microsoft.com/office/drawing/2014/main" id="{8B1EDBB8-F657-C483-846E-224DCEEEE6C2}"/>
              </a:ext>
            </a:extLst>
          </p:cNvPr>
          <p:cNvSpPr txBox="1"/>
          <p:nvPr/>
        </p:nvSpPr>
        <p:spPr>
          <a:xfrm>
            <a:off x="1728457" y="148985"/>
            <a:ext cx="9144000" cy="64633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34186"/>
                </a:solidFill>
                <a:effectLst/>
                <a:uLnTx/>
                <a:uFillTx/>
                <a:latin typeface="Calibri"/>
                <a:ea typeface="+mn-ea"/>
                <a:cs typeface="Calibri"/>
              </a:rPr>
              <a:t>EuPRAXIA@SPARC_LAB</a:t>
            </a:r>
          </a:p>
        </p:txBody>
      </p:sp>
      <p:sp>
        <p:nvSpPr>
          <p:cNvPr id="4" name="Segnaposto numero diapositiva 3">
            <a:extLst>
              <a:ext uri="{FF2B5EF4-FFF2-40B4-BE49-F238E27FC236}">
                <a16:creationId xmlns:a16="http://schemas.microsoft.com/office/drawing/2014/main" id="{EB3424BB-79B0-131D-0A7E-C99399A054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A6714-3D1F-4857-9904-D935B84167FA}" type="slidenum">
              <a:rPr kumimoji="0" lang="en-US" sz="900" b="0" i="0" u="none" strike="noStrike" kern="1200" cap="none" spc="0" normalizeH="0" baseline="0" noProof="0" smtClean="0">
                <a:ln>
                  <a:noFill/>
                </a:ln>
                <a:solidFill>
                  <a:srgbClr val="33418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a:ln>
                <a:noFill/>
              </a:ln>
              <a:solidFill>
                <a:srgbClr val="334186"/>
              </a:solidFill>
              <a:effectLst/>
              <a:uLnTx/>
              <a:uFillTx/>
              <a:latin typeface="Calibri" panose="020F0502020204030204"/>
              <a:ea typeface="+mn-ea"/>
              <a:cs typeface="+mn-cs"/>
            </a:endParaRPr>
          </a:p>
        </p:txBody>
      </p:sp>
      <p:sp>
        <p:nvSpPr>
          <p:cNvPr id="5" name="Rectangle 52">
            <a:extLst>
              <a:ext uri="{FF2B5EF4-FFF2-40B4-BE49-F238E27FC236}">
                <a16:creationId xmlns:a16="http://schemas.microsoft.com/office/drawing/2014/main" id="{1DA09D33-2786-5EE6-2373-056D29D8464D}"/>
              </a:ext>
            </a:extLst>
          </p:cNvPr>
          <p:cNvSpPr/>
          <p:nvPr/>
        </p:nvSpPr>
        <p:spPr>
          <a:xfrm>
            <a:off x="17171" y="5971460"/>
            <a:ext cx="12139582" cy="5017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descr="A black and yellow object with a white background&#10;&#10;AI-generated content may be incorrect.">
            <a:extLst>
              <a:ext uri="{FF2B5EF4-FFF2-40B4-BE49-F238E27FC236}">
                <a16:creationId xmlns:a16="http://schemas.microsoft.com/office/drawing/2014/main" id="{BA4CA8C2-1BAD-A374-CD24-32D751A9EB85}"/>
              </a:ext>
            </a:extLst>
          </p:cNvPr>
          <p:cNvPicPr>
            <a:picLocks noChangeAspect="1"/>
          </p:cNvPicPr>
          <p:nvPr/>
        </p:nvPicPr>
        <p:blipFill>
          <a:blip r:embed="rId2">
            <a:extLst>
              <a:ext uri="{28A0092B-C50C-407E-A947-70E740481C1C}">
                <a14:useLocalDpi xmlns:a14="http://schemas.microsoft.com/office/drawing/2010/main" val="0"/>
              </a:ext>
            </a:extLst>
          </a:blip>
          <a:srcRect l="22871" r="25317"/>
          <a:stretch>
            <a:fillRect/>
          </a:stretch>
        </p:blipFill>
        <p:spPr>
          <a:xfrm>
            <a:off x="15298" y="795316"/>
            <a:ext cx="12141455" cy="5232743"/>
          </a:xfrm>
          <a:prstGeom prst="rect">
            <a:avLst/>
          </a:prstGeom>
        </p:spPr>
      </p:pic>
      <p:sp>
        <p:nvSpPr>
          <p:cNvPr id="28" name="Left Brace 27">
            <a:extLst>
              <a:ext uri="{FF2B5EF4-FFF2-40B4-BE49-F238E27FC236}">
                <a16:creationId xmlns:a16="http://schemas.microsoft.com/office/drawing/2014/main" id="{9C18583D-D5EA-9AEC-6867-BAC64954D56B}"/>
              </a:ext>
            </a:extLst>
          </p:cNvPr>
          <p:cNvSpPr/>
          <p:nvPr/>
        </p:nvSpPr>
        <p:spPr>
          <a:xfrm rot="14828809">
            <a:off x="1092822" y="5137797"/>
            <a:ext cx="178313" cy="1386629"/>
          </a:xfrm>
          <a:prstGeom prst="leftBrac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120AFE1-0DB9-2C9B-8066-3FAB1ED86055}"/>
              </a:ext>
            </a:extLst>
          </p:cNvPr>
          <p:cNvSpPr txBox="1"/>
          <p:nvPr/>
        </p:nvSpPr>
        <p:spPr>
          <a:xfrm rot="20208248">
            <a:off x="613007" y="5778944"/>
            <a:ext cx="16139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S-band Injector</a:t>
            </a:r>
          </a:p>
        </p:txBody>
      </p:sp>
      <p:sp>
        <p:nvSpPr>
          <p:cNvPr id="30" name="TextBox 29">
            <a:extLst>
              <a:ext uri="{FF2B5EF4-FFF2-40B4-BE49-F238E27FC236}">
                <a16:creationId xmlns:a16="http://schemas.microsoft.com/office/drawing/2014/main" id="{9C70CDBE-10EC-EF9C-2BAF-43BDE2695366}"/>
              </a:ext>
            </a:extLst>
          </p:cNvPr>
          <p:cNvSpPr txBox="1"/>
          <p:nvPr/>
        </p:nvSpPr>
        <p:spPr>
          <a:xfrm rot="20208248">
            <a:off x="2681112" y="5010425"/>
            <a:ext cx="13853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X-band Linac</a:t>
            </a:r>
          </a:p>
        </p:txBody>
      </p:sp>
      <p:sp>
        <p:nvSpPr>
          <p:cNvPr id="31" name="TextBox 30">
            <a:extLst>
              <a:ext uri="{FF2B5EF4-FFF2-40B4-BE49-F238E27FC236}">
                <a16:creationId xmlns:a16="http://schemas.microsoft.com/office/drawing/2014/main" id="{98E506C5-DE24-23C2-90F3-90E9959D7DB3}"/>
              </a:ext>
            </a:extLst>
          </p:cNvPr>
          <p:cNvSpPr txBox="1"/>
          <p:nvPr/>
        </p:nvSpPr>
        <p:spPr>
          <a:xfrm rot="20208248">
            <a:off x="4782712" y="4248202"/>
            <a:ext cx="90441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Plasma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module</a:t>
            </a:r>
          </a:p>
        </p:txBody>
      </p:sp>
      <p:sp>
        <p:nvSpPr>
          <p:cNvPr id="7" name="TextBox 31">
            <a:extLst>
              <a:ext uri="{FF2B5EF4-FFF2-40B4-BE49-F238E27FC236}">
                <a16:creationId xmlns:a16="http://schemas.microsoft.com/office/drawing/2014/main" id="{AB99FDEA-6550-8E1D-074A-988E266A4F86}"/>
              </a:ext>
            </a:extLst>
          </p:cNvPr>
          <p:cNvSpPr txBox="1"/>
          <p:nvPr/>
        </p:nvSpPr>
        <p:spPr>
          <a:xfrm rot="20208248">
            <a:off x="6320877" y="3677769"/>
            <a:ext cx="1221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Undulators</a:t>
            </a:r>
          </a:p>
        </p:txBody>
      </p:sp>
      <p:sp>
        <p:nvSpPr>
          <p:cNvPr id="33" name="TextBox 32">
            <a:extLst>
              <a:ext uri="{FF2B5EF4-FFF2-40B4-BE49-F238E27FC236}">
                <a16:creationId xmlns:a16="http://schemas.microsoft.com/office/drawing/2014/main" id="{12D94726-2D43-5C3C-DAD2-D7002D6B9901}"/>
              </a:ext>
            </a:extLst>
          </p:cNvPr>
          <p:cNvSpPr txBox="1"/>
          <p:nvPr/>
        </p:nvSpPr>
        <p:spPr>
          <a:xfrm rot="20208248">
            <a:off x="8666486" y="1557934"/>
            <a:ext cx="16774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AQUA Beamline</a:t>
            </a:r>
          </a:p>
        </p:txBody>
      </p:sp>
      <p:sp>
        <p:nvSpPr>
          <p:cNvPr id="34" name="TextBox 33">
            <a:extLst>
              <a:ext uri="{FF2B5EF4-FFF2-40B4-BE49-F238E27FC236}">
                <a16:creationId xmlns:a16="http://schemas.microsoft.com/office/drawing/2014/main" id="{7B0DA32C-A3B4-2426-82BC-16459FA6482C}"/>
              </a:ext>
            </a:extLst>
          </p:cNvPr>
          <p:cNvSpPr txBox="1"/>
          <p:nvPr/>
        </p:nvSpPr>
        <p:spPr>
          <a:xfrm rot="20551046">
            <a:off x="9078108" y="2123646"/>
            <a:ext cx="15648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ARIA Beamline</a:t>
            </a:r>
          </a:p>
        </p:txBody>
      </p:sp>
      <p:sp>
        <p:nvSpPr>
          <p:cNvPr id="8" name="Left Brace 34">
            <a:extLst>
              <a:ext uri="{FF2B5EF4-FFF2-40B4-BE49-F238E27FC236}">
                <a16:creationId xmlns:a16="http://schemas.microsoft.com/office/drawing/2014/main" id="{7183FFA9-D655-D00D-8853-B9362A17F5FC}"/>
              </a:ext>
            </a:extLst>
          </p:cNvPr>
          <p:cNvSpPr/>
          <p:nvPr/>
        </p:nvSpPr>
        <p:spPr>
          <a:xfrm rot="14828809">
            <a:off x="3108000" y="3492168"/>
            <a:ext cx="167668" cy="2979359"/>
          </a:xfrm>
          <a:prstGeom prst="leftBrac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Left Brace 35">
            <a:extLst>
              <a:ext uri="{FF2B5EF4-FFF2-40B4-BE49-F238E27FC236}">
                <a16:creationId xmlns:a16="http://schemas.microsoft.com/office/drawing/2014/main" id="{704615EE-E7DE-1019-3C7B-4844B0EE9E03}"/>
              </a:ext>
            </a:extLst>
          </p:cNvPr>
          <p:cNvSpPr/>
          <p:nvPr/>
        </p:nvSpPr>
        <p:spPr>
          <a:xfrm rot="14828809">
            <a:off x="4910023" y="3774064"/>
            <a:ext cx="166079" cy="917117"/>
          </a:xfrm>
          <a:prstGeom prst="leftBrac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Left Brace 39">
            <a:extLst>
              <a:ext uri="{FF2B5EF4-FFF2-40B4-BE49-F238E27FC236}">
                <a16:creationId xmlns:a16="http://schemas.microsoft.com/office/drawing/2014/main" id="{93F34392-D719-70BE-CF6A-2E7A97C95BD3}"/>
              </a:ext>
            </a:extLst>
          </p:cNvPr>
          <p:cNvSpPr/>
          <p:nvPr/>
        </p:nvSpPr>
        <p:spPr>
          <a:xfrm rot="14828809">
            <a:off x="6435365" y="2425212"/>
            <a:ext cx="176923" cy="2378255"/>
          </a:xfrm>
          <a:prstGeom prst="leftBrac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Left Brace 40">
            <a:extLst>
              <a:ext uri="{FF2B5EF4-FFF2-40B4-BE49-F238E27FC236}">
                <a16:creationId xmlns:a16="http://schemas.microsoft.com/office/drawing/2014/main" id="{D94603A7-213C-89C4-3346-7A70726AFE82}"/>
              </a:ext>
            </a:extLst>
          </p:cNvPr>
          <p:cNvSpPr/>
          <p:nvPr/>
        </p:nvSpPr>
        <p:spPr>
          <a:xfrm rot="15112153">
            <a:off x="9719080" y="156375"/>
            <a:ext cx="325837" cy="4680506"/>
          </a:xfrm>
          <a:prstGeom prst="leftBrac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41">
            <a:extLst>
              <a:ext uri="{FF2B5EF4-FFF2-40B4-BE49-F238E27FC236}">
                <a16:creationId xmlns:a16="http://schemas.microsoft.com/office/drawing/2014/main" id="{C902B85D-57C9-6B50-5DE5-2BDA0AB6B4F3}"/>
              </a:ext>
            </a:extLst>
          </p:cNvPr>
          <p:cNvSpPr txBox="1"/>
          <p:nvPr/>
        </p:nvSpPr>
        <p:spPr>
          <a:xfrm rot="20462664">
            <a:off x="8918155" y="2629884"/>
            <a:ext cx="18832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Photon beamlines</a:t>
            </a:r>
          </a:p>
        </p:txBody>
      </p:sp>
      <p:sp>
        <p:nvSpPr>
          <p:cNvPr id="11" name="TextBox 42">
            <a:extLst>
              <a:ext uri="{FF2B5EF4-FFF2-40B4-BE49-F238E27FC236}">
                <a16:creationId xmlns:a16="http://schemas.microsoft.com/office/drawing/2014/main" id="{DB691FE1-8E66-EC60-00E7-BC59C6EBEFBF}"/>
              </a:ext>
            </a:extLst>
          </p:cNvPr>
          <p:cNvSpPr txBox="1"/>
          <p:nvPr/>
        </p:nvSpPr>
        <p:spPr>
          <a:xfrm rot="20208248">
            <a:off x="310279" y="4624227"/>
            <a:ext cx="8306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17.5 m</a:t>
            </a:r>
          </a:p>
        </p:txBody>
      </p:sp>
      <p:sp>
        <p:nvSpPr>
          <p:cNvPr id="12" name="TextBox 44">
            <a:extLst>
              <a:ext uri="{FF2B5EF4-FFF2-40B4-BE49-F238E27FC236}">
                <a16:creationId xmlns:a16="http://schemas.microsoft.com/office/drawing/2014/main" id="{11BF7C45-B66F-3942-DFF1-BFB5708B54D6}"/>
              </a:ext>
            </a:extLst>
          </p:cNvPr>
          <p:cNvSpPr txBox="1"/>
          <p:nvPr/>
        </p:nvSpPr>
        <p:spPr>
          <a:xfrm rot="20208248">
            <a:off x="2273576" y="3766867"/>
            <a:ext cx="8306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33.5 m</a:t>
            </a:r>
          </a:p>
        </p:txBody>
      </p:sp>
      <p:sp>
        <p:nvSpPr>
          <p:cNvPr id="14" name="TextBox 45">
            <a:extLst>
              <a:ext uri="{FF2B5EF4-FFF2-40B4-BE49-F238E27FC236}">
                <a16:creationId xmlns:a16="http://schemas.microsoft.com/office/drawing/2014/main" id="{800DE5F3-E71C-34B8-A3D7-5FED389C0FCE}"/>
              </a:ext>
            </a:extLst>
          </p:cNvPr>
          <p:cNvSpPr txBox="1"/>
          <p:nvPr/>
        </p:nvSpPr>
        <p:spPr>
          <a:xfrm rot="20208248">
            <a:off x="4183064" y="3029953"/>
            <a:ext cx="5389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9 m</a:t>
            </a:r>
          </a:p>
        </p:txBody>
      </p:sp>
      <p:sp>
        <p:nvSpPr>
          <p:cNvPr id="15" name="TextBox 46">
            <a:extLst>
              <a:ext uri="{FF2B5EF4-FFF2-40B4-BE49-F238E27FC236}">
                <a16:creationId xmlns:a16="http://schemas.microsoft.com/office/drawing/2014/main" id="{BEE1A037-220B-A051-4EC7-7E281384E9AB}"/>
              </a:ext>
            </a:extLst>
          </p:cNvPr>
          <p:cNvSpPr txBox="1"/>
          <p:nvPr/>
        </p:nvSpPr>
        <p:spPr>
          <a:xfrm rot="20208248">
            <a:off x="5494098" y="2394567"/>
            <a:ext cx="8306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28.5 m</a:t>
            </a:r>
          </a:p>
        </p:txBody>
      </p:sp>
      <p:sp>
        <p:nvSpPr>
          <p:cNvPr id="16" name="TextBox 47">
            <a:extLst>
              <a:ext uri="{FF2B5EF4-FFF2-40B4-BE49-F238E27FC236}">
                <a16:creationId xmlns:a16="http://schemas.microsoft.com/office/drawing/2014/main" id="{F8BD9ECB-F57C-0788-2D3D-B669F0C5EF1D}"/>
              </a:ext>
            </a:extLst>
          </p:cNvPr>
          <p:cNvSpPr txBox="1"/>
          <p:nvPr/>
        </p:nvSpPr>
        <p:spPr>
          <a:xfrm rot="20208248">
            <a:off x="8823102" y="1050386"/>
            <a:ext cx="6559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54 m</a:t>
            </a:r>
          </a:p>
        </p:txBody>
      </p:sp>
      <p:pic>
        <p:nvPicPr>
          <p:cNvPr id="65" name="Immagine 6" descr="Immagine che contiene macchina, ingegneria, interno, industria&#10;&#10;Il contenuto generato dall'IA potrebbe non essere corretto.">
            <a:extLst>
              <a:ext uri="{FF2B5EF4-FFF2-40B4-BE49-F238E27FC236}">
                <a16:creationId xmlns:a16="http://schemas.microsoft.com/office/drawing/2014/main" id="{90A8FFC5-F9DA-ADB2-9326-0FE9256134F9}"/>
              </a:ext>
            </a:extLst>
          </p:cNvPr>
          <p:cNvPicPr>
            <a:picLocks noChangeAspect="1"/>
          </p:cNvPicPr>
          <p:nvPr/>
        </p:nvPicPr>
        <p:blipFill>
          <a:blip r:embed="rId3">
            <a:extLst>
              <a:ext uri="{28A0092B-C50C-407E-A947-70E740481C1C}">
                <a14:useLocalDpi xmlns:a14="http://schemas.microsoft.com/office/drawing/2010/main" val="0"/>
              </a:ext>
            </a:extLst>
          </a:blip>
          <a:srcRect l="29886" r="4155" b="3170"/>
          <a:stretch>
            <a:fillRect/>
          </a:stretch>
        </p:blipFill>
        <p:spPr>
          <a:xfrm>
            <a:off x="4078928" y="4924950"/>
            <a:ext cx="2194390" cy="1858327"/>
          </a:xfrm>
          <a:prstGeom prst="rect">
            <a:avLst/>
          </a:prstGeom>
        </p:spPr>
      </p:pic>
      <p:pic>
        <p:nvPicPr>
          <p:cNvPr id="66" name="Picture 65">
            <a:extLst>
              <a:ext uri="{FF2B5EF4-FFF2-40B4-BE49-F238E27FC236}">
                <a16:creationId xmlns:a16="http://schemas.microsoft.com/office/drawing/2014/main" id="{1C342236-AEAD-37A4-F72B-852FA26D6A61}"/>
              </a:ext>
            </a:extLst>
          </p:cNvPr>
          <p:cNvPicPr>
            <a:picLocks noChangeAspect="1"/>
          </p:cNvPicPr>
          <p:nvPr/>
        </p:nvPicPr>
        <p:blipFill>
          <a:blip r:embed="rId4"/>
          <a:srcRect t="11382" b="5213"/>
          <a:stretch>
            <a:fillRect/>
          </a:stretch>
        </p:blipFill>
        <p:spPr>
          <a:xfrm>
            <a:off x="7517452" y="3423763"/>
            <a:ext cx="1951334" cy="2892079"/>
          </a:xfrm>
          <a:prstGeom prst="rect">
            <a:avLst/>
          </a:prstGeom>
        </p:spPr>
      </p:pic>
      <p:grpSp>
        <p:nvGrpSpPr>
          <p:cNvPr id="19" name="Gruppo 18">
            <a:extLst>
              <a:ext uri="{FF2B5EF4-FFF2-40B4-BE49-F238E27FC236}">
                <a16:creationId xmlns:a16="http://schemas.microsoft.com/office/drawing/2014/main" id="{EFCB12C3-981B-8A3C-3C7D-4765D35C55E9}"/>
              </a:ext>
            </a:extLst>
          </p:cNvPr>
          <p:cNvGrpSpPr/>
          <p:nvPr/>
        </p:nvGrpSpPr>
        <p:grpSpPr>
          <a:xfrm>
            <a:off x="1997646" y="1072315"/>
            <a:ext cx="5772455" cy="3212548"/>
            <a:chOff x="1997646" y="1072315"/>
            <a:chExt cx="5772455" cy="3212548"/>
          </a:xfrm>
        </p:grpSpPr>
        <p:sp>
          <p:nvSpPr>
            <p:cNvPr id="39" name="TextBox 38">
              <a:extLst>
                <a:ext uri="{FF2B5EF4-FFF2-40B4-BE49-F238E27FC236}">
                  <a16:creationId xmlns:a16="http://schemas.microsoft.com/office/drawing/2014/main" id="{91287BBA-8EDC-B0CF-166B-86443F147919}"/>
                </a:ext>
              </a:extLst>
            </p:cNvPr>
            <p:cNvSpPr txBox="1"/>
            <p:nvPr/>
          </p:nvSpPr>
          <p:spPr>
            <a:xfrm>
              <a:off x="2198145" y="2803681"/>
              <a:ext cx="166744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Plasma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chamber: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3.5 m</a:t>
              </a:r>
            </a:p>
          </p:txBody>
        </p:sp>
        <p:cxnSp>
          <p:nvCxnSpPr>
            <p:cNvPr id="55" name="Straight Arrow Connector 54">
              <a:extLst>
                <a:ext uri="{FF2B5EF4-FFF2-40B4-BE49-F238E27FC236}">
                  <a16:creationId xmlns:a16="http://schemas.microsoft.com/office/drawing/2014/main" id="{EB2F0C79-AB99-D07C-DF5F-396B7A7C82C9}"/>
                </a:ext>
              </a:extLst>
            </p:cNvPr>
            <p:cNvCxnSpPr>
              <a:cxnSpLocks/>
            </p:cNvCxnSpPr>
            <p:nvPr/>
          </p:nvCxnSpPr>
          <p:spPr>
            <a:xfrm>
              <a:off x="3915441" y="3255261"/>
              <a:ext cx="560234" cy="654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8" name="Immagine 2">
              <a:extLst>
                <a:ext uri="{FF2B5EF4-FFF2-40B4-BE49-F238E27FC236}">
                  <a16:creationId xmlns:a16="http://schemas.microsoft.com/office/drawing/2014/main" id="{08B9F39E-F36D-5CD4-8419-03E79E02A98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7646" y="1121331"/>
              <a:ext cx="2379593" cy="1634872"/>
            </a:xfrm>
            <a:prstGeom prst="rect">
              <a:avLst/>
            </a:prstGeom>
            <a:noFill/>
            <a:ln>
              <a:noFill/>
            </a:ln>
          </p:spPr>
        </p:pic>
        <p:pic>
          <p:nvPicPr>
            <p:cNvPr id="62" name="Immagine 10">
              <a:extLst>
                <a:ext uri="{FF2B5EF4-FFF2-40B4-BE49-F238E27FC236}">
                  <a16:creationId xmlns:a16="http://schemas.microsoft.com/office/drawing/2014/main" id="{F7F32675-2E7F-2E98-B956-D4BA6C64C67A}"/>
                </a:ext>
              </a:extLst>
            </p:cNvPr>
            <p:cNvPicPr>
              <a:picLocks noChangeAspect="1"/>
            </p:cNvPicPr>
            <p:nvPr/>
          </p:nvPicPr>
          <p:blipFill>
            <a:blip r:embed="rId6"/>
            <a:stretch>
              <a:fillRect/>
            </a:stretch>
          </p:blipFill>
          <p:spPr>
            <a:xfrm>
              <a:off x="4498304" y="1343015"/>
              <a:ext cx="3271797" cy="853219"/>
            </a:xfrm>
            <a:prstGeom prst="rect">
              <a:avLst/>
            </a:prstGeom>
            <a:effectLst/>
          </p:spPr>
        </p:pic>
        <p:cxnSp>
          <p:nvCxnSpPr>
            <p:cNvPr id="64" name="Straight Arrow Connector 63">
              <a:extLst>
                <a:ext uri="{FF2B5EF4-FFF2-40B4-BE49-F238E27FC236}">
                  <a16:creationId xmlns:a16="http://schemas.microsoft.com/office/drawing/2014/main" id="{FD5DAF9C-BE2F-1C84-F1EF-F8319AE87649}"/>
                </a:ext>
              </a:extLst>
            </p:cNvPr>
            <p:cNvCxnSpPr/>
            <p:nvPr/>
          </p:nvCxnSpPr>
          <p:spPr>
            <a:xfrm>
              <a:off x="3301423" y="2012879"/>
              <a:ext cx="11742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Ovale 2">
              <a:extLst>
                <a:ext uri="{FF2B5EF4-FFF2-40B4-BE49-F238E27FC236}">
                  <a16:creationId xmlns:a16="http://schemas.microsoft.com/office/drawing/2014/main" id="{76034C34-A848-C1D8-2186-39D68F6421F7}"/>
                </a:ext>
              </a:extLst>
            </p:cNvPr>
            <p:cNvSpPr/>
            <p:nvPr/>
          </p:nvSpPr>
          <p:spPr>
            <a:xfrm>
              <a:off x="4377239" y="3877056"/>
              <a:ext cx="452246" cy="407807"/>
            </a:xfrm>
            <a:prstGeom prst="ellipse">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38">
              <a:extLst>
                <a:ext uri="{FF2B5EF4-FFF2-40B4-BE49-F238E27FC236}">
                  <a16:creationId xmlns:a16="http://schemas.microsoft.com/office/drawing/2014/main" id="{F2B4E5B3-14F2-C7AA-3E14-36875548DC92}"/>
                </a:ext>
              </a:extLst>
            </p:cNvPr>
            <p:cNvSpPr txBox="1"/>
            <p:nvPr/>
          </p:nvSpPr>
          <p:spPr>
            <a:xfrm>
              <a:off x="4881837" y="1072315"/>
              <a:ext cx="23795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Plasma capillary: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0.6 m</a:t>
              </a:r>
            </a:p>
          </p:txBody>
        </p:sp>
        <p:sp>
          <p:nvSpPr>
            <p:cNvPr id="18" name="Ovale 17">
              <a:extLst>
                <a:ext uri="{FF2B5EF4-FFF2-40B4-BE49-F238E27FC236}">
                  <a16:creationId xmlns:a16="http://schemas.microsoft.com/office/drawing/2014/main" id="{8B810ADF-BF49-9475-6328-A9ABC0640F26}"/>
                </a:ext>
              </a:extLst>
            </p:cNvPr>
            <p:cNvSpPr/>
            <p:nvPr/>
          </p:nvSpPr>
          <p:spPr>
            <a:xfrm>
              <a:off x="2876689" y="1723744"/>
              <a:ext cx="452246" cy="407807"/>
            </a:xfrm>
            <a:prstGeom prst="ellipse">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20340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54634-C59D-9173-4287-7728BFB27BC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2B89228-D8F0-B03B-7FB8-67AB8F9C7111}"/>
              </a:ext>
            </a:extLst>
          </p:cNvPr>
          <p:cNvSpPr>
            <a:spLocks noGrp="1"/>
          </p:cNvSpPr>
          <p:nvPr>
            <p:ph type="title"/>
          </p:nvPr>
        </p:nvSpPr>
        <p:spPr/>
        <p:txBody>
          <a:bodyPr>
            <a:normAutofit/>
          </a:bodyPr>
          <a:lstStyle/>
          <a:p>
            <a:r>
              <a:rPr lang="en-IT" sz="2800" dirty="0">
                <a:latin typeface="+mn-lt"/>
              </a:rPr>
              <a:t>The Italian Pillar: </a:t>
            </a:r>
            <a:br>
              <a:rPr lang="en-IT" sz="2800" dirty="0">
                <a:latin typeface="+mn-lt"/>
              </a:rPr>
            </a:br>
            <a:r>
              <a:rPr lang="en-IT" sz="2800" dirty="0">
                <a:latin typeface="+mn-lt"/>
              </a:rPr>
              <a:t>EuPRAXIA@SPARC_LAB User Facility </a:t>
            </a:r>
          </a:p>
        </p:txBody>
      </p:sp>
      <p:pic>
        <p:nvPicPr>
          <p:cNvPr id="4" name="Picture 3">
            <a:extLst>
              <a:ext uri="{FF2B5EF4-FFF2-40B4-BE49-F238E27FC236}">
                <a16:creationId xmlns:a16="http://schemas.microsoft.com/office/drawing/2014/main" id="{88E68D00-31BD-10BA-6178-64583E1D5F0D}"/>
              </a:ext>
            </a:extLst>
          </p:cNvPr>
          <p:cNvPicPr>
            <a:picLocks noChangeAspect="1"/>
          </p:cNvPicPr>
          <p:nvPr/>
        </p:nvPicPr>
        <p:blipFill>
          <a:blip r:embed="rId3"/>
          <a:srcRect t="18316" b="26000"/>
          <a:stretch/>
        </p:blipFill>
        <p:spPr>
          <a:xfrm>
            <a:off x="189047" y="2222230"/>
            <a:ext cx="5839519" cy="1917147"/>
          </a:xfrm>
          <a:prstGeom prst="rect">
            <a:avLst/>
          </a:prstGeom>
        </p:spPr>
      </p:pic>
      <p:sp>
        <p:nvSpPr>
          <p:cNvPr id="2" name="TextBox 1">
            <a:extLst>
              <a:ext uri="{FF2B5EF4-FFF2-40B4-BE49-F238E27FC236}">
                <a16:creationId xmlns:a16="http://schemas.microsoft.com/office/drawing/2014/main" id="{02ABAD15-9CA3-CCE3-B3E8-385519223815}"/>
              </a:ext>
            </a:extLst>
          </p:cNvPr>
          <p:cNvSpPr txBox="1"/>
          <p:nvPr/>
        </p:nvSpPr>
        <p:spPr>
          <a:xfrm>
            <a:off x="78629" y="1053377"/>
            <a:ext cx="11844157" cy="923330"/>
          </a:xfrm>
          <a:prstGeom prst="rect">
            <a:avLst/>
          </a:prstGeom>
          <a:noFill/>
        </p:spPr>
        <p:txBody>
          <a:bodyPr wrap="square">
            <a:spAutoFit/>
          </a:bodyPr>
          <a:lstStyle/>
          <a:p>
            <a:pPr algn="just"/>
            <a:r>
              <a:rPr lang="en-IT" sz="1800" b="1" dirty="0"/>
              <a:t>The facility aims to operate in two modes: </a:t>
            </a:r>
            <a:r>
              <a:rPr lang="en-IT" sz="1800" dirty="0"/>
              <a:t>a full-RF mode for initial commissioning, and a hybrid RF+PWFA mode that serves as a demonstrator for plasma-driven FELs user operation. Full-RF mode user operation is also possible.</a:t>
            </a:r>
          </a:p>
          <a:p>
            <a:pPr algn="just"/>
            <a:r>
              <a:rPr lang="en-IT" sz="1800" dirty="0"/>
              <a:t>The facility is expected to begin operations </a:t>
            </a:r>
            <a:r>
              <a:rPr lang="en-IT" sz="1800" b="1" dirty="0"/>
              <a:t>in 2031</a:t>
            </a:r>
          </a:p>
        </p:txBody>
      </p:sp>
      <p:pic>
        <p:nvPicPr>
          <p:cNvPr id="6" name="Picture 5">
            <a:extLst>
              <a:ext uri="{FF2B5EF4-FFF2-40B4-BE49-F238E27FC236}">
                <a16:creationId xmlns:a16="http://schemas.microsoft.com/office/drawing/2014/main" id="{6573B1CC-A7B5-4CCA-D5BB-5B507B3BF561}"/>
              </a:ext>
            </a:extLst>
          </p:cNvPr>
          <p:cNvPicPr>
            <a:picLocks noChangeAspect="1"/>
          </p:cNvPicPr>
          <p:nvPr/>
        </p:nvPicPr>
        <p:blipFill>
          <a:blip r:embed="rId4"/>
          <a:stretch>
            <a:fillRect/>
          </a:stretch>
        </p:blipFill>
        <p:spPr>
          <a:xfrm>
            <a:off x="6619352" y="1732121"/>
            <a:ext cx="5303434" cy="4684105"/>
          </a:xfrm>
          <a:prstGeom prst="rect">
            <a:avLst/>
          </a:prstGeom>
        </p:spPr>
      </p:pic>
      <p:sp>
        <p:nvSpPr>
          <p:cNvPr id="5" name="TextBox 4">
            <a:extLst>
              <a:ext uri="{FF2B5EF4-FFF2-40B4-BE49-F238E27FC236}">
                <a16:creationId xmlns:a16="http://schemas.microsoft.com/office/drawing/2014/main" id="{F6174454-CB5F-C2E8-4A64-40456FFC0503}"/>
              </a:ext>
            </a:extLst>
          </p:cNvPr>
          <p:cNvSpPr txBox="1"/>
          <p:nvPr/>
        </p:nvSpPr>
        <p:spPr>
          <a:xfrm>
            <a:off x="78629" y="4384900"/>
            <a:ext cx="6017371" cy="2031325"/>
          </a:xfrm>
          <a:prstGeom prst="rect">
            <a:avLst/>
          </a:prstGeom>
          <a:noFill/>
        </p:spPr>
        <p:txBody>
          <a:bodyPr wrap="square">
            <a:spAutoFit/>
          </a:bodyPr>
          <a:lstStyle/>
          <a:p>
            <a:pPr algn="just"/>
            <a:r>
              <a:rPr lang="en-IT" sz="1400" dirty="0"/>
              <a:t>•</a:t>
            </a:r>
            <a:r>
              <a:rPr lang="en-IT" sz="1400" b="1" dirty="0"/>
              <a:t>Moderate Energy with High Impact: </a:t>
            </a:r>
            <a:r>
              <a:rPr lang="en-IT" sz="1400" dirty="0"/>
              <a:t>Operating at around 1 GeV, will deliver Soft X-rays radiation in the “water window”. </a:t>
            </a:r>
          </a:p>
          <a:p>
            <a:pPr algn="just"/>
            <a:endParaRPr lang="en-IT" sz="1400" dirty="0"/>
          </a:p>
          <a:p>
            <a:pPr algn="just"/>
            <a:r>
              <a:rPr lang="en-IT" sz="1400" dirty="0"/>
              <a:t>•</a:t>
            </a:r>
            <a:r>
              <a:rPr lang="en-IT" sz="1400" b="1" dirty="0"/>
              <a:t>Compact Design:</a:t>
            </a:r>
            <a:r>
              <a:rPr lang="en-IT" sz="1400" dirty="0"/>
              <a:t> With an accelerating length shorter than 50 meters, it is the most compact facility in the soft X-rays list, at least by a factor 3. </a:t>
            </a:r>
          </a:p>
          <a:p>
            <a:pPr algn="just"/>
            <a:endParaRPr lang="en-IT" sz="1400" dirty="0"/>
          </a:p>
          <a:p>
            <a:pPr algn="just"/>
            <a:r>
              <a:rPr lang="en-IT" sz="1400" dirty="0"/>
              <a:t>•</a:t>
            </a:r>
            <a:r>
              <a:rPr lang="en-IT" sz="1400" b="1" dirty="0"/>
              <a:t>Technology Demonstrator:</a:t>
            </a:r>
            <a:r>
              <a:rPr lang="en-IT" sz="1400" dirty="0"/>
              <a:t> it will be also a strategic testbed for integrating advanced acceleration schemes and short period undulators into user-oriented FELs marking a paradigm shift toward compact and cost-effective light sources.</a:t>
            </a:r>
          </a:p>
        </p:txBody>
      </p:sp>
    </p:spTree>
    <p:extLst>
      <p:ext uri="{BB962C8B-B14F-4D97-AF65-F5344CB8AC3E}">
        <p14:creationId xmlns:p14="http://schemas.microsoft.com/office/powerpoint/2010/main" val="331925924"/>
      </p:ext>
    </p:extLst>
  </p:cSld>
  <p:clrMapOvr>
    <a:masterClrMapping/>
  </p:clrMapOvr>
</p:sld>
</file>

<file path=ppt/theme/theme1.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parclab.potx" id="{C1A3C7CE-2D9B-49F1-888C-39EDD889F26A}" vid="{81DC1F27-88A2-4415-A251-87766527D274}"/>
    </a:ext>
  </a:extLst>
</a:theme>
</file>

<file path=ppt/theme/theme2.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UR_SoggAttuatori.potx" id="{9805767C-2E52-4DE8-B760-2E02FDAAF4CD}" vid="{686DB170-6579-47D4-A971-0F75D53EEBC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22417</TotalTime>
  <Words>4398</Words>
  <Application>Microsoft Macintosh PowerPoint</Application>
  <PresentationFormat>Widescreen</PresentationFormat>
  <Paragraphs>497</Paragraphs>
  <Slides>27</Slides>
  <Notes>2</Notes>
  <HiddenSlides>5</HiddenSlides>
  <MMClips>1</MMClips>
  <ScaleCrop>false</ScaleCrop>
  <HeadingPairs>
    <vt:vector size="6" baseType="variant">
      <vt:variant>
        <vt:lpstr>Fonts Used</vt:lpstr>
      </vt:variant>
      <vt:variant>
        <vt:i4>21</vt:i4>
      </vt:variant>
      <vt:variant>
        <vt:lpstr>Theme</vt:lpstr>
      </vt:variant>
      <vt:variant>
        <vt:i4>6</vt:i4>
      </vt:variant>
      <vt:variant>
        <vt:lpstr>Slide Titles</vt:lpstr>
      </vt:variant>
      <vt:variant>
        <vt:i4>27</vt:i4>
      </vt:variant>
    </vt:vector>
  </HeadingPairs>
  <TitlesOfParts>
    <vt:vector size="54" baseType="lpstr">
      <vt:lpstr>Aptos Narrow</vt:lpstr>
      <vt:lpstr>Arial</vt:lpstr>
      <vt:lpstr>Arial Narrow</vt:lpstr>
      <vt:lpstr>Arial Rounded MT Bold</vt:lpstr>
      <vt:lpstr>Arimo Bold</vt:lpstr>
      <vt:lpstr>Calibri</vt:lpstr>
      <vt:lpstr>Calibri Light</vt:lpstr>
      <vt:lpstr>Cambria</vt:lpstr>
      <vt:lpstr>Cambria Math</vt:lpstr>
      <vt:lpstr>Helvetica</vt:lpstr>
      <vt:lpstr>Helvetica Neue</vt:lpstr>
      <vt:lpstr>Helvetica Neue Light</vt:lpstr>
      <vt:lpstr>Helvetica Neue Medium</vt:lpstr>
      <vt:lpstr>Open Sans Semibold</vt:lpstr>
      <vt:lpstr>Times New Roman</vt:lpstr>
      <vt:lpstr>Titillium</vt:lpstr>
      <vt:lpstr>Titillium Bd</vt:lpstr>
      <vt:lpstr>TT Rounds Condensed</vt:lpstr>
      <vt:lpstr>TT Rounds Condensed Bold</vt:lpstr>
      <vt:lpstr>TT Rounds Condensed Bold Italics</vt:lpstr>
      <vt:lpstr>TT Rounds Condensed Italics</vt:lpstr>
      <vt:lpstr>2_Tema di Office</vt:lpstr>
      <vt:lpstr>21_BasicWhite</vt:lpstr>
      <vt:lpstr>10_Office Theme</vt:lpstr>
      <vt:lpstr>Tema di Office</vt:lpstr>
      <vt:lpstr>Office Theme</vt:lpstr>
      <vt:lpstr>11_Office Theme</vt:lpstr>
      <vt:lpstr>PowerPoint Presentation</vt:lpstr>
      <vt:lpstr>The Concept of User Facility  in the EuPRAXIA Project</vt:lpstr>
      <vt:lpstr>PowerPoint Presentation</vt:lpstr>
      <vt:lpstr>WP.15 Objectives, Milestones and Deliverables</vt:lpstr>
      <vt:lpstr>The TDR structure</vt:lpstr>
      <vt:lpstr>Introduction</vt:lpstr>
      <vt:lpstr>FEL is a well established technology (But a widespread use of FEL is partially limited by its size and costs)</vt:lpstr>
      <vt:lpstr>PowerPoint Presentation</vt:lpstr>
      <vt:lpstr>The Italian Pillar:  EuPRAXIA@SPARC_LAB User Facility </vt:lpstr>
      <vt:lpstr>The Italian Pillar:  EuPRAXIA@SPARC_LAB User Facility </vt:lpstr>
      <vt:lpstr>PowerPoint Presentation</vt:lpstr>
      <vt:lpstr>Scientific Case and Applications  </vt:lpstr>
      <vt:lpstr>Technological Readiness Level</vt:lpstr>
      <vt:lpstr>X-band linac structures</vt:lpstr>
      <vt:lpstr>1st X band full scale structure ready for high power test</vt:lpstr>
      <vt:lpstr>Plasma Accelerating Module</vt:lpstr>
      <vt:lpstr>PowerPoint Presentation</vt:lpstr>
      <vt:lpstr>AQUA beamline: Undulators</vt:lpstr>
      <vt:lpstr>AQUA Beamline: Photon Beamline</vt:lpstr>
      <vt:lpstr>The Building</vt:lpstr>
      <vt:lpstr>Project Cost, Timeline, and Management</vt:lpstr>
      <vt:lpstr>TDR Status and Plans </vt:lpstr>
      <vt:lpstr>PowerPoint Presentation</vt:lpstr>
      <vt:lpstr>PowerPoint Presentation</vt:lpstr>
      <vt:lpstr>The pan-European EuPRAXIA Project</vt:lpstr>
      <vt:lpstr>Achievements: Only referred to the X band accelerating module components</vt:lpstr>
      <vt:lpstr>Achievements: Technological Readiness Level (Sub-Components)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Welsch, Alexandra (Cockcroft Inst,DL,-)</dc:creator>
  <cp:lastModifiedBy>Massimo Ferrario</cp:lastModifiedBy>
  <cp:revision>3530</cp:revision>
  <cp:lastPrinted>2025-06-15T15:35:30Z</cp:lastPrinted>
  <dcterms:created xsi:type="dcterms:W3CDTF">2018-02-09T13:41:45Z</dcterms:created>
  <dcterms:modified xsi:type="dcterms:W3CDTF">2025-09-27T06:17:36Z</dcterms:modified>
</cp:coreProperties>
</file>