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92" r:id="rId1"/>
    <p:sldMasterId id="2147483678" r:id="rId2"/>
  </p:sldMasterIdLst>
  <p:notesMasterIdLst>
    <p:notesMasterId r:id="rId17"/>
  </p:notesMasterIdLst>
  <p:handoutMasterIdLst>
    <p:handoutMasterId r:id="rId18"/>
  </p:handoutMasterIdLst>
  <p:sldIdLst>
    <p:sldId id="256" r:id="rId3"/>
    <p:sldId id="1849" r:id="rId4"/>
    <p:sldId id="1850" r:id="rId5"/>
    <p:sldId id="1851" r:id="rId6"/>
    <p:sldId id="1852" r:id="rId7"/>
    <p:sldId id="1853" r:id="rId8"/>
    <p:sldId id="1854" r:id="rId9"/>
    <p:sldId id="1863" r:id="rId10"/>
    <p:sldId id="1862" r:id="rId11"/>
    <p:sldId id="1861" r:id="rId12"/>
    <p:sldId id="1842" r:id="rId13"/>
    <p:sldId id="1864" r:id="rId14"/>
    <p:sldId id="1865" r:id="rId15"/>
    <p:sldId id="268" r:id="rId16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7015" userDrawn="1">
          <p15:clr>
            <a:srgbClr val="A4A3A4"/>
          </p15:clr>
        </p15:guide>
        <p15:guide id="3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207CA"/>
    <a:srgbClr val="0FE6F8"/>
    <a:srgbClr val="253366"/>
    <a:srgbClr val="FEFCDE"/>
    <a:srgbClr val="FBEA1C"/>
    <a:srgbClr val="B30505"/>
    <a:srgbClr val="2EAC68"/>
    <a:srgbClr val="005DE0"/>
    <a:srgbClr val="262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0" autoAdjust="0"/>
    <p:restoredTop sz="96197" autoAdjust="0"/>
  </p:normalViewPr>
  <p:slideViewPr>
    <p:cSldViewPr snapToObjects="1" showGuides="1">
      <p:cViewPr varScale="1">
        <p:scale>
          <a:sx n="85" d="100"/>
          <a:sy n="85" d="100"/>
        </p:scale>
        <p:origin x="192" y="960"/>
      </p:cViewPr>
      <p:guideLst>
        <p:guide orient="horz" pos="3067"/>
        <p:guide pos="7015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C6C0-723B-1144-B0BB-13233DB680E2}" type="datetimeFigureOut">
              <a:rPr lang="fr-FR" smtClean="0"/>
              <a:pPr/>
              <a:t>27/09/2025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49DF4-BFDC-CE44-88D7-285A0821448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25803-7089-5846-80C7-3D9AC85D7E45}" type="datetimeFigureOut">
              <a:rPr lang="fr-FR" smtClean="0"/>
              <a:pPr/>
              <a:t>27/09/2025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73C1-2BD6-684E-AA1B-49165E0DF4BD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7CCFA-6443-E17F-CF59-6E5157C62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A50D60E-9FDD-FE27-A918-4FCFF74CB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B00F7AA-AD03-C25D-A2DE-353AE5E60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3DA83D-9567-6AA8-4314-2ADBBC48B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18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07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3A002-A5F6-43BE-1224-37847EEAF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4E9A1A3-A1DC-AF0F-8EDF-EA5FFD1EB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023EF2-723D-C099-FBE7-0706777C2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5662C3-D394-808A-DE15-F43B752FC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8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B7C71-0ABB-3E32-DBAC-51D17FD3C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C9C12DE-5A9F-6715-EACB-2AC291643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E063E16-7F6E-A98A-5F74-DA684D7F04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F57F32-A869-50F3-E0F0-670ED0AAB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7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10168-3586-F2CD-CE1F-009BF74EE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62AB753-77E4-F681-3AE4-F5ACD2FC9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B8F16BC-3C7E-0862-ADF8-788B6E833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A3B83F-71C7-83A8-C3AF-5BA76FCA4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8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273B7-F99D-76C4-7E37-35CF4B2EB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2DF81C8-A704-D175-2F21-B5F856804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958B64F-67C7-B0E1-7524-A55ECB203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256B9E-632E-E1AF-DD13-D13B1216B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89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1FDA8-2CAB-384D-675C-E4B8E2155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3E10504-682F-8630-FF9C-DAD565834A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AC643C6-9AFF-326D-E044-1ED515527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55A72F-06B0-64EF-8A3E-34CDE0FC8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1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F5EEF-E66B-A59F-B63A-127617407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F8E3897-37DD-3F35-C64F-FD1EB70DD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5D4236-6F69-E0E4-0D26-9BC59BE05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C24992-076A-0CF6-C940-EAE37B803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8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E72B2-DF09-E30C-B2F9-4F92934EB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CFDD039-1971-40CB-40E4-105741101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89E357-D056-7E6D-AC8F-33C6792FD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10BAE4-0357-1972-847C-C587FEB95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27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8874C-ABC7-CF1E-CF09-635F88705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3782809-131B-F970-6E83-08B6F37FD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391AD10-9C03-0620-F613-C6A31984A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2F0643-B257-C467-4579-70C8E8211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4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919D0-741D-FAF4-BEC8-3FEF897DD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C582E0B-BBA1-2AA1-CD43-4EDE61A39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5C10E18-8785-645E-8B82-FED5791FD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48CA19-0469-6E19-AAE1-32447E9FC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60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8BAB8-FCE0-2B87-C6E9-D3985C8FB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D686519-DEA1-6DE8-99E3-DB5F5EDF6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727C7AA-0272-C425-D41A-0438DB017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55897B-E592-B019-6C0E-97EBC62A2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A8120-C5C1-0A4A-BA79-3A7AF9275D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6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 dirty="0"/>
              <a:t>Test Presentation</a:t>
            </a:r>
          </a:p>
          <a:p>
            <a:pPr lvl="0"/>
            <a:r>
              <a:rPr lang="en-US" dirty="0"/>
              <a:t>Click to add 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5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Venue / Date / Event / </a:t>
            </a:r>
            <a:r>
              <a:rPr lang="fr-FR" dirty="0" err="1"/>
              <a:t>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52" y="5419756"/>
            <a:ext cx="1562400" cy="89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6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 dirty="0"/>
              <a:t>Test Presentation</a:t>
            </a:r>
          </a:p>
          <a:p>
            <a:pPr lvl="0"/>
            <a:r>
              <a:rPr lang="en-US" dirty="0"/>
              <a:t>Click to add title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 dirty="0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fr-FR" dirty="0"/>
              <a:t>Venue / Date / Event / </a:t>
            </a:r>
            <a:r>
              <a:rPr lang="fr-FR" dirty="0" err="1"/>
              <a:t>Subtitle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87" y="5419084"/>
            <a:ext cx="1560595" cy="890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8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EuroNNAc Yearly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7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EuroNNAc Yearly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EuroNNAc Yearly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1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EuroNNAc Yearly Meeting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37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EuroNNAc Yearly Meeting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98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EuroNNAc Yearly Meeting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90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EuroNNAc Yearly Meeting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EuroNNAc Yearly Meeting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8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EuroNNAc Yearly Meeting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1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240000" cy="687981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240000" cy="6879600"/>
          </a:xfrm>
          <a:prstGeom prst="rect">
            <a:avLst/>
          </a:prstGeom>
          <a:blipFill dpi="0" rotWithShape="1">
            <a:blip r:embed="rId3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787" y="556840"/>
            <a:ext cx="2131621" cy="1215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67" y="5816297"/>
            <a:ext cx="648072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84947" y="5755322"/>
            <a:ext cx="503113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45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EuroNNAc Yearly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8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Assmann – EuroNNAc Yearly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23731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EuroNNAc Yearly Meeting 2025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237311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0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36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EuroNNAc Yearly Meeting 2025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Montserrat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1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EuroNNAc Yearly Meeting 2025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1281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52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EuroNNAc Yearly Meeting 2025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7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8750" y="457200"/>
            <a:ext cx="6175050" cy="511683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663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EuroNNAc Yearly Meeting 2025</a:t>
            </a:r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7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75520" y="1268760"/>
            <a:ext cx="9361040" cy="3912840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069048" y="5390488"/>
            <a:ext cx="6629333" cy="195262"/>
          </a:xfrm>
        </p:spPr>
        <p:txBody>
          <a:bodyPr anchor="ctr"/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069049" y="555625"/>
            <a:ext cx="10067512" cy="56197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EuroNNAc Yearly Meeting 2025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5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6000" y="6129202"/>
            <a:ext cx="57600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/>
              <a:t>R. Assmann – EuroNNAc Yearly Meeting 2025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96400" y="6129202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576564" y="3261320"/>
            <a:ext cx="6895511" cy="33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00" y="5902053"/>
            <a:ext cx="1440160" cy="8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9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R. Assmann – EuroNNAc Yearly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F7A1A58B-7BA1-7E42-8231-6D1CB1C760B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1" r:id="rId2"/>
    <p:sldLayoutId id="2147483694" r:id="rId3"/>
    <p:sldLayoutId id="2147483696" r:id="rId4"/>
    <p:sldLayoutId id="2147483697" r:id="rId5"/>
    <p:sldLayoutId id="2147483700" r:id="rId6"/>
    <p:sldLayoutId id="2147483701" r:id="rId7"/>
    <p:sldLayoutId id="2147483710" r:id="rId8"/>
    <p:sldLayoutId id="2147483699" r:id="rId9"/>
    <p:sldLayoutId id="2147483712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R. Assmann – EuroNNAc Yearly Meeting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9839-AA0F-4FC0-B433-6D4C9F8DFC0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4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66432" y="1905799"/>
            <a:ext cx="9494064" cy="553998"/>
          </a:xfrm>
        </p:spPr>
        <p:txBody>
          <a:bodyPr/>
          <a:lstStyle/>
          <a:p>
            <a:pPr marL="9525" indent="-9525" algn="ctr"/>
            <a:r>
              <a:rPr lang="de-DE" b="0" i="0" u="none" strike="noStrike" dirty="0" err="1">
                <a:effectLst/>
                <a:latin typeface="Liberation Sans"/>
              </a:rPr>
              <a:t>Yearly</a:t>
            </a:r>
            <a:r>
              <a:rPr lang="de-DE" b="0" i="0" u="none" strike="noStrike" dirty="0">
                <a:effectLst/>
                <a:latin typeface="Liberation Sans"/>
              </a:rPr>
              <a:t> Meeting 2025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6432" y="4490950"/>
            <a:ext cx="7402857" cy="378210"/>
          </a:xfrm>
        </p:spPr>
        <p:txBody>
          <a:bodyPr>
            <a:noAutofit/>
          </a:bodyPr>
          <a:lstStyle/>
          <a:p>
            <a:r>
              <a:rPr lang="en-GB" dirty="0"/>
              <a:t>Ralph Assmann, GSI &amp; University Frankfurt</a:t>
            </a:r>
          </a:p>
          <a:p>
            <a:r>
              <a:rPr lang="en-GB" dirty="0"/>
              <a:t>Massimo </a:t>
            </a:r>
            <a:r>
              <a:rPr lang="en-GB" dirty="0" err="1"/>
              <a:t>Ferrario</a:t>
            </a:r>
            <a:r>
              <a:rPr lang="en-GB" dirty="0"/>
              <a:t>, LNF/INFN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66432" y="3547178"/>
            <a:ext cx="8053904" cy="533110"/>
          </a:xfrm>
        </p:spPr>
        <p:txBody>
          <a:bodyPr>
            <a:normAutofit/>
          </a:bodyPr>
          <a:lstStyle/>
          <a:p>
            <a:r>
              <a:rPr lang="en-GB" dirty="0"/>
              <a:t>27 September 2025, Elba, Italy</a:t>
            </a:r>
          </a:p>
        </p:txBody>
      </p:sp>
      <p:pic>
        <p:nvPicPr>
          <p:cNvPr id="1026" name="Picture 2" descr="EuroNNAc Special Topics Workshop">
            <a:extLst>
              <a:ext uri="{FF2B5EF4-FFF2-40B4-BE49-F238E27FC236}">
                <a16:creationId xmlns:a16="http://schemas.microsoft.com/office/drawing/2014/main" id="{7D079EF7-4B20-E397-FECA-A97558B3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31" y="5157192"/>
            <a:ext cx="6158707" cy="15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2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CAF13-22C5-95BB-85E8-112DF20F2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68AB8-DD57-9305-D187-80FBEBA2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EuroNNAc Yearly Meeting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289AD-2C77-FCAB-6A1A-A5A8FEFE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3731E7BD-F6BF-8D8B-C858-35D5972E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Ein Bild, das Text, Screenshot, Dokument, Schrift enthält.&#10;&#10;KI-generierte Inhalte können fehlerhaft sein.">
            <a:extLst>
              <a:ext uri="{FF2B5EF4-FFF2-40B4-BE49-F238E27FC236}">
                <a16:creationId xmlns:a16="http://schemas.microsoft.com/office/drawing/2014/main" id="{1BCBAAE8-5E71-27A5-3D62-D46F76413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026" y="69440"/>
            <a:ext cx="8326390" cy="58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5082-D8EE-F243-861C-2CD56CA2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1305256" cy="615603"/>
          </a:xfrm>
        </p:spPr>
        <p:txBody>
          <a:bodyPr>
            <a:noAutofit/>
          </a:bodyPr>
          <a:lstStyle/>
          <a:p>
            <a:pPr algn="ctr"/>
            <a:r>
              <a:rPr lang="de-CH" sz="3200" dirty="0" err="1"/>
              <a:t>History</a:t>
            </a:r>
            <a:r>
              <a:rPr lang="de-CH" sz="3200" dirty="0"/>
              <a:t> II</a:t>
            </a:r>
            <a:endParaRPr lang="x-none" sz="180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88BDC-064C-1080-F19C-CF3DCAE7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1305256" cy="4824536"/>
          </a:xfrm>
        </p:spPr>
        <p:txBody>
          <a:bodyPr>
            <a:noAutofit/>
          </a:bodyPr>
          <a:lstStyle/>
          <a:p>
            <a:r>
              <a:rPr lang="de-DE" sz="2400" dirty="0"/>
              <a:t>2023	R. Assmann </a:t>
            </a:r>
            <a:r>
              <a:rPr lang="de-DE" sz="2400" dirty="0" err="1"/>
              <a:t>leaves</a:t>
            </a:r>
            <a:r>
              <a:rPr lang="de-DE" sz="2400" dirty="0"/>
              <a:t> DESY, network </a:t>
            </a:r>
            <a:r>
              <a:rPr lang="de-DE" sz="2400" dirty="0" err="1"/>
              <a:t>stays</a:t>
            </a:r>
            <a:r>
              <a:rPr lang="de-DE" sz="2400" dirty="0"/>
              <a:t> at DESY &amp; INFN</a:t>
            </a:r>
            <a:br>
              <a:rPr lang="de-DE" sz="2400" dirty="0"/>
            </a:br>
            <a:r>
              <a:rPr lang="de-DE" sz="2400" dirty="0"/>
              <a:t>		</a:t>
            </a:r>
            <a:r>
              <a:rPr lang="de-DE" sz="2400" b="1" dirty="0"/>
              <a:t>M. </a:t>
            </a:r>
            <a:r>
              <a:rPr lang="de-DE" sz="2400" b="1" dirty="0" err="1"/>
              <a:t>Ferrario</a:t>
            </a:r>
            <a:r>
              <a:rPr lang="de-DE" sz="2400" b="1" dirty="0"/>
              <a:t> </a:t>
            </a:r>
            <a:r>
              <a:rPr lang="de-DE" sz="2400" b="1" dirty="0" err="1"/>
              <a:t>takes</a:t>
            </a:r>
            <a:r>
              <a:rPr lang="de-DE" sz="2400" b="1" dirty="0"/>
              <a:t> </a:t>
            </a:r>
            <a:r>
              <a:rPr lang="de-DE" sz="2400" b="1" dirty="0" err="1"/>
              <a:t>over</a:t>
            </a:r>
            <a:r>
              <a:rPr lang="de-DE" sz="2400" b="1" dirty="0"/>
              <a:t> </a:t>
            </a:r>
            <a:r>
              <a:rPr lang="de-DE" sz="2400" b="1" dirty="0" err="1"/>
              <a:t>official</a:t>
            </a:r>
            <a:r>
              <a:rPr lang="de-DE" sz="2400" b="1" dirty="0"/>
              <a:t> </a:t>
            </a:r>
            <a:r>
              <a:rPr lang="de-DE" sz="2400" b="1" dirty="0" err="1"/>
              <a:t>lead</a:t>
            </a:r>
            <a:br>
              <a:rPr lang="de-DE" sz="2400" dirty="0"/>
            </a:br>
            <a:r>
              <a:rPr lang="de-DE" sz="2400" dirty="0"/>
              <a:t>		R. Assmann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reduced</a:t>
            </a:r>
            <a:r>
              <a:rPr lang="de-DE" sz="2400" dirty="0"/>
              <a:t> </a:t>
            </a:r>
            <a:r>
              <a:rPr lang="de-DE" sz="2400" dirty="0" err="1"/>
              <a:t>effort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EuroNNAC</a:t>
            </a:r>
            <a:r>
              <a:rPr lang="de-DE" sz="2400" dirty="0"/>
              <a:t>/EAAC</a:t>
            </a:r>
          </a:p>
          <a:p>
            <a:r>
              <a:rPr lang="de-DE" sz="2400" dirty="0"/>
              <a:t>2025	</a:t>
            </a:r>
            <a:r>
              <a:rPr lang="de-DE" sz="2400" b="1" dirty="0"/>
              <a:t>EAAC2025</a:t>
            </a:r>
            <a:r>
              <a:rPr lang="de-DE" sz="2400" dirty="0"/>
              <a:t> </a:t>
            </a:r>
            <a:r>
              <a:rPr lang="de-DE" sz="2400" dirty="0" err="1"/>
              <a:t>organized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final IFAST </a:t>
            </a:r>
            <a:r>
              <a:rPr lang="de-DE" sz="2400" dirty="0" err="1"/>
              <a:t>budget</a:t>
            </a:r>
            <a:br>
              <a:rPr lang="de-DE" sz="2400" dirty="0"/>
            </a:br>
            <a:r>
              <a:rPr lang="de-DE" sz="2400" dirty="0"/>
              <a:t>		End </a:t>
            </a:r>
            <a:r>
              <a:rPr lang="de-DE" sz="2400" dirty="0" err="1"/>
              <a:t>of</a:t>
            </a:r>
            <a:r>
              <a:rPr lang="de-DE" sz="2400" dirty="0"/>
              <a:t> EU support </a:t>
            </a:r>
            <a:r>
              <a:rPr lang="de-DE" sz="2400" dirty="0" err="1"/>
              <a:t>through</a:t>
            </a:r>
            <a:r>
              <a:rPr lang="de-DE" sz="2400" dirty="0"/>
              <a:t> IFAST </a:t>
            </a:r>
          </a:p>
          <a:p>
            <a:r>
              <a:rPr lang="de-DE" sz="2400" dirty="0"/>
              <a:t>2025	CERN/TIARA (M. </a:t>
            </a:r>
            <a:r>
              <a:rPr lang="de-DE" sz="2400" dirty="0" err="1"/>
              <a:t>Vretenar</a:t>
            </a:r>
            <a:r>
              <a:rPr lang="de-DE" sz="2400" dirty="0"/>
              <a:t>) </a:t>
            </a:r>
            <a:r>
              <a:rPr lang="de-DE" sz="2400" dirty="0" err="1"/>
              <a:t>decision</a:t>
            </a:r>
            <a:r>
              <a:rPr lang="de-DE" sz="2400" dirty="0"/>
              <a:t> </a:t>
            </a:r>
            <a:r>
              <a:rPr lang="de-DE" sz="2400" dirty="0">
                <a:sym typeface="Wingdings" pitchFamily="2" charset="2"/>
              </a:rPr>
              <a:t> </a:t>
            </a:r>
            <a:r>
              <a:rPr lang="de-DE" sz="2400" b="1" dirty="0" err="1">
                <a:sym typeface="Wingdings" pitchFamily="2" charset="2"/>
              </a:rPr>
              <a:t>EuroNNAc</a:t>
            </a:r>
            <a:r>
              <a:rPr lang="de-DE" sz="2400" b="1" dirty="0">
                <a:sym typeface="Wingdings" pitchFamily="2" charset="2"/>
              </a:rPr>
              <a:t> not </a:t>
            </a:r>
            <a:br>
              <a:rPr lang="de-DE" sz="2400" b="1" dirty="0">
                <a:sym typeface="Wingdings" pitchFamily="2" charset="2"/>
              </a:rPr>
            </a:br>
            <a:r>
              <a:rPr lang="de-DE" sz="2400" b="1" dirty="0">
                <a:sym typeface="Wingdings" pitchFamily="2" charset="2"/>
              </a:rPr>
              <a:t>		</a:t>
            </a:r>
            <a:r>
              <a:rPr lang="de-DE" sz="2400" b="1" dirty="0" err="1">
                <a:sym typeface="Wingdings" pitchFamily="2" charset="2"/>
              </a:rPr>
              <a:t>included</a:t>
            </a:r>
            <a:r>
              <a:rPr lang="de-DE" sz="2400" b="1" dirty="0">
                <a:sym typeface="Wingdings" pitchFamily="2" charset="2"/>
              </a:rPr>
              <a:t> in IFAST2 </a:t>
            </a:r>
            <a:r>
              <a:rPr lang="de-DE" sz="2400" b="1" dirty="0" err="1">
                <a:sym typeface="Wingdings" pitchFamily="2" charset="2"/>
              </a:rPr>
              <a:t>project</a:t>
            </a:r>
            <a:br>
              <a:rPr lang="de-DE" sz="2400" b="1" dirty="0">
                <a:sym typeface="Wingdings" pitchFamily="2" charset="2"/>
              </a:rPr>
            </a:br>
            <a:endParaRPr lang="de-DE" sz="2400" b="1" dirty="0">
              <a:sym typeface="Wingdings" pitchFamily="2" charset="2"/>
            </a:endParaRPr>
          </a:p>
          <a:p>
            <a:r>
              <a:rPr lang="de-DE" sz="2400" dirty="0">
                <a:sym typeface="Wingdings" pitchFamily="2" charset="2"/>
              </a:rPr>
              <a:t>2025	</a:t>
            </a:r>
            <a:r>
              <a:rPr lang="de-DE" sz="2400" dirty="0" err="1">
                <a:sym typeface="Wingdings" pitchFamily="2" charset="2"/>
              </a:rPr>
              <a:t>To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decide</a:t>
            </a:r>
            <a:r>
              <a:rPr lang="de-DE" sz="2400" dirty="0">
                <a:sym typeface="Wingdings" pitchFamily="2" charset="2"/>
              </a:rPr>
              <a:t>: 	</a:t>
            </a:r>
            <a:r>
              <a:rPr lang="de-DE" dirty="0">
                <a:sym typeface="Wingdings" pitchFamily="2" charset="2"/>
              </a:rPr>
              <a:t>Future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EuroNNAc</a:t>
            </a:r>
            <a:br>
              <a:rPr lang="de-DE" dirty="0">
                <a:sym typeface="Wingdings" pitchFamily="2" charset="2"/>
              </a:rPr>
            </a:br>
            <a:r>
              <a:rPr lang="de-DE" sz="2400" dirty="0">
                <a:sym typeface="Wingdings" pitchFamily="2" charset="2"/>
              </a:rPr>
              <a:t>				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53BBD-AEDD-F74A-B2C8-C31F2532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EuroNNAc Yearly Meeting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FBCB8-7F07-C547-9781-8A3E45FA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B19F8BF5-0531-17A8-FE1C-58028516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8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C9445-C7FA-D839-2341-48AFDE9DC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7456-9941-94A8-EDDC-B76FCE2A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1305256" cy="615603"/>
          </a:xfrm>
        </p:spPr>
        <p:txBody>
          <a:bodyPr>
            <a:noAutofit/>
          </a:bodyPr>
          <a:lstStyle/>
          <a:p>
            <a:pPr algn="ctr"/>
            <a:r>
              <a:rPr lang="de-CH" sz="3200" dirty="0" err="1"/>
              <a:t>Roles</a:t>
            </a:r>
            <a:r>
              <a:rPr lang="de-CH" sz="3200" dirty="0"/>
              <a:t> </a:t>
            </a:r>
            <a:r>
              <a:rPr lang="de-CH" sz="3200" dirty="0" err="1"/>
              <a:t>of</a:t>
            </a:r>
            <a:r>
              <a:rPr lang="de-CH" sz="3200" dirty="0"/>
              <a:t> </a:t>
            </a:r>
            <a:r>
              <a:rPr lang="de-CH" sz="3200" dirty="0" err="1"/>
              <a:t>EuroNNAc</a:t>
            </a:r>
            <a:endParaRPr lang="x-none" sz="180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D0A257-6CF7-420D-485D-C022B2AD5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1305256" cy="4824536"/>
          </a:xfrm>
        </p:spPr>
        <p:txBody>
          <a:bodyPr>
            <a:noAutofit/>
          </a:bodyPr>
          <a:lstStyle/>
          <a:p>
            <a:r>
              <a:rPr lang="de-DE" sz="2400" dirty="0">
                <a:sym typeface="Wingdings" pitchFamily="2" charset="2"/>
              </a:rPr>
              <a:t>Community </a:t>
            </a:r>
            <a:r>
              <a:rPr lang="de-DE" sz="2400" dirty="0" err="1">
                <a:sym typeface="Wingdings" pitchFamily="2" charset="2"/>
              </a:rPr>
              <a:t>body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which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can</a:t>
            </a:r>
            <a:r>
              <a:rPr lang="de-DE" sz="2400" dirty="0">
                <a:sym typeface="Wingdings" pitchFamily="2" charset="2"/>
              </a:rPr>
              <a:t> form </a:t>
            </a:r>
            <a:r>
              <a:rPr lang="de-DE" sz="2400" dirty="0" err="1">
                <a:sym typeface="Wingdings" pitchFamily="2" charset="2"/>
              </a:rPr>
              <a:t>community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opinion</a:t>
            </a:r>
            <a:r>
              <a:rPr lang="de-DE" sz="2400" dirty="0">
                <a:sym typeface="Wingdings" pitchFamily="2" charset="2"/>
              </a:rPr>
              <a:t>, </a:t>
            </a:r>
            <a:r>
              <a:rPr lang="de-DE" sz="2400" dirty="0" err="1">
                <a:sym typeface="Wingdings" pitchFamily="2" charset="2"/>
              </a:rPr>
              <a:t>can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voice</a:t>
            </a:r>
            <a:r>
              <a:rPr lang="de-DE" sz="2400" dirty="0">
                <a:sym typeface="Wingdings" pitchFamily="2" charset="2"/>
              </a:rPr>
              <a:t> and </a:t>
            </a:r>
            <a:r>
              <a:rPr lang="de-DE" sz="2400" dirty="0" err="1">
                <a:sym typeface="Wingdings" pitchFamily="2" charset="2"/>
              </a:rPr>
              <a:t>submit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those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opinions</a:t>
            </a:r>
            <a:r>
              <a:rPr lang="de-DE" sz="2400" dirty="0">
                <a:sym typeface="Wingdings" pitchFamily="2" charset="2"/>
              </a:rPr>
              <a:t> and </a:t>
            </a:r>
            <a:r>
              <a:rPr lang="de-DE" sz="2400" dirty="0" err="1">
                <a:sym typeface="Wingdings" pitchFamily="2" charset="2"/>
              </a:rPr>
              <a:t>can</a:t>
            </a:r>
            <a:r>
              <a:rPr lang="de-DE" sz="2400" dirty="0">
                <a:sym typeface="Wingdings" pitchFamily="2" charset="2"/>
              </a:rPr>
              <a:t> promote </a:t>
            </a:r>
            <a:r>
              <a:rPr lang="de-DE" sz="2400" dirty="0" err="1">
                <a:sym typeface="Wingdings" pitchFamily="2" charset="2"/>
              </a:rPr>
              <a:t>our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field</a:t>
            </a:r>
            <a:endParaRPr lang="de-DE" sz="2400" dirty="0">
              <a:sym typeface="Wingdings" pitchFamily="2" charset="2"/>
            </a:endParaRPr>
          </a:p>
          <a:p>
            <a:pPr lvl="1"/>
            <a:r>
              <a:rPr lang="de-DE" sz="2000" dirty="0">
                <a:sym typeface="Wingdings" pitchFamily="2" charset="2"/>
              </a:rPr>
              <a:t>Made a </a:t>
            </a:r>
            <a:r>
              <a:rPr lang="de-DE" sz="2000" dirty="0" err="1">
                <a:sym typeface="Wingdings" pitchFamily="2" charset="2"/>
              </a:rPr>
              <a:t>good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impact</a:t>
            </a:r>
            <a:endParaRPr lang="de-DE" sz="2000" dirty="0">
              <a:sym typeface="Wingdings" pitchFamily="2" charset="2"/>
            </a:endParaRPr>
          </a:p>
          <a:p>
            <a:pPr lvl="1"/>
            <a:r>
              <a:rPr lang="de-DE" sz="2000" dirty="0">
                <a:sym typeface="Wingdings" pitchFamily="2" charset="2"/>
              </a:rPr>
              <a:t>European </a:t>
            </a:r>
            <a:r>
              <a:rPr lang="de-DE" sz="2000" dirty="0" err="1">
                <a:sym typeface="Wingdings" pitchFamily="2" charset="2"/>
              </a:rPr>
              <a:t>landscape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thrived</a:t>
            </a:r>
            <a:r>
              <a:rPr lang="de-DE" sz="2000" dirty="0">
                <a:sym typeface="Wingdings" pitchFamily="2" charset="2"/>
              </a:rPr>
              <a:t>, </a:t>
            </a:r>
            <a:r>
              <a:rPr lang="de-DE" sz="2000" dirty="0" err="1">
                <a:sym typeface="Wingdings" pitchFamily="2" charset="2"/>
              </a:rPr>
              <a:t>plenty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of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budget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obtained</a:t>
            </a:r>
            <a:endParaRPr lang="de-DE" sz="2000" dirty="0">
              <a:sym typeface="Wingdings" pitchFamily="2" charset="2"/>
            </a:endParaRPr>
          </a:p>
          <a:p>
            <a:r>
              <a:rPr lang="de-DE" sz="2400" dirty="0">
                <a:sym typeface="Wingdings" pitchFamily="2" charset="2"/>
              </a:rPr>
              <a:t>Scientific sponsor </a:t>
            </a:r>
            <a:r>
              <a:rPr lang="de-DE" sz="2400" dirty="0" err="1">
                <a:sym typeface="Wingdings" pitchFamily="2" charset="2"/>
              </a:rPr>
              <a:t>of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the</a:t>
            </a:r>
            <a:r>
              <a:rPr lang="de-DE" sz="2400" dirty="0">
                <a:sym typeface="Wingdings" pitchFamily="2" charset="2"/>
              </a:rPr>
              <a:t> European </a:t>
            </a:r>
            <a:r>
              <a:rPr lang="de-DE" sz="2400" dirty="0" err="1">
                <a:sym typeface="Wingdings" pitchFamily="2" charset="2"/>
              </a:rPr>
              <a:t>Advanced</a:t>
            </a:r>
            <a:r>
              <a:rPr lang="de-DE" sz="2400" dirty="0">
                <a:sym typeface="Wingdings" pitchFamily="2" charset="2"/>
              </a:rPr>
              <a:t> Accelerator Conference</a:t>
            </a:r>
          </a:p>
          <a:p>
            <a:pPr lvl="1"/>
            <a:r>
              <a:rPr lang="de-DE" sz="2000" dirty="0" err="1">
                <a:sym typeface="Wingdings" pitchFamily="2" charset="2"/>
              </a:rPr>
              <a:t>appointing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the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conference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chairs</a:t>
            </a:r>
            <a:r>
              <a:rPr lang="de-DE" sz="2000" dirty="0">
                <a:sym typeface="Wingdings" pitchFamily="2" charset="2"/>
              </a:rPr>
              <a:t>, </a:t>
            </a:r>
            <a:r>
              <a:rPr lang="de-DE" sz="2000" dirty="0" err="1">
                <a:sym typeface="Wingdings" pitchFamily="2" charset="2"/>
              </a:rPr>
              <a:t>organizing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committee</a:t>
            </a:r>
            <a:r>
              <a:rPr lang="de-DE" sz="2000" dirty="0">
                <a:sym typeface="Wingdings" pitchFamily="2" charset="2"/>
              </a:rPr>
              <a:t>, international </a:t>
            </a:r>
            <a:r>
              <a:rPr lang="de-DE" sz="2000" dirty="0" err="1">
                <a:sym typeface="Wingdings" pitchFamily="2" charset="2"/>
              </a:rPr>
              <a:t>scientific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advisory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body</a:t>
            </a:r>
            <a:r>
              <a:rPr lang="de-DE" sz="2000" dirty="0">
                <a:sym typeface="Wingdings" pitchFamily="2" charset="2"/>
              </a:rPr>
              <a:t>, SPC </a:t>
            </a:r>
            <a:r>
              <a:rPr lang="de-DE" sz="2000" dirty="0" err="1">
                <a:sym typeface="Wingdings" pitchFamily="2" charset="2"/>
              </a:rPr>
              <a:t>chair</a:t>
            </a:r>
            <a:endParaRPr lang="de-DE" sz="2000" dirty="0">
              <a:sym typeface="Wingdings" pitchFamily="2" charset="2"/>
            </a:endParaRPr>
          </a:p>
          <a:p>
            <a:pPr lvl="1"/>
            <a:r>
              <a:rPr lang="de-DE" sz="2000" dirty="0">
                <a:sym typeface="Wingdings" pitchFamily="2" charset="2"/>
              </a:rPr>
              <a:t>international </a:t>
            </a:r>
            <a:r>
              <a:rPr lang="de-DE" sz="2000" dirty="0" err="1">
                <a:sym typeface="Wingdings" pitchFamily="2" charset="2"/>
              </a:rPr>
              <a:t>scientific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advisory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body</a:t>
            </a:r>
            <a:r>
              <a:rPr lang="de-DE" sz="2000" dirty="0">
                <a:sym typeface="Wingdings" pitchFamily="2" charset="2"/>
              </a:rPr>
              <a:t> = </a:t>
            </a:r>
            <a:r>
              <a:rPr lang="de-DE" sz="2000" dirty="0" err="1">
                <a:sym typeface="Wingdings" pitchFamily="2" charset="2"/>
              </a:rPr>
              <a:t>representatives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of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EuroNNAc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member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institutes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from</a:t>
            </a:r>
            <a:r>
              <a:rPr lang="de-DE" sz="2000" dirty="0">
                <a:sym typeface="Wingdings" pitchFamily="2" charset="2"/>
              </a:rPr>
              <a:t> Europe, US, Asia</a:t>
            </a:r>
          </a:p>
          <a:p>
            <a:pPr lvl="1"/>
            <a:r>
              <a:rPr lang="de-DE" sz="2000" dirty="0" err="1">
                <a:sym typeface="Wingdings" pitchFamily="2" charset="2"/>
              </a:rPr>
              <a:t>decides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location</a:t>
            </a:r>
            <a:endParaRPr lang="de-DE" sz="2000" dirty="0">
              <a:sym typeface="Wingdings" pitchFamily="2" charset="2"/>
            </a:endParaRPr>
          </a:p>
          <a:p>
            <a:r>
              <a:rPr lang="de-DE" sz="2400" dirty="0">
                <a:sym typeface="Wingdings" pitchFamily="2" charset="2"/>
              </a:rPr>
              <a:t>Financial sponsor </a:t>
            </a:r>
            <a:r>
              <a:rPr lang="de-DE" sz="2400" dirty="0" err="1">
                <a:sym typeface="Wingdings" pitchFamily="2" charset="2"/>
              </a:rPr>
              <a:t>of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the</a:t>
            </a:r>
            <a:r>
              <a:rPr lang="de-DE" sz="2400" dirty="0">
                <a:sym typeface="Wingdings" pitchFamily="2" charset="2"/>
              </a:rPr>
              <a:t> EAAC and </a:t>
            </a:r>
            <a:r>
              <a:rPr lang="de-DE" sz="2400" dirty="0" err="1">
                <a:sym typeface="Wingdings" pitchFamily="2" charset="2"/>
              </a:rPr>
              <a:t>other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conferences</a:t>
            </a:r>
            <a:r>
              <a:rPr lang="de-DE" sz="2400" dirty="0">
                <a:sym typeface="Wingdings" pitchFamily="2" charset="2"/>
              </a:rPr>
              <a:t> / </a:t>
            </a:r>
            <a:r>
              <a:rPr lang="de-DE" sz="2400" dirty="0" err="1">
                <a:sym typeface="Wingdings" pitchFamily="2" charset="2"/>
              </a:rPr>
              <a:t>workshops</a:t>
            </a:r>
            <a:r>
              <a:rPr lang="de-DE" sz="2400" dirty="0">
                <a:sym typeface="Wingdings" pitchFamily="2" charset="2"/>
              </a:rPr>
              <a:t> – </a:t>
            </a:r>
            <a:r>
              <a:rPr lang="de-DE" sz="2400" dirty="0" err="1">
                <a:sym typeface="Wingdings" pitchFamily="2" charset="2"/>
              </a:rPr>
              <a:t>focus</a:t>
            </a:r>
            <a:r>
              <a:rPr lang="de-DE" sz="2400" dirty="0">
                <a:sym typeface="Wingdings" pitchFamily="2" charset="2"/>
              </a:rPr>
              <a:t> on </a:t>
            </a:r>
            <a:r>
              <a:rPr lang="de-DE" sz="2400" dirty="0" err="1">
                <a:sym typeface="Wingdings" pitchFamily="2" charset="2"/>
              </a:rPr>
              <a:t>student</a:t>
            </a:r>
            <a:r>
              <a:rPr lang="de-DE" sz="2400" dirty="0">
                <a:sym typeface="Wingdings" pitchFamily="2" charset="2"/>
              </a:rPr>
              <a:t> support, peer-</a:t>
            </a:r>
            <a:r>
              <a:rPr lang="de-DE" sz="2400" dirty="0" err="1">
                <a:sym typeface="Wingdings" pitchFamily="2" charset="2"/>
              </a:rPr>
              <a:t>reviewed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proceedings</a:t>
            </a:r>
            <a:r>
              <a:rPr lang="de-DE" sz="2400" dirty="0">
                <a:sym typeface="Wingdings" pitchFamily="2" charset="2"/>
              </a:rPr>
              <a:t> &amp; </a:t>
            </a:r>
            <a:r>
              <a:rPr lang="de-DE" sz="2400" dirty="0" err="1">
                <a:sym typeface="Wingdings" pitchFamily="2" charset="2"/>
              </a:rPr>
              <a:t>prizes</a:t>
            </a:r>
            <a:endParaRPr lang="de-DE" sz="2400" dirty="0">
              <a:sym typeface="Wingdings" pitchFamily="2" charset="2"/>
            </a:endParaRPr>
          </a:p>
          <a:p>
            <a:pPr lvl="1"/>
            <a:r>
              <a:rPr lang="de-DE" sz="2000" dirty="0" err="1">
                <a:sym typeface="Wingdings" pitchFamily="2" charset="2"/>
              </a:rPr>
              <a:t>Promoting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the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young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colleagues</a:t>
            </a:r>
            <a:br>
              <a:rPr lang="de-DE" sz="2000" dirty="0">
                <a:sym typeface="Wingdings" pitchFamily="2" charset="2"/>
              </a:rPr>
            </a:br>
            <a:r>
              <a:rPr lang="de-DE" sz="2000" dirty="0">
                <a:sym typeface="Wingdings" pitchFamily="2" charset="2"/>
              </a:rPr>
              <a:t>				</a:t>
            </a:r>
            <a:endParaRPr lang="de-DE" sz="20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E8C68-13C1-D73F-C1B4-AAF9936A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EuroNNAc Yearly Meeting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A8153-7753-1ACE-B8C7-C2355E72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B07E1455-20A7-2E80-B6F2-FC2C759CF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0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86F2C-B23B-BDAA-9547-FB62F1AB8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3376-2749-0DB9-696B-DA2721365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1305256" cy="615603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5 Future Options </a:t>
            </a:r>
            <a:r>
              <a:rPr lang="de-CH" sz="3200" dirty="0" err="1"/>
              <a:t>EuroNNAc</a:t>
            </a:r>
            <a:endParaRPr lang="x-none" sz="180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CFBC72-8DE2-5061-B431-5D3B33FC9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1424592" cy="48245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err="1">
                <a:sym typeface="Wingdings" pitchFamily="2" charset="2"/>
              </a:rPr>
              <a:t>Continue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EuroNNAc</a:t>
            </a:r>
            <a:r>
              <a:rPr lang="de-DE" dirty="0">
                <a:sym typeface="Wingdings" pitchFamily="2" charset="2"/>
              </a:rPr>
              <a:t> and </a:t>
            </a:r>
            <a:r>
              <a:rPr lang="de-DE" dirty="0" err="1">
                <a:sym typeface="Wingdings" pitchFamily="2" charset="2"/>
              </a:rPr>
              <a:t>apply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for</a:t>
            </a:r>
            <a:r>
              <a:rPr lang="de-DE" dirty="0">
                <a:sym typeface="Wingdings" pitchFamily="2" charset="2"/>
              </a:rPr>
              <a:t> EU </a:t>
            </a:r>
            <a:r>
              <a:rPr lang="de-DE" dirty="0" err="1">
                <a:sym typeface="Wingdings" pitchFamily="2" charset="2"/>
              </a:rPr>
              <a:t>funding</a:t>
            </a:r>
            <a:endParaRPr lang="de-DE" dirty="0">
              <a:sym typeface="Wingdings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>
                <a:sym typeface="Wingdings" pitchFamily="2" charset="2"/>
              </a:rPr>
              <a:t>EU </a:t>
            </a:r>
            <a:r>
              <a:rPr lang="de-DE" sz="2000" dirty="0" err="1">
                <a:sym typeface="Wingdings" pitchFamily="2" charset="2"/>
              </a:rPr>
              <a:t>programs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exist</a:t>
            </a:r>
            <a:endParaRPr lang="de-DE" sz="2000" dirty="0">
              <a:sym typeface="Wingdings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>
                <a:sym typeface="Wingdings" pitchFamily="2" charset="2"/>
              </a:rPr>
              <a:t>Who </a:t>
            </a:r>
            <a:r>
              <a:rPr lang="de-DE" sz="2000" dirty="0" err="1">
                <a:sym typeface="Wingdings" pitchFamily="2" charset="2"/>
              </a:rPr>
              <a:t>is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helping</a:t>
            </a:r>
            <a:r>
              <a:rPr lang="de-DE" sz="2000" dirty="0">
                <a:sym typeface="Wingdings" pitchFamily="2" charset="2"/>
              </a:rPr>
              <a:t>?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>
                <a:sym typeface="Wingdings" pitchFamily="2" charset="2"/>
              </a:rPr>
              <a:t>C. Welsch, R. Assmann, M. </a:t>
            </a:r>
            <a:r>
              <a:rPr lang="de-DE" sz="2000" dirty="0" err="1">
                <a:sym typeface="Wingdings" pitchFamily="2" charset="2"/>
              </a:rPr>
              <a:t>Ferrario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willing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to</a:t>
            </a:r>
            <a:r>
              <a:rPr lang="de-DE" sz="2000" dirty="0">
                <a:sym typeface="Wingdings" pitchFamily="2" charset="2"/>
              </a:rPr>
              <a:t> support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>
                <a:sym typeface="Wingdings" pitchFamily="2" charset="2"/>
              </a:rPr>
              <a:t>Continue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EuroNNAc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with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funding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fees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member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institutes</a:t>
            </a:r>
            <a:endParaRPr lang="de-DE" dirty="0">
              <a:sym typeface="Wingdings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>
                <a:sym typeface="Wingdings" pitchFamily="2" charset="2"/>
              </a:rPr>
              <a:t>50 </a:t>
            </a:r>
            <a:r>
              <a:rPr lang="de-DE" sz="2000" dirty="0" err="1">
                <a:sym typeface="Wingdings" pitchFamily="2" charset="2"/>
              </a:rPr>
              <a:t>members</a:t>
            </a:r>
            <a:r>
              <a:rPr lang="de-DE" sz="2000" dirty="0">
                <a:sym typeface="Wingdings" pitchFamily="2" charset="2"/>
              </a:rPr>
              <a:t>  </a:t>
            </a:r>
            <a:r>
              <a:rPr lang="de-DE" sz="2000" dirty="0" err="1">
                <a:sym typeface="Wingdings" pitchFamily="2" charset="2"/>
              </a:rPr>
              <a:t>average</a:t>
            </a:r>
            <a:r>
              <a:rPr lang="de-DE" sz="2000" dirty="0">
                <a:sym typeface="Wingdings" pitchFamily="2" charset="2"/>
              </a:rPr>
              <a:t> 1 </a:t>
            </a:r>
            <a:r>
              <a:rPr lang="de-DE" sz="2000" dirty="0" err="1">
                <a:sym typeface="Wingdings" pitchFamily="2" charset="2"/>
              </a:rPr>
              <a:t>k</a:t>
            </a:r>
            <a:r>
              <a:rPr lang="de-DE" sz="2000" dirty="0">
                <a:sym typeface="Wingdings" pitchFamily="2" charset="2"/>
              </a:rPr>
              <a:t>€ per </a:t>
            </a:r>
            <a:r>
              <a:rPr lang="de-DE" sz="2000" dirty="0" err="1">
                <a:sym typeface="Wingdings" pitchFamily="2" charset="2"/>
              </a:rPr>
              <a:t>year</a:t>
            </a:r>
            <a:r>
              <a:rPr lang="de-DE" sz="2000" dirty="0">
                <a:sym typeface="Wingdings" pitchFamily="2" charset="2"/>
              </a:rPr>
              <a:t> – </a:t>
            </a:r>
            <a:r>
              <a:rPr lang="de-DE" sz="2000" dirty="0" err="1">
                <a:sym typeface="Wingdings" pitchFamily="2" charset="2"/>
              </a:rPr>
              <a:t>propose</a:t>
            </a:r>
            <a:r>
              <a:rPr lang="de-DE" sz="2000" dirty="0">
                <a:sym typeface="Wingdings" pitchFamily="2" charset="2"/>
              </a:rPr>
              <a:t> 2-3 </a:t>
            </a:r>
            <a:r>
              <a:rPr lang="de-DE" sz="2000" dirty="0" err="1">
                <a:sym typeface="Wingdings" pitchFamily="2" charset="2"/>
              </a:rPr>
              <a:t>k</a:t>
            </a:r>
            <a:r>
              <a:rPr lang="de-DE" sz="2000" dirty="0">
                <a:sym typeface="Wingdings" pitchFamily="2" charset="2"/>
              </a:rPr>
              <a:t>€ / </a:t>
            </a:r>
            <a:r>
              <a:rPr lang="de-DE" sz="2000" dirty="0" err="1">
                <a:sym typeface="Wingdings" pitchFamily="2" charset="2"/>
              </a:rPr>
              <a:t>year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for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institutes</a:t>
            </a:r>
            <a:endParaRPr lang="de-DE" sz="2000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 err="1">
                <a:sym typeface="Wingdings" pitchFamily="2" charset="2"/>
              </a:rPr>
              <a:t>Continue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EuroNNAc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with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funding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as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add</a:t>
            </a:r>
            <a:r>
              <a:rPr lang="de-DE" dirty="0">
                <a:sym typeface="Wingdings" pitchFamily="2" charset="2"/>
              </a:rPr>
              <a:t> on </a:t>
            </a:r>
            <a:r>
              <a:rPr lang="de-DE" dirty="0" err="1">
                <a:sym typeface="Wingdings" pitchFamily="2" charset="2"/>
              </a:rPr>
              <a:t>to</a:t>
            </a:r>
            <a:r>
              <a:rPr lang="de-DE" dirty="0">
                <a:sym typeface="Wingdings" pitchFamily="2" charset="2"/>
              </a:rPr>
              <a:t> EAAC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>
                <a:sym typeface="Wingdings" pitchFamily="2" charset="2"/>
              </a:rPr>
              <a:t>Finance </a:t>
            </a:r>
            <a:r>
              <a:rPr lang="de-DE" sz="2000" dirty="0" err="1">
                <a:sym typeface="Wingdings" pitchFamily="2" charset="2"/>
              </a:rPr>
              <a:t>EuroNNAc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with</a:t>
            </a:r>
            <a:r>
              <a:rPr lang="de-DE" sz="2000" dirty="0">
                <a:sym typeface="Wingdings" pitchFamily="2" charset="2"/>
              </a:rPr>
              <a:t> EAAC </a:t>
            </a:r>
            <a:r>
              <a:rPr lang="de-DE" sz="2000" dirty="0" err="1">
                <a:sym typeface="Wingdings" pitchFamily="2" charset="2"/>
              </a:rPr>
              <a:t>participation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fees</a:t>
            </a:r>
            <a:endParaRPr lang="de-DE" sz="2000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 err="1">
                <a:sym typeface="Wingdings" pitchFamily="2" charset="2"/>
              </a:rPr>
              <a:t>Continue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EuroNNAc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without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funding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as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add</a:t>
            </a:r>
            <a:r>
              <a:rPr lang="de-DE" dirty="0">
                <a:sym typeface="Wingdings" pitchFamily="2" charset="2"/>
              </a:rPr>
              <a:t> on </a:t>
            </a:r>
            <a:r>
              <a:rPr lang="de-DE" dirty="0" err="1">
                <a:sym typeface="Wingdings" pitchFamily="2" charset="2"/>
              </a:rPr>
              <a:t>to</a:t>
            </a:r>
            <a:r>
              <a:rPr lang="de-DE" dirty="0">
                <a:sym typeface="Wingdings" pitchFamily="2" charset="2"/>
              </a:rPr>
              <a:t> EAAC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>
                <a:sym typeface="Wingdings" pitchFamily="2" charset="2"/>
              </a:rPr>
              <a:t>Impact will </a:t>
            </a:r>
            <a:r>
              <a:rPr lang="de-DE" sz="2000" dirty="0" err="1">
                <a:sym typeface="Wingdings" pitchFamily="2" charset="2"/>
              </a:rPr>
              <a:t>depend</a:t>
            </a:r>
            <a:r>
              <a:rPr lang="de-DE" sz="2000" dirty="0">
                <a:sym typeface="Wingdings" pitchFamily="2" charset="2"/>
              </a:rPr>
              <a:t> on initiative and </a:t>
            </a:r>
            <a:r>
              <a:rPr lang="de-DE" sz="2000" dirty="0" err="1">
                <a:sym typeface="Wingdings" pitchFamily="2" charset="2"/>
              </a:rPr>
              <a:t>volunteering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of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members</a:t>
            </a:r>
            <a:endParaRPr lang="de-DE" sz="2000" dirty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 err="1">
                <a:sym typeface="Wingdings" pitchFamily="2" charset="2"/>
              </a:rPr>
              <a:t>Stop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EuroNNAC</a:t>
            </a:r>
            <a:r>
              <a:rPr lang="de-DE" dirty="0">
                <a:sym typeface="Wingdings" pitchFamily="2" charset="2"/>
              </a:rPr>
              <a:t> and </a:t>
            </a:r>
            <a:r>
              <a:rPr lang="de-DE" dirty="0" err="1">
                <a:sym typeface="Wingdings" pitchFamily="2" charset="2"/>
              </a:rPr>
              <a:t>continue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only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with</a:t>
            </a:r>
            <a:r>
              <a:rPr lang="de-DE" dirty="0">
                <a:sym typeface="Wingdings" pitchFamily="2" charset="2"/>
              </a:rPr>
              <a:t> EAAC</a:t>
            </a:r>
            <a:br>
              <a:rPr lang="de-DE" sz="2400" dirty="0">
                <a:sym typeface="Wingdings" pitchFamily="2" charset="2"/>
              </a:rPr>
            </a:br>
            <a:r>
              <a:rPr lang="de-DE" sz="2400" dirty="0">
                <a:sym typeface="Wingdings" pitchFamily="2" charset="2"/>
              </a:rPr>
              <a:t>				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C6410-4A80-2F3C-89BF-1D909645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EuroNNAc Yearly Meeting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52603-27A3-2708-74B9-C725416F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99DEC93C-4A07-C81B-7A15-A4AEC343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84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uroNNAc Special Topics Workshop">
            <a:extLst>
              <a:ext uri="{FF2B5EF4-FFF2-40B4-BE49-F238E27FC236}">
                <a16:creationId xmlns:a16="http://schemas.microsoft.com/office/drawing/2014/main" id="{BD028105-78C9-F13B-B2A9-DD358125B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49" y="116632"/>
            <a:ext cx="422364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2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2B8C3-CB15-E8A8-266D-ABD95ED20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DD810-12E8-C7FB-7359-D4764E54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EuroNNAc Yearly Meeting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07AAE-23C3-61D3-9FC3-DE74D770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39F93CFC-913F-979F-5D10-2B9DCE85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F75931B2-C453-438C-FDAA-12F06537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2" t="-4200" r="-302" b="59750"/>
          <a:stretch>
            <a:fillRect/>
          </a:stretch>
        </p:blipFill>
        <p:spPr>
          <a:xfrm>
            <a:off x="35491" y="904"/>
            <a:ext cx="11760796" cy="579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E9818-E1B2-BF79-0D3F-4D2E4D0E5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3D02B-C2FD-C35D-FD34-F7942306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EuroNNAc Yearly Meeting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F480-D64A-82B4-338A-53D8CAC8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2DC871EA-3C9C-C08A-ACD5-C415D8BA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BE922D3F-31BE-0C48-E815-0CA8766DF2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2" t="39967" r="-302" b="22708"/>
          <a:stretch>
            <a:fillRect/>
          </a:stretch>
        </p:blipFill>
        <p:spPr>
          <a:xfrm>
            <a:off x="0" y="620688"/>
            <a:ext cx="11760796" cy="48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5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FCFAF-415A-551A-52E6-19D628E9A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6367F5-41A3-6D01-DF8E-B407F073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EuroNNAc Yearly Meeting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1A65D-4028-842E-04BF-E7AFE469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B777B005-83C4-FBEE-E7AA-6D4A5BDB2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055FC18E-A601-9CB1-CF28-7E9039A4B5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2" t="76880" r="-302" b="883"/>
          <a:stretch>
            <a:fillRect/>
          </a:stretch>
        </p:blipFill>
        <p:spPr>
          <a:xfrm>
            <a:off x="0" y="1104804"/>
            <a:ext cx="11760796" cy="29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4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D35EE-7CA2-B836-CEDF-664747C97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9B3A-2049-2135-6865-4E815B32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88640"/>
            <a:ext cx="11305256" cy="615603"/>
          </a:xfrm>
        </p:spPr>
        <p:txBody>
          <a:bodyPr>
            <a:noAutofit/>
          </a:bodyPr>
          <a:lstStyle/>
          <a:p>
            <a:pPr algn="ctr"/>
            <a:r>
              <a:rPr lang="de-CH" sz="3200" dirty="0" err="1"/>
              <a:t>History</a:t>
            </a:r>
            <a:r>
              <a:rPr lang="de-CH" sz="3200" dirty="0"/>
              <a:t> I</a:t>
            </a:r>
            <a:endParaRPr lang="x-none" sz="180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B1802C-4F8D-A094-1001-7C5EF6C84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80728"/>
            <a:ext cx="11305256" cy="4824536"/>
          </a:xfrm>
        </p:spPr>
        <p:txBody>
          <a:bodyPr>
            <a:noAutofit/>
          </a:bodyPr>
          <a:lstStyle/>
          <a:p>
            <a:r>
              <a:rPr lang="de-DE" sz="2400" dirty="0"/>
              <a:t>2010	First </a:t>
            </a:r>
            <a:r>
              <a:rPr lang="de-DE" sz="2400" dirty="0" err="1"/>
              <a:t>discussions</a:t>
            </a:r>
            <a:r>
              <a:rPr lang="de-DE" sz="2400" dirty="0"/>
              <a:t> – </a:t>
            </a:r>
            <a:r>
              <a:rPr lang="de-DE" sz="2400" b="1" dirty="0" err="1"/>
              <a:t>Advanced</a:t>
            </a:r>
            <a:r>
              <a:rPr lang="de-DE" sz="2400" b="1" dirty="0"/>
              <a:t> </a:t>
            </a:r>
            <a:r>
              <a:rPr lang="de-DE" sz="2400" b="1" dirty="0" err="1"/>
              <a:t>accelerator</a:t>
            </a:r>
            <a:r>
              <a:rPr lang="de-DE" sz="2400" b="1" dirty="0"/>
              <a:t> </a:t>
            </a:r>
            <a:r>
              <a:rPr lang="de-DE" sz="2400" b="1" dirty="0" err="1"/>
              <a:t>landscape</a:t>
            </a:r>
            <a:r>
              <a:rPr lang="de-DE" sz="2400" b="1" dirty="0"/>
              <a:t> in</a:t>
            </a:r>
            <a:br>
              <a:rPr lang="de-DE" sz="2400" b="1" dirty="0"/>
            </a:br>
            <a:r>
              <a:rPr lang="de-DE" sz="2400" b="1" dirty="0"/>
              <a:t>		Europe </a:t>
            </a:r>
            <a:r>
              <a:rPr lang="de-DE" sz="2400" b="1" dirty="0" err="1"/>
              <a:t>very</a:t>
            </a:r>
            <a:r>
              <a:rPr lang="de-DE" sz="2400" b="1" dirty="0"/>
              <a:t> </a:t>
            </a:r>
            <a:r>
              <a:rPr lang="de-DE" sz="2400" b="1" dirty="0" err="1"/>
              <a:t>fragmented</a:t>
            </a:r>
            <a:r>
              <a:rPr lang="de-DE" sz="2400" b="1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sub-optimal </a:t>
            </a:r>
            <a:r>
              <a:rPr lang="de-DE" sz="2400" dirty="0" err="1"/>
              <a:t>impact</a:t>
            </a:r>
            <a:r>
              <a:rPr lang="de-DE" sz="2400" dirty="0"/>
              <a:t>	</a:t>
            </a:r>
          </a:p>
          <a:p>
            <a:r>
              <a:rPr lang="de-DE" sz="2400" dirty="0"/>
              <a:t>2011		Initiative R. Assmann at CERN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b="1" dirty="0"/>
              <a:t>form a network</a:t>
            </a:r>
            <a:br>
              <a:rPr lang="de-DE" sz="2400" dirty="0"/>
            </a:br>
            <a:r>
              <a:rPr lang="de-DE" sz="2400" dirty="0"/>
              <a:t>		Community </a:t>
            </a:r>
            <a:r>
              <a:rPr lang="de-DE" sz="2400" dirty="0" err="1"/>
              <a:t>meeting</a:t>
            </a:r>
            <a:r>
              <a:rPr lang="de-DE" sz="2400" dirty="0"/>
              <a:t> at CERN </a:t>
            </a:r>
            <a:r>
              <a:rPr lang="de-DE" sz="2400" dirty="0" err="1"/>
              <a:t>with</a:t>
            </a:r>
            <a:r>
              <a:rPr lang="de-DE" sz="2400" dirty="0"/>
              <a:t> CERN DG R. Heuer</a:t>
            </a:r>
            <a:br>
              <a:rPr lang="de-DE" sz="2400" dirty="0"/>
            </a:br>
            <a:r>
              <a:rPr lang="de-DE" sz="2400" dirty="0"/>
              <a:t>		</a:t>
            </a:r>
            <a:r>
              <a:rPr lang="de-DE" sz="2400" b="1" dirty="0"/>
              <a:t>Network </a:t>
            </a:r>
            <a:r>
              <a:rPr lang="de-DE" sz="2400" b="1" dirty="0" err="1"/>
              <a:t>EuroNNAc</a:t>
            </a:r>
            <a:r>
              <a:rPr lang="de-DE" sz="2400" b="1" dirty="0"/>
              <a:t> </a:t>
            </a:r>
            <a:r>
              <a:rPr lang="de-DE" sz="2400" b="1" dirty="0" err="1"/>
              <a:t>formed</a:t>
            </a:r>
            <a:r>
              <a:rPr lang="de-DE" sz="2400" b="1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CERN </a:t>
            </a:r>
            <a:r>
              <a:rPr lang="de-DE" sz="2400" dirty="0" err="1"/>
              <a:t>budget</a:t>
            </a:r>
            <a:endParaRPr lang="de-DE" sz="2400" dirty="0"/>
          </a:p>
          <a:p>
            <a:r>
              <a:rPr lang="de-DE" sz="2400" dirty="0"/>
              <a:t>2012		</a:t>
            </a:r>
            <a:r>
              <a:rPr lang="de-DE" sz="2400" dirty="0" err="1"/>
              <a:t>EuroNNAc</a:t>
            </a:r>
            <a:r>
              <a:rPr lang="de-DE" sz="2400" dirty="0"/>
              <a:t> </a:t>
            </a:r>
            <a:r>
              <a:rPr lang="de-DE" sz="2400" dirty="0" err="1"/>
              <a:t>integrated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CERN </a:t>
            </a:r>
            <a:r>
              <a:rPr lang="de-DE" sz="2400" dirty="0" err="1"/>
              <a:t>led</a:t>
            </a:r>
            <a:r>
              <a:rPr lang="de-DE" sz="2400" dirty="0"/>
              <a:t> EU acc. R&amp;D </a:t>
            </a:r>
            <a:r>
              <a:rPr lang="de-DE" sz="2400" dirty="0" err="1"/>
              <a:t>projects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		</a:t>
            </a:r>
            <a:r>
              <a:rPr lang="de-DE" sz="2400" dirty="0" err="1"/>
              <a:t>EuCARD</a:t>
            </a:r>
            <a:r>
              <a:rPr lang="de-DE" sz="2400" dirty="0"/>
              <a:t>, EuCARD2, IFAST </a:t>
            </a:r>
            <a:r>
              <a:rPr lang="de-DE" sz="2400" dirty="0">
                <a:sym typeface="Wingdings" pitchFamily="2" charset="2"/>
              </a:rPr>
              <a:t> </a:t>
            </a:r>
            <a:r>
              <a:rPr lang="de-DE" sz="2400" b="1" dirty="0" err="1">
                <a:sym typeface="Wingdings" pitchFamily="2" charset="2"/>
              </a:rPr>
              <a:t>about</a:t>
            </a:r>
            <a:r>
              <a:rPr lang="de-DE" sz="2400" b="1" dirty="0">
                <a:sym typeface="Wingdings" pitchFamily="2" charset="2"/>
              </a:rPr>
              <a:t> 50k€ EU </a:t>
            </a:r>
            <a:r>
              <a:rPr lang="de-DE" sz="2400" b="1" dirty="0" err="1">
                <a:sym typeface="Wingdings" pitchFamily="2" charset="2"/>
              </a:rPr>
              <a:t>funding</a:t>
            </a:r>
            <a:r>
              <a:rPr lang="de-DE" sz="2400" b="1" dirty="0">
                <a:sym typeface="Wingdings" pitchFamily="2" charset="2"/>
              </a:rPr>
              <a:t> / </a:t>
            </a:r>
            <a:r>
              <a:rPr lang="de-DE" sz="2400" b="1" dirty="0" err="1">
                <a:sym typeface="Wingdings" pitchFamily="2" charset="2"/>
              </a:rPr>
              <a:t>year</a:t>
            </a:r>
            <a:endParaRPr lang="de-DE" sz="2400" b="1" dirty="0"/>
          </a:p>
          <a:p>
            <a:r>
              <a:rPr lang="de-DE" sz="2400" dirty="0"/>
              <a:t>2013		Network </a:t>
            </a:r>
            <a:r>
              <a:rPr lang="de-DE" sz="2400" dirty="0" err="1"/>
              <a:t>went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R. Assmann </a:t>
            </a:r>
            <a:r>
              <a:rPr lang="de-DE" sz="2400" b="1" dirty="0" err="1"/>
              <a:t>from</a:t>
            </a:r>
            <a:r>
              <a:rPr lang="de-DE" sz="2400" b="1" dirty="0"/>
              <a:t> CERN </a:t>
            </a:r>
            <a:r>
              <a:rPr lang="de-DE" sz="2400" b="1" dirty="0" err="1"/>
              <a:t>to</a:t>
            </a:r>
            <a:r>
              <a:rPr lang="de-DE" sz="2400" b="1" dirty="0"/>
              <a:t> DESY</a:t>
            </a:r>
            <a:br>
              <a:rPr lang="de-DE" sz="2400" dirty="0"/>
            </a:br>
            <a:r>
              <a:rPr lang="de-DE" sz="2400" dirty="0"/>
              <a:t>		</a:t>
            </a:r>
            <a:r>
              <a:rPr lang="de-DE" sz="2400" b="1" dirty="0"/>
              <a:t>First EAAC at Elba</a:t>
            </a:r>
            <a:r>
              <a:rPr lang="de-DE" sz="2400" dirty="0"/>
              <a:t>, </a:t>
            </a:r>
            <a:r>
              <a:rPr lang="de-DE" sz="2400" dirty="0" err="1"/>
              <a:t>organized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Massimo </a:t>
            </a:r>
            <a:r>
              <a:rPr lang="de-DE" sz="2400" dirty="0" err="1"/>
              <a:t>Ferrario</a:t>
            </a:r>
            <a:endParaRPr lang="de-DE" sz="2400" dirty="0"/>
          </a:p>
          <a:p>
            <a:r>
              <a:rPr lang="de-DE" sz="2400" dirty="0"/>
              <a:t>2014	European initiative </a:t>
            </a:r>
            <a:r>
              <a:rPr lang="de-DE" sz="2400" dirty="0" err="1"/>
              <a:t>EuPRAXIA</a:t>
            </a:r>
            <a:r>
              <a:rPr lang="de-DE" sz="2400" dirty="0"/>
              <a:t>, </a:t>
            </a:r>
            <a:r>
              <a:rPr lang="de-DE" sz="2400" dirty="0" err="1"/>
              <a:t>outcome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EuroNNAc</a:t>
            </a:r>
            <a:r>
              <a:rPr lang="de-DE" sz="2400" dirty="0"/>
              <a:t>&amp; EAAC</a:t>
            </a:r>
          </a:p>
          <a:p>
            <a:r>
              <a:rPr lang="de-DE" sz="2400" dirty="0"/>
              <a:t>2020	</a:t>
            </a:r>
            <a:r>
              <a:rPr lang="de-DE" sz="2400" dirty="0" err="1"/>
              <a:t>EuroNNAc</a:t>
            </a:r>
            <a:r>
              <a:rPr lang="de-DE" sz="2400" dirty="0"/>
              <a:t> </a:t>
            </a:r>
            <a:r>
              <a:rPr lang="de-DE" sz="2400" dirty="0" err="1"/>
              <a:t>now</a:t>
            </a:r>
            <a:r>
              <a:rPr lang="de-DE" sz="2400" dirty="0"/>
              <a:t> </a:t>
            </a:r>
            <a:r>
              <a:rPr lang="de-DE" sz="2400" b="1" dirty="0"/>
              <a:t>50% DESY, 50% INFN </a:t>
            </a:r>
            <a:r>
              <a:rPr lang="de-DE" sz="2400" dirty="0"/>
              <a:t>(RA DESY &amp; INFN)</a:t>
            </a:r>
          </a:p>
          <a:p>
            <a:r>
              <a:rPr lang="de-DE" sz="2400" dirty="0"/>
              <a:t>… 2023	EAAC, </a:t>
            </a:r>
            <a:r>
              <a:rPr lang="de-DE" sz="2400" dirty="0" err="1"/>
              <a:t>reports</a:t>
            </a:r>
            <a:r>
              <a:rPr lang="de-DE" sz="2400" dirty="0"/>
              <a:t>, </a:t>
            </a:r>
            <a:r>
              <a:rPr lang="de-DE" sz="2400" dirty="0" err="1"/>
              <a:t>inputs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European </a:t>
            </a:r>
            <a:r>
              <a:rPr lang="de-DE" sz="2400" dirty="0" err="1"/>
              <a:t>strategy</a:t>
            </a:r>
            <a:r>
              <a:rPr lang="de-DE" sz="2400" dirty="0"/>
              <a:t>, ESFRI, ECFA, …</a:t>
            </a:r>
          </a:p>
          <a:p>
            <a:endParaRPr lang="de-DE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D5F09-B176-4C37-B774-CF8BF66A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R. Assmann – </a:t>
            </a:r>
            <a:r>
              <a:rPr lang="en-US" dirty="0" err="1"/>
              <a:t>EuroNNAc</a:t>
            </a:r>
            <a:r>
              <a:rPr lang="en-US" dirty="0"/>
              <a:t> Yearly Meeting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1C86F-CC89-4F10-B014-C85C63D8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031D29AB-92DE-5BFC-FEF4-26D1B067A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55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B62FD-5EF0-504D-62A3-3F358D710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DADF4-9A16-C4BC-15D6-9F538D4B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EuroNNAc Yearly Meeting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F1479-D362-7E57-7FDF-8E3E26E4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366321D8-9ED7-BA89-0F2D-4BAE57E0A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6E61E71-2F6C-8AD5-1133-BF55D5CD0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6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868D6-314B-12D1-6CF1-C1E118DEA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68F91-54AF-A0F1-8DD8-8DA97F1A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EuroNNAc Yearly Meeting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4E47E-88EC-90FC-AB46-87F8CC99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25DE28D7-A859-ED75-929D-87B4C5189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Ein Bild, das Text, Schrif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4694503C-FA8F-C0CE-0EAC-99395CA87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0"/>
            <a:ext cx="8492800" cy="58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0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54B37-DC22-567B-4F74-2BCEDE872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BB532-9191-6D22-D310-602FFB87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EuroNNAc Yearly Meeting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A4DA6-6AE2-A69B-090C-6DFA8E31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DD704382-06E8-D69F-E5A7-F22109422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 descr="Ein Bild, das Text, Screenshot, Design, Druck enthält.&#10;&#10;KI-generierte Inhalte können fehlerhaft sein.">
            <a:extLst>
              <a:ext uri="{FF2B5EF4-FFF2-40B4-BE49-F238E27FC236}">
                <a16:creationId xmlns:a16="http://schemas.microsoft.com/office/drawing/2014/main" id="{27D5D28E-1833-EE1E-0022-0EB38C36B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990" y="300000"/>
            <a:ext cx="7772400" cy="5496289"/>
          </a:xfrm>
          <a:prstGeom prst="rect">
            <a:avLst/>
          </a:prstGeom>
        </p:spPr>
      </p:pic>
      <p:pic>
        <p:nvPicPr>
          <p:cNvPr id="13" name="Grafik 12" descr="Ein Bild, das Text, Screenshot, Dokument, Schrift enthält.&#10;&#10;KI-generierte Inhalte können fehlerhaft sein.">
            <a:extLst>
              <a:ext uri="{FF2B5EF4-FFF2-40B4-BE49-F238E27FC236}">
                <a16:creationId xmlns:a16="http://schemas.microsoft.com/office/drawing/2014/main" id="{F9AA8FF3-1F9E-9A76-B3B0-7803BCB10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990" y="0"/>
            <a:ext cx="8178818" cy="58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8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86EB1-3B07-798F-A38C-B6F13D2A6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6453A-383F-8013-AB01-04C69C1C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Assmann – EuroNNAc Yearly Meeting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70C3C-0AA4-4113-226A-01A10FAE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 descr="EuroNNAc Special Topics Workshop">
            <a:extLst>
              <a:ext uri="{FF2B5EF4-FFF2-40B4-BE49-F238E27FC236}">
                <a16:creationId xmlns:a16="http://schemas.microsoft.com/office/drawing/2014/main" id="{8E805B6D-EA94-690C-40A5-3BBABBA2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865423"/>
            <a:ext cx="3143672" cy="8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 descr="Ein Bild, das Text, Screenshot, Design, Druck enthält.&#10;&#10;KI-generierte Inhalte können fehlerhaft sein.">
            <a:extLst>
              <a:ext uri="{FF2B5EF4-FFF2-40B4-BE49-F238E27FC236}">
                <a16:creationId xmlns:a16="http://schemas.microsoft.com/office/drawing/2014/main" id="{79F61061-6513-01DD-998D-12D09E6F9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12" y="0"/>
            <a:ext cx="8208912" cy="58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64332"/>
      </p:ext>
    </p:extLst>
  </p:cSld>
  <p:clrMapOvr>
    <a:masterClrMapping/>
  </p:clrMapOvr>
</p:sld>
</file>

<file path=ppt/theme/theme1.xml><?xml version="1.0" encoding="utf-8"?>
<a:theme xmlns:a="http://schemas.openxmlformats.org/drawingml/2006/main" name="I.FAST Custom Slides">
  <a:themeElements>
    <a:clrScheme name="I.FAST custom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00C8"/>
      </a:accent1>
      <a:accent2>
        <a:srgbClr val="08EDF9"/>
      </a:accent2>
      <a:accent3>
        <a:srgbClr val="A850D9"/>
      </a:accent3>
      <a:accent4>
        <a:srgbClr val="2776BF"/>
      </a:accent4>
      <a:accent5>
        <a:srgbClr val="0035CB"/>
      </a:accent5>
      <a:accent6>
        <a:srgbClr val="6011D6"/>
      </a:accent6>
      <a:hlink>
        <a:srgbClr val="08EDF9"/>
      </a:hlink>
      <a:folHlink>
        <a:srgbClr val="03777D"/>
      </a:folHlink>
    </a:clrScheme>
    <a:fontScheme name="I.FAST custom fonts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t_theme" id="{7AE54E39-E136-2946-BAAD-9EC2262D7CA6}" vid="{60EF505A-9AB9-5F42-9EF0-EE8A69267E7D}"/>
    </a:ext>
  </a:extLst>
</a:theme>
</file>

<file path=ppt/theme/theme2.xml><?xml version="1.0" encoding="utf-8"?>
<a:theme xmlns:a="http://schemas.openxmlformats.org/drawingml/2006/main" name="Gener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HLU-Pres-test01.thmx</Template>
  <TotalTime>0</TotalTime>
  <Words>601</Words>
  <Application>Microsoft Macintosh PowerPoint</Application>
  <PresentationFormat>Breitbild</PresentationFormat>
  <Paragraphs>75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Liberation Sans</vt:lpstr>
      <vt:lpstr>Montserrat</vt:lpstr>
      <vt:lpstr>Montserrat ExtraBold</vt:lpstr>
      <vt:lpstr>Montserrat SemiBold</vt:lpstr>
      <vt:lpstr>Wingdings</vt:lpstr>
      <vt:lpstr>I.FAST Custom Slides</vt:lpstr>
      <vt:lpstr>Generic</vt:lpstr>
      <vt:lpstr>PowerPoint-Präsentation</vt:lpstr>
      <vt:lpstr>PowerPoint-Präsentation</vt:lpstr>
      <vt:lpstr>PowerPoint-Präsentation</vt:lpstr>
      <vt:lpstr>PowerPoint-Präsentation</vt:lpstr>
      <vt:lpstr>History 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History II</vt:lpstr>
      <vt:lpstr>Roles of EuroNNAc</vt:lpstr>
      <vt:lpstr>5 Future Options EuroNNAc</vt:lpstr>
      <vt:lpstr>PowerPoint-Präsentation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Ralph W. Assmann</cp:lastModifiedBy>
  <cp:revision>639</cp:revision>
  <dcterms:created xsi:type="dcterms:W3CDTF">2017-04-26T09:15:49Z</dcterms:created>
  <dcterms:modified xsi:type="dcterms:W3CDTF">2025-09-27T06:12:18Z</dcterms:modified>
</cp:coreProperties>
</file>