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5"/>
  </p:notesMasterIdLst>
  <p:sldIdLst>
    <p:sldId id="334" r:id="rId2"/>
    <p:sldId id="444" r:id="rId3"/>
    <p:sldId id="456" r:id="rId4"/>
    <p:sldId id="451" r:id="rId5"/>
    <p:sldId id="452" r:id="rId6"/>
    <p:sldId id="454" r:id="rId7"/>
    <p:sldId id="455" r:id="rId8"/>
    <p:sldId id="432" r:id="rId9"/>
    <p:sldId id="438" r:id="rId10"/>
    <p:sldId id="448" r:id="rId11"/>
    <p:sldId id="449" r:id="rId12"/>
    <p:sldId id="437" r:id="rId13"/>
    <p:sldId id="4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AD4A"/>
    <a:srgbClr val="3C9C42"/>
    <a:srgbClr val="3C8C3D"/>
    <a:srgbClr val="377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78"/>
    <p:restoredTop sz="85263"/>
  </p:normalViewPr>
  <p:slideViewPr>
    <p:cSldViewPr snapToGrid="0">
      <p:cViewPr varScale="1">
        <p:scale>
          <a:sx n="138" d="100"/>
          <a:sy n="138" d="100"/>
        </p:scale>
        <p:origin x="1224" y="17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CB4AD-3A07-114A-B8C6-ED401F5CF7CF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2F60C-0A0F-E645-A6AA-FE9C0AE92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0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553F1-E7D3-2C49-BFC3-269D601FFF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67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4123C-7054-AB4D-9F34-8F023796A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DB232-54CD-EDD6-0EB5-81F4E3C10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7681DE-BA7B-78A0-5AB2-4119AE842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FB4E0-826F-F5FA-645E-24CEC1316A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F60C-0A0F-E645-A6AA-FE9C0AE920A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300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F26D8-72AE-0A1F-16CB-E1ADAD8C5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D84DBF-B093-45BF-5971-F0BB8EEFF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801D1C-ED2C-C5D7-6AA8-1FF1F9C34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01F19-C7B0-BDA1-AF1E-F60FCB40E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F60C-0A0F-E645-A6AA-FE9C0AE920A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855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D302A-6B9A-BAC9-EB52-9C84039BE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26A507-D985-F282-FC64-1D0050CFE6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6E58E9-9E85-74EF-97A3-F76E7ECF2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000A5-3962-025A-C72D-54BFAA4E0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F60C-0A0F-E645-A6AA-FE9C0AE920A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705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F60C-0A0F-E645-A6AA-FE9C0AE920A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78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29FB8-A4F4-7242-CFEA-7C82FCDE9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CB7672-5DD4-A5F1-64BA-1EE9D840D8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3B7FDB-FDAD-356B-360A-E48F58FE2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898B3-09A3-CF1F-852A-3C7DD58BCE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F60C-0A0F-E645-A6AA-FE9C0AE920A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01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98B06-2414-1CC7-201E-A19B7AC8E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76A059-2674-3189-8235-A92C4001F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F2B94E-354B-E023-DBB8-0A125496A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4A23F-912B-368C-DE51-38AB8939F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F60C-0A0F-E645-A6AA-FE9C0AE920A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F5F21-13B2-C3E1-6A83-F872E7640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D70099-1D2E-0359-F313-0ACC9A7D3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92F21A-C5B0-FF53-771B-7E26F8427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3814E-C8CC-19E7-7B68-316FDDBFE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F60C-0A0F-E645-A6AA-FE9C0AE920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77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E4D95-79E5-E096-28C2-45C0BB374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225DE3-204A-2B8B-2B12-3FD1EBA9D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48EE0F-ED43-31F8-ED5B-82AB79B25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7126D-8C0E-0762-29ED-F589C1721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F60C-0A0F-E645-A6AA-FE9C0AE920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067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6E040-6492-432D-E91C-6C742D7F1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E64A21-08B1-6D64-E3D8-1EA8D0331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3F46F1-5B61-B83D-83DA-D82592746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6A5C9-0691-9A48-69C0-FB1CB1A39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F60C-0A0F-E645-A6AA-FE9C0AE920A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4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BF9F2-3BC0-17BE-4F8E-292192FD7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A04DF3-11BB-F3D9-1BAC-3EA88D123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C338C-8A01-0FB6-7C16-707A3205B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57A65-0471-7D45-5FAC-2F1B51232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F60C-0A0F-E645-A6AA-FE9C0AE920A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236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EA6DF-9504-D113-B4F5-21065B01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2A6FF0-8F79-1F6E-FC98-9936985DA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D857DB-FB52-1C70-D4FE-BF0E73BD3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DEAD1-EB66-E765-B30C-D69C5184D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F60C-0A0F-E645-A6AA-FE9C0AE920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506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18608-5E79-8E8A-7C12-739BEFFC2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4DB651-DFCE-854C-BD33-1FDA7C019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130DD5-0EEB-B223-A75A-719066C7B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DD000-C68B-7B84-1E61-05EE205C2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F60C-0A0F-E645-A6AA-FE9C0AE920A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88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112E-22D7-90BF-5E9B-A4000372A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A803C-2440-A55F-ED95-18C2D8BA9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F4E81-69B2-0914-A8C2-4637EE72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452D-17D3-1045-8241-119CF05FE6F7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4F221-0FB2-DBA7-6B23-057BD3BB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AF5FF-96E1-0EC1-71F7-E6B184E3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8525-B099-C047-A401-14CA53760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05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3B95-082D-A44E-6B30-78F53C73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3EF8-A2FA-E461-14EA-F4CFF649F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484AB-B02A-01EA-71D1-6A9365B0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452D-17D3-1045-8241-119CF05FE6F7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CB227-1027-DBB2-9C60-1984A7676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20CE-491F-1095-DA56-1A84001E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8525-B099-C047-A401-14CA53760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0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B818B-C52E-CF3D-3295-DD0AF94E6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FCF76-D939-FF65-DAC7-6E7D171FB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80101-C382-0516-7399-96772221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452D-17D3-1045-8241-119CF05FE6F7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0AF21-FC5B-5D34-955A-792173AF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5344F-7464-6DB6-8F97-810B5FDA6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8525-B099-C047-A401-14CA53760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45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PRESENTATION TITLE GOES HERE UPPERCASE 48PT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69B820-7366-BEF7-2939-0717648CF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57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PRESENTATION TITLE GOES HERE UPPERCASE 48PT </a:t>
            </a:r>
          </a:p>
        </p:txBody>
      </p:sp>
    </p:spTree>
    <p:extLst>
      <p:ext uri="{BB962C8B-B14F-4D97-AF65-F5344CB8AC3E}">
        <p14:creationId xmlns:p14="http://schemas.microsoft.com/office/powerpoint/2010/main" val="404665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7427-8AEA-1D7D-B222-0967FECF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A650F-E0DF-DB18-6211-DF21362ED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7E89-537C-2834-2AC0-E78DBC9A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452D-17D3-1045-8241-119CF05FE6F7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98FAE-C36D-44DA-CDF8-F61FD1CC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72D10-7637-CB39-32F7-A2BAEF2E5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8525-B099-C047-A401-14CA53760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4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5BE7B-9836-F1FA-2F8F-3C1EBAC8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1CB1C-982A-8953-4C13-92E7A4D6B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521C3-499C-B4C6-52F1-633B9FCF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452D-17D3-1045-8241-119CF05FE6F7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FE476-3036-B92A-F0EC-7A70A044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1B65A-4411-2098-D35A-AB916938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8525-B099-C047-A401-14CA53760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5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13D4-4597-5398-8235-D6B91ED8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E54F5-50EA-FAC6-C734-BE70DBE16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F909C-5736-699C-BB4A-EE84E4CBD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343BD-6187-C107-9834-045F76AE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452D-17D3-1045-8241-119CF05FE6F7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812EC-B9AF-05CD-A908-67BCC853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D64C0-8313-6291-BC34-C77695AB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8525-B099-C047-A401-14CA53760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3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CD247-3A42-A1CC-496B-028DFDD2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7437C-EFC8-2B8E-937C-232634A4B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D7D09-FCEC-F563-0784-EFC716FC6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4CC65-4515-75E6-E068-18BEB48B5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A91907-8F7A-F912-74FD-61A8C8C1B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F08930-CAE4-6AF8-F151-489CCDCA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452D-17D3-1045-8241-119CF05FE6F7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D15ADC-7858-AA2C-FC67-35AD7B0E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110BA-1245-47FE-1091-1F4DAA9E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8525-B099-C047-A401-14CA53760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30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939B-BC42-F8A4-EF2A-D865E10E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A357E-3F71-E052-6F59-B88311B4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452D-17D3-1045-8241-119CF05FE6F7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F517A-35C6-48D2-8360-F0A182CE5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53843-1E56-67E7-3925-040106BC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8525-B099-C047-A401-14CA53760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3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F5D73-3FFC-4610-889C-E8B6D994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452D-17D3-1045-8241-119CF05FE6F7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1A3C8-6F97-B31C-AFDB-8CD3F248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F1C1B-7F2A-638C-FE11-CD5BC2FA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8525-B099-C047-A401-14CA53760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34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BC6B-24BE-C855-9F57-350C6536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16D6D-4C52-007B-BAA3-B0A7833A3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A4C7A-4E5E-497F-E384-166CDA486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CEF36-F3D2-729D-7EAC-C4F0311C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452D-17D3-1045-8241-119CF05FE6F7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C24CB-A17A-C4D9-8814-589426E7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F0DD7-F35B-F024-3B33-FBC0E0440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8525-B099-C047-A401-14CA53760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74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03E3-8F5E-2036-74F3-7DF42629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30132-1325-FD8B-CB8F-984CAA9D5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9F8E0-8FDE-9204-1015-0821EA292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A4D51-8A7F-7350-28A7-C38FF311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452D-17D3-1045-8241-119CF05FE6F7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B6B46-9CD1-9083-6E18-4A90B6354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A1917-B98C-32C6-1A85-38EE6158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8525-B099-C047-A401-14CA53760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53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ACC891-BF34-1147-234E-DE48A849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388F4-D3EA-0DC6-1F24-62BE09A9E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7CC17-74A0-C35D-3D31-8F42B0550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452D-17D3-1045-8241-119CF05FE6F7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D39B9-809E-8318-8FDE-CD4DBDE46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17318-A61B-D1EA-845A-300E75F47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388525-B099-C047-A401-14CA53760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3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9.jp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0.png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doi.org/10.1118/1.492541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811D3-D540-27F2-53C0-034D4736A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1146" y="1387313"/>
            <a:ext cx="5486398" cy="3570411"/>
          </a:xfrm>
        </p:spPr>
        <p:txBody>
          <a:bodyPr>
            <a:noAutofit/>
          </a:bodyPr>
          <a:lstStyle/>
          <a:p>
            <a:r>
              <a:rPr lang="en-GB" sz="36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Laser-Driven Very High Energy Electrons for Femtosecond-Scale Irradiation of In Vitro Cell Lines</a:t>
            </a:r>
            <a:r>
              <a:rPr lang="en-GB" sz="3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sz="3600" dirty="0"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pic>
        <p:nvPicPr>
          <p:cNvPr id="15" name="Picture 14" descr="A blue and black logo&#10;&#10;AI-generated content may be incorrect.">
            <a:extLst>
              <a:ext uri="{FF2B5EF4-FFF2-40B4-BE49-F238E27FC236}">
                <a16:creationId xmlns:a16="http://schemas.microsoft.com/office/drawing/2014/main" id="{701A0C43-B741-EFBC-0DB1-5012B5198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549" y="2734788"/>
            <a:ext cx="1933809" cy="193380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598866C-3393-F977-F57D-E26B55DD8011}"/>
              </a:ext>
            </a:extLst>
          </p:cNvPr>
          <p:cNvGrpSpPr/>
          <p:nvPr/>
        </p:nvGrpSpPr>
        <p:grpSpPr>
          <a:xfrm>
            <a:off x="8569549" y="2221864"/>
            <a:ext cx="3125837" cy="804028"/>
            <a:chOff x="9007882" y="1405748"/>
            <a:chExt cx="3125837" cy="804028"/>
          </a:xfrm>
        </p:grpSpPr>
        <p:pic>
          <p:nvPicPr>
            <p:cNvPr id="13" name="Picture 12" descr="A close-up of a logo&#10;&#10;AI-generated content may be incorrect.">
              <a:extLst>
                <a:ext uri="{FF2B5EF4-FFF2-40B4-BE49-F238E27FC236}">
                  <a16:creationId xmlns:a16="http://schemas.microsoft.com/office/drawing/2014/main" id="{BAE11DC2-C5A7-584D-7F21-BB0E8A1D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/>
            <a:stretch/>
          </p:blipFill>
          <p:spPr>
            <a:xfrm>
              <a:off x="10332681" y="1575334"/>
              <a:ext cx="1801038" cy="634442"/>
            </a:xfrm>
            <a:prstGeom prst="rect">
              <a:avLst/>
            </a:prstGeom>
          </p:spPr>
        </p:pic>
        <p:pic>
          <p:nvPicPr>
            <p:cNvPr id="26" name="Picture 2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4526DBD7-2CC0-6EBE-9DC8-B081369EA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66711" r="5866" b="41991"/>
            <a:stretch/>
          </p:blipFill>
          <p:spPr>
            <a:xfrm>
              <a:off x="9030225" y="1405748"/>
              <a:ext cx="1281515" cy="691003"/>
            </a:xfrm>
            <a:prstGeom prst="rect">
              <a:avLst/>
            </a:prstGeom>
          </p:spPr>
        </p:pic>
        <p:pic>
          <p:nvPicPr>
            <p:cNvPr id="27" name="Picture 26" descr="A close-up of a logo&#10;&#10;AI-generated content may be incorrect.">
              <a:extLst>
                <a:ext uri="{FF2B5EF4-FFF2-40B4-BE49-F238E27FC236}">
                  <a16:creationId xmlns:a16="http://schemas.microsoft.com/office/drawing/2014/main" id="{A621EAF0-A8AB-9192-46A2-E8B8E3AD9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 r="48286"/>
            <a:stretch/>
          </p:blipFill>
          <p:spPr>
            <a:xfrm>
              <a:off x="9007882" y="1565175"/>
              <a:ext cx="104848" cy="63444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5CE55CC-E8C5-7BF2-91DA-36357C7CDB12}"/>
              </a:ext>
            </a:extLst>
          </p:cNvPr>
          <p:cNvSpPr txBox="1"/>
          <p:nvPr/>
        </p:nvSpPr>
        <p:spPr>
          <a:xfrm>
            <a:off x="9417652" y="244722"/>
            <a:ext cx="2591468" cy="10659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3AA7D0E-539E-0CA4-F4C7-4FD5BAC486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69" y="1159165"/>
            <a:ext cx="2706598" cy="9813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127E98-DCF8-9D5B-BB4D-7FC82ABAF0B4}"/>
              </a:ext>
            </a:extLst>
          </p:cNvPr>
          <p:cNvSpPr txBox="1"/>
          <p:nvPr/>
        </p:nvSpPr>
        <p:spPr>
          <a:xfrm>
            <a:off x="-1417162" y="5442413"/>
            <a:ext cx="796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EAAC 26</a:t>
            </a:r>
            <a:r>
              <a:rPr lang="en-GB" sz="1600" i="1" baseline="30000" dirty="0"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th</a:t>
            </a:r>
            <a:r>
              <a:rPr lang="en-GB" sz="1600" i="1" dirty="0"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 September 2025</a:t>
            </a:r>
            <a:endParaRPr lang="en-GB" sz="1600" i="1" dirty="0">
              <a:effectLst/>
              <a:highlight>
                <a:srgbClr val="FFFFFF"/>
              </a:highlight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8D0A9F-E4AB-770D-F160-4D8F02E5FE91}"/>
              </a:ext>
            </a:extLst>
          </p:cNvPr>
          <p:cNvSpPr txBox="1"/>
          <p:nvPr/>
        </p:nvSpPr>
        <p:spPr>
          <a:xfrm>
            <a:off x="1304394" y="5070577"/>
            <a:ext cx="3321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effectLst/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Hannah Maguire</a:t>
            </a:r>
          </a:p>
        </p:txBody>
      </p:sp>
      <p:pic>
        <p:nvPicPr>
          <p:cNvPr id="8" name="Picture 7" descr="A blue and green letter c&#10;&#10;AI-generated content may be incorrect.">
            <a:extLst>
              <a:ext uri="{FF2B5EF4-FFF2-40B4-BE49-F238E27FC236}">
                <a16:creationId xmlns:a16="http://schemas.microsoft.com/office/drawing/2014/main" id="{1A6B598B-5DBE-16BC-B815-6C784C04E3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4585" y="5953717"/>
            <a:ext cx="3689070" cy="659561"/>
          </a:xfrm>
          <a:prstGeom prst="rect">
            <a:avLst/>
          </a:prstGeom>
        </p:spPr>
      </p:pic>
      <p:pic>
        <p:nvPicPr>
          <p:cNvPr id="14" name="Picture 13" descr="A logo with black text&#10;&#10;AI-generated content may be incorrect.">
            <a:extLst>
              <a:ext uri="{FF2B5EF4-FFF2-40B4-BE49-F238E27FC236}">
                <a16:creationId xmlns:a16="http://schemas.microsoft.com/office/drawing/2014/main" id="{9D623DB5-F805-E385-99FC-3F51D09532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2172" y="5089351"/>
            <a:ext cx="1103945" cy="683860"/>
          </a:xfrm>
          <a:prstGeom prst="rect">
            <a:avLst/>
          </a:prstGeom>
        </p:spPr>
      </p:pic>
      <p:pic>
        <p:nvPicPr>
          <p:cNvPr id="17" name="Picture 16" descr="A close up of a sign&#10;&#10;AI-generated content may be incorrect.">
            <a:extLst>
              <a:ext uri="{FF2B5EF4-FFF2-40B4-BE49-F238E27FC236}">
                <a16:creationId xmlns:a16="http://schemas.microsoft.com/office/drawing/2014/main" id="{84A072B3-EA10-026C-16C5-A6B67226CB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4843" y="5165605"/>
            <a:ext cx="2465157" cy="5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3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74B30-9A8D-AC89-E5D8-D6ADDC68B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diagram of a graph&#10;&#10;AI-generated content may be incorrect.">
            <a:extLst>
              <a:ext uri="{FF2B5EF4-FFF2-40B4-BE49-F238E27FC236}">
                <a16:creationId xmlns:a16="http://schemas.microsoft.com/office/drawing/2014/main" id="{6920300E-B981-E22D-1B2D-15CC678689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763"/>
          <a:stretch>
            <a:fillRect/>
          </a:stretch>
        </p:blipFill>
        <p:spPr>
          <a:xfrm>
            <a:off x="6898569" y="1586755"/>
            <a:ext cx="3145286" cy="2444259"/>
          </a:xfrm>
          <a:prstGeom prst="rect">
            <a:avLst/>
          </a:prstGeom>
        </p:spPr>
      </p:pic>
      <p:pic>
        <p:nvPicPr>
          <p:cNvPr id="7" name="Picture 6" descr="A red and white sign with text&#10;&#10;AI-generated content may be incorrect.">
            <a:extLst>
              <a:ext uri="{FF2B5EF4-FFF2-40B4-BE49-F238E27FC236}">
                <a16:creationId xmlns:a16="http://schemas.microsoft.com/office/drawing/2014/main" id="{BA3329D1-E16B-7519-EE04-AC44A762C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64" y="47128"/>
            <a:ext cx="2249424" cy="8074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15B4AF-785B-A162-687E-93F9BC11C3C0}"/>
              </a:ext>
            </a:extLst>
          </p:cNvPr>
          <p:cNvCxnSpPr>
            <a:cxnSpLocks/>
          </p:cNvCxnSpPr>
          <p:nvPr/>
        </p:nvCxnSpPr>
        <p:spPr>
          <a:xfrm rot="5400000">
            <a:off x="6094536" y="-4881239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337263-D64A-CD91-84DE-3D223101D31A}"/>
              </a:ext>
            </a:extLst>
          </p:cNvPr>
          <p:cNvSpPr txBox="1"/>
          <p:nvPr/>
        </p:nvSpPr>
        <p:spPr>
          <a:xfrm>
            <a:off x="2112324" y="6416113"/>
            <a:ext cx="796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EAAC 2025</a:t>
            </a:r>
            <a:endParaRPr lang="en-GB" sz="1600" i="1" dirty="0">
              <a:effectLst/>
              <a:highlight>
                <a:srgbClr val="FFFFFF"/>
              </a:highlight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ACD6EF-A0E3-1F98-424A-19FC21203A09}"/>
              </a:ext>
            </a:extLst>
          </p:cNvPr>
          <p:cNvGrpSpPr/>
          <p:nvPr/>
        </p:nvGrpSpPr>
        <p:grpSpPr>
          <a:xfrm>
            <a:off x="2686496" y="0"/>
            <a:ext cx="3125837" cy="804028"/>
            <a:chOff x="9007882" y="1405748"/>
            <a:chExt cx="3125837" cy="804028"/>
          </a:xfrm>
        </p:grpSpPr>
        <p:pic>
          <p:nvPicPr>
            <p:cNvPr id="3" name="Picture 2" descr="A close-up of a logo&#10;&#10;AI-generated content may be incorrect.">
              <a:extLst>
                <a:ext uri="{FF2B5EF4-FFF2-40B4-BE49-F238E27FC236}">
                  <a16:creationId xmlns:a16="http://schemas.microsoft.com/office/drawing/2014/main" id="{EF6BCF79-B76E-38C1-6D74-D800F374F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8897"/>
            <a:stretch/>
          </p:blipFill>
          <p:spPr>
            <a:xfrm>
              <a:off x="10332681" y="1575334"/>
              <a:ext cx="1801038" cy="634442"/>
            </a:xfrm>
            <a:prstGeom prst="rect">
              <a:avLst/>
            </a:prstGeom>
          </p:spPr>
        </p:pic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BF9F6FAC-7D75-84CF-BC8D-F461C6526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66711" r="5866" b="41991"/>
            <a:stretch/>
          </p:blipFill>
          <p:spPr>
            <a:xfrm>
              <a:off x="9030225" y="1405748"/>
              <a:ext cx="1281515" cy="691003"/>
            </a:xfrm>
            <a:prstGeom prst="rect">
              <a:avLst/>
            </a:prstGeom>
          </p:spPr>
        </p:pic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B488768D-3C66-9673-DE9C-C4D8FF38F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8897" r="48286"/>
            <a:stretch/>
          </p:blipFill>
          <p:spPr>
            <a:xfrm>
              <a:off x="9007882" y="1565175"/>
              <a:ext cx="104848" cy="634442"/>
            </a:xfrm>
            <a:prstGeom prst="rect">
              <a:avLst/>
            </a:prstGeom>
          </p:spPr>
        </p:pic>
      </p:grp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D4ECC772-1B94-A4DD-01AC-D89DCCC115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2294" y="-573677"/>
            <a:ext cx="2097183" cy="209718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8CA7523-6F65-25EB-62AB-1DD2D02DC3F2}"/>
              </a:ext>
            </a:extLst>
          </p:cNvPr>
          <p:cNvSpPr txBox="1">
            <a:spLocks/>
          </p:cNvSpPr>
          <p:nvPr/>
        </p:nvSpPr>
        <p:spPr>
          <a:xfrm>
            <a:off x="230753" y="1096371"/>
            <a:ext cx="7442942" cy="99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Cell Response to </a:t>
            </a:r>
            <a:r>
              <a:rPr lang="en-GB" sz="3200" i="1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fs VHEE </a:t>
            </a:r>
            <a:r>
              <a:rPr lang="en-GB" sz="3200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Irradiation</a:t>
            </a:r>
          </a:p>
        </p:txBody>
      </p:sp>
      <p:pic>
        <p:nvPicPr>
          <p:cNvPr id="11" name="Picture 10" descr="A diagram of a graph&#10;&#10;AI-generated content may be incorrect.">
            <a:extLst>
              <a:ext uri="{FF2B5EF4-FFF2-40B4-BE49-F238E27FC236}">
                <a16:creationId xmlns:a16="http://schemas.microsoft.com/office/drawing/2014/main" id="{06C2CA77-1793-E94E-5389-E8B4F503732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5797"/>
          <a:stretch>
            <a:fillRect/>
          </a:stretch>
        </p:blipFill>
        <p:spPr>
          <a:xfrm>
            <a:off x="251851" y="1586755"/>
            <a:ext cx="3222658" cy="2452111"/>
          </a:xfrm>
          <a:prstGeom prst="rect">
            <a:avLst/>
          </a:prstGeom>
        </p:spPr>
      </p:pic>
      <p:pic>
        <p:nvPicPr>
          <p:cNvPr id="15" name="Picture 14" descr="A diagram of a curve&#10;&#10;AI-generated content may be incorrect.">
            <a:extLst>
              <a:ext uri="{FF2B5EF4-FFF2-40B4-BE49-F238E27FC236}">
                <a16:creationId xmlns:a16="http://schemas.microsoft.com/office/drawing/2014/main" id="{286FF4B5-9ED5-26BB-FC08-280FE8F8B3E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7117"/>
          <a:stretch>
            <a:fillRect/>
          </a:stretch>
        </p:blipFill>
        <p:spPr>
          <a:xfrm>
            <a:off x="230753" y="3990240"/>
            <a:ext cx="3156352" cy="2441924"/>
          </a:xfrm>
          <a:prstGeom prst="rect">
            <a:avLst/>
          </a:prstGeom>
        </p:spPr>
      </p:pic>
      <p:pic>
        <p:nvPicPr>
          <p:cNvPr id="18" name="Picture 17" descr="A diagram of a graph&#10;&#10;AI-generated content may be incorrect.">
            <a:extLst>
              <a:ext uri="{FF2B5EF4-FFF2-40B4-BE49-F238E27FC236}">
                <a16:creationId xmlns:a16="http://schemas.microsoft.com/office/drawing/2014/main" id="{05BB59ED-A81B-EBA3-80BF-5C01499376B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7763"/>
          <a:stretch>
            <a:fillRect/>
          </a:stretch>
        </p:blipFill>
        <p:spPr>
          <a:xfrm>
            <a:off x="3613896" y="1604567"/>
            <a:ext cx="3145286" cy="2444258"/>
          </a:xfrm>
          <a:prstGeom prst="rect">
            <a:avLst/>
          </a:prstGeom>
        </p:spPr>
      </p:pic>
      <p:pic>
        <p:nvPicPr>
          <p:cNvPr id="20" name="Picture 19" descr="A diagram of a graph&#10;&#10;AI-generated content may be incorrect.">
            <a:extLst>
              <a:ext uri="{FF2B5EF4-FFF2-40B4-BE49-F238E27FC236}">
                <a16:creationId xmlns:a16="http://schemas.microsoft.com/office/drawing/2014/main" id="{108E2C30-6D1C-B6D2-8C10-93D2518A580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7763"/>
          <a:stretch>
            <a:fillRect/>
          </a:stretch>
        </p:blipFill>
        <p:spPr>
          <a:xfrm>
            <a:off x="3616631" y="3990240"/>
            <a:ext cx="3155390" cy="245211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C2CDED-DDB3-9F56-FDED-84BBC192DAAB}"/>
              </a:ext>
            </a:extLst>
          </p:cNvPr>
          <p:cNvCxnSpPr>
            <a:cxnSpLocks/>
          </p:cNvCxnSpPr>
          <p:nvPr/>
        </p:nvCxnSpPr>
        <p:spPr>
          <a:xfrm rot="5400000">
            <a:off x="6094536" y="602114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F0A9EC-FB33-2BD4-4CE4-C2CD009F822E}"/>
              </a:ext>
            </a:extLst>
          </p:cNvPr>
          <p:cNvSpPr txBox="1">
            <a:spLocks/>
          </p:cNvSpPr>
          <p:nvPr/>
        </p:nvSpPr>
        <p:spPr>
          <a:xfrm>
            <a:off x="7322582" y="4433419"/>
            <a:ext cx="4635737" cy="2008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ct val="70000"/>
              <a:buNone/>
            </a:pPr>
            <a:endParaRPr lang="en-GB" sz="1050" dirty="0">
              <a:latin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sz="1800" b="1" dirty="0"/>
              <a:t>Significant increases in RBE</a:t>
            </a:r>
            <a:endParaRPr lang="en-US" sz="105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Segoe UI" panose="020B0502040204020203" pitchFamily="34" charset="0"/>
              </a:rPr>
              <a:t>P values &lt;0.01 for majority of dose points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Segoe UI" panose="020B0502040204020203" pitchFamily="34" charset="0"/>
              </a:rPr>
              <a:t>Consistent with results obtained in McAnespie et al. (2025).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endParaRPr lang="en-GB" sz="1800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2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003C4-20B6-7CE2-3F39-3240365DE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sign with text&#10;&#10;AI-generated content may be incorrect.">
            <a:extLst>
              <a:ext uri="{FF2B5EF4-FFF2-40B4-BE49-F238E27FC236}">
                <a16:creationId xmlns:a16="http://schemas.microsoft.com/office/drawing/2014/main" id="{31BB9BAE-C487-F2D1-613C-C272016E9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" y="47128"/>
            <a:ext cx="2249424" cy="8074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A80A80-3D60-9B39-6925-AF7DDA0CF796}"/>
              </a:ext>
            </a:extLst>
          </p:cNvPr>
          <p:cNvCxnSpPr>
            <a:cxnSpLocks/>
          </p:cNvCxnSpPr>
          <p:nvPr/>
        </p:nvCxnSpPr>
        <p:spPr>
          <a:xfrm rot="5400000">
            <a:off x="6094536" y="-4881239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1AC6DC-B897-817C-CAC6-D50E800E56B4}"/>
              </a:ext>
            </a:extLst>
          </p:cNvPr>
          <p:cNvSpPr txBox="1"/>
          <p:nvPr/>
        </p:nvSpPr>
        <p:spPr>
          <a:xfrm>
            <a:off x="2112324" y="6416113"/>
            <a:ext cx="796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EAAC 2025</a:t>
            </a:r>
            <a:endParaRPr lang="en-GB" sz="1600" i="1" dirty="0">
              <a:effectLst/>
              <a:highlight>
                <a:srgbClr val="FFFFFF"/>
              </a:highlight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149E86-4EA0-8C8F-ADA7-916467E0A341}"/>
              </a:ext>
            </a:extLst>
          </p:cNvPr>
          <p:cNvGrpSpPr/>
          <p:nvPr/>
        </p:nvGrpSpPr>
        <p:grpSpPr>
          <a:xfrm>
            <a:off x="2686496" y="0"/>
            <a:ext cx="3125837" cy="804028"/>
            <a:chOff x="9007882" y="1405748"/>
            <a:chExt cx="3125837" cy="804028"/>
          </a:xfrm>
        </p:grpSpPr>
        <p:pic>
          <p:nvPicPr>
            <p:cNvPr id="3" name="Picture 2" descr="A close-up of a logo&#10;&#10;AI-generated content may be incorrect.">
              <a:extLst>
                <a:ext uri="{FF2B5EF4-FFF2-40B4-BE49-F238E27FC236}">
                  <a16:creationId xmlns:a16="http://schemas.microsoft.com/office/drawing/2014/main" id="{87330116-9010-7D0B-C7DB-B10983BEA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/>
            <a:stretch/>
          </p:blipFill>
          <p:spPr>
            <a:xfrm>
              <a:off x="10332681" y="1575334"/>
              <a:ext cx="1801038" cy="634442"/>
            </a:xfrm>
            <a:prstGeom prst="rect">
              <a:avLst/>
            </a:prstGeom>
          </p:spPr>
        </p:pic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5D9979D0-1B38-2803-FC59-F0FCA3815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66711" r="5866" b="41991"/>
            <a:stretch/>
          </p:blipFill>
          <p:spPr>
            <a:xfrm>
              <a:off x="9030225" y="1405748"/>
              <a:ext cx="1281515" cy="691003"/>
            </a:xfrm>
            <a:prstGeom prst="rect">
              <a:avLst/>
            </a:prstGeom>
          </p:spPr>
        </p:pic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EE14ED40-0021-5CEE-6502-D5583958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 r="48286"/>
            <a:stretch/>
          </p:blipFill>
          <p:spPr>
            <a:xfrm>
              <a:off x="9007882" y="1565175"/>
              <a:ext cx="104848" cy="634442"/>
            </a:xfrm>
            <a:prstGeom prst="rect">
              <a:avLst/>
            </a:prstGeom>
          </p:spPr>
        </p:pic>
      </p:grp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194DDED2-35BE-8DC9-D3D5-563D3AC1C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2294" y="-573677"/>
            <a:ext cx="2097183" cy="2097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E5D79D9C-3261-B46F-55E5-33E17956EC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753" y="1096371"/>
                <a:ext cx="7442942" cy="9999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b="1" kern="1200" baseline="0">
                    <a:solidFill>
                      <a:srgbClr val="D6000D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3200" dirty="0">
                    <a:solidFill>
                      <a:schemeClr val="tx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Cell Response to </a:t>
                </a:r>
                <a:r>
                  <a:rPr lang="en-GB" sz="3200" i="1" dirty="0" err="1">
                    <a:solidFill>
                      <a:schemeClr val="tx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ps</a:t>
                </a:r>
                <a:r>
                  <a:rPr lang="en-GB" sz="3200" i="1" dirty="0">
                    <a:solidFill>
                      <a:schemeClr val="tx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3200" i="1" dirty="0">
                    <a:solidFill>
                      <a:schemeClr val="tx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Irradiation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E5D79D9C-3261-B46F-55E5-33E17956E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53" y="1096371"/>
                <a:ext cx="7442942" cy="999934"/>
              </a:xfrm>
              <a:prstGeom prst="rect">
                <a:avLst/>
              </a:prstGeom>
              <a:blipFill>
                <a:blip r:embed="rId8"/>
                <a:stretch>
                  <a:fillRect l="-2044" t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of a line&#10;&#10;AI-generated content may be incorrect.">
            <a:extLst>
              <a:ext uri="{FF2B5EF4-FFF2-40B4-BE49-F238E27FC236}">
                <a16:creationId xmlns:a16="http://schemas.microsoft.com/office/drawing/2014/main" id="{939893E1-9133-93BB-6AE3-78B7FF31A2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20" y="1596338"/>
            <a:ext cx="3058639" cy="2403217"/>
          </a:xfrm>
          <a:prstGeom prst="rect">
            <a:avLst/>
          </a:prstGeom>
        </p:spPr>
      </p:pic>
      <p:pic>
        <p:nvPicPr>
          <p:cNvPr id="10" name="Picture 9" descr="A graph of a function&#10;&#10;AI-generated content may be incorrect.">
            <a:extLst>
              <a:ext uri="{FF2B5EF4-FFF2-40B4-BE49-F238E27FC236}">
                <a16:creationId xmlns:a16="http://schemas.microsoft.com/office/drawing/2014/main" id="{E9C5044D-B9A8-DF61-1547-1AAD455115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71" y="4017729"/>
            <a:ext cx="2971844" cy="2335020"/>
          </a:xfrm>
          <a:prstGeom prst="rect">
            <a:avLst/>
          </a:prstGeom>
        </p:spPr>
      </p:pic>
      <p:pic>
        <p:nvPicPr>
          <p:cNvPr id="12" name="Picture 11" descr="A graph of a line&#10;&#10;AI-generated content may be incorrect.">
            <a:extLst>
              <a:ext uri="{FF2B5EF4-FFF2-40B4-BE49-F238E27FC236}">
                <a16:creationId xmlns:a16="http://schemas.microsoft.com/office/drawing/2014/main" id="{4F236FF7-602F-D57D-6AB6-73353487FA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0113" y="4010313"/>
            <a:ext cx="3061927" cy="2405799"/>
          </a:xfrm>
          <a:prstGeom prst="rect">
            <a:avLst/>
          </a:prstGeom>
        </p:spPr>
      </p:pic>
      <p:pic>
        <p:nvPicPr>
          <p:cNvPr id="13" name="Picture 12" descr="A graph of a function&#10;&#10;AI-generated content may be incorrect.">
            <a:extLst>
              <a:ext uri="{FF2B5EF4-FFF2-40B4-BE49-F238E27FC236}">
                <a16:creationId xmlns:a16="http://schemas.microsoft.com/office/drawing/2014/main" id="{58CE2A34-4C0A-DE6D-BC60-4AB6DC49B6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4516" y="3989089"/>
            <a:ext cx="3082196" cy="2421725"/>
          </a:xfrm>
          <a:prstGeom prst="rect">
            <a:avLst/>
          </a:prstGeom>
        </p:spPr>
      </p:pic>
      <p:pic>
        <p:nvPicPr>
          <p:cNvPr id="17" name="Picture 16" descr="A graph of a curve&#10;&#10;AI-generated content may be incorrect.">
            <a:extLst>
              <a:ext uri="{FF2B5EF4-FFF2-40B4-BE49-F238E27FC236}">
                <a16:creationId xmlns:a16="http://schemas.microsoft.com/office/drawing/2014/main" id="{D5B2861E-48CE-7D87-C9E7-9A8DB8D140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2692" y="1623020"/>
            <a:ext cx="2971844" cy="2335020"/>
          </a:xfrm>
          <a:prstGeom prst="rect">
            <a:avLst/>
          </a:prstGeom>
        </p:spPr>
      </p:pic>
      <p:pic>
        <p:nvPicPr>
          <p:cNvPr id="22" name="Picture 21" descr="A graph of a function&#10;&#10;AI-generated content may be incorrect.">
            <a:extLst>
              <a:ext uri="{FF2B5EF4-FFF2-40B4-BE49-F238E27FC236}">
                <a16:creationId xmlns:a16="http://schemas.microsoft.com/office/drawing/2014/main" id="{12347A07-FE5A-F4E3-7FBF-04B5B90F6F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9399" y="1623020"/>
            <a:ext cx="2971844" cy="23385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80AA5F-60D2-3112-52AC-7A35E326A9F4}"/>
              </a:ext>
            </a:extLst>
          </p:cNvPr>
          <p:cNvCxnSpPr>
            <a:cxnSpLocks/>
          </p:cNvCxnSpPr>
          <p:nvPr/>
        </p:nvCxnSpPr>
        <p:spPr>
          <a:xfrm rot="5400000">
            <a:off x="6094536" y="602114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20E2C4-7ABA-E0CA-DED4-D23CBAB6E951}"/>
              </a:ext>
            </a:extLst>
          </p:cNvPr>
          <p:cNvSpPr txBox="1">
            <a:spLocks/>
          </p:cNvSpPr>
          <p:nvPr/>
        </p:nvSpPr>
        <p:spPr>
          <a:xfrm>
            <a:off x="9381799" y="2096305"/>
            <a:ext cx="2690183" cy="2008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ct val="70000"/>
              <a:buNone/>
            </a:pPr>
            <a:endParaRPr lang="en-GB" sz="1050" dirty="0">
              <a:latin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sz="1800" b="1" dirty="0"/>
              <a:t>No significant differences in RBE </a:t>
            </a:r>
            <a:r>
              <a:rPr lang="en-GB" sz="1800" dirty="0"/>
              <a:t>at low doses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sz="1800" b="1" dirty="0"/>
              <a:t>FLASH-like sparing effect </a:t>
            </a:r>
            <a:r>
              <a:rPr lang="en-GB" sz="1800" dirty="0"/>
              <a:t>observed at higher doses- first demonstration at dose-rates &gt;10</a:t>
            </a:r>
            <a:r>
              <a:rPr lang="en-GB" sz="1800" baseline="30000" dirty="0"/>
              <a:t>10</a:t>
            </a:r>
            <a:r>
              <a:rPr lang="en-GB" sz="1800" dirty="0"/>
              <a:t> Gy/s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Segoe UI" panose="020B0502040204020203" pitchFamily="34" charset="0"/>
              </a:rPr>
              <a:t>Consistent with results obtained in McAnespie et al. (2024).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endParaRPr lang="en-GB" sz="1800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1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D5C50-E1A8-CEDD-D6F3-CD745DB75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sign with text&#10;&#10;AI-generated content may be incorrect.">
            <a:extLst>
              <a:ext uri="{FF2B5EF4-FFF2-40B4-BE49-F238E27FC236}">
                <a16:creationId xmlns:a16="http://schemas.microsoft.com/office/drawing/2014/main" id="{9D95261B-DEF8-2B6D-A012-BDB38F5DA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" y="47128"/>
            <a:ext cx="2249424" cy="8074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896FA2-15DA-E03A-1773-474394703A6D}"/>
              </a:ext>
            </a:extLst>
          </p:cNvPr>
          <p:cNvCxnSpPr>
            <a:cxnSpLocks/>
          </p:cNvCxnSpPr>
          <p:nvPr/>
        </p:nvCxnSpPr>
        <p:spPr>
          <a:xfrm rot="5400000">
            <a:off x="6094536" y="-4881239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1FE2C4-B2A4-89A9-45E9-ECF0DD825106}"/>
              </a:ext>
            </a:extLst>
          </p:cNvPr>
          <p:cNvCxnSpPr>
            <a:cxnSpLocks/>
          </p:cNvCxnSpPr>
          <p:nvPr/>
        </p:nvCxnSpPr>
        <p:spPr>
          <a:xfrm rot="5400000">
            <a:off x="6094536" y="602114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D07450-5447-FCB5-0C5D-8CBCC4EFC63C}"/>
              </a:ext>
            </a:extLst>
          </p:cNvPr>
          <p:cNvSpPr txBox="1"/>
          <p:nvPr/>
        </p:nvSpPr>
        <p:spPr>
          <a:xfrm>
            <a:off x="2112324" y="6416113"/>
            <a:ext cx="796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EAAC 2025</a:t>
            </a:r>
            <a:endParaRPr lang="en-GB" sz="1600" i="1" dirty="0">
              <a:effectLst/>
              <a:highlight>
                <a:srgbClr val="FFFFFF"/>
              </a:highlight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AEA521-99AE-BE10-7F29-05F4C6B544EE}"/>
              </a:ext>
            </a:extLst>
          </p:cNvPr>
          <p:cNvGrpSpPr/>
          <p:nvPr/>
        </p:nvGrpSpPr>
        <p:grpSpPr>
          <a:xfrm>
            <a:off x="2686496" y="0"/>
            <a:ext cx="3125837" cy="804028"/>
            <a:chOff x="9007882" y="1405748"/>
            <a:chExt cx="3125837" cy="804028"/>
          </a:xfrm>
        </p:grpSpPr>
        <p:pic>
          <p:nvPicPr>
            <p:cNvPr id="3" name="Picture 2" descr="A close-up of a logo&#10;&#10;AI-generated content may be incorrect.">
              <a:extLst>
                <a:ext uri="{FF2B5EF4-FFF2-40B4-BE49-F238E27FC236}">
                  <a16:creationId xmlns:a16="http://schemas.microsoft.com/office/drawing/2014/main" id="{4E427A31-5388-8FBF-C49B-1CA98F641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/>
            <a:stretch/>
          </p:blipFill>
          <p:spPr>
            <a:xfrm>
              <a:off x="10332681" y="1575334"/>
              <a:ext cx="1801038" cy="634442"/>
            </a:xfrm>
            <a:prstGeom prst="rect">
              <a:avLst/>
            </a:prstGeom>
          </p:spPr>
        </p:pic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85497E9F-2C28-A02E-BBC3-616273B82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66711" r="5866" b="41991"/>
            <a:stretch/>
          </p:blipFill>
          <p:spPr>
            <a:xfrm>
              <a:off x="9030225" y="1405748"/>
              <a:ext cx="1281515" cy="691003"/>
            </a:xfrm>
            <a:prstGeom prst="rect">
              <a:avLst/>
            </a:prstGeom>
          </p:spPr>
        </p:pic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BB21113A-3963-2FD5-3320-D531E890D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 r="48286"/>
            <a:stretch/>
          </p:blipFill>
          <p:spPr>
            <a:xfrm>
              <a:off x="9007882" y="1565175"/>
              <a:ext cx="104848" cy="634442"/>
            </a:xfrm>
            <a:prstGeom prst="rect">
              <a:avLst/>
            </a:prstGeom>
          </p:spPr>
        </p:pic>
      </p:grp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5434ABAE-AF7B-46BD-F6CF-2F18AC212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2294" y="-573677"/>
            <a:ext cx="2097183" cy="209718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C5FA22-03AA-6015-F80E-64145832B879}"/>
              </a:ext>
            </a:extLst>
          </p:cNvPr>
          <p:cNvSpPr txBox="1">
            <a:spLocks/>
          </p:cNvSpPr>
          <p:nvPr/>
        </p:nvSpPr>
        <p:spPr>
          <a:xfrm>
            <a:off x="230753" y="1096371"/>
            <a:ext cx="6299139" cy="99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Conclusions and Next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68119-1AD0-6BCD-E2CD-5A9F45D5C9A4}"/>
              </a:ext>
            </a:extLst>
          </p:cNvPr>
          <p:cNvSpPr txBox="1"/>
          <p:nvPr/>
        </p:nvSpPr>
        <p:spPr>
          <a:xfrm>
            <a:off x="230753" y="1763989"/>
            <a:ext cx="11628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b="1" dirty="0"/>
              <a:t>Significant increase in RBE </a:t>
            </a:r>
            <a:r>
              <a:rPr lang="en-GB" sz="2000" dirty="0"/>
              <a:t>was observed for all cell lines following irradiation with fs VHEE beams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b="1" dirty="0"/>
              <a:t>No difference</a:t>
            </a:r>
            <a:r>
              <a:rPr lang="en-GB" sz="2000" dirty="0"/>
              <a:t> in RBE was observed following irradiation with </a:t>
            </a:r>
            <a:r>
              <a:rPr lang="en-GB" sz="2000" dirty="0" err="1"/>
              <a:t>ps</a:t>
            </a:r>
            <a:r>
              <a:rPr lang="en-GB" sz="2000" dirty="0"/>
              <a:t> electron beams at low dose</a:t>
            </a:r>
          </a:p>
          <a:p>
            <a:pPr lvl="1"/>
            <a:r>
              <a:rPr lang="en-GB" sz="2000" dirty="0"/>
              <a:t>- At higher doses, a </a:t>
            </a:r>
            <a:r>
              <a:rPr lang="en-GB" sz="2000" b="1" dirty="0"/>
              <a:t>FLASH-like sparing effect</a:t>
            </a:r>
            <a:r>
              <a:rPr lang="en-GB" sz="2000" dirty="0"/>
              <a:t> was shown for 4/6 cell lines, indicated as significant increases in SF</a:t>
            </a:r>
          </a:p>
          <a:p>
            <a:pPr marL="800100" lvl="1" indent="-342900">
              <a:buFontTx/>
              <a:buChar char="-"/>
            </a:pPr>
            <a:r>
              <a:rPr lang="en-GB" sz="2000" dirty="0"/>
              <a:t>First demonstration of FLASH-like effects at dose-rates &gt;10</a:t>
            </a:r>
            <a:r>
              <a:rPr lang="en-GB" sz="2000" baseline="30000" dirty="0"/>
              <a:t>10</a:t>
            </a:r>
            <a:r>
              <a:rPr lang="en-GB" sz="2000" dirty="0"/>
              <a:t> Gy/s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b="1" dirty="0"/>
              <a:t>53BP1 Immunofluorescent Assays- </a:t>
            </a:r>
            <a:r>
              <a:rPr lang="en-GB" sz="2000" dirty="0"/>
              <a:t>analysis ongoing</a:t>
            </a:r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b="1" dirty="0"/>
              <a:t>3D Spheroid Models </a:t>
            </a:r>
            <a:r>
              <a:rPr lang="en-GB" sz="2000" b="1" dirty="0">
                <a:solidFill>
                  <a:srgbClr val="C00000"/>
                </a:solidFill>
              </a:rPr>
              <a:t>(CLF, Jan 2026)</a:t>
            </a:r>
            <a:endParaRPr lang="en-GB" sz="2000" dirty="0">
              <a:solidFill>
                <a:srgbClr val="C0000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/>
              <a:t>Spheroids mimic the 3D structure and cellular environment of </a:t>
            </a:r>
            <a:r>
              <a:rPr lang="en-GB" sz="2000" dirty="0" err="1"/>
              <a:t>tumors</a:t>
            </a:r>
            <a:r>
              <a:rPr lang="en-GB" sz="2000" dirty="0"/>
              <a:t> advancing towards future in vivo applications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b="1" dirty="0"/>
              <a:t>Dosimetry </a:t>
            </a:r>
            <a:r>
              <a:rPr lang="en-GB" sz="2000" dirty="0"/>
              <a:t>of ultra-short electron beams is not trivial: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/>
              <a:t>Plane-parallel ionisation chambers experience charge collection inefficiency at high dose-rates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/>
              <a:t>RCFs are suitable for high dose-rate VHEE dosimetry but fail to provide dose measurements in real-time </a:t>
            </a:r>
          </a:p>
        </p:txBody>
      </p:sp>
    </p:spTree>
    <p:extLst>
      <p:ext uri="{BB962C8B-B14F-4D97-AF65-F5344CB8AC3E}">
        <p14:creationId xmlns:p14="http://schemas.microsoft.com/office/powerpoint/2010/main" val="36140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14F31-D69E-DEA9-92B7-C15C4A74F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sign with text&#10;&#10;AI-generated content may be incorrect.">
            <a:extLst>
              <a:ext uri="{FF2B5EF4-FFF2-40B4-BE49-F238E27FC236}">
                <a16:creationId xmlns:a16="http://schemas.microsoft.com/office/drawing/2014/main" id="{26EAA776-AC6F-2586-222A-6A032A711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" y="47128"/>
            <a:ext cx="2249424" cy="8074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C65A16-0536-7A2B-1995-557D10EAFA3B}"/>
              </a:ext>
            </a:extLst>
          </p:cNvPr>
          <p:cNvCxnSpPr>
            <a:cxnSpLocks/>
          </p:cNvCxnSpPr>
          <p:nvPr/>
        </p:nvCxnSpPr>
        <p:spPr>
          <a:xfrm rot="5400000">
            <a:off x="6094536" y="-4881239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3DA353-9F3A-50B2-DE1F-C4A0E60CC378}"/>
              </a:ext>
            </a:extLst>
          </p:cNvPr>
          <p:cNvCxnSpPr>
            <a:cxnSpLocks/>
          </p:cNvCxnSpPr>
          <p:nvPr/>
        </p:nvCxnSpPr>
        <p:spPr>
          <a:xfrm rot="5400000">
            <a:off x="6094536" y="602114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472BB5-D49C-C392-E30F-82E8E1DE4BB9}"/>
              </a:ext>
            </a:extLst>
          </p:cNvPr>
          <p:cNvSpPr txBox="1"/>
          <p:nvPr/>
        </p:nvSpPr>
        <p:spPr>
          <a:xfrm>
            <a:off x="2112324" y="6427688"/>
            <a:ext cx="796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EAAC 2025</a:t>
            </a:r>
            <a:endParaRPr lang="en-GB" sz="1600" i="1" dirty="0">
              <a:effectLst/>
              <a:highlight>
                <a:srgbClr val="FFFFFF"/>
              </a:highlight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6E7DF0-2E13-AEA2-9CC4-EE035DF840DA}"/>
              </a:ext>
            </a:extLst>
          </p:cNvPr>
          <p:cNvGrpSpPr/>
          <p:nvPr/>
        </p:nvGrpSpPr>
        <p:grpSpPr>
          <a:xfrm>
            <a:off x="2686496" y="0"/>
            <a:ext cx="3125837" cy="804028"/>
            <a:chOff x="9007882" y="1405748"/>
            <a:chExt cx="3125837" cy="804028"/>
          </a:xfrm>
        </p:grpSpPr>
        <p:pic>
          <p:nvPicPr>
            <p:cNvPr id="3" name="Picture 2" descr="A close-up of a logo&#10;&#10;AI-generated content may be incorrect.">
              <a:extLst>
                <a:ext uri="{FF2B5EF4-FFF2-40B4-BE49-F238E27FC236}">
                  <a16:creationId xmlns:a16="http://schemas.microsoft.com/office/drawing/2014/main" id="{0D0B6D68-ABCB-BDE3-E9A5-36C51516D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/>
            <a:stretch/>
          </p:blipFill>
          <p:spPr>
            <a:xfrm>
              <a:off x="10332681" y="1575334"/>
              <a:ext cx="1801038" cy="634442"/>
            </a:xfrm>
            <a:prstGeom prst="rect">
              <a:avLst/>
            </a:prstGeom>
          </p:spPr>
        </p:pic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36E21399-C199-2396-3697-82940F0A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66711" r="5866" b="41991"/>
            <a:stretch/>
          </p:blipFill>
          <p:spPr>
            <a:xfrm>
              <a:off x="9030225" y="1405748"/>
              <a:ext cx="1281515" cy="691003"/>
            </a:xfrm>
            <a:prstGeom prst="rect">
              <a:avLst/>
            </a:prstGeom>
          </p:spPr>
        </p:pic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22714A4A-6D91-2CDB-FCBB-14FA9D242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 r="48286"/>
            <a:stretch/>
          </p:blipFill>
          <p:spPr>
            <a:xfrm>
              <a:off x="9007882" y="1565175"/>
              <a:ext cx="104848" cy="634442"/>
            </a:xfrm>
            <a:prstGeom prst="rect">
              <a:avLst/>
            </a:prstGeom>
          </p:spPr>
        </p:pic>
      </p:grp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2C291EF7-250A-5BD5-4746-39BA60FA9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2294" y="-573677"/>
            <a:ext cx="2097183" cy="20971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64E1E-7BB7-90E7-D597-4BAF9A0E7FB1}"/>
              </a:ext>
            </a:extLst>
          </p:cNvPr>
          <p:cNvSpPr txBox="1">
            <a:spLocks/>
          </p:cNvSpPr>
          <p:nvPr/>
        </p:nvSpPr>
        <p:spPr>
          <a:xfrm>
            <a:off x="546128" y="1910576"/>
            <a:ext cx="5026661" cy="4168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latin typeface="Segoe UI" panose="020B0502040204020203" pitchFamily="34" charset="0"/>
                <a:cs typeface="Segoe UI" panose="020B0502040204020203" pitchFamily="34" charset="0"/>
              </a:rPr>
              <a:t>QUB Mathematics and Physics</a:t>
            </a:r>
          </a:p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Conor McAnespie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Elias </a:t>
            </a:r>
            <a:r>
              <a:rPr lang="en-GB" dirty="0" err="1">
                <a:latin typeface="Segoe UI" panose="020B0502040204020203" pitchFamily="34" charset="0"/>
                <a:cs typeface="Segoe UI" panose="020B0502040204020203" pitchFamily="34" charset="0"/>
              </a:rPr>
              <a:t>Gerstmayr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Luke Calvin</a:t>
            </a:r>
          </a:p>
          <a:p>
            <a:r>
              <a:rPr lang="en-GB" dirty="0" err="1">
                <a:latin typeface="Segoe UI" panose="020B0502040204020203" pitchFamily="34" charset="0"/>
                <a:cs typeface="Segoe UI" panose="020B0502040204020203" pitchFamily="34" charset="0"/>
              </a:rPr>
              <a:t>Temour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Foster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Daniel Molloy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Gagik Nersisyan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Matt Streeter</a:t>
            </a:r>
          </a:p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Gianluca Sarri</a:t>
            </a:r>
          </a:p>
          <a:p>
            <a:endParaRPr lang="en-GB" sz="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3D8F5D-86B2-92B4-7C40-9D14EB14C6DD}"/>
              </a:ext>
            </a:extLst>
          </p:cNvPr>
          <p:cNvSpPr txBox="1">
            <a:spLocks/>
          </p:cNvSpPr>
          <p:nvPr/>
        </p:nvSpPr>
        <p:spPr>
          <a:xfrm>
            <a:off x="262523" y="1112715"/>
            <a:ext cx="4047744" cy="99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Acknowledgements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DA4A027-29ED-4BC1-8EE6-73768B35AD3C}"/>
              </a:ext>
            </a:extLst>
          </p:cNvPr>
          <p:cNvSpPr txBox="1">
            <a:spLocks/>
          </p:cNvSpPr>
          <p:nvPr/>
        </p:nvSpPr>
        <p:spPr>
          <a:xfrm>
            <a:off x="6494448" y="1112715"/>
            <a:ext cx="5414088" cy="3206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latin typeface="Segoe UI" panose="020B0502040204020203" pitchFamily="34" charset="0"/>
                <a:cs typeface="Segoe UI" panose="020B0502040204020203" pitchFamily="34" charset="0"/>
              </a:rPr>
              <a:t>QUB PGJCCR</a:t>
            </a:r>
          </a:p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Carla McDonnell</a:t>
            </a:r>
          </a:p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Stephen McMahon</a:t>
            </a:r>
          </a:p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Kevin Prise</a:t>
            </a:r>
          </a:p>
          <a:p>
            <a:pPr fontAlgn="auto">
              <a:spcAft>
                <a:spcPts val="0"/>
              </a:spcAft>
            </a:pPr>
            <a:endParaRPr lang="en-GB" sz="6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u="sng" dirty="0">
                <a:latin typeface="Segoe UI" panose="020B0502040204020203" pitchFamily="34" charset="0"/>
                <a:cs typeface="Segoe UI" panose="020B0502040204020203" pitchFamily="34" charset="0"/>
              </a:rPr>
              <a:t>National Physical Laboratory, UK</a:t>
            </a:r>
          </a:p>
          <a:p>
            <a:pPr fontAlgn="auto">
              <a:spcAft>
                <a:spcPts val="0"/>
              </a:spcAft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Pankaj Chaudhary</a:t>
            </a:r>
          </a:p>
          <a:p>
            <a:pPr fontAlgn="auto">
              <a:spcAft>
                <a:spcPts val="0"/>
              </a:spcAft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Giuseppe Schettino</a:t>
            </a:r>
          </a:p>
          <a:p>
            <a:pPr fontAlgn="auto">
              <a:spcAft>
                <a:spcPts val="0"/>
              </a:spcAft>
            </a:pPr>
            <a:endParaRPr lang="en-GB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u="sng" dirty="0">
                <a:latin typeface="Segoe UI" panose="020B0502040204020203" pitchFamily="34" charset="0"/>
                <a:cs typeface="Segoe UI" panose="020B0502040204020203" pitchFamily="34" charset="0"/>
              </a:rPr>
              <a:t>Central Laser Facility, Harwell Campus, UK</a:t>
            </a:r>
          </a:p>
          <a:p>
            <a:pPr fontAlgn="auto">
              <a:spcAft>
                <a:spcPts val="0"/>
              </a:spcAft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Stan </a:t>
            </a:r>
            <a:r>
              <a:rPr lang="en-GB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Botchway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Sarah Needham</a:t>
            </a:r>
          </a:p>
          <a:p>
            <a:pPr fontAlgn="auto">
              <a:spcAft>
                <a:spcPts val="0"/>
              </a:spcAft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Oliver Finlay</a:t>
            </a:r>
          </a:p>
        </p:txBody>
      </p:sp>
    </p:spTree>
    <p:extLst>
      <p:ext uri="{BB962C8B-B14F-4D97-AF65-F5344CB8AC3E}">
        <p14:creationId xmlns:p14="http://schemas.microsoft.com/office/powerpoint/2010/main" val="295120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91F5D-2884-32F3-8775-9C2C7B680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sign with text&#10;&#10;AI-generated content may be incorrect.">
            <a:extLst>
              <a:ext uri="{FF2B5EF4-FFF2-40B4-BE49-F238E27FC236}">
                <a16:creationId xmlns:a16="http://schemas.microsoft.com/office/drawing/2014/main" id="{E772B6FC-0640-25BE-D072-8CF07289D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" y="47128"/>
            <a:ext cx="2249424" cy="8074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00FC6-539A-40B2-C8BC-81C103022743}"/>
              </a:ext>
            </a:extLst>
          </p:cNvPr>
          <p:cNvCxnSpPr>
            <a:cxnSpLocks/>
          </p:cNvCxnSpPr>
          <p:nvPr/>
        </p:nvCxnSpPr>
        <p:spPr>
          <a:xfrm rot="5400000">
            <a:off x="6094536" y="-4881239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D89802-ABF5-D9A3-1AA7-F3D8FD742E4B}"/>
              </a:ext>
            </a:extLst>
          </p:cNvPr>
          <p:cNvCxnSpPr>
            <a:cxnSpLocks/>
          </p:cNvCxnSpPr>
          <p:nvPr/>
        </p:nvCxnSpPr>
        <p:spPr>
          <a:xfrm rot="5400000">
            <a:off x="6094536" y="602114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5BD1290-B2A7-B951-10E2-614879D10036}"/>
              </a:ext>
            </a:extLst>
          </p:cNvPr>
          <p:cNvSpPr txBox="1"/>
          <p:nvPr/>
        </p:nvSpPr>
        <p:spPr>
          <a:xfrm>
            <a:off x="2112324" y="6416113"/>
            <a:ext cx="796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EAAC 2025</a:t>
            </a:r>
            <a:endParaRPr lang="en-GB" sz="1600" i="1" dirty="0">
              <a:effectLst/>
              <a:highlight>
                <a:srgbClr val="FFFFFF"/>
              </a:highlight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39D9F4-80AC-FD5C-54D5-79530485290F}"/>
              </a:ext>
            </a:extLst>
          </p:cNvPr>
          <p:cNvGrpSpPr/>
          <p:nvPr/>
        </p:nvGrpSpPr>
        <p:grpSpPr>
          <a:xfrm>
            <a:off x="2686496" y="0"/>
            <a:ext cx="3125837" cy="804028"/>
            <a:chOff x="9007882" y="1405748"/>
            <a:chExt cx="3125837" cy="804028"/>
          </a:xfrm>
        </p:grpSpPr>
        <p:pic>
          <p:nvPicPr>
            <p:cNvPr id="3" name="Picture 2" descr="A close-up of a logo&#10;&#10;AI-generated content may be incorrect.">
              <a:extLst>
                <a:ext uri="{FF2B5EF4-FFF2-40B4-BE49-F238E27FC236}">
                  <a16:creationId xmlns:a16="http://schemas.microsoft.com/office/drawing/2014/main" id="{ACEBC137-4683-2F60-B963-091EF644F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/>
            <a:stretch/>
          </p:blipFill>
          <p:spPr>
            <a:xfrm>
              <a:off x="10332681" y="1575334"/>
              <a:ext cx="1801038" cy="634442"/>
            </a:xfrm>
            <a:prstGeom prst="rect">
              <a:avLst/>
            </a:prstGeom>
          </p:spPr>
        </p:pic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03F6E1D0-FD87-2513-BD6F-E6E3A81D8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66711" r="5866" b="41991"/>
            <a:stretch/>
          </p:blipFill>
          <p:spPr>
            <a:xfrm>
              <a:off x="9030225" y="1405748"/>
              <a:ext cx="1281515" cy="691003"/>
            </a:xfrm>
            <a:prstGeom prst="rect">
              <a:avLst/>
            </a:prstGeom>
          </p:spPr>
        </p:pic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B8F0C679-B941-5AD4-7A1B-0DCB3D820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 r="48286"/>
            <a:stretch/>
          </p:blipFill>
          <p:spPr>
            <a:xfrm>
              <a:off x="9007882" y="1565175"/>
              <a:ext cx="104848" cy="634442"/>
            </a:xfrm>
            <a:prstGeom prst="rect">
              <a:avLst/>
            </a:prstGeom>
          </p:spPr>
        </p:pic>
      </p:grp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A072D24E-268C-7066-31FE-A775A2144D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2294" y="-573677"/>
            <a:ext cx="2097183" cy="209718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FB965E-A8C2-A07F-BFFA-A5D55C797DDC}"/>
              </a:ext>
            </a:extLst>
          </p:cNvPr>
          <p:cNvSpPr txBox="1">
            <a:spLocks/>
          </p:cNvSpPr>
          <p:nvPr/>
        </p:nvSpPr>
        <p:spPr>
          <a:xfrm>
            <a:off x="230753" y="1096371"/>
            <a:ext cx="4911485" cy="99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Motivation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687914-CFCB-511F-B934-EF21424F6E84}"/>
              </a:ext>
            </a:extLst>
          </p:cNvPr>
          <p:cNvSpPr txBox="1"/>
          <p:nvPr/>
        </p:nvSpPr>
        <p:spPr>
          <a:xfrm>
            <a:off x="280535" y="1935499"/>
            <a:ext cx="11628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Very high energy electrons (VHEEs, &gt;50MeV) can: </a:t>
            </a:r>
          </a:p>
          <a:p>
            <a:endParaRPr lang="en-GB" sz="2200" dirty="0"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achieve excellent dose conformity and </a:t>
            </a:r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deep penetration depths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enhance the sparing of critical structures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 while providing similar/superior target coverage than photons</a:t>
            </a:r>
          </a:p>
          <a:p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show </a:t>
            </a:r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reduced susceptibility to tissue inhomogeneities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GB" sz="2200" b="1" dirty="0"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laser systems achieve </a:t>
            </a:r>
            <a:r>
              <a:rPr lang="en-GB" sz="2200" b="1" dirty="0"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accelerating gradients &gt;10s GV/m</a:t>
            </a:r>
            <a:endParaRPr lang="en-GB" sz="2200" b="1" dirty="0"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0A1B3-75D2-78C2-A100-8B534848B3F4}"/>
              </a:ext>
            </a:extLst>
          </p:cNvPr>
          <p:cNvSpPr txBox="1"/>
          <p:nvPr/>
        </p:nvSpPr>
        <p:spPr>
          <a:xfrm>
            <a:off x="280535" y="5884743"/>
            <a:ext cx="60979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en-GB" sz="1000" b="0" i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1] A</a:t>
            </a: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Hart et al. (2024). </a:t>
            </a: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doi:</a:t>
            </a: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10.1109/JSEN.2024.3353190</a:t>
            </a:r>
            <a:endParaRPr lang="en-GB" sz="10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None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[2] B. Palma et al. (2015). </a:t>
            </a:r>
            <a:r>
              <a:rPr lang="en-GB" sz="1000" b="0" i="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doi</a:t>
            </a: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10.1118/1.4925419</a:t>
            </a:r>
            <a:endParaRPr lang="en-GB" sz="10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None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[3] K. </a:t>
            </a:r>
            <a:r>
              <a:rPr lang="en-GB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Kokurewicz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 et al. (2021). </a:t>
            </a:r>
            <a:r>
              <a:rPr lang="en-GB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doi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: 10.1038/s42005-021-00536-0</a:t>
            </a:r>
            <a:endParaRPr lang="en-GB" sz="10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8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107B1-7C35-D8F2-08B1-1F1D0284D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sign with text&#10;&#10;AI-generated content may be incorrect.">
            <a:extLst>
              <a:ext uri="{FF2B5EF4-FFF2-40B4-BE49-F238E27FC236}">
                <a16:creationId xmlns:a16="http://schemas.microsoft.com/office/drawing/2014/main" id="{F702A2E4-1024-C094-8BC6-33C9FDA08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" y="47128"/>
            <a:ext cx="2249424" cy="8074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7FEC6E-0998-AD40-1E43-CEBA1415ED5F}"/>
              </a:ext>
            </a:extLst>
          </p:cNvPr>
          <p:cNvCxnSpPr>
            <a:cxnSpLocks/>
          </p:cNvCxnSpPr>
          <p:nvPr/>
        </p:nvCxnSpPr>
        <p:spPr>
          <a:xfrm rot="5400000">
            <a:off x="6094536" y="-4881239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810816-C4D6-FC74-B621-3C12AB3CF305}"/>
              </a:ext>
            </a:extLst>
          </p:cNvPr>
          <p:cNvCxnSpPr>
            <a:cxnSpLocks/>
          </p:cNvCxnSpPr>
          <p:nvPr/>
        </p:nvCxnSpPr>
        <p:spPr>
          <a:xfrm rot="5400000">
            <a:off x="6094536" y="602114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18CC4D6-1A4D-83B4-3BAB-487DB71702DB}"/>
              </a:ext>
            </a:extLst>
          </p:cNvPr>
          <p:cNvSpPr txBox="1"/>
          <p:nvPr/>
        </p:nvSpPr>
        <p:spPr>
          <a:xfrm>
            <a:off x="2112324" y="6416113"/>
            <a:ext cx="796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EAAC 2025</a:t>
            </a:r>
            <a:endParaRPr lang="en-GB" sz="1600" i="1" dirty="0">
              <a:effectLst/>
              <a:highlight>
                <a:srgbClr val="FFFFFF"/>
              </a:highlight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8760BC-F78F-434F-9820-297E5DC4B882}"/>
              </a:ext>
            </a:extLst>
          </p:cNvPr>
          <p:cNvGrpSpPr/>
          <p:nvPr/>
        </p:nvGrpSpPr>
        <p:grpSpPr>
          <a:xfrm>
            <a:off x="2686496" y="0"/>
            <a:ext cx="3125837" cy="804028"/>
            <a:chOff x="9007882" y="1405748"/>
            <a:chExt cx="3125837" cy="804028"/>
          </a:xfrm>
        </p:grpSpPr>
        <p:pic>
          <p:nvPicPr>
            <p:cNvPr id="3" name="Picture 2" descr="A close-up of a logo&#10;&#10;AI-generated content may be incorrect.">
              <a:extLst>
                <a:ext uri="{FF2B5EF4-FFF2-40B4-BE49-F238E27FC236}">
                  <a16:creationId xmlns:a16="http://schemas.microsoft.com/office/drawing/2014/main" id="{8EEC16E2-5ACE-A10C-D661-C8EF4158D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/>
            <a:stretch/>
          </p:blipFill>
          <p:spPr>
            <a:xfrm>
              <a:off x="10332681" y="1575334"/>
              <a:ext cx="1801038" cy="634442"/>
            </a:xfrm>
            <a:prstGeom prst="rect">
              <a:avLst/>
            </a:prstGeom>
          </p:spPr>
        </p:pic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BBFA110D-7D11-D954-7DD4-86344DEF1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66711" r="5866" b="41991"/>
            <a:stretch/>
          </p:blipFill>
          <p:spPr>
            <a:xfrm>
              <a:off x="9030225" y="1405748"/>
              <a:ext cx="1281515" cy="691003"/>
            </a:xfrm>
            <a:prstGeom prst="rect">
              <a:avLst/>
            </a:prstGeom>
          </p:spPr>
        </p:pic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3AF26210-8763-7803-CCB6-FD4CA4E0B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 r="48286"/>
            <a:stretch/>
          </p:blipFill>
          <p:spPr>
            <a:xfrm>
              <a:off x="9007882" y="1565175"/>
              <a:ext cx="104848" cy="634442"/>
            </a:xfrm>
            <a:prstGeom prst="rect">
              <a:avLst/>
            </a:prstGeom>
          </p:spPr>
        </p:pic>
      </p:grp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B95B19CD-EB4F-1F38-8B32-34498FDEF8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2294" y="-573677"/>
            <a:ext cx="2097183" cy="209718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8D2941-397A-F8FB-EC68-862C8AA41292}"/>
              </a:ext>
            </a:extLst>
          </p:cNvPr>
          <p:cNvSpPr txBox="1">
            <a:spLocks/>
          </p:cNvSpPr>
          <p:nvPr/>
        </p:nvSpPr>
        <p:spPr>
          <a:xfrm>
            <a:off x="230753" y="1096371"/>
            <a:ext cx="6383803" cy="99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Proof of Principle Experiments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E226-58C8-E18A-207A-7500D175F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732" y="2413536"/>
            <a:ext cx="5181600" cy="2651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Single-shot, Gy-scale irradiation at dose rates </a:t>
            </a:r>
            <a:r>
              <a:rPr lang="en-GB" b="1" dirty="0"/>
              <a:t>&gt;10</a:t>
            </a:r>
            <a:r>
              <a:rPr lang="en-GB" b="1" baseline="30000" dirty="0"/>
              <a:t>13</a:t>
            </a:r>
            <a:r>
              <a:rPr lang="en-GB" b="1" dirty="0"/>
              <a:t> Gy/s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significant increases in RBE following femtosecond VHEE irradiation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383155-1251-B5C6-1C89-14BF40186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669" y="2420655"/>
            <a:ext cx="5181600" cy="2746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Single-shot, Gy-scale irradiation at dose rates </a:t>
            </a:r>
            <a:r>
              <a:rPr lang="en-GB" b="1" dirty="0"/>
              <a:t>&gt;10</a:t>
            </a:r>
            <a:r>
              <a:rPr lang="en-GB" b="1" baseline="30000" dirty="0"/>
              <a:t>10</a:t>
            </a:r>
            <a:r>
              <a:rPr lang="en-GB" b="1" dirty="0"/>
              <a:t> Gy/s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no significant differences in RBE following picosecond electron beam irradiation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E089AB-61BE-9180-C684-5E3B2EB98B09}"/>
              </a:ext>
            </a:extLst>
          </p:cNvPr>
          <p:cNvSpPr txBox="1"/>
          <p:nvPr/>
        </p:nvSpPr>
        <p:spPr>
          <a:xfrm>
            <a:off x="1749633" y="4763538"/>
            <a:ext cx="289757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/>
              <a:t>McAnespie et al. (2025)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C14630-178A-3752-2071-412FA1D5DFF6}"/>
              </a:ext>
            </a:extLst>
          </p:cNvPr>
          <p:cNvSpPr txBox="1"/>
          <p:nvPr/>
        </p:nvSpPr>
        <p:spPr>
          <a:xfrm>
            <a:off x="7381047" y="4763538"/>
            <a:ext cx="28975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/>
              <a:t>McAnespie et al. (2024)</a:t>
            </a:r>
          </a:p>
        </p:txBody>
      </p:sp>
    </p:spTree>
    <p:extLst>
      <p:ext uri="{BB962C8B-B14F-4D97-AF65-F5344CB8AC3E}">
        <p14:creationId xmlns:p14="http://schemas.microsoft.com/office/powerpoint/2010/main" val="361064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56870-6621-5C4C-C977-0A6560C5F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sign with text&#10;&#10;AI-generated content may be incorrect.">
            <a:extLst>
              <a:ext uri="{FF2B5EF4-FFF2-40B4-BE49-F238E27FC236}">
                <a16:creationId xmlns:a16="http://schemas.microsoft.com/office/drawing/2014/main" id="{FFF0D24F-856C-F5D1-A2A8-8A942A7B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" y="47128"/>
            <a:ext cx="2249424" cy="8074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151886-9D2E-9190-3EF2-FD8E7ADC8923}"/>
              </a:ext>
            </a:extLst>
          </p:cNvPr>
          <p:cNvCxnSpPr>
            <a:cxnSpLocks/>
          </p:cNvCxnSpPr>
          <p:nvPr/>
        </p:nvCxnSpPr>
        <p:spPr>
          <a:xfrm rot="5400000">
            <a:off x="6094536" y="-4881239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1B34FC-7733-5484-AEE8-63223FDA6C5B}"/>
              </a:ext>
            </a:extLst>
          </p:cNvPr>
          <p:cNvCxnSpPr>
            <a:cxnSpLocks/>
          </p:cNvCxnSpPr>
          <p:nvPr/>
        </p:nvCxnSpPr>
        <p:spPr>
          <a:xfrm rot="5400000">
            <a:off x="6094536" y="602114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CDA44C4-9367-706A-3CCF-7E7E191901B4}"/>
              </a:ext>
            </a:extLst>
          </p:cNvPr>
          <p:cNvSpPr txBox="1"/>
          <p:nvPr/>
        </p:nvSpPr>
        <p:spPr>
          <a:xfrm>
            <a:off x="2112324" y="6427543"/>
            <a:ext cx="796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EAAC 2025</a:t>
            </a:r>
            <a:endParaRPr lang="en-GB" sz="1600" i="1" dirty="0">
              <a:effectLst/>
              <a:highlight>
                <a:srgbClr val="FFFFFF"/>
              </a:highlight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804999-8206-F316-9646-17A7A89F3FF5}"/>
              </a:ext>
            </a:extLst>
          </p:cNvPr>
          <p:cNvGrpSpPr/>
          <p:nvPr/>
        </p:nvGrpSpPr>
        <p:grpSpPr>
          <a:xfrm>
            <a:off x="2686496" y="0"/>
            <a:ext cx="3125837" cy="804028"/>
            <a:chOff x="9007882" y="1405748"/>
            <a:chExt cx="3125837" cy="804028"/>
          </a:xfrm>
        </p:grpSpPr>
        <p:pic>
          <p:nvPicPr>
            <p:cNvPr id="3" name="Picture 2" descr="A close-up of a logo&#10;&#10;AI-generated content may be incorrect.">
              <a:extLst>
                <a:ext uri="{FF2B5EF4-FFF2-40B4-BE49-F238E27FC236}">
                  <a16:creationId xmlns:a16="http://schemas.microsoft.com/office/drawing/2014/main" id="{F020E076-444F-37C2-06DA-52716FBB7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/>
            <a:stretch/>
          </p:blipFill>
          <p:spPr>
            <a:xfrm>
              <a:off x="10332681" y="1575334"/>
              <a:ext cx="1801038" cy="634442"/>
            </a:xfrm>
            <a:prstGeom prst="rect">
              <a:avLst/>
            </a:prstGeom>
          </p:spPr>
        </p:pic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B48D227B-5A0E-2826-61F4-382C75AE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66711" r="5866" b="41991"/>
            <a:stretch/>
          </p:blipFill>
          <p:spPr>
            <a:xfrm>
              <a:off x="9030225" y="1405748"/>
              <a:ext cx="1281515" cy="691003"/>
            </a:xfrm>
            <a:prstGeom prst="rect">
              <a:avLst/>
            </a:prstGeom>
          </p:spPr>
        </p:pic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81B20B74-716C-5BEA-59A6-50D7B84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 r="48286"/>
            <a:stretch/>
          </p:blipFill>
          <p:spPr>
            <a:xfrm>
              <a:off x="9007882" y="1565175"/>
              <a:ext cx="104848" cy="634442"/>
            </a:xfrm>
            <a:prstGeom prst="rect">
              <a:avLst/>
            </a:prstGeom>
          </p:spPr>
        </p:pic>
      </p:grp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9608E5CD-0372-166A-AC15-7EEBDA6B1D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2294" y="-573677"/>
            <a:ext cx="2097183" cy="209718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4D54B13-5F64-6DDF-4550-B1B7C8246252}"/>
              </a:ext>
            </a:extLst>
          </p:cNvPr>
          <p:cNvSpPr txBox="1">
            <a:spLocks/>
          </p:cNvSpPr>
          <p:nvPr/>
        </p:nvSpPr>
        <p:spPr>
          <a:xfrm>
            <a:off x="230753" y="1096371"/>
            <a:ext cx="4911485" cy="99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Astra-Gemini Laser, CLF</a:t>
            </a:r>
          </a:p>
        </p:txBody>
      </p:sp>
      <p:pic>
        <p:nvPicPr>
          <p:cNvPr id="44" name="Picture 43" descr="A diagram of a laser&#10;&#10;AI-generated content may be incorrect.">
            <a:extLst>
              <a:ext uri="{FF2B5EF4-FFF2-40B4-BE49-F238E27FC236}">
                <a16:creationId xmlns:a16="http://schemas.microsoft.com/office/drawing/2014/main" id="{C70AD22E-3CC4-CFF2-84E8-0DF512CA6C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9776" y="1805904"/>
            <a:ext cx="10124530" cy="436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6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FB5B0-E159-AB1A-F287-CBEAF8ED4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sign with text&#10;&#10;AI-generated content may be incorrect.">
            <a:extLst>
              <a:ext uri="{FF2B5EF4-FFF2-40B4-BE49-F238E27FC236}">
                <a16:creationId xmlns:a16="http://schemas.microsoft.com/office/drawing/2014/main" id="{91DC633C-3CF1-CAFA-DF16-6E6F88670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" y="47128"/>
            <a:ext cx="2249424" cy="8074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105C47-E4BF-4EEC-4E82-DAED4812A1D4}"/>
              </a:ext>
            </a:extLst>
          </p:cNvPr>
          <p:cNvCxnSpPr>
            <a:cxnSpLocks/>
          </p:cNvCxnSpPr>
          <p:nvPr/>
        </p:nvCxnSpPr>
        <p:spPr>
          <a:xfrm rot="5400000">
            <a:off x="6094536" y="-4881239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9F9755-8674-6B71-B858-E9B520725DF5}"/>
              </a:ext>
            </a:extLst>
          </p:cNvPr>
          <p:cNvCxnSpPr>
            <a:cxnSpLocks/>
          </p:cNvCxnSpPr>
          <p:nvPr/>
        </p:nvCxnSpPr>
        <p:spPr>
          <a:xfrm rot="5400000">
            <a:off x="6094536" y="602114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5FCDF1-2E1A-B159-22C3-2D2A705C69F0}"/>
              </a:ext>
            </a:extLst>
          </p:cNvPr>
          <p:cNvSpPr txBox="1"/>
          <p:nvPr/>
        </p:nvSpPr>
        <p:spPr>
          <a:xfrm>
            <a:off x="2112324" y="6427543"/>
            <a:ext cx="796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EAAC 2025</a:t>
            </a:r>
            <a:endParaRPr lang="en-GB" sz="1600" i="1" dirty="0">
              <a:effectLst/>
              <a:highlight>
                <a:srgbClr val="FFFFFF"/>
              </a:highlight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BD62D6-DAD3-334D-8346-E737ED288157}"/>
              </a:ext>
            </a:extLst>
          </p:cNvPr>
          <p:cNvGrpSpPr/>
          <p:nvPr/>
        </p:nvGrpSpPr>
        <p:grpSpPr>
          <a:xfrm>
            <a:off x="2686496" y="0"/>
            <a:ext cx="3125837" cy="804028"/>
            <a:chOff x="9007882" y="1405748"/>
            <a:chExt cx="3125837" cy="804028"/>
          </a:xfrm>
        </p:grpSpPr>
        <p:pic>
          <p:nvPicPr>
            <p:cNvPr id="3" name="Picture 2" descr="A close-up of a logo&#10;&#10;AI-generated content may be incorrect.">
              <a:extLst>
                <a:ext uri="{FF2B5EF4-FFF2-40B4-BE49-F238E27FC236}">
                  <a16:creationId xmlns:a16="http://schemas.microsoft.com/office/drawing/2014/main" id="{158DD4BC-6923-4A38-C0DB-23DA64B6A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/>
            <a:stretch/>
          </p:blipFill>
          <p:spPr>
            <a:xfrm>
              <a:off x="10332681" y="1575334"/>
              <a:ext cx="1801038" cy="634442"/>
            </a:xfrm>
            <a:prstGeom prst="rect">
              <a:avLst/>
            </a:prstGeom>
          </p:spPr>
        </p:pic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5A06F71D-721E-012F-9A6D-2B9E70E78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66711" r="5866" b="41991"/>
            <a:stretch/>
          </p:blipFill>
          <p:spPr>
            <a:xfrm>
              <a:off x="9030225" y="1405748"/>
              <a:ext cx="1281515" cy="691003"/>
            </a:xfrm>
            <a:prstGeom prst="rect">
              <a:avLst/>
            </a:prstGeom>
          </p:spPr>
        </p:pic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D706A457-28E9-F877-6122-73545E30A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 r="48286"/>
            <a:stretch/>
          </p:blipFill>
          <p:spPr>
            <a:xfrm>
              <a:off x="9007882" y="1565175"/>
              <a:ext cx="104848" cy="634442"/>
            </a:xfrm>
            <a:prstGeom prst="rect">
              <a:avLst/>
            </a:prstGeom>
          </p:spPr>
        </p:pic>
      </p:grp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BDBC8599-88B1-A2D1-1354-368634DA5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2294" y="-573677"/>
            <a:ext cx="2097183" cy="209718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946C8A9-F066-172F-1B73-2DBB3FF6D840}"/>
              </a:ext>
            </a:extLst>
          </p:cNvPr>
          <p:cNvSpPr txBox="1">
            <a:spLocks/>
          </p:cNvSpPr>
          <p:nvPr/>
        </p:nvSpPr>
        <p:spPr>
          <a:xfrm>
            <a:off x="230753" y="1096371"/>
            <a:ext cx="4911485" cy="99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Astra-Gemini Laser, CLF</a:t>
            </a:r>
          </a:p>
        </p:txBody>
      </p:sp>
      <p:pic>
        <p:nvPicPr>
          <p:cNvPr id="44" name="Picture 43" descr="A diagram of a laser&#10;&#10;AI-generated content may be incorrect.">
            <a:extLst>
              <a:ext uri="{FF2B5EF4-FFF2-40B4-BE49-F238E27FC236}">
                <a16:creationId xmlns:a16="http://schemas.microsoft.com/office/drawing/2014/main" id="{3F3CB010-B2F1-7AAF-3FF0-EE615CFDEF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983381"/>
            <a:ext cx="7395709" cy="3191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CEC2ABC-44B0-9FC2-6423-5E755C38E3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1683" y="1240207"/>
                <a:ext cx="4346853" cy="1157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SzPct val="70000"/>
                  <a:buNone/>
                </a:pPr>
                <a:endParaRPr lang="en-GB" sz="100" b="0" i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SzPct val="70000"/>
                  <a:buNone/>
                </a:pPr>
                <a:endParaRPr lang="en-GB" sz="500" b="0" i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GB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</a:t>
                </a:r>
                <a:r>
                  <a:rPr lang="en-GB" sz="2000" b="1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-</a:t>
                </a:r>
                <a:r>
                  <a:rPr lang="en-GB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beam characteristics:</a:t>
                </a:r>
              </a:p>
              <a:p>
                <a:r>
                  <a:rPr lang="en-GB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VHEE beams (100-800 MeV)</a:t>
                </a:r>
              </a:p>
              <a:p>
                <a:r>
                  <a:rPr lang="el-GR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τ</a:t>
                </a:r>
                <a:r>
                  <a:rPr lang="en-GB" sz="2000" baseline="-25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</a:t>
                </a:r>
                <a:r>
                  <a:rPr lang="el-GR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= ~150 </a:t>
                </a:r>
                <a:r>
                  <a:rPr lang="en-GB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fs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GB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= 1.8 ± 0.4 </a:t>
                </a:r>
                <a:r>
                  <a:rPr lang="en-GB" sz="20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nC</a:t>
                </a:r>
                <a:endParaRPr lang="en-GB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GB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Low divergence (1.4 ± 0.4 </a:t>
                </a:r>
                <a:r>
                  <a:rPr lang="en-GB" sz="20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mrad</a:t>
                </a:r>
                <a:r>
                  <a:rPr lang="en-GB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r>
                  <a:rPr lang="en-GB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&gt;3 Gy per shot over cm</a:t>
                </a:r>
                <a:r>
                  <a:rPr lang="en-GB" sz="2000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GB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areas </a:t>
                </a:r>
              </a:p>
              <a:p>
                <a:r>
                  <a:rPr lang="en-GB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Dose rates &gt;10</a:t>
                </a:r>
                <a:r>
                  <a:rPr lang="en-GB" sz="2000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  <a:r>
                  <a:rPr lang="en-GB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Gy/s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CEC2ABC-44B0-9FC2-6423-5E755C38E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683" y="1240207"/>
                <a:ext cx="4346853" cy="1157344"/>
              </a:xfrm>
              <a:prstGeom prst="rect">
                <a:avLst/>
              </a:prstGeom>
              <a:blipFill>
                <a:blip r:embed="rId9"/>
                <a:stretch>
                  <a:fillRect l="-1458" b="-168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comparison of a color spectrum&#10;&#10;AI-generated content may be incorrect.">
            <a:extLst>
              <a:ext uri="{FF2B5EF4-FFF2-40B4-BE49-F238E27FC236}">
                <a16:creationId xmlns:a16="http://schemas.microsoft.com/office/drawing/2014/main" id="{5CDBFA1B-7131-8CE0-5684-BD7D0BB642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3654" y="4324658"/>
            <a:ext cx="4715823" cy="2041827"/>
          </a:xfrm>
          <a:prstGeom prst="rect">
            <a:avLst/>
          </a:prstGeom>
        </p:spPr>
      </p:pic>
      <p:pic>
        <p:nvPicPr>
          <p:cNvPr id="11" name="Picture 10" descr="A close-up of a graph&#10;&#10;AI-generated content may be incorrect.">
            <a:extLst>
              <a:ext uri="{FF2B5EF4-FFF2-40B4-BE49-F238E27FC236}">
                <a16:creationId xmlns:a16="http://schemas.microsoft.com/office/drawing/2014/main" id="{4A5F5B89-315F-8334-F16D-B62066B9A0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4870" y="5133356"/>
            <a:ext cx="1675047" cy="12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69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54A8D-69A6-0BDC-04B5-B6BE49180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sign with text&#10;&#10;AI-generated content may be incorrect.">
            <a:extLst>
              <a:ext uri="{FF2B5EF4-FFF2-40B4-BE49-F238E27FC236}">
                <a16:creationId xmlns:a16="http://schemas.microsoft.com/office/drawing/2014/main" id="{28E9D84F-B35E-1BFE-DAC9-54B775277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" y="47128"/>
            <a:ext cx="2249424" cy="8074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DE266B-E81A-F37B-042F-DAF70F761490}"/>
              </a:ext>
            </a:extLst>
          </p:cNvPr>
          <p:cNvCxnSpPr>
            <a:cxnSpLocks/>
          </p:cNvCxnSpPr>
          <p:nvPr/>
        </p:nvCxnSpPr>
        <p:spPr>
          <a:xfrm rot="5400000">
            <a:off x="6094536" y="-4881239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17253B-38BD-13AD-4F2B-ED223D0C371E}"/>
              </a:ext>
            </a:extLst>
          </p:cNvPr>
          <p:cNvCxnSpPr>
            <a:cxnSpLocks/>
          </p:cNvCxnSpPr>
          <p:nvPr/>
        </p:nvCxnSpPr>
        <p:spPr>
          <a:xfrm rot="5400000">
            <a:off x="6094536" y="602114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88868F0-4163-FC15-7E24-98FCBFED5D17}"/>
              </a:ext>
            </a:extLst>
          </p:cNvPr>
          <p:cNvSpPr txBox="1"/>
          <p:nvPr/>
        </p:nvSpPr>
        <p:spPr>
          <a:xfrm>
            <a:off x="2112324" y="6416113"/>
            <a:ext cx="796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EAAC 2025</a:t>
            </a:r>
            <a:endParaRPr lang="en-GB" sz="1600" i="1" dirty="0">
              <a:effectLst/>
              <a:highlight>
                <a:srgbClr val="FFFFFF"/>
              </a:highlight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238A68-D7AF-CE75-A0B4-5F3189F17F8A}"/>
              </a:ext>
            </a:extLst>
          </p:cNvPr>
          <p:cNvGrpSpPr/>
          <p:nvPr/>
        </p:nvGrpSpPr>
        <p:grpSpPr>
          <a:xfrm>
            <a:off x="2686496" y="0"/>
            <a:ext cx="3125837" cy="804028"/>
            <a:chOff x="9007882" y="1405748"/>
            <a:chExt cx="3125837" cy="804028"/>
          </a:xfrm>
        </p:grpSpPr>
        <p:pic>
          <p:nvPicPr>
            <p:cNvPr id="3" name="Picture 2" descr="A close-up of a logo&#10;&#10;AI-generated content may be incorrect.">
              <a:extLst>
                <a:ext uri="{FF2B5EF4-FFF2-40B4-BE49-F238E27FC236}">
                  <a16:creationId xmlns:a16="http://schemas.microsoft.com/office/drawing/2014/main" id="{A62722F4-E208-C880-56D5-F9594EA10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/>
            <a:stretch/>
          </p:blipFill>
          <p:spPr>
            <a:xfrm>
              <a:off x="10332681" y="1575334"/>
              <a:ext cx="1801038" cy="634442"/>
            </a:xfrm>
            <a:prstGeom prst="rect">
              <a:avLst/>
            </a:prstGeom>
          </p:spPr>
        </p:pic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2B582B6D-6690-73C4-00CA-2C6EA2E5F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66711" r="5866" b="41991"/>
            <a:stretch/>
          </p:blipFill>
          <p:spPr>
            <a:xfrm>
              <a:off x="9030225" y="1405748"/>
              <a:ext cx="1281515" cy="691003"/>
            </a:xfrm>
            <a:prstGeom prst="rect">
              <a:avLst/>
            </a:prstGeom>
          </p:spPr>
        </p:pic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84F2F473-C061-3DBA-4E89-0D1A4C626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 r="48286"/>
            <a:stretch/>
          </p:blipFill>
          <p:spPr>
            <a:xfrm>
              <a:off x="9007882" y="1565175"/>
              <a:ext cx="104848" cy="634442"/>
            </a:xfrm>
            <a:prstGeom prst="rect">
              <a:avLst/>
            </a:prstGeom>
          </p:spPr>
        </p:pic>
      </p:grp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44AA6190-DF4A-B43E-6596-6AE29B7C3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2294" y="-573677"/>
            <a:ext cx="2097183" cy="209718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CD98FB9-8064-AE57-B83B-71324B1458BF}"/>
              </a:ext>
            </a:extLst>
          </p:cNvPr>
          <p:cNvSpPr txBox="1">
            <a:spLocks/>
          </p:cNvSpPr>
          <p:nvPr/>
        </p:nvSpPr>
        <p:spPr>
          <a:xfrm>
            <a:off x="230753" y="1096371"/>
            <a:ext cx="4911485" cy="99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TARANIS Laser, QUB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C41E53-3ABB-AB44-E01A-FC86A5908A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8955" y="1529062"/>
            <a:ext cx="8843924" cy="464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7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F2F38-D393-9755-D78C-88AA57486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sign with text&#10;&#10;AI-generated content may be incorrect.">
            <a:extLst>
              <a:ext uri="{FF2B5EF4-FFF2-40B4-BE49-F238E27FC236}">
                <a16:creationId xmlns:a16="http://schemas.microsoft.com/office/drawing/2014/main" id="{B98173E0-037F-3E9A-4640-5B79D176D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" y="47128"/>
            <a:ext cx="2249424" cy="8074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2A445A-9280-D091-CEDD-1B56A8122B86}"/>
              </a:ext>
            </a:extLst>
          </p:cNvPr>
          <p:cNvCxnSpPr>
            <a:cxnSpLocks/>
          </p:cNvCxnSpPr>
          <p:nvPr/>
        </p:nvCxnSpPr>
        <p:spPr>
          <a:xfrm rot="5400000">
            <a:off x="6094536" y="-4881239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97BA18-EAE2-848A-A183-70D4EAB85248}"/>
              </a:ext>
            </a:extLst>
          </p:cNvPr>
          <p:cNvCxnSpPr>
            <a:cxnSpLocks/>
          </p:cNvCxnSpPr>
          <p:nvPr/>
        </p:nvCxnSpPr>
        <p:spPr>
          <a:xfrm rot="5400000">
            <a:off x="6094536" y="602114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C710D30-56B6-7792-FB86-B241BFDB8F35}"/>
              </a:ext>
            </a:extLst>
          </p:cNvPr>
          <p:cNvSpPr txBox="1"/>
          <p:nvPr/>
        </p:nvSpPr>
        <p:spPr>
          <a:xfrm>
            <a:off x="2112324" y="6416113"/>
            <a:ext cx="796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EAAC 2025</a:t>
            </a:r>
            <a:endParaRPr lang="en-GB" sz="1600" i="1" dirty="0">
              <a:effectLst/>
              <a:highlight>
                <a:srgbClr val="FFFFFF"/>
              </a:highlight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772E3B-20D5-3AED-37D9-128C1AEA95FE}"/>
              </a:ext>
            </a:extLst>
          </p:cNvPr>
          <p:cNvGrpSpPr/>
          <p:nvPr/>
        </p:nvGrpSpPr>
        <p:grpSpPr>
          <a:xfrm>
            <a:off x="2686496" y="0"/>
            <a:ext cx="3125837" cy="804028"/>
            <a:chOff x="9007882" y="1405748"/>
            <a:chExt cx="3125837" cy="804028"/>
          </a:xfrm>
        </p:grpSpPr>
        <p:pic>
          <p:nvPicPr>
            <p:cNvPr id="3" name="Picture 2" descr="A close-up of a logo&#10;&#10;AI-generated content may be incorrect.">
              <a:extLst>
                <a:ext uri="{FF2B5EF4-FFF2-40B4-BE49-F238E27FC236}">
                  <a16:creationId xmlns:a16="http://schemas.microsoft.com/office/drawing/2014/main" id="{CDD9E239-E795-076A-6E68-03A36E2F8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/>
            <a:stretch/>
          </p:blipFill>
          <p:spPr>
            <a:xfrm>
              <a:off x="10332681" y="1575334"/>
              <a:ext cx="1801038" cy="634442"/>
            </a:xfrm>
            <a:prstGeom prst="rect">
              <a:avLst/>
            </a:prstGeom>
          </p:spPr>
        </p:pic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6B4E8C43-81C0-4EC1-0CCD-4FE1B9CE1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66711" r="5866" b="41991"/>
            <a:stretch/>
          </p:blipFill>
          <p:spPr>
            <a:xfrm>
              <a:off x="9030225" y="1405748"/>
              <a:ext cx="1281515" cy="691003"/>
            </a:xfrm>
            <a:prstGeom prst="rect">
              <a:avLst/>
            </a:prstGeom>
          </p:spPr>
        </p:pic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49A608C6-F4BB-A30C-A2E7-268AAECF1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 r="48286"/>
            <a:stretch/>
          </p:blipFill>
          <p:spPr>
            <a:xfrm>
              <a:off x="9007882" y="1565175"/>
              <a:ext cx="104848" cy="634442"/>
            </a:xfrm>
            <a:prstGeom prst="rect">
              <a:avLst/>
            </a:prstGeom>
          </p:spPr>
        </p:pic>
      </p:grp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A24F46F1-A0C4-162E-1FDF-9F38F6302A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2294" y="-573677"/>
            <a:ext cx="2097183" cy="209718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FC49E37-AB77-2373-CF3F-3A7696F468E4}"/>
              </a:ext>
            </a:extLst>
          </p:cNvPr>
          <p:cNvSpPr txBox="1">
            <a:spLocks/>
          </p:cNvSpPr>
          <p:nvPr/>
        </p:nvSpPr>
        <p:spPr>
          <a:xfrm>
            <a:off x="230753" y="1096371"/>
            <a:ext cx="4911485" cy="99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TARANIS Laser, QUB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8B8D8-EF48-0D94-E50A-FA4AE6B4A0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884389"/>
            <a:ext cx="6815950" cy="35800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1008EE-1CA9-8565-47B0-709815C805F9}"/>
              </a:ext>
            </a:extLst>
          </p:cNvPr>
          <p:cNvSpPr txBox="1"/>
          <p:nvPr/>
        </p:nvSpPr>
        <p:spPr>
          <a:xfrm>
            <a:off x="6593867" y="1397619"/>
            <a:ext cx="609797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400" indent="230400" algn="l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GB" sz="2000" b="1" i="0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beam characteristics:</a:t>
            </a:r>
            <a:endParaRPr lang="en-GB" sz="20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30400" indent="2304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1-8MeV (T = 1.6 MeV)</a:t>
            </a:r>
            <a:endParaRPr lang="en-GB" sz="20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30400" indent="2304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τ</a:t>
            </a:r>
            <a:r>
              <a:rPr lang="en-GB" sz="2000" b="0" i="0" baseline="-2500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l-GR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= ~10-20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sz="20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30400" indent="2304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GB" sz="2000" b="0" i="0" baseline="-2500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= ~2.9 x10</a:t>
            </a:r>
            <a:r>
              <a:rPr lang="en-GB" sz="2000" b="0" i="0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endParaRPr lang="en-GB" sz="20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30400" indent="2304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Large divergence (</a:t>
            </a: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560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mrad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GB" sz="20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30400" indent="2304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&gt;8 Gy per shot over cm</a:t>
            </a:r>
            <a:r>
              <a:rPr lang="en-GB" sz="2000" b="0" i="0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areas </a:t>
            </a:r>
            <a:endParaRPr lang="en-GB" sz="20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30400" indent="2304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Dose rates &gt;10</a:t>
            </a:r>
            <a:r>
              <a:rPr lang="en-GB" sz="2000" b="0" i="0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Gy/s</a:t>
            </a:r>
            <a:endParaRPr lang="en-GB" sz="20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 descr="A comparison of a square with a number of numbers&#10;&#10;AI-generated content may be incorrect.">
            <a:extLst>
              <a:ext uri="{FF2B5EF4-FFF2-40B4-BE49-F238E27FC236}">
                <a16:creationId xmlns:a16="http://schemas.microsoft.com/office/drawing/2014/main" id="{1FD02F90-785E-1314-D29D-829DE1897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7683" y="4089493"/>
            <a:ext cx="4995706" cy="21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70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BD4EE-2531-CE44-CBFD-F046C0C97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sign with text&#10;&#10;AI-generated content may be incorrect.">
            <a:extLst>
              <a:ext uri="{FF2B5EF4-FFF2-40B4-BE49-F238E27FC236}">
                <a16:creationId xmlns:a16="http://schemas.microsoft.com/office/drawing/2014/main" id="{71A028E5-BC1C-C953-E10E-06519F065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" y="47128"/>
            <a:ext cx="2249424" cy="8074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989B74-1BC5-191B-81FF-D21A01FD956F}"/>
              </a:ext>
            </a:extLst>
          </p:cNvPr>
          <p:cNvCxnSpPr>
            <a:cxnSpLocks/>
          </p:cNvCxnSpPr>
          <p:nvPr/>
        </p:nvCxnSpPr>
        <p:spPr>
          <a:xfrm rot="5400000">
            <a:off x="6094536" y="-4881239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2396C0-5810-0AC4-7CA7-3BB51EE0A202}"/>
              </a:ext>
            </a:extLst>
          </p:cNvPr>
          <p:cNvCxnSpPr>
            <a:cxnSpLocks/>
          </p:cNvCxnSpPr>
          <p:nvPr/>
        </p:nvCxnSpPr>
        <p:spPr>
          <a:xfrm rot="5400000">
            <a:off x="6094536" y="602114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2553686-3754-8F97-1296-C657565AEA7F}"/>
              </a:ext>
            </a:extLst>
          </p:cNvPr>
          <p:cNvSpPr txBox="1"/>
          <p:nvPr/>
        </p:nvSpPr>
        <p:spPr>
          <a:xfrm>
            <a:off x="2112324" y="6416113"/>
            <a:ext cx="796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EAAC 2025</a:t>
            </a:r>
            <a:endParaRPr lang="en-GB" sz="1600" i="1" dirty="0">
              <a:effectLst/>
              <a:highlight>
                <a:srgbClr val="FFFFFF"/>
              </a:highlight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23A6AC-2808-9C45-63CB-ACD6AC854AD9}"/>
              </a:ext>
            </a:extLst>
          </p:cNvPr>
          <p:cNvGrpSpPr/>
          <p:nvPr/>
        </p:nvGrpSpPr>
        <p:grpSpPr>
          <a:xfrm>
            <a:off x="2686496" y="0"/>
            <a:ext cx="3125837" cy="804028"/>
            <a:chOff x="9007882" y="1405748"/>
            <a:chExt cx="3125837" cy="804028"/>
          </a:xfrm>
        </p:grpSpPr>
        <p:pic>
          <p:nvPicPr>
            <p:cNvPr id="3" name="Picture 2" descr="A close-up of a logo&#10;&#10;AI-generated content may be incorrect.">
              <a:extLst>
                <a:ext uri="{FF2B5EF4-FFF2-40B4-BE49-F238E27FC236}">
                  <a16:creationId xmlns:a16="http://schemas.microsoft.com/office/drawing/2014/main" id="{428A850D-A4F3-A5F8-EEE6-F8C5D8C34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/>
            <a:stretch/>
          </p:blipFill>
          <p:spPr>
            <a:xfrm>
              <a:off x="10332681" y="1575334"/>
              <a:ext cx="1801038" cy="634442"/>
            </a:xfrm>
            <a:prstGeom prst="rect">
              <a:avLst/>
            </a:prstGeom>
          </p:spPr>
        </p:pic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A68127B4-87A7-7BE8-1462-9764C5852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66711" r="5866" b="41991"/>
            <a:stretch/>
          </p:blipFill>
          <p:spPr>
            <a:xfrm>
              <a:off x="9030225" y="1405748"/>
              <a:ext cx="1281515" cy="691003"/>
            </a:xfrm>
            <a:prstGeom prst="rect">
              <a:avLst/>
            </a:prstGeom>
          </p:spPr>
        </p:pic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E86A224D-F1FB-7EBB-CB29-08E3F1BE6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 r="48286"/>
            <a:stretch/>
          </p:blipFill>
          <p:spPr>
            <a:xfrm>
              <a:off x="9007882" y="1565175"/>
              <a:ext cx="104848" cy="634442"/>
            </a:xfrm>
            <a:prstGeom prst="rect">
              <a:avLst/>
            </a:prstGeom>
          </p:spPr>
        </p:pic>
      </p:grp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2F473C5C-C001-530F-A399-10BBF8D518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2294" y="-573677"/>
            <a:ext cx="2097183" cy="209718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50F35C2-01B5-16BD-3434-BDC5AA34E7E2}"/>
              </a:ext>
            </a:extLst>
          </p:cNvPr>
          <p:cNvSpPr txBox="1">
            <a:spLocks/>
          </p:cNvSpPr>
          <p:nvPr/>
        </p:nvSpPr>
        <p:spPr>
          <a:xfrm>
            <a:off x="230753" y="1096371"/>
            <a:ext cx="5654658" cy="99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Radiation 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D7D98F-786F-AC90-F2CD-57B1D9584A54}"/>
              </a:ext>
            </a:extLst>
          </p:cNvPr>
          <p:cNvSpPr txBox="1">
            <a:spLocks/>
          </p:cNvSpPr>
          <p:nvPr/>
        </p:nvSpPr>
        <p:spPr>
          <a:xfrm>
            <a:off x="1617999" y="4029455"/>
            <a:ext cx="4474985" cy="2008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ct val="70000"/>
              <a:buNone/>
            </a:pPr>
            <a:r>
              <a:rPr lang="en-GB" sz="2000" b="1" i="1" dirty="0"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Conventional X-ray source (CONV)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70000"/>
              <a:buNone/>
            </a:pPr>
            <a:endParaRPr lang="en-GB" sz="1200" dirty="0">
              <a:latin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sz="2400" dirty="0">
                <a:latin typeface="Segoe UI" panose="020B0502040204020203" pitchFamily="34" charset="0"/>
              </a:rPr>
              <a:t>X-Ray energies &lt; 160keV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70000"/>
              <a:buNone/>
            </a:pPr>
            <a:endParaRPr lang="en-GB" sz="1200" dirty="0">
              <a:latin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sz="2400" dirty="0">
                <a:latin typeface="Segoe UI" panose="020B0502040204020203" pitchFamily="34" charset="0"/>
              </a:rPr>
              <a:t>2.4 Gy/min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F0ECC7B-AAC4-FFAB-DDB8-AC2E1F0174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6185" y="1916843"/>
                <a:ext cx="4072337" cy="20089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SzPct val="70000"/>
                  <a:buNone/>
                </a:pPr>
                <a:r>
                  <a:rPr lang="en-GB" sz="2000" b="1" i="1" dirty="0">
                    <a:latin typeface="Segoe UI" panose="020B0502040204020203" pitchFamily="34" charset="0"/>
                    <a:ea typeface="Palatino" pitchFamily="2" charset="77"/>
                    <a:cs typeface="Segoe UI" panose="020B0502040204020203" pitchFamily="34" charset="0"/>
                  </a:rPr>
                  <a:t>fs VHEE Irradiation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SzPct val="70000"/>
                  <a:buNone/>
                </a:pPr>
                <a:endParaRPr lang="en-GB" sz="1200" dirty="0">
                  <a:latin typeface="Segoe UI" panose="020B0502040204020203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SzPct val="7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250-700 MeV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SzPct val="70000"/>
                  <a:buNone/>
                </a:pPr>
                <a:endParaRPr lang="en-US" sz="1200" i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SzPct val="7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GB" sz="2400" dirty="0">
                    <a:latin typeface="Segoe UI" panose="020B0502040204020203" pitchFamily="34" charset="0"/>
                  </a:rPr>
                  <a:t> Gy/s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F0ECC7B-AAC4-FFAB-DDB8-AC2E1F017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85" y="1916843"/>
                <a:ext cx="4072337" cy="2008932"/>
              </a:xfrm>
              <a:prstGeom prst="rect">
                <a:avLst/>
              </a:prstGeom>
              <a:blipFill>
                <a:blip r:embed="rId8"/>
                <a:stretch>
                  <a:fillRect l="-186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9E28D50-A04F-0CAB-23FA-D3ABD0C9F5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69654" y="1835818"/>
                <a:ext cx="4072337" cy="20089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SzPct val="70000"/>
                  <a:buNone/>
                </a:pPr>
                <a:r>
                  <a:rPr lang="en-GB" sz="2000" b="1" i="1" dirty="0">
                    <a:latin typeface="Segoe UI" panose="020B0502040204020203" pitchFamily="34" charset="0"/>
                    <a:ea typeface="Palatino" pitchFamily="2" charset="77"/>
                    <a:cs typeface="Segoe UI" panose="020B0502040204020203" pitchFamily="34" charset="0"/>
                  </a:rPr>
                  <a:t>p</a:t>
                </a:r>
                <a:r>
                  <a:rPr lang="en-GB" sz="2000" b="1" i="1" dirty="0" err="1">
                    <a:latin typeface="Segoe UI" panose="020B0502040204020203" pitchFamily="34" charset="0"/>
                    <a:ea typeface="Palatino" pitchFamily="2" charset="77"/>
                    <a:cs typeface="Segoe UI" panose="020B0502040204020203" pitchFamily="34" charset="0"/>
                  </a:rPr>
                  <a:t>s</a:t>
                </a:r>
                <a:r>
                  <a:rPr lang="en-GB" sz="2000" b="1" i="1" dirty="0">
                    <a:latin typeface="Segoe UI" panose="020B0502040204020203" pitchFamily="34" charset="0"/>
                    <a:ea typeface="Palatino" pitchFamily="2" charset="77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000" b="1" dirty="0">
                    <a:latin typeface="Segoe UI" panose="020B0502040204020203" pitchFamily="34" charset="0"/>
                  </a:rPr>
                  <a:t> </a:t>
                </a:r>
                <a:r>
                  <a:rPr lang="en-GB" sz="2000" b="1" i="1" dirty="0">
                    <a:latin typeface="Segoe UI" panose="020B0502040204020203" pitchFamily="34" charset="0"/>
                    <a:ea typeface="Palatino" pitchFamily="2" charset="77"/>
                    <a:cs typeface="Segoe UI" panose="020B0502040204020203" pitchFamily="34" charset="0"/>
                  </a:rPr>
                  <a:t>Irradiation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SzPct val="70000"/>
                  <a:buNone/>
                </a:pPr>
                <a:endParaRPr lang="en-GB" sz="1200" dirty="0">
                  <a:latin typeface="Segoe UI" panose="020B0502040204020203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SzPct val="7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1-8 MeV (T = 1.6MeV)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SzPct val="70000"/>
                  <a:buNone/>
                </a:pPr>
                <a:endParaRPr lang="en-US" sz="1200" i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SzPct val="7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GB" sz="2400" dirty="0">
                    <a:latin typeface="Segoe UI" panose="020B0502040204020203" pitchFamily="34" charset="0"/>
                  </a:rPr>
                  <a:t> Gy/s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9E28D50-A04F-0CAB-23FA-D3ABD0C9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654" y="1835818"/>
                <a:ext cx="4072337" cy="2008932"/>
              </a:xfrm>
              <a:prstGeom prst="rect">
                <a:avLst/>
              </a:prstGeom>
              <a:blipFill>
                <a:blip r:embed="rId9"/>
                <a:stretch>
                  <a:fillRect l="-1558" t="-1258" r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D60A459-63D9-C7D3-E8F3-118F72B7FF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69651" y="4035370"/>
                <a:ext cx="4072337" cy="20089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SzPct val="70000"/>
                  <a:buNone/>
                </a:pPr>
                <a:r>
                  <a:rPr lang="en-GB" sz="2000" b="1" i="1" dirty="0">
                    <a:solidFill>
                      <a:srgbClr val="C00000"/>
                    </a:solidFill>
                    <a:latin typeface="Segoe UI" panose="020B0502040204020203" pitchFamily="34" charset="0"/>
                    <a:ea typeface="Palatino" pitchFamily="2" charset="77"/>
                    <a:cs typeface="Segoe UI" panose="020B0502040204020203" pitchFamily="34" charset="0"/>
                  </a:rPr>
                  <a:t>FLASH-RT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C00000"/>
                    </a:solidFill>
                    <a:latin typeface="Segoe UI" panose="020B0502040204020203" pitchFamily="34" charset="0"/>
                  </a:rPr>
                  <a:t> </a:t>
                </a:r>
                <a:r>
                  <a:rPr lang="en-GB" sz="2000" b="1" i="1" dirty="0">
                    <a:solidFill>
                      <a:srgbClr val="C00000"/>
                    </a:solidFill>
                    <a:latin typeface="Segoe UI" panose="020B0502040204020203" pitchFamily="34" charset="0"/>
                    <a:ea typeface="Palatino" pitchFamily="2" charset="77"/>
                    <a:cs typeface="Segoe UI" panose="020B0502040204020203" pitchFamily="34" charset="0"/>
                  </a:rPr>
                  <a:t>source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SzPct val="70000"/>
                  <a:buNone/>
                </a:pPr>
                <a:endParaRPr lang="en-GB" sz="1200" dirty="0">
                  <a:solidFill>
                    <a:srgbClr val="C00000"/>
                  </a:solidFill>
                  <a:latin typeface="Segoe UI" panose="020B0502040204020203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SzPct val="7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4-20MeV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SzPct val="70000"/>
                  <a:buNone/>
                </a:pPr>
                <a:endParaRPr lang="en-GB" sz="1200" dirty="0">
                  <a:solidFill>
                    <a:srgbClr val="C00000"/>
                  </a:solidFill>
                  <a:latin typeface="Segoe UI" panose="020B0502040204020203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SzPct val="70000"/>
                  <a:buFont typeface="Courier New" panose="02070309020205020404" pitchFamily="49" charset="0"/>
                  <a:buChar char="o"/>
                </a:pPr>
                <a:r>
                  <a:rPr lang="en-GB" sz="2400" dirty="0">
                    <a:solidFill>
                      <a:srgbClr val="C00000"/>
                    </a:solidFill>
                    <a:latin typeface="Segoe UI" panose="020B0502040204020203" pitchFamily="34" charset="0"/>
                  </a:rPr>
                  <a:t>40-1000 Gy/s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D60A459-63D9-C7D3-E8F3-118F72B7F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651" y="4035370"/>
                <a:ext cx="4072337" cy="2008932"/>
              </a:xfrm>
              <a:prstGeom prst="rect">
                <a:avLst/>
              </a:prstGeom>
              <a:blipFill>
                <a:blip r:embed="rId10"/>
                <a:stretch>
                  <a:fillRect l="-1558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A14495-7C46-9C7B-11BC-F93CED76BD99}"/>
              </a:ext>
            </a:extLst>
          </p:cNvPr>
          <p:cNvCxnSpPr>
            <a:cxnSpLocks/>
          </p:cNvCxnSpPr>
          <p:nvPr/>
        </p:nvCxnSpPr>
        <p:spPr>
          <a:xfrm>
            <a:off x="6096000" y="1724628"/>
            <a:ext cx="0" cy="4296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F5AF42-DB6C-5CAA-52ED-4A2002BB7971}"/>
              </a:ext>
            </a:extLst>
          </p:cNvPr>
          <p:cNvCxnSpPr>
            <a:cxnSpLocks/>
          </p:cNvCxnSpPr>
          <p:nvPr/>
        </p:nvCxnSpPr>
        <p:spPr>
          <a:xfrm>
            <a:off x="1359646" y="3741518"/>
            <a:ext cx="947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6AE30-F576-898A-0467-82892EBCC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sign with text&#10;&#10;AI-generated content may be incorrect.">
            <a:extLst>
              <a:ext uri="{FF2B5EF4-FFF2-40B4-BE49-F238E27FC236}">
                <a16:creationId xmlns:a16="http://schemas.microsoft.com/office/drawing/2014/main" id="{91879854-DD43-B01D-0496-3612D3082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" y="47128"/>
            <a:ext cx="2249424" cy="8074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AF83A7-19C3-FC73-7ABD-B0C8A12FDF38}"/>
              </a:ext>
            </a:extLst>
          </p:cNvPr>
          <p:cNvCxnSpPr>
            <a:cxnSpLocks/>
          </p:cNvCxnSpPr>
          <p:nvPr/>
        </p:nvCxnSpPr>
        <p:spPr>
          <a:xfrm rot="5400000">
            <a:off x="6094536" y="-4881239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523CFA-87DD-93D7-A363-707F509871CF}"/>
              </a:ext>
            </a:extLst>
          </p:cNvPr>
          <p:cNvCxnSpPr>
            <a:cxnSpLocks/>
          </p:cNvCxnSpPr>
          <p:nvPr/>
        </p:nvCxnSpPr>
        <p:spPr>
          <a:xfrm rot="5400000">
            <a:off x="6094536" y="602114"/>
            <a:ext cx="0" cy="11627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6A553F9-284B-AD63-A19F-BA6A2CA2E845}"/>
              </a:ext>
            </a:extLst>
          </p:cNvPr>
          <p:cNvSpPr txBox="1"/>
          <p:nvPr/>
        </p:nvSpPr>
        <p:spPr>
          <a:xfrm>
            <a:off x="2112324" y="6416113"/>
            <a:ext cx="796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highlight>
                  <a:srgbClr val="FFFFFF"/>
                </a:highlight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EAAC 2025</a:t>
            </a:r>
            <a:endParaRPr lang="en-GB" sz="1600" i="1" dirty="0">
              <a:effectLst/>
              <a:highlight>
                <a:srgbClr val="FFFFFF"/>
              </a:highlight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438013-2E03-574F-D08E-EC087471360F}"/>
              </a:ext>
            </a:extLst>
          </p:cNvPr>
          <p:cNvGrpSpPr/>
          <p:nvPr/>
        </p:nvGrpSpPr>
        <p:grpSpPr>
          <a:xfrm>
            <a:off x="2686496" y="0"/>
            <a:ext cx="3125837" cy="804028"/>
            <a:chOff x="9007882" y="1405748"/>
            <a:chExt cx="3125837" cy="804028"/>
          </a:xfrm>
        </p:grpSpPr>
        <p:pic>
          <p:nvPicPr>
            <p:cNvPr id="3" name="Picture 2" descr="A close-up of a logo&#10;&#10;AI-generated content may be incorrect.">
              <a:extLst>
                <a:ext uri="{FF2B5EF4-FFF2-40B4-BE49-F238E27FC236}">
                  <a16:creationId xmlns:a16="http://schemas.microsoft.com/office/drawing/2014/main" id="{460E161E-74D3-651C-5568-6AD8E6905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/>
            <a:stretch/>
          </p:blipFill>
          <p:spPr>
            <a:xfrm>
              <a:off x="10332681" y="1575334"/>
              <a:ext cx="1801038" cy="634442"/>
            </a:xfrm>
            <a:prstGeom prst="rect">
              <a:avLst/>
            </a:prstGeom>
          </p:spPr>
        </p:pic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AF11142C-8A57-355C-BD05-89FDB670C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66711" r="5866" b="41991"/>
            <a:stretch/>
          </p:blipFill>
          <p:spPr>
            <a:xfrm>
              <a:off x="9030225" y="1405748"/>
              <a:ext cx="1281515" cy="691003"/>
            </a:xfrm>
            <a:prstGeom prst="rect">
              <a:avLst/>
            </a:prstGeom>
          </p:spPr>
        </p:pic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2F1DABD0-F46F-3567-56F8-0E13D1BE2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97" r="48286"/>
            <a:stretch/>
          </p:blipFill>
          <p:spPr>
            <a:xfrm>
              <a:off x="9007882" y="1565175"/>
              <a:ext cx="104848" cy="634442"/>
            </a:xfrm>
            <a:prstGeom prst="rect">
              <a:avLst/>
            </a:prstGeom>
          </p:spPr>
        </p:pic>
      </p:grp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4591FDF1-CAD5-1073-1D5E-5EE28B7C07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2294" y="-573677"/>
            <a:ext cx="2097183" cy="209718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C241B11-8F97-83DB-3A0E-2C967118538E}"/>
              </a:ext>
            </a:extLst>
          </p:cNvPr>
          <p:cNvSpPr txBox="1">
            <a:spLocks/>
          </p:cNvSpPr>
          <p:nvPr/>
        </p:nvSpPr>
        <p:spPr>
          <a:xfrm>
            <a:off x="230753" y="1096371"/>
            <a:ext cx="4911485" cy="99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Clonogenic Assays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9BB12-48DC-B293-CDE0-3D874F3DA0E4}"/>
              </a:ext>
            </a:extLst>
          </p:cNvPr>
          <p:cNvSpPr txBox="1"/>
          <p:nvPr/>
        </p:nvSpPr>
        <p:spPr>
          <a:xfrm>
            <a:off x="164917" y="1852133"/>
            <a:ext cx="6612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Cell survival 12 days following irradiation</a:t>
            </a:r>
          </a:p>
          <a:p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Survival dependant on delivered dose (</a:t>
            </a:r>
            <a:r>
              <a:rPr lang="en-GB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D/Gy</a:t>
            </a:r>
            <a:r>
              <a:rPr lang="en-GB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endParaRPr lang="en-GB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 different cell lines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230B3D6-E4AB-C0A7-0C81-181BAB00C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895803"/>
              </p:ext>
            </p:extLst>
          </p:nvPr>
        </p:nvGraphicFramePr>
        <p:xfrm>
          <a:off x="1393952" y="3659123"/>
          <a:ext cx="1975164" cy="256032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1975164">
                  <a:extLst>
                    <a:ext uri="{9D8B030D-6E8A-4147-A177-3AD203B41FA5}">
                      <a16:colId xmlns:a16="http://schemas.microsoft.com/office/drawing/2014/main" val="1233455855"/>
                    </a:ext>
                  </a:extLst>
                </a:gridCol>
              </a:tblGrid>
              <a:tr h="3010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DU145 (prostate)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0923014"/>
                  </a:ext>
                </a:extLst>
              </a:tr>
              <a:tr h="3010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MCF7 (breast)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500037"/>
                  </a:ext>
                </a:extLst>
              </a:tr>
              <a:tr h="3010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HeLa S3 (ovarian)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261983"/>
                  </a:ext>
                </a:extLst>
              </a:tr>
              <a:tr h="3010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H460 (lung)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6935514"/>
                  </a:ext>
                </a:extLst>
              </a:tr>
              <a:tr h="30109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RPE-1 (retinal)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4953611"/>
                  </a:ext>
                </a:extLst>
              </a:tr>
              <a:tr h="3010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E2 (glioblastoma)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8063827"/>
                  </a:ext>
                </a:extLst>
              </a:tr>
              <a:tr h="30109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AGO 1552D (skin)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4987498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3761D1-AD5F-BE2C-500B-E760F2AA64B1}"/>
              </a:ext>
            </a:extLst>
          </p:cNvPr>
          <p:cNvCxnSpPr>
            <a:cxnSpLocks/>
          </p:cNvCxnSpPr>
          <p:nvPr/>
        </p:nvCxnSpPr>
        <p:spPr>
          <a:xfrm flipV="1">
            <a:off x="3786177" y="3745689"/>
            <a:ext cx="0" cy="2438563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B9789C9-4BEC-0AAC-3977-E2C50B432CDA}"/>
              </a:ext>
            </a:extLst>
          </p:cNvPr>
          <p:cNvSpPr txBox="1"/>
          <p:nvPr/>
        </p:nvSpPr>
        <p:spPr>
          <a:xfrm>
            <a:off x="3924028" y="4778755"/>
            <a:ext cx="154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err="1"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Radioresistance</a:t>
            </a:r>
            <a:endParaRPr lang="en-GB" sz="1600" i="1" dirty="0"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DEB8E0-658C-45BE-0C0C-50480371E169}"/>
              </a:ext>
            </a:extLst>
          </p:cNvPr>
          <p:cNvGrpSpPr/>
          <p:nvPr/>
        </p:nvGrpSpPr>
        <p:grpSpPr>
          <a:xfrm>
            <a:off x="5812333" y="1580663"/>
            <a:ext cx="6826072" cy="2790699"/>
            <a:chOff x="5910473" y="2380144"/>
            <a:chExt cx="6826072" cy="27906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52636EE-932E-65AD-940C-7BC391F5C2DF}"/>
                    </a:ext>
                  </a:extLst>
                </p:cNvPr>
                <p:cNvSpPr txBox="1"/>
                <p:nvPr/>
              </p:nvSpPr>
              <p:spPr>
                <a:xfrm>
                  <a:off x="7660800" y="2853062"/>
                  <a:ext cx="329667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𝑆𝐹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− (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52636EE-932E-65AD-940C-7BC391F5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0800" y="2853062"/>
                  <a:ext cx="329667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923" t="-10000" r="-3077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E51CF6-0AED-DFFF-E180-8383C448898D}"/>
                </a:ext>
              </a:extLst>
            </p:cNvPr>
            <p:cNvSpPr txBox="1"/>
            <p:nvPr/>
          </p:nvSpPr>
          <p:spPr>
            <a:xfrm>
              <a:off x="8009735" y="2380144"/>
              <a:ext cx="2405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1" dirty="0">
                  <a:latin typeface="Segoe UI" panose="020B0502040204020203" pitchFamily="34" charset="0"/>
                  <a:ea typeface="Palatino" pitchFamily="2" charset="77"/>
                  <a:cs typeface="Segoe UI" panose="020B0502040204020203" pitchFamily="34" charset="0"/>
                </a:rPr>
                <a:t>Surviving Fraction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0875EC-3B8A-10B4-3050-198BD1C0B14B}"/>
                </a:ext>
              </a:extLst>
            </p:cNvPr>
            <p:cNvSpPr txBox="1"/>
            <p:nvPr/>
          </p:nvSpPr>
          <p:spPr>
            <a:xfrm>
              <a:off x="7176178" y="3855392"/>
              <a:ext cx="4072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1" dirty="0">
                  <a:latin typeface="Segoe UI" panose="020B0502040204020203" pitchFamily="34" charset="0"/>
                  <a:ea typeface="Palatino" pitchFamily="2" charset="77"/>
                  <a:cs typeface="Segoe UI" panose="020B0502040204020203" pitchFamily="34" charset="0"/>
                </a:rPr>
                <a:t>Relative Biological Effectiveness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0BE5184-1C92-5EBD-06C8-0BFD80A1FF42}"/>
                    </a:ext>
                  </a:extLst>
                </p:cNvPr>
                <p:cNvSpPr txBox="1"/>
                <p:nvPr/>
              </p:nvSpPr>
              <p:spPr>
                <a:xfrm>
                  <a:off x="5910473" y="4403966"/>
                  <a:ext cx="6826072" cy="7668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RBE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(50) = </m:t>
                        </m:r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𝐶𝑂𝑁𝑉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50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𝐸𝑙𝑒𝑐𝑡𝑟𝑜𝑛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𝑆𝑜𝑢𝑟𝑐𝑒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den>
                        </m:f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0BE5184-1C92-5EBD-06C8-0BFD80A1FF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0473" y="4403966"/>
                  <a:ext cx="6826072" cy="766877"/>
                </a:xfrm>
                <a:prstGeom prst="rect">
                  <a:avLst/>
                </a:prstGeom>
                <a:blipFill>
                  <a:blip r:embed="rId9"/>
                  <a:stretch>
                    <a:fillRect t="-6452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CFF10C5-D58C-2C50-23F4-C2D3295D3AB3}"/>
              </a:ext>
            </a:extLst>
          </p:cNvPr>
          <p:cNvSpPr txBox="1"/>
          <p:nvPr/>
        </p:nvSpPr>
        <p:spPr>
          <a:xfrm>
            <a:off x="6539912" y="4884411"/>
            <a:ext cx="514859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Parameters and RBE calculations were obtained using </a:t>
            </a:r>
            <a:r>
              <a:rPr lang="en-GB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MCMC sampling</a:t>
            </a:r>
            <a:r>
              <a:rPr lang="en-GB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with emcee.</a:t>
            </a:r>
          </a:p>
          <a:p>
            <a:pPr algn="ctr" rtl="0">
              <a:buNone/>
            </a:pPr>
            <a:endParaRPr lang="en-GB" sz="105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rtl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Statistical analysis: Wilcoxon Rank-Sum test; </a:t>
            </a:r>
            <a:endParaRPr lang="en-GB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rtl="0">
              <a:buNone/>
            </a:pPr>
            <a:r>
              <a:rPr lang="en-GB" b="1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ns, not significant, *p &lt; 0.05, **p &lt; 0.01</a:t>
            </a:r>
            <a:r>
              <a:rPr lang="en-GB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GB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F7C32FD5-FDAC-5D42-9B18-33F0DA092041}" vid="{C2B1354E-4EE2-014C-A143-298CCEA1F0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aab77ea-b4a5-49e3-a1e8-d6dd23a1f286}" enabled="0" method="" siteId="{eaab77ea-b4a5-49e3-a1e8-d6dd23a1f2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37438</TotalTime>
  <Words>738</Words>
  <Application>Microsoft Macintosh PowerPoint</Application>
  <PresentationFormat>Widescreen</PresentationFormat>
  <Paragraphs>157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Cambria Math</vt:lpstr>
      <vt:lpstr>Courier New</vt:lpstr>
      <vt:lpstr>Segoe UI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Temour Foster</dc:creator>
  <cp:lastModifiedBy>Hannah Maguire</cp:lastModifiedBy>
  <cp:revision>9</cp:revision>
  <dcterms:created xsi:type="dcterms:W3CDTF">2025-05-02T09:35:18Z</dcterms:created>
  <dcterms:modified xsi:type="dcterms:W3CDTF">2025-09-26T12:20:22Z</dcterms:modified>
</cp:coreProperties>
</file>