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80" r:id="rId5"/>
    <p:sldId id="263" r:id="rId6"/>
    <p:sldId id="282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83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3"/>
    <p:restoredTop sz="94879"/>
  </p:normalViewPr>
  <p:slideViewPr>
    <p:cSldViewPr snapToGrid="0">
      <p:cViewPr varScale="1">
        <p:scale>
          <a:sx n="116" d="100"/>
          <a:sy n="116" d="100"/>
        </p:scale>
        <p:origin x="2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9931A-620F-8D45-B4AB-BF6615747712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C46D6-91BC-D34A-90CF-342B30B6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7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 bunch drives </a:t>
            </a:r>
            <a:r>
              <a:rPr lang="en-US" dirty="0" err="1"/>
              <a:t>wakefield</a:t>
            </a:r>
            <a:r>
              <a:rPr lang="en-US" dirty="0"/>
              <a:t> in dielectric structure</a:t>
            </a:r>
          </a:p>
          <a:p>
            <a:r>
              <a:rPr lang="en-US" dirty="0" err="1"/>
              <a:t>Wakefields</a:t>
            </a:r>
            <a:r>
              <a:rPr lang="en-US" dirty="0"/>
              <a:t> accelerate trailing bunch</a:t>
            </a:r>
          </a:p>
          <a:p>
            <a:r>
              <a:rPr lang="en-US" dirty="0"/>
              <a:t>Dependent on structure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C46D6-91BC-D34A-90CF-342B30B69A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4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Inputs: </a:t>
            </a:r>
          </a:p>
          <a:p>
            <a:pPr lvl="1"/>
            <a:r>
              <a:rPr lang="en-US" dirty="0"/>
              <a:t>transverse screen image of beam at same location, with and without structure</a:t>
            </a:r>
          </a:p>
          <a:p>
            <a:r>
              <a:rPr lang="en-US" dirty="0"/>
              <a:t>Steps: </a:t>
            </a:r>
          </a:p>
          <a:p>
            <a:pPr lvl="1"/>
            <a:r>
              <a:rPr lang="en-US" dirty="0"/>
              <a:t>Generate particle distribution</a:t>
            </a:r>
          </a:p>
          <a:p>
            <a:pPr lvl="1"/>
            <a:r>
              <a:rPr lang="en-US" dirty="0"/>
              <a:t>Apply transformation </a:t>
            </a:r>
          </a:p>
          <a:p>
            <a:pPr lvl="1"/>
            <a:r>
              <a:rPr lang="en-US" dirty="0"/>
              <a:t>Compare error plot</a:t>
            </a:r>
          </a:p>
          <a:p>
            <a:pPr lvl="1"/>
            <a:r>
              <a:rPr lang="en-US" dirty="0"/>
              <a:t>Iterate to convergence threshold</a:t>
            </a:r>
          </a:p>
          <a:p>
            <a:r>
              <a:rPr lang="en-US" dirty="0"/>
              <a:t>Output: kick vector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C46D6-91BC-D34A-90CF-342B30B69A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9F53D9-3236-3A4E-425E-00A18715A5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D1ECF8">
                  <a:alpha val="80218"/>
                </a:srgbClr>
              </a:gs>
              <a:gs pos="37000">
                <a:schemeClr val="bg1"/>
              </a:gs>
              <a:gs pos="1000">
                <a:schemeClr val="tx2">
                  <a:lumMod val="25000"/>
                  <a:lumOff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01316-0666-7FB7-F06E-8B044B0E4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B8D54-46D0-DEF0-2778-ACFADCD30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0898B-8B59-D93D-9065-12886760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3527E-E636-23C6-1070-A1134CCB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C781D-5484-FE9E-4924-23DCFA9C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5CF0-9E2A-3833-01D0-62F682FA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00BBC-0B14-C349-ACBE-B01B3934E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5BFF0-807A-70C7-07C7-6157EE2D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AD3BC-4CAC-DFCB-874A-795802FB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90BB1-BB7B-BDE3-06C0-373F3600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E46380-E4A6-8499-5DE9-97531144D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E29E6-23EC-4EFA-E28D-0D4FAFF7E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76F64-D885-67BD-2558-61695CDD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8C9E0-6C8A-5D18-3B65-2B9D4423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05DAA-3A23-238E-42A0-D0C99F17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BAF1E-3D34-929B-123A-93223F874C2F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76000">
                <a:schemeClr val="bg1"/>
              </a:gs>
              <a:gs pos="1000">
                <a:schemeClr val="bg1">
                  <a:lumMod val="85000"/>
                  <a:alpha val="40183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9B01B-E829-4D41-2297-5D1A40C2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36525"/>
            <a:ext cx="11109960" cy="777875"/>
          </a:xfrm>
        </p:spPr>
        <p:txBody>
          <a:bodyPr>
            <a:normAutofit/>
          </a:bodyPr>
          <a:lstStyle>
            <a:lvl1pPr>
              <a:defRPr sz="3600" b="0" i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91E8-3CDC-C564-056D-3354F00F2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0"/>
            <a:ext cx="11109960" cy="5160963"/>
          </a:xfrm>
        </p:spPr>
        <p:txBody>
          <a:bodyPr/>
          <a:lstStyle>
            <a:lvl1pPr>
              <a:defRPr b="1" i="0">
                <a:solidFill>
                  <a:schemeClr val="tx2">
                    <a:lumMod val="90000"/>
                    <a:lumOff val="10000"/>
                  </a:schemeClr>
                </a:solidFill>
                <a:latin typeface="Abadi Extra Light" panose="020B0204020104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tx2">
                    <a:lumMod val="90000"/>
                    <a:lumOff val="10000"/>
                  </a:schemeClr>
                </a:solidFill>
                <a:latin typeface="Abadi Extra Light" panose="020B0204020104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2">
                    <a:lumMod val="90000"/>
                    <a:lumOff val="10000"/>
                  </a:schemeClr>
                </a:solidFill>
                <a:latin typeface="Abadi Extra Light" panose="020B0204020104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2">
                    <a:lumMod val="90000"/>
                    <a:lumOff val="10000"/>
                  </a:schemeClr>
                </a:solidFill>
                <a:latin typeface="Abadi Extra Light" panose="020B0204020104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2">
                    <a:lumMod val="90000"/>
                    <a:lumOff val="10000"/>
                  </a:schemeClr>
                </a:solidFill>
                <a:latin typeface="Abadi Extra Light" panose="020B02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D2721-D717-A808-2BC8-0D072F16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B796C-8235-B99B-1FBB-2F90ADDF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5BD75-8D55-EFF9-363B-66D59313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9E7546-8A44-39D2-0655-BB32B472C3C1}"/>
              </a:ext>
            </a:extLst>
          </p:cNvPr>
          <p:cNvCxnSpPr/>
          <p:nvPr userDrawn="1"/>
        </p:nvCxnSpPr>
        <p:spPr>
          <a:xfrm>
            <a:off x="243840" y="914400"/>
            <a:ext cx="11109960" cy="0"/>
          </a:xfrm>
          <a:prstGeom prst="line">
            <a:avLst/>
          </a:prstGeom>
          <a:ln w="28575">
            <a:gradFill>
              <a:gsLst>
                <a:gs pos="1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18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92D6-551B-58C4-5695-F10C7E52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0210B-9CDD-12AF-21D2-81D9646E4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7A3EB-4154-6773-4C2A-4C184F3D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BFD37-1044-4251-2D0E-BE9CDE52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1EBFA-8BA1-5ACF-5E24-63E9235B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2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5DA1-5CCD-EE8B-EC13-3156E288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B5A95-2333-5099-1765-AF73109B9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1372C-C629-992E-7886-2935AFEB4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7479E-ED97-F3A9-D499-3E57089D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66D6-A592-C859-5F17-CFB666798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6D591-3C6A-8F44-D707-3EB8F94F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E904-A706-DCA0-8550-5BF214AB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336B2-7D51-6E03-2E7D-F0D848A12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72384-C6CD-97DF-7444-A5EF3DC9C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8F575-A271-D2D2-354C-B8DFB66FE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7987EA-9946-2927-BEE7-EA27AA652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CE351A-49AD-54A0-B9C0-F3D63712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2AD2F-A9DD-5163-5FAF-1425A534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C1E10-A8D5-F2BA-A442-C84D4A99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80EF-EA7D-E153-C4BD-9F9A5744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567F7-6B38-C349-D79E-C79A5329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3DFCF-C356-2279-AD29-371FA695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3DD71-5480-432E-E9B1-3E75EAB9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5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6AAED-BC2D-9763-76DA-26C74E685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F288E6-A55D-E98A-80DB-768E262A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E4C01-E226-6B12-52BD-4096A4D0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6695-8B5C-53DA-A650-8A6AC9DF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A2848-3FEE-C71F-B503-A86C57DEB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D70AB-C535-D9D4-E758-A99AFFAD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5C215-7D87-AE95-B554-27945083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89F03-6C4D-AA91-860F-46A05D5D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4A5E6-605E-07A3-3FDB-4EBAFDAC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6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2A8E-068B-C044-81B0-B7A3C01D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CF573-8185-0823-4898-66337AF78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496-42A6-15EF-977E-431AD52EA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5F9B-0CF5-A7F0-33CE-06D5EB04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60C27-71C7-AE6C-8A65-AE0D584F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3BFA3-944F-CC12-81CA-64DB3BC3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EA0345-C35C-BD4E-9C63-A320AD17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AA7EF-2EF1-C5E0-4A3F-EEC8E13F8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E80F0-A003-D9BE-ECEA-36779DC02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6876A3-A19C-9147-B19F-1B870022D35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FAE55-8E53-5A0F-ED25-2B4EE25F6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3160D-6C5F-CA08-4008-CFC304241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02A987-ABA3-ED4F-B7BF-EF6EE9A3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F3B0-EBAF-1358-FCF3-6499F0882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64" y="2086983"/>
            <a:ext cx="10832950" cy="1160052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Higher Order </a:t>
            </a:r>
            <a:r>
              <a:rPr lang="en-US" sz="3600" dirty="0">
                <a:solidFill>
                  <a:srgbClr val="002060"/>
                </a:solidFill>
              </a:rPr>
              <a:t>M</a:t>
            </a:r>
            <a:r>
              <a: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odes in </a:t>
            </a:r>
            <a:r>
              <a:rPr lang="en-US" sz="3600" dirty="0">
                <a:solidFill>
                  <a:srgbClr val="002060"/>
                </a:solidFill>
              </a:rPr>
              <a:t>A</a:t>
            </a:r>
            <a:r>
              <a: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ccelerating </a:t>
            </a:r>
            <a:r>
              <a:rPr lang="en-US" sz="3600" dirty="0">
                <a:solidFill>
                  <a:srgbClr val="002060"/>
                </a:solidFill>
              </a:rPr>
              <a:t>S</a:t>
            </a:r>
            <a:r>
              <a: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tructures for Flat </a:t>
            </a:r>
            <a:r>
              <a:rPr lang="en-US" sz="3600" dirty="0">
                <a:solidFill>
                  <a:srgbClr val="002060"/>
                </a:solidFill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ED72-990C-D2B4-E27A-1F3CB0D36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64" y="3664807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Gerard Andonian (UCLA)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21-27 September, 2025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EAAC 2025, Isola </a:t>
            </a:r>
            <a:r>
              <a:rPr lang="en-US" sz="2000" dirty="0" err="1">
                <a:solidFill>
                  <a:schemeClr val="tx2"/>
                </a:solidFill>
              </a:rPr>
              <a:t>d’Elba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026" name="Picture 2" descr="7th European Advanced Accelerator Conference">
            <a:extLst>
              <a:ext uri="{FF2B5EF4-FFF2-40B4-BE49-F238E27FC236}">
                <a16:creationId xmlns:a16="http://schemas.microsoft.com/office/drawing/2014/main" id="{0BBADECB-E117-1CBB-A093-925C67B5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55" y="245652"/>
            <a:ext cx="3926906" cy="7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CLA campus logo, white lettering reversed out of UCLA Blue box">
            <a:extLst>
              <a:ext uri="{FF2B5EF4-FFF2-40B4-BE49-F238E27FC236}">
                <a16:creationId xmlns:a16="http://schemas.microsoft.com/office/drawing/2014/main" id="{234E0167-55C0-487E-03F9-00F4DCAD4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t="60000" r="26340" b="15856"/>
          <a:stretch>
            <a:fillRect/>
          </a:stretch>
        </p:blipFill>
        <p:spPr bwMode="auto">
          <a:xfrm>
            <a:off x="6629287" y="5620012"/>
            <a:ext cx="2362600" cy="9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B8257A-CD99-2F97-E22A-ECA16A4D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68" y="5573214"/>
            <a:ext cx="3004854" cy="10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25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5E6E-AA36-7A67-2C2D-A25B9FE8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Wake experiment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4C8EA-5CCA-8611-EF37-4E4246386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969108"/>
            <a:ext cx="7088901" cy="22007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Single sided slab</a:t>
            </a:r>
          </a:p>
          <a:p>
            <a:pPr lvl="1"/>
            <a:r>
              <a:rPr lang="en-US" dirty="0"/>
              <a:t>Beam injection</a:t>
            </a:r>
          </a:p>
          <a:p>
            <a:pPr lvl="1"/>
            <a:r>
              <a:rPr lang="en-US" dirty="0"/>
              <a:t>0.9mm away from slab surface</a:t>
            </a:r>
          </a:p>
          <a:p>
            <a:pPr lvl="1"/>
            <a:r>
              <a:rPr lang="en-US" dirty="0"/>
              <a:t>Injection angle varied (2˚ and 7˚ shown below)</a:t>
            </a:r>
          </a:p>
          <a:p>
            <a:r>
              <a:rPr lang="en-US" dirty="0"/>
              <a:t>Transverse wake induced effect</a:t>
            </a:r>
          </a:p>
          <a:p>
            <a:pPr lvl="1"/>
            <a:r>
              <a:rPr lang="en-US" dirty="0"/>
              <a:t>Agreement with two-particle model and simulations (WARP)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40B57-9C10-6E06-A880-5D1D2B88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45" y="3158103"/>
            <a:ext cx="5012480" cy="3699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556C2-8F55-C09A-E414-1970A871E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75" y="3158103"/>
            <a:ext cx="5030098" cy="369989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8C758A-FE52-8E2E-22E8-D732F87A6B46}"/>
              </a:ext>
            </a:extLst>
          </p:cNvPr>
          <p:cNvSpPr/>
          <p:nvPr/>
        </p:nvSpPr>
        <p:spPr>
          <a:xfrm>
            <a:off x="6474701" y="3329354"/>
            <a:ext cx="5563106" cy="3392121"/>
          </a:xfrm>
          <a:prstGeom prst="roundRect">
            <a:avLst/>
          </a:prstGeom>
          <a:solidFill>
            <a:schemeClr val="accent1">
              <a:alpha val="13000"/>
            </a:schemeClr>
          </a:solidFill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30080-4397-345F-A366-795287C077FA}"/>
              </a:ext>
            </a:extLst>
          </p:cNvPr>
          <p:cNvSpPr txBox="1"/>
          <p:nvPr/>
        </p:nvSpPr>
        <p:spPr>
          <a:xfrm>
            <a:off x="911920" y="3275110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YAG2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993DF-0F11-042D-B042-803654AC555E}"/>
              </a:ext>
            </a:extLst>
          </p:cNvPr>
          <p:cNvSpPr txBox="1"/>
          <p:nvPr/>
        </p:nvSpPr>
        <p:spPr>
          <a:xfrm>
            <a:off x="2058796" y="3167389"/>
            <a:ext cx="152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YAG3 </a:t>
            </a:r>
          </a:p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(no slab)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BF340-E6ED-B953-FECB-DA787E027A34}"/>
              </a:ext>
            </a:extLst>
          </p:cNvPr>
          <p:cNvSpPr txBox="1"/>
          <p:nvPr/>
        </p:nvSpPr>
        <p:spPr>
          <a:xfrm>
            <a:off x="3333685" y="3167389"/>
            <a:ext cx="152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YAG3 </a:t>
            </a:r>
            <a:b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(slab)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CD1E5-5B90-2FBA-F01A-6A6AE7EB0105}"/>
              </a:ext>
            </a:extLst>
          </p:cNvPr>
          <p:cNvSpPr txBox="1"/>
          <p:nvPr/>
        </p:nvSpPr>
        <p:spPr>
          <a:xfrm>
            <a:off x="1181549" y="4494364"/>
            <a:ext cx="95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2˚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0CAC-8E5E-A5E5-1EAF-5694F6058D38}"/>
              </a:ext>
            </a:extLst>
          </p:cNvPr>
          <p:cNvSpPr txBox="1"/>
          <p:nvPr/>
        </p:nvSpPr>
        <p:spPr>
          <a:xfrm>
            <a:off x="4756304" y="5227110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7˚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E8BC5-900E-8A33-A6BF-80A8E973521D}"/>
              </a:ext>
            </a:extLst>
          </p:cNvPr>
          <p:cNvSpPr txBox="1"/>
          <p:nvPr/>
        </p:nvSpPr>
        <p:spPr>
          <a:xfrm>
            <a:off x="2437497" y="4500278"/>
            <a:ext cx="95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2˚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116AE-13B1-542F-AAE8-5AD4FD58ECF3}"/>
              </a:ext>
            </a:extLst>
          </p:cNvPr>
          <p:cNvSpPr txBox="1"/>
          <p:nvPr/>
        </p:nvSpPr>
        <p:spPr>
          <a:xfrm>
            <a:off x="3681697" y="4494364"/>
            <a:ext cx="95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2˚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13E134-F2F6-2E93-C443-399B3C2EC97C}"/>
              </a:ext>
            </a:extLst>
          </p:cNvPr>
          <p:cNvSpPr txBox="1"/>
          <p:nvPr/>
        </p:nvSpPr>
        <p:spPr>
          <a:xfrm>
            <a:off x="1198683" y="5842000"/>
            <a:ext cx="95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7˚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2CF5F-9627-0A45-A38C-0F4C4839E026}"/>
              </a:ext>
            </a:extLst>
          </p:cNvPr>
          <p:cNvSpPr txBox="1"/>
          <p:nvPr/>
        </p:nvSpPr>
        <p:spPr>
          <a:xfrm>
            <a:off x="2453048" y="5842000"/>
            <a:ext cx="95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7˚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C10D3-2C77-9C88-0745-212BBC781540}"/>
              </a:ext>
            </a:extLst>
          </p:cNvPr>
          <p:cNvSpPr txBox="1"/>
          <p:nvPr/>
        </p:nvSpPr>
        <p:spPr>
          <a:xfrm>
            <a:off x="3683976" y="5842000"/>
            <a:ext cx="95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7˚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D90C2-309A-B94D-6915-9455A7DF9F77}"/>
              </a:ext>
            </a:extLst>
          </p:cNvPr>
          <p:cNvSpPr txBox="1"/>
          <p:nvPr/>
        </p:nvSpPr>
        <p:spPr>
          <a:xfrm>
            <a:off x="4756304" y="4217436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2˚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66DCA-0F87-2074-965A-FA4D4B9B617C}"/>
              </a:ext>
            </a:extLst>
          </p:cNvPr>
          <p:cNvSpPr txBox="1"/>
          <p:nvPr/>
        </p:nvSpPr>
        <p:spPr>
          <a:xfrm>
            <a:off x="10744891" y="3330566"/>
            <a:ext cx="13704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Simulations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3C8D7A-DCA0-1E4E-1876-D0D402EE6E9E}"/>
              </a:ext>
            </a:extLst>
          </p:cNvPr>
          <p:cNvGrpSpPr/>
          <p:nvPr/>
        </p:nvGrpSpPr>
        <p:grpSpPr>
          <a:xfrm>
            <a:off x="8710185" y="992034"/>
            <a:ext cx="3216621" cy="2278428"/>
            <a:chOff x="8376546" y="992034"/>
            <a:chExt cx="3216621" cy="22784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47078C-8D0E-B198-BE91-F1B8E3BF5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057"/>
            <a:stretch>
              <a:fillRect/>
            </a:stretch>
          </p:blipFill>
          <p:spPr>
            <a:xfrm>
              <a:off x="8376546" y="992034"/>
              <a:ext cx="2977254" cy="220079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EC2CAA-23C0-981C-4DF7-E8E2D7125730}"/>
                </a:ext>
              </a:extLst>
            </p:cNvPr>
            <p:cNvSpPr/>
            <p:nvPr/>
          </p:nvSpPr>
          <p:spPr>
            <a:xfrm rot="20642738">
              <a:off x="9405943" y="2462705"/>
              <a:ext cx="2187224" cy="517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7A11CB-46B1-AE41-90AD-E5BD5D59B81B}"/>
                </a:ext>
              </a:extLst>
            </p:cNvPr>
            <p:cNvSpPr/>
            <p:nvPr/>
          </p:nvSpPr>
          <p:spPr>
            <a:xfrm>
              <a:off x="10499546" y="2719754"/>
              <a:ext cx="602208" cy="550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420F0C-F1BE-0E6F-D7E1-3B762F857A67}"/>
              </a:ext>
            </a:extLst>
          </p:cNvPr>
          <p:cNvCxnSpPr/>
          <p:nvPr/>
        </p:nvCxnSpPr>
        <p:spPr>
          <a:xfrm flipH="1">
            <a:off x="8710185" y="2172061"/>
            <a:ext cx="3405146" cy="986042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2D93D76-6329-9071-BFA0-0DB3311DAA40}"/>
              </a:ext>
            </a:extLst>
          </p:cNvPr>
          <p:cNvSpPr txBox="1"/>
          <p:nvPr/>
        </p:nvSpPr>
        <p:spPr>
          <a:xfrm>
            <a:off x="10289186" y="1975852"/>
            <a:ext cx="717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DWA</a:t>
            </a:r>
          </a:p>
        </p:txBody>
      </p:sp>
      <p:pic>
        <p:nvPicPr>
          <p:cNvPr id="28" name="Picture 27" descr="A green and grey rectangular object with a red line&#10;&#10;AI-generated content may be incorrect.">
            <a:extLst>
              <a:ext uri="{FF2B5EF4-FFF2-40B4-BE49-F238E27FC236}">
                <a16:creationId xmlns:a16="http://schemas.microsoft.com/office/drawing/2014/main" id="{9F3162D9-78ED-B7AA-4E0E-ACDCD5F28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81" y="1030893"/>
            <a:ext cx="2006173" cy="7700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6D03DF-48EC-03E1-183B-3D5ABFEA4522}"/>
              </a:ext>
            </a:extLst>
          </p:cNvPr>
          <p:cNvSpPr txBox="1"/>
          <p:nvPr/>
        </p:nvSpPr>
        <p:spPr>
          <a:xfrm>
            <a:off x="8160892" y="1444256"/>
            <a:ext cx="314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q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749410-4B2A-833F-BDFB-0316525C4BC2}"/>
              </a:ext>
            </a:extLst>
          </p:cNvPr>
          <p:cNvCxnSpPr/>
          <p:nvPr/>
        </p:nvCxnSpPr>
        <p:spPr>
          <a:xfrm flipH="1">
            <a:off x="8007178" y="1642219"/>
            <a:ext cx="2438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03B23F4-658C-B93C-6260-72E9128F959D}"/>
              </a:ext>
            </a:extLst>
          </p:cNvPr>
          <p:cNvSpPr/>
          <p:nvPr/>
        </p:nvSpPr>
        <p:spPr>
          <a:xfrm>
            <a:off x="6232453" y="969108"/>
            <a:ext cx="2193521" cy="100674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86331A-DA45-8889-CDF8-B5224DB64A30}"/>
              </a:ext>
            </a:extLst>
          </p:cNvPr>
          <p:cNvSpPr txBox="1"/>
          <p:nvPr/>
        </p:nvSpPr>
        <p:spPr>
          <a:xfrm>
            <a:off x="10939119" y="5229037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7˚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97D30A-8C5A-4640-7E8E-A6DCB490EED4}"/>
              </a:ext>
            </a:extLst>
          </p:cNvPr>
          <p:cNvSpPr txBox="1"/>
          <p:nvPr/>
        </p:nvSpPr>
        <p:spPr>
          <a:xfrm>
            <a:off x="10939119" y="4219363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= 2˚</a:t>
            </a:r>
          </a:p>
        </p:txBody>
      </p:sp>
    </p:spTree>
    <p:extLst>
      <p:ext uri="{BB962C8B-B14F-4D97-AF65-F5344CB8AC3E}">
        <p14:creationId xmlns:p14="http://schemas.microsoft.com/office/powerpoint/2010/main" val="370121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BE0F-AD3F-7DF8-7E8C-71508E9F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0D0E5-A893-2AF5-7A80-480BBDCE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2"/>
          <a:stretch>
            <a:fillRect/>
          </a:stretch>
        </p:blipFill>
        <p:spPr>
          <a:xfrm>
            <a:off x="914399" y="1053296"/>
            <a:ext cx="9585064" cy="4845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BE3E-477A-8889-06AF-DFB37FBE48C9}"/>
              </a:ext>
            </a:extLst>
          </p:cNvPr>
          <p:cNvSpPr txBox="1"/>
          <p:nvPr/>
        </p:nvSpPr>
        <p:spPr>
          <a:xfrm>
            <a:off x="6983657" y="6146908"/>
            <a:ext cx="482465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i="1" dirty="0"/>
              <a:t>N. Majernik, et al Phys. Rev. Accel. Beams 26, 094601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4161D-F702-1933-B4D7-03585EAF8485}"/>
              </a:ext>
            </a:extLst>
          </p:cNvPr>
          <p:cNvSpPr txBox="1"/>
          <p:nvPr/>
        </p:nvSpPr>
        <p:spPr>
          <a:xfrm>
            <a:off x="228405" y="5561241"/>
            <a:ext cx="5883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 transverse info from diagnostic </a:t>
            </a:r>
            <a:r>
              <a:rPr lang="en-US" dirty="0">
                <a:solidFill>
                  <a:schemeClr val="accent5"/>
                </a:solidFill>
              </a:rPr>
              <a:t>screens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Single-shot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dimensional parameter space explored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Multipole components of transverse </a:t>
            </a:r>
            <a:r>
              <a:rPr lang="en-US" dirty="0" err="1"/>
              <a:t>wakefield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1B52C-9B8D-3592-CA67-28F93C240545}"/>
              </a:ext>
            </a:extLst>
          </p:cNvPr>
          <p:cNvSpPr txBox="1"/>
          <p:nvPr/>
        </p:nvSpPr>
        <p:spPr>
          <a:xfrm>
            <a:off x="10330310" y="4430365"/>
            <a:ext cx="104868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OUTPUT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2E553-011F-344F-BB0E-084EB8CF989C}"/>
              </a:ext>
            </a:extLst>
          </p:cNvPr>
          <p:cNvSpPr txBox="1"/>
          <p:nvPr/>
        </p:nvSpPr>
        <p:spPr>
          <a:xfrm>
            <a:off x="3800355" y="1634048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Binning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32E44B-819B-C5AE-CDC4-0B8BEE754FBC}"/>
              </a:ext>
            </a:extLst>
          </p:cNvPr>
          <p:cNvSpPr txBox="1"/>
          <p:nvPr/>
        </p:nvSpPr>
        <p:spPr>
          <a:xfrm>
            <a:off x="10161692" y="1594405"/>
            <a:ext cx="83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Error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3C278-245D-F514-CC3E-669BAF3DBEFB}"/>
              </a:ext>
            </a:extLst>
          </p:cNvPr>
          <p:cNvSpPr txBox="1"/>
          <p:nvPr/>
        </p:nvSpPr>
        <p:spPr>
          <a:xfrm>
            <a:off x="1088021" y="3090441"/>
            <a:ext cx="126164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Drift only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(no structure)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C63278-A54A-C0A0-5A6C-5FFA59C4A505}"/>
              </a:ext>
            </a:extLst>
          </p:cNvPr>
          <p:cNvSpPr txBox="1"/>
          <p:nvPr/>
        </p:nvSpPr>
        <p:spPr>
          <a:xfrm>
            <a:off x="188502" y="2641497"/>
            <a:ext cx="83548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02122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585DA6F-8F6B-6138-357E-27FBB383908B}"/>
              </a:ext>
            </a:extLst>
          </p:cNvPr>
          <p:cNvSpPr/>
          <p:nvPr/>
        </p:nvSpPr>
        <p:spPr>
          <a:xfrm>
            <a:off x="5921774" y="2799302"/>
            <a:ext cx="6002599" cy="3891430"/>
          </a:xfrm>
          <a:prstGeom prst="rect">
            <a:avLst/>
          </a:prstGeom>
          <a:solidFill>
            <a:schemeClr val="accent2">
              <a:lumMod val="75000"/>
              <a:alpha val="5031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5E779C-53BA-444D-9512-C6FE380BEED8}"/>
              </a:ext>
            </a:extLst>
          </p:cNvPr>
          <p:cNvSpPr/>
          <p:nvPr/>
        </p:nvSpPr>
        <p:spPr>
          <a:xfrm>
            <a:off x="5921774" y="1016001"/>
            <a:ext cx="6002599" cy="1771804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1DD66B-EAA6-15B0-41A4-BDD774CE9D41}"/>
              </a:ext>
            </a:extLst>
          </p:cNvPr>
          <p:cNvSpPr/>
          <p:nvPr/>
        </p:nvSpPr>
        <p:spPr>
          <a:xfrm>
            <a:off x="267629" y="1016000"/>
            <a:ext cx="5352584" cy="5674732"/>
          </a:xfrm>
          <a:prstGeom prst="rect">
            <a:avLst/>
          </a:prstGeom>
          <a:solidFill>
            <a:schemeClr val="accent4">
              <a:lumMod val="20000"/>
              <a:lumOff val="80000"/>
              <a:alpha val="25243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AB4F9-7C69-06DB-98B5-A0A14AA9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algorithm - output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F90CB-BC3C-EF78-782D-710D7C93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643" y="1450898"/>
            <a:ext cx="3402200" cy="5160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55795-08B3-4FF0-1889-AF6694BE8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80325"/>
          <a:stretch>
            <a:fillRect/>
          </a:stretch>
        </p:blipFill>
        <p:spPr>
          <a:xfrm>
            <a:off x="363852" y="2443225"/>
            <a:ext cx="2223764" cy="1076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6FC15-FE3A-5972-698C-39D54844A8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474"/>
          <a:stretch>
            <a:fillRect/>
          </a:stretch>
        </p:blipFill>
        <p:spPr>
          <a:xfrm>
            <a:off x="3271182" y="2518842"/>
            <a:ext cx="2223764" cy="959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0DFD8-A892-F573-68B9-E968C928A717}"/>
              </a:ext>
            </a:extLst>
          </p:cNvPr>
          <p:cNvSpPr txBox="1"/>
          <p:nvPr/>
        </p:nvSpPr>
        <p:spPr>
          <a:xfrm>
            <a:off x="433409" y="1082383"/>
            <a:ext cx="4558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test with </a:t>
            </a: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simulations</a:t>
            </a:r>
            <a:r>
              <a:rPr lang="en-US" dirty="0"/>
              <a:t> (WARP)</a:t>
            </a:r>
          </a:p>
          <a:p>
            <a:r>
              <a:rPr lang="en-US" dirty="0"/>
              <a:t>Simulate screen distributions</a:t>
            </a:r>
          </a:p>
          <a:p>
            <a:r>
              <a:rPr lang="en-US" dirty="0"/>
              <a:t>Use arbitrary number of modes in expansion</a:t>
            </a:r>
          </a:p>
          <a:p>
            <a:r>
              <a:rPr lang="en-US" dirty="0"/>
              <a:t>Convergence with higher modes (n=4)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3CF5-DAF7-FF36-E0F8-766CD64FA0BA}"/>
              </a:ext>
            </a:extLst>
          </p:cNvPr>
          <p:cNvSpPr txBox="1"/>
          <p:nvPr/>
        </p:nvSpPr>
        <p:spPr>
          <a:xfrm>
            <a:off x="3724019" y="345389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173FFD-F414-7B2F-4DB3-F19BEB72B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44" b="33252"/>
          <a:stretch>
            <a:fillRect/>
          </a:stretch>
        </p:blipFill>
        <p:spPr>
          <a:xfrm>
            <a:off x="1868724" y="3935100"/>
            <a:ext cx="2223764" cy="25722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DE9D05-C87C-C8A6-3CF7-D2D2C53332C4}"/>
              </a:ext>
            </a:extLst>
          </p:cNvPr>
          <p:cNvSpPr txBox="1"/>
          <p:nvPr/>
        </p:nvSpPr>
        <p:spPr>
          <a:xfrm>
            <a:off x="569190" y="3461772"/>
            <a:ext cx="143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DB8B1-1D7E-E717-7BC9-BC1A60FDE799}"/>
              </a:ext>
            </a:extLst>
          </p:cNvPr>
          <p:cNvSpPr txBox="1"/>
          <p:nvPr/>
        </p:nvSpPr>
        <p:spPr>
          <a:xfrm>
            <a:off x="4057130" y="421638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5D548-AD3A-1A1C-B4D7-E984BF774CBD}"/>
              </a:ext>
            </a:extLst>
          </p:cNvPr>
          <p:cNvSpPr txBox="1"/>
          <p:nvPr/>
        </p:nvSpPr>
        <p:spPr>
          <a:xfrm>
            <a:off x="4057130" y="5072697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F3F14-2B09-8170-3F40-B44638DAAFCB}"/>
              </a:ext>
            </a:extLst>
          </p:cNvPr>
          <p:cNvSpPr txBox="1"/>
          <p:nvPr/>
        </p:nvSpPr>
        <p:spPr>
          <a:xfrm>
            <a:off x="4073216" y="592901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6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F6168A-E8A7-5ADF-2D4F-31226E444C0C}"/>
              </a:ext>
            </a:extLst>
          </p:cNvPr>
          <p:cNvCxnSpPr/>
          <p:nvPr/>
        </p:nvCxnSpPr>
        <p:spPr>
          <a:xfrm>
            <a:off x="2531324" y="2981630"/>
            <a:ext cx="702526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9FC361-DE8C-5899-4276-580EECBD4A16}"/>
              </a:ext>
            </a:extLst>
          </p:cNvPr>
          <p:cNvCxnSpPr>
            <a:cxnSpLocks/>
          </p:cNvCxnSpPr>
          <p:nvPr/>
        </p:nvCxnSpPr>
        <p:spPr>
          <a:xfrm>
            <a:off x="2453267" y="3453890"/>
            <a:ext cx="351263" cy="377214"/>
          </a:xfrm>
          <a:prstGeom prst="straightConnector1">
            <a:avLst/>
          </a:prstGeom>
          <a:ln w="3175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896F8B-C335-20AF-92E8-163817C0B856}"/>
              </a:ext>
            </a:extLst>
          </p:cNvPr>
          <p:cNvCxnSpPr>
            <a:cxnSpLocks/>
          </p:cNvCxnSpPr>
          <p:nvPr/>
        </p:nvCxnSpPr>
        <p:spPr>
          <a:xfrm flipV="1">
            <a:off x="3040453" y="3492266"/>
            <a:ext cx="463500" cy="336532"/>
          </a:xfrm>
          <a:prstGeom prst="straightConnector1">
            <a:avLst/>
          </a:prstGeom>
          <a:ln w="3175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EBE505-D5BF-2C60-E43A-2A9B8ABCB147}"/>
              </a:ext>
            </a:extLst>
          </p:cNvPr>
          <p:cNvSpPr txBox="1"/>
          <p:nvPr/>
        </p:nvSpPr>
        <p:spPr>
          <a:xfrm>
            <a:off x="7964079" y="1081491"/>
            <a:ext cx="212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Experimental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673F7-0611-0B55-56D7-B81B09C1C9A9}"/>
              </a:ext>
            </a:extLst>
          </p:cNvPr>
          <p:cNvSpPr txBox="1"/>
          <p:nvPr/>
        </p:nvSpPr>
        <p:spPr>
          <a:xfrm>
            <a:off x="10822577" y="333537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C8969D-C2CE-5A23-4AE3-5FA90F6346FE}"/>
              </a:ext>
            </a:extLst>
          </p:cNvPr>
          <p:cNvSpPr txBox="1"/>
          <p:nvPr/>
        </p:nvSpPr>
        <p:spPr>
          <a:xfrm>
            <a:off x="10822577" y="448111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BA6871-59D3-E39F-DDB2-DE352B486931}"/>
              </a:ext>
            </a:extLst>
          </p:cNvPr>
          <p:cNvSpPr txBox="1"/>
          <p:nvPr/>
        </p:nvSpPr>
        <p:spPr>
          <a:xfrm>
            <a:off x="10810749" y="5744347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B2044C-90FD-48B6-447F-8373AC470855}"/>
              </a:ext>
            </a:extLst>
          </p:cNvPr>
          <p:cNvSpPr txBox="1"/>
          <p:nvPr/>
        </p:nvSpPr>
        <p:spPr>
          <a:xfrm>
            <a:off x="5974822" y="1598979"/>
            <a:ext cx="1518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structure,</a:t>
            </a:r>
          </a:p>
          <a:p>
            <a:r>
              <a:rPr lang="en-US" sz="1400" dirty="0"/>
              <a:t>7˚ e-beam tilt</a:t>
            </a:r>
          </a:p>
          <a:p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1C0716-7971-F9CA-9AAB-93AA8A9DD8AA}"/>
              </a:ext>
            </a:extLst>
          </p:cNvPr>
          <p:cNvSpPr txBox="1"/>
          <p:nvPr/>
        </p:nvSpPr>
        <p:spPr>
          <a:xfrm>
            <a:off x="10687084" y="1646427"/>
            <a:ext cx="1309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Single-slab structure,</a:t>
            </a:r>
          </a:p>
          <a:p>
            <a:r>
              <a:rPr lang="en-US" sz="1400" dirty="0"/>
              <a:t>7˚ e-beam tilt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B73CB3-DCB2-3883-1F70-64638AD81294}"/>
              </a:ext>
            </a:extLst>
          </p:cNvPr>
          <p:cNvSpPr txBox="1"/>
          <p:nvPr/>
        </p:nvSpPr>
        <p:spPr>
          <a:xfrm rot="16200000">
            <a:off x="6029264" y="4338005"/>
            <a:ext cx="1660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Reconstructed</a:t>
            </a:r>
          </a:p>
          <a:p>
            <a:pPr algn="ctr"/>
            <a:r>
              <a:rPr lang="en-US" dirty="0"/>
              <a:t>Field maps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7BBC60-EA16-3839-50F1-2B0BA04C7610}"/>
              </a:ext>
            </a:extLst>
          </p:cNvPr>
          <p:cNvCxnSpPr>
            <a:cxnSpLocks/>
          </p:cNvCxnSpPr>
          <p:nvPr/>
        </p:nvCxnSpPr>
        <p:spPr>
          <a:xfrm>
            <a:off x="5921774" y="2767028"/>
            <a:ext cx="600259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D5E1903-0FE3-4105-32F2-844E55BD500D}"/>
              </a:ext>
            </a:extLst>
          </p:cNvPr>
          <p:cNvSpPr txBox="1"/>
          <p:nvPr/>
        </p:nvSpPr>
        <p:spPr>
          <a:xfrm>
            <a:off x="2453267" y="2670562"/>
            <a:ext cx="82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WARP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650E4C-1A70-EC7A-37F6-CB734EF2813B}"/>
              </a:ext>
            </a:extLst>
          </p:cNvPr>
          <p:cNvCxnSpPr>
            <a:cxnSpLocks/>
          </p:cNvCxnSpPr>
          <p:nvPr/>
        </p:nvCxnSpPr>
        <p:spPr>
          <a:xfrm>
            <a:off x="5921774" y="2767028"/>
            <a:ext cx="60743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52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E35B3-DE77-8375-DECC-63E4C746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DWA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D45B-2C0C-A961-E950-6BC15E984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1"/>
            <a:ext cx="5755178" cy="4602602"/>
          </a:xfrm>
        </p:spPr>
        <p:txBody>
          <a:bodyPr>
            <a:normAutofit/>
          </a:bodyPr>
          <a:lstStyle/>
          <a:p>
            <a:r>
              <a:rPr lang="en-US" dirty="0"/>
              <a:t>Manipulation of transverse </a:t>
            </a:r>
            <a:r>
              <a:rPr lang="en-US" dirty="0" err="1"/>
              <a:t>wakefields</a:t>
            </a:r>
            <a:endParaRPr lang="en-US" dirty="0"/>
          </a:p>
          <a:p>
            <a:r>
              <a:rPr lang="en-US" dirty="0"/>
              <a:t>Asymmetry in beam to structure</a:t>
            </a:r>
          </a:p>
          <a:p>
            <a:pPr lvl="1"/>
            <a:r>
              <a:rPr lang="en-US" dirty="0"/>
              <a:t>Quadrupole dominated wake</a:t>
            </a:r>
          </a:p>
          <a:p>
            <a:pPr lvl="1"/>
            <a:r>
              <a:rPr lang="en-US" dirty="0"/>
              <a:t>90˚ rotation each period</a:t>
            </a:r>
          </a:p>
          <a:p>
            <a:pPr lvl="1"/>
            <a:r>
              <a:rPr lang="en-US" dirty="0"/>
              <a:t>Analogous to alternating gradient focusing</a:t>
            </a:r>
          </a:p>
          <a:p>
            <a:pPr lvl="1"/>
            <a:r>
              <a:rPr lang="en-US" dirty="0"/>
              <a:t>Focus beam in both planes</a:t>
            </a:r>
          </a:p>
          <a:p>
            <a:r>
              <a:rPr lang="en-US" dirty="0"/>
              <a:t>Potentially stabilizing effect </a:t>
            </a:r>
          </a:p>
          <a:p>
            <a:pPr lvl="1"/>
            <a:r>
              <a:rPr lang="en-US" dirty="0"/>
              <a:t>May be competitive with magnetic quadrupoles &amp; beam energy spread for damping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A grey and green rectangular object&#10;&#10;AI-generated content may be incorrect.">
            <a:extLst>
              <a:ext uri="{FF2B5EF4-FFF2-40B4-BE49-F238E27FC236}">
                <a16:creationId xmlns:a16="http://schemas.microsoft.com/office/drawing/2014/main" id="{4B09E93D-8866-74E1-8412-C6E1F3DD8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59" y="963782"/>
            <a:ext cx="4642414" cy="239501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33FC16-D890-F770-812E-C7839482A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73417" y="3966464"/>
            <a:ext cx="2096998" cy="20402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94ECC7-3152-48B6-5ECF-F05558D3132E}"/>
              </a:ext>
            </a:extLst>
          </p:cNvPr>
          <p:cNvSpPr/>
          <p:nvPr/>
        </p:nvSpPr>
        <p:spPr>
          <a:xfrm>
            <a:off x="7803809" y="4482461"/>
            <a:ext cx="190122" cy="1629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5E1486-5C1D-4EAD-4B2A-176E12965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9775780" y="3998535"/>
            <a:ext cx="2096998" cy="20402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569C165-CD15-F6C5-F703-A0E8CDDF2C1A}"/>
              </a:ext>
            </a:extLst>
          </p:cNvPr>
          <p:cNvSpPr/>
          <p:nvPr/>
        </p:nvSpPr>
        <p:spPr>
          <a:xfrm>
            <a:off x="10679714" y="4482461"/>
            <a:ext cx="190122" cy="1629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15">
            <a:extLst>
              <a:ext uri="{FF2B5EF4-FFF2-40B4-BE49-F238E27FC236}">
                <a16:creationId xmlns:a16="http://schemas.microsoft.com/office/drawing/2014/main" id="{FA18624B-0DDA-9BD1-0D64-2A604F82F9CD}"/>
              </a:ext>
            </a:extLst>
          </p:cNvPr>
          <p:cNvSpPr/>
          <p:nvPr/>
        </p:nvSpPr>
        <p:spPr>
          <a:xfrm>
            <a:off x="8994126" y="4730131"/>
            <a:ext cx="686340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63BF0-CD52-7FB8-2E97-27DC5BF53D73}"/>
              </a:ext>
            </a:extLst>
          </p:cNvPr>
          <p:cNvSpPr txBox="1"/>
          <p:nvPr/>
        </p:nvSpPr>
        <p:spPr>
          <a:xfrm>
            <a:off x="7007077" y="5934670"/>
            <a:ext cx="1925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 map experienced by a test particle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E35E8-5902-B7CA-4B6B-F6CE85CC21CB}"/>
              </a:ext>
            </a:extLst>
          </p:cNvPr>
          <p:cNvSpPr txBox="1"/>
          <p:nvPr/>
        </p:nvSpPr>
        <p:spPr>
          <a:xfrm>
            <a:off x="9834480" y="5964738"/>
            <a:ext cx="192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 map rotates with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6701C-413D-738A-EF17-65F158DE498B}"/>
              </a:ext>
            </a:extLst>
          </p:cNvPr>
          <p:cNvSpPr txBox="1"/>
          <p:nvPr/>
        </p:nvSpPr>
        <p:spPr>
          <a:xfrm>
            <a:off x="8869982" y="4964264"/>
            <a:ext cx="821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after one period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64C70F-7D35-D2DB-C049-500DC442C667}"/>
              </a:ext>
            </a:extLst>
          </p:cNvPr>
          <p:cNvCxnSpPr/>
          <p:nvPr/>
        </p:nvCxnSpPr>
        <p:spPr>
          <a:xfrm flipV="1">
            <a:off x="7007077" y="1280160"/>
            <a:ext cx="1201008" cy="2366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A77E44-C1DF-B721-8C20-7C8B7470DAB4}"/>
              </a:ext>
            </a:extLst>
          </p:cNvPr>
          <p:cNvSpPr txBox="1"/>
          <p:nvPr/>
        </p:nvSpPr>
        <p:spPr>
          <a:xfrm rot="20951529">
            <a:off x="6797795" y="1074816"/>
            <a:ext cx="16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beam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245357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E5D6-13AC-DF36-FD72-87C5B233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DWA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7F9A7-53AB-33C8-A0B2-E64139FE4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1"/>
            <a:ext cx="5352729" cy="133337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Compare ADWA to planar slab DWA</a:t>
            </a:r>
          </a:p>
          <a:p>
            <a:r>
              <a:rPr lang="en-US" dirty="0"/>
              <a:t>Adjustable gap in both planes</a:t>
            </a:r>
          </a:p>
          <a:p>
            <a:r>
              <a:rPr lang="en-US" dirty="0"/>
              <a:t>Remove one axis for planar DWA</a:t>
            </a:r>
          </a:p>
          <a:p>
            <a:r>
              <a:rPr lang="en-US" dirty="0"/>
              <a:t>Diagnostic: transverse screens</a:t>
            </a:r>
          </a:p>
        </p:txBody>
      </p:sp>
      <p:pic>
        <p:nvPicPr>
          <p:cNvPr id="4" name="Content Placeholder 5" descr="A grey and black rectangular object&#10;&#10;AI-generated content may be incorrect.">
            <a:extLst>
              <a:ext uri="{FF2B5EF4-FFF2-40B4-BE49-F238E27FC236}">
                <a16:creationId xmlns:a16="http://schemas.microsoft.com/office/drawing/2014/main" id="{1B9E9241-C363-DD00-FF7F-DEC48FAA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914400"/>
            <a:ext cx="4398818" cy="1434980"/>
          </a:xfrm>
          <a:prstGeom prst="rect">
            <a:avLst/>
          </a:prstGeom>
        </p:spPr>
      </p:pic>
      <p:pic>
        <p:nvPicPr>
          <p:cNvPr id="5" name="Picture 4" descr="A black square object with green edges&#10;&#10;AI-generated content may be incorrect.">
            <a:extLst>
              <a:ext uri="{FF2B5EF4-FFF2-40B4-BE49-F238E27FC236}">
                <a16:creationId xmlns:a16="http://schemas.microsoft.com/office/drawing/2014/main" id="{E09E315C-BA30-7A9A-4A31-2FCA33AC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64" y="2259514"/>
            <a:ext cx="4606636" cy="116948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7B7865-7D49-81FB-2A9B-B40F1AE72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4911679" y="3230432"/>
            <a:ext cx="2052493" cy="205783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7C67372-C704-2025-BD3B-C28260AF8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884" y="3207942"/>
            <a:ext cx="2097357" cy="2102818"/>
          </a:xfrm>
          <a:prstGeom prst="rect">
            <a:avLst/>
          </a:prstGeom>
        </p:spPr>
      </p:pic>
      <p:pic>
        <p:nvPicPr>
          <p:cNvPr id="8" name="Content Placeholder 5" descr="A purple square with a yellow and blue circle&#10;&#10;AI-generated content may be incorrect.">
            <a:extLst>
              <a:ext uri="{FF2B5EF4-FFF2-40B4-BE49-F238E27FC236}">
                <a16:creationId xmlns:a16="http://schemas.microsoft.com/office/drawing/2014/main" id="{43EFA47F-30D6-E694-E0D7-DA8C3B3E2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7" y="3233104"/>
            <a:ext cx="2064327" cy="2069703"/>
          </a:xfrm>
          <a:prstGeom prst="rect">
            <a:avLst/>
          </a:prstGeom>
        </p:spPr>
      </p:pic>
      <p:pic>
        <p:nvPicPr>
          <p:cNvPr id="9" name="Content Placeholder 13" descr="A blue and orange light&#10;&#10;AI-generated content may be incorrect.">
            <a:extLst>
              <a:ext uri="{FF2B5EF4-FFF2-40B4-BE49-F238E27FC236}">
                <a16:creationId xmlns:a16="http://schemas.microsoft.com/office/drawing/2014/main" id="{D540AED2-B674-FC7B-7347-95EA1D2C7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" y="5712466"/>
            <a:ext cx="2244436" cy="635300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11282D5F-EA30-4D4C-0807-20B31A1C6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914" y="5712466"/>
            <a:ext cx="2511921" cy="711013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452A4E96-EF38-44F9-3090-D3456835A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0035" y="5716575"/>
            <a:ext cx="2719044" cy="770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A5C3CC-3CA4-EDE7-0359-3E1646BA29E3}"/>
              </a:ext>
            </a:extLst>
          </p:cNvPr>
          <p:cNvSpPr txBox="1"/>
          <p:nvPr/>
        </p:nvSpPr>
        <p:spPr>
          <a:xfrm>
            <a:off x="7817969" y="5640130"/>
            <a:ext cx="424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Longitudinal dependence of </a:t>
            </a:r>
            <a:r>
              <a:rPr lang="en-US" dirty="0" err="1"/>
              <a:t>wakefield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Focusing in core of beam after ADWA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F426C-59E6-2A86-D172-5B9F90C8C44E}"/>
              </a:ext>
            </a:extLst>
          </p:cNvPr>
          <p:cNvSpPr txBox="1"/>
          <p:nvPr/>
        </p:nvSpPr>
        <p:spPr>
          <a:xfrm>
            <a:off x="7207828" y="872915"/>
            <a:ext cx="82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ADWA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0141B5-DD03-138D-725F-39830FE6A289}"/>
              </a:ext>
            </a:extLst>
          </p:cNvPr>
          <p:cNvSpPr txBox="1"/>
          <p:nvPr/>
        </p:nvSpPr>
        <p:spPr>
          <a:xfrm>
            <a:off x="7388851" y="2379330"/>
            <a:ext cx="1080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Planar DWA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26718-CAEF-1351-039F-8BB9596073AE}"/>
              </a:ext>
            </a:extLst>
          </p:cNvPr>
          <p:cNvSpPr txBox="1"/>
          <p:nvPr/>
        </p:nvSpPr>
        <p:spPr>
          <a:xfrm>
            <a:off x="3237048" y="2972793"/>
            <a:ext cx="82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ADWA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CD0DFB-F568-F8B5-6E01-D73FF9C37D15}"/>
              </a:ext>
            </a:extLst>
          </p:cNvPr>
          <p:cNvSpPr txBox="1"/>
          <p:nvPr/>
        </p:nvSpPr>
        <p:spPr>
          <a:xfrm>
            <a:off x="3246690" y="5495041"/>
            <a:ext cx="82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ADWA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8B26C0-7C94-520F-6499-E859C36E2097}"/>
              </a:ext>
            </a:extLst>
          </p:cNvPr>
          <p:cNvSpPr txBox="1"/>
          <p:nvPr/>
        </p:nvSpPr>
        <p:spPr>
          <a:xfrm>
            <a:off x="5341985" y="2987296"/>
            <a:ext cx="1080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Planar DWA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CB6677-CE35-3783-1410-9CA2B926BF2F}"/>
              </a:ext>
            </a:extLst>
          </p:cNvPr>
          <p:cNvSpPr txBox="1"/>
          <p:nvPr/>
        </p:nvSpPr>
        <p:spPr>
          <a:xfrm>
            <a:off x="5341984" y="5509601"/>
            <a:ext cx="1080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Planar DWA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F426E-C4CD-DD9C-7F28-569F77AF3D21}"/>
              </a:ext>
            </a:extLst>
          </p:cNvPr>
          <p:cNvSpPr txBox="1"/>
          <p:nvPr/>
        </p:nvSpPr>
        <p:spPr>
          <a:xfrm>
            <a:off x="753762" y="2972792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Drift (no structure)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BBC9DF-7C9D-168B-C05D-A4C030BFA674}"/>
              </a:ext>
            </a:extLst>
          </p:cNvPr>
          <p:cNvSpPr txBox="1"/>
          <p:nvPr/>
        </p:nvSpPr>
        <p:spPr>
          <a:xfrm>
            <a:off x="373859" y="5495041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Drift (no structure)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9E410-1981-4827-DA60-26FA2B7C2BF9}"/>
              </a:ext>
            </a:extLst>
          </p:cNvPr>
          <p:cNvSpPr txBox="1"/>
          <p:nvPr/>
        </p:nvSpPr>
        <p:spPr>
          <a:xfrm>
            <a:off x="446962" y="6356398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2D8D5-CE3D-292B-8CCB-766DCA991A13}"/>
              </a:ext>
            </a:extLst>
          </p:cNvPr>
          <p:cNvSpPr txBox="1"/>
          <p:nvPr/>
        </p:nvSpPr>
        <p:spPr>
          <a:xfrm>
            <a:off x="2759823" y="6338429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3AE54-E446-02BE-3FAC-520A7F43B823}"/>
              </a:ext>
            </a:extLst>
          </p:cNvPr>
          <p:cNvSpPr txBox="1"/>
          <p:nvPr/>
        </p:nvSpPr>
        <p:spPr>
          <a:xfrm>
            <a:off x="5288896" y="6375499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5E94BA-45DD-02F2-398C-0F5129F5FD41}"/>
              </a:ext>
            </a:extLst>
          </p:cNvPr>
          <p:cNvSpPr txBox="1"/>
          <p:nvPr/>
        </p:nvSpPr>
        <p:spPr>
          <a:xfrm>
            <a:off x="4932259" y="5142506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09ADE8-1B7D-4550-BA8B-B9764C33137E}"/>
              </a:ext>
            </a:extLst>
          </p:cNvPr>
          <p:cNvSpPr txBox="1"/>
          <p:nvPr/>
        </p:nvSpPr>
        <p:spPr>
          <a:xfrm>
            <a:off x="2790946" y="5175284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298161-5A2E-2E0C-6BD5-8E393FBC2AD1}"/>
              </a:ext>
            </a:extLst>
          </p:cNvPr>
          <p:cNvSpPr txBox="1"/>
          <p:nvPr/>
        </p:nvSpPr>
        <p:spPr>
          <a:xfrm>
            <a:off x="660281" y="5206002"/>
            <a:ext cx="17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430CD-8196-111D-C4B7-6CBFC4F9A8DF}"/>
              </a:ext>
            </a:extLst>
          </p:cNvPr>
          <p:cNvSpPr txBox="1"/>
          <p:nvPr/>
        </p:nvSpPr>
        <p:spPr>
          <a:xfrm>
            <a:off x="78326" y="3983910"/>
            <a:ext cx="295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68110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055B-AE74-E50B-ACB0-A88322E2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ADWA experiment at AWA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66EFF-D5BF-41EE-D007-7EE0D3EC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79" y="3790479"/>
            <a:ext cx="6631032" cy="10888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4 independent motors</a:t>
            </a:r>
          </a:p>
          <a:p>
            <a:r>
              <a:rPr lang="en-US" dirty="0"/>
              <a:t>Hold gap fixed in </a:t>
            </a:r>
            <a:r>
              <a:rPr lang="en-US" i="1" dirty="0"/>
              <a:t>x,</a:t>
            </a:r>
            <a:r>
              <a:rPr lang="en-US" dirty="0"/>
              <a:t> vary </a:t>
            </a:r>
            <a:r>
              <a:rPr lang="en-US" i="1" dirty="0"/>
              <a:t>y</a:t>
            </a:r>
            <a:r>
              <a:rPr lang="en-US" dirty="0"/>
              <a:t> spacing</a:t>
            </a:r>
          </a:p>
          <a:p>
            <a:r>
              <a:rPr lang="en-US" dirty="0"/>
              <a:t>Observe: transverse distribution and z-dependence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5DA58-26FF-2151-C798-3E510FEF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830" y="1097588"/>
            <a:ext cx="2842525" cy="2800210"/>
          </a:xfrm>
          <a:prstGeom prst="rect">
            <a:avLst/>
          </a:prstGeom>
        </p:spPr>
      </p:pic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CF5C9C9D-AA7F-39F4-3C96-D00720E65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98" y="1097589"/>
            <a:ext cx="2842381" cy="2626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23471-A4C0-44A0-E35F-D8A49E09E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507" y="1097588"/>
            <a:ext cx="1986653" cy="1743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B7633-B911-C3F2-A0E4-FECBF0A7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98" y="1278939"/>
            <a:ext cx="2493150" cy="214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1F1DD-42DA-82B0-84FE-359CB9FC8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16" y="4879289"/>
            <a:ext cx="8539309" cy="1743885"/>
          </a:xfrm>
          <a:prstGeom prst="rect">
            <a:avLst/>
          </a:prstGeom>
        </p:spPr>
      </p:pic>
      <p:pic>
        <p:nvPicPr>
          <p:cNvPr id="9" name="Content Placeholder 5" descr="A close-up of a machine&#10;&#10;AI-generated content may be incorrect.">
            <a:extLst>
              <a:ext uri="{FF2B5EF4-FFF2-40B4-BE49-F238E27FC236}">
                <a16:creationId xmlns:a16="http://schemas.microsoft.com/office/drawing/2014/main" id="{4026BA3D-40A1-9902-3701-7A1956FEF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65" y="2862577"/>
            <a:ext cx="2511777" cy="37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EBFD472-53EB-3DF6-2990-F08F00753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 b="10958"/>
          <a:stretch>
            <a:fillRect/>
          </a:stretch>
        </p:blipFill>
        <p:spPr>
          <a:xfrm>
            <a:off x="3785286" y="2968022"/>
            <a:ext cx="8143102" cy="3529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9BABD-FDDC-10A0-3666-AB80D214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results ADWA (preliminary)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6AD2A-3E08-B838-EA9B-1DFC717BB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0"/>
            <a:ext cx="3636182" cy="48407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Transverse beam distribution at screen downstream (23cm)</a:t>
            </a:r>
          </a:p>
          <a:p>
            <a:r>
              <a:rPr lang="en-US" dirty="0"/>
              <a:t>x-gap constant at 1.31mm but y-gap varies</a:t>
            </a:r>
          </a:p>
          <a:p>
            <a:r>
              <a:rPr lang="en-US" dirty="0"/>
              <a:t>Change structure from symmetric ADWA to planar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Functionally tune the net effect of the quadrupole-like transverse mode</a:t>
            </a:r>
          </a:p>
          <a:p>
            <a:r>
              <a:rPr lang="en-US" dirty="0"/>
              <a:t>Symmetric focusing</a:t>
            </a:r>
          </a:p>
          <a:p>
            <a:r>
              <a:rPr lang="en-US" dirty="0"/>
              <a:t>Path towards controlling beam size with </a:t>
            </a:r>
            <a:r>
              <a:rPr lang="en-US" dirty="0" err="1"/>
              <a:t>wakefields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954FC-E240-E57D-5A76-0237C8AE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111" y="1011125"/>
            <a:ext cx="6413156" cy="1309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EC2858-E6D4-6B81-0F97-9D040E92F055}"/>
              </a:ext>
            </a:extLst>
          </p:cNvPr>
          <p:cNvSpPr txBox="1"/>
          <p:nvPr/>
        </p:nvSpPr>
        <p:spPr>
          <a:xfrm>
            <a:off x="6096000" y="2667668"/>
            <a:ext cx="405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Distributions on YAG screen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B33B-EC0B-0ED7-5AA8-2E8645968C13}"/>
              </a:ext>
            </a:extLst>
          </p:cNvPr>
          <p:cNvSpPr/>
          <p:nvPr/>
        </p:nvSpPr>
        <p:spPr>
          <a:xfrm>
            <a:off x="4090086" y="3101545"/>
            <a:ext cx="1890584" cy="150131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5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D54DB-137C-8A23-D44F-841423B76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5F71-60D1-3A27-CCFF-C3BE38FD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2DF92-2EAD-EF37-142D-55F25C817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0"/>
            <a:ext cx="11109960" cy="2792207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Flat beams in SWFA generate higher order modes</a:t>
            </a:r>
          </a:p>
          <a:p>
            <a:pPr lvl="1"/>
            <a:r>
              <a:rPr lang="en-US" dirty="0"/>
              <a:t>Tradeoffs with longitudinal gain and competing effects </a:t>
            </a:r>
          </a:p>
          <a:p>
            <a:pPr lvl="1"/>
            <a:r>
              <a:rPr lang="en-US" dirty="0"/>
              <a:t>Skew transverse </a:t>
            </a:r>
            <a:r>
              <a:rPr lang="en-US" dirty="0" err="1"/>
              <a:t>wakefields</a:t>
            </a:r>
            <a:r>
              <a:rPr lang="en-US" dirty="0"/>
              <a:t> observed</a:t>
            </a:r>
          </a:p>
          <a:p>
            <a:pPr lvl="1"/>
            <a:r>
              <a:rPr lang="en-US" dirty="0"/>
              <a:t>Reconstruction method for </a:t>
            </a:r>
            <a:r>
              <a:rPr lang="en-US" dirty="0" err="1"/>
              <a:t>wakefield</a:t>
            </a:r>
            <a:r>
              <a:rPr lang="en-US" dirty="0"/>
              <a:t> analysis</a:t>
            </a:r>
          </a:p>
          <a:p>
            <a:r>
              <a:rPr lang="en-US" dirty="0"/>
              <a:t>Future work in transverse dynamics of flat beams </a:t>
            </a:r>
          </a:p>
          <a:p>
            <a:pPr lvl="1"/>
            <a:r>
              <a:rPr lang="en-US" dirty="0"/>
              <a:t>Novel solutions and hybrid schemes under study</a:t>
            </a:r>
          </a:p>
          <a:p>
            <a:pPr lvl="1"/>
            <a:r>
              <a:rPr lang="en-US" dirty="0"/>
              <a:t>Extendible to other applications (Flat beam driven PWFA – see P. Manwani Thursday)</a:t>
            </a:r>
          </a:p>
          <a:p>
            <a:pPr lvl="1"/>
            <a:r>
              <a:rPr lang="en-US" dirty="0"/>
              <a:t>Analysis on alternating DWA imminent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UCLA campus logo, white lettering reversed out of UCLA Blue box">
            <a:extLst>
              <a:ext uri="{FF2B5EF4-FFF2-40B4-BE49-F238E27FC236}">
                <a16:creationId xmlns:a16="http://schemas.microsoft.com/office/drawing/2014/main" id="{72725633-557D-58AC-0AAB-600A354A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t="60000" r="26340" b="15856"/>
          <a:stretch>
            <a:fillRect/>
          </a:stretch>
        </p:blipFill>
        <p:spPr bwMode="auto">
          <a:xfrm>
            <a:off x="9374601" y="4710132"/>
            <a:ext cx="2230725" cy="90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839B7-0FA1-5723-D022-DF0A0422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68" y="5620012"/>
            <a:ext cx="2870993" cy="10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114EC-7513-BCB8-3E3F-8C45C7A4453A}"/>
              </a:ext>
            </a:extLst>
          </p:cNvPr>
          <p:cNvSpPr txBox="1"/>
          <p:nvPr/>
        </p:nvSpPr>
        <p:spPr>
          <a:xfrm>
            <a:off x="266539" y="5056094"/>
            <a:ext cx="8173126" cy="152457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Acknowledgements</a:t>
            </a:r>
          </a:p>
          <a:p>
            <a:r>
              <a:rPr lang="en-US" dirty="0"/>
              <a:t>W. Lynn, N. Majernik, P. Manwani, S. </a:t>
            </a:r>
            <a:r>
              <a:rPr lang="en-US" dirty="0" err="1"/>
              <a:t>Baturin</a:t>
            </a:r>
            <a:r>
              <a:rPr lang="en-US" dirty="0"/>
              <a:t>, J. Power, G. Ha, T. Xu, P. Piot, S. Kim, S. Doran, E. Wisniewski, A. Ody, J. B. Rosenzweig</a:t>
            </a:r>
          </a:p>
          <a:p>
            <a:endParaRPr lang="en-US" dirty="0"/>
          </a:p>
          <a:p>
            <a:r>
              <a:rPr lang="en-US" dirty="0"/>
              <a:t>Support from US DOE </a:t>
            </a:r>
            <a:r>
              <a:rPr lang="en-US" b="1" dirty="0"/>
              <a:t>DE-SC0017648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3A9A3-C3F8-0CA2-8FE1-FC98D8EAE99D}"/>
              </a:ext>
            </a:extLst>
          </p:cNvPr>
          <p:cNvSpPr txBox="1"/>
          <p:nvPr/>
        </p:nvSpPr>
        <p:spPr>
          <a:xfrm>
            <a:off x="4240860" y="4021612"/>
            <a:ext cx="4060177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6812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2056-327D-6AF5-043F-9367BEE7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429CF-4B2B-FAA0-96BB-C2BB3DC5E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3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F9AB-83E7-ABF5-46B7-97F2F753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C8B56-5FDC-9F92-25AF-BC44AE111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</a:t>
            </a:r>
          </a:p>
          <a:p>
            <a:r>
              <a:rPr lang="en-US" dirty="0"/>
              <a:t>Skew </a:t>
            </a:r>
            <a:r>
              <a:rPr lang="en-US" dirty="0" err="1"/>
              <a:t>wakefield</a:t>
            </a:r>
            <a:r>
              <a:rPr lang="en-US" dirty="0"/>
              <a:t> experiment</a:t>
            </a:r>
          </a:p>
          <a:p>
            <a:pPr lvl="2"/>
            <a:r>
              <a:rPr lang="en-US" dirty="0"/>
              <a:t>Theory and Modeling</a:t>
            </a:r>
          </a:p>
          <a:p>
            <a:pPr lvl="2"/>
            <a:r>
              <a:rPr lang="en-US" dirty="0"/>
              <a:t>Experiment Results</a:t>
            </a:r>
          </a:p>
          <a:p>
            <a:pPr lvl="2"/>
            <a:r>
              <a:rPr lang="en-US" dirty="0"/>
              <a:t>Reconstruction algorithm</a:t>
            </a:r>
          </a:p>
          <a:p>
            <a:r>
              <a:rPr lang="en-US" dirty="0"/>
              <a:t>Alternating DWA experiment</a:t>
            </a:r>
          </a:p>
          <a:p>
            <a:pPr lvl="2"/>
            <a:r>
              <a:rPr lang="en-US" dirty="0"/>
              <a:t>Preliminary Results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6113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80A5-4FE7-9F8A-DC0C-36BADF2A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CC5F9-5CA4-4FC1-BB58-0493C1B07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015999"/>
            <a:ext cx="6501014" cy="50985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Beam-driven structure </a:t>
            </a:r>
            <a:r>
              <a:rPr lang="en-US" dirty="0" err="1"/>
              <a:t>wakefield</a:t>
            </a:r>
            <a:r>
              <a:rPr lang="en-US" dirty="0"/>
              <a:t> acceleration (SWFA)</a:t>
            </a:r>
          </a:p>
          <a:p>
            <a:pPr lvl="1"/>
            <a:r>
              <a:rPr lang="en-US" dirty="0"/>
              <a:t>Dielectric </a:t>
            </a:r>
            <a:r>
              <a:rPr lang="en-US" dirty="0" err="1"/>
              <a:t>wakefield</a:t>
            </a:r>
            <a:r>
              <a:rPr lang="en-US" dirty="0"/>
              <a:t> acceleration (DWA)</a:t>
            </a:r>
          </a:p>
          <a:p>
            <a:pPr lvl="1"/>
            <a:r>
              <a:rPr lang="en-US" dirty="0"/>
              <a:t>Corrugated metal structures, etc.</a:t>
            </a:r>
          </a:p>
          <a:p>
            <a:r>
              <a:rPr lang="en-US" dirty="0"/>
              <a:t>High frequencies accessible </a:t>
            </a:r>
          </a:p>
          <a:p>
            <a:pPr lvl="1"/>
            <a:r>
              <a:rPr lang="en-US" dirty="0"/>
              <a:t>dependent on material, geometry</a:t>
            </a:r>
          </a:p>
          <a:p>
            <a:pPr lvl="1"/>
            <a:r>
              <a:rPr lang="en-US" dirty="0"/>
              <a:t>Scale to THz (sub-mm) scale structures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HEP: future collider (</a:t>
            </a:r>
            <a:r>
              <a:rPr lang="en-US" i="1" dirty="0"/>
              <a:t>E</a:t>
            </a:r>
            <a:r>
              <a:rPr lang="en-US" i="1" baseline="-25000" dirty="0"/>
              <a:t>z</a:t>
            </a:r>
            <a:r>
              <a:rPr lang="en-US" dirty="0"/>
              <a:t> ~ GeV/m)</a:t>
            </a:r>
          </a:p>
          <a:p>
            <a:pPr lvl="1"/>
            <a:r>
              <a:rPr lang="en-US" dirty="0"/>
              <a:t>Compact Light Source driver</a:t>
            </a:r>
          </a:p>
          <a:p>
            <a:pPr lvl="1"/>
            <a:r>
              <a:rPr lang="en-US" dirty="0"/>
              <a:t>Radiation Source (THz)</a:t>
            </a:r>
          </a:p>
          <a:p>
            <a:pPr lvl="1"/>
            <a:r>
              <a:rPr lang="en-US" dirty="0"/>
              <a:t>Phase Space Manipulations</a:t>
            </a:r>
          </a:p>
          <a:p>
            <a:pPr lvl="2"/>
            <a:r>
              <a:rPr lang="en-US" dirty="0"/>
              <a:t>Self wake interactions (</a:t>
            </a:r>
            <a:r>
              <a:rPr lang="en-US" dirty="0" err="1"/>
              <a:t>dechirper</a:t>
            </a:r>
            <a:r>
              <a:rPr lang="en-US" dirty="0"/>
              <a:t>, shaper)</a:t>
            </a:r>
          </a:p>
          <a:p>
            <a:pPr lvl="1"/>
            <a:r>
              <a:rPr lang="en-US" dirty="0"/>
              <a:t>Diagnostics - streaker</a:t>
            </a:r>
          </a:p>
        </p:txBody>
      </p:sp>
      <p:pic>
        <p:nvPicPr>
          <p:cNvPr id="4" name="Picture 3" descr="DWAdiagram">
            <a:extLst>
              <a:ext uri="{FF2B5EF4-FFF2-40B4-BE49-F238E27FC236}">
                <a16:creationId xmlns:a16="http://schemas.microsoft.com/office/drawing/2014/main" id="{9ACCE92E-591C-8B77-EE38-453BAB0C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44853" y="959370"/>
            <a:ext cx="4933713" cy="2542072"/>
          </a:xfrm>
          <a:prstGeom prst="rect">
            <a:avLst/>
          </a:prstGeom>
        </p:spPr>
      </p:pic>
      <p:pic>
        <p:nvPicPr>
          <p:cNvPr id="5" name="Picture 4" descr="400_600_1cm_0014.pdf">
            <a:extLst>
              <a:ext uri="{FF2B5EF4-FFF2-40B4-BE49-F238E27FC236}">
                <a16:creationId xmlns:a16="http://schemas.microsoft.com/office/drawing/2014/main" id="{81D240AF-9357-034B-1E0C-BC7EE7DBBB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95902" y="3503950"/>
            <a:ext cx="4052276" cy="3064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A7133-2D44-A8CD-D617-F998021FF369}"/>
              </a:ext>
            </a:extLst>
          </p:cNvPr>
          <p:cNvSpPr txBox="1"/>
          <p:nvPr/>
        </p:nvSpPr>
        <p:spPr>
          <a:xfrm>
            <a:off x="1334912" y="5728092"/>
            <a:ext cx="2623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Bettoni PRAB 19, 021304 (2016)</a:t>
            </a:r>
          </a:p>
          <a:p>
            <a:r>
              <a:rPr lang="en-US" sz="1400" i="1" dirty="0" err="1"/>
              <a:t>Djikstal</a:t>
            </a:r>
            <a:r>
              <a:rPr lang="en-US" sz="1400" i="1" dirty="0"/>
              <a:t> PRR 4, 013017 (2022)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54B127-91A4-1684-99B5-0E599857B997}"/>
              </a:ext>
            </a:extLst>
          </p:cNvPr>
          <p:cNvCxnSpPr/>
          <p:nvPr/>
        </p:nvCxnSpPr>
        <p:spPr>
          <a:xfrm>
            <a:off x="9167446" y="6208328"/>
            <a:ext cx="726831" cy="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23C398-EBEF-F073-53E6-AAE40CEEA5D4}"/>
              </a:ext>
            </a:extLst>
          </p:cNvPr>
          <p:cNvSpPr txBox="1"/>
          <p:nvPr/>
        </p:nvSpPr>
        <p:spPr>
          <a:xfrm>
            <a:off x="9140069" y="5926910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badi" panose="020B0604020104020204" pitchFamily="34" charset="0"/>
              </a:rPr>
              <a:t>100 µm</a:t>
            </a:r>
          </a:p>
        </p:txBody>
      </p:sp>
    </p:spTree>
    <p:extLst>
      <p:ext uri="{BB962C8B-B14F-4D97-AF65-F5344CB8AC3E}">
        <p14:creationId xmlns:p14="http://schemas.microsoft.com/office/powerpoint/2010/main" val="303763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0E9B-C0C5-9AC8-62D6-18C2B1808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1F43-DC61-AB3C-C3B4-4ACD13D5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results in DWA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DFE2-BBFB-0F6B-A8E4-41B77E559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016000"/>
            <a:ext cx="5720000" cy="54747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gradient acceleration observed</a:t>
            </a:r>
          </a:p>
          <a:p>
            <a:pPr lvl="1"/>
            <a:r>
              <a:rPr lang="en-US" dirty="0"/>
              <a:t>~2 GeV/m peak field in cylindrical structure</a:t>
            </a:r>
          </a:p>
          <a:p>
            <a:pPr lvl="1"/>
            <a:r>
              <a:rPr lang="en-US" dirty="0"/>
              <a:t>300 MeV/m in drive witness mode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Novel geometry</a:t>
            </a:r>
          </a:p>
          <a:p>
            <a:pPr lvl="1"/>
            <a:r>
              <a:rPr lang="en-US" dirty="0"/>
              <a:t>Planar, Bragg, 3D-photonic (woodpile)</a:t>
            </a:r>
          </a:p>
          <a:p>
            <a:pPr lvl="1"/>
            <a:r>
              <a:rPr lang="en-US" dirty="0"/>
              <a:t>BNL ATF experiments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DWA driven by positrons</a:t>
            </a:r>
          </a:p>
          <a:p>
            <a:pPr lvl="1"/>
            <a:r>
              <a:rPr lang="en-US" dirty="0"/>
              <a:t>FACET experiment</a:t>
            </a:r>
          </a:p>
          <a:p>
            <a:pPr lvl="1"/>
            <a:r>
              <a:rPr lang="en-US" dirty="0"/>
              <a:t>Similar spectral results and behavior </a:t>
            </a:r>
            <a:r>
              <a:rPr lang="en-US" i="1" dirty="0"/>
              <a:t>e</a:t>
            </a:r>
            <a:r>
              <a:rPr lang="en-US" dirty="0"/>
              <a:t>-driven</a:t>
            </a:r>
            <a:endParaRPr lang="en-US" i="1" baseline="30000" dirty="0"/>
          </a:p>
          <a:p>
            <a:pPr lvl="1"/>
            <a:r>
              <a:rPr lang="en-US" dirty="0"/>
              <a:t>Possible application to </a:t>
            </a:r>
            <a:r>
              <a:rPr lang="en-US" i="1" dirty="0"/>
              <a:t>e</a:t>
            </a:r>
            <a:r>
              <a:rPr lang="en-US" i="1" baseline="30000" dirty="0"/>
              <a:t>+ </a:t>
            </a:r>
            <a:r>
              <a:rPr lang="en-US" dirty="0"/>
              <a:t>-</a:t>
            </a:r>
            <a:r>
              <a:rPr lang="en-US" i="1" dirty="0"/>
              <a:t>e</a:t>
            </a:r>
            <a:r>
              <a:rPr lang="en-US" i="1" baseline="30000" dirty="0"/>
              <a:t>-</a:t>
            </a:r>
            <a:r>
              <a:rPr lang="en-US" dirty="0"/>
              <a:t> collider</a:t>
            </a:r>
          </a:p>
          <a:p>
            <a:pPr lvl="1"/>
            <a:endParaRPr lang="en-US" dirty="0"/>
          </a:p>
          <a:p>
            <a:r>
              <a:rPr lang="en-US" dirty="0"/>
              <a:t>Pertinent issues: </a:t>
            </a:r>
          </a:p>
          <a:p>
            <a:pPr lvl="1"/>
            <a:r>
              <a:rPr lang="en-US" dirty="0"/>
              <a:t>Transverse </a:t>
            </a:r>
            <a:r>
              <a:rPr lang="en-US" dirty="0" err="1"/>
              <a:t>wakefields</a:t>
            </a:r>
            <a:r>
              <a:rPr lang="en-US" dirty="0"/>
              <a:t> accompany longitudinal fields</a:t>
            </a:r>
          </a:p>
          <a:p>
            <a:endParaRPr lang="en-US" dirty="0"/>
          </a:p>
        </p:txBody>
      </p:sp>
      <p:pic>
        <p:nvPicPr>
          <p:cNvPr id="4" name="Picture 3" descr="Screen Shot 2015-08-05 at 7.16.51 PM.png">
            <a:extLst>
              <a:ext uri="{FF2B5EF4-FFF2-40B4-BE49-F238E27FC236}">
                <a16:creationId xmlns:a16="http://schemas.microsoft.com/office/drawing/2014/main" id="{F86AE17A-EFE6-807F-C74B-9D5F1B723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7"/>
          <a:stretch>
            <a:fillRect/>
          </a:stretch>
        </p:blipFill>
        <p:spPr>
          <a:xfrm>
            <a:off x="6228161" y="1016000"/>
            <a:ext cx="4502274" cy="275360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41F65-BFC1-D686-7BE1-A935A28C8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232" y="4161593"/>
            <a:ext cx="3638849" cy="2377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6849AD-4583-98C8-9A01-5C48F3681E94}"/>
              </a:ext>
            </a:extLst>
          </p:cNvPr>
          <p:cNvSpPr txBox="1"/>
          <p:nvPr/>
        </p:nvSpPr>
        <p:spPr>
          <a:xfrm>
            <a:off x="10055068" y="4788146"/>
            <a:ext cx="1426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i="1" dirty="0"/>
              <a:t>Majernik, PRR 4, 023605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07BF8-B2B8-0551-FC81-39AD4419F5E5}"/>
              </a:ext>
            </a:extLst>
          </p:cNvPr>
          <p:cNvSpPr txBox="1"/>
          <p:nvPr/>
        </p:nvSpPr>
        <p:spPr>
          <a:xfrm>
            <a:off x="10055068" y="2980727"/>
            <a:ext cx="1669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i="1" dirty="0"/>
              <a:t>O’Shea Nat. Comm. 7, 12763 (2016)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B0A983-9B1F-381B-7F82-BB315C0CA990}"/>
              </a:ext>
            </a:extLst>
          </p:cNvPr>
          <p:cNvCxnSpPr/>
          <p:nvPr/>
        </p:nvCxnSpPr>
        <p:spPr>
          <a:xfrm>
            <a:off x="7593879" y="1307197"/>
            <a:ext cx="1710466" cy="0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8E290A-E9D8-299F-0B68-BD52C1C6E3EB}"/>
              </a:ext>
            </a:extLst>
          </p:cNvPr>
          <p:cNvSpPr txBox="1"/>
          <p:nvPr/>
        </p:nvSpPr>
        <p:spPr>
          <a:xfrm>
            <a:off x="8036209" y="1055114"/>
            <a:ext cx="85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200 MeV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A8F90-337E-7C12-1A64-59F54003DD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41"/>
          <a:stretch/>
        </p:blipFill>
        <p:spPr>
          <a:xfrm>
            <a:off x="10522081" y="1037971"/>
            <a:ext cx="1615642" cy="18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2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F72E-8A98-35B2-761C-C32F3704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beams in planar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9AF45-B581-6EE8-4907-7A698BAA82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016001"/>
                <a:ext cx="5851632" cy="5705474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Beam breakup (BBU) instability</a:t>
                </a:r>
              </a:p>
              <a:p>
                <a:pPr lvl="1"/>
                <a:r>
                  <a:rPr lang="en-US" dirty="0"/>
                  <a:t>Consequence of driving transverse fields</a:t>
                </a:r>
              </a:p>
              <a:p>
                <a:pPr lvl="1"/>
                <a:r>
                  <a:rPr lang="en-US" dirty="0"/>
                  <a:t>Off-axis excitation – higher order mode </a:t>
                </a:r>
                <a:r>
                  <a:rPr lang="en-US" dirty="0" err="1"/>
                  <a:t>wakefields</a:t>
                </a:r>
                <a:endParaRPr lang="en-US" dirty="0"/>
              </a:p>
              <a:p>
                <a:pPr lvl="1"/>
                <a:r>
                  <a:rPr lang="en-US" dirty="0"/>
                  <a:t>Emittance growth, BBU</a:t>
                </a:r>
              </a:p>
              <a:p>
                <a:pPr lvl="1"/>
                <a:r>
                  <a:rPr lang="en-US" dirty="0"/>
                  <a:t>Limits on accelerating voltage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External strong focusing (i.e. PMQ) may help</a:t>
                </a:r>
              </a:p>
              <a:p>
                <a:endParaRPr lang="en-US" dirty="0"/>
              </a:p>
              <a:p>
                <a:r>
                  <a:rPr lang="en-US" dirty="0"/>
                  <a:t>Flat beams (</a:t>
                </a:r>
                <a:r>
                  <a:rPr lang="en-US" i="1" dirty="0">
                    <a:latin typeface="Symbol" pitchFamily="2" charset="2"/>
                  </a:rPr>
                  <a:t>e</a:t>
                </a:r>
                <a:r>
                  <a:rPr lang="en-US" i="1" baseline="-25000" dirty="0"/>
                  <a:t>x</a:t>
                </a:r>
                <a:r>
                  <a:rPr lang="en-US" dirty="0"/>
                  <a:t> &gt;&gt; </a:t>
                </a:r>
                <a:r>
                  <a:rPr lang="en-US" i="1" dirty="0" err="1">
                    <a:latin typeface="Symbol" pitchFamily="2" charset="2"/>
                  </a:rPr>
                  <a:t>e</a:t>
                </a:r>
                <a:r>
                  <a:rPr lang="en-US" i="1" baseline="-25000" dirty="0" err="1"/>
                  <a:t>y</a:t>
                </a:r>
                <a:r>
                  <a:rPr lang="en-US" dirty="0"/>
                  <a:t>)</a:t>
                </a:r>
                <a:r>
                  <a:rPr lang="en-US" baseline="-25000" dirty="0"/>
                  <a:t> </a:t>
                </a:r>
                <a:r>
                  <a:rPr lang="en-US" dirty="0"/>
                  <a:t>in planar geometry</a:t>
                </a:r>
              </a:p>
              <a:p>
                <a:pPr lvl="1"/>
                <a:r>
                  <a:rPr lang="en-US" dirty="0"/>
                  <a:t>Infinite sheet beam has no transverse </a:t>
                </a:r>
                <a:r>
                  <a:rPr lang="en-US" dirty="0" err="1"/>
                  <a:t>wakefield</a:t>
                </a:r>
                <a:endParaRPr lang="en-US" dirty="0"/>
              </a:p>
              <a:p>
                <a:pPr lvl="1"/>
                <a:r>
                  <a:rPr lang="en-US" dirty="0"/>
                  <a:t>Elliptical beams (</a:t>
                </a:r>
                <a:r>
                  <a:rPr lang="en-US" i="1" dirty="0" err="1">
                    <a:latin typeface="Symbol" pitchFamily="2" charset="2"/>
                  </a:rPr>
                  <a:t>s</a:t>
                </a:r>
                <a:r>
                  <a:rPr lang="en-US" i="1" baseline="-25000" dirty="0" err="1"/>
                  <a:t>x</a:t>
                </a:r>
                <a:r>
                  <a:rPr lang="en-US" i="1" dirty="0"/>
                  <a:t>&gt;&gt;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i="1" dirty="0">
                            <a:latin typeface="Symbol" pitchFamily="2" charset="2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b="0" i="1" baseline="-25000" dirty="0" smtClean="0">
                            <a:latin typeface="Symbol" pitchFamily="2" charset="2"/>
                          </a:rPr>
                          <m:t>0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i="1" dirty="0"/>
                  <a:t> &gt; </a:t>
                </a:r>
                <a:r>
                  <a:rPr lang="en-US" i="1" dirty="0" err="1">
                    <a:latin typeface="Symbol" pitchFamily="2" charset="2"/>
                  </a:rPr>
                  <a:t>s</a:t>
                </a:r>
                <a:r>
                  <a:rPr lang="en-US" i="1" baseline="-25000" dirty="0" err="1"/>
                  <a:t>y</a:t>
                </a:r>
                <a:r>
                  <a:rPr lang="en-US" dirty="0"/>
                  <a:t>)– mitigate transverse effects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Theoretical model</a:t>
                </a:r>
              </a:p>
              <a:p>
                <a:pPr lvl="1"/>
                <a:r>
                  <a:rPr lang="en-US" dirty="0"/>
                  <a:t>Growth rate of fields as function of ellipticity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Experiment at FACET</a:t>
                </a:r>
              </a:p>
              <a:p>
                <a:pPr lvl="1"/>
                <a:r>
                  <a:rPr lang="en-US" dirty="0"/>
                  <a:t>Observe beam drift in planar structure</a:t>
                </a:r>
              </a:p>
              <a:p>
                <a:pPr lvl="1"/>
                <a:r>
                  <a:rPr lang="en-US" dirty="0"/>
                  <a:t>Suppression of transverse mode for elliptical beams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9AF45-B581-6EE8-4907-7A698BAA82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016001"/>
                <a:ext cx="5851632" cy="5705474"/>
              </a:xfrm>
              <a:blipFill>
                <a:blip r:embed="rId2"/>
                <a:stretch>
                  <a:fillRect l="-129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creen Shot 2019-10-15 at 12.59.32 PM.png">
            <a:extLst>
              <a:ext uri="{FF2B5EF4-FFF2-40B4-BE49-F238E27FC236}">
                <a16:creationId xmlns:a16="http://schemas.microsoft.com/office/drawing/2014/main" id="{4B38B68C-7A2A-06EA-8CF3-A7353954A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409" y="2997925"/>
            <a:ext cx="4719452" cy="381832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23DE0-30AC-A2F4-ACED-B34876C22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763" y="689180"/>
            <a:ext cx="4184387" cy="2326487"/>
          </a:xfrm>
          <a:prstGeom prst="rect">
            <a:avLst/>
          </a:prstGeom>
        </p:spPr>
      </p:pic>
      <p:pic>
        <p:nvPicPr>
          <p:cNvPr id="7" name="Picture 6" descr="Fig1.eps">
            <a:extLst>
              <a:ext uri="{FF2B5EF4-FFF2-40B4-BE49-F238E27FC236}">
                <a16:creationId xmlns:a16="http://schemas.microsoft.com/office/drawing/2014/main" id="{7A5AB141-0CA9-9A9F-8C8F-08DE56362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91" y="5399949"/>
            <a:ext cx="2325880" cy="983298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124AA-D792-105E-8D56-FB2B5200BAE6}"/>
              </a:ext>
            </a:extLst>
          </p:cNvPr>
          <p:cNvSpPr txBox="1"/>
          <p:nvPr/>
        </p:nvSpPr>
        <p:spPr>
          <a:xfrm>
            <a:off x="10232020" y="5525030"/>
            <a:ext cx="1706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i="1" dirty="0"/>
              <a:t>O’Shea, PRL 124, 104801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AF64E-7293-7FD6-BA05-61F138BBFFD7}"/>
              </a:ext>
            </a:extLst>
          </p:cNvPr>
          <p:cNvSpPr txBox="1"/>
          <p:nvPr/>
        </p:nvSpPr>
        <p:spPr>
          <a:xfrm>
            <a:off x="10218915" y="1280477"/>
            <a:ext cx="1729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i="1" dirty="0" err="1"/>
              <a:t>Baturin</a:t>
            </a:r>
            <a:r>
              <a:rPr lang="en-US" sz="1400" i="1" dirty="0"/>
              <a:t>, PRAB 21, 121302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9C6BA-9AC3-1030-BC2D-BAF07A6C40CB}"/>
              </a:ext>
            </a:extLst>
          </p:cNvPr>
          <p:cNvSpPr txBox="1"/>
          <p:nvPr/>
        </p:nvSpPr>
        <p:spPr>
          <a:xfrm>
            <a:off x="509360" y="3015667"/>
            <a:ext cx="2946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400" i="1" dirty="0"/>
              <a:t>Li, PRST-AB 17, 091302 (2014)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08F831-52B1-455D-64BB-A84C8E46AEAF}"/>
              </a:ext>
            </a:extLst>
          </p:cNvPr>
          <p:cNvSpPr txBox="1"/>
          <p:nvPr/>
        </p:nvSpPr>
        <p:spPr>
          <a:xfrm>
            <a:off x="509360" y="4354986"/>
            <a:ext cx="293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400" i="1" dirty="0"/>
              <a:t>Tremaine, PRE 56 7204 (1997)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A36017-2DFE-5A4C-8FAB-1970020C9649}"/>
              </a:ext>
            </a:extLst>
          </p:cNvPr>
          <p:cNvSpPr txBox="1"/>
          <p:nvPr/>
        </p:nvSpPr>
        <p:spPr>
          <a:xfrm>
            <a:off x="10971617" y="4278043"/>
            <a:ext cx="855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Elliptical beam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B539C7-0574-2C64-2356-99ABE5E33293}"/>
              </a:ext>
            </a:extLst>
          </p:cNvPr>
          <p:cNvCxnSpPr>
            <a:cxnSpLocks/>
          </p:cNvCxnSpPr>
          <p:nvPr/>
        </p:nvCxnSpPr>
        <p:spPr>
          <a:xfrm flipH="1">
            <a:off x="10232020" y="4508876"/>
            <a:ext cx="76274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F21AFF-81FE-8D87-D441-4B6026A1A9C5}"/>
              </a:ext>
            </a:extLst>
          </p:cNvPr>
          <p:cNvSpPr txBox="1"/>
          <p:nvPr/>
        </p:nvSpPr>
        <p:spPr>
          <a:xfrm>
            <a:off x="6989416" y="3275111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Round beam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BF3F36-DCAF-97A2-7F98-CC680FC02BA4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361499" y="3552110"/>
            <a:ext cx="161878" cy="174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E22CE78-2A36-1159-5E7E-AA7E4D7DC378}"/>
              </a:ext>
            </a:extLst>
          </p:cNvPr>
          <p:cNvSpPr txBox="1"/>
          <p:nvPr/>
        </p:nvSpPr>
        <p:spPr>
          <a:xfrm>
            <a:off x="7954226" y="866067"/>
            <a:ext cx="435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W</a:t>
            </a:r>
            <a:r>
              <a:rPr lang="en-US" sz="1400" b="1" baseline="-25000" dirty="0" err="1">
                <a:solidFill>
                  <a:srgbClr val="FF0000"/>
                </a:solidFill>
              </a:rPr>
              <a:t>z</a:t>
            </a:r>
            <a:endParaRPr lang="en-US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FCC105-62D1-A770-BBBE-2C6690526116}"/>
              </a:ext>
            </a:extLst>
          </p:cNvPr>
          <p:cNvSpPr txBox="1"/>
          <p:nvPr/>
        </p:nvSpPr>
        <p:spPr>
          <a:xfrm>
            <a:off x="7110937" y="2206081"/>
            <a:ext cx="435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</a:t>
            </a:r>
            <a:r>
              <a:rPr lang="en-US" sz="1400" b="1" baseline="-25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99EF2-8D7A-5E16-6A74-22B7D1B760B2}"/>
              </a:ext>
            </a:extLst>
          </p:cNvPr>
          <p:cNvSpPr txBox="1"/>
          <p:nvPr/>
        </p:nvSpPr>
        <p:spPr>
          <a:xfrm>
            <a:off x="9199244" y="2698227"/>
            <a:ext cx="8558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Ellipticity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0C572F-8F21-D3EC-6DDA-68C24BAE7031}"/>
              </a:ext>
            </a:extLst>
          </p:cNvPr>
          <p:cNvCxnSpPr>
            <a:cxnSpLocks/>
          </p:cNvCxnSpPr>
          <p:nvPr/>
        </p:nvCxnSpPr>
        <p:spPr>
          <a:xfrm>
            <a:off x="9981281" y="2831335"/>
            <a:ext cx="283790" cy="539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80F610-BE93-FF98-59C8-B15D73E629AF}"/>
              </a:ext>
            </a:extLst>
          </p:cNvPr>
          <p:cNvCxnSpPr/>
          <p:nvPr/>
        </p:nvCxnSpPr>
        <p:spPr>
          <a:xfrm>
            <a:off x="6367749" y="3015667"/>
            <a:ext cx="58242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84F28D-47F3-A2FF-40F0-AC2A5A96B28B}"/>
              </a:ext>
            </a:extLst>
          </p:cNvPr>
          <p:cNvSpPr txBox="1"/>
          <p:nvPr/>
        </p:nvSpPr>
        <p:spPr>
          <a:xfrm>
            <a:off x="513840" y="2248448"/>
            <a:ext cx="3202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400" i="1" dirty="0"/>
              <a:t>Saveliev, PRAB 25, 081302 (2022)</a:t>
            </a:r>
          </a:p>
        </p:txBody>
      </p:sp>
    </p:spTree>
    <p:extLst>
      <p:ext uri="{BB962C8B-B14F-4D97-AF65-F5344CB8AC3E}">
        <p14:creationId xmlns:p14="http://schemas.microsoft.com/office/powerpoint/2010/main" val="290386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F9E96-A788-2C1A-3EA6-E9730007C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12E7-213A-FAB3-8DB2-23ADC27B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Skewed-</a:t>
            </a:r>
            <a:r>
              <a:rPr lang="en-US" dirty="0" err="1"/>
              <a:t>wakefields</a:t>
            </a:r>
            <a:r>
              <a:rPr lang="en-US" dirty="0"/>
              <a:t> in DWA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D756-1464-9237-CDB8-A88BABC3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016001"/>
            <a:ext cx="7188591" cy="26786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Further examine flat beam interaction in DWA</a:t>
            </a:r>
          </a:p>
          <a:p>
            <a:pPr lvl="1"/>
            <a:r>
              <a:rPr lang="en-US" dirty="0"/>
              <a:t>Important for future flat beam applications (i.e. collider luminosity)</a:t>
            </a:r>
          </a:p>
          <a:p>
            <a:r>
              <a:rPr lang="en-US" dirty="0"/>
              <a:t>Simple analytic model</a:t>
            </a:r>
          </a:p>
          <a:p>
            <a:pPr lvl="1"/>
            <a:r>
              <a:rPr lang="en-US" i="1" dirty="0" err="1"/>
              <a:t>Baturin</a:t>
            </a:r>
            <a:r>
              <a:rPr lang="en-US" i="1" dirty="0"/>
              <a:t>, PRAB 21, 121302 (2018)</a:t>
            </a:r>
            <a:endParaRPr lang="en-US" dirty="0"/>
          </a:p>
          <a:p>
            <a:pPr lvl="1"/>
            <a:r>
              <a:rPr lang="en-US" dirty="0"/>
              <a:t>Two particle model proxy for flat beam</a:t>
            </a:r>
          </a:p>
          <a:p>
            <a:r>
              <a:rPr lang="en-US" dirty="0"/>
              <a:t>Wakefield map shows higher order modes</a:t>
            </a:r>
          </a:p>
          <a:p>
            <a:pPr lvl="1"/>
            <a:r>
              <a:rPr lang="en-US" dirty="0"/>
              <a:t>Quadrupole mode dominant</a:t>
            </a:r>
          </a:p>
          <a:p>
            <a:pPr lvl="1"/>
            <a:r>
              <a:rPr lang="en-US" dirty="0"/>
              <a:t>Skew quadrupole mode with incoming angle</a:t>
            </a:r>
          </a:p>
          <a:p>
            <a:pPr lvl="1"/>
            <a:endParaRPr lang="en-US" dirty="0"/>
          </a:p>
        </p:txBody>
      </p:sp>
      <p:pic>
        <p:nvPicPr>
          <p:cNvPr id="5" name="Picture 4" descr="A red and black line on a green background&#10;&#10;AI-generated content may be incorrect.">
            <a:extLst>
              <a:ext uri="{FF2B5EF4-FFF2-40B4-BE49-F238E27FC236}">
                <a16:creationId xmlns:a16="http://schemas.microsoft.com/office/drawing/2014/main" id="{43054D75-0A12-2422-2C0D-8CC2D14B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63" y="1102958"/>
            <a:ext cx="3225498" cy="2109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9A2CB9-5BBC-297C-12C1-4215366EAC85}"/>
              </a:ext>
            </a:extLst>
          </p:cNvPr>
          <p:cNvSpPr txBox="1"/>
          <p:nvPr/>
        </p:nvSpPr>
        <p:spPr>
          <a:xfrm>
            <a:off x="8169997" y="778130"/>
            <a:ext cx="32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beam (red) going into page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97116-7974-A83F-FE75-02E52189321D}"/>
              </a:ext>
            </a:extLst>
          </p:cNvPr>
          <p:cNvSpPr txBox="1"/>
          <p:nvPr/>
        </p:nvSpPr>
        <p:spPr>
          <a:xfrm>
            <a:off x="10306725" y="261765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7FB19-92D1-4E2B-8A02-C2C2A379443D}"/>
              </a:ext>
            </a:extLst>
          </p:cNvPr>
          <p:cNvSpPr txBox="1"/>
          <p:nvPr/>
        </p:nvSpPr>
        <p:spPr>
          <a:xfrm>
            <a:off x="10711579" y="2917422"/>
            <a:ext cx="74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97944C-B820-2780-B325-7696225C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75" y="4199949"/>
            <a:ext cx="8030450" cy="2623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241A9B-CCDD-31CC-4FCD-A04D7351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098" y="3745412"/>
            <a:ext cx="5282620" cy="403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403767-CFA5-AFBB-CDF7-4469CE804F1C}"/>
              </a:ext>
            </a:extLst>
          </p:cNvPr>
          <p:cNvSpPr txBox="1"/>
          <p:nvPr/>
        </p:nvSpPr>
        <p:spPr>
          <a:xfrm>
            <a:off x="10305771" y="5909617"/>
            <a:ext cx="155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W. Lynn, PRL, 132 165001 (2024)</a:t>
            </a:r>
          </a:p>
        </p:txBody>
      </p:sp>
    </p:spTree>
    <p:extLst>
      <p:ext uri="{BB962C8B-B14F-4D97-AF65-F5344CB8AC3E}">
        <p14:creationId xmlns:p14="http://schemas.microsoft.com/office/powerpoint/2010/main" val="287843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99213-A65C-40A2-9681-A38AA857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wake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97C68-620C-7B15-49FD-1F4061674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016000"/>
            <a:ext cx="6399332" cy="2676095"/>
          </a:xfrm>
        </p:spPr>
        <p:txBody>
          <a:bodyPr>
            <a:normAutofit/>
          </a:bodyPr>
          <a:lstStyle/>
          <a:p>
            <a:r>
              <a:rPr lang="en-US" dirty="0"/>
              <a:t>Single-slab structure</a:t>
            </a:r>
          </a:p>
          <a:p>
            <a:pPr lvl="1"/>
            <a:r>
              <a:rPr lang="en-US" dirty="0"/>
              <a:t>Simple analytic model</a:t>
            </a:r>
          </a:p>
          <a:p>
            <a:pPr lvl="1"/>
            <a:r>
              <a:rPr lang="en-US" i="1" dirty="0"/>
              <a:t>BAR, PRAB 21, 121302 (2018)</a:t>
            </a:r>
            <a:endParaRPr lang="en-US" dirty="0"/>
          </a:p>
          <a:p>
            <a:r>
              <a:rPr lang="en-US" dirty="0"/>
              <a:t>Wakefield has higher order mode content</a:t>
            </a:r>
          </a:p>
          <a:p>
            <a:pPr lvl="1"/>
            <a:r>
              <a:rPr lang="en-US" dirty="0"/>
              <a:t>Dipole mode and quadrupole modes</a:t>
            </a:r>
          </a:p>
          <a:p>
            <a:pPr lvl="1"/>
            <a:r>
              <a:rPr lang="en-US" dirty="0"/>
              <a:t>Skewness observed with incoming angle</a:t>
            </a:r>
          </a:p>
          <a:p>
            <a:endParaRPr lang="en-US" dirty="0"/>
          </a:p>
        </p:txBody>
      </p:sp>
      <p:pic>
        <p:nvPicPr>
          <p:cNvPr id="4" name="Picture 3" descr="A green and grey rectangular object with a red line&#10;&#10;AI-generated content may be incorrect.">
            <a:extLst>
              <a:ext uri="{FF2B5EF4-FFF2-40B4-BE49-F238E27FC236}">
                <a16:creationId xmlns:a16="http://schemas.microsoft.com/office/drawing/2014/main" id="{801F7EF6-D976-9C79-8E1A-E9B18E9DB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740" y="1157121"/>
            <a:ext cx="4044237" cy="1552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EC9AA-045D-2C90-2AB7-92EB6418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069" y="3692095"/>
            <a:ext cx="5825664" cy="473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4F436-BD99-B21B-7FFE-BF5165B6C064}"/>
              </a:ext>
            </a:extLst>
          </p:cNvPr>
          <p:cNvSpPr txBox="1"/>
          <p:nvPr/>
        </p:nvSpPr>
        <p:spPr>
          <a:xfrm>
            <a:off x="8444752" y="803281"/>
            <a:ext cx="32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beam (red) going into 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D76E8-B01D-600D-E26F-BF715BBB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429" y="4163209"/>
            <a:ext cx="7889844" cy="255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8AA239-EFCD-6357-C824-17B0133B3AF2}"/>
              </a:ext>
            </a:extLst>
          </p:cNvPr>
          <p:cNvSpPr txBox="1"/>
          <p:nvPr/>
        </p:nvSpPr>
        <p:spPr>
          <a:xfrm>
            <a:off x="10305771" y="5909617"/>
            <a:ext cx="155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W. Lynn, PRL, 132 165001 (2024)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B6E53-5085-7EED-05BF-D118E42E6658}"/>
              </a:ext>
            </a:extLst>
          </p:cNvPr>
          <p:cNvSpPr txBox="1"/>
          <p:nvPr/>
        </p:nvSpPr>
        <p:spPr>
          <a:xfrm>
            <a:off x="10560701" y="1405266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</a:t>
            </a:r>
          </a:p>
        </p:txBody>
      </p:sp>
    </p:spTree>
    <p:extLst>
      <p:ext uri="{BB962C8B-B14F-4D97-AF65-F5344CB8AC3E}">
        <p14:creationId xmlns:p14="http://schemas.microsoft.com/office/powerpoint/2010/main" val="137584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C447-10DC-06BA-CDED-DAE8F12D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wake experiment at AWA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BE955-6D05-F8FC-EC0E-08C02F62B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1"/>
            <a:ext cx="6243457" cy="3135870"/>
          </a:xfrm>
        </p:spPr>
        <p:txBody>
          <a:bodyPr>
            <a:normAutofit/>
          </a:bodyPr>
          <a:lstStyle/>
          <a:p>
            <a:r>
              <a:rPr lang="en-US" dirty="0">
                <a:latin typeface="Abadi Extra Light" panose="020B0204020104020204" pitchFamily="34" charset="0"/>
              </a:rPr>
              <a:t>Argonne Wakefield Accelerator (AWA) </a:t>
            </a:r>
          </a:p>
          <a:p>
            <a:pPr lvl="1"/>
            <a:r>
              <a:rPr lang="en-US" dirty="0">
                <a:latin typeface="Abadi Extra Light" panose="020B0204020104020204" pitchFamily="34" charset="0"/>
              </a:rPr>
              <a:t>Demonstrator facility for SWFA and PWFA</a:t>
            </a:r>
          </a:p>
          <a:p>
            <a:pPr lvl="1"/>
            <a:r>
              <a:rPr lang="en-US" dirty="0">
                <a:latin typeface="Abadi Extra Light" panose="020B0204020104020204" pitchFamily="34" charset="0"/>
              </a:rPr>
              <a:t>Round-to-flat-beam transformer</a:t>
            </a:r>
          </a:p>
          <a:p>
            <a:pPr lvl="2"/>
            <a:r>
              <a:rPr lang="en-US" dirty="0">
                <a:latin typeface="Abadi Extra Light" panose="020B0204020104020204" pitchFamily="34" charset="0"/>
              </a:rPr>
              <a:t>Magnetized beam at cathode</a:t>
            </a:r>
          </a:p>
          <a:p>
            <a:pPr lvl="2"/>
            <a:r>
              <a:rPr lang="en-US" dirty="0">
                <a:latin typeface="Abadi Extra Light" panose="020B0204020104020204" pitchFamily="34" charset="0"/>
              </a:rPr>
              <a:t>Remove angular momentum with skew quadrupoles</a:t>
            </a:r>
          </a:p>
          <a:p>
            <a:pPr lvl="2"/>
            <a:r>
              <a:rPr lang="en-US" b="1" dirty="0">
                <a:latin typeface="Abadi Extra Light" panose="020B0204020104020204" pitchFamily="34" charset="0"/>
              </a:rPr>
              <a:t>Flat beam (up to 100:1 ratio)</a:t>
            </a:r>
          </a:p>
          <a:p>
            <a:pPr lvl="1"/>
            <a:r>
              <a:rPr lang="en-US" dirty="0">
                <a:latin typeface="Abadi Extra Light" panose="020B0204020104020204" pitchFamily="34" charset="0"/>
              </a:rPr>
              <a:t>Focus through planar DWA structure</a:t>
            </a:r>
          </a:p>
          <a:p>
            <a:pPr lvl="2"/>
            <a:r>
              <a:rPr lang="en-US" dirty="0">
                <a:latin typeface="Abadi Extra Light" panose="020B0204020104020204" pitchFamily="34" charset="0"/>
              </a:rPr>
              <a:t>Diagnostics: transverse distribution</a:t>
            </a:r>
          </a:p>
          <a:p>
            <a:pPr lvl="1"/>
            <a:endParaRPr lang="en-US" dirty="0">
              <a:latin typeface="Abadi Extra Light" panose="020B0204020104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E6028F1-AE27-F3F4-AFFF-C72A3A7F61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096248"/>
              </p:ext>
            </p:extLst>
          </p:nvPr>
        </p:nvGraphicFramePr>
        <p:xfrm>
          <a:off x="6096000" y="984738"/>
          <a:ext cx="5959736" cy="334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62608" imgH="4247980" progId="Acrobat.Document.DC">
                  <p:embed/>
                </p:oleObj>
              </mc:Choice>
              <mc:Fallback>
                <p:oleObj name="Acrobat Document" r:id="rId2" imgW="7562608" imgH="424798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85A833F-C1D3-B247-6DE9-B532C2EA5A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984738"/>
                        <a:ext cx="5959736" cy="3347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E500AD4-9DBA-D6EB-FE28-B639C29A6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64" y="4253472"/>
            <a:ext cx="3843890" cy="2522168"/>
          </a:xfrm>
          <a:prstGeom prst="rect">
            <a:avLst/>
          </a:prstGeom>
        </p:spPr>
      </p:pic>
      <p:pic>
        <p:nvPicPr>
          <p:cNvPr id="7" name="Picture 6" descr="A purple square with a black border&#10;&#10;AI-generated content may be incorrect.">
            <a:extLst>
              <a:ext uri="{FF2B5EF4-FFF2-40B4-BE49-F238E27FC236}">
                <a16:creationId xmlns:a16="http://schemas.microsoft.com/office/drawing/2014/main" id="{686CA7E2-39BC-0868-1C04-CF2DEAF6D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>
            <a:fillRect/>
          </a:stretch>
        </p:blipFill>
        <p:spPr>
          <a:xfrm>
            <a:off x="6096000" y="4438137"/>
            <a:ext cx="4034575" cy="2315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784A55-A424-79CF-B3BE-1D0B27C62D3E}"/>
              </a:ext>
            </a:extLst>
          </p:cNvPr>
          <p:cNvSpPr txBox="1"/>
          <p:nvPr/>
        </p:nvSpPr>
        <p:spPr>
          <a:xfrm>
            <a:off x="6289479" y="5906953"/>
            <a:ext cx="173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Drift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3B712-0C59-2E5F-A2B4-9032C372DFEE}"/>
              </a:ext>
            </a:extLst>
          </p:cNvPr>
          <p:cNvSpPr txBox="1"/>
          <p:nvPr/>
        </p:nvSpPr>
        <p:spPr>
          <a:xfrm>
            <a:off x="8259076" y="5913424"/>
            <a:ext cx="1645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Single slab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C2D74-33AE-8C79-49CF-E20A68C55684}"/>
              </a:ext>
            </a:extLst>
          </p:cNvPr>
          <p:cNvSpPr txBox="1"/>
          <p:nvPr/>
        </p:nvSpPr>
        <p:spPr>
          <a:xfrm>
            <a:off x="10195465" y="5411143"/>
            <a:ext cx="125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E962CF-B933-BEA0-943A-A40EDE44BFF0}"/>
              </a:ext>
            </a:extLst>
          </p:cNvPr>
          <p:cNvSpPr/>
          <p:nvPr/>
        </p:nvSpPr>
        <p:spPr>
          <a:xfrm>
            <a:off x="8202275" y="4564878"/>
            <a:ext cx="1865980" cy="494271"/>
          </a:xfrm>
          <a:prstGeom prst="rect">
            <a:avLst/>
          </a:prstGeom>
          <a:pattFill prst="wdDnDiag">
            <a:fgClr>
              <a:schemeClr val="bg2">
                <a:lumMod val="75000"/>
              </a:schemeClr>
            </a:fgClr>
            <a:bgClr>
              <a:schemeClr val="accent5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1A7FA-3A5C-794B-67B1-8938EF01A7A9}"/>
              </a:ext>
            </a:extLst>
          </p:cNvPr>
          <p:cNvSpPr txBox="1"/>
          <p:nvPr/>
        </p:nvSpPr>
        <p:spPr>
          <a:xfrm>
            <a:off x="8464463" y="4629232"/>
            <a:ext cx="12671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Dielectric Surface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498CD-6C7E-80AA-2D09-DAEA107262CA}"/>
              </a:ext>
            </a:extLst>
          </p:cNvPr>
          <p:cNvSpPr/>
          <p:nvPr/>
        </p:nvSpPr>
        <p:spPr>
          <a:xfrm>
            <a:off x="6189785" y="1016001"/>
            <a:ext cx="386861" cy="355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613AFA-8AB5-55B9-DBC3-694270DEF18E}"/>
              </a:ext>
            </a:extLst>
          </p:cNvPr>
          <p:cNvSpPr/>
          <p:nvPr/>
        </p:nvSpPr>
        <p:spPr>
          <a:xfrm>
            <a:off x="9560166" y="2743805"/>
            <a:ext cx="386861" cy="355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CACFA66-2098-8331-E7F4-D352BC9AE0A8}"/>
              </a:ext>
            </a:extLst>
          </p:cNvPr>
          <p:cNvSpPr/>
          <p:nvPr/>
        </p:nvSpPr>
        <p:spPr>
          <a:xfrm>
            <a:off x="7158366" y="2227385"/>
            <a:ext cx="1291132" cy="101990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F7ACC1-299B-A540-2C56-29D7807E8C7B}"/>
              </a:ext>
            </a:extLst>
          </p:cNvPr>
          <p:cNvSpPr/>
          <p:nvPr/>
        </p:nvSpPr>
        <p:spPr>
          <a:xfrm>
            <a:off x="9120567" y="2649415"/>
            <a:ext cx="2935169" cy="172759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F91469-E3B2-C6BE-4D4B-63E2B9A88C3E}"/>
              </a:ext>
            </a:extLst>
          </p:cNvPr>
          <p:cNvCxnSpPr>
            <a:stCxn id="24" idx="0"/>
            <a:endCxn id="25" idx="0"/>
          </p:cNvCxnSpPr>
          <p:nvPr/>
        </p:nvCxnSpPr>
        <p:spPr>
          <a:xfrm>
            <a:off x="7803932" y="2227385"/>
            <a:ext cx="2784220" cy="42203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430970-0ACD-D87B-8623-7E7FE0637E15}"/>
              </a:ext>
            </a:extLst>
          </p:cNvPr>
          <p:cNvCxnSpPr>
            <a:cxnSpLocks/>
            <a:endCxn id="25" idx="3"/>
          </p:cNvCxnSpPr>
          <p:nvPr/>
        </p:nvCxnSpPr>
        <p:spPr>
          <a:xfrm>
            <a:off x="7729943" y="3252399"/>
            <a:ext cx="1820470" cy="87160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F50D441-DE97-F51E-2AD9-33814D2F9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118" y="16848"/>
            <a:ext cx="1787908" cy="967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3D46D5-8953-0415-1671-725EC6395B12}"/>
              </a:ext>
            </a:extLst>
          </p:cNvPr>
          <p:cNvSpPr txBox="1"/>
          <p:nvPr/>
        </p:nvSpPr>
        <p:spPr>
          <a:xfrm>
            <a:off x="8439559" y="648961"/>
            <a:ext cx="551305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AWA</a:t>
            </a:r>
          </a:p>
        </p:txBody>
      </p:sp>
    </p:spTree>
    <p:extLst>
      <p:ext uri="{BB962C8B-B14F-4D97-AF65-F5344CB8AC3E}">
        <p14:creationId xmlns:p14="http://schemas.microsoft.com/office/powerpoint/2010/main" val="369952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8430-E957-86AD-4966-63D0DBB6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Skewed wake experiment -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07196-49AF-E994-246C-04A4D48C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016001"/>
            <a:ext cx="4035083" cy="23250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Dielectric material: Alumina </a:t>
            </a:r>
          </a:p>
          <a:p>
            <a:pPr lvl="1"/>
            <a:r>
              <a:rPr lang="en-US" dirty="0">
                <a:latin typeface="Symbol" pitchFamily="2" charset="2"/>
              </a:rPr>
              <a:t>e</a:t>
            </a:r>
            <a:r>
              <a:rPr lang="en-US" dirty="0"/>
              <a:t> = 9.4 (Al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Width = 40mm</a:t>
            </a:r>
          </a:p>
          <a:p>
            <a:pPr lvl="1"/>
            <a:r>
              <a:rPr lang="en-US" dirty="0"/>
              <a:t>Length =150 mm</a:t>
            </a:r>
          </a:p>
          <a:p>
            <a:pPr lvl="1"/>
            <a:r>
              <a:rPr lang="en-US" dirty="0"/>
              <a:t>Thickness = 5mm</a:t>
            </a:r>
          </a:p>
          <a:p>
            <a:pPr lvl="1"/>
            <a:r>
              <a:rPr lang="en-US" dirty="0"/>
              <a:t>Half-gap (a) = 5 mm</a:t>
            </a:r>
          </a:p>
          <a:p>
            <a:pPr lvl="1"/>
            <a:r>
              <a:rPr lang="en-US" dirty="0"/>
              <a:t>Coated with thin metal layer</a:t>
            </a:r>
          </a:p>
          <a:p>
            <a:pPr lvl="1"/>
            <a:r>
              <a:rPr lang="en-US" dirty="0"/>
              <a:t>Fixed spacers</a:t>
            </a:r>
          </a:p>
          <a:p>
            <a:pPr lvl="1"/>
            <a:endParaRPr lang="en-US" dirty="0"/>
          </a:p>
        </p:txBody>
      </p:sp>
      <p:pic>
        <p:nvPicPr>
          <p:cNvPr id="4" name="Picture 3" descr="A grey metal object with a red stripe&#10;&#10;AI-generated content may be incorrect.">
            <a:extLst>
              <a:ext uri="{FF2B5EF4-FFF2-40B4-BE49-F238E27FC236}">
                <a16:creationId xmlns:a16="http://schemas.microsoft.com/office/drawing/2014/main" id="{C49A876C-807E-4078-31ED-1008C732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36" y="3426116"/>
            <a:ext cx="4339883" cy="3253236"/>
          </a:xfrm>
          <a:prstGeom prst="rect">
            <a:avLst/>
          </a:prstGeom>
        </p:spPr>
      </p:pic>
      <p:pic>
        <p:nvPicPr>
          <p:cNvPr id="5" name="Picture 4" descr="A measuring tape and a ruler&#10;&#10;AI-generated content may be incorrect.">
            <a:extLst>
              <a:ext uri="{FF2B5EF4-FFF2-40B4-BE49-F238E27FC236}">
                <a16:creationId xmlns:a16="http://schemas.microsoft.com/office/drawing/2014/main" id="{338B1C21-202E-B59D-DE2D-38CF407A3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6"/>
          <a:stretch>
            <a:fillRect/>
          </a:stretch>
        </p:blipFill>
        <p:spPr>
          <a:xfrm>
            <a:off x="4443687" y="1016001"/>
            <a:ext cx="3304626" cy="2102338"/>
          </a:xfrm>
          <a:prstGeom prst="rect">
            <a:avLst/>
          </a:prstGeom>
        </p:spPr>
      </p:pic>
      <p:pic>
        <p:nvPicPr>
          <p:cNvPr id="6" name="Picture 5" descr="Close-up of a machine&#10;&#10;AI-generated content may be incorrect.">
            <a:extLst>
              <a:ext uri="{FF2B5EF4-FFF2-40B4-BE49-F238E27FC236}">
                <a16:creationId xmlns:a16="http://schemas.microsoft.com/office/drawing/2014/main" id="{9B3B8314-7F02-FABA-42CA-9AB489AFA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92" y="1393307"/>
            <a:ext cx="3542978" cy="4723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196CBF-9C1E-5010-E29B-387F606F63DA}"/>
              </a:ext>
            </a:extLst>
          </p:cNvPr>
          <p:cNvSpPr txBox="1"/>
          <p:nvPr/>
        </p:nvSpPr>
        <p:spPr>
          <a:xfrm>
            <a:off x="5036031" y="1071172"/>
            <a:ext cx="152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Alumina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C687B-C439-F646-0F34-09FA00ABFFF5}"/>
              </a:ext>
            </a:extLst>
          </p:cNvPr>
          <p:cNvSpPr txBox="1"/>
          <p:nvPr/>
        </p:nvSpPr>
        <p:spPr>
          <a:xfrm>
            <a:off x="8783570" y="1085530"/>
            <a:ext cx="2572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Installed on AWA beamline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2E4459-6E58-D171-EF61-49876451CEDA}"/>
              </a:ext>
            </a:extLst>
          </p:cNvPr>
          <p:cNvCxnSpPr>
            <a:cxnSpLocks/>
          </p:cNvCxnSpPr>
          <p:nvPr/>
        </p:nvCxnSpPr>
        <p:spPr>
          <a:xfrm>
            <a:off x="7241558" y="2863362"/>
            <a:ext cx="1796934" cy="562754"/>
          </a:xfrm>
          <a:prstGeom prst="straightConnector1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4B6C68-C97A-07F8-C12A-57B678E904E5}"/>
              </a:ext>
            </a:extLst>
          </p:cNvPr>
          <p:cNvSpPr txBox="1"/>
          <p:nvPr/>
        </p:nvSpPr>
        <p:spPr>
          <a:xfrm>
            <a:off x="4809877" y="3426116"/>
            <a:ext cx="2572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Rails for adjustable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4A836-033C-AD5D-17BA-0D87AAB177AC}"/>
              </a:ext>
            </a:extLst>
          </p:cNvPr>
          <p:cNvSpPr txBox="1"/>
          <p:nvPr/>
        </p:nvSpPr>
        <p:spPr>
          <a:xfrm>
            <a:off x="16197" y="5640222"/>
            <a:ext cx="1753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Two independent motors</a:t>
            </a:r>
          </a:p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for single slab or double slab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2E0AFB-5C4F-8BE5-5B2A-0A5EA43D725B}"/>
              </a:ext>
            </a:extLst>
          </p:cNvPr>
          <p:cNvSpPr txBox="1"/>
          <p:nvPr/>
        </p:nvSpPr>
        <p:spPr>
          <a:xfrm>
            <a:off x="5025997" y="5640222"/>
            <a:ext cx="235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Can operate in fully-open mode (“no structure”)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C9BA17-0483-8104-8833-D14E0C08A31F}"/>
              </a:ext>
            </a:extLst>
          </p:cNvPr>
          <p:cNvSpPr txBox="1"/>
          <p:nvPr/>
        </p:nvSpPr>
        <p:spPr>
          <a:xfrm>
            <a:off x="4512696" y="1590565"/>
            <a:ext cx="25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badi" panose="020B06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15cm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4DD263-D8C2-2652-E68A-0CDD6F03E1F9}"/>
              </a:ext>
            </a:extLst>
          </p:cNvPr>
          <p:cNvCxnSpPr/>
          <p:nvPr/>
        </p:nvCxnSpPr>
        <p:spPr>
          <a:xfrm>
            <a:off x="6096000" y="1729064"/>
            <a:ext cx="7446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85EADC-3625-BC80-CD85-3456AA9160A7}"/>
              </a:ext>
            </a:extLst>
          </p:cNvPr>
          <p:cNvCxnSpPr>
            <a:cxnSpLocks/>
          </p:cNvCxnSpPr>
          <p:nvPr/>
        </p:nvCxnSpPr>
        <p:spPr>
          <a:xfrm flipH="1">
            <a:off x="4858885" y="1729064"/>
            <a:ext cx="7219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9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18125</TotalTime>
  <Words>1216</Words>
  <Application>Microsoft Macintosh PowerPoint</Application>
  <PresentationFormat>Widescreen</PresentationFormat>
  <Paragraphs>271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Abadi</vt:lpstr>
      <vt:lpstr>Abadi Extra Light</vt:lpstr>
      <vt:lpstr>Aptos</vt:lpstr>
      <vt:lpstr>Aptos Display</vt:lpstr>
      <vt:lpstr>Arial</vt:lpstr>
      <vt:lpstr>Cambria Math</vt:lpstr>
      <vt:lpstr>Roboto</vt:lpstr>
      <vt:lpstr>Symbol</vt:lpstr>
      <vt:lpstr>Office Theme</vt:lpstr>
      <vt:lpstr>Acrobat Document</vt:lpstr>
      <vt:lpstr>Higher Order Modes in Accelerating Structures for Flat Beams</vt:lpstr>
      <vt:lpstr>Outline</vt:lpstr>
      <vt:lpstr>Background </vt:lpstr>
      <vt:lpstr>Important results in DWA</vt:lpstr>
      <vt:lpstr>Flat beams in planar structure</vt:lpstr>
      <vt:lpstr>Skewed-wakefields in DWA</vt:lpstr>
      <vt:lpstr>Skewed wake model </vt:lpstr>
      <vt:lpstr>Skewed wake experiment at AWA</vt:lpstr>
      <vt:lpstr>Skewed wake experiment - structure</vt:lpstr>
      <vt:lpstr>Skewed Wake experiment - Results</vt:lpstr>
      <vt:lpstr>Reconstruction algorithm</vt:lpstr>
      <vt:lpstr>Reconstruction algorithm - output</vt:lpstr>
      <vt:lpstr>Alternating DWA Concept</vt:lpstr>
      <vt:lpstr>Alternating DWA experiment</vt:lpstr>
      <vt:lpstr>ADWA experiment at AWA</vt:lpstr>
      <vt:lpstr>Experiment results ADWA (preliminary) </vt:lpstr>
      <vt:lpstr>Summary </vt:lpstr>
      <vt:lpstr>BACKUP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Gerard Andonian (EXTERNAL)</dc:creator>
  <cp:lastModifiedBy>Gerard Andonian (EXTERNAL)</cp:lastModifiedBy>
  <cp:revision>266</cp:revision>
  <cp:lastPrinted>2025-09-23T21:37:39Z</cp:lastPrinted>
  <dcterms:created xsi:type="dcterms:W3CDTF">2025-08-26T23:16:46Z</dcterms:created>
  <dcterms:modified xsi:type="dcterms:W3CDTF">2025-09-25T07:03:01Z</dcterms:modified>
</cp:coreProperties>
</file>