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4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3" r:id="rId1"/>
    <p:sldMasterId id="2147483829" r:id="rId2"/>
    <p:sldMasterId id="2147483862" r:id="rId3"/>
    <p:sldMasterId id="2147483899" r:id="rId4"/>
    <p:sldMasterId id="2147483952" r:id="rId5"/>
    <p:sldMasterId id="2147483984" r:id="rId6"/>
    <p:sldMasterId id="2147484014" r:id="rId7"/>
  </p:sldMasterIdLst>
  <p:notesMasterIdLst>
    <p:notesMasterId r:id="rId44"/>
  </p:notesMasterIdLst>
  <p:handoutMasterIdLst>
    <p:handoutMasterId r:id="rId45"/>
  </p:handoutMasterIdLst>
  <p:sldIdLst>
    <p:sldId id="1236" r:id="rId8"/>
    <p:sldId id="1636" r:id="rId9"/>
    <p:sldId id="1641" r:id="rId10"/>
    <p:sldId id="1635" r:id="rId11"/>
    <p:sldId id="1719" r:id="rId12"/>
    <p:sldId id="1720" r:id="rId13"/>
    <p:sldId id="1753" r:id="rId14"/>
    <p:sldId id="1692" r:id="rId15"/>
    <p:sldId id="1747" r:id="rId16"/>
    <p:sldId id="1686" r:id="rId17"/>
    <p:sldId id="1721" r:id="rId18"/>
    <p:sldId id="1693" r:id="rId19"/>
    <p:sldId id="1604" r:id="rId20"/>
    <p:sldId id="1722" r:id="rId21"/>
    <p:sldId id="277" r:id="rId22"/>
    <p:sldId id="1338" r:id="rId23"/>
    <p:sldId id="1727" r:id="rId24"/>
    <p:sldId id="1623" r:id="rId25"/>
    <p:sldId id="1712" r:id="rId26"/>
    <p:sldId id="263" r:id="rId27"/>
    <p:sldId id="347" r:id="rId28"/>
    <p:sldId id="1728" r:id="rId29"/>
    <p:sldId id="1743" r:id="rId30"/>
    <p:sldId id="1731" r:id="rId31"/>
    <p:sldId id="1741" r:id="rId32"/>
    <p:sldId id="1750" r:id="rId33"/>
    <p:sldId id="1327" r:id="rId34"/>
    <p:sldId id="320" r:id="rId35"/>
    <p:sldId id="1755" r:id="rId36"/>
    <p:sldId id="1748" r:id="rId37"/>
    <p:sldId id="1734" r:id="rId38"/>
    <p:sldId id="1737" r:id="rId39"/>
    <p:sldId id="256" r:id="rId40"/>
    <p:sldId id="1738" r:id="rId41"/>
    <p:sldId id="1736" r:id="rId42"/>
    <p:sldId id="1697" r:id="rId43"/>
  </p:sldIdLst>
  <p:sldSz cx="12192000" cy="6858000"/>
  <p:notesSz cx="6950075" cy="9236075"/>
  <p:defaultTextStyle>
    <a:defPPr>
      <a:defRPr lang="en-US"/>
    </a:defPPr>
    <a:lvl1pPr marL="0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1pPr>
    <a:lvl2pPr marL="586130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2pPr>
    <a:lvl3pPr marL="1172261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3pPr>
    <a:lvl4pPr marL="1758391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4pPr>
    <a:lvl5pPr marL="2344522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5pPr>
    <a:lvl6pPr marL="2930652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6pPr>
    <a:lvl7pPr marL="3516782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7pPr>
    <a:lvl8pPr marL="4102913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8pPr>
    <a:lvl9pPr marL="4689043" algn="l" defTabSz="1172261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1136" userDrawn="1">
          <p15:clr>
            <a:srgbClr val="A4A3A4"/>
          </p15:clr>
        </p15:guide>
        <p15:guide id="6" pos="7424" userDrawn="1">
          <p15:clr>
            <a:srgbClr val="A4A3A4"/>
          </p15:clr>
        </p15:guide>
        <p15:guide id="8" pos="192" userDrawn="1">
          <p15:clr>
            <a:srgbClr val="A4A3A4"/>
          </p15:clr>
        </p15:guide>
        <p15:guide id="11" orient="horz" pos="624" userDrawn="1">
          <p15:clr>
            <a:srgbClr val="A4A3A4"/>
          </p15:clr>
        </p15:guide>
        <p15:guide id="12" orient="horz" pos="3888" userDrawn="1">
          <p15:clr>
            <a:srgbClr val="A4A3A4"/>
          </p15:clr>
        </p15:guide>
        <p15:guide id="13" orient="horz" pos="3504" userDrawn="1">
          <p15:clr>
            <a:srgbClr val="A4A3A4"/>
          </p15:clr>
        </p15:guide>
        <p15:guide id="14" orient="horz" pos="13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1" name="Hotz, Cara Carpenter" initials="HCC" lastIdx="1" clrIdx="1">
    <p:extLst>
      <p:ext uri="{19B8F6BF-5375-455C-9EA6-DF929625EA0E}">
        <p15:presenceInfo xmlns:p15="http://schemas.microsoft.com/office/powerpoint/2012/main" userId="S::chotz@anl.gov::33414e8c-15b9-45dc-a1d3-d646a0d47c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7CC"/>
    <a:srgbClr val="A526FF"/>
    <a:srgbClr val="47484A"/>
    <a:srgbClr val="FFC999"/>
    <a:srgbClr val="FF0000"/>
    <a:srgbClr val="00B0F0"/>
    <a:srgbClr val="7AB800"/>
    <a:srgbClr val="F8F7F4"/>
    <a:srgbClr val="D9D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2" autoAdjust="0"/>
    <p:restoredTop sz="89424" autoAdjust="0"/>
  </p:normalViewPr>
  <p:slideViewPr>
    <p:cSldViewPr snapToGrid="0" showGuides="1">
      <p:cViewPr varScale="1">
        <p:scale>
          <a:sx n="95" d="100"/>
          <a:sy n="95" d="100"/>
        </p:scale>
        <p:origin x="1056" y="102"/>
      </p:cViewPr>
      <p:guideLst>
        <p:guide orient="horz" pos="1136"/>
        <p:guide pos="7424"/>
        <p:guide pos="192"/>
        <p:guide orient="horz" pos="624"/>
        <p:guide orient="horz" pos="3888"/>
        <p:guide orient="horz" pos="3504"/>
        <p:guide orient="horz" pos="13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66" d="100"/>
        <a:sy n="166" d="100"/>
      </p:scale>
      <p:origin x="0" y="-54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commentAuthors" Target="commentAuthor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3CE682-81BF-4EB6-81E3-7AF39849891B}" type="doc">
      <dgm:prSet loTypeId="urn:microsoft.com/office/officeart/2005/8/layout/vProcess5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CE06157-5D8F-423B-AACF-2ABA5A4ABCFD}">
      <dgm:prSet custT="1"/>
      <dgm:spPr>
        <a:solidFill>
          <a:schemeClr val="tx2"/>
        </a:solidFill>
        <a:ln>
          <a:solidFill>
            <a:srgbClr val="00000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600" b="1" baseline="0" noProof="0" dirty="0">
              <a:solidFill>
                <a:schemeClr val="bg1"/>
              </a:solidFill>
            </a:rPr>
            <a:t>What is Structure Wakefield Acceleration?</a:t>
          </a:r>
          <a:endParaRPr lang="en-US" sz="1600" b="1" noProof="0" dirty="0">
            <a:solidFill>
              <a:schemeClr val="bg1"/>
            </a:solidFill>
          </a:endParaRPr>
        </a:p>
      </dgm:t>
    </dgm:pt>
    <dgm:pt modelId="{5A402415-ACF9-4F68-911F-B02FEF96FE98}" type="parTrans" cxnId="{A9801E5F-4B1F-44AB-83BF-49BC4F7F5B06}">
      <dgm:prSet/>
      <dgm:spPr/>
      <dgm:t>
        <a:bodyPr/>
        <a:lstStyle/>
        <a:p>
          <a:endParaRPr lang="en-US" sz="2000"/>
        </a:p>
      </dgm:t>
    </dgm:pt>
    <dgm:pt modelId="{D6E5CF97-0D45-4998-92E6-96E24B023378}" type="sibTrans" cxnId="{A9801E5F-4B1F-44AB-83BF-49BC4F7F5B06}">
      <dgm:prSet custT="1"/>
      <dgm:spPr/>
      <dgm:t>
        <a:bodyPr/>
        <a:lstStyle/>
        <a:p>
          <a:endParaRPr lang="en-US" sz="3200" noProof="0" dirty="0"/>
        </a:p>
      </dgm:t>
    </dgm:pt>
    <dgm:pt modelId="{EA06870A-895A-4C13-B79F-6F46465023E1}">
      <dgm:prSet custT="1"/>
      <dgm:spPr>
        <a:solidFill>
          <a:schemeClr val="tx2"/>
        </a:solidFill>
        <a:ln>
          <a:solidFill>
            <a:srgbClr val="00000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600" b="1" noProof="0" dirty="0">
              <a:solidFill>
                <a:schemeClr val="bg1"/>
              </a:solidFill>
            </a:rPr>
            <a:t>Motivation: SWFA-based applications</a:t>
          </a:r>
        </a:p>
      </dgm:t>
    </dgm:pt>
    <dgm:pt modelId="{012C14DC-C1F7-47E6-91CA-84D03343080A}" type="parTrans" cxnId="{08F2572F-E85E-4B62-BAB6-7FF516316E74}">
      <dgm:prSet/>
      <dgm:spPr/>
      <dgm:t>
        <a:bodyPr/>
        <a:lstStyle/>
        <a:p>
          <a:endParaRPr lang="en-US" sz="2000"/>
        </a:p>
      </dgm:t>
    </dgm:pt>
    <dgm:pt modelId="{0D07CC34-0B48-46C5-A0EA-ACB3B8C09352}" type="sibTrans" cxnId="{08F2572F-E85E-4B62-BAB6-7FF516316E74}">
      <dgm:prSet custT="1"/>
      <dgm:spPr/>
      <dgm:t>
        <a:bodyPr/>
        <a:lstStyle/>
        <a:p>
          <a:endParaRPr lang="en-US" sz="3200" noProof="0" dirty="0"/>
        </a:p>
      </dgm:t>
    </dgm:pt>
    <dgm:pt modelId="{7868299F-D7AE-4C0E-87D5-9C62DBDDBAF9}">
      <dgm:prSet custT="1"/>
      <dgm:spPr>
        <a:solidFill>
          <a:schemeClr val="tx2"/>
        </a:solidFill>
        <a:ln>
          <a:solidFill>
            <a:srgbClr val="00000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2000" b="1" noProof="0" dirty="0">
              <a:solidFill>
                <a:schemeClr val="bg1"/>
              </a:solidFill>
            </a:rPr>
            <a:t>Progress: SWFA recent milestones </a:t>
          </a:r>
        </a:p>
      </dgm:t>
    </dgm:pt>
    <dgm:pt modelId="{32246F52-618B-4941-8E72-E3345A2B8FAF}" type="parTrans" cxnId="{5919B6A3-EA9C-4081-A4B0-C63DD8EDFC52}">
      <dgm:prSet/>
      <dgm:spPr/>
      <dgm:t>
        <a:bodyPr/>
        <a:lstStyle/>
        <a:p>
          <a:endParaRPr lang="en-US" sz="2000"/>
        </a:p>
      </dgm:t>
    </dgm:pt>
    <dgm:pt modelId="{C095911F-C7C6-4C51-9C0C-7B85E1C996F0}" type="sibTrans" cxnId="{5919B6A3-EA9C-4081-A4B0-C63DD8EDFC52}">
      <dgm:prSet/>
      <dgm:spPr/>
      <dgm:t>
        <a:bodyPr/>
        <a:lstStyle/>
        <a:p>
          <a:endParaRPr lang="en-US" sz="2000" noProof="0" dirty="0"/>
        </a:p>
      </dgm:t>
    </dgm:pt>
    <dgm:pt modelId="{9B1EE07E-8BA9-432A-93D0-8824834F0809}">
      <dgm:prSet custT="1"/>
      <dgm:spPr>
        <a:solidFill>
          <a:schemeClr val="tx2"/>
        </a:solidFill>
        <a:ln w="9525">
          <a:solidFill>
            <a:srgbClr val="00000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600" b="1" noProof="0" dirty="0">
              <a:solidFill>
                <a:schemeClr val="bg1"/>
              </a:solidFill>
            </a:rPr>
            <a:t>The Argonne Wakefield Accelerator (AWA) Facility</a:t>
          </a:r>
        </a:p>
      </dgm:t>
    </dgm:pt>
    <dgm:pt modelId="{CFB058A2-7F54-418C-B1A0-661F6F36526D}" type="parTrans" cxnId="{510583D9-0137-45DC-B41A-43325C2D70C4}">
      <dgm:prSet/>
      <dgm:spPr/>
      <dgm:t>
        <a:bodyPr/>
        <a:lstStyle/>
        <a:p>
          <a:endParaRPr lang="en-US"/>
        </a:p>
      </dgm:t>
    </dgm:pt>
    <dgm:pt modelId="{B7BD82C8-9D90-443D-B0C9-C37BE02EAB4D}" type="sibTrans" cxnId="{510583D9-0137-45DC-B41A-43325C2D70C4}">
      <dgm:prSet/>
      <dgm:spPr/>
      <dgm:t>
        <a:bodyPr/>
        <a:lstStyle/>
        <a:p>
          <a:endParaRPr lang="en-US" noProof="0" dirty="0"/>
        </a:p>
      </dgm:t>
    </dgm:pt>
    <dgm:pt modelId="{342FB528-BD7C-4944-8B4D-FC21755EC4C9}">
      <dgm:prSet custT="1"/>
      <dgm:spPr>
        <a:solidFill>
          <a:schemeClr val="tx2"/>
        </a:solidFill>
        <a:ln>
          <a:solidFill>
            <a:srgbClr val="000000"/>
          </a:solidFill>
        </a:ln>
      </dgm:spPr>
      <dgm:t>
        <a:bodyPr/>
        <a:lstStyle/>
        <a:p>
          <a:endParaRPr lang="es-419"/>
        </a:p>
      </dgm:t>
    </dgm:pt>
    <dgm:pt modelId="{01F01970-0F38-421E-B77C-A31D014F8885}" type="parTrans" cxnId="{2CE67BD5-1DB4-443F-8527-7A1409069477}">
      <dgm:prSet/>
      <dgm:spPr/>
      <dgm:t>
        <a:bodyPr/>
        <a:lstStyle/>
        <a:p>
          <a:endParaRPr lang="en-US"/>
        </a:p>
      </dgm:t>
    </dgm:pt>
    <dgm:pt modelId="{BEF15EA2-A105-4728-896A-3116539B141E}" type="sibTrans" cxnId="{2CE67BD5-1DB4-443F-8527-7A1409069477}">
      <dgm:prSet/>
      <dgm:spPr/>
      <dgm:t>
        <a:bodyPr/>
        <a:lstStyle/>
        <a:p>
          <a:endParaRPr lang="en-US"/>
        </a:p>
      </dgm:t>
    </dgm:pt>
    <dgm:pt modelId="{9D42E527-01EA-4C76-886E-C9A2F1393AD6}">
      <dgm:prSet custT="1"/>
      <dgm:spPr>
        <a:solidFill>
          <a:schemeClr val="tx2"/>
        </a:solidFill>
        <a:ln>
          <a:solidFill>
            <a:srgbClr val="000000"/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en-US" sz="1600" b="1" dirty="0">
            <a:solidFill>
              <a:schemeClr val="bg1"/>
            </a:solidFill>
          </a:endParaRPr>
        </a:p>
      </dgm:t>
    </dgm:pt>
    <dgm:pt modelId="{268D50C2-9A59-4A6B-AE06-0CA26A3FAACA}" type="parTrans" cxnId="{708B7145-7053-4F31-A457-BD7F0C472ED9}">
      <dgm:prSet/>
      <dgm:spPr/>
      <dgm:t>
        <a:bodyPr/>
        <a:lstStyle/>
        <a:p>
          <a:endParaRPr lang="en-US"/>
        </a:p>
      </dgm:t>
    </dgm:pt>
    <dgm:pt modelId="{A2F13649-1CCC-4722-93CD-962D8C8D2673}" type="sibTrans" cxnId="{708B7145-7053-4F31-A457-BD7F0C472ED9}">
      <dgm:prSet/>
      <dgm:spPr/>
      <dgm:t>
        <a:bodyPr/>
        <a:lstStyle/>
        <a:p>
          <a:endParaRPr lang="en-US"/>
        </a:p>
      </dgm:t>
    </dgm:pt>
    <dgm:pt modelId="{C177CCD3-887A-42FE-A4C0-F42A0AA78608}">
      <dgm:prSet custT="1"/>
      <dgm:spPr>
        <a:solidFill>
          <a:schemeClr val="tx2"/>
        </a:solidFill>
        <a:ln>
          <a:solidFill>
            <a:srgbClr val="000000"/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en-US" sz="1600" b="1" dirty="0">
            <a:solidFill>
              <a:schemeClr val="bg1"/>
            </a:solidFill>
          </a:endParaRPr>
        </a:p>
      </dgm:t>
    </dgm:pt>
    <dgm:pt modelId="{B93CAFD0-AD4E-44AC-9D76-D283F9B913F6}" type="parTrans" cxnId="{25DAD7BA-D8F2-44D0-9743-8D6A6FC192E4}">
      <dgm:prSet/>
      <dgm:spPr/>
      <dgm:t>
        <a:bodyPr/>
        <a:lstStyle/>
        <a:p>
          <a:endParaRPr lang="en-US"/>
        </a:p>
      </dgm:t>
    </dgm:pt>
    <dgm:pt modelId="{0ABB59DB-1358-4083-A03A-2FA61448637A}" type="sibTrans" cxnId="{25DAD7BA-D8F2-44D0-9743-8D6A6FC192E4}">
      <dgm:prSet/>
      <dgm:spPr/>
      <dgm:t>
        <a:bodyPr/>
        <a:lstStyle/>
        <a:p>
          <a:endParaRPr lang="en-US"/>
        </a:p>
      </dgm:t>
    </dgm:pt>
    <dgm:pt modelId="{89D5EBC4-24C0-46CE-8BC0-774391CF5125}">
      <dgm:prSet custT="1"/>
      <dgm:spPr>
        <a:solidFill>
          <a:schemeClr val="tx2"/>
        </a:solidFill>
        <a:ln>
          <a:solidFill>
            <a:srgbClr val="000000"/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en-US" sz="1600" b="1" dirty="0">
            <a:solidFill>
              <a:schemeClr val="bg1"/>
            </a:solidFill>
          </a:endParaRPr>
        </a:p>
      </dgm:t>
    </dgm:pt>
    <dgm:pt modelId="{186A2EDE-0C61-4BA9-8A72-A54D715BC538}" type="parTrans" cxnId="{5A7389AC-ACF0-43EB-8DF0-7A4FA4C2663E}">
      <dgm:prSet/>
      <dgm:spPr/>
      <dgm:t>
        <a:bodyPr/>
        <a:lstStyle/>
        <a:p>
          <a:endParaRPr lang="en-US"/>
        </a:p>
      </dgm:t>
    </dgm:pt>
    <dgm:pt modelId="{34E4BEE1-6E88-4D79-A6EA-3C1AB1E1BACD}" type="sibTrans" cxnId="{5A7389AC-ACF0-43EB-8DF0-7A4FA4C2663E}">
      <dgm:prSet/>
      <dgm:spPr/>
      <dgm:t>
        <a:bodyPr/>
        <a:lstStyle/>
        <a:p>
          <a:endParaRPr lang="en-US"/>
        </a:p>
      </dgm:t>
    </dgm:pt>
    <dgm:pt modelId="{82A0C1BD-01FA-463A-ABC5-75D52E2A1CEC}">
      <dgm:prSet custT="1"/>
      <dgm:spPr>
        <a:solidFill>
          <a:schemeClr val="tx2"/>
        </a:solidFill>
        <a:ln>
          <a:solidFill>
            <a:srgbClr val="00000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2000" b="1" baseline="0" noProof="0" dirty="0">
              <a:solidFill>
                <a:schemeClr val="bg1"/>
              </a:solidFill>
            </a:rPr>
            <a:t>Roadmap: keeping the progress going</a:t>
          </a:r>
          <a:r>
            <a:rPr lang="en-US" sz="2000" b="1" noProof="0" dirty="0">
              <a:solidFill>
                <a:schemeClr val="bg1"/>
              </a:solidFill>
            </a:rPr>
            <a:t> </a:t>
          </a:r>
        </a:p>
      </dgm:t>
    </dgm:pt>
    <dgm:pt modelId="{ABAC32EC-3BA3-4700-8529-375D08F264C2}" type="parTrans" cxnId="{D627672F-278D-46E2-96DB-A2AD77C48BB7}">
      <dgm:prSet/>
      <dgm:spPr/>
      <dgm:t>
        <a:bodyPr/>
        <a:lstStyle/>
        <a:p>
          <a:endParaRPr lang="en-US"/>
        </a:p>
      </dgm:t>
    </dgm:pt>
    <dgm:pt modelId="{F8A13219-D7B9-42B3-9766-464B99783931}" type="sibTrans" cxnId="{D627672F-278D-46E2-96DB-A2AD77C48BB7}">
      <dgm:prSet/>
      <dgm:spPr/>
      <dgm:t>
        <a:bodyPr/>
        <a:lstStyle/>
        <a:p>
          <a:endParaRPr lang="en-US"/>
        </a:p>
      </dgm:t>
    </dgm:pt>
    <dgm:pt modelId="{23DC229D-950B-4BAB-BF52-4A9D2254042F}" type="pres">
      <dgm:prSet presAssocID="{3E3CE682-81BF-4EB6-81E3-7AF39849891B}" presName="outerComposite" presStyleCnt="0">
        <dgm:presLayoutVars>
          <dgm:chMax val="5"/>
          <dgm:dir/>
          <dgm:resizeHandles val="exact"/>
        </dgm:presLayoutVars>
      </dgm:prSet>
      <dgm:spPr/>
    </dgm:pt>
    <dgm:pt modelId="{21046806-D6AF-4EFF-A1B8-4A1B97002613}" type="pres">
      <dgm:prSet presAssocID="{3E3CE682-81BF-4EB6-81E3-7AF39849891B}" presName="dummyMaxCanvas" presStyleCnt="0">
        <dgm:presLayoutVars/>
      </dgm:prSet>
      <dgm:spPr/>
    </dgm:pt>
    <dgm:pt modelId="{50E67FF0-D5F1-40E0-93E4-086019D9EC4B}" type="pres">
      <dgm:prSet presAssocID="{3E3CE682-81BF-4EB6-81E3-7AF39849891B}" presName="FiveNodes_1" presStyleLbl="node1" presStyleIdx="0" presStyleCnt="5" custScaleY="56163" custLinFactNeighborY="-15184">
        <dgm:presLayoutVars>
          <dgm:bulletEnabled val="1"/>
        </dgm:presLayoutVars>
      </dgm:prSet>
      <dgm:spPr/>
    </dgm:pt>
    <dgm:pt modelId="{A654AAF8-2162-4EF6-AD32-F56952DA4079}" type="pres">
      <dgm:prSet presAssocID="{3E3CE682-81BF-4EB6-81E3-7AF39849891B}" presName="FiveNodes_2" presStyleLbl="node1" presStyleIdx="1" presStyleCnt="5" custScaleY="56543" custLinFactNeighborX="727" custLinFactNeighborY="-26295">
        <dgm:presLayoutVars>
          <dgm:bulletEnabled val="1"/>
        </dgm:presLayoutVars>
      </dgm:prSet>
      <dgm:spPr/>
    </dgm:pt>
    <dgm:pt modelId="{72D4540E-C70C-4978-94FC-0A0EE8DB2258}" type="pres">
      <dgm:prSet presAssocID="{3E3CE682-81BF-4EB6-81E3-7AF39849891B}" presName="FiveNodes_3" presStyleLbl="node1" presStyleIdx="2" presStyleCnt="5" custScaleY="55862" custLinFactNeighborY="-44014">
        <dgm:presLayoutVars>
          <dgm:bulletEnabled val="1"/>
        </dgm:presLayoutVars>
      </dgm:prSet>
      <dgm:spPr/>
    </dgm:pt>
    <dgm:pt modelId="{35AB8B4C-2958-4232-B590-60CBB87403F5}" type="pres">
      <dgm:prSet presAssocID="{3E3CE682-81BF-4EB6-81E3-7AF39849891B}" presName="FiveNodes_4" presStyleLbl="node1" presStyleIdx="3" presStyleCnt="5" custLinFactNeighborY="-19856">
        <dgm:presLayoutVars>
          <dgm:bulletEnabled val="1"/>
        </dgm:presLayoutVars>
      </dgm:prSet>
      <dgm:spPr/>
    </dgm:pt>
    <dgm:pt modelId="{D58FEFE9-B744-42E4-B6A8-5435159B2AFE}" type="pres">
      <dgm:prSet presAssocID="{3E3CE682-81BF-4EB6-81E3-7AF39849891B}" presName="FiveNodes_5" presStyleLbl="node1" presStyleIdx="4" presStyleCnt="5" custLinFactNeighborY="1234">
        <dgm:presLayoutVars>
          <dgm:bulletEnabled val="1"/>
        </dgm:presLayoutVars>
      </dgm:prSet>
      <dgm:spPr/>
    </dgm:pt>
    <dgm:pt modelId="{1991A79D-E5C4-40F2-95D6-564B2CB61FFB}" type="pres">
      <dgm:prSet presAssocID="{3E3CE682-81BF-4EB6-81E3-7AF39849891B}" presName="FiveConn_1-2" presStyleLbl="fgAccFollowNode1" presStyleIdx="0" presStyleCnt="4" custScaleY="76780" custLinFactNeighborY="-26955">
        <dgm:presLayoutVars>
          <dgm:bulletEnabled val="1"/>
        </dgm:presLayoutVars>
      </dgm:prSet>
      <dgm:spPr/>
    </dgm:pt>
    <dgm:pt modelId="{50CE9685-22F6-4E7B-9373-45DE25514A70}" type="pres">
      <dgm:prSet presAssocID="{3E3CE682-81BF-4EB6-81E3-7AF39849891B}" presName="FiveConn_2-3" presStyleLbl="fgAccFollowNode1" presStyleIdx="1" presStyleCnt="4" custScaleY="55581" custLinFactNeighborY="-49344">
        <dgm:presLayoutVars>
          <dgm:bulletEnabled val="1"/>
        </dgm:presLayoutVars>
      </dgm:prSet>
      <dgm:spPr/>
    </dgm:pt>
    <dgm:pt modelId="{DD22BFC0-170F-4A77-A22B-C293591E564D}" type="pres">
      <dgm:prSet presAssocID="{3E3CE682-81BF-4EB6-81E3-7AF39849891B}" presName="FiveConn_3-4" presStyleLbl="fgAccFollowNode1" presStyleIdx="2" presStyleCnt="4" custLinFactNeighborY="-55542">
        <dgm:presLayoutVars>
          <dgm:bulletEnabled val="1"/>
        </dgm:presLayoutVars>
      </dgm:prSet>
      <dgm:spPr/>
    </dgm:pt>
    <dgm:pt modelId="{11D255B9-10FE-45DF-930A-21A6D6CD3A7F}" type="pres">
      <dgm:prSet presAssocID="{3E3CE682-81BF-4EB6-81E3-7AF39849891B}" presName="FiveConn_4-5" presStyleLbl="fgAccFollowNode1" presStyleIdx="3" presStyleCnt="4">
        <dgm:presLayoutVars>
          <dgm:bulletEnabled val="1"/>
        </dgm:presLayoutVars>
      </dgm:prSet>
      <dgm:spPr/>
    </dgm:pt>
    <dgm:pt modelId="{48E6618F-667A-4BD3-B026-89DD4B03AB56}" type="pres">
      <dgm:prSet presAssocID="{3E3CE682-81BF-4EB6-81E3-7AF39849891B}" presName="FiveNodes_1_text" presStyleLbl="node1" presStyleIdx="4" presStyleCnt="5">
        <dgm:presLayoutVars>
          <dgm:bulletEnabled val="1"/>
        </dgm:presLayoutVars>
      </dgm:prSet>
      <dgm:spPr/>
    </dgm:pt>
    <dgm:pt modelId="{BE76A251-B12E-4FBC-B421-E79B17076F3F}" type="pres">
      <dgm:prSet presAssocID="{3E3CE682-81BF-4EB6-81E3-7AF39849891B}" presName="FiveNodes_2_text" presStyleLbl="node1" presStyleIdx="4" presStyleCnt="5">
        <dgm:presLayoutVars>
          <dgm:bulletEnabled val="1"/>
        </dgm:presLayoutVars>
      </dgm:prSet>
      <dgm:spPr/>
    </dgm:pt>
    <dgm:pt modelId="{D4F6B1C6-D4BE-4039-BCF6-0C897737B036}" type="pres">
      <dgm:prSet presAssocID="{3E3CE682-81BF-4EB6-81E3-7AF39849891B}" presName="FiveNodes_3_text" presStyleLbl="node1" presStyleIdx="4" presStyleCnt="5">
        <dgm:presLayoutVars>
          <dgm:bulletEnabled val="1"/>
        </dgm:presLayoutVars>
      </dgm:prSet>
      <dgm:spPr/>
    </dgm:pt>
    <dgm:pt modelId="{E2F3C01F-C193-4D91-8960-3DB4B70C6C8A}" type="pres">
      <dgm:prSet presAssocID="{3E3CE682-81BF-4EB6-81E3-7AF39849891B}" presName="FiveNodes_4_text" presStyleLbl="node1" presStyleIdx="4" presStyleCnt="5">
        <dgm:presLayoutVars>
          <dgm:bulletEnabled val="1"/>
        </dgm:presLayoutVars>
      </dgm:prSet>
      <dgm:spPr/>
    </dgm:pt>
    <dgm:pt modelId="{D2A4B6DB-8B33-43A1-A75C-8189C0456C13}" type="pres">
      <dgm:prSet presAssocID="{3E3CE682-81BF-4EB6-81E3-7AF39849891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EEDC516-6BCD-4DD0-A61D-22D82B7AF043}" type="presOf" srcId="{ACE06157-5D8F-423B-AACF-2ABA5A4ABCFD}" destId="{48E6618F-667A-4BD3-B026-89DD4B03AB56}" srcOrd="1" destOrd="0" presId="urn:microsoft.com/office/officeart/2005/8/layout/vProcess5"/>
    <dgm:cxn modelId="{94AAD81F-CB98-4E0A-85C6-6AB0E4D8AF27}" type="presOf" srcId="{3E3CE682-81BF-4EB6-81E3-7AF39849891B}" destId="{23DC229D-950B-4BAB-BF52-4A9D2254042F}" srcOrd="0" destOrd="0" presId="urn:microsoft.com/office/officeart/2005/8/layout/vProcess5"/>
    <dgm:cxn modelId="{D627672F-278D-46E2-96DB-A2AD77C48BB7}" srcId="{3E3CE682-81BF-4EB6-81E3-7AF39849891B}" destId="{82A0C1BD-01FA-463A-ABC5-75D52E2A1CEC}" srcOrd="4" destOrd="0" parTransId="{ABAC32EC-3BA3-4700-8529-375D08F264C2}" sibTransId="{F8A13219-D7B9-42B3-9766-464B99783931}"/>
    <dgm:cxn modelId="{08F2572F-E85E-4B62-BAB6-7FF516316E74}" srcId="{3E3CE682-81BF-4EB6-81E3-7AF39849891B}" destId="{EA06870A-895A-4C13-B79F-6F46465023E1}" srcOrd="1" destOrd="0" parTransId="{012C14DC-C1F7-47E6-91CA-84D03343080A}" sibTransId="{0D07CC34-0B48-46C5-A0EA-ACB3B8C09352}"/>
    <dgm:cxn modelId="{5500B037-5836-41CD-929D-10D875819499}" type="presOf" srcId="{9B1EE07E-8BA9-432A-93D0-8824834F0809}" destId="{D4F6B1C6-D4BE-4039-BCF6-0C897737B036}" srcOrd="1" destOrd="0" presId="urn:microsoft.com/office/officeart/2005/8/layout/vProcess5"/>
    <dgm:cxn modelId="{A9801E5F-4B1F-44AB-83BF-49BC4F7F5B06}" srcId="{3E3CE682-81BF-4EB6-81E3-7AF39849891B}" destId="{ACE06157-5D8F-423B-AACF-2ABA5A4ABCFD}" srcOrd="0" destOrd="0" parTransId="{5A402415-ACF9-4F68-911F-B02FEF96FE98}" sibTransId="{D6E5CF97-0D45-4998-92E6-96E24B023378}"/>
    <dgm:cxn modelId="{66550665-FC1E-4F8D-B436-C79788CD1E54}" type="presOf" srcId="{0D07CC34-0B48-46C5-A0EA-ACB3B8C09352}" destId="{50CE9685-22F6-4E7B-9373-45DE25514A70}" srcOrd="0" destOrd="0" presId="urn:microsoft.com/office/officeart/2005/8/layout/vProcess5"/>
    <dgm:cxn modelId="{708B7145-7053-4F31-A457-BD7F0C472ED9}" srcId="{3E3CE682-81BF-4EB6-81E3-7AF39849891B}" destId="{9D42E527-01EA-4C76-886E-C9A2F1393AD6}" srcOrd="8" destOrd="0" parTransId="{268D50C2-9A59-4A6B-AE06-0CA26A3FAACA}" sibTransId="{A2F13649-1CCC-4722-93CD-962D8C8D2673}"/>
    <dgm:cxn modelId="{F251F16A-0D18-47E6-AC48-0F4746E1D43D}" type="presOf" srcId="{C095911F-C7C6-4C51-9C0C-7B85E1C996F0}" destId="{11D255B9-10FE-45DF-930A-21A6D6CD3A7F}" srcOrd="0" destOrd="0" presId="urn:microsoft.com/office/officeart/2005/8/layout/vProcess5"/>
    <dgm:cxn modelId="{02703F7F-2402-4AD7-A97C-714EFBB7A335}" type="presOf" srcId="{82A0C1BD-01FA-463A-ABC5-75D52E2A1CEC}" destId="{D58FEFE9-B744-42E4-B6A8-5435159B2AFE}" srcOrd="0" destOrd="0" presId="urn:microsoft.com/office/officeart/2005/8/layout/vProcess5"/>
    <dgm:cxn modelId="{89A16884-D4D1-48BC-A21C-F7DD33A4A6E3}" type="presOf" srcId="{7868299F-D7AE-4C0E-87D5-9C62DBDDBAF9}" destId="{35AB8B4C-2958-4232-B590-60CBB87403F5}" srcOrd="0" destOrd="0" presId="urn:microsoft.com/office/officeart/2005/8/layout/vProcess5"/>
    <dgm:cxn modelId="{5032E794-80F8-4B94-A6A1-9C5BBB557B7B}" type="presOf" srcId="{ACE06157-5D8F-423B-AACF-2ABA5A4ABCFD}" destId="{50E67FF0-D5F1-40E0-93E4-086019D9EC4B}" srcOrd="0" destOrd="0" presId="urn:microsoft.com/office/officeart/2005/8/layout/vProcess5"/>
    <dgm:cxn modelId="{FB9DD297-56F8-4D06-BA01-2956F1BEA4B0}" type="presOf" srcId="{B7BD82C8-9D90-443D-B0C9-C37BE02EAB4D}" destId="{DD22BFC0-170F-4A77-A22B-C293591E564D}" srcOrd="0" destOrd="0" presId="urn:microsoft.com/office/officeart/2005/8/layout/vProcess5"/>
    <dgm:cxn modelId="{5419CBA2-0830-4707-9FBA-484CD7388AD6}" type="presOf" srcId="{D6E5CF97-0D45-4998-92E6-96E24B023378}" destId="{1991A79D-E5C4-40F2-95D6-564B2CB61FFB}" srcOrd="0" destOrd="0" presId="urn:microsoft.com/office/officeart/2005/8/layout/vProcess5"/>
    <dgm:cxn modelId="{5919B6A3-EA9C-4081-A4B0-C63DD8EDFC52}" srcId="{3E3CE682-81BF-4EB6-81E3-7AF39849891B}" destId="{7868299F-D7AE-4C0E-87D5-9C62DBDDBAF9}" srcOrd="3" destOrd="0" parTransId="{32246F52-618B-4941-8E72-E3345A2B8FAF}" sibTransId="{C095911F-C7C6-4C51-9C0C-7B85E1C996F0}"/>
    <dgm:cxn modelId="{A107B7A3-ADDF-4070-806D-8751421055AA}" type="presOf" srcId="{EA06870A-895A-4C13-B79F-6F46465023E1}" destId="{A654AAF8-2162-4EF6-AD32-F56952DA4079}" srcOrd="0" destOrd="0" presId="urn:microsoft.com/office/officeart/2005/8/layout/vProcess5"/>
    <dgm:cxn modelId="{5A7389AC-ACF0-43EB-8DF0-7A4FA4C2663E}" srcId="{3E3CE682-81BF-4EB6-81E3-7AF39849891B}" destId="{89D5EBC4-24C0-46CE-8BC0-774391CF5125}" srcOrd="5" destOrd="0" parTransId="{186A2EDE-0C61-4BA9-8A72-A54D715BC538}" sibTransId="{34E4BEE1-6E88-4D79-A6EA-3C1AB1E1BACD}"/>
    <dgm:cxn modelId="{368922AE-8942-40D3-AD46-68E2428B84B2}" type="presOf" srcId="{82A0C1BD-01FA-463A-ABC5-75D52E2A1CEC}" destId="{D2A4B6DB-8B33-43A1-A75C-8189C0456C13}" srcOrd="1" destOrd="0" presId="urn:microsoft.com/office/officeart/2005/8/layout/vProcess5"/>
    <dgm:cxn modelId="{25DAD7BA-D8F2-44D0-9743-8D6A6FC192E4}" srcId="{3E3CE682-81BF-4EB6-81E3-7AF39849891B}" destId="{C177CCD3-887A-42FE-A4C0-F42A0AA78608}" srcOrd="7" destOrd="0" parTransId="{B93CAFD0-AD4E-44AC-9D76-D283F9B913F6}" sibTransId="{0ABB59DB-1358-4083-A03A-2FA61448637A}"/>
    <dgm:cxn modelId="{6A9DAAC4-3809-4606-A855-28D46F7C37F8}" type="presOf" srcId="{7868299F-D7AE-4C0E-87D5-9C62DBDDBAF9}" destId="{E2F3C01F-C193-4D91-8960-3DB4B70C6C8A}" srcOrd="1" destOrd="0" presId="urn:microsoft.com/office/officeart/2005/8/layout/vProcess5"/>
    <dgm:cxn modelId="{2CE67BD5-1DB4-443F-8527-7A1409069477}" srcId="{3E3CE682-81BF-4EB6-81E3-7AF39849891B}" destId="{342FB528-BD7C-4944-8B4D-FC21755EC4C9}" srcOrd="6" destOrd="0" parTransId="{01F01970-0F38-421E-B77C-A31D014F8885}" sibTransId="{BEF15EA2-A105-4728-896A-3116539B141E}"/>
    <dgm:cxn modelId="{510583D9-0137-45DC-B41A-43325C2D70C4}" srcId="{3E3CE682-81BF-4EB6-81E3-7AF39849891B}" destId="{9B1EE07E-8BA9-432A-93D0-8824834F0809}" srcOrd="2" destOrd="0" parTransId="{CFB058A2-7F54-418C-B1A0-661F6F36526D}" sibTransId="{B7BD82C8-9D90-443D-B0C9-C37BE02EAB4D}"/>
    <dgm:cxn modelId="{CD87E0E2-9E97-4509-B8EB-E09A2CF67877}" type="presOf" srcId="{EA06870A-895A-4C13-B79F-6F46465023E1}" destId="{BE76A251-B12E-4FBC-B421-E79B17076F3F}" srcOrd="1" destOrd="0" presId="urn:microsoft.com/office/officeart/2005/8/layout/vProcess5"/>
    <dgm:cxn modelId="{B6AF55E7-53B1-423E-9840-443F414DF46F}" type="presOf" srcId="{9B1EE07E-8BA9-432A-93D0-8824834F0809}" destId="{72D4540E-C70C-4978-94FC-0A0EE8DB2258}" srcOrd="0" destOrd="0" presId="urn:microsoft.com/office/officeart/2005/8/layout/vProcess5"/>
    <dgm:cxn modelId="{4804E9EF-C86E-45D2-B4E5-0402CD789824}" type="presParOf" srcId="{23DC229D-950B-4BAB-BF52-4A9D2254042F}" destId="{21046806-D6AF-4EFF-A1B8-4A1B97002613}" srcOrd="0" destOrd="0" presId="urn:microsoft.com/office/officeart/2005/8/layout/vProcess5"/>
    <dgm:cxn modelId="{0EB29F03-068C-4633-9449-9B2FF0478721}" type="presParOf" srcId="{23DC229D-950B-4BAB-BF52-4A9D2254042F}" destId="{50E67FF0-D5F1-40E0-93E4-086019D9EC4B}" srcOrd="1" destOrd="0" presId="urn:microsoft.com/office/officeart/2005/8/layout/vProcess5"/>
    <dgm:cxn modelId="{C43923F0-A3ED-497D-BDB5-5F6F76CB48F3}" type="presParOf" srcId="{23DC229D-950B-4BAB-BF52-4A9D2254042F}" destId="{A654AAF8-2162-4EF6-AD32-F56952DA4079}" srcOrd="2" destOrd="0" presId="urn:microsoft.com/office/officeart/2005/8/layout/vProcess5"/>
    <dgm:cxn modelId="{D548596F-9A64-47F9-A666-88C171E75878}" type="presParOf" srcId="{23DC229D-950B-4BAB-BF52-4A9D2254042F}" destId="{72D4540E-C70C-4978-94FC-0A0EE8DB2258}" srcOrd="3" destOrd="0" presId="urn:microsoft.com/office/officeart/2005/8/layout/vProcess5"/>
    <dgm:cxn modelId="{9CDEADBB-2493-4225-8233-AFDA459F7FBB}" type="presParOf" srcId="{23DC229D-950B-4BAB-BF52-4A9D2254042F}" destId="{35AB8B4C-2958-4232-B590-60CBB87403F5}" srcOrd="4" destOrd="0" presId="urn:microsoft.com/office/officeart/2005/8/layout/vProcess5"/>
    <dgm:cxn modelId="{82DD766E-931C-4829-9C42-B8D70045232A}" type="presParOf" srcId="{23DC229D-950B-4BAB-BF52-4A9D2254042F}" destId="{D58FEFE9-B744-42E4-B6A8-5435159B2AFE}" srcOrd="5" destOrd="0" presId="urn:microsoft.com/office/officeart/2005/8/layout/vProcess5"/>
    <dgm:cxn modelId="{81D4B7C9-9BDF-4B8A-BF3C-E61BB647B82B}" type="presParOf" srcId="{23DC229D-950B-4BAB-BF52-4A9D2254042F}" destId="{1991A79D-E5C4-40F2-95D6-564B2CB61FFB}" srcOrd="6" destOrd="0" presId="urn:microsoft.com/office/officeart/2005/8/layout/vProcess5"/>
    <dgm:cxn modelId="{D89BF3A4-7170-4E24-ABDC-7764F243A155}" type="presParOf" srcId="{23DC229D-950B-4BAB-BF52-4A9D2254042F}" destId="{50CE9685-22F6-4E7B-9373-45DE25514A70}" srcOrd="7" destOrd="0" presId="urn:microsoft.com/office/officeart/2005/8/layout/vProcess5"/>
    <dgm:cxn modelId="{124C4E78-F284-4425-8128-1D0CC5DFDCC0}" type="presParOf" srcId="{23DC229D-950B-4BAB-BF52-4A9D2254042F}" destId="{DD22BFC0-170F-4A77-A22B-C293591E564D}" srcOrd="8" destOrd="0" presId="urn:microsoft.com/office/officeart/2005/8/layout/vProcess5"/>
    <dgm:cxn modelId="{1D5AFC08-5513-4390-8878-DCF1CE0DFC80}" type="presParOf" srcId="{23DC229D-950B-4BAB-BF52-4A9D2254042F}" destId="{11D255B9-10FE-45DF-930A-21A6D6CD3A7F}" srcOrd="9" destOrd="0" presId="urn:microsoft.com/office/officeart/2005/8/layout/vProcess5"/>
    <dgm:cxn modelId="{FDCD1FBC-1428-4667-A4EC-2412DDDFA4C9}" type="presParOf" srcId="{23DC229D-950B-4BAB-BF52-4A9D2254042F}" destId="{48E6618F-667A-4BD3-B026-89DD4B03AB56}" srcOrd="10" destOrd="0" presId="urn:microsoft.com/office/officeart/2005/8/layout/vProcess5"/>
    <dgm:cxn modelId="{9F89F122-7066-4736-8783-1E331FE3F401}" type="presParOf" srcId="{23DC229D-950B-4BAB-BF52-4A9D2254042F}" destId="{BE76A251-B12E-4FBC-B421-E79B17076F3F}" srcOrd="11" destOrd="0" presId="urn:microsoft.com/office/officeart/2005/8/layout/vProcess5"/>
    <dgm:cxn modelId="{DC0F11F2-B7F1-49FA-9C62-85E5791BAA31}" type="presParOf" srcId="{23DC229D-950B-4BAB-BF52-4A9D2254042F}" destId="{D4F6B1C6-D4BE-4039-BCF6-0C897737B036}" srcOrd="12" destOrd="0" presId="urn:microsoft.com/office/officeart/2005/8/layout/vProcess5"/>
    <dgm:cxn modelId="{3A50D788-3C0B-468F-97DF-D9A60966CA4A}" type="presParOf" srcId="{23DC229D-950B-4BAB-BF52-4A9D2254042F}" destId="{E2F3C01F-C193-4D91-8960-3DB4B70C6C8A}" srcOrd="13" destOrd="0" presId="urn:microsoft.com/office/officeart/2005/8/layout/vProcess5"/>
    <dgm:cxn modelId="{D915611E-0A24-4F69-8342-B350452AEE0D}" type="presParOf" srcId="{23DC229D-950B-4BAB-BF52-4A9D2254042F}" destId="{D2A4B6DB-8B33-43A1-A75C-8189C0456C1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67FF0-D5F1-40E0-93E4-086019D9EC4B}">
      <dsp:nvSpPr>
        <dsp:cNvPr id="0" name=""/>
        <dsp:cNvSpPr/>
      </dsp:nvSpPr>
      <dsp:spPr>
        <a:xfrm>
          <a:off x="0" y="61311"/>
          <a:ext cx="8488812" cy="511314"/>
        </a:xfrm>
        <a:prstGeom prst="roundRect">
          <a:avLst>
            <a:gd name="adj" fmla="val 10000"/>
          </a:avLst>
        </a:prstGeom>
        <a:solidFill>
          <a:schemeClr val="tx2"/>
        </a:solidFill>
        <a:ln>
          <a:solidFill>
            <a:srgbClr val="000000"/>
          </a:solidFill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noProof="0" dirty="0">
              <a:solidFill>
                <a:schemeClr val="bg1"/>
              </a:solidFill>
            </a:rPr>
            <a:t>What is Structure Wakefield Acceleration?</a:t>
          </a:r>
          <a:endParaRPr lang="en-US" sz="1600" b="1" kern="1200" noProof="0" dirty="0">
            <a:solidFill>
              <a:schemeClr val="bg1"/>
            </a:solidFill>
          </a:endParaRPr>
        </a:p>
      </dsp:txBody>
      <dsp:txXfrm>
        <a:off x="14976" y="76287"/>
        <a:ext cx="7423268" cy="481362"/>
      </dsp:txXfrm>
    </dsp:sp>
    <dsp:sp modelId="{A654AAF8-2162-4EF6-AD32-F56952DA4079}">
      <dsp:nvSpPr>
        <dsp:cNvPr id="0" name=""/>
        <dsp:cNvSpPr/>
      </dsp:nvSpPr>
      <dsp:spPr>
        <a:xfrm>
          <a:off x="695618" y="995282"/>
          <a:ext cx="8488812" cy="514773"/>
        </a:xfrm>
        <a:prstGeom prst="roundRect">
          <a:avLst>
            <a:gd name="adj" fmla="val 10000"/>
          </a:avLst>
        </a:prstGeom>
        <a:solidFill>
          <a:schemeClr val="tx2"/>
        </a:solidFill>
        <a:ln>
          <a:solidFill>
            <a:srgbClr val="000000"/>
          </a:solidFill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bg1"/>
              </a:solidFill>
            </a:rPr>
            <a:t>Motivation: SWFA-based applications</a:t>
          </a:r>
        </a:p>
      </dsp:txBody>
      <dsp:txXfrm>
        <a:off x="710695" y="1010359"/>
        <a:ext cx="7232986" cy="484619"/>
      </dsp:txXfrm>
    </dsp:sp>
    <dsp:sp modelId="{72D4540E-C70C-4978-94FC-0A0EE8DB2258}">
      <dsp:nvSpPr>
        <dsp:cNvPr id="0" name=""/>
        <dsp:cNvSpPr/>
      </dsp:nvSpPr>
      <dsp:spPr>
        <a:xfrm>
          <a:off x="1267809" y="1873923"/>
          <a:ext cx="8488812" cy="508573"/>
        </a:xfrm>
        <a:prstGeom prst="roundRect">
          <a:avLst>
            <a:gd name="adj" fmla="val 10000"/>
          </a:avLst>
        </a:prstGeom>
        <a:solidFill>
          <a:schemeClr val="tx2"/>
        </a:solidFill>
        <a:ln w="9525">
          <a:solidFill>
            <a:srgbClr val="000000"/>
          </a:solidFill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bg1"/>
              </a:solidFill>
            </a:rPr>
            <a:t>The Argonne Wakefield Accelerator (AWA) Facility</a:t>
          </a:r>
        </a:p>
      </dsp:txBody>
      <dsp:txXfrm>
        <a:off x="1282705" y="1888819"/>
        <a:ext cx="7233348" cy="478781"/>
      </dsp:txXfrm>
    </dsp:sp>
    <dsp:sp modelId="{35AB8B4C-2958-4232-B590-60CBB87403F5}">
      <dsp:nvSpPr>
        <dsp:cNvPr id="0" name=""/>
        <dsp:cNvSpPr/>
      </dsp:nvSpPr>
      <dsp:spPr>
        <a:xfrm>
          <a:off x="1901714" y="2929799"/>
          <a:ext cx="8488812" cy="910410"/>
        </a:xfrm>
        <a:prstGeom prst="roundRect">
          <a:avLst>
            <a:gd name="adj" fmla="val 10000"/>
          </a:avLst>
        </a:prstGeom>
        <a:solidFill>
          <a:schemeClr val="tx2"/>
        </a:solidFill>
        <a:ln>
          <a:solidFill>
            <a:srgbClr val="000000"/>
          </a:solidFill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solidFill>
                <a:schemeClr val="bg1"/>
              </a:solidFill>
            </a:rPr>
            <a:t>Progress: SWFA recent milestones </a:t>
          </a:r>
        </a:p>
      </dsp:txBody>
      <dsp:txXfrm>
        <a:off x="1928379" y="2956464"/>
        <a:ext cx="7209810" cy="857080"/>
      </dsp:txXfrm>
    </dsp:sp>
    <dsp:sp modelId="{D58FEFE9-B744-42E4-B6A8-5435159B2AFE}">
      <dsp:nvSpPr>
        <dsp:cNvPr id="0" name=""/>
        <dsp:cNvSpPr/>
      </dsp:nvSpPr>
      <dsp:spPr>
        <a:xfrm>
          <a:off x="2535619" y="4147427"/>
          <a:ext cx="8488812" cy="910410"/>
        </a:xfrm>
        <a:prstGeom prst="roundRect">
          <a:avLst>
            <a:gd name="adj" fmla="val 10000"/>
          </a:avLst>
        </a:prstGeom>
        <a:solidFill>
          <a:schemeClr val="tx2"/>
        </a:solidFill>
        <a:ln>
          <a:solidFill>
            <a:srgbClr val="000000"/>
          </a:solidFill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noProof="0" dirty="0">
              <a:solidFill>
                <a:schemeClr val="bg1"/>
              </a:solidFill>
            </a:rPr>
            <a:t>Roadmap: keeping the progress going</a:t>
          </a:r>
          <a:r>
            <a:rPr lang="en-US" sz="2000" b="1" kern="1200" noProof="0" dirty="0">
              <a:solidFill>
                <a:schemeClr val="bg1"/>
              </a:solidFill>
            </a:rPr>
            <a:t> </a:t>
          </a:r>
        </a:p>
      </dsp:txBody>
      <dsp:txXfrm>
        <a:off x="2562284" y="4174092"/>
        <a:ext cx="7209810" cy="857080"/>
      </dsp:txXfrm>
    </dsp:sp>
    <dsp:sp modelId="{1991A79D-E5C4-40F2-95D6-564B2CB61FFB}">
      <dsp:nvSpPr>
        <dsp:cNvPr id="0" name=""/>
        <dsp:cNvSpPr/>
      </dsp:nvSpPr>
      <dsp:spPr>
        <a:xfrm>
          <a:off x="7897045" y="574299"/>
          <a:ext cx="591767" cy="4543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noProof="0" dirty="0"/>
        </a:p>
      </dsp:txBody>
      <dsp:txXfrm>
        <a:off x="8030193" y="574299"/>
        <a:ext cx="325471" cy="341904"/>
      </dsp:txXfrm>
    </dsp:sp>
    <dsp:sp modelId="{50CE9685-22F6-4E7B-9373-45DE25514A70}">
      <dsp:nvSpPr>
        <dsp:cNvPr id="0" name=""/>
        <dsp:cNvSpPr/>
      </dsp:nvSpPr>
      <dsp:spPr>
        <a:xfrm>
          <a:off x="8530950" y="1541389"/>
          <a:ext cx="591767" cy="3289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noProof="0" dirty="0"/>
        </a:p>
      </dsp:txBody>
      <dsp:txXfrm>
        <a:off x="8664098" y="1541389"/>
        <a:ext cx="325471" cy="247505"/>
      </dsp:txXfrm>
    </dsp:sp>
    <dsp:sp modelId="{DD22BFC0-170F-4A77-A22B-C293591E564D}">
      <dsp:nvSpPr>
        <dsp:cNvPr id="0" name=""/>
        <dsp:cNvSpPr/>
      </dsp:nvSpPr>
      <dsp:spPr>
        <a:xfrm>
          <a:off x="9164855" y="2394966"/>
          <a:ext cx="591767" cy="5917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noProof="0" dirty="0"/>
        </a:p>
      </dsp:txBody>
      <dsp:txXfrm>
        <a:off x="9298003" y="2394966"/>
        <a:ext cx="325471" cy="445305"/>
      </dsp:txXfrm>
    </dsp:sp>
    <dsp:sp modelId="{11D255B9-10FE-45DF-930A-21A6D6CD3A7F}">
      <dsp:nvSpPr>
        <dsp:cNvPr id="0" name=""/>
        <dsp:cNvSpPr/>
      </dsp:nvSpPr>
      <dsp:spPr>
        <a:xfrm>
          <a:off x="9798760" y="3770618"/>
          <a:ext cx="591767" cy="5917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noProof="0" dirty="0"/>
        </a:p>
      </dsp:txBody>
      <dsp:txXfrm>
        <a:off x="9931908" y="3770618"/>
        <a:ext cx="325471" cy="445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4E159F-2AF8-8E7A-7735-7430F335D2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B680D-4DA5-4590-7DE4-6346275721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9B4EC-15E0-4B37-AB48-4C4F8D3D1D0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9896F-E310-D5D6-4637-A3184E5841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9B4F9A-4D8B-0735-C64E-03DBE9A702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A7BCB-351F-49BB-9FBA-B6582C2B9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308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8080A489-9093-C54A-B1C3-374F661A0010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3EAA7A1A-8011-3A42-91B8-EE1BD44E44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586130" rtl="0" eaLnBrk="1" latinLnBrk="0" hangingPunct="1">
      <a:defRPr sz="1538" b="0" i="0" kern="1200">
        <a:solidFill>
          <a:schemeClr val="tx1"/>
        </a:solidFill>
        <a:latin typeface="Arial Regular"/>
        <a:ea typeface="+mn-ea"/>
        <a:cs typeface="+mn-cs"/>
      </a:defRPr>
    </a:lvl1pPr>
    <a:lvl2pPr marL="586130" algn="l" defTabSz="586130" rtl="0" eaLnBrk="1" latinLnBrk="0" hangingPunct="1">
      <a:defRPr sz="1538" b="0" i="0" kern="1200">
        <a:solidFill>
          <a:schemeClr val="tx1"/>
        </a:solidFill>
        <a:latin typeface="Arial Regular"/>
        <a:ea typeface="+mn-ea"/>
        <a:cs typeface="+mn-cs"/>
      </a:defRPr>
    </a:lvl2pPr>
    <a:lvl3pPr marL="1172261" algn="l" defTabSz="586130" rtl="0" eaLnBrk="1" latinLnBrk="0" hangingPunct="1">
      <a:defRPr sz="1538" b="0" i="0" kern="1200">
        <a:solidFill>
          <a:schemeClr val="tx1"/>
        </a:solidFill>
        <a:latin typeface="Arial Regular"/>
        <a:ea typeface="+mn-ea"/>
        <a:cs typeface="+mn-cs"/>
      </a:defRPr>
    </a:lvl3pPr>
    <a:lvl4pPr marL="1758391" algn="l" defTabSz="586130" rtl="0" eaLnBrk="1" latinLnBrk="0" hangingPunct="1">
      <a:defRPr sz="1538" b="0" i="0" kern="1200">
        <a:solidFill>
          <a:schemeClr val="tx1"/>
        </a:solidFill>
        <a:latin typeface="Arial Regular"/>
        <a:ea typeface="+mn-ea"/>
        <a:cs typeface="+mn-cs"/>
      </a:defRPr>
    </a:lvl4pPr>
    <a:lvl5pPr marL="2344522" algn="l" defTabSz="586130" rtl="0" eaLnBrk="1" latinLnBrk="0" hangingPunct="1">
      <a:defRPr sz="1538" b="0" i="0" kern="1200">
        <a:solidFill>
          <a:schemeClr val="tx1"/>
        </a:solidFill>
        <a:latin typeface="Arial Regular"/>
        <a:ea typeface="+mn-ea"/>
        <a:cs typeface="+mn-cs"/>
      </a:defRPr>
    </a:lvl5pPr>
    <a:lvl6pPr marL="2930652" algn="l" defTabSz="586130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6pPr>
    <a:lvl7pPr marL="3516782" algn="l" defTabSz="586130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7pPr>
    <a:lvl8pPr marL="4102913" algn="l" defTabSz="586130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8pPr>
    <a:lvl9pPr marL="4689043" algn="l" defTabSz="586130" rtl="0" eaLnBrk="1" latinLnBrk="0" hangingPunct="1">
      <a:defRPr sz="15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EEB17-D8DD-FDF8-4B37-81CB22E8E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4E7C7E-33C5-CB82-1749-740AABFB9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4F019-F106-7569-BD36-73E422872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1A5EF-89BE-313E-958B-16361C743F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167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38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AE983-3AAD-A4DA-D81F-4BE0D50D1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3B6760-41BD-B1A7-43BE-458522DB6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D64C2E-60AA-AE2A-7484-2CBCE975F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E490E-7B4C-F7C8-94BD-C490E617E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92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5298B-B138-96AE-1330-90573E468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5448F1-DE54-119D-BEDD-266E681B7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F9A79F-429F-FCDD-3279-CCD176210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F0D7C-CA1C-3083-409C-BA2BAD86E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73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0441E-59B9-E4EE-55E1-C5A1ABB2D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F879F7-1000-9D42-6F0F-982558BCA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09F976-CEFC-B357-8D19-8BA4E4A45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F6691-E843-6D5D-C1BF-BF17AEF44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72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1172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514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37A5C-AC62-37B3-9EE2-6387F2E23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29A74F-0BB7-7F82-C385-F88466C40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C395FC-F8B4-3ECA-E788-668208BA7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1E920-8FD9-5E9F-EBCC-038B6072C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72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1172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67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DDA0A-7BBB-534E-1FBD-4280A9203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5BB64E-C2EC-2634-6195-5CA1093EB2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B829A5-CBE0-C495-84B8-76608366A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56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82C8B-5A86-5EAC-8CB6-4A88DBCF7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9BE737-E01E-C778-91FB-16A3A24490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65ED84-D454-60B1-C2A8-6E3061CB0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662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680411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210648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41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38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A-STAR, an acronym for Argonne Sub-Terahertz Accelerator.</a:t>
            </a:r>
            <a:r>
              <a:rPr lang="en-US" dirty="0"/>
              <a:t>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544921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1,500,000 MeV/7500m = 200 MeV/m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37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17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E8310-D224-71E1-1E8D-62EF83E9D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B77609-A96E-F12A-8871-E7E8DCDF16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8EEE35-7A2C-A9A6-ED0F-85EBFF268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D051C-D873-0547-632C-9795B11F6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07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646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5D9FD-F934-1044-1850-E7503BD36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10EE9A-CC72-6A5F-961E-D48997D763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8BE20F-0D32-A087-0519-2BB41E8D2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197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0230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AA3FC-7C56-E960-28CE-435097AE1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C14046-6C5C-EB5B-257D-B47D0F99E8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05D2E5-6CF8-E811-9475-C1835FC5D9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43F15-D535-58C1-1FAE-16205B3CA7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1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" y="-1"/>
            <a:ext cx="12191999" cy="5984917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7" y="1890496"/>
            <a:ext cx="5759667" cy="2054443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9" y="1890502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9" y="4271096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7" y="4257459"/>
            <a:ext cx="5759667" cy="2054443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47809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73" y="14455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2024327"/>
          <a:ext cx="11163867" cy="4272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0967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424161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424161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424161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2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61025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62910"/>
            <a:ext cx="5364480" cy="4422775"/>
          </a:xfrm>
        </p:spPr>
        <p:txBody>
          <a:bodyPr/>
          <a:lstStyle>
            <a:lvl1pPr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defRPr sz="1800"/>
            </a:lvl3pPr>
            <a:lvl4pPr marL="865157" indent="-171445">
              <a:defRPr sz="1800"/>
            </a:lvl4pPr>
            <a:lvl5pPr marL="1084226" indent="-171445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862910"/>
            <a:ext cx="5364480" cy="4422775"/>
          </a:xfrm>
        </p:spPr>
        <p:txBody>
          <a:bodyPr/>
          <a:lstStyle>
            <a:lvl1pPr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defRPr sz="1800"/>
            </a:lvl3pPr>
            <a:lvl4pPr marL="865157" indent="-171445">
              <a:defRPr sz="1800"/>
            </a:lvl4pPr>
            <a:lvl5pPr marL="1084226" indent="-171445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98467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454271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85" indent="-173032">
              <a:defRPr sz="1800"/>
            </a:lvl2pPr>
            <a:lvl3pPr marL="627041" indent="-128584">
              <a:defRPr sz="1800"/>
            </a:lvl3pPr>
            <a:lvl4pPr marL="865157" indent="-171445">
              <a:defRPr sz="1800"/>
            </a:lvl4pPr>
            <a:lvl5pPr marL="1084226" indent="-171445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454271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85" indent="-173032">
              <a:defRPr sz="1800"/>
            </a:lvl2pPr>
            <a:lvl3pPr marL="627041" indent="-128584">
              <a:defRPr sz="1800"/>
            </a:lvl3pPr>
            <a:lvl4pPr marL="865157" indent="-171445">
              <a:defRPr sz="1800"/>
            </a:lvl4pPr>
            <a:lvl5pPr marL="1084226" indent="-171445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874731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85" indent="-173032">
              <a:defRPr sz="1600"/>
            </a:lvl2pPr>
            <a:lvl3pPr marL="627041" indent="-128584">
              <a:defRPr sz="1400"/>
            </a:lvl3pPr>
            <a:lvl4pPr marL="865157" indent="-171445">
              <a:defRPr sz="1200"/>
            </a:lvl4pPr>
            <a:lvl5pPr marL="1084226" indent="-171445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874731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85" indent="-173032">
              <a:defRPr sz="1600"/>
            </a:lvl2pPr>
            <a:lvl3pPr marL="627041" indent="-128584">
              <a:defRPr sz="1400"/>
            </a:lvl3pPr>
            <a:lvl4pPr marL="865157" indent="-171445">
              <a:defRPr sz="1200"/>
            </a:lvl4pPr>
            <a:lvl5pPr marL="1084226" indent="-171445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89421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8" y="1890497"/>
            <a:ext cx="5759667" cy="2054443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800"/>
            </a:lvl4pPr>
            <a:lvl5pPr marL="1084226" indent="-171445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9" y="1890503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9" y="4271097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8" y="4257460"/>
            <a:ext cx="5759667" cy="2054443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800"/>
            </a:lvl4pPr>
            <a:lvl5pPr marL="1084226" indent="-171445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5" y="1934735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600"/>
            </a:lvl4pPr>
            <a:lvl5pPr marL="1084226" indent="-171445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7" y="1923623"/>
            <a:ext cx="2698328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9" y="3493612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5" y="3507969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600"/>
            </a:lvl4pPr>
            <a:lvl5pPr marL="1084226" indent="-171445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8" y="5076189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5" y="5059329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600"/>
            </a:lvl4pPr>
            <a:lvl5pPr marL="1084226" indent="-171445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291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4188857"/>
            <a:ext cx="5486400" cy="2129164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800"/>
            </a:lvl4pPr>
            <a:lvl5pPr marL="1084226" indent="-171445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94" y="4188857"/>
            <a:ext cx="5463447" cy="2129164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800"/>
            </a:lvl4pPr>
            <a:lvl5pPr marL="1084226" indent="-171445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0496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0496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23320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586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77805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800"/>
            </a:lvl4pPr>
            <a:lvl5pPr marL="1084226" indent="-171445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877805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800"/>
            </a:lvl4pPr>
            <a:lvl5pPr marL="1084226" indent="-171445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3" y="5912900"/>
            <a:ext cx="5327631" cy="47876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6" y="5925600"/>
            <a:ext cx="5327631" cy="47876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82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5475820"/>
            <a:ext cx="5486400" cy="915835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600"/>
            </a:lvl4pPr>
            <a:lvl5pPr marL="1084226" indent="-171445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94" y="5475820"/>
            <a:ext cx="5463447" cy="915835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600"/>
            </a:lvl4pPr>
            <a:lvl5pPr marL="1084226" indent="-171445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9089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5" y="1889396"/>
            <a:ext cx="5053832" cy="374415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675247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1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11" y="1888617"/>
            <a:ext cx="5053832" cy="374415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674468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1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620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85428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806620"/>
            <a:ext cx="3287445" cy="2146612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defRPr sz="1200"/>
            </a:lvl4pPr>
            <a:lvl5pPr marL="1084226" indent="-171445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6" y="3806620"/>
            <a:ext cx="3287445" cy="2146612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defRPr sz="1200"/>
            </a:lvl4pPr>
            <a:lvl5pPr marL="1084226" indent="-171445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887594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6" y="1887594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809115"/>
            <a:ext cx="3287445" cy="2146612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defRPr sz="1200"/>
            </a:lvl4pPr>
            <a:lvl5pPr marL="1084226" indent="-171445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890093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3438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5" y="1934734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7" y="1923622"/>
            <a:ext cx="2698328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9" y="3493612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5" y="3507969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8" y="5076189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5" y="5059329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70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891974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891974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891974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891974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896702"/>
            <a:ext cx="11246069" cy="144844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9607" y="60635"/>
            <a:ext cx="11163868" cy="499715"/>
          </a:xfrm>
        </p:spPr>
        <p:txBody>
          <a:bodyPr/>
          <a:lstStyle>
            <a:lvl1pPr algn="l" defTabSz="4571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1" y="4169562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7" y="4169562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5" y="4169562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81" y="4169562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612812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3845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8"/>
            <a:ext cx="11163868" cy="277000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20" y="1894426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763181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13" y="1894426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763181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20" y="4130210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6003574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13" y="4130210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6007365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2913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7" y="1890106"/>
            <a:ext cx="11163868" cy="402985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1435" y="5943817"/>
            <a:ext cx="4948052" cy="32099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0193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2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515945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23833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4975" y="493118"/>
            <a:ext cx="3456692" cy="897563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74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9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9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"/>
            <a:ext cx="12192000" cy="5984917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74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4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9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9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9"/>
            <a:ext cx="2989433" cy="776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088" y="78077"/>
            <a:ext cx="2934760" cy="762040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5323010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5323010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81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75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9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9" y="5323010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7"/>
            <a:ext cx="11313219" cy="33107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5" y="401283"/>
            <a:ext cx="7979531" cy="441436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7184" y="185526"/>
            <a:ext cx="2934760" cy="762040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59076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16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6" y="110361"/>
            <a:ext cx="9034837" cy="1119235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9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9" y="4959076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4"/>
            <a:ext cx="11313219" cy="33107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" y="1681606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3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42" y="9304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8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5"/>
            <a:ext cx="1109472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4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884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4188850"/>
            <a:ext cx="5486400" cy="212916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94" y="4188850"/>
            <a:ext cx="5463447" cy="212916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0494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0494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19766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30"/>
            <a:ext cx="12192000" cy="320188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5191527"/>
            <a:ext cx="11246069" cy="181303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42" y="-1"/>
            <a:ext cx="11901164" cy="3656014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4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678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30"/>
            <a:ext cx="12192000" cy="320188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4"/>
            <a:ext cx="5974080" cy="3663952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4"/>
            <a:ext cx="5974080" cy="3663952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40685"/>
            <a:ext cx="11565467" cy="787099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5178827"/>
            <a:ext cx="11246069" cy="181303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4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3727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30"/>
            <a:ext cx="12192000" cy="320188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5"/>
            <a:ext cx="3986784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5"/>
            <a:ext cx="3986784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5"/>
            <a:ext cx="3943851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5191527"/>
            <a:ext cx="11246069" cy="181303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4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6805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6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6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6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6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645427"/>
            <a:ext cx="11246069" cy="181303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1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7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5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81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4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068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" y="-1"/>
            <a:ext cx="12191999" cy="5984917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8" y="6047182"/>
            <a:ext cx="2989433" cy="776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" y="-14245"/>
            <a:ext cx="12191999" cy="599916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8" y="6047182"/>
            <a:ext cx="2989433" cy="776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7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" y="-14245"/>
            <a:ext cx="12191999" cy="599916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8" y="6047182"/>
            <a:ext cx="2989433" cy="776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AB12E-99C4-4099-949C-87EC785C4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5970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4246"/>
            <a:ext cx="12192000" cy="599916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" y="2"/>
            <a:ext cx="12191999" cy="5970670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8" y="6047182"/>
            <a:ext cx="2989433" cy="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9" y="48032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9" y="1860381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59500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9" y="478099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73" y="144557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558804" y="1854200"/>
            <a:ext cx="11026501" cy="44196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46" indent="-120646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46" indent="-120646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46" indent="-120646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46" indent="-120646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296" indent="-114296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296" indent="-114296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7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586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77805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877805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3" y="5912900"/>
            <a:ext cx="5327631" cy="47876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6" y="5925600"/>
            <a:ext cx="5327631" cy="47876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5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9" y="478099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73" y="144557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9176"/>
              </p:ext>
            </p:extLst>
          </p:nvPr>
        </p:nvGraphicFramePr>
        <p:xfrm>
          <a:off x="609601" y="2024336"/>
          <a:ext cx="11163867" cy="4272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0967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424161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424161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424161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652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61025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62910"/>
            <a:ext cx="5364480" cy="4422775"/>
          </a:xfrm>
        </p:spPr>
        <p:txBody>
          <a:bodyPr/>
          <a:lstStyle>
            <a:lvl1pPr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defRPr sz="1800"/>
            </a:lvl3pPr>
            <a:lvl4pPr marL="865157" indent="-171445">
              <a:defRPr sz="1800"/>
            </a:lvl4pPr>
            <a:lvl5pPr marL="1084226" indent="-171445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862910"/>
            <a:ext cx="5364480" cy="4422775"/>
          </a:xfrm>
        </p:spPr>
        <p:txBody>
          <a:bodyPr/>
          <a:lstStyle>
            <a:lvl1pPr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defRPr sz="1800"/>
            </a:lvl3pPr>
            <a:lvl4pPr marL="865157" indent="-171445">
              <a:defRPr sz="1800"/>
            </a:lvl4pPr>
            <a:lvl5pPr marL="1084226" indent="-171445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94737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454271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85" indent="-173032">
              <a:defRPr sz="1800"/>
            </a:lvl2pPr>
            <a:lvl3pPr marL="627041" indent="-128584">
              <a:defRPr sz="1800"/>
            </a:lvl3pPr>
            <a:lvl4pPr marL="865157" indent="-171445">
              <a:defRPr sz="1800"/>
            </a:lvl4pPr>
            <a:lvl5pPr marL="1084226" indent="-171445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454271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85" indent="-173032">
              <a:defRPr sz="1800"/>
            </a:lvl2pPr>
            <a:lvl3pPr marL="627041" indent="-128584">
              <a:defRPr sz="1800"/>
            </a:lvl3pPr>
            <a:lvl4pPr marL="865157" indent="-171445">
              <a:defRPr sz="1800"/>
            </a:lvl4pPr>
            <a:lvl5pPr marL="1084226" indent="-171445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874739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85" indent="-173032">
              <a:defRPr sz="1600"/>
            </a:lvl2pPr>
            <a:lvl3pPr marL="627041" indent="-128584">
              <a:defRPr sz="1400"/>
            </a:lvl3pPr>
            <a:lvl4pPr marL="865157" indent="-171445">
              <a:defRPr sz="1200"/>
            </a:lvl4pPr>
            <a:lvl5pPr marL="1084226" indent="-171445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59257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874739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85" indent="-173032">
              <a:defRPr sz="1600"/>
            </a:lvl2pPr>
            <a:lvl3pPr marL="627041" indent="-128584">
              <a:defRPr sz="1400"/>
            </a:lvl3pPr>
            <a:lvl4pPr marL="865157" indent="-171445">
              <a:defRPr sz="1200"/>
            </a:lvl4pPr>
            <a:lvl5pPr marL="1084226" indent="-171445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104148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8" y="1890497"/>
            <a:ext cx="5759667" cy="2054443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800"/>
            </a:lvl4pPr>
            <a:lvl5pPr marL="1084226" indent="-171445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9" y="1890503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9" y="4271097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8" y="4257460"/>
            <a:ext cx="5759667" cy="2054443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800"/>
            </a:lvl4pPr>
            <a:lvl5pPr marL="1084226" indent="-171445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95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5" y="1934735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600"/>
            </a:lvl4pPr>
            <a:lvl5pPr marL="1084226" indent="-171445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7" y="1923623"/>
            <a:ext cx="2698328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61" y="3493612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5" y="3507977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600"/>
            </a:lvl4pPr>
            <a:lvl5pPr marL="1084226" indent="-171445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9" y="5076189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5" y="5059329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600"/>
            </a:lvl4pPr>
            <a:lvl5pPr marL="1084226" indent="-171445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284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4188850"/>
            <a:ext cx="5486400" cy="212916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800"/>
            </a:lvl4pPr>
            <a:lvl5pPr marL="1084226" indent="-171445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94" y="4188850"/>
            <a:ext cx="5463447" cy="212916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800"/>
            </a:lvl4pPr>
            <a:lvl5pPr marL="1084226" indent="-171445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0494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0494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225914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5586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77806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800"/>
            </a:lvl4pPr>
            <a:lvl5pPr marL="1084226" indent="-171445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877806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800"/>
            </a:lvl4pPr>
            <a:lvl5pPr marL="1084226" indent="-171445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5" y="5912900"/>
            <a:ext cx="5327631" cy="47876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6" y="5925600"/>
            <a:ext cx="5327631" cy="47876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413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5475820"/>
            <a:ext cx="5486400" cy="915835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600"/>
            </a:lvl4pPr>
            <a:lvl5pPr marL="1084226" indent="-171445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94" y="5475820"/>
            <a:ext cx="5463447" cy="915835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spcBef>
                <a:spcPts val="0"/>
              </a:spcBef>
              <a:defRPr sz="1600"/>
            </a:lvl4pPr>
            <a:lvl5pPr marL="1084226" indent="-171445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86058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5" y="1889396"/>
            <a:ext cx="5053832" cy="374415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675248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1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11" y="1888617"/>
            <a:ext cx="5053832" cy="374415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674469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1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166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59250"/>
            <a:ext cx="11163868" cy="48542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806614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defRPr sz="1200"/>
            </a:lvl4pPr>
            <a:lvl5pPr marL="1084226" indent="-171445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6" y="3806614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defRPr sz="1200"/>
            </a:lvl4pPr>
            <a:lvl5pPr marL="1084226" indent="-171445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887595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6" y="1887595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809113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5" indent="-173032">
              <a:spcBef>
                <a:spcPts val="0"/>
              </a:spcBef>
              <a:defRPr sz="1800"/>
            </a:lvl2pPr>
            <a:lvl3pPr marL="627041" indent="-128584">
              <a:spcBef>
                <a:spcPts val="0"/>
              </a:spcBef>
              <a:defRPr sz="1800"/>
            </a:lvl3pPr>
            <a:lvl4pPr marL="865157" indent="-171445">
              <a:defRPr sz="1200"/>
            </a:lvl4pPr>
            <a:lvl5pPr marL="1084226" indent="-171445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890093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290354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5475819"/>
            <a:ext cx="5486400" cy="915835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94" y="5475819"/>
            <a:ext cx="5463447" cy="915835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9244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896702"/>
            <a:ext cx="11246069" cy="144844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1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1" y="4169562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7" y="4169562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5" y="4169562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81" y="4169562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59257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6363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59252"/>
            <a:ext cx="11163868" cy="276998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20" y="1894427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763181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13" y="1894427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763181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20" y="4130210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6003575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13" y="4130210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6007366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0319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9" y="1890106"/>
            <a:ext cx="11163868" cy="402985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9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1437" y="5943817"/>
            <a:ext cx="4948052" cy="32099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1436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2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9" y="515945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102999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5075" y="5938400"/>
            <a:ext cx="3456692" cy="897563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76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2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3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70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70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3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"/>
            <a:ext cx="12192000" cy="5984917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76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4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2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3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70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70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8" y="6047182"/>
            <a:ext cx="2989433" cy="7762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088" y="78078"/>
            <a:ext cx="2934760" cy="762038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2" y="494557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2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3" y="494557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3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81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7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70" y="494557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70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7"/>
            <a:ext cx="11313219" cy="33107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5" y="401289"/>
            <a:ext cx="7979531" cy="441436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2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7184" y="185521"/>
            <a:ext cx="2934760" cy="762038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2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2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3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3" y="4959077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17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6" y="110359"/>
            <a:ext cx="9034837" cy="1119235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70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70" y="4959077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4"/>
            <a:ext cx="11313219" cy="33107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" y="1681606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7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43" y="9304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8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5"/>
            <a:ext cx="1109472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4445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5" y="1889395"/>
            <a:ext cx="5053832" cy="374415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675245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11" y="1888616"/>
            <a:ext cx="5053832" cy="374415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674468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34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4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5191521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43" y="-1"/>
            <a:ext cx="11901164" cy="3656014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5"/>
            <a:ext cx="11565467" cy="787099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826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4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3"/>
            <a:ext cx="597408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3"/>
            <a:ext cx="597408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40683"/>
            <a:ext cx="11565467" cy="787099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5178820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247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4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5"/>
            <a:ext cx="3986784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5"/>
            <a:ext cx="3986784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5"/>
            <a:ext cx="3943851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5191521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5"/>
            <a:ext cx="11565467" cy="787099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8893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6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6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6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6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645420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1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7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5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81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456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9" y="1478073"/>
            <a:ext cx="11163868" cy="48225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8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8569" b="16690"/>
          <a:stretch/>
        </p:blipFill>
        <p:spPr>
          <a:xfrm>
            <a:off x="-1057" y="1"/>
            <a:ext cx="12193057" cy="5979886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41" y="6083301"/>
            <a:ext cx="2054459" cy="740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-1056" y="0"/>
            <a:ext cx="12191999" cy="599916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4" y="6289703"/>
            <a:ext cx="4064932" cy="2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7" y="1651685"/>
            <a:ext cx="11163868" cy="464888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15197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4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12700"/>
            <a:ext cx="11163868" cy="1133219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73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151977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165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15197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51685"/>
            <a:ext cx="5364480" cy="4676054"/>
          </a:xfrm>
        </p:spPr>
        <p:txBody>
          <a:bodyPr/>
          <a:lstStyle>
            <a:lvl1pPr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651685"/>
            <a:ext cx="5364480" cy="4661767"/>
          </a:xfrm>
        </p:spPr>
        <p:txBody>
          <a:bodyPr/>
          <a:lstStyle>
            <a:lvl1pPr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34981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272684"/>
            <a:ext cx="5486400" cy="4017469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96" indent="-173037"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272684"/>
            <a:ext cx="5486400" cy="4017469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96" indent="-173037"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651691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96" indent="-173037">
              <a:defRPr sz="1600"/>
            </a:lvl2pPr>
            <a:lvl3pPr marL="627057" indent="-128587">
              <a:defRPr sz="14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651691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96" indent="-173037">
              <a:defRPr sz="1600"/>
            </a:lvl2pPr>
            <a:lvl3pPr marL="627057" indent="-128587">
              <a:defRPr sz="14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151977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1213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0"/>
            <a:ext cx="11163868" cy="48542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806614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5" y="3806614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887594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5" y="1887594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809112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890092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17305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7" y="1890496"/>
            <a:ext cx="5759667" cy="2054443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9" y="1890502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9" y="4271096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15197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7" y="4257459"/>
            <a:ext cx="5759667" cy="2054443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55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5" y="1934734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7" y="1923622"/>
            <a:ext cx="2698328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9" y="3493612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6" y="1150095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5" y="3507969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8" y="5076189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5" y="5059329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451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4188850"/>
            <a:ext cx="5486400" cy="212916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94" y="4188850"/>
            <a:ext cx="5463447" cy="212916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0494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0494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151977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3097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77805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877805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3" y="5912900"/>
            <a:ext cx="5327631" cy="47876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6" y="5925600"/>
            <a:ext cx="5327631" cy="47876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151977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39752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5475819"/>
            <a:ext cx="5486400" cy="915835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94" y="5475819"/>
            <a:ext cx="5463447" cy="915835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15120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89678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5" y="1889395"/>
            <a:ext cx="5053832" cy="374415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675245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15197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11" y="1888616"/>
            <a:ext cx="5053832" cy="374415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674468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20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151970"/>
            <a:ext cx="11163868" cy="48542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806614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5" y="3806614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887594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5" y="1887594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809112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890092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40991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896702"/>
            <a:ext cx="11246069" cy="144844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196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1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7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5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81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151977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59605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20" y="1894426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763181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13" y="1894426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763181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20" y="4130209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6003574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13" y="4130209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6007365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151977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59064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7" y="1651684"/>
            <a:ext cx="11163868" cy="426828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1437" y="5943817"/>
            <a:ext cx="4948052" cy="32099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151977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8848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896702"/>
            <a:ext cx="11246069" cy="144844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196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1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7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5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81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6652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t="8569" b="16690"/>
          <a:stretch/>
        </p:blipFill>
        <p:spPr>
          <a:xfrm>
            <a:off x="-1057" y="10"/>
            <a:ext cx="12193057" cy="5979884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41" y="6083301"/>
            <a:ext cx="2054459" cy="740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" y="1"/>
            <a:ext cx="12191999" cy="599916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4" y="6289703"/>
            <a:ext cx="4064932" cy="2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7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3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515945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5280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5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52" y="544589"/>
            <a:ext cx="2382461" cy="858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74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9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9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4" y="6289703"/>
            <a:ext cx="4064932" cy="2910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/>
          <a:srcRect t="14982" b="13843"/>
          <a:stretch/>
        </p:blipFill>
        <p:spPr>
          <a:xfrm>
            <a:off x="6484965" y="1694696"/>
            <a:ext cx="5707035" cy="270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t="8569" b="16932"/>
          <a:stretch/>
        </p:blipFill>
        <p:spPr>
          <a:xfrm>
            <a:off x="-1057" y="9"/>
            <a:ext cx="12193057" cy="5960533"/>
          </a:xfrm>
          <a:prstGeom prst="rect">
            <a:avLst/>
          </a:prstGeom>
        </p:spPr>
      </p:pic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70" y="6060011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-1059" y="-44545"/>
            <a:ext cx="12192000" cy="6011939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74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9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9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4" y="6289703"/>
            <a:ext cx="4064932" cy="2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8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70" y="109776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81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7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9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9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6"/>
            <a:ext cx="11313219" cy="33107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4" y="401283"/>
            <a:ext cx="7979531" cy="441436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4" y="6289703"/>
            <a:ext cx="4064932" cy="2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3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70" y="227512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59076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15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110359"/>
            <a:ext cx="9034837" cy="1119235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9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9" y="4959076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3"/>
            <a:ext cx="11313219" cy="33107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" y="1681606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4" y="6289703"/>
            <a:ext cx="4064932" cy="2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0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42" y="9304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8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5"/>
            <a:ext cx="1109472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8327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42" y="-1"/>
            <a:ext cx="11901164" cy="3656014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8419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"/>
            <a:ext cx="597408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1"/>
            <a:ext cx="597408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40683"/>
            <a:ext cx="11565467" cy="787099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78818"/>
            <a:ext cx="11246069" cy="1679182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06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0"/>
            <a:ext cx="11163868" cy="276998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20" y="1894426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763181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13" y="1894426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763181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20" y="4130209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6003574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13" y="4130209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6007365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221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5"/>
            <a:ext cx="3986784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5"/>
            <a:ext cx="3986784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5"/>
            <a:ext cx="3943851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666478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4418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1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7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5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81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716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2898"/>
            <a:ext cx="11163868" cy="828948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8840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558803" y="1854200"/>
            <a:ext cx="11026501" cy="44196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299" indent="-11429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299" indent="-11429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64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"/>
            <a:ext cx="12191999" cy="5984917"/>
          </a:xfrm>
          <a:noFill/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1"/>
            <a:ext cx="2989433" cy="7762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3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" y="-14245"/>
            <a:ext cx="12191999" cy="5999161"/>
          </a:xfrm>
          <a:noFill/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1"/>
            <a:ext cx="2989433" cy="7762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" y="-14245"/>
            <a:ext cx="12191999" cy="5999161"/>
          </a:xfrm>
          <a:noFill/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1"/>
            <a:ext cx="2989433" cy="7762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AB12E-99C4-4099-949C-87EC785C4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59706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DD0B99-087C-1BA6-E0AF-B2117B8BAB72}"/>
              </a:ext>
            </a:extLst>
          </p:cNvPr>
          <p:cNvSpPr/>
          <p:nvPr userDrawn="1"/>
        </p:nvSpPr>
        <p:spPr>
          <a:xfrm>
            <a:off x="-1" y="0"/>
            <a:ext cx="12191999" cy="5970669"/>
          </a:xfrm>
          <a:prstGeom prst="rect">
            <a:avLst/>
          </a:prstGeom>
          <a:solidFill>
            <a:schemeClr val="accent4">
              <a:lumMod val="60000"/>
              <a:lumOff val="40000"/>
              <a:alpha val="41961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3"/>
            <a:ext cx="12191999" cy="5970669"/>
          </a:xfrm>
          <a:noFill/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1"/>
            <a:ext cx="2989433" cy="7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480327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3" y="1860379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59492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5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478099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69" y="1445569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558800" y="1854200"/>
            <a:ext cx="11026501" cy="44196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/>
                <a:t>DESCRIPTION</a:t>
              </a:r>
            </a:p>
            <a:p>
              <a:r>
                <a:rPr lang="en-US" sz="16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60859" indent="-160859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60859" indent="-160859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60859" indent="-160859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60859" indent="-160859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Threat modeling, </a:t>
              </a:r>
              <a:r>
                <a:rPr lang="en-US" sz="1600" dirty="0" err="1">
                  <a:solidFill>
                    <a:schemeClr val="tx1"/>
                  </a:solidFill>
                </a:rPr>
                <a:t>pentesting</a:t>
              </a:r>
              <a:r>
                <a:rPr lang="en-US" sz="16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600" dirty="0" err="1">
                  <a:solidFill>
                    <a:schemeClr val="tx1"/>
                  </a:solidFill>
                </a:rPr>
                <a:t>xFC</a:t>
              </a:r>
              <a:r>
                <a:rPr lang="en-US" sz="16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6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/>
                <a:t>RESULTS</a:t>
              </a:r>
            </a:p>
            <a:p>
              <a:pPr marL="152392" indent="-152392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52392" indent="-152392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6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/>
                <a:t>CONTRIBUTION</a:t>
              </a:r>
            </a:p>
            <a:p>
              <a:r>
                <a:rPr lang="en-US" sz="16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0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478099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69" y="1445569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9176"/>
              </p:ext>
            </p:extLst>
          </p:nvPr>
        </p:nvGraphicFramePr>
        <p:xfrm>
          <a:off x="609601" y="2024327"/>
          <a:ext cx="11163867" cy="4272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0967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424161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424161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424161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35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7" y="1890106"/>
            <a:ext cx="11163868" cy="402985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1437" y="5943817"/>
            <a:ext cx="4948052" cy="32099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7382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6101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62910"/>
            <a:ext cx="5364480" cy="4422775"/>
          </a:xfrm>
        </p:spPr>
        <p:txBody>
          <a:bodyPr/>
          <a:lstStyle>
            <a:lvl1pPr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defRPr sz="2400"/>
            </a:lvl3pPr>
            <a:lvl4pPr marL="1153526" indent="-228589">
              <a:defRPr sz="2400"/>
            </a:lvl4pPr>
            <a:lvl5pPr marL="1445612" indent="-228589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862910"/>
            <a:ext cx="5364480" cy="4422775"/>
          </a:xfrm>
        </p:spPr>
        <p:txBody>
          <a:bodyPr/>
          <a:lstStyle>
            <a:lvl1pPr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defRPr sz="2400"/>
            </a:lvl3pPr>
            <a:lvl4pPr marL="1153526" indent="-228589">
              <a:defRPr sz="2400"/>
            </a:lvl4pPr>
            <a:lvl5pPr marL="1445612" indent="-228589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40457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454269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400"/>
            </a:lvl1pPr>
            <a:lvl2pPr marL="609570" indent="-230706">
              <a:defRPr sz="2400"/>
            </a:lvl2pPr>
            <a:lvl3pPr marL="836042" indent="-171442">
              <a:defRPr sz="2400"/>
            </a:lvl3pPr>
            <a:lvl4pPr marL="1153526" indent="-228589">
              <a:defRPr sz="2400"/>
            </a:lvl4pPr>
            <a:lvl5pPr marL="1445612" indent="-228589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454269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400"/>
            </a:lvl1pPr>
            <a:lvl2pPr marL="609570" indent="-230706">
              <a:defRPr sz="2400"/>
            </a:lvl2pPr>
            <a:lvl3pPr marL="836042" indent="-171442">
              <a:defRPr sz="2400"/>
            </a:lvl3pPr>
            <a:lvl4pPr marL="1153526" indent="-228589">
              <a:defRPr sz="2400"/>
            </a:lvl4pPr>
            <a:lvl5pPr marL="1445612" indent="-228589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874731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70" indent="-230706">
              <a:defRPr sz="2133"/>
            </a:lvl2pPr>
            <a:lvl3pPr marL="836042" indent="-171442">
              <a:defRPr sz="1867"/>
            </a:lvl3pPr>
            <a:lvl4pPr marL="1153526" indent="-228589">
              <a:defRPr sz="1600"/>
            </a:lvl4pPr>
            <a:lvl5pPr marL="1445612" indent="-228589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59249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874731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70" indent="-230706">
              <a:defRPr sz="2133"/>
            </a:lvl2pPr>
            <a:lvl3pPr marL="836042" indent="-171442">
              <a:defRPr sz="1867"/>
            </a:lvl3pPr>
            <a:lvl4pPr marL="1153526" indent="-228589">
              <a:defRPr sz="1600"/>
            </a:lvl4pPr>
            <a:lvl5pPr marL="1445612" indent="-228589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147692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8" y="1890497"/>
            <a:ext cx="5759667" cy="2054443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spcBef>
                <a:spcPts val="0"/>
              </a:spcBef>
              <a:defRPr sz="2400"/>
            </a:lvl3pPr>
            <a:lvl4pPr marL="1153526" indent="-228589">
              <a:spcBef>
                <a:spcPts val="0"/>
              </a:spcBef>
              <a:defRPr sz="2400"/>
            </a:lvl4pPr>
            <a:lvl5pPr marL="1445612" indent="-228589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9" y="1890496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9" y="4271089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8" y="4257460"/>
            <a:ext cx="5759667" cy="2054443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spcBef>
                <a:spcPts val="0"/>
              </a:spcBef>
              <a:defRPr sz="2400"/>
            </a:lvl3pPr>
            <a:lvl4pPr marL="1153526" indent="-228589">
              <a:spcBef>
                <a:spcPts val="0"/>
              </a:spcBef>
              <a:defRPr sz="2400"/>
            </a:lvl4pPr>
            <a:lvl5pPr marL="1445612" indent="-228589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2" y="1934728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spcBef>
                <a:spcPts val="0"/>
              </a:spcBef>
              <a:defRPr sz="2400"/>
            </a:lvl3pPr>
            <a:lvl4pPr marL="1153526" indent="-228589">
              <a:spcBef>
                <a:spcPts val="0"/>
              </a:spcBef>
              <a:defRPr sz="2133"/>
            </a:lvl4pPr>
            <a:lvl5pPr marL="1445612" indent="-228589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5" y="1923616"/>
            <a:ext cx="2698328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5" y="3493609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2" y="3507969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spcBef>
                <a:spcPts val="0"/>
              </a:spcBef>
              <a:defRPr sz="2400"/>
            </a:lvl3pPr>
            <a:lvl4pPr marL="1153526" indent="-228589">
              <a:spcBef>
                <a:spcPts val="0"/>
              </a:spcBef>
              <a:defRPr sz="2133"/>
            </a:lvl4pPr>
            <a:lvl5pPr marL="1445612" indent="-228589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4" y="5076181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2" y="5059321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spcBef>
                <a:spcPts val="0"/>
              </a:spcBef>
              <a:defRPr sz="2400"/>
            </a:lvl3pPr>
            <a:lvl4pPr marL="1153526" indent="-228589">
              <a:spcBef>
                <a:spcPts val="0"/>
              </a:spcBef>
              <a:defRPr sz="2133"/>
            </a:lvl4pPr>
            <a:lvl5pPr marL="1445612" indent="-228589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484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4188849"/>
            <a:ext cx="5486400" cy="2129163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spcBef>
                <a:spcPts val="0"/>
              </a:spcBef>
              <a:defRPr sz="2400"/>
            </a:lvl3pPr>
            <a:lvl4pPr marL="1153526" indent="-228589">
              <a:spcBef>
                <a:spcPts val="0"/>
              </a:spcBef>
              <a:defRPr sz="2400"/>
            </a:lvl4pPr>
            <a:lvl5pPr marL="1445612" indent="-228589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90" y="4188849"/>
            <a:ext cx="5463447" cy="2129163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spcBef>
                <a:spcPts val="0"/>
              </a:spcBef>
              <a:defRPr sz="2400"/>
            </a:lvl3pPr>
            <a:lvl4pPr marL="1153526" indent="-228589">
              <a:spcBef>
                <a:spcPts val="0"/>
              </a:spcBef>
              <a:defRPr sz="2400"/>
            </a:lvl4pPr>
            <a:lvl5pPr marL="1445612" indent="-228589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18937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55853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77798"/>
            <a:ext cx="5486400" cy="1717079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spcBef>
                <a:spcPts val="0"/>
              </a:spcBef>
              <a:defRPr sz="2400"/>
            </a:lvl3pPr>
            <a:lvl4pPr marL="1153526" indent="-228589">
              <a:spcBef>
                <a:spcPts val="0"/>
              </a:spcBef>
              <a:defRPr sz="2400"/>
            </a:lvl4pPr>
            <a:lvl5pPr marL="1445612" indent="-228589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877798"/>
            <a:ext cx="5486400" cy="1717079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spcBef>
                <a:spcPts val="0"/>
              </a:spcBef>
              <a:defRPr sz="2400"/>
            </a:lvl3pPr>
            <a:lvl4pPr marL="1153526" indent="-228589">
              <a:spcBef>
                <a:spcPts val="0"/>
              </a:spcBef>
              <a:defRPr sz="2400"/>
            </a:lvl4pPr>
            <a:lvl5pPr marL="1445612" indent="-228589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3" y="59128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2" y="59255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76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5475820"/>
            <a:ext cx="5486400" cy="915835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spcBef>
                <a:spcPts val="0"/>
              </a:spcBef>
              <a:defRPr sz="2400"/>
            </a:lvl3pPr>
            <a:lvl4pPr marL="1153526" indent="-228589">
              <a:spcBef>
                <a:spcPts val="0"/>
              </a:spcBef>
              <a:defRPr sz="2133"/>
            </a:lvl4pPr>
            <a:lvl5pPr marL="1445612" indent="-228589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90" y="5475820"/>
            <a:ext cx="5463447" cy="915835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spcBef>
                <a:spcPts val="0"/>
              </a:spcBef>
              <a:defRPr sz="2400"/>
            </a:lvl3pPr>
            <a:lvl4pPr marL="1153526" indent="-228589">
              <a:spcBef>
                <a:spcPts val="0"/>
              </a:spcBef>
              <a:defRPr sz="2133"/>
            </a:lvl4pPr>
            <a:lvl5pPr marL="1445612" indent="-228589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024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3" y="1889397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675247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07" y="1888618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674469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561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59249"/>
            <a:ext cx="11163868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8066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spcBef>
                <a:spcPts val="0"/>
              </a:spcBef>
              <a:defRPr sz="2400"/>
            </a:lvl3pPr>
            <a:lvl4pPr marL="1153526" indent="-228589">
              <a:defRPr sz="1600"/>
            </a:lvl4pPr>
            <a:lvl5pPr marL="1445612" indent="-228589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6" y="38066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spcBef>
                <a:spcPts val="0"/>
              </a:spcBef>
              <a:defRPr sz="2400"/>
            </a:lvl3pPr>
            <a:lvl4pPr marL="1153526" indent="-228589">
              <a:defRPr sz="1600"/>
            </a:lvl4pPr>
            <a:lvl5pPr marL="1445612" indent="-228589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887596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6" y="1887596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8091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70" indent="-230706">
              <a:spcBef>
                <a:spcPts val="0"/>
              </a:spcBef>
              <a:defRPr sz="2400"/>
            </a:lvl2pPr>
            <a:lvl3pPr marL="836042" indent="-171442">
              <a:spcBef>
                <a:spcPts val="0"/>
              </a:spcBef>
              <a:defRPr sz="2400"/>
            </a:lvl3pPr>
            <a:lvl4pPr marL="1153526" indent="-228589">
              <a:defRPr sz="1600"/>
            </a:lvl4pPr>
            <a:lvl5pPr marL="1445612" indent="-228589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8900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38626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896695"/>
            <a:ext cx="11246069" cy="1448440"/>
          </a:xfrm>
          <a:noFill/>
        </p:spPr>
        <p:txBody>
          <a:bodyPr lIns="0" tIns="91440"/>
          <a:lstStyle>
            <a:lvl1pPr>
              <a:defRPr sz="2667">
                <a:solidFill>
                  <a:srgbClr val="000000"/>
                </a:solidFill>
              </a:defRPr>
            </a:lvl1pPr>
            <a:lvl2pPr>
              <a:defRPr sz="2667">
                <a:solidFill>
                  <a:srgbClr val="000000"/>
                </a:solidFill>
              </a:defRPr>
            </a:lvl2pPr>
            <a:lvl3pPr>
              <a:defRPr sz="2667">
                <a:solidFill>
                  <a:srgbClr val="000000"/>
                </a:solidFill>
              </a:defRPr>
            </a:lvl3pPr>
            <a:lvl4pPr>
              <a:defRPr sz="2667">
                <a:solidFill>
                  <a:srgbClr val="000000"/>
                </a:solidFill>
              </a:defRPr>
            </a:lvl4pPr>
            <a:lvl5pPr>
              <a:defRPr sz="2667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60957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733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0" y="4169563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6" y="4169563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1" y="4169563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8" y="4169563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5924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36322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" y="-14245"/>
            <a:ext cx="12191999" cy="599916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3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515945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2744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59251"/>
            <a:ext cx="11163868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16" y="1894419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763179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09" y="1894419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763179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16" y="4130202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600356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09" y="4130202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600735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9775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3" y="1890105"/>
            <a:ext cx="11163868" cy="402985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1431" y="5943817"/>
            <a:ext cx="4948052" cy="320995"/>
          </a:xfrm>
        </p:spPr>
        <p:txBody>
          <a:bodyPr bIns="0" anchor="t" anchorCtr="0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421070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2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515941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190947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2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5070" y="5938392"/>
            <a:ext cx="3456692" cy="897563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2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70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7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7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8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8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70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4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7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7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8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8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1"/>
            <a:ext cx="2989433" cy="7762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088" y="78078"/>
            <a:ext cx="2934760" cy="76203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7" y="494556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7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8" y="494556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8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77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7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5" y="494556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5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8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5" y="401283"/>
            <a:ext cx="7979531" cy="441436"/>
          </a:xfrm>
        </p:spPr>
        <p:txBody>
          <a:bodyPr/>
          <a:lstStyle>
            <a:lvl1pPr marL="0" indent="0">
              <a:buNone/>
              <a:defRPr sz="1333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333" b="0" cap="all" dirty="0">
                <a:solidFill>
                  <a:srgbClr val="000000"/>
                </a:solidFill>
              </a:rPr>
              <a:t>Type in Name of </a:t>
            </a:r>
            <a:r>
              <a:rPr lang="en-US" sz="1333" b="0" cap="all" dirty="0" err="1">
                <a:solidFill>
                  <a:srgbClr val="000000"/>
                </a:solidFill>
              </a:rPr>
              <a:t>fACILITY</a:t>
            </a:r>
            <a:r>
              <a:rPr lang="en-US" sz="1333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333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7184" y="185521"/>
            <a:ext cx="2934760" cy="76203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7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7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8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8" y="495906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09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6" y="110360"/>
            <a:ext cx="9034837" cy="1119235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5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5" y="495906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5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681605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8" y="9304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5"/>
            <a:ext cx="11094720" cy="1373592"/>
          </a:xfrm>
        </p:spPr>
        <p:txBody>
          <a:bodyPr lIns="0" anchor="t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4357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3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5191520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8" y="-1"/>
            <a:ext cx="11901164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5"/>
            <a:ext cx="11565467" cy="787099"/>
          </a:xfrm>
        </p:spPr>
        <p:txBody>
          <a:bodyPr lIns="0"/>
          <a:lstStyle>
            <a:lvl1pPr>
              <a:defRPr sz="3733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7740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5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3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2"/>
            <a:ext cx="5974080" cy="3663951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2"/>
            <a:ext cx="5974080" cy="3663951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406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5178820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285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3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"/>
            <a:ext cx="3986784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1"/>
            <a:ext cx="3986784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1"/>
            <a:ext cx="3943851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5191520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5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2118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6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6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6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6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645420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0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6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1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8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524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478071"/>
            <a:ext cx="11163868" cy="48225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91871" y="6393153"/>
            <a:ext cx="5191419" cy="430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Xueying Lu | ALEGRO 2025 | @SLAC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854510" y="6353717"/>
            <a:ext cx="3189961" cy="395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11739671" y="6608634"/>
            <a:ext cx="304800" cy="176044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" y="0"/>
            <a:ext cx="35072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</p:spTree>
    <p:extLst>
      <p:ext uri="{BB962C8B-B14F-4D97-AF65-F5344CB8AC3E}">
        <p14:creationId xmlns:p14="http://schemas.microsoft.com/office/powerpoint/2010/main" val="41642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478071"/>
            <a:ext cx="11163868" cy="48225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91871" y="6393153"/>
            <a:ext cx="5191419" cy="430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Xueying Lu | ALEGRO 2025 | @SLAC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854510" y="6353717"/>
            <a:ext cx="3189961" cy="395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11739671" y="6608634"/>
            <a:ext cx="304800" cy="176044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" y="0"/>
            <a:ext cx="35072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</p:spTree>
    <p:extLst>
      <p:ext uri="{BB962C8B-B14F-4D97-AF65-F5344CB8AC3E}">
        <p14:creationId xmlns:p14="http://schemas.microsoft.com/office/powerpoint/2010/main" val="31497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478071"/>
            <a:ext cx="11163868" cy="48225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91871" y="6393153"/>
            <a:ext cx="5191419" cy="430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Xueying Lu | ALEGRO 2025 | @SLAC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854510" y="6353717"/>
            <a:ext cx="3189961" cy="395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11739671" y="6608634"/>
            <a:ext cx="304800" cy="176044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" y="0"/>
            <a:ext cx="35072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</p:spTree>
    <p:extLst>
      <p:ext uri="{BB962C8B-B14F-4D97-AF65-F5344CB8AC3E}">
        <p14:creationId xmlns:p14="http://schemas.microsoft.com/office/powerpoint/2010/main" val="41418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67" y="1445568"/>
            <a:ext cx="184731" cy="565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077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84E02-FB66-514F-AED2-31434781E75B}"/>
              </a:ext>
            </a:extLst>
          </p:cNvPr>
          <p:cNvSpPr txBox="1"/>
          <p:nvPr userDrawn="1"/>
        </p:nvSpPr>
        <p:spPr>
          <a:xfrm>
            <a:off x="2864467" y="1445568"/>
            <a:ext cx="184731" cy="565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077" dirty="0"/>
          </a:p>
        </p:txBody>
      </p:sp>
    </p:spTree>
    <p:extLst>
      <p:ext uri="{BB962C8B-B14F-4D97-AF65-F5344CB8AC3E}">
        <p14:creationId xmlns:p14="http://schemas.microsoft.com/office/powerpoint/2010/main" val="1497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74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9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9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55F2537-B842-040A-9792-E8784ECB7F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203" y="206426"/>
            <a:ext cx="3315560" cy="10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4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"/>
            <a:ext cx="12192000" cy="5984917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74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9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9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088" y="78077"/>
            <a:ext cx="2934760" cy="762038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81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7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9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9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6"/>
            <a:ext cx="11313219" cy="33107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4" y="401283"/>
            <a:ext cx="7979531" cy="441436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7184" y="185520"/>
            <a:ext cx="2934760" cy="762038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59076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15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110359"/>
            <a:ext cx="9034837" cy="1119235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9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9" y="4959076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3"/>
            <a:ext cx="11313219" cy="33107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" y="1681606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42" y="9304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8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5"/>
            <a:ext cx="1109472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250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42" y="-1"/>
            <a:ext cx="11901164" cy="3656014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042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"/>
            <a:ext cx="597408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1"/>
            <a:ext cx="597408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40683"/>
            <a:ext cx="11565467" cy="787099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78819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17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5"/>
            <a:ext cx="3986784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5"/>
            <a:ext cx="3986784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5"/>
            <a:ext cx="3943851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335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" y="-14245"/>
            <a:ext cx="12191999" cy="599916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1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7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5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81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9538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12700"/>
            <a:ext cx="11163868" cy="1133219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73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151977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22531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" y="-1"/>
            <a:ext cx="12191999" cy="5984917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" y="-14245"/>
            <a:ext cx="12191999" cy="599916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" y="-14245"/>
            <a:ext cx="12191999" cy="599916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AB12E-99C4-4099-949C-87EC785C4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5970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4246"/>
            <a:ext cx="12192000" cy="599916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" y="1"/>
            <a:ext cx="12191999" cy="5970670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480326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7" y="1860381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49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9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47809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73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558803" y="1854200"/>
            <a:ext cx="11026501" cy="44196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299" indent="-11429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299" indent="-11429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08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47809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73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627860"/>
              </p:ext>
            </p:extLst>
          </p:nvPr>
        </p:nvGraphicFramePr>
        <p:xfrm>
          <a:off x="609600" y="2024336"/>
          <a:ext cx="11163867" cy="4272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0967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42416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42416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42416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01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61025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62909"/>
            <a:ext cx="5364480" cy="4422775"/>
          </a:xfrm>
        </p:spPr>
        <p:txBody>
          <a:bodyPr/>
          <a:lstStyle>
            <a:lvl1pPr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862909"/>
            <a:ext cx="5364480" cy="4422775"/>
          </a:xfrm>
        </p:spPr>
        <p:txBody>
          <a:bodyPr/>
          <a:lstStyle>
            <a:lvl1pPr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91837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AB12E-99C4-4099-949C-87EC785C4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5970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4246"/>
            <a:ext cx="12192000" cy="599916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" y="1"/>
            <a:ext cx="12191999" cy="5970670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454271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96" indent="-173037"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454271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96" indent="-173037"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874731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96" indent="-173037">
              <a:defRPr sz="1600"/>
            </a:lvl2pPr>
            <a:lvl3pPr marL="627057" indent="-128587">
              <a:defRPr sz="14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874731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96" indent="-173037">
              <a:defRPr sz="1600"/>
            </a:lvl2pPr>
            <a:lvl3pPr marL="627057" indent="-128587">
              <a:defRPr sz="14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7083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7" y="1890496"/>
            <a:ext cx="5759667" cy="2054443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9" y="1890502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9" y="4271096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7" y="4257459"/>
            <a:ext cx="5759667" cy="2054443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9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5" y="1934734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7" y="1923622"/>
            <a:ext cx="2698328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9" y="3493612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5" y="3507969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8" y="5076189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5" y="5059329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092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4188850"/>
            <a:ext cx="5486400" cy="212916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94" y="4188850"/>
            <a:ext cx="5463447" cy="212916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0494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0494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33351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586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77805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877805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3" y="5912900"/>
            <a:ext cx="5327631" cy="47876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6" y="5925600"/>
            <a:ext cx="5327631" cy="47876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53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5475819"/>
            <a:ext cx="5486400" cy="915835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94" y="5475819"/>
            <a:ext cx="5463447" cy="915835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1958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5" y="1889395"/>
            <a:ext cx="5053832" cy="374415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675245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11" y="1888616"/>
            <a:ext cx="5053832" cy="374415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674468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40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0"/>
            <a:ext cx="11163868" cy="48542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806614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5" y="3806614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887594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5" y="1887594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809112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890092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229863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896702"/>
            <a:ext cx="11246069" cy="144844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196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1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7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5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81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8145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0"/>
            <a:ext cx="11163868" cy="276998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20" y="1894426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763181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13" y="1894426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763181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20" y="4130209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6003574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13" y="4130209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6007365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5088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-3514"/>
            <a:ext cx="11163868" cy="828948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7" y="1860381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87565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7" y="1890106"/>
            <a:ext cx="11163868" cy="402985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1437" y="5943817"/>
            <a:ext cx="4948052" cy="32099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7646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3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515945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73692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4977" y="493109"/>
            <a:ext cx="3456692" cy="897563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74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9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9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ver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"/>
            <a:ext cx="12192000" cy="5984917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74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9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9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5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ver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088" y="78077"/>
            <a:ext cx="2934760" cy="762038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81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7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9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9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6"/>
            <a:ext cx="11313219" cy="33107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4" y="401283"/>
            <a:ext cx="7979531" cy="441436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ver 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7184" y="185520"/>
            <a:ext cx="2934760" cy="762038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59076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15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110359"/>
            <a:ext cx="9034837" cy="1119235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9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9" y="4959076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3"/>
            <a:ext cx="11313219" cy="33107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" y="1681606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9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42" y="9304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8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5"/>
            <a:ext cx="1109472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076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42" y="-1"/>
            <a:ext cx="11901164" cy="3656014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9664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"/>
            <a:ext cx="597408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1"/>
            <a:ext cx="597408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40683"/>
            <a:ext cx="11565467" cy="787099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78819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530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2898"/>
            <a:ext cx="11163868" cy="828948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8840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558803" y="1854200"/>
            <a:ext cx="11026501" cy="44196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299" indent="-11429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299" indent="-11429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1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5"/>
            <a:ext cx="3986784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5"/>
            <a:ext cx="3986784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5"/>
            <a:ext cx="3943851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796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1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7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5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81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1234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490538"/>
            <a:ext cx="11163868" cy="82894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73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84E02-FB66-514F-AED2-31434781E75B}"/>
              </a:ext>
            </a:extLst>
          </p:cNvPr>
          <p:cNvSpPr txBox="1"/>
          <p:nvPr userDrawn="1"/>
        </p:nvSpPr>
        <p:spPr>
          <a:xfrm>
            <a:off x="2864473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6313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Blank w Bar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864473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7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" y="-1"/>
            <a:ext cx="12191999" cy="5984917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" y="-14245"/>
            <a:ext cx="12191999" cy="599916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" y="-14245"/>
            <a:ext cx="12191999" cy="599916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AB12E-99C4-4099-949C-87EC785C4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5970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4246"/>
            <a:ext cx="12192000" cy="599916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" y="1"/>
            <a:ext cx="12191999" cy="5970670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480326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7" y="1860381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49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47809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73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558803" y="1854200"/>
            <a:ext cx="11026501" cy="44196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49" indent="-12064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299" indent="-11429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299" indent="-114299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23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2898"/>
            <a:ext cx="11163868" cy="828948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8840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73" y="970367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9176"/>
              </p:ext>
            </p:extLst>
          </p:nvPr>
        </p:nvGraphicFramePr>
        <p:xfrm>
          <a:off x="609600" y="2024336"/>
          <a:ext cx="11163867" cy="4272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0967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42416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42416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42416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9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47809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73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9176"/>
              </p:ext>
            </p:extLst>
          </p:nvPr>
        </p:nvGraphicFramePr>
        <p:xfrm>
          <a:off x="609600" y="2024336"/>
          <a:ext cx="11163867" cy="4272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0967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42416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42416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42416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60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61025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62909"/>
            <a:ext cx="5364480" cy="4422775"/>
          </a:xfrm>
        </p:spPr>
        <p:txBody>
          <a:bodyPr/>
          <a:lstStyle>
            <a:lvl1pPr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862909"/>
            <a:ext cx="5364480" cy="4422775"/>
          </a:xfrm>
        </p:spPr>
        <p:txBody>
          <a:bodyPr/>
          <a:lstStyle>
            <a:lvl1pPr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09500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454271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96" indent="-173037"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454271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96" indent="-173037"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874731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96" indent="-173037">
              <a:defRPr sz="1600"/>
            </a:lvl2pPr>
            <a:lvl3pPr marL="627057" indent="-128587">
              <a:defRPr sz="14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874731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96" indent="-173037">
              <a:defRPr sz="1600"/>
            </a:lvl2pPr>
            <a:lvl3pPr marL="627057" indent="-128587">
              <a:defRPr sz="14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9575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7" y="1890496"/>
            <a:ext cx="5759667" cy="2054443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9" y="1890502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9" y="4271096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7" y="4257459"/>
            <a:ext cx="5759667" cy="2054443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4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5" y="1934734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7" y="1923622"/>
            <a:ext cx="2698328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9" y="3493612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5" y="3507969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8" y="5076189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5" y="5059329"/>
            <a:ext cx="7753216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21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4188850"/>
            <a:ext cx="5486400" cy="212916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94" y="4188850"/>
            <a:ext cx="5463447" cy="212916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0494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0494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1765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586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77805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877805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800"/>
            </a:lvl4pPr>
            <a:lvl5pPr marL="1084253" indent="-171448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3" y="5912900"/>
            <a:ext cx="5327631" cy="47876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6" y="5925600"/>
            <a:ext cx="5327631" cy="47876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7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5475819"/>
            <a:ext cx="5486400" cy="915835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94" y="5475819"/>
            <a:ext cx="5463447" cy="915835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spcBef>
                <a:spcPts val="0"/>
              </a:spcBef>
              <a:defRPr sz="1600"/>
            </a:lvl4pPr>
            <a:lvl5pPr marL="1084253" indent="-171448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4944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5" y="1889395"/>
            <a:ext cx="5053832" cy="374415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675245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11" y="1888616"/>
            <a:ext cx="5053832" cy="374415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674468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230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0"/>
            <a:ext cx="11163868" cy="48542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806614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5" y="3806614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887594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5" y="1887594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809112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spcBef>
                <a:spcPts val="0"/>
              </a:spcBef>
              <a:defRPr sz="18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890092"/>
            <a:ext cx="3148325" cy="182057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300039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894458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62909"/>
            <a:ext cx="5364480" cy="4422775"/>
          </a:xfrm>
        </p:spPr>
        <p:txBody>
          <a:bodyPr/>
          <a:lstStyle>
            <a:lvl1pPr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862909"/>
            <a:ext cx="5364480" cy="4422775"/>
          </a:xfrm>
        </p:spPr>
        <p:txBody>
          <a:bodyPr/>
          <a:lstStyle>
            <a:lvl1pPr>
              <a:defRPr sz="1800"/>
            </a:lvl1pPr>
            <a:lvl2pPr marL="457196" indent="-173037">
              <a:spcBef>
                <a:spcPts val="0"/>
              </a:spcBef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11278"/>
            <a:ext cx="11163868" cy="82894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6271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896702"/>
            <a:ext cx="11246069" cy="144844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196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1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7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5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81" y="4169561"/>
            <a:ext cx="2984625" cy="47783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78910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0"/>
            <a:ext cx="11163868" cy="276998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20" y="1894426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763181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13" y="1894426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763181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20" y="4130209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6003574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13" y="4130209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6007365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24054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7" y="1890106"/>
            <a:ext cx="11163868" cy="402985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1437" y="5943817"/>
            <a:ext cx="4948052" cy="32099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337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3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515945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69293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4977" y="493109"/>
            <a:ext cx="3456692" cy="897563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74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9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9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8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"/>
            <a:ext cx="12192000" cy="5984917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74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9" y="4582952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9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2"/>
            <a:ext cx="2989433" cy="7762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4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088" y="78077"/>
            <a:ext cx="2934760" cy="762038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81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7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9" y="4945574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9" y="5323009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6"/>
            <a:ext cx="11313219" cy="33107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4" y="401283"/>
            <a:ext cx="7979531" cy="441436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7184" y="185520"/>
            <a:ext cx="2934760" cy="762038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41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41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502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502" y="4959076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15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110359"/>
            <a:ext cx="9034837" cy="1119235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9" y="458163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9" y="4959076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3"/>
            <a:ext cx="11313219" cy="33107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" y="1681606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9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42" y="9304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8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5"/>
            <a:ext cx="1109472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0347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454271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96" indent="-173037"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454271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96" indent="-173037">
              <a:defRPr sz="1800"/>
            </a:lvl2pPr>
            <a:lvl3pPr marL="627057" indent="-128587">
              <a:defRPr sz="1800"/>
            </a:lvl3pPr>
            <a:lvl4pPr marL="865179" indent="-171448">
              <a:defRPr sz="1800"/>
            </a:lvl4pPr>
            <a:lvl5pPr marL="1084253" indent="-171448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874731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96" indent="-173037">
              <a:defRPr sz="1600"/>
            </a:lvl2pPr>
            <a:lvl3pPr marL="627057" indent="-128587">
              <a:defRPr sz="14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892693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874731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96" indent="-173037">
              <a:defRPr sz="1600"/>
            </a:lvl2pPr>
            <a:lvl3pPr marL="627057" indent="-128587">
              <a:defRPr sz="1400"/>
            </a:lvl3pPr>
            <a:lvl4pPr marL="865179" indent="-171448">
              <a:defRPr sz="1200"/>
            </a:lvl4pPr>
            <a:lvl5pPr marL="1084253" indent="-171448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11278"/>
            <a:ext cx="11163868" cy="828948"/>
          </a:xfrm>
        </p:spPr>
        <p:txBody>
          <a:bodyPr/>
          <a:lstStyle>
            <a:lvl1pPr>
              <a:defRPr sz="2400"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033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42" y="-1"/>
            <a:ext cx="11901164" cy="3656014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0766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"/>
            <a:ext cx="597408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1"/>
            <a:ext cx="597408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40683"/>
            <a:ext cx="11565467" cy="787099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78819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298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5"/>
            <a:ext cx="3986784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5"/>
            <a:ext cx="3986784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5"/>
            <a:ext cx="3943851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185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4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1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7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5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81" y="3931764"/>
            <a:ext cx="2984625" cy="47783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8500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" y="-1"/>
            <a:ext cx="12191999" cy="5984917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9"/>
            <a:ext cx="2989433" cy="776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9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" y="-14245"/>
            <a:ext cx="12191999" cy="599916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9"/>
            <a:ext cx="2989433" cy="776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" y="-14245"/>
            <a:ext cx="12191999" cy="599916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9"/>
            <a:ext cx="2989433" cy="776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6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AB12E-99C4-4099-949C-87EC785C4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5970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4246"/>
            <a:ext cx="12192000" cy="599916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" y="2"/>
            <a:ext cx="12191999" cy="5970670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9" y="6269435"/>
            <a:ext cx="2728491" cy="347016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6" y="6047189"/>
            <a:ext cx="2989433" cy="7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480326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7" y="1860381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500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0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7" y="47809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7" y="135925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73" y="14455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558804" y="1854200"/>
            <a:ext cx="11026501" cy="44196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46" indent="-120646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46" indent="-120646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46" indent="-120646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46" indent="-120646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296" indent="-114296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296" indent="-114296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45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8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image" Target="../media/image14.png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0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slideLayout" Target="../slideLayouts/slideLayout148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47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31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50.xml"/><Relationship Id="rId30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26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28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Relationship Id="rId27" Type="http://schemas.openxmlformats.org/officeDocument/2006/relationships/slideLayout" Target="../slideLayouts/slideLayout181.xml"/><Relationship Id="rId30" Type="http://schemas.openxmlformats.org/officeDocument/2006/relationships/image" Target="../media/image20.png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31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887" y="6392863"/>
            <a:ext cx="1393256" cy="39777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7" y="4778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858435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10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304800" cy="68580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6" y="6436120"/>
            <a:ext cx="1891671" cy="2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9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6" r:id="rId2"/>
    <p:sldLayoutId id="2147483827" r:id="rId3"/>
    <p:sldLayoutId id="2147483828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939" r:id="rId3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196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7" indent="-173037" algn="l" defTabSz="457196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695" indent="-236535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67" indent="-187323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27" indent="-171448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587" indent="-171448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575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752" userDrawn="1">
          <p15:clr>
            <a:srgbClr val="F26B43"/>
          </p15:clr>
        </p15:guide>
        <p15:guide id="4" pos="7424" userDrawn="1">
          <p15:clr>
            <a:srgbClr val="F26B43"/>
          </p15:clr>
        </p15:guide>
        <p15:guide id="5" orient="horz" pos="3952" userDrawn="1">
          <p15:clr>
            <a:srgbClr val="F26B43"/>
          </p15:clr>
        </p15:guide>
        <p15:guide id="6" orient="horz" pos="2293" userDrawn="1">
          <p15:clr>
            <a:srgbClr val="F26B43"/>
          </p15:clr>
        </p15:guide>
        <p15:guide id="7" orient="horz" pos="1168" userDrawn="1">
          <p15:clr>
            <a:srgbClr val="F26B43"/>
          </p15:clr>
        </p15:guide>
        <p15:guide id="8" orient="horz" pos="4240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4208" userDrawn="1">
          <p15:clr>
            <a:srgbClr val="F26B43"/>
          </p15:clr>
        </p15:guide>
        <p15:guide id="11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887" y="6392863"/>
            <a:ext cx="1393256" cy="39777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7" y="4778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858435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10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304800" cy="68580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6" y="6436120"/>
            <a:ext cx="1891671" cy="2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9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  <p:sldLayoutId id="2147483857" r:id="rId28"/>
    <p:sldLayoutId id="2147483858" r:id="rId29"/>
    <p:sldLayoutId id="2147483859" r:id="rId30"/>
    <p:sldLayoutId id="2147483860" r:id="rId31"/>
    <p:sldLayoutId id="2147483861" r:id="rId3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196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7" indent="-173037" algn="l" defTabSz="457196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695" indent="-236535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67" indent="-187323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27" indent="-171448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587" indent="-171448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575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752" userDrawn="1">
          <p15:clr>
            <a:srgbClr val="F26B43"/>
          </p15:clr>
        </p15:guide>
        <p15:guide id="4" pos="7424" userDrawn="1">
          <p15:clr>
            <a:srgbClr val="F26B43"/>
          </p15:clr>
        </p15:guide>
        <p15:guide id="5" orient="horz" pos="3952" userDrawn="1">
          <p15:clr>
            <a:srgbClr val="F26B43"/>
          </p15:clr>
        </p15:guide>
        <p15:guide id="6" orient="horz" pos="2293" userDrawn="1">
          <p15:clr>
            <a:srgbClr val="F26B43"/>
          </p15:clr>
        </p15:guide>
        <p15:guide id="7" orient="horz" pos="1168" userDrawn="1">
          <p15:clr>
            <a:srgbClr val="F26B43"/>
          </p15:clr>
        </p15:guide>
        <p15:guide id="8" orient="horz" pos="4240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4208" userDrawn="1">
          <p15:clr>
            <a:srgbClr val="F26B43"/>
          </p15:clr>
        </p15:guide>
        <p15:guide id="11" pos="3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887" y="6392863"/>
            <a:ext cx="1393256" cy="39777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7" y="4778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858435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10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304800" cy="68580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6" y="6436120"/>
            <a:ext cx="1891671" cy="2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2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  <p:sldLayoutId id="2147483881" r:id="rId19"/>
    <p:sldLayoutId id="2147483882" r:id="rId20"/>
    <p:sldLayoutId id="2147483883" r:id="rId21"/>
    <p:sldLayoutId id="2147483884" r:id="rId22"/>
    <p:sldLayoutId id="2147483885" r:id="rId23"/>
    <p:sldLayoutId id="2147483886" r:id="rId24"/>
    <p:sldLayoutId id="2147483887" r:id="rId25"/>
    <p:sldLayoutId id="2147483888" r:id="rId26"/>
    <p:sldLayoutId id="2147483889" r:id="rId27"/>
    <p:sldLayoutId id="2147483890" r:id="rId28"/>
    <p:sldLayoutId id="2147483891" r:id="rId29"/>
    <p:sldLayoutId id="2147483892" r:id="rId3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457196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7" indent="-173037" algn="l" defTabSz="457196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695" indent="-236535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67" indent="-187323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27" indent="-171448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587" indent="-171448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575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752" userDrawn="1">
          <p15:clr>
            <a:srgbClr val="F26B43"/>
          </p15:clr>
        </p15:guide>
        <p15:guide id="4" pos="7424" userDrawn="1">
          <p15:clr>
            <a:srgbClr val="F26B43"/>
          </p15:clr>
        </p15:guide>
        <p15:guide id="5" orient="horz" pos="3952" userDrawn="1">
          <p15:clr>
            <a:srgbClr val="F26B43"/>
          </p15:clr>
        </p15:guide>
        <p15:guide id="6" orient="horz" pos="2293" userDrawn="1">
          <p15:clr>
            <a:srgbClr val="F26B43"/>
          </p15:clr>
        </p15:guide>
        <p15:guide id="7" orient="horz" pos="1168" userDrawn="1">
          <p15:clr>
            <a:srgbClr val="F26B43"/>
          </p15:clr>
        </p15:guide>
        <p15:guide id="8" orient="horz" pos="4240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4208" userDrawn="1">
          <p15:clr>
            <a:srgbClr val="F26B43"/>
          </p15:clr>
        </p15:guide>
        <p15:guide id="11" pos="3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887" y="6392871"/>
            <a:ext cx="1393256" cy="3977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7" y="4778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858435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10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304800" cy="68580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6" y="6436120"/>
            <a:ext cx="1891671" cy="2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8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457185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2" indent="-173032" algn="l" defTabSz="457185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682" indent="-236530" algn="l" defTabSz="4571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47" indent="-187318" algn="l" defTabSz="4571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00" indent="-171445" algn="l" defTabSz="4571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552" indent="-171445" algn="l" defTabSz="4571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512" indent="-228592" algn="l" defTabSz="4571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7" indent="-228592" algn="l" defTabSz="4571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0" indent="-228592" algn="l" defTabSz="4571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4" indent="-228592" algn="l" defTabSz="4571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5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9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2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6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0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5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8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2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677" userDrawn="1">
          <p15:clr>
            <a:srgbClr val="F26B43"/>
          </p15:clr>
        </p15:guide>
        <p15:guide id="4" pos="7424" userDrawn="1">
          <p15:clr>
            <a:srgbClr val="F26B43"/>
          </p15:clr>
        </p15:guide>
        <p15:guide id="5" orient="horz" pos="3557" userDrawn="1">
          <p15:clr>
            <a:srgbClr val="F26B43"/>
          </p15:clr>
        </p15:guide>
        <p15:guide id="6" orient="horz" pos="2064" userDrawn="1">
          <p15:clr>
            <a:srgbClr val="F26B43"/>
          </p15:clr>
        </p15:guide>
        <p15:guide id="7" orient="horz" pos="1051" userDrawn="1">
          <p15:clr>
            <a:srgbClr val="F26B43"/>
          </p15:clr>
        </p15:guide>
        <p15:guide id="8" orient="horz" pos="3816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3787" userDrawn="1">
          <p15:clr>
            <a:srgbClr val="F26B43"/>
          </p15:clr>
        </p15:guide>
        <p15:guide id="11" pos="38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887" y="6392865"/>
            <a:ext cx="1393256" cy="39777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9" y="477839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858437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10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304800" cy="68580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6" y="6436121"/>
            <a:ext cx="1891671" cy="2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72" r:id="rId20"/>
    <p:sldLayoutId id="2147483973" r:id="rId21"/>
    <p:sldLayoutId id="2147483974" r:id="rId22"/>
    <p:sldLayoutId id="2147483975" r:id="rId23"/>
    <p:sldLayoutId id="2147483976" r:id="rId24"/>
    <p:sldLayoutId id="2147483977" r:id="rId25"/>
    <p:sldLayoutId id="2147483978" r:id="rId26"/>
    <p:sldLayoutId id="2147483979" r:id="rId27"/>
    <p:sldLayoutId id="2147483980" r:id="rId28"/>
    <p:sldLayoutId id="2147483981" r:id="rId29"/>
    <p:sldLayoutId id="2147483982" r:id="rId30"/>
    <p:sldLayoutId id="2147483983" r:id="rId3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185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2" indent="-173032" algn="l" defTabSz="457185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682" indent="-236530" algn="l" defTabSz="4571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47" indent="-187318" algn="l" defTabSz="4571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00" indent="-171445" algn="l" defTabSz="4571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552" indent="-171445" algn="l" defTabSz="4571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512" indent="-228592" algn="l" defTabSz="4571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7" indent="-228592" algn="l" defTabSz="4571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0" indent="-228592" algn="l" defTabSz="4571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4" indent="-228592" algn="l" defTabSz="4571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5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9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2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6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0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5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8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2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902" userDrawn="1">
          <p15:clr>
            <a:srgbClr val="F26B43"/>
          </p15:clr>
        </p15:guide>
        <p15:guide id="4" pos="9899" userDrawn="1">
          <p15:clr>
            <a:srgbClr val="F26B43"/>
          </p15:clr>
        </p15:guide>
        <p15:guide id="5" orient="horz" pos="4742" userDrawn="1">
          <p15:clr>
            <a:srgbClr val="F26B43"/>
          </p15:clr>
        </p15:guide>
        <p15:guide id="6" orient="horz" pos="2752" userDrawn="1">
          <p15:clr>
            <a:srgbClr val="F26B43"/>
          </p15:clr>
        </p15:guide>
        <p15:guide id="7" orient="horz" pos="1402" userDrawn="1">
          <p15:clr>
            <a:srgbClr val="F26B43"/>
          </p15:clr>
        </p15:guide>
        <p15:guide id="8" orient="horz" pos="5088" userDrawn="1">
          <p15:clr>
            <a:srgbClr val="F26B43"/>
          </p15:clr>
        </p15:guide>
        <p15:guide id="9" pos="5120" userDrawn="1">
          <p15:clr>
            <a:srgbClr val="F26B43"/>
          </p15:clr>
        </p15:guide>
        <p15:guide id="10" orient="horz" pos="5050" userDrawn="1">
          <p15:clr>
            <a:srgbClr val="F26B43"/>
          </p15:clr>
        </p15:guide>
        <p15:guide id="11" pos="51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320" y="6399998"/>
            <a:ext cx="1034357" cy="372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7" y="1"/>
            <a:ext cx="11163868" cy="115196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858435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10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3048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7" y="6449555"/>
            <a:ext cx="2984619" cy="21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7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  <p:sldLayoutId id="2147484002" r:id="rId18"/>
    <p:sldLayoutId id="2147484003" r:id="rId19"/>
    <p:sldLayoutId id="2147484004" r:id="rId20"/>
    <p:sldLayoutId id="2147484005" r:id="rId21"/>
    <p:sldLayoutId id="2147484006" r:id="rId22"/>
    <p:sldLayoutId id="2147484007" r:id="rId23"/>
    <p:sldLayoutId id="2147484008" r:id="rId24"/>
    <p:sldLayoutId id="2147484009" r:id="rId25"/>
    <p:sldLayoutId id="2147484010" r:id="rId26"/>
    <p:sldLayoutId id="2147484011" r:id="rId27"/>
    <p:sldLayoutId id="2147484013" r:id="rId2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196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7" indent="-173037" algn="l" defTabSz="457196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695" indent="-236535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67" indent="-187323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27" indent="-171448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587" indent="-171448" algn="l" defTabSz="457196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575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887" y="6392864"/>
            <a:ext cx="1393256" cy="3977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477839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858437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3" y="6436113"/>
            <a:ext cx="1891671" cy="2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2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  <p:sldLayoutId id="2147484032" r:id="rId18"/>
    <p:sldLayoutId id="2147484033" r:id="rId19"/>
    <p:sldLayoutId id="2147484034" r:id="rId20"/>
    <p:sldLayoutId id="2147484035" r:id="rId21"/>
    <p:sldLayoutId id="2147484036" r:id="rId22"/>
    <p:sldLayoutId id="2147484037" r:id="rId23"/>
    <p:sldLayoutId id="2147484038" r:id="rId24"/>
    <p:sldLayoutId id="2147484039" r:id="rId25"/>
    <p:sldLayoutId id="2147484040" r:id="rId26"/>
    <p:sldLayoutId id="2147484041" r:id="rId27"/>
    <p:sldLayoutId id="2147484042" r:id="rId28"/>
    <p:sldLayoutId id="2147484043" r:id="rId29"/>
    <p:sldLayoutId id="2147484044" r:id="rId30"/>
    <p:sldLayoutId id="2147484045" r:id="rId31"/>
    <p:sldLayoutId id="2147484046" r:id="rId32"/>
    <p:sldLayoutId id="2147484047" r:id="rId33"/>
    <p:sldLayoutId id="2147484048" r:id="rId3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70" rtl="0" eaLnBrk="1" latinLnBrk="0" hangingPunct="1">
        <a:lnSpc>
          <a:spcPct val="95000"/>
        </a:lnSpc>
        <a:spcBef>
          <a:spcPct val="0"/>
        </a:spcBef>
        <a:buNone/>
        <a:defRPr sz="3733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06" indent="-230706" algn="l" defTabSz="609570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32" indent="-315368" algn="l" defTabSz="60957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0980" indent="-249754" algn="l" defTabSz="60957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45" indent="-228589" algn="l" defTabSz="60957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09" indent="-228589" algn="l" defTabSz="60957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1003">
          <p15:clr>
            <a:srgbClr val="F26B43"/>
          </p15:clr>
        </p15:guide>
        <p15:guide id="4" pos="9899">
          <p15:clr>
            <a:srgbClr val="F26B43"/>
          </p15:clr>
        </p15:guide>
        <p15:guide id="5" orient="horz" pos="5269">
          <p15:clr>
            <a:srgbClr val="F26B43"/>
          </p15:clr>
        </p15:guide>
        <p15:guide id="6" orient="horz" pos="3057">
          <p15:clr>
            <a:srgbClr val="F26B43"/>
          </p15:clr>
        </p15:guide>
        <p15:guide id="7" orient="horz" pos="1557">
          <p15:clr>
            <a:srgbClr val="F26B43"/>
          </p15:clr>
        </p15:guide>
        <p15:guide id="8" orient="horz" pos="5653">
          <p15:clr>
            <a:srgbClr val="F26B43"/>
          </p15:clr>
        </p15:guide>
        <p15:guide id="9" pos="5120">
          <p15:clr>
            <a:srgbClr val="F26B43"/>
          </p15:clr>
        </p15:guide>
        <p15:guide id="10" orient="horz" pos="5611">
          <p15:clr>
            <a:srgbClr val="F26B43"/>
          </p15:clr>
        </p15:guide>
        <p15:guide id="11" pos="5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1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13" Type="http://schemas.openxmlformats.org/officeDocument/2006/relationships/image" Target="../media/image53.jpeg"/><Relationship Id="rId18" Type="http://schemas.openxmlformats.org/officeDocument/2006/relationships/image" Target="../media/image58.png"/><Relationship Id="rId3" Type="http://schemas.openxmlformats.org/officeDocument/2006/relationships/hyperlink" Target="https://iopscience.iop.org/article/10.1088/1748-0221/17/05/T05009" TargetMode="Externa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3.png"/><Relationship Id="rId16" Type="http://schemas.openxmlformats.org/officeDocument/2006/relationships/image" Target="../media/image56.png"/><Relationship Id="rId20" Type="http://schemas.openxmlformats.org/officeDocument/2006/relationships/hyperlink" Target="https://www.beamnetus.org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jpeg"/><Relationship Id="rId19" Type="http://schemas.openxmlformats.org/officeDocument/2006/relationships/hyperlink" Target="https://lasernetus.org/" TargetMode="External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l.gov/awa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62.png"/><Relationship Id="rId5" Type="http://schemas.openxmlformats.org/officeDocument/2006/relationships/image" Target="../media/image68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710.png"/><Relationship Id="rId5" Type="http://schemas.openxmlformats.org/officeDocument/2006/relationships/image" Target="../media/image71.png"/><Relationship Id="rId4" Type="http://schemas.openxmlformats.org/officeDocument/2006/relationships/image" Target="../media/image6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6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1.wdp"/><Relationship Id="rId9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97.png"/><Relationship Id="rId4" Type="http://schemas.openxmlformats.org/officeDocument/2006/relationships/image" Target="../media/image9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102.png"/><Relationship Id="rId5" Type="http://schemas.openxmlformats.org/officeDocument/2006/relationships/image" Target="../media/image88.png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3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34.gif"/><Relationship Id="rId10" Type="http://schemas.openxmlformats.org/officeDocument/2006/relationships/image" Target="../media/image114.png"/><Relationship Id="rId4" Type="http://schemas.openxmlformats.org/officeDocument/2006/relationships/image" Target="../media/image33.png"/><Relationship Id="rId9" Type="http://schemas.openxmlformats.org/officeDocument/2006/relationships/image" Target="../media/image113.png"/><Relationship Id="rId1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8.xml"/><Relationship Id="rId5" Type="http://schemas.openxmlformats.org/officeDocument/2006/relationships/hyperlink" Target="https://arxiv.org/abs/2503.20214" TargetMode="External"/><Relationship Id="rId4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3.19983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133.wmf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6.png"/><Relationship Id="rId4" Type="http://schemas.openxmlformats.org/officeDocument/2006/relationships/image" Target="../media/image31.wmf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7A49CC4-6EB1-46E9-9B51-172AA1E007C4}"/>
              </a:ext>
            </a:extLst>
          </p:cNvPr>
          <p:cNvSpPr/>
          <p:nvPr/>
        </p:nvSpPr>
        <p:spPr>
          <a:xfrm>
            <a:off x="1758570" y="2120557"/>
            <a:ext cx="5129371" cy="2033493"/>
          </a:xfrm>
          <a:prstGeom prst="rect">
            <a:avLst/>
          </a:prstGeom>
          <a:solidFill>
            <a:schemeClr val="accent5">
              <a:lumMod val="75000"/>
              <a:alpha val="3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31E29541-238E-C54F-8CD3-5742FD2F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64" y="2124075"/>
            <a:ext cx="6653378" cy="2029968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200" cap="none" noProof="0" dirty="0"/>
              <a:t> </a:t>
            </a:r>
            <a:r>
              <a:rPr lang="en-US" sz="3200" noProof="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Progress Toward High-Gradient Structure Wakefield Accelerators </a:t>
            </a:r>
            <a:endParaRPr lang="en-US" sz="2000" noProof="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4F065-E994-0241-BFDD-A788576AEA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51755" y="5387415"/>
            <a:ext cx="5811345" cy="849638"/>
          </a:xfrm>
        </p:spPr>
        <p:txBody>
          <a:bodyPr>
            <a:noAutofit/>
          </a:bodyPr>
          <a:lstStyle/>
          <a:p>
            <a:r>
              <a:rPr lang="en-US" sz="1600" noProof="0" dirty="0"/>
              <a:t>                          Sept 24, 2025</a:t>
            </a:r>
          </a:p>
          <a:p>
            <a:r>
              <a:rPr lang="en-US" sz="1600" noProof="0" dirty="0"/>
              <a:t>               Argonne National Laboratory</a:t>
            </a:r>
          </a:p>
          <a:p>
            <a:r>
              <a:rPr lang="en-US" sz="1600" noProof="0" dirty="0"/>
              <a:t>       jp@anl.gov</a:t>
            </a:r>
          </a:p>
          <a:p>
            <a:r>
              <a:rPr lang="en-US" sz="1600" noProof="0" dirty="0"/>
              <a:t>https://www.anl.gov/awa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5ADFCF-FF69-D247-99A4-CF22A0F8D5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8048" y="6284334"/>
            <a:ext cx="9443951" cy="328083"/>
          </a:xfrm>
        </p:spPr>
        <p:txBody>
          <a:bodyPr>
            <a:normAutofit/>
          </a:bodyPr>
          <a:lstStyle/>
          <a:p>
            <a:r>
              <a:rPr lang="en-US" sz="1800" noProof="0" dirty="0"/>
              <a:t>John power </a:t>
            </a:r>
            <a:r>
              <a:rPr lang="en-US" sz="1800" cap="none" noProof="0" dirty="0"/>
              <a:t>for the Argonne Wakefield Accelerator collaboration</a:t>
            </a:r>
            <a:endParaRPr lang="en-US" sz="1800" noProof="0" dirty="0"/>
          </a:p>
        </p:txBody>
      </p:sp>
      <p:pic>
        <p:nvPicPr>
          <p:cNvPr id="15" name="Picture Placeholder 9">
            <a:extLst>
              <a:ext uri="{FF2B5EF4-FFF2-40B4-BE49-F238E27FC236}">
                <a16:creationId xmlns:a16="http://schemas.microsoft.com/office/drawing/2014/main" id="{EAB2B981-EA16-490F-9310-9DC380DAAC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20152" y="1886230"/>
            <a:ext cx="4670169" cy="250797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ED044A-4D5D-40B5-AED2-4C5E0F92F85E}"/>
              </a:ext>
            </a:extLst>
          </p:cNvPr>
          <p:cNvSpPr/>
          <p:nvPr/>
        </p:nvSpPr>
        <p:spPr>
          <a:xfrm>
            <a:off x="0" y="0"/>
            <a:ext cx="234563" cy="6858000"/>
          </a:xfrm>
          <a:prstGeom prst="rect">
            <a:avLst/>
          </a:prstGeom>
          <a:solidFill>
            <a:srgbClr val="0082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26" name="Picture 2" descr="7th European Advanced Accelerator Conference">
            <a:extLst>
              <a:ext uri="{FF2B5EF4-FFF2-40B4-BE49-F238E27FC236}">
                <a16:creationId xmlns:a16="http://schemas.microsoft.com/office/drawing/2014/main" id="{4414258D-A1C2-A260-4F2B-CD48C1C38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44" y="714814"/>
            <a:ext cx="3780066" cy="6748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27F7F3-4E71-D603-3CA7-F1522240C7F8}"/>
              </a:ext>
            </a:extLst>
          </p:cNvPr>
          <p:cNvSpPr txBox="1"/>
          <p:nvPr/>
        </p:nvSpPr>
        <p:spPr>
          <a:xfrm>
            <a:off x="7585536" y="3603708"/>
            <a:ext cx="1443037" cy="830997"/>
          </a:xfrm>
          <a:prstGeom prst="rect">
            <a:avLst/>
          </a:prstGeom>
          <a:solidFill>
            <a:srgbClr val="F8F7F4">
              <a:alpha val="4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noProof="0" dirty="0">
                <a:solidFill>
                  <a:srgbClr val="000000"/>
                </a:solidFill>
              </a:rPr>
              <a:t>Argonne Wakefield Accelerator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E67317-5E28-9012-A773-E313AB761ABB}"/>
              </a:ext>
            </a:extLst>
          </p:cNvPr>
          <p:cNvSpPr txBox="1"/>
          <p:nvPr/>
        </p:nvSpPr>
        <p:spPr>
          <a:xfrm>
            <a:off x="7935575" y="3401429"/>
            <a:ext cx="742957" cy="338554"/>
          </a:xfrm>
          <a:prstGeom prst="rect">
            <a:avLst/>
          </a:prstGeom>
          <a:solidFill>
            <a:srgbClr val="F8F7F4">
              <a:alpha val="4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noProof="0" dirty="0">
                <a:solidFill>
                  <a:srgbClr val="000000"/>
                </a:solidFill>
              </a:rPr>
              <a:t>at the</a:t>
            </a:r>
          </a:p>
        </p:txBody>
      </p:sp>
      <p:pic>
        <p:nvPicPr>
          <p:cNvPr id="10" name="Picture 9" descr="Shape&#10;&#10;AI-generated content may be incorrect.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20" y="244629"/>
            <a:ext cx="2854274" cy="403071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9546" y="66829"/>
            <a:ext cx="2864865" cy="82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1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50050"/>
            <a:ext cx="11163868" cy="363476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dirty="0"/>
              <a:t>Structure </a:t>
            </a:r>
            <a:r>
              <a:rPr lang="en-US" noProof="0" dirty="0" err="1"/>
              <a:t>wakefield</a:t>
            </a:r>
            <a:r>
              <a:rPr lang="en-US" noProof="0" dirty="0"/>
              <a:t> acceleration: TBA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C50DA-AFCC-F0AA-742F-F26616DFC7A8}"/>
              </a:ext>
            </a:extLst>
          </p:cNvPr>
          <p:cNvSpPr txBox="1"/>
          <p:nvPr/>
        </p:nvSpPr>
        <p:spPr>
          <a:xfrm>
            <a:off x="406400" y="802507"/>
            <a:ext cx="4121730" cy="1477328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marL="285747" indent="-285747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400" b="1" noProof="0" dirty="0">
                <a:solidFill>
                  <a:srgbClr val="000000"/>
                </a:solidFill>
              </a:rPr>
              <a:t>2013 P5.</a:t>
            </a:r>
            <a:r>
              <a:rPr lang="en-US" sz="1400" noProof="0" dirty="0">
                <a:solidFill>
                  <a:srgbClr val="000000"/>
                </a:solidFill>
              </a:rPr>
              <a:t>  3 TeV Linear Collider concept. </a:t>
            </a:r>
          </a:p>
          <a:p>
            <a:pPr marL="742943" lvl="1" indent="-285747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</a:rPr>
              <a:t>High Power ~1 GW </a:t>
            </a:r>
          </a:p>
          <a:p>
            <a:pPr marL="742943" lvl="1" indent="-285747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noProof="0" dirty="0">
                <a:solidFill>
                  <a:srgbClr val="000000"/>
                </a:solidFill>
              </a:rPr>
              <a:t>320 MV/m unloaded gradient</a:t>
            </a:r>
          </a:p>
          <a:p>
            <a:pPr marL="742943" lvl="1" indent="-285747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</a:rPr>
              <a:t>267 MV/m loaded gradient</a:t>
            </a:r>
            <a:endParaRPr lang="en-US" sz="1400" noProof="0" dirty="0">
              <a:solidFill>
                <a:srgbClr val="000000"/>
              </a:solidFill>
            </a:endParaRPr>
          </a:p>
          <a:p>
            <a:pPr marL="742943" lvl="1" indent="-285747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noProof="0" dirty="0">
                <a:solidFill>
                  <a:srgbClr val="000000"/>
                </a:solidFill>
              </a:rPr>
              <a:t>200 MeV/m real estate gradient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4218E55C-710B-9258-8A8C-A7B06258865D}"/>
              </a:ext>
            </a:extLst>
          </p:cNvPr>
          <p:cNvSpPr/>
          <p:nvPr/>
        </p:nvSpPr>
        <p:spPr>
          <a:xfrm>
            <a:off x="3146449" y="5738445"/>
            <a:ext cx="3289092" cy="6052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 algn="ctr">
              <a:lnSpc>
                <a:spcPts val="2000"/>
              </a:lnSpc>
              <a:defRPr/>
            </a:pPr>
            <a:r>
              <a:rPr lang="en-US" sz="2000" b="1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Modular design</a:t>
            </a:r>
          </a:p>
          <a:p>
            <a:pPr marL="0" lvl="1" algn="ctr">
              <a:lnSpc>
                <a:spcPts val="2000"/>
              </a:lnSpc>
              <a:defRPr/>
            </a:pPr>
            <a:r>
              <a:rPr lang="en-US" sz="2000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(easily staged)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8FF3E00C-783A-2D7B-D367-1E3C5B9FBE39}"/>
              </a:ext>
            </a:extLst>
          </p:cNvPr>
          <p:cNvSpPr/>
          <p:nvPr/>
        </p:nvSpPr>
        <p:spPr>
          <a:xfrm>
            <a:off x="7476831" y="5769621"/>
            <a:ext cx="3955625" cy="6052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 algn="ctr">
              <a:lnSpc>
                <a:spcPts val="2000"/>
              </a:lnSpc>
              <a:defRPr/>
            </a:pPr>
            <a:r>
              <a:rPr lang="en-US" sz="2000" b="1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kern="0" baseline="3000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kern="0" baseline="3000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267 MeV/m of loaded gradient</a:t>
            </a:r>
            <a:endParaRPr lang="en-US" sz="2000" kern="0" noProof="0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>
              <a:lnSpc>
                <a:spcPts val="2000"/>
              </a:lnSpc>
              <a:defRPr/>
            </a:pPr>
            <a:r>
              <a:rPr lang="en-US" sz="2000" noProof="0" dirty="0">
                <a:solidFill>
                  <a:srgbClr val="17375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(200 MeV/m effective gradient)</a:t>
            </a:r>
            <a:r>
              <a:rPr lang="en-US" sz="2000" b="1" noProof="0" dirty="0">
                <a:solidFill>
                  <a:srgbClr val="17375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kern="0" noProof="0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" name="Title 1">
            <a:extLst>
              <a:ext uri="{FF2B5EF4-FFF2-40B4-BE49-F238E27FC236}">
                <a16:creationId xmlns:a16="http://schemas.microsoft.com/office/drawing/2014/main" id="{657DF2AE-C8A9-7ADE-C661-0AF872F8FACB}"/>
              </a:ext>
            </a:extLst>
          </p:cNvPr>
          <p:cNvSpPr txBox="1">
            <a:spLocks/>
          </p:cNvSpPr>
          <p:nvPr/>
        </p:nvSpPr>
        <p:spPr>
          <a:xfrm>
            <a:off x="406400" y="4067033"/>
            <a:ext cx="2774015" cy="1164132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/>
          <a:p>
            <a:pPr marL="112713" algn="ctr" defTabSz="457200">
              <a:lnSpc>
                <a:spcPct val="95000"/>
              </a:lnSpc>
              <a:spcBef>
                <a:spcPct val="0"/>
              </a:spcBef>
              <a:defRPr/>
            </a:pPr>
            <a:r>
              <a:rPr lang="en-US" cap="all" noProof="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Argonne Flexible linear collider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FD5EB13F-37D1-5C6B-3CD3-DF3854C9AA6B}"/>
              </a:ext>
            </a:extLst>
          </p:cNvPr>
          <p:cNvSpPr/>
          <p:nvPr/>
        </p:nvSpPr>
        <p:spPr>
          <a:xfrm>
            <a:off x="609607" y="5810259"/>
            <a:ext cx="2774015" cy="461665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W. Gai, J.G. Power, and C. Jing,</a:t>
            </a:r>
          </a:p>
          <a:p>
            <a:r>
              <a:rPr lang="en-US" sz="1200" noProof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noProof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J. Plasma Phys</a:t>
            </a:r>
            <a:r>
              <a:rPr lang="en-US" sz="1200" noProof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., vol. 78, 339–345.</a:t>
            </a:r>
            <a:endParaRPr lang="en-US" sz="1200" noProof="0" dirty="0"/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4A4C21F1-C90D-7FFC-4F77-C5976C35C15A}"/>
              </a:ext>
            </a:extLst>
          </p:cNvPr>
          <p:cNvSpPr txBox="1"/>
          <p:nvPr/>
        </p:nvSpPr>
        <p:spPr>
          <a:xfrm>
            <a:off x="5736420" y="738265"/>
            <a:ext cx="3857827" cy="600164"/>
          </a:xfrm>
          <a:prstGeom prst="rect">
            <a:avLst/>
          </a:prstGeom>
          <a:noFill/>
          <a:ln w="76200">
            <a:noFill/>
          </a:ln>
          <a:effectLst/>
        </p:spPr>
        <p:txBody>
          <a:bodyPr wrap="square">
            <a:spAutoFit/>
          </a:bodyPr>
          <a:lstStyle/>
          <a:p>
            <a:pPr marL="285747" indent="-285747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400" b="1" noProof="0" dirty="0">
                <a:solidFill>
                  <a:srgbClr val="000000"/>
                </a:solidFill>
              </a:rPr>
              <a:t>2023 P5.</a:t>
            </a:r>
            <a:r>
              <a:rPr lang="en-US" sz="1400" noProof="0" dirty="0">
                <a:solidFill>
                  <a:srgbClr val="000000"/>
                </a:solidFill>
              </a:rPr>
              <a:t> 10 TeV </a:t>
            </a:r>
            <a:r>
              <a:rPr lang="en-US" sz="1400" dirty="0">
                <a:solidFill>
                  <a:srgbClr val="000000"/>
                </a:solidFill>
              </a:rPr>
              <a:t>Linear Collider </a:t>
            </a:r>
            <a:r>
              <a:rPr lang="en-US" sz="1400" noProof="0" dirty="0">
                <a:solidFill>
                  <a:srgbClr val="000000"/>
                </a:solidFill>
              </a:rPr>
              <a:t>concept. </a:t>
            </a:r>
          </a:p>
          <a:p>
            <a:pPr marL="742943" lvl="1" indent="-285747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noProof="0" dirty="0">
                <a:solidFill>
                  <a:srgbClr val="000000"/>
                </a:solidFill>
              </a:rPr>
              <a:t>500 MeV/m real estate gradient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9448E-5286-6E99-0303-8A214879365D}"/>
              </a:ext>
            </a:extLst>
          </p:cNvPr>
          <p:cNvSpPr txBox="1"/>
          <p:nvPr/>
        </p:nvSpPr>
        <p:spPr>
          <a:xfrm>
            <a:off x="9668289" y="30730"/>
            <a:ext cx="2666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4"/>
                </a:solidFill>
              </a:rPr>
              <a:t>Two Beam Acceleration</a:t>
            </a:r>
          </a:p>
        </p:txBody>
      </p:sp>
      <p:grpSp>
        <p:nvGrpSpPr>
          <p:cNvPr id="5" name="Group 56">
            <a:extLst>
              <a:ext uri="{FF2B5EF4-FFF2-40B4-BE49-F238E27FC236}">
                <a16:creationId xmlns:a16="http://schemas.microsoft.com/office/drawing/2014/main" id="{6FB938CE-EBB4-11F7-828B-81ABE374DD90}"/>
              </a:ext>
            </a:extLst>
          </p:cNvPr>
          <p:cNvGrpSpPr/>
          <p:nvPr/>
        </p:nvGrpSpPr>
        <p:grpSpPr>
          <a:xfrm>
            <a:off x="9582441" y="558800"/>
            <a:ext cx="2471527" cy="1462510"/>
            <a:chOff x="1778000" y="1531938"/>
            <a:chExt cx="4984750" cy="2214532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BBA88A74-80CC-3DCF-5ABD-8C1905DB4A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563" y="1531938"/>
              <a:ext cx="4040187" cy="2036762"/>
              <a:chOff x="531" y="1709"/>
              <a:chExt cx="2585" cy="1707"/>
            </a:xfrm>
          </p:grpSpPr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22B570EB-2C99-63E2-E996-3B3737D69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8" y="2107"/>
                <a:ext cx="432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52F56E98-DF9F-6199-3B84-8A03BF005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4"/>
                <a:ext cx="1403" cy="35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6">
                <a:extLst>
                  <a:ext uri="{FF2B5EF4-FFF2-40B4-BE49-F238E27FC236}">
                    <a16:creationId xmlns:a16="http://schemas.microsoft.com/office/drawing/2014/main" id="{64BC83C6-EB11-6D4A-22B6-15A1BE188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9"/>
                <a:ext cx="1403" cy="35"/>
              </a:xfrm>
              <a:prstGeom prst="rect">
                <a:avLst/>
              </a:prstGeom>
              <a:solidFill>
                <a:srgbClr val="D8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8C1BE841-79FD-CE46-2CDC-71708D549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6"/>
                <a:ext cx="1403" cy="35"/>
              </a:xfrm>
              <a:prstGeom prst="rect">
                <a:avLst/>
              </a:prstGeom>
              <a:solidFill>
                <a:srgbClr val="D2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9DD22D94-1700-1283-A792-4506E820C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2"/>
                <a:ext cx="1403" cy="35"/>
              </a:xfrm>
              <a:prstGeom prst="rect">
                <a:avLst/>
              </a:prstGeom>
              <a:solidFill>
                <a:srgbClr val="C8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C2DF56B6-D111-A58B-77CF-620946218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8"/>
                <a:ext cx="1403" cy="35"/>
              </a:xfrm>
              <a:prstGeom prst="rect">
                <a:avLst/>
              </a:prstGeom>
              <a:solidFill>
                <a:srgbClr val="BE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0">
                <a:extLst>
                  <a:ext uri="{FF2B5EF4-FFF2-40B4-BE49-F238E27FC236}">
                    <a16:creationId xmlns:a16="http://schemas.microsoft.com/office/drawing/2014/main" id="{D75AC9D7-B485-DA1D-15F9-395F86CE5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4"/>
                <a:ext cx="1403" cy="35"/>
              </a:xfrm>
              <a:prstGeom prst="rect">
                <a:avLst/>
              </a:prstGeom>
              <a:solidFill>
                <a:srgbClr val="B4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C8DBFA39-9B18-233B-FF4C-214ABBCC0F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3"/>
                <a:ext cx="1403" cy="35"/>
              </a:xfrm>
              <a:custGeom>
                <a:avLst/>
                <a:gdLst>
                  <a:gd name="T0" fmla="*/ 2 w 4902"/>
                  <a:gd name="T1" fmla="*/ 3 h 3"/>
                  <a:gd name="T2" fmla="*/ 4902 w 4902"/>
                  <a:gd name="T3" fmla="*/ 3 h 3"/>
                  <a:gd name="T4" fmla="*/ 4900 w 4902"/>
                  <a:gd name="T5" fmla="*/ 0 h 3"/>
                  <a:gd name="T6" fmla="*/ 0 w 4902"/>
                  <a:gd name="T7" fmla="*/ 0 h 3"/>
                  <a:gd name="T8" fmla="*/ 2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3"/>
                    </a:moveTo>
                    <a:lnTo>
                      <a:pt x="4902" y="3"/>
                    </a:lnTo>
                    <a:lnTo>
                      <a:pt x="4900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4D6A4702-347D-46FC-8F90-E9A7278D0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1"/>
                <a:ext cx="1403" cy="35"/>
              </a:xfrm>
              <a:custGeom>
                <a:avLst/>
                <a:gdLst>
                  <a:gd name="T0" fmla="*/ 0 w 4902"/>
                  <a:gd name="T1" fmla="*/ 3 h 3"/>
                  <a:gd name="T2" fmla="*/ 4900 w 4902"/>
                  <a:gd name="T3" fmla="*/ 3 h 3"/>
                  <a:gd name="T4" fmla="*/ 4902 w 4902"/>
                  <a:gd name="T5" fmla="*/ 0 h 3"/>
                  <a:gd name="T6" fmla="*/ 2 w 4902"/>
                  <a:gd name="T7" fmla="*/ 0 h 3"/>
                  <a:gd name="T8" fmla="*/ 0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0" y="3"/>
                    </a:moveTo>
                    <a:lnTo>
                      <a:pt x="4900" y="3"/>
                    </a:lnTo>
                    <a:lnTo>
                      <a:pt x="490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DFB9B8AC-D795-8345-82DB-763DC10F3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9"/>
                <a:ext cx="1403" cy="35"/>
              </a:xfrm>
              <a:prstGeom prst="rect">
                <a:avLst/>
              </a:prstGeom>
              <a:solidFill>
                <a:srgbClr val="AA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14">
                <a:extLst>
                  <a:ext uri="{FF2B5EF4-FFF2-40B4-BE49-F238E27FC236}">
                    <a16:creationId xmlns:a16="http://schemas.microsoft.com/office/drawing/2014/main" id="{331B9C84-0AAA-4322-D5BB-7B23C6189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5"/>
                <a:ext cx="1403" cy="35"/>
              </a:xfrm>
              <a:prstGeom prst="rect">
                <a:avLst/>
              </a:prstGeom>
              <a:solidFill>
                <a:srgbClr val="A0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9E0C1AD1-0BB5-2413-0353-FAE0FCE3D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2"/>
                <a:ext cx="1403" cy="35"/>
              </a:xfrm>
              <a:prstGeom prst="rect">
                <a:avLst/>
              </a:prstGeom>
              <a:solidFill>
                <a:srgbClr val="97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86535FB9-73F7-C861-3F57-29D094798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8"/>
                <a:ext cx="1403" cy="35"/>
              </a:xfrm>
              <a:prstGeom prst="rect">
                <a:avLst/>
              </a:prstGeom>
              <a:solidFill>
                <a:srgbClr val="90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C8626B2A-6296-6A90-75EE-95D7E7622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3"/>
                <a:ext cx="1403" cy="35"/>
              </a:xfrm>
              <a:prstGeom prst="rect">
                <a:avLst/>
              </a:prstGeom>
              <a:solidFill>
                <a:srgbClr val="83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18">
                <a:extLst>
                  <a:ext uri="{FF2B5EF4-FFF2-40B4-BE49-F238E27FC236}">
                    <a16:creationId xmlns:a16="http://schemas.microsoft.com/office/drawing/2014/main" id="{FD5D68B2-1442-618B-C715-E320E99BA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8"/>
                <a:ext cx="1403" cy="35"/>
              </a:xfrm>
              <a:prstGeom prst="rect">
                <a:avLst/>
              </a:prstGeom>
              <a:solidFill>
                <a:srgbClr val="DF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5B66CF1D-3DEC-B2D7-2B8E-6838CD99D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2"/>
                <a:ext cx="1403" cy="35"/>
              </a:xfrm>
              <a:prstGeom prst="rect">
                <a:avLst/>
              </a:prstGeom>
              <a:solidFill>
                <a:srgbClr val="D5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20">
                <a:extLst>
                  <a:ext uri="{FF2B5EF4-FFF2-40B4-BE49-F238E27FC236}">
                    <a16:creationId xmlns:a16="http://schemas.microsoft.com/office/drawing/2014/main" id="{8E122837-D982-A4BC-BE8A-101166AEF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6"/>
                <a:ext cx="1403" cy="35"/>
              </a:xfrm>
              <a:prstGeom prst="rect">
                <a:avLst/>
              </a:prstGeom>
              <a:solidFill>
                <a:srgbClr val="C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21">
                <a:extLst>
                  <a:ext uri="{FF2B5EF4-FFF2-40B4-BE49-F238E27FC236}">
                    <a16:creationId xmlns:a16="http://schemas.microsoft.com/office/drawing/2014/main" id="{A356F797-2361-70FE-CFC9-496E07D72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9"/>
                <a:ext cx="1403" cy="35"/>
              </a:xfrm>
              <a:prstGeom prst="rect">
                <a:avLst/>
              </a:prstGeom>
              <a:solidFill>
                <a:srgbClr val="C5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9498886A-53C8-0E0C-56D7-5CE43D0C4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93"/>
                <a:ext cx="1403" cy="35"/>
              </a:xfrm>
              <a:prstGeom prst="rect">
                <a:avLst/>
              </a:prstGeom>
              <a:solidFill>
                <a:srgbClr val="BB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09C24B6E-6471-6182-39AC-9BFFF9300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7"/>
                <a:ext cx="1403" cy="35"/>
              </a:xfrm>
              <a:custGeom>
                <a:avLst/>
                <a:gdLst>
                  <a:gd name="T0" fmla="*/ 2 w 4902"/>
                  <a:gd name="T1" fmla="*/ 0 h 3"/>
                  <a:gd name="T2" fmla="*/ 4902 w 4902"/>
                  <a:gd name="T3" fmla="*/ 0 h 3"/>
                  <a:gd name="T4" fmla="*/ 4900 w 4902"/>
                  <a:gd name="T5" fmla="*/ 3 h 3"/>
                  <a:gd name="T6" fmla="*/ 0 w 4902"/>
                  <a:gd name="T7" fmla="*/ 3 h 3"/>
                  <a:gd name="T8" fmla="*/ 2 w 490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0"/>
                    </a:moveTo>
                    <a:lnTo>
                      <a:pt x="4902" y="0"/>
                    </a:lnTo>
                    <a:lnTo>
                      <a:pt x="4900" y="3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ED87DCD3-3EE1-3BCA-5D9B-1B8DFDA57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9"/>
                <a:ext cx="1403" cy="35"/>
              </a:xfrm>
              <a:custGeom>
                <a:avLst/>
                <a:gdLst>
                  <a:gd name="T0" fmla="*/ 0 w 4902"/>
                  <a:gd name="T1" fmla="*/ 0 h 4"/>
                  <a:gd name="T2" fmla="*/ 4900 w 4902"/>
                  <a:gd name="T3" fmla="*/ 0 h 4"/>
                  <a:gd name="T4" fmla="*/ 4902 w 4902"/>
                  <a:gd name="T5" fmla="*/ 4 h 4"/>
                  <a:gd name="T6" fmla="*/ 2 w 4902"/>
                  <a:gd name="T7" fmla="*/ 4 h 4"/>
                  <a:gd name="T8" fmla="*/ 0 w 490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4">
                    <a:moveTo>
                      <a:pt x="0" y="0"/>
                    </a:moveTo>
                    <a:lnTo>
                      <a:pt x="4900" y="0"/>
                    </a:lnTo>
                    <a:lnTo>
                      <a:pt x="490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25">
                <a:extLst>
                  <a:ext uri="{FF2B5EF4-FFF2-40B4-BE49-F238E27FC236}">
                    <a16:creationId xmlns:a16="http://schemas.microsoft.com/office/drawing/2014/main" id="{E5524B2E-D43D-7EE8-8F82-E2E1DF9E1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2"/>
                <a:ext cx="1403" cy="35"/>
              </a:xfrm>
              <a:prstGeom prst="rect">
                <a:avLst/>
              </a:prstGeom>
              <a:solidFill>
                <a:srgbClr val="A7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26">
                <a:extLst>
                  <a:ext uri="{FF2B5EF4-FFF2-40B4-BE49-F238E27FC236}">
                    <a16:creationId xmlns:a16="http://schemas.microsoft.com/office/drawing/2014/main" id="{3A445423-D08A-B688-782E-3982B75D8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6"/>
                <a:ext cx="1403" cy="35"/>
              </a:xfrm>
              <a:prstGeom prst="rect">
                <a:avLst/>
              </a:prstGeom>
              <a:solidFill>
                <a:srgbClr val="9D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27">
                <a:extLst>
                  <a:ext uri="{FF2B5EF4-FFF2-40B4-BE49-F238E27FC236}">
                    <a16:creationId xmlns:a16="http://schemas.microsoft.com/office/drawing/2014/main" id="{31C48D63-C49D-E8B9-F3BF-E86FAC4CC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10"/>
                <a:ext cx="1403" cy="35"/>
              </a:xfrm>
              <a:prstGeom prst="rect">
                <a:avLst/>
              </a:prstGeom>
              <a:solidFill>
                <a:srgbClr val="93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28">
                <a:extLst>
                  <a:ext uri="{FF2B5EF4-FFF2-40B4-BE49-F238E27FC236}">
                    <a16:creationId xmlns:a16="http://schemas.microsoft.com/office/drawing/2014/main" id="{5261BEAB-063E-CB2A-79F9-48C11A0BE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2"/>
                <a:ext cx="1387" cy="27"/>
              </a:xfrm>
              <a:prstGeom prst="rect">
                <a:avLst/>
              </a:prstGeom>
              <a:solidFill>
                <a:srgbClr val="89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29">
                <a:extLst>
                  <a:ext uri="{FF2B5EF4-FFF2-40B4-BE49-F238E27FC236}">
                    <a16:creationId xmlns:a16="http://schemas.microsoft.com/office/drawing/2014/main" id="{9A583EEC-0C74-EF37-4508-12EE93E94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6"/>
                <a:ext cx="1411" cy="27"/>
              </a:xfrm>
              <a:prstGeom prst="rect">
                <a:avLst/>
              </a:prstGeom>
              <a:solidFill>
                <a:srgbClr val="8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30">
                <a:extLst>
                  <a:ext uri="{FF2B5EF4-FFF2-40B4-BE49-F238E27FC236}">
                    <a16:creationId xmlns:a16="http://schemas.microsoft.com/office/drawing/2014/main" id="{E9243626-45A9-EA9C-DECF-EDB50280D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54" y="3293"/>
                <a:ext cx="1419" cy="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31">
                <a:extLst>
                  <a:ext uri="{FF2B5EF4-FFF2-40B4-BE49-F238E27FC236}">
                    <a16:creationId xmlns:a16="http://schemas.microsoft.com/office/drawing/2014/main" id="{BFE71950-D751-6FB3-BA3F-DD67ED070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188"/>
                <a:ext cx="1403" cy="36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32">
                <a:extLst>
                  <a:ext uri="{FF2B5EF4-FFF2-40B4-BE49-F238E27FC236}">
                    <a16:creationId xmlns:a16="http://schemas.microsoft.com/office/drawing/2014/main" id="{B690F197-705B-07B4-A086-A16AC36FD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2016"/>
                <a:ext cx="956" cy="1180"/>
              </a:xfrm>
              <a:custGeom>
                <a:avLst/>
                <a:gdLst>
                  <a:gd name="T0" fmla="*/ 0 w 3546"/>
                  <a:gd name="T1" fmla="*/ 2292 h 2410"/>
                  <a:gd name="T2" fmla="*/ 0 w 3546"/>
                  <a:gd name="T3" fmla="*/ 2410 h 2410"/>
                  <a:gd name="T4" fmla="*/ 3546 w 3546"/>
                  <a:gd name="T5" fmla="*/ 2410 h 2410"/>
                  <a:gd name="T6" fmla="*/ 3546 w 3546"/>
                  <a:gd name="T7" fmla="*/ 2292 h 2410"/>
                  <a:gd name="T8" fmla="*/ 3159 w 3546"/>
                  <a:gd name="T9" fmla="*/ 2292 h 2410"/>
                  <a:gd name="T10" fmla="*/ 3159 w 3546"/>
                  <a:gd name="T11" fmla="*/ 0 h 2410"/>
                  <a:gd name="T12" fmla="*/ 3095 w 3546"/>
                  <a:gd name="T13" fmla="*/ 0 h 2410"/>
                  <a:gd name="T14" fmla="*/ 3095 w 3546"/>
                  <a:gd name="T15" fmla="*/ 2292 h 2410"/>
                  <a:gd name="T16" fmla="*/ 0 w 3546"/>
                  <a:gd name="T17" fmla="*/ 2292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46" h="2410">
                    <a:moveTo>
                      <a:pt x="0" y="2292"/>
                    </a:moveTo>
                    <a:lnTo>
                      <a:pt x="0" y="2410"/>
                    </a:lnTo>
                    <a:lnTo>
                      <a:pt x="3546" y="2410"/>
                    </a:lnTo>
                    <a:lnTo>
                      <a:pt x="3546" y="2292"/>
                    </a:lnTo>
                    <a:lnTo>
                      <a:pt x="3159" y="2292"/>
                    </a:lnTo>
                    <a:lnTo>
                      <a:pt x="3159" y="0"/>
                    </a:lnTo>
                    <a:lnTo>
                      <a:pt x="3095" y="0"/>
                    </a:lnTo>
                    <a:lnTo>
                      <a:pt x="3095" y="2292"/>
                    </a:lnTo>
                    <a:lnTo>
                      <a:pt x="0" y="2292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978D9AC3-3E3D-8211-79A1-11D9141E1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" y="3341"/>
                <a:ext cx="1396" cy="75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Freeform 34">
                <a:extLst>
                  <a:ext uri="{FF2B5EF4-FFF2-40B4-BE49-F238E27FC236}">
                    <a16:creationId xmlns:a16="http://schemas.microsoft.com/office/drawing/2014/main" id="{E5D6FE0F-77E3-0462-D4FA-E109BDDFB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2008"/>
                <a:ext cx="349" cy="1196"/>
              </a:xfrm>
              <a:custGeom>
                <a:avLst/>
                <a:gdLst>
                  <a:gd name="T0" fmla="*/ 387 w 1161"/>
                  <a:gd name="T1" fmla="*/ 0 h 2410"/>
                  <a:gd name="T2" fmla="*/ 387 w 1161"/>
                  <a:gd name="T3" fmla="*/ 2292 h 2410"/>
                  <a:gd name="T4" fmla="*/ 0 w 1161"/>
                  <a:gd name="T5" fmla="*/ 2292 h 2410"/>
                  <a:gd name="T6" fmla="*/ 0 w 1161"/>
                  <a:gd name="T7" fmla="*/ 2410 h 2410"/>
                  <a:gd name="T8" fmla="*/ 1161 w 1161"/>
                  <a:gd name="T9" fmla="*/ 2410 h 2410"/>
                  <a:gd name="T10" fmla="*/ 1161 w 1161"/>
                  <a:gd name="T11" fmla="*/ 2292 h 2410"/>
                  <a:gd name="T12" fmla="*/ 453 w 1161"/>
                  <a:gd name="T13" fmla="*/ 2292 h 2410"/>
                  <a:gd name="T14" fmla="*/ 453 w 1161"/>
                  <a:gd name="T15" fmla="*/ 0 h 2410"/>
                  <a:gd name="T16" fmla="*/ 387 w 1161"/>
                  <a:gd name="T17" fmla="*/ 0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1" h="2410">
                    <a:moveTo>
                      <a:pt x="387" y="0"/>
                    </a:moveTo>
                    <a:lnTo>
                      <a:pt x="387" y="2292"/>
                    </a:lnTo>
                    <a:lnTo>
                      <a:pt x="0" y="2292"/>
                    </a:lnTo>
                    <a:lnTo>
                      <a:pt x="0" y="2410"/>
                    </a:lnTo>
                    <a:lnTo>
                      <a:pt x="1161" y="2410"/>
                    </a:lnTo>
                    <a:lnTo>
                      <a:pt x="1161" y="2292"/>
                    </a:lnTo>
                    <a:lnTo>
                      <a:pt x="453" y="2292"/>
                    </a:lnTo>
                    <a:lnTo>
                      <a:pt x="453" y="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graphicFrame>
            <p:nvGraphicFramePr>
              <p:cNvPr id="43" name="Object 35">
                <a:extLst>
                  <a:ext uri="{FF2B5EF4-FFF2-40B4-BE49-F238E27FC236}">
                    <a16:creationId xmlns:a16="http://schemas.microsoft.com/office/drawing/2014/main" id="{E43082F0-D3ED-003B-4B7E-31FE367CF3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233528"/>
                  </p:ext>
                </p:extLst>
              </p:nvPr>
            </p:nvGraphicFramePr>
            <p:xfrm>
              <a:off x="1444" y="2121"/>
              <a:ext cx="234" cy="10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3" imgW="749808" imgH="2020824" progId="Visio.Drawing.11">
                      <p:embed/>
                    </p:oleObj>
                  </mc:Choice>
                  <mc:Fallback>
                    <p:oleObj name="VISIO" r:id="rId3" imgW="749808" imgH="2020824" progId="Visio.Drawing.11">
                      <p:embed/>
                      <p:pic>
                        <p:nvPicPr>
                          <p:cNvPr id="45" name="Object 35">
                            <a:extLst>
                              <a:ext uri="{FF2B5EF4-FFF2-40B4-BE49-F238E27FC236}">
                                <a16:creationId xmlns:a16="http://schemas.microsoft.com/office/drawing/2014/main" id="{5855EDE4-98E4-7286-428F-BEDD95C1636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4" y="2121"/>
                            <a:ext cx="234" cy="10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D0767250-A285-E6FB-1B9D-01BB3E32C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896"/>
                <a:ext cx="1923" cy="3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37">
                <a:extLst>
                  <a:ext uri="{FF2B5EF4-FFF2-40B4-BE49-F238E27FC236}">
                    <a16:creationId xmlns:a16="http://schemas.microsoft.com/office/drawing/2014/main" id="{7591A795-B6E7-D475-ED90-ED5F5AC47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764"/>
                <a:ext cx="1883" cy="6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38">
                <a:extLst>
                  <a:ext uri="{FF2B5EF4-FFF2-40B4-BE49-F238E27FC236}">
                    <a16:creationId xmlns:a16="http://schemas.microsoft.com/office/drawing/2014/main" id="{E2B20484-4294-38A2-7E6F-77ECD1E7E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1709"/>
                <a:ext cx="1890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39">
                <a:extLst>
                  <a:ext uri="{FF2B5EF4-FFF2-40B4-BE49-F238E27FC236}">
                    <a16:creationId xmlns:a16="http://schemas.microsoft.com/office/drawing/2014/main" id="{A78D0754-2EB9-DC75-3209-02267B7A3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" y="1933"/>
                <a:ext cx="1882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40">
                <a:extLst>
                  <a:ext uri="{FF2B5EF4-FFF2-40B4-BE49-F238E27FC236}">
                    <a16:creationId xmlns:a16="http://schemas.microsoft.com/office/drawing/2014/main" id="{63398862-4B4E-CF41-4017-B16056823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" y="1932"/>
                <a:ext cx="136" cy="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Oval 42">
              <a:extLst>
                <a:ext uri="{FF2B5EF4-FFF2-40B4-BE49-F238E27FC236}">
                  <a16:creationId xmlns:a16="http://schemas.microsoft.com/office/drawing/2014/main" id="{F2C9E63F-78A2-670E-182E-DAF0A4B33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3048030"/>
              <a:ext cx="490512" cy="69844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1219170">
                <a:defRPr/>
              </a:pPr>
              <a:endParaRPr lang="en-US" sz="1600" noProof="0" dirty="0">
                <a:solidFill>
                  <a:srgbClr val="FFFFFF"/>
                </a:solidFill>
              </a:endParaRPr>
            </a:p>
          </p:txBody>
        </p:sp>
        <p:graphicFrame>
          <p:nvGraphicFramePr>
            <p:cNvPr id="9" name="Object 43">
              <a:extLst>
                <a:ext uri="{FF2B5EF4-FFF2-40B4-BE49-F238E27FC236}">
                  <a16:creationId xmlns:a16="http://schemas.microsoft.com/office/drawing/2014/main" id="{2030E518-412F-7D2C-1360-BA004027DB3A}"/>
                </a:ext>
              </a:extLst>
            </p:cNvPr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1801813" y="3327400"/>
            <a:ext cx="4662487" cy="16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5" imgW="4660245" imgH="159754" progId="Visio.Drawing.11">
                    <p:embed/>
                  </p:oleObj>
                </mc:Choice>
                <mc:Fallback>
                  <p:oleObj name="VISIO" r:id="rId5" imgW="4660245" imgH="159754" progId="Visio.Drawing.11">
                    <p:embed/>
                    <p:pic>
                      <p:nvPicPr>
                        <p:cNvPr id="8" name="Object 43">
                          <a:extLst>
                            <a:ext uri="{FF2B5EF4-FFF2-40B4-BE49-F238E27FC236}">
                              <a16:creationId xmlns:a16="http://schemas.microsoft.com/office/drawing/2014/main" id="{46174013-8A73-3743-4EF2-E7AF43B5E5AD}"/>
                            </a:ext>
                          </a:extLst>
                        </p:cNvPr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1813" y="3327400"/>
                          <a:ext cx="4662487" cy="160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Oval 44">
              <a:extLst>
                <a:ext uri="{FF2B5EF4-FFF2-40B4-BE49-F238E27FC236}">
                  <a16:creationId xmlns:a16="http://schemas.microsoft.com/office/drawing/2014/main" id="{A92EEAB1-DE56-AD27-28DA-9FDF31A02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625600"/>
              <a:ext cx="342900" cy="1397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1600" noProof="0" dirty="0">
                <a:solidFill>
                  <a:srgbClr val="FFFFFF"/>
                </a:solidFill>
              </a:endParaRPr>
            </a:p>
          </p:txBody>
        </p:sp>
        <p:sp>
          <p:nvSpPr>
            <p:cNvPr id="11" name="Line 45">
              <a:extLst>
                <a:ext uri="{FF2B5EF4-FFF2-40B4-BE49-F238E27FC236}">
                  <a16:creationId xmlns:a16="http://schemas.microsoft.com/office/drawing/2014/main" id="{C6494D6A-3BBB-6EF4-A342-797BAAAF28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0900" y="1689100"/>
              <a:ext cx="3175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1219170">
                <a:defRPr/>
              </a:pPr>
              <a:endParaRPr lang="en-US" sz="1600" noProof="0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AFB8276-122E-72B8-A989-9CD7F9F56903}"/>
              </a:ext>
            </a:extLst>
          </p:cNvPr>
          <p:cNvSpPr txBox="1">
            <a:spLocks/>
          </p:cNvSpPr>
          <p:nvPr/>
        </p:nvSpPr>
        <p:spPr>
          <a:xfrm>
            <a:off x="5853403" y="6491825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10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8CEE034-E0A3-FF9C-0149-8D38F15C3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0415" y="2360163"/>
            <a:ext cx="7634570" cy="3295238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ABA539E-1D8A-EB8C-F70F-458960F2F924}"/>
              </a:ext>
            </a:extLst>
          </p:cNvPr>
          <p:cNvSpPr/>
          <p:nvPr/>
        </p:nvSpPr>
        <p:spPr>
          <a:xfrm>
            <a:off x="406400" y="2291072"/>
            <a:ext cx="11367075" cy="4139555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6F47E0DB-EC98-E8C7-E1E0-B595FF7B0E73}"/>
              </a:ext>
            </a:extLst>
          </p:cNvPr>
          <p:cNvSpPr/>
          <p:nvPr/>
        </p:nvSpPr>
        <p:spPr>
          <a:xfrm rot="20111174">
            <a:off x="4562474" y="1405025"/>
            <a:ext cx="1405559" cy="28445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1803080-5CB9-293F-28A6-D2BE08203867}"/>
              </a:ext>
            </a:extLst>
          </p:cNvPr>
          <p:cNvSpPr/>
          <p:nvPr/>
        </p:nvSpPr>
        <p:spPr>
          <a:xfrm>
            <a:off x="7489707" y="1287727"/>
            <a:ext cx="4972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noProof="0" dirty="0">
                <a:ln/>
                <a:solidFill>
                  <a:schemeClr val="accent4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9F49E24-F83E-9516-F716-FF5DDC30B298}"/>
              </a:ext>
            </a:extLst>
          </p:cNvPr>
          <p:cNvSpPr/>
          <p:nvPr/>
        </p:nvSpPr>
        <p:spPr>
          <a:xfrm>
            <a:off x="5657222" y="683288"/>
            <a:ext cx="3828422" cy="663191"/>
          </a:xfrm>
          <a:custGeom>
            <a:avLst/>
            <a:gdLst>
              <a:gd name="connsiteX0" fmla="*/ 0 w 3828422"/>
              <a:gd name="connsiteY0" fmla="*/ 0 h 663191"/>
              <a:gd name="connsiteX1" fmla="*/ 0 w 3828422"/>
              <a:gd name="connsiteY1" fmla="*/ 361741 h 663191"/>
              <a:gd name="connsiteX2" fmla="*/ 492369 w 3828422"/>
              <a:gd name="connsiteY2" fmla="*/ 653143 h 663191"/>
              <a:gd name="connsiteX3" fmla="*/ 3446585 w 3828422"/>
              <a:gd name="connsiteY3" fmla="*/ 663191 h 663191"/>
              <a:gd name="connsiteX4" fmla="*/ 3828422 w 3828422"/>
              <a:gd name="connsiteY4" fmla="*/ 381837 h 663191"/>
              <a:gd name="connsiteX5" fmla="*/ 3828422 w 3828422"/>
              <a:gd name="connsiteY5" fmla="*/ 30145 h 663191"/>
              <a:gd name="connsiteX6" fmla="*/ 0 w 3828422"/>
              <a:gd name="connsiteY6" fmla="*/ 0 h 663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28422" h="663191">
                <a:moveTo>
                  <a:pt x="0" y="0"/>
                </a:moveTo>
                <a:lnTo>
                  <a:pt x="0" y="361741"/>
                </a:lnTo>
                <a:lnTo>
                  <a:pt x="492369" y="653143"/>
                </a:lnTo>
                <a:lnTo>
                  <a:pt x="3446585" y="663191"/>
                </a:lnTo>
                <a:lnTo>
                  <a:pt x="3828422" y="381837"/>
                </a:lnTo>
                <a:lnTo>
                  <a:pt x="3828422" y="30145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C9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5919ACB-BB88-4E6A-08AA-BB72F7F098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209" y="439694"/>
            <a:ext cx="4351420" cy="393664"/>
          </a:xfrm>
        </p:spPr>
        <p:txBody>
          <a:bodyPr/>
          <a:lstStyle/>
          <a:p>
            <a:r>
              <a:rPr lang="en-US" sz="2000" dirty="0">
                <a:solidFill>
                  <a:schemeClr val="accent2"/>
                </a:solidFill>
              </a:rPr>
              <a:t>Linear Collider</a:t>
            </a:r>
            <a:endParaRPr lang="en-US" sz="2000" noProof="0" dirty="0">
              <a:solidFill>
                <a:schemeClr val="accent2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7E7978-9E02-0E1D-4E3E-4644F4F5E971}"/>
              </a:ext>
            </a:extLst>
          </p:cNvPr>
          <p:cNvSpPr txBox="1"/>
          <p:nvPr/>
        </p:nvSpPr>
        <p:spPr>
          <a:xfrm>
            <a:off x="878469" y="3254266"/>
            <a:ext cx="215693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1.5 TeV (x2)</a:t>
            </a:r>
            <a:endParaRPr lang="es-419" sz="28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FA9F5-8250-6732-CD90-C3CA3B747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5AD55-D23A-4420-5627-FBD2779B60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The awa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385F5-31E6-4EE8-052E-565BE1E832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62184"/>
            <a:ext cx="609600" cy="184149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FAAC5A-9C4F-4278-920D-DF2BAB595749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95C301D-D8FF-A2AA-9C62-8AD7CAA2247F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11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165086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C1A7B-5D04-3286-4663-D3A6FFCED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6EE13D1-E29F-E775-043D-769292DFC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54" y="1234353"/>
            <a:ext cx="1627874" cy="73334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8ECE02A-6B19-13FC-8AFF-5833AB19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7" y="2898"/>
            <a:ext cx="11163868" cy="412402"/>
          </a:xfrm>
        </p:spPr>
        <p:txBody>
          <a:bodyPr/>
          <a:lstStyle/>
          <a:p>
            <a:pPr marL="115887"/>
            <a:r>
              <a:rPr lang="en-US" noProof="0" dirty="0"/>
              <a:t>Network of American beam test facilities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8379FE-ACFA-7E90-46CF-B98EA124C9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157" y="477266"/>
            <a:ext cx="11163868" cy="499715"/>
          </a:xfrm>
        </p:spPr>
        <p:txBody>
          <a:bodyPr/>
          <a:lstStyle/>
          <a:p>
            <a:pPr marL="115887"/>
            <a:r>
              <a:rPr lang="en-US" sz="2000" dirty="0">
                <a:solidFill>
                  <a:schemeClr val="accent2"/>
                </a:solidFill>
              </a:rPr>
              <a:t>Experimental demonstration</a:t>
            </a:r>
            <a:r>
              <a:rPr lang="en-US" sz="2000" noProof="0" dirty="0">
                <a:solidFill>
                  <a:schemeClr val="accent2"/>
                </a:solidFill>
              </a:rPr>
              <a:t> of emerging accelerator science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E1285-1855-6B32-D8AE-85425562D217}"/>
              </a:ext>
            </a:extLst>
          </p:cNvPr>
          <p:cNvSpPr txBox="1"/>
          <p:nvPr/>
        </p:nvSpPr>
        <p:spPr>
          <a:xfrm>
            <a:off x="574153" y="5153769"/>
            <a:ext cx="9647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noProof="0" dirty="0">
                <a:solidFill>
                  <a:srgbClr val="000000"/>
                </a:solidFill>
              </a:rPr>
              <a:t>U.S. advanced and novel accelerator beam test facilities</a:t>
            </a:r>
          </a:p>
          <a:p>
            <a:r>
              <a:rPr lang="en-US" sz="1400" noProof="0" dirty="0">
                <a:solidFill>
                  <a:srgbClr val="000000"/>
                </a:solidFill>
              </a:rPr>
              <a:t>[C. Clarke et al 2022 JINST 17 T05009, </a:t>
            </a:r>
            <a:r>
              <a:rPr lang="en-US" sz="1400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https://iopscience.iop.org/article/10.1088/1748-0221/17/05/T05009</a:t>
            </a:r>
            <a:r>
              <a:rPr lang="en-US" sz="1400" noProof="0" dirty="0">
                <a:solidFill>
                  <a:srgbClr val="000000"/>
                </a:solidFill>
              </a:rPr>
              <a:t> ]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87AE31-3741-F2AE-1776-CC4DE1D0E23C}"/>
              </a:ext>
            </a:extLst>
          </p:cNvPr>
          <p:cNvSpPr/>
          <p:nvPr/>
        </p:nvSpPr>
        <p:spPr>
          <a:xfrm rot="2858461" flipV="1">
            <a:off x="1944201" y="2262524"/>
            <a:ext cx="6402664" cy="2522899"/>
          </a:xfrm>
          <a:custGeom>
            <a:avLst/>
            <a:gdLst>
              <a:gd name="connsiteX0" fmla="*/ 0 w 5282360"/>
              <a:gd name="connsiteY0" fmla="*/ 186745 h 1630137"/>
              <a:gd name="connsiteX1" fmla="*/ 3257078 w 5282360"/>
              <a:gd name="connsiteY1" fmla="*/ 126289 h 1630137"/>
              <a:gd name="connsiteX2" fmla="*/ 5282360 w 5282360"/>
              <a:gd name="connsiteY2" fmla="*/ 1630137 h 1630137"/>
              <a:gd name="connsiteX3" fmla="*/ 5282360 w 5282360"/>
              <a:gd name="connsiteY3" fmla="*/ 1630137 h 1630137"/>
              <a:gd name="connsiteX0" fmla="*/ 0 w 5282360"/>
              <a:gd name="connsiteY0" fmla="*/ 135792 h 1579184"/>
              <a:gd name="connsiteX1" fmla="*/ 2463590 w 5282360"/>
              <a:gd name="connsiteY1" fmla="*/ 158464 h 1579184"/>
              <a:gd name="connsiteX2" fmla="*/ 5282360 w 5282360"/>
              <a:gd name="connsiteY2" fmla="*/ 1579184 h 1579184"/>
              <a:gd name="connsiteX3" fmla="*/ 5282360 w 5282360"/>
              <a:gd name="connsiteY3" fmla="*/ 1579184 h 1579184"/>
              <a:gd name="connsiteX0" fmla="*/ 0 w 5282360"/>
              <a:gd name="connsiteY0" fmla="*/ 162197 h 1605589"/>
              <a:gd name="connsiteX1" fmla="*/ 2773428 w 5282360"/>
              <a:gd name="connsiteY1" fmla="*/ 139527 h 1605589"/>
              <a:gd name="connsiteX2" fmla="*/ 5282360 w 5282360"/>
              <a:gd name="connsiteY2" fmla="*/ 1605589 h 1605589"/>
              <a:gd name="connsiteX3" fmla="*/ 5282360 w 5282360"/>
              <a:gd name="connsiteY3" fmla="*/ 1605589 h 160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2360" h="1605589">
                <a:moveTo>
                  <a:pt x="0" y="162197"/>
                </a:moveTo>
                <a:cubicBezTo>
                  <a:pt x="1188342" y="11686"/>
                  <a:pt x="1893035" y="-101038"/>
                  <a:pt x="2773428" y="139527"/>
                </a:cubicBezTo>
                <a:cubicBezTo>
                  <a:pt x="3653821" y="380092"/>
                  <a:pt x="5282360" y="1605589"/>
                  <a:pt x="5282360" y="1605589"/>
                </a:cubicBezTo>
                <a:lnTo>
                  <a:pt x="5282360" y="1605589"/>
                </a:lnTo>
              </a:path>
            </a:pathLst>
          </a:custGeom>
          <a:noFill/>
          <a:ln w="76200">
            <a:solidFill>
              <a:srgbClr val="A526FF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A526FF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5046E98-4CF6-C38C-F557-AF577240D0D7}"/>
              </a:ext>
            </a:extLst>
          </p:cNvPr>
          <p:cNvSpPr/>
          <p:nvPr/>
        </p:nvSpPr>
        <p:spPr>
          <a:xfrm>
            <a:off x="3579789" y="5838142"/>
            <a:ext cx="3727265" cy="366745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 dirty="0"/>
              <a:t>National Laboratories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4E9D4E94-7CDA-0564-C615-697D18882065}"/>
              </a:ext>
            </a:extLst>
          </p:cNvPr>
          <p:cNvSpPr/>
          <p:nvPr/>
        </p:nvSpPr>
        <p:spPr>
          <a:xfrm>
            <a:off x="7444916" y="5846390"/>
            <a:ext cx="2677957" cy="350248"/>
          </a:xfrm>
          <a:prstGeom prst="roundRect">
            <a:avLst/>
          </a:prstGeom>
          <a:solidFill>
            <a:srgbClr val="7AB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 dirty="0"/>
              <a:t>Universities</a:t>
            </a:r>
          </a:p>
        </p:txBody>
      </p:sp>
      <p:pic>
        <p:nvPicPr>
          <p:cNvPr id="8194" name="Picture 2" descr="NSF Logo | NSF - National Science Foundation">
            <a:extLst>
              <a:ext uri="{FF2B5EF4-FFF2-40B4-BE49-F238E27FC236}">
                <a16:creationId xmlns:a16="http://schemas.microsoft.com/office/drawing/2014/main" id="{AD004C6D-8F3F-6B19-CC77-08BA4D6EC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674" y="5281832"/>
            <a:ext cx="1112620" cy="1112620"/>
          </a:xfrm>
          <a:prstGeom prst="rect">
            <a:avLst/>
          </a:prstGeom>
          <a:noFill/>
          <a:ln w="28575">
            <a:solidFill>
              <a:srgbClr val="7AB8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igh Energy Physics (HEP) Homepa... | U.S. DOE Office of Science (SC)">
            <a:extLst>
              <a:ext uri="{FF2B5EF4-FFF2-40B4-BE49-F238E27FC236}">
                <a16:creationId xmlns:a16="http://schemas.microsoft.com/office/drawing/2014/main" id="{3FEEED9A-4EAA-6BFE-7381-D5842D423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6" y="5821459"/>
            <a:ext cx="2376891" cy="40011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5BEE99-8DE0-DAF1-AA7B-6EA346B5E736}"/>
              </a:ext>
            </a:extLst>
          </p:cNvPr>
          <p:cNvGrpSpPr/>
          <p:nvPr/>
        </p:nvGrpSpPr>
        <p:grpSpPr>
          <a:xfrm>
            <a:off x="2056432" y="1622926"/>
            <a:ext cx="7656214" cy="3550319"/>
            <a:chOff x="239486" y="1162688"/>
            <a:chExt cx="7949590" cy="3686363"/>
          </a:xfrm>
        </p:grpSpPr>
        <p:pic>
          <p:nvPicPr>
            <p:cNvPr id="12" name="Picture 4" descr="17,222 Us State Map Illustrations &amp; Clip Art - iStock">
              <a:extLst>
                <a:ext uri="{FF2B5EF4-FFF2-40B4-BE49-F238E27FC236}">
                  <a16:creationId xmlns:a16="http://schemas.microsoft.com/office/drawing/2014/main" id="{79F02CE3-7934-5239-37CE-F40E32A185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4993" y="1645816"/>
              <a:ext cx="4123515" cy="2540140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1B43096-67FF-E3B3-1913-108927BC0FEF}"/>
                </a:ext>
              </a:extLst>
            </p:cNvPr>
            <p:cNvCxnSpPr>
              <a:cxnSpLocks/>
            </p:cNvCxnSpPr>
            <p:nvPr/>
          </p:nvCxnSpPr>
          <p:spPr>
            <a:xfrm>
              <a:off x="1849969" y="2238155"/>
              <a:ext cx="951129" cy="414008"/>
            </a:xfrm>
            <a:prstGeom prst="straightConnector1">
              <a:avLst/>
            </a:prstGeom>
            <a:ln>
              <a:solidFill>
                <a:srgbClr val="00313C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DC573E-F7A1-DBC3-54DC-E2CCED705AC4}"/>
                </a:ext>
              </a:extLst>
            </p:cNvPr>
            <p:cNvGrpSpPr/>
            <p:nvPr/>
          </p:nvGrpSpPr>
          <p:grpSpPr>
            <a:xfrm>
              <a:off x="239486" y="1793735"/>
              <a:ext cx="1790250" cy="688848"/>
              <a:chOff x="2614630" y="1483761"/>
              <a:chExt cx="1790250" cy="688848"/>
            </a:xfrm>
            <a:scene3d>
              <a:camera prst="perspectiveHeroicExtremeLeftFacing"/>
              <a:lightRig rig="threePt" dir="t"/>
            </a:scene3d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1D80AC8-F0ED-5114-166C-ABF899F1FF4A}"/>
                  </a:ext>
                </a:extLst>
              </p:cNvPr>
              <p:cNvSpPr/>
              <p:nvPr/>
            </p:nvSpPr>
            <p:spPr>
              <a:xfrm>
                <a:off x="2614630" y="1483761"/>
                <a:ext cx="1790250" cy="688848"/>
              </a:xfrm>
              <a:prstGeom prst="roundRect">
                <a:avLst/>
              </a:prstGeom>
              <a:solidFill>
                <a:srgbClr val="00B0F0"/>
              </a:solidFill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ACC2B8E-46E8-97C2-3083-9212A65C8526}"/>
                  </a:ext>
                </a:extLst>
              </p:cNvPr>
              <p:cNvSpPr/>
              <p:nvPr/>
            </p:nvSpPr>
            <p:spPr>
              <a:xfrm>
                <a:off x="2708594" y="1545437"/>
                <a:ext cx="1607113" cy="200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31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noProof="0" dirty="0">
                    <a:solidFill>
                      <a:srgbClr val="00313C"/>
                    </a:solidFill>
                  </a:rPr>
                  <a:t>BELLA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AD2FB8F-9453-19B2-89E8-021FC7F55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8594" y="1744999"/>
                <a:ext cx="1607113" cy="366364"/>
              </a:xfrm>
              <a:prstGeom prst="rect">
                <a:avLst/>
              </a:prstGeom>
              <a:ln>
                <a:solidFill>
                  <a:srgbClr val="00313C"/>
                </a:solidFill>
              </a:ln>
            </p:spPr>
          </p:pic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F78A0DB-0E98-92BA-3BF7-B66C8B2C1EA9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4583885" y="2539642"/>
              <a:ext cx="404026" cy="1549492"/>
            </a:xfrm>
            <a:prstGeom prst="straightConnector1">
              <a:avLst/>
            </a:prstGeom>
            <a:ln>
              <a:solidFill>
                <a:srgbClr val="001F60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724152-5F1F-DF8D-2CCB-B4BBEF4E1439}"/>
                </a:ext>
              </a:extLst>
            </p:cNvPr>
            <p:cNvGrpSpPr/>
            <p:nvPr/>
          </p:nvGrpSpPr>
          <p:grpSpPr>
            <a:xfrm>
              <a:off x="3709001" y="4089134"/>
              <a:ext cx="1749768" cy="635581"/>
              <a:chOff x="7331348" y="1791084"/>
              <a:chExt cx="1749768" cy="635581"/>
            </a:xfrm>
            <a:scene3d>
              <a:camera prst="perspectiveHeroicExtremeLeftFacing"/>
              <a:lightRig rig="threePt" dir="t"/>
            </a:scene3d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FCF66FC-71C8-60DC-18E9-6A7EBD71123F}"/>
                  </a:ext>
                </a:extLst>
              </p:cNvPr>
              <p:cNvSpPr/>
              <p:nvPr/>
            </p:nvSpPr>
            <p:spPr>
              <a:xfrm>
                <a:off x="7331348" y="1791084"/>
                <a:ext cx="1749768" cy="635581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8395B89-98B9-21AD-212D-A3158957241C}"/>
                  </a:ext>
                </a:extLst>
              </p:cNvPr>
              <p:cNvGrpSpPr/>
              <p:nvPr/>
            </p:nvGrpSpPr>
            <p:grpSpPr>
              <a:xfrm>
                <a:off x="7421827" y="1857522"/>
                <a:ext cx="1580118" cy="467537"/>
                <a:chOff x="7224677" y="2463256"/>
                <a:chExt cx="2233770" cy="660944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A3BA7B4-E654-5778-A31B-1574DF828F22}"/>
                    </a:ext>
                  </a:extLst>
                </p:cNvPr>
                <p:cNvSpPr/>
                <p:nvPr/>
              </p:nvSpPr>
              <p:spPr>
                <a:xfrm>
                  <a:off x="7224677" y="2463256"/>
                  <a:ext cx="2233770" cy="660944"/>
                </a:xfrm>
                <a:prstGeom prst="rect">
                  <a:avLst/>
                </a:prstGeom>
                <a:solidFill>
                  <a:srgbClr val="001F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noProof="0" dirty="0"/>
                </a:p>
              </p:txBody>
            </p:sp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3CAF0DB0-5B22-7D5B-3632-7ED4D5FBE7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87141" y="2616951"/>
                  <a:ext cx="1627851" cy="349559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38301D88-7BFA-32C5-2298-87FCAF5955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372686" y="2594035"/>
                  <a:ext cx="545081" cy="39018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217A1DD-E17D-E36F-1665-FCE800B20AEE}"/>
                </a:ext>
              </a:extLst>
            </p:cNvPr>
            <p:cNvGrpSpPr/>
            <p:nvPr/>
          </p:nvGrpSpPr>
          <p:grpSpPr>
            <a:xfrm>
              <a:off x="1268885" y="2819022"/>
              <a:ext cx="1405644" cy="688847"/>
              <a:chOff x="4088582" y="3809741"/>
              <a:chExt cx="1405644" cy="688847"/>
            </a:xfrm>
            <a:scene3d>
              <a:camera prst="perspectiveHeroicExtremeLeftFacing"/>
              <a:lightRig rig="threePt" dir="t"/>
            </a:scene3d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F8F0174-E975-5963-CBF9-DAA3CB14F758}"/>
                  </a:ext>
                </a:extLst>
              </p:cNvPr>
              <p:cNvSpPr/>
              <p:nvPr/>
            </p:nvSpPr>
            <p:spPr>
              <a:xfrm>
                <a:off x="4088582" y="3809741"/>
                <a:ext cx="1405644" cy="688847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AD598BA9-5BDB-FFDD-CD49-473F1B95154B}"/>
                  </a:ext>
                </a:extLst>
              </p:cNvPr>
              <p:cNvGrpSpPr/>
              <p:nvPr/>
            </p:nvGrpSpPr>
            <p:grpSpPr>
              <a:xfrm>
                <a:off x="4142685" y="3838326"/>
                <a:ext cx="1277029" cy="620695"/>
                <a:chOff x="5391911" y="1397326"/>
                <a:chExt cx="1805301" cy="87746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749B6A6A-7E61-51B6-1183-C04238F00A52}"/>
                    </a:ext>
                  </a:extLst>
                </p:cNvPr>
                <p:cNvGrpSpPr/>
                <p:nvPr/>
              </p:nvGrpSpPr>
              <p:grpSpPr>
                <a:xfrm>
                  <a:off x="5391911" y="1482685"/>
                  <a:ext cx="1805301" cy="792101"/>
                  <a:chOff x="5391912" y="1482685"/>
                  <a:chExt cx="1408176" cy="792101"/>
                </a:xfrm>
              </p:grpSpPr>
              <p:pic>
                <p:nvPicPr>
                  <p:cNvPr id="47" name="Picture 46">
                    <a:extLst>
                      <a:ext uri="{FF2B5EF4-FFF2-40B4-BE49-F238E27FC236}">
                        <a16:creationId xmlns:a16="http://schemas.microsoft.com/office/drawing/2014/main" id="{1016E1F0-2693-ACB6-F83E-30C0D61FD9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91912" y="1482685"/>
                    <a:ext cx="1408176" cy="792101"/>
                  </a:xfrm>
                  <a:prstGeom prst="rect">
                    <a:avLst/>
                  </a:prstGeom>
                </p:spPr>
              </p:pic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4ADF4257-1243-E02A-E004-C76A37CAAE4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02671" y="1482685"/>
                    <a:ext cx="1383711" cy="26510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noProof="0" dirty="0"/>
                  </a:p>
                </p:txBody>
              </p:sp>
            </p:grp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CFDBD04-9720-3973-6C0A-6E5E0E031482}"/>
                    </a:ext>
                  </a:extLst>
                </p:cNvPr>
                <p:cNvSpPr/>
                <p:nvPr/>
              </p:nvSpPr>
              <p:spPr>
                <a:xfrm>
                  <a:off x="5762825" y="1397326"/>
                  <a:ext cx="1024479" cy="49694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noProof="0" dirty="0">
                      <a:solidFill>
                        <a:srgbClr val="C00000"/>
                      </a:solidFill>
                    </a:rPr>
                    <a:t>ELL</a:t>
                  </a:r>
                </a:p>
              </p:txBody>
            </p:sp>
            <p:pic>
              <p:nvPicPr>
                <p:cNvPr id="45" name="Picture 44" descr="Nebraska_N_rev.png">
                  <a:extLst>
                    <a:ext uri="{FF2B5EF4-FFF2-40B4-BE49-F238E27FC236}">
                      <a16:creationId xmlns:a16="http://schemas.microsoft.com/office/drawing/2014/main" id="{FA922459-2C83-922C-41C4-6931A8D2B1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97982" y="1792487"/>
                  <a:ext cx="455401" cy="424550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25265E3F-2758-D9FF-809E-2E819F3839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61133" y="1802319"/>
                  <a:ext cx="1144872" cy="432134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7C92BF5-529A-6B18-E55E-7BF825414E2E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2674529" y="2667060"/>
              <a:ext cx="1461017" cy="496386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C7DEBDD-8805-37EA-A941-A75DB04E2C9F}"/>
                </a:ext>
              </a:extLst>
            </p:cNvPr>
            <p:cNvGrpSpPr/>
            <p:nvPr/>
          </p:nvGrpSpPr>
          <p:grpSpPr>
            <a:xfrm>
              <a:off x="2563874" y="3545898"/>
              <a:ext cx="1206635" cy="993615"/>
              <a:chOff x="6028107" y="3933225"/>
              <a:chExt cx="1206635" cy="993615"/>
            </a:xfrm>
            <a:scene3d>
              <a:camera prst="perspectiveHeroicExtremeLeftFacing"/>
              <a:lightRig rig="threePt" dir="t"/>
            </a:scene3d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24D31CC4-6348-5F48-7C1D-AA3BCE811B3E}"/>
                  </a:ext>
                </a:extLst>
              </p:cNvPr>
              <p:cNvSpPr/>
              <p:nvPr/>
            </p:nvSpPr>
            <p:spPr>
              <a:xfrm>
                <a:off x="6028107" y="3933225"/>
                <a:ext cx="1206635" cy="993615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40" name="Picture 2" descr="Ut Logo University Of Texas At Austin Arm&amp;emblem Png - Texas University  Logo Png, Transparent Png - kindpng">
                <a:extLst>
                  <a:ext uri="{FF2B5EF4-FFF2-40B4-BE49-F238E27FC236}">
                    <a16:creationId xmlns:a16="http://schemas.microsoft.com/office/drawing/2014/main" id="{084916E2-06AF-2BDD-DA27-BDBEF765C0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00583" y="4268825"/>
                <a:ext cx="995031" cy="557218"/>
              </a:xfrm>
              <a:prstGeom prst="rect">
                <a:avLst/>
              </a:prstGeom>
              <a:noFill/>
              <a:ln>
                <a:solidFill>
                  <a:srgbClr val="CE5A1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292D113-59FE-41B6-DC9B-E6A390EF03B8}"/>
                  </a:ext>
                </a:extLst>
              </p:cNvPr>
              <p:cNvSpPr/>
              <p:nvPr/>
            </p:nvSpPr>
            <p:spPr>
              <a:xfrm>
                <a:off x="6103849" y="4046908"/>
                <a:ext cx="991764" cy="200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E5A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noProof="0" dirty="0">
                    <a:solidFill>
                      <a:srgbClr val="CE5A11"/>
                    </a:solidFill>
                  </a:rPr>
                  <a:t>UT</a:t>
                </a:r>
                <a:r>
                  <a:rPr lang="en-US" sz="1400" baseline="30000" noProof="0" dirty="0">
                    <a:solidFill>
                      <a:srgbClr val="CE5A11"/>
                    </a:solidFill>
                  </a:rPr>
                  <a:t>3</a:t>
                </a: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5634901-5A2B-0311-28EA-9436E7890080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3167192" y="3514284"/>
              <a:ext cx="789602" cy="31614"/>
            </a:xfrm>
            <a:prstGeom prst="straightConnector1">
              <a:avLst/>
            </a:prstGeom>
            <a:ln>
              <a:solidFill>
                <a:srgbClr val="CE5A11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1E1175-6E00-3EEF-80FD-FDBD664663C1}"/>
                </a:ext>
              </a:extLst>
            </p:cNvPr>
            <p:cNvSpPr txBox="1"/>
            <p:nvPr/>
          </p:nvSpPr>
          <p:spPr>
            <a:xfrm>
              <a:off x="5536389" y="4433609"/>
              <a:ext cx="1915458" cy="41544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perspectiveHeroicExtremeLeftFacing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noProof="0" dirty="0"/>
                <a:t>Laser Beam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1761AFE7-B0F8-57E1-61D8-7D43655D594F}"/>
                </a:ext>
              </a:extLst>
            </p:cNvPr>
            <p:cNvGrpSpPr/>
            <p:nvPr/>
          </p:nvGrpSpPr>
          <p:grpSpPr>
            <a:xfrm>
              <a:off x="2855904" y="1162688"/>
              <a:ext cx="5333172" cy="1650394"/>
              <a:chOff x="2855904" y="1162688"/>
              <a:chExt cx="5333172" cy="1650394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BC1C734-C4D2-5CC6-3327-651DCB69C719}"/>
                  </a:ext>
                </a:extLst>
              </p:cNvPr>
              <p:cNvSpPr/>
              <p:nvPr/>
            </p:nvSpPr>
            <p:spPr>
              <a:xfrm rot="21307248">
                <a:off x="3026751" y="1297606"/>
                <a:ext cx="5162325" cy="1515476"/>
              </a:xfrm>
              <a:custGeom>
                <a:avLst/>
                <a:gdLst>
                  <a:gd name="connsiteX0" fmla="*/ 0 w 5282360"/>
                  <a:gd name="connsiteY0" fmla="*/ 186745 h 1630137"/>
                  <a:gd name="connsiteX1" fmla="*/ 3257078 w 5282360"/>
                  <a:gd name="connsiteY1" fmla="*/ 126289 h 1630137"/>
                  <a:gd name="connsiteX2" fmla="*/ 5282360 w 5282360"/>
                  <a:gd name="connsiteY2" fmla="*/ 1630137 h 1630137"/>
                  <a:gd name="connsiteX3" fmla="*/ 5282360 w 5282360"/>
                  <a:gd name="connsiteY3" fmla="*/ 1630137 h 1630137"/>
                  <a:gd name="connsiteX0" fmla="*/ 0 w 5282360"/>
                  <a:gd name="connsiteY0" fmla="*/ 135792 h 1579184"/>
                  <a:gd name="connsiteX1" fmla="*/ 2463590 w 5282360"/>
                  <a:gd name="connsiteY1" fmla="*/ 158464 h 1579184"/>
                  <a:gd name="connsiteX2" fmla="*/ 5282360 w 5282360"/>
                  <a:gd name="connsiteY2" fmla="*/ 1579184 h 1579184"/>
                  <a:gd name="connsiteX3" fmla="*/ 5282360 w 5282360"/>
                  <a:gd name="connsiteY3" fmla="*/ 1579184 h 1579184"/>
                  <a:gd name="connsiteX0" fmla="*/ 0 w 5282360"/>
                  <a:gd name="connsiteY0" fmla="*/ 162197 h 1605589"/>
                  <a:gd name="connsiteX1" fmla="*/ 2773428 w 5282360"/>
                  <a:gd name="connsiteY1" fmla="*/ 139527 h 1605589"/>
                  <a:gd name="connsiteX2" fmla="*/ 5282360 w 5282360"/>
                  <a:gd name="connsiteY2" fmla="*/ 1605589 h 1605589"/>
                  <a:gd name="connsiteX3" fmla="*/ 5282360 w 5282360"/>
                  <a:gd name="connsiteY3" fmla="*/ 1605589 h 1605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82360" h="1605589">
                    <a:moveTo>
                      <a:pt x="0" y="162197"/>
                    </a:moveTo>
                    <a:cubicBezTo>
                      <a:pt x="1188342" y="11686"/>
                      <a:pt x="1893035" y="-101038"/>
                      <a:pt x="2773428" y="139527"/>
                    </a:cubicBezTo>
                    <a:cubicBezTo>
                      <a:pt x="3653821" y="380092"/>
                      <a:pt x="5282360" y="1605589"/>
                      <a:pt x="5282360" y="1605589"/>
                    </a:cubicBezTo>
                    <a:lnTo>
                      <a:pt x="5282360" y="1605589"/>
                    </a:lnTo>
                  </a:path>
                </a:pathLst>
              </a:custGeom>
              <a:noFill/>
              <a:ln w="76200">
                <a:solidFill>
                  <a:srgbClr val="FF0000"/>
                </a:solidFill>
                <a:headEnd type="none" w="med" len="med"/>
                <a:tailEnd type="triangl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BBFB5933-8C6B-18C0-E0D8-322B0C75AF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10454" y="2020915"/>
                <a:ext cx="2208023" cy="625614"/>
              </a:xfrm>
              <a:prstGeom prst="straightConnector1">
                <a:avLst/>
              </a:prstGeom>
              <a:ln>
                <a:solidFill>
                  <a:srgbClr val="82BC00"/>
                </a:solidFill>
                <a:headEnd type="none" w="med" len="med"/>
                <a:tailEnd type="oval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F4A461C3-6F41-23D1-A407-F833FC89EAEE}"/>
                  </a:ext>
                </a:extLst>
              </p:cNvPr>
              <p:cNvGrpSpPr/>
              <p:nvPr/>
            </p:nvGrpSpPr>
            <p:grpSpPr>
              <a:xfrm>
                <a:off x="5363495" y="1162688"/>
                <a:ext cx="1393415" cy="742280"/>
                <a:chOff x="3229166" y="1101737"/>
                <a:chExt cx="1393415" cy="742280"/>
              </a:xfrm>
              <a:scene3d>
                <a:camera prst="perspectiveContrastingRightFacing"/>
                <a:lightRig rig="threePt" dir="t"/>
              </a:scene3d>
            </p:grpSpPr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6EAFF8D2-17A3-B87E-B277-076768B3E635}"/>
                    </a:ext>
                  </a:extLst>
                </p:cNvPr>
                <p:cNvSpPr/>
                <p:nvPr/>
              </p:nvSpPr>
              <p:spPr>
                <a:xfrm>
                  <a:off x="3229166" y="1101737"/>
                  <a:ext cx="1393415" cy="742280"/>
                </a:xfrm>
                <a:prstGeom prst="roundRect">
                  <a:avLst/>
                </a:prstGeom>
                <a:solidFill>
                  <a:srgbClr val="00B0F0"/>
                </a:solidFill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A53F5F49-8B0F-2BA0-9F8A-8523A1D869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35306" y="1410310"/>
                  <a:ext cx="1199491" cy="358237"/>
                </a:xfrm>
                <a:prstGeom prst="rect">
                  <a:avLst/>
                </a:prstGeom>
                <a:ln>
                  <a:solidFill>
                    <a:srgbClr val="004C97"/>
                  </a:solidFill>
                </a:ln>
              </p:spPr>
            </p:pic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4A77235C-27BD-10B7-B524-7E984C99EBFF}"/>
                    </a:ext>
                  </a:extLst>
                </p:cNvPr>
                <p:cNvSpPr/>
                <p:nvPr/>
              </p:nvSpPr>
              <p:spPr>
                <a:xfrm>
                  <a:off x="3335306" y="1207410"/>
                  <a:ext cx="1199491" cy="2007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4C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noProof="0" dirty="0">
                      <a:solidFill>
                        <a:srgbClr val="00313C"/>
                      </a:solidFill>
                    </a:rPr>
                    <a:t>FAST/IOTA</a:t>
                  </a: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BDD38968-9C42-75C8-C880-86332B5B48BF}"/>
                  </a:ext>
                </a:extLst>
              </p:cNvPr>
              <p:cNvGrpSpPr/>
              <p:nvPr/>
            </p:nvGrpSpPr>
            <p:grpSpPr>
              <a:xfrm>
                <a:off x="6783844" y="1570971"/>
                <a:ext cx="1393415" cy="749520"/>
                <a:chOff x="4743228" y="1091565"/>
                <a:chExt cx="1393415" cy="749520"/>
              </a:xfrm>
              <a:scene3d>
                <a:camera prst="perspectiveContrastingRightFacing"/>
                <a:lightRig rig="threePt" dir="t"/>
              </a:scene3d>
            </p:grpSpPr>
            <p:sp>
              <p:nvSpPr>
                <p:cNvPr id="59" name="Rectangle: Rounded Corners 58">
                  <a:extLst>
                    <a:ext uri="{FF2B5EF4-FFF2-40B4-BE49-F238E27FC236}">
                      <a16:creationId xmlns:a16="http://schemas.microsoft.com/office/drawing/2014/main" id="{0A10AF8A-0F5B-CAC1-B056-FACA08A37DF7}"/>
                    </a:ext>
                  </a:extLst>
                </p:cNvPr>
                <p:cNvSpPr/>
                <p:nvPr/>
              </p:nvSpPr>
              <p:spPr>
                <a:xfrm>
                  <a:off x="4743228" y="1091565"/>
                  <a:ext cx="1393415" cy="749520"/>
                </a:xfrm>
                <a:prstGeom prst="roundRect">
                  <a:avLst/>
                </a:prstGeom>
                <a:solidFill>
                  <a:srgbClr val="00B0F0"/>
                </a:solidFill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54842AF2-84E5-190B-C8E4-3DB6216E00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78"/>
                <a:stretch/>
              </p:blipFill>
              <p:spPr>
                <a:xfrm>
                  <a:off x="4859537" y="1383094"/>
                  <a:ext cx="1199491" cy="418395"/>
                </a:xfrm>
                <a:prstGeom prst="rect">
                  <a:avLst/>
                </a:prstGeom>
                <a:ln w="9525">
                  <a:solidFill>
                    <a:srgbClr val="8C1515"/>
                  </a:solidFill>
                </a:ln>
              </p:spPr>
            </p:pic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4E54877-7644-C0F6-1CC3-C4BBD27F24CB}"/>
                    </a:ext>
                  </a:extLst>
                </p:cNvPr>
                <p:cNvSpPr/>
                <p:nvPr/>
              </p:nvSpPr>
              <p:spPr>
                <a:xfrm>
                  <a:off x="4856181" y="1169884"/>
                  <a:ext cx="1199491" cy="2007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8C151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noProof="0" dirty="0">
                      <a:solidFill>
                        <a:srgbClr val="8C1515"/>
                      </a:solidFill>
                    </a:rPr>
                    <a:t>AWA</a:t>
                  </a:r>
                </a:p>
              </p:txBody>
            </p:sp>
          </p:grp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F1EF1464-C3BA-3835-B088-EDF8B4FBF3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55904" y="1718441"/>
                <a:ext cx="1109124" cy="958286"/>
              </a:xfrm>
              <a:prstGeom prst="straightConnector1">
                <a:avLst/>
              </a:prstGeom>
              <a:ln>
                <a:solidFill>
                  <a:srgbClr val="8C1515"/>
                </a:solidFill>
                <a:headEnd type="none" w="med" len="med"/>
                <a:tailEnd type="oval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1E6AF856-5CC0-4B8A-515F-7ECB285C8B3D}"/>
                  </a:ext>
                </a:extLst>
              </p:cNvPr>
              <p:cNvGrpSpPr/>
              <p:nvPr/>
            </p:nvGrpSpPr>
            <p:grpSpPr>
              <a:xfrm>
                <a:off x="3770509" y="1198347"/>
                <a:ext cx="1436683" cy="753507"/>
                <a:chOff x="2576629" y="3405324"/>
                <a:chExt cx="1436683" cy="753507"/>
              </a:xfrm>
              <a:scene3d>
                <a:camera prst="perspectiveContrastingRightFacing"/>
                <a:lightRig rig="threePt" dir="t"/>
              </a:scene3d>
            </p:grpSpPr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B848245F-78B4-3EA2-DF91-F457D0DA0192}"/>
                    </a:ext>
                  </a:extLst>
                </p:cNvPr>
                <p:cNvSpPr/>
                <p:nvPr/>
              </p:nvSpPr>
              <p:spPr>
                <a:xfrm>
                  <a:off x="2576629" y="3405324"/>
                  <a:ext cx="1436683" cy="753507"/>
                </a:xfrm>
                <a:prstGeom prst="roundRect">
                  <a:avLst/>
                </a:prstGeom>
                <a:solidFill>
                  <a:srgbClr val="00B0F0"/>
                </a:solidFill>
                <a:ln w="38100"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30BF6544-36BC-3A7A-9670-7163A033B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8594" y="3478489"/>
                  <a:ext cx="1175896" cy="420733"/>
                </a:xfrm>
                <a:prstGeom prst="rect">
                  <a:avLst/>
                </a:prstGeom>
                <a:ln>
                  <a:solidFill>
                    <a:srgbClr val="8C1515"/>
                  </a:solidFill>
                </a:ln>
              </p:spPr>
            </p:pic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DD194EDC-9738-27A3-032A-CE3F33FF3927}"/>
                    </a:ext>
                  </a:extLst>
                </p:cNvPr>
                <p:cNvSpPr/>
                <p:nvPr/>
              </p:nvSpPr>
              <p:spPr>
                <a:xfrm>
                  <a:off x="2708594" y="3899222"/>
                  <a:ext cx="1175896" cy="2007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8C151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noProof="0" dirty="0">
                      <a:solidFill>
                        <a:srgbClr val="8C1515"/>
                      </a:solidFill>
                    </a:rPr>
                    <a:t>FACET-II</a:t>
                  </a:r>
                </a:p>
              </p:txBody>
            </p:sp>
          </p:grp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5277E3E1-84A8-D370-101C-9E557EE670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74803" y="1690613"/>
                <a:ext cx="851906" cy="927320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headEnd type="none" w="med" len="med"/>
                <a:tailEnd type="oval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7729A56-64C4-7DA1-865A-8FDF5D81777F}"/>
                </a:ext>
              </a:extLst>
            </p:cNvPr>
            <p:cNvSpPr txBox="1"/>
            <p:nvPr/>
          </p:nvSpPr>
          <p:spPr>
            <a:xfrm>
              <a:off x="2127604" y="1459512"/>
              <a:ext cx="1918710" cy="41544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  <a:scene3d>
              <a:camera prst="perspectiveContrastingRightFacing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noProof="0" dirty="0"/>
                <a:t>Particle Beam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3AE13EC-8981-3A7D-BABC-FAB572AD5527}"/>
                </a:ext>
              </a:extLst>
            </p:cNvPr>
            <p:cNvGrpSpPr/>
            <p:nvPr/>
          </p:nvGrpSpPr>
          <p:grpSpPr>
            <a:xfrm>
              <a:off x="5885009" y="2603322"/>
              <a:ext cx="2242855" cy="895167"/>
              <a:chOff x="5885009" y="2603322"/>
              <a:chExt cx="2242855" cy="89516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9F5D100-1736-F73F-E795-997CA72241B4}"/>
                  </a:ext>
                </a:extLst>
              </p:cNvPr>
              <p:cNvGrpSpPr/>
              <p:nvPr/>
            </p:nvGrpSpPr>
            <p:grpSpPr>
              <a:xfrm>
                <a:off x="6598065" y="2603322"/>
                <a:ext cx="1529799" cy="895167"/>
                <a:chOff x="7443788" y="2562408"/>
                <a:chExt cx="1529799" cy="895167"/>
              </a:xfrm>
              <a:scene3d>
                <a:camera prst="perspectiveHeroicExtremeLeftFacing"/>
                <a:lightRig rig="threePt" dir="t"/>
              </a:scene3d>
            </p:grpSpPr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CFCF4501-D1D1-1E5A-9ADE-751E1EBB30DD}"/>
                    </a:ext>
                  </a:extLst>
                </p:cNvPr>
                <p:cNvSpPr/>
                <p:nvPr/>
              </p:nvSpPr>
              <p:spPr>
                <a:xfrm>
                  <a:off x="7443788" y="2562408"/>
                  <a:ext cx="1529799" cy="895167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ED51452B-830A-D07C-CEEB-A04BA07CB46E}"/>
                    </a:ext>
                  </a:extLst>
                </p:cNvPr>
                <p:cNvSpPr/>
                <p:nvPr/>
              </p:nvSpPr>
              <p:spPr>
                <a:xfrm>
                  <a:off x="7481031" y="2597972"/>
                  <a:ext cx="1454105" cy="822967"/>
                </a:xfrm>
                <a:prstGeom prst="roundRect">
                  <a:avLst/>
                </a:prstGeom>
                <a:solidFill>
                  <a:srgbClr val="00B0F0"/>
                </a:solidFill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44F06C5B-A5F1-8EA4-E613-087C8BBE5A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49837" y="2701618"/>
                  <a:ext cx="1324098" cy="418395"/>
                </a:xfrm>
                <a:prstGeom prst="rect">
                  <a:avLst/>
                </a:prstGeom>
                <a:ln w="28575">
                  <a:solidFill>
                    <a:srgbClr val="00ADDC"/>
                  </a:solidFill>
                </a:ln>
              </p:spPr>
            </p:pic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2E7C8D1-5606-FF59-BF9E-45A945FC5103}"/>
                    </a:ext>
                  </a:extLst>
                </p:cNvPr>
                <p:cNvSpPr/>
                <p:nvPr/>
              </p:nvSpPr>
              <p:spPr>
                <a:xfrm>
                  <a:off x="7549837" y="3125229"/>
                  <a:ext cx="1324098" cy="2007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AD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noProof="0" dirty="0">
                      <a:solidFill>
                        <a:srgbClr val="00ADDC"/>
                      </a:solidFill>
                    </a:rPr>
                    <a:t>ATF</a:t>
                  </a:r>
                </a:p>
              </p:txBody>
            </p:sp>
          </p:grp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A0D3BB6-4E3F-1364-6202-0809FE03EC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85009" y="2669874"/>
                <a:ext cx="912571" cy="238114"/>
              </a:xfrm>
              <a:prstGeom prst="straightConnector1">
                <a:avLst/>
              </a:prstGeom>
              <a:ln>
                <a:solidFill>
                  <a:srgbClr val="00ADDC"/>
                </a:solidFill>
                <a:headEnd type="none" w="med" len="med"/>
                <a:tailEnd type="oval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9E65053-23E4-746A-237B-8671796DAA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77188" y="2406407"/>
            <a:ext cx="2052626" cy="73347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B8E9615-0516-A9DB-D3F3-657ACC90E7C2}"/>
              </a:ext>
            </a:extLst>
          </p:cNvPr>
          <p:cNvSpPr txBox="1"/>
          <p:nvPr/>
        </p:nvSpPr>
        <p:spPr>
          <a:xfrm>
            <a:off x="475368" y="1936398"/>
            <a:ext cx="18928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rgbClr val="000000"/>
                </a:solidFill>
                <a:hlinkClick r:id="rId19"/>
              </a:rPr>
              <a:t>https://lasernetus.org/</a:t>
            </a:r>
            <a:r>
              <a:rPr lang="en-US" sz="1200" noProof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A4E154-2A3E-1053-A8F1-E8A08F04D8D4}"/>
              </a:ext>
            </a:extLst>
          </p:cNvPr>
          <p:cNvSpPr txBox="1"/>
          <p:nvPr/>
        </p:nvSpPr>
        <p:spPr>
          <a:xfrm>
            <a:off x="9780746" y="2977735"/>
            <a:ext cx="2161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rgbClr val="000000"/>
                </a:solidFill>
                <a:hlinkClick r:id="rId20"/>
              </a:rPr>
              <a:t>https://www.beamnetus.org/</a:t>
            </a:r>
            <a:r>
              <a:rPr lang="en-US" sz="1200" noProof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D960DB97-7454-5806-11FF-4751496CADFD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12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4C4834-272F-6079-BC03-0FE689F57559}"/>
              </a:ext>
            </a:extLst>
          </p:cNvPr>
          <p:cNvSpPr/>
          <p:nvPr/>
        </p:nvSpPr>
        <p:spPr>
          <a:xfrm>
            <a:off x="488068" y="1221653"/>
            <a:ext cx="1684260" cy="1027538"/>
          </a:xfrm>
          <a:prstGeom prst="rect">
            <a:avLst/>
          </a:prstGeom>
          <a:noFill/>
          <a:ln w="57150">
            <a:solidFill>
              <a:srgbClr val="A52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26737D-332B-99A2-21A5-B12B6D892801}"/>
              </a:ext>
            </a:extLst>
          </p:cNvPr>
          <p:cNvSpPr/>
          <p:nvPr/>
        </p:nvSpPr>
        <p:spPr>
          <a:xfrm>
            <a:off x="9785687" y="2401462"/>
            <a:ext cx="2171153" cy="90235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87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6BF27-E59E-6083-8966-094F704F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59" y="34600"/>
            <a:ext cx="11413012" cy="636769"/>
          </a:xfrm>
        </p:spPr>
        <p:txBody>
          <a:bodyPr/>
          <a:lstStyle/>
          <a:p>
            <a:r>
              <a:rPr lang="en-US" sz="3200" cap="none" noProof="0" dirty="0"/>
              <a:t>The Argonne Wakefield Accelerator (AWA)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E6BA6-CA8D-FDC0-0936-6C56B09AAD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3" y="821989"/>
            <a:ext cx="11163868" cy="499715"/>
          </a:xfrm>
        </p:spPr>
        <p:txBody>
          <a:bodyPr/>
          <a:lstStyle/>
          <a:p>
            <a:r>
              <a:rPr lang="en-US" sz="2000" u="sng" noProof="0" dirty="0">
                <a:solidFill>
                  <a:schemeClr val="accent2"/>
                </a:solidFill>
              </a:rPr>
              <a:t>Beam Test Facility </a:t>
            </a:r>
            <a:r>
              <a:rPr lang="en-US" sz="2000" noProof="0" dirty="0">
                <a:solidFill>
                  <a:schemeClr val="accent2"/>
                </a:solidFill>
              </a:rPr>
              <a:t>to enable novel acceleration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DC8DA-747A-02A7-2A05-9EC9BEA431C5}"/>
              </a:ext>
            </a:extLst>
          </p:cNvPr>
          <p:cNvGrpSpPr/>
          <p:nvPr/>
        </p:nvGrpSpPr>
        <p:grpSpPr>
          <a:xfrm>
            <a:off x="1065961" y="2303753"/>
            <a:ext cx="10356712" cy="2264668"/>
            <a:chOff x="396790" y="1689234"/>
            <a:chExt cx="8630593" cy="188722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D5C9CB4-21EE-C822-E039-1091691F5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90" y="1689234"/>
              <a:ext cx="8630593" cy="1887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196BDE-088C-7BAA-5EFD-BC78D6692F6C}"/>
                </a:ext>
              </a:extLst>
            </p:cNvPr>
            <p:cNvSpPr/>
            <p:nvPr/>
          </p:nvSpPr>
          <p:spPr>
            <a:xfrm>
              <a:off x="485848" y="1716056"/>
              <a:ext cx="619052" cy="423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noProof="0" dirty="0"/>
            </a:p>
          </p:txBody>
        </p:sp>
      </p:grpSp>
      <p:sp>
        <p:nvSpPr>
          <p:cNvPr id="8" name="Parallelogram 7">
            <a:extLst>
              <a:ext uri="{FF2B5EF4-FFF2-40B4-BE49-F238E27FC236}">
                <a16:creationId xmlns:a16="http://schemas.microsoft.com/office/drawing/2014/main" id="{8D6E5938-7D0F-819B-CECA-AFE96D134AEE}"/>
              </a:ext>
            </a:extLst>
          </p:cNvPr>
          <p:cNvSpPr/>
          <p:nvPr/>
        </p:nvSpPr>
        <p:spPr>
          <a:xfrm flipV="1">
            <a:off x="7970402" y="2266125"/>
            <a:ext cx="878732" cy="531007"/>
          </a:xfrm>
          <a:prstGeom prst="parallelogram">
            <a:avLst>
              <a:gd name="adj" fmla="val 21113"/>
            </a:avLst>
          </a:prstGeom>
          <a:noFill/>
          <a:ln w="28575">
            <a:solidFill>
              <a:srgbClr val="CD202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F6D9598-8D85-64C7-A2C1-F436FC5E454B}"/>
              </a:ext>
            </a:extLst>
          </p:cNvPr>
          <p:cNvSpPr/>
          <p:nvPr/>
        </p:nvSpPr>
        <p:spPr>
          <a:xfrm flipV="1">
            <a:off x="1493561" y="4070821"/>
            <a:ext cx="1609137" cy="508243"/>
          </a:xfrm>
          <a:prstGeom prst="parallelogram">
            <a:avLst>
              <a:gd name="adj" fmla="val 14655"/>
            </a:avLst>
          </a:prstGeom>
          <a:noFill/>
          <a:ln w="28575">
            <a:solidFill>
              <a:srgbClr val="4D008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E197A-E8FC-2F97-EB9C-AB38A1E5827D}"/>
              </a:ext>
            </a:extLst>
          </p:cNvPr>
          <p:cNvSpPr txBox="1"/>
          <p:nvPr/>
        </p:nvSpPr>
        <p:spPr>
          <a:xfrm>
            <a:off x="638053" y="1791322"/>
            <a:ext cx="3693943" cy="940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40"/>
              </a:spcBef>
            </a:pPr>
            <a:r>
              <a:rPr lang="en-US" sz="1680" b="1" noProof="0" dirty="0">
                <a:solidFill>
                  <a:schemeClr val="tx2"/>
                </a:solidFill>
                <a:ea typeface="+mn-lt"/>
                <a:cs typeface="+mn-lt"/>
              </a:rPr>
              <a:t>Drive RF Photoinjector (65 MeV)</a:t>
            </a:r>
            <a:endParaRPr lang="en-US" sz="1680" noProof="0" dirty="0">
              <a:solidFill>
                <a:schemeClr val="tx2"/>
              </a:solidFill>
              <a:ea typeface="+mn-lt"/>
              <a:cs typeface="+mn-lt"/>
            </a:endParaRPr>
          </a:p>
          <a:p>
            <a:pPr marL="419086" lvl="1" indent="-283836">
              <a:spcBef>
                <a:spcPts val="540"/>
              </a:spcBef>
              <a:buFont typeface="Arial"/>
              <a:buChar char="•"/>
            </a:pPr>
            <a:r>
              <a:rPr lang="en-US" sz="1440" noProof="0" dirty="0">
                <a:solidFill>
                  <a:schemeClr val="tx2"/>
                </a:solidFill>
                <a:ea typeface="+mn-lt"/>
                <a:cs typeface="+mn-lt"/>
              </a:rPr>
              <a:t>single bunch: </a:t>
            </a:r>
            <a:r>
              <a:rPr lang="en-US" sz="1440" u="sng" noProof="0" dirty="0">
                <a:solidFill>
                  <a:schemeClr val="tx2"/>
                </a:solidFill>
                <a:ea typeface="+mn-lt"/>
                <a:cs typeface="+mn-lt"/>
              </a:rPr>
              <a:t>100nC</a:t>
            </a:r>
          </a:p>
          <a:p>
            <a:pPr marL="419086" lvl="1" indent="-283836">
              <a:spcBef>
                <a:spcPts val="540"/>
              </a:spcBef>
              <a:buFont typeface="Arial"/>
              <a:buChar char="•"/>
            </a:pPr>
            <a:r>
              <a:rPr lang="en-US" sz="1440" noProof="0" dirty="0">
                <a:solidFill>
                  <a:schemeClr val="tx2"/>
                </a:solidFill>
                <a:ea typeface="+mn-lt"/>
                <a:cs typeface="+mn-lt"/>
              </a:rPr>
              <a:t>bunch train: </a:t>
            </a:r>
            <a:r>
              <a:rPr lang="en-US" sz="1440" u="sng" noProof="0" dirty="0">
                <a:solidFill>
                  <a:schemeClr val="tx2"/>
                </a:solidFill>
                <a:ea typeface="+mn-lt"/>
                <a:cs typeface="+mn-lt"/>
              </a:rPr>
              <a:t>600 </a:t>
            </a:r>
            <a:r>
              <a:rPr lang="en-US" sz="1440" u="sng" noProof="0" dirty="0" err="1">
                <a:solidFill>
                  <a:schemeClr val="tx2"/>
                </a:solidFill>
                <a:ea typeface="+mn-lt"/>
                <a:cs typeface="+mn-lt"/>
              </a:rPr>
              <a:t>nC</a:t>
            </a:r>
            <a:endParaRPr lang="en-US" sz="1440" u="sng" noProof="0" dirty="0">
              <a:solidFill>
                <a:schemeClr val="tx2"/>
              </a:solidFill>
              <a:ea typeface="+mn-lt"/>
              <a:cs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F35960-7C77-F579-D396-A357A517EDEA}"/>
              </a:ext>
            </a:extLst>
          </p:cNvPr>
          <p:cNvSpPr txBox="1"/>
          <p:nvPr/>
        </p:nvSpPr>
        <p:spPr>
          <a:xfrm>
            <a:off x="1040389" y="4684193"/>
            <a:ext cx="5341204" cy="940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40"/>
              </a:spcBef>
            </a:pPr>
            <a:r>
              <a:rPr lang="en-US" sz="1680" b="1" noProof="0" dirty="0">
                <a:solidFill>
                  <a:schemeClr val="accent3"/>
                </a:solidFill>
                <a:ea typeface="+mn-lt"/>
                <a:cs typeface="+mn-lt"/>
              </a:rPr>
              <a:t>Argonne Cathode Test Stand (2-4 MeV)</a:t>
            </a:r>
            <a:endParaRPr lang="en-US" sz="1680" noProof="0" dirty="0">
              <a:solidFill>
                <a:schemeClr val="accent3"/>
              </a:solidFill>
              <a:ea typeface="+mn-lt"/>
              <a:cs typeface="+mn-lt"/>
            </a:endParaRPr>
          </a:p>
          <a:p>
            <a:pPr marL="419086" indent="-283836">
              <a:spcBef>
                <a:spcPts val="540"/>
              </a:spcBef>
              <a:buFont typeface="Arial"/>
              <a:buChar char="•"/>
            </a:pPr>
            <a:r>
              <a:rPr lang="en-US" sz="1440" noProof="0" dirty="0">
                <a:solidFill>
                  <a:schemeClr val="accent3"/>
                </a:solidFill>
                <a:ea typeface="+mn-lt"/>
                <a:cs typeface="+mn-lt"/>
              </a:rPr>
              <a:t>Cathode research and diagnostics</a:t>
            </a:r>
          </a:p>
          <a:p>
            <a:pPr marL="419086" indent="-283836">
              <a:spcBef>
                <a:spcPts val="540"/>
              </a:spcBef>
              <a:buFont typeface="Arial"/>
              <a:buChar char="•"/>
            </a:pPr>
            <a:r>
              <a:rPr lang="en-US" sz="1440" noProof="0" dirty="0">
                <a:solidFill>
                  <a:schemeClr val="accent3"/>
                </a:solidFill>
                <a:ea typeface="+mn-lt"/>
                <a:cs typeface="+mn-lt"/>
              </a:rPr>
              <a:t>Physics of high-gradient breakdown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FD90BC-CB4E-7062-E5DB-ADB7A60C7EA6}"/>
              </a:ext>
            </a:extLst>
          </p:cNvPr>
          <p:cNvSpPr txBox="1"/>
          <p:nvPr/>
        </p:nvSpPr>
        <p:spPr>
          <a:xfrm>
            <a:off x="6514481" y="1190673"/>
            <a:ext cx="4298324" cy="940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40"/>
              </a:spcBef>
            </a:pPr>
            <a:r>
              <a:rPr lang="en-US" sz="1680" b="1" noProof="0" dirty="0">
                <a:solidFill>
                  <a:schemeClr val="accent6"/>
                </a:solidFill>
                <a:ea typeface="+mn-lt"/>
                <a:cs typeface="+mn-lt"/>
              </a:rPr>
              <a:t>Witness RF photoinjector (15 MeV)</a:t>
            </a:r>
            <a:endParaRPr lang="en-US" sz="1680" noProof="0" dirty="0">
              <a:solidFill>
                <a:schemeClr val="accent6"/>
              </a:solidFill>
              <a:ea typeface="+mn-lt"/>
              <a:cs typeface="+mn-lt"/>
            </a:endParaRPr>
          </a:p>
          <a:p>
            <a:pPr marL="419086" indent="-283836">
              <a:spcBef>
                <a:spcPts val="540"/>
              </a:spcBef>
              <a:buFont typeface="Arial"/>
              <a:buChar char="•"/>
            </a:pPr>
            <a:r>
              <a:rPr lang="en-US" sz="1440" noProof="0" dirty="0">
                <a:solidFill>
                  <a:schemeClr val="accent6"/>
                </a:solidFill>
                <a:ea typeface="+mn-lt"/>
                <a:cs typeface="+mn-lt"/>
              </a:rPr>
              <a:t>Provides two-beam capability</a:t>
            </a:r>
          </a:p>
          <a:p>
            <a:pPr marL="419086" indent="-283836">
              <a:spcBef>
                <a:spcPts val="540"/>
              </a:spcBef>
              <a:buFont typeface="Arial"/>
              <a:buChar char="•"/>
            </a:pPr>
            <a:r>
              <a:rPr lang="en-US" sz="1440" noProof="0" dirty="0">
                <a:solidFill>
                  <a:schemeClr val="accent6"/>
                </a:solidFill>
                <a:ea typeface="+mn-lt"/>
                <a:cs typeface="+mn-lt"/>
              </a:rPr>
              <a:t>Bright beams for low-energy experiments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E94888-DA22-B496-294D-27EB1EBE21CC}"/>
              </a:ext>
            </a:extLst>
          </p:cNvPr>
          <p:cNvSpPr txBox="1"/>
          <p:nvPr/>
        </p:nvSpPr>
        <p:spPr>
          <a:xfrm>
            <a:off x="5401250" y="4446786"/>
            <a:ext cx="3426887" cy="940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40"/>
              </a:spcBef>
            </a:pPr>
            <a:r>
              <a:rPr lang="en-US" sz="1680" b="1" noProof="0" dirty="0">
                <a:solidFill>
                  <a:srgbClr val="FF6632"/>
                </a:solidFill>
                <a:ea typeface="+mn-lt"/>
                <a:cs typeface="+mn-lt"/>
              </a:rPr>
              <a:t>Experimental Switchyard </a:t>
            </a:r>
            <a:endParaRPr lang="en-US" sz="1680" noProof="0" dirty="0">
              <a:solidFill>
                <a:srgbClr val="FF6632"/>
              </a:solidFill>
              <a:ea typeface="+mn-lt"/>
              <a:cs typeface="+mn-lt"/>
            </a:endParaRPr>
          </a:p>
          <a:p>
            <a:pPr indent="-283836">
              <a:spcBef>
                <a:spcPts val="540"/>
              </a:spcBef>
              <a:buFont typeface="Arial"/>
              <a:buChar char="•"/>
            </a:pPr>
            <a:r>
              <a:rPr lang="en-US" sz="1440" noProof="0" dirty="0">
                <a:solidFill>
                  <a:srgbClr val="FF6632"/>
                </a:solidFill>
                <a:ea typeface="+mn-lt"/>
                <a:cs typeface="+mn-lt"/>
              </a:rPr>
              <a:t>Highly reconfigurable </a:t>
            </a:r>
          </a:p>
          <a:p>
            <a:pPr indent="-283836">
              <a:spcBef>
                <a:spcPts val="540"/>
              </a:spcBef>
              <a:buFont typeface="Arial"/>
              <a:buChar char="•"/>
            </a:pPr>
            <a:r>
              <a:rPr lang="en-US" sz="1440" noProof="0" dirty="0">
                <a:solidFill>
                  <a:srgbClr val="FF6632"/>
                </a:solidFill>
                <a:ea typeface="+mn-lt"/>
                <a:cs typeface="+mn-lt"/>
              </a:rPr>
              <a:t>6D phase space manipulation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1FE67AB-278E-2AEF-0270-CE0A1A3607D4}"/>
              </a:ext>
            </a:extLst>
          </p:cNvPr>
          <p:cNvSpPr/>
          <p:nvPr/>
        </p:nvSpPr>
        <p:spPr>
          <a:xfrm>
            <a:off x="3242716" y="2299780"/>
            <a:ext cx="6483787" cy="2103120"/>
          </a:xfrm>
          <a:custGeom>
            <a:avLst/>
            <a:gdLst>
              <a:gd name="connsiteX0" fmla="*/ 0 w 5334000"/>
              <a:gd name="connsiteY0" fmla="*/ 0 h 1752600"/>
              <a:gd name="connsiteX1" fmla="*/ 247650 w 5334000"/>
              <a:gd name="connsiteY1" fmla="*/ 1752600 h 1752600"/>
              <a:gd name="connsiteX2" fmla="*/ 5334000 w 5334000"/>
              <a:gd name="connsiteY2" fmla="*/ 1752600 h 1752600"/>
              <a:gd name="connsiteX3" fmla="*/ 5157787 w 5334000"/>
              <a:gd name="connsiteY3" fmla="*/ 595313 h 1752600"/>
              <a:gd name="connsiteX4" fmla="*/ 3890962 w 5334000"/>
              <a:gd name="connsiteY4" fmla="*/ 595313 h 1752600"/>
              <a:gd name="connsiteX5" fmla="*/ 3762375 w 5334000"/>
              <a:gd name="connsiteY5" fmla="*/ 0 h 1752600"/>
              <a:gd name="connsiteX6" fmla="*/ 0 w 5334000"/>
              <a:gd name="connsiteY6" fmla="*/ 0 h 1752600"/>
              <a:gd name="connsiteX0" fmla="*/ 0 w 5403156"/>
              <a:gd name="connsiteY0" fmla="*/ 0 h 1752600"/>
              <a:gd name="connsiteX1" fmla="*/ 247650 w 5403156"/>
              <a:gd name="connsiteY1" fmla="*/ 1752600 h 1752600"/>
              <a:gd name="connsiteX2" fmla="*/ 5403156 w 5403156"/>
              <a:gd name="connsiteY2" fmla="*/ 1752600 h 1752600"/>
              <a:gd name="connsiteX3" fmla="*/ 5157787 w 5403156"/>
              <a:gd name="connsiteY3" fmla="*/ 595313 h 1752600"/>
              <a:gd name="connsiteX4" fmla="*/ 3890962 w 5403156"/>
              <a:gd name="connsiteY4" fmla="*/ 595313 h 1752600"/>
              <a:gd name="connsiteX5" fmla="*/ 3762375 w 5403156"/>
              <a:gd name="connsiteY5" fmla="*/ 0 h 1752600"/>
              <a:gd name="connsiteX6" fmla="*/ 0 w 5403156"/>
              <a:gd name="connsiteY6" fmla="*/ 0 h 1752600"/>
              <a:gd name="connsiteX0" fmla="*/ 0 w 5403156"/>
              <a:gd name="connsiteY0" fmla="*/ 0 h 1752600"/>
              <a:gd name="connsiteX1" fmla="*/ 247650 w 5403156"/>
              <a:gd name="connsiteY1" fmla="*/ 1752600 h 1752600"/>
              <a:gd name="connsiteX2" fmla="*/ 5403156 w 5403156"/>
              <a:gd name="connsiteY2" fmla="*/ 1752600 h 1752600"/>
              <a:gd name="connsiteX3" fmla="*/ 5110162 w 5403156"/>
              <a:gd name="connsiteY3" fmla="*/ 592138 h 1752600"/>
              <a:gd name="connsiteX4" fmla="*/ 3890962 w 5403156"/>
              <a:gd name="connsiteY4" fmla="*/ 595313 h 1752600"/>
              <a:gd name="connsiteX5" fmla="*/ 3762375 w 5403156"/>
              <a:gd name="connsiteY5" fmla="*/ 0 h 1752600"/>
              <a:gd name="connsiteX6" fmla="*/ 0 w 5403156"/>
              <a:gd name="connsiteY6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3156" h="1752600">
                <a:moveTo>
                  <a:pt x="0" y="0"/>
                </a:moveTo>
                <a:lnTo>
                  <a:pt x="247650" y="1752600"/>
                </a:lnTo>
                <a:lnTo>
                  <a:pt x="5403156" y="1752600"/>
                </a:lnTo>
                <a:lnTo>
                  <a:pt x="5110162" y="592138"/>
                </a:lnTo>
                <a:lnTo>
                  <a:pt x="3890962" y="595313"/>
                </a:lnTo>
                <a:lnTo>
                  <a:pt x="3762375" y="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663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noProof="0" dirty="0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776E18F-FD04-DCA6-7B90-0AC5363060E4}"/>
              </a:ext>
            </a:extLst>
          </p:cNvPr>
          <p:cNvSpPr/>
          <p:nvPr/>
        </p:nvSpPr>
        <p:spPr>
          <a:xfrm flipV="1">
            <a:off x="1022101" y="3148013"/>
            <a:ext cx="2292625" cy="615953"/>
          </a:xfrm>
          <a:prstGeom prst="parallelogram">
            <a:avLst>
              <a:gd name="adj" fmla="val 14655"/>
            </a:avLst>
          </a:prstGeom>
          <a:noFill/>
          <a:ln w="28575">
            <a:solidFill>
              <a:srgbClr val="0082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647013F-CDB8-0E76-B7A9-EBEE46B1023D}"/>
              </a:ext>
            </a:extLst>
          </p:cNvPr>
          <p:cNvSpPr/>
          <p:nvPr/>
        </p:nvSpPr>
        <p:spPr>
          <a:xfrm>
            <a:off x="1040388" y="2910558"/>
            <a:ext cx="2062309" cy="151012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FAC11D-0031-54D1-3254-676B1275F6DA}"/>
              </a:ext>
            </a:extLst>
          </p:cNvPr>
          <p:cNvSpPr txBox="1"/>
          <p:nvPr/>
        </p:nvSpPr>
        <p:spPr>
          <a:xfrm>
            <a:off x="8437264" y="4446786"/>
            <a:ext cx="3740339" cy="20344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40"/>
              </a:spcBef>
            </a:pPr>
            <a:r>
              <a:rPr lang="en-US" sz="1600" b="1" noProof="0" dirty="0">
                <a:ea typeface="+mn-lt"/>
                <a:cs typeface="+mn-lt"/>
              </a:rPr>
              <a:t>Laser</a:t>
            </a:r>
          </a:p>
          <a:p>
            <a:pPr marL="135250">
              <a:spcBef>
                <a:spcPts val="540"/>
              </a:spcBef>
            </a:pPr>
            <a:r>
              <a:rPr lang="en-US" sz="1400" noProof="0" dirty="0">
                <a:ea typeface="+mn-lt"/>
                <a:cs typeface="+mn-lt"/>
              </a:rPr>
              <a:t>Photoinjector laser</a:t>
            </a:r>
          </a:p>
          <a:p>
            <a:pPr marL="419086" indent="-283836">
              <a:spcBef>
                <a:spcPts val="540"/>
              </a:spcBef>
              <a:buFont typeface="Arial"/>
              <a:buChar char="•"/>
            </a:pPr>
            <a:r>
              <a:rPr lang="en-US" sz="1400" noProof="0" dirty="0">
                <a:ea typeface="+mn-lt"/>
                <a:cs typeface="+mn-lt"/>
              </a:rPr>
              <a:t>100 </a:t>
            </a:r>
            <a:r>
              <a:rPr lang="en-US" sz="1400" noProof="0" dirty="0" err="1">
                <a:ea typeface="+mn-lt"/>
                <a:cs typeface="+mn-lt"/>
              </a:rPr>
              <a:t>mJ</a:t>
            </a:r>
            <a:r>
              <a:rPr lang="en-US" sz="1400" noProof="0" dirty="0">
                <a:ea typeface="+mn-lt"/>
                <a:cs typeface="+mn-lt"/>
              </a:rPr>
              <a:t> (800nm), 10 </a:t>
            </a:r>
            <a:r>
              <a:rPr lang="en-US" sz="1400" noProof="0" dirty="0" err="1">
                <a:ea typeface="+mn-lt"/>
                <a:cs typeface="+mn-lt"/>
              </a:rPr>
              <a:t>mJ</a:t>
            </a:r>
            <a:r>
              <a:rPr lang="en-US" sz="1400" noProof="0" dirty="0">
                <a:ea typeface="+mn-lt"/>
                <a:cs typeface="+mn-lt"/>
              </a:rPr>
              <a:t> (262nm),</a:t>
            </a:r>
          </a:p>
          <a:p>
            <a:pPr marL="419086" indent="-283836">
              <a:spcBef>
                <a:spcPts val="540"/>
              </a:spcBef>
              <a:buFont typeface="Arial"/>
              <a:buChar char="•"/>
            </a:pPr>
            <a:r>
              <a:rPr lang="en-US" sz="1400" noProof="0" dirty="0">
                <a:ea typeface="+mn-lt"/>
                <a:cs typeface="+mn-lt"/>
              </a:rPr>
              <a:t>300 fs – 6 </a:t>
            </a:r>
            <a:r>
              <a:rPr lang="en-US" sz="1400" noProof="0" dirty="0" err="1">
                <a:ea typeface="+mn-lt"/>
                <a:cs typeface="+mn-lt"/>
              </a:rPr>
              <a:t>ps</a:t>
            </a:r>
            <a:r>
              <a:rPr lang="en-US" sz="1400" noProof="0" dirty="0">
                <a:ea typeface="+mn-lt"/>
                <a:cs typeface="+mn-lt"/>
              </a:rPr>
              <a:t> (UV)</a:t>
            </a:r>
          </a:p>
          <a:p>
            <a:pPr marL="419086" indent="-283836">
              <a:spcBef>
                <a:spcPts val="540"/>
              </a:spcBef>
              <a:buFont typeface="Arial"/>
              <a:buChar char="•"/>
            </a:pPr>
            <a:r>
              <a:rPr lang="en-US" sz="1400" noProof="0" dirty="0">
                <a:ea typeface="+mn-lt"/>
                <a:cs typeface="+mn-lt"/>
              </a:rPr>
              <a:t>temporal shaping</a:t>
            </a:r>
          </a:p>
          <a:p>
            <a:pPr marL="135250">
              <a:spcBef>
                <a:spcPts val="540"/>
              </a:spcBef>
            </a:pPr>
            <a:r>
              <a:rPr lang="en-US" sz="1400" noProof="0" dirty="0">
                <a:ea typeface="+mn-lt"/>
                <a:cs typeface="+mn-lt"/>
              </a:rPr>
              <a:t>Diagnostic laser</a:t>
            </a:r>
          </a:p>
          <a:p>
            <a:pPr marL="419086" indent="-283836">
              <a:spcBef>
                <a:spcPts val="540"/>
              </a:spcBef>
              <a:buFont typeface="Arial"/>
              <a:buChar char="•"/>
            </a:pPr>
            <a:r>
              <a:rPr lang="en-US" sz="1400" noProof="0" dirty="0">
                <a:ea typeface="+mn-lt"/>
                <a:cs typeface="+mn-lt"/>
              </a:rPr>
              <a:t>81.25 MHz (1550 nm)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D127C5-32FF-3EC4-3150-5D1FF755B329}"/>
              </a:ext>
            </a:extLst>
          </p:cNvPr>
          <p:cNvSpPr txBox="1"/>
          <p:nvPr/>
        </p:nvSpPr>
        <p:spPr>
          <a:xfrm>
            <a:off x="2686770" y="6365095"/>
            <a:ext cx="2964084" cy="400110"/>
          </a:xfrm>
          <a:prstGeom prst="rect">
            <a:avLst/>
          </a:prstGeom>
          <a:noFill/>
          <a:ln>
            <a:solidFill>
              <a:srgbClr val="11111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2000" noProof="0" dirty="0">
                <a:hlinkClick r:id="rId3"/>
              </a:rPr>
              <a:t>https://www.anl.gov/awa</a:t>
            </a:r>
            <a:r>
              <a:rPr lang="en-US" sz="2000" noProof="0" dirty="0"/>
              <a:t> 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4D7389EE-8EA7-256F-4982-111D335C30FF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13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5443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0CF49-6DB6-D5EF-4D2F-E913476F0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C5CA5-E86A-BDF1-0763-4E0AE43B9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Progress in </a:t>
            </a:r>
            <a:r>
              <a:rPr lang="en-US" sz="4800" noProof="0" dirty="0"/>
              <a:t>short-pulse</a:t>
            </a:r>
            <a:r>
              <a:rPr lang="en-US" noProof="0" dirty="0"/>
              <a:t> </a:t>
            </a:r>
            <a:r>
              <a:rPr lang="en-US" noProof="0" dirty="0" err="1"/>
              <a:t>swfa</a:t>
            </a:r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r>
              <a:rPr lang="en-US" sz="3200" noProof="0" dirty="0"/>
              <a:t>  milestones </a:t>
            </a:r>
          </a:p>
          <a:p>
            <a:r>
              <a:rPr lang="en-US" sz="3200" dirty="0"/>
              <a:t>     achieved</a:t>
            </a:r>
            <a:endParaRPr lang="en-US" sz="3200" noProof="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5B2049C-CEBC-73A3-0B4B-A51A10224229}"/>
              </a:ext>
            </a:extLst>
          </p:cNvPr>
          <p:cNvSpPr txBox="1">
            <a:spLocks/>
          </p:cNvSpPr>
          <p:nvPr/>
        </p:nvSpPr>
        <p:spPr>
          <a:xfrm>
            <a:off x="5745935" y="6473709"/>
            <a:ext cx="969725" cy="1828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FAAC5A-9C4F-4278-920D-DF2BAB59574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192631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0CE81-3398-E0E4-173F-35312D91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30384"/>
            <a:ext cx="11163868" cy="478608"/>
          </a:xfrm>
        </p:spPr>
        <p:txBody>
          <a:bodyPr/>
          <a:lstStyle/>
          <a:p>
            <a:r>
              <a:rPr lang="en-US" sz="2400" noProof="0" dirty="0"/>
              <a:t>Milestone: CWA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39F51-6698-0300-A5E0-AA9ED663C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956988"/>
            <a:ext cx="4980797" cy="377057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noProof="0" dirty="0"/>
              <a:t>The transformer ratio                   relates to efficiency</a:t>
            </a:r>
          </a:p>
          <a:p>
            <a:pPr>
              <a:spcBef>
                <a:spcPts val="1200"/>
              </a:spcBef>
            </a:pPr>
            <a:r>
              <a:rPr lang="en-US" noProof="0" dirty="0"/>
              <a:t>To achieve </a:t>
            </a:r>
            <a:r>
              <a:rPr lang="en-US" i="1" noProof="0" dirty="0"/>
              <a:t>R&gt;2</a:t>
            </a:r>
            <a:r>
              <a:rPr lang="en-US" noProof="0" dirty="0"/>
              <a:t> </a:t>
            </a:r>
            <a:r>
              <a:rPr lang="en-US" noProof="0" dirty="0">
                <a:solidFill>
                  <a:schemeClr val="accent6"/>
                </a:solidFill>
              </a:rPr>
              <a:t>→</a:t>
            </a:r>
            <a:r>
              <a:rPr lang="en-US" noProof="0" dirty="0"/>
              <a:t> bunch shaping</a:t>
            </a:r>
          </a:p>
          <a:p>
            <a:pPr>
              <a:spcBef>
                <a:spcPts val="1200"/>
              </a:spcBef>
            </a:pPr>
            <a:r>
              <a:rPr lang="en-US" dirty="0"/>
              <a:t>Shaping with an</a:t>
            </a:r>
            <a:r>
              <a:rPr lang="en-US" noProof="0" dirty="0"/>
              <a:t> emittance-exchange (EEX) beamline</a:t>
            </a:r>
          </a:p>
          <a:p>
            <a:pPr>
              <a:spcBef>
                <a:spcPts val="1200"/>
              </a:spcBef>
            </a:pPr>
            <a:r>
              <a:rPr lang="en-US" noProof="0" dirty="0"/>
              <a:t>Two experiments demonstrated R&gt;2:</a:t>
            </a:r>
          </a:p>
          <a:p>
            <a:pPr lvl="1"/>
            <a:r>
              <a:rPr lang="en-US" noProof="0" dirty="0"/>
              <a:t>PWFA using a plasma R~7</a:t>
            </a:r>
          </a:p>
          <a:p>
            <a:pPr lvl="1"/>
            <a:r>
              <a:rPr lang="en-US" noProof="0" dirty="0"/>
              <a:t>SWFA using a structure R~6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5F08E-236B-BDCC-99C6-AEB6243CA2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3" y="674623"/>
            <a:ext cx="11163868" cy="499715"/>
          </a:xfrm>
        </p:spPr>
        <p:txBody>
          <a:bodyPr/>
          <a:lstStyle/>
          <a:p>
            <a:r>
              <a:rPr lang="en-US" sz="2000" noProof="0" dirty="0"/>
              <a:t>demonstration of &gt;5 transformer ratios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B9720-02F2-48E7-88D0-A945DE318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152" y="240070"/>
            <a:ext cx="5853495" cy="2388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6F842-1610-D551-9EE9-B5AC0A718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628" y="4006323"/>
            <a:ext cx="2869312" cy="18957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D28252-5723-6742-D03A-F04C8581E5D5}"/>
              </a:ext>
            </a:extLst>
          </p:cNvPr>
          <p:cNvSpPr/>
          <p:nvPr/>
        </p:nvSpPr>
        <p:spPr>
          <a:xfrm>
            <a:off x="8064327" y="5716678"/>
            <a:ext cx="1209100" cy="33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R=E_{dec}/E_{acc}&#10;">
                <a:extLst>
                  <a:ext uri="{FF2B5EF4-FFF2-40B4-BE49-F238E27FC236}">
                    <a16:creationId xmlns:a16="http://schemas.microsoft.com/office/drawing/2014/main" id="{66F19329-8B27-0966-1BDC-33505526E5A2}"/>
                  </a:ext>
                </a:extLst>
              </p:cNvPr>
              <p:cNvSpPr txBox="1"/>
              <p:nvPr/>
            </p:nvSpPr>
            <p:spPr>
              <a:xfrm>
                <a:off x="3797382" y="1721415"/>
                <a:ext cx="1478675" cy="87940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noProof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i="1" noProof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noProof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noProof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noProof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 noProof="0"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 noProof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noProof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 noProof="0">
                                  <a:latin typeface="Cambria Math" panose="02040503050406030204" pitchFamily="18" charset="0"/>
                                </a:rPr>
                                <m:t>𝑑𝑒𝑐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noProof="0" dirty="0"/>
              </a:p>
            </p:txBody>
          </p:sp>
        </mc:Choice>
        <mc:Fallback xmlns="">
          <p:sp>
            <p:nvSpPr>
              <p:cNvPr id="8" name="TextBox 7" descr="R=E_{dec}/E_{acc}&#10;">
                <a:extLst>
                  <a:ext uri="{FF2B5EF4-FFF2-40B4-BE49-F238E27FC236}">
                    <a16:creationId xmlns:a16="http://schemas.microsoft.com/office/drawing/2014/main" id="{66F19329-8B27-0966-1BDC-33505526E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382" y="1721415"/>
                <a:ext cx="1478675" cy="8794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FC08F2F-9C65-B643-399A-BA55A8D2F57F}"/>
              </a:ext>
            </a:extLst>
          </p:cNvPr>
          <p:cNvSpPr txBox="1"/>
          <p:nvPr/>
        </p:nvSpPr>
        <p:spPr>
          <a:xfrm>
            <a:off x="6442883" y="5946868"/>
            <a:ext cx="278101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noProof="0" dirty="0">
                <a:solidFill>
                  <a:srgbClr val="000000"/>
                </a:solidFill>
              </a:rPr>
              <a:t>R. Roussel </a:t>
            </a:r>
            <a:r>
              <a:rPr lang="en-US" sz="1600" i="1" noProof="0" dirty="0">
                <a:solidFill>
                  <a:srgbClr val="000000"/>
                </a:solidFill>
              </a:rPr>
              <a:t>et al. PRL (2020</a:t>
            </a:r>
            <a:r>
              <a:rPr lang="en-US" sz="1600" noProof="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7B6B1B-F6EF-87C3-B36F-DE95AB4405EC}"/>
              </a:ext>
            </a:extLst>
          </p:cNvPr>
          <p:cNvSpPr txBox="1"/>
          <p:nvPr/>
        </p:nvSpPr>
        <p:spPr>
          <a:xfrm>
            <a:off x="7348621" y="3599668"/>
            <a:ext cx="340913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b="1" noProof="0" dirty="0">
                <a:solidFill>
                  <a:schemeClr val="tx2"/>
                </a:solidFill>
              </a:rPr>
              <a:t>PWFA</a:t>
            </a:r>
            <a:r>
              <a:rPr lang="en-US" sz="1867" noProof="0" dirty="0">
                <a:solidFill>
                  <a:schemeClr val="tx2"/>
                </a:solidFill>
              </a:rPr>
              <a:t>                            </a:t>
            </a:r>
            <a:r>
              <a:rPr lang="en-US" sz="1867" b="1" noProof="0" dirty="0">
                <a:solidFill>
                  <a:schemeClr val="tx2"/>
                </a:solidFill>
              </a:rPr>
              <a:t>SWFA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6F358D-DACD-82FD-5C00-206CE9EFD000}"/>
              </a:ext>
            </a:extLst>
          </p:cNvPr>
          <p:cNvSpPr txBox="1"/>
          <p:nvPr/>
        </p:nvSpPr>
        <p:spPr>
          <a:xfrm>
            <a:off x="9544001" y="5946867"/>
            <a:ext cx="251543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Q. Gao, </a:t>
            </a:r>
            <a:r>
              <a:rPr lang="en-US" sz="1600" i="1" dirty="0">
                <a:solidFill>
                  <a:srgbClr val="000000"/>
                </a:solidFill>
              </a:rPr>
              <a:t>et al, </a:t>
            </a:r>
            <a:r>
              <a:rPr lang="fr-FR" sz="1600" i="1" dirty="0">
                <a:solidFill>
                  <a:srgbClr val="000000"/>
                </a:solidFill>
              </a:rPr>
              <a:t>PRL</a:t>
            </a:r>
            <a:r>
              <a:rPr lang="fr-FR" sz="1600" dirty="0">
                <a:solidFill>
                  <a:srgbClr val="000000"/>
                </a:solidFill>
              </a:rPr>
              <a:t> (2018)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8ACD17-3F9A-E8B6-B036-DD4FC2870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28" y="4088967"/>
            <a:ext cx="2471531" cy="175243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88CE90E-277F-A8BB-8EAD-EE8650DCAA15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15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5E40B-DB10-3847-0CC8-111E6C635978}"/>
              </a:ext>
            </a:extLst>
          </p:cNvPr>
          <p:cNvSpPr txBox="1"/>
          <p:nvPr/>
        </p:nvSpPr>
        <p:spPr>
          <a:xfrm>
            <a:off x="7135990" y="3084401"/>
            <a:ext cx="3905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u="sng" dirty="0">
                <a:solidFill>
                  <a:schemeClr val="tx2"/>
                </a:solidFill>
              </a:rPr>
              <a:t>High </a:t>
            </a:r>
            <a:r>
              <a:rPr lang="en-US" sz="2400" b="1" u="sng" dirty="0">
                <a:solidFill>
                  <a:schemeClr val="tx2"/>
                </a:solidFill>
              </a:rPr>
              <a:t>R</a:t>
            </a:r>
            <a:r>
              <a:rPr lang="en-US" sz="2400" u="sng" dirty="0">
                <a:solidFill>
                  <a:schemeClr val="tx2"/>
                </a:solidFill>
              </a:rPr>
              <a:t> with shaped</a:t>
            </a:r>
            <a:r>
              <a:rPr lang="en-US" sz="2400" u="sng" noProof="0" dirty="0">
                <a:solidFill>
                  <a:schemeClr val="tx2"/>
                </a:solidFill>
              </a:rPr>
              <a:t> beams</a:t>
            </a:r>
          </a:p>
        </p:txBody>
      </p:sp>
    </p:spTree>
    <p:extLst>
      <p:ext uri="{BB962C8B-B14F-4D97-AF65-F5344CB8AC3E}">
        <p14:creationId xmlns:p14="http://schemas.microsoft.com/office/powerpoint/2010/main" val="24493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8EF8D-5481-65E7-6C4B-6C326E1FA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59B62-7C10-13FF-A2FD-29DBDFA147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1" y="673765"/>
            <a:ext cx="11163868" cy="499715"/>
          </a:xfrm>
        </p:spPr>
        <p:txBody>
          <a:bodyPr/>
          <a:lstStyle/>
          <a:p>
            <a:r>
              <a:rPr lang="en-US" sz="2000" noProof="0" dirty="0"/>
              <a:t>Staging of acceleration</a:t>
            </a: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37FC61D8-06A9-595E-B42A-E7F7F1F65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5400"/>
            <a:ext cx="11163868" cy="572725"/>
          </a:xfrm>
        </p:spPr>
        <p:txBody>
          <a:bodyPr/>
          <a:lstStyle/>
          <a:p>
            <a:r>
              <a:rPr lang="en-US" sz="2400" dirty="0"/>
              <a:t>Milestone: TBA</a:t>
            </a:r>
            <a:endParaRPr lang="en-US" sz="2400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4EB1426-BBDB-4A2B-C134-7D7570793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073847"/>
            <a:ext cx="8246165" cy="734970"/>
          </a:xfrm>
        </p:spPr>
        <p:txBody>
          <a:bodyPr/>
          <a:lstStyle/>
          <a:p>
            <a:r>
              <a:rPr lang="en-US" sz="1800" noProof="0" dirty="0"/>
              <a:t>Demonstration (simplified) two-stage SWFA</a:t>
            </a:r>
          </a:p>
          <a:p>
            <a:r>
              <a:rPr lang="en-US" sz="1800" noProof="0" dirty="0"/>
              <a:t>Scalable to any number of accelerating module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725036-DAA9-7D02-3AF7-0FC313865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142" y="900989"/>
            <a:ext cx="3081399" cy="2393586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CA0A7F9-59D4-74D0-8920-7C77A12A98FA}"/>
              </a:ext>
            </a:extLst>
          </p:cNvPr>
          <p:cNvSpPr txBox="1">
            <a:spLocks/>
          </p:cNvSpPr>
          <p:nvPr/>
        </p:nvSpPr>
        <p:spPr>
          <a:xfrm>
            <a:off x="5714999" y="6308598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16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05B72D-969B-3864-65CB-34CC883174F6}"/>
              </a:ext>
            </a:extLst>
          </p:cNvPr>
          <p:cNvGrpSpPr/>
          <p:nvPr/>
        </p:nvGrpSpPr>
        <p:grpSpPr>
          <a:xfrm>
            <a:off x="890754" y="1862371"/>
            <a:ext cx="4188753" cy="1865374"/>
            <a:chOff x="814037" y="1599871"/>
            <a:chExt cx="4921956" cy="23386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2197D2-234F-2FE1-F88C-19BB3AE86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210"/>
            <a:stretch/>
          </p:blipFill>
          <p:spPr>
            <a:xfrm>
              <a:off x="814037" y="1599871"/>
              <a:ext cx="4921956" cy="221703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46C6BA-E095-6367-CB85-3AFA8453B329}"/>
                </a:ext>
              </a:extLst>
            </p:cNvPr>
            <p:cNvSpPr/>
            <p:nvPr/>
          </p:nvSpPr>
          <p:spPr>
            <a:xfrm>
              <a:off x="914727" y="3089654"/>
              <a:ext cx="1092749" cy="557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DA5011-45E6-AC88-C314-15D76CC42E78}"/>
                </a:ext>
              </a:extLst>
            </p:cNvPr>
            <p:cNvSpPr/>
            <p:nvPr/>
          </p:nvSpPr>
          <p:spPr>
            <a:xfrm>
              <a:off x="3732056" y="3530762"/>
              <a:ext cx="968282" cy="407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AC7DBDA-A4E3-87D6-FAA9-F5DCB2C06C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443"/>
          <a:stretch/>
        </p:blipFill>
        <p:spPr bwMode="auto">
          <a:xfrm>
            <a:off x="711247" y="3822334"/>
            <a:ext cx="2652855" cy="240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1BD764-1F00-7E6B-5256-C88762775BF0}"/>
              </a:ext>
            </a:extLst>
          </p:cNvPr>
          <p:cNvSpPr txBox="1"/>
          <p:nvPr/>
        </p:nvSpPr>
        <p:spPr>
          <a:xfrm>
            <a:off x="3409984" y="3969676"/>
            <a:ext cx="4163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70 MeV/m </a:t>
            </a:r>
          </a:p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acceleration in each stage</a:t>
            </a:r>
          </a:p>
        </p:txBody>
      </p:sp>
      <p:pic>
        <p:nvPicPr>
          <p:cNvPr id="15" name="Picture 14" descr="C:\my doc\project\circular-waveguide\staging\simplified staging exp\300MW power.png">
            <a:extLst>
              <a:ext uri="{FF2B5EF4-FFF2-40B4-BE49-F238E27FC236}">
                <a16:creationId xmlns:a16="http://schemas.microsoft.com/office/drawing/2014/main" id="{B1B556A2-98C0-3BCE-B22C-975E7CF917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4556" b="3367"/>
          <a:stretch/>
        </p:blipFill>
        <p:spPr bwMode="auto">
          <a:xfrm>
            <a:off x="7898231" y="4001397"/>
            <a:ext cx="3095278" cy="204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7D1728-573E-8825-6C99-FED530F945A7}"/>
              </a:ext>
            </a:extLst>
          </p:cNvPr>
          <p:cNvSpPr txBox="1"/>
          <p:nvPr/>
        </p:nvSpPr>
        <p:spPr>
          <a:xfrm>
            <a:off x="3561195" y="5001846"/>
            <a:ext cx="3990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300 MW, 150 MeV/m</a:t>
            </a:r>
          </a:p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acceleration single stage</a:t>
            </a:r>
          </a:p>
        </p:txBody>
      </p:sp>
      <p:sp>
        <p:nvSpPr>
          <p:cNvPr id="17" name="Down Arrow 17">
            <a:extLst>
              <a:ext uri="{FF2B5EF4-FFF2-40B4-BE49-F238E27FC236}">
                <a16:creationId xmlns:a16="http://schemas.microsoft.com/office/drawing/2014/main" id="{C51AE072-916D-C954-0FDA-C13DB1CF4559}"/>
              </a:ext>
            </a:extLst>
          </p:cNvPr>
          <p:cNvSpPr/>
          <p:nvPr/>
        </p:nvSpPr>
        <p:spPr>
          <a:xfrm rot="5400000">
            <a:off x="3571165" y="4087287"/>
            <a:ext cx="276046" cy="255935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Down Arrow 18">
            <a:extLst>
              <a:ext uri="{FF2B5EF4-FFF2-40B4-BE49-F238E27FC236}">
                <a16:creationId xmlns:a16="http://schemas.microsoft.com/office/drawing/2014/main" id="{72A8776E-FC3C-4EB3-DDFA-D8728B2EB41D}"/>
              </a:ext>
            </a:extLst>
          </p:cNvPr>
          <p:cNvSpPr/>
          <p:nvPr/>
        </p:nvSpPr>
        <p:spPr>
          <a:xfrm rot="16200000" flipH="1">
            <a:off x="7435147" y="5213645"/>
            <a:ext cx="276046" cy="255935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1D30F6-0B91-BC51-CE12-126E1220F123}"/>
              </a:ext>
            </a:extLst>
          </p:cNvPr>
          <p:cNvSpPr txBox="1"/>
          <p:nvPr/>
        </p:nvSpPr>
        <p:spPr>
          <a:xfrm>
            <a:off x="3459509" y="5952600"/>
            <a:ext cx="527298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C. Jing, </a:t>
            </a:r>
            <a:r>
              <a:rPr lang="en-US" sz="1600" i="1" dirty="0">
                <a:solidFill>
                  <a:srgbClr val="000000"/>
                </a:solidFill>
              </a:rPr>
              <a:t>et al, </a:t>
            </a:r>
            <a:r>
              <a:rPr lang="en-US" sz="1600" i="1" dirty="0" err="1">
                <a:solidFill>
                  <a:srgbClr val="000000"/>
                </a:solidFill>
              </a:rPr>
              <a:t>Nucl</a:t>
            </a:r>
            <a:r>
              <a:rPr lang="en-US" sz="1600" i="1" dirty="0">
                <a:solidFill>
                  <a:srgbClr val="000000"/>
                </a:solidFill>
              </a:rPr>
              <a:t>. </a:t>
            </a:r>
            <a:r>
              <a:rPr lang="en-US" sz="1600" i="1" dirty="0" err="1">
                <a:solidFill>
                  <a:srgbClr val="000000"/>
                </a:solidFill>
              </a:rPr>
              <a:t>Instrum</a:t>
            </a:r>
            <a:r>
              <a:rPr lang="en-US" sz="1600" i="1" dirty="0">
                <a:solidFill>
                  <a:srgbClr val="000000"/>
                </a:solidFill>
              </a:rPr>
              <a:t>. Meth. A</a:t>
            </a:r>
            <a:r>
              <a:rPr lang="fr-FR" sz="1600" i="1" dirty="0">
                <a:solidFill>
                  <a:srgbClr val="000000"/>
                </a:solidFill>
              </a:rPr>
              <a:t>., </a:t>
            </a:r>
            <a:r>
              <a:rPr lang="fr-FR" sz="1600" dirty="0">
                <a:solidFill>
                  <a:srgbClr val="000000"/>
                </a:solidFill>
              </a:rPr>
              <a:t>898, 72-76 (2018)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14BC42-2B17-29B2-C473-C45123DF1F09}"/>
              </a:ext>
            </a:extLst>
          </p:cNvPr>
          <p:cNvCxnSpPr>
            <a:cxnSpLocks/>
          </p:cNvCxnSpPr>
          <p:nvPr/>
        </p:nvCxnSpPr>
        <p:spPr>
          <a:xfrm>
            <a:off x="487017" y="3727745"/>
            <a:ext cx="11449879" cy="31529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3B3A85D-923E-46F6-E13F-FF6DDA354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7557" t="2990" r="18249" b="29921"/>
          <a:stretch/>
        </p:blipFill>
        <p:spPr bwMode="auto">
          <a:xfrm>
            <a:off x="5904502" y="859892"/>
            <a:ext cx="3081399" cy="117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64D146-CD68-3583-704E-F59BD25C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28485" t="38204" r="21212" b="32393"/>
          <a:stretch>
            <a:fillRect/>
          </a:stretch>
        </p:blipFill>
        <p:spPr bwMode="auto">
          <a:xfrm>
            <a:off x="5904502" y="2064159"/>
            <a:ext cx="3081399" cy="119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C4A9CC-B238-4048-C619-1D7E3577A842}"/>
              </a:ext>
            </a:extLst>
          </p:cNvPr>
          <p:cNvSpPr txBox="1"/>
          <p:nvPr/>
        </p:nvSpPr>
        <p:spPr>
          <a:xfrm>
            <a:off x="6669755" y="167433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power extractor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9F810-9897-A64A-26E5-210C4785715C}"/>
              </a:ext>
            </a:extLst>
          </p:cNvPr>
          <p:cNvSpPr txBox="1"/>
          <p:nvPr/>
        </p:nvSpPr>
        <p:spPr>
          <a:xfrm>
            <a:off x="7195071" y="289427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accelerator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F561EB-2033-5EBE-25C9-26A8C771D2DF}"/>
              </a:ext>
            </a:extLst>
          </p:cNvPr>
          <p:cNvSpPr txBox="1"/>
          <p:nvPr/>
        </p:nvSpPr>
        <p:spPr>
          <a:xfrm>
            <a:off x="6669755" y="237654"/>
            <a:ext cx="4029044" cy="44749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X-band 11.7 GHz structures</a:t>
            </a:r>
          </a:p>
        </p:txBody>
      </p:sp>
    </p:spTree>
    <p:extLst>
      <p:ext uri="{BB962C8B-B14F-4D97-AF65-F5344CB8AC3E}">
        <p14:creationId xmlns:p14="http://schemas.microsoft.com/office/powerpoint/2010/main" val="32024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F5E62-B6E0-EEAA-4DE1-E39B777F6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F6ABDE06-2B14-A227-7A7E-94B5F04B9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086" y="4287537"/>
            <a:ext cx="2628001" cy="205388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F311125-8A16-BD87-A918-0B11B0406372}"/>
              </a:ext>
            </a:extLst>
          </p:cNvPr>
          <p:cNvSpPr/>
          <p:nvPr/>
        </p:nvSpPr>
        <p:spPr>
          <a:xfrm>
            <a:off x="7940249" y="4303532"/>
            <a:ext cx="1465010" cy="20538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9E191B-ACED-BB2F-BA50-AC7D41D9B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2" y="163311"/>
            <a:ext cx="5859708" cy="499716"/>
          </a:xfrm>
        </p:spPr>
        <p:txBody>
          <a:bodyPr/>
          <a:lstStyle/>
          <a:p>
            <a:pPr>
              <a:buClrTx/>
              <a:buFontTx/>
            </a:pPr>
            <a:r>
              <a:rPr lang="en-US" sz="2800" cap="none" noProof="0" dirty="0">
                <a:solidFill>
                  <a:srgbClr val="000000"/>
                </a:solidFill>
              </a:rPr>
              <a:t>Why Short Pulse RF? (Part I): TBA</a:t>
            </a:r>
            <a:endParaRPr lang="en-US" sz="2800" noProof="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D2158C-5C2E-1A55-EC8D-511625D26741}"/>
                  </a:ext>
                </a:extLst>
              </p:cNvPr>
              <p:cNvSpPr txBox="1"/>
              <p:nvPr/>
            </p:nvSpPr>
            <p:spPr>
              <a:xfrm>
                <a:off x="1449949" y="2124993"/>
                <a:ext cx="2433743" cy="53931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kern="0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𝑩𝑫𝑹</m:t>
                      </m:r>
                      <m:r>
                        <a:rPr lang="en-US" sz="2800" b="1" i="1" kern="0" noProof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∝</m:t>
                      </m:r>
                      <m:sSup>
                        <m:sSupPr>
                          <m:ctrlPr>
                            <a:rPr lang="en-US" sz="2800" b="1" i="1" kern="0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lang="en-US" sz="2800" b="1" i="1" kern="0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𝑬</m:t>
                          </m:r>
                        </m:e>
                        <m:sup>
                          <m:r>
                            <a:rPr lang="en-US" sz="2800" b="1" i="1" kern="0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𝟑𝟎</m:t>
                          </m:r>
                        </m:sup>
                      </m:sSup>
                      <m:sSup>
                        <m:sSupPr>
                          <m:ctrlPr>
                            <a:rPr lang="en-US" sz="2800" b="1" i="1" kern="0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lang="en-US" sz="2800" b="1" i="1" kern="0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𝝉</m:t>
                          </m:r>
                        </m:e>
                        <m:sup>
                          <m:r>
                            <a:rPr lang="en-US" sz="2800" b="1" i="1" kern="0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US" sz="2800" b="1" kern="0" noProof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D2158C-5C2E-1A55-EC8D-511625D26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949" y="2124993"/>
                <a:ext cx="2433743" cy="5393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BEB822A4-FE5E-3862-4BC1-32BB8C745C35}"/>
              </a:ext>
            </a:extLst>
          </p:cNvPr>
          <p:cNvSpPr/>
          <p:nvPr/>
        </p:nvSpPr>
        <p:spPr>
          <a:xfrm>
            <a:off x="6419422" y="120189"/>
            <a:ext cx="5559535" cy="400110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000" b="1" kern="0" noProof="0" dirty="0">
                <a:latin typeface="Arial"/>
                <a:cs typeface="Arial"/>
                <a:sym typeface="Arial"/>
              </a:rPr>
              <a:t>3e−7 breakdowns/pulse/m, 100 MV/m, 200ns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F1AD2B3-3CF8-2A54-E0B2-567B3E320DBE}"/>
                  </a:ext>
                </a:extLst>
              </p:cNvPr>
              <p:cNvSpPr/>
              <p:nvPr/>
            </p:nvSpPr>
            <p:spPr>
              <a:xfrm rot="16200000">
                <a:off x="5931384" y="1625722"/>
                <a:ext cx="1280099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kern="0" noProof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𝑬</m:t>
                      </m:r>
                      <m:r>
                        <a:rPr lang="en-US" sz="2800" b="1" i="1" kern="0" noProof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 (</m:t>
                      </m:r>
                      <m:f>
                        <m:fPr>
                          <m:ctrlPr>
                            <a:rPr lang="en-US" sz="2800" b="1" i="1" kern="0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2800" b="1" i="1" kern="0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𝑴𝑽</m:t>
                          </m:r>
                        </m:num>
                        <m:den>
                          <m:r>
                            <a:rPr lang="en-US" sz="2800" b="1" i="1" kern="0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𝒎</m:t>
                          </m:r>
                        </m:den>
                      </m:f>
                      <m:r>
                        <a:rPr lang="en-US" sz="2800" b="1" i="1" kern="0" noProof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sz="2800" kern="0" noProof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F1AD2B3-3CF8-2A54-E0B2-567B3E320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31384" y="1625722"/>
                <a:ext cx="1280099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BC43C3C7-2E30-F321-4D77-84BC2E3DC04A}"/>
              </a:ext>
            </a:extLst>
          </p:cNvPr>
          <p:cNvSpPr txBox="1"/>
          <p:nvPr/>
        </p:nvSpPr>
        <p:spPr>
          <a:xfrm>
            <a:off x="541092" y="4894718"/>
            <a:ext cx="6610216" cy="101566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200" b="1" kern="0" noProof="0" dirty="0">
                <a:cs typeface="Arial"/>
                <a:sym typeface="Arial"/>
              </a:rPr>
              <a:t>S. </a:t>
            </a:r>
            <a:r>
              <a:rPr lang="en-US" sz="1200" b="1" kern="0" noProof="0" dirty="0" err="1">
                <a:cs typeface="Arial"/>
                <a:sym typeface="Arial"/>
              </a:rPr>
              <a:t>Doebert</a:t>
            </a:r>
            <a:r>
              <a:rPr lang="en-US" sz="1200" kern="0" noProof="0" dirty="0">
                <a:cs typeface="Arial"/>
                <a:sym typeface="Arial"/>
              </a:rPr>
              <a:t> et al.,PAC’05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1200" b="1" kern="0" noProof="0" dirty="0">
                <a:latin typeface="Arial"/>
                <a:cs typeface="Arial"/>
                <a:sym typeface="Arial"/>
              </a:rPr>
              <a:t>A. </a:t>
            </a:r>
            <a:r>
              <a:rPr lang="en-US" sz="1200" b="1" kern="0" noProof="0" dirty="0" err="1">
                <a:latin typeface="Arial"/>
                <a:cs typeface="Arial"/>
                <a:sym typeface="Arial"/>
              </a:rPr>
              <a:t>Grudiev</a:t>
            </a:r>
            <a:r>
              <a:rPr lang="en-US" sz="1200" b="1" kern="0" noProof="0" dirty="0">
                <a:latin typeface="Arial"/>
                <a:cs typeface="Arial"/>
                <a:sym typeface="Arial"/>
              </a:rPr>
              <a:t>, S. </a:t>
            </a:r>
            <a:r>
              <a:rPr lang="en-US" sz="1200" b="1" kern="0" noProof="0" dirty="0" err="1">
                <a:latin typeface="Arial"/>
                <a:cs typeface="Arial"/>
                <a:sym typeface="Arial"/>
              </a:rPr>
              <a:t>Calatroni</a:t>
            </a:r>
            <a:r>
              <a:rPr lang="en-US" sz="1200" b="1" kern="0" noProof="0" dirty="0">
                <a:latin typeface="Arial"/>
                <a:cs typeface="Arial"/>
                <a:sym typeface="Arial"/>
              </a:rPr>
              <a:t>, and W. Wuensch, </a:t>
            </a:r>
            <a:r>
              <a:rPr lang="en-US" sz="1200" kern="0" noProof="0" dirty="0">
                <a:latin typeface="Arial"/>
                <a:cs typeface="Arial"/>
                <a:sym typeface="Arial"/>
              </a:rPr>
              <a:t>Phys. Rev. ST Accel. Beams 12,102001 (2009)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1200" b="1" kern="0" noProof="0" dirty="0">
                <a:latin typeface="Arial"/>
                <a:cs typeface="Arial"/>
                <a:sym typeface="Arial"/>
              </a:rPr>
              <a:t>W. Wuensch, </a:t>
            </a:r>
            <a:r>
              <a:rPr lang="en-US" sz="1200" kern="0" noProof="0" dirty="0">
                <a:latin typeface="Arial"/>
                <a:cs typeface="Arial"/>
                <a:sym typeface="Arial"/>
              </a:rPr>
              <a:t>et al., “</a:t>
            </a:r>
            <a:r>
              <a:rPr lang="en-US" sz="1200" i="1" kern="0" noProof="0" dirty="0">
                <a:latin typeface="Arial"/>
                <a:cs typeface="Arial"/>
                <a:sym typeface="Arial"/>
              </a:rPr>
              <a:t>A demonstration of high-gradient acceleration</a:t>
            </a:r>
            <a:r>
              <a:rPr lang="en-US" sz="1200" kern="0" noProof="0" dirty="0">
                <a:latin typeface="Arial"/>
                <a:cs typeface="Arial"/>
                <a:sym typeface="Arial"/>
              </a:rPr>
              <a:t>”, PAC’03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1200" b="1" kern="0" noProof="0" dirty="0">
                <a:latin typeface="Arial"/>
                <a:cs typeface="Arial"/>
                <a:sym typeface="Arial"/>
              </a:rPr>
              <a:t>*W. L. Millar</a:t>
            </a:r>
            <a:r>
              <a:rPr lang="en-US" sz="1200" kern="0" noProof="0" dirty="0">
                <a:latin typeface="Arial"/>
                <a:cs typeface="Arial"/>
                <a:sym typeface="Arial"/>
              </a:rPr>
              <a:t>, et al, “</a:t>
            </a:r>
            <a:r>
              <a:rPr lang="en-US" sz="1200" i="1" kern="0" noProof="0" dirty="0">
                <a:latin typeface="Arial"/>
                <a:cs typeface="Arial"/>
                <a:sym typeface="Arial"/>
              </a:rPr>
              <a:t>High-Power Test of Two Prototype X-Band Accelerating Structures Based on </a:t>
            </a:r>
            <a:r>
              <a:rPr lang="en-US" sz="1200" i="1" kern="0" noProof="0" dirty="0" err="1">
                <a:latin typeface="Arial"/>
                <a:cs typeface="Arial"/>
                <a:sym typeface="Arial"/>
              </a:rPr>
              <a:t>SwissFEL</a:t>
            </a:r>
            <a:r>
              <a:rPr lang="en-US" sz="1200" i="1" kern="0" noProof="0" dirty="0">
                <a:latin typeface="Arial"/>
                <a:cs typeface="Arial"/>
                <a:sym typeface="Arial"/>
              </a:rPr>
              <a:t> Fabrication Technology</a:t>
            </a:r>
            <a:r>
              <a:rPr lang="en-US" sz="1200" b="1" kern="0" noProof="0" dirty="0">
                <a:latin typeface="Arial"/>
                <a:cs typeface="Arial"/>
                <a:sym typeface="Arial"/>
              </a:rPr>
              <a:t>,</a:t>
            </a:r>
            <a:r>
              <a:rPr lang="en-US" sz="1200" kern="0" noProof="0" dirty="0">
                <a:latin typeface="Arial"/>
                <a:cs typeface="Arial"/>
                <a:sym typeface="Arial"/>
              </a:rPr>
              <a:t> IEEE Tran. NS, 70, 1, (2023),1-19.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0F5CC3-6957-B41B-6627-65271BFD5747}"/>
              </a:ext>
            </a:extLst>
          </p:cNvPr>
          <p:cNvGrpSpPr/>
          <p:nvPr/>
        </p:nvGrpSpPr>
        <p:grpSpPr>
          <a:xfrm>
            <a:off x="7248147" y="524918"/>
            <a:ext cx="4787117" cy="3249607"/>
            <a:chOff x="6243844" y="2149627"/>
            <a:chExt cx="2655647" cy="16609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ADF3AC-C241-6B63-7E05-B81EDCF64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3844" y="2213683"/>
              <a:ext cx="2655647" cy="159692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21CC3B-EAE9-7C46-62F6-F63904C92AC8}"/>
                </a:ext>
              </a:extLst>
            </p:cNvPr>
            <p:cNvSpPr txBox="1"/>
            <p:nvPr/>
          </p:nvSpPr>
          <p:spPr>
            <a:xfrm>
              <a:off x="8530941" y="2208921"/>
              <a:ext cx="364658" cy="195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1467" kern="0" noProof="0" dirty="0">
                  <a:solidFill>
                    <a:schemeClr val="bg1"/>
                  </a:solidFill>
                  <a:latin typeface="Arial"/>
                  <a:cs typeface="Arial"/>
                  <a:sym typeface="Wingdings" panose="05000000000000000000" pitchFamily="2" charset="2"/>
                </a:rPr>
                <a:t>1 </a:t>
              </a:r>
              <a:r>
                <a:rPr lang="en-US" sz="1467" kern="0" noProof="0" dirty="0" err="1">
                  <a:solidFill>
                    <a:schemeClr val="bg1"/>
                  </a:solidFill>
                  <a:latin typeface="Symbol" panose="05050102010706020507" pitchFamily="18" charset="2"/>
                  <a:cs typeface="Arial"/>
                  <a:sym typeface="Wingdings" panose="05000000000000000000" pitchFamily="2" charset="2"/>
                </a:rPr>
                <a:t>m</a:t>
              </a:r>
              <a:r>
                <a:rPr lang="en-US" sz="1467" kern="0" noProof="0" dirty="0" err="1">
                  <a:solidFill>
                    <a:schemeClr val="bg1"/>
                  </a:solidFill>
                  <a:latin typeface="Arial"/>
                  <a:cs typeface="Arial"/>
                  <a:sym typeface="Wingdings" panose="05000000000000000000" pitchFamily="2" charset="2"/>
                </a:rPr>
                <a:t>s</a:t>
              </a:r>
              <a:endParaRPr lang="en-US" sz="1467" kern="0" noProof="0" dirty="0">
                <a:solidFill>
                  <a:schemeClr val="bg1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E95CE8-EFB9-C1B2-773A-26835054A8FA}"/>
                </a:ext>
              </a:extLst>
            </p:cNvPr>
            <p:cNvSpPr txBox="1"/>
            <p:nvPr/>
          </p:nvSpPr>
          <p:spPr>
            <a:xfrm>
              <a:off x="6543639" y="2213683"/>
              <a:ext cx="469703" cy="195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1467" kern="0" noProof="0" dirty="0">
                  <a:solidFill>
                    <a:schemeClr val="bg1"/>
                  </a:solidFill>
                  <a:latin typeface="Arial"/>
                  <a:cs typeface="Arial"/>
                  <a:sym typeface="Arial"/>
                </a:rPr>
                <a:t>0.1 </a:t>
              </a:r>
              <a:r>
                <a:rPr lang="en-US" sz="1467" kern="0" noProof="0" dirty="0" err="1">
                  <a:solidFill>
                    <a:schemeClr val="bg1"/>
                  </a:solidFill>
                  <a:latin typeface="Symbol" panose="05050102010706020507" pitchFamily="18" charset="2"/>
                  <a:cs typeface="Arial"/>
                  <a:sym typeface="Arial"/>
                </a:rPr>
                <a:t>m</a:t>
              </a:r>
              <a:r>
                <a:rPr lang="en-US" sz="1467" kern="0" noProof="0" dirty="0" err="1">
                  <a:solidFill>
                    <a:schemeClr val="bg1"/>
                  </a:solidFill>
                  <a:latin typeface="Arial"/>
                  <a:cs typeface="Arial"/>
                  <a:sym typeface="Arial"/>
                </a:rPr>
                <a:t>s</a:t>
              </a:r>
              <a:endParaRPr lang="en-US" sz="1467" kern="0" noProof="0" dirty="0">
                <a:solidFill>
                  <a:schemeClr val="bg1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EA0034E-86D0-1684-CA22-9682F521A0F8}"/>
                </a:ext>
              </a:extLst>
            </p:cNvPr>
            <p:cNvCxnSpPr>
              <a:cxnSpLocks/>
            </p:cNvCxnSpPr>
            <p:nvPr/>
          </p:nvCxnSpPr>
          <p:spPr>
            <a:xfrm>
              <a:off x="6483243" y="3184790"/>
              <a:ext cx="282457" cy="0"/>
            </a:xfrm>
            <a:prstGeom prst="straightConnector1">
              <a:avLst/>
            </a:prstGeom>
            <a:ln w="38100" cap="flat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A6F02C7-D6BC-5A5D-1B21-B58606B1FF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3342" y="2149627"/>
              <a:ext cx="560085" cy="939764"/>
            </a:xfrm>
            <a:prstGeom prst="straightConnector1">
              <a:avLst/>
            </a:prstGeom>
            <a:ln w="1270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A360E0C-6D88-A172-6D4E-C4D74CAE17AE}"/>
                </a:ext>
              </a:extLst>
            </p:cNvPr>
            <p:cNvCxnSpPr>
              <a:cxnSpLocks/>
            </p:cNvCxnSpPr>
            <p:nvPr/>
          </p:nvCxnSpPr>
          <p:spPr>
            <a:xfrm>
              <a:off x="6765700" y="2422790"/>
              <a:ext cx="0" cy="1130064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C589028-F910-08E7-00F9-EE743F8C8815}"/>
                </a:ext>
              </a:extLst>
            </p:cNvPr>
            <p:cNvCxnSpPr>
              <a:cxnSpLocks/>
            </p:cNvCxnSpPr>
            <p:nvPr/>
          </p:nvCxnSpPr>
          <p:spPr>
            <a:xfrm>
              <a:off x="8711344" y="2422790"/>
              <a:ext cx="0" cy="76200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83CEEF6-A4CD-A9C5-1DD8-BFE8DF4D4439}"/>
                </a:ext>
              </a:extLst>
            </p:cNvPr>
            <p:cNvCxnSpPr/>
            <p:nvPr/>
          </p:nvCxnSpPr>
          <p:spPr>
            <a:xfrm>
              <a:off x="6795609" y="2591305"/>
              <a:ext cx="1878807" cy="0"/>
            </a:xfrm>
            <a:prstGeom prst="straightConnector1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E0C8C75-FC05-2B76-E382-88B0B8F1F62D}"/>
                </a:ext>
              </a:extLst>
            </p:cNvPr>
            <p:cNvSpPr txBox="1"/>
            <p:nvPr/>
          </p:nvSpPr>
          <p:spPr>
            <a:xfrm>
              <a:off x="7412591" y="2384825"/>
              <a:ext cx="925012" cy="393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467" kern="0" noProof="0" dirty="0">
                  <a:solidFill>
                    <a:schemeClr val="bg1"/>
                  </a:solidFill>
                  <a:latin typeface="Arial"/>
                  <a:cs typeface="Arial"/>
                  <a:sym typeface="Arial"/>
                </a:rPr>
                <a:t>explored</a:t>
              </a:r>
            </a:p>
            <a:p>
              <a:pPr defTabSz="1219170">
                <a:buClr>
                  <a:srgbClr val="000000"/>
                </a:buClr>
                <a:defRPr/>
              </a:pPr>
              <a:endParaRPr lang="en-US" sz="1467" kern="0" dirty="0">
                <a:solidFill>
                  <a:schemeClr val="bg1"/>
                </a:solidFill>
                <a:latin typeface="Arial"/>
                <a:cs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  <a:defRPr/>
              </a:pPr>
              <a:r>
                <a:rPr lang="en-US" sz="1467" kern="0" noProof="0" dirty="0">
                  <a:solidFill>
                    <a:schemeClr val="bg1"/>
                  </a:solidFill>
                  <a:latin typeface="Arial"/>
                  <a:cs typeface="Arial"/>
                  <a:sym typeface="Arial"/>
                </a:rPr>
                <a:t>long pulse regime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5BA1331-A8DA-7B73-D458-54BE352AF99C}"/>
              </a:ext>
            </a:extLst>
          </p:cNvPr>
          <p:cNvSpPr txBox="1"/>
          <p:nvPr/>
        </p:nvSpPr>
        <p:spPr>
          <a:xfrm>
            <a:off x="10071376" y="4530437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noProof="0" dirty="0"/>
              <a:t>CLIC 2003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E27101-1B20-57FD-1597-32C2B33D6852}"/>
                  </a:ext>
                </a:extLst>
              </p:cNvPr>
              <p:cNvSpPr txBox="1"/>
              <p:nvPr/>
            </p:nvSpPr>
            <p:spPr>
              <a:xfrm>
                <a:off x="9374718" y="3828389"/>
                <a:ext cx="96708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kern="0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lang="en-US" sz="2400" b="1" i="1" kern="0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𝒏𝒔</m:t>
                      </m:r>
                      <m:r>
                        <a:rPr lang="en-US" sz="2400" b="1" i="1" kern="0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E27101-1B20-57FD-1597-32C2B33D6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718" y="3828389"/>
                <a:ext cx="967085" cy="461665"/>
              </a:xfrm>
              <a:prstGeom prst="rect">
                <a:avLst/>
              </a:prstGeom>
              <a:blipFill>
                <a:blip r:embed="rId6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4A860AF-2E9B-8CB8-D6DF-E307FA14BDA5}"/>
              </a:ext>
            </a:extLst>
          </p:cNvPr>
          <p:cNvSpPr txBox="1"/>
          <p:nvPr/>
        </p:nvSpPr>
        <p:spPr>
          <a:xfrm>
            <a:off x="7161356" y="2549475"/>
            <a:ext cx="111280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467" kern="0" noProof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unexplored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7FCF23-357A-0A3F-B620-5FD539559E60}"/>
              </a:ext>
            </a:extLst>
          </p:cNvPr>
          <p:cNvSpPr txBox="1"/>
          <p:nvPr/>
        </p:nvSpPr>
        <p:spPr>
          <a:xfrm>
            <a:off x="9255837" y="3718757"/>
            <a:ext cx="365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noProof="0" dirty="0">
                <a:latin typeface="Symbol" panose="05050102010706020507" pitchFamily="18" charset="2"/>
              </a:rPr>
              <a:t>t</a:t>
            </a:r>
            <a:endParaRPr lang="en-US" b="1" noProof="0" dirty="0">
              <a:latin typeface="Symbol" panose="05050102010706020507" pitchFamily="18" charset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EF981-F1B2-BAC7-AC27-074D8EF172AE}"/>
              </a:ext>
            </a:extLst>
          </p:cNvPr>
          <p:cNvSpPr txBox="1"/>
          <p:nvPr/>
        </p:nvSpPr>
        <p:spPr>
          <a:xfrm>
            <a:off x="383206" y="3394566"/>
            <a:ext cx="2527319" cy="447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 err="1"/>
              <a:t>B</a:t>
            </a:r>
            <a:r>
              <a:rPr lang="en-US" noProof="0" dirty="0" err="1"/>
              <a:t>reak</a:t>
            </a:r>
            <a:r>
              <a:rPr lang="en-US" b="1" noProof="0" dirty="0" err="1"/>
              <a:t>D</a:t>
            </a:r>
            <a:r>
              <a:rPr lang="en-US" noProof="0" dirty="0" err="1"/>
              <a:t>own</a:t>
            </a:r>
            <a:r>
              <a:rPr lang="en-US" noProof="0" dirty="0"/>
              <a:t> </a:t>
            </a:r>
            <a:r>
              <a:rPr lang="en-US" b="1" noProof="0" dirty="0"/>
              <a:t>R</a:t>
            </a:r>
            <a:r>
              <a:rPr lang="en-US" noProof="0" dirty="0"/>
              <a:t>ate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44A106-F478-B477-719A-0A55C7CCB815}"/>
              </a:ext>
            </a:extLst>
          </p:cNvPr>
          <p:cNvCxnSpPr>
            <a:cxnSpLocks/>
          </p:cNvCxnSpPr>
          <p:nvPr/>
        </p:nvCxnSpPr>
        <p:spPr>
          <a:xfrm flipV="1">
            <a:off x="1586254" y="2619082"/>
            <a:ext cx="460803" cy="735812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B295DC9-745A-192F-BA0E-E0873A81204D}"/>
              </a:ext>
            </a:extLst>
          </p:cNvPr>
          <p:cNvSpPr txBox="1"/>
          <p:nvPr/>
        </p:nvSpPr>
        <p:spPr>
          <a:xfrm>
            <a:off x="4184112" y="2869027"/>
            <a:ext cx="2527319" cy="447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/>
              <a:t>RF pulse length</a:t>
            </a:r>
            <a:endParaRPr lang="en-US" noProof="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A180A7-4FD6-3ED7-6565-179F94FD56A4}"/>
              </a:ext>
            </a:extLst>
          </p:cNvPr>
          <p:cNvSpPr txBox="1"/>
          <p:nvPr/>
        </p:nvSpPr>
        <p:spPr>
          <a:xfrm>
            <a:off x="2982658" y="3429643"/>
            <a:ext cx="3722676" cy="447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/>
              <a:t>Accelerating field</a:t>
            </a:r>
            <a:endParaRPr lang="en-US" noProof="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F7C3B32-1C60-CC56-D3D8-9859F8767829}"/>
              </a:ext>
            </a:extLst>
          </p:cNvPr>
          <p:cNvCxnSpPr>
            <a:cxnSpLocks/>
          </p:cNvCxnSpPr>
          <p:nvPr/>
        </p:nvCxnSpPr>
        <p:spPr>
          <a:xfrm flipH="1" flipV="1">
            <a:off x="3126924" y="2517465"/>
            <a:ext cx="544123" cy="1007551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9F8C21A-08BE-5365-9A42-5D44A55ABD19}"/>
              </a:ext>
            </a:extLst>
          </p:cNvPr>
          <p:cNvCxnSpPr>
            <a:cxnSpLocks/>
          </p:cNvCxnSpPr>
          <p:nvPr/>
        </p:nvCxnSpPr>
        <p:spPr>
          <a:xfrm flipH="1" flipV="1">
            <a:off x="3614541" y="2532159"/>
            <a:ext cx="630427" cy="560615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8B2B94-3A41-7D51-9717-B34FFE5E70D8}"/>
              </a:ext>
            </a:extLst>
          </p:cNvPr>
          <p:cNvSpPr txBox="1"/>
          <p:nvPr/>
        </p:nvSpPr>
        <p:spPr>
          <a:xfrm>
            <a:off x="1076826" y="1096858"/>
            <a:ext cx="343047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noProof="0" dirty="0"/>
              <a:t>Motivation #1:</a:t>
            </a:r>
          </a:p>
          <a:p>
            <a:r>
              <a:rPr lang="en-US" sz="2000" b="1" noProof="0" dirty="0"/>
              <a:t>the CLIC scaling law</a:t>
            </a:r>
            <a:endParaRPr lang="en-US" sz="2000" noProof="0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DDB0FCE8-490C-FFF5-22CC-F19F7866F20E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17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C3B534-A1C1-2FBD-6958-6ABFBC1956DE}"/>
              </a:ext>
            </a:extLst>
          </p:cNvPr>
          <p:cNvSpPr txBox="1"/>
          <p:nvPr/>
        </p:nvSpPr>
        <p:spPr>
          <a:xfrm>
            <a:off x="8064729" y="4657133"/>
            <a:ext cx="1253869" cy="1157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3"/>
                </a:solidFill>
              </a:rPr>
              <a:t>Short</a:t>
            </a:r>
          </a:p>
          <a:p>
            <a:pPr algn="ctr"/>
            <a:r>
              <a:rPr lang="en-US" b="1" i="1" dirty="0">
                <a:solidFill>
                  <a:schemeClr val="accent3"/>
                </a:solidFill>
              </a:rPr>
              <a:t>Pulse</a:t>
            </a:r>
          </a:p>
          <a:p>
            <a:pPr algn="ctr"/>
            <a:r>
              <a:rPr lang="en-US" b="1" i="1" dirty="0">
                <a:solidFill>
                  <a:schemeClr val="accent3"/>
                </a:solidFill>
              </a:rPr>
              <a:t>Regime</a:t>
            </a:r>
            <a:endParaRPr lang="es-419" b="1" i="1" dirty="0">
              <a:solidFill>
                <a:schemeClr val="accent3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8A4A55-782C-7953-DE8A-4443E9D17D88}"/>
              </a:ext>
            </a:extLst>
          </p:cNvPr>
          <p:cNvSpPr/>
          <p:nvPr/>
        </p:nvSpPr>
        <p:spPr>
          <a:xfrm>
            <a:off x="7921289" y="4303532"/>
            <a:ext cx="3885524" cy="2037889"/>
          </a:xfrm>
          <a:prstGeom prst="rect">
            <a:avLst/>
          </a:prstGeom>
          <a:noFill/>
          <a:ln w="127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630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3C61585A-CD22-9D37-7DB2-E17FB4B6CBA7}"/>
              </a:ext>
            </a:extLst>
          </p:cNvPr>
          <p:cNvSpPr/>
          <p:nvPr/>
        </p:nvSpPr>
        <p:spPr>
          <a:xfrm>
            <a:off x="339599" y="3038566"/>
            <a:ext cx="5265925" cy="3819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11925F-D2CC-97A8-A070-902ADDD32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20809"/>
            <a:ext cx="5343936" cy="384537"/>
          </a:xfrm>
        </p:spPr>
        <p:txBody>
          <a:bodyPr/>
          <a:lstStyle/>
          <a:p>
            <a:r>
              <a:rPr lang="en-US" sz="2400" noProof="0" dirty="0"/>
              <a:t>Milestone: TBA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0089AFC-F7C0-E444-D0F8-CFAF698F37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3" y="432150"/>
            <a:ext cx="6377606" cy="307778"/>
          </a:xfrm>
        </p:spPr>
        <p:txBody>
          <a:bodyPr/>
          <a:lstStyle/>
          <a:p>
            <a:r>
              <a:rPr lang="en-US" sz="1800" dirty="0">
                <a:solidFill>
                  <a:schemeClr val="accent2"/>
                </a:solidFill>
              </a:rPr>
              <a:t>High </a:t>
            </a:r>
            <a:r>
              <a:rPr lang="en-US" sz="1800" noProof="0" dirty="0">
                <a:solidFill>
                  <a:schemeClr val="accent2"/>
                </a:solidFill>
              </a:rPr>
              <a:t>Power RF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E22FDF2-BEB0-14AC-585C-C218528B799F}"/>
              </a:ext>
            </a:extLst>
          </p:cNvPr>
          <p:cNvGrpSpPr/>
          <p:nvPr/>
        </p:nvGrpSpPr>
        <p:grpSpPr>
          <a:xfrm>
            <a:off x="5120540" y="682760"/>
            <a:ext cx="6935992" cy="5317271"/>
            <a:chOff x="3840405" y="512070"/>
            <a:chExt cx="5201994" cy="3987953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02C888F-4FEE-A214-06DE-9D2C550B675F}"/>
                </a:ext>
              </a:extLst>
            </p:cNvPr>
            <p:cNvCxnSpPr>
              <a:cxnSpLocks/>
              <a:endCxn id="1027" idx="3"/>
            </p:cNvCxnSpPr>
            <p:nvPr/>
          </p:nvCxnSpPr>
          <p:spPr>
            <a:xfrm flipH="1">
              <a:off x="3840405" y="2771478"/>
              <a:ext cx="2067863" cy="1728545"/>
            </a:xfrm>
            <a:prstGeom prst="straightConnector1">
              <a:avLst/>
            </a:prstGeom>
            <a:ln w="28575">
              <a:solidFill>
                <a:srgbClr val="7AB80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CA637EA-FF65-2B38-C4B7-011EB9F7EB3A}"/>
                </a:ext>
              </a:extLst>
            </p:cNvPr>
            <p:cNvGrpSpPr/>
            <p:nvPr/>
          </p:nvGrpSpPr>
          <p:grpSpPr>
            <a:xfrm>
              <a:off x="5908268" y="512070"/>
              <a:ext cx="3134131" cy="2654572"/>
              <a:chOff x="5908268" y="512070"/>
              <a:chExt cx="3134131" cy="2654572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0CE0182-0F7C-19C1-642F-49A75F907594}"/>
                  </a:ext>
                </a:extLst>
              </p:cNvPr>
              <p:cNvSpPr txBox="1"/>
              <p:nvPr/>
            </p:nvSpPr>
            <p:spPr>
              <a:xfrm>
                <a:off x="5908268" y="512070"/>
                <a:ext cx="3134131" cy="2654572"/>
              </a:xfrm>
              <a:prstGeom prst="rect">
                <a:avLst/>
              </a:prstGeom>
              <a:noFill/>
              <a:ln w="28575">
                <a:solidFill>
                  <a:srgbClr val="7AB80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noProof="0" dirty="0">
                    <a:solidFill>
                      <a:schemeClr val="accent1"/>
                    </a:solidFill>
                    <a:latin typeface="AdvOT483a8203"/>
                  </a:rPr>
                  <a:t>Dielectric X-band PETS (200 MW)</a:t>
                </a:r>
              </a:p>
              <a:p>
                <a:endParaRPr lang="en-US" sz="1600" noProof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600" noProof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600" noProof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600" noProof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600" noProof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600" noProof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600" noProof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600" noProof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600" noProof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600" noProof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600" noProof="0" dirty="0">
                  <a:solidFill>
                    <a:schemeClr val="accent1"/>
                  </a:solidFill>
                  <a:latin typeface="AdvOT483a8203"/>
                </a:endParaRPr>
              </a:p>
              <a:p>
                <a:endParaRPr lang="en-US" sz="1600" noProof="0" dirty="0">
                  <a:solidFill>
                    <a:schemeClr val="accent1"/>
                  </a:solidFill>
                  <a:latin typeface="AdvOT483a8203"/>
                </a:endParaRPr>
              </a:p>
              <a:p>
                <a:r>
                  <a:rPr lang="en-US" sz="1600" noProof="0" dirty="0">
                    <a:solidFill>
                      <a:schemeClr val="accent1"/>
                    </a:solidFill>
                    <a:latin typeface="AdvOT483a8203"/>
                  </a:rPr>
                  <a:t>DOI: 10.1103/PhysRevAccelBeams.23.011301</a:t>
                </a:r>
                <a:endParaRPr lang="en-US" sz="1600" noProof="0" dirty="0">
                  <a:solidFill>
                    <a:schemeClr val="accent1"/>
                  </a:solidFill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82DADEF-B740-DF93-904A-46C61E895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29269" y="772508"/>
                <a:ext cx="2892007" cy="2132653"/>
              </a:xfrm>
              <a:prstGeom prst="rect">
                <a:avLst/>
              </a:prstGeom>
            </p:spPr>
          </p:pic>
        </p:grp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613E005-F89D-D778-B602-A8132D3D8FCC}"/>
              </a:ext>
            </a:extLst>
          </p:cNvPr>
          <p:cNvCxnSpPr>
            <a:cxnSpLocks/>
          </p:cNvCxnSpPr>
          <p:nvPr/>
        </p:nvCxnSpPr>
        <p:spPr>
          <a:xfrm flipV="1">
            <a:off x="1231199" y="3193814"/>
            <a:ext cx="0" cy="3302556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AA0C363-8A2C-EE86-52E8-6E7A6A96E625}"/>
              </a:ext>
            </a:extLst>
          </p:cNvPr>
          <p:cNvCxnSpPr>
            <a:cxnSpLocks/>
          </p:cNvCxnSpPr>
          <p:nvPr/>
        </p:nvCxnSpPr>
        <p:spPr>
          <a:xfrm>
            <a:off x="1220800" y="6483936"/>
            <a:ext cx="3485379" cy="0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BE5FE44-1DFA-28B5-7313-26C7A64F0195}"/>
              </a:ext>
            </a:extLst>
          </p:cNvPr>
          <p:cNvSpPr txBox="1"/>
          <p:nvPr/>
        </p:nvSpPr>
        <p:spPr>
          <a:xfrm>
            <a:off x="1155019" y="6549895"/>
            <a:ext cx="3738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noProof="0" dirty="0"/>
              <a:t>2000       2005       2010       2015       2020       2025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5D27424-10AC-1AA0-CAC2-0C4392652407}"/>
              </a:ext>
            </a:extLst>
          </p:cNvPr>
          <p:cNvSpPr/>
          <p:nvPr/>
        </p:nvSpPr>
        <p:spPr>
          <a:xfrm>
            <a:off x="1389489" y="6351401"/>
            <a:ext cx="52175" cy="8407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noProof="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48F0C9-2F59-E1A8-AF3F-CC619FB24B82}"/>
              </a:ext>
            </a:extLst>
          </p:cNvPr>
          <p:cNvSpPr txBox="1"/>
          <p:nvPr/>
        </p:nvSpPr>
        <p:spPr>
          <a:xfrm>
            <a:off x="271866" y="3193814"/>
            <a:ext cx="846707" cy="3534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67"/>
              </a:spcBef>
            </a:pPr>
            <a:r>
              <a:rPr lang="en-US" sz="1200" noProof="0" dirty="0"/>
              <a:t>1000 MW</a:t>
            </a:r>
          </a:p>
          <a:p>
            <a:pPr>
              <a:spcBef>
                <a:spcPts val="1067"/>
              </a:spcBef>
            </a:pPr>
            <a:r>
              <a:rPr lang="en-US" sz="1200" noProof="0" dirty="0"/>
              <a:t>  900 MW</a:t>
            </a:r>
          </a:p>
          <a:p>
            <a:pPr>
              <a:spcBef>
                <a:spcPts val="1067"/>
              </a:spcBef>
            </a:pPr>
            <a:r>
              <a:rPr lang="en-US" sz="1200" noProof="0" dirty="0"/>
              <a:t>  800 MW</a:t>
            </a:r>
          </a:p>
          <a:p>
            <a:pPr>
              <a:spcBef>
                <a:spcPts val="1067"/>
              </a:spcBef>
            </a:pPr>
            <a:r>
              <a:rPr lang="en-US" sz="1200" noProof="0" dirty="0"/>
              <a:t>  700 MW</a:t>
            </a:r>
          </a:p>
          <a:p>
            <a:pPr>
              <a:spcBef>
                <a:spcPts val="1067"/>
              </a:spcBef>
            </a:pPr>
            <a:r>
              <a:rPr lang="en-US" sz="1200" noProof="0" dirty="0"/>
              <a:t>  600 MW</a:t>
            </a:r>
          </a:p>
          <a:p>
            <a:pPr>
              <a:spcBef>
                <a:spcPts val="1067"/>
              </a:spcBef>
            </a:pPr>
            <a:r>
              <a:rPr lang="en-US" sz="1200" noProof="0" dirty="0"/>
              <a:t>  500 MW</a:t>
            </a:r>
          </a:p>
          <a:p>
            <a:pPr>
              <a:spcBef>
                <a:spcPts val="1067"/>
              </a:spcBef>
            </a:pPr>
            <a:r>
              <a:rPr lang="en-US" sz="1200" noProof="0" dirty="0"/>
              <a:t>  400 MW</a:t>
            </a:r>
          </a:p>
          <a:p>
            <a:pPr>
              <a:spcBef>
                <a:spcPts val="1067"/>
              </a:spcBef>
            </a:pPr>
            <a:r>
              <a:rPr lang="en-US" sz="1200" noProof="0" dirty="0"/>
              <a:t>  300 MW</a:t>
            </a:r>
          </a:p>
          <a:p>
            <a:pPr>
              <a:spcBef>
                <a:spcPts val="1067"/>
              </a:spcBef>
            </a:pPr>
            <a:r>
              <a:rPr lang="en-US" sz="1200" noProof="0" dirty="0"/>
              <a:t>  200 MW</a:t>
            </a:r>
          </a:p>
          <a:p>
            <a:pPr>
              <a:spcBef>
                <a:spcPts val="1067"/>
              </a:spcBef>
            </a:pPr>
            <a:r>
              <a:rPr lang="en-US" sz="1200" noProof="0" dirty="0"/>
              <a:t>  100 MW</a:t>
            </a:r>
          </a:p>
          <a:p>
            <a:pPr>
              <a:spcBef>
                <a:spcPts val="1067"/>
              </a:spcBef>
            </a:pPr>
            <a:r>
              <a:rPr lang="en-US" sz="1200" noProof="0" dirty="0"/>
              <a:t>      0 MW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F81DA51-B7B6-E2DE-6C5C-E7EBDB7A8753}"/>
              </a:ext>
            </a:extLst>
          </p:cNvPr>
          <p:cNvSpPr txBox="1"/>
          <p:nvPr/>
        </p:nvSpPr>
        <p:spPr>
          <a:xfrm>
            <a:off x="1201245" y="5824784"/>
            <a:ext cx="660758" cy="523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noProof="0" dirty="0">
                <a:solidFill>
                  <a:schemeClr val="accent1"/>
                </a:solidFill>
              </a:rPr>
              <a:t>C-band</a:t>
            </a:r>
          </a:p>
          <a:p>
            <a:r>
              <a:rPr lang="en-US" sz="933" noProof="0" dirty="0">
                <a:solidFill>
                  <a:schemeClr val="accent1"/>
                </a:solidFill>
              </a:rPr>
              <a:t>dielectric</a:t>
            </a:r>
          </a:p>
          <a:p>
            <a:r>
              <a:rPr lang="en-US" sz="933" noProof="0" dirty="0">
                <a:solidFill>
                  <a:schemeClr val="accent1"/>
                </a:solidFill>
              </a:rPr>
              <a:t>(2000)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1E693CE-DA2C-E04A-989D-F3805D9EC339}"/>
              </a:ext>
            </a:extLst>
          </p:cNvPr>
          <p:cNvSpPr/>
          <p:nvPr/>
        </p:nvSpPr>
        <p:spPr>
          <a:xfrm>
            <a:off x="2293875" y="6226062"/>
            <a:ext cx="52175" cy="8407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noProof="0" dirty="0"/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134D45FE-87AA-46FA-1540-8DE939B02AB3}"/>
              </a:ext>
            </a:extLst>
          </p:cNvPr>
          <p:cNvSpPr txBox="1"/>
          <p:nvPr/>
        </p:nvSpPr>
        <p:spPr>
          <a:xfrm>
            <a:off x="1980520" y="5691472"/>
            <a:ext cx="660757" cy="5230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933" noProof="0" dirty="0">
                <a:solidFill>
                  <a:schemeClr val="accent1"/>
                </a:solidFill>
              </a:rPr>
              <a:t>C-band</a:t>
            </a:r>
          </a:p>
          <a:p>
            <a:pPr algn="ctr"/>
            <a:r>
              <a:rPr lang="en-US" sz="933" noProof="0" dirty="0">
                <a:solidFill>
                  <a:schemeClr val="accent1"/>
                </a:solidFill>
              </a:rPr>
              <a:t>dielectric</a:t>
            </a:r>
          </a:p>
          <a:p>
            <a:pPr algn="ctr"/>
            <a:r>
              <a:rPr lang="en-US" sz="933" noProof="0" dirty="0">
                <a:solidFill>
                  <a:schemeClr val="accent1"/>
                </a:solidFill>
              </a:rPr>
              <a:t>(2008)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2FA1E03D-15EC-09C2-143B-C3F0A0EE9A89}"/>
              </a:ext>
            </a:extLst>
          </p:cNvPr>
          <p:cNvSpPr/>
          <p:nvPr/>
        </p:nvSpPr>
        <p:spPr>
          <a:xfrm>
            <a:off x="3549566" y="5961143"/>
            <a:ext cx="52175" cy="8407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noProof="0" dirty="0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41F38208-332B-E75F-7416-772F2213926E}"/>
              </a:ext>
            </a:extLst>
          </p:cNvPr>
          <p:cNvSpPr txBox="1"/>
          <p:nvPr/>
        </p:nvSpPr>
        <p:spPr>
          <a:xfrm>
            <a:off x="3557895" y="5882081"/>
            <a:ext cx="1562645" cy="2358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33" noProof="0" dirty="0">
                <a:solidFill>
                  <a:schemeClr val="accent1"/>
                </a:solidFill>
              </a:rPr>
              <a:t>X-band dielectric (2018)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1F6E70B3-A017-75EA-D1E4-DFF7BBC9FBE7}"/>
              </a:ext>
            </a:extLst>
          </p:cNvPr>
          <p:cNvSpPr/>
          <p:nvPr/>
        </p:nvSpPr>
        <p:spPr>
          <a:xfrm>
            <a:off x="3549566" y="5674654"/>
            <a:ext cx="52175" cy="8407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noProof="0" dirty="0"/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016A14F1-B536-9D72-4AAA-EAE41D608C56}"/>
              </a:ext>
            </a:extLst>
          </p:cNvPr>
          <p:cNvSpPr txBox="1"/>
          <p:nvPr/>
        </p:nvSpPr>
        <p:spPr>
          <a:xfrm>
            <a:off x="3557895" y="5595593"/>
            <a:ext cx="1493581" cy="2358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33" noProof="0" dirty="0">
                <a:solidFill>
                  <a:schemeClr val="tx2"/>
                </a:solidFill>
              </a:rPr>
              <a:t>X-band metallic (2018)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C1C3C73-1B8B-B127-CCD4-56740A7CA508}"/>
              </a:ext>
            </a:extLst>
          </p:cNvPr>
          <p:cNvSpPr/>
          <p:nvPr/>
        </p:nvSpPr>
        <p:spPr>
          <a:xfrm>
            <a:off x="2518210" y="4093955"/>
            <a:ext cx="803993" cy="2384503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noProof="0" dirty="0"/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746163A4-9F44-6E69-ABCC-8506D8F9198B}"/>
              </a:ext>
            </a:extLst>
          </p:cNvPr>
          <p:cNvSpPr/>
          <p:nvPr/>
        </p:nvSpPr>
        <p:spPr>
          <a:xfrm>
            <a:off x="3766966" y="5218063"/>
            <a:ext cx="52175" cy="8407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noProof="0" dirty="0"/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540418A9-57AC-2EC4-DBF9-CB2F7FF219B0}"/>
              </a:ext>
            </a:extLst>
          </p:cNvPr>
          <p:cNvSpPr txBox="1"/>
          <p:nvPr/>
        </p:nvSpPr>
        <p:spPr>
          <a:xfrm>
            <a:off x="3729510" y="5057135"/>
            <a:ext cx="1552639" cy="2358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33" noProof="0" dirty="0">
                <a:solidFill>
                  <a:schemeClr val="tx2"/>
                </a:solidFill>
              </a:rPr>
              <a:t>X-band metallic (2020)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594BD9D9-346C-C0E1-8F28-832F45F2345B}"/>
              </a:ext>
            </a:extLst>
          </p:cNvPr>
          <p:cNvSpPr/>
          <p:nvPr/>
        </p:nvSpPr>
        <p:spPr>
          <a:xfrm>
            <a:off x="3653918" y="5352354"/>
            <a:ext cx="52175" cy="8407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noProof="0" dirty="0"/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197DFFA7-6616-CCA8-48BB-603E1476D6E7}"/>
              </a:ext>
            </a:extLst>
          </p:cNvPr>
          <p:cNvSpPr txBox="1"/>
          <p:nvPr/>
        </p:nvSpPr>
        <p:spPr>
          <a:xfrm>
            <a:off x="3662247" y="5273293"/>
            <a:ext cx="1493581" cy="2358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33" noProof="0" dirty="0">
                <a:solidFill>
                  <a:schemeClr val="accent6"/>
                </a:solidFill>
              </a:rPr>
              <a:t>X-band MTM (2019)</a:t>
            </a:r>
          </a:p>
        </p:txBody>
      </p:sp>
      <p:sp>
        <p:nvSpPr>
          <p:cNvPr id="1036" name="Oval 1035">
            <a:extLst>
              <a:ext uri="{FF2B5EF4-FFF2-40B4-BE49-F238E27FC236}">
                <a16:creationId xmlns:a16="http://schemas.microsoft.com/office/drawing/2014/main" id="{0ADB30CA-6270-0250-521D-01305916D20B}"/>
              </a:ext>
            </a:extLst>
          </p:cNvPr>
          <p:cNvSpPr/>
          <p:nvPr/>
        </p:nvSpPr>
        <p:spPr>
          <a:xfrm>
            <a:off x="3888710" y="4671945"/>
            <a:ext cx="52175" cy="8407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noProof="0" dirty="0"/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08BB18EB-C2C5-33BD-1B99-1517AFFAF924}"/>
              </a:ext>
            </a:extLst>
          </p:cNvPr>
          <p:cNvSpPr txBox="1"/>
          <p:nvPr/>
        </p:nvSpPr>
        <p:spPr>
          <a:xfrm>
            <a:off x="3358821" y="4441201"/>
            <a:ext cx="1329967" cy="2358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33" noProof="0" dirty="0">
                <a:solidFill>
                  <a:schemeClr val="accent6"/>
                </a:solidFill>
              </a:rPr>
              <a:t>X-band MTM (2021)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CE0D5C40-8823-FD9F-B74E-5606F0B255EA}"/>
              </a:ext>
            </a:extLst>
          </p:cNvPr>
          <p:cNvSpPr txBox="1"/>
          <p:nvPr/>
        </p:nvSpPr>
        <p:spPr>
          <a:xfrm>
            <a:off x="2238223" y="3717770"/>
            <a:ext cx="1337226" cy="3794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933" noProof="0" dirty="0"/>
              <a:t>AWA energy upgrade</a:t>
            </a:r>
          </a:p>
          <a:p>
            <a:pPr algn="ctr"/>
            <a:r>
              <a:rPr lang="en-US" sz="933" noProof="0" dirty="0"/>
              <a:t>15 MeV </a:t>
            </a:r>
            <a:r>
              <a:rPr lang="en-US" sz="933" noProof="0" dirty="0">
                <a:sym typeface="Wingdings" panose="05000000000000000000" pitchFamily="2" charset="2"/>
              </a:rPr>
              <a:t> 65 MeV</a:t>
            </a:r>
            <a:endParaRPr lang="en-US" sz="933" noProof="0" dirty="0"/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48B79336-C3B6-F099-2872-1D2466942A67}"/>
              </a:ext>
            </a:extLst>
          </p:cNvPr>
          <p:cNvSpPr txBox="1"/>
          <p:nvPr/>
        </p:nvSpPr>
        <p:spPr>
          <a:xfrm>
            <a:off x="2514775" y="6173681"/>
            <a:ext cx="1467068" cy="2358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933" noProof="0" dirty="0">
                <a:solidFill>
                  <a:schemeClr val="accent1"/>
                </a:solidFill>
              </a:rPr>
              <a:t>K-band dielectric (2010)</a:t>
            </a:r>
          </a:p>
        </p:txBody>
      </p:sp>
      <p:sp>
        <p:nvSpPr>
          <p:cNvPr id="1040" name="Oval 1039">
            <a:extLst>
              <a:ext uri="{FF2B5EF4-FFF2-40B4-BE49-F238E27FC236}">
                <a16:creationId xmlns:a16="http://schemas.microsoft.com/office/drawing/2014/main" id="{799EE6F0-9D39-7AFE-B5C0-52B3E64CA564}"/>
              </a:ext>
            </a:extLst>
          </p:cNvPr>
          <p:cNvSpPr/>
          <p:nvPr/>
        </p:nvSpPr>
        <p:spPr>
          <a:xfrm>
            <a:off x="2546059" y="6261874"/>
            <a:ext cx="52175" cy="8407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noProof="0" dirty="0"/>
          </a:p>
        </p:txBody>
      </p: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D3B82027-09C0-AEEE-3151-7AF0AA3C87D5}"/>
              </a:ext>
            </a:extLst>
          </p:cNvPr>
          <p:cNvCxnSpPr/>
          <p:nvPr/>
        </p:nvCxnSpPr>
        <p:spPr>
          <a:xfrm>
            <a:off x="1231199" y="3376388"/>
            <a:ext cx="3474980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C37A0C-24B8-6C11-51DC-F0386AA032C0}"/>
              </a:ext>
            </a:extLst>
          </p:cNvPr>
          <p:cNvGrpSpPr/>
          <p:nvPr/>
        </p:nvGrpSpPr>
        <p:grpSpPr>
          <a:xfrm>
            <a:off x="297826" y="699419"/>
            <a:ext cx="7477157" cy="3709250"/>
            <a:chOff x="223369" y="524564"/>
            <a:chExt cx="5607868" cy="278193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74E5832-7FBC-E2D8-F1AD-0B854B26CB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7855" y="2395360"/>
              <a:ext cx="439055" cy="91114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FE1A480-B274-1A1C-0631-91997992A3A5}"/>
                </a:ext>
              </a:extLst>
            </p:cNvPr>
            <p:cNvGrpSpPr/>
            <p:nvPr/>
          </p:nvGrpSpPr>
          <p:grpSpPr>
            <a:xfrm>
              <a:off x="223369" y="524564"/>
              <a:ext cx="5607868" cy="1860414"/>
              <a:chOff x="223369" y="524564"/>
              <a:chExt cx="5607868" cy="1860414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089CBE84-1354-5373-3B8E-FEF5F382EC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219574" y="863881"/>
                <a:ext cx="1487434" cy="1008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CB27785-DB66-722A-B017-459C617B6536}"/>
                  </a:ext>
                </a:extLst>
              </p:cNvPr>
              <p:cNvSpPr txBox="1"/>
              <p:nvPr/>
            </p:nvSpPr>
            <p:spPr>
              <a:xfrm>
                <a:off x="2181602" y="2115967"/>
                <a:ext cx="2933324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noProof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J. Picard et al., PRAB 25, 051301 (2022) 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E6638F3-BE31-3C65-F081-98AE83959359}"/>
                  </a:ext>
                </a:extLst>
              </p:cNvPr>
              <p:cNvSpPr txBox="1"/>
              <p:nvPr/>
            </p:nvSpPr>
            <p:spPr>
              <a:xfrm>
                <a:off x="273377" y="541818"/>
                <a:ext cx="2457777" cy="184666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</p:spPr>
            <p:txBody>
              <a:bodyPr wrap="square" lIns="60960" tIns="0" rIns="60960" bIns="0" rtlCol="0">
                <a:spAutoFit/>
              </a:bodyPr>
              <a:lstStyle/>
              <a:p>
                <a:r>
                  <a:rPr lang="en-US" sz="1600" noProof="0" dirty="0">
                    <a:solidFill>
                      <a:srgbClr val="FF0000"/>
                    </a:solidFill>
                  </a:rPr>
                  <a:t>MTM X-band PETS (565 MW)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3201B83-18EC-11D2-A79B-7539A9820630}"/>
                  </a:ext>
                </a:extLst>
              </p:cNvPr>
              <p:cNvSpPr/>
              <p:nvPr/>
            </p:nvSpPr>
            <p:spPr>
              <a:xfrm>
                <a:off x="254001" y="524564"/>
                <a:ext cx="5506243" cy="186041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 noProof="0" dirty="0"/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FE5DBAD8-B4D6-BA8F-B89D-31EBC6E62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7674" y="911089"/>
                <a:ext cx="2020357" cy="1015059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A6F8831-AC8B-7F98-4DAB-C8A0E0718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7549" y="818886"/>
                <a:ext cx="1480039" cy="1146464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49F759-04F4-405C-63B0-67C705D0B9E9}"/>
                  </a:ext>
                </a:extLst>
              </p:cNvPr>
              <p:cNvSpPr txBox="1"/>
              <p:nvPr/>
            </p:nvSpPr>
            <p:spPr>
              <a:xfrm>
                <a:off x="223369" y="1904919"/>
                <a:ext cx="5607868" cy="230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/>
                <a:r>
                  <a:rPr lang="en-US" sz="1400" noProof="0" dirty="0">
                    <a:solidFill>
                      <a:srgbClr val="FF0000"/>
                    </a:solidFill>
                  </a:rPr>
                  <a:t>Highest peak power as 565 MW from a train of eight bunches with a total charge of 355 </a:t>
                </a:r>
                <a:r>
                  <a:rPr lang="en-US" sz="1400" noProof="0" dirty="0" err="1">
                    <a:solidFill>
                      <a:srgbClr val="FF0000"/>
                    </a:solidFill>
                  </a:rPr>
                  <a:t>nC</a:t>
                </a:r>
                <a:endParaRPr lang="en-US" sz="1400" noProof="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CA93AC-5B08-2E34-A339-413385536FCF}"/>
              </a:ext>
            </a:extLst>
          </p:cNvPr>
          <p:cNvGrpSpPr/>
          <p:nvPr/>
        </p:nvGrpSpPr>
        <p:grpSpPr>
          <a:xfrm>
            <a:off x="5282150" y="4601769"/>
            <a:ext cx="6774383" cy="2219330"/>
            <a:chOff x="3961612" y="3451327"/>
            <a:chExt cx="5080787" cy="166449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0C20CAE-8F6C-504B-9209-EDC5EBD9631D}"/>
                </a:ext>
              </a:extLst>
            </p:cNvPr>
            <p:cNvCxnSpPr>
              <a:cxnSpLocks/>
              <a:endCxn id="1033" idx="3"/>
            </p:cNvCxnSpPr>
            <p:nvPr/>
          </p:nvCxnSpPr>
          <p:spPr>
            <a:xfrm flipH="1">
              <a:off x="3961612" y="3800475"/>
              <a:ext cx="879456" cy="80837"/>
            </a:xfrm>
            <a:prstGeom prst="straightConnector1">
              <a:avLst/>
            </a:prstGeom>
            <a:ln w="28575">
              <a:solidFill>
                <a:srgbClr val="128BCE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70B9D3-C257-DA0F-FF59-DACAD62BA249}"/>
                </a:ext>
              </a:extLst>
            </p:cNvPr>
            <p:cNvGrpSpPr/>
            <p:nvPr/>
          </p:nvGrpSpPr>
          <p:grpSpPr>
            <a:xfrm>
              <a:off x="4850438" y="3451327"/>
              <a:ext cx="4191961" cy="1664498"/>
              <a:chOff x="4850438" y="3451327"/>
              <a:chExt cx="4191961" cy="166449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B0F918E-5A8A-FDCD-1378-2EC819EA4F94}"/>
                  </a:ext>
                </a:extLst>
              </p:cNvPr>
              <p:cNvSpPr/>
              <p:nvPr/>
            </p:nvSpPr>
            <p:spPr>
              <a:xfrm>
                <a:off x="4850438" y="3451327"/>
                <a:ext cx="4191961" cy="166449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28BC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 noProof="0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357103E-297D-2CEF-64CB-597D1E472A84}"/>
                  </a:ext>
                </a:extLst>
              </p:cNvPr>
              <p:cNvGrpSpPr/>
              <p:nvPr/>
            </p:nvGrpSpPr>
            <p:grpSpPr>
              <a:xfrm>
                <a:off x="4940295" y="3451327"/>
                <a:ext cx="2554905" cy="1198308"/>
                <a:chOff x="2696318" y="-415685"/>
                <a:chExt cx="2554905" cy="1198308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3D5325A-CCD3-316F-E5A1-C6FA45EFF278}"/>
                    </a:ext>
                  </a:extLst>
                </p:cNvPr>
                <p:cNvSpPr txBox="1"/>
                <p:nvPr/>
              </p:nvSpPr>
              <p:spPr>
                <a:xfrm>
                  <a:off x="2696318" y="-415685"/>
                  <a:ext cx="2457777" cy="184666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</p:spPr>
              <p:txBody>
                <a:bodyPr wrap="square" lIns="60960" tIns="0" rIns="60960" bIns="0" rtlCol="0">
                  <a:spAutoFit/>
                </a:bodyPr>
                <a:lstStyle/>
                <a:p>
                  <a:r>
                    <a:rPr lang="en-US" sz="1600" noProof="0" dirty="0">
                      <a:solidFill>
                        <a:srgbClr val="128BCE"/>
                      </a:solidFill>
                    </a:rPr>
                    <a:t>Metallic X-band PETS (400 MW)</a:t>
                  </a:r>
                </a:p>
              </p:txBody>
            </p: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B5543787-200E-F3CD-0255-CB86D3DDF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02708" y="-185116"/>
                  <a:ext cx="2548515" cy="967739"/>
                </a:xfrm>
                <a:prstGeom prst="rect">
                  <a:avLst/>
                </a:prstGeom>
              </p:spPr>
            </p:pic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EFDFB0-0C12-06D3-1EA2-BC2ED8CD1DF6}"/>
                  </a:ext>
                </a:extLst>
              </p:cNvPr>
              <p:cNvSpPr txBox="1"/>
              <p:nvPr/>
            </p:nvSpPr>
            <p:spPr>
              <a:xfrm>
                <a:off x="4898219" y="4646838"/>
                <a:ext cx="3917382" cy="4079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67" noProof="0" dirty="0">
                    <a:solidFill>
                      <a:srgbClr val="128BC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J. Shao </a:t>
                </a:r>
                <a:r>
                  <a:rPr lang="en-US" sz="1467" i="1" noProof="0" dirty="0">
                    <a:solidFill>
                      <a:srgbClr val="128BC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et. al</a:t>
                </a:r>
                <a:r>
                  <a:rPr lang="en-US" sz="1467" noProof="0" dirty="0">
                    <a:solidFill>
                      <a:srgbClr val="128BC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., https://accelconf.web.cern.ch/ipac2019/papers/MOPRB069.pdf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A25A473-1419-5444-1CAF-8E7D490C5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15441" y="3580998"/>
                <a:ext cx="1481859" cy="1088548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61A15-31FF-0FA3-1CCD-7356A8364A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1481" y="22014"/>
            <a:ext cx="1257624" cy="570729"/>
          </a:xfrm>
          <a:prstGeom prst="rect">
            <a:avLst/>
          </a:prstGeom>
          <a:ln>
            <a:solidFill>
              <a:srgbClr val="CD1D1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5FCB22-263F-247B-6C18-74405BEC9E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9637" y="24399"/>
            <a:ext cx="1275399" cy="565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5B2224-9060-5022-4A47-A88669FEF6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4844" y="19755"/>
            <a:ext cx="1643555" cy="575245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C8B4D87-3929-5CCC-3C23-54EC0CEAF416}"/>
              </a:ext>
            </a:extLst>
          </p:cNvPr>
          <p:cNvSpPr/>
          <p:nvPr/>
        </p:nvSpPr>
        <p:spPr>
          <a:xfrm>
            <a:off x="921890" y="4804479"/>
            <a:ext cx="2966820" cy="1566203"/>
          </a:xfrm>
          <a:custGeom>
            <a:avLst/>
            <a:gdLst>
              <a:gd name="connsiteX0" fmla="*/ 0 w 3412503"/>
              <a:gd name="connsiteY0" fmla="*/ 1828800 h 2004776"/>
              <a:gd name="connsiteX1" fmla="*/ 2017336 w 3412503"/>
              <a:gd name="connsiteY1" fmla="*/ 1828800 h 2004776"/>
              <a:gd name="connsiteX2" fmla="*/ 3412503 w 3412503"/>
              <a:gd name="connsiteY2" fmla="*/ 0 h 2004776"/>
              <a:gd name="connsiteX3" fmla="*/ 3412503 w 3412503"/>
              <a:gd name="connsiteY3" fmla="*/ 0 h 2004776"/>
              <a:gd name="connsiteX0" fmla="*/ 0 w 3450211"/>
              <a:gd name="connsiteY0" fmla="*/ 1894788 h 2037564"/>
              <a:gd name="connsiteX1" fmla="*/ 2055044 w 3450211"/>
              <a:gd name="connsiteY1" fmla="*/ 1828800 h 2037564"/>
              <a:gd name="connsiteX2" fmla="*/ 3450211 w 3450211"/>
              <a:gd name="connsiteY2" fmla="*/ 0 h 2037564"/>
              <a:gd name="connsiteX3" fmla="*/ 3450211 w 3450211"/>
              <a:gd name="connsiteY3" fmla="*/ 0 h 2037564"/>
              <a:gd name="connsiteX0" fmla="*/ 0 w 3450211"/>
              <a:gd name="connsiteY0" fmla="*/ 1979629 h 2088150"/>
              <a:gd name="connsiteX1" fmla="*/ 2055044 w 3450211"/>
              <a:gd name="connsiteY1" fmla="*/ 1828800 h 2088150"/>
              <a:gd name="connsiteX2" fmla="*/ 3450211 w 3450211"/>
              <a:gd name="connsiteY2" fmla="*/ 0 h 2088150"/>
              <a:gd name="connsiteX3" fmla="*/ 3450211 w 3450211"/>
              <a:gd name="connsiteY3" fmla="*/ 0 h 2088150"/>
              <a:gd name="connsiteX0" fmla="*/ 0 w 3450211"/>
              <a:gd name="connsiteY0" fmla="*/ 1979629 h 2045367"/>
              <a:gd name="connsiteX1" fmla="*/ 1055805 w 3450211"/>
              <a:gd name="connsiteY1" fmla="*/ 2026763 h 2045367"/>
              <a:gd name="connsiteX2" fmla="*/ 2055044 w 3450211"/>
              <a:gd name="connsiteY2" fmla="*/ 1828800 h 2045367"/>
              <a:gd name="connsiteX3" fmla="*/ 3450211 w 3450211"/>
              <a:gd name="connsiteY3" fmla="*/ 0 h 2045367"/>
              <a:gd name="connsiteX4" fmla="*/ 3450211 w 3450211"/>
              <a:gd name="connsiteY4" fmla="*/ 0 h 2045367"/>
              <a:gd name="connsiteX0" fmla="*/ 0 w 3450211"/>
              <a:gd name="connsiteY0" fmla="*/ 1979629 h 2033600"/>
              <a:gd name="connsiteX1" fmla="*/ 1055805 w 3450211"/>
              <a:gd name="connsiteY1" fmla="*/ 2026763 h 2033600"/>
              <a:gd name="connsiteX2" fmla="*/ 2149312 w 3450211"/>
              <a:gd name="connsiteY2" fmla="*/ 1800520 h 2033600"/>
              <a:gd name="connsiteX3" fmla="*/ 3450211 w 3450211"/>
              <a:gd name="connsiteY3" fmla="*/ 0 h 2033600"/>
              <a:gd name="connsiteX4" fmla="*/ 3450211 w 3450211"/>
              <a:gd name="connsiteY4" fmla="*/ 0 h 2033600"/>
              <a:gd name="connsiteX0" fmla="*/ 0 w 3450211"/>
              <a:gd name="connsiteY0" fmla="*/ 2036190 h 2045716"/>
              <a:gd name="connsiteX1" fmla="*/ 1055805 w 3450211"/>
              <a:gd name="connsiteY1" fmla="*/ 2026763 h 2045716"/>
              <a:gd name="connsiteX2" fmla="*/ 2149312 w 3450211"/>
              <a:gd name="connsiteY2" fmla="*/ 1800520 h 2045716"/>
              <a:gd name="connsiteX3" fmla="*/ 3450211 w 3450211"/>
              <a:gd name="connsiteY3" fmla="*/ 0 h 2045716"/>
              <a:gd name="connsiteX4" fmla="*/ 3450211 w 3450211"/>
              <a:gd name="connsiteY4" fmla="*/ 0 h 2045716"/>
              <a:gd name="connsiteX0" fmla="*/ 0 w 2762054"/>
              <a:gd name="connsiteY0" fmla="*/ 1989056 h 2033704"/>
              <a:gd name="connsiteX1" fmla="*/ 367648 w 2762054"/>
              <a:gd name="connsiteY1" fmla="*/ 2026763 h 2033704"/>
              <a:gd name="connsiteX2" fmla="*/ 1461155 w 2762054"/>
              <a:gd name="connsiteY2" fmla="*/ 1800520 h 2033704"/>
              <a:gd name="connsiteX3" fmla="*/ 2762054 w 2762054"/>
              <a:gd name="connsiteY3" fmla="*/ 0 h 2033704"/>
              <a:gd name="connsiteX4" fmla="*/ 2762054 w 2762054"/>
              <a:gd name="connsiteY4" fmla="*/ 0 h 2033704"/>
              <a:gd name="connsiteX0" fmla="*/ 0 w 2762054"/>
              <a:gd name="connsiteY0" fmla="*/ 1989056 h 2021266"/>
              <a:gd name="connsiteX1" fmla="*/ 603318 w 2762054"/>
              <a:gd name="connsiteY1" fmla="*/ 2007909 h 2021266"/>
              <a:gd name="connsiteX2" fmla="*/ 1461155 w 2762054"/>
              <a:gd name="connsiteY2" fmla="*/ 1800520 h 2021266"/>
              <a:gd name="connsiteX3" fmla="*/ 2762054 w 2762054"/>
              <a:gd name="connsiteY3" fmla="*/ 0 h 2021266"/>
              <a:gd name="connsiteX4" fmla="*/ 2762054 w 2762054"/>
              <a:gd name="connsiteY4" fmla="*/ 0 h 2021266"/>
              <a:gd name="connsiteX0" fmla="*/ 0 w 2762054"/>
              <a:gd name="connsiteY0" fmla="*/ 1989056 h 2017385"/>
              <a:gd name="connsiteX1" fmla="*/ 603318 w 2762054"/>
              <a:gd name="connsiteY1" fmla="*/ 2007909 h 2017385"/>
              <a:gd name="connsiteX2" fmla="*/ 1461155 w 2762054"/>
              <a:gd name="connsiteY2" fmla="*/ 1762813 h 2017385"/>
              <a:gd name="connsiteX3" fmla="*/ 2762054 w 2762054"/>
              <a:gd name="connsiteY3" fmla="*/ 0 h 2017385"/>
              <a:gd name="connsiteX4" fmla="*/ 2762054 w 2762054"/>
              <a:gd name="connsiteY4" fmla="*/ 0 h 2017385"/>
              <a:gd name="connsiteX0" fmla="*/ 0 w 2762054"/>
              <a:gd name="connsiteY0" fmla="*/ 1989056 h 2030956"/>
              <a:gd name="connsiteX1" fmla="*/ 603318 w 2762054"/>
              <a:gd name="connsiteY1" fmla="*/ 2007909 h 2030956"/>
              <a:gd name="connsiteX2" fmla="*/ 1955156 w 2762054"/>
              <a:gd name="connsiteY2" fmla="*/ 1652401 h 2030956"/>
              <a:gd name="connsiteX3" fmla="*/ 2762054 w 2762054"/>
              <a:gd name="connsiteY3" fmla="*/ 0 h 2030956"/>
              <a:gd name="connsiteX4" fmla="*/ 2762054 w 2762054"/>
              <a:gd name="connsiteY4" fmla="*/ 0 h 2030956"/>
              <a:gd name="connsiteX0" fmla="*/ 0 w 2762054"/>
              <a:gd name="connsiteY0" fmla="*/ 1989056 h 2029573"/>
              <a:gd name="connsiteX1" fmla="*/ 603318 w 2762054"/>
              <a:gd name="connsiteY1" fmla="*/ 2007909 h 2029573"/>
              <a:gd name="connsiteX2" fmla="*/ 2306481 w 2762054"/>
              <a:gd name="connsiteY2" fmla="*/ 1671211 h 2029573"/>
              <a:gd name="connsiteX3" fmla="*/ 2762054 w 2762054"/>
              <a:gd name="connsiteY3" fmla="*/ 0 h 2029573"/>
              <a:gd name="connsiteX4" fmla="*/ 2762054 w 2762054"/>
              <a:gd name="connsiteY4" fmla="*/ 0 h 202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054" h="2029573">
                <a:moveTo>
                  <a:pt x="0" y="1989056"/>
                </a:moveTo>
                <a:cubicBezTo>
                  <a:pt x="175967" y="2001625"/>
                  <a:pt x="218905" y="2060883"/>
                  <a:pt x="603318" y="2007909"/>
                </a:cubicBezTo>
                <a:cubicBezTo>
                  <a:pt x="987732" y="1954935"/>
                  <a:pt x="1946692" y="2005863"/>
                  <a:pt x="2306481" y="1671211"/>
                </a:cubicBezTo>
                <a:cubicBezTo>
                  <a:pt x="2666270" y="1336560"/>
                  <a:pt x="2762054" y="0"/>
                  <a:pt x="2762054" y="0"/>
                </a:cubicBezTo>
                <a:lnTo>
                  <a:pt x="2762054" y="0"/>
                </a:lnTo>
              </a:path>
            </a:pathLst>
          </a:custGeom>
          <a:noFill/>
          <a:ln w="76200">
            <a:solidFill>
              <a:schemeClr val="bg1">
                <a:lumMod val="85000"/>
                <a:alpha val="50196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1D54C08-B4DC-4340-8990-E23C0B43E04C}"/>
              </a:ext>
            </a:extLst>
          </p:cNvPr>
          <p:cNvSpPr/>
          <p:nvPr/>
        </p:nvSpPr>
        <p:spPr>
          <a:xfrm>
            <a:off x="3358821" y="4464569"/>
            <a:ext cx="1274805" cy="32280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42BB2C-2827-8C15-F549-8C13D173F977}"/>
              </a:ext>
            </a:extLst>
          </p:cNvPr>
          <p:cNvSpPr txBox="1"/>
          <p:nvPr/>
        </p:nvSpPr>
        <p:spPr>
          <a:xfrm>
            <a:off x="4664414" y="3156566"/>
            <a:ext cx="1681101" cy="447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chemeClr val="accent1"/>
                </a:solidFill>
              </a:rPr>
              <a:t>Target: GW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BE0836B1-B937-7B81-7EA5-5858E4E2C836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18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12398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FF107-0FAF-8630-9C83-C9BC2D1AF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2B6470-5175-D585-A38F-A0ACD9B27886}"/>
              </a:ext>
            </a:extLst>
          </p:cNvPr>
          <p:cNvSpPr/>
          <p:nvPr/>
        </p:nvSpPr>
        <p:spPr>
          <a:xfrm>
            <a:off x="1477026" y="2392823"/>
            <a:ext cx="3313019" cy="2263808"/>
          </a:xfrm>
          <a:custGeom>
            <a:avLst/>
            <a:gdLst>
              <a:gd name="connsiteX0" fmla="*/ 0 w 3412503"/>
              <a:gd name="connsiteY0" fmla="*/ 1828800 h 2004776"/>
              <a:gd name="connsiteX1" fmla="*/ 2017336 w 3412503"/>
              <a:gd name="connsiteY1" fmla="*/ 1828800 h 2004776"/>
              <a:gd name="connsiteX2" fmla="*/ 3412503 w 3412503"/>
              <a:gd name="connsiteY2" fmla="*/ 0 h 2004776"/>
              <a:gd name="connsiteX3" fmla="*/ 3412503 w 3412503"/>
              <a:gd name="connsiteY3" fmla="*/ 0 h 2004776"/>
              <a:gd name="connsiteX0" fmla="*/ 0 w 3450211"/>
              <a:gd name="connsiteY0" fmla="*/ 1894788 h 2037564"/>
              <a:gd name="connsiteX1" fmla="*/ 2055044 w 3450211"/>
              <a:gd name="connsiteY1" fmla="*/ 1828800 h 2037564"/>
              <a:gd name="connsiteX2" fmla="*/ 3450211 w 3450211"/>
              <a:gd name="connsiteY2" fmla="*/ 0 h 2037564"/>
              <a:gd name="connsiteX3" fmla="*/ 3450211 w 3450211"/>
              <a:gd name="connsiteY3" fmla="*/ 0 h 2037564"/>
              <a:gd name="connsiteX0" fmla="*/ 0 w 3450211"/>
              <a:gd name="connsiteY0" fmla="*/ 1979629 h 2088150"/>
              <a:gd name="connsiteX1" fmla="*/ 2055044 w 3450211"/>
              <a:gd name="connsiteY1" fmla="*/ 1828800 h 2088150"/>
              <a:gd name="connsiteX2" fmla="*/ 3450211 w 3450211"/>
              <a:gd name="connsiteY2" fmla="*/ 0 h 2088150"/>
              <a:gd name="connsiteX3" fmla="*/ 3450211 w 3450211"/>
              <a:gd name="connsiteY3" fmla="*/ 0 h 2088150"/>
              <a:gd name="connsiteX0" fmla="*/ 0 w 3450211"/>
              <a:gd name="connsiteY0" fmla="*/ 1979629 h 2045367"/>
              <a:gd name="connsiteX1" fmla="*/ 1055805 w 3450211"/>
              <a:gd name="connsiteY1" fmla="*/ 2026763 h 2045367"/>
              <a:gd name="connsiteX2" fmla="*/ 2055044 w 3450211"/>
              <a:gd name="connsiteY2" fmla="*/ 1828800 h 2045367"/>
              <a:gd name="connsiteX3" fmla="*/ 3450211 w 3450211"/>
              <a:gd name="connsiteY3" fmla="*/ 0 h 2045367"/>
              <a:gd name="connsiteX4" fmla="*/ 3450211 w 3450211"/>
              <a:gd name="connsiteY4" fmla="*/ 0 h 2045367"/>
              <a:gd name="connsiteX0" fmla="*/ 0 w 3450211"/>
              <a:gd name="connsiteY0" fmla="*/ 1979629 h 2033600"/>
              <a:gd name="connsiteX1" fmla="*/ 1055805 w 3450211"/>
              <a:gd name="connsiteY1" fmla="*/ 2026763 h 2033600"/>
              <a:gd name="connsiteX2" fmla="*/ 2149312 w 3450211"/>
              <a:gd name="connsiteY2" fmla="*/ 1800520 h 2033600"/>
              <a:gd name="connsiteX3" fmla="*/ 3450211 w 3450211"/>
              <a:gd name="connsiteY3" fmla="*/ 0 h 2033600"/>
              <a:gd name="connsiteX4" fmla="*/ 3450211 w 3450211"/>
              <a:gd name="connsiteY4" fmla="*/ 0 h 2033600"/>
              <a:gd name="connsiteX0" fmla="*/ 0 w 3450211"/>
              <a:gd name="connsiteY0" fmla="*/ 2036190 h 2045716"/>
              <a:gd name="connsiteX1" fmla="*/ 1055805 w 3450211"/>
              <a:gd name="connsiteY1" fmla="*/ 2026763 h 2045716"/>
              <a:gd name="connsiteX2" fmla="*/ 2149312 w 3450211"/>
              <a:gd name="connsiteY2" fmla="*/ 1800520 h 2045716"/>
              <a:gd name="connsiteX3" fmla="*/ 3450211 w 3450211"/>
              <a:gd name="connsiteY3" fmla="*/ 0 h 2045716"/>
              <a:gd name="connsiteX4" fmla="*/ 3450211 w 3450211"/>
              <a:gd name="connsiteY4" fmla="*/ 0 h 2045716"/>
              <a:gd name="connsiteX0" fmla="*/ 0 w 2762054"/>
              <a:gd name="connsiteY0" fmla="*/ 1989056 h 2033704"/>
              <a:gd name="connsiteX1" fmla="*/ 367648 w 2762054"/>
              <a:gd name="connsiteY1" fmla="*/ 2026763 h 2033704"/>
              <a:gd name="connsiteX2" fmla="*/ 1461155 w 2762054"/>
              <a:gd name="connsiteY2" fmla="*/ 1800520 h 2033704"/>
              <a:gd name="connsiteX3" fmla="*/ 2762054 w 2762054"/>
              <a:gd name="connsiteY3" fmla="*/ 0 h 2033704"/>
              <a:gd name="connsiteX4" fmla="*/ 2762054 w 2762054"/>
              <a:gd name="connsiteY4" fmla="*/ 0 h 2033704"/>
              <a:gd name="connsiteX0" fmla="*/ 0 w 2762054"/>
              <a:gd name="connsiteY0" fmla="*/ 1989056 h 2021266"/>
              <a:gd name="connsiteX1" fmla="*/ 603318 w 2762054"/>
              <a:gd name="connsiteY1" fmla="*/ 2007909 h 2021266"/>
              <a:gd name="connsiteX2" fmla="*/ 1461155 w 2762054"/>
              <a:gd name="connsiteY2" fmla="*/ 1800520 h 2021266"/>
              <a:gd name="connsiteX3" fmla="*/ 2762054 w 2762054"/>
              <a:gd name="connsiteY3" fmla="*/ 0 h 2021266"/>
              <a:gd name="connsiteX4" fmla="*/ 2762054 w 2762054"/>
              <a:gd name="connsiteY4" fmla="*/ 0 h 2021266"/>
              <a:gd name="connsiteX0" fmla="*/ 0 w 2762054"/>
              <a:gd name="connsiteY0" fmla="*/ 1989056 h 2017385"/>
              <a:gd name="connsiteX1" fmla="*/ 603318 w 2762054"/>
              <a:gd name="connsiteY1" fmla="*/ 2007909 h 2017385"/>
              <a:gd name="connsiteX2" fmla="*/ 1461155 w 2762054"/>
              <a:gd name="connsiteY2" fmla="*/ 1762813 h 2017385"/>
              <a:gd name="connsiteX3" fmla="*/ 2762054 w 2762054"/>
              <a:gd name="connsiteY3" fmla="*/ 0 h 2017385"/>
              <a:gd name="connsiteX4" fmla="*/ 2762054 w 2762054"/>
              <a:gd name="connsiteY4" fmla="*/ 0 h 2017385"/>
              <a:gd name="connsiteX0" fmla="*/ 0 w 2762054"/>
              <a:gd name="connsiteY0" fmla="*/ 1989056 h 2030956"/>
              <a:gd name="connsiteX1" fmla="*/ 603318 w 2762054"/>
              <a:gd name="connsiteY1" fmla="*/ 2007909 h 2030956"/>
              <a:gd name="connsiteX2" fmla="*/ 1955156 w 2762054"/>
              <a:gd name="connsiteY2" fmla="*/ 1652401 h 2030956"/>
              <a:gd name="connsiteX3" fmla="*/ 2762054 w 2762054"/>
              <a:gd name="connsiteY3" fmla="*/ 0 h 2030956"/>
              <a:gd name="connsiteX4" fmla="*/ 2762054 w 2762054"/>
              <a:gd name="connsiteY4" fmla="*/ 0 h 2030956"/>
              <a:gd name="connsiteX0" fmla="*/ 0 w 2762054"/>
              <a:gd name="connsiteY0" fmla="*/ 1989056 h 2021067"/>
              <a:gd name="connsiteX1" fmla="*/ 603318 w 2762054"/>
              <a:gd name="connsiteY1" fmla="*/ 2007909 h 2021067"/>
              <a:gd name="connsiteX2" fmla="*/ 1966987 w 2762054"/>
              <a:gd name="connsiteY2" fmla="*/ 1787406 h 2021067"/>
              <a:gd name="connsiteX3" fmla="*/ 2762054 w 2762054"/>
              <a:gd name="connsiteY3" fmla="*/ 0 h 2021067"/>
              <a:gd name="connsiteX4" fmla="*/ 2762054 w 2762054"/>
              <a:gd name="connsiteY4" fmla="*/ 0 h 202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054" h="2021067">
                <a:moveTo>
                  <a:pt x="0" y="1989056"/>
                </a:moveTo>
                <a:cubicBezTo>
                  <a:pt x="175967" y="2001625"/>
                  <a:pt x="275487" y="2041517"/>
                  <a:pt x="603318" y="2007909"/>
                </a:cubicBezTo>
                <a:cubicBezTo>
                  <a:pt x="931149" y="1974301"/>
                  <a:pt x="1607198" y="2122058"/>
                  <a:pt x="1966987" y="1787406"/>
                </a:cubicBezTo>
                <a:cubicBezTo>
                  <a:pt x="2326776" y="1452755"/>
                  <a:pt x="2762054" y="0"/>
                  <a:pt x="2762054" y="0"/>
                </a:cubicBezTo>
                <a:lnTo>
                  <a:pt x="2762054" y="0"/>
                </a:lnTo>
              </a:path>
            </a:pathLst>
          </a:custGeom>
          <a:noFill/>
          <a:ln w="76200">
            <a:solidFill>
              <a:schemeClr val="bg1">
                <a:lumMod val="85000"/>
                <a:alpha val="50196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862EFA-F257-D6B2-3A99-4C4989BF9E06}"/>
              </a:ext>
            </a:extLst>
          </p:cNvPr>
          <p:cNvGrpSpPr/>
          <p:nvPr/>
        </p:nvGrpSpPr>
        <p:grpSpPr>
          <a:xfrm>
            <a:off x="818652" y="1513289"/>
            <a:ext cx="4959337" cy="3718730"/>
            <a:chOff x="4626108" y="1275647"/>
            <a:chExt cx="4345685" cy="316513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AA8BF1B-A7BB-1778-D8D0-822F70726E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7820" y="1348546"/>
              <a:ext cx="0" cy="2810916"/>
            </a:xfrm>
            <a:prstGeom prst="straightConnector1">
              <a:avLst/>
            </a:prstGeom>
            <a:ln w="285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F4D665D-12A5-97FE-61CB-63BA69A34911}"/>
                </a:ext>
              </a:extLst>
            </p:cNvPr>
            <p:cNvCxnSpPr>
              <a:cxnSpLocks/>
            </p:cNvCxnSpPr>
            <p:nvPr/>
          </p:nvCxnSpPr>
          <p:spPr>
            <a:xfrm>
              <a:off x="5408708" y="4148879"/>
              <a:ext cx="3054107" cy="0"/>
            </a:xfrm>
            <a:prstGeom prst="straightConnector1">
              <a:avLst/>
            </a:prstGeom>
            <a:ln w="28575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69A624-7AEC-C033-453B-DC018092ED0C}"/>
                </a:ext>
              </a:extLst>
            </p:cNvPr>
            <p:cNvSpPr txBox="1"/>
            <p:nvPr/>
          </p:nvSpPr>
          <p:spPr>
            <a:xfrm>
              <a:off x="5351066" y="4205019"/>
              <a:ext cx="3275928" cy="235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200" noProof="0" dirty="0"/>
                <a:t>2000       2005       2010       2015       2020       2025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CC7AB8E-96B9-A72D-CB64-A55C1A50D9FB}"/>
                </a:ext>
              </a:extLst>
            </p:cNvPr>
            <p:cNvSpPr/>
            <p:nvPr/>
          </p:nvSpPr>
          <p:spPr>
            <a:xfrm>
              <a:off x="5556523" y="4029724"/>
              <a:ext cx="45719" cy="715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600" noProof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AA44CD-B8A1-524B-A603-EF4BE31B96C4}"/>
                </a:ext>
              </a:extLst>
            </p:cNvPr>
            <p:cNvSpPr txBox="1"/>
            <p:nvPr/>
          </p:nvSpPr>
          <p:spPr>
            <a:xfrm>
              <a:off x="4626108" y="1360058"/>
              <a:ext cx="778458" cy="2890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spcBef>
                  <a:spcPts val="1600"/>
                </a:spcBef>
                <a:defRPr/>
              </a:pPr>
              <a:r>
                <a:rPr lang="en-US" sz="1200" noProof="0" dirty="0"/>
                <a:t>400 MV/m</a:t>
              </a:r>
            </a:p>
            <a:p>
              <a:pPr defTabSz="1219170">
                <a:spcBef>
                  <a:spcPts val="1600"/>
                </a:spcBef>
                <a:defRPr/>
              </a:pPr>
              <a:r>
                <a:rPr lang="en-US" sz="1200" noProof="0" dirty="0"/>
                <a:t>350 MV/m</a:t>
              </a:r>
            </a:p>
            <a:p>
              <a:pPr defTabSz="1219170">
                <a:spcBef>
                  <a:spcPts val="1600"/>
                </a:spcBef>
                <a:defRPr/>
              </a:pPr>
              <a:r>
                <a:rPr lang="en-US" sz="1200" noProof="0" dirty="0"/>
                <a:t>300 MV/m</a:t>
              </a:r>
            </a:p>
            <a:p>
              <a:pPr defTabSz="1219170">
                <a:spcBef>
                  <a:spcPts val="1600"/>
                </a:spcBef>
                <a:defRPr/>
              </a:pPr>
              <a:r>
                <a:rPr lang="en-US" sz="1200" noProof="0" dirty="0"/>
                <a:t>250 MV/m</a:t>
              </a:r>
            </a:p>
            <a:p>
              <a:pPr defTabSz="1219170">
                <a:spcBef>
                  <a:spcPts val="1600"/>
                </a:spcBef>
                <a:defRPr/>
              </a:pPr>
              <a:r>
                <a:rPr lang="en-US" sz="1200" noProof="0" dirty="0"/>
                <a:t>200 MV/m</a:t>
              </a:r>
            </a:p>
            <a:p>
              <a:pPr defTabSz="1219170">
                <a:spcBef>
                  <a:spcPts val="1600"/>
                </a:spcBef>
                <a:defRPr/>
              </a:pPr>
              <a:r>
                <a:rPr lang="en-US" sz="1200" noProof="0" dirty="0"/>
                <a:t>150 MV/m</a:t>
              </a:r>
            </a:p>
            <a:p>
              <a:pPr defTabSz="1219170">
                <a:spcBef>
                  <a:spcPts val="1600"/>
                </a:spcBef>
                <a:defRPr/>
              </a:pPr>
              <a:r>
                <a:rPr lang="en-US" sz="1200" noProof="0" dirty="0"/>
                <a:t>100 MV/m</a:t>
              </a:r>
            </a:p>
            <a:p>
              <a:pPr defTabSz="1219170">
                <a:spcBef>
                  <a:spcPts val="1600"/>
                </a:spcBef>
                <a:defRPr/>
              </a:pPr>
              <a:r>
                <a:rPr lang="en-US" sz="1200" noProof="0" dirty="0"/>
                <a:t>  50 MV/m</a:t>
              </a:r>
            </a:p>
            <a:p>
              <a:pPr defTabSz="1219170">
                <a:spcBef>
                  <a:spcPts val="1600"/>
                </a:spcBef>
                <a:defRPr/>
              </a:pPr>
              <a:r>
                <a:rPr lang="en-US" sz="1200" noProof="0" dirty="0"/>
                <a:t>    0 MV/m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2D5BD72-EBA6-1874-4F23-0265CE0AFE00}"/>
                </a:ext>
              </a:extLst>
            </p:cNvPr>
            <p:cNvSpPr txBox="1"/>
            <p:nvPr/>
          </p:nvSpPr>
          <p:spPr>
            <a:xfrm>
              <a:off x="5378257" y="3596307"/>
              <a:ext cx="743341" cy="322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933" noProof="0" dirty="0">
                  <a:solidFill>
                    <a:srgbClr val="7AB800"/>
                  </a:solidFill>
                </a:rPr>
                <a:t>C-band TBA</a:t>
              </a:r>
            </a:p>
            <a:p>
              <a:pPr defTabSz="1219170">
                <a:defRPr/>
              </a:pPr>
              <a:r>
                <a:rPr lang="en-US" sz="933" noProof="0" dirty="0">
                  <a:solidFill>
                    <a:srgbClr val="7AB800"/>
                  </a:solidFill>
                </a:rPr>
                <a:t>DLA (2000)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0A5F667-BCCD-5295-0353-B904B26B27B3}"/>
                </a:ext>
              </a:extLst>
            </p:cNvPr>
            <p:cNvSpPr/>
            <p:nvPr/>
          </p:nvSpPr>
          <p:spPr>
            <a:xfrm>
              <a:off x="6396633" y="3603004"/>
              <a:ext cx="45719" cy="7156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600" noProof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E258D7-4D3B-7847-899B-9C9F73119C88}"/>
                </a:ext>
              </a:extLst>
            </p:cNvPr>
            <p:cNvSpPr/>
            <p:nvPr/>
          </p:nvSpPr>
          <p:spPr>
            <a:xfrm>
              <a:off x="7449318" y="3932512"/>
              <a:ext cx="45719" cy="715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600" noProof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C818B6-64A7-5FA1-CEB1-68E30A3DD8E2}"/>
                </a:ext>
              </a:extLst>
            </p:cNvPr>
            <p:cNvSpPr txBox="1"/>
            <p:nvPr/>
          </p:nvSpPr>
          <p:spPr>
            <a:xfrm>
              <a:off x="7479339" y="3788098"/>
              <a:ext cx="947011" cy="3229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933" noProof="0" dirty="0">
                  <a:solidFill>
                    <a:srgbClr val="7AB800"/>
                  </a:solidFill>
                </a:rPr>
                <a:t>K-band TBA DLA (2018)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C3C537E-73F3-1B8A-1220-126C086E348B}"/>
                </a:ext>
              </a:extLst>
            </p:cNvPr>
            <p:cNvSpPr/>
            <p:nvPr/>
          </p:nvSpPr>
          <p:spPr>
            <a:xfrm>
              <a:off x="7477186" y="3154027"/>
              <a:ext cx="45719" cy="7156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600" noProof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970DD1-0D8C-3A09-CA18-CCC854ABE297}"/>
                </a:ext>
              </a:extLst>
            </p:cNvPr>
            <p:cNvSpPr txBox="1"/>
            <p:nvPr/>
          </p:nvSpPr>
          <p:spPr>
            <a:xfrm>
              <a:off x="7493776" y="2947624"/>
              <a:ext cx="884074" cy="3229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933" noProof="0" dirty="0">
                  <a:solidFill>
                    <a:srgbClr val="0082CA"/>
                  </a:solidFill>
                </a:rPr>
                <a:t>X-band metallic (2018)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D7D7739-03D5-7981-569A-C10FAFEFFAAF}"/>
                </a:ext>
              </a:extLst>
            </p:cNvPr>
            <p:cNvSpPr/>
            <p:nvPr/>
          </p:nvSpPr>
          <p:spPr>
            <a:xfrm>
              <a:off x="6545580" y="1582149"/>
              <a:ext cx="704509" cy="2562068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600" noProof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F711F54-9A07-41B8-1089-37FD3ED168FA}"/>
                </a:ext>
              </a:extLst>
            </p:cNvPr>
            <p:cNvSpPr/>
            <p:nvPr/>
          </p:nvSpPr>
          <p:spPr>
            <a:xfrm>
              <a:off x="7819836" y="2440312"/>
              <a:ext cx="45719" cy="7156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600" noProof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B576BF5-9AC1-3498-FB14-84EFD3A7DBDE}"/>
                </a:ext>
              </a:extLst>
            </p:cNvPr>
            <p:cNvSpPr txBox="1"/>
            <p:nvPr/>
          </p:nvSpPr>
          <p:spPr>
            <a:xfrm>
              <a:off x="7259408" y="2240158"/>
              <a:ext cx="1392060" cy="200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933" noProof="0" dirty="0">
                  <a:solidFill>
                    <a:srgbClr val="0082CA"/>
                  </a:solidFill>
                </a:rPr>
                <a:t>X-band metallic (2021)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8EC5B27-BAE3-48E9-E31D-5DCD91FDC954}"/>
                </a:ext>
              </a:extLst>
            </p:cNvPr>
            <p:cNvSpPr/>
            <p:nvPr/>
          </p:nvSpPr>
          <p:spPr>
            <a:xfrm>
              <a:off x="8199758" y="2931752"/>
              <a:ext cx="45719" cy="7156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600" noProof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E55C7E8-11EE-57CC-AD0C-1B6001DD568C}"/>
                </a:ext>
              </a:extLst>
            </p:cNvPr>
            <p:cNvSpPr txBox="1"/>
            <p:nvPr/>
          </p:nvSpPr>
          <p:spPr>
            <a:xfrm>
              <a:off x="6300238" y="1275647"/>
              <a:ext cx="1171761" cy="322974"/>
            </a:xfrm>
            <a:prstGeom prst="rect">
              <a:avLst/>
            </a:prstGeom>
            <a:solidFill>
              <a:srgbClr val="ECECEC"/>
            </a:solidFill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933" noProof="0" dirty="0"/>
                <a:t>AWA energy upgrade</a:t>
              </a:r>
            </a:p>
            <a:p>
              <a:pPr algn="ctr" defTabSz="1219170">
                <a:defRPr/>
              </a:pPr>
              <a:r>
                <a:rPr lang="en-US" sz="933" noProof="0" dirty="0"/>
                <a:t>15 MeV </a:t>
              </a:r>
              <a:r>
                <a:rPr lang="en-US" sz="933" noProof="0" dirty="0">
                  <a:sym typeface="Wingdings" panose="05000000000000000000" pitchFamily="2" charset="2"/>
                </a:rPr>
                <a:t> 65 MeV</a:t>
              </a:r>
              <a:endParaRPr lang="en-US" sz="933" noProof="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B534E28-7769-BA63-E6F8-952494E39FE9}"/>
                </a:ext>
              </a:extLst>
            </p:cNvPr>
            <p:cNvSpPr txBox="1"/>
            <p:nvPr/>
          </p:nvSpPr>
          <p:spPr>
            <a:xfrm>
              <a:off x="7311227" y="3359044"/>
              <a:ext cx="1324867" cy="2007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933" noProof="0" dirty="0">
                  <a:solidFill>
                    <a:srgbClr val="7AB800"/>
                  </a:solidFill>
                </a:rPr>
                <a:t>X-band TBA DDA (2022)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A2DE80-77C1-EAB2-1514-CD354E93F8A5}"/>
                </a:ext>
              </a:extLst>
            </p:cNvPr>
            <p:cNvSpPr/>
            <p:nvPr/>
          </p:nvSpPr>
          <p:spPr>
            <a:xfrm>
              <a:off x="7957854" y="3567538"/>
              <a:ext cx="45719" cy="715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600" noProof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6FFBE6A-D583-3FD4-ABAA-C6D3C02367C6}"/>
                </a:ext>
              </a:extLst>
            </p:cNvPr>
            <p:cNvSpPr/>
            <p:nvPr/>
          </p:nvSpPr>
          <p:spPr>
            <a:xfrm>
              <a:off x="7828043" y="1546302"/>
              <a:ext cx="45719" cy="71562"/>
            </a:xfrm>
            <a:prstGeom prst="ellipse">
              <a:avLst/>
            </a:prstGeom>
            <a:solidFill>
              <a:srgbClr val="4D008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600" noProof="0" dirty="0">
                <a:solidFill>
                  <a:srgbClr val="4D008C"/>
                </a:solidFill>
                <a:latin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83593DD-659A-4D9B-C980-30B17780D5E2}"/>
                </a:ext>
              </a:extLst>
            </p:cNvPr>
            <p:cNvSpPr txBox="1"/>
            <p:nvPr/>
          </p:nvSpPr>
          <p:spPr>
            <a:xfrm>
              <a:off x="7378891" y="1335216"/>
              <a:ext cx="1392057" cy="200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933" noProof="0" dirty="0">
                  <a:solidFill>
                    <a:srgbClr val="4D008C"/>
                  </a:solidFill>
                </a:rPr>
                <a:t>X-band PC Gun (2021)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80A11AA-7972-4465-44D1-6A047B48720A}"/>
                </a:ext>
              </a:extLst>
            </p:cNvPr>
            <p:cNvSpPr txBox="1"/>
            <p:nvPr/>
          </p:nvSpPr>
          <p:spPr>
            <a:xfrm>
              <a:off x="6442352" y="3116936"/>
              <a:ext cx="856158" cy="3229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1219170">
                <a:defRPr/>
              </a:pPr>
              <a:r>
                <a:rPr lang="en-US" sz="933" noProof="0" dirty="0">
                  <a:solidFill>
                    <a:srgbClr val="0082CA"/>
                  </a:solidFill>
                </a:rPr>
                <a:t>W-band CWA metallic (2015)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2A1C65F-97CD-AF6B-2160-7E6A79816DC9}"/>
                </a:ext>
              </a:extLst>
            </p:cNvPr>
            <p:cNvSpPr/>
            <p:nvPr/>
          </p:nvSpPr>
          <p:spPr>
            <a:xfrm>
              <a:off x="7125811" y="3549929"/>
              <a:ext cx="45719" cy="7156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600" noProof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76B0A4A-6BB8-58A1-B683-C753E543114E}"/>
                </a:ext>
              </a:extLst>
            </p:cNvPr>
            <p:cNvSpPr/>
            <p:nvPr/>
          </p:nvSpPr>
          <p:spPr>
            <a:xfrm>
              <a:off x="6285213" y="3507437"/>
              <a:ext cx="45719" cy="715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600" noProof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499C53D-9976-C7FE-B582-FB4995AB5113}"/>
                </a:ext>
              </a:extLst>
            </p:cNvPr>
            <p:cNvSpPr txBox="1"/>
            <p:nvPr/>
          </p:nvSpPr>
          <p:spPr>
            <a:xfrm>
              <a:off x="5670439" y="3200108"/>
              <a:ext cx="970538" cy="322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933" noProof="0" dirty="0">
                  <a:solidFill>
                    <a:srgbClr val="7AB800"/>
                  </a:solidFill>
                </a:rPr>
                <a:t>C-band TBA</a:t>
              </a:r>
            </a:p>
            <a:p>
              <a:pPr defTabSz="1219170">
                <a:defRPr/>
              </a:pPr>
              <a:r>
                <a:rPr lang="en-US" sz="933" noProof="0" dirty="0">
                  <a:solidFill>
                    <a:srgbClr val="7AB800"/>
                  </a:solidFill>
                </a:rPr>
                <a:t>DLA (2008)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959D05F-C2CA-3351-E27E-9C3157DAB3A2}"/>
                </a:ext>
              </a:extLst>
            </p:cNvPr>
            <p:cNvSpPr txBox="1"/>
            <p:nvPr/>
          </p:nvSpPr>
          <p:spPr>
            <a:xfrm>
              <a:off x="6095313" y="3625085"/>
              <a:ext cx="903069" cy="3229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933" noProof="0" dirty="0">
                  <a:solidFill>
                    <a:srgbClr val="FF7900"/>
                  </a:solidFill>
                </a:rPr>
                <a:t>C-band CWA</a:t>
              </a:r>
            </a:p>
            <a:p>
              <a:pPr algn="ctr" defTabSz="1219170">
                <a:defRPr/>
              </a:pPr>
              <a:r>
                <a:rPr lang="en-US" sz="933" noProof="0" dirty="0">
                  <a:solidFill>
                    <a:srgbClr val="FF7900"/>
                  </a:solidFill>
                </a:rPr>
                <a:t>PBG (2009)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0723527-B6BA-D4A1-85DB-3CF20E703645}"/>
                </a:ext>
              </a:extLst>
            </p:cNvPr>
            <p:cNvSpPr txBox="1"/>
            <p:nvPr/>
          </p:nvSpPr>
          <p:spPr>
            <a:xfrm>
              <a:off x="7810513" y="2726331"/>
              <a:ext cx="1161280" cy="200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933" noProof="0" dirty="0">
                  <a:solidFill>
                    <a:srgbClr val="CD202C"/>
                  </a:solidFill>
                </a:rPr>
                <a:t>X-band MTM (2023)</a:t>
              </a: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D38F8178-B00A-0093-1DDB-DD63876ACC8E}"/>
              </a:ext>
            </a:extLst>
          </p:cNvPr>
          <p:cNvSpPr/>
          <p:nvPr/>
        </p:nvSpPr>
        <p:spPr>
          <a:xfrm>
            <a:off x="4040530" y="1583277"/>
            <a:ext cx="1479757" cy="437057"/>
          </a:xfrm>
          <a:prstGeom prst="roundRect">
            <a:avLst/>
          </a:prstGeom>
          <a:noFill/>
          <a:ln>
            <a:solidFill>
              <a:srgbClr val="4D008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noProof="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642CCA-99B2-BE5B-0542-D071A15CAABF}"/>
              </a:ext>
            </a:extLst>
          </p:cNvPr>
          <p:cNvGrpSpPr/>
          <p:nvPr/>
        </p:nvGrpSpPr>
        <p:grpSpPr>
          <a:xfrm>
            <a:off x="6340563" y="432150"/>
            <a:ext cx="5595955" cy="4777476"/>
            <a:chOff x="5648651" y="995890"/>
            <a:chExt cx="6441732" cy="540491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C6571C8-389A-B3B9-6BA5-34FD0DDD7EE3}"/>
                </a:ext>
              </a:extLst>
            </p:cNvPr>
            <p:cNvGrpSpPr/>
            <p:nvPr/>
          </p:nvGrpSpPr>
          <p:grpSpPr>
            <a:xfrm>
              <a:off x="6304075" y="1643821"/>
              <a:ext cx="2034245" cy="1906956"/>
              <a:chOff x="8350940" y="793480"/>
              <a:chExt cx="2667000" cy="2500113"/>
            </a:xfrm>
          </p:grpSpPr>
          <p:pic>
            <p:nvPicPr>
              <p:cNvPr id="64" name="Picture 11" descr="DLA1">
                <a:extLst>
                  <a:ext uri="{FF2B5EF4-FFF2-40B4-BE49-F238E27FC236}">
                    <a16:creationId xmlns:a16="http://schemas.microsoft.com/office/drawing/2014/main" id="{DD347058-0FAF-03DD-CB2A-CABD632404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0940" y="1428280"/>
                <a:ext cx="2667000" cy="18653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Text Box 14">
                <a:extLst>
                  <a:ext uri="{FF2B5EF4-FFF2-40B4-BE49-F238E27FC236}">
                    <a16:creationId xmlns:a16="http://schemas.microsoft.com/office/drawing/2014/main" id="{25A4F562-112A-3C52-E6D0-ED4D32E487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67156" y="793480"/>
                <a:ext cx="1820424" cy="605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b="1" noProof="0" dirty="0">
                    <a:solidFill>
                      <a:srgbClr val="8EC327"/>
                    </a:solidFill>
                    <a:latin typeface="Calibri" pitchFamily="34" charset="0"/>
                  </a:rPr>
                  <a:t>Dielectric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4B28349-088B-3946-64C8-B99CD6267EED}"/>
                </a:ext>
              </a:extLst>
            </p:cNvPr>
            <p:cNvGrpSpPr/>
            <p:nvPr/>
          </p:nvGrpSpPr>
          <p:grpSpPr>
            <a:xfrm>
              <a:off x="9317772" y="1663669"/>
              <a:ext cx="2086312" cy="2164383"/>
              <a:chOff x="4278790" y="868509"/>
              <a:chExt cx="2735263" cy="2837612"/>
            </a:xfrm>
          </p:grpSpPr>
          <p:pic>
            <p:nvPicPr>
              <p:cNvPr id="67" name="Picture 6" descr="T53MC-CERN">
                <a:extLst>
                  <a:ext uri="{FF2B5EF4-FFF2-40B4-BE49-F238E27FC236}">
                    <a16:creationId xmlns:a16="http://schemas.microsoft.com/office/drawing/2014/main" id="{3DC0129C-B1A4-E911-8F96-82A75055AD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78790" y="1518546"/>
                <a:ext cx="2735263" cy="2187575"/>
              </a:xfrm>
              <a:prstGeom prst="rect">
                <a:avLst/>
              </a:prstGeom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68" name="Text Box 12">
                <a:extLst>
                  <a:ext uri="{FF2B5EF4-FFF2-40B4-BE49-F238E27FC236}">
                    <a16:creationId xmlns:a16="http://schemas.microsoft.com/office/drawing/2014/main" id="{5FF11F6A-2940-3AD1-53C8-B7D2AA0713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66850" y="868509"/>
                <a:ext cx="1994857" cy="605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b="1" noProof="0" dirty="0">
                    <a:solidFill>
                      <a:srgbClr val="0082CA"/>
                    </a:solidFill>
                    <a:latin typeface="Calibri" pitchFamily="34" charset="0"/>
                  </a:rPr>
                  <a:t>Iris loaded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53588FB-0046-F52C-4A0D-2AFF640DAFED}"/>
                </a:ext>
              </a:extLst>
            </p:cNvPr>
            <p:cNvGrpSpPr/>
            <p:nvPr/>
          </p:nvGrpSpPr>
          <p:grpSpPr>
            <a:xfrm>
              <a:off x="5719986" y="4063436"/>
              <a:ext cx="3507520" cy="2130989"/>
              <a:chOff x="149000" y="3726484"/>
              <a:chExt cx="4598541" cy="2793835"/>
            </a:xfrm>
          </p:grpSpPr>
          <p:pic>
            <p:nvPicPr>
              <p:cNvPr id="70" name="Picture 18">
                <a:extLst>
                  <a:ext uri="{FF2B5EF4-FFF2-40B4-BE49-F238E27FC236}">
                    <a16:creationId xmlns:a16="http://schemas.microsoft.com/office/drawing/2014/main" id="{8A3F3F3C-3B4E-A3FA-71FD-C80540C0ED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20600" y="4334331"/>
                <a:ext cx="2514600" cy="2185988"/>
              </a:xfrm>
              <a:prstGeom prst="rect">
                <a:avLst/>
              </a:prstGeom>
              <a:ln/>
            </p:spPr>
          </p:pic>
          <p:sp>
            <p:nvSpPr>
              <p:cNvPr id="71" name="Text Box 13">
                <a:extLst>
                  <a:ext uri="{FF2B5EF4-FFF2-40B4-BE49-F238E27FC236}">
                    <a16:creationId xmlns:a16="http://schemas.microsoft.com/office/drawing/2014/main" id="{37C08727-CF4E-EF9D-6EE1-EEA5A0099F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200" y="3726484"/>
                <a:ext cx="4522341" cy="6847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b="1" noProof="0" dirty="0">
                    <a:solidFill>
                      <a:srgbClr val="FFA34F"/>
                    </a:solidFill>
                    <a:latin typeface="Calibri" pitchFamily="34" charset="0"/>
                  </a:rPr>
                  <a:t>Photonic Band Gap</a:t>
                </a:r>
              </a:p>
            </p:txBody>
          </p:sp>
          <p:pic>
            <p:nvPicPr>
              <p:cNvPr id="72" name="Picture 21">
                <a:extLst>
                  <a:ext uri="{FF2B5EF4-FFF2-40B4-BE49-F238E27FC236}">
                    <a16:creationId xmlns:a16="http://schemas.microsoft.com/office/drawing/2014/main" id="{68E5C9B0-9588-4824-0D12-B3EF6393A3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9000" y="4869319"/>
                <a:ext cx="1371600" cy="1355725"/>
              </a:xfrm>
              <a:prstGeom prst="rect">
                <a:avLst/>
              </a:prstGeom>
              <a:noFill/>
              <a:ln/>
            </p:spPr>
          </p:pic>
        </p:grpSp>
        <p:sp>
          <p:nvSpPr>
            <p:cNvPr id="75" name="Text Box 20">
              <a:extLst>
                <a:ext uri="{FF2B5EF4-FFF2-40B4-BE49-F238E27FC236}">
                  <a16:creationId xmlns:a16="http://schemas.microsoft.com/office/drawing/2014/main" id="{5CE2ACB7-8277-F66E-5C98-2020DDEB0F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95759" y="4106876"/>
              <a:ext cx="194636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noProof="0" dirty="0">
                  <a:solidFill>
                    <a:srgbClr val="FF0000"/>
                  </a:solidFill>
                  <a:latin typeface="Calibri" pitchFamily="34" charset="0"/>
                </a:rPr>
                <a:t>Metamaterial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B6E8C19-00D4-1A66-EDB9-0E05F1827F7C}"/>
                </a:ext>
              </a:extLst>
            </p:cNvPr>
            <p:cNvSpPr/>
            <p:nvPr/>
          </p:nvSpPr>
          <p:spPr>
            <a:xfrm>
              <a:off x="5648651" y="1253592"/>
              <a:ext cx="6441732" cy="5147209"/>
            </a:xfrm>
            <a:prstGeom prst="rect">
              <a:avLst/>
            </a:prstGeom>
            <a:noFill/>
            <a:ln w="28575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noProof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D89F39A-BDA7-6DA6-EB14-6AED2D875D48}"/>
                </a:ext>
              </a:extLst>
            </p:cNvPr>
            <p:cNvSpPr txBox="1"/>
            <p:nvPr/>
          </p:nvSpPr>
          <p:spPr>
            <a:xfrm>
              <a:off x="6263197" y="995890"/>
              <a:ext cx="5557928" cy="5222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pPr algn="ctr" defTabSz="1219170">
                <a:defRPr/>
              </a:pPr>
              <a:r>
                <a:rPr lang="en-US" sz="2400" noProof="0" dirty="0">
                  <a:solidFill>
                    <a:srgbClr val="404040"/>
                  </a:solidFill>
                  <a:latin typeface="Calibri" pitchFamily="34" charset="0"/>
                </a:rPr>
                <a:t>Novel accelerating structures</a:t>
              </a:r>
              <a:endParaRPr lang="en-US" noProof="0" dirty="0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7FE0E4D-8202-D4D4-752D-8E9539E19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36"/>
            <a:stretch/>
          </p:blipFill>
          <p:spPr>
            <a:xfrm>
              <a:off x="9246477" y="4666157"/>
              <a:ext cx="2574647" cy="143978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Title 4">
            <a:extLst>
              <a:ext uri="{FF2B5EF4-FFF2-40B4-BE49-F238E27FC236}">
                <a16:creationId xmlns:a16="http://schemas.microsoft.com/office/drawing/2014/main" id="{358305CC-7367-9DA1-C394-735D2288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20809"/>
            <a:ext cx="5343936" cy="384537"/>
          </a:xfrm>
        </p:spPr>
        <p:txBody>
          <a:bodyPr/>
          <a:lstStyle/>
          <a:p>
            <a:r>
              <a:rPr lang="en-US" sz="2400" dirty="0"/>
              <a:t>Milestone: TBA</a:t>
            </a:r>
            <a:endParaRPr lang="en-US" sz="2400" noProof="0" dirty="0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D50E77B3-7E60-05D8-79C2-1803FE4751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3" y="432150"/>
            <a:ext cx="6377606" cy="307778"/>
          </a:xfrm>
        </p:spPr>
        <p:txBody>
          <a:bodyPr/>
          <a:lstStyle/>
          <a:p>
            <a:r>
              <a:rPr lang="en-US" sz="1800" noProof="0" dirty="0">
                <a:solidFill>
                  <a:schemeClr val="accent2"/>
                </a:solidFill>
              </a:rPr>
              <a:t>High fields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7569F1C-D0F0-B376-95C6-6AAD80F4C153}"/>
              </a:ext>
            </a:extLst>
          </p:cNvPr>
          <p:cNvSpPr txBox="1">
            <a:spLocks/>
          </p:cNvSpPr>
          <p:nvPr/>
        </p:nvSpPr>
        <p:spPr>
          <a:xfrm>
            <a:off x="326438" y="5329470"/>
            <a:ext cx="6377606" cy="1112350"/>
          </a:xfrm>
          <a:prstGeom prst="rect">
            <a:avLst/>
          </a:prstGeom>
        </p:spPr>
        <p:txBody>
          <a:bodyPr/>
          <a:lstStyle>
            <a:lvl1pPr marL="230706" indent="-230706" algn="l" defTabSz="609570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32" indent="-315368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0980" indent="-249754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45" indent="-228589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09" indent="-228589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noProof="0" dirty="0">
                <a:solidFill>
                  <a:schemeClr val="tx2"/>
                </a:solidFill>
              </a:rPr>
              <a:t>Demonstrated accelerating fields: </a:t>
            </a:r>
          </a:p>
          <a:p>
            <a:r>
              <a:rPr lang="en-US" sz="1600" noProof="0" dirty="0">
                <a:solidFill>
                  <a:schemeClr val="tx2"/>
                </a:solidFill>
              </a:rPr>
              <a:t>~300 MV/m in accelerating structures</a:t>
            </a:r>
            <a:r>
              <a:rPr lang="en-US" sz="1600" dirty="0">
                <a:solidFill>
                  <a:schemeClr val="tx2"/>
                </a:solidFill>
              </a:rPr>
              <a:t> (~500 MV/m surface field)</a:t>
            </a:r>
            <a:endParaRPr lang="en-US" sz="1600" noProof="0" dirty="0">
              <a:solidFill>
                <a:schemeClr val="tx2"/>
              </a:solidFill>
            </a:endParaRPr>
          </a:p>
          <a:p>
            <a:r>
              <a:rPr lang="en-US" sz="1600" noProof="0" dirty="0">
                <a:solidFill>
                  <a:schemeClr val="tx2"/>
                </a:solidFill>
              </a:rPr>
              <a:t>~400 MV/m in RF gun (~600 MV/m surface field)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88AB7D5-0948-F2ED-BA16-A0CA934A258A}"/>
              </a:ext>
            </a:extLst>
          </p:cNvPr>
          <p:cNvSpPr txBox="1">
            <a:spLocks/>
          </p:cNvSpPr>
          <p:nvPr/>
        </p:nvSpPr>
        <p:spPr>
          <a:xfrm>
            <a:off x="6704044" y="5248279"/>
            <a:ext cx="4204813" cy="760652"/>
          </a:xfrm>
          <a:prstGeom prst="rect">
            <a:avLst/>
          </a:prstGeom>
        </p:spPr>
        <p:txBody>
          <a:bodyPr/>
          <a:lstStyle>
            <a:lvl1pPr marL="230706" indent="-230706" algn="l" defTabSz="609570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32" indent="-315368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0980" indent="-249754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45" indent="-228589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09" indent="-228589" algn="l" defTabSz="60957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noProof="0" dirty="0"/>
              <a:t>Current work includes</a:t>
            </a:r>
          </a:p>
          <a:p>
            <a:r>
              <a:rPr lang="en-US" sz="1600" noProof="0" dirty="0"/>
              <a:t>Design and testing of new structures</a:t>
            </a:r>
          </a:p>
          <a:p>
            <a:r>
              <a:rPr lang="en-US" sz="1600" dirty="0"/>
              <a:t>Fundamental studies on high fields</a:t>
            </a:r>
            <a:endParaRPr lang="en-US" sz="1600" noProof="0" dirty="0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5B9369D2-1D8F-763E-5682-7A3EA0E04523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19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263F86-86B7-4125-672C-B865B1A66CEB}"/>
              </a:ext>
            </a:extLst>
          </p:cNvPr>
          <p:cNvSpPr/>
          <p:nvPr/>
        </p:nvSpPr>
        <p:spPr>
          <a:xfrm>
            <a:off x="371671" y="1143753"/>
            <a:ext cx="5595955" cy="4215108"/>
          </a:xfrm>
          <a:prstGeom prst="rect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noProof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AF16A1-01F8-7D3F-EF88-378529AF6DC9}"/>
              </a:ext>
            </a:extLst>
          </p:cNvPr>
          <p:cNvSpPr txBox="1"/>
          <p:nvPr/>
        </p:nvSpPr>
        <p:spPr>
          <a:xfrm>
            <a:off x="1155559" y="728787"/>
            <a:ext cx="399996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i="1" noProof="0" dirty="0">
                <a:solidFill>
                  <a:schemeClr val="tx2"/>
                </a:solidFill>
              </a:rPr>
              <a:t>Evolution of peak field in structures</a:t>
            </a:r>
            <a:br>
              <a:rPr lang="en-US" sz="1800" i="1" noProof="0" dirty="0">
                <a:solidFill>
                  <a:schemeClr val="tx2"/>
                </a:solidFill>
              </a:rPr>
            </a:br>
            <a:r>
              <a:rPr lang="en-US" sz="1800" i="1" noProof="0" dirty="0">
                <a:solidFill>
                  <a:schemeClr val="tx2"/>
                </a:solidFill>
              </a:rPr>
              <a:t>over the last two decades at AWA</a:t>
            </a:r>
            <a:endParaRPr lang="en-US" sz="180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3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6BF27-E59E-6083-8966-094F704F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163139"/>
            <a:ext cx="11163868" cy="573461"/>
          </a:xfrm>
        </p:spPr>
        <p:txBody>
          <a:bodyPr anchor="b">
            <a:normAutofit/>
          </a:bodyPr>
          <a:lstStyle/>
          <a:p>
            <a:r>
              <a:rPr lang="en-US" sz="3200" cap="none" noProof="0" dirty="0"/>
              <a:t>Outline</a:t>
            </a:r>
          </a:p>
        </p:txBody>
      </p:sp>
      <p:graphicFrame>
        <p:nvGraphicFramePr>
          <p:cNvPr id="22" name="Content Placeholder 19">
            <a:extLst>
              <a:ext uri="{FF2B5EF4-FFF2-40B4-BE49-F238E27FC236}">
                <a16:creationId xmlns:a16="http://schemas.microsoft.com/office/drawing/2014/main" id="{2D48ED71-910D-9A1F-41FD-D256E262F56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52563335"/>
              </p:ext>
            </p:extLst>
          </p:nvPr>
        </p:nvGraphicFramePr>
        <p:xfrm>
          <a:off x="774945" y="992088"/>
          <a:ext cx="11024432" cy="5057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E3B78ED-DAB1-8E46-E429-AF406B78E777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2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4157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30" y="5189"/>
            <a:ext cx="11163868" cy="533480"/>
          </a:xfrm>
        </p:spPr>
        <p:txBody>
          <a:bodyPr/>
          <a:lstStyle/>
          <a:p>
            <a:r>
              <a:rPr lang="en-US" sz="2400" dirty="0"/>
              <a:t>Milestone: TBA</a:t>
            </a:r>
            <a:endParaRPr lang="en-US" sz="2400" cap="none" noProof="0" dirty="0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E7BEF78B-7BC3-5DE6-B3FC-F1FCA259F6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810" t="-4249" r="1977" b="20430"/>
          <a:stretch/>
        </p:blipFill>
        <p:spPr>
          <a:xfrm>
            <a:off x="1291930" y="1473080"/>
            <a:ext cx="4063117" cy="2926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8B38B1-536F-F60C-90D7-9D97BAF8DF04}"/>
              </a:ext>
            </a:extLst>
          </p:cNvPr>
          <p:cNvSpPr txBox="1"/>
          <p:nvPr/>
        </p:nvSpPr>
        <p:spPr>
          <a:xfrm>
            <a:off x="1248298" y="1578678"/>
            <a:ext cx="1891543" cy="53335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733" noProof="0" dirty="0">
                <a:solidFill>
                  <a:schemeClr val="accent6"/>
                </a:solidFill>
              </a:rPr>
              <a:t> </a:t>
            </a:r>
            <a:r>
              <a:rPr lang="en-US" sz="1733" noProof="0" dirty="0" err="1">
                <a:solidFill>
                  <a:schemeClr val="accent6"/>
                </a:solidFill>
              </a:rPr>
              <a:t>Xgun</a:t>
            </a:r>
            <a:r>
              <a:rPr lang="en-US" sz="1733" noProof="0" dirty="0">
                <a:solidFill>
                  <a:schemeClr val="accent6"/>
                </a:solidFill>
              </a:rPr>
              <a:t> conditioning </a:t>
            </a:r>
          </a:p>
          <a:p>
            <a:pPr algn="r"/>
            <a:r>
              <a:rPr lang="en-US" sz="1733" noProof="0" dirty="0">
                <a:solidFill>
                  <a:schemeClr val="accent6"/>
                </a:solidFill>
              </a:rPr>
              <a:t>test stand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60938-366C-7141-5E35-8A1F6E9C0FE8}"/>
              </a:ext>
            </a:extLst>
          </p:cNvPr>
          <p:cNvSpPr txBox="1"/>
          <p:nvPr/>
        </p:nvSpPr>
        <p:spPr>
          <a:xfrm rot="3069603">
            <a:off x="2005609" y="3284230"/>
            <a:ext cx="374783" cy="22576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60960" tIns="0" rIns="60960" bIns="0" rtlCol="0">
            <a:spAutoFit/>
          </a:bodyPr>
          <a:lstStyle/>
          <a:p>
            <a:r>
              <a:rPr lang="en-US" sz="1467" noProof="0" dirty="0">
                <a:solidFill>
                  <a:schemeClr val="accent6"/>
                </a:solidFill>
              </a:rPr>
              <a:t>RF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6F754-968E-BC15-6965-6A857254FA6B}"/>
              </a:ext>
            </a:extLst>
          </p:cNvPr>
          <p:cNvSpPr txBox="1"/>
          <p:nvPr/>
        </p:nvSpPr>
        <p:spPr>
          <a:xfrm>
            <a:off x="2402962" y="4138685"/>
            <a:ext cx="560731" cy="22576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60960" tIns="0" rIns="60960" bIns="0" rtlCol="0">
            <a:spAutoFit/>
          </a:bodyPr>
          <a:lstStyle/>
          <a:p>
            <a:r>
              <a:rPr lang="en-US" sz="1467" noProof="0" dirty="0" err="1">
                <a:solidFill>
                  <a:schemeClr val="accent6"/>
                </a:solidFill>
              </a:rPr>
              <a:t>Xgun</a:t>
            </a:r>
            <a:endParaRPr lang="en-US" sz="1467" noProof="0" dirty="0">
              <a:solidFill>
                <a:schemeClr val="accent6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99EF9B-85F8-2285-5BB8-1D78ADB021AE}"/>
              </a:ext>
            </a:extLst>
          </p:cNvPr>
          <p:cNvCxnSpPr>
            <a:cxnSpLocks/>
          </p:cNvCxnSpPr>
          <p:nvPr/>
        </p:nvCxnSpPr>
        <p:spPr>
          <a:xfrm>
            <a:off x="2249317" y="3140118"/>
            <a:ext cx="298544" cy="380583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B15AAEC-D9F7-B191-C464-AB1087727EDE}"/>
              </a:ext>
            </a:extLst>
          </p:cNvPr>
          <p:cNvSpPr txBox="1"/>
          <p:nvPr/>
        </p:nvSpPr>
        <p:spPr>
          <a:xfrm>
            <a:off x="3585332" y="2519035"/>
            <a:ext cx="1181845" cy="45153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60960" tIns="0" rIns="60960" bIns="0" rtlCol="0">
            <a:spAutoFit/>
          </a:bodyPr>
          <a:lstStyle/>
          <a:p>
            <a:pPr algn="ctr"/>
            <a:r>
              <a:rPr lang="en-US" sz="1467" noProof="0" dirty="0">
                <a:solidFill>
                  <a:schemeClr val="accent6"/>
                </a:solidFill>
              </a:rPr>
              <a:t>Faraday cup &amp; YAG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28AF35-78C8-6AC2-956E-B0D71045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59" y="4494396"/>
            <a:ext cx="5783639" cy="1450573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200" b="1" noProof="0" dirty="0">
                <a:solidFill>
                  <a:srgbClr val="000000"/>
                </a:solidFill>
              </a:rPr>
              <a:t>Gun milestones</a:t>
            </a:r>
          </a:p>
          <a:p>
            <a:pPr marL="231775" indent="-227013">
              <a:spcBef>
                <a:spcPts val="400"/>
              </a:spcBef>
            </a:pPr>
            <a:r>
              <a:rPr lang="en-US" sz="2000" noProof="0" dirty="0">
                <a:solidFill>
                  <a:srgbClr val="000000"/>
                </a:solidFill>
              </a:rPr>
              <a:t>0.4 GV/m on photocathode, 0.6 GV/m surface</a:t>
            </a:r>
          </a:p>
          <a:p>
            <a:pPr marL="231775" indent="-227013">
              <a:spcBef>
                <a:spcPts val="400"/>
              </a:spcBef>
            </a:pPr>
            <a:r>
              <a:rPr lang="en-US" sz="2000" noProof="0" dirty="0">
                <a:solidFill>
                  <a:srgbClr val="000000"/>
                </a:solidFill>
              </a:rPr>
              <a:t>BDR ~4e-6 (estimated)</a:t>
            </a:r>
          </a:p>
          <a:p>
            <a:pPr marL="231775" indent="-227013">
              <a:spcBef>
                <a:spcPts val="400"/>
              </a:spcBef>
            </a:pPr>
            <a:r>
              <a:rPr lang="en-US" sz="2000" noProof="0" dirty="0">
                <a:solidFill>
                  <a:srgbClr val="000000"/>
                </a:solidFill>
              </a:rPr>
              <a:t>Ultra low dark current (&lt;1pC per RF pulse)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027AB-F8BB-FCF2-B29E-9F15B06C4B04}"/>
              </a:ext>
            </a:extLst>
          </p:cNvPr>
          <p:cNvSpPr txBox="1"/>
          <p:nvPr/>
        </p:nvSpPr>
        <p:spPr>
          <a:xfrm>
            <a:off x="591131" y="6031609"/>
            <a:ext cx="4176047" cy="2974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33" b="1" noProof="0" dirty="0">
                <a:latin typeface="+mn-lt"/>
                <a:cs typeface="Calibri" panose="020F0502020204030204" pitchFamily="34" charset="0"/>
              </a:rPr>
              <a:t>J. Shao et. al., </a:t>
            </a:r>
            <a:r>
              <a:rPr lang="en-US" sz="1333" noProof="0" dirty="0">
                <a:latin typeface="+mn-lt"/>
                <a:cs typeface="Calibri" panose="020F0502020204030204" pitchFamily="34" charset="0"/>
              </a:rPr>
              <a:t>10.1103/PhysRevLett.115.264802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715E44-CE08-06AE-AD42-D691DC0BFB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412" y="49209"/>
            <a:ext cx="1362243" cy="618207"/>
          </a:xfrm>
          <a:prstGeom prst="rect">
            <a:avLst/>
          </a:prstGeom>
          <a:ln>
            <a:solidFill>
              <a:srgbClr val="CD1D1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882010-4825-4B79-469D-F1B59CC5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1567" y="49209"/>
            <a:ext cx="1381496" cy="613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8DD77D7-A612-9064-2462-B5D6E1FBE8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131" y="531700"/>
            <a:ext cx="6161907" cy="533480"/>
          </a:xfrm>
        </p:spPr>
        <p:txBody>
          <a:bodyPr/>
          <a:lstStyle/>
          <a:p>
            <a:r>
              <a:rPr lang="en-US" sz="2000" noProof="0" dirty="0"/>
              <a:t>Photoemission from a high-field RF gun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BAEE3EA-FCD7-8949-FEB4-E368980A2E40}"/>
              </a:ext>
            </a:extLst>
          </p:cNvPr>
          <p:cNvSpPr/>
          <p:nvPr/>
        </p:nvSpPr>
        <p:spPr>
          <a:xfrm>
            <a:off x="424463" y="1002659"/>
            <a:ext cx="5547740" cy="4940443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noProof="0" dirty="0">
              <a:solidFill>
                <a:schemeClr val="accent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0739D2-F5A4-931E-3A24-B6F0DBCAE19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496554" y="1338798"/>
            <a:ext cx="5592779" cy="2542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B70216-3868-ADA8-6B39-C6F5CA82E731}"/>
              </a:ext>
            </a:extLst>
          </p:cNvPr>
          <p:cNvSpPr txBox="1"/>
          <p:nvPr/>
        </p:nvSpPr>
        <p:spPr>
          <a:xfrm>
            <a:off x="5881380" y="6048608"/>
            <a:ext cx="5951683" cy="2974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33" b="1" noProof="0" dirty="0" err="1">
                <a:latin typeface="+mn-lt"/>
                <a:cs typeface="Calibri" panose="020F0502020204030204" pitchFamily="34" charset="0"/>
              </a:rPr>
              <a:t>W.H.Tan</a:t>
            </a:r>
            <a:r>
              <a:rPr lang="en-US" sz="1333" b="1" noProof="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1333" b="1" i="1" noProof="0" dirty="0">
                <a:latin typeface="+mn-lt"/>
                <a:cs typeface="Calibri" panose="020F0502020204030204" pitchFamily="34" charset="0"/>
              </a:rPr>
              <a:t>et. al., </a:t>
            </a:r>
            <a:r>
              <a:rPr lang="en-US" sz="1333" noProof="0" dirty="0">
                <a:latin typeface="+mn-lt"/>
                <a:cs typeface="Calibri" panose="020F0502020204030204" pitchFamily="34" charset="0"/>
              </a:rPr>
              <a:t>Phys. Rev. Accel. Beams 25, 083402, August 2022 (2022)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E1678-BE50-094D-B5ED-0990C9F23552}"/>
              </a:ext>
            </a:extLst>
          </p:cNvPr>
          <p:cNvSpPr/>
          <p:nvPr/>
        </p:nvSpPr>
        <p:spPr>
          <a:xfrm>
            <a:off x="6599487" y="875755"/>
            <a:ext cx="5136997" cy="3095364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noProof="0" dirty="0">
              <a:solidFill>
                <a:schemeClr val="accent2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3C2524-867F-C15A-DBE5-BE649492598F}"/>
              </a:ext>
            </a:extLst>
          </p:cNvPr>
          <p:cNvGrpSpPr/>
          <p:nvPr/>
        </p:nvGrpSpPr>
        <p:grpSpPr>
          <a:xfrm>
            <a:off x="7608678" y="4653754"/>
            <a:ext cx="1275836" cy="1092967"/>
            <a:chOff x="3857003" y="3886200"/>
            <a:chExt cx="801248" cy="69566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FD9456C-B6E8-1A8F-4B69-80399E381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8641" t="19325" r="27087" b="41719"/>
            <a:stretch/>
          </p:blipFill>
          <p:spPr>
            <a:xfrm>
              <a:off x="3857003" y="3886200"/>
              <a:ext cx="801248" cy="695662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19090C6-1D0E-95DE-9D24-4F85A34A79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0489" y="3938457"/>
              <a:ext cx="610418" cy="59836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 noProof="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A2D620A-79EB-B4F1-9978-6AC109C8C29E}"/>
              </a:ext>
            </a:extLst>
          </p:cNvPr>
          <p:cNvGrpSpPr>
            <a:grpSpLocks noChangeAspect="1"/>
          </p:cNvGrpSpPr>
          <p:nvPr/>
        </p:nvGrpSpPr>
        <p:grpSpPr>
          <a:xfrm>
            <a:off x="8987471" y="4678470"/>
            <a:ext cx="1493195" cy="1120585"/>
            <a:chOff x="3793763" y="3769845"/>
            <a:chExt cx="1276111" cy="9576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1387E35-9492-F820-CCA5-D74EA6BDB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3793763" y="3769845"/>
              <a:ext cx="1276111" cy="95767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F27A07C-6F57-85C1-09FB-60518AFEA89D}"/>
                </a:ext>
              </a:extLst>
            </p:cNvPr>
            <p:cNvSpPr txBox="1"/>
            <p:nvPr/>
          </p:nvSpPr>
          <p:spPr>
            <a:xfrm>
              <a:off x="4483962" y="3790600"/>
              <a:ext cx="575278" cy="19294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lIns="60960" tIns="0" rIns="60960" bIns="0" rtlCol="0">
              <a:spAutoFit/>
            </a:bodyPr>
            <a:lstStyle/>
            <a:p>
              <a:pPr algn="r"/>
              <a:r>
                <a:rPr lang="en-US" sz="1467" noProof="0" dirty="0">
                  <a:solidFill>
                    <a:schemeClr val="tx2">
                      <a:lumMod val="50000"/>
                    </a:schemeClr>
                  </a:solidFill>
                </a:rPr>
                <a:t>LINAC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DA09AFA-00F8-20DF-1556-63045373B4AB}"/>
              </a:ext>
            </a:extLst>
          </p:cNvPr>
          <p:cNvSpPr/>
          <p:nvPr/>
        </p:nvSpPr>
        <p:spPr>
          <a:xfrm>
            <a:off x="6219796" y="4153910"/>
            <a:ext cx="5613267" cy="1772740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noProof="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1AE664-BCD6-CF46-D8DC-759261646E0E}"/>
              </a:ext>
            </a:extLst>
          </p:cNvPr>
          <p:cNvSpPr txBox="1"/>
          <p:nvPr/>
        </p:nvSpPr>
        <p:spPr>
          <a:xfrm>
            <a:off x="6344182" y="4717111"/>
            <a:ext cx="1223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noProof="0" dirty="0"/>
              <a:t>~3 MeV</a:t>
            </a:r>
          </a:p>
          <a:p>
            <a:pPr algn="ctr"/>
            <a:r>
              <a:rPr lang="en-US" sz="1600" noProof="0" dirty="0"/>
              <a:t>387 MV/m</a:t>
            </a:r>
          </a:p>
          <a:p>
            <a:pPr algn="ctr"/>
            <a:r>
              <a:rPr lang="en-US" sz="1600" noProof="0" dirty="0"/>
              <a:t>(confirmed)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F77955-A1BE-91FF-CEB6-4FF2B442705C}"/>
              </a:ext>
            </a:extLst>
          </p:cNvPr>
          <p:cNvSpPr txBox="1"/>
          <p:nvPr/>
        </p:nvSpPr>
        <p:spPr>
          <a:xfrm>
            <a:off x="10550740" y="4753265"/>
            <a:ext cx="117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/>
              <a:t>~6 MeV</a:t>
            </a:r>
          </a:p>
          <a:p>
            <a:pPr algn="ctr"/>
            <a:r>
              <a:rPr lang="en-US" sz="1600" noProof="0" dirty="0"/>
              <a:t>Boosted with linac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6DE796-3406-B33C-61BF-A3C9EE3A5EB9}"/>
              </a:ext>
            </a:extLst>
          </p:cNvPr>
          <p:cNvSpPr txBox="1"/>
          <p:nvPr/>
        </p:nvSpPr>
        <p:spPr>
          <a:xfrm>
            <a:off x="424461" y="998022"/>
            <a:ext cx="5523488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solidFill>
                  <a:srgbClr val="FF0000"/>
                </a:solidFill>
                <a:latin typeface="+mn-lt"/>
              </a:rPr>
              <a:t>HIGH-GRADIENT &amp; LOW DARK CURRENT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B5A0CC-4C26-3EB9-3723-6F84057F680B}"/>
              </a:ext>
            </a:extLst>
          </p:cNvPr>
          <p:cNvSpPr txBox="1"/>
          <p:nvPr/>
        </p:nvSpPr>
        <p:spPr>
          <a:xfrm>
            <a:off x="6599487" y="870261"/>
            <a:ext cx="5122453" cy="4118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solidFill>
                  <a:srgbClr val="FF0000"/>
                </a:solidFill>
                <a:latin typeface="+mn-lt"/>
              </a:rPr>
              <a:t>Fast RF conditioning (70,000 pulses)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6E358B-07A9-FA17-2C0F-9A693977B621}"/>
              </a:ext>
            </a:extLst>
          </p:cNvPr>
          <p:cNvSpPr txBox="1"/>
          <p:nvPr/>
        </p:nvSpPr>
        <p:spPr>
          <a:xfrm>
            <a:off x="6219796" y="4160103"/>
            <a:ext cx="5613267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solidFill>
                  <a:srgbClr val="FF0000"/>
                </a:solidFill>
                <a:latin typeface="+mn-lt"/>
              </a:rPr>
              <a:t>FIRST BEAM FROM PHOTOCATHODE GUN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6E362CA-03B7-6DE1-F845-B4DF0CA88FEB}"/>
              </a:ext>
            </a:extLst>
          </p:cNvPr>
          <p:cNvSpPr txBox="1">
            <a:spLocks/>
          </p:cNvSpPr>
          <p:nvPr/>
        </p:nvSpPr>
        <p:spPr>
          <a:xfrm>
            <a:off x="5714999" y="644369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20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19662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40A34-3C7E-F2FF-444E-B1D44DFCF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FF8D3-E87C-2016-8DC8-D8E3E125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-1"/>
            <a:ext cx="6667135" cy="4997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cap="none" noProof="0" dirty="0">
                <a:solidFill>
                  <a:srgbClr val="000000"/>
                </a:solidFill>
              </a:rPr>
              <a:t>Why Short Pulse RF? (Part II)</a:t>
            </a:r>
            <a:endParaRPr lang="en-US" sz="2800" noProof="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B1A1536-325A-50B1-1095-40484262C220}"/>
              </a:ext>
            </a:extLst>
          </p:cNvPr>
          <p:cNvSpPr/>
          <p:nvPr/>
        </p:nvSpPr>
        <p:spPr>
          <a:xfrm>
            <a:off x="6629284" y="1607323"/>
            <a:ext cx="4708103" cy="4671639"/>
          </a:xfrm>
          <a:prstGeom prst="rect">
            <a:avLst/>
          </a:prstGeom>
          <a:noFill/>
          <a:ln w="22225">
            <a:solidFill>
              <a:schemeClr val="tx1">
                <a:lumMod val="40000"/>
                <a:lumOff val="6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26835F-05D6-0CC8-3D62-7D6AB62A585F}"/>
              </a:ext>
            </a:extLst>
          </p:cNvPr>
          <p:cNvSpPr txBox="1"/>
          <p:nvPr/>
        </p:nvSpPr>
        <p:spPr>
          <a:xfrm>
            <a:off x="6736167" y="1345363"/>
            <a:ext cx="3847507" cy="533351"/>
          </a:xfrm>
          <a:prstGeom prst="rect">
            <a:avLst/>
          </a:prstGeom>
          <a:solidFill>
            <a:schemeClr val="bg1"/>
          </a:solidFill>
        </p:spPr>
        <p:txBody>
          <a:bodyPr wrap="square" lIns="121920" tIns="0" rIns="0" bIns="0" rtlCol="0">
            <a:spAutoFit/>
          </a:bodyPr>
          <a:lstStyle/>
          <a:p>
            <a:r>
              <a:rPr lang="en-US" sz="1733" b="1" noProof="0" dirty="0">
                <a:solidFill>
                  <a:schemeClr val="accent6"/>
                </a:solidFill>
              </a:rPr>
              <a:t>Breakdown insensitive acc. regime </a:t>
            </a:r>
            <a:r>
              <a:rPr lang="en-US" sz="1733" b="1" noProof="0" dirty="0">
                <a:solidFill>
                  <a:schemeClr val="accent2"/>
                </a:solidFill>
              </a:rPr>
              <a:t>(hypothesis):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1FBC853-A044-E132-90F3-DC45D6989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176" y="2413892"/>
            <a:ext cx="4419607" cy="281026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6F17F7B-2444-2639-D299-7F2F3C23BB88}"/>
              </a:ext>
            </a:extLst>
          </p:cNvPr>
          <p:cNvSpPr txBox="1"/>
          <p:nvPr/>
        </p:nvSpPr>
        <p:spPr>
          <a:xfrm>
            <a:off x="6674773" y="5478743"/>
            <a:ext cx="4662613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noProof="0" dirty="0">
                <a:solidFill>
                  <a:schemeClr val="tx1">
                    <a:lumMod val="50000"/>
                  </a:schemeClr>
                </a:solidFill>
              </a:rPr>
              <a:t>If BD initiates plasma, the short RF pulse may transmit through the structure and remain largely unaffected [1, 2]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36969C3-B70C-3596-51D9-66D04FD41718}"/>
              </a:ext>
            </a:extLst>
          </p:cNvPr>
          <p:cNvCxnSpPr>
            <a:cxnSpLocks/>
          </p:cNvCxnSpPr>
          <p:nvPr/>
        </p:nvCxnSpPr>
        <p:spPr>
          <a:xfrm>
            <a:off x="8905914" y="2500544"/>
            <a:ext cx="0" cy="2522781"/>
          </a:xfrm>
          <a:prstGeom prst="line">
            <a:avLst/>
          </a:prstGeom>
          <a:ln w="15875">
            <a:solidFill>
              <a:schemeClr val="bg1">
                <a:lumMod val="85000"/>
                <a:alpha val="75359"/>
              </a:schemeClr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D820FE3-BEA7-0996-A94F-A9181916E73D}"/>
              </a:ext>
            </a:extLst>
          </p:cNvPr>
          <p:cNvSpPr txBox="1"/>
          <p:nvPr/>
        </p:nvSpPr>
        <p:spPr>
          <a:xfrm>
            <a:off x="7451007" y="1995785"/>
            <a:ext cx="2924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noProof="0" dirty="0">
                <a:solidFill>
                  <a:schemeClr val="accent2"/>
                </a:solidFill>
                <a:latin typeface="BM HANNA Pro OTF" panose="020B0600000101010101" pitchFamily="34" charset="-127"/>
                <a:ea typeface="BM HANNA Pro OTF" panose="020B0600000101010101" pitchFamily="34" charset="-127"/>
              </a:rPr>
              <a:t>Short Pulse  </a:t>
            </a:r>
            <a:r>
              <a:rPr lang="en-US" sz="1600" b="1" noProof="0" dirty="0">
                <a:solidFill>
                  <a:schemeClr val="accent6"/>
                </a:solidFill>
                <a:latin typeface="BM HANNA Pro OTF" panose="020B0600000101010101" pitchFamily="34" charset="-127"/>
                <a:ea typeface="BM HANNA Pro OTF" panose="020B0600000101010101" pitchFamily="34" charset="-127"/>
              </a:rPr>
              <a:t>vs.  </a:t>
            </a:r>
            <a:r>
              <a:rPr lang="en-US" sz="1600" b="1" noProof="0" dirty="0">
                <a:solidFill>
                  <a:schemeClr val="accent2"/>
                </a:solidFill>
                <a:latin typeface="BM HANNA Pro OTF" panose="020B0600000101010101" pitchFamily="34" charset="-127"/>
                <a:ea typeface="BM HANNA Pro OTF" panose="020B0600000101010101" pitchFamily="34" charset="-127"/>
              </a:rPr>
              <a:t>Long Pulse</a:t>
            </a:r>
            <a:endParaRPr lang="en-US" sz="1600" noProof="0" dirty="0">
              <a:latin typeface="BM HANNA Pro OTF" panose="020B0600000101010101" pitchFamily="34" charset="-127"/>
              <a:ea typeface="BM HANNA Pro OTF" panose="020B0600000101010101" pitchFamily="34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16D0D-D090-0A40-6D1D-92451FD0FEB0}"/>
              </a:ext>
            </a:extLst>
          </p:cNvPr>
          <p:cNvSpPr txBox="1"/>
          <p:nvPr/>
        </p:nvSpPr>
        <p:spPr>
          <a:xfrm>
            <a:off x="5386314" y="6377900"/>
            <a:ext cx="679897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noProof="0" dirty="0"/>
              <a:t>[1] J. Shao et al., IPAC2022, </a:t>
            </a:r>
            <a:r>
              <a:rPr lang="en-US" sz="1400" noProof="0" dirty="0" err="1"/>
              <a:t>doi</a:t>
            </a:r>
            <a:r>
              <a:rPr lang="en-US" sz="1400" noProof="0" dirty="0"/>
              <a:t>: 10.18429/JACOW-IPAC2022-FROXSP2.</a:t>
            </a:r>
          </a:p>
          <a:p>
            <a:r>
              <a:rPr lang="en-US" sz="1400" noProof="0" dirty="0"/>
              <a:t>[2] D. Merenich et al., Phys. Rev. Accel. Beams, vol. 27, no. 4, p. 041301, Apr. 2024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0C28572-8A24-6743-1A34-4DD6380F7725}"/>
              </a:ext>
            </a:extLst>
          </p:cNvPr>
          <p:cNvSpPr txBox="1">
            <a:spLocks/>
          </p:cNvSpPr>
          <p:nvPr/>
        </p:nvSpPr>
        <p:spPr>
          <a:xfrm>
            <a:off x="4442179" y="6356546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21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DDE53-3332-8BBD-94E8-51AF7A1032CC}"/>
              </a:ext>
            </a:extLst>
          </p:cNvPr>
          <p:cNvSpPr txBox="1"/>
          <p:nvPr/>
        </p:nvSpPr>
        <p:spPr>
          <a:xfrm>
            <a:off x="845170" y="629437"/>
            <a:ext cx="467163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noProof="0" dirty="0"/>
              <a:t>Motivation #2: </a:t>
            </a:r>
          </a:p>
          <a:p>
            <a:r>
              <a:rPr lang="en-US" sz="2000" b="1" noProof="0" dirty="0"/>
              <a:t>beyond the CLIC scaling law (&lt;15ns)</a:t>
            </a:r>
            <a:endParaRPr lang="en-US" sz="20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D21EE-8E1E-B180-6CCD-20924F1980A7}"/>
              </a:ext>
            </a:extLst>
          </p:cNvPr>
          <p:cNvSpPr txBox="1"/>
          <p:nvPr/>
        </p:nvSpPr>
        <p:spPr>
          <a:xfrm>
            <a:off x="6340511" y="200334"/>
            <a:ext cx="57667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BDR vs. pulse length doesn’t follow the CLIC empirical scaling law in the short-pulse regime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t </a:t>
            </a:r>
            <a:r>
              <a:rPr lang="en-US" sz="2000" b="1" dirty="0">
                <a:solidFill>
                  <a:srgbClr val="FF0000"/>
                </a:solidFill>
              </a:rPr>
              <a:t>~&lt;15 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8AB4CD-2737-959F-9963-A8B535D12EB7}"/>
              </a:ext>
            </a:extLst>
          </p:cNvPr>
          <p:cNvSpPr txBox="1"/>
          <p:nvPr/>
        </p:nvSpPr>
        <p:spPr>
          <a:xfrm>
            <a:off x="2031158" y="1521311"/>
            <a:ext cx="2299679" cy="523220"/>
          </a:xfrm>
          <a:custGeom>
            <a:avLst/>
            <a:gdLst>
              <a:gd name="connsiteX0" fmla="*/ 0 w 2299679"/>
              <a:gd name="connsiteY0" fmla="*/ 0 h 523220"/>
              <a:gd name="connsiteX1" fmla="*/ 574920 w 2299679"/>
              <a:gd name="connsiteY1" fmla="*/ 0 h 523220"/>
              <a:gd name="connsiteX2" fmla="*/ 1149840 w 2299679"/>
              <a:gd name="connsiteY2" fmla="*/ 0 h 523220"/>
              <a:gd name="connsiteX3" fmla="*/ 1770753 w 2299679"/>
              <a:gd name="connsiteY3" fmla="*/ 0 h 523220"/>
              <a:gd name="connsiteX4" fmla="*/ 2299679 w 2299679"/>
              <a:gd name="connsiteY4" fmla="*/ 0 h 523220"/>
              <a:gd name="connsiteX5" fmla="*/ 2299679 w 2299679"/>
              <a:gd name="connsiteY5" fmla="*/ 523220 h 523220"/>
              <a:gd name="connsiteX6" fmla="*/ 1770753 w 2299679"/>
              <a:gd name="connsiteY6" fmla="*/ 523220 h 523220"/>
              <a:gd name="connsiteX7" fmla="*/ 1218830 w 2299679"/>
              <a:gd name="connsiteY7" fmla="*/ 523220 h 523220"/>
              <a:gd name="connsiteX8" fmla="*/ 597917 w 2299679"/>
              <a:gd name="connsiteY8" fmla="*/ 523220 h 523220"/>
              <a:gd name="connsiteX9" fmla="*/ 0 w 2299679"/>
              <a:gd name="connsiteY9" fmla="*/ 523220 h 523220"/>
              <a:gd name="connsiteX10" fmla="*/ 0 w 2299679"/>
              <a:gd name="connsiteY10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9679" h="523220" extrusionOk="0">
                <a:moveTo>
                  <a:pt x="0" y="0"/>
                </a:moveTo>
                <a:cubicBezTo>
                  <a:pt x="173582" y="-47603"/>
                  <a:pt x="355513" y="52795"/>
                  <a:pt x="574920" y="0"/>
                </a:cubicBezTo>
                <a:cubicBezTo>
                  <a:pt x="794327" y="-52795"/>
                  <a:pt x="1012072" y="22300"/>
                  <a:pt x="1149840" y="0"/>
                </a:cubicBezTo>
                <a:cubicBezTo>
                  <a:pt x="1287608" y="-22300"/>
                  <a:pt x="1546493" y="47692"/>
                  <a:pt x="1770753" y="0"/>
                </a:cubicBezTo>
                <a:cubicBezTo>
                  <a:pt x="1995013" y="-47692"/>
                  <a:pt x="2056447" y="16307"/>
                  <a:pt x="2299679" y="0"/>
                </a:cubicBezTo>
                <a:cubicBezTo>
                  <a:pt x="2356881" y="237936"/>
                  <a:pt x="2283380" y="388892"/>
                  <a:pt x="2299679" y="523220"/>
                </a:cubicBezTo>
                <a:cubicBezTo>
                  <a:pt x="2146759" y="582686"/>
                  <a:pt x="1896437" y="518556"/>
                  <a:pt x="1770753" y="523220"/>
                </a:cubicBezTo>
                <a:cubicBezTo>
                  <a:pt x="1645069" y="527884"/>
                  <a:pt x="1335039" y="457299"/>
                  <a:pt x="1218830" y="523220"/>
                </a:cubicBezTo>
                <a:cubicBezTo>
                  <a:pt x="1102621" y="589141"/>
                  <a:pt x="824289" y="491476"/>
                  <a:pt x="597917" y="523220"/>
                </a:cubicBezTo>
                <a:cubicBezTo>
                  <a:pt x="371545" y="554964"/>
                  <a:pt x="201534" y="513034"/>
                  <a:pt x="0" y="523220"/>
                </a:cubicBezTo>
                <a:cubicBezTo>
                  <a:pt x="-36526" y="291463"/>
                  <a:pt x="33200" y="140262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000" i="1" noProof="0" dirty="0"/>
              <a:t>E</a:t>
            </a:r>
            <a:r>
              <a:rPr lang="en-US" sz="2000" i="1" baseline="-25000" noProof="0" dirty="0"/>
              <a:t>a</a:t>
            </a:r>
            <a:r>
              <a:rPr lang="en-US" sz="2800" i="1" noProof="0" dirty="0">
                <a:sym typeface="Symbol" panose="05050102010706020507" pitchFamily="18" charset="2"/>
              </a:rPr>
              <a:t></a:t>
            </a:r>
            <a:r>
              <a:rPr lang="en-US" sz="2800" i="1" baseline="-25000" noProof="0" dirty="0">
                <a:sym typeface="Symbol" panose="05050102010706020507" pitchFamily="18" charset="2"/>
              </a:rPr>
              <a:t>p</a:t>
            </a:r>
            <a:r>
              <a:rPr lang="en-US" sz="2800" baseline="30000" noProof="0" dirty="0">
                <a:sym typeface="Symbol" panose="05050102010706020507" pitchFamily="18" charset="2"/>
              </a:rPr>
              <a:t>1/6</a:t>
            </a:r>
            <a:r>
              <a:rPr lang="en-US" sz="2800" noProof="0" dirty="0">
                <a:sym typeface="Symbol" panose="05050102010706020507" pitchFamily="18" charset="2"/>
              </a:rPr>
              <a:t> =</a:t>
            </a:r>
            <a:r>
              <a:rPr lang="en-US" sz="1800" i="1" noProof="0" dirty="0">
                <a:sym typeface="Symbol" panose="05050102010706020507" pitchFamily="18" charset="2"/>
              </a:rPr>
              <a:t>Const</a:t>
            </a:r>
            <a:r>
              <a:rPr lang="en-US" sz="1800" noProof="0" dirty="0">
                <a:sym typeface="Symbol" panose="05050102010706020507" pitchFamily="18" charset="2"/>
              </a:rPr>
              <a:t>.</a:t>
            </a:r>
            <a:endParaRPr lang="en-US" sz="2800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CB942-16B9-CF9B-5529-5F1FC0F7F8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51" y="1897793"/>
            <a:ext cx="4671639" cy="467163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1E8C46-F538-A66C-B22B-C0F88917F07C}"/>
              </a:ext>
            </a:extLst>
          </p:cNvPr>
          <p:cNvCxnSpPr>
            <a:cxnSpLocks/>
          </p:cNvCxnSpPr>
          <p:nvPr/>
        </p:nvCxnSpPr>
        <p:spPr>
          <a:xfrm>
            <a:off x="2580648" y="2512839"/>
            <a:ext cx="752669" cy="0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588C45A-3BCC-A38E-2084-379964839B77}"/>
                  </a:ext>
                </a:extLst>
              </p:cNvPr>
              <p:cNvSpPr txBox="1"/>
              <p:nvPr/>
            </p:nvSpPr>
            <p:spPr>
              <a:xfrm>
                <a:off x="3333317" y="2529644"/>
                <a:ext cx="598305" cy="292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54 </m:t>
                              </m:r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num>
                            <m:den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6 </m:t>
                              </m:r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den>
                          </m:f>
                          <m: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  <m:t>1/6</m:t>
                          </m:r>
                        </m:sup>
                      </m:sSup>
                    </m:oMath>
                  </m:oMathPara>
                </a14:m>
                <a:endParaRPr lang="en-US" sz="1000" i="1" dirty="0">
                  <a:solidFill>
                    <a:srgbClr val="47484A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588C45A-3BCC-A38E-2084-379964839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317" y="2529644"/>
                <a:ext cx="598305" cy="292324"/>
              </a:xfrm>
              <a:prstGeom prst="rect">
                <a:avLst/>
              </a:prstGeom>
              <a:blipFill>
                <a:blip r:embed="rId5"/>
                <a:stretch>
                  <a:fillRect l="-8163" t="-4167" r="-2041" b="-12500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E806E84-27B3-B6C0-EE0C-1B23B395B35F}"/>
              </a:ext>
            </a:extLst>
          </p:cNvPr>
          <p:cNvSpPr txBox="1"/>
          <p:nvPr/>
        </p:nvSpPr>
        <p:spPr>
          <a:xfrm>
            <a:off x="10632689" y="1256625"/>
            <a:ext cx="1183191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chemeClr val="accent6"/>
                </a:solidFill>
              </a:rPr>
              <a:t>(BIAR)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27746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0D09B-9E1B-E872-E8DB-25957E3AF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310A9-77CF-2699-7AD2-34AD38F152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SWFA roadmap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989EF-F31B-554D-4F65-176C4361A9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62184"/>
            <a:ext cx="609600" cy="184149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FAAC5A-9C4F-4278-920D-DF2BAB595749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A7E83A5-B314-99F1-30E8-6F7F381BA3BC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22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173971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A0813-14E2-D6D5-35AB-FF5924008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EAC5D213-C165-BEF1-BBCD-EE7EBEAE26CF}"/>
              </a:ext>
            </a:extLst>
          </p:cNvPr>
          <p:cNvSpPr/>
          <p:nvPr/>
        </p:nvSpPr>
        <p:spPr>
          <a:xfrm>
            <a:off x="460828" y="1924303"/>
            <a:ext cx="3000828" cy="1854014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noProof="0" dirty="0"/>
              <a:t>Demonstrated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Simplified staging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&gt;5 transformer ratio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0.4 GV/m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BIAR regime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 </a:t>
            </a: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B01A5389-EA07-62CD-C249-167EBBCA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5400"/>
            <a:ext cx="7498080" cy="572725"/>
          </a:xfrm>
        </p:spPr>
        <p:txBody>
          <a:bodyPr/>
          <a:lstStyle/>
          <a:p>
            <a:r>
              <a:rPr lang="en-US" noProof="0" dirty="0"/>
              <a:t>SWFA Roadmap 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507CC9D8-169F-CEA8-FC94-FE3EC51FB84C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23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B69453-816E-7D19-3C60-19AD4FF211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886" y="742174"/>
            <a:ext cx="8294914" cy="429825"/>
          </a:xfrm>
        </p:spPr>
        <p:txBody>
          <a:bodyPr/>
          <a:lstStyle/>
          <a:p>
            <a:r>
              <a:rPr lang="en-US" noProof="0" dirty="0"/>
              <a:t>How do we get from HERE </a:t>
            </a:r>
            <a:r>
              <a:rPr lang="en-US" noProof="0" dirty="0">
                <a:sym typeface="Wingdings" panose="05000000000000000000" pitchFamily="2" charset="2"/>
              </a:rPr>
              <a:t>to a linear collider?</a:t>
            </a:r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495F65-68BD-0030-2796-BF4C68891699}"/>
              </a:ext>
            </a:extLst>
          </p:cNvPr>
          <p:cNvSpPr/>
          <p:nvPr/>
        </p:nvSpPr>
        <p:spPr>
          <a:xfrm>
            <a:off x="7451268" y="3981511"/>
            <a:ext cx="3672112" cy="198546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noProof="0" dirty="0"/>
              <a:t>Applications (&gt;2030)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1 GeV WW-FEL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5 GeV Multiuser XFEL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10 GeV Hard X-ray FEL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380 GeV High Factory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10 TeV linear collider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97E927-983D-961B-2C68-6E6374957057}"/>
              </a:ext>
            </a:extLst>
          </p:cNvPr>
          <p:cNvSpPr/>
          <p:nvPr/>
        </p:nvSpPr>
        <p:spPr>
          <a:xfrm>
            <a:off x="3813647" y="2948880"/>
            <a:ext cx="3216728" cy="1673919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noProof="0" dirty="0"/>
              <a:t>Integration (2026-2030)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100 MeV high brightness injector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500 MeV demonstrator</a:t>
            </a: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CC8121B2-E7A8-C25A-DC15-A2E9B7B87667}"/>
              </a:ext>
            </a:extLst>
          </p:cNvPr>
          <p:cNvSpPr/>
          <p:nvPr/>
        </p:nvSpPr>
        <p:spPr>
          <a:xfrm>
            <a:off x="7438568" y="3447332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  <a:lumMod val="0"/>
                  <a:lumOff val="100000"/>
                </a:schemeClr>
              </a:gs>
              <a:gs pos="50000">
                <a:schemeClr val="accent6">
                  <a:shade val="67500"/>
                  <a:satMod val="115000"/>
                  <a:lumMod val="25000"/>
                  <a:lumOff val="75000"/>
                </a:schemeClr>
              </a:gs>
              <a:gs pos="100000">
                <a:schemeClr val="accent6">
                  <a:shade val="100000"/>
                  <a:satMod val="115000"/>
                  <a:lumMod val="10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Applications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126942FD-A9D0-529A-AE6B-C6DC38A9B55C}"/>
              </a:ext>
            </a:extLst>
          </p:cNvPr>
          <p:cNvSpPr/>
          <p:nvPr/>
        </p:nvSpPr>
        <p:spPr>
          <a:xfrm>
            <a:off x="3800947" y="2396230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lumOff val="25000"/>
                </a:schemeClr>
              </a:gs>
              <a:gs pos="50000">
                <a:schemeClr val="accent6">
                  <a:lumMod val="50000"/>
                  <a:lumOff val="5000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Technology </a:t>
            </a:r>
            <a:r>
              <a:rPr lang="en-US" sz="2400" dirty="0"/>
              <a:t>Demonstrators</a:t>
            </a:r>
            <a:endParaRPr lang="en-US" sz="2400" noProof="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66722EE-541D-A3B4-5003-018B42493C45}"/>
              </a:ext>
            </a:extLst>
          </p:cNvPr>
          <p:cNvSpPr/>
          <p:nvPr/>
        </p:nvSpPr>
        <p:spPr>
          <a:xfrm>
            <a:off x="448128" y="1373366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  <a:lumMod val="100000"/>
                </a:schemeClr>
              </a:gs>
              <a:gs pos="50000">
                <a:schemeClr val="accent6">
                  <a:shade val="67500"/>
                  <a:satMod val="115000"/>
                  <a:lumMod val="75000"/>
                  <a:lumOff val="25000"/>
                </a:schemeClr>
              </a:gs>
              <a:gs pos="100000">
                <a:schemeClr val="accent6">
                  <a:shade val="100000"/>
                  <a:satMod val="115000"/>
                  <a:lumMod val="24000"/>
                  <a:lumOff val="7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Fundamental R&amp;D</a:t>
            </a:r>
          </a:p>
        </p:txBody>
      </p:sp>
    </p:spTree>
    <p:extLst>
      <p:ext uri="{BB962C8B-B14F-4D97-AF65-F5344CB8AC3E}">
        <p14:creationId xmlns:p14="http://schemas.microsoft.com/office/powerpoint/2010/main" val="113121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>
            <a:extLst>
              <a:ext uri="{FF2B5EF4-FFF2-40B4-BE49-F238E27FC236}">
                <a16:creationId xmlns:a16="http://schemas.microsoft.com/office/drawing/2014/main" id="{05DF175C-58B3-D644-257D-725FF1C6B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35930"/>
            <a:ext cx="3332108" cy="452306"/>
          </a:xfrm>
        </p:spPr>
        <p:txBody>
          <a:bodyPr/>
          <a:lstStyle/>
          <a:p>
            <a:r>
              <a:rPr lang="en-US" sz="2400" noProof="0" dirty="0"/>
              <a:t>Moving forward</a:t>
            </a:r>
            <a:r>
              <a:rPr lang="en-US" sz="2400" dirty="0"/>
              <a:t>:</a:t>
            </a:r>
            <a:endParaRPr lang="en-US" sz="2400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5ADD0-0AC9-31B3-60E0-10217F373C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1" y="766451"/>
            <a:ext cx="9369286" cy="319503"/>
          </a:xfrm>
        </p:spPr>
        <p:txBody>
          <a:bodyPr/>
          <a:lstStyle/>
          <a:p>
            <a:r>
              <a:rPr lang="en-US" sz="2000" dirty="0"/>
              <a:t>D</a:t>
            </a:r>
            <a:r>
              <a:rPr lang="en-US" sz="2000" noProof="0" dirty="0"/>
              <a:t>ark current, </a:t>
            </a:r>
            <a:r>
              <a:rPr lang="en-US" sz="2000" noProof="0" dirty="0" err="1"/>
              <a:t>multipactor</a:t>
            </a:r>
            <a:r>
              <a:rPr lang="en-US" sz="2000" noProof="0" dirty="0"/>
              <a:t>, and breakdown in the short-pulse regime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E47EB6-DB36-AB97-D903-EBDDBB197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68" y="5348523"/>
            <a:ext cx="1431503" cy="64963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90C28-A8DE-40F7-563B-329D0A4E5169}"/>
              </a:ext>
            </a:extLst>
          </p:cNvPr>
          <p:cNvSpPr txBox="1"/>
          <p:nvPr/>
        </p:nvSpPr>
        <p:spPr>
          <a:xfrm>
            <a:off x="8250292" y="68264"/>
            <a:ext cx="3872608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PI: Xueying Lu (NIU/ANL)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ADA520-8212-744A-EB80-D844310466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654"/>
          <a:stretch/>
        </p:blipFill>
        <p:spPr>
          <a:xfrm>
            <a:off x="3295791" y="4840692"/>
            <a:ext cx="2921573" cy="1534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8EB3C6-C2E4-4911-731A-6E8D49904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2651688"/>
            <a:ext cx="2116723" cy="2039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06F07D-BB50-A032-CD94-C03FDB422F59}"/>
              </a:ext>
            </a:extLst>
          </p:cNvPr>
          <p:cNvSpPr txBox="1"/>
          <p:nvPr/>
        </p:nvSpPr>
        <p:spPr>
          <a:xfrm>
            <a:off x="6191535" y="347936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noProof="0" dirty="0" err="1"/>
              <a:t>Multipacting</a:t>
            </a:r>
            <a:r>
              <a:rPr lang="en-US" sz="1800" noProof="0" dirty="0"/>
              <a:t> resonances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B38E4F-DFF7-BCF1-D439-9EE893E9B05C}"/>
              </a:ext>
            </a:extLst>
          </p:cNvPr>
          <p:cNvSpPr txBox="1"/>
          <p:nvPr/>
        </p:nvSpPr>
        <p:spPr>
          <a:xfrm>
            <a:off x="6199947" y="5081648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noProof="0" dirty="0"/>
              <a:t>Number of </a:t>
            </a:r>
            <a:r>
              <a:rPr lang="en-US" sz="1800" noProof="0" dirty="0" err="1"/>
              <a:t>multipacting</a:t>
            </a:r>
            <a:r>
              <a:rPr lang="en-US" sz="1800" noProof="0" dirty="0"/>
              <a:t> electrons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8534C3-A87D-9E88-6CDB-57149F20C37C}"/>
              </a:ext>
            </a:extLst>
          </p:cNvPr>
          <p:cNvSpPr txBox="1"/>
          <p:nvPr/>
        </p:nvSpPr>
        <p:spPr>
          <a:xfrm>
            <a:off x="5161243" y="1924388"/>
            <a:ext cx="1835759" cy="4753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89" noProof="0" dirty="0"/>
              <a:t>Simulations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121218-F2B6-2E39-77BC-A8621A6AF9F1}"/>
              </a:ext>
            </a:extLst>
          </p:cNvPr>
          <p:cNvSpPr txBox="1"/>
          <p:nvPr/>
        </p:nvSpPr>
        <p:spPr>
          <a:xfrm>
            <a:off x="1011645" y="1874946"/>
            <a:ext cx="1552028" cy="4753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89" noProof="0" dirty="0"/>
              <a:t>Analytical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CAC1650-BE6F-8F34-AA93-1F98ECDD7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29" y="3338894"/>
            <a:ext cx="2993803" cy="17153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7E742D7-1638-77B9-4908-F8DE024C97B5}"/>
                  </a:ext>
                </a:extLst>
              </p:cNvPr>
              <p:cNvSpPr txBox="1"/>
              <p:nvPr/>
            </p:nvSpPr>
            <p:spPr>
              <a:xfrm>
                <a:off x="470429" y="2510235"/>
                <a:ext cx="29937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noProof="0" dirty="0"/>
                  <a:t>Secondary electron yield </a:t>
                </a:r>
                <a14:m>
                  <m:oMath xmlns:m="http://schemas.openxmlformats.org/officeDocument/2006/math">
                    <m:r>
                      <a:rPr lang="en-US" sz="2000" i="1" noProof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000" noProof="0" dirty="0"/>
                  <a:t> at various gradients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7E742D7-1638-77B9-4908-F8DE024C9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29" y="2510235"/>
                <a:ext cx="2993785" cy="707886"/>
              </a:xfrm>
              <a:prstGeom prst="rect">
                <a:avLst/>
              </a:prstGeom>
              <a:blipFill>
                <a:blip r:embed="rId7"/>
                <a:stretch>
                  <a:fillRect l="-1629" t="-4310" r="-4073" b="-15517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9C4E49FC-42AD-E7C6-80CA-8FF6DF7865C2}"/>
              </a:ext>
            </a:extLst>
          </p:cNvPr>
          <p:cNvSpPr txBox="1"/>
          <p:nvPr/>
        </p:nvSpPr>
        <p:spPr>
          <a:xfrm>
            <a:off x="1904970" y="1382504"/>
            <a:ext cx="3720877" cy="858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89" b="1" noProof="0" dirty="0">
                <a:solidFill>
                  <a:schemeClr val="accent6"/>
                </a:solidFill>
              </a:rPr>
              <a:t>Dark current / </a:t>
            </a:r>
            <a:r>
              <a:rPr lang="en-US" sz="2489" b="1" noProof="0" dirty="0" err="1">
                <a:solidFill>
                  <a:schemeClr val="accent6"/>
                </a:solidFill>
              </a:rPr>
              <a:t>mutlipactor</a:t>
            </a:r>
            <a:r>
              <a:rPr lang="en-US" sz="2489" b="1" noProof="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A81E7C3-3C0A-4D64-46AF-38A40FF42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0292" y="2397979"/>
            <a:ext cx="3794179" cy="231476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3E090F9-6874-03F9-B666-E7EFF370DE67}"/>
              </a:ext>
            </a:extLst>
          </p:cNvPr>
          <p:cNvSpPr txBox="1"/>
          <p:nvPr/>
        </p:nvSpPr>
        <p:spPr>
          <a:xfrm>
            <a:off x="8185722" y="4840692"/>
            <a:ext cx="3858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noProof="0" dirty="0"/>
              <a:t>BIAR breakdown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noProof="0" dirty="0"/>
              <a:t>Primary pulse not interrupted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noProof="0" dirty="0"/>
              <a:t>Secondary pulse not present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BB1B1B-3D25-FC2B-53DA-120C230453E2}"/>
              </a:ext>
            </a:extLst>
          </p:cNvPr>
          <p:cNvSpPr txBox="1"/>
          <p:nvPr/>
        </p:nvSpPr>
        <p:spPr>
          <a:xfrm>
            <a:off x="8138286" y="1642447"/>
            <a:ext cx="3962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accent1"/>
                </a:solidFill>
              </a:rPr>
              <a:t>Breakdown Insensitive Acceleration Regime (BIAR)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2BD9E47-A3D1-6E90-842C-F1AAE476654B}"/>
              </a:ext>
            </a:extLst>
          </p:cNvPr>
          <p:cNvSpPr/>
          <p:nvPr/>
        </p:nvSpPr>
        <p:spPr>
          <a:xfrm>
            <a:off x="8012189" y="1409017"/>
            <a:ext cx="4094039" cy="4965869"/>
          </a:xfrm>
          <a:prstGeom prst="rect">
            <a:avLst/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noProof="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3426AFE-FD42-12DC-60E3-64F80570E538}"/>
              </a:ext>
            </a:extLst>
          </p:cNvPr>
          <p:cNvSpPr/>
          <p:nvPr/>
        </p:nvSpPr>
        <p:spPr>
          <a:xfrm>
            <a:off x="398387" y="1397847"/>
            <a:ext cx="7317148" cy="49770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noProof="0" dirty="0"/>
          </a:p>
        </p:txBody>
      </p:sp>
      <p:sp>
        <p:nvSpPr>
          <p:cNvPr id="68" name="Slide Number Placeholder 4">
            <a:extLst>
              <a:ext uri="{FF2B5EF4-FFF2-40B4-BE49-F238E27FC236}">
                <a16:creationId xmlns:a16="http://schemas.microsoft.com/office/drawing/2014/main" id="{6F78EE9A-24BF-DF4D-ED47-7A1DD5AB9939}"/>
              </a:ext>
            </a:extLst>
          </p:cNvPr>
          <p:cNvSpPr txBox="1">
            <a:spLocks/>
          </p:cNvSpPr>
          <p:nvPr/>
        </p:nvSpPr>
        <p:spPr>
          <a:xfrm>
            <a:off x="5252776" y="6414662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24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94A78EF-605B-C279-7176-1D7929AA12C8}"/>
              </a:ext>
            </a:extLst>
          </p:cNvPr>
          <p:cNvSpPr txBox="1"/>
          <p:nvPr/>
        </p:nvSpPr>
        <p:spPr>
          <a:xfrm>
            <a:off x="9116325" y="572635"/>
            <a:ext cx="298436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/>
              <a:t>Example: MTM studies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02A5613-7D32-9E06-BE64-15FC2F080C6E}"/>
              </a:ext>
            </a:extLst>
          </p:cNvPr>
          <p:cNvSpPr/>
          <p:nvPr/>
        </p:nvSpPr>
        <p:spPr>
          <a:xfrm>
            <a:off x="3765408" y="55637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  <a:lumMod val="100000"/>
                </a:schemeClr>
              </a:gs>
              <a:gs pos="50000">
                <a:schemeClr val="accent6">
                  <a:shade val="67500"/>
                  <a:satMod val="115000"/>
                  <a:lumMod val="75000"/>
                  <a:lumOff val="25000"/>
                </a:schemeClr>
              </a:gs>
              <a:gs pos="100000">
                <a:schemeClr val="accent6">
                  <a:shade val="100000"/>
                  <a:satMod val="115000"/>
                  <a:lumMod val="24000"/>
                  <a:lumOff val="7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Fundamental R&amp;D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9DE13-8091-4927-2827-4E71FAC05B67}"/>
              </a:ext>
            </a:extLst>
          </p:cNvPr>
          <p:cNvSpPr txBox="1"/>
          <p:nvPr/>
        </p:nvSpPr>
        <p:spPr>
          <a:xfrm>
            <a:off x="6206528" y="6438188"/>
            <a:ext cx="58657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noProof="0" dirty="0"/>
              <a:t>D. Merenich et al., Phys. Rev. Accel. Beams, vol. 27, no. 4, p. 041301, Apr. 2024</a:t>
            </a:r>
          </a:p>
        </p:txBody>
      </p:sp>
    </p:spTree>
    <p:extLst>
      <p:ext uri="{BB962C8B-B14F-4D97-AF65-F5344CB8AC3E}">
        <p14:creationId xmlns:p14="http://schemas.microsoft.com/office/powerpoint/2010/main" val="64484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05014-65DD-54CB-C39C-C72D79FC2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F096848D-924F-F923-B16D-49D0C4222DCA}"/>
              </a:ext>
            </a:extLst>
          </p:cNvPr>
          <p:cNvGrpSpPr/>
          <p:nvPr/>
        </p:nvGrpSpPr>
        <p:grpSpPr>
          <a:xfrm>
            <a:off x="6840285" y="1156151"/>
            <a:ext cx="4182757" cy="3546237"/>
            <a:chOff x="4927317" y="1428652"/>
            <a:chExt cx="3137067" cy="2332609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1D2A028-6C76-22C6-9E8A-63A1BD3B4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927317" y="1616123"/>
              <a:ext cx="2786990" cy="2145138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CFE5AC0-FE98-8DE0-DD52-820C44888358}"/>
                </a:ext>
              </a:extLst>
            </p:cNvPr>
            <p:cNvSpPr/>
            <p:nvPr/>
          </p:nvSpPr>
          <p:spPr>
            <a:xfrm>
              <a:off x="4927317" y="1428652"/>
              <a:ext cx="3137067" cy="161957"/>
            </a:xfrm>
            <a:prstGeom prst="rect">
              <a:avLst/>
            </a:prstGeom>
            <a:noFill/>
          </p:spPr>
          <p:txBody>
            <a:bodyPr wrap="square" tIns="0" bIns="0">
              <a:spAutoFit/>
            </a:bodyPr>
            <a:lstStyle/>
            <a:p>
              <a:pPr lvl="0">
                <a:defRPr/>
              </a:pPr>
              <a:r>
                <a:rPr lang="en-US" sz="1600" b="1" i="1" noProof="0" dirty="0">
                  <a:solidFill>
                    <a:schemeClr val="bg2"/>
                  </a:solidFill>
                  <a:latin typeface="Century Gothic" panose="020B0502020202020204" pitchFamily="34" charset="0"/>
                  <a:ea typeface="Cambria" panose="02040503050406030204" pitchFamily="18" charset="0"/>
                </a:rPr>
                <a:t>Zoom-in around the mostly filled region</a:t>
              </a:r>
            </a:p>
          </p:txBody>
        </p:sp>
      </p:grpSp>
      <p:sp>
        <p:nvSpPr>
          <p:cNvPr id="6" name="Title 9">
            <a:extLst>
              <a:ext uri="{FF2B5EF4-FFF2-40B4-BE49-F238E27FC236}">
                <a16:creationId xmlns:a16="http://schemas.microsoft.com/office/drawing/2014/main" id="{43339123-1234-2D6D-518E-BD610856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5400"/>
            <a:ext cx="11163868" cy="572725"/>
          </a:xfrm>
        </p:spPr>
        <p:txBody>
          <a:bodyPr/>
          <a:lstStyle/>
          <a:p>
            <a:r>
              <a:rPr lang="en-US" sz="2400" dirty="0"/>
              <a:t>Moving forward: </a:t>
            </a:r>
            <a:endParaRPr lang="en-US" sz="2400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C2516-AEAB-0809-B428-9FC10A1C54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1" y="744101"/>
            <a:ext cx="11163868" cy="499715"/>
          </a:xfrm>
        </p:spPr>
        <p:txBody>
          <a:bodyPr/>
          <a:lstStyle/>
          <a:p>
            <a:r>
              <a:rPr lang="en-US" sz="2000" dirty="0"/>
              <a:t>Beam dynamics in the Transient Regime </a:t>
            </a:r>
            <a:r>
              <a:rPr lang="en-US" sz="2000" noProof="0" dirty="0"/>
              <a:t>in the short-pulse regime</a:t>
            </a:r>
          </a:p>
        </p:txBody>
      </p:sp>
      <p:sp>
        <p:nvSpPr>
          <p:cNvPr id="68" name="Slide Number Placeholder 4">
            <a:extLst>
              <a:ext uri="{FF2B5EF4-FFF2-40B4-BE49-F238E27FC236}">
                <a16:creationId xmlns:a16="http://schemas.microsoft.com/office/drawing/2014/main" id="{B54A1702-2660-EF84-53CF-7E290524311A}"/>
              </a:ext>
            </a:extLst>
          </p:cNvPr>
          <p:cNvSpPr txBox="1">
            <a:spLocks/>
          </p:cNvSpPr>
          <p:nvPr/>
        </p:nvSpPr>
        <p:spPr>
          <a:xfrm>
            <a:off x="5714999" y="64001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25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3F4167B-DBFE-0A26-91D8-3591A3B0E997}"/>
              </a:ext>
            </a:extLst>
          </p:cNvPr>
          <p:cNvSpPr txBox="1"/>
          <p:nvPr/>
        </p:nvSpPr>
        <p:spPr>
          <a:xfrm>
            <a:off x="6400799" y="4601907"/>
            <a:ext cx="5450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074" indent="-259074"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chemeClr val="tx1">
                    <a:lumMod val="50000"/>
                  </a:schemeClr>
                </a:solidFill>
              </a:rPr>
              <a:t>If driven by 9 ns pulse, </a:t>
            </a:r>
            <a:r>
              <a:rPr lang="en-US" sz="1600" noProof="0" dirty="0" err="1">
                <a:solidFill>
                  <a:schemeClr val="tx1">
                    <a:lumMod val="50000"/>
                  </a:schemeClr>
                </a:solidFill>
              </a:rPr>
              <a:t>Xgun</a:t>
            </a:r>
            <a:r>
              <a:rPr lang="en-US" sz="1600" noProof="0" dirty="0">
                <a:solidFill>
                  <a:schemeClr val="tx1">
                    <a:lumMod val="50000"/>
                  </a:schemeClr>
                </a:solidFill>
              </a:rPr>
              <a:t> is under-filled and staying in the transient state during the full RF duration. </a:t>
            </a:r>
          </a:p>
          <a:p>
            <a:pPr marL="259074" indent="-259074"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chemeClr val="tx1">
                    <a:lumMod val="50000"/>
                  </a:schemeClr>
                </a:solidFill>
              </a:rPr>
              <a:t>E-field on cathode is changing cycle by cycle. </a:t>
            </a:r>
          </a:p>
          <a:p>
            <a:pPr marL="259074" indent="-259074"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chemeClr val="tx1">
                    <a:lumMod val="50000"/>
                  </a:schemeClr>
                </a:solidFill>
              </a:rPr>
              <a:t>Broad high-gradient operational window.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E738ECA-4D40-35AF-6EED-917CD8F6F885}"/>
              </a:ext>
            </a:extLst>
          </p:cNvPr>
          <p:cNvGrpSpPr/>
          <p:nvPr/>
        </p:nvGrpSpPr>
        <p:grpSpPr>
          <a:xfrm>
            <a:off x="733778" y="1136874"/>
            <a:ext cx="5542844" cy="4745765"/>
            <a:chOff x="4230510" y="1167943"/>
            <a:chExt cx="4157133" cy="3559324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AE8F47D-A256-C8B4-D64E-B62C1E18F085}"/>
                </a:ext>
              </a:extLst>
            </p:cNvPr>
            <p:cNvGrpSpPr/>
            <p:nvPr/>
          </p:nvGrpSpPr>
          <p:grpSpPr>
            <a:xfrm>
              <a:off x="4230510" y="1167943"/>
              <a:ext cx="4157133" cy="3559324"/>
              <a:chOff x="463740" y="1339248"/>
              <a:chExt cx="3946630" cy="3313620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0677DCD6-8563-6CEA-EA71-15DED4209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740" y="1339248"/>
                <a:ext cx="3946630" cy="3313620"/>
              </a:xfrm>
              <a:prstGeom prst="rect">
                <a:avLst/>
              </a:prstGeom>
            </p:spPr>
          </p:pic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E89CDAE-4501-E7A4-236A-5E73DE647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8253" y="3118284"/>
                <a:ext cx="2976858" cy="0"/>
              </a:xfrm>
              <a:prstGeom prst="line">
                <a:avLst/>
              </a:prstGeom>
              <a:ln w="12700">
                <a:prstDash val="sys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71" name="Rounded Rectangle 6">
                <a:extLst>
                  <a:ext uri="{FF2B5EF4-FFF2-40B4-BE49-F238E27FC236}">
                    <a16:creationId xmlns:a16="http://schemas.microsoft.com/office/drawing/2014/main" id="{75A74613-C473-3BDE-A7DD-F4AB351DA6A6}"/>
                  </a:ext>
                </a:extLst>
              </p:cNvPr>
              <p:cNvSpPr/>
              <p:nvPr/>
            </p:nvSpPr>
            <p:spPr>
              <a:xfrm>
                <a:off x="2716682" y="3034735"/>
                <a:ext cx="1280479" cy="17838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>
                <a:noAutofit/>
              </a:bodyPr>
              <a:lstStyle/>
              <a:p>
                <a:pPr algn="ctr">
                  <a:lnSpc>
                    <a:spcPts val="1733"/>
                  </a:lnSpc>
                </a:pPr>
                <a:r>
                  <a:rPr lang="en-US" sz="1333" noProof="0" dirty="0">
                    <a:solidFill>
                      <a:schemeClr val="accent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350 MV/m @ ~7.6 ns</a:t>
                </a:r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F362C47-0A4A-02DF-9155-7B7A5234BCBF}"/>
                </a:ext>
              </a:extLst>
            </p:cNvPr>
            <p:cNvSpPr/>
            <p:nvPr/>
          </p:nvSpPr>
          <p:spPr>
            <a:xfrm>
              <a:off x="5300133" y="3050675"/>
              <a:ext cx="116931" cy="919229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noProof="0" dirty="0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FE028346-DA84-8A4E-7599-23814B0CE09A}"/>
              </a:ext>
            </a:extLst>
          </p:cNvPr>
          <p:cNvSpPr/>
          <p:nvPr/>
        </p:nvSpPr>
        <p:spPr>
          <a:xfrm>
            <a:off x="2287444" y="4735551"/>
            <a:ext cx="3108961" cy="20512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lvl="0">
              <a:defRPr/>
            </a:pPr>
            <a:r>
              <a:rPr lang="en-US" sz="1333" b="1" i="1" noProof="0" dirty="0">
                <a:solidFill>
                  <a:srgbClr val="7030A0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Zoom here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2D9BAF8-EA33-F8D9-967C-A527DFA8776A}"/>
              </a:ext>
            </a:extLst>
          </p:cNvPr>
          <p:cNvSpPr txBox="1"/>
          <p:nvPr/>
        </p:nvSpPr>
        <p:spPr>
          <a:xfrm>
            <a:off x="4897897" y="6002298"/>
            <a:ext cx="5562228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noProof="0" dirty="0"/>
              <a:t>G. Chen, et al.,: arXiv:2503.09575. </a:t>
            </a:r>
            <a:r>
              <a:rPr lang="en-US" sz="1400" noProof="0" dirty="0" err="1"/>
              <a:t>doi</a:t>
            </a:r>
            <a:r>
              <a:rPr lang="en-US" sz="1400" noProof="0" dirty="0"/>
              <a:t>: 10.48550/arXiv.2503.09575.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D3AE02-E238-C3BB-4C35-09D6A1BA4A5E}"/>
              </a:ext>
            </a:extLst>
          </p:cNvPr>
          <p:cNvSpPr/>
          <p:nvPr/>
        </p:nvSpPr>
        <p:spPr>
          <a:xfrm>
            <a:off x="9087969" y="1673492"/>
            <a:ext cx="809404" cy="20512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lvl="0">
              <a:defRPr/>
            </a:pPr>
            <a:r>
              <a:rPr lang="en-US" sz="1333" b="1" i="1" noProof="0" dirty="0">
                <a:solidFill>
                  <a:schemeClr val="accent6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(peak)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C5568-558F-9954-C517-9D876781FB3D}"/>
              </a:ext>
            </a:extLst>
          </p:cNvPr>
          <p:cNvSpPr txBox="1"/>
          <p:nvPr/>
        </p:nvSpPr>
        <p:spPr>
          <a:xfrm>
            <a:off x="9005058" y="59436"/>
            <a:ext cx="3025993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PI: Gongxiaohui Chen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5001224-90E8-CF68-EA66-3935B7E4127E}"/>
              </a:ext>
            </a:extLst>
          </p:cNvPr>
          <p:cNvSpPr/>
          <p:nvPr/>
        </p:nvSpPr>
        <p:spPr>
          <a:xfrm>
            <a:off x="3780360" y="34995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  <a:lumMod val="100000"/>
                </a:schemeClr>
              </a:gs>
              <a:gs pos="50000">
                <a:schemeClr val="accent6">
                  <a:shade val="67500"/>
                  <a:satMod val="115000"/>
                  <a:lumMod val="75000"/>
                  <a:lumOff val="25000"/>
                </a:schemeClr>
              </a:gs>
              <a:gs pos="100000">
                <a:schemeClr val="accent6">
                  <a:shade val="100000"/>
                  <a:satMod val="115000"/>
                  <a:lumMod val="24000"/>
                  <a:lumOff val="7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Fundamental R&amp;D</a:t>
            </a:r>
          </a:p>
        </p:txBody>
      </p:sp>
    </p:spTree>
    <p:extLst>
      <p:ext uri="{BB962C8B-B14F-4D97-AF65-F5344CB8AC3E}">
        <p14:creationId xmlns:p14="http://schemas.microsoft.com/office/powerpoint/2010/main" val="34468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2548A-FB1E-49CB-357B-605FB6A55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>
            <a:extLst>
              <a:ext uri="{FF2B5EF4-FFF2-40B4-BE49-F238E27FC236}">
                <a16:creationId xmlns:a16="http://schemas.microsoft.com/office/drawing/2014/main" id="{8C01E285-23C7-10C7-11C3-73CDC019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400"/>
            <a:ext cx="6109251" cy="572725"/>
          </a:xfrm>
        </p:spPr>
        <p:txBody>
          <a:bodyPr/>
          <a:lstStyle/>
          <a:p>
            <a:r>
              <a:rPr lang="en-US" sz="2400" noProof="0" dirty="0"/>
              <a:t>Moving forward: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535B6-F823-F2D7-D3B3-A91EA65F7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553" y="744102"/>
            <a:ext cx="6675782" cy="315066"/>
          </a:xfrm>
        </p:spPr>
        <p:txBody>
          <a:bodyPr/>
          <a:lstStyle/>
          <a:p>
            <a:r>
              <a:rPr lang="en-US" sz="2000" dirty="0"/>
              <a:t>Injector: </a:t>
            </a:r>
            <a:r>
              <a:rPr lang="en-US" sz="2000" noProof="0" dirty="0"/>
              <a:t>100-MeV, 100 </a:t>
            </a:r>
            <a:r>
              <a:rPr lang="en-US" sz="2000" noProof="0" dirty="0" err="1"/>
              <a:t>pC</a:t>
            </a:r>
            <a:r>
              <a:rPr lang="en-US" sz="2000" noProof="0" dirty="0"/>
              <a:t>, 100 nm</a:t>
            </a:r>
          </a:p>
        </p:txBody>
      </p:sp>
      <p:sp>
        <p:nvSpPr>
          <p:cNvPr id="37" name="Freeform: Shape 247">
            <a:extLst>
              <a:ext uri="{FF2B5EF4-FFF2-40B4-BE49-F238E27FC236}">
                <a16:creationId xmlns:a16="http://schemas.microsoft.com/office/drawing/2014/main" id="{CFF61133-EC0E-B991-3C6B-11E098AB2240}"/>
              </a:ext>
            </a:extLst>
          </p:cNvPr>
          <p:cNvSpPr>
            <a:spLocks noChangeAspect="1"/>
          </p:cNvSpPr>
          <p:nvPr/>
        </p:nvSpPr>
        <p:spPr>
          <a:xfrm>
            <a:off x="6865080" y="1326791"/>
            <a:ext cx="2242127" cy="609601"/>
          </a:xfrm>
          <a:custGeom>
            <a:avLst/>
            <a:gdLst>
              <a:gd name="connsiteX0" fmla="*/ 0 w 1660803"/>
              <a:gd name="connsiteY0" fmla="*/ 0 h 410674"/>
              <a:gd name="connsiteX1" fmla="*/ 1494686 w 1660803"/>
              <a:gd name="connsiteY1" fmla="*/ 0 h 410674"/>
              <a:gd name="connsiteX2" fmla="*/ 1660803 w 1660803"/>
              <a:gd name="connsiteY2" fmla="*/ 242316 h 410674"/>
              <a:gd name="connsiteX3" fmla="*/ 1545387 w 1660803"/>
              <a:gd name="connsiteY3" fmla="*/ 410674 h 410674"/>
              <a:gd name="connsiteX4" fmla="*/ 50701 w 1660803"/>
              <a:gd name="connsiteY4" fmla="*/ 410674 h 410674"/>
              <a:gd name="connsiteX5" fmla="*/ 166117 w 1660803"/>
              <a:gd name="connsiteY5" fmla="*/ 242316 h 410674"/>
              <a:gd name="connsiteX6" fmla="*/ 0 w 1660803"/>
              <a:gd name="connsiteY6" fmla="*/ 0 h 410674"/>
              <a:gd name="connsiteX0" fmla="*/ 50701 w 1660803"/>
              <a:gd name="connsiteY0" fmla="*/ 410674 h 502114"/>
              <a:gd name="connsiteX1" fmla="*/ 166117 w 1660803"/>
              <a:gd name="connsiteY1" fmla="*/ 242316 h 502114"/>
              <a:gd name="connsiteX2" fmla="*/ 0 w 1660803"/>
              <a:gd name="connsiteY2" fmla="*/ 0 h 502114"/>
              <a:gd name="connsiteX3" fmla="*/ 1494686 w 1660803"/>
              <a:gd name="connsiteY3" fmla="*/ 0 h 502114"/>
              <a:gd name="connsiteX4" fmla="*/ 1660803 w 1660803"/>
              <a:gd name="connsiteY4" fmla="*/ 242316 h 502114"/>
              <a:gd name="connsiteX5" fmla="*/ 1545387 w 1660803"/>
              <a:gd name="connsiteY5" fmla="*/ 410674 h 502114"/>
              <a:gd name="connsiteX6" fmla="*/ 142141 w 1660803"/>
              <a:gd name="connsiteY6" fmla="*/ 502114 h 502114"/>
              <a:gd name="connsiteX0" fmla="*/ 50701 w 1660803"/>
              <a:gd name="connsiteY0" fmla="*/ 410674 h 410674"/>
              <a:gd name="connsiteX1" fmla="*/ 166117 w 1660803"/>
              <a:gd name="connsiteY1" fmla="*/ 242316 h 410674"/>
              <a:gd name="connsiteX2" fmla="*/ 0 w 1660803"/>
              <a:gd name="connsiteY2" fmla="*/ 0 h 410674"/>
              <a:gd name="connsiteX3" fmla="*/ 1494686 w 1660803"/>
              <a:gd name="connsiteY3" fmla="*/ 0 h 410674"/>
              <a:gd name="connsiteX4" fmla="*/ 1660803 w 1660803"/>
              <a:gd name="connsiteY4" fmla="*/ 242316 h 410674"/>
              <a:gd name="connsiteX5" fmla="*/ 1545387 w 1660803"/>
              <a:gd name="connsiteY5" fmla="*/ 410674 h 410674"/>
              <a:gd name="connsiteX0" fmla="*/ 50701 w 1645980"/>
              <a:gd name="connsiteY0" fmla="*/ 410674 h 410674"/>
              <a:gd name="connsiteX1" fmla="*/ 166117 w 1645980"/>
              <a:gd name="connsiteY1" fmla="*/ 242316 h 410674"/>
              <a:gd name="connsiteX2" fmla="*/ 0 w 1645980"/>
              <a:gd name="connsiteY2" fmla="*/ 0 h 410674"/>
              <a:gd name="connsiteX3" fmla="*/ 1494686 w 1645980"/>
              <a:gd name="connsiteY3" fmla="*/ 0 h 410674"/>
              <a:gd name="connsiteX4" fmla="*/ 1645980 w 1645980"/>
              <a:gd name="connsiteY4" fmla="*/ 242316 h 410674"/>
              <a:gd name="connsiteX5" fmla="*/ 1545387 w 1645980"/>
              <a:gd name="connsiteY5" fmla="*/ 410674 h 410674"/>
              <a:gd name="connsiteX0" fmla="*/ 50701 w 1645980"/>
              <a:gd name="connsiteY0" fmla="*/ 410674 h 414918"/>
              <a:gd name="connsiteX1" fmla="*/ 166117 w 1645980"/>
              <a:gd name="connsiteY1" fmla="*/ 242316 h 414918"/>
              <a:gd name="connsiteX2" fmla="*/ 0 w 1645980"/>
              <a:gd name="connsiteY2" fmla="*/ 0 h 414918"/>
              <a:gd name="connsiteX3" fmla="*/ 1494686 w 1645980"/>
              <a:gd name="connsiteY3" fmla="*/ 0 h 414918"/>
              <a:gd name="connsiteX4" fmla="*/ 1645980 w 1645980"/>
              <a:gd name="connsiteY4" fmla="*/ 242316 h 414918"/>
              <a:gd name="connsiteX5" fmla="*/ 1538799 w 1645980"/>
              <a:gd name="connsiteY5" fmla="*/ 414918 h 414918"/>
              <a:gd name="connsiteX0" fmla="*/ 50701 w 1645980"/>
              <a:gd name="connsiteY0" fmla="*/ 410674 h 414918"/>
              <a:gd name="connsiteX1" fmla="*/ 166117 w 1645980"/>
              <a:gd name="connsiteY1" fmla="*/ 242316 h 414918"/>
              <a:gd name="connsiteX2" fmla="*/ 0 w 1645980"/>
              <a:gd name="connsiteY2" fmla="*/ 0 h 414918"/>
              <a:gd name="connsiteX3" fmla="*/ 1532567 w 1645980"/>
              <a:gd name="connsiteY3" fmla="*/ 1415 h 414918"/>
              <a:gd name="connsiteX4" fmla="*/ 1645980 w 1645980"/>
              <a:gd name="connsiteY4" fmla="*/ 242316 h 414918"/>
              <a:gd name="connsiteX5" fmla="*/ 1538799 w 1645980"/>
              <a:gd name="connsiteY5" fmla="*/ 414918 h 414918"/>
              <a:gd name="connsiteX0" fmla="*/ 50701 w 1662450"/>
              <a:gd name="connsiteY0" fmla="*/ 410674 h 414918"/>
              <a:gd name="connsiteX1" fmla="*/ 166117 w 1662450"/>
              <a:gd name="connsiteY1" fmla="*/ 242316 h 414918"/>
              <a:gd name="connsiteX2" fmla="*/ 0 w 1662450"/>
              <a:gd name="connsiteY2" fmla="*/ 0 h 414918"/>
              <a:gd name="connsiteX3" fmla="*/ 1532567 w 1662450"/>
              <a:gd name="connsiteY3" fmla="*/ 1415 h 414918"/>
              <a:gd name="connsiteX4" fmla="*/ 1662450 w 1662450"/>
              <a:gd name="connsiteY4" fmla="*/ 218264 h 414918"/>
              <a:gd name="connsiteX5" fmla="*/ 1538799 w 1662450"/>
              <a:gd name="connsiteY5" fmla="*/ 414918 h 414918"/>
              <a:gd name="connsiteX0" fmla="*/ 50701 w 1662450"/>
              <a:gd name="connsiteY0" fmla="*/ 410674 h 419626"/>
              <a:gd name="connsiteX1" fmla="*/ 166117 w 1662450"/>
              <a:gd name="connsiteY1" fmla="*/ 242316 h 419626"/>
              <a:gd name="connsiteX2" fmla="*/ 0 w 1662450"/>
              <a:gd name="connsiteY2" fmla="*/ 0 h 419626"/>
              <a:gd name="connsiteX3" fmla="*/ 1532567 w 1662450"/>
              <a:gd name="connsiteY3" fmla="*/ 1415 h 419626"/>
              <a:gd name="connsiteX4" fmla="*/ 1662450 w 1662450"/>
              <a:gd name="connsiteY4" fmla="*/ 218264 h 419626"/>
              <a:gd name="connsiteX5" fmla="*/ 1533858 w 1662450"/>
              <a:gd name="connsiteY5" fmla="*/ 419626 h 419626"/>
              <a:gd name="connsiteX0" fmla="*/ 50701 w 1659156"/>
              <a:gd name="connsiteY0" fmla="*/ 410674 h 419626"/>
              <a:gd name="connsiteX1" fmla="*/ 166117 w 1659156"/>
              <a:gd name="connsiteY1" fmla="*/ 242316 h 419626"/>
              <a:gd name="connsiteX2" fmla="*/ 0 w 1659156"/>
              <a:gd name="connsiteY2" fmla="*/ 0 h 419626"/>
              <a:gd name="connsiteX3" fmla="*/ 1532567 w 1659156"/>
              <a:gd name="connsiteY3" fmla="*/ 1415 h 419626"/>
              <a:gd name="connsiteX4" fmla="*/ 1659156 w 1659156"/>
              <a:gd name="connsiteY4" fmla="*/ 211986 h 419626"/>
              <a:gd name="connsiteX5" fmla="*/ 1533858 w 1659156"/>
              <a:gd name="connsiteY5" fmla="*/ 419626 h 419626"/>
              <a:gd name="connsiteX0" fmla="*/ 50701 w 1662450"/>
              <a:gd name="connsiteY0" fmla="*/ 410674 h 419626"/>
              <a:gd name="connsiteX1" fmla="*/ 166117 w 1662450"/>
              <a:gd name="connsiteY1" fmla="*/ 242316 h 419626"/>
              <a:gd name="connsiteX2" fmla="*/ 0 w 1662450"/>
              <a:gd name="connsiteY2" fmla="*/ 0 h 419626"/>
              <a:gd name="connsiteX3" fmla="*/ 1532567 w 1662450"/>
              <a:gd name="connsiteY3" fmla="*/ 1415 h 419626"/>
              <a:gd name="connsiteX4" fmla="*/ 1662450 w 1662450"/>
              <a:gd name="connsiteY4" fmla="*/ 204139 h 419626"/>
              <a:gd name="connsiteX5" fmla="*/ 1533858 w 1662450"/>
              <a:gd name="connsiteY5" fmla="*/ 419626 h 419626"/>
              <a:gd name="connsiteX0" fmla="*/ 50701 w 1660803"/>
              <a:gd name="connsiteY0" fmla="*/ 410674 h 419626"/>
              <a:gd name="connsiteX1" fmla="*/ 166117 w 1660803"/>
              <a:gd name="connsiteY1" fmla="*/ 242316 h 419626"/>
              <a:gd name="connsiteX2" fmla="*/ 0 w 1660803"/>
              <a:gd name="connsiteY2" fmla="*/ 0 h 419626"/>
              <a:gd name="connsiteX3" fmla="*/ 1532567 w 1660803"/>
              <a:gd name="connsiteY3" fmla="*/ 1415 h 419626"/>
              <a:gd name="connsiteX4" fmla="*/ 1660803 w 1660803"/>
              <a:gd name="connsiteY4" fmla="*/ 202570 h 419626"/>
              <a:gd name="connsiteX5" fmla="*/ 1533858 w 1660803"/>
              <a:gd name="connsiteY5" fmla="*/ 419626 h 419626"/>
              <a:gd name="connsiteX0" fmla="*/ 50701 w 1660803"/>
              <a:gd name="connsiteY0" fmla="*/ 410674 h 419626"/>
              <a:gd name="connsiteX1" fmla="*/ 166117 w 1660803"/>
              <a:gd name="connsiteY1" fmla="*/ 242316 h 419626"/>
              <a:gd name="connsiteX2" fmla="*/ 0 w 1660803"/>
              <a:gd name="connsiteY2" fmla="*/ 0 h 419626"/>
              <a:gd name="connsiteX3" fmla="*/ 1567155 w 1660803"/>
              <a:gd name="connsiteY3" fmla="*/ 2985 h 419626"/>
              <a:gd name="connsiteX4" fmla="*/ 1660803 w 1660803"/>
              <a:gd name="connsiteY4" fmla="*/ 202570 h 419626"/>
              <a:gd name="connsiteX5" fmla="*/ 1533858 w 1660803"/>
              <a:gd name="connsiteY5" fmla="*/ 419626 h 419626"/>
              <a:gd name="connsiteX0" fmla="*/ 50701 w 1660803"/>
              <a:gd name="connsiteY0" fmla="*/ 410674 h 419626"/>
              <a:gd name="connsiteX1" fmla="*/ 166117 w 1660803"/>
              <a:gd name="connsiteY1" fmla="*/ 242316 h 419626"/>
              <a:gd name="connsiteX2" fmla="*/ 0 w 1660803"/>
              <a:gd name="connsiteY2" fmla="*/ 0 h 419626"/>
              <a:gd name="connsiteX3" fmla="*/ 1563861 w 1660803"/>
              <a:gd name="connsiteY3" fmla="*/ 2985 h 419626"/>
              <a:gd name="connsiteX4" fmla="*/ 1660803 w 1660803"/>
              <a:gd name="connsiteY4" fmla="*/ 202570 h 419626"/>
              <a:gd name="connsiteX5" fmla="*/ 1533858 w 1660803"/>
              <a:gd name="connsiteY5" fmla="*/ 419626 h 419626"/>
              <a:gd name="connsiteX0" fmla="*/ 50701 w 1667391"/>
              <a:gd name="connsiteY0" fmla="*/ 410674 h 419626"/>
              <a:gd name="connsiteX1" fmla="*/ 166117 w 1667391"/>
              <a:gd name="connsiteY1" fmla="*/ 242316 h 419626"/>
              <a:gd name="connsiteX2" fmla="*/ 0 w 1667391"/>
              <a:gd name="connsiteY2" fmla="*/ 0 h 419626"/>
              <a:gd name="connsiteX3" fmla="*/ 1563861 w 1667391"/>
              <a:gd name="connsiteY3" fmla="*/ 2985 h 419626"/>
              <a:gd name="connsiteX4" fmla="*/ 1667391 w 1667391"/>
              <a:gd name="connsiteY4" fmla="*/ 211987 h 419626"/>
              <a:gd name="connsiteX5" fmla="*/ 1533858 w 1667391"/>
              <a:gd name="connsiteY5" fmla="*/ 419626 h 419626"/>
              <a:gd name="connsiteX0" fmla="*/ 50701 w 1667391"/>
              <a:gd name="connsiteY0" fmla="*/ 410828 h 419780"/>
              <a:gd name="connsiteX1" fmla="*/ 166117 w 1667391"/>
              <a:gd name="connsiteY1" fmla="*/ 242470 h 419780"/>
              <a:gd name="connsiteX2" fmla="*/ 0 w 1667391"/>
              <a:gd name="connsiteY2" fmla="*/ 154 h 419780"/>
              <a:gd name="connsiteX3" fmla="*/ 1521038 w 1667391"/>
              <a:gd name="connsiteY3" fmla="*/ 0 h 419780"/>
              <a:gd name="connsiteX4" fmla="*/ 1667391 w 1667391"/>
              <a:gd name="connsiteY4" fmla="*/ 212141 h 419780"/>
              <a:gd name="connsiteX5" fmla="*/ 1533858 w 1667391"/>
              <a:gd name="connsiteY5" fmla="*/ 419780 h 419780"/>
              <a:gd name="connsiteX0" fmla="*/ 50701 w 1662450"/>
              <a:gd name="connsiteY0" fmla="*/ 410828 h 419780"/>
              <a:gd name="connsiteX1" fmla="*/ 166117 w 1662450"/>
              <a:gd name="connsiteY1" fmla="*/ 242470 h 419780"/>
              <a:gd name="connsiteX2" fmla="*/ 0 w 1662450"/>
              <a:gd name="connsiteY2" fmla="*/ 154 h 419780"/>
              <a:gd name="connsiteX3" fmla="*/ 1521038 w 1662450"/>
              <a:gd name="connsiteY3" fmla="*/ 0 h 419780"/>
              <a:gd name="connsiteX4" fmla="*/ 1662450 w 1662450"/>
              <a:gd name="connsiteY4" fmla="*/ 212141 h 419780"/>
              <a:gd name="connsiteX5" fmla="*/ 1533858 w 1662450"/>
              <a:gd name="connsiteY5" fmla="*/ 419780 h 41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2450" h="419780">
                <a:moveTo>
                  <a:pt x="50701" y="410828"/>
                </a:moveTo>
                <a:lnTo>
                  <a:pt x="166117" y="242470"/>
                </a:lnTo>
                <a:lnTo>
                  <a:pt x="0" y="154"/>
                </a:lnTo>
                <a:lnTo>
                  <a:pt x="1521038" y="0"/>
                </a:lnTo>
                <a:lnTo>
                  <a:pt x="1662450" y="212141"/>
                </a:lnTo>
                <a:cubicBezTo>
                  <a:pt x="1623978" y="268260"/>
                  <a:pt x="1572330" y="363661"/>
                  <a:pt x="1533858" y="419780"/>
                </a:cubicBezTo>
              </a:path>
            </a:pathLst>
          </a:custGeom>
          <a:solidFill>
            <a:schemeClr val="accent3">
              <a:lumMod val="75000"/>
            </a:schemeClr>
          </a:solidFill>
          <a:ln w="6350" cap="rnd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133" noProof="0" dirty="0">
              <a:solidFill>
                <a:schemeClr val="bg2"/>
              </a:solidFill>
              <a:latin typeface="Calibri" panose="020F0502020204030204"/>
              <a:cs typeface="Helvetica"/>
              <a:sym typeface="Helvetica"/>
            </a:endParaRPr>
          </a:p>
        </p:txBody>
      </p:sp>
      <p:sp>
        <p:nvSpPr>
          <p:cNvPr id="38" name="Freeform: Shape 248">
            <a:extLst>
              <a:ext uri="{FF2B5EF4-FFF2-40B4-BE49-F238E27FC236}">
                <a16:creationId xmlns:a16="http://schemas.microsoft.com/office/drawing/2014/main" id="{F9479125-AA99-E96F-FE16-E883D5446AE4}"/>
              </a:ext>
            </a:extLst>
          </p:cNvPr>
          <p:cNvSpPr>
            <a:spLocks noChangeAspect="1"/>
          </p:cNvSpPr>
          <p:nvPr/>
        </p:nvSpPr>
        <p:spPr>
          <a:xfrm flipV="1">
            <a:off x="6834482" y="1400158"/>
            <a:ext cx="2152515" cy="609601"/>
          </a:xfrm>
          <a:custGeom>
            <a:avLst/>
            <a:gdLst>
              <a:gd name="connsiteX0" fmla="*/ 0 w 1660803"/>
              <a:gd name="connsiteY0" fmla="*/ 0 h 410674"/>
              <a:gd name="connsiteX1" fmla="*/ 1494686 w 1660803"/>
              <a:gd name="connsiteY1" fmla="*/ 0 h 410674"/>
              <a:gd name="connsiteX2" fmla="*/ 1660803 w 1660803"/>
              <a:gd name="connsiteY2" fmla="*/ 242316 h 410674"/>
              <a:gd name="connsiteX3" fmla="*/ 1545387 w 1660803"/>
              <a:gd name="connsiteY3" fmla="*/ 410674 h 410674"/>
              <a:gd name="connsiteX4" fmla="*/ 50701 w 1660803"/>
              <a:gd name="connsiteY4" fmla="*/ 410674 h 410674"/>
              <a:gd name="connsiteX5" fmla="*/ 166117 w 1660803"/>
              <a:gd name="connsiteY5" fmla="*/ 242316 h 410674"/>
              <a:gd name="connsiteX6" fmla="*/ 0 w 1660803"/>
              <a:gd name="connsiteY6" fmla="*/ 0 h 410674"/>
              <a:gd name="connsiteX0" fmla="*/ 50701 w 1660803"/>
              <a:gd name="connsiteY0" fmla="*/ 410674 h 502114"/>
              <a:gd name="connsiteX1" fmla="*/ 166117 w 1660803"/>
              <a:gd name="connsiteY1" fmla="*/ 242316 h 502114"/>
              <a:gd name="connsiteX2" fmla="*/ 0 w 1660803"/>
              <a:gd name="connsiteY2" fmla="*/ 0 h 502114"/>
              <a:gd name="connsiteX3" fmla="*/ 1494686 w 1660803"/>
              <a:gd name="connsiteY3" fmla="*/ 0 h 502114"/>
              <a:gd name="connsiteX4" fmla="*/ 1660803 w 1660803"/>
              <a:gd name="connsiteY4" fmla="*/ 242316 h 502114"/>
              <a:gd name="connsiteX5" fmla="*/ 1545387 w 1660803"/>
              <a:gd name="connsiteY5" fmla="*/ 410674 h 502114"/>
              <a:gd name="connsiteX6" fmla="*/ 142141 w 1660803"/>
              <a:gd name="connsiteY6" fmla="*/ 502114 h 502114"/>
              <a:gd name="connsiteX0" fmla="*/ 50701 w 1660803"/>
              <a:gd name="connsiteY0" fmla="*/ 410674 h 410674"/>
              <a:gd name="connsiteX1" fmla="*/ 166117 w 1660803"/>
              <a:gd name="connsiteY1" fmla="*/ 242316 h 410674"/>
              <a:gd name="connsiteX2" fmla="*/ 0 w 1660803"/>
              <a:gd name="connsiteY2" fmla="*/ 0 h 410674"/>
              <a:gd name="connsiteX3" fmla="*/ 1494686 w 1660803"/>
              <a:gd name="connsiteY3" fmla="*/ 0 h 410674"/>
              <a:gd name="connsiteX4" fmla="*/ 1660803 w 1660803"/>
              <a:gd name="connsiteY4" fmla="*/ 242316 h 410674"/>
              <a:gd name="connsiteX5" fmla="*/ 1545387 w 1660803"/>
              <a:gd name="connsiteY5" fmla="*/ 410674 h 410674"/>
              <a:gd name="connsiteX0" fmla="*/ 166117 w 1660803"/>
              <a:gd name="connsiteY0" fmla="*/ 242316 h 410674"/>
              <a:gd name="connsiteX1" fmla="*/ 0 w 1660803"/>
              <a:gd name="connsiteY1" fmla="*/ 0 h 410674"/>
              <a:gd name="connsiteX2" fmla="*/ 1494686 w 1660803"/>
              <a:gd name="connsiteY2" fmla="*/ 0 h 410674"/>
              <a:gd name="connsiteX3" fmla="*/ 1660803 w 1660803"/>
              <a:gd name="connsiteY3" fmla="*/ 242316 h 410674"/>
              <a:gd name="connsiteX4" fmla="*/ 1545387 w 1660803"/>
              <a:gd name="connsiteY4" fmla="*/ 410674 h 410674"/>
              <a:gd name="connsiteX0" fmla="*/ 0 w 1660803"/>
              <a:gd name="connsiteY0" fmla="*/ 0 h 410674"/>
              <a:gd name="connsiteX1" fmla="*/ 1494686 w 1660803"/>
              <a:gd name="connsiteY1" fmla="*/ 0 h 410674"/>
              <a:gd name="connsiteX2" fmla="*/ 1660803 w 1660803"/>
              <a:gd name="connsiteY2" fmla="*/ 242316 h 410674"/>
              <a:gd name="connsiteX3" fmla="*/ 1545387 w 1660803"/>
              <a:gd name="connsiteY3" fmla="*/ 410674 h 4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803" h="410674">
                <a:moveTo>
                  <a:pt x="0" y="0"/>
                </a:moveTo>
                <a:lnTo>
                  <a:pt x="1494686" y="0"/>
                </a:lnTo>
                <a:lnTo>
                  <a:pt x="1660803" y="242316"/>
                </a:lnTo>
                <a:lnTo>
                  <a:pt x="1545387" y="410674"/>
                </a:lnTo>
              </a:path>
            </a:pathLst>
          </a:custGeom>
          <a:noFill/>
          <a:ln w="6350" cap="rnd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133" noProof="0" dirty="0">
              <a:solidFill>
                <a:prstClr val="black"/>
              </a:solidFill>
              <a:latin typeface="Calibri" panose="020F0502020204030204"/>
              <a:cs typeface="Helvetica"/>
              <a:sym typeface="Helvetica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B639C00-2892-4C24-165C-1ABBCB5A9809}"/>
              </a:ext>
            </a:extLst>
          </p:cNvPr>
          <p:cNvGrpSpPr/>
          <p:nvPr/>
        </p:nvGrpSpPr>
        <p:grpSpPr>
          <a:xfrm>
            <a:off x="6391274" y="2009756"/>
            <a:ext cx="3170401" cy="4288794"/>
            <a:chOff x="4495485" y="2310409"/>
            <a:chExt cx="2108150" cy="2628155"/>
          </a:xfrm>
        </p:grpSpPr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434E906A-7008-91A2-B80C-313DFE431C77}"/>
                </a:ext>
              </a:extLst>
            </p:cNvPr>
            <p:cNvSpPr/>
            <p:nvPr/>
          </p:nvSpPr>
          <p:spPr>
            <a:xfrm>
              <a:off x="4495485" y="2310409"/>
              <a:ext cx="1866278" cy="2628155"/>
            </a:xfrm>
            <a:custGeom>
              <a:avLst/>
              <a:gdLst>
                <a:gd name="connsiteX0" fmla="*/ 0 w 2306272"/>
                <a:gd name="connsiteY0" fmla="*/ 0 h 3111781"/>
                <a:gd name="connsiteX1" fmla="*/ 2306272 w 2306272"/>
                <a:gd name="connsiteY1" fmla="*/ 0 h 3111781"/>
                <a:gd name="connsiteX2" fmla="*/ 2306272 w 2306272"/>
                <a:gd name="connsiteY2" fmla="*/ 3111781 h 3111781"/>
                <a:gd name="connsiteX3" fmla="*/ 0 w 2306272"/>
                <a:gd name="connsiteY3" fmla="*/ 3111781 h 3111781"/>
                <a:gd name="connsiteX4" fmla="*/ 0 w 2306272"/>
                <a:gd name="connsiteY4" fmla="*/ 0 h 3111781"/>
                <a:gd name="connsiteX0" fmla="*/ 2306272 w 2397712"/>
                <a:gd name="connsiteY0" fmla="*/ 0 h 3111781"/>
                <a:gd name="connsiteX1" fmla="*/ 2306272 w 2397712"/>
                <a:gd name="connsiteY1" fmla="*/ 3111781 h 3111781"/>
                <a:gd name="connsiteX2" fmla="*/ 0 w 2397712"/>
                <a:gd name="connsiteY2" fmla="*/ 3111781 h 3111781"/>
                <a:gd name="connsiteX3" fmla="*/ 0 w 2397712"/>
                <a:gd name="connsiteY3" fmla="*/ 0 h 3111781"/>
                <a:gd name="connsiteX4" fmla="*/ 2397712 w 2397712"/>
                <a:gd name="connsiteY4" fmla="*/ 91440 h 3111781"/>
                <a:gd name="connsiteX0" fmla="*/ 2306272 w 2306272"/>
                <a:gd name="connsiteY0" fmla="*/ 0 h 3111781"/>
                <a:gd name="connsiteX1" fmla="*/ 2306272 w 2306272"/>
                <a:gd name="connsiteY1" fmla="*/ 3111781 h 3111781"/>
                <a:gd name="connsiteX2" fmla="*/ 0 w 2306272"/>
                <a:gd name="connsiteY2" fmla="*/ 3111781 h 3111781"/>
                <a:gd name="connsiteX3" fmla="*/ 0 w 2306272"/>
                <a:gd name="connsiteY3" fmla="*/ 0 h 3111781"/>
                <a:gd name="connsiteX0" fmla="*/ 2306272 w 2306649"/>
                <a:gd name="connsiteY0" fmla="*/ 0 h 3111781"/>
                <a:gd name="connsiteX1" fmla="*/ 2306649 w 2306649"/>
                <a:gd name="connsiteY1" fmla="*/ 751981 h 3111781"/>
                <a:gd name="connsiteX2" fmla="*/ 2306272 w 2306649"/>
                <a:gd name="connsiteY2" fmla="*/ 3111781 h 3111781"/>
                <a:gd name="connsiteX3" fmla="*/ 0 w 2306649"/>
                <a:gd name="connsiteY3" fmla="*/ 3111781 h 3111781"/>
                <a:gd name="connsiteX4" fmla="*/ 0 w 2306649"/>
                <a:gd name="connsiteY4" fmla="*/ 0 h 3111781"/>
                <a:gd name="connsiteX0" fmla="*/ 2306649 w 2306649"/>
                <a:gd name="connsiteY0" fmla="*/ 751981 h 3111781"/>
                <a:gd name="connsiteX1" fmla="*/ 2306272 w 2306649"/>
                <a:gd name="connsiteY1" fmla="*/ 3111781 h 3111781"/>
                <a:gd name="connsiteX2" fmla="*/ 0 w 2306649"/>
                <a:gd name="connsiteY2" fmla="*/ 3111781 h 3111781"/>
                <a:gd name="connsiteX3" fmla="*/ 0 w 2306649"/>
                <a:gd name="connsiteY3" fmla="*/ 0 h 311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6649" h="3111781">
                  <a:moveTo>
                    <a:pt x="2306649" y="751981"/>
                  </a:moveTo>
                  <a:cubicBezTo>
                    <a:pt x="2306523" y="1538581"/>
                    <a:pt x="2306398" y="2325181"/>
                    <a:pt x="2306272" y="3111781"/>
                  </a:cubicBezTo>
                  <a:lnTo>
                    <a:pt x="0" y="311178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chemeClr val="bg2"/>
              </a:solidFill>
              <a:prstDash val="dash"/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D678641-5EA5-4B73-1E6F-C5DE7F386AEE}"/>
                </a:ext>
              </a:extLst>
            </p:cNvPr>
            <p:cNvGrpSpPr/>
            <p:nvPr/>
          </p:nvGrpSpPr>
          <p:grpSpPr>
            <a:xfrm>
              <a:off x="4495485" y="2352282"/>
              <a:ext cx="2108150" cy="1359325"/>
              <a:chOff x="4495485" y="2352282"/>
              <a:chExt cx="2108150" cy="1359325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50253B6-6BC9-58C7-8614-2AEDF6E92E88}"/>
                  </a:ext>
                </a:extLst>
              </p:cNvPr>
              <p:cNvSpPr txBox="1"/>
              <p:nvPr/>
            </p:nvSpPr>
            <p:spPr>
              <a:xfrm>
                <a:off x="4495485" y="2775148"/>
                <a:ext cx="1841509" cy="936459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243834" indent="-243834">
                  <a:buFont typeface="Courier New" panose="02070309020205020404" pitchFamily="49" charset="0"/>
                  <a:buChar char="o"/>
                  <a:defRPr/>
                </a:pPr>
                <a:r>
                  <a:rPr lang="en-US" sz="1333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new </a:t>
                </a:r>
                <a:r>
                  <a:rPr lang="en-US" sz="1333" noProof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Xgun</a:t>
                </a:r>
                <a:r>
                  <a:rPr lang="en-US" sz="1333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 design with removable cathode stalk</a:t>
                </a:r>
              </a:p>
              <a:p>
                <a:pPr marL="243834" indent="-243834">
                  <a:buFont typeface="Courier New" panose="02070309020205020404" pitchFamily="49" charset="0"/>
                  <a:buChar char="o"/>
                  <a:defRPr/>
                </a:pPr>
                <a:r>
                  <a:rPr lang="en-US" sz="1333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Add booster linac</a:t>
                </a:r>
              </a:p>
              <a:p>
                <a:pPr marL="243834" indent="-243834">
                  <a:buFont typeface="Courier New" panose="02070309020205020404" pitchFamily="49" charset="0"/>
                  <a:buChar char="o"/>
                  <a:defRPr/>
                </a:pPr>
                <a:r>
                  <a:rPr lang="en-US" sz="1333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Local emittance compensation</a:t>
                </a:r>
              </a:p>
              <a:p>
                <a:pPr marL="243834" indent="-243834">
                  <a:buFont typeface="Courier New" panose="02070309020205020404" pitchFamily="49" charset="0"/>
                  <a:buChar char="o"/>
                  <a:defRPr/>
                </a:pPr>
                <a:r>
                  <a:rPr lang="en-US" sz="1333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characterization</a:t>
                </a:r>
              </a:p>
              <a:p>
                <a:pPr marL="243834" indent="-243834">
                  <a:buFont typeface="Courier New" panose="02070309020205020404" pitchFamily="49" charset="0"/>
                  <a:buChar char="o"/>
                  <a:defRPr/>
                </a:pPr>
                <a:r>
                  <a:rPr lang="en-US" sz="1333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Design of “shovel-ready” 100 MeV injector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7812FA9-C68A-9D2E-75F3-2D303C1124D4}"/>
                  </a:ext>
                </a:extLst>
              </p:cNvPr>
              <p:cNvSpPr/>
              <p:nvPr/>
            </p:nvSpPr>
            <p:spPr>
              <a:xfrm>
                <a:off x="4591509" y="2352282"/>
                <a:ext cx="2012126" cy="441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1867" b="1" noProof="0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Cambria" panose="02040503050406030204" pitchFamily="18" charset="0"/>
                  </a:rPr>
                  <a:t>Acceleration to</a:t>
                </a:r>
                <a:br>
                  <a:rPr lang="en-US" sz="1867" b="1" noProof="0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Cambria" panose="02040503050406030204" pitchFamily="18" charset="0"/>
                  </a:rPr>
                </a:br>
                <a:r>
                  <a:rPr lang="en-US" sz="1867" b="1" noProof="0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Cambria" panose="02040503050406030204" pitchFamily="18" charset="0"/>
                  </a:rPr>
                  <a:t>10 MeV</a:t>
                </a:r>
              </a:p>
            </p:txBody>
          </p:sp>
        </p:grp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C2B9879F-6357-7507-3EFC-6AE13205B0C1}"/>
              </a:ext>
            </a:extLst>
          </p:cNvPr>
          <p:cNvSpPr/>
          <p:nvPr/>
        </p:nvSpPr>
        <p:spPr>
          <a:xfrm>
            <a:off x="6987956" y="1451122"/>
            <a:ext cx="1669412" cy="4205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609585">
              <a:defRPr/>
            </a:pPr>
            <a:r>
              <a:rPr lang="en-US" sz="2133" b="1" noProof="0" dirty="0">
                <a:solidFill>
                  <a:schemeClr val="bg2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2025-27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D0B0BE0-80B6-3E71-EABE-5D0614691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05" y="4390645"/>
            <a:ext cx="2761924" cy="1528176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10322331-60D6-8F35-5599-D50528E7D04F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26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FCB163B6-860E-9FB0-E7F6-16B3D1FA2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3632625"/>
            <a:ext cx="5304767" cy="2850574"/>
          </a:xfrm>
          <a:prstGeom prst="rect">
            <a:avLst/>
          </a:prstGeom>
        </p:spPr>
      </p:pic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2D0B0F65-875C-F840-7D10-259574F27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224538"/>
            <a:ext cx="5783639" cy="1450573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200" b="1" noProof="0" dirty="0">
                <a:solidFill>
                  <a:srgbClr val="000000"/>
                </a:solidFill>
              </a:rPr>
              <a:t>Gun milestones demonstrated</a:t>
            </a:r>
          </a:p>
          <a:p>
            <a:pPr marL="231775" indent="-227013">
              <a:spcBef>
                <a:spcPts val="400"/>
              </a:spcBef>
            </a:pPr>
            <a:r>
              <a:rPr lang="en-US" sz="2000" noProof="0" dirty="0">
                <a:solidFill>
                  <a:srgbClr val="000000"/>
                </a:solidFill>
              </a:rPr>
              <a:t>0.4 GV/m on photocathode, 0.6 GV/m surface</a:t>
            </a:r>
          </a:p>
          <a:p>
            <a:pPr marL="231775" indent="-227013">
              <a:spcBef>
                <a:spcPts val="400"/>
              </a:spcBef>
            </a:pPr>
            <a:r>
              <a:rPr lang="en-US" sz="2000" noProof="0" dirty="0">
                <a:solidFill>
                  <a:srgbClr val="000000"/>
                </a:solidFill>
              </a:rPr>
              <a:t>BDR ~4e-6 (estimated)</a:t>
            </a:r>
          </a:p>
          <a:p>
            <a:pPr marL="231775" indent="-227013">
              <a:spcBef>
                <a:spcPts val="400"/>
              </a:spcBef>
            </a:pPr>
            <a:r>
              <a:rPr lang="en-US" sz="2000" noProof="0" dirty="0">
                <a:solidFill>
                  <a:srgbClr val="000000"/>
                </a:solidFill>
              </a:rPr>
              <a:t>Ultra low dark current (&lt;1pC per RF pulse)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38D34A3-7B11-0AE9-BB97-71DEA8C628EF}"/>
              </a:ext>
            </a:extLst>
          </p:cNvPr>
          <p:cNvGrpSpPr/>
          <p:nvPr/>
        </p:nvGrpSpPr>
        <p:grpSpPr>
          <a:xfrm>
            <a:off x="636101" y="2726169"/>
            <a:ext cx="1275836" cy="1092967"/>
            <a:chOff x="3857003" y="3886200"/>
            <a:chExt cx="801248" cy="695662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16E3051-77E4-E6CC-0C1C-B4A76FFEA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641" t="19325" r="27087" b="41719"/>
            <a:stretch/>
          </p:blipFill>
          <p:spPr>
            <a:xfrm>
              <a:off x="3857003" y="3886200"/>
              <a:ext cx="801248" cy="695662"/>
            </a:xfrm>
            <a:prstGeom prst="rect">
              <a:avLst/>
            </a:prstGeom>
          </p:spPr>
        </p:pic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AAB6216-B51B-2AE0-F3D8-82A1594094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0489" y="3938457"/>
              <a:ext cx="610418" cy="59836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 noProof="0" dirty="0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9519AEB2-0EAC-883F-CEF3-9C20539E816E}"/>
              </a:ext>
            </a:extLst>
          </p:cNvPr>
          <p:cNvSpPr txBox="1"/>
          <p:nvPr/>
        </p:nvSpPr>
        <p:spPr>
          <a:xfrm>
            <a:off x="810755" y="2886822"/>
            <a:ext cx="971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rgbClr val="FFFF00"/>
                </a:solidFill>
              </a:rPr>
              <a:t>3 MeV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E784A4E-ADF8-9055-15DC-DCE6E279E114}"/>
              </a:ext>
            </a:extLst>
          </p:cNvPr>
          <p:cNvSpPr/>
          <p:nvPr/>
        </p:nvSpPr>
        <p:spPr>
          <a:xfrm>
            <a:off x="418531" y="1173480"/>
            <a:ext cx="5677469" cy="512507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247">
            <a:extLst>
              <a:ext uri="{FF2B5EF4-FFF2-40B4-BE49-F238E27FC236}">
                <a16:creationId xmlns:a16="http://schemas.microsoft.com/office/drawing/2014/main" id="{90793AF8-8DA0-B019-66D4-89A7FB9658A1}"/>
              </a:ext>
            </a:extLst>
          </p:cNvPr>
          <p:cNvSpPr>
            <a:spLocks noChangeAspect="1"/>
          </p:cNvSpPr>
          <p:nvPr/>
        </p:nvSpPr>
        <p:spPr>
          <a:xfrm>
            <a:off x="9530006" y="1326791"/>
            <a:ext cx="2242127" cy="609601"/>
          </a:xfrm>
          <a:custGeom>
            <a:avLst/>
            <a:gdLst>
              <a:gd name="connsiteX0" fmla="*/ 0 w 1660803"/>
              <a:gd name="connsiteY0" fmla="*/ 0 h 410674"/>
              <a:gd name="connsiteX1" fmla="*/ 1494686 w 1660803"/>
              <a:gd name="connsiteY1" fmla="*/ 0 h 410674"/>
              <a:gd name="connsiteX2" fmla="*/ 1660803 w 1660803"/>
              <a:gd name="connsiteY2" fmla="*/ 242316 h 410674"/>
              <a:gd name="connsiteX3" fmla="*/ 1545387 w 1660803"/>
              <a:gd name="connsiteY3" fmla="*/ 410674 h 410674"/>
              <a:gd name="connsiteX4" fmla="*/ 50701 w 1660803"/>
              <a:gd name="connsiteY4" fmla="*/ 410674 h 410674"/>
              <a:gd name="connsiteX5" fmla="*/ 166117 w 1660803"/>
              <a:gd name="connsiteY5" fmla="*/ 242316 h 410674"/>
              <a:gd name="connsiteX6" fmla="*/ 0 w 1660803"/>
              <a:gd name="connsiteY6" fmla="*/ 0 h 410674"/>
              <a:gd name="connsiteX0" fmla="*/ 50701 w 1660803"/>
              <a:gd name="connsiteY0" fmla="*/ 410674 h 502114"/>
              <a:gd name="connsiteX1" fmla="*/ 166117 w 1660803"/>
              <a:gd name="connsiteY1" fmla="*/ 242316 h 502114"/>
              <a:gd name="connsiteX2" fmla="*/ 0 w 1660803"/>
              <a:gd name="connsiteY2" fmla="*/ 0 h 502114"/>
              <a:gd name="connsiteX3" fmla="*/ 1494686 w 1660803"/>
              <a:gd name="connsiteY3" fmla="*/ 0 h 502114"/>
              <a:gd name="connsiteX4" fmla="*/ 1660803 w 1660803"/>
              <a:gd name="connsiteY4" fmla="*/ 242316 h 502114"/>
              <a:gd name="connsiteX5" fmla="*/ 1545387 w 1660803"/>
              <a:gd name="connsiteY5" fmla="*/ 410674 h 502114"/>
              <a:gd name="connsiteX6" fmla="*/ 142141 w 1660803"/>
              <a:gd name="connsiteY6" fmla="*/ 502114 h 502114"/>
              <a:gd name="connsiteX0" fmla="*/ 50701 w 1660803"/>
              <a:gd name="connsiteY0" fmla="*/ 410674 h 410674"/>
              <a:gd name="connsiteX1" fmla="*/ 166117 w 1660803"/>
              <a:gd name="connsiteY1" fmla="*/ 242316 h 410674"/>
              <a:gd name="connsiteX2" fmla="*/ 0 w 1660803"/>
              <a:gd name="connsiteY2" fmla="*/ 0 h 410674"/>
              <a:gd name="connsiteX3" fmla="*/ 1494686 w 1660803"/>
              <a:gd name="connsiteY3" fmla="*/ 0 h 410674"/>
              <a:gd name="connsiteX4" fmla="*/ 1660803 w 1660803"/>
              <a:gd name="connsiteY4" fmla="*/ 242316 h 410674"/>
              <a:gd name="connsiteX5" fmla="*/ 1545387 w 1660803"/>
              <a:gd name="connsiteY5" fmla="*/ 410674 h 410674"/>
              <a:gd name="connsiteX0" fmla="*/ 50701 w 1645980"/>
              <a:gd name="connsiteY0" fmla="*/ 410674 h 410674"/>
              <a:gd name="connsiteX1" fmla="*/ 166117 w 1645980"/>
              <a:gd name="connsiteY1" fmla="*/ 242316 h 410674"/>
              <a:gd name="connsiteX2" fmla="*/ 0 w 1645980"/>
              <a:gd name="connsiteY2" fmla="*/ 0 h 410674"/>
              <a:gd name="connsiteX3" fmla="*/ 1494686 w 1645980"/>
              <a:gd name="connsiteY3" fmla="*/ 0 h 410674"/>
              <a:gd name="connsiteX4" fmla="*/ 1645980 w 1645980"/>
              <a:gd name="connsiteY4" fmla="*/ 242316 h 410674"/>
              <a:gd name="connsiteX5" fmla="*/ 1545387 w 1645980"/>
              <a:gd name="connsiteY5" fmla="*/ 410674 h 410674"/>
              <a:gd name="connsiteX0" fmla="*/ 50701 w 1645980"/>
              <a:gd name="connsiteY0" fmla="*/ 410674 h 414918"/>
              <a:gd name="connsiteX1" fmla="*/ 166117 w 1645980"/>
              <a:gd name="connsiteY1" fmla="*/ 242316 h 414918"/>
              <a:gd name="connsiteX2" fmla="*/ 0 w 1645980"/>
              <a:gd name="connsiteY2" fmla="*/ 0 h 414918"/>
              <a:gd name="connsiteX3" fmla="*/ 1494686 w 1645980"/>
              <a:gd name="connsiteY3" fmla="*/ 0 h 414918"/>
              <a:gd name="connsiteX4" fmla="*/ 1645980 w 1645980"/>
              <a:gd name="connsiteY4" fmla="*/ 242316 h 414918"/>
              <a:gd name="connsiteX5" fmla="*/ 1538799 w 1645980"/>
              <a:gd name="connsiteY5" fmla="*/ 414918 h 414918"/>
              <a:gd name="connsiteX0" fmla="*/ 50701 w 1645980"/>
              <a:gd name="connsiteY0" fmla="*/ 410674 h 414918"/>
              <a:gd name="connsiteX1" fmla="*/ 166117 w 1645980"/>
              <a:gd name="connsiteY1" fmla="*/ 242316 h 414918"/>
              <a:gd name="connsiteX2" fmla="*/ 0 w 1645980"/>
              <a:gd name="connsiteY2" fmla="*/ 0 h 414918"/>
              <a:gd name="connsiteX3" fmla="*/ 1532567 w 1645980"/>
              <a:gd name="connsiteY3" fmla="*/ 1415 h 414918"/>
              <a:gd name="connsiteX4" fmla="*/ 1645980 w 1645980"/>
              <a:gd name="connsiteY4" fmla="*/ 242316 h 414918"/>
              <a:gd name="connsiteX5" fmla="*/ 1538799 w 1645980"/>
              <a:gd name="connsiteY5" fmla="*/ 414918 h 414918"/>
              <a:gd name="connsiteX0" fmla="*/ 50701 w 1662450"/>
              <a:gd name="connsiteY0" fmla="*/ 410674 h 414918"/>
              <a:gd name="connsiteX1" fmla="*/ 166117 w 1662450"/>
              <a:gd name="connsiteY1" fmla="*/ 242316 h 414918"/>
              <a:gd name="connsiteX2" fmla="*/ 0 w 1662450"/>
              <a:gd name="connsiteY2" fmla="*/ 0 h 414918"/>
              <a:gd name="connsiteX3" fmla="*/ 1532567 w 1662450"/>
              <a:gd name="connsiteY3" fmla="*/ 1415 h 414918"/>
              <a:gd name="connsiteX4" fmla="*/ 1662450 w 1662450"/>
              <a:gd name="connsiteY4" fmla="*/ 218264 h 414918"/>
              <a:gd name="connsiteX5" fmla="*/ 1538799 w 1662450"/>
              <a:gd name="connsiteY5" fmla="*/ 414918 h 414918"/>
              <a:gd name="connsiteX0" fmla="*/ 50701 w 1662450"/>
              <a:gd name="connsiteY0" fmla="*/ 410674 h 419626"/>
              <a:gd name="connsiteX1" fmla="*/ 166117 w 1662450"/>
              <a:gd name="connsiteY1" fmla="*/ 242316 h 419626"/>
              <a:gd name="connsiteX2" fmla="*/ 0 w 1662450"/>
              <a:gd name="connsiteY2" fmla="*/ 0 h 419626"/>
              <a:gd name="connsiteX3" fmla="*/ 1532567 w 1662450"/>
              <a:gd name="connsiteY3" fmla="*/ 1415 h 419626"/>
              <a:gd name="connsiteX4" fmla="*/ 1662450 w 1662450"/>
              <a:gd name="connsiteY4" fmla="*/ 218264 h 419626"/>
              <a:gd name="connsiteX5" fmla="*/ 1533858 w 1662450"/>
              <a:gd name="connsiteY5" fmla="*/ 419626 h 419626"/>
              <a:gd name="connsiteX0" fmla="*/ 50701 w 1659156"/>
              <a:gd name="connsiteY0" fmla="*/ 410674 h 419626"/>
              <a:gd name="connsiteX1" fmla="*/ 166117 w 1659156"/>
              <a:gd name="connsiteY1" fmla="*/ 242316 h 419626"/>
              <a:gd name="connsiteX2" fmla="*/ 0 w 1659156"/>
              <a:gd name="connsiteY2" fmla="*/ 0 h 419626"/>
              <a:gd name="connsiteX3" fmla="*/ 1532567 w 1659156"/>
              <a:gd name="connsiteY3" fmla="*/ 1415 h 419626"/>
              <a:gd name="connsiteX4" fmla="*/ 1659156 w 1659156"/>
              <a:gd name="connsiteY4" fmla="*/ 211986 h 419626"/>
              <a:gd name="connsiteX5" fmla="*/ 1533858 w 1659156"/>
              <a:gd name="connsiteY5" fmla="*/ 419626 h 419626"/>
              <a:gd name="connsiteX0" fmla="*/ 50701 w 1662450"/>
              <a:gd name="connsiteY0" fmla="*/ 410674 h 419626"/>
              <a:gd name="connsiteX1" fmla="*/ 166117 w 1662450"/>
              <a:gd name="connsiteY1" fmla="*/ 242316 h 419626"/>
              <a:gd name="connsiteX2" fmla="*/ 0 w 1662450"/>
              <a:gd name="connsiteY2" fmla="*/ 0 h 419626"/>
              <a:gd name="connsiteX3" fmla="*/ 1532567 w 1662450"/>
              <a:gd name="connsiteY3" fmla="*/ 1415 h 419626"/>
              <a:gd name="connsiteX4" fmla="*/ 1662450 w 1662450"/>
              <a:gd name="connsiteY4" fmla="*/ 204139 h 419626"/>
              <a:gd name="connsiteX5" fmla="*/ 1533858 w 1662450"/>
              <a:gd name="connsiteY5" fmla="*/ 419626 h 419626"/>
              <a:gd name="connsiteX0" fmla="*/ 50701 w 1660803"/>
              <a:gd name="connsiteY0" fmla="*/ 410674 h 419626"/>
              <a:gd name="connsiteX1" fmla="*/ 166117 w 1660803"/>
              <a:gd name="connsiteY1" fmla="*/ 242316 h 419626"/>
              <a:gd name="connsiteX2" fmla="*/ 0 w 1660803"/>
              <a:gd name="connsiteY2" fmla="*/ 0 h 419626"/>
              <a:gd name="connsiteX3" fmla="*/ 1532567 w 1660803"/>
              <a:gd name="connsiteY3" fmla="*/ 1415 h 419626"/>
              <a:gd name="connsiteX4" fmla="*/ 1660803 w 1660803"/>
              <a:gd name="connsiteY4" fmla="*/ 202570 h 419626"/>
              <a:gd name="connsiteX5" fmla="*/ 1533858 w 1660803"/>
              <a:gd name="connsiteY5" fmla="*/ 419626 h 419626"/>
              <a:gd name="connsiteX0" fmla="*/ 50701 w 1660803"/>
              <a:gd name="connsiteY0" fmla="*/ 410674 h 419626"/>
              <a:gd name="connsiteX1" fmla="*/ 166117 w 1660803"/>
              <a:gd name="connsiteY1" fmla="*/ 242316 h 419626"/>
              <a:gd name="connsiteX2" fmla="*/ 0 w 1660803"/>
              <a:gd name="connsiteY2" fmla="*/ 0 h 419626"/>
              <a:gd name="connsiteX3" fmla="*/ 1567155 w 1660803"/>
              <a:gd name="connsiteY3" fmla="*/ 2985 h 419626"/>
              <a:gd name="connsiteX4" fmla="*/ 1660803 w 1660803"/>
              <a:gd name="connsiteY4" fmla="*/ 202570 h 419626"/>
              <a:gd name="connsiteX5" fmla="*/ 1533858 w 1660803"/>
              <a:gd name="connsiteY5" fmla="*/ 419626 h 419626"/>
              <a:gd name="connsiteX0" fmla="*/ 50701 w 1660803"/>
              <a:gd name="connsiteY0" fmla="*/ 410674 h 419626"/>
              <a:gd name="connsiteX1" fmla="*/ 166117 w 1660803"/>
              <a:gd name="connsiteY1" fmla="*/ 242316 h 419626"/>
              <a:gd name="connsiteX2" fmla="*/ 0 w 1660803"/>
              <a:gd name="connsiteY2" fmla="*/ 0 h 419626"/>
              <a:gd name="connsiteX3" fmla="*/ 1563861 w 1660803"/>
              <a:gd name="connsiteY3" fmla="*/ 2985 h 419626"/>
              <a:gd name="connsiteX4" fmla="*/ 1660803 w 1660803"/>
              <a:gd name="connsiteY4" fmla="*/ 202570 h 419626"/>
              <a:gd name="connsiteX5" fmla="*/ 1533858 w 1660803"/>
              <a:gd name="connsiteY5" fmla="*/ 419626 h 419626"/>
              <a:gd name="connsiteX0" fmla="*/ 50701 w 1667391"/>
              <a:gd name="connsiteY0" fmla="*/ 410674 h 419626"/>
              <a:gd name="connsiteX1" fmla="*/ 166117 w 1667391"/>
              <a:gd name="connsiteY1" fmla="*/ 242316 h 419626"/>
              <a:gd name="connsiteX2" fmla="*/ 0 w 1667391"/>
              <a:gd name="connsiteY2" fmla="*/ 0 h 419626"/>
              <a:gd name="connsiteX3" fmla="*/ 1563861 w 1667391"/>
              <a:gd name="connsiteY3" fmla="*/ 2985 h 419626"/>
              <a:gd name="connsiteX4" fmla="*/ 1667391 w 1667391"/>
              <a:gd name="connsiteY4" fmla="*/ 211987 h 419626"/>
              <a:gd name="connsiteX5" fmla="*/ 1533858 w 1667391"/>
              <a:gd name="connsiteY5" fmla="*/ 419626 h 419626"/>
              <a:gd name="connsiteX0" fmla="*/ 50701 w 1667391"/>
              <a:gd name="connsiteY0" fmla="*/ 410828 h 419780"/>
              <a:gd name="connsiteX1" fmla="*/ 166117 w 1667391"/>
              <a:gd name="connsiteY1" fmla="*/ 242470 h 419780"/>
              <a:gd name="connsiteX2" fmla="*/ 0 w 1667391"/>
              <a:gd name="connsiteY2" fmla="*/ 154 h 419780"/>
              <a:gd name="connsiteX3" fmla="*/ 1521038 w 1667391"/>
              <a:gd name="connsiteY3" fmla="*/ 0 h 419780"/>
              <a:gd name="connsiteX4" fmla="*/ 1667391 w 1667391"/>
              <a:gd name="connsiteY4" fmla="*/ 212141 h 419780"/>
              <a:gd name="connsiteX5" fmla="*/ 1533858 w 1667391"/>
              <a:gd name="connsiteY5" fmla="*/ 419780 h 419780"/>
              <a:gd name="connsiteX0" fmla="*/ 50701 w 1662450"/>
              <a:gd name="connsiteY0" fmla="*/ 410828 h 419780"/>
              <a:gd name="connsiteX1" fmla="*/ 166117 w 1662450"/>
              <a:gd name="connsiteY1" fmla="*/ 242470 h 419780"/>
              <a:gd name="connsiteX2" fmla="*/ 0 w 1662450"/>
              <a:gd name="connsiteY2" fmla="*/ 154 h 419780"/>
              <a:gd name="connsiteX3" fmla="*/ 1521038 w 1662450"/>
              <a:gd name="connsiteY3" fmla="*/ 0 h 419780"/>
              <a:gd name="connsiteX4" fmla="*/ 1662450 w 1662450"/>
              <a:gd name="connsiteY4" fmla="*/ 212141 h 419780"/>
              <a:gd name="connsiteX5" fmla="*/ 1533858 w 1662450"/>
              <a:gd name="connsiteY5" fmla="*/ 419780 h 41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2450" h="419780">
                <a:moveTo>
                  <a:pt x="50701" y="410828"/>
                </a:moveTo>
                <a:lnTo>
                  <a:pt x="166117" y="242470"/>
                </a:lnTo>
                <a:lnTo>
                  <a:pt x="0" y="154"/>
                </a:lnTo>
                <a:lnTo>
                  <a:pt x="1521038" y="0"/>
                </a:lnTo>
                <a:lnTo>
                  <a:pt x="1662450" y="212141"/>
                </a:lnTo>
                <a:cubicBezTo>
                  <a:pt x="1623978" y="268260"/>
                  <a:pt x="1572330" y="363661"/>
                  <a:pt x="1533858" y="419780"/>
                </a:cubicBezTo>
              </a:path>
            </a:pathLst>
          </a:custGeom>
          <a:solidFill>
            <a:schemeClr val="accent3">
              <a:lumMod val="75000"/>
            </a:schemeClr>
          </a:solidFill>
          <a:ln w="6350" cap="rnd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133" noProof="0" dirty="0">
              <a:solidFill>
                <a:schemeClr val="bg2"/>
              </a:solidFill>
              <a:latin typeface="Calibri" panose="020F0502020204030204"/>
              <a:cs typeface="Helvetica"/>
              <a:sym typeface="Helvetica"/>
            </a:endParaRPr>
          </a:p>
        </p:txBody>
      </p:sp>
      <p:sp>
        <p:nvSpPr>
          <p:cNvPr id="98" name="Freeform: Shape 248">
            <a:extLst>
              <a:ext uri="{FF2B5EF4-FFF2-40B4-BE49-F238E27FC236}">
                <a16:creationId xmlns:a16="http://schemas.microsoft.com/office/drawing/2014/main" id="{6808A162-E228-0150-EA6D-1E3E9C55F5AA}"/>
              </a:ext>
            </a:extLst>
          </p:cNvPr>
          <p:cNvSpPr>
            <a:spLocks noChangeAspect="1"/>
          </p:cNvSpPr>
          <p:nvPr/>
        </p:nvSpPr>
        <p:spPr>
          <a:xfrm flipV="1">
            <a:off x="9499408" y="1400158"/>
            <a:ext cx="2152515" cy="609601"/>
          </a:xfrm>
          <a:custGeom>
            <a:avLst/>
            <a:gdLst>
              <a:gd name="connsiteX0" fmla="*/ 0 w 1660803"/>
              <a:gd name="connsiteY0" fmla="*/ 0 h 410674"/>
              <a:gd name="connsiteX1" fmla="*/ 1494686 w 1660803"/>
              <a:gd name="connsiteY1" fmla="*/ 0 h 410674"/>
              <a:gd name="connsiteX2" fmla="*/ 1660803 w 1660803"/>
              <a:gd name="connsiteY2" fmla="*/ 242316 h 410674"/>
              <a:gd name="connsiteX3" fmla="*/ 1545387 w 1660803"/>
              <a:gd name="connsiteY3" fmla="*/ 410674 h 410674"/>
              <a:gd name="connsiteX4" fmla="*/ 50701 w 1660803"/>
              <a:gd name="connsiteY4" fmla="*/ 410674 h 410674"/>
              <a:gd name="connsiteX5" fmla="*/ 166117 w 1660803"/>
              <a:gd name="connsiteY5" fmla="*/ 242316 h 410674"/>
              <a:gd name="connsiteX6" fmla="*/ 0 w 1660803"/>
              <a:gd name="connsiteY6" fmla="*/ 0 h 410674"/>
              <a:gd name="connsiteX0" fmla="*/ 50701 w 1660803"/>
              <a:gd name="connsiteY0" fmla="*/ 410674 h 502114"/>
              <a:gd name="connsiteX1" fmla="*/ 166117 w 1660803"/>
              <a:gd name="connsiteY1" fmla="*/ 242316 h 502114"/>
              <a:gd name="connsiteX2" fmla="*/ 0 w 1660803"/>
              <a:gd name="connsiteY2" fmla="*/ 0 h 502114"/>
              <a:gd name="connsiteX3" fmla="*/ 1494686 w 1660803"/>
              <a:gd name="connsiteY3" fmla="*/ 0 h 502114"/>
              <a:gd name="connsiteX4" fmla="*/ 1660803 w 1660803"/>
              <a:gd name="connsiteY4" fmla="*/ 242316 h 502114"/>
              <a:gd name="connsiteX5" fmla="*/ 1545387 w 1660803"/>
              <a:gd name="connsiteY5" fmla="*/ 410674 h 502114"/>
              <a:gd name="connsiteX6" fmla="*/ 142141 w 1660803"/>
              <a:gd name="connsiteY6" fmla="*/ 502114 h 502114"/>
              <a:gd name="connsiteX0" fmla="*/ 50701 w 1660803"/>
              <a:gd name="connsiteY0" fmla="*/ 410674 h 410674"/>
              <a:gd name="connsiteX1" fmla="*/ 166117 w 1660803"/>
              <a:gd name="connsiteY1" fmla="*/ 242316 h 410674"/>
              <a:gd name="connsiteX2" fmla="*/ 0 w 1660803"/>
              <a:gd name="connsiteY2" fmla="*/ 0 h 410674"/>
              <a:gd name="connsiteX3" fmla="*/ 1494686 w 1660803"/>
              <a:gd name="connsiteY3" fmla="*/ 0 h 410674"/>
              <a:gd name="connsiteX4" fmla="*/ 1660803 w 1660803"/>
              <a:gd name="connsiteY4" fmla="*/ 242316 h 410674"/>
              <a:gd name="connsiteX5" fmla="*/ 1545387 w 1660803"/>
              <a:gd name="connsiteY5" fmla="*/ 410674 h 410674"/>
              <a:gd name="connsiteX0" fmla="*/ 166117 w 1660803"/>
              <a:gd name="connsiteY0" fmla="*/ 242316 h 410674"/>
              <a:gd name="connsiteX1" fmla="*/ 0 w 1660803"/>
              <a:gd name="connsiteY1" fmla="*/ 0 h 410674"/>
              <a:gd name="connsiteX2" fmla="*/ 1494686 w 1660803"/>
              <a:gd name="connsiteY2" fmla="*/ 0 h 410674"/>
              <a:gd name="connsiteX3" fmla="*/ 1660803 w 1660803"/>
              <a:gd name="connsiteY3" fmla="*/ 242316 h 410674"/>
              <a:gd name="connsiteX4" fmla="*/ 1545387 w 1660803"/>
              <a:gd name="connsiteY4" fmla="*/ 410674 h 410674"/>
              <a:gd name="connsiteX0" fmla="*/ 0 w 1660803"/>
              <a:gd name="connsiteY0" fmla="*/ 0 h 410674"/>
              <a:gd name="connsiteX1" fmla="*/ 1494686 w 1660803"/>
              <a:gd name="connsiteY1" fmla="*/ 0 h 410674"/>
              <a:gd name="connsiteX2" fmla="*/ 1660803 w 1660803"/>
              <a:gd name="connsiteY2" fmla="*/ 242316 h 410674"/>
              <a:gd name="connsiteX3" fmla="*/ 1545387 w 1660803"/>
              <a:gd name="connsiteY3" fmla="*/ 410674 h 41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0803" h="410674">
                <a:moveTo>
                  <a:pt x="0" y="0"/>
                </a:moveTo>
                <a:lnTo>
                  <a:pt x="1494686" y="0"/>
                </a:lnTo>
                <a:lnTo>
                  <a:pt x="1660803" y="242316"/>
                </a:lnTo>
                <a:lnTo>
                  <a:pt x="1545387" y="410674"/>
                </a:lnTo>
              </a:path>
            </a:pathLst>
          </a:custGeom>
          <a:noFill/>
          <a:ln w="6350" cap="rnd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133" noProof="0" dirty="0">
              <a:solidFill>
                <a:prstClr val="black"/>
              </a:solidFill>
              <a:latin typeface="Calibri" panose="020F0502020204030204"/>
              <a:cs typeface="Helvetica"/>
              <a:sym typeface="Helvetica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97CAAB6-EE87-9907-3A61-0B527ECF0910}"/>
              </a:ext>
            </a:extLst>
          </p:cNvPr>
          <p:cNvGrpSpPr/>
          <p:nvPr/>
        </p:nvGrpSpPr>
        <p:grpSpPr>
          <a:xfrm>
            <a:off x="9303121" y="2009756"/>
            <a:ext cx="2830989" cy="4288794"/>
            <a:chOff x="4495484" y="2310409"/>
            <a:chExt cx="2171110" cy="2628155"/>
          </a:xfrm>
        </p:grpSpPr>
        <p:sp>
          <p:nvSpPr>
            <p:cNvPr id="100" name="Rectangle 13">
              <a:extLst>
                <a:ext uri="{FF2B5EF4-FFF2-40B4-BE49-F238E27FC236}">
                  <a16:creationId xmlns:a16="http://schemas.microsoft.com/office/drawing/2014/main" id="{DA4533CD-9F45-6D02-1DE0-0BA9312490C0}"/>
                </a:ext>
              </a:extLst>
            </p:cNvPr>
            <p:cNvSpPr/>
            <p:nvPr/>
          </p:nvSpPr>
          <p:spPr>
            <a:xfrm>
              <a:off x="4495484" y="2310409"/>
              <a:ext cx="2171110" cy="2628155"/>
            </a:xfrm>
            <a:custGeom>
              <a:avLst/>
              <a:gdLst>
                <a:gd name="connsiteX0" fmla="*/ 0 w 2306272"/>
                <a:gd name="connsiteY0" fmla="*/ 0 h 3111781"/>
                <a:gd name="connsiteX1" fmla="*/ 2306272 w 2306272"/>
                <a:gd name="connsiteY1" fmla="*/ 0 h 3111781"/>
                <a:gd name="connsiteX2" fmla="*/ 2306272 w 2306272"/>
                <a:gd name="connsiteY2" fmla="*/ 3111781 h 3111781"/>
                <a:gd name="connsiteX3" fmla="*/ 0 w 2306272"/>
                <a:gd name="connsiteY3" fmla="*/ 3111781 h 3111781"/>
                <a:gd name="connsiteX4" fmla="*/ 0 w 2306272"/>
                <a:gd name="connsiteY4" fmla="*/ 0 h 3111781"/>
                <a:gd name="connsiteX0" fmla="*/ 2306272 w 2397712"/>
                <a:gd name="connsiteY0" fmla="*/ 0 h 3111781"/>
                <a:gd name="connsiteX1" fmla="*/ 2306272 w 2397712"/>
                <a:gd name="connsiteY1" fmla="*/ 3111781 h 3111781"/>
                <a:gd name="connsiteX2" fmla="*/ 0 w 2397712"/>
                <a:gd name="connsiteY2" fmla="*/ 3111781 h 3111781"/>
                <a:gd name="connsiteX3" fmla="*/ 0 w 2397712"/>
                <a:gd name="connsiteY3" fmla="*/ 0 h 3111781"/>
                <a:gd name="connsiteX4" fmla="*/ 2397712 w 2397712"/>
                <a:gd name="connsiteY4" fmla="*/ 91440 h 3111781"/>
                <a:gd name="connsiteX0" fmla="*/ 2306272 w 2306272"/>
                <a:gd name="connsiteY0" fmla="*/ 0 h 3111781"/>
                <a:gd name="connsiteX1" fmla="*/ 2306272 w 2306272"/>
                <a:gd name="connsiteY1" fmla="*/ 3111781 h 3111781"/>
                <a:gd name="connsiteX2" fmla="*/ 0 w 2306272"/>
                <a:gd name="connsiteY2" fmla="*/ 3111781 h 3111781"/>
                <a:gd name="connsiteX3" fmla="*/ 0 w 2306272"/>
                <a:gd name="connsiteY3" fmla="*/ 0 h 3111781"/>
                <a:gd name="connsiteX0" fmla="*/ 2306272 w 2306649"/>
                <a:gd name="connsiteY0" fmla="*/ 0 h 3111781"/>
                <a:gd name="connsiteX1" fmla="*/ 2306649 w 2306649"/>
                <a:gd name="connsiteY1" fmla="*/ 751981 h 3111781"/>
                <a:gd name="connsiteX2" fmla="*/ 2306272 w 2306649"/>
                <a:gd name="connsiteY2" fmla="*/ 3111781 h 3111781"/>
                <a:gd name="connsiteX3" fmla="*/ 0 w 2306649"/>
                <a:gd name="connsiteY3" fmla="*/ 3111781 h 3111781"/>
                <a:gd name="connsiteX4" fmla="*/ 0 w 2306649"/>
                <a:gd name="connsiteY4" fmla="*/ 0 h 3111781"/>
                <a:gd name="connsiteX0" fmla="*/ 2306649 w 2306649"/>
                <a:gd name="connsiteY0" fmla="*/ 751981 h 3111781"/>
                <a:gd name="connsiteX1" fmla="*/ 2306272 w 2306649"/>
                <a:gd name="connsiteY1" fmla="*/ 3111781 h 3111781"/>
                <a:gd name="connsiteX2" fmla="*/ 0 w 2306649"/>
                <a:gd name="connsiteY2" fmla="*/ 3111781 h 3111781"/>
                <a:gd name="connsiteX3" fmla="*/ 0 w 2306649"/>
                <a:gd name="connsiteY3" fmla="*/ 0 h 311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6649" h="3111781">
                  <a:moveTo>
                    <a:pt x="2306649" y="751981"/>
                  </a:moveTo>
                  <a:cubicBezTo>
                    <a:pt x="2306523" y="1538581"/>
                    <a:pt x="2306398" y="2325181"/>
                    <a:pt x="2306272" y="3111781"/>
                  </a:cubicBezTo>
                  <a:lnTo>
                    <a:pt x="0" y="311178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chemeClr val="bg2"/>
              </a:solidFill>
              <a:prstDash val="dash"/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404EFCE-8B52-5291-70C4-1CD21F70BD2D}"/>
                </a:ext>
              </a:extLst>
            </p:cNvPr>
            <p:cNvGrpSpPr/>
            <p:nvPr/>
          </p:nvGrpSpPr>
          <p:grpSpPr>
            <a:xfrm>
              <a:off x="4495485" y="2352282"/>
              <a:ext cx="2108150" cy="1132560"/>
              <a:chOff x="4495485" y="2352282"/>
              <a:chExt cx="2108150" cy="1132560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C34B32E-C151-FD1E-602C-9B57C8B60309}"/>
                  </a:ext>
                </a:extLst>
              </p:cNvPr>
              <p:cNvSpPr txBox="1"/>
              <p:nvPr/>
            </p:nvSpPr>
            <p:spPr>
              <a:xfrm>
                <a:off x="4495485" y="2799776"/>
                <a:ext cx="1841509" cy="685066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243834" indent="-243834">
                  <a:buFont typeface="Courier New" panose="02070309020205020404" pitchFamily="49" charset="0"/>
                  <a:buChar char="o"/>
                  <a:defRPr/>
                </a:pPr>
                <a:r>
                  <a:rPr lang="en-US" sz="1333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Add </a:t>
                </a:r>
                <a:r>
                  <a:rPr lang="en-US" sz="1333" dirty="0">
                    <a:latin typeface="Arial" panose="020B0604020202020204" pitchFamily="34" charset="0"/>
                    <a:cs typeface="Arial" panose="020B0604020202020204" pitchFamily="34" charset="0"/>
                  </a:rPr>
                  <a:t>staging to 100 MeV</a:t>
                </a:r>
                <a:endParaRPr lang="en-US" sz="1333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43834" indent="-243834">
                  <a:buFont typeface="Courier New" panose="02070309020205020404" pitchFamily="49" charset="0"/>
                  <a:buChar char="o"/>
                  <a:defRPr/>
                </a:pPr>
                <a:r>
                  <a:rPr lang="en-US" sz="1333" dirty="0">
                    <a:latin typeface="Arial" panose="020B0604020202020204" pitchFamily="34" charset="0"/>
                    <a:cs typeface="Arial" panose="020B0604020202020204" pitchFamily="34" charset="0"/>
                  </a:rPr>
                  <a:t>Characterize bright electron beam</a:t>
                </a:r>
              </a:p>
              <a:p>
                <a:pPr marL="243834" indent="-243834">
                  <a:buFont typeface="Courier New" panose="02070309020205020404" pitchFamily="49" charset="0"/>
                  <a:buChar char="o"/>
                  <a:defRPr/>
                </a:pPr>
                <a:endParaRPr lang="en-US" sz="1333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43834" indent="-243834">
                  <a:buFont typeface="Courier New" panose="02070309020205020404" pitchFamily="49" charset="0"/>
                  <a:buChar char="o"/>
                  <a:defRPr/>
                </a:pPr>
                <a:endParaRPr lang="en-US" sz="1333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4766DC42-D974-A40E-5797-1605BCA07470}"/>
                  </a:ext>
                </a:extLst>
              </p:cNvPr>
              <p:cNvSpPr/>
              <p:nvPr/>
            </p:nvSpPr>
            <p:spPr>
              <a:xfrm>
                <a:off x="4591509" y="2352282"/>
                <a:ext cx="2012126" cy="441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1867" b="1" noProof="0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Cambria" panose="02040503050406030204" pitchFamily="18" charset="0"/>
                  </a:rPr>
                  <a:t>Acceleration to</a:t>
                </a:r>
                <a:br>
                  <a:rPr lang="en-US" sz="1867" b="1" noProof="0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Cambria" panose="02040503050406030204" pitchFamily="18" charset="0"/>
                  </a:rPr>
                </a:br>
                <a:r>
                  <a:rPr lang="en-US" sz="1867" b="1" noProof="0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Cambria" panose="02040503050406030204" pitchFamily="18" charset="0"/>
                  </a:rPr>
                  <a:t>100 MeV</a:t>
                </a:r>
              </a:p>
            </p:txBody>
          </p:sp>
        </p:grp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00EA3A5-09CE-95BA-0587-6F7ED249D9DF}"/>
              </a:ext>
            </a:extLst>
          </p:cNvPr>
          <p:cNvSpPr/>
          <p:nvPr/>
        </p:nvSpPr>
        <p:spPr>
          <a:xfrm>
            <a:off x="9652882" y="1451122"/>
            <a:ext cx="1669412" cy="4205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609585">
              <a:defRPr/>
            </a:pPr>
            <a:r>
              <a:rPr lang="en-US" sz="2133" b="1" noProof="0" dirty="0">
                <a:solidFill>
                  <a:schemeClr val="bg2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202</a:t>
            </a:r>
            <a:r>
              <a:rPr lang="en-US" sz="2133" b="1" dirty="0">
                <a:solidFill>
                  <a:schemeClr val="bg2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8</a:t>
            </a:r>
            <a:r>
              <a:rPr lang="en-US" sz="2133" b="1" noProof="0" dirty="0">
                <a:solidFill>
                  <a:schemeClr val="bg2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-31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92A69226-F7F9-9E99-AA25-E646C54D5D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14" y="3646648"/>
            <a:ext cx="2637042" cy="2323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612D1B-E684-4D3F-077C-FF4D0573BCC4}"/>
              </a:ext>
            </a:extLst>
          </p:cNvPr>
          <p:cNvSpPr txBox="1"/>
          <p:nvPr/>
        </p:nvSpPr>
        <p:spPr>
          <a:xfrm>
            <a:off x="9005058" y="59436"/>
            <a:ext cx="3025993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PI: Gongxiaohui Chen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DD67312-944B-72CA-FB5D-69F7ABDA31D4}"/>
              </a:ext>
            </a:extLst>
          </p:cNvPr>
          <p:cNvSpPr/>
          <p:nvPr/>
        </p:nvSpPr>
        <p:spPr>
          <a:xfrm>
            <a:off x="3706382" y="55747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lumOff val="25000"/>
                </a:schemeClr>
              </a:gs>
              <a:gs pos="50000">
                <a:schemeClr val="accent6">
                  <a:lumMod val="50000"/>
                  <a:lumOff val="5000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Technology Demonstrators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E2554-48F8-19D0-1641-86493A98BF30}"/>
              </a:ext>
            </a:extLst>
          </p:cNvPr>
          <p:cNvSpPr txBox="1"/>
          <p:nvPr/>
        </p:nvSpPr>
        <p:spPr>
          <a:xfrm>
            <a:off x="4697199" y="691293"/>
            <a:ext cx="2346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noProof="0" dirty="0"/>
              <a:t>(Near term ~5 years)</a:t>
            </a:r>
            <a:endParaRPr lang="es-419" sz="1800" dirty="0"/>
          </a:p>
        </p:txBody>
      </p:sp>
    </p:spTree>
    <p:extLst>
      <p:ext uri="{BB962C8B-B14F-4D97-AF65-F5344CB8AC3E}">
        <p14:creationId xmlns:p14="http://schemas.microsoft.com/office/powerpoint/2010/main" val="353154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943F75A5-9E6A-424D-BE56-CC6F8946C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921" y="3828395"/>
            <a:ext cx="3943364" cy="11708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CCB6CE-B886-42FD-9DD8-D1EEDEEB4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645" y="4127220"/>
            <a:ext cx="2587704" cy="20898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0694BDF-8EE7-4CD1-AD7D-DC1349497DB2}"/>
              </a:ext>
            </a:extLst>
          </p:cNvPr>
          <p:cNvGrpSpPr/>
          <p:nvPr/>
        </p:nvGrpSpPr>
        <p:grpSpPr>
          <a:xfrm>
            <a:off x="1557467" y="1750125"/>
            <a:ext cx="10482108" cy="1915990"/>
            <a:chOff x="1141975" y="1390970"/>
            <a:chExt cx="7861581" cy="143699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8A2FBF8-CF0B-42F7-A86A-CD18EF2C8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3750"/>
            <a:stretch/>
          </p:blipFill>
          <p:spPr>
            <a:xfrm>
              <a:off x="1141975" y="1394819"/>
              <a:ext cx="7861581" cy="12378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F36C35-5C6E-47EE-8B06-779248305C74}"/>
                </a:ext>
              </a:extLst>
            </p:cNvPr>
            <p:cNvSpPr txBox="1"/>
            <p:nvPr/>
          </p:nvSpPr>
          <p:spPr>
            <a:xfrm>
              <a:off x="4240085" y="1390970"/>
              <a:ext cx="3075116" cy="2308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noProof="0" dirty="0">
                  <a:solidFill>
                    <a:srgbClr val="FF0000"/>
                  </a:solidFill>
                </a:rPr>
                <a:t>70 MeV drive beam decelerated to ~20 MeV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8042F7-EE03-4FD7-B84F-1E59293DD5D9}"/>
                </a:ext>
              </a:extLst>
            </p:cNvPr>
            <p:cNvSpPr txBox="1"/>
            <p:nvPr/>
          </p:nvSpPr>
          <p:spPr>
            <a:xfrm>
              <a:off x="2806956" y="2597129"/>
              <a:ext cx="3365244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noProof="0" dirty="0">
                  <a:solidFill>
                    <a:srgbClr val="FF0000"/>
                  </a:solidFill>
                </a:rPr>
                <a:t>15 MeV main beam Accelerated to ~500 MeV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3D15BCC-7249-44BE-ABF7-8B48141FCEC8}"/>
                </a:ext>
              </a:extLst>
            </p:cNvPr>
            <p:cNvSpPr/>
            <p:nvPr/>
          </p:nvSpPr>
          <p:spPr>
            <a:xfrm>
              <a:off x="1168029" y="1815451"/>
              <a:ext cx="6033705" cy="794260"/>
            </a:xfrm>
            <a:prstGeom prst="roundRect">
              <a:avLst/>
            </a:prstGeom>
            <a:solidFill>
              <a:srgbClr val="0082CA">
                <a:alpha val="1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E5140891-0E77-47AA-8F73-897574948B2A}"/>
                </a:ext>
              </a:extLst>
            </p:cNvPr>
            <p:cNvSpPr/>
            <p:nvPr/>
          </p:nvSpPr>
          <p:spPr>
            <a:xfrm>
              <a:off x="3617363" y="2486425"/>
              <a:ext cx="1575171" cy="119616"/>
            </a:xfrm>
            <a:prstGeom prst="rightArrow">
              <a:avLst/>
            </a:prstGeom>
            <a:gradFill>
              <a:gsLst>
                <a:gs pos="55000">
                  <a:schemeClr val="accent6">
                    <a:lumMod val="60000"/>
                    <a:lumOff val="40000"/>
                  </a:schemeClr>
                </a:gs>
                <a:gs pos="10000">
                  <a:schemeClr val="accent2">
                    <a:lumMod val="20000"/>
                    <a:lumOff val="8000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  <p:sp>
          <p:nvSpPr>
            <p:cNvPr id="4" name="Arrow: Left 3">
              <a:extLst>
                <a:ext uri="{FF2B5EF4-FFF2-40B4-BE49-F238E27FC236}">
                  <a16:creationId xmlns:a16="http://schemas.microsoft.com/office/drawing/2014/main" id="{226EA7DB-216D-4776-B514-3323813A43C0}"/>
                </a:ext>
              </a:extLst>
            </p:cNvPr>
            <p:cNvSpPr/>
            <p:nvPr/>
          </p:nvSpPr>
          <p:spPr>
            <a:xfrm>
              <a:off x="4088675" y="1698171"/>
              <a:ext cx="1881052" cy="150223"/>
            </a:xfrm>
            <a:prstGeom prst="leftArrow">
              <a:avLst/>
            </a:prstGeom>
            <a:gradFill>
              <a:gsLst>
                <a:gs pos="55000">
                  <a:schemeClr val="accent6">
                    <a:lumMod val="60000"/>
                    <a:lumOff val="40000"/>
                  </a:schemeClr>
                </a:gs>
                <a:gs pos="10000">
                  <a:srgbClr val="0000FF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</p:grpSp>
      <p:pic>
        <p:nvPicPr>
          <p:cNvPr id="33" name="Picture 32" descr="A large room&#10;&#10;Description automatically generated">
            <a:extLst>
              <a:ext uri="{FF2B5EF4-FFF2-40B4-BE49-F238E27FC236}">
                <a16:creationId xmlns:a16="http://schemas.microsoft.com/office/drawing/2014/main" id="{53AD3632-A5BB-445B-B548-60E9AF08DD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2811" y="5363140"/>
            <a:ext cx="3431441" cy="8721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D27177-6B0B-46AC-8968-8271F4484E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9210" y="5246120"/>
            <a:ext cx="1074454" cy="989178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E64B9A9-65A3-488C-B6E5-851AE5A04FAE}"/>
              </a:ext>
            </a:extLst>
          </p:cNvPr>
          <p:cNvSpPr/>
          <p:nvPr/>
        </p:nvSpPr>
        <p:spPr>
          <a:xfrm>
            <a:off x="3486332" y="807662"/>
            <a:ext cx="7593873" cy="760492"/>
          </a:xfrm>
          <a:prstGeom prst="roundRect">
            <a:avLst/>
          </a:prstGeom>
          <a:solidFill>
            <a:srgbClr val="0082CA">
              <a:alpha val="16863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noProof="0" dirty="0">
                <a:solidFill>
                  <a:schemeClr val="tx2">
                    <a:lumMod val="75000"/>
                  </a:schemeClr>
                </a:solidFill>
              </a:rPr>
              <a:t>Demonstrate key technologies of SWFA based linear collider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noProof="0" dirty="0">
                <a:solidFill>
                  <a:schemeClr val="tx2">
                    <a:lumMod val="75000"/>
                  </a:schemeClr>
                </a:solidFill>
              </a:rPr>
              <a:t>Fits into AWA’s existing bunker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77B46-2996-4BC4-A388-9FCFE029526B}"/>
              </a:ext>
            </a:extLst>
          </p:cNvPr>
          <p:cNvSpPr txBox="1"/>
          <p:nvPr/>
        </p:nvSpPr>
        <p:spPr>
          <a:xfrm>
            <a:off x="407860" y="4588678"/>
            <a:ext cx="4860235" cy="13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7338">
              <a:buFont typeface="+mj-lt"/>
              <a:buAutoNum type="arabicPeriod"/>
            </a:pPr>
            <a:r>
              <a:rPr lang="en-US" sz="2000" noProof="0" dirty="0">
                <a:solidFill>
                  <a:srgbClr val="000000"/>
                </a:solidFill>
              </a:rPr>
              <a:t>GW power level</a:t>
            </a:r>
          </a:p>
          <a:p>
            <a:pPr marL="288925" indent="-287338">
              <a:buFont typeface="+mj-lt"/>
              <a:buAutoNum type="arabicPeriod"/>
            </a:pPr>
            <a:r>
              <a:rPr lang="en-US" sz="2000" noProof="0" dirty="0">
                <a:solidFill>
                  <a:srgbClr val="000000"/>
                </a:solidFill>
              </a:rPr>
              <a:t>300MV/m gradient</a:t>
            </a:r>
          </a:p>
          <a:p>
            <a:pPr marL="288925" indent="-287338">
              <a:buFont typeface="+mj-lt"/>
              <a:buAutoNum type="arabicPeriod"/>
            </a:pPr>
            <a:r>
              <a:rPr lang="en-US" sz="2000" noProof="0" dirty="0">
                <a:solidFill>
                  <a:srgbClr val="000000"/>
                </a:solidFill>
              </a:rPr>
              <a:t>Full staging (</a:t>
            </a:r>
            <a:r>
              <a:rPr lang="en-US" sz="2000" dirty="0">
                <a:solidFill>
                  <a:srgbClr val="000000"/>
                </a:solidFill>
              </a:rPr>
              <a:t>d</a:t>
            </a:r>
            <a:r>
              <a:rPr lang="en-US" sz="2000" noProof="0" dirty="0">
                <a:solidFill>
                  <a:srgbClr val="000000"/>
                </a:solidFill>
              </a:rPr>
              <a:t>rive beam distribution)</a:t>
            </a:r>
          </a:p>
          <a:p>
            <a:pPr marL="288925" indent="-287338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Fast kicker</a:t>
            </a:r>
            <a:endParaRPr lang="en-US" sz="2133" noProof="0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2A4DA-C2B0-413E-A8D3-DAB421A4E447}"/>
              </a:ext>
            </a:extLst>
          </p:cNvPr>
          <p:cNvSpPr txBox="1"/>
          <p:nvPr/>
        </p:nvSpPr>
        <p:spPr>
          <a:xfrm>
            <a:off x="298531" y="4127220"/>
            <a:ext cx="448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/>
              <a:t>Critical Technology Elements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86D650B1-9087-4251-8843-B8B11EDDE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9759832" y="3170148"/>
            <a:ext cx="1032040" cy="124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A9A5C6B-3FF3-4F05-92F4-08CC46F54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11038621" y="3192783"/>
            <a:ext cx="1017897" cy="120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22EB1B-9C71-4B28-8436-BC84AA7A665C}"/>
              </a:ext>
            </a:extLst>
          </p:cNvPr>
          <p:cNvSpPr txBox="1"/>
          <p:nvPr/>
        </p:nvSpPr>
        <p:spPr>
          <a:xfrm>
            <a:off x="10049691" y="3431179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</a:rPr>
              <a:t>Pulser off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AFAF4B-AD13-4527-8A58-65C60C3199D4}"/>
              </a:ext>
            </a:extLst>
          </p:cNvPr>
          <p:cNvSpPr txBox="1"/>
          <p:nvPr/>
        </p:nvSpPr>
        <p:spPr>
          <a:xfrm>
            <a:off x="11080205" y="344279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</a:rPr>
              <a:t>Pulser on</a:t>
            </a: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B4A77229-0580-F396-E0D5-BA27070267CC}"/>
              </a:ext>
            </a:extLst>
          </p:cNvPr>
          <p:cNvSpPr txBox="1">
            <a:spLocks/>
          </p:cNvSpPr>
          <p:nvPr/>
        </p:nvSpPr>
        <p:spPr>
          <a:xfrm>
            <a:off x="609601" y="184789"/>
            <a:ext cx="3279111" cy="4143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196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Moving forward:</a:t>
            </a:r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5558BDA-3FDE-6536-14E7-6C1256A3E762}"/>
              </a:ext>
            </a:extLst>
          </p:cNvPr>
          <p:cNvSpPr txBox="1">
            <a:spLocks/>
          </p:cNvSpPr>
          <p:nvPr/>
        </p:nvSpPr>
        <p:spPr>
          <a:xfrm>
            <a:off x="609601" y="664689"/>
            <a:ext cx="5634642" cy="49971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45719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1800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520695" indent="-236535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67" indent="-187323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2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8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75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0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66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1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noProof="0" dirty="0"/>
              <a:t>0.5 GeV demonstrator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3E77BFA-EF5B-266D-5260-EA2C07327167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27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11C4E1F-F4F0-9DB8-7D99-006F785C1483}"/>
              </a:ext>
            </a:extLst>
          </p:cNvPr>
          <p:cNvSpPr/>
          <p:nvPr/>
        </p:nvSpPr>
        <p:spPr>
          <a:xfrm>
            <a:off x="3812952" y="44117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lumOff val="25000"/>
                </a:schemeClr>
              </a:gs>
              <a:gs pos="50000">
                <a:schemeClr val="accent6">
                  <a:lumMod val="50000"/>
                  <a:lumOff val="5000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Technology Demonstrators</a:t>
            </a:r>
          </a:p>
        </p:txBody>
      </p:sp>
    </p:spTree>
    <p:extLst>
      <p:ext uri="{BB962C8B-B14F-4D97-AF65-F5344CB8AC3E}">
        <p14:creationId xmlns:p14="http://schemas.microsoft.com/office/powerpoint/2010/main" val="7184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92E47-FA0E-D19A-3412-B3C01CAEB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9">
            <a:extLst>
              <a:ext uri="{FF2B5EF4-FFF2-40B4-BE49-F238E27FC236}">
                <a16:creationId xmlns:a16="http://schemas.microsoft.com/office/drawing/2014/main" id="{5F259A37-0562-14C5-BE87-C8398CA9BEC9}"/>
              </a:ext>
            </a:extLst>
          </p:cNvPr>
          <p:cNvSpPr txBox="1">
            <a:spLocks/>
          </p:cNvSpPr>
          <p:nvPr/>
        </p:nvSpPr>
        <p:spPr>
          <a:xfrm>
            <a:off x="383104" y="44117"/>
            <a:ext cx="3215708" cy="4143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196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Moving forward: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9326610-983A-99A4-42DA-9DBB3E0E667A}"/>
              </a:ext>
            </a:extLst>
          </p:cNvPr>
          <p:cNvSpPr txBox="1">
            <a:spLocks/>
          </p:cNvSpPr>
          <p:nvPr/>
        </p:nvSpPr>
        <p:spPr>
          <a:xfrm>
            <a:off x="383104" y="561159"/>
            <a:ext cx="9338084" cy="49971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45719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1800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520695" indent="-236535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67" indent="-187323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2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8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75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0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66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1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noProof="0" dirty="0"/>
              <a:t>Light Source: </a:t>
            </a:r>
            <a:r>
              <a:rPr lang="en-US" sz="2000" dirty="0"/>
              <a:t>400 MeV EUV light source</a:t>
            </a:r>
            <a:endParaRPr lang="en-US" sz="2000" noProof="0" dirty="0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A28D1E44-5E03-897F-7240-A1715382A917}"/>
              </a:ext>
            </a:extLst>
          </p:cNvPr>
          <p:cNvSpPr txBox="1">
            <a:spLocks/>
          </p:cNvSpPr>
          <p:nvPr/>
        </p:nvSpPr>
        <p:spPr>
          <a:xfrm>
            <a:off x="4458977" y="6311539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28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BE31EFF-DD01-1733-07D4-C95C3C3B4058}"/>
              </a:ext>
            </a:extLst>
          </p:cNvPr>
          <p:cNvSpPr/>
          <p:nvPr/>
        </p:nvSpPr>
        <p:spPr>
          <a:xfrm>
            <a:off x="3442519" y="-61092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  <a:lumMod val="0"/>
                  <a:lumOff val="100000"/>
                </a:schemeClr>
              </a:gs>
              <a:gs pos="50000">
                <a:schemeClr val="accent6">
                  <a:shade val="67500"/>
                  <a:satMod val="115000"/>
                  <a:lumMod val="25000"/>
                  <a:lumOff val="75000"/>
                </a:schemeClr>
              </a:gs>
              <a:gs pos="100000">
                <a:schemeClr val="accent6">
                  <a:shade val="100000"/>
                  <a:satMod val="115000"/>
                  <a:lumMod val="10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Applications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C2A91D-568E-AFB7-F9BE-B76DB12542FE}"/>
              </a:ext>
            </a:extLst>
          </p:cNvPr>
          <p:cNvSpPr txBox="1"/>
          <p:nvPr/>
        </p:nvSpPr>
        <p:spPr>
          <a:xfrm>
            <a:off x="1364926" y="2077663"/>
            <a:ext cx="1965850" cy="56514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B0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beam source </a:t>
            </a:r>
          </a:p>
          <a:p>
            <a:pPr algn="ctr"/>
            <a:r>
              <a:rPr lang="en-US" altLang="ko-KR" sz="1600" b="1" dirty="0">
                <a:solidFill>
                  <a:srgbClr val="00B0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 </a:t>
            </a:r>
            <a:r>
              <a:rPr lang="en-US" altLang="ko-KR" sz="1600" b="1" dirty="0" err="1">
                <a:solidFill>
                  <a:srgbClr val="00B0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altLang="ko-KR" sz="1600" b="1" dirty="0">
                <a:solidFill>
                  <a:srgbClr val="00B0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 MeV)</a:t>
            </a:r>
            <a:endParaRPr lang="ko-KR" altLang="en-US" sz="1600" b="1" dirty="0">
              <a:solidFill>
                <a:srgbClr val="00B0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8CBE88-B0F2-F4A7-05BC-A00D328AAE8C}"/>
              </a:ext>
            </a:extLst>
          </p:cNvPr>
          <p:cNvSpPr txBox="1"/>
          <p:nvPr/>
        </p:nvSpPr>
        <p:spPr>
          <a:xfrm>
            <a:off x="4922887" y="2631580"/>
            <a:ext cx="1981111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THz Accelerating Tube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그룹 6">
            <a:extLst>
              <a:ext uri="{FF2B5EF4-FFF2-40B4-BE49-F238E27FC236}">
                <a16:creationId xmlns:a16="http://schemas.microsoft.com/office/drawing/2014/main" id="{C76E26AC-FD1F-3377-E5AE-AFDFA98FA7AE}"/>
              </a:ext>
            </a:extLst>
          </p:cNvPr>
          <p:cNvGrpSpPr/>
          <p:nvPr/>
        </p:nvGrpSpPr>
        <p:grpSpPr>
          <a:xfrm>
            <a:off x="3830106" y="1624694"/>
            <a:ext cx="885464" cy="1314818"/>
            <a:chOff x="4349223" y="1884706"/>
            <a:chExt cx="885464" cy="1314818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16CB413-C577-2661-9B27-8D742548018A}"/>
                </a:ext>
              </a:extLst>
            </p:cNvPr>
            <p:cNvSpPr txBox="1"/>
            <p:nvPr/>
          </p:nvSpPr>
          <p:spPr>
            <a:xfrm>
              <a:off x="4349223" y="2911377"/>
              <a:ext cx="885464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THz Gun</a:t>
              </a:r>
              <a:endPara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" name="그룹 9">
              <a:extLst>
                <a:ext uri="{FF2B5EF4-FFF2-40B4-BE49-F238E27FC236}">
                  <a16:creationId xmlns:a16="http://schemas.microsoft.com/office/drawing/2014/main" id="{0E41F780-6A2E-BB65-172B-F9BB7DBD618E}"/>
                </a:ext>
              </a:extLst>
            </p:cNvPr>
            <p:cNvGrpSpPr/>
            <p:nvPr/>
          </p:nvGrpSpPr>
          <p:grpSpPr>
            <a:xfrm>
              <a:off x="4908034" y="1884706"/>
              <a:ext cx="180000" cy="990289"/>
              <a:chOff x="7260942" y="4672511"/>
              <a:chExt cx="180000" cy="990289"/>
            </a:xfrm>
          </p:grpSpPr>
          <p:grpSp>
            <p:nvGrpSpPr>
              <p:cNvPr id="46" name="그룹 10">
                <a:extLst>
                  <a:ext uri="{FF2B5EF4-FFF2-40B4-BE49-F238E27FC236}">
                    <a16:creationId xmlns:a16="http://schemas.microsoft.com/office/drawing/2014/main" id="{609D0A89-559D-BFED-8360-611F2E167533}"/>
                  </a:ext>
                </a:extLst>
              </p:cNvPr>
              <p:cNvGrpSpPr/>
              <p:nvPr/>
            </p:nvGrpSpPr>
            <p:grpSpPr>
              <a:xfrm>
                <a:off x="7260942" y="4811578"/>
                <a:ext cx="180000" cy="851222"/>
                <a:chOff x="7902863" y="5772156"/>
                <a:chExt cx="180000" cy="851222"/>
              </a:xfrm>
            </p:grpSpPr>
            <p:sp>
              <p:nvSpPr>
                <p:cNvPr id="50" name="직사각형 14">
                  <a:extLst>
                    <a:ext uri="{FF2B5EF4-FFF2-40B4-BE49-F238E27FC236}">
                      <a16:creationId xmlns:a16="http://schemas.microsoft.com/office/drawing/2014/main" id="{3D497567-0863-58AE-63A3-BFDEB799148A}"/>
                    </a:ext>
                  </a:extLst>
                </p:cNvPr>
                <p:cNvSpPr/>
                <p:nvPr/>
              </p:nvSpPr>
              <p:spPr>
                <a:xfrm>
                  <a:off x="7941774" y="5772156"/>
                  <a:ext cx="72000" cy="720000"/>
                </a:xfrm>
                <a:prstGeom prst="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51" name="그룹 16">
                  <a:extLst>
                    <a:ext uri="{FF2B5EF4-FFF2-40B4-BE49-F238E27FC236}">
                      <a16:creationId xmlns:a16="http://schemas.microsoft.com/office/drawing/2014/main" id="{6DA752C1-BAE1-ECE9-50D5-1D9A4D6AF96A}"/>
                    </a:ext>
                  </a:extLst>
                </p:cNvPr>
                <p:cNvGrpSpPr/>
                <p:nvPr/>
              </p:nvGrpSpPr>
              <p:grpSpPr>
                <a:xfrm>
                  <a:off x="7902863" y="6468578"/>
                  <a:ext cx="180000" cy="154800"/>
                  <a:chOff x="9720000" y="3924000"/>
                  <a:chExt cx="180000" cy="154800"/>
                </a:xfrm>
              </p:grpSpPr>
              <p:sp>
                <p:nvSpPr>
                  <p:cNvPr id="52" name="직사각형 17">
                    <a:extLst>
                      <a:ext uri="{FF2B5EF4-FFF2-40B4-BE49-F238E27FC236}">
                        <a16:creationId xmlns:a16="http://schemas.microsoft.com/office/drawing/2014/main" id="{289CE71E-4E5A-4B7A-F66F-A4E5CBA74779}"/>
                      </a:ext>
                    </a:extLst>
                  </p:cNvPr>
                  <p:cNvSpPr/>
                  <p:nvPr/>
                </p:nvSpPr>
                <p:spPr>
                  <a:xfrm>
                    <a:off x="9720000" y="3924000"/>
                    <a:ext cx="180000" cy="54000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3" name="직사각형 18">
                    <a:extLst>
                      <a:ext uri="{FF2B5EF4-FFF2-40B4-BE49-F238E27FC236}">
                        <a16:creationId xmlns:a16="http://schemas.microsoft.com/office/drawing/2014/main" id="{CA623633-F2D2-0B3F-714D-CEFD75DB49AA}"/>
                      </a:ext>
                    </a:extLst>
                  </p:cNvPr>
                  <p:cNvSpPr/>
                  <p:nvPr/>
                </p:nvSpPr>
                <p:spPr>
                  <a:xfrm>
                    <a:off x="9720000" y="4024800"/>
                    <a:ext cx="180000" cy="54000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  <p:grpSp>
            <p:nvGrpSpPr>
              <p:cNvPr id="47" name="그룹 11">
                <a:extLst>
                  <a:ext uri="{FF2B5EF4-FFF2-40B4-BE49-F238E27FC236}">
                    <a16:creationId xmlns:a16="http://schemas.microsoft.com/office/drawing/2014/main" id="{BE46E4F5-3016-8384-9DE8-E930FD327BBD}"/>
                  </a:ext>
                </a:extLst>
              </p:cNvPr>
              <p:cNvGrpSpPr/>
              <p:nvPr/>
            </p:nvGrpSpPr>
            <p:grpSpPr>
              <a:xfrm>
                <a:off x="7261451" y="4672511"/>
                <a:ext cx="144000" cy="154800"/>
                <a:chOff x="9720000" y="3924000"/>
                <a:chExt cx="1080000" cy="154800"/>
              </a:xfrm>
            </p:grpSpPr>
            <p:sp>
              <p:nvSpPr>
                <p:cNvPr id="48" name="직사각형 12">
                  <a:extLst>
                    <a:ext uri="{FF2B5EF4-FFF2-40B4-BE49-F238E27FC236}">
                      <a16:creationId xmlns:a16="http://schemas.microsoft.com/office/drawing/2014/main" id="{7BCB5C73-EDD4-2132-E110-896D42DE50B7}"/>
                    </a:ext>
                  </a:extLst>
                </p:cNvPr>
                <p:cNvSpPr/>
                <p:nvPr/>
              </p:nvSpPr>
              <p:spPr>
                <a:xfrm>
                  <a:off x="9720000" y="3924000"/>
                  <a:ext cx="1080000" cy="54000"/>
                </a:xfrm>
                <a:prstGeom prst="rect">
                  <a:avLst/>
                </a:prstGeom>
                <a:solidFill>
                  <a:srgbClr val="0097CC"/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직사각형 13">
                  <a:extLst>
                    <a:ext uri="{FF2B5EF4-FFF2-40B4-BE49-F238E27FC236}">
                      <a16:creationId xmlns:a16="http://schemas.microsoft.com/office/drawing/2014/main" id="{5E54B050-19E6-7731-9234-8BC14C1CA310}"/>
                    </a:ext>
                  </a:extLst>
                </p:cNvPr>
                <p:cNvSpPr/>
                <p:nvPr/>
              </p:nvSpPr>
              <p:spPr>
                <a:xfrm>
                  <a:off x="9720000" y="4024800"/>
                  <a:ext cx="1080000" cy="54000"/>
                </a:xfrm>
                <a:prstGeom prst="rect">
                  <a:avLst/>
                </a:prstGeom>
                <a:solidFill>
                  <a:srgbClr val="0097CC"/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grpSp>
        <p:nvGrpSpPr>
          <p:cNvPr id="54" name="그룹 19">
            <a:extLst>
              <a:ext uri="{FF2B5EF4-FFF2-40B4-BE49-F238E27FC236}">
                <a16:creationId xmlns:a16="http://schemas.microsoft.com/office/drawing/2014/main" id="{0FD2C914-E386-7C9C-8E57-2C086FAC5008}"/>
              </a:ext>
            </a:extLst>
          </p:cNvPr>
          <p:cNvGrpSpPr/>
          <p:nvPr/>
        </p:nvGrpSpPr>
        <p:grpSpPr>
          <a:xfrm>
            <a:off x="4639502" y="1584845"/>
            <a:ext cx="2352473" cy="1030138"/>
            <a:chOff x="7511527" y="4632662"/>
            <a:chExt cx="2352473" cy="1030138"/>
          </a:xfrm>
        </p:grpSpPr>
        <p:grpSp>
          <p:nvGrpSpPr>
            <p:cNvPr id="55" name="그룹 20">
              <a:extLst>
                <a:ext uri="{FF2B5EF4-FFF2-40B4-BE49-F238E27FC236}">
                  <a16:creationId xmlns:a16="http://schemas.microsoft.com/office/drawing/2014/main" id="{C2A8B2F5-B4BB-6017-5C8C-FB68B32AAC98}"/>
                </a:ext>
              </a:extLst>
            </p:cNvPr>
            <p:cNvGrpSpPr/>
            <p:nvPr/>
          </p:nvGrpSpPr>
          <p:grpSpPr>
            <a:xfrm>
              <a:off x="7511527" y="4672511"/>
              <a:ext cx="1223491" cy="990289"/>
              <a:chOff x="7511527" y="4672511"/>
              <a:chExt cx="1223491" cy="990289"/>
            </a:xfrm>
          </p:grpSpPr>
          <p:grpSp>
            <p:nvGrpSpPr>
              <p:cNvPr id="69" name="그룹 52">
                <a:extLst>
                  <a:ext uri="{FF2B5EF4-FFF2-40B4-BE49-F238E27FC236}">
                    <a16:creationId xmlns:a16="http://schemas.microsoft.com/office/drawing/2014/main" id="{0029692B-DFC5-4300-03CC-5C92A84E46BA}"/>
                  </a:ext>
                </a:extLst>
              </p:cNvPr>
              <p:cNvGrpSpPr/>
              <p:nvPr/>
            </p:nvGrpSpPr>
            <p:grpSpPr>
              <a:xfrm>
                <a:off x="7727018" y="4811578"/>
                <a:ext cx="1008000" cy="851222"/>
                <a:chOff x="7902863" y="5772156"/>
                <a:chExt cx="1008000" cy="851222"/>
              </a:xfrm>
            </p:grpSpPr>
            <p:sp>
              <p:nvSpPr>
                <p:cNvPr id="73" name="직사각형 56">
                  <a:extLst>
                    <a:ext uri="{FF2B5EF4-FFF2-40B4-BE49-F238E27FC236}">
                      <a16:creationId xmlns:a16="http://schemas.microsoft.com/office/drawing/2014/main" id="{8D25E6A0-CCF9-B423-E07D-662932B4F988}"/>
                    </a:ext>
                  </a:extLst>
                </p:cNvPr>
                <p:cNvSpPr/>
                <p:nvPr/>
              </p:nvSpPr>
              <p:spPr>
                <a:xfrm>
                  <a:off x="7941774" y="5772156"/>
                  <a:ext cx="72000" cy="720000"/>
                </a:xfrm>
                <a:prstGeom prst="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74" name="그룹 57">
                  <a:extLst>
                    <a:ext uri="{FF2B5EF4-FFF2-40B4-BE49-F238E27FC236}">
                      <a16:creationId xmlns:a16="http://schemas.microsoft.com/office/drawing/2014/main" id="{E430F15F-8410-F4BC-C86A-54F55EAFF054}"/>
                    </a:ext>
                  </a:extLst>
                </p:cNvPr>
                <p:cNvGrpSpPr/>
                <p:nvPr/>
              </p:nvGrpSpPr>
              <p:grpSpPr>
                <a:xfrm>
                  <a:off x="7902863" y="6468578"/>
                  <a:ext cx="1008000" cy="154800"/>
                  <a:chOff x="9720000" y="3924000"/>
                  <a:chExt cx="1008000" cy="154800"/>
                </a:xfrm>
              </p:grpSpPr>
              <p:sp>
                <p:nvSpPr>
                  <p:cNvPr id="75" name="직사각형 58">
                    <a:extLst>
                      <a:ext uri="{FF2B5EF4-FFF2-40B4-BE49-F238E27FC236}">
                        <a16:creationId xmlns:a16="http://schemas.microsoft.com/office/drawing/2014/main" id="{8DD5CB32-9743-4691-55D3-B120F5DC89CF}"/>
                      </a:ext>
                    </a:extLst>
                  </p:cNvPr>
                  <p:cNvSpPr/>
                  <p:nvPr/>
                </p:nvSpPr>
                <p:spPr>
                  <a:xfrm>
                    <a:off x="9720000" y="3924000"/>
                    <a:ext cx="1008000" cy="54000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76" name="직사각형 59">
                    <a:extLst>
                      <a:ext uri="{FF2B5EF4-FFF2-40B4-BE49-F238E27FC236}">
                        <a16:creationId xmlns:a16="http://schemas.microsoft.com/office/drawing/2014/main" id="{CB9FCE3C-A8C8-13B7-1FFE-7432EB981DF1}"/>
                      </a:ext>
                    </a:extLst>
                  </p:cNvPr>
                  <p:cNvSpPr/>
                  <p:nvPr/>
                </p:nvSpPr>
                <p:spPr>
                  <a:xfrm>
                    <a:off x="9720000" y="4024800"/>
                    <a:ext cx="1008000" cy="54000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  <p:grpSp>
            <p:nvGrpSpPr>
              <p:cNvPr id="70" name="그룹 53">
                <a:extLst>
                  <a:ext uri="{FF2B5EF4-FFF2-40B4-BE49-F238E27FC236}">
                    <a16:creationId xmlns:a16="http://schemas.microsoft.com/office/drawing/2014/main" id="{DC6E2417-DFD9-715A-582B-0622EC97C705}"/>
                  </a:ext>
                </a:extLst>
              </p:cNvPr>
              <p:cNvGrpSpPr/>
              <p:nvPr/>
            </p:nvGrpSpPr>
            <p:grpSpPr>
              <a:xfrm>
                <a:off x="7511527" y="4672511"/>
                <a:ext cx="360000" cy="154800"/>
                <a:chOff x="9900000" y="3924000"/>
                <a:chExt cx="900000" cy="154800"/>
              </a:xfrm>
            </p:grpSpPr>
            <p:sp>
              <p:nvSpPr>
                <p:cNvPr id="71" name="직사각형 54">
                  <a:extLst>
                    <a:ext uri="{FF2B5EF4-FFF2-40B4-BE49-F238E27FC236}">
                      <a16:creationId xmlns:a16="http://schemas.microsoft.com/office/drawing/2014/main" id="{ADE5766D-EE5D-C45E-A614-8C1E9E623C2B}"/>
                    </a:ext>
                  </a:extLst>
                </p:cNvPr>
                <p:cNvSpPr/>
                <p:nvPr/>
              </p:nvSpPr>
              <p:spPr>
                <a:xfrm>
                  <a:off x="9900000" y="3924000"/>
                  <a:ext cx="900000" cy="54000"/>
                </a:xfrm>
                <a:prstGeom prst="rect">
                  <a:avLst/>
                </a:prstGeom>
                <a:solidFill>
                  <a:srgbClr val="0097CC"/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2" name="직사각형 55">
                  <a:extLst>
                    <a:ext uri="{FF2B5EF4-FFF2-40B4-BE49-F238E27FC236}">
                      <a16:creationId xmlns:a16="http://schemas.microsoft.com/office/drawing/2014/main" id="{723A0509-FD9C-87C1-B05F-17A1692B39FE}"/>
                    </a:ext>
                  </a:extLst>
                </p:cNvPr>
                <p:cNvSpPr/>
                <p:nvPr/>
              </p:nvSpPr>
              <p:spPr>
                <a:xfrm>
                  <a:off x="9900000" y="4024800"/>
                  <a:ext cx="900000" cy="54000"/>
                </a:xfrm>
                <a:prstGeom prst="rect">
                  <a:avLst/>
                </a:prstGeom>
                <a:solidFill>
                  <a:srgbClr val="0097CC"/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56" name="그룹 21">
              <a:extLst>
                <a:ext uri="{FF2B5EF4-FFF2-40B4-BE49-F238E27FC236}">
                  <a16:creationId xmlns:a16="http://schemas.microsoft.com/office/drawing/2014/main" id="{DE25D67C-DE21-0AE2-B3E2-4CF6009C7B29}"/>
                </a:ext>
              </a:extLst>
            </p:cNvPr>
            <p:cNvGrpSpPr/>
            <p:nvPr/>
          </p:nvGrpSpPr>
          <p:grpSpPr>
            <a:xfrm>
              <a:off x="8582634" y="4672511"/>
              <a:ext cx="1281366" cy="990289"/>
              <a:chOff x="8582634" y="4672511"/>
              <a:chExt cx="1281366" cy="990289"/>
            </a:xfrm>
          </p:grpSpPr>
          <p:grpSp>
            <p:nvGrpSpPr>
              <p:cNvPr id="61" name="그룹 44">
                <a:extLst>
                  <a:ext uri="{FF2B5EF4-FFF2-40B4-BE49-F238E27FC236}">
                    <a16:creationId xmlns:a16="http://schemas.microsoft.com/office/drawing/2014/main" id="{ACE2BAA8-E53A-1EB4-BD3D-184A77AD8969}"/>
                  </a:ext>
                </a:extLst>
              </p:cNvPr>
              <p:cNvGrpSpPr/>
              <p:nvPr/>
            </p:nvGrpSpPr>
            <p:grpSpPr>
              <a:xfrm>
                <a:off x="8820000" y="4811578"/>
                <a:ext cx="1044000" cy="851222"/>
                <a:chOff x="8820000" y="4811578"/>
                <a:chExt cx="1044000" cy="851222"/>
              </a:xfrm>
            </p:grpSpPr>
            <p:sp>
              <p:nvSpPr>
                <p:cNvPr id="65" name="직사각형 48">
                  <a:extLst>
                    <a:ext uri="{FF2B5EF4-FFF2-40B4-BE49-F238E27FC236}">
                      <a16:creationId xmlns:a16="http://schemas.microsoft.com/office/drawing/2014/main" id="{B79B4948-E70C-0733-67BD-D94463C99F3B}"/>
                    </a:ext>
                  </a:extLst>
                </p:cNvPr>
                <p:cNvSpPr/>
                <p:nvPr/>
              </p:nvSpPr>
              <p:spPr>
                <a:xfrm>
                  <a:off x="8858911" y="4811578"/>
                  <a:ext cx="72000" cy="720000"/>
                </a:xfrm>
                <a:prstGeom prst="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66" name="그룹 49">
                  <a:extLst>
                    <a:ext uri="{FF2B5EF4-FFF2-40B4-BE49-F238E27FC236}">
                      <a16:creationId xmlns:a16="http://schemas.microsoft.com/office/drawing/2014/main" id="{94A37F37-F21E-D5E0-8F7C-469FCB6DE61E}"/>
                    </a:ext>
                  </a:extLst>
                </p:cNvPr>
                <p:cNvGrpSpPr/>
                <p:nvPr/>
              </p:nvGrpSpPr>
              <p:grpSpPr>
                <a:xfrm>
                  <a:off x="8820000" y="5508000"/>
                  <a:ext cx="1044000" cy="154800"/>
                  <a:chOff x="9720000" y="3924000"/>
                  <a:chExt cx="1044000" cy="154800"/>
                </a:xfrm>
              </p:grpSpPr>
              <p:sp>
                <p:nvSpPr>
                  <p:cNvPr id="67" name="직사각형 50">
                    <a:extLst>
                      <a:ext uri="{FF2B5EF4-FFF2-40B4-BE49-F238E27FC236}">
                        <a16:creationId xmlns:a16="http://schemas.microsoft.com/office/drawing/2014/main" id="{3F03A47A-E891-65C7-5090-5F9F9B61DDB5}"/>
                      </a:ext>
                    </a:extLst>
                  </p:cNvPr>
                  <p:cNvSpPr/>
                  <p:nvPr/>
                </p:nvSpPr>
                <p:spPr>
                  <a:xfrm>
                    <a:off x="9720000" y="3924000"/>
                    <a:ext cx="1044000" cy="54000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68" name="직사각형 51">
                    <a:extLst>
                      <a:ext uri="{FF2B5EF4-FFF2-40B4-BE49-F238E27FC236}">
                        <a16:creationId xmlns:a16="http://schemas.microsoft.com/office/drawing/2014/main" id="{D0D2D663-9869-101C-530A-B88CFDE1057D}"/>
                      </a:ext>
                    </a:extLst>
                  </p:cNvPr>
                  <p:cNvSpPr/>
                  <p:nvPr/>
                </p:nvSpPr>
                <p:spPr>
                  <a:xfrm>
                    <a:off x="9720000" y="4024800"/>
                    <a:ext cx="1044000" cy="54000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  <p:grpSp>
            <p:nvGrpSpPr>
              <p:cNvPr id="62" name="그룹 45">
                <a:extLst>
                  <a:ext uri="{FF2B5EF4-FFF2-40B4-BE49-F238E27FC236}">
                    <a16:creationId xmlns:a16="http://schemas.microsoft.com/office/drawing/2014/main" id="{198141C2-15C3-C5A6-2FB1-8F1C8B55FE99}"/>
                  </a:ext>
                </a:extLst>
              </p:cNvPr>
              <p:cNvGrpSpPr/>
              <p:nvPr/>
            </p:nvGrpSpPr>
            <p:grpSpPr>
              <a:xfrm>
                <a:off x="8582634" y="4672511"/>
                <a:ext cx="360000" cy="154800"/>
                <a:chOff x="9900000" y="3924000"/>
                <a:chExt cx="900000" cy="154800"/>
              </a:xfrm>
            </p:grpSpPr>
            <p:sp>
              <p:nvSpPr>
                <p:cNvPr id="63" name="직사각형 46">
                  <a:extLst>
                    <a:ext uri="{FF2B5EF4-FFF2-40B4-BE49-F238E27FC236}">
                      <a16:creationId xmlns:a16="http://schemas.microsoft.com/office/drawing/2014/main" id="{45D364EC-33FB-6521-2B57-E03AB20ED5C8}"/>
                    </a:ext>
                  </a:extLst>
                </p:cNvPr>
                <p:cNvSpPr/>
                <p:nvPr/>
              </p:nvSpPr>
              <p:spPr>
                <a:xfrm>
                  <a:off x="9900000" y="3924000"/>
                  <a:ext cx="900000" cy="54000"/>
                </a:xfrm>
                <a:prstGeom prst="rect">
                  <a:avLst/>
                </a:prstGeom>
                <a:solidFill>
                  <a:srgbClr val="0097CC"/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" name="직사각형 47">
                  <a:extLst>
                    <a:ext uri="{FF2B5EF4-FFF2-40B4-BE49-F238E27FC236}">
                      <a16:creationId xmlns:a16="http://schemas.microsoft.com/office/drawing/2014/main" id="{B2F0C1F0-378C-E440-0B49-285248444111}"/>
                    </a:ext>
                  </a:extLst>
                </p:cNvPr>
                <p:cNvSpPr/>
                <p:nvPr/>
              </p:nvSpPr>
              <p:spPr>
                <a:xfrm>
                  <a:off x="9900000" y="4024800"/>
                  <a:ext cx="900000" cy="54000"/>
                </a:xfrm>
                <a:prstGeom prst="rect">
                  <a:avLst/>
                </a:prstGeom>
                <a:solidFill>
                  <a:srgbClr val="0097CC"/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57" name="그룹 22">
              <a:extLst>
                <a:ext uri="{FF2B5EF4-FFF2-40B4-BE49-F238E27FC236}">
                  <a16:creationId xmlns:a16="http://schemas.microsoft.com/office/drawing/2014/main" id="{53975A63-4BD9-5494-3355-EA02FC2FDEA6}"/>
                </a:ext>
              </a:extLst>
            </p:cNvPr>
            <p:cNvGrpSpPr/>
            <p:nvPr/>
          </p:nvGrpSpPr>
          <p:grpSpPr>
            <a:xfrm>
              <a:off x="8010960" y="4632662"/>
              <a:ext cx="378043" cy="252000"/>
              <a:chOff x="6626159" y="2222005"/>
              <a:chExt cx="378043" cy="252000"/>
            </a:xfrm>
          </p:grpSpPr>
          <p:sp>
            <p:nvSpPr>
              <p:cNvPr id="58" name="다이아몬드 23">
                <a:extLst>
                  <a:ext uri="{FF2B5EF4-FFF2-40B4-BE49-F238E27FC236}">
                    <a16:creationId xmlns:a16="http://schemas.microsoft.com/office/drawing/2014/main" id="{4FA191C3-A705-DA2C-D907-03A98F28B146}"/>
                  </a:ext>
                </a:extLst>
              </p:cNvPr>
              <p:cNvSpPr/>
              <p:nvPr/>
            </p:nvSpPr>
            <p:spPr>
              <a:xfrm>
                <a:off x="6626159" y="2222005"/>
                <a:ext cx="108000" cy="252000"/>
              </a:xfrm>
              <a:prstGeom prst="diamond">
                <a:avLst/>
              </a:prstGeom>
              <a:solidFill>
                <a:srgbClr val="7DBC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다이아몬드 34">
                <a:extLst>
                  <a:ext uri="{FF2B5EF4-FFF2-40B4-BE49-F238E27FC236}">
                    <a16:creationId xmlns:a16="http://schemas.microsoft.com/office/drawing/2014/main" id="{6778A63E-76F1-7951-AE83-7F00B1E3B427}"/>
                  </a:ext>
                </a:extLst>
              </p:cNvPr>
              <p:cNvSpPr/>
              <p:nvPr/>
            </p:nvSpPr>
            <p:spPr>
              <a:xfrm>
                <a:off x="6896202" y="2222005"/>
                <a:ext cx="108000" cy="252000"/>
              </a:xfrm>
              <a:prstGeom prst="diamond">
                <a:avLst/>
              </a:prstGeom>
              <a:solidFill>
                <a:srgbClr val="7DBC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0" name="다이아몬드 43">
                <a:extLst>
                  <a:ext uri="{FF2B5EF4-FFF2-40B4-BE49-F238E27FC236}">
                    <a16:creationId xmlns:a16="http://schemas.microsoft.com/office/drawing/2014/main" id="{25E20805-43AA-A29B-5F4C-F66E1DFB4BE8}"/>
                  </a:ext>
                </a:extLst>
              </p:cNvPr>
              <p:cNvSpPr/>
              <p:nvPr/>
            </p:nvSpPr>
            <p:spPr>
              <a:xfrm>
                <a:off x="6761180" y="2222005"/>
                <a:ext cx="108000" cy="252000"/>
              </a:xfrm>
              <a:prstGeom prst="diamond">
                <a:avLst/>
              </a:prstGeom>
              <a:solidFill>
                <a:srgbClr val="7DBC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77" name="그룹 60">
            <a:extLst>
              <a:ext uri="{FF2B5EF4-FFF2-40B4-BE49-F238E27FC236}">
                <a16:creationId xmlns:a16="http://schemas.microsoft.com/office/drawing/2014/main" id="{1E7AE6B5-D540-2F51-FA27-9AD0BBF146CA}"/>
              </a:ext>
            </a:extLst>
          </p:cNvPr>
          <p:cNvGrpSpPr/>
          <p:nvPr/>
        </p:nvGrpSpPr>
        <p:grpSpPr>
          <a:xfrm>
            <a:off x="661113" y="1124884"/>
            <a:ext cx="3476044" cy="799592"/>
            <a:chOff x="3533138" y="4172701"/>
            <a:chExt cx="3476044" cy="799592"/>
          </a:xfrm>
        </p:grpSpPr>
        <p:grpSp>
          <p:nvGrpSpPr>
            <p:cNvPr id="78" name="그룹 61">
              <a:extLst>
                <a:ext uri="{FF2B5EF4-FFF2-40B4-BE49-F238E27FC236}">
                  <a16:creationId xmlns:a16="http://schemas.microsoft.com/office/drawing/2014/main" id="{AB36805F-C8F0-AAB3-3751-34DB609572BA}"/>
                </a:ext>
              </a:extLst>
            </p:cNvPr>
            <p:cNvGrpSpPr/>
            <p:nvPr/>
          </p:nvGrpSpPr>
          <p:grpSpPr>
            <a:xfrm>
              <a:off x="6264793" y="4478464"/>
              <a:ext cx="744389" cy="468000"/>
              <a:chOff x="4876203" y="2125906"/>
              <a:chExt cx="744389" cy="468000"/>
            </a:xfrm>
          </p:grpSpPr>
          <p:sp>
            <p:nvSpPr>
              <p:cNvPr id="97" name="다이아몬드 80">
                <a:extLst>
                  <a:ext uri="{FF2B5EF4-FFF2-40B4-BE49-F238E27FC236}">
                    <a16:creationId xmlns:a16="http://schemas.microsoft.com/office/drawing/2014/main" id="{21F42794-698D-FB28-A90B-50B3B6928DF1}"/>
                  </a:ext>
                </a:extLst>
              </p:cNvPr>
              <p:cNvSpPr/>
              <p:nvPr/>
            </p:nvSpPr>
            <p:spPr>
              <a:xfrm>
                <a:off x="4876203" y="2125906"/>
                <a:ext cx="216000" cy="468000"/>
              </a:xfrm>
              <a:prstGeom prst="diamond">
                <a:avLst/>
              </a:prstGeom>
              <a:solidFill>
                <a:srgbClr val="7DBC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8" name="다이아몬드 81">
                <a:extLst>
                  <a:ext uri="{FF2B5EF4-FFF2-40B4-BE49-F238E27FC236}">
                    <a16:creationId xmlns:a16="http://schemas.microsoft.com/office/drawing/2014/main" id="{2C515E38-7A3E-E189-5A74-705EFBFD56BC}"/>
                  </a:ext>
                </a:extLst>
              </p:cNvPr>
              <p:cNvSpPr/>
              <p:nvPr/>
            </p:nvSpPr>
            <p:spPr>
              <a:xfrm>
                <a:off x="5140398" y="2125906"/>
                <a:ext cx="216000" cy="468000"/>
              </a:xfrm>
              <a:prstGeom prst="diamond">
                <a:avLst/>
              </a:prstGeom>
              <a:solidFill>
                <a:srgbClr val="7DBC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9" name="다이아몬드 82">
                <a:extLst>
                  <a:ext uri="{FF2B5EF4-FFF2-40B4-BE49-F238E27FC236}">
                    <a16:creationId xmlns:a16="http://schemas.microsoft.com/office/drawing/2014/main" id="{5E089DC7-F492-8266-771D-7BE9E5630700}"/>
                  </a:ext>
                </a:extLst>
              </p:cNvPr>
              <p:cNvSpPr/>
              <p:nvPr/>
            </p:nvSpPr>
            <p:spPr>
              <a:xfrm>
                <a:off x="5404592" y="2125906"/>
                <a:ext cx="216000" cy="468000"/>
              </a:xfrm>
              <a:prstGeom prst="diamond">
                <a:avLst/>
              </a:prstGeom>
              <a:solidFill>
                <a:srgbClr val="7DBC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9" name="그룹 62">
              <a:extLst>
                <a:ext uri="{FF2B5EF4-FFF2-40B4-BE49-F238E27FC236}">
                  <a16:creationId xmlns:a16="http://schemas.microsoft.com/office/drawing/2014/main" id="{2EBFD855-37EE-F010-EF3A-593234CFFB5B}"/>
                </a:ext>
              </a:extLst>
            </p:cNvPr>
            <p:cNvGrpSpPr/>
            <p:nvPr/>
          </p:nvGrpSpPr>
          <p:grpSpPr>
            <a:xfrm>
              <a:off x="4145138" y="4468293"/>
              <a:ext cx="1944000" cy="504000"/>
              <a:chOff x="5328000" y="2016000"/>
              <a:chExt cx="1944000" cy="504000"/>
            </a:xfrm>
          </p:grpSpPr>
          <p:sp>
            <p:nvSpPr>
              <p:cNvPr id="86" name="직사각형 69">
                <a:extLst>
                  <a:ext uri="{FF2B5EF4-FFF2-40B4-BE49-F238E27FC236}">
                    <a16:creationId xmlns:a16="http://schemas.microsoft.com/office/drawing/2014/main" id="{D59E1DF1-E45A-8DF2-D9DC-F35FFE079C83}"/>
                  </a:ext>
                </a:extLst>
              </p:cNvPr>
              <p:cNvSpPr/>
              <p:nvPr/>
            </p:nvSpPr>
            <p:spPr>
              <a:xfrm>
                <a:off x="5328000" y="2016000"/>
                <a:ext cx="216000" cy="504000"/>
              </a:xfrm>
              <a:prstGeom prst="rect">
                <a:avLst/>
              </a:prstGeom>
              <a:solidFill>
                <a:srgbClr val="FC8420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7" name="직사각형 70">
                <a:extLst>
                  <a:ext uri="{FF2B5EF4-FFF2-40B4-BE49-F238E27FC236}">
                    <a16:creationId xmlns:a16="http://schemas.microsoft.com/office/drawing/2014/main" id="{A3D2C6AA-03A6-D125-013B-F34B9C158A2E}"/>
                  </a:ext>
                </a:extLst>
              </p:cNvPr>
              <p:cNvSpPr/>
              <p:nvPr/>
            </p:nvSpPr>
            <p:spPr>
              <a:xfrm>
                <a:off x="5544000" y="2016000"/>
                <a:ext cx="216000" cy="504000"/>
              </a:xfrm>
              <a:prstGeom prst="rect">
                <a:avLst/>
              </a:prstGeom>
              <a:solidFill>
                <a:srgbClr val="FC8420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8" name="직사각형 71">
                <a:extLst>
                  <a:ext uri="{FF2B5EF4-FFF2-40B4-BE49-F238E27FC236}">
                    <a16:creationId xmlns:a16="http://schemas.microsoft.com/office/drawing/2014/main" id="{EB7FFC9E-9933-F553-332F-209E38C894F3}"/>
                  </a:ext>
                </a:extLst>
              </p:cNvPr>
              <p:cNvSpPr/>
              <p:nvPr/>
            </p:nvSpPr>
            <p:spPr>
              <a:xfrm>
                <a:off x="5760000" y="2016000"/>
                <a:ext cx="216000" cy="504000"/>
              </a:xfrm>
              <a:prstGeom prst="rect">
                <a:avLst/>
              </a:prstGeom>
              <a:solidFill>
                <a:srgbClr val="FC8420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9" name="직사각형 72">
                <a:extLst>
                  <a:ext uri="{FF2B5EF4-FFF2-40B4-BE49-F238E27FC236}">
                    <a16:creationId xmlns:a16="http://schemas.microsoft.com/office/drawing/2014/main" id="{23D8E4C4-8B7C-29CA-0330-4ACF81A1EABD}"/>
                  </a:ext>
                </a:extLst>
              </p:cNvPr>
              <p:cNvSpPr/>
              <p:nvPr/>
            </p:nvSpPr>
            <p:spPr>
              <a:xfrm>
                <a:off x="5976000" y="2016000"/>
                <a:ext cx="216000" cy="504000"/>
              </a:xfrm>
              <a:prstGeom prst="rect">
                <a:avLst/>
              </a:prstGeom>
              <a:solidFill>
                <a:srgbClr val="FC8420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" name="직사각형 73">
                <a:extLst>
                  <a:ext uri="{FF2B5EF4-FFF2-40B4-BE49-F238E27FC236}">
                    <a16:creationId xmlns:a16="http://schemas.microsoft.com/office/drawing/2014/main" id="{E72AE6DC-75D7-1E08-42E6-704070CE22F6}"/>
                  </a:ext>
                </a:extLst>
              </p:cNvPr>
              <p:cNvSpPr/>
              <p:nvPr/>
            </p:nvSpPr>
            <p:spPr>
              <a:xfrm>
                <a:off x="6192000" y="2016000"/>
                <a:ext cx="216000" cy="504000"/>
              </a:xfrm>
              <a:prstGeom prst="rect">
                <a:avLst/>
              </a:prstGeom>
              <a:solidFill>
                <a:srgbClr val="FC8420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1" name="직사각형 74">
                <a:extLst>
                  <a:ext uri="{FF2B5EF4-FFF2-40B4-BE49-F238E27FC236}">
                    <a16:creationId xmlns:a16="http://schemas.microsoft.com/office/drawing/2014/main" id="{394220EA-F35E-CDA0-0A7B-AE87BDA8C7FE}"/>
                  </a:ext>
                </a:extLst>
              </p:cNvPr>
              <p:cNvSpPr/>
              <p:nvPr/>
            </p:nvSpPr>
            <p:spPr>
              <a:xfrm>
                <a:off x="6192000" y="2016000"/>
                <a:ext cx="216000" cy="504000"/>
              </a:xfrm>
              <a:prstGeom prst="rect">
                <a:avLst/>
              </a:prstGeom>
              <a:solidFill>
                <a:srgbClr val="FC8420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92" name="그룹 75">
                <a:extLst>
                  <a:ext uri="{FF2B5EF4-FFF2-40B4-BE49-F238E27FC236}">
                    <a16:creationId xmlns:a16="http://schemas.microsoft.com/office/drawing/2014/main" id="{B22605CD-56A2-5996-FFF5-DD6CAD4598C0}"/>
                  </a:ext>
                </a:extLst>
              </p:cNvPr>
              <p:cNvGrpSpPr/>
              <p:nvPr/>
            </p:nvGrpSpPr>
            <p:grpSpPr>
              <a:xfrm>
                <a:off x="6408000" y="2016000"/>
                <a:ext cx="864000" cy="504000"/>
                <a:chOff x="5480400" y="2168400"/>
                <a:chExt cx="864000" cy="504000"/>
              </a:xfrm>
            </p:grpSpPr>
            <p:sp>
              <p:nvSpPr>
                <p:cNvPr id="93" name="직사각형 76">
                  <a:extLst>
                    <a:ext uri="{FF2B5EF4-FFF2-40B4-BE49-F238E27FC236}">
                      <a16:creationId xmlns:a16="http://schemas.microsoft.com/office/drawing/2014/main" id="{108639B1-F293-D875-AFD9-4520E47E302C}"/>
                    </a:ext>
                  </a:extLst>
                </p:cNvPr>
                <p:cNvSpPr/>
                <p:nvPr/>
              </p:nvSpPr>
              <p:spPr>
                <a:xfrm>
                  <a:off x="5480400" y="2168400"/>
                  <a:ext cx="216000" cy="504000"/>
                </a:xfrm>
                <a:prstGeom prst="rect">
                  <a:avLst/>
                </a:prstGeom>
                <a:solidFill>
                  <a:srgbClr val="FC842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4" name="직사각형 77">
                  <a:extLst>
                    <a:ext uri="{FF2B5EF4-FFF2-40B4-BE49-F238E27FC236}">
                      <a16:creationId xmlns:a16="http://schemas.microsoft.com/office/drawing/2014/main" id="{5707AD45-18D0-0510-E76A-87B2BDE3CA8B}"/>
                    </a:ext>
                  </a:extLst>
                </p:cNvPr>
                <p:cNvSpPr/>
                <p:nvPr/>
              </p:nvSpPr>
              <p:spPr>
                <a:xfrm>
                  <a:off x="5696400" y="2168400"/>
                  <a:ext cx="216000" cy="504000"/>
                </a:xfrm>
                <a:prstGeom prst="rect">
                  <a:avLst/>
                </a:prstGeom>
                <a:solidFill>
                  <a:srgbClr val="FC842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5" name="직사각형 78">
                  <a:extLst>
                    <a:ext uri="{FF2B5EF4-FFF2-40B4-BE49-F238E27FC236}">
                      <a16:creationId xmlns:a16="http://schemas.microsoft.com/office/drawing/2014/main" id="{BB1E5532-2166-7EC8-C24D-87A067764F6E}"/>
                    </a:ext>
                  </a:extLst>
                </p:cNvPr>
                <p:cNvSpPr/>
                <p:nvPr/>
              </p:nvSpPr>
              <p:spPr>
                <a:xfrm>
                  <a:off x="5912400" y="2168400"/>
                  <a:ext cx="216000" cy="504000"/>
                </a:xfrm>
                <a:prstGeom prst="rect">
                  <a:avLst/>
                </a:prstGeom>
                <a:solidFill>
                  <a:srgbClr val="FC842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6" name="직사각형 79">
                  <a:extLst>
                    <a:ext uri="{FF2B5EF4-FFF2-40B4-BE49-F238E27FC236}">
                      <a16:creationId xmlns:a16="http://schemas.microsoft.com/office/drawing/2014/main" id="{D57FAAF4-4B9F-AFEF-114F-2682D44CBF27}"/>
                    </a:ext>
                  </a:extLst>
                </p:cNvPr>
                <p:cNvSpPr/>
                <p:nvPr/>
              </p:nvSpPr>
              <p:spPr>
                <a:xfrm>
                  <a:off x="6128400" y="2168400"/>
                  <a:ext cx="216000" cy="504000"/>
                </a:xfrm>
                <a:prstGeom prst="rect">
                  <a:avLst/>
                </a:prstGeom>
                <a:solidFill>
                  <a:srgbClr val="FC842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80" name="그룹 63">
              <a:extLst>
                <a:ext uri="{FF2B5EF4-FFF2-40B4-BE49-F238E27FC236}">
                  <a16:creationId xmlns:a16="http://schemas.microsoft.com/office/drawing/2014/main" id="{7E7F5F18-2B04-ABDD-9ED2-C363D37F865A}"/>
                </a:ext>
              </a:extLst>
            </p:cNvPr>
            <p:cNvGrpSpPr/>
            <p:nvPr/>
          </p:nvGrpSpPr>
          <p:grpSpPr>
            <a:xfrm>
              <a:off x="3533138" y="4468293"/>
              <a:ext cx="432000" cy="504000"/>
              <a:chOff x="2821291" y="2238778"/>
              <a:chExt cx="432000" cy="504000"/>
            </a:xfrm>
          </p:grpSpPr>
          <p:sp>
            <p:nvSpPr>
              <p:cNvPr id="84" name="직사각형 67">
                <a:extLst>
                  <a:ext uri="{FF2B5EF4-FFF2-40B4-BE49-F238E27FC236}">
                    <a16:creationId xmlns:a16="http://schemas.microsoft.com/office/drawing/2014/main" id="{0A253918-092C-7696-1DEF-669AE956D411}"/>
                  </a:ext>
                </a:extLst>
              </p:cNvPr>
              <p:cNvSpPr/>
              <p:nvPr/>
            </p:nvSpPr>
            <p:spPr>
              <a:xfrm>
                <a:off x="2821291" y="2238778"/>
                <a:ext cx="216000" cy="504000"/>
              </a:xfrm>
              <a:prstGeom prst="rect">
                <a:avLst/>
              </a:prstGeom>
              <a:solidFill>
                <a:srgbClr val="FC8420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5" name="직사각형 68">
                <a:extLst>
                  <a:ext uri="{FF2B5EF4-FFF2-40B4-BE49-F238E27FC236}">
                    <a16:creationId xmlns:a16="http://schemas.microsoft.com/office/drawing/2014/main" id="{01576EC7-04D7-18E5-7993-6E152333E9DA}"/>
                  </a:ext>
                </a:extLst>
              </p:cNvPr>
              <p:cNvSpPr/>
              <p:nvPr/>
            </p:nvSpPr>
            <p:spPr>
              <a:xfrm>
                <a:off x="3037291" y="2238778"/>
                <a:ext cx="216000" cy="504000"/>
              </a:xfrm>
              <a:prstGeom prst="rect">
                <a:avLst/>
              </a:prstGeom>
              <a:solidFill>
                <a:srgbClr val="FC8420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F3782F1-661E-5706-28D0-C5B2508A9A45}"/>
                </a:ext>
              </a:extLst>
            </p:cNvPr>
            <p:cNvSpPr txBox="1"/>
            <p:nvPr/>
          </p:nvSpPr>
          <p:spPr>
            <a:xfrm>
              <a:off x="3549126" y="4172701"/>
              <a:ext cx="430173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altLang="ko-KR" sz="1400" b="1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Gun</a:t>
              </a:r>
              <a:endPara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3557760-EA1E-7627-C6A2-7AFD9C54B008}"/>
                </a:ext>
              </a:extLst>
            </p:cNvPr>
            <p:cNvSpPr txBox="1"/>
            <p:nvPr/>
          </p:nvSpPr>
          <p:spPr>
            <a:xfrm>
              <a:off x="4388087" y="4172701"/>
              <a:ext cx="1428844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altLang="ko-KR" sz="1400" b="1" dirty="0" err="1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Linac</a:t>
              </a:r>
              <a:r>
                <a:rPr lang="en-US" altLang="ko-KR" sz="1400" b="1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(~40 MeV)</a:t>
              </a:r>
              <a:endPara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196003C-D71E-0704-E6E8-CB2DEA99925C}"/>
                </a:ext>
              </a:extLst>
            </p:cNvPr>
            <p:cNvSpPr txBox="1"/>
            <p:nvPr/>
          </p:nvSpPr>
          <p:spPr>
            <a:xfrm>
              <a:off x="6406672" y="4172701"/>
              <a:ext cx="460630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altLang="ko-KR" sz="1400" b="1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QMs</a:t>
              </a:r>
              <a:endPara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7EF36F7C-BD97-2ED6-E904-301293D95D79}"/>
              </a:ext>
            </a:extLst>
          </p:cNvPr>
          <p:cNvSpPr txBox="1"/>
          <p:nvPr/>
        </p:nvSpPr>
        <p:spPr>
          <a:xfrm>
            <a:off x="4290871" y="1311182"/>
            <a:ext cx="237730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THz Power Extraction Tube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19A2DC3-409A-CE1F-2AE4-D29A6B0A1F44}"/>
              </a:ext>
            </a:extLst>
          </p:cNvPr>
          <p:cNvSpPr txBox="1"/>
          <p:nvPr/>
        </p:nvSpPr>
        <p:spPr>
          <a:xfrm>
            <a:off x="5028588" y="1898629"/>
            <a:ext cx="933812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600" b="1" dirty="0">
                <a:solidFill>
                  <a:srgbClr val="FC84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Transfer</a:t>
            </a:r>
            <a:endParaRPr lang="ko-KR" altLang="en-US" sz="1600" b="1" dirty="0">
              <a:solidFill>
                <a:srgbClr val="FC84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그룹 85">
            <a:extLst>
              <a:ext uri="{FF2B5EF4-FFF2-40B4-BE49-F238E27FC236}">
                <a16:creationId xmlns:a16="http://schemas.microsoft.com/office/drawing/2014/main" id="{0CB3BFDB-557A-198F-5E97-31BC2A1C518B}"/>
              </a:ext>
            </a:extLst>
          </p:cNvPr>
          <p:cNvGrpSpPr/>
          <p:nvPr/>
        </p:nvGrpSpPr>
        <p:grpSpPr>
          <a:xfrm>
            <a:off x="7193697" y="2088526"/>
            <a:ext cx="1659600" cy="587298"/>
            <a:chOff x="10065722" y="5136343"/>
            <a:chExt cx="1659600" cy="587298"/>
          </a:xfrm>
        </p:grpSpPr>
        <p:pic>
          <p:nvPicPr>
            <p:cNvPr id="103" name="그림 42">
              <a:extLst>
                <a:ext uri="{FF2B5EF4-FFF2-40B4-BE49-F238E27FC236}">
                  <a16:creationId xmlns:a16="http://schemas.microsoft.com/office/drawing/2014/main" id="{10B75852-341D-B01D-5261-5234233B3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379" t="71670" r="7" b="15453"/>
            <a:stretch/>
          </p:blipFill>
          <p:spPr>
            <a:xfrm>
              <a:off x="10065722" y="5435641"/>
              <a:ext cx="1659600" cy="288000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91A1213-FD36-416A-FD04-96C931CF94D9}"/>
                </a:ext>
              </a:extLst>
            </p:cNvPr>
            <p:cNvSpPr txBox="1"/>
            <p:nvPr/>
          </p:nvSpPr>
          <p:spPr>
            <a:xfrm>
              <a:off x="10485042" y="5136343"/>
              <a:ext cx="917486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Undulator</a:t>
              </a:r>
              <a:endPara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사각형: 둥근 모서리 88">
            <a:extLst>
              <a:ext uri="{FF2B5EF4-FFF2-40B4-BE49-F238E27FC236}">
                <a16:creationId xmlns:a16="http://schemas.microsoft.com/office/drawing/2014/main" id="{345182E9-B586-EBD8-EF9C-969FC0349C5E}"/>
              </a:ext>
            </a:extLst>
          </p:cNvPr>
          <p:cNvSpPr/>
          <p:nvPr/>
        </p:nvSpPr>
        <p:spPr>
          <a:xfrm>
            <a:off x="583692" y="1098629"/>
            <a:ext cx="3632194" cy="947048"/>
          </a:xfrm>
          <a:prstGeom prst="roundRect">
            <a:avLst>
              <a:gd name="adj" fmla="val 11940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사각형: 둥근 모서리 95">
            <a:extLst>
              <a:ext uri="{FF2B5EF4-FFF2-40B4-BE49-F238E27FC236}">
                <a16:creationId xmlns:a16="http://schemas.microsoft.com/office/drawing/2014/main" id="{26D19D50-6012-A493-5ED5-B1C557A0FEA9}"/>
              </a:ext>
            </a:extLst>
          </p:cNvPr>
          <p:cNvSpPr/>
          <p:nvPr/>
        </p:nvSpPr>
        <p:spPr>
          <a:xfrm>
            <a:off x="4309295" y="1259815"/>
            <a:ext cx="1882447" cy="602432"/>
          </a:xfrm>
          <a:prstGeom prst="roundRect">
            <a:avLst>
              <a:gd name="adj" fmla="val 11940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사각형: 둥근 모서리 96">
            <a:extLst>
              <a:ext uri="{FF2B5EF4-FFF2-40B4-BE49-F238E27FC236}">
                <a16:creationId xmlns:a16="http://schemas.microsoft.com/office/drawing/2014/main" id="{FC3BE13F-F4BF-EF71-3C6B-FCF5C5B31B78}"/>
              </a:ext>
            </a:extLst>
          </p:cNvPr>
          <p:cNvSpPr/>
          <p:nvPr/>
        </p:nvSpPr>
        <p:spPr>
          <a:xfrm>
            <a:off x="4264080" y="1903688"/>
            <a:ext cx="2840808" cy="1054412"/>
          </a:xfrm>
          <a:prstGeom prst="roundRect">
            <a:avLst>
              <a:gd name="adj" fmla="val 11940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사각형: 둥근 모서리 99">
            <a:extLst>
              <a:ext uri="{FF2B5EF4-FFF2-40B4-BE49-F238E27FC236}">
                <a16:creationId xmlns:a16="http://schemas.microsoft.com/office/drawing/2014/main" id="{7A90B24B-0B93-847C-E90D-CA69BA94683D}"/>
              </a:ext>
            </a:extLst>
          </p:cNvPr>
          <p:cNvSpPr/>
          <p:nvPr/>
        </p:nvSpPr>
        <p:spPr>
          <a:xfrm>
            <a:off x="7167123" y="2088526"/>
            <a:ext cx="1784710" cy="684594"/>
          </a:xfrm>
          <a:prstGeom prst="roundRect">
            <a:avLst>
              <a:gd name="adj" fmla="val 11940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9CAAAF2-AB90-6264-3A51-D66575DF295A}"/>
              </a:ext>
            </a:extLst>
          </p:cNvPr>
          <p:cNvSpPr txBox="1"/>
          <p:nvPr/>
        </p:nvSpPr>
        <p:spPr>
          <a:xfrm>
            <a:off x="4866360" y="3036440"/>
            <a:ext cx="2015927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ko-KR" sz="1600" b="1" dirty="0">
                <a:solidFill>
                  <a:srgbClr val="00B0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THz Acc (700 MV/m)</a:t>
            </a:r>
            <a:endParaRPr lang="ko-KR" altLang="en-US" sz="1600" b="1" dirty="0">
              <a:solidFill>
                <a:srgbClr val="00B0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5EC6DD6-5793-295A-F270-0604E245823E}"/>
              </a:ext>
            </a:extLst>
          </p:cNvPr>
          <p:cNvSpPr txBox="1"/>
          <p:nvPr/>
        </p:nvSpPr>
        <p:spPr>
          <a:xfrm>
            <a:off x="4427828" y="899450"/>
            <a:ext cx="1686928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ko-KR" sz="1600" b="1" dirty="0">
                <a:solidFill>
                  <a:srgbClr val="00B0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THz PET (~4GW)</a:t>
            </a:r>
            <a:endParaRPr lang="ko-KR" altLang="en-US" sz="1600" b="1" dirty="0">
              <a:solidFill>
                <a:srgbClr val="00B0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F2E12F6-D7EB-7E91-142F-113DB6BC6C9C}"/>
              </a:ext>
            </a:extLst>
          </p:cNvPr>
          <p:cNvSpPr txBox="1"/>
          <p:nvPr/>
        </p:nvSpPr>
        <p:spPr>
          <a:xfrm>
            <a:off x="9830461" y="1628639"/>
            <a:ext cx="2065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Led by an International collaboration</a:t>
            </a:r>
          </a:p>
        </p:txBody>
      </p:sp>
      <p:pic>
        <p:nvPicPr>
          <p:cNvPr id="112" name="Picture 2" descr="C:\Users\amiesen\Desktop\anlrgbpptlogo.png">
            <a:extLst>
              <a:ext uri="{FF2B5EF4-FFF2-40B4-BE49-F238E27FC236}">
                <a16:creationId xmlns:a16="http://schemas.microsoft.com/office/drawing/2014/main" id="{60FD71C3-5E26-6CA2-A996-584367F8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380" y="1083749"/>
            <a:ext cx="1236664" cy="448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2" descr="포항로고">
            <a:extLst>
              <a:ext uri="{FF2B5EF4-FFF2-40B4-BE49-F238E27FC236}">
                <a16:creationId xmlns:a16="http://schemas.microsoft.com/office/drawing/2014/main" id="{A6F74DCF-90B4-1D58-110F-344944D23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 r="20095"/>
          <a:stretch/>
        </p:blipFill>
        <p:spPr bwMode="auto">
          <a:xfrm>
            <a:off x="10918887" y="1051157"/>
            <a:ext cx="774697" cy="43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72F60C17-BB04-0763-D8AC-8D7FE1579406}"/>
              </a:ext>
            </a:extLst>
          </p:cNvPr>
          <p:cNvSpPr/>
          <p:nvPr/>
        </p:nvSpPr>
        <p:spPr>
          <a:xfrm>
            <a:off x="686613" y="2845294"/>
            <a:ext cx="2840808" cy="408184"/>
          </a:xfrm>
          <a:prstGeom prst="roundRect">
            <a:avLst>
              <a:gd name="adj" fmla="val 5237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Structure Fabrication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4373741-78E3-D84D-9496-B59AEAB72B32}"/>
              </a:ext>
            </a:extLst>
          </p:cNvPr>
          <p:cNvSpPr txBox="1"/>
          <p:nvPr/>
        </p:nvSpPr>
        <p:spPr>
          <a:xfrm>
            <a:off x="5847436" y="6573283"/>
            <a:ext cx="3624368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G. Ha, et al., WEP083, NAPAC2025 (2025)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1025147E-5BBC-7B7B-986E-3B288161D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95" y="3253239"/>
            <a:ext cx="2040659" cy="154685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1635C76-8831-3A29-A94B-C34788DBD5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8707" b="50000"/>
          <a:stretch>
            <a:fillRect/>
          </a:stretch>
        </p:blipFill>
        <p:spPr>
          <a:xfrm>
            <a:off x="2463481" y="3256123"/>
            <a:ext cx="1772786" cy="128079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1EF90190-D1BF-A54F-C865-982D03A77E8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4523"/>
          <a:stretch>
            <a:fillRect/>
          </a:stretch>
        </p:blipFill>
        <p:spPr>
          <a:xfrm>
            <a:off x="878505" y="4856449"/>
            <a:ext cx="2237542" cy="1338532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D6D671DF-B1A1-11E3-DD1E-E78B8AF320C7}"/>
              </a:ext>
            </a:extLst>
          </p:cNvPr>
          <p:cNvSpPr txBox="1"/>
          <p:nvPr/>
        </p:nvSpPr>
        <p:spPr>
          <a:xfrm>
            <a:off x="333033" y="6157650"/>
            <a:ext cx="4227051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H. Kong, et al., Scientific Reports 13, 3207 (2023)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3FB3AF7-E44B-62B1-328C-63532BDECDA7}"/>
              </a:ext>
            </a:extLst>
          </p:cNvPr>
          <p:cNvSpPr txBox="1"/>
          <p:nvPr/>
        </p:nvSpPr>
        <p:spPr>
          <a:xfrm>
            <a:off x="6807612" y="1322283"/>
            <a:ext cx="1951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G. Ha, et al., TUPL057, IPAC2023 (2023)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3AA37BA-9004-3CA3-8166-BC7A43F3F812}"/>
              </a:ext>
            </a:extLst>
          </p:cNvPr>
          <p:cNvSpPr txBox="1"/>
          <p:nvPr/>
        </p:nvSpPr>
        <p:spPr>
          <a:xfrm>
            <a:off x="635868" y="3349582"/>
            <a:ext cx="1745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200 GHz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Die-stamping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5684754-25B1-4E83-D914-218F889C6FCB}"/>
              </a:ext>
            </a:extLst>
          </p:cNvPr>
          <p:cNvSpPr txBox="1"/>
          <p:nvPr/>
        </p:nvSpPr>
        <p:spPr>
          <a:xfrm>
            <a:off x="1273065" y="5326648"/>
            <a:ext cx="1610679" cy="646331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400 GHz</a:t>
            </a:r>
          </a:p>
          <a:p>
            <a:r>
              <a:rPr lang="en-US" sz="1800" b="1" dirty="0">
                <a:solidFill>
                  <a:srgbClr val="0070C0"/>
                </a:solidFill>
              </a:rPr>
              <a:t>Lithography</a:t>
            </a: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97FCA445-5A6B-1E98-EDA6-2F9BD1825B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8713" y="4173055"/>
            <a:ext cx="3962442" cy="1500700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CC664489-51AE-6916-BFAB-027354E0C00E}"/>
              </a:ext>
            </a:extLst>
          </p:cNvPr>
          <p:cNvSpPr txBox="1"/>
          <p:nvPr/>
        </p:nvSpPr>
        <p:spPr>
          <a:xfrm>
            <a:off x="2708884" y="4256910"/>
            <a:ext cx="2268198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200 GHz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~10 MV/m/</a:t>
            </a:r>
            <a:r>
              <a:rPr lang="en-US" sz="1400" b="1" dirty="0" err="1">
                <a:solidFill>
                  <a:srgbClr val="0070C0"/>
                </a:solidFill>
              </a:rPr>
              <a:t>nC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02F8DB69-4586-D425-7897-615C86D42A85}"/>
              </a:ext>
            </a:extLst>
          </p:cNvPr>
          <p:cNvSpPr/>
          <p:nvPr/>
        </p:nvSpPr>
        <p:spPr>
          <a:xfrm>
            <a:off x="4922127" y="3482626"/>
            <a:ext cx="4908335" cy="408184"/>
          </a:xfrm>
          <a:prstGeom prst="roundRect">
            <a:avLst>
              <a:gd name="adj" fmla="val 5237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Preparation toward GW Power Generation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9E752E5-2A18-67B4-74D8-07D153A9969A}"/>
              </a:ext>
            </a:extLst>
          </p:cNvPr>
          <p:cNvSpPr txBox="1"/>
          <p:nvPr/>
        </p:nvSpPr>
        <p:spPr>
          <a:xfrm>
            <a:off x="4899342" y="5764342"/>
            <a:ext cx="434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400 GHz Compatible drive bunch train (1 </a:t>
            </a:r>
            <a:r>
              <a:rPr lang="en-US" sz="1200" b="1" dirty="0" err="1">
                <a:solidFill>
                  <a:srgbClr val="0070C0"/>
                </a:solidFill>
              </a:rPr>
              <a:t>nC</a:t>
            </a:r>
            <a:r>
              <a:rPr lang="en-US" sz="1200" b="1" dirty="0">
                <a:solidFill>
                  <a:srgbClr val="0070C0"/>
                </a:solidFill>
              </a:rPr>
              <a:t>/bunch)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Later will be 16 bunches</a:t>
            </a:r>
          </a:p>
        </p:txBody>
      </p:sp>
      <p:pic>
        <p:nvPicPr>
          <p:cNvPr id="128" name="그림 5">
            <a:extLst>
              <a:ext uri="{FF2B5EF4-FFF2-40B4-BE49-F238E27FC236}">
                <a16:creationId xmlns:a16="http://schemas.microsoft.com/office/drawing/2014/main" id="{A9A50CC0-5C11-0AD8-1AA0-E0B0018BC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303" y="3936704"/>
            <a:ext cx="1456715" cy="1609648"/>
          </a:xfrm>
          <a:prstGeom prst="rect">
            <a:avLst/>
          </a:prstGeom>
        </p:spPr>
      </p:pic>
      <p:pic>
        <p:nvPicPr>
          <p:cNvPr id="129" name="그림 9">
            <a:extLst>
              <a:ext uri="{FF2B5EF4-FFF2-40B4-BE49-F238E27FC236}">
                <a16:creationId xmlns:a16="http://schemas.microsoft.com/office/drawing/2014/main" id="{2A9C9BF0-E09F-87D4-439A-5B58CC8C2E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7374" y="4650394"/>
            <a:ext cx="2014865" cy="1578330"/>
          </a:xfrm>
          <a:prstGeom prst="rect">
            <a:avLst/>
          </a:prstGeom>
        </p:spPr>
      </p:pic>
      <p:pic>
        <p:nvPicPr>
          <p:cNvPr id="130" name="그림 12">
            <a:extLst>
              <a:ext uri="{FF2B5EF4-FFF2-40B4-BE49-F238E27FC236}">
                <a16:creationId xmlns:a16="http://schemas.microsoft.com/office/drawing/2014/main" id="{C5F20A2B-5B0B-3B0E-0667-478FFB0A9EF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/>
          <a:stretch/>
        </p:blipFill>
        <p:spPr>
          <a:xfrm>
            <a:off x="10032087" y="3426869"/>
            <a:ext cx="2065296" cy="1134196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148B033C-33D8-4AD0-8E66-A2E2DFF8D8D7}"/>
              </a:ext>
            </a:extLst>
          </p:cNvPr>
          <p:cNvSpPr txBox="1"/>
          <p:nvPr/>
        </p:nvSpPr>
        <p:spPr>
          <a:xfrm>
            <a:off x="9408435" y="5778743"/>
            <a:ext cx="2426909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Horn antenna with OAP will extract the power</a:t>
            </a:r>
          </a:p>
        </p:txBody>
      </p:sp>
      <p:pic>
        <p:nvPicPr>
          <p:cNvPr id="132" name="Picture 6">
            <a:extLst>
              <a:ext uri="{FF2B5EF4-FFF2-40B4-BE49-F238E27FC236}">
                <a16:creationId xmlns:a16="http://schemas.microsoft.com/office/drawing/2014/main" id="{DCBD9D51-FCC5-2537-5D42-8FB01D0CD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01"/>
          <a:stretch/>
        </p:blipFill>
        <p:spPr bwMode="auto">
          <a:xfrm>
            <a:off x="10918887" y="188215"/>
            <a:ext cx="432083" cy="80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그림 14">
            <a:extLst>
              <a:ext uri="{FF2B5EF4-FFF2-40B4-BE49-F238E27FC236}">
                <a16:creationId xmlns:a16="http://schemas.microsoft.com/office/drawing/2014/main" id="{1872B663-F427-A181-0406-4068ABB08A4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06" y="239113"/>
            <a:ext cx="727398" cy="72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BF08E-379F-52EF-C4AB-83EFF50F3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9">
            <a:extLst>
              <a:ext uri="{FF2B5EF4-FFF2-40B4-BE49-F238E27FC236}">
                <a16:creationId xmlns:a16="http://schemas.microsoft.com/office/drawing/2014/main" id="{2FD8258A-7F9F-F5E9-C071-6176692E4106}"/>
              </a:ext>
            </a:extLst>
          </p:cNvPr>
          <p:cNvSpPr txBox="1">
            <a:spLocks/>
          </p:cNvSpPr>
          <p:nvPr/>
        </p:nvSpPr>
        <p:spPr>
          <a:xfrm>
            <a:off x="383104" y="44117"/>
            <a:ext cx="3215708" cy="4143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196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Moving forward: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88AD191-3114-669E-7D86-FAEB2AB9C67F}"/>
              </a:ext>
            </a:extLst>
          </p:cNvPr>
          <p:cNvSpPr txBox="1">
            <a:spLocks/>
          </p:cNvSpPr>
          <p:nvPr/>
        </p:nvSpPr>
        <p:spPr>
          <a:xfrm>
            <a:off x="383104" y="561159"/>
            <a:ext cx="9338084" cy="49971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45719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1800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520695" indent="-236535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67" indent="-187323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2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8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75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0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66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1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noProof="0" dirty="0"/>
              <a:t>Light Source: 1 GeV WW-FEL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FA1DB161-675B-2FF7-9AEC-57E16E8C046F}"/>
              </a:ext>
            </a:extLst>
          </p:cNvPr>
          <p:cNvSpPr txBox="1">
            <a:spLocks/>
          </p:cNvSpPr>
          <p:nvPr/>
        </p:nvSpPr>
        <p:spPr>
          <a:xfrm>
            <a:off x="5796887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29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4B2D0DB-BBB3-3222-AE7C-D5221F7A5D0D}"/>
              </a:ext>
            </a:extLst>
          </p:cNvPr>
          <p:cNvSpPr/>
          <p:nvPr/>
        </p:nvSpPr>
        <p:spPr>
          <a:xfrm>
            <a:off x="3442519" y="-61092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  <a:lumMod val="0"/>
                  <a:lumOff val="100000"/>
                </a:schemeClr>
              </a:gs>
              <a:gs pos="50000">
                <a:schemeClr val="accent6">
                  <a:shade val="67500"/>
                  <a:satMod val="115000"/>
                  <a:lumMod val="25000"/>
                  <a:lumOff val="75000"/>
                </a:schemeClr>
              </a:gs>
              <a:gs pos="100000">
                <a:schemeClr val="accent6">
                  <a:shade val="100000"/>
                  <a:satMod val="115000"/>
                  <a:lumMod val="10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Applications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9E5396-0D47-EC89-D674-BCC169B0ED65}"/>
              </a:ext>
            </a:extLst>
          </p:cNvPr>
          <p:cNvGrpSpPr/>
          <p:nvPr/>
        </p:nvGrpSpPr>
        <p:grpSpPr>
          <a:xfrm>
            <a:off x="529775" y="3158335"/>
            <a:ext cx="6772412" cy="1924243"/>
            <a:chOff x="313898" y="3392944"/>
            <a:chExt cx="4906779" cy="136230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E02177F-C3F5-73F8-29BC-B8A381307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898" y="3392944"/>
              <a:ext cx="4906779" cy="133248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79A4BAA-9631-246A-C0D3-467B8980D706}"/>
                </a:ext>
              </a:extLst>
            </p:cNvPr>
            <p:cNvSpPr/>
            <p:nvPr/>
          </p:nvSpPr>
          <p:spPr>
            <a:xfrm>
              <a:off x="2047631" y="4472255"/>
              <a:ext cx="3032369" cy="282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72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0D0F504-C7BE-076F-A127-9200910B839A}"/>
              </a:ext>
            </a:extLst>
          </p:cNvPr>
          <p:cNvSpPr txBox="1">
            <a:spLocks/>
          </p:cNvSpPr>
          <p:nvPr/>
        </p:nvSpPr>
        <p:spPr>
          <a:xfrm>
            <a:off x="529774" y="1103619"/>
            <a:ext cx="4175194" cy="455687"/>
          </a:xfrm>
          <a:prstGeom prst="rect">
            <a:avLst/>
          </a:prstGeom>
        </p:spPr>
        <p:txBody>
          <a:bodyPr vert="horz" lIns="0" tIns="0" rIns="0" bIns="60960" rtlCol="0" anchor="t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Brightness from the injector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5BCD13-13AA-BB84-8382-EFF9D10B282D}"/>
              </a:ext>
            </a:extLst>
          </p:cNvPr>
          <p:cNvSpPr txBox="1"/>
          <p:nvPr/>
        </p:nvSpPr>
        <p:spPr>
          <a:xfrm>
            <a:off x="1764374" y="221220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172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MeV</a:t>
            </a:r>
            <a:endParaRPr kumimoji="0" lang="es-419" sz="2000" b="0" i="0" u="none" strike="noStrike" kern="1200" cap="none" spc="0" normalizeH="0" baseline="0" noProof="0" dirty="0">
              <a:ln>
                <a:noFill/>
              </a:ln>
              <a:solidFill>
                <a:srgbClr val="4D00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CAEA7AB-2D06-A839-87DF-A005A09FDBDB}"/>
              </a:ext>
            </a:extLst>
          </p:cNvPr>
          <p:cNvCxnSpPr>
            <a:cxnSpLocks/>
          </p:cNvCxnSpPr>
          <p:nvPr/>
        </p:nvCxnSpPr>
        <p:spPr>
          <a:xfrm flipV="1">
            <a:off x="2375747" y="2666922"/>
            <a:ext cx="0" cy="1099695"/>
          </a:xfrm>
          <a:prstGeom prst="line">
            <a:avLst/>
          </a:prstGeom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87D22C5-1A9E-2AE6-ED24-2795FA0483BF}"/>
              </a:ext>
            </a:extLst>
          </p:cNvPr>
          <p:cNvSpPr txBox="1"/>
          <p:nvPr/>
        </p:nvSpPr>
        <p:spPr>
          <a:xfrm>
            <a:off x="4270559" y="221220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172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400 MeV</a:t>
            </a:r>
            <a:endParaRPr kumimoji="0" lang="es-419" sz="2000" b="0" i="0" u="none" strike="noStrike" kern="1200" cap="none" spc="0" normalizeH="0" baseline="0" noProof="0" dirty="0">
              <a:ln>
                <a:noFill/>
              </a:ln>
              <a:solidFill>
                <a:srgbClr val="4D00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464431F-45BB-6FF5-02FE-611747DD2B39}"/>
              </a:ext>
            </a:extLst>
          </p:cNvPr>
          <p:cNvCxnSpPr>
            <a:cxnSpLocks/>
          </p:cNvCxnSpPr>
          <p:nvPr/>
        </p:nvCxnSpPr>
        <p:spPr>
          <a:xfrm flipV="1">
            <a:off x="4845991" y="2666922"/>
            <a:ext cx="0" cy="1160528"/>
          </a:xfrm>
          <a:prstGeom prst="line">
            <a:avLst/>
          </a:prstGeom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B301D45-D683-FA2B-616B-7E3D84119E5A}"/>
              </a:ext>
            </a:extLst>
          </p:cNvPr>
          <p:cNvSpPr txBox="1"/>
          <p:nvPr/>
        </p:nvSpPr>
        <p:spPr>
          <a:xfrm>
            <a:off x="5786135" y="2212206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172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GeV</a:t>
            </a:r>
            <a:endParaRPr kumimoji="0" lang="es-419" sz="2000" b="0" i="0" u="none" strike="noStrike" kern="1200" cap="none" spc="0" normalizeH="0" baseline="0" noProof="0" dirty="0">
              <a:ln>
                <a:noFill/>
              </a:ln>
              <a:solidFill>
                <a:srgbClr val="4D00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B75660-CFD8-4EE6-B33E-C39D9B9350B3}"/>
              </a:ext>
            </a:extLst>
          </p:cNvPr>
          <p:cNvCxnSpPr>
            <a:cxnSpLocks/>
          </p:cNvCxnSpPr>
          <p:nvPr/>
        </p:nvCxnSpPr>
        <p:spPr>
          <a:xfrm flipV="1">
            <a:off x="6272765" y="2666922"/>
            <a:ext cx="0" cy="1126805"/>
          </a:xfrm>
          <a:prstGeom prst="line">
            <a:avLst/>
          </a:prstGeom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75ED86-389D-3379-57B2-EDF1A5723D3D}"/>
              </a:ext>
            </a:extLst>
          </p:cNvPr>
          <p:cNvSpPr txBox="1"/>
          <p:nvPr/>
        </p:nvSpPr>
        <p:spPr>
          <a:xfrm>
            <a:off x="406415" y="1542869"/>
            <a:ext cx="3577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~3x10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A/m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lang="es-419" sz="3200" baseline="30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4C5CF5-9DE0-E00E-F1B8-9FAB689B7794}"/>
              </a:ext>
            </a:extLst>
          </p:cNvPr>
          <p:cNvSpPr txBox="1"/>
          <p:nvPr/>
        </p:nvSpPr>
        <p:spPr>
          <a:xfrm>
            <a:off x="1721444" y="5711655"/>
            <a:ext cx="3419025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s-419" sz="2400" b="0" i="0" dirty="0">
                <a:solidFill>
                  <a:srgbClr val="000000"/>
                </a:solidFill>
                <a:effectLst/>
                <a:latin typeface="TeXGyreTermes-Regular-Identity-H"/>
              </a:rPr>
              <a:t>250 MV/m X-band </a:t>
            </a:r>
            <a:r>
              <a:rPr lang="es-419" sz="2400" b="0" i="0" dirty="0" err="1">
                <a:solidFill>
                  <a:srgbClr val="000000"/>
                </a:solidFill>
                <a:effectLst/>
                <a:latin typeface="TeXGyreTermes-Regular-Identity-H"/>
              </a:rPr>
              <a:t>linacs</a:t>
            </a:r>
            <a:r>
              <a:rPr lang="es-419" dirty="0"/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FACFF7-BA25-806A-1999-2F7C4C3F9160}"/>
              </a:ext>
            </a:extLst>
          </p:cNvPr>
          <p:cNvSpPr txBox="1"/>
          <p:nvPr/>
        </p:nvSpPr>
        <p:spPr>
          <a:xfrm>
            <a:off x="728771" y="6277529"/>
            <a:ext cx="3533448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s-419" sz="2400" dirty="0">
                <a:solidFill>
                  <a:srgbClr val="000000"/>
                </a:solidFill>
                <a:latin typeface="TeXGyreTermes-Regular-Identity-H"/>
              </a:rPr>
              <a:t>40</a:t>
            </a:r>
            <a:r>
              <a:rPr lang="es-419" sz="2400" b="0" i="0" dirty="0">
                <a:solidFill>
                  <a:srgbClr val="000000"/>
                </a:solidFill>
                <a:effectLst/>
                <a:latin typeface="TeXGyreTermes-Regular-Identity-H"/>
              </a:rPr>
              <a:t>0 MV/m X-band </a:t>
            </a:r>
            <a:r>
              <a:rPr lang="es-419" sz="2400" b="0" i="0" dirty="0" err="1">
                <a:solidFill>
                  <a:srgbClr val="000000"/>
                </a:solidFill>
                <a:effectLst/>
                <a:latin typeface="TeXGyreTermes-Regular-Identity-H"/>
              </a:rPr>
              <a:t>gun</a:t>
            </a:r>
            <a:r>
              <a:rPr lang="es-419" dirty="0"/>
              <a:t> 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80C84CEF-49CC-3528-0851-4A30DA2D3512}"/>
              </a:ext>
            </a:extLst>
          </p:cNvPr>
          <p:cNvSpPr/>
          <p:nvPr/>
        </p:nvSpPr>
        <p:spPr>
          <a:xfrm rot="5400000">
            <a:off x="32499" y="5285891"/>
            <a:ext cx="1338786" cy="644493"/>
          </a:xfrm>
          <a:prstGeom prst="rightBrace">
            <a:avLst>
              <a:gd name="adj1" fmla="val 8333"/>
              <a:gd name="adj2" fmla="val 46174"/>
            </a:avLst>
          </a:prstGeom>
          <a:ln w="285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9F2D7014-6300-5182-CCC4-A34492089409}"/>
              </a:ext>
            </a:extLst>
          </p:cNvPr>
          <p:cNvSpPr/>
          <p:nvPr/>
        </p:nvSpPr>
        <p:spPr>
          <a:xfrm rot="5400000">
            <a:off x="1343854" y="4792395"/>
            <a:ext cx="751586" cy="1002684"/>
          </a:xfrm>
          <a:prstGeom prst="rightBrace">
            <a:avLst/>
          </a:prstGeom>
          <a:ln w="285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6ADEA-6B80-CEEE-458B-01352E2B0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616" y="1481275"/>
            <a:ext cx="4439270" cy="3019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A0DE24-C78F-2ED4-94FD-10E00618B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423" y="1080343"/>
            <a:ext cx="4582164" cy="3810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C1B22B-DA75-65CC-86DB-DFFB5F1211DA}"/>
              </a:ext>
            </a:extLst>
          </p:cNvPr>
          <p:cNvSpPr txBox="1"/>
          <p:nvPr/>
        </p:nvSpPr>
        <p:spPr>
          <a:xfrm>
            <a:off x="2550939" y="4668256"/>
            <a:ext cx="1610781" cy="81682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s-419" sz="2400" dirty="0">
                <a:solidFill>
                  <a:srgbClr val="000000"/>
                </a:solidFill>
                <a:latin typeface="TeXGyreTermes-Regular-Identity-H"/>
              </a:rPr>
              <a:t>15</a:t>
            </a:r>
            <a:r>
              <a:rPr lang="es-419" sz="2400" b="0" i="0" dirty="0">
                <a:solidFill>
                  <a:srgbClr val="000000"/>
                </a:solidFill>
                <a:effectLst/>
                <a:latin typeface="TeXGyreTermes-Regular-Identity-H"/>
              </a:rPr>
              <a:t>0 MV/m</a:t>
            </a:r>
            <a:r>
              <a:rPr lang="es-419" dirty="0"/>
              <a:t>  Ka band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AC655F77-320D-D7C2-ACD4-81D1EF2B3C59}"/>
              </a:ext>
            </a:extLst>
          </p:cNvPr>
          <p:cNvSpPr/>
          <p:nvPr/>
        </p:nvSpPr>
        <p:spPr>
          <a:xfrm rot="5400000">
            <a:off x="2720000" y="4034443"/>
            <a:ext cx="452198" cy="657457"/>
          </a:xfrm>
          <a:prstGeom prst="rightBrace">
            <a:avLst>
              <a:gd name="adj1" fmla="val 8333"/>
              <a:gd name="adj2" fmla="val 75962"/>
            </a:avLst>
          </a:prstGeom>
          <a:ln w="285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02CC17-3211-D680-9B84-B0E98D34BFA1}"/>
              </a:ext>
            </a:extLst>
          </p:cNvPr>
          <p:cNvSpPr txBox="1"/>
          <p:nvPr/>
        </p:nvSpPr>
        <p:spPr>
          <a:xfrm>
            <a:off x="5217240" y="5069273"/>
            <a:ext cx="3419025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s-419" sz="2400" b="0" i="0" dirty="0">
                <a:solidFill>
                  <a:srgbClr val="000000"/>
                </a:solidFill>
                <a:effectLst/>
                <a:latin typeface="TeXGyreTermes-Regular-Identity-H"/>
              </a:rPr>
              <a:t>250 MV/m X-band </a:t>
            </a:r>
            <a:r>
              <a:rPr lang="es-419" sz="2400" b="0" i="0" dirty="0" err="1">
                <a:solidFill>
                  <a:srgbClr val="000000"/>
                </a:solidFill>
                <a:effectLst/>
                <a:latin typeface="TeXGyreTermes-Regular-Identity-H"/>
              </a:rPr>
              <a:t>linacs</a:t>
            </a:r>
            <a:r>
              <a:rPr lang="es-419" dirty="0"/>
              <a:t> 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43CFA829-C022-DF52-3730-CA24F3F47D10}"/>
              </a:ext>
            </a:extLst>
          </p:cNvPr>
          <p:cNvSpPr/>
          <p:nvPr/>
        </p:nvSpPr>
        <p:spPr>
          <a:xfrm rot="5400000">
            <a:off x="4877080" y="3673593"/>
            <a:ext cx="751586" cy="2039773"/>
          </a:xfrm>
          <a:prstGeom prst="rightBrace">
            <a:avLst/>
          </a:prstGeom>
          <a:ln w="285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88E0A2D-685F-8404-E86B-3D3200197FC2}"/>
              </a:ext>
            </a:extLst>
          </p:cNvPr>
          <p:cNvSpPr/>
          <p:nvPr/>
        </p:nvSpPr>
        <p:spPr>
          <a:xfrm>
            <a:off x="6668708" y="5820329"/>
            <a:ext cx="5388614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es-419" sz="1600" b="1" dirty="0">
                <a:solidFill>
                  <a:sysClr val="windowText" lastClr="000000"/>
                </a:solidFill>
              </a:rPr>
              <a:t>P. Piot, </a:t>
            </a:r>
            <a:r>
              <a:rPr lang="es-419" sz="1600" dirty="0">
                <a:solidFill>
                  <a:sysClr val="windowText" lastClr="000000"/>
                </a:solidFill>
              </a:rPr>
              <a:t>“</a:t>
            </a:r>
            <a:r>
              <a:rPr lang="en-US" sz="1600" dirty="0">
                <a:solidFill>
                  <a:sysClr val="windowText" lastClr="000000"/>
                </a:solidFill>
              </a:rPr>
              <a:t>Design of a Water-Window Free-Electron Laser Using the Two-Beam Acceleration Scheme</a:t>
            </a:r>
            <a:r>
              <a:rPr lang="es-419" sz="1600" dirty="0">
                <a:solidFill>
                  <a:sysClr val="windowText" lastClr="000000"/>
                </a:solidFill>
              </a:rPr>
              <a:t>”, </a:t>
            </a:r>
            <a:r>
              <a:rPr lang="es-419" sz="1600" b="1" dirty="0">
                <a:solidFill>
                  <a:sysClr val="windowText" lastClr="000000"/>
                </a:solidFill>
              </a:rPr>
              <a:t>THURS. 16:40 - 17:00, Bonaparte 2 (Hotel Hermitage)</a:t>
            </a:r>
          </a:p>
        </p:txBody>
      </p:sp>
    </p:spTree>
    <p:extLst>
      <p:ext uri="{BB962C8B-B14F-4D97-AF65-F5344CB8AC3E}">
        <p14:creationId xmlns:p14="http://schemas.microsoft.com/office/powerpoint/2010/main" val="19585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24C25-ECA9-EA90-1B96-1EF7C1F8A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What is </a:t>
            </a:r>
            <a:r>
              <a:rPr lang="en-US" noProof="0" dirty="0" err="1"/>
              <a:t>swfa</a:t>
            </a:r>
            <a:r>
              <a:rPr lang="en-US" noProof="0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F0D5E-5432-E69F-05BC-F9E911E799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62184"/>
            <a:ext cx="609600" cy="184149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FAAC5A-9C4F-4278-920D-DF2BAB595749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DD4A3F8-6E84-DFFD-B1E1-12D6E6AC52B3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3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352587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DDED2-8259-D72D-F713-4F8ADFA63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9F5F4436-FF79-3A8E-324F-13B25F8DFC47}"/>
              </a:ext>
            </a:extLst>
          </p:cNvPr>
          <p:cNvSpPr/>
          <p:nvPr/>
        </p:nvSpPr>
        <p:spPr>
          <a:xfrm>
            <a:off x="3034808" y="-39550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  <a:lumMod val="0"/>
                  <a:lumOff val="100000"/>
                </a:schemeClr>
              </a:gs>
              <a:gs pos="50000">
                <a:schemeClr val="accent6">
                  <a:shade val="67500"/>
                  <a:satMod val="115000"/>
                  <a:lumMod val="25000"/>
                  <a:lumOff val="75000"/>
                </a:schemeClr>
              </a:gs>
              <a:gs pos="100000">
                <a:schemeClr val="accent6">
                  <a:shade val="100000"/>
                  <a:satMod val="115000"/>
                  <a:lumMod val="10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Applications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8BD719-0091-AEF8-CB94-0E27BAC7A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54" y="39047"/>
            <a:ext cx="3221088" cy="423025"/>
          </a:xfrm>
        </p:spPr>
        <p:txBody>
          <a:bodyPr>
            <a:noAutofit/>
          </a:bodyPr>
          <a:lstStyle/>
          <a:p>
            <a:r>
              <a:rPr lang="en-US" sz="2400" dirty="0"/>
              <a:t>Moving forward: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6BE6D-4C9B-38AE-E0C6-99CA84517B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461" y="655182"/>
            <a:ext cx="8079392" cy="499715"/>
          </a:xfrm>
        </p:spPr>
        <p:txBody>
          <a:bodyPr/>
          <a:lstStyle/>
          <a:p>
            <a:r>
              <a:rPr lang="en-US" sz="2000" dirty="0"/>
              <a:t>A CWA-based High repetition rate multi-user X-ray FEL facility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A0E3E3-FB98-0098-530E-6DE4B138551B}"/>
              </a:ext>
            </a:extLst>
          </p:cNvPr>
          <p:cNvSpPr/>
          <p:nvPr/>
        </p:nvSpPr>
        <p:spPr>
          <a:xfrm>
            <a:off x="366338" y="4961239"/>
            <a:ext cx="4106655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sym typeface="Wingdings" panose="05000000000000000000" pitchFamily="2" charset="2"/>
              </a:rPr>
              <a:t>Demonstrated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Fabricated 182 GHz CWA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Measured beam wakes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99111C-7C80-C9DE-DDBB-9D96F82C26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138"/>
          <a:stretch/>
        </p:blipFill>
        <p:spPr>
          <a:xfrm rot="5400000">
            <a:off x="2198215" y="4380167"/>
            <a:ext cx="845724" cy="3915595"/>
          </a:xfrm>
          <a:prstGeom prst="rect">
            <a:avLst/>
          </a:prstGeom>
        </p:spPr>
      </p:pic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FFAA0152-4D1B-4BEC-12D6-1B8122022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00" t="1596" r="19826" b="2286"/>
          <a:stretch/>
        </p:blipFill>
        <p:spPr>
          <a:xfrm>
            <a:off x="4825694" y="4981333"/>
            <a:ext cx="1597138" cy="1747187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D5A7E6-3904-74A5-2CEF-B6A037E82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38" y="1466118"/>
            <a:ext cx="6068272" cy="351521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B0676A-E86F-8C27-9F9C-5F472D3A30EA}"/>
              </a:ext>
            </a:extLst>
          </p:cNvPr>
          <p:cNvSpPr txBox="1"/>
          <p:nvPr/>
        </p:nvSpPr>
        <p:spPr>
          <a:xfrm>
            <a:off x="366338" y="942898"/>
            <a:ext cx="6068271" cy="52322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A-STAR</a:t>
            </a:r>
            <a:endParaRPr lang="es-419" sz="2800" b="1" dirty="0">
              <a:solidFill>
                <a:schemeClr val="accent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6FD08B-1D91-C72A-E868-0DD354F92DCF}"/>
              </a:ext>
            </a:extLst>
          </p:cNvPr>
          <p:cNvSpPr/>
          <p:nvPr/>
        </p:nvSpPr>
        <p:spPr>
          <a:xfrm>
            <a:off x="6918921" y="997586"/>
            <a:ext cx="5077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NEXT GOAL: CONTINUE MOVING TOWARDS A CWA MODULE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1DCC97-62D8-4F1E-BD7C-246CD437F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017" y="1654619"/>
            <a:ext cx="3817472" cy="23042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8431EC-5C6B-BAFA-9347-BBF3ABC128A2}"/>
              </a:ext>
            </a:extLst>
          </p:cNvPr>
          <p:cNvSpPr txBox="1"/>
          <p:nvPr/>
        </p:nvSpPr>
        <p:spPr>
          <a:xfrm>
            <a:off x="8531842" y="4125446"/>
            <a:ext cx="366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182 GHz Corrugated Waveguide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D84410-D18C-7236-0EFE-985C94291A76}"/>
              </a:ext>
            </a:extLst>
          </p:cNvPr>
          <p:cNvSpPr txBox="1"/>
          <p:nvPr/>
        </p:nvSpPr>
        <p:spPr>
          <a:xfrm rot="20979471">
            <a:off x="9245556" y="1623128"/>
            <a:ext cx="247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Accelerator Module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75D8F08-4416-511E-A02A-06FE6616A23F}"/>
              </a:ext>
            </a:extLst>
          </p:cNvPr>
          <p:cNvCxnSpPr/>
          <p:nvPr/>
        </p:nvCxnSpPr>
        <p:spPr>
          <a:xfrm flipV="1">
            <a:off x="9276646" y="3208438"/>
            <a:ext cx="2529191" cy="549987"/>
          </a:xfrm>
          <a:prstGeom prst="straightConnector1">
            <a:avLst/>
          </a:prstGeom>
          <a:ln w="38100">
            <a:solidFill>
              <a:srgbClr val="92D05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BFCE69D-125D-5A7A-7694-AB08D4D03CFD}"/>
              </a:ext>
            </a:extLst>
          </p:cNvPr>
          <p:cNvSpPr txBox="1"/>
          <p:nvPr/>
        </p:nvSpPr>
        <p:spPr>
          <a:xfrm rot="-660000">
            <a:off x="10224030" y="3292600"/>
            <a:ext cx="56938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0.5 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76A0A3F-D03B-5CA6-969A-1FFD1A93BE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58" r="17380"/>
          <a:stretch/>
        </p:blipFill>
        <p:spPr>
          <a:xfrm>
            <a:off x="9333824" y="4562587"/>
            <a:ext cx="2753594" cy="149063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7973F7E-5D98-34A7-D55C-28D43C727CBD}"/>
              </a:ext>
            </a:extLst>
          </p:cNvPr>
          <p:cNvCxnSpPr/>
          <p:nvPr/>
        </p:nvCxnSpPr>
        <p:spPr>
          <a:xfrm flipV="1">
            <a:off x="8296595" y="2533579"/>
            <a:ext cx="18056" cy="854282"/>
          </a:xfrm>
          <a:prstGeom prst="straightConnector1">
            <a:avLst/>
          </a:prstGeom>
          <a:ln w="38100">
            <a:solidFill>
              <a:srgbClr val="92D05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03BA983-C8FA-108E-B784-3D08BCDD644B}"/>
              </a:ext>
            </a:extLst>
          </p:cNvPr>
          <p:cNvSpPr txBox="1"/>
          <p:nvPr/>
        </p:nvSpPr>
        <p:spPr>
          <a:xfrm rot="16200000">
            <a:off x="7768021" y="2837228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0.22 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ECC85B7-0ECF-EBA2-C1ED-1DF62D7B9E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18921" y="2371784"/>
            <a:ext cx="517411" cy="243085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4FCB071-D696-A096-0830-62B25B6DFCDF}"/>
              </a:ext>
            </a:extLst>
          </p:cNvPr>
          <p:cNvSpPr txBox="1"/>
          <p:nvPr/>
        </p:nvSpPr>
        <p:spPr>
          <a:xfrm>
            <a:off x="6672492" y="5239064"/>
            <a:ext cx="170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Water in and out channels.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17C7DD0-D6E3-90C2-354D-F5ECFD7B912D}"/>
              </a:ext>
            </a:extLst>
          </p:cNvPr>
          <p:cNvCxnSpPr>
            <a:cxnSpLocks/>
          </p:cNvCxnSpPr>
          <p:nvPr/>
        </p:nvCxnSpPr>
        <p:spPr>
          <a:xfrm flipV="1">
            <a:off x="7177626" y="4357429"/>
            <a:ext cx="3348" cy="8150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FC534CD-C873-4D7A-82B6-0692A99BCFE4}"/>
              </a:ext>
            </a:extLst>
          </p:cNvPr>
          <p:cNvSpPr txBox="1"/>
          <p:nvPr/>
        </p:nvSpPr>
        <p:spPr>
          <a:xfrm>
            <a:off x="6672492" y="1911059"/>
            <a:ext cx="226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Vacuum chamber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2FC838A-A0BC-676C-1E12-24687FFD82D7}"/>
              </a:ext>
            </a:extLst>
          </p:cNvPr>
          <p:cNvCxnSpPr>
            <a:cxnSpLocks/>
          </p:cNvCxnSpPr>
          <p:nvPr/>
        </p:nvCxnSpPr>
        <p:spPr>
          <a:xfrm>
            <a:off x="7255049" y="3453224"/>
            <a:ext cx="2032662" cy="2001594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4D13F3A-7B24-D511-D9A7-3D495569EB43}"/>
              </a:ext>
            </a:extLst>
          </p:cNvPr>
          <p:cNvCxnSpPr/>
          <p:nvPr/>
        </p:nvCxnSpPr>
        <p:spPr>
          <a:xfrm>
            <a:off x="7026086" y="3483431"/>
            <a:ext cx="2314958" cy="256855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094EEC52-2CC5-BAE2-A6BA-A0E93935928C}"/>
              </a:ext>
            </a:extLst>
          </p:cNvPr>
          <p:cNvSpPr/>
          <p:nvPr/>
        </p:nvSpPr>
        <p:spPr>
          <a:xfrm>
            <a:off x="6685612" y="940436"/>
            <a:ext cx="5506388" cy="58604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5E67CE-36EF-0CD0-1E48-BBE191AED4BE}"/>
              </a:ext>
            </a:extLst>
          </p:cNvPr>
          <p:cNvSpPr txBox="1"/>
          <p:nvPr/>
        </p:nvSpPr>
        <p:spPr>
          <a:xfrm>
            <a:off x="8636482" y="59436"/>
            <a:ext cx="3394569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PI: 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Branko</a:t>
            </a:r>
            <a:r>
              <a:rPr lang="en-US" sz="2000" b="1" noProof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Popovic</a:t>
            </a:r>
          </a:p>
        </p:txBody>
      </p:sp>
    </p:spTree>
    <p:extLst>
      <p:ext uri="{BB962C8B-B14F-4D97-AF65-F5344CB8AC3E}">
        <p14:creationId xmlns:p14="http://schemas.microsoft.com/office/powerpoint/2010/main" val="297182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AD905-63C0-F040-D361-756807E2E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2EC12712-E4F1-B2EE-A522-64EEC566E50C}"/>
              </a:ext>
            </a:extLst>
          </p:cNvPr>
          <p:cNvSpPr/>
          <p:nvPr/>
        </p:nvSpPr>
        <p:spPr>
          <a:xfrm>
            <a:off x="2167023" y="70194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  <a:lumMod val="0"/>
                  <a:lumOff val="100000"/>
                </a:schemeClr>
              </a:gs>
              <a:gs pos="50000">
                <a:schemeClr val="accent6">
                  <a:shade val="67500"/>
                  <a:satMod val="115000"/>
                  <a:lumMod val="25000"/>
                  <a:lumOff val="75000"/>
                </a:schemeClr>
              </a:gs>
              <a:gs pos="100000">
                <a:schemeClr val="accent6">
                  <a:shade val="100000"/>
                  <a:satMod val="115000"/>
                  <a:lumMod val="10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Applications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E3D2B-E8E5-A6C6-E196-C99E07F7F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35" y="259702"/>
            <a:ext cx="3116202" cy="350256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en-US" sz="2400" dirty="0"/>
              <a:t>Moving forward: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A752C505-91AA-534E-54AA-7D844401A9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532" y="703286"/>
            <a:ext cx="4412560" cy="287204"/>
          </a:xfrm>
        </p:spPr>
        <p:txBody>
          <a:bodyPr/>
          <a:lstStyle/>
          <a:p>
            <a:r>
              <a:rPr lang="en-US" sz="2000" noProof="0" dirty="0"/>
              <a:t>linear colliders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1DBBFFE5-B088-1337-1130-0C7AD87F990E}"/>
              </a:ext>
            </a:extLst>
          </p:cNvPr>
          <p:cNvSpPr/>
          <p:nvPr/>
        </p:nvSpPr>
        <p:spPr>
          <a:xfrm>
            <a:off x="1266236" y="4707392"/>
            <a:ext cx="3955625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2" indent="-342900">
              <a:lnSpc>
                <a:spcPts val="2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b="1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320 MV/m unloaded gradient</a:t>
            </a:r>
          </a:p>
          <a:p>
            <a:pPr marL="342900" lvl="2" indent="-342900">
              <a:lnSpc>
                <a:spcPts val="2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b="1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267 MV/m loaded gradient</a:t>
            </a:r>
          </a:p>
          <a:p>
            <a:pPr marL="342900" lvl="2" indent="-342900">
              <a:lnSpc>
                <a:spcPts val="2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b="1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200 MeV/m real estate gradient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234948-5731-0C4B-ACC5-FB36E62303FE}"/>
              </a:ext>
            </a:extLst>
          </p:cNvPr>
          <p:cNvSpPr/>
          <p:nvPr/>
        </p:nvSpPr>
        <p:spPr>
          <a:xfrm>
            <a:off x="1534987" y="2282283"/>
            <a:ext cx="3955625" cy="3488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 algn="ctr">
              <a:lnSpc>
                <a:spcPts val="2000"/>
              </a:lnSpc>
              <a:defRPr/>
            </a:pPr>
            <a:r>
              <a:rPr lang="en-US" sz="2000" b="1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3 TeV e</a:t>
            </a:r>
            <a:r>
              <a:rPr lang="en-US" sz="2000" b="1" kern="0" baseline="3000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kern="0" baseline="3000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linear collider</a:t>
            </a:r>
            <a:endParaRPr lang="en-US" sz="2000" b="1" kern="0" noProof="0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FF3901AB-0522-FE7D-209E-B7826938E05D}"/>
              </a:ext>
            </a:extLst>
          </p:cNvPr>
          <p:cNvSpPr/>
          <p:nvPr/>
        </p:nvSpPr>
        <p:spPr>
          <a:xfrm>
            <a:off x="6539333" y="3653918"/>
            <a:ext cx="1112240" cy="551480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41B3984-1B4D-84F5-B87F-BECAF2DC2805}"/>
              </a:ext>
            </a:extLst>
          </p:cNvPr>
          <p:cNvSpPr/>
          <p:nvPr/>
        </p:nvSpPr>
        <p:spPr>
          <a:xfrm>
            <a:off x="6548465" y="241347"/>
            <a:ext cx="5549606" cy="356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586131" algn="ctr">
              <a:lnSpc>
                <a:spcPts val="2000"/>
              </a:lnSpc>
              <a:defRPr/>
            </a:pPr>
            <a:r>
              <a:rPr lang="en-US" sz="2400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10 TeV Wakefield Collider Design Study</a:t>
            </a:r>
            <a:endParaRPr lang="en-US" sz="2400" b="1" kern="0" noProof="0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34A88C7-6F55-9778-EA60-963D4CEF8AF4}"/>
              </a:ext>
            </a:extLst>
          </p:cNvPr>
          <p:cNvSpPr txBox="1"/>
          <p:nvPr/>
        </p:nvSpPr>
        <p:spPr>
          <a:xfrm>
            <a:off x="1763863" y="1328273"/>
            <a:ext cx="3457998" cy="4474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000000"/>
                </a:solidFill>
              </a:rPr>
              <a:t>Strawman Design (2013)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9A1F51F-DC0F-494C-20D8-7D16FE01A5C0}"/>
              </a:ext>
            </a:extLst>
          </p:cNvPr>
          <p:cNvSpPr/>
          <p:nvPr/>
        </p:nvSpPr>
        <p:spPr>
          <a:xfrm>
            <a:off x="400981" y="2192700"/>
            <a:ext cx="5886233" cy="3519673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5D5DD46-A361-5A44-40D0-B2897E19D2E1}"/>
              </a:ext>
            </a:extLst>
          </p:cNvPr>
          <p:cNvCxnSpPr/>
          <p:nvPr/>
        </p:nvCxnSpPr>
        <p:spPr>
          <a:xfrm>
            <a:off x="535541" y="2019954"/>
            <a:ext cx="5671171" cy="0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BBBB83E-6849-B208-0B84-333E4E744421}"/>
              </a:ext>
            </a:extLst>
          </p:cNvPr>
          <p:cNvCxnSpPr>
            <a:cxnSpLocks/>
          </p:cNvCxnSpPr>
          <p:nvPr/>
        </p:nvCxnSpPr>
        <p:spPr>
          <a:xfrm>
            <a:off x="529328" y="1820054"/>
            <a:ext cx="0" cy="3025939"/>
          </a:xfrm>
          <a:prstGeom prst="line">
            <a:avLst/>
          </a:prstGeom>
          <a:ln w="1905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47E2047-2B6D-DD52-94A9-698F3826881B}"/>
              </a:ext>
            </a:extLst>
          </p:cNvPr>
          <p:cNvCxnSpPr>
            <a:cxnSpLocks/>
          </p:cNvCxnSpPr>
          <p:nvPr/>
        </p:nvCxnSpPr>
        <p:spPr>
          <a:xfrm>
            <a:off x="6191179" y="1806157"/>
            <a:ext cx="0" cy="3025939"/>
          </a:xfrm>
          <a:prstGeom prst="line">
            <a:avLst/>
          </a:prstGeom>
          <a:ln w="1905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2DA04C5-E607-FE76-30A1-4ACBD929922B}"/>
              </a:ext>
            </a:extLst>
          </p:cNvPr>
          <p:cNvSpPr txBox="1"/>
          <p:nvPr/>
        </p:nvSpPr>
        <p:spPr>
          <a:xfrm>
            <a:off x="2816077" y="1768133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noProof="0" dirty="0"/>
              <a:t>18 km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F018E788-BAF0-A2F6-E582-4504FA59B81F}"/>
              </a:ext>
            </a:extLst>
          </p:cNvPr>
          <p:cNvSpPr/>
          <p:nvPr/>
        </p:nvSpPr>
        <p:spPr>
          <a:xfrm>
            <a:off x="6823541" y="4257927"/>
            <a:ext cx="4966582" cy="1991249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How can SWFA contribute?</a:t>
            </a:r>
          </a:p>
          <a:p>
            <a:pPr marL="457200" indent="-288925">
              <a:buFont typeface="+mj-lt"/>
              <a:buAutoNum type="arabicPeriod"/>
            </a:pPr>
            <a:r>
              <a:rPr lang="en-US" sz="2800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All SWFA</a:t>
            </a:r>
          </a:p>
          <a:p>
            <a:pPr marL="457200" indent="-288925">
              <a:buFont typeface="+mj-lt"/>
              <a:buAutoNum type="arabicPeriod"/>
            </a:pPr>
            <a:r>
              <a:rPr lang="en-US" sz="2800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Hybrid SWFA-PWFA</a:t>
            </a:r>
          </a:p>
          <a:p>
            <a:pPr marL="457200" indent="-288925">
              <a:buFont typeface="+mj-lt"/>
              <a:buAutoNum type="arabicPeriod"/>
            </a:pPr>
            <a:r>
              <a:rPr lang="en-US" sz="2800" kern="0" noProof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Injector for L/PWFA</a:t>
            </a:r>
            <a:endParaRPr lang="en-US" sz="2800" kern="0" noProof="0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E3EEE01-A16C-6BD4-FA74-4E3BE004499F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31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2D0758-83C9-7C24-E9EB-51B7EED18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89" y="2786840"/>
            <a:ext cx="5636758" cy="1886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472B10-86F5-D71D-EFAE-0C73CE508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971" y="733613"/>
            <a:ext cx="5315111" cy="2341180"/>
          </a:xfrm>
          <a:prstGeom prst="rect">
            <a:avLst/>
          </a:prstGeom>
          <a:ln w="2857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FA8221-31BB-F6F9-25BA-BD76792CB231}"/>
              </a:ext>
            </a:extLst>
          </p:cNvPr>
          <p:cNvSpPr txBox="1"/>
          <p:nvPr/>
        </p:nvSpPr>
        <p:spPr>
          <a:xfrm>
            <a:off x="6904536" y="3074793"/>
            <a:ext cx="5245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800"/>
            </a:pPr>
            <a:r>
              <a:rPr lang="en-US" sz="1200" noProof="0" dirty="0">
                <a:solidFill>
                  <a:srgbClr val="000000"/>
                </a:solidFill>
              </a:rPr>
              <a:t>S. Gessner et al., “Design Initiative for a 10 TeV </a:t>
            </a:r>
            <a:r>
              <a:rPr lang="en-US" sz="1200" noProof="0" dirty="0" err="1">
                <a:solidFill>
                  <a:srgbClr val="000000"/>
                </a:solidFill>
              </a:rPr>
              <a:t>pCM</a:t>
            </a:r>
            <a:r>
              <a:rPr lang="en-US" sz="1200" noProof="0" dirty="0">
                <a:solidFill>
                  <a:srgbClr val="000000"/>
                </a:solidFill>
              </a:rPr>
              <a:t> Wakefield Collider”, </a:t>
            </a:r>
            <a:r>
              <a:rPr lang="en-US" sz="1200" noProof="0" dirty="0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https://arxiv.org/abs/2503.20214</a:t>
            </a:r>
            <a:endParaRPr lang="en-US" sz="1200" noProof="0" dirty="0">
              <a:solidFill>
                <a:srgbClr val="00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FE1A25-066D-B2EE-227F-510672BB6019}"/>
              </a:ext>
            </a:extLst>
          </p:cNvPr>
          <p:cNvSpPr/>
          <p:nvPr/>
        </p:nvSpPr>
        <p:spPr>
          <a:xfrm>
            <a:off x="6596752" y="60288"/>
            <a:ext cx="5404331" cy="3555721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FFF401-6AF2-0C9A-1F09-2F73FAAFE23E}"/>
              </a:ext>
            </a:extLst>
          </p:cNvPr>
          <p:cNvSpPr txBox="1"/>
          <p:nvPr/>
        </p:nvSpPr>
        <p:spPr>
          <a:xfrm>
            <a:off x="7110923" y="868838"/>
            <a:ext cx="1022716" cy="4474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000000"/>
                </a:solidFill>
              </a:rPr>
              <a:t>SWFA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DB5E42-B30F-77A5-66D4-2110403E5FDB}"/>
              </a:ext>
            </a:extLst>
          </p:cNvPr>
          <p:cNvSpPr txBox="1"/>
          <p:nvPr/>
        </p:nvSpPr>
        <p:spPr>
          <a:xfrm rot="20641042">
            <a:off x="8832168" y="1855733"/>
            <a:ext cx="1022716" cy="4474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000000"/>
                </a:solidFill>
              </a:rPr>
              <a:t>PWFA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A14040-E82A-C704-1C6B-C28DC7E8FB0B}"/>
              </a:ext>
            </a:extLst>
          </p:cNvPr>
          <p:cNvSpPr txBox="1"/>
          <p:nvPr/>
        </p:nvSpPr>
        <p:spPr>
          <a:xfrm>
            <a:off x="10467009" y="2627298"/>
            <a:ext cx="968663" cy="4474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FF00"/>
                </a:solidFill>
              </a:rPr>
              <a:t>LWFA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0DA3CD-3C7A-E1C2-263D-BCD76690B75E}"/>
              </a:ext>
            </a:extLst>
          </p:cNvPr>
          <p:cNvCxnSpPr/>
          <p:nvPr/>
        </p:nvCxnSpPr>
        <p:spPr>
          <a:xfrm>
            <a:off x="6596752" y="598176"/>
            <a:ext cx="5404330" cy="0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7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A7F08-0674-F27E-3596-2F75C42B7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DFCFC-52BE-A2A8-494A-69149723B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59" y="122908"/>
            <a:ext cx="5908145" cy="405508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en-US" sz="2400" dirty="0"/>
              <a:t>Moving forward: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6FAFCB2F-EE96-B345-64BC-A824A154B6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3" y="648973"/>
            <a:ext cx="5486397" cy="499715"/>
          </a:xfrm>
        </p:spPr>
        <p:txBody>
          <a:bodyPr/>
          <a:lstStyle/>
          <a:p>
            <a:r>
              <a:rPr lang="en-US" sz="2000" kern="0" noProof="0" dirty="0">
                <a:cs typeface="Times New Roman" pitchFamily="18" charset="0"/>
              </a:rPr>
              <a:t>SWFA e</a:t>
            </a:r>
            <a:r>
              <a:rPr lang="en-US" sz="2000" kern="0" baseline="30000" noProof="0" dirty="0">
                <a:cs typeface="Times New Roman" pitchFamily="18" charset="0"/>
              </a:rPr>
              <a:t>+ </a:t>
            </a:r>
            <a:r>
              <a:rPr lang="en-US" sz="2000" kern="0" noProof="0" dirty="0">
                <a:cs typeface="Times New Roman" pitchFamily="18" charset="0"/>
              </a:rPr>
              <a:t>e</a:t>
            </a:r>
            <a:r>
              <a:rPr lang="en-US" sz="2000" kern="0" baseline="30000" noProof="0" dirty="0">
                <a:cs typeface="Times New Roman" pitchFamily="18" charset="0"/>
              </a:rPr>
              <a:t>- </a:t>
            </a:r>
            <a:r>
              <a:rPr lang="en-US" sz="2000" kern="0" noProof="0" dirty="0">
                <a:cs typeface="Times New Roman" pitchFamily="18" charset="0"/>
              </a:rPr>
              <a:t>linear collider options</a:t>
            </a:r>
            <a:endParaRPr lang="en-US" sz="2000" noProof="0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6596EA13-54C3-A87D-0966-0723A5B895A6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32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ACC156-1CC7-D3B8-0B19-6D18448DB6D0}"/>
              </a:ext>
            </a:extLst>
          </p:cNvPr>
          <p:cNvSpPr txBox="1"/>
          <p:nvPr/>
        </p:nvSpPr>
        <p:spPr>
          <a:xfrm>
            <a:off x="517896" y="5789239"/>
            <a:ext cx="10972261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noProof="0" dirty="0"/>
              <a:t>X. Lu et al., "RF acceleration with short pulses: Breaking the high-gradient barrier," in Proc. 16th Int. Particle Accelerator Conf. (IPAC'25), Taipei, Taiwan, 2025, </a:t>
            </a:r>
            <a:r>
              <a:rPr lang="en-US" sz="1600" noProof="0" dirty="0" err="1"/>
              <a:t>doi</a:t>
            </a:r>
            <a:r>
              <a:rPr lang="en-US" sz="1600" noProof="0" dirty="0"/>
              <a:t>: 10.18429/JACoW-IPAC2025-MOYD3.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5040B-6C46-5570-7406-C3037228C3ED}"/>
              </a:ext>
            </a:extLst>
          </p:cNvPr>
          <p:cNvSpPr txBox="1"/>
          <p:nvPr/>
        </p:nvSpPr>
        <p:spPr>
          <a:xfrm>
            <a:off x="1251386" y="956667"/>
            <a:ext cx="8465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noProof="0" dirty="0"/>
              <a:t>A Linear Collider Vision for the Future of Particle Physics (CERN)</a:t>
            </a:r>
          </a:p>
          <a:p>
            <a:r>
              <a:rPr lang="en-US" sz="1800" noProof="0" dirty="0">
                <a:hlinkClick r:id="rId3"/>
              </a:rPr>
              <a:t>https://arxiv.org/abs/2503.19983</a:t>
            </a:r>
            <a:r>
              <a:rPr lang="en-US" sz="1800" noProof="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EA0EB-3297-8641-AE83-5A9F103FE863}"/>
              </a:ext>
            </a:extLst>
          </p:cNvPr>
          <p:cNvSpPr txBox="1"/>
          <p:nvPr/>
        </p:nvSpPr>
        <p:spPr>
          <a:xfrm>
            <a:off x="1242877" y="1577935"/>
            <a:ext cx="89442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noProof="0" dirty="0"/>
              <a:t>Global Collider Roadmap</a:t>
            </a:r>
            <a:endParaRPr lang="en-US" sz="2000" b="1" noProof="0" dirty="0">
              <a:latin typeface="Arial" panose="020B0604020202020204" pitchFamily="34" charset="0"/>
            </a:endParaRPr>
          </a:p>
          <a:p>
            <a:pPr marL="914400" lvl="0" indent="-396875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b="1" noProof="0" dirty="0">
                <a:latin typeface="Arial" panose="020B0604020202020204" pitchFamily="34" charset="0"/>
              </a:rPr>
              <a:t>ILC (Japan)</a:t>
            </a:r>
            <a:r>
              <a:rPr lang="en-US" sz="2000" noProof="0" dirty="0">
                <a:latin typeface="Arial" panose="020B0604020202020204" pitchFamily="34" charset="0"/>
              </a:rPr>
              <a:t>: 250 GeV – 1 TeV (SRF, 31.5 MeV/m).</a:t>
            </a:r>
          </a:p>
          <a:p>
            <a:pPr marL="914400" lvl="0" indent="-396875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b="1" noProof="0" dirty="0">
                <a:latin typeface="Arial" panose="020B0604020202020204" pitchFamily="34" charset="0"/>
              </a:rPr>
              <a:t>CLIC (CERN)</a:t>
            </a:r>
            <a:r>
              <a:rPr lang="en-US" sz="2000" noProof="0" dirty="0">
                <a:latin typeface="Arial" panose="020B0604020202020204" pitchFamily="34" charset="0"/>
              </a:rPr>
              <a:t>: up to 3 TeV (NCRF, ~100 MeV/m).</a:t>
            </a:r>
          </a:p>
          <a:p>
            <a:pPr marL="914400" lvl="0" indent="-396875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b="1" noProof="0" dirty="0">
                <a:highlight>
                  <a:srgbClr val="FFFF00"/>
                </a:highlight>
                <a:latin typeface="Arial" panose="020B0604020202020204" pitchFamily="34" charset="0"/>
              </a:rPr>
              <a:t>Plasma/Structure-Wakefield Colliders</a:t>
            </a:r>
            <a:r>
              <a:rPr lang="en-US" sz="2000" noProof="0" dirty="0">
                <a:highlight>
                  <a:srgbClr val="FFFF00"/>
                </a:highlight>
                <a:latin typeface="Arial" panose="020B0604020202020204" pitchFamily="34" charset="0"/>
              </a:rPr>
              <a:t>: long-term R&amp;D for 10 TeV+.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6EBE646-D39E-361F-12B4-AF7AD69962DB}"/>
              </a:ext>
            </a:extLst>
          </p:cNvPr>
          <p:cNvSpPr/>
          <p:nvPr/>
        </p:nvSpPr>
        <p:spPr>
          <a:xfrm>
            <a:off x="3624105" y="-5111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  <a:lumMod val="0"/>
                  <a:lumOff val="100000"/>
                </a:schemeClr>
              </a:gs>
              <a:gs pos="50000">
                <a:schemeClr val="accent6">
                  <a:shade val="67500"/>
                  <a:satMod val="115000"/>
                  <a:lumMod val="25000"/>
                  <a:lumOff val="75000"/>
                </a:schemeClr>
              </a:gs>
              <a:gs pos="100000">
                <a:schemeClr val="accent6">
                  <a:shade val="100000"/>
                  <a:satMod val="115000"/>
                  <a:lumMod val="10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857847-4D46-FEC2-A170-E87213083E27}"/>
              </a:ext>
            </a:extLst>
          </p:cNvPr>
          <p:cNvSpPr txBox="1"/>
          <p:nvPr/>
        </p:nvSpPr>
        <p:spPr>
          <a:xfrm>
            <a:off x="801312" y="3104953"/>
            <a:ext cx="4655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noProof="0" dirty="0">
                <a:solidFill>
                  <a:srgbClr val="000000"/>
                </a:solidFill>
              </a:rPr>
              <a:t>1. Fully SWFA-Based Linear Collider.</a:t>
            </a:r>
            <a:endParaRPr lang="en-US" sz="20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1E25B-547D-3CA8-ECFE-A300CF390C4E}"/>
              </a:ext>
            </a:extLst>
          </p:cNvPr>
          <p:cNvSpPr txBox="1"/>
          <p:nvPr/>
        </p:nvSpPr>
        <p:spPr>
          <a:xfrm>
            <a:off x="6517748" y="3112037"/>
            <a:ext cx="5587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noProof="0" dirty="0"/>
              <a:t>2. Hybrid </a:t>
            </a:r>
            <a:r>
              <a:rPr lang="en-US" sz="2000" b="1" noProof="0" dirty="0">
                <a:solidFill>
                  <a:srgbClr val="FF0000"/>
                </a:solidFill>
              </a:rPr>
              <a:t>SWFA</a:t>
            </a:r>
            <a:r>
              <a:rPr lang="en-US" sz="2000" b="1" noProof="0" dirty="0"/>
              <a:t> – </a:t>
            </a:r>
            <a:r>
              <a:rPr lang="en-US" sz="2000" b="1" dirty="0">
                <a:solidFill>
                  <a:schemeClr val="tx2"/>
                </a:solidFill>
              </a:rPr>
              <a:t>L/P</a:t>
            </a:r>
            <a:r>
              <a:rPr lang="en-US" sz="2000" b="1" noProof="0" dirty="0">
                <a:solidFill>
                  <a:schemeClr val="tx2"/>
                </a:solidFill>
              </a:rPr>
              <a:t>WFA</a:t>
            </a:r>
            <a:r>
              <a:rPr lang="en-US" sz="2000" b="1" noProof="0" dirty="0"/>
              <a:t> Linear Collider.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BE3160-BA9F-0CFF-8599-DB7D23ECA603}"/>
              </a:ext>
            </a:extLst>
          </p:cNvPr>
          <p:cNvSpPr txBox="1"/>
          <p:nvPr/>
        </p:nvSpPr>
        <p:spPr>
          <a:xfrm>
            <a:off x="451656" y="5229561"/>
            <a:ext cx="11586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2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noProof="0" dirty="0">
                <a:solidFill>
                  <a:srgbClr val="000000"/>
                </a:solidFill>
                <a:latin typeface="Arial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SWFA-Based Injector </a:t>
            </a:r>
            <a:r>
              <a:rPr lang="en-US" sz="1800" b="1" noProof="0" dirty="0">
                <a:solidFill>
                  <a:srgbClr val="000000"/>
                </a:solidFill>
                <a:latin typeface="Arial"/>
              </a:rPr>
              <a:t>into Plasma (L/PWFA)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Linear Collider. (Bubble 30/100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μm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↔ Frequency 3-10 THz)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9630FF-90CF-85D8-E961-BB9DE1B48383}"/>
              </a:ext>
            </a:extLst>
          </p:cNvPr>
          <p:cNvSpPr/>
          <p:nvPr/>
        </p:nvSpPr>
        <p:spPr>
          <a:xfrm>
            <a:off x="372979" y="3075941"/>
            <a:ext cx="11732490" cy="2571490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DB25CF-F5AC-CDE8-54D4-0CE80C45F7B0}"/>
              </a:ext>
            </a:extLst>
          </p:cNvPr>
          <p:cNvCxnSpPr>
            <a:cxnSpLocks/>
          </p:cNvCxnSpPr>
          <p:nvPr/>
        </p:nvCxnSpPr>
        <p:spPr>
          <a:xfrm>
            <a:off x="372979" y="5061709"/>
            <a:ext cx="11732490" cy="0"/>
          </a:xfrm>
          <a:prstGeom prst="line">
            <a:avLst/>
          </a:prstGeom>
          <a:ln w="28575">
            <a:solidFill>
              <a:srgbClr val="A526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2C6BE0-E120-5E9B-C11B-2EE756CD9A93}"/>
              </a:ext>
            </a:extLst>
          </p:cNvPr>
          <p:cNvCxnSpPr>
            <a:cxnSpLocks/>
          </p:cNvCxnSpPr>
          <p:nvPr/>
        </p:nvCxnSpPr>
        <p:spPr>
          <a:xfrm>
            <a:off x="6096000" y="3104953"/>
            <a:ext cx="0" cy="1956756"/>
          </a:xfrm>
          <a:prstGeom prst="line">
            <a:avLst/>
          </a:prstGeom>
          <a:ln w="28575">
            <a:solidFill>
              <a:srgbClr val="A526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F8E26D11-663C-36C8-27BA-5D721DA7F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60" y="3639438"/>
            <a:ext cx="4571216" cy="142822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34D43C2-BE24-4D4B-6443-64156D086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987" y="3639438"/>
            <a:ext cx="3461583" cy="14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5DCEE4B5-985F-7B4B-40BF-937FFBC3D3B9}"/>
              </a:ext>
            </a:extLst>
          </p:cNvPr>
          <p:cNvSpPr/>
          <p:nvPr/>
        </p:nvSpPr>
        <p:spPr>
          <a:xfrm>
            <a:off x="3682739" y="8655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  <a:lumMod val="0"/>
                  <a:lumOff val="100000"/>
                </a:schemeClr>
              </a:gs>
              <a:gs pos="50000">
                <a:schemeClr val="accent6">
                  <a:shade val="67500"/>
                  <a:satMod val="115000"/>
                  <a:lumMod val="25000"/>
                  <a:lumOff val="75000"/>
                </a:schemeClr>
              </a:gs>
              <a:gs pos="100000">
                <a:schemeClr val="accent6">
                  <a:shade val="100000"/>
                  <a:satMod val="115000"/>
                  <a:lumMod val="10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Applications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E13A8-0CFC-D838-9673-EFEB7B9E076D}"/>
              </a:ext>
            </a:extLst>
          </p:cNvPr>
          <p:cNvSpPr txBox="1"/>
          <p:nvPr/>
        </p:nvSpPr>
        <p:spPr>
          <a:xfrm>
            <a:off x="395826" y="1290034"/>
            <a:ext cx="4065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/>
              <a:t>Developing </a:t>
            </a:r>
            <a:r>
              <a:rPr lang="en-US" sz="1600" b="1" noProof="0" dirty="0"/>
              <a:t>X-band short-pulse </a:t>
            </a:r>
            <a:r>
              <a:rPr lang="en-US" sz="1600" b="1" dirty="0"/>
              <a:t>structure</a:t>
            </a:r>
            <a:endParaRPr lang="en-US" sz="16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D65826-C896-5EBF-39F6-C669CDADFD7E}"/>
                  </a:ext>
                </a:extLst>
              </p:cNvPr>
              <p:cNvSpPr txBox="1"/>
              <p:nvPr/>
            </p:nvSpPr>
            <p:spPr>
              <a:xfrm>
                <a:off x="6850676" y="1406732"/>
                <a:ext cx="1517025" cy="597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noProof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noProof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1800" i="1" noProof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sz="1800" i="1" noProof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noProof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 noProof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i="1" noProof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 noProof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 noProof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800" i="1" noProof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sz="1800" i="1" noProof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800" i="1" noProof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 noProof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800" i="1" noProof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</m:oMath>
                  </m:oMathPara>
                </a14:m>
                <a:endParaRPr lang="en-US" sz="1800" noProof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D65826-C896-5EBF-39F6-C669CDADF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676" y="1406732"/>
                <a:ext cx="1517025" cy="5970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ABC8F4-D944-FC2D-EA5A-D8F6A53B9B59}"/>
                  </a:ext>
                </a:extLst>
              </p:cNvPr>
              <p:cNvSpPr txBox="1"/>
              <p:nvPr/>
            </p:nvSpPr>
            <p:spPr>
              <a:xfrm>
                <a:off x="8679754" y="1406731"/>
                <a:ext cx="924137" cy="596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noProof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1800" i="1" noProof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noProof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noProof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 noProof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noProof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i="1" noProof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noProof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ABC8F4-D944-FC2D-EA5A-D8F6A53B9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9754" y="1406731"/>
                <a:ext cx="924137" cy="5969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CAE7CF4-C6D7-5A86-C14F-4C865CD26B7E}"/>
              </a:ext>
            </a:extLst>
          </p:cNvPr>
          <p:cNvSpPr txBox="1"/>
          <p:nvPr/>
        </p:nvSpPr>
        <p:spPr>
          <a:xfrm>
            <a:off x="6207738" y="2132374"/>
            <a:ext cx="56952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1. f = 11.7*3 = 35.1 GHz</a:t>
            </a:r>
          </a:p>
          <a:p>
            <a:r>
              <a:rPr lang="en-US" sz="1600" dirty="0"/>
              <a:t>2. Scale (</a:t>
            </a:r>
            <a:r>
              <a:rPr lang="en-US" sz="1600" noProof="0" dirty="0"/>
              <a:t>R/Q </a:t>
            </a:r>
            <a:r>
              <a:rPr lang="en-US" sz="1600" dirty="0"/>
              <a:t>and Vg are</a:t>
            </a:r>
            <a:r>
              <a:rPr lang="en-US" sz="1600" noProof="0" dirty="0"/>
              <a:t> the same)</a:t>
            </a:r>
          </a:p>
          <a:p>
            <a:r>
              <a:rPr lang="en-US" sz="1600" dirty="0"/>
              <a:t>3</a:t>
            </a:r>
            <a:r>
              <a:rPr lang="en-US" sz="1600" noProof="0" dirty="0"/>
              <a:t>. Given P=1.2GW</a:t>
            </a:r>
            <a:r>
              <a:rPr lang="en-US" sz="1600" dirty="0"/>
              <a:t>.</a:t>
            </a:r>
            <a:r>
              <a:rPr lang="en-US" sz="1600" noProof="0" dirty="0"/>
              <a:t> then gradient=764 MV/m.</a:t>
            </a:r>
          </a:p>
          <a:p>
            <a:r>
              <a:rPr lang="en-US" sz="1600" dirty="0"/>
              <a:t>4. Given </a:t>
            </a:r>
            <a:r>
              <a:rPr lang="en-US" sz="1600" noProof="0" dirty="0"/>
              <a:t>fill factor is 0.7, then </a:t>
            </a:r>
            <a:r>
              <a:rPr lang="en-US" sz="1600" b="1" noProof="0" dirty="0"/>
              <a:t>geographical gradient will be 535MeV/m.</a:t>
            </a:r>
          </a:p>
          <a:p>
            <a:r>
              <a:rPr lang="en-US" sz="1600" b="1" dirty="0"/>
              <a:t>Challenge</a:t>
            </a:r>
            <a:r>
              <a:rPr lang="en-US" sz="1600" dirty="0"/>
              <a:t>: Small aperture. (ref. CLIC 30GHz has aperture 2.4mm~3.2mm.)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B226646-8E89-AA3D-7792-E4E69AE7B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168919"/>
              </p:ext>
            </p:extLst>
          </p:nvPr>
        </p:nvGraphicFramePr>
        <p:xfrm>
          <a:off x="787125" y="3551470"/>
          <a:ext cx="315183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805">
                  <a:extLst>
                    <a:ext uri="{9D8B030D-6E8A-4147-A177-3AD203B41FA5}">
                      <a16:colId xmlns:a16="http://schemas.microsoft.com/office/drawing/2014/main" val="3607827299"/>
                    </a:ext>
                  </a:extLst>
                </a:gridCol>
                <a:gridCol w="1483027">
                  <a:extLst>
                    <a:ext uri="{9D8B030D-6E8A-4147-A177-3AD203B41FA5}">
                      <a16:colId xmlns:a16="http://schemas.microsoft.com/office/drawing/2014/main" val="2950376702"/>
                    </a:ext>
                  </a:extLst>
                </a:gridCol>
              </a:tblGrid>
              <a:tr h="200401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Structure Parameters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Designed Values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15892458"/>
                  </a:ext>
                </a:extLst>
              </a:tr>
              <a:tr h="200401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Freq.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11.7 GHz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45985425"/>
                  </a:ext>
                </a:extLst>
              </a:tr>
              <a:tr h="244012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Filling time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6 ns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63734907"/>
                  </a:ext>
                </a:extLst>
              </a:tr>
              <a:tr h="200401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Structure length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30 cm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93024477"/>
                  </a:ext>
                </a:extLst>
              </a:tr>
              <a:tr h="200401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Input Power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600 MW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64170253"/>
                  </a:ext>
                </a:extLst>
              </a:tr>
              <a:tr h="200401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Gradient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180 MV/m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48166514"/>
                  </a:ext>
                </a:extLst>
              </a:tr>
            </a:tbl>
          </a:graphicData>
        </a:graphic>
      </p:graphicFrame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F15A737B-B7DB-79D6-BC0A-8107A436C6ED}"/>
              </a:ext>
            </a:extLst>
          </p:cNvPr>
          <p:cNvSpPr txBox="1">
            <a:spLocks/>
          </p:cNvSpPr>
          <p:nvPr/>
        </p:nvSpPr>
        <p:spPr>
          <a:xfrm>
            <a:off x="4991516" y="6499513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33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1F0BB2-60A8-70AF-0214-3C867B61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93396"/>
            <a:ext cx="6241073" cy="371326"/>
          </a:xfrm>
        </p:spPr>
        <p:txBody>
          <a:bodyPr/>
          <a:lstStyle/>
          <a:p>
            <a:r>
              <a:rPr lang="en-US" sz="2400" dirty="0"/>
              <a:t>Moving forward: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6C1A02-7025-2558-333C-8C3F6FF0A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3" y="609226"/>
            <a:ext cx="7449175" cy="307039"/>
          </a:xfrm>
        </p:spPr>
        <p:txBody>
          <a:bodyPr/>
          <a:lstStyle/>
          <a:p>
            <a:r>
              <a:rPr lang="en-US" sz="2000" dirty="0"/>
              <a:t>Can SWFA achieve 500MeV/m of geographical gradient?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EDCD24-A43D-5C11-9FA3-404719519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09" y="1638636"/>
            <a:ext cx="3538148" cy="1983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C0C510-3961-00A0-FD64-06002B082A73}"/>
              </a:ext>
            </a:extLst>
          </p:cNvPr>
          <p:cNvSpPr txBox="1"/>
          <p:nvPr/>
        </p:nvSpPr>
        <p:spPr>
          <a:xfrm>
            <a:off x="6207738" y="1029863"/>
            <a:ext cx="4432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/>
              <a:t> </a:t>
            </a:r>
            <a:r>
              <a:rPr lang="en-US" sz="1600" b="1" noProof="0" dirty="0"/>
              <a:t>Ka-band </a:t>
            </a:r>
            <a:r>
              <a:rPr lang="en-US" sz="1600" b="1" dirty="0"/>
              <a:t>structure</a:t>
            </a:r>
            <a:endParaRPr lang="en-US" sz="1600" b="1" noProof="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69E8746-7B88-269C-D7E2-7EE6431D0D90}"/>
              </a:ext>
            </a:extLst>
          </p:cNvPr>
          <p:cNvSpPr/>
          <p:nvPr/>
        </p:nvSpPr>
        <p:spPr>
          <a:xfrm>
            <a:off x="4507826" y="2529433"/>
            <a:ext cx="1723954" cy="798557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/>
              <a:t>Scale x3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A2FEC9-A24B-0A34-5676-A15A3C50FC4F}"/>
              </a:ext>
            </a:extLst>
          </p:cNvPr>
          <p:cNvSpPr/>
          <p:nvPr/>
        </p:nvSpPr>
        <p:spPr>
          <a:xfrm>
            <a:off x="6207738" y="972670"/>
            <a:ext cx="5695279" cy="3041018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61EEDDDD-39E6-39C3-502F-92D9F32B6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25" y="4268605"/>
            <a:ext cx="2984907" cy="77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AD636B-347C-0A91-5BA7-DCCBD7CAFAFA}"/>
              </a:ext>
            </a:extLst>
          </p:cNvPr>
          <p:cNvSpPr txBox="1"/>
          <p:nvPr/>
        </p:nvSpPr>
        <p:spPr>
          <a:xfrm>
            <a:off x="5158879" y="4109060"/>
            <a:ext cx="4432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/>
              <a:t> </a:t>
            </a:r>
            <a:r>
              <a:rPr lang="en-US" sz="1600" b="1" noProof="0" dirty="0"/>
              <a:t>Ka-band </a:t>
            </a:r>
            <a:r>
              <a:rPr lang="en-US" sz="1600" b="1" dirty="0"/>
              <a:t>PETS</a:t>
            </a:r>
            <a:endParaRPr lang="en-US" sz="1600" b="1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012B3-0FB8-A975-BB03-D8A5A2412F9F}"/>
              </a:ext>
            </a:extLst>
          </p:cNvPr>
          <p:cNvSpPr txBox="1"/>
          <p:nvPr/>
        </p:nvSpPr>
        <p:spPr>
          <a:xfrm>
            <a:off x="10013976" y="4146906"/>
            <a:ext cx="1645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1200 MW</a:t>
            </a:r>
            <a:endParaRPr lang="en-US" sz="2400" b="1" noProof="0" dirty="0">
              <a:solidFill>
                <a:schemeClr val="accent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EFC747-DB1D-B8F8-0BC4-99365183E151}"/>
              </a:ext>
            </a:extLst>
          </p:cNvPr>
          <p:cNvSpPr txBox="1"/>
          <p:nvPr/>
        </p:nvSpPr>
        <p:spPr>
          <a:xfrm>
            <a:off x="5158879" y="5156189"/>
            <a:ext cx="676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/>
              <a:t>Scale</a:t>
            </a:r>
            <a:r>
              <a:rPr lang="en-US" sz="1600" noProof="0" dirty="0"/>
              <a:t> 11.7*3=35.1GHz, If P=1.2GW, then Q=16.7nC/bunch (assuming F~1). </a:t>
            </a:r>
            <a:r>
              <a:rPr lang="en-US" sz="1600" b="1" dirty="0"/>
              <a:t>Challenge:</a:t>
            </a:r>
            <a:r>
              <a:rPr lang="en-US" sz="1600" dirty="0"/>
              <a:t> </a:t>
            </a:r>
            <a:r>
              <a:rPr lang="en-US" sz="1600" noProof="0" dirty="0"/>
              <a:t>Small aperture only 17.6mm/3=</a:t>
            </a:r>
            <a:r>
              <a:rPr lang="en-US" sz="1600" u="sng" noProof="0" dirty="0"/>
              <a:t>5.9mm</a:t>
            </a:r>
            <a:r>
              <a:rPr lang="en-US" sz="1600" noProof="0" dirty="0"/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6D6A39-85A4-364F-A60E-2D72AA438601}"/>
              </a:ext>
            </a:extLst>
          </p:cNvPr>
          <p:cNvSpPr/>
          <p:nvPr/>
        </p:nvSpPr>
        <p:spPr>
          <a:xfrm>
            <a:off x="5141405" y="4081573"/>
            <a:ext cx="6780014" cy="1659392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C126C9-E509-686A-2BB8-31E41EB6FC81}"/>
              </a:ext>
            </a:extLst>
          </p:cNvPr>
          <p:cNvSpPr/>
          <p:nvPr/>
        </p:nvSpPr>
        <p:spPr>
          <a:xfrm>
            <a:off x="418139" y="1029863"/>
            <a:ext cx="4035475" cy="4746647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91415CB-D8B0-48CA-AB1F-DCA90490A246}"/>
              </a:ext>
            </a:extLst>
          </p:cNvPr>
          <p:cNvSpPr/>
          <p:nvPr/>
        </p:nvSpPr>
        <p:spPr>
          <a:xfrm>
            <a:off x="5787851" y="5860521"/>
            <a:ext cx="6269471" cy="8442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es-419" sz="1600" b="1" dirty="0">
                <a:solidFill>
                  <a:sysClr val="windowText" lastClr="000000"/>
                </a:solidFill>
              </a:rPr>
              <a:t>B. Higuera-Gonzalez, </a:t>
            </a:r>
            <a:r>
              <a:rPr lang="es-419" sz="1600" dirty="0" err="1">
                <a:solidFill>
                  <a:sysClr val="windowText" lastClr="000000"/>
                </a:solidFill>
              </a:rPr>
              <a:t>Proposal</a:t>
            </a:r>
            <a:r>
              <a:rPr lang="es-419" sz="1600" dirty="0">
                <a:solidFill>
                  <a:sysClr val="windowText" lastClr="000000"/>
                </a:solidFill>
              </a:rPr>
              <a:t> </a:t>
            </a:r>
            <a:r>
              <a:rPr lang="es-419" sz="1600" dirty="0" err="1">
                <a:solidFill>
                  <a:sysClr val="windowText" lastClr="000000"/>
                </a:solidFill>
              </a:rPr>
              <a:t>to</a:t>
            </a:r>
            <a:r>
              <a:rPr lang="es-419" sz="1600" dirty="0">
                <a:solidFill>
                  <a:sysClr val="windowText" lastClr="000000"/>
                </a:solidFill>
              </a:rPr>
              <a:t> control BBU </a:t>
            </a:r>
            <a:r>
              <a:rPr lang="es-419" sz="1600" dirty="0" err="1">
                <a:solidFill>
                  <a:sysClr val="windowText" lastClr="000000"/>
                </a:solidFill>
              </a:rPr>
              <a:t>instability</a:t>
            </a:r>
            <a:r>
              <a:rPr lang="es-419" sz="1600" dirty="0">
                <a:solidFill>
                  <a:sysClr val="windowText" lastClr="000000"/>
                </a:solidFill>
              </a:rPr>
              <a:t> in SWFA </a:t>
            </a:r>
            <a:r>
              <a:rPr lang="es-419" sz="1600" dirty="0" err="1">
                <a:solidFill>
                  <a:sysClr val="windowText" lastClr="000000"/>
                </a:solidFill>
              </a:rPr>
              <a:t>by</a:t>
            </a:r>
            <a:r>
              <a:rPr lang="es-419" sz="1600" dirty="0">
                <a:solidFill>
                  <a:sysClr val="windowText" lastClr="000000"/>
                </a:solidFill>
              </a:rPr>
              <a:t> </a:t>
            </a:r>
            <a:r>
              <a:rPr lang="es-419" sz="1600" dirty="0" err="1">
                <a:solidFill>
                  <a:sysClr val="windowText" lastClr="000000"/>
                </a:solidFill>
              </a:rPr>
              <a:t>using</a:t>
            </a:r>
            <a:r>
              <a:rPr lang="es-419" sz="1600" dirty="0">
                <a:solidFill>
                  <a:sysClr val="windowText" lastClr="000000"/>
                </a:solidFill>
              </a:rPr>
              <a:t> </a:t>
            </a:r>
            <a:r>
              <a:rPr lang="es-419" sz="1600" dirty="0" err="1">
                <a:solidFill>
                  <a:sysClr val="windowText" lastClr="000000"/>
                </a:solidFill>
              </a:rPr>
              <a:t>adjustable</a:t>
            </a:r>
            <a:r>
              <a:rPr lang="es-419" sz="1600" dirty="0">
                <a:solidFill>
                  <a:sysClr val="windowText" lastClr="000000"/>
                </a:solidFill>
              </a:rPr>
              <a:t> rectangular </a:t>
            </a:r>
            <a:r>
              <a:rPr lang="es-419" sz="1600" dirty="0" err="1">
                <a:solidFill>
                  <a:sysClr val="windowText" lastClr="000000"/>
                </a:solidFill>
              </a:rPr>
              <a:t>dielectric</a:t>
            </a:r>
            <a:r>
              <a:rPr lang="es-419" sz="1600" dirty="0">
                <a:solidFill>
                  <a:sysClr val="windowText" lastClr="000000"/>
                </a:solidFill>
              </a:rPr>
              <a:t> </a:t>
            </a:r>
            <a:r>
              <a:rPr lang="es-419" sz="1600" dirty="0" err="1">
                <a:solidFill>
                  <a:sysClr val="windowText" lastClr="000000"/>
                </a:solidFill>
              </a:rPr>
              <a:t>waveguides</a:t>
            </a:r>
            <a:r>
              <a:rPr lang="es-419" sz="1600" dirty="0">
                <a:solidFill>
                  <a:sysClr val="windowText" lastClr="000000"/>
                </a:solidFill>
              </a:rPr>
              <a:t>.</a:t>
            </a:r>
            <a:r>
              <a:rPr lang="es-419" sz="1600" b="1" dirty="0">
                <a:solidFill>
                  <a:sysClr val="windowText" lastClr="000000"/>
                </a:solidFill>
              </a:rPr>
              <a:t> TUES., 17:00 - 17:20, Bonaparte 2 (Hotel Hermitage)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F6B202-D7B0-EEC2-A7E8-94972BE83D83}"/>
              </a:ext>
            </a:extLst>
          </p:cNvPr>
          <p:cNvSpPr txBox="1"/>
          <p:nvPr/>
        </p:nvSpPr>
        <p:spPr>
          <a:xfrm>
            <a:off x="1719221" y="910020"/>
            <a:ext cx="164541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chemeClr val="accent3"/>
                </a:solidFill>
              </a:rPr>
              <a:t>180 MV/m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4FB92B-E84F-63B5-6439-AEBC4A4AC58E}"/>
              </a:ext>
            </a:extLst>
          </p:cNvPr>
          <p:cNvSpPr/>
          <p:nvPr/>
        </p:nvSpPr>
        <p:spPr>
          <a:xfrm>
            <a:off x="323744" y="5819624"/>
            <a:ext cx="4817661" cy="5755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es-419" sz="1600" b="1" dirty="0">
                <a:solidFill>
                  <a:sysClr val="windowText" lastClr="000000"/>
                </a:solidFill>
              </a:rPr>
              <a:t>G. Andonian, </a:t>
            </a:r>
            <a:r>
              <a:rPr lang="es-419" sz="1600" dirty="0">
                <a:solidFill>
                  <a:sysClr val="windowText" lastClr="000000"/>
                </a:solidFill>
              </a:rPr>
              <a:t>“</a:t>
            </a:r>
            <a:r>
              <a:rPr lang="en-US" sz="1600" dirty="0">
                <a:solidFill>
                  <a:sysClr val="windowText" lastClr="000000"/>
                </a:solidFill>
              </a:rPr>
              <a:t>Higher order modes in accelerating structures for flat beams</a:t>
            </a:r>
            <a:r>
              <a:rPr lang="es-419" sz="1600" dirty="0">
                <a:solidFill>
                  <a:sysClr val="windowText" lastClr="000000"/>
                </a:solidFill>
              </a:rPr>
              <a:t>”, </a:t>
            </a:r>
            <a:r>
              <a:rPr lang="es-419" sz="1600" b="1" dirty="0">
                <a:solidFill>
                  <a:sysClr val="windowText" lastClr="000000"/>
                </a:solidFill>
              </a:rPr>
              <a:t>WED., 12:00 - 12:30</a:t>
            </a:r>
            <a:r>
              <a:rPr lang="es-419" sz="1600" dirty="0">
                <a:solidFill>
                  <a:sysClr val="windowText" lastClr="000000"/>
                </a:solidFill>
              </a:rPr>
              <a:t>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836582-16E1-E733-64DA-C415EE509E8F}"/>
              </a:ext>
            </a:extLst>
          </p:cNvPr>
          <p:cNvSpPr txBox="1"/>
          <p:nvPr/>
        </p:nvSpPr>
        <p:spPr>
          <a:xfrm>
            <a:off x="9712598" y="769830"/>
            <a:ext cx="164541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535</a:t>
            </a:r>
            <a:r>
              <a:rPr lang="en-US" sz="2400" b="1" noProof="0" dirty="0">
                <a:solidFill>
                  <a:schemeClr val="accent3"/>
                </a:solidFill>
              </a:rPr>
              <a:t> MV/m</a:t>
            </a:r>
          </a:p>
        </p:txBody>
      </p:sp>
    </p:spTree>
    <p:extLst>
      <p:ext uri="{BB962C8B-B14F-4D97-AF65-F5344CB8AC3E}">
        <p14:creationId xmlns:p14="http://schemas.microsoft.com/office/powerpoint/2010/main" val="157910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0FCCF-10AE-3738-C02D-2D0E2B729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A37D56BB-7E87-7F89-9EF8-5E13EEC613A3}"/>
              </a:ext>
            </a:extLst>
          </p:cNvPr>
          <p:cNvPicPr/>
          <p:nvPr/>
        </p:nvPicPr>
        <p:blipFill>
          <a:blip r:embed="rId2">
            <a:alphaModFix/>
          </a:blip>
          <a:stretch/>
        </p:blipFill>
        <p:spPr>
          <a:xfrm rot="293825">
            <a:off x="828383" y="1171130"/>
            <a:ext cx="3719336" cy="1000159"/>
          </a:xfrm>
          <a:prstGeom prst="rect">
            <a:avLst/>
          </a:prstGeom>
          <a:ln w="0">
            <a:noFill/>
          </a:ln>
          <a:scene3d>
            <a:camera prst="isometricOffAxis2Right"/>
            <a:lightRig rig="threePt" dir="t"/>
          </a:scene3d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F72D216-797C-69E7-436C-D0BF769C0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520">
            <a:off x="7498081" y="1112520"/>
            <a:ext cx="6371703" cy="2071707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37" name="Triangle 32">
            <a:extLst>
              <a:ext uri="{FF2B5EF4-FFF2-40B4-BE49-F238E27FC236}">
                <a16:creationId xmlns:a16="http://schemas.microsoft.com/office/drawing/2014/main" id="{DBD5E2FE-6C53-E130-1600-962D6F15E860}"/>
              </a:ext>
            </a:extLst>
          </p:cNvPr>
          <p:cNvSpPr/>
          <p:nvPr/>
        </p:nvSpPr>
        <p:spPr>
          <a:xfrm>
            <a:off x="3958692" y="3641293"/>
            <a:ext cx="1072697" cy="380192"/>
          </a:xfrm>
          <a:custGeom>
            <a:avLst/>
            <a:gdLst>
              <a:gd name="connsiteX0" fmla="*/ 0 w 182880"/>
              <a:gd name="connsiteY0" fmla="*/ 1072797 h 1072797"/>
              <a:gd name="connsiteX1" fmla="*/ 91440 w 182880"/>
              <a:gd name="connsiteY1" fmla="*/ 0 h 1072797"/>
              <a:gd name="connsiteX2" fmla="*/ 182880 w 182880"/>
              <a:gd name="connsiteY2" fmla="*/ 1072797 h 1072797"/>
              <a:gd name="connsiteX3" fmla="*/ 0 w 182880"/>
              <a:gd name="connsiteY3" fmla="*/ 1072797 h 1072797"/>
              <a:gd name="connsiteX0" fmla="*/ 0 w 935006"/>
              <a:gd name="connsiteY0" fmla="*/ 383777 h 383777"/>
              <a:gd name="connsiteX1" fmla="*/ 935006 w 935006"/>
              <a:gd name="connsiteY1" fmla="*/ 0 h 383777"/>
              <a:gd name="connsiteX2" fmla="*/ 182880 w 935006"/>
              <a:gd name="connsiteY2" fmla="*/ 383777 h 383777"/>
              <a:gd name="connsiteX3" fmla="*/ 0 w 935006"/>
              <a:gd name="connsiteY3" fmla="*/ 383777 h 38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006" h="383777">
                <a:moveTo>
                  <a:pt x="0" y="383777"/>
                </a:moveTo>
                <a:lnTo>
                  <a:pt x="935006" y="0"/>
                </a:lnTo>
                <a:lnTo>
                  <a:pt x="182880" y="383777"/>
                </a:lnTo>
                <a:lnTo>
                  <a:pt x="0" y="3837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7" noProof="0" dirty="0"/>
          </a:p>
        </p:txBody>
      </p:sp>
      <p:sp>
        <p:nvSpPr>
          <p:cNvPr id="38" name="Triangle 32">
            <a:extLst>
              <a:ext uri="{FF2B5EF4-FFF2-40B4-BE49-F238E27FC236}">
                <a16:creationId xmlns:a16="http://schemas.microsoft.com/office/drawing/2014/main" id="{CE8039FE-351B-7ABE-D854-87EA69223170}"/>
              </a:ext>
            </a:extLst>
          </p:cNvPr>
          <p:cNvSpPr/>
          <p:nvPr/>
        </p:nvSpPr>
        <p:spPr>
          <a:xfrm>
            <a:off x="2128448" y="3187641"/>
            <a:ext cx="797632" cy="235123"/>
          </a:xfrm>
          <a:custGeom>
            <a:avLst/>
            <a:gdLst>
              <a:gd name="connsiteX0" fmla="*/ 0 w 182880"/>
              <a:gd name="connsiteY0" fmla="*/ 1072797 h 1072797"/>
              <a:gd name="connsiteX1" fmla="*/ 91440 w 182880"/>
              <a:gd name="connsiteY1" fmla="*/ 0 h 1072797"/>
              <a:gd name="connsiteX2" fmla="*/ 182880 w 182880"/>
              <a:gd name="connsiteY2" fmla="*/ 1072797 h 1072797"/>
              <a:gd name="connsiteX3" fmla="*/ 0 w 182880"/>
              <a:gd name="connsiteY3" fmla="*/ 1072797 h 1072797"/>
              <a:gd name="connsiteX0" fmla="*/ 0 w 935006"/>
              <a:gd name="connsiteY0" fmla="*/ 383777 h 383777"/>
              <a:gd name="connsiteX1" fmla="*/ 935006 w 935006"/>
              <a:gd name="connsiteY1" fmla="*/ 0 h 383777"/>
              <a:gd name="connsiteX2" fmla="*/ 182880 w 935006"/>
              <a:gd name="connsiteY2" fmla="*/ 383777 h 383777"/>
              <a:gd name="connsiteX3" fmla="*/ 0 w 935006"/>
              <a:gd name="connsiteY3" fmla="*/ 383777 h 38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006" h="383777">
                <a:moveTo>
                  <a:pt x="0" y="383777"/>
                </a:moveTo>
                <a:lnTo>
                  <a:pt x="935006" y="0"/>
                </a:lnTo>
                <a:lnTo>
                  <a:pt x="182880" y="383777"/>
                </a:lnTo>
                <a:lnTo>
                  <a:pt x="0" y="3837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7" noProof="0" dirty="0"/>
          </a:p>
        </p:txBody>
      </p:sp>
      <p:sp>
        <p:nvSpPr>
          <p:cNvPr id="36" name="Triangle 32">
            <a:extLst>
              <a:ext uri="{FF2B5EF4-FFF2-40B4-BE49-F238E27FC236}">
                <a16:creationId xmlns:a16="http://schemas.microsoft.com/office/drawing/2014/main" id="{506270B8-547F-B661-00B6-DF403D5F984B}"/>
              </a:ext>
            </a:extLst>
          </p:cNvPr>
          <p:cNvSpPr/>
          <p:nvPr/>
        </p:nvSpPr>
        <p:spPr>
          <a:xfrm>
            <a:off x="5444650" y="3948398"/>
            <a:ext cx="1382893" cy="474756"/>
          </a:xfrm>
          <a:custGeom>
            <a:avLst/>
            <a:gdLst>
              <a:gd name="connsiteX0" fmla="*/ 0 w 182880"/>
              <a:gd name="connsiteY0" fmla="*/ 1072797 h 1072797"/>
              <a:gd name="connsiteX1" fmla="*/ 91440 w 182880"/>
              <a:gd name="connsiteY1" fmla="*/ 0 h 1072797"/>
              <a:gd name="connsiteX2" fmla="*/ 182880 w 182880"/>
              <a:gd name="connsiteY2" fmla="*/ 1072797 h 1072797"/>
              <a:gd name="connsiteX3" fmla="*/ 0 w 182880"/>
              <a:gd name="connsiteY3" fmla="*/ 1072797 h 1072797"/>
              <a:gd name="connsiteX0" fmla="*/ 0 w 935006"/>
              <a:gd name="connsiteY0" fmla="*/ 383777 h 383777"/>
              <a:gd name="connsiteX1" fmla="*/ 935006 w 935006"/>
              <a:gd name="connsiteY1" fmla="*/ 0 h 383777"/>
              <a:gd name="connsiteX2" fmla="*/ 182880 w 935006"/>
              <a:gd name="connsiteY2" fmla="*/ 383777 h 383777"/>
              <a:gd name="connsiteX3" fmla="*/ 0 w 935006"/>
              <a:gd name="connsiteY3" fmla="*/ 383777 h 38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006" h="383777">
                <a:moveTo>
                  <a:pt x="0" y="383777"/>
                </a:moveTo>
                <a:lnTo>
                  <a:pt x="935006" y="0"/>
                </a:lnTo>
                <a:lnTo>
                  <a:pt x="182880" y="383777"/>
                </a:lnTo>
                <a:lnTo>
                  <a:pt x="0" y="3837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7" noProof="0" dirty="0"/>
          </a:p>
        </p:txBody>
      </p:sp>
      <p:sp>
        <p:nvSpPr>
          <p:cNvPr id="34" name="Triangle 32">
            <a:extLst>
              <a:ext uri="{FF2B5EF4-FFF2-40B4-BE49-F238E27FC236}">
                <a16:creationId xmlns:a16="http://schemas.microsoft.com/office/drawing/2014/main" id="{581D7836-2159-5F77-1D7D-42AC14DA37B5}"/>
              </a:ext>
            </a:extLst>
          </p:cNvPr>
          <p:cNvSpPr/>
          <p:nvPr/>
        </p:nvSpPr>
        <p:spPr>
          <a:xfrm>
            <a:off x="10119360" y="4842133"/>
            <a:ext cx="2150032" cy="909817"/>
          </a:xfrm>
          <a:custGeom>
            <a:avLst/>
            <a:gdLst>
              <a:gd name="connsiteX0" fmla="*/ 0 w 182880"/>
              <a:gd name="connsiteY0" fmla="*/ 1072797 h 1072797"/>
              <a:gd name="connsiteX1" fmla="*/ 91440 w 182880"/>
              <a:gd name="connsiteY1" fmla="*/ 0 h 1072797"/>
              <a:gd name="connsiteX2" fmla="*/ 182880 w 182880"/>
              <a:gd name="connsiteY2" fmla="*/ 1072797 h 1072797"/>
              <a:gd name="connsiteX3" fmla="*/ 0 w 182880"/>
              <a:gd name="connsiteY3" fmla="*/ 1072797 h 1072797"/>
              <a:gd name="connsiteX0" fmla="*/ 0 w 935006"/>
              <a:gd name="connsiteY0" fmla="*/ 383777 h 383777"/>
              <a:gd name="connsiteX1" fmla="*/ 935006 w 935006"/>
              <a:gd name="connsiteY1" fmla="*/ 0 h 383777"/>
              <a:gd name="connsiteX2" fmla="*/ 182880 w 935006"/>
              <a:gd name="connsiteY2" fmla="*/ 383777 h 383777"/>
              <a:gd name="connsiteX3" fmla="*/ 0 w 935006"/>
              <a:gd name="connsiteY3" fmla="*/ 383777 h 38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006" h="383777">
                <a:moveTo>
                  <a:pt x="0" y="383777"/>
                </a:moveTo>
                <a:lnTo>
                  <a:pt x="935006" y="0"/>
                </a:lnTo>
                <a:lnTo>
                  <a:pt x="182880" y="383777"/>
                </a:lnTo>
                <a:lnTo>
                  <a:pt x="0" y="3837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7" noProof="0" dirty="0"/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59B1F75A-4FF3-D899-4767-976029BB4B5B}"/>
              </a:ext>
            </a:extLst>
          </p:cNvPr>
          <p:cNvSpPr/>
          <p:nvPr/>
        </p:nvSpPr>
        <p:spPr>
          <a:xfrm>
            <a:off x="7614446" y="4303919"/>
            <a:ext cx="1645900" cy="714220"/>
          </a:xfrm>
          <a:custGeom>
            <a:avLst/>
            <a:gdLst>
              <a:gd name="connsiteX0" fmla="*/ 0 w 182880"/>
              <a:gd name="connsiteY0" fmla="*/ 1072797 h 1072797"/>
              <a:gd name="connsiteX1" fmla="*/ 91440 w 182880"/>
              <a:gd name="connsiteY1" fmla="*/ 0 h 1072797"/>
              <a:gd name="connsiteX2" fmla="*/ 182880 w 182880"/>
              <a:gd name="connsiteY2" fmla="*/ 1072797 h 1072797"/>
              <a:gd name="connsiteX3" fmla="*/ 0 w 182880"/>
              <a:gd name="connsiteY3" fmla="*/ 1072797 h 1072797"/>
              <a:gd name="connsiteX0" fmla="*/ 0 w 935006"/>
              <a:gd name="connsiteY0" fmla="*/ 383777 h 383777"/>
              <a:gd name="connsiteX1" fmla="*/ 935006 w 935006"/>
              <a:gd name="connsiteY1" fmla="*/ 0 h 383777"/>
              <a:gd name="connsiteX2" fmla="*/ 182880 w 935006"/>
              <a:gd name="connsiteY2" fmla="*/ 383777 h 383777"/>
              <a:gd name="connsiteX3" fmla="*/ 0 w 935006"/>
              <a:gd name="connsiteY3" fmla="*/ 383777 h 38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006" h="383777">
                <a:moveTo>
                  <a:pt x="0" y="383777"/>
                </a:moveTo>
                <a:lnTo>
                  <a:pt x="935006" y="0"/>
                </a:lnTo>
                <a:lnTo>
                  <a:pt x="182880" y="383777"/>
                </a:lnTo>
                <a:lnTo>
                  <a:pt x="0" y="3837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7" noProof="0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180EBE9B-DC60-63CA-DEA3-66573B1FB086}"/>
              </a:ext>
            </a:extLst>
          </p:cNvPr>
          <p:cNvSpPr/>
          <p:nvPr/>
        </p:nvSpPr>
        <p:spPr>
          <a:xfrm>
            <a:off x="426721" y="2953290"/>
            <a:ext cx="11662679" cy="3125417"/>
          </a:xfrm>
          <a:custGeom>
            <a:avLst/>
            <a:gdLst>
              <a:gd name="connsiteX0" fmla="*/ 0 w 685800"/>
              <a:gd name="connsiteY0" fmla="*/ 4752412 h 4752412"/>
              <a:gd name="connsiteX1" fmla="*/ 342900 w 685800"/>
              <a:gd name="connsiteY1" fmla="*/ 0 h 4752412"/>
              <a:gd name="connsiteX2" fmla="*/ 685800 w 685800"/>
              <a:gd name="connsiteY2" fmla="*/ 4752412 h 4752412"/>
              <a:gd name="connsiteX3" fmla="*/ 0 w 685800"/>
              <a:gd name="connsiteY3" fmla="*/ 4752412 h 4752412"/>
              <a:gd name="connsiteX0" fmla="*/ 7558289 w 8244089"/>
              <a:gd name="connsiteY0" fmla="*/ 2344063 h 2344063"/>
              <a:gd name="connsiteX1" fmla="*/ 0 w 8244089"/>
              <a:gd name="connsiteY1" fmla="*/ 0 h 2344063"/>
              <a:gd name="connsiteX2" fmla="*/ 8244089 w 8244089"/>
              <a:gd name="connsiteY2" fmla="*/ 2344063 h 2344063"/>
              <a:gd name="connsiteX3" fmla="*/ 7558289 w 8244089"/>
              <a:gd name="connsiteY3" fmla="*/ 2344063 h 2344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4089" h="2344063">
                <a:moveTo>
                  <a:pt x="7558289" y="2344063"/>
                </a:moveTo>
                <a:lnTo>
                  <a:pt x="0" y="0"/>
                </a:lnTo>
                <a:lnTo>
                  <a:pt x="8244089" y="2344063"/>
                </a:lnTo>
                <a:lnTo>
                  <a:pt x="7558289" y="23440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77" noProof="0" dirty="0"/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45B02F9A-501A-1A8F-D13B-C2F7B86B1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5400"/>
            <a:ext cx="7498080" cy="572725"/>
          </a:xfrm>
        </p:spPr>
        <p:txBody>
          <a:bodyPr/>
          <a:lstStyle/>
          <a:p>
            <a:r>
              <a:rPr lang="en-US" noProof="0" dirty="0"/>
              <a:t>SWFA summary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02DCEF-4E82-CD0C-F17C-5E38C354310C}"/>
              </a:ext>
            </a:extLst>
          </p:cNvPr>
          <p:cNvGrpSpPr/>
          <p:nvPr/>
        </p:nvGrpSpPr>
        <p:grpSpPr>
          <a:xfrm>
            <a:off x="9875520" y="5240247"/>
            <a:ext cx="1097280" cy="992156"/>
            <a:chOff x="5486400" y="3028950"/>
            <a:chExt cx="594361" cy="594360"/>
          </a:xfrm>
          <a:scene3d>
            <a:camera prst="isometricOffAxis2Top"/>
            <a:lightRig rig="threePt" dir="t"/>
          </a:scene3d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0B341C2-E7D7-4050-D19F-74F96B25F8EE}"/>
                </a:ext>
              </a:extLst>
            </p:cNvPr>
            <p:cNvSpPr/>
            <p:nvPr/>
          </p:nvSpPr>
          <p:spPr>
            <a:xfrm>
              <a:off x="5486400" y="3028950"/>
              <a:ext cx="594361" cy="594360"/>
            </a:xfrm>
            <a:prstGeom prst="ellipse">
              <a:avLst/>
            </a:prstGeom>
            <a:noFill/>
            <a:ln w="762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7677FAA-E0AC-E921-CB57-5452653BB8EB}"/>
                </a:ext>
              </a:extLst>
            </p:cNvPr>
            <p:cNvSpPr/>
            <p:nvPr/>
          </p:nvSpPr>
          <p:spPr>
            <a:xfrm>
              <a:off x="5623560" y="3166110"/>
              <a:ext cx="320040" cy="301693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7B3F0D-2B3A-7A9C-8DA3-046803C3BE8C}"/>
              </a:ext>
            </a:extLst>
          </p:cNvPr>
          <p:cNvGrpSpPr/>
          <p:nvPr/>
        </p:nvGrpSpPr>
        <p:grpSpPr>
          <a:xfrm>
            <a:off x="2133600" y="3364531"/>
            <a:ext cx="207745" cy="182885"/>
            <a:chOff x="5715000" y="1648216"/>
            <a:chExt cx="471689" cy="469543"/>
          </a:xfrm>
          <a:scene3d>
            <a:camera prst="isometricOffAxis2Top"/>
            <a:lightRig rig="threePt" dir="t"/>
          </a:scene3d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A0C85FE-2473-8D26-B9A2-3E17EA33CAE2}"/>
                </a:ext>
              </a:extLst>
            </p:cNvPr>
            <p:cNvSpPr/>
            <p:nvPr/>
          </p:nvSpPr>
          <p:spPr>
            <a:xfrm>
              <a:off x="5715000" y="1648216"/>
              <a:ext cx="471689" cy="469543"/>
            </a:xfrm>
            <a:prstGeom prst="ellipse">
              <a:avLst/>
            </a:prstGeom>
            <a:noFill/>
            <a:ln w="31750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2D63626-F9ED-07B4-AA0D-2CB8B07CF828}"/>
                </a:ext>
              </a:extLst>
            </p:cNvPr>
            <p:cNvSpPr/>
            <p:nvPr/>
          </p:nvSpPr>
          <p:spPr>
            <a:xfrm>
              <a:off x="5818812" y="1763818"/>
              <a:ext cx="253986" cy="23833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99FD7A-0487-51A5-DF6B-6F33570B3819}"/>
              </a:ext>
            </a:extLst>
          </p:cNvPr>
          <p:cNvGrpSpPr/>
          <p:nvPr/>
        </p:nvGrpSpPr>
        <p:grpSpPr>
          <a:xfrm>
            <a:off x="5303520" y="4096057"/>
            <a:ext cx="641240" cy="612839"/>
            <a:chOff x="5715000" y="1648216"/>
            <a:chExt cx="471689" cy="469543"/>
          </a:xfrm>
          <a:scene3d>
            <a:camera prst="isometricOffAxis2Top"/>
            <a:lightRig rig="threePt" dir="t"/>
          </a:scene3d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7DC3ED-2AE9-00D3-47AB-FAF0E1215CF5}"/>
                </a:ext>
              </a:extLst>
            </p:cNvPr>
            <p:cNvSpPr/>
            <p:nvPr/>
          </p:nvSpPr>
          <p:spPr>
            <a:xfrm>
              <a:off x="5715000" y="1648216"/>
              <a:ext cx="471689" cy="469543"/>
            </a:xfrm>
            <a:prstGeom prst="ellipse">
              <a:avLst/>
            </a:prstGeom>
            <a:noFill/>
            <a:ln w="53975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F28550B-32EF-EFE7-713F-4E0F2E53438C}"/>
                </a:ext>
              </a:extLst>
            </p:cNvPr>
            <p:cNvSpPr/>
            <p:nvPr/>
          </p:nvSpPr>
          <p:spPr>
            <a:xfrm>
              <a:off x="5818812" y="1763818"/>
              <a:ext cx="253986" cy="2383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C3A08B-D3B6-AB4A-7B2E-A0DF17A510C6}"/>
              </a:ext>
            </a:extLst>
          </p:cNvPr>
          <p:cNvGrpSpPr/>
          <p:nvPr/>
        </p:nvGrpSpPr>
        <p:grpSpPr>
          <a:xfrm>
            <a:off x="3892471" y="3807579"/>
            <a:ext cx="425719" cy="380192"/>
            <a:chOff x="5715000" y="1648216"/>
            <a:chExt cx="471689" cy="469543"/>
          </a:xfrm>
          <a:scene3d>
            <a:camera prst="isometricOffAxis2Top"/>
            <a:lightRig rig="threePt" dir="t"/>
          </a:scene3d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9C64C83-5CCD-D0DB-686D-C34C0A379E63}"/>
                </a:ext>
              </a:extLst>
            </p:cNvPr>
            <p:cNvSpPr/>
            <p:nvPr/>
          </p:nvSpPr>
          <p:spPr>
            <a:xfrm>
              <a:off x="5715000" y="1648216"/>
              <a:ext cx="471689" cy="469543"/>
            </a:xfrm>
            <a:prstGeom prst="ellipse">
              <a:avLst/>
            </a:prstGeom>
            <a:noFill/>
            <a:ln w="508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7BEA377-8479-6673-C5CC-60B00FD5E6AD}"/>
                </a:ext>
              </a:extLst>
            </p:cNvPr>
            <p:cNvSpPr/>
            <p:nvPr/>
          </p:nvSpPr>
          <p:spPr>
            <a:xfrm>
              <a:off x="5818812" y="1763818"/>
              <a:ext cx="253986" cy="23833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CD2EE9A-F612-9CD1-F979-FCD10C7BDFD7}"/>
              </a:ext>
            </a:extLst>
          </p:cNvPr>
          <p:cNvGrpSpPr/>
          <p:nvPr/>
        </p:nvGrpSpPr>
        <p:grpSpPr>
          <a:xfrm>
            <a:off x="7340674" y="4586976"/>
            <a:ext cx="837620" cy="850201"/>
            <a:chOff x="5715000" y="1648216"/>
            <a:chExt cx="471689" cy="469543"/>
          </a:xfrm>
          <a:scene3d>
            <a:camera prst="isometricOffAxis2Top"/>
            <a:lightRig rig="threePt" dir="t"/>
          </a:scene3d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EFDD9F6-2BBF-F482-3FF2-1B6F7DB2A46F}"/>
                </a:ext>
              </a:extLst>
            </p:cNvPr>
            <p:cNvSpPr/>
            <p:nvPr/>
          </p:nvSpPr>
          <p:spPr>
            <a:xfrm>
              <a:off x="5715000" y="1648216"/>
              <a:ext cx="471689" cy="469543"/>
            </a:xfrm>
            <a:prstGeom prst="ellipse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5B77774-C72E-315B-0022-03A0C85FB8D1}"/>
                </a:ext>
              </a:extLst>
            </p:cNvPr>
            <p:cNvSpPr/>
            <p:nvPr/>
          </p:nvSpPr>
          <p:spPr>
            <a:xfrm>
              <a:off x="5818812" y="1763818"/>
              <a:ext cx="253986" cy="23833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B78BD0-D0A3-259A-E7F1-59A6C1B6181F}"/>
              </a:ext>
            </a:extLst>
          </p:cNvPr>
          <p:cNvCxnSpPr>
            <a:cxnSpLocks/>
          </p:cNvCxnSpPr>
          <p:nvPr/>
        </p:nvCxnSpPr>
        <p:spPr>
          <a:xfrm flipV="1">
            <a:off x="7736367" y="3708043"/>
            <a:ext cx="0" cy="131009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E1F071D-E513-AEFA-F3D7-84459FEDC5EB}"/>
              </a:ext>
            </a:extLst>
          </p:cNvPr>
          <p:cNvCxnSpPr>
            <a:cxnSpLocks/>
          </p:cNvCxnSpPr>
          <p:nvPr/>
        </p:nvCxnSpPr>
        <p:spPr>
          <a:xfrm flipV="1">
            <a:off x="10424160" y="4157017"/>
            <a:ext cx="0" cy="154487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AAD53B9-73B6-11EC-D034-4FA46ABFF304}"/>
              </a:ext>
            </a:extLst>
          </p:cNvPr>
          <p:cNvSpPr txBox="1"/>
          <p:nvPr/>
        </p:nvSpPr>
        <p:spPr>
          <a:xfrm>
            <a:off x="8915451" y="3029098"/>
            <a:ext cx="3719287" cy="1140505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3077" noProof="0" dirty="0">
                <a:solidFill>
                  <a:srgbClr val="92D050"/>
                </a:solidFill>
              </a:rPr>
              <a:t>Collider applications</a:t>
            </a:r>
          </a:p>
          <a:p>
            <a:pPr algn="ctr"/>
            <a:r>
              <a:rPr lang="en-US" sz="1867" noProof="0" dirty="0"/>
              <a:t>- Higgs-factory upgrade</a:t>
            </a:r>
            <a:br>
              <a:rPr lang="en-US" sz="1867" noProof="0" dirty="0"/>
            </a:br>
            <a:r>
              <a:rPr lang="en-US" sz="1867" noProof="0" dirty="0"/>
              <a:t>- 10-TeV linear collider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3DC328A-C6A8-C659-77DF-A80E4DAAB807}"/>
              </a:ext>
            </a:extLst>
          </p:cNvPr>
          <p:cNvCxnSpPr>
            <a:cxnSpLocks/>
          </p:cNvCxnSpPr>
          <p:nvPr/>
        </p:nvCxnSpPr>
        <p:spPr>
          <a:xfrm flipV="1">
            <a:off x="5617289" y="3439387"/>
            <a:ext cx="0" cy="893891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3F0C9E7-543A-1F96-BC4C-3251D412D9A0}"/>
              </a:ext>
            </a:extLst>
          </p:cNvPr>
          <p:cNvCxnSpPr>
            <a:cxnSpLocks/>
          </p:cNvCxnSpPr>
          <p:nvPr/>
        </p:nvCxnSpPr>
        <p:spPr>
          <a:xfrm flipH="1" flipV="1">
            <a:off x="4100781" y="3260099"/>
            <a:ext cx="7824" cy="737575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3115BE5-AF1F-9EF3-7F77-55D0E405BB5B}"/>
              </a:ext>
            </a:extLst>
          </p:cNvPr>
          <p:cNvCxnSpPr>
            <a:cxnSpLocks/>
          </p:cNvCxnSpPr>
          <p:nvPr/>
        </p:nvCxnSpPr>
        <p:spPr>
          <a:xfrm flipV="1">
            <a:off x="2255519" y="2967047"/>
            <a:ext cx="0" cy="50157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3" name="Left Brace 42">
            <a:extLst>
              <a:ext uri="{FF2B5EF4-FFF2-40B4-BE49-F238E27FC236}">
                <a16:creationId xmlns:a16="http://schemas.microsoft.com/office/drawing/2014/main" id="{254E763A-6537-FE8E-33FA-7E7FA8D1ABAC}"/>
              </a:ext>
            </a:extLst>
          </p:cNvPr>
          <p:cNvSpPr/>
          <p:nvPr/>
        </p:nvSpPr>
        <p:spPr>
          <a:xfrm rot="9828685" flipH="1">
            <a:off x="1464666" y="2125603"/>
            <a:ext cx="1372405" cy="3607395"/>
          </a:xfrm>
          <a:prstGeom prst="leftBrace">
            <a:avLst/>
          </a:prstGeom>
          <a:scene3d>
            <a:camera prst="isometricOffAxis1Top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077" noProof="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0142A2-BD51-5F76-6362-2B22BDAFB696}"/>
              </a:ext>
            </a:extLst>
          </p:cNvPr>
          <p:cNvSpPr txBox="1"/>
          <p:nvPr/>
        </p:nvSpPr>
        <p:spPr>
          <a:xfrm>
            <a:off x="2102668" y="2609154"/>
            <a:ext cx="1564274" cy="12416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br>
              <a:rPr lang="en-US" sz="1867" noProof="0" dirty="0"/>
            </a:br>
            <a:r>
              <a:rPr lang="en-US" sz="1867" noProof="0" dirty="0"/>
              <a:t>AWA energy </a:t>
            </a:r>
            <a:br>
              <a:rPr lang="en-US" sz="1867" noProof="0" dirty="0"/>
            </a:br>
            <a:r>
              <a:rPr lang="en-US" sz="1867" noProof="0" dirty="0"/>
              <a:t>upgrade</a:t>
            </a:r>
          </a:p>
          <a:p>
            <a:pPr algn="ctr"/>
            <a:endParaRPr lang="en-US" sz="1867" noProof="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2945F1A-88A8-4E3D-5903-BA0B4C2F77A0}"/>
              </a:ext>
            </a:extLst>
          </p:cNvPr>
          <p:cNvSpPr txBox="1"/>
          <p:nvPr/>
        </p:nvSpPr>
        <p:spPr>
          <a:xfrm>
            <a:off x="6189128" y="2379584"/>
            <a:ext cx="4044697" cy="1427827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3077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Stepping-stone facility</a:t>
            </a:r>
          </a:p>
          <a:p>
            <a:pPr algn="ctr"/>
            <a:r>
              <a:rPr lang="en-US" sz="1867" noProof="0" dirty="0"/>
              <a:t>Deploy technology</a:t>
            </a:r>
            <a:br>
              <a:rPr lang="en-US" sz="1867" noProof="0" dirty="0"/>
            </a:br>
            <a:r>
              <a:rPr lang="en-US" sz="1867" noProof="0" dirty="0"/>
              <a:t>to supports a user facility</a:t>
            </a:r>
          </a:p>
          <a:p>
            <a:pPr algn="ctr"/>
            <a:r>
              <a:rPr lang="en-US" sz="1867" noProof="0" dirty="0"/>
              <a:t>(e.g. XFEL)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3250E76-78B4-1973-F5DB-8EB719CA4EC6}"/>
              </a:ext>
            </a:extLst>
          </p:cNvPr>
          <p:cNvSpPr txBox="1"/>
          <p:nvPr/>
        </p:nvSpPr>
        <p:spPr>
          <a:xfrm>
            <a:off x="4937761" y="2358537"/>
            <a:ext cx="2258119" cy="171515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3077" noProof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Integration</a:t>
            </a:r>
          </a:p>
          <a:p>
            <a:pPr algn="ctr"/>
            <a:r>
              <a:rPr lang="en-US" sz="1867" noProof="0" dirty="0"/>
              <a:t>Small-scale </a:t>
            </a:r>
            <a:br>
              <a:rPr lang="en-US" sz="1867" noProof="0" dirty="0"/>
            </a:br>
            <a:r>
              <a:rPr lang="en-US" sz="1867" noProof="0" dirty="0"/>
              <a:t>facility </a:t>
            </a:r>
            <a:br>
              <a:rPr lang="en-US" sz="1867" noProof="0" dirty="0"/>
            </a:br>
            <a:r>
              <a:rPr lang="en-US" sz="1867" noProof="0" dirty="0"/>
              <a:t>(e.g. water</a:t>
            </a:r>
            <a:br>
              <a:rPr lang="en-US" sz="1867" noProof="0" dirty="0"/>
            </a:br>
            <a:r>
              <a:rPr lang="en-US" sz="1867" noProof="0" dirty="0"/>
              <a:t>window FEL)</a:t>
            </a: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587D7879-6549-FFDF-4C56-F3E4E8BF1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31">
            <a:off x="5656223" y="754289"/>
            <a:ext cx="4662280" cy="2009264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A picture containing sky, outdoor, skiing, slope&#10;&#10;Description automatically generated">
            <a:extLst>
              <a:ext uri="{FF2B5EF4-FFF2-40B4-BE49-F238E27FC236}">
                <a16:creationId xmlns:a16="http://schemas.microsoft.com/office/drawing/2014/main" id="{EE718D71-0322-A3EA-54F9-2F0D2A3105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881">
            <a:off x="2161003" y="1244780"/>
            <a:ext cx="5311599" cy="1329497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D7D5023-A59D-EC69-3D9C-114E97023724}"/>
              </a:ext>
            </a:extLst>
          </p:cNvPr>
          <p:cNvSpPr txBox="1"/>
          <p:nvPr/>
        </p:nvSpPr>
        <p:spPr>
          <a:xfrm>
            <a:off x="1048676" y="1779576"/>
            <a:ext cx="4176143" cy="853182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3077" noProof="0" dirty="0">
                <a:solidFill>
                  <a:schemeClr val="tx2"/>
                </a:solidFill>
              </a:rPr>
              <a:t>100-MeV bright beams</a:t>
            </a:r>
          </a:p>
          <a:p>
            <a:pPr algn="ctr"/>
            <a:r>
              <a:rPr lang="en-US" sz="1867" noProof="0" dirty="0"/>
              <a:t>AWA w/ ongoing upgrades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7BCB2E-9FDA-3B2F-44B8-FC3147B68BA5}"/>
              </a:ext>
            </a:extLst>
          </p:cNvPr>
          <p:cNvSpPr txBox="1"/>
          <p:nvPr/>
        </p:nvSpPr>
        <p:spPr>
          <a:xfrm>
            <a:off x="3101450" y="2340996"/>
            <a:ext cx="2749471" cy="853182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3077" noProof="0" dirty="0">
                <a:solidFill>
                  <a:schemeClr val="bg2"/>
                </a:solidFill>
              </a:rPr>
              <a:t>0.5-GeV demo</a:t>
            </a:r>
          </a:p>
          <a:p>
            <a:pPr algn="ctr"/>
            <a:r>
              <a:rPr lang="en-US" sz="1867" noProof="0" dirty="0"/>
              <a:t>AWA-II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10BF58-5855-E366-D790-616FD6C16CD2}"/>
              </a:ext>
            </a:extLst>
          </p:cNvPr>
          <p:cNvGrpSpPr/>
          <p:nvPr/>
        </p:nvGrpSpPr>
        <p:grpSpPr>
          <a:xfrm>
            <a:off x="631453" y="2948810"/>
            <a:ext cx="207745" cy="182885"/>
            <a:chOff x="5715000" y="1648216"/>
            <a:chExt cx="471689" cy="469543"/>
          </a:xfrm>
          <a:scene3d>
            <a:camera prst="isometricOffAxis2Top"/>
            <a:lightRig rig="threePt" dir="t"/>
          </a:scene3d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95CA6BD-9569-4B45-37AD-E65BF123159E}"/>
                </a:ext>
              </a:extLst>
            </p:cNvPr>
            <p:cNvSpPr/>
            <p:nvPr/>
          </p:nvSpPr>
          <p:spPr>
            <a:xfrm>
              <a:off x="5715000" y="1648216"/>
              <a:ext cx="471689" cy="469543"/>
            </a:xfrm>
            <a:prstGeom prst="ellipse">
              <a:avLst/>
            </a:prstGeom>
            <a:noFill/>
            <a:ln w="317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F683B11-806E-0FF1-3C00-8A843DF27F12}"/>
                </a:ext>
              </a:extLst>
            </p:cNvPr>
            <p:cNvSpPr/>
            <p:nvPr/>
          </p:nvSpPr>
          <p:spPr>
            <a:xfrm>
              <a:off x="5818812" y="1763818"/>
              <a:ext cx="253986" cy="23833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77" noProof="0" dirty="0"/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51C26C3-0CB3-60F4-EBD9-1B32E6221D2E}"/>
              </a:ext>
            </a:extLst>
          </p:cNvPr>
          <p:cNvCxnSpPr>
            <a:cxnSpLocks/>
          </p:cNvCxnSpPr>
          <p:nvPr/>
        </p:nvCxnSpPr>
        <p:spPr>
          <a:xfrm flipV="1">
            <a:off x="720017" y="2673456"/>
            <a:ext cx="0" cy="35892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16D81AF6-7D92-D687-95E6-56C88AFFDF53}"/>
              </a:ext>
            </a:extLst>
          </p:cNvPr>
          <p:cNvSpPr txBox="1"/>
          <p:nvPr/>
        </p:nvSpPr>
        <p:spPr>
          <a:xfrm>
            <a:off x="-122504" y="1434990"/>
            <a:ext cx="2654894" cy="1427827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3077" noProof="0" dirty="0">
                <a:solidFill>
                  <a:schemeClr val="accent4"/>
                </a:solidFill>
              </a:rPr>
              <a:t>Now</a:t>
            </a:r>
          </a:p>
          <a:p>
            <a:pPr algn="ctr"/>
            <a:r>
              <a:rPr lang="en-US" sz="1867" noProof="0" dirty="0"/>
              <a:t>Demonstrated staging, </a:t>
            </a:r>
          </a:p>
          <a:p>
            <a:pPr algn="ctr"/>
            <a:r>
              <a:rPr lang="en-US" sz="1867" noProof="0" dirty="0"/>
              <a:t>high transformer ratio</a:t>
            </a:r>
          </a:p>
          <a:p>
            <a:pPr algn="ctr"/>
            <a:r>
              <a:rPr lang="en-US" sz="1867" noProof="0" dirty="0"/>
              <a:t>0.4 GV/m field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E023BB-E6DD-DBFF-DA6C-C241C275D9E6}"/>
              </a:ext>
            </a:extLst>
          </p:cNvPr>
          <p:cNvCxnSpPr>
            <a:cxnSpLocks/>
          </p:cNvCxnSpPr>
          <p:nvPr/>
        </p:nvCxnSpPr>
        <p:spPr>
          <a:xfrm>
            <a:off x="627013" y="3009995"/>
            <a:ext cx="11321148" cy="31587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2C4FB96-2AED-B99F-BF91-823F7E137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892">
            <a:off x="4717242" y="1628062"/>
            <a:ext cx="2207044" cy="881863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B746308-2063-362D-0003-07D829C97E6E}"/>
              </a:ext>
            </a:extLst>
          </p:cNvPr>
          <p:cNvSpPr txBox="1"/>
          <p:nvPr/>
        </p:nvSpPr>
        <p:spPr>
          <a:xfrm rot="425089">
            <a:off x="11123955" y="5741984"/>
            <a:ext cx="915069" cy="46166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2400" noProof="0" dirty="0"/>
              <a:t>time</a:t>
            </a:r>
            <a:endParaRPr lang="en-US" sz="3077" noProof="0" dirty="0"/>
          </a:p>
        </p:txBody>
      </p:sp>
      <p:sp>
        <p:nvSpPr>
          <p:cNvPr id="49" name="AutoShape 2">
            <a:extLst>
              <a:ext uri="{FF2B5EF4-FFF2-40B4-BE49-F238E27FC236}">
                <a16:creationId xmlns:a16="http://schemas.microsoft.com/office/drawing/2014/main" id="{C9968BB5-E6F7-308C-034E-8D12497134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2978456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077" noProof="0" dirty="0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D99742A0-9DAB-308D-2DCB-9FE507CCDAEA}"/>
              </a:ext>
            </a:extLst>
          </p:cNvPr>
          <p:cNvSpPr txBox="1">
            <a:spLocks/>
          </p:cNvSpPr>
          <p:nvPr/>
        </p:nvSpPr>
        <p:spPr>
          <a:xfrm>
            <a:off x="5714999" y="6312198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34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E5F6816-A3D0-19A5-DC0A-BEE74A439038}"/>
              </a:ext>
            </a:extLst>
          </p:cNvPr>
          <p:cNvSpPr/>
          <p:nvPr/>
        </p:nvSpPr>
        <p:spPr>
          <a:xfrm rot="975181">
            <a:off x="528327" y="3601193"/>
            <a:ext cx="3408051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  <a:lumMod val="100000"/>
                </a:schemeClr>
              </a:gs>
              <a:gs pos="50000">
                <a:schemeClr val="accent6">
                  <a:shade val="67500"/>
                  <a:satMod val="115000"/>
                  <a:lumMod val="75000"/>
                  <a:lumOff val="25000"/>
                </a:schemeClr>
              </a:gs>
              <a:gs pos="100000">
                <a:schemeClr val="accent6">
                  <a:shade val="100000"/>
                  <a:satMod val="115000"/>
                  <a:lumMod val="24000"/>
                  <a:lumOff val="7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Fundamental R&amp;D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368C060-BC7B-1404-7EAA-4344789084A1}"/>
              </a:ext>
            </a:extLst>
          </p:cNvPr>
          <p:cNvSpPr/>
          <p:nvPr/>
        </p:nvSpPr>
        <p:spPr>
          <a:xfrm rot="962321">
            <a:off x="5076297" y="5072298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  <a:lumMod val="0"/>
                  <a:lumOff val="100000"/>
                </a:schemeClr>
              </a:gs>
              <a:gs pos="50000">
                <a:schemeClr val="accent6">
                  <a:shade val="67500"/>
                  <a:satMod val="115000"/>
                  <a:lumMod val="25000"/>
                  <a:lumOff val="75000"/>
                </a:schemeClr>
              </a:gs>
              <a:gs pos="100000">
                <a:schemeClr val="accent6">
                  <a:shade val="100000"/>
                  <a:satMod val="115000"/>
                  <a:lumMod val="10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Applications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9FC6DBD-365B-64B8-1E99-AFC8B09C2B2E}"/>
              </a:ext>
            </a:extLst>
          </p:cNvPr>
          <p:cNvSpPr/>
          <p:nvPr/>
        </p:nvSpPr>
        <p:spPr>
          <a:xfrm rot="962321">
            <a:off x="1884692" y="4765260"/>
            <a:ext cx="4415972" cy="74718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lumOff val="25000"/>
                </a:schemeClr>
              </a:gs>
              <a:gs pos="50000">
                <a:schemeClr val="accent6">
                  <a:lumMod val="50000"/>
                  <a:lumOff val="50000"/>
                </a:schemeClr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/>
              <a:t>Technology </a:t>
            </a:r>
            <a:r>
              <a:rPr lang="en-US" sz="2400" dirty="0"/>
              <a:t>Demonstrators</a:t>
            </a:r>
            <a:endParaRPr lang="en-US" sz="2400" noProof="0" dirty="0"/>
          </a:p>
        </p:txBody>
      </p:sp>
    </p:spTree>
    <p:extLst>
      <p:ext uri="{BB962C8B-B14F-4D97-AF65-F5344CB8AC3E}">
        <p14:creationId xmlns:p14="http://schemas.microsoft.com/office/powerpoint/2010/main" val="81551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5A265-6A07-D56C-0EF9-1C28256CF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" y="-3612"/>
            <a:ext cx="12191999" cy="5999161"/>
          </a:xfrm>
        </p:spPr>
        <p:txBody>
          <a:bodyPr/>
          <a:lstStyle/>
          <a:p>
            <a:r>
              <a:rPr lang="en-US" noProof="0" dirty="0"/>
              <a:t>extras</a:t>
            </a:r>
          </a:p>
          <a:p>
            <a:endParaRPr lang="en-US" dirty="0"/>
          </a:p>
          <a:p>
            <a:endParaRPr lang="en-US" noProof="0" dirty="0"/>
          </a:p>
          <a:p>
            <a:endParaRPr lang="en-US" dirty="0"/>
          </a:p>
          <a:p>
            <a:endParaRPr lang="en-US" noProof="0" dirty="0"/>
          </a:p>
          <a:p>
            <a:endParaRPr lang="en-US" dirty="0"/>
          </a:p>
          <a:p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661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1163739" y="971640"/>
            <a:ext cx="4569270" cy="2273381"/>
            <a:chOff x="304800" y="1122918"/>
            <a:chExt cx="11182350" cy="5563632"/>
          </a:xfrm>
        </p:grpSpPr>
        <p:grpSp>
          <p:nvGrpSpPr>
            <p:cNvPr id="87" name="Group 86"/>
            <p:cNvGrpSpPr/>
            <p:nvPr/>
          </p:nvGrpSpPr>
          <p:grpSpPr>
            <a:xfrm>
              <a:off x="304800" y="1122918"/>
              <a:ext cx="11182350" cy="5563632"/>
              <a:chOff x="0" y="1938485"/>
              <a:chExt cx="8451915" cy="4205140"/>
            </a:xfrm>
          </p:grpSpPr>
          <p:pic>
            <p:nvPicPr>
              <p:cNvPr id="99" name="Picture 9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2381" t="14476" r="29286" b="8571"/>
              <a:stretch>
                <a:fillRect/>
              </a:stretch>
            </p:blipFill>
            <p:spPr bwMode="auto">
              <a:xfrm>
                <a:off x="0" y="1938485"/>
                <a:ext cx="8451915" cy="4205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0" name="Rectangle 99"/>
              <p:cNvSpPr/>
              <p:nvPr/>
            </p:nvSpPr>
            <p:spPr>
              <a:xfrm flipV="1">
                <a:off x="454184" y="1985961"/>
                <a:ext cx="45719" cy="20812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 noProof="0" dirty="0"/>
              </a:p>
            </p:txBody>
          </p:sp>
          <p:pic>
            <p:nvPicPr>
              <p:cNvPr id="101" name="Picture 100"/>
              <p:cNvPicPr>
                <a:picLocks noChangeAspect="1"/>
              </p:cNvPicPr>
              <p:nvPr/>
            </p:nvPicPr>
            <p:blipFill rotWithShape="1">
              <a:blip r:embed="rId4"/>
              <a:srcRect l="13548" t="14660" r="5888" b="10502"/>
              <a:stretch/>
            </p:blipFill>
            <p:spPr>
              <a:xfrm>
                <a:off x="544207" y="2380487"/>
                <a:ext cx="5222854" cy="1364530"/>
              </a:xfrm>
              <a:prstGeom prst="rect">
                <a:avLst/>
              </a:prstGeom>
            </p:spPr>
          </p:pic>
          <p:sp>
            <p:nvSpPr>
              <p:cNvPr id="102" name="Rectangle 101"/>
              <p:cNvSpPr/>
              <p:nvPr/>
            </p:nvSpPr>
            <p:spPr>
              <a:xfrm>
                <a:off x="0" y="3579020"/>
                <a:ext cx="442912" cy="4958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 noProof="0" dirty="0"/>
              </a:p>
            </p:txBody>
          </p:sp>
          <p:pic>
            <p:nvPicPr>
              <p:cNvPr id="10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2667" t="25020" r="64623" b="73019"/>
              <a:stretch>
                <a:fillRect/>
              </a:stretch>
            </p:blipFill>
            <p:spPr bwMode="auto">
              <a:xfrm>
                <a:off x="3012287" y="3722688"/>
                <a:ext cx="473869" cy="107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8" name="Rectangle 87"/>
            <p:cNvSpPr/>
            <p:nvPr/>
          </p:nvSpPr>
          <p:spPr>
            <a:xfrm>
              <a:off x="6886138" y="1677231"/>
              <a:ext cx="676870" cy="58209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noProof="0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15937" y="1677229"/>
              <a:ext cx="1211583" cy="58209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noProof="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59474" y="4971156"/>
              <a:ext cx="2032911" cy="836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20" noProof="0" dirty="0"/>
                <a:t>current</a:t>
              </a:r>
              <a:endParaRPr lang="en-US" sz="1080" noProof="0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63F2159-54FC-4386-BA9E-5E6AA665DF59}"/>
                </a:ext>
              </a:extLst>
            </p:cNvPr>
            <p:cNvSpPr/>
            <p:nvPr/>
          </p:nvSpPr>
          <p:spPr>
            <a:xfrm>
              <a:off x="3095885" y="1668085"/>
              <a:ext cx="622389" cy="2910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noProof="0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1925AEA-6A9D-42EF-94AE-774C0761F4C2}"/>
                </a:ext>
              </a:extLst>
            </p:cNvPr>
            <p:cNvSpPr/>
            <p:nvPr/>
          </p:nvSpPr>
          <p:spPr>
            <a:xfrm>
              <a:off x="3738419" y="1668085"/>
              <a:ext cx="622389" cy="2910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noProof="0" dirty="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FCCFC-D6D0-4B92-A086-D9CDB2348EA1}"/>
                </a:ext>
              </a:extLst>
            </p:cNvPr>
            <p:cNvSpPr/>
            <p:nvPr/>
          </p:nvSpPr>
          <p:spPr>
            <a:xfrm>
              <a:off x="4386446" y="1668084"/>
              <a:ext cx="622389" cy="2910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noProof="0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116EA7A-DDA2-4635-83F8-FDA541D3FE63}"/>
                </a:ext>
              </a:extLst>
            </p:cNvPr>
            <p:cNvSpPr/>
            <p:nvPr/>
          </p:nvSpPr>
          <p:spPr>
            <a:xfrm>
              <a:off x="4386445" y="1230163"/>
              <a:ext cx="622389" cy="2910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noProof="0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615937" y="1668084"/>
              <a:ext cx="1211583" cy="59124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noProof="0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6871067" y="1672656"/>
              <a:ext cx="691942" cy="5866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noProof="0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0002009" y="2703788"/>
              <a:ext cx="1016511" cy="66120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noProof="0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0002009" y="3392424"/>
              <a:ext cx="1016511" cy="66120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noProof="0" dirty="0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6417683" y="1416629"/>
            <a:ext cx="0" cy="2283522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FDD0C-F0AB-449E-822F-8AD8F21A0A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9723" y="1229582"/>
            <a:ext cx="4770863" cy="4952638"/>
          </a:xfrm>
        </p:spPr>
        <p:txBody>
          <a:bodyPr vert="horz" lIns="164592" tIns="82296" rIns="82296" bIns="41148" rtlCol="0" anchor="t">
            <a:noAutofit/>
          </a:bodyPr>
          <a:lstStyle/>
          <a:p>
            <a:pPr marL="0" indent="0">
              <a:buNone/>
            </a:pPr>
            <a:r>
              <a:rPr lang="en-US" sz="1440" b="1" noProof="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AWA: Ongoing upgrades</a:t>
            </a:r>
            <a:endParaRPr lang="en-US" noProof="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440" b="1" noProof="0" dirty="0">
                <a:solidFill>
                  <a:srgbClr val="7F7F7F"/>
                </a:solidFill>
              </a:rPr>
              <a:t>Quality upgrades</a:t>
            </a:r>
            <a:endParaRPr lang="en-US" noProof="0" dirty="0">
              <a:cs typeface="Arial"/>
            </a:endParaRPr>
          </a:p>
          <a:p>
            <a:pPr marL="329184" lvl="1" indent="-207264">
              <a:spcBef>
                <a:spcPts val="540"/>
              </a:spcBef>
              <a:buFont typeface="Wingdings" panose="05000000000000000000" pitchFamily="2" charset="2"/>
              <a:buChar char="§"/>
            </a:pPr>
            <a:r>
              <a:rPr lang="en-US" sz="1260" u="sng" noProof="0" dirty="0">
                <a:solidFill>
                  <a:srgbClr val="7F7F7F"/>
                </a:solidFill>
              </a:rPr>
              <a:t>Brightness.</a:t>
            </a:r>
            <a:r>
              <a:rPr lang="en-US" sz="1260" b="1" noProof="0" dirty="0">
                <a:solidFill>
                  <a:srgbClr val="7F7F7F"/>
                </a:solidFill>
              </a:rPr>
              <a:t> </a:t>
            </a:r>
            <a:r>
              <a:rPr lang="en-US" sz="1260" noProof="0" dirty="0">
                <a:solidFill>
                  <a:srgbClr val="7F7F7F"/>
                </a:solidFill>
              </a:rPr>
              <a:t>Emittance improvement by RF symmetrized gun </a:t>
            </a:r>
            <a:r>
              <a:rPr lang="en-US" sz="1260" noProof="0" dirty="0">
                <a:solidFill>
                  <a:srgbClr val="7F7F7F"/>
                </a:solidFill>
                <a:ea typeface="+mn-lt"/>
                <a:cs typeface="+mn-lt"/>
              </a:rPr>
              <a:t>(AWA)</a:t>
            </a:r>
            <a:r>
              <a:rPr lang="en-US" sz="1260" noProof="0" dirty="0">
                <a:solidFill>
                  <a:srgbClr val="7F7F7F"/>
                </a:solidFill>
              </a:rPr>
              <a:t> &amp; RF </a:t>
            </a:r>
            <a:r>
              <a:rPr lang="en-US" sz="1260" noProof="0" dirty="0">
                <a:solidFill>
                  <a:srgbClr val="7F7F7F"/>
                </a:solidFill>
                <a:ea typeface="+mn-lt"/>
                <a:cs typeface="+mn-lt"/>
              </a:rPr>
              <a:t>symmetrized </a:t>
            </a:r>
            <a:r>
              <a:rPr lang="en-US" sz="1260" noProof="0" dirty="0">
                <a:solidFill>
                  <a:srgbClr val="7F7F7F"/>
                </a:solidFill>
              </a:rPr>
              <a:t>cavities (LBNL)</a:t>
            </a:r>
            <a:endParaRPr lang="en-US" sz="1260" noProof="0" dirty="0">
              <a:solidFill>
                <a:srgbClr val="7F7F7F"/>
              </a:solidFill>
              <a:cs typeface="Arial"/>
            </a:endParaRPr>
          </a:p>
          <a:p>
            <a:pPr marL="329184" lvl="1" indent="-207264">
              <a:spcBef>
                <a:spcPts val="540"/>
              </a:spcBef>
              <a:buFont typeface="Wingdings" panose="05000000000000000000" pitchFamily="2" charset="2"/>
              <a:buChar char="§"/>
            </a:pPr>
            <a:r>
              <a:rPr lang="en-US" sz="1260" u="sng" noProof="0" dirty="0">
                <a:solidFill>
                  <a:srgbClr val="7F7F7F"/>
                </a:solidFill>
              </a:rPr>
              <a:t>Stability.</a:t>
            </a:r>
            <a:r>
              <a:rPr lang="en-US" sz="1260" b="1" noProof="0" dirty="0">
                <a:solidFill>
                  <a:srgbClr val="7F7F7F"/>
                </a:solidFill>
              </a:rPr>
              <a:t> </a:t>
            </a:r>
            <a:r>
              <a:rPr lang="en-US" sz="1260" noProof="0" dirty="0">
                <a:solidFill>
                  <a:srgbClr val="7F7F7F"/>
                </a:solidFill>
              </a:rPr>
              <a:t>New RF synchronization system (LBNL BACI), RF Station stability project (APS RF group)</a:t>
            </a:r>
            <a:endParaRPr lang="en-US" sz="1260" noProof="0" dirty="0">
              <a:solidFill>
                <a:srgbClr val="7F7F7F"/>
              </a:solidFill>
              <a:cs typeface="Arial"/>
            </a:endParaRPr>
          </a:p>
          <a:p>
            <a:pPr marL="0" indent="0">
              <a:spcBef>
                <a:spcPts val="540"/>
              </a:spcBef>
              <a:buNone/>
            </a:pPr>
            <a:r>
              <a:rPr lang="en-US" sz="1440" b="1" spc="-1" noProof="0" dirty="0">
                <a:solidFill>
                  <a:srgbClr val="7F7F7F"/>
                </a:solidFill>
                <a:ea typeface="Arial"/>
              </a:rPr>
              <a:t>Capabilities upgrades</a:t>
            </a:r>
          </a:p>
          <a:p>
            <a:pPr marL="329184" lvl="1" indent="-207264">
              <a:spcBef>
                <a:spcPts val="540"/>
              </a:spcBef>
              <a:buFont typeface="Wingdings" panose="05000000000000000000" pitchFamily="2" charset="2"/>
              <a:buChar char="§"/>
            </a:pPr>
            <a:r>
              <a:rPr lang="en-US" sz="1260" u="sng" spc="-1" noProof="0" dirty="0">
                <a:solidFill>
                  <a:srgbClr val="7F7F7F"/>
                </a:solidFill>
                <a:ea typeface="Arial"/>
              </a:rPr>
              <a:t>Extended Bunch shaping.</a:t>
            </a:r>
            <a:r>
              <a:rPr lang="en-US" sz="1260" spc="-1" noProof="0" dirty="0">
                <a:solidFill>
                  <a:srgbClr val="7F7F7F"/>
                </a:solidFill>
                <a:ea typeface="Arial"/>
              </a:rPr>
              <a:t> (SLM based Laser shaping, TDC shaping, EEX multi-leaf Collimator, etc.)</a:t>
            </a:r>
            <a:endParaRPr lang="en-US" sz="1260" noProof="0" dirty="0">
              <a:solidFill>
                <a:srgbClr val="7F7F7F"/>
              </a:solidFill>
              <a:cs typeface="Arial"/>
            </a:endParaRPr>
          </a:p>
          <a:p>
            <a:pPr marL="329184" lvl="1" indent="-207264">
              <a:spcBef>
                <a:spcPts val="540"/>
              </a:spcBef>
              <a:buFont typeface="Wingdings" panose="05000000000000000000" pitchFamily="2" charset="2"/>
              <a:buChar char="§"/>
            </a:pPr>
            <a:r>
              <a:rPr lang="en-US" sz="1260" u="sng" noProof="0" dirty="0">
                <a:solidFill>
                  <a:srgbClr val="7F7F7F"/>
                </a:solidFill>
              </a:rPr>
              <a:t>Machine Learning.</a:t>
            </a:r>
            <a:r>
              <a:rPr lang="en-US" sz="1260" noProof="0" dirty="0">
                <a:solidFill>
                  <a:srgbClr val="7F7F7F"/>
                </a:solidFill>
              </a:rPr>
              <a:t> For machine control, virtual diagnostics and physics</a:t>
            </a:r>
            <a:r>
              <a:rPr lang="en-US" sz="1440" noProof="0" dirty="0">
                <a:solidFill>
                  <a:srgbClr val="7F7F7F"/>
                </a:solidFill>
                <a:cs typeface="Arial"/>
              </a:rPr>
              <a:t> (</a:t>
            </a:r>
            <a:r>
              <a:rPr lang="en-US" sz="1260" noProof="0" dirty="0">
                <a:solidFill>
                  <a:srgbClr val="7F7F7F"/>
                </a:solidFill>
              </a:rPr>
              <a:t>EPICS upgrade w/ APS Controls group) </a:t>
            </a:r>
            <a:endParaRPr lang="en-US" sz="1260" noProof="0" dirty="0">
              <a:solidFill>
                <a:srgbClr val="7F7F7F"/>
              </a:solidFill>
              <a:cs typeface="Arial"/>
            </a:endParaRPr>
          </a:p>
          <a:p>
            <a:pPr marL="0" lvl="1" indent="0">
              <a:spcBef>
                <a:spcPts val="1080"/>
              </a:spcBef>
              <a:buNone/>
            </a:pPr>
            <a:r>
              <a:rPr lang="en-US" sz="1440" b="1" noProof="0" dirty="0">
                <a:solidFill>
                  <a:srgbClr val="000000"/>
                </a:solidFill>
              </a:rPr>
              <a:t>AWA-II: High energy version of AWA</a:t>
            </a:r>
          </a:p>
          <a:p>
            <a:pPr marL="329184" lvl="1" indent="-207264">
              <a:spcBef>
                <a:spcPts val="540"/>
              </a:spcBef>
              <a:buFont typeface="Wingdings" panose="05000000000000000000" pitchFamily="2" charset="2"/>
              <a:buChar char="§"/>
            </a:pPr>
            <a:r>
              <a:rPr lang="en-US" sz="1260" noProof="0" dirty="0">
                <a:solidFill>
                  <a:srgbClr val="000000"/>
                </a:solidFill>
                <a:highlight>
                  <a:srgbClr val="FFFF00"/>
                </a:highlight>
              </a:rPr>
              <a:t>Drive beam </a:t>
            </a:r>
            <a:r>
              <a:rPr lang="en-US" sz="1260" noProof="0" dirty="0">
                <a:solidFill>
                  <a:srgbClr val="000000"/>
                </a:solidFill>
              </a:rPr>
              <a:t>65 MeV </a:t>
            </a:r>
            <a:r>
              <a:rPr lang="en-US" sz="1260" noProof="0" dirty="0">
                <a:solidFill>
                  <a:srgbClr val="000000"/>
                </a:solidFill>
                <a:sym typeface="Wingdings" panose="05000000000000000000" pitchFamily="2" charset="2"/>
              </a:rPr>
              <a:t> ~150 MeV</a:t>
            </a:r>
            <a:endParaRPr lang="en-US" sz="1260" noProof="0" dirty="0">
              <a:solidFill>
                <a:srgbClr val="000000"/>
              </a:solidFill>
              <a:cs typeface="Arial"/>
            </a:endParaRPr>
          </a:p>
          <a:p>
            <a:pPr marL="329184" lvl="1">
              <a:spcBef>
                <a:spcPts val="540"/>
              </a:spcBef>
              <a:buFont typeface="Wingdings" panose="05000000000000000000" pitchFamily="2" charset="2"/>
              <a:buChar char="§"/>
            </a:pPr>
            <a:r>
              <a:rPr lang="en-US" sz="1260" noProof="0" dirty="0">
                <a:solidFill>
                  <a:srgbClr val="000000"/>
                </a:solidFill>
                <a:sym typeface="Wingdings" panose="05000000000000000000" pitchFamily="2" charset="2"/>
              </a:rPr>
              <a:t>Tighter focus for acceleration research</a:t>
            </a:r>
            <a:endParaRPr lang="en-US" sz="1260" noProof="0" dirty="0">
              <a:solidFill>
                <a:srgbClr val="000000"/>
              </a:solidFill>
              <a:cs typeface="Arial"/>
            </a:endParaRPr>
          </a:p>
          <a:p>
            <a:pPr marL="680086" lvl="2" indent="-209550">
              <a:spcBef>
                <a:spcPts val="540"/>
              </a:spcBef>
              <a:buFontTx/>
              <a:buChar char="-"/>
            </a:pPr>
            <a:r>
              <a:rPr lang="en-US" sz="1260" b="1" noProof="0" dirty="0">
                <a:solidFill>
                  <a:schemeClr val="accent2"/>
                </a:solidFill>
                <a:sym typeface="Wingdings" panose="05000000000000000000" pitchFamily="2" charset="2"/>
              </a:rPr>
              <a:t>High-quality ~1 GeV TBA demonstrator (roadmap)</a:t>
            </a:r>
            <a:endParaRPr lang="en-US" sz="1260" b="1" noProof="0" dirty="0">
              <a:solidFill>
                <a:schemeClr val="accent2"/>
              </a:solidFill>
              <a:cs typeface="Arial"/>
            </a:endParaRPr>
          </a:p>
          <a:p>
            <a:pPr marL="680086" lvl="2" indent="-209550">
              <a:spcBef>
                <a:spcPts val="540"/>
              </a:spcBef>
              <a:buFontTx/>
              <a:buChar char="-"/>
            </a:pPr>
            <a:r>
              <a:rPr lang="en-US" sz="1260" b="1" noProof="0" dirty="0">
                <a:solidFill>
                  <a:schemeClr val="accent2"/>
                </a:solidFill>
                <a:sym typeface="Wingdings" panose="05000000000000000000" pitchFamily="2" charset="2"/>
              </a:rPr>
              <a:t>Allows SWFA to enter GV/m regime</a:t>
            </a:r>
          </a:p>
          <a:p>
            <a:pPr marL="680086" lvl="2" indent="-209550">
              <a:spcBef>
                <a:spcPts val="540"/>
              </a:spcBef>
              <a:buFontTx/>
              <a:buChar char="-"/>
            </a:pPr>
            <a:r>
              <a:rPr lang="en-US" sz="1260" b="1" noProof="0" dirty="0">
                <a:solidFill>
                  <a:schemeClr val="accent2"/>
                </a:solidFill>
                <a:sym typeface="Wingdings" panose="05000000000000000000" pitchFamily="2" charset="2"/>
              </a:rPr>
              <a:t>High beam density needed for PWFA</a:t>
            </a:r>
          </a:p>
          <a:p>
            <a:pPr marL="419676" lvl="1" indent="-257176">
              <a:spcBef>
                <a:spcPts val="540"/>
              </a:spcBef>
              <a:buFont typeface="Wingdings" panose="05000000000000000000" pitchFamily="2" charset="2"/>
              <a:buChar char="§"/>
            </a:pPr>
            <a:r>
              <a:rPr lang="en-US" sz="1260" noProof="0" dirty="0">
                <a:solidFill>
                  <a:srgbClr val="000000"/>
                </a:solidFill>
                <a:cs typeface="Arial"/>
              </a:rPr>
              <a:t>Increase the size the experimental switchyard</a:t>
            </a:r>
            <a:endParaRPr lang="en-US" sz="1260" noProof="0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BFF1A9-BD0D-4462-814C-57BE4F2C5C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59723" y="848014"/>
            <a:ext cx="4770863" cy="355693"/>
          </a:xfrm>
          <a:solidFill>
            <a:schemeClr val="accent2"/>
          </a:solidFill>
          <a:ln>
            <a:noFill/>
          </a:ln>
        </p:spPr>
        <p:txBody>
          <a:bodyPr/>
          <a:lstStyle/>
          <a:p>
            <a:r>
              <a:rPr lang="en-US" noProof="0" dirty="0"/>
              <a:t>Upgrade path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5927807" y="2388852"/>
            <a:ext cx="979755" cy="3416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20" b="1" noProof="0" dirty="0">
                <a:solidFill>
                  <a:srgbClr val="7F7F7F"/>
                </a:solidFill>
                <a:ea typeface="+mn-lt"/>
                <a:cs typeface="+mn-lt"/>
              </a:rPr>
              <a:t>FY21-26</a:t>
            </a:r>
            <a:endParaRPr lang="en-US" sz="1620" b="1" noProof="0" dirty="0">
              <a:solidFill>
                <a:srgbClr val="7F7F7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15060" y="3976718"/>
            <a:ext cx="2623" cy="1772416"/>
          </a:xfrm>
          <a:prstGeom prst="straightConnector1">
            <a:avLst/>
          </a:prstGeom>
          <a:ln w="50800">
            <a:solidFill>
              <a:srgbClr val="00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16200000">
            <a:off x="6014148" y="4670121"/>
            <a:ext cx="801823" cy="341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620" b="1" noProof="0" dirty="0">
                <a:solidFill>
                  <a:srgbClr val="000000"/>
                </a:solidFill>
                <a:ea typeface="+mn-lt"/>
                <a:cs typeface="+mn-lt"/>
              </a:rPr>
              <a:t>&gt;FY26</a:t>
            </a:r>
            <a:endParaRPr lang="en-US" sz="1620" b="1" noProof="0" dirty="0">
              <a:solidFill>
                <a:srgbClr val="0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0B8CBE-2A4B-4CAC-98D9-B38901149B91}"/>
              </a:ext>
            </a:extLst>
          </p:cNvPr>
          <p:cNvSpPr/>
          <p:nvPr/>
        </p:nvSpPr>
        <p:spPr>
          <a:xfrm>
            <a:off x="3187429" y="1876611"/>
            <a:ext cx="70564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b="1" noProof="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AWA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163297" y="798438"/>
            <a:ext cx="4953202" cy="5617369"/>
            <a:chOff x="615219" y="506150"/>
            <a:chExt cx="5503558" cy="6241521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037562" y="3516028"/>
              <a:ext cx="870955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218918" y="3191646"/>
              <a:ext cx="554283" cy="3180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60" noProof="0" dirty="0"/>
                <a:t>45 ft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615219" y="3614221"/>
              <a:ext cx="5503558" cy="2801118"/>
              <a:chOff x="249936" y="720123"/>
              <a:chExt cx="12059527" cy="6137877"/>
            </a:xfrm>
          </p:grpSpPr>
          <p:pic>
            <p:nvPicPr>
              <p:cNvPr id="56" name="Picture 5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2381" t="14476" r="29286" b="8571"/>
              <a:stretch>
                <a:fillRect/>
              </a:stretch>
            </p:blipFill>
            <p:spPr bwMode="auto">
              <a:xfrm>
                <a:off x="249936" y="1294368"/>
                <a:ext cx="11182350" cy="5563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" name="Rectangle 56"/>
              <p:cNvSpPr/>
              <p:nvPr/>
            </p:nvSpPr>
            <p:spPr>
              <a:xfrm flipV="1">
                <a:off x="850846" y="1357181"/>
                <a:ext cx="60489" cy="275356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"/>
              <a:srcRect l="17295" t="14660" r="40696" b="10502"/>
              <a:stretch/>
            </p:blipFill>
            <p:spPr>
              <a:xfrm>
                <a:off x="1291336" y="1879161"/>
                <a:ext cx="3603171" cy="1805348"/>
              </a:xfrm>
              <a:prstGeom prst="rect">
                <a:avLst/>
              </a:prstGeom>
            </p:spPr>
          </p:pic>
          <p:sp>
            <p:nvSpPr>
              <p:cNvPr id="59" name="Rectangle 58"/>
              <p:cNvSpPr/>
              <p:nvPr/>
            </p:nvSpPr>
            <p:spPr>
              <a:xfrm>
                <a:off x="249936" y="3464886"/>
                <a:ext cx="585997" cy="6560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pic>
            <p:nvPicPr>
              <p:cNvPr id="60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2667" t="25020" r="64623" b="73019"/>
              <a:stretch>
                <a:fillRect/>
              </a:stretch>
            </p:blipFill>
            <p:spPr bwMode="auto">
              <a:xfrm>
                <a:off x="4235358" y="3654967"/>
                <a:ext cx="626955" cy="1417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" name="Rectangle 60"/>
              <p:cNvSpPr/>
              <p:nvPr/>
            </p:nvSpPr>
            <p:spPr>
              <a:xfrm>
                <a:off x="6831274" y="1848681"/>
                <a:ext cx="676870" cy="58209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5561073" y="1848679"/>
                <a:ext cx="1211583" cy="58209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4"/>
              <a:srcRect l="17639" t="14660" r="41071" b="10502"/>
              <a:stretch/>
            </p:blipFill>
            <p:spPr>
              <a:xfrm rot="10800000">
                <a:off x="6200792" y="2096929"/>
                <a:ext cx="3541482" cy="1805348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4"/>
              <a:srcRect l="58594" t="14660" r="31253" b="34273"/>
              <a:stretch/>
            </p:blipFill>
            <p:spPr>
              <a:xfrm>
                <a:off x="5329935" y="1572596"/>
                <a:ext cx="870857" cy="1231912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4"/>
              <a:srcRect l="38199" t="14661" r="41071" b="38602"/>
              <a:stretch/>
            </p:blipFill>
            <p:spPr>
              <a:xfrm rot="10800000">
                <a:off x="4876361" y="2772229"/>
                <a:ext cx="1778001" cy="1127472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4"/>
              <a:srcRect l="38199" t="14661" r="54815" b="38602"/>
              <a:stretch/>
            </p:blipFill>
            <p:spPr>
              <a:xfrm>
                <a:off x="4802431" y="1872556"/>
                <a:ext cx="599169" cy="1127472"/>
              </a:xfrm>
              <a:prstGeom prst="rect">
                <a:avLst/>
              </a:prstGeom>
            </p:spPr>
          </p:pic>
          <p:sp>
            <p:nvSpPr>
              <p:cNvPr id="67" name="Rectangle 66"/>
              <p:cNvSpPr/>
              <p:nvPr/>
            </p:nvSpPr>
            <p:spPr>
              <a:xfrm>
                <a:off x="6039801" y="3063281"/>
                <a:ext cx="1493246" cy="511458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605454" y="3063281"/>
                <a:ext cx="1493246" cy="519509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9978136" y="2886874"/>
                <a:ext cx="965200" cy="57801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35933" y="753758"/>
                <a:ext cx="622389" cy="29104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4055808" y="720123"/>
                <a:ext cx="1493246" cy="391421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401446" y="720123"/>
                <a:ext cx="1608743" cy="629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80" noProof="0" dirty="0"/>
                  <a:t>klystron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533386" y="732275"/>
                <a:ext cx="6776077" cy="629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80" noProof="0" dirty="0"/>
                  <a:t>Control, laser, vacuum, rf,   office, cathode</a:t>
                </a: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9991510" y="3551165"/>
                <a:ext cx="965200" cy="57801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9978137" y="2077885"/>
                <a:ext cx="965200" cy="72271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63F2159-54FC-4386-BA9E-5E6AA665DF59}"/>
                  </a:ext>
                </a:extLst>
              </p:cNvPr>
              <p:cNvSpPr/>
              <p:nvPr/>
            </p:nvSpPr>
            <p:spPr>
              <a:xfrm>
                <a:off x="3144230" y="1848678"/>
                <a:ext cx="622389" cy="29104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1925AEA-6A9D-42EF-94AE-774C0761F4C2}"/>
                  </a:ext>
                </a:extLst>
              </p:cNvPr>
              <p:cNvSpPr/>
              <p:nvPr/>
            </p:nvSpPr>
            <p:spPr>
              <a:xfrm>
                <a:off x="3786764" y="1848678"/>
                <a:ext cx="622389" cy="29104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73FCCFC-D6D0-4B92-A086-D9CDB2348EA1}"/>
                  </a:ext>
                </a:extLst>
              </p:cNvPr>
              <p:cNvSpPr/>
              <p:nvPr/>
            </p:nvSpPr>
            <p:spPr>
              <a:xfrm>
                <a:off x="4434791" y="1848677"/>
                <a:ext cx="622389" cy="29104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5DBBF53-97EB-4E6E-BF29-482F373800A0}"/>
                  </a:ext>
                </a:extLst>
              </p:cNvPr>
              <p:cNvSpPr/>
              <p:nvPr/>
            </p:nvSpPr>
            <p:spPr>
              <a:xfrm>
                <a:off x="8092026" y="1811846"/>
                <a:ext cx="622389" cy="29104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76AB842-C8A6-471A-84C8-19215C7F50A8}"/>
                  </a:ext>
                </a:extLst>
              </p:cNvPr>
              <p:cNvSpPr/>
              <p:nvPr/>
            </p:nvSpPr>
            <p:spPr>
              <a:xfrm>
                <a:off x="8751031" y="1813880"/>
                <a:ext cx="622389" cy="29104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6D11628-F0AD-439A-84B3-89B960B44702}"/>
                  </a:ext>
                </a:extLst>
              </p:cNvPr>
              <p:cNvSpPr/>
              <p:nvPr/>
            </p:nvSpPr>
            <p:spPr>
              <a:xfrm>
                <a:off x="7442676" y="1813450"/>
                <a:ext cx="622389" cy="29104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4252D18F-E3C7-4229-A757-3BD10C061859}"/>
                  </a:ext>
                </a:extLst>
              </p:cNvPr>
              <p:cNvSpPr/>
              <p:nvPr/>
            </p:nvSpPr>
            <p:spPr>
              <a:xfrm>
                <a:off x="6793099" y="1813450"/>
                <a:ext cx="622389" cy="29104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4116EA7A-DDA2-4635-83F8-FDA541D3FE63}"/>
                  </a:ext>
                </a:extLst>
              </p:cNvPr>
              <p:cNvSpPr/>
              <p:nvPr/>
            </p:nvSpPr>
            <p:spPr>
              <a:xfrm>
                <a:off x="6132157" y="1813450"/>
                <a:ext cx="622389" cy="29104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0" noProof="0" dirty="0"/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4040440" y="506150"/>
              <a:ext cx="0" cy="6234595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930599" y="513076"/>
              <a:ext cx="0" cy="6234595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A0B8CBE-2A4B-4CAC-98D9-B38901149B91}"/>
              </a:ext>
            </a:extLst>
          </p:cNvPr>
          <p:cNvSpPr/>
          <p:nvPr/>
        </p:nvSpPr>
        <p:spPr>
          <a:xfrm>
            <a:off x="3085876" y="4752892"/>
            <a:ext cx="105990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b="1" noProof="0" dirty="0">
                <a:solidFill>
                  <a:schemeClr val="accent6"/>
                </a:solidFill>
                <a:latin typeface="Comic Sans MS" panose="030F0702030302020204" pitchFamily="66" charset="0"/>
              </a:rPr>
              <a:t>AWA-II</a:t>
            </a:r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D2C81609-D101-4449-B78A-4379EB987473}"/>
              </a:ext>
            </a:extLst>
          </p:cNvPr>
          <p:cNvSpPr/>
          <p:nvPr/>
        </p:nvSpPr>
        <p:spPr>
          <a:xfrm>
            <a:off x="6724865" y="4898940"/>
            <a:ext cx="450300" cy="760850"/>
          </a:xfrm>
          <a:prstGeom prst="lightningBol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0" noProof="0" dirty="0"/>
          </a:p>
        </p:txBody>
      </p:sp>
      <p:sp>
        <p:nvSpPr>
          <p:cNvPr id="104" name="Lightning Bolt 103">
            <a:extLst>
              <a:ext uri="{FF2B5EF4-FFF2-40B4-BE49-F238E27FC236}">
                <a16:creationId xmlns:a16="http://schemas.microsoft.com/office/drawing/2014/main" id="{82FFF49F-BA47-4292-9431-6DB83DBD872F}"/>
              </a:ext>
            </a:extLst>
          </p:cNvPr>
          <p:cNvSpPr/>
          <p:nvPr/>
        </p:nvSpPr>
        <p:spPr>
          <a:xfrm flipH="1">
            <a:off x="11145990" y="4896444"/>
            <a:ext cx="450300" cy="760850"/>
          </a:xfrm>
          <a:prstGeom prst="lightningBol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0" u="sng" noProof="0" dirty="0"/>
          </a:p>
        </p:txBody>
      </p:sp>
      <p:sp>
        <p:nvSpPr>
          <p:cNvPr id="105" name="TextBox 104"/>
          <p:cNvSpPr txBox="1"/>
          <p:nvPr/>
        </p:nvSpPr>
        <p:spPr>
          <a:xfrm>
            <a:off x="7980480" y="411865"/>
            <a:ext cx="2380780" cy="387798"/>
          </a:xfrm>
          <a:prstGeom prst="rect">
            <a:avLst/>
          </a:prstGeom>
          <a:noFill/>
          <a:ln>
            <a:solidFill>
              <a:srgbClr val="FF3B3B"/>
            </a:solidFill>
          </a:ln>
        </p:spPr>
        <p:txBody>
          <a:bodyPr wrap="none" rtlCol="0">
            <a:spAutoFit/>
          </a:bodyPr>
          <a:lstStyle/>
          <a:p>
            <a:r>
              <a:rPr lang="en-US" sz="1920" noProof="0" dirty="0">
                <a:solidFill>
                  <a:srgbClr val="FF0000"/>
                </a:solidFill>
              </a:rPr>
              <a:t>(funding dependent)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2767997" y="5053897"/>
            <a:ext cx="1835759" cy="313932"/>
          </a:xfrm>
          <a:prstGeom prst="rect">
            <a:avLst/>
          </a:prstGeom>
          <a:noFill/>
          <a:ln>
            <a:solidFill>
              <a:srgbClr val="FF3B3B"/>
            </a:solidFill>
          </a:ln>
        </p:spPr>
        <p:txBody>
          <a:bodyPr wrap="none" rtlCol="0">
            <a:spAutoFit/>
          </a:bodyPr>
          <a:lstStyle/>
          <a:p>
            <a:r>
              <a:rPr lang="en-US" sz="1440" noProof="0" dirty="0">
                <a:solidFill>
                  <a:srgbClr val="FF0000"/>
                </a:solidFill>
              </a:rPr>
              <a:t>(funding dependent)</a:t>
            </a: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DCEA12F6-5D26-D709-08F0-84D28B86F268}"/>
              </a:ext>
            </a:extLst>
          </p:cNvPr>
          <p:cNvSpPr txBox="1">
            <a:spLocks/>
          </p:cNvSpPr>
          <p:nvPr/>
        </p:nvSpPr>
        <p:spPr>
          <a:xfrm>
            <a:off x="609601" y="44117"/>
            <a:ext cx="6115264" cy="4143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196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Moving forward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B00374-01B0-A7B9-64D8-673F607E3763}"/>
              </a:ext>
            </a:extLst>
          </p:cNvPr>
          <p:cNvSpPr txBox="1">
            <a:spLocks/>
          </p:cNvSpPr>
          <p:nvPr/>
        </p:nvSpPr>
        <p:spPr>
          <a:xfrm>
            <a:off x="609601" y="534065"/>
            <a:ext cx="5634642" cy="49971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45719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1800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520695" indent="-236535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67" indent="-187323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2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8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75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0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66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1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Upgrade to AWA-II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5290078-50C7-A4EC-CA86-2766DFF7074E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36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7234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723CEA0D-D21A-608B-6696-22B06ECB8BD0}"/>
              </a:ext>
            </a:extLst>
          </p:cNvPr>
          <p:cNvCxnSpPr>
            <a:cxnSpLocks/>
            <a:stCxn id="2" idx="0"/>
          </p:cNvCxnSpPr>
          <p:nvPr/>
        </p:nvCxnSpPr>
        <p:spPr>
          <a:xfrm rot="5400000" flipH="1" flipV="1">
            <a:off x="9019187" y="4339842"/>
            <a:ext cx="2408606" cy="875621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08649A91-9BC3-7F42-945B-C8047D49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48" y="30481"/>
            <a:ext cx="11447777" cy="471116"/>
          </a:xfrm>
        </p:spPr>
        <p:txBody>
          <a:bodyPr/>
          <a:lstStyle/>
          <a:p>
            <a:pPr marL="139062"/>
            <a:r>
              <a:rPr lang="en-US" cap="none" noProof="0" dirty="0"/>
              <a:t>Where does Structure Wakefield Acceleration fit in?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FD104A-ECFD-EF4A-8CD2-C10D03EBA6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6655" y="597454"/>
            <a:ext cx="10406245" cy="568385"/>
          </a:xfrm>
        </p:spPr>
        <p:txBody>
          <a:bodyPr/>
          <a:lstStyle/>
          <a:p>
            <a:pPr marL="139062">
              <a:spcBef>
                <a:spcPts val="800"/>
              </a:spcBef>
            </a:pPr>
            <a:r>
              <a:rPr lang="en-US" sz="2000" noProof="0" dirty="0"/>
              <a:t>The 4 Advanced Accelerations Concepts </a:t>
            </a:r>
            <a:endParaRPr lang="en-US" sz="2000" b="0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1090FC-C37B-2C3F-CD20-1C324BBC20DA}"/>
              </a:ext>
            </a:extLst>
          </p:cNvPr>
          <p:cNvCxnSpPr/>
          <p:nvPr/>
        </p:nvCxnSpPr>
        <p:spPr bwMode="auto">
          <a:xfrm>
            <a:off x="856655" y="5056837"/>
            <a:ext cx="9575647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6" name="Picture 85">
            <a:extLst>
              <a:ext uri="{FF2B5EF4-FFF2-40B4-BE49-F238E27FC236}">
                <a16:creationId xmlns:a16="http://schemas.microsoft.com/office/drawing/2014/main" id="{9435C9EF-501F-6AE6-B1FA-F6A68336B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022" y="2258080"/>
            <a:ext cx="2846808" cy="1315269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BFE6022E-50C0-2358-DA1A-C99DC211CA42}"/>
              </a:ext>
            </a:extLst>
          </p:cNvPr>
          <p:cNvSpPr/>
          <p:nvPr/>
        </p:nvSpPr>
        <p:spPr>
          <a:xfrm>
            <a:off x="8819602" y="1787762"/>
            <a:ext cx="244329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noProof="0" dirty="0"/>
              <a:t>RF Driven Structure</a:t>
            </a:r>
            <a:endParaRPr lang="en-US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C20568-CC49-367D-F395-C118A26DC718}"/>
              </a:ext>
            </a:extLst>
          </p:cNvPr>
          <p:cNvGrpSpPr/>
          <p:nvPr/>
        </p:nvGrpSpPr>
        <p:grpSpPr>
          <a:xfrm>
            <a:off x="1239761" y="1379837"/>
            <a:ext cx="6441801" cy="4385437"/>
            <a:chOff x="968412" y="1830295"/>
            <a:chExt cx="7112332" cy="48419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7086DD1-39E7-F3A4-08A4-484D10C0B6B3}"/>
                </a:ext>
              </a:extLst>
            </p:cNvPr>
            <p:cNvGrpSpPr/>
            <p:nvPr/>
          </p:nvGrpSpPr>
          <p:grpSpPr>
            <a:xfrm>
              <a:off x="5222207" y="1870508"/>
              <a:ext cx="2670934" cy="2162577"/>
              <a:chOff x="4964922" y="873649"/>
              <a:chExt cx="2782887" cy="225321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305359D-9D32-12E4-F0A4-3A83D6DBC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64922" y="1470345"/>
                <a:ext cx="2753460" cy="1656523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FB1B542-0F5A-6638-ADB9-FA2D2AD4D71B}"/>
                  </a:ext>
                </a:extLst>
              </p:cNvPr>
              <p:cNvSpPr/>
              <p:nvPr/>
            </p:nvSpPr>
            <p:spPr>
              <a:xfrm>
                <a:off x="4970211" y="873649"/>
                <a:ext cx="2777598" cy="545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noProof="0" dirty="0"/>
                  <a:t>DLA</a:t>
                </a:r>
              </a:p>
              <a:p>
                <a:pPr algn="ctr"/>
                <a:r>
                  <a:rPr lang="en-US" sz="1400" b="1" noProof="0" dirty="0">
                    <a:solidFill>
                      <a:schemeClr val="bg1">
                        <a:lumMod val="50000"/>
                      </a:schemeClr>
                    </a:solidFill>
                  </a:rPr>
                  <a:t>(Dielectric Laser Accelerator)</a:t>
                </a:r>
                <a:endParaRPr lang="en-US" sz="1400" noProof="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38E6109-FE5D-BC34-D93B-3BE0DFFAC359}"/>
                </a:ext>
              </a:extLst>
            </p:cNvPr>
            <p:cNvSpPr/>
            <p:nvPr/>
          </p:nvSpPr>
          <p:spPr>
            <a:xfrm rot="16200000">
              <a:off x="135171" y="3665107"/>
              <a:ext cx="206659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noProof="0" dirty="0"/>
                <a:t>Energy Source </a:t>
              </a:r>
              <a:endParaRPr lang="en-US" sz="2000" noProof="0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4CDE8EA-F55B-5D3A-D3C4-F7616BC4EAFB}"/>
                </a:ext>
              </a:extLst>
            </p:cNvPr>
            <p:cNvSpPr/>
            <p:nvPr/>
          </p:nvSpPr>
          <p:spPr>
            <a:xfrm rot="16200000">
              <a:off x="857646" y="2691683"/>
              <a:ext cx="1837362" cy="475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u="sng" noProof="0" dirty="0"/>
                <a:t>Laser pulse</a:t>
              </a:r>
              <a:endParaRPr lang="en-US" sz="2400" noProof="0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52F2ED1-732F-F7F3-F791-F4F769588671}"/>
                </a:ext>
              </a:extLst>
            </p:cNvPr>
            <p:cNvSpPr/>
            <p:nvPr/>
          </p:nvSpPr>
          <p:spPr>
            <a:xfrm rot="16200000">
              <a:off x="726684" y="4853885"/>
              <a:ext cx="2137124" cy="475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u="sng" noProof="0" dirty="0"/>
                <a:t>Particle beam</a:t>
              </a:r>
              <a:endParaRPr lang="en-US" sz="2400" noProof="0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95A7430-47C9-5A08-F985-E3F91F321C35}"/>
                </a:ext>
              </a:extLst>
            </p:cNvPr>
            <p:cNvSpPr/>
            <p:nvPr/>
          </p:nvSpPr>
          <p:spPr>
            <a:xfrm>
              <a:off x="4420691" y="6272105"/>
              <a:ext cx="11528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noProof="0" dirty="0"/>
                <a:t>Medium</a:t>
              </a:r>
              <a:endParaRPr lang="en-US" sz="2000" noProof="0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3323CAD-2447-B6DD-E864-43A694094744}"/>
                </a:ext>
              </a:extLst>
            </p:cNvPr>
            <p:cNvSpPr/>
            <p:nvPr/>
          </p:nvSpPr>
          <p:spPr>
            <a:xfrm>
              <a:off x="2885201" y="5977113"/>
              <a:ext cx="1250663" cy="475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u="sng" noProof="0" dirty="0"/>
                <a:t>Plasma</a:t>
              </a:r>
              <a:endParaRPr lang="en-US" sz="2400" noProof="0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738AA8F-B28F-CB29-DC08-72FA7CF12169}"/>
                </a:ext>
              </a:extLst>
            </p:cNvPr>
            <p:cNvSpPr/>
            <p:nvPr/>
          </p:nvSpPr>
          <p:spPr>
            <a:xfrm>
              <a:off x="6129236" y="5964013"/>
              <a:ext cx="1479892" cy="475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u="sng" noProof="0" dirty="0"/>
                <a:t>Structure</a:t>
              </a:r>
              <a:endParaRPr lang="en-US" sz="2400" noProof="0" dirty="0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F24A924-14E0-2542-BD54-4D4474E16F08}"/>
                </a:ext>
              </a:extLst>
            </p:cNvPr>
            <p:cNvGrpSpPr/>
            <p:nvPr/>
          </p:nvGrpSpPr>
          <p:grpSpPr>
            <a:xfrm>
              <a:off x="2270749" y="1852353"/>
              <a:ext cx="2506478" cy="1658699"/>
              <a:chOff x="1410590" y="1585560"/>
              <a:chExt cx="2611540" cy="1728225"/>
            </a:xfrm>
          </p:grpSpPr>
          <p:pic>
            <p:nvPicPr>
              <p:cNvPr id="73" name="Picture 2" descr="Image result for wakefield accelerator">
                <a:extLst>
                  <a:ext uri="{FF2B5EF4-FFF2-40B4-BE49-F238E27FC236}">
                    <a16:creationId xmlns:a16="http://schemas.microsoft.com/office/drawing/2014/main" id="{AB85EDA9-F671-59E6-3452-9BCA716566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0590" y="2366048"/>
                <a:ext cx="2611540" cy="947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DEC472DA-141F-82D7-6FA0-67CB9198C9CC}"/>
                  </a:ext>
                </a:extLst>
              </p:cNvPr>
              <p:cNvSpPr/>
              <p:nvPr/>
            </p:nvSpPr>
            <p:spPr>
              <a:xfrm>
                <a:off x="1559919" y="1585560"/>
                <a:ext cx="2228108" cy="5451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noProof="0" dirty="0"/>
                  <a:t>LWFA</a:t>
                </a:r>
              </a:p>
              <a:p>
                <a:pPr algn="ctr"/>
                <a:r>
                  <a:rPr lang="en-US" sz="1400" b="1" noProof="0" dirty="0">
                    <a:solidFill>
                      <a:schemeClr val="bg1">
                        <a:lumMod val="50000"/>
                      </a:schemeClr>
                    </a:solidFill>
                  </a:rPr>
                  <a:t>(Laser WF Accelerator)</a:t>
                </a:r>
                <a:endParaRPr lang="en-US" sz="1400" noProof="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1FDFFEC-B1AA-9742-D3AD-5A9ED31EC4D2}"/>
                </a:ext>
              </a:extLst>
            </p:cNvPr>
            <p:cNvGrpSpPr/>
            <p:nvPr/>
          </p:nvGrpSpPr>
          <p:grpSpPr>
            <a:xfrm>
              <a:off x="2070498" y="4209205"/>
              <a:ext cx="2948932" cy="1621839"/>
              <a:chOff x="1180160" y="3966670"/>
              <a:chExt cx="3072539" cy="1689820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F00EE002-CC83-2308-EC1D-FB50822B8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0160" y="4679423"/>
                <a:ext cx="3072539" cy="977067"/>
              </a:xfrm>
              <a:prstGeom prst="rect">
                <a:avLst/>
              </a:prstGeom>
            </p:spPr>
          </p:pic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5DD8842-A493-A3A4-6A87-C661663AD53D}"/>
                  </a:ext>
                </a:extLst>
              </p:cNvPr>
              <p:cNvSpPr/>
              <p:nvPr/>
            </p:nvSpPr>
            <p:spPr>
              <a:xfrm>
                <a:off x="1204230" y="3966670"/>
                <a:ext cx="2798577" cy="7696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noProof="0" dirty="0"/>
                  <a:t>PWFA</a:t>
                </a:r>
              </a:p>
              <a:p>
                <a:pPr algn="ctr"/>
                <a:r>
                  <a:rPr lang="en-US" sz="1400" b="1" noProof="0" dirty="0">
                    <a:solidFill>
                      <a:schemeClr val="bg1">
                        <a:lumMod val="50000"/>
                      </a:schemeClr>
                    </a:solidFill>
                  </a:rPr>
                  <a:t>(Plasma WF Accelerator)</a:t>
                </a:r>
                <a:endParaRPr lang="en-US" sz="1400" noProof="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endParaRPr lang="en-US" sz="1400" noProof="0" dirty="0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10DF8ED-B48E-EA41-3459-89C507B9B510}"/>
                </a:ext>
              </a:extLst>
            </p:cNvPr>
            <p:cNvGrpSpPr/>
            <p:nvPr/>
          </p:nvGrpSpPr>
          <p:grpSpPr>
            <a:xfrm>
              <a:off x="5285380" y="4203502"/>
              <a:ext cx="2552420" cy="1584980"/>
              <a:chOff x="4884350" y="3928265"/>
              <a:chExt cx="2659407" cy="1651415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FF09D99-CC18-A9F7-1F16-96C29380B5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4350" y="4640461"/>
                <a:ext cx="2602038" cy="939219"/>
              </a:xfrm>
              <a:prstGeom prst="rect">
                <a:avLst/>
              </a:prstGeom>
            </p:spPr>
          </p:pic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4423EFF-5424-1C5E-8B42-AFC5F372A722}"/>
                  </a:ext>
                </a:extLst>
              </p:cNvPr>
              <p:cNvSpPr/>
              <p:nvPr/>
            </p:nvSpPr>
            <p:spPr>
              <a:xfrm>
                <a:off x="4983282" y="3928265"/>
                <a:ext cx="2560475" cy="5451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noProof="0" dirty="0"/>
                  <a:t>SWFA</a:t>
                </a:r>
              </a:p>
              <a:p>
                <a:pPr algn="ctr"/>
                <a:r>
                  <a:rPr lang="en-US" sz="1400" b="1" noProof="0" dirty="0">
                    <a:solidFill>
                      <a:schemeClr val="bg1">
                        <a:lumMod val="50000"/>
                      </a:schemeClr>
                    </a:solidFill>
                  </a:rPr>
                  <a:t>(Structure WF Accelerator)</a:t>
                </a:r>
                <a:endParaRPr lang="en-US" sz="1400" noProof="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485CC99-0312-1A78-5232-57BF16420CF4}"/>
                </a:ext>
              </a:extLst>
            </p:cNvPr>
            <p:cNvSpPr/>
            <p:nvPr/>
          </p:nvSpPr>
          <p:spPr>
            <a:xfrm>
              <a:off x="2102641" y="1830295"/>
              <a:ext cx="2955587" cy="222405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noProof="0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13DD84F-D8B1-E581-B3E6-088EDE817C32}"/>
                </a:ext>
              </a:extLst>
            </p:cNvPr>
            <p:cNvSpPr/>
            <p:nvPr/>
          </p:nvSpPr>
          <p:spPr>
            <a:xfrm>
              <a:off x="5125157" y="1833152"/>
              <a:ext cx="2955587" cy="222405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noProof="0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FD670F1-8082-D2FA-A3C9-DAF08776CFD9}"/>
                </a:ext>
              </a:extLst>
            </p:cNvPr>
            <p:cNvSpPr/>
            <p:nvPr/>
          </p:nvSpPr>
          <p:spPr>
            <a:xfrm>
              <a:off x="2103179" y="4163439"/>
              <a:ext cx="2926216" cy="179636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noProof="0" dirty="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16521E1-DED6-AE99-245C-E65AF79ECCE2}"/>
                </a:ext>
              </a:extLst>
            </p:cNvPr>
            <p:cNvSpPr/>
            <p:nvPr/>
          </p:nvSpPr>
          <p:spPr>
            <a:xfrm>
              <a:off x="5125695" y="4166295"/>
              <a:ext cx="2926216" cy="179636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noProof="0" dirty="0"/>
            </a:p>
          </p:txBody>
        </p: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B755B02-709E-5824-DF0C-81F5A5794F41}"/>
              </a:ext>
            </a:extLst>
          </p:cNvPr>
          <p:cNvCxnSpPr>
            <a:cxnSpLocks/>
          </p:cNvCxnSpPr>
          <p:nvPr/>
        </p:nvCxnSpPr>
        <p:spPr>
          <a:xfrm>
            <a:off x="282437" y="1330205"/>
            <a:ext cx="11909564" cy="0"/>
          </a:xfrm>
          <a:prstGeom prst="line">
            <a:avLst/>
          </a:prstGeom>
          <a:ln w="38100">
            <a:solidFill>
              <a:srgbClr val="4D008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ACC2DAA-6690-91E8-54EB-DC1C709EE192}"/>
              </a:ext>
            </a:extLst>
          </p:cNvPr>
          <p:cNvSpPr txBox="1"/>
          <p:nvPr/>
        </p:nvSpPr>
        <p:spPr>
          <a:xfrm>
            <a:off x="8790536" y="5981955"/>
            <a:ext cx="1990288" cy="475387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489" b="1" noProof="0" dirty="0">
                <a:solidFill>
                  <a:schemeClr val="bg1"/>
                </a:solidFill>
              </a:rPr>
              <a:t>OVERLAP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55C2F1-BC60-733A-7D14-0C3A9A0DB732}"/>
              </a:ext>
            </a:extLst>
          </p:cNvPr>
          <p:cNvSpPr txBox="1"/>
          <p:nvPr/>
        </p:nvSpPr>
        <p:spPr>
          <a:xfrm rot="220">
            <a:off x="461172" y="6168096"/>
            <a:ext cx="1990288" cy="475387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489" b="1" noProof="0" dirty="0">
                <a:solidFill>
                  <a:schemeClr val="bg1"/>
                </a:solidFill>
              </a:rPr>
              <a:t>OVERLAP 1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4698131D-E253-A32E-2F4C-A06393906895}"/>
              </a:ext>
            </a:extLst>
          </p:cNvPr>
          <p:cNvCxnSpPr>
            <a:cxnSpLocks/>
            <a:stCxn id="14" idx="3"/>
            <a:endCxn id="70" idx="2"/>
          </p:cNvCxnSpPr>
          <p:nvPr/>
        </p:nvCxnSpPr>
        <p:spPr>
          <a:xfrm flipV="1">
            <a:off x="2451460" y="5554408"/>
            <a:ext cx="4132763" cy="851446"/>
          </a:xfrm>
          <a:prstGeom prst="bentConnector2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643BED0C-0EA4-CAEA-D2F4-CE461DAF0D7C}"/>
              </a:ext>
            </a:extLst>
          </p:cNvPr>
          <p:cNvCxnSpPr>
            <a:cxnSpLocks/>
            <a:stCxn id="2" idx="0"/>
            <a:endCxn id="93" idx="3"/>
          </p:cNvCxnSpPr>
          <p:nvPr/>
        </p:nvCxnSpPr>
        <p:spPr>
          <a:xfrm rot="16200000" flipV="1">
            <a:off x="7884141" y="4080415"/>
            <a:ext cx="1672846" cy="2130233"/>
          </a:xfrm>
          <a:prstGeom prst="bentConnector2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1F3390B-234E-39C1-AC4F-2B398C1075FA}"/>
              </a:ext>
            </a:extLst>
          </p:cNvPr>
          <p:cNvSpPr txBox="1"/>
          <p:nvPr/>
        </p:nvSpPr>
        <p:spPr>
          <a:xfrm>
            <a:off x="3999204" y="6007306"/>
            <a:ext cx="183736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noProof="0" dirty="0"/>
              <a:t>Energy source</a:t>
            </a:r>
          </a:p>
          <a:p>
            <a:pPr algn="ctr"/>
            <a:r>
              <a:rPr lang="en-US" sz="2000" noProof="0" dirty="0"/>
              <a:t>(Drive beam)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D7A5BA-591E-617F-5F2F-EF2E6E9F2626}"/>
              </a:ext>
            </a:extLst>
          </p:cNvPr>
          <p:cNvSpPr txBox="1"/>
          <p:nvPr/>
        </p:nvSpPr>
        <p:spPr>
          <a:xfrm>
            <a:off x="9125863" y="4947534"/>
            <a:ext cx="135005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noProof="0" dirty="0"/>
              <a:t>Medium</a:t>
            </a:r>
          </a:p>
          <a:p>
            <a:pPr algn="ctr"/>
            <a:r>
              <a:rPr lang="en-US" sz="2000" noProof="0" dirty="0"/>
              <a:t>(structure)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32B738B-79A6-5553-A797-4CDFBDE2460C}"/>
              </a:ext>
            </a:extLst>
          </p:cNvPr>
          <p:cNvSpPr txBox="1">
            <a:spLocks/>
          </p:cNvSpPr>
          <p:nvPr/>
        </p:nvSpPr>
        <p:spPr>
          <a:xfrm>
            <a:off x="5758541" y="6487234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4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FF1005A-A5A4-F1E8-70AF-3E218DE55C7B}"/>
              </a:ext>
            </a:extLst>
          </p:cNvPr>
          <p:cNvCxnSpPr/>
          <p:nvPr/>
        </p:nvCxnSpPr>
        <p:spPr>
          <a:xfrm flipV="1">
            <a:off x="3486778" y="5554408"/>
            <a:ext cx="0" cy="851446"/>
          </a:xfrm>
          <a:prstGeom prst="straightConnector1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6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B262D1D-3342-5C1F-E4C3-68E9495EB37B}"/>
              </a:ext>
            </a:extLst>
          </p:cNvPr>
          <p:cNvGrpSpPr>
            <a:grpSpLocks/>
          </p:cNvGrpSpPr>
          <p:nvPr/>
        </p:nvGrpSpPr>
        <p:grpSpPr bwMode="auto">
          <a:xfrm>
            <a:off x="712866" y="2084669"/>
            <a:ext cx="3352800" cy="1770944"/>
            <a:chOff x="3804" y="1883"/>
            <a:chExt cx="4815" cy="2532"/>
          </a:xfrm>
        </p:grpSpPr>
        <p:sp>
          <p:nvSpPr>
            <p:cNvPr id="112" name="Freeform 73">
              <a:extLst>
                <a:ext uri="{FF2B5EF4-FFF2-40B4-BE49-F238E27FC236}">
                  <a16:creationId xmlns:a16="http://schemas.microsoft.com/office/drawing/2014/main" id="{8EEDA1C0-8BA9-EAAC-45C0-1BFAEAAC7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" y="2712"/>
              <a:ext cx="1698" cy="1703"/>
            </a:xfrm>
            <a:custGeom>
              <a:avLst/>
              <a:gdLst>
                <a:gd name="T0" fmla="*/ 1638 w 1698"/>
                <a:gd name="T1" fmla="*/ 537 h 1703"/>
                <a:gd name="T2" fmla="*/ 1591 w 1698"/>
                <a:gd name="T3" fmla="*/ 433 h 1703"/>
                <a:gd name="T4" fmla="*/ 1527 w 1698"/>
                <a:gd name="T5" fmla="*/ 333 h 1703"/>
                <a:gd name="T6" fmla="*/ 1451 w 1698"/>
                <a:gd name="T7" fmla="*/ 249 h 1703"/>
                <a:gd name="T8" fmla="*/ 1363 w 1698"/>
                <a:gd name="T9" fmla="*/ 169 h 1703"/>
                <a:gd name="T10" fmla="*/ 1267 w 1698"/>
                <a:gd name="T11" fmla="*/ 109 h 1703"/>
                <a:gd name="T12" fmla="*/ 1159 w 1698"/>
                <a:gd name="T13" fmla="*/ 57 h 1703"/>
                <a:gd name="T14" fmla="*/ 1051 w 1698"/>
                <a:gd name="T15" fmla="*/ 20 h 1703"/>
                <a:gd name="T16" fmla="*/ 935 w 1698"/>
                <a:gd name="T17" fmla="*/ 4 h 1703"/>
                <a:gd name="T18" fmla="*/ 819 w 1698"/>
                <a:gd name="T19" fmla="*/ 0 h 1703"/>
                <a:gd name="T20" fmla="*/ 703 w 1698"/>
                <a:gd name="T21" fmla="*/ 12 h 1703"/>
                <a:gd name="T22" fmla="*/ 592 w 1698"/>
                <a:gd name="T23" fmla="*/ 36 h 1703"/>
                <a:gd name="T24" fmla="*/ 484 w 1698"/>
                <a:gd name="T25" fmla="*/ 81 h 1703"/>
                <a:gd name="T26" fmla="*/ 384 w 1698"/>
                <a:gd name="T27" fmla="*/ 137 h 1703"/>
                <a:gd name="T28" fmla="*/ 292 w 1698"/>
                <a:gd name="T29" fmla="*/ 209 h 1703"/>
                <a:gd name="T30" fmla="*/ 208 w 1698"/>
                <a:gd name="T31" fmla="*/ 293 h 1703"/>
                <a:gd name="T32" fmla="*/ 140 w 1698"/>
                <a:gd name="T33" fmla="*/ 385 h 1703"/>
                <a:gd name="T34" fmla="*/ 80 w 1698"/>
                <a:gd name="T35" fmla="*/ 485 h 1703"/>
                <a:gd name="T36" fmla="*/ 40 w 1698"/>
                <a:gd name="T37" fmla="*/ 593 h 1703"/>
                <a:gd name="T38" fmla="*/ 12 w 1698"/>
                <a:gd name="T39" fmla="*/ 706 h 1703"/>
                <a:gd name="T40" fmla="*/ 0 w 1698"/>
                <a:gd name="T41" fmla="*/ 822 h 1703"/>
                <a:gd name="T42" fmla="*/ 4 w 1698"/>
                <a:gd name="T43" fmla="*/ 938 h 1703"/>
                <a:gd name="T44" fmla="*/ 24 w 1698"/>
                <a:gd name="T45" fmla="*/ 1054 h 1703"/>
                <a:gd name="T46" fmla="*/ 60 w 1698"/>
                <a:gd name="T47" fmla="*/ 1162 h 1703"/>
                <a:gd name="T48" fmla="*/ 108 w 1698"/>
                <a:gd name="T49" fmla="*/ 1270 h 1703"/>
                <a:gd name="T50" fmla="*/ 172 w 1698"/>
                <a:gd name="T51" fmla="*/ 1367 h 1703"/>
                <a:gd name="T52" fmla="*/ 248 w 1698"/>
                <a:gd name="T53" fmla="*/ 1455 h 1703"/>
                <a:gd name="T54" fmla="*/ 336 w 1698"/>
                <a:gd name="T55" fmla="*/ 1531 h 1703"/>
                <a:gd name="T56" fmla="*/ 436 w 1698"/>
                <a:gd name="T57" fmla="*/ 1595 h 1703"/>
                <a:gd name="T58" fmla="*/ 540 w 1698"/>
                <a:gd name="T59" fmla="*/ 1643 h 1703"/>
                <a:gd name="T60" fmla="*/ 652 w 1698"/>
                <a:gd name="T61" fmla="*/ 1679 h 1703"/>
                <a:gd name="T62" fmla="*/ 763 w 1698"/>
                <a:gd name="T63" fmla="*/ 1699 h 1703"/>
                <a:gd name="T64" fmla="*/ 879 w 1698"/>
                <a:gd name="T65" fmla="*/ 1703 h 1703"/>
                <a:gd name="T66" fmla="*/ 995 w 1698"/>
                <a:gd name="T67" fmla="*/ 1691 h 1703"/>
                <a:gd name="T68" fmla="*/ 1107 w 1698"/>
                <a:gd name="T69" fmla="*/ 1663 h 1703"/>
                <a:gd name="T70" fmla="*/ 1215 w 1698"/>
                <a:gd name="T71" fmla="*/ 1619 h 1703"/>
                <a:gd name="T72" fmla="*/ 1319 w 1698"/>
                <a:gd name="T73" fmla="*/ 1563 h 1703"/>
                <a:gd name="T74" fmla="*/ 1411 w 1698"/>
                <a:gd name="T75" fmla="*/ 1491 h 1703"/>
                <a:gd name="T76" fmla="*/ 1491 w 1698"/>
                <a:gd name="T77" fmla="*/ 1411 h 1703"/>
                <a:gd name="T78" fmla="*/ 1563 w 1698"/>
                <a:gd name="T79" fmla="*/ 1318 h 1703"/>
                <a:gd name="T80" fmla="*/ 1619 w 1698"/>
                <a:gd name="T81" fmla="*/ 1214 h 1703"/>
                <a:gd name="T82" fmla="*/ 1662 w 1698"/>
                <a:gd name="T83" fmla="*/ 1106 h 1703"/>
                <a:gd name="T84" fmla="*/ 1686 w 1698"/>
                <a:gd name="T85" fmla="*/ 994 h 1703"/>
                <a:gd name="T86" fmla="*/ 1698 w 1698"/>
                <a:gd name="T87" fmla="*/ 878 h 1703"/>
                <a:gd name="T88" fmla="*/ 1694 w 1698"/>
                <a:gd name="T89" fmla="*/ 762 h 1703"/>
                <a:gd name="T90" fmla="*/ 1674 w 1698"/>
                <a:gd name="T91" fmla="*/ 645 h 1703"/>
                <a:gd name="T92" fmla="*/ 1638 w 1698"/>
                <a:gd name="T93" fmla="*/ 537 h 170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98"/>
                <a:gd name="T142" fmla="*/ 0 h 1703"/>
                <a:gd name="T143" fmla="*/ 1698 w 1698"/>
                <a:gd name="T144" fmla="*/ 1703 h 170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98" h="1703">
                  <a:moveTo>
                    <a:pt x="1638" y="537"/>
                  </a:moveTo>
                  <a:lnTo>
                    <a:pt x="1591" y="433"/>
                  </a:lnTo>
                  <a:lnTo>
                    <a:pt x="1527" y="333"/>
                  </a:lnTo>
                  <a:lnTo>
                    <a:pt x="1451" y="249"/>
                  </a:lnTo>
                  <a:lnTo>
                    <a:pt x="1363" y="169"/>
                  </a:lnTo>
                  <a:lnTo>
                    <a:pt x="1267" y="109"/>
                  </a:lnTo>
                  <a:lnTo>
                    <a:pt x="1159" y="57"/>
                  </a:lnTo>
                  <a:lnTo>
                    <a:pt x="1051" y="20"/>
                  </a:lnTo>
                  <a:lnTo>
                    <a:pt x="935" y="4"/>
                  </a:lnTo>
                  <a:lnTo>
                    <a:pt x="819" y="0"/>
                  </a:lnTo>
                  <a:lnTo>
                    <a:pt x="703" y="12"/>
                  </a:lnTo>
                  <a:lnTo>
                    <a:pt x="592" y="36"/>
                  </a:lnTo>
                  <a:lnTo>
                    <a:pt x="484" y="81"/>
                  </a:lnTo>
                  <a:lnTo>
                    <a:pt x="384" y="137"/>
                  </a:lnTo>
                  <a:lnTo>
                    <a:pt x="292" y="209"/>
                  </a:lnTo>
                  <a:lnTo>
                    <a:pt x="208" y="293"/>
                  </a:lnTo>
                  <a:lnTo>
                    <a:pt x="140" y="385"/>
                  </a:lnTo>
                  <a:lnTo>
                    <a:pt x="80" y="485"/>
                  </a:lnTo>
                  <a:lnTo>
                    <a:pt x="40" y="593"/>
                  </a:lnTo>
                  <a:lnTo>
                    <a:pt x="12" y="706"/>
                  </a:lnTo>
                  <a:lnTo>
                    <a:pt x="0" y="822"/>
                  </a:lnTo>
                  <a:lnTo>
                    <a:pt x="4" y="938"/>
                  </a:lnTo>
                  <a:lnTo>
                    <a:pt x="24" y="1054"/>
                  </a:lnTo>
                  <a:lnTo>
                    <a:pt x="60" y="1162"/>
                  </a:lnTo>
                  <a:lnTo>
                    <a:pt x="108" y="1270"/>
                  </a:lnTo>
                  <a:lnTo>
                    <a:pt x="172" y="1367"/>
                  </a:lnTo>
                  <a:lnTo>
                    <a:pt x="248" y="1455"/>
                  </a:lnTo>
                  <a:lnTo>
                    <a:pt x="336" y="1531"/>
                  </a:lnTo>
                  <a:lnTo>
                    <a:pt x="436" y="1595"/>
                  </a:lnTo>
                  <a:lnTo>
                    <a:pt x="540" y="1643"/>
                  </a:lnTo>
                  <a:lnTo>
                    <a:pt x="652" y="1679"/>
                  </a:lnTo>
                  <a:lnTo>
                    <a:pt x="763" y="1699"/>
                  </a:lnTo>
                  <a:lnTo>
                    <a:pt x="879" y="1703"/>
                  </a:lnTo>
                  <a:lnTo>
                    <a:pt x="995" y="1691"/>
                  </a:lnTo>
                  <a:lnTo>
                    <a:pt x="1107" y="1663"/>
                  </a:lnTo>
                  <a:lnTo>
                    <a:pt x="1215" y="1619"/>
                  </a:lnTo>
                  <a:lnTo>
                    <a:pt x="1319" y="1563"/>
                  </a:lnTo>
                  <a:lnTo>
                    <a:pt x="1411" y="1491"/>
                  </a:lnTo>
                  <a:lnTo>
                    <a:pt x="1491" y="1411"/>
                  </a:lnTo>
                  <a:lnTo>
                    <a:pt x="1563" y="1318"/>
                  </a:lnTo>
                  <a:lnTo>
                    <a:pt x="1619" y="1214"/>
                  </a:lnTo>
                  <a:lnTo>
                    <a:pt x="1662" y="1106"/>
                  </a:lnTo>
                  <a:lnTo>
                    <a:pt x="1686" y="994"/>
                  </a:lnTo>
                  <a:lnTo>
                    <a:pt x="1698" y="878"/>
                  </a:lnTo>
                  <a:lnTo>
                    <a:pt x="1694" y="762"/>
                  </a:lnTo>
                  <a:lnTo>
                    <a:pt x="1674" y="645"/>
                  </a:lnTo>
                  <a:lnTo>
                    <a:pt x="1638" y="537"/>
                  </a:lnTo>
                  <a:close/>
                </a:path>
              </a:pathLst>
            </a:custGeom>
            <a:solidFill>
              <a:srgbClr val="C0C0C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Freeform 74">
              <a:extLst>
                <a:ext uri="{FF2B5EF4-FFF2-40B4-BE49-F238E27FC236}">
                  <a16:creationId xmlns:a16="http://schemas.microsoft.com/office/drawing/2014/main" id="{ECB4AD1E-1B7D-69AC-4358-490F058D5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" y="2769"/>
              <a:ext cx="1163" cy="1646"/>
            </a:xfrm>
            <a:custGeom>
              <a:avLst/>
              <a:gdLst>
                <a:gd name="T0" fmla="*/ 536 w 1163"/>
                <a:gd name="T1" fmla="*/ 0 h 1646"/>
                <a:gd name="T2" fmla="*/ 432 w 1163"/>
                <a:gd name="T3" fmla="*/ 52 h 1646"/>
                <a:gd name="T4" fmla="*/ 336 w 1163"/>
                <a:gd name="T5" fmla="*/ 116 h 1646"/>
                <a:gd name="T6" fmla="*/ 248 w 1163"/>
                <a:gd name="T7" fmla="*/ 192 h 1646"/>
                <a:gd name="T8" fmla="*/ 172 w 1163"/>
                <a:gd name="T9" fmla="*/ 280 h 1646"/>
                <a:gd name="T10" fmla="*/ 108 w 1163"/>
                <a:gd name="T11" fmla="*/ 376 h 1646"/>
                <a:gd name="T12" fmla="*/ 60 w 1163"/>
                <a:gd name="T13" fmla="*/ 480 h 1646"/>
                <a:gd name="T14" fmla="*/ 24 w 1163"/>
                <a:gd name="T15" fmla="*/ 592 h 1646"/>
                <a:gd name="T16" fmla="*/ 4 w 1163"/>
                <a:gd name="T17" fmla="*/ 709 h 1646"/>
                <a:gd name="T18" fmla="*/ 0 w 1163"/>
                <a:gd name="T19" fmla="*/ 825 h 1646"/>
                <a:gd name="T20" fmla="*/ 12 w 1163"/>
                <a:gd name="T21" fmla="*/ 941 h 1646"/>
                <a:gd name="T22" fmla="*/ 40 w 1163"/>
                <a:gd name="T23" fmla="*/ 1053 h 1646"/>
                <a:gd name="T24" fmla="*/ 84 w 1163"/>
                <a:gd name="T25" fmla="*/ 1161 h 1646"/>
                <a:gd name="T26" fmla="*/ 140 w 1163"/>
                <a:gd name="T27" fmla="*/ 1261 h 1646"/>
                <a:gd name="T28" fmla="*/ 212 w 1163"/>
                <a:gd name="T29" fmla="*/ 1354 h 1646"/>
                <a:gd name="T30" fmla="*/ 292 w 1163"/>
                <a:gd name="T31" fmla="*/ 1438 h 1646"/>
                <a:gd name="T32" fmla="*/ 384 w 1163"/>
                <a:gd name="T33" fmla="*/ 1506 h 1646"/>
                <a:gd name="T34" fmla="*/ 488 w 1163"/>
                <a:gd name="T35" fmla="*/ 1562 h 1646"/>
                <a:gd name="T36" fmla="*/ 596 w 1163"/>
                <a:gd name="T37" fmla="*/ 1606 h 1646"/>
                <a:gd name="T38" fmla="*/ 707 w 1163"/>
                <a:gd name="T39" fmla="*/ 1634 h 1646"/>
                <a:gd name="T40" fmla="*/ 823 w 1163"/>
                <a:gd name="T41" fmla="*/ 1646 h 1646"/>
                <a:gd name="T42" fmla="*/ 939 w 1163"/>
                <a:gd name="T43" fmla="*/ 1642 h 1646"/>
                <a:gd name="T44" fmla="*/ 1051 w 1163"/>
                <a:gd name="T45" fmla="*/ 1622 h 1646"/>
                <a:gd name="T46" fmla="*/ 1163 w 1163"/>
                <a:gd name="T47" fmla="*/ 1586 h 164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63"/>
                <a:gd name="T73" fmla="*/ 0 h 1646"/>
                <a:gd name="T74" fmla="*/ 1163 w 1163"/>
                <a:gd name="T75" fmla="*/ 1646 h 164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63" h="1646">
                  <a:moveTo>
                    <a:pt x="536" y="0"/>
                  </a:moveTo>
                  <a:lnTo>
                    <a:pt x="432" y="52"/>
                  </a:lnTo>
                  <a:lnTo>
                    <a:pt x="336" y="116"/>
                  </a:lnTo>
                  <a:lnTo>
                    <a:pt x="248" y="192"/>
                  </a:lnTo>
                  <a:lnTo>
                    <a:pt x="172" y="280"/>
                  </a:lnTo>
                  <a:lnTo>
                    <a:pt x="108" y="376"/>
                  </a:lnTo>
                  <a:lnTo>
                    <a:pt x="60" y="480"/>
                  </a:lnTo>
                  <a:lnTo>
                    <a:pt x="24" y="592"/>
                  </a:lnTo>
                  <a:lnTo>
                    <a:pt x="4" y="709"/>
                  </a:lnTo>
                  <a:lnTo>
                    <a:pt x="0" y="825"/>
                  </a:lnTo>
                  <a:lnTo>
                    <a:pt x="12" y="941"/>
                  </a:lnTo>
                  <a:lnTo>
                    <a:pt x="40" y="1053"/>
                  </a:lnTo>
                  <a:lnTo>
                    <a:pt x="84" y="1161"/>
                  </a:lnTo>
                  <a:lnTo>
                    <a:pt x="140" y="1261"/>
                  </a:lnTo>
                  <a:lnTo>
                    <a:pt x="212" y="1354"/>
                  </a:lnTo>
                  <a:lnTo>
                    <a:pt x="292" y="1438"/>
                  </a:lnTo>
                  <a:lnTo>
                    <a:pt x="384" y="1506"/>
                  </a:lnTo>
                  <a:lnTo>
                    <a:pt x="488" y="1562"/>
                  </a:lnTo>
                  <a:lnTo>
                    <a:pt x="596" y="1606"/>
                  </a:lnTo>
                  <a:lnTo>
                    <a:pt x="707" y="1634"/>
                  </a:lnTo>
                  <a:lnTo>
                    <a:pt x="823" y="1646"/>
                  </a:lnTo>
                  <a:lnTo>
                    <a:pt x="939" y="1642"/>
                  </a:lnTo>
                  <a:lnTo>
                    <a:pt x="1051" y="1622"/>
                  </a:lnTo>
                  <a:lnTo>
                    <a:pt x="1163" y="1586"/>
                  </a:lnTo>
                </a:path>
              </a:pathLst>
            </a:custGeom>
            <a:noFill/>
            <a:ln w="254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4" name="Freeform 75">
              <a:extLst>
                <a:ext uri="{FF2B5EF4-FFF2-40B4-BE49-F238E27FC236}">
                  <a16:creationId xmlns:a16="http://schemas.microsoft.com/office/drawing/2014/main" id="{F947DE52-E9DE-623D-6BAC-5A20A3F39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1" y="2825"/>
              <a:ext cx="1475" cy="1474"/>
            </a:xfrm>
            <a:custGeom>
              <a:avLst/>
              <a:gdLst>
                <a:gd name="T0" fmla="*/ 1423 w 1475"/>
                <a:gd name="T1" fmla="*/ 464 h 1474"/>
                <a:gd name="T2" fmla="*/ 1375 w 1475"/>
                <a:gd name="T3" fmla="*/ 368 h 1474"/>
                <a:gd name="T4" fmla="*/ 1315 w 1475"/>
                <a:gd name="T5" fmla="*/ 280 h 1474"/>
                <a:gd name="T6" fmla="*/ 1243 w 1475"/>
                <a:gd name="T7" fmla="*/ 200 h 1474"/>
                <a:gd name="T8" fmla="*/ 1159 w 1475"/>
                <a:gd name="T9" fmla="*/ 132 h 1474"/>
                <a:gd name="T10" fmla="*/ 1067 w 1475"/>
                <a:gd name="T11" fmla="*/ 76 h 1474"/>
                <a:gd name="T12" fmla="*/ 967 w 1475"/>
                <a:gd name="T13" fmla="*/ 36 h 1474"/>
                <a:gd name="T14" fmla="*/ 863 w 1475"/>
                <a:gd name="T15" fmla="*/ 8 h 1474"/>
                <a:gd name="T16" fmla="*/ 755 w 1475"/>
                <a:gd name="T17" fmla="*/ 0 h 1474"/>
                <a:gd name="T18" fmla="*/ 647 w 1475"/>
                <a:gd name="T19" fmla="*/ 4 h 1474"/>
                <a:gd name="T20" fmla="*/ 544 w 1475"/>
                <a:gd name="T21" fmla="*/ 24 h 1474"/>
                <a:gd name="T22" fmla="*/ 444 w 1475"/>
                <a:gd name="T23" fmla="*/ 60 h 1474"/>
                <a:gd name="T24" fmla="*/ 348 w 1475"/>
                <a:gd name="T25" fmla="*/ 112 h 1474"/>
                <a:gd name="T26" fmla="*/ 260 w 1475"/>
                <a:gd name="T27" fmla="*/ 176 h 1474"/>
                <a:gd name="T28" fmla="*/ 184 w 1475"/>
                <a:gd name="T29" fmla="*/ 252 h 1474"/>
                <a:gd name="T30" fmla="*/ 120 w 1475"/>
                <a:gd name="T31" fmla="*/ 336 h 1474"/>
                <a:gd name="T32" fmla="*/ 68 w 1475"/>
                <a:gd name="T33" fmla="*/ 432 h 1474"/>
                <a:gd name="T34" fmla="*/ 32 w 1475"/>
                <a:gd name="T35" fmla="*/ 532 h 1474"/>
                <a:gd name="T36" fmla="*/ 8 w 1475"/>
                <a:gd name="T37" fmla="*/ 637 h 1474"/>
                <a:gd name="T38" fmla="*/ 0 w 1475"/>
                <a:gd name="T39" fmla="*/ 745 h 1474"/>
                <a:gd name="T40" fmla="*/ 12 w 1475"/>
                <a:gd name="T41" fmla="*/ 853 h 1474"/>
                <a:gd name="T42" fmla="*/ 36 w 1475"/>
                <a:gd name="T43" fmla="*/ 957 h 1474"/>
                <a:gd name="T44" fmla="*/ 76 w 1475"/>
                <a:gd name="T45" fmla="*/ 1057 h 1474"/>
                <a:gd name="T46" fmla="*/ 128 w 1475"/>
                <a:gd name="T47" fmla="*/ 1153 h 1474"/>
                <a:gd name="T48" fmla="*/ 196 w 1475"/>
                <a:gd name="T49" fmla="*/ 1238 h 1474"/>
                <a:gd name="T50" fmla="*/ 272 w 1475"/>
                <a:gd name="T51" fmla="*/ 1310 h 1474"/>
                <a:gd name="T52" fmla="*/ 364 w 1475"/>
                <a:gd name="T53" fmla="*/ 1374 h 1474"/>
                <a:gd name="T54" fmla="*/ 460 w 1475"/>
                <a:gd name="T55" fmla="*/ 1422 h 1474"/>
                <a:gd name="T56" fmla="*/ 560 w 1475"/>
                <a:gd name="T57" fmla="*/ 1454 h 1474"/>
                <a:gd name="T58" fmla="*/ 667 w 1475"/>
                <a:gd name="T59" fmla="*/ 1474 h 1474"/>
                <a:gd name="T60" fmla="*/ 775 w 1475"/>
                <a:gd name="T61" fmla="*/ 1474 h 1474"/>
                <a:gd name="T62" fmla="*/ 879 w 1475"/>
                <a:gd name="T63" fmla="*/ 1462 h 1474"/>
                <a:gd name="T64" fmla="*/ 983 w 1475"/>
                <a:gd name="T65" fmla="*/ 1434 h 1474"/>
                <a:gd name="T66" fmla="*/ 1083 w 1475"/>
                <a:gd name="T67" fmla="*/ 1390 h 1474"/>
                <a:gd name="T68" fmla="*/ 1175 w 1475"/>
                <a:gd name="T69" fmla="*/ 1334 h 1474"/>
                <a:gd name="T70" fmla="*/ 1255 w 1475"/>
                <a:gd name="T71" fmla="*/ 1262 h 1474"/>
                <a:gd name="T72" fmla="*/ 1327 w 1475"/>
                <a:gd name="T73" fmla="*/ 1181 h 1474"/>
                <a:gd name="T74" fmla="*/ 1383 w 1475"/>
                <a:gd name="T75" fmla="*/ 1089 h 1474"/>
                <a:gd name="T76" fmla="*/ 1431 w 1475"/>
                <a:gd name="T77" fmla="*/ 993 h 1474"/>
                <a:gd name="T78" fmla="*/ 1459 w 1475"/>
                <a:gd name="T79" fmla="*/ 889 h 1474"/>
                <a:gd name="T80" fmla="*/ 1475 w 1475"/>
                <a:gd name="T81" fmla="*/ 781 h 1474"/>
                <a:gd name="T82" fmla="*/ 1471 w 1475"/>
                <a:gd name="T83" fmla="*/ 677 h 1474"/>
                <a:gd name="T84" fmla="*/ 1455 w 1475"/>
                <a:gd name="T85" fmla="*/ 568 h 1474"/>
                <a:gd name="T86" fmla="*/ 1423 w 1475"/>
                <a:gd name="T87" fmla="*/ 464 h 147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75"/>
                <a:gd name="T133" fmla="*/ 0 h 1474"/>
                <a:gd name="T134" fmla="*/ 1475 w 1475"/>
                <a:gd name="T135" fmla="*/ 1474 h 147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75" h="1474">
                  <a:moveTo>
                    <a:pt x="1423" y="464"/>
                  </a:moveTo>
                  <a:lnTo>
                    <a:pt x="1375" y="368"/>
                  </a:lnTo>
                  <a:lnTo>
                    <a:pt x="1315" y="280"/>
                  </a:lnTo>
                  <a:lnTo>
                    <a:pt x="1243" y="200"/>
                  </a:lnTo>
                  <a:lnTo>
                    <a:pt x="1159" y="132"/>
                  </a:lnTo>
                  <a:lnTo>
                    <a:pt x="1067" y="76"/>
                  </a:lnTo>
                  <a:lnTo>
                    <a:pt x="967" y="36"/>
                  </a:lnTo>
                  <a:lnTo>
                    <a:pt x="863" y="8"/>
                  </a:lnTo>
                  <a:lnTo>
                    <a:pt x="755" y="0"/>
                  </a:lnTo>
                  <a:lnTo>
                    <a:pt x="647" y="4"/>
                  </a:lnTo>
                  <a:lnTo>
                    <a:pt x="544" y="24"/>
                  </a:lnTo>
                  <a:lnTo>
                    <a:pt x="444" y="60"/>
                  </a:lnTo>
                  <a:lnTo>
                    <a:pt x="348" y="112"/>
                  </a:lnTo>
                  <a:lnTo>
                    <a:pt x="260" y="176"/>
                  </a:lnTo>
                  <a:lnTo>
                    <a:pt x="184" y="252"/>
                  </a:lnTo>
                  <a:lnTo>
                    <a:pt x="120" y="336"/>
                  </a:lnTo>
                  <a:lnTo>
                    <a:pt x="68" y="432"/>
                  </a:lnTo>
                  <a:lnTo>
                    <a:pt x="32" y="532"/>
                  </a:lnTo>
                  <a:lnTo>
                    <a:pt x="8" y="637"/>
                  </a:lnTo>
                  <a:lnTo>
                    <a:pt x="0" y="745"/>
                  </a:lnTo>
                  <a:lnTo>
                    <a:pt x="12" y="853"/>
                  </a:lnTo>
                  <a:lnTo>
                    <a:pt x="36" y="957"/>
                  </a:lnTo>
                  <a:lnTo>
                    <a:pt x="76" y="1057"/>
                  </a:lnTo>
                  <a:lnTo>
                    <a:pt x="128" y="1153"/>
                  </a:lnTo>
                  <a:lnTo>
                    <a:pt x="196" y="1238"/>
                  </a:lnTo>
                  <a:lnTo>
                    <a:pt x="272" y="1310"/>
                  </a:lnTo>
                  <a:lnTo>
                    <a:pt x="364" y="1374"/>
                  </a:lnTo>
                  <a:lnTo>
                    <a:pt x="460" y="1422"/>
                  </a:lnTo>
                  <a:lnTo>
                    <a:pt x="560" y="1454"/>
                  </a:lnTo>
                  <a:lnTo>
                    <a:pt x="667" y="1474"/>
                  </a:lnTo>
                  <a:lnTo>
                    <a:pt x="775" y="1474"/>
                  </a:lnTo>
                  <a:lnTo>
                    <a:pt x="879" y="1462"/>
                  </a:lnTo>
                  <a:lnTo>
                    <a:pt x="983" y="1434"/>
                  </a:lnTo>
                  <a:lnTo>
                    <a:pt x="1083" y="1390"/>
                  </a:lnTo>
                  <a:lnTo>
                    <a:pt x="1175" y="1334"/>
                  </a:lnTo>
                  <a:lnTo>
                    <a:pt x="1255" y="1262"/>
                  </a:lnTo>
                  <a:lnTo>
                    <a:pt x="1327" y="1181"/>
                  </a:lnTo>
                  <a:lnTo>
                    <a:pt x="1383" y="1089"/>
                  </a:lnTo>
                  <a:lnTo>
                    <a:pt x="1431" y="993"/>
                  </a:lnTo>
                  <a:lnTo>
                    <a:pt x="1459" y="889"/>
                  </a:lnTo>
                  <a:lnTo>
                    <a:pt x="1475" y="781"/>
                  </a:lnTo>
                  <a:lnTo>
                    <a:pt x="1471" y="677"/>
                  </a:lnTo>
                  <a:lnTo>
                    <a:pt x="1455" y="568"/>
                  </a:lnTo>
                  <a:lnTo>
                    <a:pt x="1423" y="464"/>
                  </a:lnTo>
                  <a:close/>
                </a:path>
              </a:pathLst>
            </a:custGeom>
            <a:solidFill>
              <a:srgbClr val="FFFF00"/>
            </a:solidFill>
            <a:ln w="1016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5" name="Freeform 76">
              <a:extLst>
                <a:ext uri="{FF2B5EF4-FFF2-40B4-BE49-F238E27FC236}">
                  <a16:creationId xmlns:a16="http://schemas.microsoft.com/office/drawing/2014/main" id="{80F0F0F3-16D3-C3E9-ECB9-B53F463DC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3277"/>
              <a:ext cx="563" cy="569"/>
            </a:xfrm>
            <a:custGeom>
              <a:avLst/>
              <a:gdLst>
                <a:gd name="T0" fmla="*/ 547 w 563"/>
                <a:gd name="T1" fmla="*/ 181 h 569"/>
                <a:gd name="T2" fmla="*/ 515 w 563"/>
                <a:gd name="T3" fmla="*/ 125 h 569"/>
                <a:gd name="T4" fmla="*/ 471 w 563"/>
                <a:gd name="T5" fmla="*/ 72 h 569"/>
                <a:gd name="T6" fmla="*/ 415 w 563"/>
                <a:gd name="T7" fmla="*/ 36 h 569"/>
                <a:gd name="T8" fmla="*/ 355 w 563"/>
                <a:gd name="T9" fmla="*/ 12 h 569"/>
                <a:gd name="T10" fmla="*/ 291 w 563"/>
                <a:gd name="T11" fmla="*/ 0 h 569"/>
                <a:gd name="T12" fmla="*/ 223 w 563"/>
                <a:gd name="T13" fmla="*/ 8 h 569"/>
                <a:gd name="T14" fmla="*/ 163 w 563"/>
                <a:gd name="T15" fmla="*/ 28 h 569"/>
                <a:gd name="T16" fmla="*/ 107 w 563"/>
                <a:gd name="T17" fmla="*/ 60 h 569"/>
                <a:gd name="T18" fmla="*/ 60 w 563"/>
                <a:gd name="T19" fmla="*/ 108 h 569"/>
                <a:gd name="T20" fmla="*/ 24 w 563"/>
                <a:gd name="T21" fmla="*/ 165 h 569"/>
                <a:gd name="T22" fmla="*/ 4 w 563"/>
                <a:gd name="T23" fmla="*/ 229 h 569"/>
                <a:gd name="T24" fmla="*/ 0 w 563"/>
                <a:gd name="T25" fmla="*/ 293 h 569"/>
                <a:gd name="T26" fmla="*/ 8 w 563"/>
                <a:gd name="T27" fmla="*/ 357 h 569"/>
                <a:gd name="T28" fmla="*/ 32 w 563"/>
                <a:gd name="T29" fmla="*/ 421 h 569"/>
                <a:gd name="T30" fmla="*/ 72 w 563"/>
                <a:gd name="T31" fmla="*/ 473 h 569"/>
                <a:gd name="T32" fmla="*/ 119 w 563"/>
                <a:gd name="T33" fmla="*/ 517 h 569"/>
                <a:gd name="T34" fmla="*/ 175 w 563"/>
                <a:gd name="T35" fmla="*/ 549 h 569"/>
                <a:gd name="T36" fmla="*/ 239 w 563"/>
                <a:gd name="T37" fmla="*/ 565 h 569"/>
                <a:gd name="T38" fmla="*/ 307 w 563"/>
                <a:gd name="T39" fmla="*/ 569 h 569"/>
                <a:gd name="T40" fmla="*/ 371 w 563"/>
                <a:gd name="T41" fmla="*/ 553 h 569"/>
                <a:gd name="T42" fmla="*/ 431 w 563"/>
                <a:gd name="T43" fmla="*/ 529 h 569"/>
                <a:gd name="T44" fmla="*/ 483 w 563"/>
                <a:gd name="T45" fmla="*/ 485 h 569"/>
                <a:gd name="T46" fmla="*/ 523 w 563"/>
                <a:gd name="T47" fmla="*/ 433 h 569"/>
                <a:gd name="T48" fmla="*/ 551 w 563"/>
                <a:gd name="T49" fmla="*/ 377 h 569"/>
                <a:gd name="T50" fmla="*/ 563 w 563"/>
                <a:gd name="T51" fmla="*/ 309 h 569"/>
                <a:gd name="T52" fmla="*/ 563 w 563"/>
                <a:gd name="T53" fmla="*/ 245 h 569"/>
                <a:gd name="T54" fmla="*/ 547 w 563"/>
                <a:gd name="T55" fmla="*/ 181 h 5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63"/>
                <a:gd name="T85" fmla="*/ 0 h 569"/>
                <a:gd name="T86" fmla="*/ 563 w 563"/>
                <a:gd name="T87" fmla="*/ 569 h 56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63" h="569">
                  <a:moveTo>
                    <a:pt x="547" y="181"/>
                  </a:moveTo>
                  <a:lnTo>
                    <a:pt x="515" y="125"/>
                  </a:lnTo>
                  <a:lnTo>
                    <a:pt x="471" y="72"/>
                  </a:lnTo>
                  <a:lnTo>
                    <a:pt x="415" y="36"/>
                  </a:lnTo>
                  <a:lnTo>
                    <a:pt x="355" y="12"/>
                  </a:lnTo>
                  <a:lnTo>
                    <a:pt x="291" y="0"/>
                  </a:lnTo>
                  <a:lnTo>
                    <a:pt x="223" y="8"/>
                  </a:lnTo>
                  <a:lnTo>
                    <a:pt x="163" y="28"/>
                  </a:lnTo>
                  <a:lnTo>
                    <a:pt x="107" y="60"/>
                  </a:lnTo>
                  <a:lnTo>
                    <a:pt x="60" y="108"/>
                  </a:lnTo>
                  <a:lnTo>
                    <a:pt x="24" y="165"/>
                  </a:lnTo>
                  <a:lnTo>
                    <a:pt x="4" y="229"/>
                  </a:lnTo>
                  <a:lnTo>
                    <a:pt x="0" y="293"/>
                  </a:lnTo>
                  <a:lnTo>
                    <a:pt x="8" y="357"/>
                  </a:lnTo>
                  <a:lnTo>
                    <a:pt x="32" y="421"/>
                  </a:lnTo>
                  <a:lnTo>
                    <a:pt x="72" y="473"/>
                  </a:lnTo>
                  <a:lnTo>
                    <a:pt x="119" y="517"/>
                  </a:lnTo>
                  <a:lnTo>
                    <a:pt x="175" y="549"/>
                  </a:lnTo>
                  <a:lnTo>
                    <a:pt x="239" y="565"/>
                  </a:lnTo>
                  <a:lnTo>
                    <a:pt x="307" y="569"/>
                  </a:lnTo>
                  <a:lnTo>
                    <a:pt x="371" y="553"/>
                  </a:lnTo>
                  <a:lnTo>
                    <a:pt x="431" y="529"/>
                  </a:lnTo>
                  <a:lnTo>
                    <a:pt x="483" y="485"/>
                  </a:lnTo>
                  <a:lnTo>
                    <a:pt x="523" y="433"/>
                  </a:lnTo>
                  <a:lnTo>
                    <a:pt x="551" y="377"/>
                  </a:lnTo>
                  <a:lnTo>
                    <a:pt x="563" y="309"/>
                  </a:lnTo>
                  <a:lnTo>
                    <a:pt x="563" y="245"/>
                  </a:lnTo>
                  <a:lnTo>
                    <a:pt x="547" y="181"/>
                  </a:lnTo>
                  <a:close/>
                </a:path>
              </a:pathLst>
            </a:custGeom>
            <a:solidFill>
              <a:srgbClr val="FFFFFF"/>
            </a:solidFill>
            <a:ln w="1016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6" name="Freeform 77">
              <a:extLst>
                <a:ext uri="{FF2B5EF4-FFF2-40B4-BE49-F238E27FC236}">
                  <a16:creationId xmlns:a16="http://schemas.microsoft.com/office/drawing/2014/main" id="{C736DD30-F925-6494-D4EA-58796E6E7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" y="1883"/>
              <a:ext cx="3524" cy="2476"/>
            </a:xfrm>
            <a:custGeom>
              <a:avLst/>
              <a:gdLst>
                <a:gd name="T0" fmla="*/ 3096 w 3524"/>
                <a:gd name="T1" fmla="*/ 1286 h 2476"/>
                <a:gd name="T2" fmla="*/ 3188 w 3524"/>
                <a:gd name="T3" fmla="*/ 1242 h 2476"/>
                <a:gd name="T4" fmla="*/ 3272 w 3524"/>
                <a:gd name="T5" fmla="*/ 1186 h 2476"/>
                <a:gd name="T6" fmla="*/ 3344 w 3524"/>
                <a:gd name="T7" fmla="*/ 1118 h 2476"/>
                <a:gd name="T8" fmla="*/ 3408 w 3524"/>
                <a:gd name="T9" fmla="*/ 1038 h 2476"/>
                <a:gd name="T10" fmla="*/ 3460 w 3524"/>
                <a:gd name="T11" fmla="*/ 950 h 2476"/>
                <a:gd name="T12" fmla="*/ 3496 w 3524"/>
                <a:gd name="T13" fmla="*/ 857 h 2476"/>
                <a:gd name="T14" fmla="*/ 3520 w 3524"/>
                <a:gd name="T15" fmla="*/ 757 h 2476"/>
                <a:gd name="T16" fmla="*/ 3524 w 3524"/>
                <a:gd name="T17" fmla="*/ 657 h 2476"/>
                <a:gd name="T18" fmla="*/ 3516 w 3524"/>
                <a:gd name="T19" fmla="*/ 557 h 2476"/>
                <a:gd name="T20" fmla="*/ 3496 w 3524"/>
                <a:gd name="T21" fmla="*/ 461 h 2476"/>
                <a:gd name="T22" fmla="*/ 3456 w 3524"/>
                <a:gd name="T23" fmla="*/ 365 h 2476"/>
                <a:gd name="T24" fmla="*/ 3404 w 3524"/>
                <a:gd name="T25" fmla="*/ 281 h 2476"/>
                <a:gd name="T26" fmla="*/ 3340 w 3524"/>
                <a:gd name="T27" fmla="*/ 200 h 2476"/>
                <a:gd name="T28" fmla="*/ 3264 w 3524"/>
                <a:gd name="T29" fmla="*/ 136 h 2476"/>
                <a:gd name="T30" fmla="*/ 3180 w 3524"/>
                <a:gd name="T31" fmla="*/ 80 h 2476"/>
                <a:gd name="T32" fmla="*/ 3088 w 3524"/>
                <a:gd name="T33" fmla="*/ 36 h 2476"/>
                <a:gd name="T34" fmla="*/ 2993 w 3524"/>
                <a:gd name="T35" fmla="*/ 12 h 2476"/>
                <a:gd name="T36" fmla="*/ 2893 w 3524"/>
                <a:gd name="T37" fmla="*/ 0 h 2476"/>
                <a:gd name="T38" fmla="*/ 2793 w 3524"/>
                <a:gd name="T39" fmla="*/ 0 h 2476"/>
                <a:gd name="T40" fmla="*/ 2693 w 3524"/>
                <a:gd name="T41" fmla="*/ 20 h 2476"/>
                <a:gd name="T42" fmla="*/ 2597 w 3524"/>
                <a:gd name="T43" fmla="*/ 52 h 2476"/>
                <a:gd name="T44" fmla="*/ 0 w 3524"/>
                <a:gd name="T45" fmla="*/ 890 h 2476"/>
                <a:gd name="T46" fmla="*/ 108 w 3524"/>
                <a:gd name="T47" fmla="*/ 853 h 2476"/>
                <a:gd name="T48" fmla="*/ 223 w 3524"/>
                <a:gd name="T49" fmla="*/ 833 h 2476"/>
                <a:gd name="T50" fmla="*/ 339 w 3524"/>
                <a:gd name="T51" fmla="*/ 833 h 2476"/>
                <a:gd name="T52" fmla="*/ 455 w 3524"/>
                <a:gd name="T53" fmla="*/ 845 h 2476"/>
                <a:gd name="T54" fmla="*/ 567 w 3524"/>
                <a:gd name="T55" fmla="*/ 874 h 2476"/>
                <a:gd name="T56" fmla="*/ 675 w 3524"/>
                <a:gd name="T57" fmla="*/ 918 h 2476"/>
                <a:gd name="T58" fmla="*/ 775 w 3524"/>
                <a:gd name="T59" fmla="*/ 974 h 2476"/>
                <a:gd name="T60" fmla="*/ 867 w 3524"/>
                <a:gd name="T61" fmla="*/ 1042 h 2476"/>
                <a:gd name="T62" fmla="*/ 951 w 3524"/>
                <a:gd name="T63" fmla="*/ 1126 h 2476"/>
                <a:gd name="T64" fmla="*/ 1019 w 3524"/>
                <a:gd name="T65" fmla="*/ 1218 h 2476"/>
                <a:gd name="T66" fmla="*/ 1075 w 3524"/>
                <a:gd name="T67" fmla="*/ 1318 h 2476"/>
                <a:gd name="T68" fmla="*/ 1118 w 3524"/>
                <a:gd name="T69" fmla="*/ 1426 h 2476"/>
                <a:gd name="T70" fmla="*/ 1142 w 3524"/>
                <a:gd name="T71" fmla="*/ 1539 h 2476"/>
                <a:gd name="T72" fmla="*/ 1154 w 3524"/>
                <a:gd name="T73" fmla="*/ 1655 h 2476"/>
                <a:gd name="T74" fmla="*/ 1150 w 3524"/>
                <a:gd name="T75" fmla="*/ 1771 h 2476"/>
                <a:gd name="T76" fmla="*/ 1130 w 3524"/>
                <a:gd name="T77" fmla="*/ 1883 h 2476"/>
                <a:gd name="T78" fmla="*/ 1095 w 3524"/>
                <a:gd name="T79" fmla="*/ 1995 h 2476"/>
                <a:gd name="T80" fmla="*/ 1047 w 3524"/>
                <a:gd name="T81" fmla="*/ 2099 h 2476"/>
                <a:gd name="T82" fmla="*/ 983 w 3524"/>
                <a:gd name="T83" fmla="*/ 2196 h 2476"/>
                <a:gd name="T84" fmla="*/ 907 w 3524"/>
                <a:gd name="T85" fmla="*/ 2284 h 2476"/>
                <a:gd name="T86" fmla="*/ 819 w 3524"/>
                <a:gd name="T87" fmla="*/ 2360 h 2476"/>
                <a:gd name="T88" fmla="*/ 723 w 3524"/>
                <a:gd name="T89" fmla="*/ 2424 h 2476"/>
                <a:gd name="T90" fmla="*/ 619 w 3524"/>
                <a:gd name="T91" fmla="*/ 2476 h 2476"/>
                <a:gd name="T92" fmla="*/ 3096 w 3524"/>
                <a:gd name="T93" fmla="*/ 1286 h 24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24"/>
                <a:gd name="T142" fmla="*/ 0 h 2476"/>
                <a:gd name="T143" fmla="*/ 3524 w 3524"/>
                <a:gd name="T144" fmla="*/ 2476 h 24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24" h="2476">
                  <a:moveTo>
                    <a:pt x="3096" y="1286"/>
                  </a:moveTo>
                  <a:lnTo>
                    <a:pt x="3188" y="1242"/>
                  </a:lnTo>
                  <a:lnTo>
                    <a:pt x="3272" y="1186"/>
                  </a:lnTo>
                  <a:lnTo>
                    <a:pt x="3344" y="1118"/>
                  </a:lnTo>
                  <a:lnTo>
                    <a:pt x="3408" y="1038"/>
                  </a:lnTo>
                  <a:lnTo>
                    <a:pt x="3460" y="950"/>
                  </a:lnTo>
                  <a:lnTo>
                    <a:pt x="3496" y="857"/>
                  </a:lnTo>
                  <a:lnTo>
                    <a:pt x="3520" y="757"/>
                  </a:lnTo>
                  <a:lnTo>
                    <a:pt x="3524" y="657"/>
                  </a:lnTo>
                  <a:lnTo>
                    <a:pt x="3516" y="557"/>
                  </a:lnTo>
                  <a:lnTo>
                    <a:pt x="3496" y="461"/>
                  </a:lnTo>
                  <a:lnTo>
                    <a:pt x="3456" y="365"/>
                  </a:lnTo>
                  <a:lnTo>
                    <a:pt x="3404" y="281"/>
                  </a:lnTo>
                  <a:lnTo>
                    <a:pt x="3340" y="200"/>
                  </a:lnTo>
                  <a:lnTo>
                    <a:pt x="3264" y="136"/>
                  </a:lnTo>
                  <a:lnTo>
                    <a:pt x="3180" y="80"/>
                  </a:lnTo>
                  <a:lnTo>
                    <a:pt x="3088" y="36"/>
                  </a:lnTo>
                  <a:lnTo>
                    <a:pt x="2993" y="12"/>
                  </a:lnTo>
                  <a:lnTo>
                    <a:pt x="2893" y="0"/>
                  </a:lnTo>
                  <a:lnTo>
                    <a:pt x="2793" y="0"/>
                  </a:lnTo>
                  <a:lnTo>
                    <a:pt x="2693" y="20"/>
                  </a:lnTo>
                  <a:lnTo>
                    <a:pt x="2597" y="52"/>
                  </a:lnTo>
                  <a:lnTo>
                    <a:pt x="0" y="890"/>
                  </a:lnTo>
                  <a:lnTo>
                    <a:pt x="108" y="853"/>
                  </a:lnTo>
                  <a:lnTo>
                    <a:pt x="223" y="833"/>
                  </a:lnTo>
                  <a:lnTo>
                    <a:pt x="339" y="833"/>
                  </a:lnTo>
                  <a:lnTo>
                    <a:pt x="455" y="845"/>
                  </a:lnTo>
                  <a:lnTo>
                    <a:pt x="567" y="874"/>
                  </a:lnTo>
                  <a:lnTo>
                    <a:pt x="675" y="918"/>
                  </a:lnTo>
                  <a:lnTo>
                    <a:pt x="775" y="974"/>
                  </a:lnTo>
                  <a:lnTo>
                    <a:pt x="867" y="1042"/>
                  </a:lnTo>
                  <a:lnTo>
                    <a:pt x="951" y="1126"/>
                  </a:lnTo>
                  <a:lnTo>
                    <a:pt x="1019" y="1218"/>
                  </a:lnTo>
                  <a:lnTo>
                    <a:pt x="1075" y="1318"/>
                  </a:lnTo>
                  <a:lnTo>
                    <a:pt x="1118" y="1426"/>
                  </a:lnTo>
                  <a:lnTo>
                    <a:pt x="1142" y="1539"/>
                  </a:lnTo>
                  <a:lnTo>
                    <a:pt x="1154" y="1655"/>
                  </a:lnTo>
                  <a:lnTo>
                    <a:pt x="1150" y="1771"/>
                  </a:lnTo>
                  <a:lnTo>
                    <a:pt x="1130" y="1883"/>
                  </a:lnTo>
                  <a:lnTo>
                    <a:pt x="1095" y="1995"/>
                  </a:lnTo>
                  <a:lnTo>
                    <a:pt x="1047" y="2099"/>
                  </a:lnTo>
                  <a:lnTo>
                    <a:pt x="983" y="2196"/>
                  </a:lnTo>
                  <a:lnTo>
                    <a:pt x="907" y="2284"/>
                  </a:lnTo>
                  <a:lnTo>
                    <a:pt x="819" y="2360"/>
                  </a:lnTo>
                  <a:lnTo>
                    <a:pt x="723" y="2424"/>
                  </a:lnTo>
                  <a:lnTo>
                    <a:pt x="619" y="2476"/>
                  </a:lnTo>
                  <a:lnTo>
                    <a:pt x="3096" y="1286"/>
                  </a:lnTo>
                  <a:close/>
                </a:path>
              </a:pathLst>
            </a:custGeom>
            <a:solidFill>
              <a:srgbClr val="C0C0C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7" name="Freeform 78">
              <a:extLst>
                <a:ext uri="{FF2B5EF4-FFF2-40B4-BE49-F238E27FC236}">
                  <a16:creationId xmlns:a16="http://schemas.microsoft.com/office/drawing/2014/main" id="{32CA728C-EC3C-299C-C30D-6C33D3FB7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6" y="2288"/>
              <a:ext cx="2042" cy="1462"/>
            </a:xfrm>
            <a:custGeom>
              <a:avLst/>
              <a:gdLst>
                <a:gd name="T0" fmla="*/ 1243 w 2042"/>
                <a:gd name="T1" fmla="*/ 16 h 1462"/>
                <a:gd name="T2" fmla="*/ 1339 w 2042"/>
                <a:gd name="T3" fmla="*/ 4 h 1462"/>
                <a:gd name="T4" fmla="*/ 1435 w 2042"/>
                <a:gd name="T5" fmla="*/ 0 h 1462"/>
                <a:gd name="T6" fmla="*/ 1531 w 2042"/>
                <a:gd name="T7" fmla="*/ 16 h 1462"/>
                <a:gd name="T8" fmla="*/ 1623 w 2042"/>
                <a:gd name="T9" fmla="*/ 44 h 1462"/>
                <a:gd name="T10" fmla="*/ 1711 w 2042"/>
                <a:gd name="T11" fmla="*/ 84 h 1462"/>
                <a:gd name="T12" fmla="*/ 1790 w 2042"/>
                <a:gd name="T13" fmla="*/ 136 h 1462"/>
                <a:gd name="T14" fmla="*/ 1862 w 2042"/>
                <a:gd name="T15" fmla="*/ 204 h 1462"/>
                <a:gd name="T16" fmla="*/ 1922 w 2042"/>
                <a:gd name="T17" fmla="*/ 276 h 1462"/>
                <a:gd name="T18" fmla="*/ 1974 w 2042"/>
                <a:gd name="T19" fmla="*/ 360 h 1462"/>
                <a:gd name="T20" fmla="*/ 2010 w 2042"/>
                <a:gd name="T21" fmla="*/ 452 h 1462"/>
                <a:gd name="T22" fmla="*/ 2030 w 2042"/>
                <a:gd name="T23" fmla="*/ 545 h 1462"/>
                <a:gd name="T24" fmla="*/ 2042 w 2042"/>
                <a:gd name="T25" fmla="*/ 641 h 1462"/>
                <a:gd name="T26" fmla="*/ 2034 w 2042"/>
                <a:gd name="T27" fmla="*/ 737 h 1462"/>
                <a:gd name="T28" fmla="*/ 2014 w 2042"/>
                <a:gd name="T29" fmla="*/ 833 h 1462"/>
                <a:gd name="T30" fmla="*/ 1978 w 2042"/>
                <a:gd name="T31" fmla="*/ 925 h 1462"/>
                <a:gd name="T32" fmla="*/ 835 w 2042"/>
                <a:gd name="T33" fmla="*/ 1462 h 1462"/>
                <a:gd name="T34" fmla="*/ 4 w 2042"/>
                <a:gd name="T35" fmla="*/ 1274 h 1462"/>
                <a:gd name="T36" fmla="*/ 0 w 2042"/>
                <a:gd name="T37" fmla="*/ 424 h 1462"/>
                <a:gd name="T38" fmla="*/ 1243 w 2042"/>
                <a:gd name="T39" fmla="*/ 16 h 146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42"/>
                <a:gd name="T61" fmla="*/ 0 h 1462"/>
                <a:gd name="T62" fmla="*/ 2042 w 2042"/>
                <a:gd name="T63" fmla="*/ 1462 h 146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42" h="1462">
                  <a:moveTo>
                    <a:pt x="1243" y="16"/>
                  </a:moveTo>
                  <a:lnTo>
                    <a:pt x="1339" y="4"/>
                  </a:lnTo>
                  <a:lnTo>
                    <a:pt x="1435" y="0"/>
                  </a:lnTo>
                  <a:lnTo>
                    <a:pt x="1531" y="16"/>
                  </a:lnTo>
                  <a:lnTo>
                    <a:pt x="1623" y="44"/>
                  </a:lnTo>
                  <a:lnTo>
                    <a:pt x="1711" y="84"/>
                  </a:lnTo>
                  <a:lnTo>
                    <a:pt x="1790" y="136"/>
                  </a:lnTo>
                  <a:lnTo>
                    <a:pt x="1862" y="204"/>
                  </a:lnTo>
                  <a:lnTo>
                    <a:pt x="1922" y="276"/>
                  </a:lnTo>
                  <a:lnTo>
                    <a:pt x="1974" y="360"/>
                  </a:lnTo>
                  <a:lnTo>
                    <a:pt x="2010" y="452"/>
                  </a:lnTo>
                  <a:lnTo>
                    <a:pt x="2030" y="545"/>
                  </a:lnTo>
                  <a:lnTo>
                    <a:pt x="2042" y="641"/>
                  </a:lnTo>
                  <a:lnTo>
                    <a:pt x="2034" y="737"/>
                  </a:lnTo>
                  <a:lnTo>
                    <a:pt x="2014" y="833"/>
                  </a:lnTo>
                  <a:lnTo>
                    <a:pt x="1978" y="925"/>
                  </a:lnTo>
                  <a:lnTo>
                    <a:pt x="835" y="1462"/>
                  </a:lnTo>
                  <a:lnTo>
                    <a:pt x="4" y="1274"/>
                  </a:lnTo>
                  <a:lnTo>
                    <a:pt x="0" y="424"/>
                  </a:lnTo>
                  <a:lnTo>
                    <a:pt x="1243" y="16"/>
                  </a:lnTo>
                  <a:close/>
                </a:path>
              </a:pathLst>
            </a:custGeom>
            <a:solidFill>
              <a:srgbClr val="FFFFFF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8" name="Line 12">
              <a:extLst>
                <a:ext uri="{FF2B5EF4-FFF2-40B4-BE49-F238E27FC236}">
                  <a16:creationId xmlns:a16="http://schemas.microsoft.com/office/drawing/2014/main" id="{BCDD14B0-D714-4680-8491-76E0022F92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10" y="2949"/>
              <a:ext cx="1479" cy="613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9" name="Line 13">
              <a:extLst>
                <a:ext uri="{FF2B5EF4-FFF2-40B4-BE49-F238E27FC236}">
                  <a16:creationId xmlns:a16="http://schemas.microsoft.com/office/drawing/2014/main" id="{FDCFE7D8-4804-7543-5A7A-361C2B20A7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0" y="3562"/>
              <a:ext cx="831" cy="188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0" name="Freeform 81">
              <a:extLst>
                <a:ext uri="{FF2B5EF4-FFF2-40B4-BE49-F238E27FC236}">
                  <a16:creationId xmlns:a16="http://schemas.microsoft.com/office/drawing/2014/main" id="{EF3FABB9-299B-3DCD-0FE9-57A01E0A1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6" y="2304"/>
              <a:ext cx="1251" cy="521"/>
            </a:xfrm>
            <a:custGeom>
              <a:avLst/>
              <a:gdLst>
                <a:gd name="T0" fmla="*/ 4 w 1251"/>
                <a:gd name="T1" fmla="*/ 521 h 521"/>
                <a:gd name="T2" fmla="*/ 0 w 1251"/>
                <a:gd name="T3" fmla="*/ 408 h 521"/>
                <a:gd name="T4" fmla="*/ 1247 w 1251"/>
                <a:gd name="T5" fmla="*/ 0 h 521"/>
                <a:gd name="T6" fmla="*/ 1251 w 1251"/>
                <a:gd name="T7" fmla="*/ 92 h 521"/>
                <a:gd name="T8" fmla="*/ 4 w 1251"/>
                <a:gd name="T9" fmla="*/ 521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1"/>
                <a:gd name="T16" fmla="*/ 0 h 521"/>
                <a:gd name="T17" fmla="*/ 1251 w 1251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1" h="521">
                  <a:moveTo>
                    <a:pt x="4" y="521"/>
                  </a:moveTo>
                  <a:lnTo>
                    <a:pt x="0" y="408"/>
                  </a:lnTo>
                  <a:lnTo>
                    <a:pt x="1247" y="0"/>
                  </a:lnTo>
                  <a:lnTo>
                    <a:pt x="1251" y="92"/>
                  </a:lnTo>
                  <a:lnTo>
                    <a:pt x="4" y="52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1" name="Freeform 82">
              <a:extLst>
                <a:ext uri="{FF2B5EF4-FFF2-40B4-BE49-F238E27FC236}">
                  <a16:creationId xmlns:a16="http://schemas.microsoft.com/office/drawing/2014/main" id="{36D6421D-0800-5CBB-240E-D9FF1B0DF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" y="3189"/>
              <a:ext cx="1254" cy="561"/>
            </a:xfrm>
            <a:custGeom>
              <a:avLst/>
              <a:gdLst>
                <a:gd name="T0" fmla="*/ 0 w 1254"/>
                <a:gd name="T1" fmla="*/ 537 h 561"/>
                <a:gd name="T2" fmla="*/ 111 w 1254"/>
                <a:gd name="T3" fmla="*/ 561 h 561"/>
                <a:gd name="T4" fmla="*/ 1254 w 1254"/>
                <a:gd name="T5" fmla="*/ 24 h 561"/>
                <a:gd name="T6" fmla="*/ 1158 w 1254"/>
                <a:gd name="T7" fmla="*/ 0 h 561"/>
                <a:gd name="T8" fmla="*/ 0 w 1254"/>
                <a:gd name="T9" fmla="*/ 537 h 5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4"/>
                <a:gd name="T16" fmla="*/ 0 h 561"/>
                <a:gd name="T17" fmla="*/ 1254 w 1254"/>
                <a:gd name="T18" fmla="*/ 561 h 5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4" h="561">
                  <a:moveTo>
                    <a:pt x="0" y="537"/>
                  </a:moveTo>
                  <a:lnTo>
                    <a:pt x="111" y="561"/>
                  </a:lnTo>
                  <a:lnTo>
                    <a:pt x="1254" y="24"/>
                  </a:lnTo>
                  <a:lnTo>
                    <a:pt x="1158" y="0"/>
                  </a:lnTo>
                  <a:lnTo>
                    <a:pt x="0" y="537"/>
                  </a:lnTo>
                  <a:close/>
                </a:path>
              </a:pathLst>
            </a:custGeom>
            <a:solidFill>
              <a:srgbClr val="C0C0C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2" name="Freeform 83">
              <a:extLst>
                <a:ext uri="{FF2B5EF4-FFF2-40B4-BE49-F238E27FC236}">
                  <a16:creationId xmlns:a16="http://schemas.microsoft.com/office/drawing/2014/main" id="{F966587F-7004-7611-35F3-474FA6DE6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" y="3345"/>
              <a:ext cx="236" cy="133"/>
            </a:xfrm>
            <a:custGeom>
              <a:avLst/>
              <a:gdLst>
                <a:gd name="T0" fmla="*/ 236 w 236"/>
                <a:gd name="T1" fmla="*/ 16 h 133"/>
                <a:gd name="T2" fmla="*/ 220 w 236"/>
                <a:gd name="T3" fmla="*/ 4 h 133"/>
                <a:gd name="T4" fmla="*/ 196 w 236"/>
                <a:gd name="T5" fmla="*/ 0 h 133"/>
                <a:gd name="T6" fmla="*/ 160 w 236"/>
                <a:gd name="T7" fmla="*/ 4 h 133"/>
                <a:gd name="T8" fmla="*/ 120 w 236"/>
                <a:gd name="T9" fmla="*/ 16 h 133"/>
                <a:gd name="T10" fmla="*/ 80 w 236"/>
                <a:gd name="T11" fmla="*/ 32 h 133"/>
                <a:gd name="T12" fmla="*/ 44 w 236"/>
                <a:gd name="T13" fmla="*/ 57 h 133"/>
                <a:gd name="T14" fmla="*/ 16 w 236"/>
                <a:gd name="T15" fmla="*/ 77 h 133"/>
                <a:gd name="T16" fmla="*/ 0 w 236"/>
                <a:gd name="T17" fmla="*/ 97 h 133"/>
                <a:gd name="T18" fmla="*/ 0 w 236"/>
                <a:gd name="T19" fmla="*/ 117 h 133"/>
                <a:gd name="T20" fmla="*/ 12 w 236"/>
                <a:gd name="T21" fmla="*/ 129 h 133"/>
                <a:gd name="T22" fmla="*/ 36 w 236"/>
                <a:gd name="T23" fmla="*/ 133 h 133"/>
                <a:gd name="T24" fmla="*/ 72 w 236"/>
                <a:gd name="T25" fmla="*/ 129 h 133"/>
                <a:gd name="T26" fmla="*/ 112 w 236"/>
                <a:gd name="T27" fmla="*/ 117 h 133"/>
                <a:gd name="T28" fmla="*/ 156 w 236"/>
                <a:gd name="T29" fmla="*/ 97 h 133"/>
                <a:gd name="T30" fmla="*/ 192 w 236"/>
                <a:gd name="T31" fmla="*/ 77 h 133"/>
                <a:gd name="T32" fmla="*/ 220 w 236"/>
                <a:gd name="T33" fmla="*/ 57 h 133"/>
                <a:gd name="T34" fmla="*/ 232 w 236"/>
                <a:gd name="T35" fmla="*/ 32 h 133"/>
                <a:gd name="T36" fmla="*/ 236 w 236"/>
                <a:gd name="T37" fmla="*/ 16 h 1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6"/>
                <a:gd name="T58" fmla="*/ 0 h 133"/>
                <a:gd name="T59" fmla="*/ 236 w 236"/>
                <a:gd name="T60" fmla="*/ 133 h 1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6" h="133">
                  <a:moveTo>
                    <a:pt x="236" y="16"/>
                  </a:moveTo>
                  <a:lnTo>
                    <a:pt x="220" y="4"/>
                  </a:lnTo>
                  <a:lnTo>
                    <a:pt x="196" y="0"/>
                  </a:lnTo>
                  <a:lnTo>
                    <a:pt x="160" y="4"/>
                  </a:lnTo>
                  <a:lnTo>
                    <a:pt x="120" y="16"/>
                  </a:lnTo>
                  <a:lnTo>
                    <a:pt x="80" y="32"/>
                  </a:lnTo>
                  <a:lnTo>
                    <a:pt x="44" y="57"/>
                  </a:lnTo>
                  <a:lnTo>
                    <a:pt x="16" y="77"/>
                  </a:lnTo>
                  <a:lnTo>
                    <a:pt x="0" y="97"/>
                  </a:lnTo>
                  <a:lnTo>
                    <a:pt x="0" y="117"/>
                  </a:lnTo>
                  <a:lnTo>
                    <a:pt x="12" y="129"/>
                  </a:lnTo>
                  <a:lnTo>
                    <a:pt x="36" y="133"/>
                  </a:lnTo>
                  <a:lnTo>
                    <a:pt x="72" y="129"/>
                  </a:lnTo>
                  <a:lnTo>
                    <a:pt x="112" y="117"/>
                  </a:lnTo>
                  <a:lnTo>
                    <a:pt x="156" y="97"/>
                  </a:lnTo>
                  <a:lnTo>
                    <a:pt x="192" y="77"/>
                  </a:lnTo>
                  <a:lnTo>
                    <a:pt x="220" y="57"/>
                  </a:lnTo>
                  <a:lnTo>
                    <a:pt x="232" y="32"/>
                  </a:lnTo>
                  <a:lnTo>
                    <a:pt x="236" y="16"/>
                  </a:lnTo>
                  <a:close/>
                </a:path>
              </a:pathLst>
            </a:custGeom>
            <a:solidFill>
              <a:srgbClr val="0000FF"/>
            </a:solidFill>
            <a:ln w="1016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3" name="Line 17">
              <a:extLst>
                <a:ext uri="{FF2B5EF4-FFF2-40B4-BE49-F238E27FC236}">
                  <a16:creationId xmlns:a16="http://schemas.microsoft.com/office/drawing/2014/main" id="{745A535A-7DEE-9651-B77C-0527C50C8B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98" y="3305"/>
              <a:ext cx="132" cy="56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4" name="Freeform 85">
              <a:extLst>
                <a:ext uri="{FF2B5EF4-FFF2-40B4-BE49-F238E27FC236}">
                  <a16:creationId xmlns:a16="http://schemas.microsoft.com/office/drawing/2014/main" id="{2BA02562-B6E7-0F63-328B-4F54BBF70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2" y="3281"/>
              <a:ext cx="72" cy="60"/>
            </a:xfrm>
            <a:custGeom>
              <a:avLst/>
              <a:gdLst>
                <a:gd name="T0" fmla="*/ 72 w 72"/>
                <a:gd name="T1" fmla="*/ 4 h 60"/>
                <a:gd name="T2" fmla="*/ 24 w 72"/>
                <a:gd name="T3" fmla="*/ 60 h 60"/>
                <a:gd name="T4" fmla="*/ 24 w 72"/>
                <a:gd name="T5" fmla="*/ 56 h 60"/>
                <a:gd name="T6" fmla="*/ 24 w 72"/>
                <a:gd name="T7" fmla="*/ 52 h 60"/>
                <a:gd name="T8" fmla="*/ 24 w 72"/>
                <a:gd name="T9" fmla="*/ 48 h 60"/>
                <a:gd name="T10" fmla="*/ 24 w 72"/>
                <a:gd name="T11" fmla="*/ 40 h 60"/>
                <a:gd name="T12" fmla="*/ 24 w 72"/>
                <a:gd name="T13" fmla="*/ 36 h 60"/>
                <a:gd name="T14" fmla="*/ 20 w 72"/>
                <a:gd name="T15" fmla="*/ 32 h 60"/>
                <a:gd name="T16" fmla="*/ 20 w 72"/>
                <a:gd name="T17" fmla="*/ 28 h 60"/>
                <a:gd name="T18" fmla="*/ 16 w 72"/>
                <a:gd name="T19" fmla="*/ 24 h 60"/>
                <a:gd name="T20" fmla="*/ 16 w 72"/>
                <a:gd name="T21" fmla="*/ 20 h 60"/>
                <a:gd name="T22" fmla="*/ 12 w 72"/>
                <a:gd name="T23" fmla="*/ 16 h 60"/>
                <a:gd name="T24" fmla="*/ 8 w 72"/>
                <a:gd name="T25" fmla="*/ 12 h 60"/>
                <a:gd name="T26" fmla="*/ 8 w 72"/>
                <a:gd name="T27" fmla="*/ 8 h 60"/>
                <a:gd name="T28" fmla="*/ 4 w 72"/>
                <a:gd name="T29" fmla="*/ 4 h 60"/>
                <a:gd name="T30" fmla="*/ 0 w 72"/>
                <a:gd name="T31" fmla="*/ 0 h 60"/>
                <a:gd name="T32" fmla="*/ 72 w 72"/>
                <a:gd name="T33" fmla="*/ 4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60"/>
                <a:gd name="T53" fmla="*/ 72 w 72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60">
                  <a:moveTo>
                    <a:pt x="72" y="4"/>
                  </a:moveTo>
                  <a:lnTo>
                    <a:pt x="24" y="60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24" y="48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8" y="12"/>
                  </a:lnTo>
                  <a:lnTo>
                    <a:pt x="8" y="8"/>
                  </a:lnTo>
                  <a:lnTo>
                    <a:pt x="4" y="4"/>
                  </a:lnTo>
                  <a:lnTo>
                    <a:pt x="0" y="0"/>
                  </a:lnTo>
                  <a:lnTo>
                    <a:pt x="7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5" name="Freeform 86">
              <a:extLst>
                <a:ext uri="{FF2B5EF4-FFF2-40B4-BE49-F238E27FC236}">
                  <a16:creationId xmlns:a16="http://schemas.microsoft.com/office/drawing/2014/main" id="{28DBF01A-6B09-BC11-E681-2AF1925D3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" y="3121"/>
              <a:ext cx="188" cy="100"/>
            </a:xfrm>
            <a:custGeom>
              <a:avLst/>
              <a:gdLst>
                <a:gd name="T0" fmla="*/ 188 w 188"/>
                <a:gd name="T1" fmla="*/ 12 h 100"/>
                <a:gd name="T2" fmla="*/ 176 w 188"/>
                <a:gd name="T3" fmla="*/ 0 h 100"/>
                <a:gd name="T4" fmla="*/ 152 w 188"/>
                <a:gd name="T5" fmla="*/ 0 h 100"/>
                <a:gd name="T6" fmla="*/ 116 w 188"/>
                <a:gd name="T7" fmla="*/ 4 h 100"/>
                <a:gd name="T8" fmla="*/ 80 w 188"/>
                <a:gd name="T9" fmla="*/ 16 h 100"/>
                <a:gd name="T10" fmla="*/ 44 w 188"/>
                <a:gd name="T11" fmla="*/ 36 h 100"/>
                <a:gd name="T12" fmla="*/ 16 w 188"/>
                <a:gd name="T13" fmla="*/ 56 h 100"/>
                <a:gd name="T14" fmla="*/ 0 w 188"/>
                <a:gd name="T15" fmla="*/ 72 h 100"/>
                <a:gd name="T16" fmla="*/ 0 w 188"/>
                <a:gd name="T17" fmla="*/ 88 h 100"/>
                <a:gd name="T18" fmla="*/ 12 w 188"/>
                <a:gd name="T19" fmla="*/ 100 h 100"/>
                <a:gd name="T20" fmla="*/ 36 w 188"/>
                <a:gd name="T21" fmla="*/ 100 h 100"/>
                <a:gd name="T22" fmla="*/ 72 w 188"/>
                <a:gd name="T23" fmla="*/ 96 h 100"/>
                <a:gd name="T24" fmla="*/ 108 w 188"/>
                <a:gd name="T25" fmla="*/ 84 h 100"/>
                <a:gd name="T26" fmla="*/ 144 w 188"/>
                <a:gd name="T27" fmla="*/ 64 h 100"/>
                <a:gd name="T28" fmla="*/ 168 w 188"/>
                <a:gd name="T29" fmla="*/ 44 h 100"/>
                <a:gd name="T30" fmla="*/ 184 w 188"/>
                <a:gd name="T31" fmla="*/ 28 h 100"/>
                <a:gd name="T32" fmla="*/ 188 w 188"/>
                <a:gd name="T33" fmla="*/ 12 h 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8"/>
                <a:gd name="T52" fmla="*/ 0 h 100"/>
                <a:gd name="T53" fmla="*/ 188 w 188"/>
                <a:gd name="T54" fmla="*/ 100 h 1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8" h="100">
                  <a:moveTo>
                    <a:pt x="188" y="12"/>
                  </a:moveTo>
                  <a:lnTo>
                    <a:pt x="176" y="0"/>
                  </a:lnTo>
                  <a:lnTo>
                    <a:pt x="152" y="0"/>
                  </a:lnTo>
                  <a:lnTo>
                    <a:pt x="116" y="4"/>
                  </a:lnTo>
                  <a:lnTo>
                    <a:pt x="80" y="16"/>
                  </a:lnTo>
                  <a:lnTo>
                    <a:pt x="44" y="36"/>
                  </a:lnTo>
                  <a:lnTo>
                    <a:pt x="16" y="56"/>
                  </a:lnTo>
                  <a:lnTo>
                    <a:pt x="0" y="72"/>
                  </a:lnTo>
                  <a:lnTo>
                    <a:pt x="0" y="88"/>
                  </a:lnTo>
                  <a:lnTo>
                    <a:pt x="12" y="100"/>
                  </a:lnTo>
                  <a:lnTo>
                    <a:pt x="36" y="100"/>
                  </a:lnTo>
                  <a:lnTo>
                    <a:pt x="72" y="96"/>
                  </a:lnTo>
                  <a:lnTo>
                    <a:pt x="108" y="84"/>
                  </a:lnTo>
                  <a:lnTo>
                    <a:pt x="144" y="64"/>
                  </a:lnTo>
                  <a:lnTo>
                    <a:pt x="168" y="44"/>
                  </a:lnTo>
                  <a:lnTo>
                    <a:pt x="184" y="28"/>
                  </a:lnTo>
                  <a:lnTo>
                    <a:pt x="188" y="12"/>
                  </a:lnTo>
                  <a:close/>
                </a:path>
              </a:pathLst>
            </a:custGeom>
            <a:solidFill>
              <a:srgbClr val="FF99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6" name="Freeform 87">
              <a:extLst>
                <a:ext uri="{FF2B5EF4-FFF2-40B4-BE49-F238E27FC236}">
                  <a16:creationId xmlns:a16="http://schemas.microsoft.com/office/drawing/2014/main" id="{2EFCB24D-9C96-F166-E2D5-7C8A40236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" y="3101"/>
              <a:ext cx="1594" cy="625"/>
            </a:xfrm>
            <a:custGeom>
              <a:avLst/>
              <a:gdLst>
                <a:gd name="T0" fmla="*/ 1203 w 1594"/>
                <a:gd name="T1" fmla="*/ 0 h 625"/>
                <a:gd name="T2" fmla="*/ 1594 w 1594"/>
                <a:gd name="T3" fmla="*/ 88 h 625"/>
                <a:gd name="T4" fmla="*/ 440 w 1594"/>
                <a:gd name="T5" fmla="*/ 625 h 625"/>
                <a:gd name="T6" fmla="*/ 0 w 1594"/>
                <a:gd name="T7" fmla="*/ 525 h 625"/>
                <a:gd name="T8" fmla="*/ 1203 w 1594"/>
                <a:gd name="T9" fmla="*/ 0 h 6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4"/>
                <a:gd name="T16" fmla="*/ 0 h 625"/>
                <a:gd name="T17" fmla="*/ 1594 w 1594"/>
                <a:gd name="T18" fmla="*/ 625 h 6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4" h="625">
                  <a:moveTo>
                    <a:pt x="1203" y="0"/>
                  </a:moveTo>
                  <a:lnTo>
                    <a:pt x="1594" y="88"/>
                  </a:lnTo>
                  <a:lnTo>
                    <a:pt x="440" y="625"/>
                  </a:lnTo>
                  <a:lnTo>
                    <a:pt x="0" y="52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rgbClr val="FFFF0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88">
              <a:extLst>
                <a:ext uri="{FF2B5EF4-FFF2-40B4-BE49-F238E27FC236}">
                  <a16:creationId xmlns:a16="http://schemas.microsoft.com/office/drawing/2014/main" id="{D5C9D65C-0F1D-06A0-7D50-6B55DBB6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2396"/>
              <a:ext cx="1247" cy="885"/>
            </a:xfrm>
            <a:custGeom>
              <a:avLst/>
              <a:gdLst>
                <a:gd name="T0" fmla="*/ 0 w 1247"/>
                <a:gd name="T1" fmla="*/ 429 h 885"/>
                <a:gd name="T2" fmla="*/ 1247 w 1247"/>
                <a:gd name="T3" fmla="*/ 0 h 885"/>
                <a:gd name="T4" fmla="*/ 1247 w 1247"/>
                <a:gd name="T5" fmla="*/ 413 h 885"/>
                <a:gd name="T6" fmla="*/ 0 w 1247"/>
                <a:gd name="T7" fmla="*/ 885 h 885"/>
                <a:gd name="T8" fmla="*/ 0 w 1247"/>
                <a:gd name="T9" fmla="*/ 429 h 8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7"/>
                <a:gd name="T16" fmla="*/ 0 h 885"/>
                <a:gd name="T17" fmla="*/ 1247 w 1247"/>
                <a:gd name="T18" fmla="*/ 885 h 8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7" h="885">
                  <a:moveTo>
                    <a:pt x="0" y="429"/>
                  </a:moveTo>
                  <a:lnTo>
                    <a:pt x="1247" y="0"/>
                  </a:lnTo>
                  <a:lnTo>
                    <a:pt x="1247" y="413"/>
                  </a:lnTo>
                  <a:lnTo>
                    <a:pt x="0" y="885"/>
                  </a:lnTo>
                  <a:lnTo>
                    <a:pt x="0" y="42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Line 22">
              <a:extLst>
                <a:ext uri="{FF2B5EF4-FFF2-40B4-BE49-F238E27FC236}">
                  <a16:creationId xmlns:a16="http://schemas.microsoft.com/office/drawing/2014/main" id="{5DCCF678-CAD6-CC73-EA8E-211E32B68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0" y="3562"/>
              <a:ext cx="831" cy="188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9" name="Freeform 90">
              <a:extLst>
                <a:ext uri="{FF2B5EF4-FFF2-40B4-BE49-F238E27FC236}">
                  <a16:creationId xmlns:a16="http://schemas.microsoft.com/office/drawing/2014/main" id="{606B45F9-EC4A-E01C-C063-65560D327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" y="2288"/>
              <a:ext cx="795" cy="925"/>
            </a:xfrm>
            <a:custGeom>
              <a:avLst/>
              <a:gdLst>
                <a:gd name="T0" fmla="*/ 4 w 795"/>
                <a:gd name="T1" fmla="*/ 108 h 925"/>
                <a:gd name="T2" fmla="*/ 0 w 795"/>
                <a:gd name="T3" fmla="*/ 16 h 925"/>
                <a:gd name="T4" fmla="*/ 96 w 795"/>
                <a:gd name="T5" fmla="*/ 0 h 925"/>
                <a:gd name="T6" fmla="*/ 192 w 795"/>
                <a:gd name="T7" fmla="*/ 0 h 925"/>
                <a:gd name="T8" fmla="*/ 288 w 795"/>
                <a:gd name="T9" fmla="*/ 16 h 925"/>
                <a:gd name="T10" fmla="*/ 380 w 795"/>
                <a:gd name="T11" fmla="*/ 44 h 925"/>
                <a:gd name="T12" fmla="*/ 468 w 795"/>
                <a:gd name="T13" fmla="*/ 84 h 925"/>
                <a:gd name="T14" fmla="*/ 547 w 795"/>
                <a:gd name="T15" fmla="*/ 140 h 925"/>
                <a:gd name="T16" fmla="*/ 619 w 795"/>
                <a:gd name="T17" fmla="*/ 204 h 925"/>
                <a:gd name="T18" fmla="*/ 679 w 795"/>
                <a:gd name="T19" fmla="*/ 280 h 925"/>
                <a:gd name="T20" fmla="*/ 731 w 795"/>
                <a:gd name="T21" fmla="*/ 364 h 925"/>
                <a:gd name="T22" fmla="*/ 767 w 795"/>
                <a:gd name="T23" fmla="*/ 452 h 925"/>
                <a:gd name="T24" fmla="*/ 787 w 795"/>
                <a:gd name="T25" fmla="*/ 549 h 925"/>
                <a:gd name="T26" fmla="*/ 795 w 795"/>
                <a:gd name="T27" fmla="*/ 645 h 925"/>
                <a:gd name="T28" fmla="*/ 791 w 795"/>
                <a:gd name="T29" fmla="*/ 741 h 925"/>
                <a:gd name="T30" fmla="*/ 767 w 795"/>
                <a:gd name="T31" fmla="*/ 837 h 925"/>
                <a:gd name="T32" fmla="*/ 735 w 795"/>
                <a:gd name="T33" fmla="*/ 925 h 925"/>
                <a:gd name="T34" fmla="*/ 631 w 795"/>
                <a:gd name="T35" fmla="*/ 897 h 925"/>
                <a:gd name="T36" fmla="*/ 667 w 795"/>
                <a:gd name="T37" fmla="*/ 813 h 925"/>
                <a:gd name="T38" fmla="*/ 691 w 795"/>
                <a:gd name="T39" fmla="*/ 725 h 925"/>
                <a:gd name="T40" fmla="*/ 699 w 795"/>
                <a:gd name="T41" fmla="*/ 633 h 925"/>
                <a:gd name="T42" fmla="*/ 691 w 795"/>
                <a:gd name="T43" fmla="*/ 541 h 925"/>
                <a:gd name="T44" fmla="*/ 667 w 795"/>
                <a:gd name="T45" fmla="*/ 452 h 925"/>
                <a:gd name="T46" fmla="*/ 631 w 795"/>
                <a:gd name="T47" fmla="*/ 368 h 925"/>
                <a:gd name="T48" fmla="*/ 579 w 795"/>
                <a:gd name="T49" fmla="*/ 292 h 925"/>
                <a:gd name="T50" fmla="*/ 515 w 795"/>
                <a:gd name="T51" fmla="*/ 228 h 925"/>
                <a:gd name="T52" fmla="*/ 444 w 795"/>
                <a:gd name="T53" fmla="*/ 172 h 925"/>
                <a:gd name="T54" fmla="*/ 364 w 795"/>
                <a:gd name="T55" fmla="*/ 128 h 925"/>
                <a:gd name="T56" fmla="*/ 276 w 795"/>
                <a:gd name="T57" fmla="*/ 100 h 925"/>
                <a:gd name="T58" fmla="*/ 184 w 795"/>
                <a:gd name="T59" fmla="*/ 88 h 925"/>
                <a:gd name="T60" fmla="*/ 92 w 795"/>
                <a:gd name="T61" fmla="*/ 88 h 925"/>
                <a:gd name="T62" fmla="*/ 4 w 795"/>
                <a:gd name="T63" fmla="*/ 108 h 9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95"/>
                <a:gd name="T97" fmla="*/ 0 h 925"/>
                <a:gd name="T98" fmla="*/ 795 w 795"/>
                <a:gd name="T99" fmla="*/ 925 h 9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95" h="925">
                  <a:moveTo>
                    <a:pt x="4" y="108"/>
                  </a:moveTo>
                  <a:lnTo>
                    <a:pt x="0" y="16"/>
                  </a:lnTo>
                  <a:lnTo>
                    <a:pt x="96" y="0"/>
                  </a:lnTo>
                  <a:lnTo>
                    <a:pt x="192" y="0"/>
                  </a:lnTo>
                  <a:lnTo>
                    <a:pt x="288" y="16"/>
                  </a:lnTo>
                  <a:lnTo>
                    <a:pt x="380" y="44"/>
                  </a:lnTo>
                  <a:lnTo>
                    <a:pt x="468" y="84"/>
                  </a:lnTo>
                  <a:lnTo>
                    <a:pt x="547" y="140"/>
                  </a:lnTo>
                  <a:lnTo>
                    <a:pt x="619" y="204"/>
                  </a:lnTo>
                  <a:lnTo>
                    <a:pt x="679" y="280"/>
                  </a:lnTo>
                  <a:lnTo>
                    <a:pt x="731" y="364"/>
                  </a:lnTo>
                  <a:lnTo>
                    <a:pt x="767" y="452"/>
                  </a:lnTo>
                  <a:lnTo>
                    <a:pt x="787" y="549"/>
                  </a:lnTo>
                  <a:lnTo>
                    <a:pt x="795" y="645"/>
                  </a:lnTo>
                  <a:lnTo>
                    <a:pt x="791" y="741"/>
                  </a:lnTo>
                  <a:lnTo>
                    <a:pt x="767" y="837"/>
                  </a:lnTo>
                  <a:lnTo>
                    <a:pt x="735" y="925"/>
                  </a:lnTo>
                  <a:lnTo>
                    <a:pt x="631" y="897"/>
                  </a:lnTo>
                  <a:lnTo>
                    <a:pt x="667" y="813"/>
                  </a:lnTo>
                  <a:lnTo>
                    <a:pt x="691" y="725"/>
                  </a:lnTo>
                  <a:lnTo>
                    <a:pt x="699" y="633"/>
                  </a:lnTo>
                  <a:lnTo>
                    <a:pt x="691" y="541"/>
                  </a:lnTo>
                  <a:lnTo>
                    <a:pt x="667" y="452"/>
                  </a:lnTo>
                  <a:lnTo>
                    <a:pt x="631" y="368"/>
                  </a:lnTo>
                  <a:lnTo>
                    <a:pt x="579" y="292"/>
                  </a:lnTo>
                  <a:lnTo>
                    <a:pt x="515" y="228"/>
                  </a:lnTo>
                  <a:lnTo>
                    <a:pt x="444" y="172"/>
                  </a:lnTo>
                  <a:lnTo>
                    <a:pt x="364" y="128"/>
                  </a:lnTo>
                  <a:lnTo>
                    <a:pt x="276" y="100"/>
                  </a:lnTo>
                  <a:lnTo>
                    <a:pt x="184" y="88"/>
                  </a:lnTo>
                  <a:lnTo>
                    <a:pt x="92" y="88"/>
                  </a:lnTo>
                  <a:lnTo>
                    <a:pt x="4" y="108"/>
                  </a:lnTo>
                  <a:close/>
                </a:path>
              </a:pathLst>
            </a:custGeom>
            <a:solidFill>
              <a:srgbClr val="C0C0C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Line 24">
              <a:extLst>
                <a:ext uri="{FF2B5EF4-FFF2-40B4-BE49-F238E27FC236}">
                  <a16:creationId xmlns:a16="http://schemas.microsoft.com/office/drawing/2014/main" id="{7A46C1FD-30DC-A55D-ECDD-0D9D043F94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49" y="3081"/>
              <a:ext cx="124" cy="52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92">
              <a:extLst>
                <a:ext uri="{FF2B5EF4-FFF2-40B4-BE49-F238E27FC236}">
                  <a16:creationId xmlns:a16="http://schemas.microsoft.com/office/drawing/2014/main" id="{56095E12-C2D9-CF87-3434-8E0CB29BA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" y="3053"/>
              <a:ext cx="76" cy="64"/>
            </a:xfrm>
            <a:custGeom>
              <a:avLst/>
              <a:gdLst>
                <a:gd name="T0" fmla="*/ 76 w 76"/>
                <a:gd name="T1" fmla="*/ 8 h 64"/>
                <a:gd name="T2" fmla="*/ 28 w 76"/>
                <a:gd name="T3" fmla="*/ 64 h 64"/>
                <a:gd name="T4" fmla="*/ 28 w 76"/>
                <a:gd name="T5" fmla="*/ 60 h 64"/>
                <a:gd name="T6" fmla="*/ 28 w 76"/>
                <a:gd name="T7" fmla="*/ 52 h 64"/>
                <a:gd name="T8" fmla="*/ 24 w 76"/>
                <a:gd name="T9" fmla="*/ 48 h 64"/>
                <a:gd name="T10" fmla="*/ 24 w 76"/>
                <a:gd name="T11" fmla="*/ 44 h 64"/>
                <a:gd name="T12" fmla="*/ 24 w 76"/>
                <a:gd name="T13" fmla="*/ 40 h 64"/>
                <a:gd name="T14" fmla="*/ 24 w 76"/>
                <a:gd name="T15" fmla="*/ 36 h 64"/>
                <a:gd name="T16" fmla="*/ 20 w 76"/>
                <a:gd name="T17" fmla="*/ 28 h 64"/>
                <a:gd name="T18" fmla="*/ 20 w 76"/>
                <a:gd name="T19" fmla="*/ 24 h 64"/>
                <a:gd name="T20" fmla="*/ 16 w 76"/>
                <a:gd name="T21" fmla="*/ 20 h 64"/>
                <a:gd name="T22" fmla="*/ 12 w 76"/>
                <a:gd name="T23" fmla="*/ 16 h 64"/>
                <a:gd name="T24" fmla="*/ 12 w 76"/>
                <a:gd name="T25" fmla="*/ 12 h 64"/>
                <a:gd name="T26" fmla="*/ 8 w 76"/>
                <a:gd name="T27" fmla="*/ 8 h 64"/>
                <a:gd name="T28" fmla="*/ 4 w 76"/>
                <a:gd name="T29" fmla="*/ 4 h 64"/>
                <a:gd name="T30" fmla="*/ 0 w 76"/>
                <a:gd name="T31" fmla="*/ 0 h 64"/>
                <a:gd name="T32" fmla="*/ 76 w 76"/>
                <a:gd name="T33" fmla="*/ 8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64"/>
                <a:gd name="T53" fmla="*/ 76 w 76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64">
                  <a:moveTo>
                    <a:pt x="76" y="8"/>
                  </a:moveTo>
                  <a:lnTo>
                    <a:pt x="28" y="64"/>
                  </a:lnTo>
                  <a:lnTo>
                    <a:pt x="28" y="60"/>
                  </a:lnTo>
                  <a:lnTo>
                    <a:pt x="28" y="52"/>
                  </a:lnTo>
                  <a:lnTo>
                    <a:pt x="24" y="48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8" y="8"/>
                  </a:lnTo>
                  <a:lnTo>
                    <a:pt x="4" y="4"/>
                  </a:lnTo>
                  <a:lnTo>
                    <a:pt x="0" y="0"/>
                  </a:lnTo>
                  <a:lnTo>
                    <a:pt x="7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93">
              <a:extLst>
                <a:ext uri="{FF2B5EF4-FFF2-40B4-BE49-F238E27FC236}">
                  <a16:creationId xmlns:a16="http://schemas.microsoft.com/office/drawing/2014/main" id="{F4303B10-86B0-5170-9417-9DF2F2DF5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" y="2376"/>
              <a:ext cx="695" cy="813"/>
            </a:xfrm>
            <a:custGeom>
              <a:avLst/>
              <a:gdLst>
                <a:gd name="T0" fmla="*/ 236 w 695"/>
                <a:gd name="T1" fmla="*/ 725 h 813"/>
                <a:gd name="T2" fmla="*/ 627 w 695"/>
                <a:gd name="T3" fmla="*/ 813 h 813"/>
                <a:gd name="T4" fmla="*/ 667 w 695"/>
                <a:gd name="T5" fmla="*/ 729 h 813"/>
                <a:gd name="T6" fmla="*/ 691 w 695"/>
                <a:gd name="T7" fmla="*/ 637 h 813"/>
                <a:gd name="T8" fmla="*/ 695 w 695"/>
                <a:gd name="T9" fmla="*/ 545 h 813"/>
                <a:gd name="T10" fmla="*/ 691 w 695"/>
                <a:gd name="T11" fmla="*/ 457 h 813"/>
                <a:gd name="T12" fmla="*/ 667 w 695"/>
                <a:gd name="T13" fmla="*/ 364 h 813"/>
                <a:gd name="T14" fmla="*/ 631 w 695"/>
                <a:gd name="T15" fmla="*/ 280 h 813"/>
                <a:gd name="T16" fmla="*/ 579 w 695"/>
                <a:gd name="T17" fmla="*/ 204 h 813"/>
                <a:gd name="T18" fmla="*/ 515 w 695"/>
                <a:gd name="T19" fmla="*/ 136 h 813"/>
                <a:gd name="T20" fmla="*/ 444 w 695"/>
                <a:gd name="T21" fmla="*/ 84 h 813"/>
                <a:gd name="T22" fmla="*/ 360 w 695"/>
                <a:gd name="T23" fmla="*/ 40 h 813"/>
                <a:gd name="T24" fmla="*/ 272 w 695"/>
                <a:gd name="T25" fmla="*/ 12 h 813"/>
                <a:gd name="T26" fmla="*/ 184 w 695"/>
                <a:gd name="T27" fmla="*/ 0 h 813"/>
                <a:gd name="T28" fmla="*/ 92 w 695"/>
                <a:gd name="T29" fmla="*/ 0 h 813"/>
                <a:gd name="T30" fmla="*/ 0 w 695"/>
                <a:gd name="T31" fmla="*/ 20 h 813"/>
                <a:gd name="T32" fmla="*/ 0 w 695"/>
                <a:gd name="T33" fmla="*/ 24 h 813"/>
                <a:gd name="T34" fmla="*/ 0 w 695"/>
                <a:gd name="T35" fmla="*/ 433 h 813"/>
                <a:gd name="T36" fmla="*/ 56 w 695"/>
                <a:gd name="T37" fmla="*/ 433 h 813"/>
                <a:gd name="T38" fmla="*/ 112 w 695"/>
                <a:gd name="T39" fmla="*/ 449 h 813"/>
                <a:gd name="T40" fmla="*/ 160 w 695"/>
                <a:gd name="T41" fmla="*/ 477 h 813"/>
                <a:gd name="T42" fmla="*/ 200 w 695"/>
                <a:gd name="T43" fmla="*/ 513 h 813"/>
                <a:gd name="T44" fmla="*/ 228 w 695"/>
                <a:gd name="T45" fmla="*/ 557 h 813"/>
                <a:gd name="T46" fmla="*/ 244 w 695"/>
                <a:gd name="T47" fmla="*/ 609 h 813"/>
                <a:gd name="T48" fmla="*/ 248 w 695"/>
                <a:gd name="T49" fmla="*/ 669 h 813"/>
                <a:gd name="T50" fmla="*/ 236 w 695"/>
                <a:gd name="T51" fmla="*/ 725 h 8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95"/>
                <a:gd name="T79" fmla="*/ 0 h 813"/>
                <a:gd name="T80" fmla="*/ 695 w 695"/>
                <a:gd name="T81" fmla="*/ 813 h 81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95" h="813">
                  <a:moveTo>
                    <a:pt x="236" y="725"/>
                  </a:moveTo>
                  <a:lnTo>
                    <a:pt x="627" y="813"/>
                  </a:lnTo>
                  <a:lnTo>
                    <a:pt x="667" y="729"/>
                  </a:lnTo>
                  <a:lnTo>
                    <a:pt x="691" y="637"/>
                  </a:lnTo>
                  <a:lnTo>
                    <a:pt x="695" y="545"/>
                  </a:lnTo>
                  <a:lnTo>
                    <a:pt x="691" y="457"/>
                  </a:lnTo>
                  <a:lnTo>
                    <a:pt x="667" y="364"/>
                  </a:lnTo>
                  <a:lnTo>
                    <a:pt x="631" y="280"/>
                  </a:lnTo>
                  <a:lnTo>
                    <a:pt x="579" y="204"/>
                  </a:lnTo>
                  <a:lnTo>
                    <a:pt x="515" y="136"/>
                  </a:lnTo>
                  <a:lnTo>
                    <a:pt x="444" y="84"/>
                  </a:lnTo>
                  <a:lnTo>
                    <a:pt x="360" y="40"/>
                  </a:lnTo>
                  <a:lnTo>
                    <a:pt x="272" y="12"/>
                  </a:lnTo>
                  <a:lnTo>
                    <a:pt x="184" y="0"/>
                  </a:lnTo>
                  <a:lnTo>
                    <a:pt x="92" y="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433"/>
                  </a:lnTo>
                  <a:lnTo>
                    <a:pt x="56" y="433"/>
                  </a:lnTo>
                  <a:lnTo>
                    <a:pt x="112" y="449"/>
                  </a:lnTo>
                  <a:lnTo>
                    <a:pt x="160" y="477"/>
                  </a:lnTo>
                  <a:lnTo>
                    <a:pt x="200" y="513"/>
                  </a:lnTo>
                  <a:lnTo>
                    <a:pt x="228" y="557"/>
                  </a:lnTo>
                  <a:lnTo>
                    <a:pt x="244" y="609"/>
                  </a:lnTo>
                  <a:lnTo>
                    <a:pt x="248" y="669"/>
                  </a:lnTo>
                  <a:lnTo>
                    <a:pt x="236" y="725"/>
                  </a:lnTo>
                  <a:close/>
                </a:path>
              </a:pathLst>
            </a:custGeom>
            <a:solidFill>
              <a:srgbClr val="FFFF0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94">
              <a:extLst>
                <a:ext uri="{FF2B5EF4-FFF2-40B4-BE49-F238E27FC236}">
                  <a16:creationId xmlns:a16="http://schemas.microsoft.com/office/drawing/2014/main" id="{202AA3D7-3238-50F6-2459-60216E12C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" y="2809"/>
              <a:ext cx="252" cy="296"/>
            </a:xfrm>
            <a:custGeom>
              <a:avLst/>
              <a:gdLst>
                <a:gd name="T0" fmla="*/ 0 w 252"/>
                <a:gd name="T1" fmla="*/ 0 h 296"/>
                <a:gd name="T2" fmla="*/ 0 w 252"/>
                <a:gd name="T3" fmla="*/ 236 h 296"/>
                <a:gd name="T4" fmla="*/ 252 w 252"/>
                <a:gd name="T5" fmla="*/ 296 h 296"/>
                <a:gd name="T6" fmla="*/ 0 60000 65536"/>
                <a:gd name="T7" fmla="*/ 0 60000 65536"/>
                <a:gd name="T8" fmla="*/ 0 60000 65536"/>
                <a:gd name="T9" fmla="*/ 0 w 252"/>
                <a:gd name="T10" fmla="*/ 0 h 296"/>
                <a:gd name="T11" fmla="*/ 252 w 252"/>
                <a:gd name="T12" fmla="*/ 296 h 2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296">
                  <a:moveTo>
                    <a:pt x="0" y="0"/>
                  </a:moveTo>
                  <a:lnTo>
                    <a:pt x="0" y="236"/>
                  </a:lnTo>
                  <a:lnTo>
                    <a:pt x="252" y="296"/>
                  </a:lnTo>
                </a:path>
              </a:pathLst>
            </a:custGeom>
            <a:noFill/>
            <a:ln w="254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Line 28">
              <a:extLst>
                <a:ext uri="{FF2B5EF4-FFF2-40B4-BE49-F238E27FC236}">
                  <a16:creationId xmlns:a16="http://schemas.microsoft.com/office/drawing/2014/main" id="{3B3A8E11-4412-9219-2E17-672BF45354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4" y="3562"/>
              <a:ext cx="1206" cy="476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Line 29">
              <a:extLst>
                <a:ext uri="{FF2B5EF4-FFF2-40B4-BE49-F238E27FC236}">
                  <a16:creationId xmlns:a16="http://schemas.microsoft.com/office/drawing/2014/main" id="{520D0611-C2E7-B1C8-34E9-E6B3861C37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47" y="2055"/>
              <a:ext cx="396" cy="181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97">
              <a:extLst>
                <a:ext uri="{FF2B5EF4-FFF2-40B4-BE49-F238E27FC236}">
                  <a16:creationId xmlns:a16="http://schemas.microsoft.com/office/drawing/2014/main" id="{6AA29A1A-F10B-836F-D0FB-BD46DC94B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5" y="2019"/>
              <a:ext cx="124" cy="101"/>
            </a:xfrm>
            <a:custGeom>
              <a:avLst/>
              <a:gdLst>
                <a:gd name="T0" fmla="*/ 124 w 124"/>
                <a:gd name="T1" fmla="*/ 4 h 101"/>
                <a:gd name="T2" fmla="*/ 48 w 124"/>
                <a:gd name="T3" fmla="*/ 101 h 101"/>
                <a:gd name="T4" fmla="*/ 48 w 124"/>
                <a:gd name="T5" fmla="*/ 93 h 101"/>
                <a:gd name="T6" fmla="*/ 48 w 124"/>
                <a:gd name="T7" fmla="*/ 84 h 101"/>
                <a:gd name="T8" fmla="*/ 44 w 124"/>
                <a:gd name="T9" fmla="*/ 76 h 101"/>
                <a:gd name="T10" fmla="*/ 44 w 124"/>
                <a:gd name="T11" fmla="*/ 68 h 101"/>
                <a:gd name="T12" fmla="*/ 40 w 124"/>
                <a:gd name="T13" fmla="*/ 60 h 101"/>
                <a:gd name="T14" fmla="*/ 40 w 124"/>
                <a:gd name="T15" fmla="*/ 52 h 101"/>
                <a:gd name="T16" fmla="*/ 36 w 124"/>
                <a:gd name="T17" fmla="*/ 44 h 101"/>
                <a:gd name="T18" fmla="*/ 32 w 124"/>
                <a:gd name="T19" fmla="*/ 36 h 101"/>
                <a:gd name="T20" fmla="*/ 28 w 124"/>
                <a:gd name="T21" fmla="*/ 28 h 101"/>
                <a:gd name="T22" fmla="*/ 24 w 124"/>
                <a:gd name="T23" fmla="*/ 20 h 101"/>
                <a:gd name="T24" fmla="*/ 20 w 124"/>
                <a:gd name="T25" fmla="*/ 16 h 101"/>
                <a:gd name="T26" fmla="*/ 12 w 124"/>
                <a:gd name="T27" fmla="*/ 8 h 101"/>
                <a:gd name="T28" fmla="*/ 8 w 124"/>
                <a:gd name="T29" fmla="*/ 4 h 101"/>
                <a:gd name="T30" fmla="*/ 0 w 124"/>
                <a:gd name="T31" fmla="*/ 0 h 101"/>
                <a:gd name="T32" fmla="*/ 124 w 124"/>
                <a:gd name="T33" fmla="*/ 4 h 10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4"/>
                <a:gd name="T52" fmla="*/ 0 h 101"/>
                <a:gd name="T53" fmla="*/ 124 w 124"/>
                <a:gd name="T54" fmla="*/ 101 h 10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4" h="101">
                  <a:moveTo>
                    <a:pt x="124" y="4"/>
                  </a:moveTo>
                  <a:lnTo>
                    <a:pt x="48" y="101"/>
                  </a:lnTo>
                  <a:lnTo>
                    <a:pt x="48" y="93"/>
                  </a:lnTo>
                  <a:lnTo>
                    <a:pt x="48" y="84"/>
                  </a:lnTo>
                  <a:lnTo>
                    <a:pt x="44" y="76"/>
                  </a:lnTo>
                  <a:lnTo>
                    <a:pt x="44" y="68"/>
                  </a:lnTo>
                  <a:lnTo>
                    <a:pt x="40" y="60"/>
                  </a:lnTo>
                  <a:lnTo>
                    <a:pt x="40" y="52"/>
                  </a:lnTo>
                  <a:lnTo>
                    <a:pt x="36" y="44"/>
                  </a:lnTo>
                  <a:lnTo>
                    <a:pt x="32" y="36"/>
                  </a:lnTo>
                  <a:lnTo>
                    <a:pt x="28" y="28"/>
                  </a:lnTo>
                  <a:lnTo>
                    <a:pt x="24" y="20"/>
                  </a:lnTo>
                  <a:lnTo>
                    <a:pt x="20" y="16"/>
                  </a:lnTo>
                  <a:lnTo>
                    <a:pt x="12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98">
              <a:extLst>
                <a:ext uri="{FF2B5EF4-FFF2-40B4-BE49-F238E27FC236}">
                  <a16:creationId xmlns:a16="http://schemas.microsoft.com/office/drawing/2014/main" id="{55F53B46-A060-A9E4-21F9-2F12BB185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" y="2809"/>
              <a:ext cx="248" cy="292"/>
            </a:xfrm>
            <a:custGeom>
              <a:avLst/>
              <a:gdLst>
                <a:gd name="T0" fmla="*/ 0 w 248"/>
                <a:gd name="T1" fmla="*/ 0 h 292"/>
                <a:gd name="T2" fmla="*/ 56 w 248"/>
                <a:gd name="T3" fmla="*/ 0 h 292"/>
                <a:gd name="T4" fmla="*/ 108 w 248"/>
                <a:gd name="T5" fmla="*/ 16 h 292"/>
                <a:gd name="T6" fmla="*/ 156 w 248"/>
                <a:gd name="T7" fmla="*/ 44 h 292"/>
                <a:gd name="T8" fmla="*/ 200 w 248"/>
                <a:gd name="T9" fmla="*/ 80 h 292"/>
                <a:gd name="T10" fmla="*/ 228 w 248"/>
                <a:gd name="T11" fmla="*/ 128 h 292"/>
                <a:gd name="T12" fmla="*/ 244 w 248"/>
                <a:gd name="T13" fmla="*/ 180 h 292"/>
                <a:gd name="T14" fmla="*/ 248 w 248"/>
                <a:gd name="T15" fmla="*/ 236 h 292"/>
                <a:gd name="T16" fmla="*/ 236 w 248"/>
                <a:gd name="T17" fmla="*/ 292 h 2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8"/>
                <a:gd name="T28" fmla="*/ 0 h 292"/>
                <a:gd name="T29" fmla="*/ 248 w 248"/>
                <a:gd name="T30" fmla="*/ 292 h 2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8" h="292">
                  <a:moveTo>
                    <a:pt x="0" y="0"/>
                  </a:moveTo>
                  <a:lnTo>
                    <a:pt x="56" y="0"/>
                  </a:lnTo>
                  <a:lnTo>
                    <a:pt x="108" y="16"/>
                  </a:lnTo>
                  <a:lnTo>
                    <a:pt x="156" y="44"/>
                  </a:lnTo>
                  <a:lnTo>
                    <a:pt x="200" y="80"/>
                  </a:lnTo>
                  <a:lnTo>
                    <a:pt x="228" y="128"/>
                  </a:lnTo>
                  <a:lnTo>
                    <a:pt x="244" y="180"/>
                  </a:lnTo>
                  <a:lnTo>
                    <a:pt x="248" y="236"/>
                  </a:lnTo>
                  <a:lnTo>
                    <a:pt x="236" y="292"/>
                  </a:lnTo>
                </a:path>
              </a:pathLst>
            </a:custGeom>
            <a:noFill/>
            <a:ln w="1016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Line 32">
              <a:extLst>
                <a:ext uri="{FF2B5EF4-FFF2-40B4-BE49-F238E27FC236}">
                  <a16:creationId xmlns:a16="http://schemas.microsoft.com/office/drawing/2014/main" id="{4F234895-AC3C-C062-7312-852BF013EE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10" y="2809"/>
              <a:ext cx="1247" cy="472"/>
            </a:xfrm>
            <a:prstGeom prst="line">
              <a:avLst/>
            </a:prstGeom>
            <a:noFill/>
            <a:ln w="101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9" name="Line 33">
              <a:extLst>
                <a:ext uri="{FF2B5EF4-FFF2-40B4-BE49-F238E27FC236}">
                  <a16:creationId xmlns:a16="http://schemas.microsoft.com/office/drawing/2014/main" id="{5D7A633C-7E11-2F24-FD77-A32FC76EB0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0" y="3101"/>
              <a:ext cx="1203" cy="525"/>
            </a:xfrm>
            <a:prstGeom prst="line">
              <a:avLst/>
            </a:prstGeom>
            <a:noFill/>
            <a:ln w="101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0" name="Line 42">
              <a:extLst>
                <a:ext uri="{FF2B5EF4-FFF2-40B4-BE49-F238E27FC236}">
                  <a16:creationId xmlns:a16="http://schemas.microsoft.com/office/drawing/2014/main" id="{642A3C88-0498-4009-A11E-6024468E11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6" y="2400"/>
              <a:ext cx="1251" cy="425"/>
            </a:xfrm>
            <a:prstGeom prst="line">
              <a:avLst/>
            </a:prstGeom>
            <a:noFill/>
            <a:ln w="101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Freeform 102">
              <a:extLst>
                <a:ext uri="{FF2B5EF4-FFF2-40B4-BE49-F238E27FC236}">
                  <a16:creationId xmlns:a16="http://schemas.microsoft.com/office/drawing/2014/main" id="{5ABC67DA-731B-5EC4-79E6-00ED38412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" y="2372"/>
              <a:ext cx="1222" cy="1354"/>
            </a:xfrm>
            <a:custGeom>
              <a:avLst/>
              <a:gdLst>
                <a:gd name="T0" fmla="*/ 0 w 1222"/>
                <a:gd name="T1" fmla="*/ 1354 h 1354"/>
                <a:gd name="T2" fmla="*/ 1146 w 1222"/>
                <a:gd name="T3" fmla="*/ 813 h 1354"/>
                <a:gd name="T4" fmla="*/ 1186 w 1222"/>
                <a:gd name="T5" fmla="*/ 729 h 1354"/>
                <a:gd name="T6" fmla="*/ 1210 w 1222"/>
                <a:gd name="T7" fmla="*/ 641 h 1354"/>
                <a:gd name="T8" fmla="*/ 1222 w 1222"/>
                <a:gd name="T9" fmla="*/ 549 h 1354"/>
                <a:gd name="T10" fmla="*/ 1214 w 1222"/>
                <a:gd name="T11" fmla="*/ 457 h 1354"/>
                <a:gd name="T12" fmla="*/ 1194 w 1222"/>
                <a:gd name="T13" fmla="*/ 368 h 1354"/>
                <a:gd name="T14" fmla="*/ 1154 w 1222"/>
                <a:gd name="T15" fmla="*/ 284 h 1354"/>
                <a:gd name="T16" fmla="*/ 1106 w 1222"/>
                <a:gd name="T17" fmla="*/ 204 h 1354"/>
                <a:gd name="T18" fmla="*/ 1042 w 1222"/>
                <a:gd name="T19" fmla="*/ 140 h 1354"/>
                <a:gd name="T20" fmla="*/ 967 w 1222"/>
                <a:gd name="T21" fmla="*/ 84 h 1354"/>
                <a:gd name="T22" fmla="*/ 887 w 1222"/>
                <a:gd name="T23" fmla="*/ 40 h 1354"/>
                <a:gd name="T24" fmla="*/ 799 w 1222"/>
                <a:gd name="T25" fmla="*/ 12 h 1354"/>
                <a:gd name="T26" fmla="*/ 707 w 1222"/>
                <a:gd name="T27" fmla="*/ 0 h 1354"/>
                <a:gd name="T28" fmla="*/ 615 w 1222"/>
                <a:gd name="T29" fmla="*/ 4 h 1354"/>
                <a:gd name="T30" fmla="*/ 527 w 1222"/>
                <a:gd name="T31" fmla="*/ 24 h 1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22"/>
                <a:gd name="T49" fmla="*/ 0 h 1354"/>
                <a:gd name="T50" fmla="*/ 1222 w 1222"/>
                <a:gd name="T51" fmla="*/ 1354 h 1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22" h="1354">
                  <a:moveTo>
                    <a:pt x="0" y="1354"/>
                  </a:moveTo>
                  <a:lnTo>
                    <a:pt x="1146" y="813"/>
                  </a:lnTo>
                  <a:lnTo>
                    <a:pt x="1186" y="729"/>
                  </a:lnTo>
                  <a:lnTo>
                    <a:pt x="1210" y="641"/>
                  </a:lnTo>
                  <a:lnTo>
                    <a:pt x="1222" y="549"/>
                  </a:lnTo>
                  <a:lnTo>
                    <a:pt x="1214" y="457"/>
                  </a:lnTo>
                  <a:lnTo>
                    <a:pt x="1194" y="368"/>
                  </a:lnTo>
                  <a:lnTo>
                    <a:pt x="1154" y="284"/>
                  </a:lnTo>
                  <a:lnTo>
                    <a:pt x="1106" y="204"/>
                  </a:lnTo>
                  <a:lnTo>
                    <a:pt x="1042" y="140"/>
                  </a:lnTo>
                  <a:lnTo>
                    <a:pt x="967" y="84"/>
                  </a:lnTo>
                  <a:lnTo>
                    <a:pt x="887" y="40"/>
                  </a:lnTo>
                  <a:lnTo>
                    <a:pt x="799" y="12"/>
                  </a:lnTo>
                  <a:lnTo>
                    <a:pt x="707" y="0"/>
                  </a:lnTo>
                  <a:lnTo>
                    <a:pt x="615" y="4"/>
                  </a:lnTo>
                  <a:lnTo>
                    <a:pt x="527" y="24"/>
                  </a:lnTo>
                </a:path>
              </a:pathLst>
            </a:custGeom>
            <a:noFill/>
            <a:ln w="1016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Line 44">
              <a:extLst>
                <a:ext uri="{FF2B5EF4-FFF2-40B4-BE49-F238E27FC236}">
                  <a16:creationId xmlns:a16="http://schemas.microsoft.com/office/drawing/2014/main" id="{99D7E964-5CED-A353-070D-006BEFFFCE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06" y="2837"/>
              <a:ext cx="4" cy="725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D472F1-BDBC-29E7-CAAE-25F636405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927" y="4107006"/>
            <a:ext cx="5081423" cy="934894"/>
          </a:xfrm>
          <a:ln>
            <a:prstDash val="lgDash"/>
          </a:ln>
        </p:spPr>
        <p:txBody>
          <a:bodyPr/>
          <a:lstStyle/>
          <a:p>
            <a:r>
              <a:rPr lang="en-US" sz="1600" b="1" noProof="0" dirty="0">
                <a:solidFill>
                  <a:schemeClr val="tx2"/>
                </a:solidFill>
              </a:rPr>
              <a:t>A. Zholents </a:t>
            </a:r>
            <a:r>
              <a:rPr lang="en-US" sz="1600" noProof="0" dirty="0">
                <a:solidFill>
                  <a:schemeClr val="tx2"/>
                </a:solidFill>
              </a:rPr>
              <a:t>et al, “A high repetition rate millimeter wavelength accelerator for an X-ray free-electron laser”, </a:t>
            </a:r>
            <a:r>
              <a:rPr lang="en-US" sz="1600" b="1" noProof="0" dirty="0">
                <a:solidFill>
                  <a:schemeClr val="tx2"/>
                </a:solidFill>
              </a:rPr>
              <a:t>2025 JINST 20 P01023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5EB056C3-0060-447B-77F7-74E27EC7A0B7}"/>
              </a:ext>
            </a:extLst>
          </p:cNvPr>
          <p:cNvSpPr/>
          <p:nvPr/>
        </p:nvSpPr>
        <p:spPr>
          <a:xfrm>
            <a:off x="859200" y="5327601"/>
            <a:ext cx="4525599" cy="784208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B4A7ED-252C-5823-5A23-13A59D1A00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12147" y="4107006"/>
            <a:ext cx="6029937" cy="2217244"/>
          </a:xfrm>
          <a:ln>
            <a:prstDash val="lgDash"/>
          </a:ln>
        </p:spPr>
        <p:txBody>
          <a:bodyPr/>
          <a:lstStyle/>
          <a:p>
            <a:r>
              <a:rPr lang="en-US" sz="1600" b="1" dirty="0">
                <a:solidFill>
                  <a:srgbClr val="FF0000"/>
                </a:solidFill>
              </a:rPr>
              <a:t>W. Gai, J.G. Power, and C. Jing</a:t>
            </a:r>
            <a:r>
              <a:rPr lang="en-US" sz="1600" dirty="0">
                <a:solidFill>
                  <a:srgbClr val="FF0000"/>
                </a:solidFill>
              </a:rPr>
              <a:t>, “Short-pulse dielectric two-beam acceleration”, J. Plasma Phys., vol. 78, 339–345.</a:t>
            </a:r>
          </a:p>
          <a:p>
            <a:r>
              <a:rPr lang="en-US" sz="1600" b="1" noProof="0" dirty="0">
                <a:solidFill>
                  <a:schemeClr val="tx2"/>
                </a:solidFill>
              </a:rPr>
              <a:t>G. Ha</a:t>
            </a:r>
            <a:r>
              <a:rPr lang="en-US" sz="1600" noProof="0" dirty="0">
                <a:solidFill>
                  <a:schemeClr val="tx2"/>
                </a:solidFill>
              </a:rPr>
              <a:t>, et al., “” Status of the experimental demonstration of GW power generation from THz-TBA”, WEP083, NAPAC2025 (2025)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R. Margraf-O'Neal </a:t>
            </a:r>
            <a:r>
              <a:rPr lang="en-US" sz="1600" dirty="0">
                <a:solidFill>
                  <a:schemeClr val="tx2"/>
                </a:solidFill>
              </a:rPr>
              <a:t>et al., "Simulated performance of a compact water-window FEL driven by a structure </a:t>
            </a:r>
            <a:r>
              <a:rPr lang="en-US" sz="1600" dirty="0" err="1">
                <a:solidFill>
                  <a:schemeClr val="tx2"/>
                </a:solidFill>
              </a:rPr>
              <a:t>wakefield</a:t>
            </a:r>
            <a:r>
              <a:rPr lang="en-US" sz="1600" dirty="0">
                <a:solidFill>
                  <a:schemeClr val="tx2"/>
                </a:solidFill>
              </a:rPr>
              <a:t> accelerator", LINAC2024, </a:t>
            </a:r>
            <a:r>
              <a:rPr lang="en-US" sz="1600" b="1" dirty="0">
                <a:solidFill>
                  <a:schemeClr val="tx2"/>
                </a:solidFill>
              </a:rPr>
              <a:t>THPB005</a:t>
            </a:r>
            <a:endParaRPr lang="en-US" sz="1600" b="1" noProof="0" dirty="0">
              <a:solidFill>
                <a:schemeClr val="tx2"/>
              </a:solidFill>
            </a:endParaRPr>
          </a:p>
          <a:p>
            <a:endParaRPr lang="en-US" sz="1200" noProof="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B71535-8620-6601-DA7D-F462CF6BF1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2147" y="987168"/>
            <a:ext cx="6044642" cy="620999"/>
          </a:xfrm>
          <a:solidFill>
            <a:schemeClr val="accent4"/>
          </a:solidFill>
        </p:spPr>
        <p:txBody>
          <a:bodyPr/>
          <a:lstStyle/>
          <a:p>
            <a:r>
              <a:rPr lang="en-US" noProof="0" dirty="0"/>
              <a:t>Two Beam Acceleration (TBA) </a:t>
            </a:r>
            <a:r>
              <a:rPr lang="en-US" noProof="0" dirty="0">
                <a:solidFill>
                  <a:schemeClr val="bg1">
                    <a:lumMod val="95000"/>
                  </a:schemeClr>
                </a:solidFill>
              </a:rPr>
              <a:t>– </a:t>
            </a:r>
            <a:r>
              <a:rPr lang="en-US" cap="none" noProof="0" dirty="0">
                <a:solidFill>
                  <a:schemeClr val="bg1">
                    <a:lumMod val="95000"/>
                  </a:schemeClr>
                </a:solidFill>
              </a:rPr>
              <a:t>like</a:t>
            </a:r>
            <a:r>
              <a:rPr lang="en-US" noProof="0" dirty="0">
                <a:solidFill>
                  <a:schemeClr val="bg1">
                    <a:lumMod val="95000"/>
                  </a:schemeClr>
                </a:solidFill>
              </a:rPr>
              <a:t> CLIC</a:t>
            </a:r>
            <a:r>
              <a:rPr lang="en-US" noProof="0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DEB4C-88A9-F588-397D-ABC09CD940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7" y="609462"/>
            <a:ext cx="6976786" cy="499715"/>
          </a:xfrm>
        </p:spPr>
        <p:txBody>
          <a:bodyPr/>
          <a:lstStyle/>
          <a:p>
            <a:r>
              <a:rPr lang="en-US" sz="2000" noProof="0" dirty="0">
                <a:solidFill>
                  <a:schemeClr val="accent2"/>
                </a:solidFill>
              </a:rPr>
              <a:t>Beam-Structure Interaction (Drive beam + Main beam)</a:t>
            </a:r>
            <a:endParaRPr lang="en-US" sz="2000" b="0" noProof="0" dirty="0">
              <a:solidFill>
                <a:schemeClr val="accent2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A66234-C1C6-CF92-7A2C-6DE98AF7FD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5927" y="973031"/>
            <a:ext cx="5119468" cy="620999"/>
          </a:xfrm>
          <a:solidFill>
            <a:schemeClr val="accent4"/>
          </a:solidFill>
        </p:spPr>
        <p:txBody>
          <a:bodyPr/>
          <a:lstStyle/>
          <a:p>
            <a:r>
              <a:rPr lang="en-US" noProof="0" dirty="0"/>
              <a:t>Collinear Wakefield Acceleration (CWA)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BEF7C0D-8499-FF57-9985-525949EC7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7" y="11278"/>
            <a:ext cx="11163868" cy="516423"/>
          </a:xfrm>
        </p:spPr>
        <p:txBody>
          <a:bodyPr/>
          <a:lstStyle/>
          <a:p>
            <a:r>
              <a:rPr lang="en-US" cap="none" noProof="0" dirty="0">
                <a:solidFill>
                  <a:srgbClr val="000000"/>
                </a:solidFill>
              </a:rPr>
              <a:t>Structure Wakefield Acceleration (SFWA)</a:t>
            </a:r>
            <a:endParaRPr lang="en-U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E9209B-5171-93B1-2279-F40A24BEAABA}"/>
              </a:ext>
            </a:extLst>
          </p:cNvPr>
          <p:cNvSpPr txBox="1"/>
          <p:nvPr/>
        </p:nvSpPr>
        <p:spPr>
          <a:xfrm>
            <a:off x="5359058" y="3303786"/>
            <a:ext cx="819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800" b="1" noProof="0" dirty="0">
                <a:solidFill>
                  <a:srgbClr val="00B0F0"/>
                </a:solidFill>
              </a:rPr>
              <a:t>DB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E86771-275F-D2B1-DB24-DB3A1F9C4201}"/>
              </a:ext>
            </a:extLst>
          </p:cNvPr>
          <p:cNvCxnSpPr>
            <a:cxnSpLocks/>
          </p:cNvCxnSpPr>
          <p:nvPr/>
        </p:nvCxnSpPr>
        <p:spPr>
          <a:xfrm>
            <a:off x="2342960" y="3026024"/>
            <a:ext cx="3058382" cy="35960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D30B4F-CA43-B88D-4189-98B6128005EB}"/>
              </a:ext>
            </a:extLst>
          </p:cNvPr>
          <p:cNvSpPr txBox="1"/>
          <p:nvPr/>
        </p:nvSpPr>
        <p:spPr>
          <a:xfrm>
            <a:off x="5415457" y="2154920"/>
            <a:ext cx="71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800" b="1" noProof="0" dirty="0">
                <a:solidFill>
                  <a:srgbClr val="FF0000"/>
                </a:solidFill>
              </a:rPr>
              <a:t>MB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AB99FD-45B6-B71D-68B8-C2DEF5AF13DA}"/>
              </a:ext>
            </a:extLst>
          </p:cNvPr>
          <p:cNvCxnSpPr>
            <a:cxnSpLocks/>
          </p:cNvCxnSpPr>
          <p:nvPr/>
        </p:nvCxnSpPr>
        <p:spPr>
          <a:xfrm flipH="1">
            <a:off x="1888893" y="2360226"/>
            <a:ext cx="3547830" cy="41271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1A82DD-7662-50AF-BE4D-74D6AE9D1935}"/>
              </a:ext>
            </a:extLst>
          </p:cNvPr>
          <p:cNvSpPr txBox="1"/>
          <p:nvPr/>
        </p:nvSpPr>
        <p:spPr>
          <a:xfrm>
            <a:off x="393415" y="1617292"/>
            <a:ext cx="1960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1800" b="1" i="1" noProof="0" dirty="0">
                <a:solidFill>
                  <a:schemeClr val="accent4"/>
                </a:solidFill>
              </a:rPr>
              <a:t>PWFA-like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35246F-D92C-4CBB-D234-328FDD79570C}"/>
              </a:ext>
            </a:extLst>
          </p:cNvPr>
          <p:cNvSpPr txBox="1"/>
          <p:nvPr/>
        </p:nvSpPr>
        <p:spPr>
          <a:xfrm rot="21220417">
            <a:off x="4173584" y="2156804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1600" b="1" noProof="0" dirty="0">
                <a:solidFill>
                  <a:srgbClr val="FF0000"/>
                </a:solidFill>
              </a:rPr>
              <a:t>main beam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C279C3-6779-4F6D-F3ED-194FFE254F1B}"/>
              </a:ext>
            </a:extLst>
          </p:cNvPr>
          <p:cNvSpPr txBox="1"/>
          <p:nvPr/>
        </p:nvSpPr>
        <p:spPr>
          <a:xfrm rot="375127">
            <a:off x="3981711" y="3009239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1600" b="1" noProof="0" dirty="0">
                <a:solidFill>
                  <a:srgbClr val="00B0F0"/>
                </a:solidFill>
              </a:rPr>
              <a:t>drive beam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036D51-D85C-39D7-31CF-8357BC2436E2}"/>
              </a:ext>
            </a:extLst>
          </p:cNvPr>
          <p:cNvCxnSpPr>
            <a:cxnSpLocks/>
          </p:cNvCxnSpPr>
          <p:nvPr/>
        </p:nvCxnSpPr>
        <p:spPr>
          <a:xfrm flipH="1" flipV="1">
            <a:off x="6134168" y="3555790"/>
            <a:ext cx="1291469" cy="19109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29F2E97-E33F-F667-1F23-90D33AA71DF2}"/>
              </a:ext>
            </a:extLst>
          </p:cNvPr>
          <p:cNvSpPr txBox="1"/>
          <p:nvPr/>
        </p:nvSpPr>
        <p:spPr>
          <a:xfrm>
            <a:off x="6018593" y="1568644"/>
            <a:ext cx="226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1800" b="1" i="1" noProof="0" dirty="0">
                <a:solidFill>
                  <a:schemeClr val="accent4"/>
                </a:solidFill>
              </a:rPr>
              <a:t>Klystron-like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E1C0FA-52EF-550C-DDC8-8AF46B744B1B}"/>
              </a:ext>
            </a:extLst>
          </p:cNvPr>
          <p:cNvSpPr/>
          <p:nvPr/>
        </p:nvSpPr>
        <p:spPr>
          <a:xfrm>
            <a:off x="7224604" y="2413449"/>
            <a:ext cx="4724961" cy="14870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1800" noProof="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2" name="Group 56">
            <a:extLst>
              <a:ext uri="{FF2B5EF4-FFF2-40B4-BE49-F238E27FC236}">
                <a16:creationId xmlns:a16="http://schemas.microsoft.com/office/drawing/2014/main" id="{F836277C-0BD5-F0C8-CE94-52711F5812DC}"/>
              </a:ext>
            </a:extLst>
          </p:cNvPr>
          <p:cNvGrpSpPr/>
          <p:nvPr/>
        </p:nvGrpSpPr>
        <p:grpSpPr>
          <a:xfrm>
            <a:off x="7326627" y="2458814"/>
            <a:ext cx="2639828" cy="1509470"/>
            <a:chOff x="1778000" y="1531938"/>
            <a:chExt cx="4984750" cy="2214532"/>
          </a:xfrm>
        </p:grpSpPr>
        <p:grpSp>
          <p:nvGrpSpPr>
            <p:cNvPr id="23" name="Group 3">
              <a:extLst>
                <a:ext uri="{FF2B5EF4-FFF2-40B4-BE49-F238E27FC236}">
                  <a16:creationId xmlns:a16="http://schemas.microsoft.com/office/drawing/2014/main" id="{AECC3B12-3DEF-1EE8-2847-3BD165FC41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563" y="1531938"/>
              <a:ext cx="4040187" cy="2036762"/>
              <a:chOff x="531" y="1709"/>
              <a:chExt cx="2585" cy="1707"/>
            </a:xfrm>
          </p:grpSpPr>
          <p:sp>
            <p:nvSpPr>
              <p:cNvPr id="28" name="Rectangle 4">
                <a:extLst>
                  <a:ext uri="{FF2B5EF4-FFF2-40B4-BE49-F238E27FC236}">
                    <a16:creationId xmlns:a16="http://schemas.microsoft.com/office/drawing/2014/main" id="{C9AEFDBB-3ED1-B642-B308-3F1745A1E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8" y="2107"/>
                <a:ext cx="432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5">
                <a:extLst>
                  <a:ext uri="{FF2B5EF4-FFF2-40B4-BE49-F238E27FC236}">
                    <a16:creationId xmlns:a16="http://schemas.microsoft.com/office/drawing/2014/main" id="{683C3E26-AB82-E38F-7496-F10D825A1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4"/>
                <a:ext cx="1403" cy="35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6">
                <a:extLst>
                  <a:ext uri="{FF2B5EF4-FFF2-40B4-BE49-F238E27FC236}">
                    <a16:creationId xmlns:a16="http://schemas.microsoft.com/office/drawing/2014/main" id="{427E7786-F88B-EEC5-D505-7306F3B4B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9"/>
                <a:ext cx="1403" cy="35"/>
              </a:xfrm>
              <a:prstGeom prst="rect">
                <a:avLst/>
              </a:prstGeom>
              <a:solidFill>
                <a:srgbClr val="D8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7">
                <a:extLst>
                  <a:ext uri="{FF2B5EF4-FFF2-40B4-BE49-F238E27FC236}">
                    <a16:creationId xmlns:a16="http://schemas.microsoft.com/office/drawing/2014/main" id="{543BEBB2-8685-5E85-ABD3-C8B7601FC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6"/>
                <a:ext cx="1403" cy="35"/>
              </a:xfrm>
              <a:prstGeom prst="rect">
                <a:avLst/>
              </a:prstGeom>
              <a:solidFill>
                <a:srgbClr val="D2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8">
                <a:extLst>
                  <a:ext uri="{FF2B5EF4-FFF2-40B4-BE49-F238E27FC236}">
                    <a16:creationId xmlns:a16="http://schemas.microsoft.com/office/drawing/2014/main" id="{455CBF5F-F319-1840-D146-1E05FF30F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2"/>
                <a:ext cx="1403" cy="35"/>
              </a:xfrm>
              <a:prstGeom prst="rect">
                <a:avLst/>
              </a:prstGeom>
              <a:solidFill>
                <a:srgbClr val="C8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9">
                <a:extLst>
                  <a:ext uri="{FF2B5EF4-FFF2-40B4-BE49-F238E27FC236}">
                    <a16:creationId xmlns:a16="http://schemas.microsoft.com/office/drawing/2014/main" id="{005E974D-E7C8-70F3-DE0A-A99825D20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8"/>
                <a:ext cx="1403" cy="35"/>
              </a:xfrm>
              <a:prstGeom prst="rect">
                <a:avLst/>
              </a:prstGeom>
              <a:solidFill>
                <a:srgbClr val="BE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10">
                <a:extLst>
                  <a:ext uri="{FF2B5EF4-FFF2-40B4-BE49-F238E27FC236}">
                    <a16:creationId xmlns:a16="http://schemas.microsoft.com/office/drawing/2014/main" id="{5005DEE2-C43F-274B-D970-68ED85597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4"/>
                <a:ext cx="1403" cy="35"/>
              </a:xfrm>
              <a:prstGeom prst="rect">
                <a:avLst/>
              </a:prstGeom>
              <a:solidFill>
                <a:srgbClr val="B4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8EF372E8-72F9-A83E-E632-5913397A3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3"/>
                <a:ext cx="1403" cy="35"/>
              </a:xfrm>
              <a:custGeom>
                <a:avLst/>
                <a:gdLst>
                  <a:gd name="T0" fmla="*/ 2 w 4902"/>
                  <a:gd name="T1" fmla="*/ 3 h 3"/>
                  <a:gd name="T2" fmla="*/ 4902 w 4902"/>
                  <a:gd name="T3" fmla="*/ 3 h 3"/>
                  <a:gd name="T4" fmla="*/ 4900 w 4902"/>
                  <a:gd name="T5" fmla="*/ 0 h 3"/>
                  <a:gd name="T6" fmla="*/ 0 w 4902"/>
                  <a:gd name="T7" fmla="*/ 0 h 3"/>
                  <a:gd name="T8" fmla="*/ 2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3"/>
                    </a:moveTo>
                    <a:lnTo>
                      <a:pt x="4902" y="3"/>
                    </a:lnTo>
                    <a:lnTo>
                      <a:pt x="4900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id="{9178EB1A-E2D4-6B6E-FA06-D8099233C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1"/>
                <a:ext cx="1403" cy="35"/>
              </a:xfrm>
              <a:custGeom>
                <a:avLst/>
                <a:gdLst>
                  <a:gd name="T0" fmla="*/ 0 w 4902"/>
                  <a:gd name="T1" fmla="*/ 3 h 3"/>
                  <a:gd name="T2" fmla="*/ 4900 w 4902"/>
                  <a:gd name="T3" fmla="*/ 3 h 3"/>
                  <a:gd name="T4" fmla="*/ 4902 w 4902"/>
                  <a:gd name="T5" fmla="*/ 0 h 3"/>
                  <a:gd name="T6" fmla="*/ 2 w 4902"/>
                  <a:gd name="T7" fmla="*/ 0 h 3"/>
                  <a:gd name="T8" fmla="*/ 0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0" y="3"/>
                    </a:moveTo>
                    <a:lnTo>
                      <a:pt x="4900" y="3"/>
                    </a:lnTo>
                    <a:lnTo>
                      <a:pt x="490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13">
                <a:extLst>
                  <a:ext uri="{FF2B5EF4-FFF2-40B4-BE49-F238E27FC236}">
                    <a16:creationId xmlns:a16="http://schemas.microsoft.com/office/drawing/2014/main" id="{E6DA81F2-8B3F-CD55-94D7-B9A1B3043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9"/>
                <a:ext cx="1403" cy="35"/>
              </a:xfrm>
              <a:prstGeom prst="rect">
                <a:avLst/>
              </a:prstGeom>
              <a:solidFill>
                <a:srgbClr val="AA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14">
                <a:extLst>
                  <a:ext uri="{FF2B5EF4-FFF2-40B4-BE49-F238E27FC236}">
                    <a16:creationId xmlns:a16="http://schemas.microsoft.com/office/drawing/2014/main" id="{F74D9AE7-8202-29D3-72EE-8D08F69FB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5"/>
                <a:ext cx="1403" cy="35"/>
              </a:xfrm>
              <a:prstGeom prst="rect">
                <a:avLst/>
              </a:prstGeom>
              <a:solidFill>
                <a:srgbClr val="A0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15">
                <a:extLst>
                  <a:ext uri="{FF2B5EF4-FFF2-40B4-BE49-F238E27FC236}">
                    <a16:creationId xmlns:a16="http://schemas.microsoft.com/office/drawing/2014/main" id="{C0C8A511-03C7-2EA8-7F2E-ED0149BC7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2"/>
                <a:ext cx="1403" cy="35"/>
              </a:xfrm>
              <a:prstGeom prst="rect">
                <a:avLst/>
              </a:prstGeom>
              <a:solidFill>
                <a:srgbClr val="97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16">
                <a:extLst>
                  <a:ext uri="{FF2B5EF4-FFF2-40B4-BE49-F238E27FC236}">
                    <a16:creationId xmlns:a16="http://schemas.microsoft.com/office/drawing/2014/main" id="{9F86B914-1C2C-B8F5-5B0F-2F72B456F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8"/>
                <a:ext cx="1403" cy="35"/>
              </a:xfrm>
              <a:prstGeom prst="rect">
                <a:avLst/>
              </a:prstGeom>
              <a:solidFill>
                <a:srgbClr val="90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17">
                <a:extLst>
                  <a:ext uri="{FF2B5EF4-FFF2-40B4-BE49-F238E27FC236}">
                    <a16:creationId xmlns:a16="http://schemas.microsoft.com/office/drawing/2014/main" id="{D65656E3-22A2-F536-B44A-902A12024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3"/>
                <a:ext cx="1403" cy="35"/>
              </a:xfrm>
              <a:prstGeom prst="rect">
                <a:avLst/>
              </a:prstGeom>
              <a:solidFill>
                <a:srgbClr val="83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18">
                <a:extLst>
                  <a:ext uri="{FF2B5EF4-FFF2-40B4-BE49-F238E27FC236}">
                    <a16:creationId xmlns:a16="http://schemas.microsoft.com/office/drawing/2014/main" id="{EE9F429D-B924-2325-4C94-2DDE6E4AB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8"/>
                <a:ext cx="1403" cy="35"/>
              </a:xfrm>
              <a:prstGeom prst="rect">
                <a:avLst/>
              </a:prstGeom>
              <a:solidFill>
                <a:srgbClr val="DF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19">
                <a:extLst>
                  <a:ext uri="{FF2B5EF4-FFF2-40B4-BE49-F238E27FC236}">
                    <a16:creationId xmlns:a16="http://schemas.microsoft.com/office/drawing/2014/main" id="{0C7FC312-BADB-1E6C-8D65-48BF16ED4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2"/>
                <a:ext cx="1403" cy="35"/>
              </a:xfrm>
              <a:prstGeom prst="rect">
                <a:avLst/>
              </a:prstGeom>
              <a:solidFill>
                <a:srgbClr val="D5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20">
                <a:extLst>
                  <a:ext uri="{FF2B5EF4-FFF2-40B4-BE49-F238E27FC236}">
                    <a16:creationId xmlns:a16="http://schemas.microsoft.com/office/drawing/2014/main" id="{0FF00B55-AAF4-49BE-CFA2-ABDA18841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6"/>
                <a:ext cx="1403" cy="35"/>
              </a:xfrm>
              <a:prstGeom prst="rect">
                <a:avLst/>
              </a:prstGeom>
              <a:solidFill>
                <a:srgbClr val="C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21">
                <a:extLst>
                  <a:ext uri="{FF2B5EF4-FFF2-40B4-BE49-F238E27FC236}">
                    <a16:creationId xmlns:a16="http://schemas.microsoft.com/office/drawing/2014/main" id="{1F734155-6024-0E21-5958-60C3E7295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9"/>
                <a:ext cx="1403" cy="35"/>
              </a:xfrm>
              <a:prstGeom prst="rect">
                <a:avLst/>
              </a:prstGeom>
              <a:solidFill>
                <a:srgbClr val="C5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22">
                <a:extLst>
                  <a:ext uri="{FF2B5EF4-FFF2-40B4-BE49-F238E27FC236}">
                    <a16:creationId xmlns:a16="http://schemas.microsoft.com/office/drawing/2014/main" id="{8CB609B6-1EF6-1C4D-D955-7445E72D7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93"/>
                <a:ext cx="1403" cy="35"/>
              </a:xfrm>
              <a:prstGeom prst="rect">
                <a:avLst/>
              </a:prstGeom>
              <a:solidFill>
                <a:srgbClr val="BB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3">
                <a:extLst>
                  <a:ext uri="{FF2B5EF4-FFF2-40B4-BE49-F238E27FC236}">
                    <a16:creationId xmlns:a16="http://schemas.microsoft.com/office/drawing/2014/main" id="{DC3482A1-4096-D01A-540B-3DFD41E53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7"/>
                <a:ext cx="1403" cy="35"/>
              </a:xfrm>
              <a:custGeom>
                <a:avLst/>
                <a:gdLst>
                  <a:gd name="T0" fmla="*/ 2 w 4902"/>
                  <a:gd name="T1" fmla="*/ 0 h 3"/>
                  <a:gd name="T2" fmla="*/ 4902 w 4902"/>
                  <a:gd name="T3" fmla="*/ 0 h 3"/>
                  <a:gd name="T4" fmla="*/ 4900 w 4902"/>
                  <a:gd name="T5" fmla="*/ 3 h 3"/>
                  <a:gd name="T6" fmla="*/ 0 w 4902"/>
                  <a:gd name="T7" fmla="*/ 3 h 3"/>
                  <a:gd name="T8" fmla="*/ 2 w 490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0"/>
                    </a:moveTo>
                    <a:lnTo>
                      <a:pt x="4902" y="0"/>
                    </a:lnTo>
                    <a:lnTo>
                      <a:pt x="4900" y="3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4">
                <a:extLst>
                  <a:ext uri="{FF2B5EF4-FFF2-40B4-BE49-F238E27FC236}">
                    <a16:creationId xmlns:a16="http://schemas.microsoft.com/office/drawing/2014/main" id="{AE4EEE47-A12A-1854-2FEA-4A759B754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9"/>
                <a:ext cx="1403" cy="35"/>
              </a:xfrm>
              <a:custGeom>
                <a:avLst/>
                <a:gdLst>
                  <a:gd name="T0" fmla="*/ 0 w 4902"/>
                  <a:gd name="T1" fmla="*/ 0 h 4"/>
                  <a:gd name="T2" fmla="*/ 4900 w 4902"/>
                  <a:gd name="T3" fmla="*/ 0 h 4"/>
                  <a:gd name="T4" fmla="*/ 4902 w 4902"/>
                  <a:gd name="T5" fmla="*/ 4 h 4"/>
                  <a:gd name="T6" fmla="*/ 2 w 4902"/>
                  <a:gd name="T7" fmla="*/ 4 h 4"/>
                  <a:gd name="T8" fmla="*/ 0 w 490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4">
                    <a:moveTo>
                      <a:pt x="0" y="0"/>
                    </a:moveTo>
                    <a:lnTo>
                      <a:pt x="4900" y="0"/>
                    </a:lnTo>
                    <a:lnTo>
                      <a:pt x="490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25">
                <a:extLst>
                  <a:ext uri="{FF2B5EF4-FFF2-40B4-BE49-F238E27FC236}">
                    <a16:creationId xmlns:a16="http://schemas.microsoft.com/office/drawing/2014/main" id="{7BB145D6-E151-0D50-6444-B9B3546C5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2"/>
                <a:ext cx="1403" cy="35"/>
              </a:xfrm>
              <a:prstGeom prst="rect">
                <a:avLst/>
              </a:prstGeom>
              <a:solidFill>
                <a:srgbClr val="A7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26">
                <a:extLst>
                  <a:ext uri="{FF2B5EF4-FFF2-40B4-BE49-F238E27FC236}">
                    <a16:creationId xmlns:a16="http://schemas.microsoft.com/office/drawing/2014/main" id="{4C05E321-1160-BE4C-9F6A-107385D84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6"/>
                <a:ext cx="1403" cy="35"/>
              </a:xfrm>
              <a:prstGeom prst="rect">
                <a:avLst/>
              </a:prstGeom>
              <a:solidFill>
                <a:srgbClr val="9D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Rectangle 27">
                <a:extLst>
                  <a:ext uri="{FF2B5EF4-FFF2-40B4-BE49-F238E27FC236}">
                    <a16:creationId xmlns:a16="http://schemas.microsoft.com/office/drawing/2014/main" id="{12F70FF2-7888-4B7B-8547-432049FCF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10"/>
                <a:ext cx="1403" cy="35"/>
              </a:xfrm>
              <a:prstGeom prst="rect">
                <a:avLst/>
              </a:prstGeom>
              <a:solidFill>
                <a:srgbClr val="93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28">
                <a:extLst>
                  <a:ext uri="{FF2B5EF4-FFF2-40B4-BE49-F238E27FC236}">
                    <a16:creationId xmlns:a16="http://schemas.microsoft.com/office/drawing/2014/main" id="{C0083438-A300-341B-0941-AFBB54519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2"/>
                <a:ext cx="1387" cy="27"/>
              </a:xfrm>
              <a:prstGeom prst="rect">
                <a:avLst/>
              </a:prstGeom>
              <a:solidFill>
                <a:srgbClr val="89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Rectangle 29">
                <a:extLst>
                  <a:ext uri="{FF2B5EF4-FFF2-40B4-BE49-F238E27FC236}">
                    <a16:creationId xmlns:a16="http://schemas.microsoft.com/office/drawing/2014/main" id="{E6AD4DD7-B2B5-310C-8C36-AED753666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6"/>
                <a:ext cx="1411" cy="27"/>
              </a:xfrm>
              <a:prstGeom prst="rect">
                <a:avLst/>
              </a:prstGeom>
              <a:solidFill>
                <a:srgbClr val="8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Rectangle 30">
                <a:extLst>
                  <a:ext uri="{FF2B5EF4-FFF2-40B4-BE49-F238E27FC236}">
                    <a16:creationId xmlns:a16="http://schemas.microsoft.com/office/drawing/2014/main" id="{C8552129-371E-9C1E-E07C-0E4568503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54" y="3293"/>
                <a:ext cx="1419" cy="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Rectangle 31">
                <a:extLst>
                  <a:ext uri="{FF2B5EF4-FFF2-40B4-BE49-F238E27FC236}">
                    <a16:creationId xmlns:a16="http://schemas.microsoft.com/office/drawing/2014/main" id="{337C393C-52A9-0C60-AEC7-EEE56C0FF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188"/>
                <a:ext cx="1403" cy="36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2">
                <a:extLst>
                  <a:ext uri="{FF2B5EF4-FFF2-40B4-BE49-F238E27FC236}">
                    <a16:creationId xmlns:a16="http://schemas.microsoft.com/office/drawing/2014/main" id="{93149CE0-7ED7-C1FF-FF0F-A091DA31F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2016"/>
                <a:ext cx="956" cy="1180"/>
              </a:xfrm>
              <a:custGeom>
                <a:avLst/>
                <a:gdLst>
                  <a:gd name="T0" fmla="*/ 0 w 3546"/>
                  <a:gd name="T1" fmla="*/ 2292 h 2410"/>
                  <a:gd name="T2" fmla="*/ 0 w 3546"/>
                  <a:gd name="T3" fmla="*/ 2410 h 2410"/>
                  <a:gd name="T4" fmla="*/ 3546 w 3546"/>
                  <a:gd name="T5" fmla="*/ 2410 h 2410"/>
                  <a:gd name="T6" fmla="*/ 3546 w 3546"/>
                  <a:gd name="T7" fmla="*/ 2292 h 2410"/>
                  <a:gd name="T8" fmla="*/ 3159 w 3546"/>
                  <a:gd name="T9" fmla="*/ 2292 h 2410"/>
                  <a:gd name="T10" fmla="*/ 3159 w 3546"/>
                  <a:gd name="T11" fmla="*/ 0 h 2410"/>
                  <a:gd name="T12" fmla="*/ 3095 w 3546"/>
                  <a:gd name="T13" fmla="*/ 0 h 2410"/>
                  <a:gd name="T14" fmla="*/ 3095 w 3546"/>
                  <a:gd name="T15" fmla="*/ 2292 h 2410"/>
                  <a:gd name="T16" fmla="*/ 0 w 3546"/>
                  <a:gd name="T17" fmla="*/ 2292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46" h="2410">
                    <a:moveTo>
                      <a:pt x="0" y="2292"/>
                    </a:moveTo>
                    <a:lnTo>
                      <a:pt x="0" y="2410"/>
                    </a:lnTo>
                    <a:lnTo>
                      <a:pt x="3546" y="2410"/>
                    </a:lnTo>
                    <a:lnTo>
                      <a:pt x="3546" y="2292"/>
                    </a:lnTo>
                    <a:lnTo>
                      <a:pt x="3159" y="2292"/>
                    </a:lnTo>
                    <a:lnTo>
                      <a:pt x="3159" y="0"/>
                    </a:lnTo>
                    <a:lnTo>
                      <a:pt x="3095" y="0"/>
                    </a:lnTo>
                    <a:lnTo>
                      <a:pt x="3095" y="2292"/>
                    </a:lnTo>
                    <a:lnTo>
                      <a:pt x="0" y="2292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33">
                <a:extLst>
                  <a:ext uri="{FF2B5EF4-FFF2-40B4-BE49-F238E27FC236}">
                    <a16:creationId xmlns:a16="http://schemas.microsoft.com/office/drawing/2014/main" id="{3B566C6C-55AA-C51D-409D-A736DD38E8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" y="3341"/>
                <a:ext cx="1396" cy="75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34">
                <a:extLst>
                  <a:ext uri="{FF2B5EF4-FFF2-40B4-BE49-F238E27FC236}">
                    <a16:creationId xmlns:a16="http://schemas.microsoft.com/office/drawing/2014/main" id="{6EFD7B90-1560-65FB-9838-1903C3537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2008"/>
                <a:ext cx="349" cy="1196"/>
              </a:xfrm>
              <a:custGeom>
                <a:avLst/>
                <a:gdLst>
                  <a:gd name="T0" fmla="*/ 387 w 1161"/>
                  <a:gd name="T1" fmla="*/ 0 h 2410"/>
                  <a:gd name="T2" fmla="*/ 387 w 1161"/>
                  <a:gd name="T3" fmla="*/ 2292 h 2410"/>
                  <a:gd name="T4" fmla="*/ 0 w 1161"/>
                  <a:gd name="T5" fmla="*/ 2292 h 2410"/>
                  <a:gd name="T6" fmla="*/ 0 w 1161"/>
                  <a:gd name="T7" fmla="*/ 2410 h 2410"/>
                  <a:gd name="T8" fmla="*/ 1161 w 1161"/>
                  <a:gd name="T9" fmla="*/ 2410 h 2410"/>
                  <a:gd name="T10" fmla="*/ 1161 w 1161"/>
                  <a:gd name="T11" fmla="*/ 2292 h 2410"/>
                  <a:gd name="T12" fmla="*/ 453 w 1161"/>
                  <a:gd name="T13" fmla="*/ 2292 h 2410"/>
                  <a:gd name="T14" fmla="*/ 453 w 1161"/>
                  <a:gd name="T15" fmla="*/ 0 h 2410"/>
                  <a:gd name="T16" fmla="*/ 387 w 1161"/>
                  <a:gd name="T17" fmla="*/ 0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1" h="2410">
                    <a:moveTo>
                      <a:pt x="387" y="0"/>
                    </a:moveTo>
                    <a:lnTo>
                      <a:pt x="387" y="2292"/>
                    </a:lnTo>
                    <a:lnTo>
                      <a:pt x="0" y="2292"/>
                    </a:lnTo>
                    <a:lnTo>
                      <a:pt x="0" y="2410"/>
                    </a:lnTo>
                    <a:lnTo>
                      <a:pt x="1161" y="2410"/>
                    </a:lnTo>
                    <a:lnTo>
                      <a:pt x="1161" y="2292"/>
                    </a:lnTo>
                    <a:lnTo>
                      <a:pt x="453" y="2292"/>
                    </a:lnTo>
                    <a:lnTo>
                      <a:pt x="453" y="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graphicFrame>
            <p:nvGraphicFramePr>
              <p:cNvPr id="59" name="Object 35">
                <a:extLst>
                  <a:ext uri="{FF2B5EF4-FFF2-40B4-BE49-F238E27FC236}">
                    <a16:creationId xmlns:a16="http://schemas.microsoft.com/office/drawing/2014/main" id="{6BC9D0B7-AE9D-B85E-9877-F8D50865B96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4" y="2121"/>
              <a:ext cx="234" cy="10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2" imgW="749808" imgH="2020824" progId="Visio.Drawing.11">
                      <p:embed/>
                    </p:oleObj>
                  </mc:Choice>
                  <mc:Fallback>
                    <p:oleObj name="VISIO" r:id="rId2" imgW="749808" imgH="2020824" progId="Visio.Drawing.11">
                      <p:embed/>
                      <p:pic>
                        <p:nvPicPr>
                          <p:cNvPr id="71" name="Object 35">
                            <a:extLst>
                              <a:ext uri="{FF2B5EF4-FFF2-40B4-BE49-F238E27FC236}">
                                <a16:creationId xmlns:a16="http://schemas.microsoft.com/office/drawing/2014/main" id="{9F01340B-B5FC-9328-59F6-6C9E4AE11A6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4" y="2121"/>
                            <a:ext cx="234" cy="10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Rectangle 36">
                <a:extLst>
                  <a:ext uri="{FF2B5EF4-FFF2-40B4-BE49-F238E27FC236}">
                    <a16:creationId xmlns:a16="http://schemas.microsoft.com/office/drawing/2014/main" id="{0BBA85A0-E598-4BDE-E9D8-70DA75785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896"/>
                <a:ext cx="1923" cy="3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ctangle 37">
                <a:extLst>
                  <a:ext uri="{FF2B5EF4-FFF2-40B4-BE49-F238E27FC236}">
                    <a16:creationId xmlns:a16="http://schemas.microsoft.com/office/drawing/2014/main" id="{DEFE8790-C3F6-55D6-5AF9-9BA692F33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764"/>
                <a:ext cx="1883" cy="6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ctangle 38">
                <a:extLst>
                  <a:ext uri="{FF2B5EF4-FFF2-40B4-BE49-F238E27FC236}">
                    <a16:creationId xmlns:a16="http://schemas.microsoft.com/office/drawing/2014/main" id="{8CFA65B1-7BDC-964F-D051-69A98CA75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1709"/>
                <a:ext cx="1890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39">
                <a:extLst>
                  <a:ext uri="{FF2B5EF4-FFF2-40B4-BE49-F238E27FC236}">
                    <a16:creationId xmlns:a16="http://schemas.microsoft.com/office/drawing/2014/main" id="{18A13AE2-56E3-DAC4-C67B-36B1B4397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" y="1933"/>
                <a:ext cx="1882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Rectangle 40">
                <a:extLst>
                  <a:ext uri="{FF2B5EF4-FFF2-40B4-BE49-F238E27FC236}">
                    <a16:creationId xmlns:a16="http://schemas.microsoft.com/office/drawing/2014/main" id="{32A23521-0F6F-5C18-43C1-22E8E907A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" y="1932"/>
                <a:ext cx="136" cy="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" name="Oval 42">
              <a:extLst>
                <a:ext uri="{FF2B5EF4-FFF2-40B4-BE49-F238E27FC236}">
                  <a16:creationId xmlns:a16="http://schemas.microsoft.com/office/drawing/2014/main" id="{48CED063-11F1-042B-2421-840EBF83C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3048030"/>
              <a:ext cx="490512" cy="69844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1219170">
                <a:defRPr/>
              </a:pPr>
              <a:endParaRPr lang="en-US" sz="1600" noProof="0" dirty="0">
                <a:solidFill>
                  <a:srgbClr val="FFFFFF"/>
                </a:solidFill>
              </a:endParaRPr>
            </a:p>
          </p:txBody>
        </p:sp>
        <p:graphicFrame>
          <p:nvGraphicFramePr>
            <p:cNvPr id="25" name="Object 43">
              <a:extLst>
                <a:ext uri="{FF2B5EF4-FFF2-40B4-BE49-F238E27FC236}">
                  <a16:creationId xmlns:a16="http://schemas.microsoft.com/office/drawing/2014/main" id="{E9AA04C8-A609-223F-7699-85F897CB7DEC}"/>
                </a:ext>
              </a:extLst>
            </p:cNvPr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1801813" y="3327400"/>
            <a:ext cx="4662487" cy="16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4" imgW="4660245" imgH="159754" progId="Visio.Drawing.11">
                    <p:embed/>
                  </p:oleObj>
                </mc:Choice>
                <mc:Fallback>
                  <p:oleObj name="VISIO" r:id="rId4" imgW="4660245" imgH="159754" progId="Visio.Drawing.11">
                    <p:embed/>
                    <p:pic>
                      <p:nvPicPr>
                        <p:cNvPr id="37" name="Object 43">
                          <a:extLst>
                            <a:ext uri="{FF2B5EF4-FFF2-40B4-BE49-F238E27FC236}">
                              <a16:creationId xmlns:a16="http://schemas.microsoft.com/office/drawing/2014/main" id="{953621A8-408E-0F18-51FA-0F79D58CF722}"/>
                            </a:ext>
                          </a:extLst>
                        </p:cNvPr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1813" y="3327400"/>
                          <a:ext cx="4662487" cy="160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Oval 44">
              <a:extLst>
                <a:ext uri="{FF2B5EF4-FFF2-40B4-BE49-F238E27FC236}">
                  <a16:creationId xmlns:a16="http://schemas.microsoft.com/office/drawing/2014/main" id="{1CB4E321-D099-594B-0AE4-D392928F7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625600"/>
              <a:ext cx="342900" cy="1397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1600" noProof="0" dirty="0">
                <a:solidFill>
                  <a:srgbClr val="FFFFFF"/>
                </a:solidFill>
              </a:endParaRPr>
            </a:p>
          </p:txBody>
        </p:sp>
        <p:sp>
          <p:nvSpPr>
            <p:cNvPr id="27" name="Line 45">
              <a:extLst>
                <a:ext uri="{FF2B5EF4-FFF2-40B4-BE49-F238E27FC236}">
                  <a16:creationId xmlns:a16="http://schemas.microsoft.com/office/drawing/2014/main" id="{C800CA05-715A-7CBA-B5BC-E64AE09CAA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0900" y="1689100"/>
              <a:ext cx="3175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1219170">
                <a:defRPr/>
              </a:pPr>
              <a:endParaRPr lang="en-US" sz="1600" noProof="0" dirty="0">
                <a:solidFill>
                  <a:srgbClr val="FFFFFF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53AF35A6-DBA3-5F07-880B-A989206DBEC9}"/>
              </a:ext>
            </a:extLst>
          </p:cNvPr>
          <p:cNvSpPr txBox="1"/>
          <p:nvPr/>
        </p:nvSpPr>
        <p:spPr>
          <a:xfrm rot="426133">
            <a:off x="6087795" y="3081076"/>
            <a:ext cx="1268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defRPr/>
            </a:pPr>
            <a:r>
              <a:rPr lang="en-US" sz="1600" b="1" noProof="0" dirty="0">
                <a:solidFill>
                  <a:srgbClr val="00B0F0"/>
                </a:solidFill>
              </a:rPr>
              <a:t>drive beam</a:t>
            </a:r>
          </a:p>
          <a:p>
            <a:pPr algn="ctr" defTabSz="1219170">
              <a:defRPr/>
            </a:pPr>
            <a:r>
              <a:rPr lang="en-US" sz="1600" b="1" noProof="0" dirty="0">
                <a:solidFill>
                  <a:srgbClr val="00B0F0"/>
                </a:solidFill>
              </a:rPr>
              <a:t>(train)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B7468FD-2E9F-259A-6AD8-A5B114138013}"/>
              </a:ext>
            </a:extLst>
          </p:cNvPr>
          <p:cNvSpPr txBox="1"/>
          <p:nvPr/>
        </p:nvSpPr>
        <p:spPr>
          <a:xfrm rot="232635">
            <a:off x="6154063" y="2160583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1600" b="1" noProof="0" dirty="0">
                <a:solidFill>
                  <a:srgbClr val="FF0000"/>
                </a:solidFill>
              </a:rPr>
              <a:t>main beam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7A5575A-32A8-B00B-6A27-CFE7B5D712A4}"/>
              </a:ext>
            </a:extLst>
          </p:cNvPr>
          <p:cNvCxnSpPr>
            <a:cxnSpLocks/>
          </p:cNvCxnSpPr>
          <p:nvPr/>
        </p:nvCxnSpPr>
        <p:spPr>
          <a:xfrm>
            <a:off x="6213897" y="2477790"/>
            <a:ext cx="1508303" cy="1277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211FF1DF-394F-BFC3-9031-E8E3F4AE3D74}"/>
              </a:ext>
            </a:extLst>
          </p:cNvPr>
          <p:cNvSpPr/>
          <p:nvPr/>
        </p:nvSpPr>
        <p:spPr>
          <a:xfrm>
            <a:off x="7729990" y="2778802"/>
            <a:ext cx="1362075" cy="1181100"/>
          </a:xfrm>
          <a:custGeom>
            <a:avLst/>
            <a:gdLst>
              <a:gd name="connsiteX0" fmla="*/ 666750 w 1362075"/>
              <a:gd name="connsiteY0" fmla="*/ 752475 h 1181100"/>
              <a:gd name="connsiteX1" fmla="*/ 0 w 1362075"/>
              <a:gd name="connsiteY1" fmla="*/ 752475 h 1181100"/>
              <a:gd name="connsiteX2" fmla="*/ 0 w 1362075"/>
              <a:gd name="connsiteY2" fmla="*/ 1181100 h 1181100"/>
              <a:gd name="connsiteX3" fmla="*/ 1362075 w 1362075"/>
              <a:gd name="connsiteY3" fmla="*/ 1181100 h 1181100"/>
              <a:gd name="connsiteX4" fmla="*/ 1362075 w 1362075"/>
              <a:gd name="connsiteY4" fmla="*/ 771525 h 1181100"/>
              <a:gd name="connsiteX5" fmla="*/ 1162050 w 1362075"/>
              <a:gd name="connsiteY5" fmla="*/ 771525 h 1181100"/>
              <a:gd name="connsiteX6" fmla="*/ 1162050 w 1362075"/>
              <a:gd name="connsiteY6" fmla="*/ 0 h 1181100"/>
              <a:gd name="connsiteX7" fmla="*/ 666750 w 1362075"/>
              <a:gd name="connsiteY7" fmla="*/ 0 h 1181100"/>
              <a:gd name="connsiteX8" fmla="*/ 666750 w 1362075"/>
              <a:gd name="connsiteY8" fmla="*/ 752475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2075" h="1181100">
                <a:moveTo>
                  <a:pt x="666750" y="752475"/>
                </a:moveTo>
                <a:lnTo>
                  <a:pt x="0" y="752475"/>
                </a:lnTo>
                <a:lnTo>
                  <a:pt x="0" y="1181100"/>
                </a:lnTo>
                <a:lnTo>
                  <a:pt x="1362075" y="1181100"/>
                </a:lnTo>
                <a:lnTo>
                  <a:pt x="1362075" y="771525"/>
                </a:lnTo>
                <a:lnTo>
                  <a:pt x="1162050" y="771525"/>
                </a:lnTo>
                <a:lnTo>
                  <a:pt x="1162050" y="0"/>
                </a:lnTo>
                <a:lnTo>
                  <a:pt x="666750" y="0"/>
                </a:lnTo>
                <a:lnTo>
                  <a:pt x="666750" y="752475"/>
                </a:lnTo>
                <a:close/>
              </a:path>
            </a:pathLst>
          </a:custGeom>
          <a:noFill/>
          <a:ln w="190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1800" noProof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9759861-DEC1-1CB8-EA0A-8576E82CFA41}"/>
              </a:ext>
            </a:extLst>
          </p:cNvPr>
          <p:cNvSpPr txBox="1"/>
          <p:nvPr/>
        </p:nvSpPr>
        <p:spPr>
          <a:xfrm>
            <a:off x="9047167" y="3027753"/>
            <a:ext cx="2874791" cy="584775"/>
          </a:xfrm>
          <a:prstGeom prst="rect">
            <a:avLst/>
          </a:prstGeom>
          <a:noFill/>
          <a:ln w="19050">
            <a:solidFill>
              <a:srgbClr val="0065A2"/>
            </a:solidFill>
          </a:ln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1600" b="1" noProof="0" dirty="0">
                <a:solidFill>
                  <a:schemeClr val="accent3"/>
                </a:solidFill>
              </a:rPr>
              <a:t>Power Extraction and Transfer Structure (PETS)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A5E4F76-4DFE-F9B7-09EB-57514A2D1263}"/>
              </a:ext>
            </a:extLst>
          </p:cNvPr>
          <p:cNvSpPr/>
          <p:nvPr/>
        </p:nvSpPr>
        <p:spPr>
          <a:xfrm>
            <a:off x="8319661" y="2406230"/>
            <a:ext cx="1715379" cy="32395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1800" noProof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22F3F5D-962F-4E8D-B1B2-C223C7339508}"/>
              </a:ext>
            </a:extLst>
          </p:cNvPr>
          <p:cNvSpPr txBox="1"/>
          <p:nvPr/>
        </p:nvSpPr>
        <p:spPr>
          <a:xfrm>
            <a:off x="9982678" y="2083336"/>
            <a:ext cx="1517461" cy="338554"/>
          </a:xfrm>
          <a:prstGeom prst="rect">
            <a:avLst/>
          </a:prstGeom>
          <a:noFill/>
          <a:ln w="19050">
            <a:solidFill>
              <a:srgbClr val="0065A2"/>
            </a:solidFill>
          </a:ln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1600" b="1" noProof="0" dirty="0">
                <a:solidFill>
                  <a:schemeClr val="accent3"/>
                </a:solidFill>
              </a:rPr>
              <a:t>Accelerator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E7F4F40-4632-DD3E-2334-1C2C6ADB8E74}"/>
              </a:ext>
            </a:extLst>
          </p:cNvPr>
          <p:cNvSpPr/>
          <p:nvPr/>
        </p:nvSpPr>
        <p:spPr>
          <a:xfrm>
            <a:off x="393415" y="1606288"/>
            <a:ext cx="5111980" cy="3435612"/>
          </a:xfrm>
          <a:prstGeom prst="rect">
            <a:avLst/>
          </a:prstGeom>
          <a:noFill/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noProof="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1B68343-9910-BDF8-A8C5-D691E2B04C24}"/>
              </a:ext>
            </a:extLst>
          </p:cNvPr>
          <p:cNvSpPr/>
          <p:nvPr/>
        </p:nvSpPr>
        <p:spPr>
          <a:xfrm>
            <a:off x="6025048" y="1606288"/>
            <a:ext cx="6023482" cy="4717962"/>
          </a:xfrm>
          <a:prstGeom prst="rect">
            <a:avLst/>
          </a:prstGeom>
          <a:noFill/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noProof="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720228F-B0B1-996B-7FD9-447E64B8E08E}"/>
              </a:ext>
            </a:extLst>
          </p:cNvPr>
          <p:cNvSpPr txBox="1"/>
          <p:nvPr/>
        </p:nvSpPr>
        <p:spPr>
          <a:xfrm>
            <a:off x="854374" y="5306045"/>
            <a:ext cx="4525598" cy="802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>
                <a:solidFill>
                  <a:schemeClr val="tx2"/>
                </a:solidFill>
              </a:rPr>
              <a:t>Application: Light Source</a:t>
            </a:r>
          </a:p>
          <a:p>
            <a:pPr algn="ctr"/>
            <a:r>
              <a:rPr lang="en-US" noProof="0" dirty="0">
                <a:solidFill>
                  <a:srgbClr val="FF0000"/>
                </a:solidFill>
              </a:rPr>
              <a:t>Application: High Energy Physics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9945F81-18A8-7DBB-3183-B1C4D9F3F779}"/>
              </a:ext>
            </a:extLst>
          </p:cNvPr>
          <p:cNvSpPr txBox="1"/>
          <p:nvPr/>
        </p:nvSpPr>
        <p:spPr>
          <a:xfrm>
            <a:off x="4694240" y="6437400"/>
            <a:ext cx="4106774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noProof="0" dirty="0">
                <a:cs typeface="Times New Roman" pitchFamily="18" charset="0"/>
              </a:rPr>
              <a:t>M. Rosing and W. Gai, Phys. Rev. D Vol 42, No. 5 (1990)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C54639E-ACE5-DF07-9128-B93DE7973BA1}"/>
              </a:ext>
            </a:extLst>
          </p:cNvPr>
          <p:cNvSpPr txBox="1">
            <a:spLocks/>
          </p:cNvSpPr>
          <p:nvPr/>
        </p:nvSpPr>
        <p:spPr>
          <a:xfrm>
            <a:off x="3741056" y="6443693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5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BC428A39-505E-6C12-0BD8-209E66003DF7}"/>
              </a:ext>
            </a:extLst>
          </p:cNvPr>
          <p:cNvSpPr/>
          <p:nvPr/>
        </p:nvSpPr>
        <p:spPr>
          <a:xfrm rot="20418745">
            <a:off x="2124179" y="2954481"/>
            <a:ext cx="166688" cy="73376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5E205D03-B503-2797-E5DF-FC4473DC29B6}"/>
              </a:ext>
            </a:extLst>
          </p:cNvPr>
          <p:cNvSpPr/>
          <p:nvPr/>
        </p:nvSpPr>
        <p:spPr>
          <a:xfrm rot="20418745">
            <a:off x="1711276" y="3110131"/>
            <a:ext cx="189045" cy="8216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CC3CF65-8F56-ECCB-5DAA-E05A9D024506}"/>
              </a:ext>
            </a:extLst>
          </p:cNvPr>
          <p:cNvCxnSpPr/>
          <p:nvPr/>
        </p:nvCxnSpPr>
        <p:spPr>
          <a:xfrm flipH="1">
            <a:off x="1814513" y="2772942"/>
            <a:ext cx="74380" cy="2895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90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9A85E-561B-ED40-B60B-B52381286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E62B77-A141-DBC1-8787-7D33D96078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Motivation </a:t>
            </a:r>
            <a:r>
              <a:rPr lang="en-US" noProof="0" dirty="0">
                <a:sym typeface="Wingdings" panose="05000000000000000000" pitchFamily="2" charset="2"/>
              </a:rPr>
              <a:t> </a:t>
            </a:r>
            <a:endParaRPr lang="en-US" noProof="0" dirty="0"/>
          </a:p>
          <a:p>
            <a:r>
              <a:rPr lang="en-US" noProof="0" dirty="0"/>
              <a:t>4 examples</a:t>
            </a:r>
          </a:p>
          <a:p>
            <a:r>
              <a:rPr lang="en-US" noProof="0" dirty="0"/>
              <a:t>Future </a:t>
            </a:r>
            <a:r>
              <a:rPr lang="en-US" noProof="0" dirty="0" err="1"/>
              <a:t>Swfa</a:t>
            </a:r>
            <a:r>
              <a:rPr lang="en-US" noProof="0" dirty="0"/>
              <a:t> based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E2296-884B-0952-2325-9FF0251E61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62184"/>
            <a:ext cx="609600" cy="184149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FAAC5A-9C4F-4278-920D-DF2BAB595749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1D0BFCF-FF4B-37AF-72C7-C56634E97EFA}"/>
              </a:ext>
            </a:extLst>
          </p:cNvPr>
          <p:cNvSpPr txBox="1">
            <a:spLocks/>
          </p:cNvSpPr>
          <p:nvPr/>
        </p:nvSpPr>
        <p:spPr>
          <a:xfrm>
            <a:off x="5714999" y="6298550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6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28246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7A019-A48F-5150-3975-DD580A32E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032DB71F-07CC-70F1-B5AF-F8A9903ACF98}"/>
              </a:ext>
            </a:extLst>
          </p:cNvPr>
          <p:cNvSpPr/>
          <p:nvPr/>
        </p:nvSpPr>
        <p:spPr>
          <a:xfrm>
            <a:off x="10364812" y="2066806"/>
            <a:ext cx="1746464" cy="42902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74" name="Title 173">
            <a:extLst>
              <a:ext uri="{FF2B5EF4-FFF2-40B4-BE49-F238E27FC236}">
                <a16:creationId xmlns:a16="http://schemas.microsoft.com/office/drawing/2014/main" id="{062A6515-2F16-E549-D442-0B6FCA76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88" y="50701"/>
            <a:ext cx="9143275" cy="465209"/>
          </a:xfrm>
        </p:spPr>
        <p:txBody>
          <a:bodyPr>
            <a:normAutofit/>
          </a:bodyPr>
          <a:lstStyle/>
          <a:p>
            <a:r>
              <a:rPr lang="en-US" noProof="0" dirty="0"/>
              <a:t>Structure </a:t>
            </a:r>
            <a:r>
              <a:rPr lang="en-US" noProof="0" dirty="0" err="1"/>
              <a:t>wakefield</a:t>
            </a:r>
            <a:r>
              <a:rPr lang="en-US" noProof="0" dirty="0"/>
              <a:t> acceleration: TBA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FF4E29-6E61-7459-854F-FA8D4C978991}"/>
              </a:ext>
            </a:extLst>
          </p:cNvPr>
          <p:cNvSpPr txBox="1"/>
          <p:nvPr/>
        </p:nvSpPr>
        <p:spPr>
          <a:xfrm>
            <a:off x="9668289" y="30730"/>
            <a:ext cx="2666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4"/>
                </a:solidFill>
              </a:rPr>
              <a:t>Two Beam Acceleration</a:t>
            </a:r>
          </a:p>
        </p:txBody>
      </p:sp>
      <p:grpSp>
        <p:nvGrpSpPr>
          <p:cNvPr id="30" name="Group 56">
            <a:extLst>
              <a:ext uri="{FF2B5EF4-FFF2-40B4-BE49-F238E27FC236}">
                <a16:creationId xmlns:a16="http://schemas.microsoft.com/office/drawing/2014/main" id="{9BE257B2-5A4E-8ACD-F2BC-8E5FAAEA6A94}"/>
              </a:ext>
            </a:extLst>
          </p:cNvPr>
          <p:cNvGrpSpPr/>
          <p:nvPr/>
        </p:nvGrpSpPr>
        <p:grpSpPr>
          <a:xfrm>
            <a:off x="9582441" y="558800"/>
            <a:ext cx="2471527" cy="1462510"/>
            <a:chOff x="1778000" y="1531938"/>
            <a:chExt cx="4984750" cy="2214532"/>
          </a:xfrm>
        </p:grpSpPr>
        <p:grpSp>
          <p:nvGrpSpPr>
            <p:cNvPr id="31" name="Group 3">
              <a:extLst>
                <a:ext uri="{FF2B5EF4-FFF2-40B4-BE49-F238E27FC236}">
                  <a16:creationId xmlns:a16="http://schemas.microsoft.com/office/drawing/2014/main" id="{A418F2F0-6E3E-1B0E-3AD9-912D6570C1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563" y="1531938"/>
              <a:ext cx="4040187" cy="2036762"/>
              <a:chOff x="531" y="1709"/>
              <a:chExt cx="2585" cy="1707"/>
            </a:xfrm>
          </p:grpSpPr>
          <p:sp>
            <p:nvSpPr>
              <p:cNvPr id="36" name="Rectangle 4">
                <a:extLst>
                  <a:ext uri="{FF2B5EF4-FFF2-40B4-BE49-F238E27FC236}">
                    <a16:creationId xmlns:a16="http://schemas.microsoft.com/office/drawing/2014/main" id="{42F2AB48-2D6A-F1F7-8FEE-E9E810EBD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8" y="2107"/>
                <a:ext cx="432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5">
                <a:extLst>
                  <a:ext uri="{FF2B5EF4-FFF2-40B4-BE49-F238E27FC236}">
                    <a16:creationId xmlns:a16="http://schemas.microsoft.com/office/drawing/2014/main" id="{7E9DADC6-EE19-BB6E-BBA3-C0E6D3893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4"/>
                <a:ext cx="1403" cy="35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6">
                <a:extLst>
                  <a:ext uri="{FF2B5EF4-FFF2-40B4-BE49-F238E27FC236}">
                    <a16:creationId xmlns:a16="http://schemas.microsoft.com/office/drawing/2014/main" id="{F9D8EA9D-AC8D-1FA0-DA40-D750B253A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9"/>
                <a:ext cx="1403" cy="35"/>
              </a:xfrm>
              <a:prstGeom prst="rect">
                <a:avLst/>
              </a:prstGeom>
              <a:solidFill>
                <a:srgbClr val="D8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7">
                <a:extLst>
                  <a:ext uri="{FF2B5EF4-FFF2-40B4-BE49-F238E27FC236}">
                    <a16:creationId xmlns:a16="http://schemas.microsoft.com/office/drawing/2014/main" id="{3449AAB6-CEF8-74E3-3081-AFC17A397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6"/>
                <a:ext cx="1403" cy="35"/>
              </a:xfrm>
              <a:prstGeom prst="rect">
                <a:avLst/>
              </a:prstGeom>
              <a:solidFill>
                <a:srgbClr val="D2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8">
                <a:extLst>
                  <a:ext uri="{FF2B5EF4-FFF2-40B4-BE49-F238E27FC236}">
                    <a16:creationId xmlns:a16="http://schemas.microsoft.com/office/drawing/2014/main" id="{8C877B8A-8E2D-70A7-8E84-8966089E5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2"/>
                <a:ext cx="1403" cy="35"/>
              </a:xfrm>
              <a:prstGeom prst="rect">
                <a:avLst/>
              </a:prstGeom>
              <a:solidFill>
                <a:srgbClr val="C8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3D839E50-72BB-A4C4-F4C3-E509D5B60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8"/>
                <a:ext cx="1403" cy="35"/>
              </a:xfrm>
              <a:prstGeom prst="rect">
                <a:avLst/>
              </a:prstGeom>
              <a:solidFill>
                <a:srgbClr val="BE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10">
                <a:extLst>
                  <a:ext uri="{FF2B5EF4-FFF2-40B4-BE49-F238E27FC236}">
                    <a16:creationId xmlns:a16="http://schemas.microsoft.com/office/drawing/2014/main" id="{9CC21B92-8FC7-1A9A-1AB5-E52B35FD1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4"/>
                <a:ext cx="1403" cy="35"/>
              </a:xfrm>
              <a:prstGeom prst="rect">
                <a:avLst/>
              </a:prstGeom>
              <a:solidFill>
                <a:srgbClr val="B4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11">
                <a:extLst>
                  <a:ext uri="{FF2B5EF4-FFF2-40B4-BE49-F238E27FC236}">
                    <a16:creationId xmlns:a16="http://schemas.microsoft.com/office/drawing/2014/main" id="{38B30DD9-0761-A198-233E-A25C4E01E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3"/>
                <a:ext cx="1403" cy="35"/>
              </a:xfrm>
              <a:custGeom>
                <a:avLst/>
                <a:gdLst>
                  <a:gd name="T0" fmla="*/ 2 w 4902"/>
                  <a:gd name="T1" fmla="*/ 3 h 3"/>
                  <a:gd name="T2" fmla="*/ 4902 w 4902"/>
                  <a:gd name="T3" fmla="*/ 3 h 3"/>
                  <a:gd name="T4" fmla="*/ 4900 w 4902"/>
                  <a:gd name="T5" fmla="*/ 0 h 3"/>
                  <a:gd name="T6" fmla="*/ 0 w 4902"/>
                  <a:gd name="T7" fmla="*/ 0 h 3"/>
                  <a:gd name="T8" fmla="*/ 2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3"/>
                    </a:moveTo>
                    <a:lnTo>
                      <a:pt x="4902" y="3"/>
                    </a:lnTo>
                    <a:lnTo>
                      <a:pt x="4900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Freeform 12">
                <a:extLst>
                  <a:ext uri="{FF2B5EF4-FFF2-40B4-BE49-F238E27FC236}">
                    <a16:creationId xmlns:a16="http://schemas.microsoft.com/office/drawing/2014/main" id="{50D98719-21FB-EF0C-33A0-54B1A200E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1"/>
                <a:ext cx="1403" cy="35"/>
              </a:xfrm>
              <a:custGeom>
                <a:avLst/>
                <a:gdLst>
                  <a:gd name="T0" fmla="*/ 0 w 4902"/>
                  <a:gd name="T1" fmla="*/ 3 h 3"/>
                  <a:gd name="T2" fmla="*/ 4900 w 4902"/>
                  <a:gd name="T3" fmla="*/ 3 h 3"/>
                  <a:gd name="T4" fmla="*/ 4902 w 4902"/>
                  <a:gd name="T5" fmla="*/ 0 h 3"/>
                  <a:gd name="T6" fmla="*/ 2 w 4902"/>
                  <a:gd name="T7" fmla="*/ 0 h 3"/>
                  <a:gd name="T8" fmla="*/ 0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0" y="3"/>
                    </a:moveTo>
                    <a:lnTo>
                      <a:pt x="4900" y="3"/>
                    </a:lnTo>
                    <a:lnTo>
                      <a:pt x="490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761BD252-3DF8-16EB-3E8E-87280F9B5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9"/>
                <a:ext cx="1403" cy="35"/>
              </a:xfrm>
              <a:prstGeom prst="rect">
                <a:avLst/>
              </a:prstGeom>
              <a:solidFill>
                <a:srgbClr val="AA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14">
                <a:extLst>
                  <a:ext uri="{FF2B5EF4-FFF2-40B4-BE49-F238E27FC236}">
                    <a16:creationId xmlns:a16="http://schemas.microsoft.com/office/drawing/2014/main" id="{FAFE2C36-1158-1976-4B16-4D4E8037E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5"/>
                <a:ext cx="1403" cy="35"/>
              </a:xfrm>
              <a:prstGeom prst="rect">
                <a:avLst/>
              </a:prstGeom>
              <a:solidFill>
                <a:srgbClr val="A0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15">
                <a:extLst>
                  <a:ext uri="{FF2B5EF4-FFF2-40B4-BE49-F238E27FC236}">
                    <a16:creationId xmlns:a16="http://schemas.microsoft.com/office/drawing/2014/main" id="{1B2F5190-4DCA-E924-1795-375337DFC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2"/>
                <a:ext cx="1403" cy="35"/>
              </a:xfrm>
              <a:prstGeom prst="rect">
                <a:avLst/>
              </a:prstGeom>
              <a:solidFill>
                <a:srgbClr val="97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16">
                <a:extLst>
                  <a:ext uri="{FF2B5EF4-FFF2-40B4-BE49-F238E27FC236}">
                    <a16:creationId xmlns:a16="http://schemas.microsoft.com/office/drawing/2014/main" id="{E8945EDD-8A60-E986-5CDC-71E8D8056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8"/>
                <a:ext cx="1403" cy="35"/>
              </a:xfrm>
              <a:prstGeom prst="rect">
                <a:avLst/>
              </a:prstGeom>
              <a:solidFill>
                <a:srgbClr val="90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17">
                <a:extLst>
                  <a:ext uri="{FF2B5EF4-FFF2-40B4-BE49-F238E27FC236}">
                    <a16:creationId xmlns:a16="http://schemas.microsoft.com/office/drawing/2014/main" id="{B99DD18F-FEC6-59FE-9901-0411957BB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3"/>
                <a:ext cx="1403" cy="35"/>
              </a:xfrm>
              <a:prstGeom prst="rect">
                <a:avLst/>
              </a:prstGeom>
              <a:solidFill>
                <a:srgbClr val="83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18">
                <a:extLst>
                  <a:ext uri="{FF2B5EF4-FFF2-40B4-BE49-F238E27FC236}">
                    <a16:creationId xmlns:a16="http://schemas.microsoft.com/office/drawing/2014/main" id="{DF3C8B92-40E2-D83D-644C-48D1FB2B1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8"/>
                <a:ext cx="1403" cy="35"/>
              </a:xfrm>
              <a:prstGeom prst="rect">
                <a:avLst/>
              </a:prstGeom>
              <a:solidFill>
                <a:srgbClr val="DF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Rectangle 19">
                <a:extLst>
                  <a:ext uri="{FF2B5EF4-FFF2-40B4-BE49-F238E27FC236}">
                    <a16:creationId xmlns:a16="http://schemas.microsoft.com/office/drawing/2014/main" id="{41FA6120-B396-AC77-B512-BEABB4397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2"/>
                <a:ext cx="1403" cy="35"/>
              </a:xfrm>
              <a:prstGeom prst="rect">
                <a:avLst/>
              </a:prstGeom>
              <a:solidFill>
                <a:srgbClr val="D5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20">
                <a:extLst>
                  <a:ext uri="{FF2B5EF4-FFF2-40B4-BE49-F238E27FC236}">
                    <a16:creationId xmlns:a16="http://schemas.microsoft.com/office/drawing/2014/main" id="{C5E485E8-EE1A-7A70-E583-1379168C5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6"/>
                <a:ext cx="1403" cy="35"/>
              </a:xfrm>
              <a:prstGeom prst="rect">
                <a:avLst/>
              </a:prstGeom>
              <a:solidFill>
                <a:srgbClr val="C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Rectangle 21">
                <a:extLst>
                  <a:ext uri="{FF2B5EF4-FFF2-40B4-BE49-F238E27FC236}">
                    <a16:creationId xmlns:a16="http://schemas.microsoft.com/office/drawing/2014/main" id="{871634C0-EF04-F275-59E3-B8B9368AE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9"/>
                <a:ext cx="1403" cy="35"/>
              </a:xfrm>
              <a:prstGeom prst="rect">
                <a:avLst/>
              </a:prstGeom>
              <a:solidFill>
                <a:srgbClr val="C5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Rectangle 22">
                <a:extLst>
                  <a:ext uri="{FF2B5EF4-FFF2-40B4-BE49-F238E27FC236}">
                    <a16:creationId xmlns:a16="http://schemas.microsoft.com/office/drawing/2014/main" id="{F853D9F4-27C5-3149-9C9B-1A553F3EC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93"/>
                <a:ext cx="1403" cy="35"/>
              </a:xfrm>
              <a:prstGeom prst="rect">
                <a:avLst/>
              </a:prstGeom>
              <a:solidFill>
                <a:srgbClr val="BB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23">
                <a:extLst>
                  <a:ext uri="{FF2B5EF4-FFF2-40B4-BE49-F238E27FC236}">
                    <a16:creationId xmlns:a16="http://schemas.microsoft.com/office/drawing/2014/main" id="{4CD02E9E-17E9-6457-7B18-991FD5499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7"/>
                <a:ext cx="1403" cy="35"/>
              </a:xfrm>
              <a:custGeom>
                <a:avLst/>
                <a:gdLst>
                  <a:gd name="T0" fmla="*/ 2 w 4902"/>
                  <a:gd name="T1" fmla="*/ 0 h 3"/>
                  <a:gd name="T2" fmla="*/ 4902 w 4902"/>
                  <a:gd name="T3" fmla="*/ 0 h 3"/>
                  <a:gd name="T4" fmla="*/ 4900 w 4902"/>
                  <a:gd name="T5" fmla="*/ 3 h 3"/>
                  <a:gd name="T6" fmla="*/ 0 w 4902"/>
                  <a:gd name="T7" fmla="*/ 3 h 3"/>
                  <a:gd name="T8" fmla="*/ 2 w 490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0"/>
                    </a:moveTo>
                    <a:lnTo>
                      <a:pt x="4902" y="0"/>
                    </a:lnTo>
                    <a:lnTo>
                      <a:pt x="4900" y="3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24">
                <a:extLst>
                  <a:ext uri="{FF2B5EF4-FFF2-40B4-BE49-F238E27FC236}">
                    <a16:creationId xmlns:a16="http://schemas.microsoft.com/office/drawing/2014/main" id="{9F2F3CAE-9E08-94A1-057B-6DFAC59B5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9"/>
                <a:ext cx="1403" cy="35"/>
              </a:xfrm>
              <a:custGeom>
                <a:avLst/>
                <a:gdLst>
                  <a:gd name="T0" fmla="*/ 0 w 4902"/>
                  <a:gd name="T1" fmla="*/ 0 h 4"/>
                  <a:gd name="T2" fmla="*/ 4900 w 4902"/>
                  <a:gd name="T3" fmla="*/ 0 h 4"/>
                  <a:gd name="T4" fmla="*/ 4902 w 4902"/>
                  <a:gd name="T5" fmla="*/ 4 h 4"/>
                  <a:gd name="T6" fmla="*/ 2 w 4902"/>
                  <a:gd name="T7" fmla="*/ 4 h 4"/>
                  <a:gd name="T8" fmla="*/ 0 w 490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4">
                    <a:moveTo>
                      <a:pt x="0" y="0"/>
                    </a:moveTo>
                    <a:lnTo>
                      <a:pt x="4900" y="0"/>
                    </a:lnTo>
                    <a:lnTo>
                      <a:pt x="490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25">
                <a:extLst>
                  <a:ext uri="{FF2B5EF4-FFF2-40B4-BE49-F238E27FC236}">
                    <a16:creationId xmlns:a16="http://schemas.microsoft.com/office/drawing/2014/main" id="{6DFC935F-0D3B-6CF5-2BF1-B0A076C4F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2"/>
                <a:ext cx="1403" cy="35"/>
              </a:xfrm>
              <a:prstGeom prst="rect">
                <a:avLst/>
              </a:prstGeom>
              <a:solidFill>
                <a:srgbClr val="A7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Rectangle 26">
                <a:extLst>
                  <a:ext uri="{FF2B5EF4-FFF2-40B4-BE49-F238E27FC236}">
                    <a16:creationId xmlns:a16="http://schemas.microsoft.com/office/drawing/2014/main" id="{C125231B-5E1B-ABD6-2790-4C99D3E7D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6"/>
                <a:ext cx="1403" cy="35"/>
              </a:xfrm>
              <a:prstGeom prst="rect">
                <a:avLst/>
              </a:prstGeom>
              <a:solidFill>
                <a:srgbClr val="9D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ctangle 27">
                <a:extLst>
                  <a:ext uri="{FF2B5EF4-FFF2-40B4-BE49-F238E27FC236}">
                    <a16:creationId xmlns:a16="http://schemas.microsoft.com/office/drawing/2014/main" id="{9CEDCD5A-309E-54CD-2FD9-00C9AE40D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10"/>
                <a:ext cx="1403" cy="35"/>
              </a:xfrm>
              <a:prstGeom prst="rect">
                <a:avLst/>
              </a:prstGeom>
              <a:solidFill>
                <a:srgbClr val="93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Rectangle 28">
                <a:extLst>
                  <a:ext uri="{FF2B5EF4-FFF2-40B4-BE49-F238E27FC236}">
                    <a16:creationId xmlns:a16="http://schemas.microsoft.com/office/drawing/2014/main" id="{C24B76DC-816F-9DF7-F0E2-9DF5EDB71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2"/>
                <a:ext cx="1387" cy="27"/>
              </a:xfrm>
              <a:prstGeom prst="rect">
                <a:avLst/>
              </a:prstGeom>
              <a:solidFill>
                <a:srgbClr val="89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ctangle 29">
                <a:extLst>
                  <a:ext uri="{FF2B5EF4-FFF2-40B4-BE49-F238E27FC236}">
                    <a16:creationId xmlns:a16="http://schemas.microsoft.com/office/drawing/2014/main" id="{99F6628F-DF45-2EE6-A59C-848238062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6"/>
                <a:ext cx="1411" cy="27"/>
              </a:xfrm>
              <a:prstGeom prst="rect">
                <a:avLst/>
              </a:prstGeom>
              <a:solidFill>
                <a:srgbClr val="8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ctangle 30">
                <a:extLst>
                  <a:ext uri="{FF2B5EF4-FFF2-40B4-BE49-F238E27FC236}">
                    <a16:creationId xmlns:a16="http://schemas.microsoft.com/office/drawing/2014/main" id="{37B76618-1FEA-30EC-20E8-60BDE0587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54" y="3293"/>
                <a:ext cx="1419" cy="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31">
                <a:extLst>
                  <a:ext uri="{FF2B5EF4-FFF2-40B4-BE49-F238E27FC236}">
                    <a16:creationId xmlns:a16="http://schemas.microsoft.com/office/drawing/2014/main" id="{4904D76B-5EDB-187F-4F24-6141278D7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188"/>
                <a:ext cx="1403" cy="36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32">
                <a:extLst>
                  <a:ext uri="{FF2B5EF4-FFF2-40B4-BE49-F238E27FC236}">
                    <a16:creationId xmlns:a16="http://schemas.microsoft.com/office/drawing/2014/main" id="{24A49861-37E8-59AE-2CB8-9AB1E10A1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2016"/>
                <a:ext cx="956" cy="1180"/>
              </a:xfrm>
              <a:custGeom>
                <a:avLst/>
                <a:gdLst>
                  <a:gd name="T0" fmla="*/ 0 w 3546"/>
                  <a:gd name="T1" fmla="*/ 2292 h 2410"/>
                  <a:gd name="T2" fmla="*/ 0 w 3546"/>
                  <a:gd name="T3" fmla="*/ 2410 h 2410"/>
                  <a:gd name="T4" fmla="*/ 3546 w 3546"/>
                  <a:gd name="T5" fmla="*/ 2410 h 2410"/>
                  <a:gd name="T6" fmla="*/ 3546 w 3546"/>
                  <a:gd name="T7" fmla="*/ 2292 h 2410"/>
                  <a:gd name="T8" fmla="*/ 3159 w 3546"/>
                  <a:gd name="T9" fmla="*/ 2292 h 2410"/>
                  <a:gd name="T10" fmla="*/ 3159 w 3546"/>
                  <a:gd name="T11" fmla="*/ 0 h 2410"/>
                  <a:gd name="T12" fmla="*/ 3095 w 3546"/>
                  <a:gd name="T13" fmla="*/ 0 h 2410"/>
                  <a:gd name="T14" fmla="*/ 3095 w 3546"/>
                  <a:gd name="T15" fmla="*/ 2292 h 2410"/>
                  <a:gd name="T16" fmla="*/ 0 w 3546"/>
                  <a:gd name="T17" fmla="*/ 2292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46" h="2410">
                    <a:moveTo>
                      <a:pt x="0" y="2292"/>
                    </a:moveTo>
                    <a:lnTo>
                      <a:pt x="0" y="2410"/>
                    </a:lnTo>
                    <a:lnTo>
                      <a:pt x="3546" y="2410"/>
                    </a:lnTo>
                    <a:lnTo>
                      <a:pt x="3546" y="2292"/>
                    </a:lnTo>
                    <a:lnTo>
                      <a:pt x="3159" y="2292"/>
                    </a:lnTo>
                    <a:lnTo>
                      <a:pt x="3159" y="0"/>
                    </a:lnTo>
                    <a:lnTo>
                      <a:pt x="3095" y="0"/>
                    </a:lnTo>
                    <a:lnTo>
                      <a:pt x="3095" y="2292"/>
                    </a:lnTo>
                    <a:lnTo>
                      <a:pt x="0" y="2292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Rectangle 33">
                <a:extLst>
                  <a:ext uri="{FF2B5EF4-FFF2-40B4-BE49-F238E27FC236}">
                    <a16:creationId xmlns:a16="http://schemas.microsoft.com/office/drawing/2014/main" id="{59820AC7-52C1-DDDA-C819-BB6F36497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" y="3341"/>
                <a:ext cx="1396" cy="75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34">
                <a:extLst>
                  <a:ext uri="{FF2B5EF4-FFF2-40B4-BE49-F238E27FC236}">
                    <a16:creationId xmlns:a16="http://schemas.microsoft.com/office/drawing/2014/main" id="{8D1A361A-538B-C4D2-D1BB-2E35CF432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2008"/>
                <a:ext cx="349" cy="1196"/>
              </a:xfrm>
              <a:custGeom>
                <a:avLst/>
                <a:gdLst>
                  <a:gd name="T0" fmla="*/ 387 w 1161"/>
                  <a:gd name="T1" fmla="*/ 0 h 2410"/>
                  <a:gd name="T2" fmla="*/ 387 w 1161"/>
                  <a:gd name="T3" fmla="*/ 2292 h 2410"/>
                  <a:gd name="T4" fmla="*/ 0 w 1161"/>
                  <a:gd name="T5" fmla="*/ 2292 h 2410"/>
                  <a:gd name="T6" fmla="*/ 0 w 1161"/>
                  <a:gd name="T7" fmla="*/ 2410 h 2410"/>
                  <a:gd name="T8" fmla="*/ 1161 w 1161"/>
                  <a:gd name="T9" fmla="*/ 2410 h 2410"/>
                  <a:gd name="T10" fmla="*/ 1161 w 1161"/>
                  <a:gd name="T11" fmla="*/ 2292 h 2410"/>
                  <a:gd name="T12" fmla="*/ 453 w 1161"/>
                  <a:gd name="T13" fmla="*/ 2292 h 2410"/>
                  <a:gd name="T14" fmla="*/ 453 w 1161"/>
                  <a:gd name="T15" fmla="*/ 0 h 2410"/>
                  <a:gd name="T16" fmla="*/ 387 w 1161"/>
                  <a:gd name="T17" fmla="*/ 0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1" h="2410">
                    <a:moveTo>
                      <a:pt x="387" y="0"/>
                    </a:moveTo>
                    <a:lnTo>
                      <a:pt x="387" y="2292"/>
                    </a:lnTo>
                    <a:lnTo>
                      <a:pt x="0" y="2292"/>
                    </a:lnTo>
                    <a:lnTo>
                      <a:pt x="0" y="2410"/>
                    </a:lnTo>
                    <a:lnTo>
                      <a:pt x="1161" y="2410"/>
                    </a:lnTo>
                    <a:lnTo>
                      <a:pt x="1161" y="2292"/>
                    </a:lnTo>
                    <a:lnTo>
                      <a:pt x="453" y="2292"/>
                    </a:lnTo>
                    <a:lnTo>
                      <a:pt x="453" y="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graphicFrame>
            <p:nvGraphicFramePr>
              <p:cNvPr id="67" name="Object 35">
                <a:extLst>
                  <a:ext uri="{FF2B5EF4-FFF2-40B4-BE49-F238E27FC236}">
                    <a16:creationId xmlns:a16="http://schemas.microsoft.com/office/drawing/2014/main" id="{72AF3F71-55F1-6E73-ACEC-48F0E685969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4" y="2121"/>
              <a:ext cx="234" cy="10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3" imgW="749808" imgH="2020824" progId="Visio.Drawing.11">
                      <p:embed/>
                    </p:oleObj>
                  </mc:Choice>
                  <mc:Fallback>
                    <p:oleObj name="VISIO" r:id="rId3" imgW="749808" imgH="2020824" progId="Visio.Drawing.11">
                      <p:embed/>
                      <p:pic>
                        <p:nvPicPr>
                          <p:cNvPr id="67" name="Object 35">
                            <a:extLst>
                              <a:ext uri="{FF2B5EF4-FFF2-40B4-BE49-F238E27FC236}">
                                <a16:creationId xmlns:a16="http://schemas.microsoft.com/office/drawing/2014/main" id="{E7B785CF-4DB3-A9E0-E344-07621D9EEFD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4" y="2121"/>
                            <a:ext cx="234" cy="10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8" name="Rectangle 36">
                <a:extLst>
                  <a:ext uri="{FF2B5EF4-FFF2-40B4-BE49-F238E27FC236}">
                    <a16:creationId xmlns:a16="http://schemas.microsoft.com/office/drawing/2014/main" id="{13C02512-7582-FAC1-32CF-F69D943C8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896"/>
                <a:ext cx="1923" cy="3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ectangle 37">
                <a:extLst>
                  <a:ext uri="{FF2B5EF4-FFF2-40B4-BE49-F238E27FC236}">
                    <a16:creationId xmlns:a16="http://schemas.microsoft.com/office/drawing/2014/main" id="{88A4A900-4585-9885-5F98-9A695E496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764"/>
                <a:ext cx="1883" cy="6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Rectangle 38">
                <a:extLst>
                  <a:ext uri="{FF2B5EF4-FFF2-40B4-BE49-F238E27FC236}">
                    <a16:creationId xmlns:a16="http://schemas.microsoft.com/office/drawing/2014/main" id="{2CA875EE-08EE-7826-BD88-01D021F9C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1709"/>
                <a:ext cx="1890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Rectangle 39">
                <a:extLst>
                  <a:ext uri="{FF2B5EF4-FFF2-40B4-BE49-F238E27FC236}">
                    <a16:creationId xmlns:a16="http://schemas.microsoft.com/office/drawing/2014/main" id="{4C8FA63F-2600-0579-E919-FE5725B8A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" y="1933"/>
                <a:ext cx="1882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ctangle 40">
                <a:extLst>
                  <a:ext uri="{FF2B5EF4-FFF2-40B4-BE49-F238E27FC236}">
                    <a16:creationId xmlns:a16="http://schemas.microsoft.com/office/drawing/2014/main" id="{24BC30CE-110A-F3E3-D3C8-B708677BE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" y="1932"/>
                <a:ext cx="136" cy="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2" name="Oval 42">
              <a:extLst>
                <a:ext uri="{FF2B5EF4-FFF2-40B4-BE49-F238E27FC236}">
                  <a16:creationId xmlns:a16="http://schemas.microsoft.com/office/drawing/2014/main" id="{179147AB-86E6-F894-53B8-9FE2B0235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3048030"/>
              <a:ext cx="490512" cy="69844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1219170">
                <a:defRPr/>
              </a:pPr>
              <a:endParaRPr lang="en-US" sz="1600" noProof="0" dirty="0">
                <a:solidFill>
                  <a:srgbClr val="FFFFFF"/>
                </a:solidFill>
              </a:endParaRPr>
            </a:p>
          </p:txBody>
        </p:sp>
        <p:graphicFrame>
          <p:nvGraphicFramePr>
            <p:cNvPr id="33" name="Object 43">
              <a:extLst>
                <a:ext uri="{FF2B5EF4-FFF2-40B4-BE49-F238E27FC236}">
                  <a16:creationId xmlns:a16="http://schemas.microsoft.com/office/drawing/2014/main" id="{584DA5D9-7245-F85F-985C-1F987F19BFB1}"/>
                </a:ext>
              </a:extLst>
            </p:cNvPr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1801813" y="3327400"/>
            <a:ext cx="4662487" cy="16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5" imgW="4660245" imgH="159754" progId="Visio.Drawing.11">
                    <p:embed/>
                  </p:oleObj>
                </mc:Choice>
                <mc:Fallback>
                  <p:oleObj name="VISIO" r:id="rId5" imgW="4660245" imgH="159754" progId="Visio.Drawing.11">
                    <p:embed/>
                    <p:pic>
                      <p:nvPicPr>
                        <p:cNvPr id="33" name="Object 43">
                          <a:extLst>
                            <a:ext uri="{FF2B5EF4-FFF2-40B4-BE49-F238E27FC236}">
                              <a16:creationId xmlns:a16="http://schemas.microsoft.com/office/drawing/2014/main" id="{4F34A917-9C03-08F8-B618-1D538A4EECC1}"/>
                            </a:ext>
                          </a:extLst>
                        </p:cNvPr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1813" y="3327400"/>
                          <a:ext cx="4662487" cy="160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Oval 44">
              <a:extLst>
                <a:ext uri="{FF2B5EF4-FFF2-40B4-BE49-F238E27FC236}">
                  <a16:creationId xmlns:a16="http://schemas.microsoft.com/office/drawing/2014/main" id="{F6ECB6B7-3C13-2123-1DF3-0254F873A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625600"/>
              <a:ext cx="342900" cy="1397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1600" noProof="0" dirty="0">
                <a:solidFill>
                  <a:srgbClr val="FFFFFF"/>
                </a:solidFill>
              </a:endParaRPr>
            </a:p>
          </p:txBody>
        </p:sp>
        <p:sp>
          <p:nvSpPr>
            <p:cNvPr id="35" name="Line 45">
              <a:extLst>
                <a:ext uri="{FF2B5EF4-FFF2-40B4-BE49-F238E27FC236}">
                  <a16:creationId xmlns:a16="http://schemas.microsoft.com/office/drawing/2014/main" id="{B3A91CE9-2F7B-1DEE-8F09-AF873C3C1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0900" y="1689100"/>
              <a:ext cx="3175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1219170">
                <a:defRPr/>
              </a:pPr>
              <a:endParaRPr lang="en-US" sz="1600" noProof="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A142440-2ECD-74B0-7BAF-2A3490533F1F}"/>
              </a:ext>
            </a:extLst>
          </p:cNvPr>
          <p:cNvGrpSpPr/>
          <p:nvPr/>
        </p:nvGrpSpPr>
        <p:grpSpPr>
          <a:xfrm>
            <a:off x="8645236" y="3590034"/>
            <a:ext cx="757235" cy="159703"/>
            <a:chOff x="1470025" y="1631928"/>
            <a:chExt cx="10182225" cy="1882786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F3A5685-2CA3-0095-00B5-4ED245442B02}"/>
                </a:ext>
              </a:extLst>
            </p:cNvPr>
            <p:cNvSpPr/>
            <p:nvPr/>
          </p:nvSpPr>
          <p:spPr>
            <a:xfrm>
              <a:off x="1470025" y="1631928"/>
              <a:ext cx="9169400" cy="1841522"/>
            </a:xfrm>
            <a:custGeom>
              <a:avLst/>
              <a:gdLst>
                <a:gd name="connsiteX0" fmla="*/ 0 w 9169400"/>
                <a:gd name="connsiteY0" fmla="*/ 914422 h 1841522"/>
                <a:gd name="connsiteX1" fmla="*/ 914400 w 9169400"/>
                <a:gd name="connsiteY1" fmla="*/ 22 h 1841522"/>
                <a:gd name="connsiteX2" fmla="*/ 1828800 w 9169400"/>
                <a:gd name="connsiteY2" fmla="*/ 914422 h 1841522"/>
                <a:gd name="connsiteX3" fmla="*/ 2743200 w 9169400"/>
                <a:gd name="connsiteY3" fmla="*/ 1841522 h 1841522"/>
                <a:gd name="connsiteX4" fmla="*/ 3657600 w 9169400"/>
                <a:gd name="connsiteY4" fmla="*/ 914422 h 1841522"/>
                <a:gd name="connsiteX5" fmla="*/ 4572000 w 9169400"/>
                <a:gd name="connsiteY5" fmla="*/ 22 h 1841522"/>
                <a:gd name="connsiteX6" fmla="*/ 5486400 w 9169400"/>
                <a:gd name="connsiteY6" fmla="*/ 927122 h 1841522"/>
                <a:gd name="connsiteX7" fmla="*/ 6400800 w 9169400"/>
                <a:gd name="connsiteY7" fmla="*/ 1828822 h 1841522"/>
                <a:gd name="connsiteX8" fmla="*/ 7315200 w 9169400"/>
                <a:gd name="connsiteY8" fmla="*/ 901722 h 1841522"/>
                <a:gd name="connsiteX9" fmla="*/ 8229600 w 9169400"/>
                <a:gd name="connsiteY9" fmla="*/ 22 h 1841522"/>
                <a:gd name="connsiteX10" fmla="*/ 9169400 w 9169400"/>
                <a:gd name="connsiteY10" fmla="*/ 927122 h 1841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9400" h="1841522">
                  <a:moveTo>
                    <a:pt x="0" y="914422"/>
                  </a:moveTo>
                  <a:cubicBezTo>
                    <a:pt x="304800" y="457222"/>
                    <a:pt x="609600" y="22"/>
                    <a:pt x="914400" y="22"/>
                  </a:cubicBezTo>
                  <a:cubicBezTo>
                    <a:pt x="1219200" y="22"/>
                    <a:pt x="1524000" y="607505"/>
                    <a:pt x="1828800" y="914422"/>
                  </a:cubicBezTo>
                  <a:cubicBezTo>
                    <a:pt x="2133600" y="1221339"/>
                    <a:pt x="2438400" y="1841522"/>
                    <a:pt x="2743200" y="1841522"/>
                  </a:cubicBezTo>
                  <a:cubicBezTo>
                    <a:pt x="3048000" y="1841522"/>
                    <a:pt x="3657600" y="914422"/>
                    <a:pt x="3657600" y="914422"/>
                  </a:cubicBezTo>
                  <a:cubicBezTo>
                    <a:pt x="3962400" y="607505"/>
                    <a:pt x="4267200" y="-2095"/>
                    <a:pt x="4572000" y="22"/>
                  </a:cubicBezTo>
                  <a:cubicBezTo>
                    <a:pt x="4876800" y="2139"/>
                    <a:pt x="5181600" y="622322"/>
                    <a:pt x="5486400" y="927122"/>
                  </a:cubicBezTo>
                  <a:cubicBezTo>
                    <a:pt x="5791200" y="1231922"/>
                    <a:pt x="6096000" y="1833055"/>
                    <a:pt x="6400800" y="1828822"/>
                  </a:cubicBezTo>
                  <a:cubicBezTo>
                    <a:pt x="6705600" y="1824589"/>
                    <a:pt x="7010400" y="1206522"/>
                    <a:pt x="7315200" y="901722"/>
                  </a:cubicBezTo>
                  <a:cubicBezTo>
                    <a:pt x="7620000" y="596922"/>
                    <a:pt x="7920567" y="-4211"/>
                    <a:pt x="8229600" y="22"/>
                  </a:cubicBezTo>
                  <a:cubicBezTo>
                    <a:pt x="8538633" y="4255"/>
                    <a:pt x="8854016" y="465688"/>
                    <a:pt x="9169400" y="927122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AAC1D76-88BA-F77D-9796-8B878D9D0D15}"/>
                </a:ext>
              </a:extLst>
            </p:cNvPr>
            <p:cNvSpPr/>
            <p:nvPr/>
          </p:nvSpPr>
          <p:spPr>
            <a:xfrm>
              <a:off x="10639425" y="2552689"/>
              <a:ext cx="1012825" cy="962025"/>
            </a:xfrm>
            <a:custGeom>
              <a:avLst/>
              <a:gdLst>
                <a:gd name="connsiteX0" fmla="*/ 0 w 1012825"/>
                <a:gd name="connsiteY0" fmla="*/ 0 h 962025"/>
                <a:gd name="connsiteX1" fmla="*/ 6350 w 1012825"/>
                <a:gd name="connsiteY1" fmla="*/ 15875 h 962025"/>
                <a:gd name="connsiteX2" fmla="*/ 9525 w 1012825"/>
                <a:gd name="connsiteY2" fmla="*/ 25400 h 962025"/>
                <a:gd name="connsiteX3" fmla="*/ 22225 w 1012825"/>
                <a:gd name="connsiteY3" fmla="*/ 41275 h 962025"/>
                <a:gd name="connsiteX4" fmla="*/ 31750 w 1012825"/>
                <a:gd name="connsiteY4" fmla="*/ 44450 h 962025"/>
                <a:gd name="connsiteX5" fmla="*/ 44450 w 1012825"/>
                <a:gd name="connsiteY5" fmla="*/ 69850 h 962025"/>
                <a:gd name="connsiteX6" fmla="*/ 57150 w 1012825"/>
                <a:gd name="connsiteY6" fmla="*/ 79375 h 962025"/>
                <a:gd name="connsiteX7" fmla="*/ 60325 w 1012825"/>
                <a:gd name="connsiteY7" fmla="*/ 88900 h 962025"/>
                <a:gd name="connsiteX8" fmla="*/ 69850 w 1012825"/>
                <a:gd name="connsiteY8" fmla="*/ 95250 h 962025"/>
                <a:gd name="connsiteX9" fmla="*/ 82550 w 1012825"/>
                <a:gd name="connsiteY9" fmla="*/ 104775 h 962025"/>
                <a:gd name="connsiteX10" fmla="*/ 101600 w 1012825"/>
                <a:gd name="connsiteY10" fmla="*/ 123825 h 962025"/>
                <a:gd name="connsiteX11" fmla="*/ 107950 w 1012825"/>
                <a:gd name="connsiteY11" fmla="*/ 133350 h 962025"/>
                <a:gd name="connsiteX12" fmla="*/ 130175 w 1012825"/>
                <a:gd name="connsiteY12" fmla="*/ 152400 h 962025"/>
                <a:gd name="connsiteX13" fmla="*/ 136525 w 1012825"/>
                <a:gd name="connsiteY13" fmla="*/ 161925 h 962025"/>
                <a:gd name="connsiteX14" fmla="*/ 152400 w 1012825"/>
                <a:gd name="connsiteY14" fmla="*/ 193675 h 962025"/>
                <a:gd name="connsiteX15" fmla="*/ 158750 w 1012825"/>
                <a:gd name="connsiteY15" fmla="*/ 203200 h 962025"/>
                <a:gd name="connsiteX16" fmla="*/ 168275 w 1012825"/>
                <a:gd name="connsiteY16" fmla="*/ 206375 h 962025"/>
                <a:gd name="connsiteX17" fmla="*/ 177800 w 1012825"/>
                <a:gd name="connsiteY17" fmla="*/ 215900 h 962025"/>
                <a:gd name="connsiteX18" fmla="*/ 196850 w 1012825"/>
                <a:gd name="connsiteY18" fmla="*/ 231775 h 962025"/>
                <a:gd name="connsiteX19" fmla="*/ 203200 w 1012825"/>
                <a:gd name="connsiteY19" fmla="*/ 244475 h 962025"/>
                <a:gd name="connsiteX20" fmla="*/ 209550 w 1012825"/>
                <a:gd name="connsiteY20" fmla="*/ 254000 h 962025"/>
                <a:gd name="connsiteX21" fmla="*/ 212725 w 1012825"/>
                <a:gd name="connsiteY21" fmla="*/ 266700 h 962025"/>
                <a:gd name="connsiteX22" fmla="*/ 234950 w 1012825"/>
                <a:gd name="connsiteY22" fmla="*/ 288925 h 962025"/>
                <a:gd name="connsiteX23" fmla="*/ 241300 w 1012825"/>
                <a:gd name="connsiteY23" fmla="*/ 298450 h 962025"/>
                <a:gd name="connsiteX24" fmla="*/ 260350 w 1012825"/>
                <a:gd name="connsiteY24" fmla="*/ 314325 h 962025"/>
                <a:gd name="connsiteX25" fmla="*/ 282575 w 1012825"/>
                <a:gd name="connsiteY25" fmla="*/ 342900 h 962025"/>
                <a:gd name="connsiteX26" fmla="*/ 288925 w 1012825"/>
                <a:gd name="connsiteY26" fmla="*/ 358775 h 962025"/>
                <a:gd name="connsiteX27" fmla="*/ 292100 w 1012825"/>
                <a:gd name="connsiteY27" fmla="*/ 368300 h 962025"/>
                <a:gd name="connsiteX28" fmla="*/ 298450 w 1012825"/>
                <a:gd name="connsiteY28" fmla="*/ 377825 h 962025"/>
                <a:gd name="connsiteX29" fmla="*/ 311150 w 1012825"/>
                <a:gd name="connsiteY29" fmla="*/ 406400 h 962025"/>
                <a:gd name="connsiteX30" fmla="*/ 323850 w 1012825"/>
                <a:gd name="connsiteY30" fmla="*/ 422275 h 962025"/>
                <a:gd name="connsiteX31" fmla="*/ 330200 w 1012825"/>
                <a:gd name="connsiteY31" fmla="*/ 431800 h 962025"/>
                <a:gd name="connsiteX32" fmla="*/ 339725 w 1012825"/>
                <a:gd name="connsiteY32" fmla="*/ 444500 h 962025"/>
                <a:gd name="connsiteX33" fmla="*/ 346075 w 1012825"/>
                <a:gd name="connsiteY33" fmla="*/ 454025 h 962025"/>
                <a:gd name="connsiteX34" fmla="*/ 355600 w 1012825"/>
                <a:gd name="connsiteY34" fmla="*/ 457200 h 962025"/>
                <a:gd name="connsiteX35" fmla="*/ 368300 w 1012825"/>
                <a:gd name="connsiteY35" fmla="*/ 466725 h 962025"/>
                <a:gd name="connsiteX36" fmla="*/ 377825 w 1012825"/>
                <a:gd name="connsiteY36" fmla="*/ 469900 h 962025"/>
                <a:gd name="connsiteX37" fmla="*/ 400050 w 1012825"/>
                <a:gd name="connsiteY37" fmla="*/ 498475 h 962025"/>
                <a:gd name="connsiteX38" fmla="*/ 419100 w 1012825"/>
                <a:gd name="connsiteY38" fmla="*/ 527050 h 962025"/>
                <a:gd name="connsiteX39" fmla="*/ 428625 w 1012825"/>
                <a:gd name="connsiteY39" fmla="*/ 549275 h 962025"/>
                <a:gd name="connsiteX40" fmla="*/ 450850 w 1012825"/>
                <a:gd name="connsiteY40" fmla="*/ 584200 h 962025"/>
                <a:gd name="connsiteX41" fmla="*/ 454025 w 1012825"/>
                <a:gd name="connsiteY41" fmla="*/ 593725 h 962025"/>
                <a:gd name="connsiteX42" fmla="*/ 469900 w 1012825"/>
                <a:gd name="connsiteY42" fmla="*/ 615950 h 962025"/>
                <a:gd name="connsiteX43" fmla="*/ 479425 w 1012825"/>
                <a:gd name="connsiteY43" fmla="*/ 622300 h 962025"/>
                <a:gd name="connsiteX44" fmla="*/ 492125 w 1012825"/>
                <a:gd name="connsiteY44" fmla="*/ 631825 h 962025"/>
                <a:gd name="connsiteX45" fmla="*/ 501650 w 1012825"/>
                <a:gd name="connsiteY45" fmla="*/ 641350 h 962025"/>
                <a:gd name="connsiteX46" fmla="*/ 508000 w 1012825"/>
                <a:gd name="connsiteY46" fmla="*/ 654050 h 962025"/>
                <a:gd name="connsiteX47" fmla="*/ 536575 w 1012825"/>
                <a:gd name="connsiteY47" fmla="*/ 676275 h 962025"/>
                <a:gd name="connsiteX48" fmla="*/ 546100 w 1012825"/>
                <a:gd name="connsiteY48" fmla="*/ 685800 h 962025"/>
                <a:gd name="connsiteX49" fmla="*/ 555625 w 1012825"/>
                <a:gd name="connsiteY49" fmla="*/ 723900 h 962025"/>
                <a:gd name="connsiteX50" fmla="*/ 565150 w 1012825"/>
                <a:gd name="connsiteY50" fmla="*/ 736600 h 962025"/>
                <a:gd name="connsiteX51" fmla="*/ 571500 w 1012825"/>
                <a:gd name="connsiteY51" fmla="*/ 746125 h 962025"/>
                <a:gd name="connsiteX52" fmla="*/ 596900 w 1012825"/>
                <a:gd name="connsiteY52" fmla="*/ 768350 h 962025"/>
                <a:gd name="connsiteX53" fmla="*/ 612775 w 1012825"/>
                <a:gd name="connsiteY53" fmla="*/ 774700 h 962025"/>
                <a:gd name="connsiteX54" fmla="*/ 622300 w 1012825"/>
                <a:gd name="connsiteY54" fmla="*/ 784225 h 962025"/>
                <a:gd name="connsiteX55" fmla="*/ 644525 w 1012825"/>
                <a:gd name="connsiteY55" fmla="*/ 796925 h 962025"/>
                <a:gd name="connsiteX56" fmla="*/ 660400 w 1012825"/>
                <a:gd name="connsiteY56" fmla="*/ 819150 h 962025"/>
                <a:gd name="connsiteX57" fmla="*/ 666750 w 1012825"/>
                <a:gd name="connsiteY57" fmla="*/ 828675 h 962025"/>
                <a:gd name="connsiteX58" fmla="*/ 688975 w 1012825"/>
                <a:gd name="connsiteY58" fmla="*/ 841375 h 962025"/>
                <a:gd name="connsiteX59" fmla="*/ 701675 w 1012825"/>
                <a:gd name="connsiteY59" fmla="*/ 850900 h 962025"/>
                <a:gd name="connsiteX60" fmla="*/ 711200 w 1012825"/>
                <a:gd name="connsiteY60" fmla="*/ 857250 h 962025"/>
                <a:gd name="connsiteX61" fmla="*/ 733425 w 1012825"/>
                <a:gd name="connsiteY61" fmla="*/ 876300 h 962025"/>
                <a:gd name="connsiteX62" fmla="*/ 739775 w 1012825"/>
                <a:gd name="connsiteY62" fmla="*/ 885825 h 962025"/>
                <a:gd name="connsiteX63" fmla="*/ 749300 w 1012825"/>
                <a:gd name="connsiteY63" fmla="*/ 889000 h 962025"/>
                <a:gd name="connsiteX64" fmla="*/ 771525 w 1012825"/>
                <a:gd name="connsiteY64" fmla="*/ 904875 h 962025"/>
                <a:gd name="connsiteX65" fmla="*/ 781050 w 1012825"/>
                <a:gd name="connsiteY65" fmla="*/ 911225 h 962025"/>
                <a:gd name="connsiteX66" fmla="*/ 809625 w 1012825"/>
                <a:gd name="connsiteY66" fmla="*/ 933450 h 962025"/>
                <a:gd name="connsiteX67" fmla="*/ 841375 w 1012825"/>
                <a:gd name="connsiteY67" fmla="*/ 939800 h 962025"/>
                <a:gd name="connsiteX68" fmla="*/ 854075 w 1012825"/>
                <a:gd name="connsiteY68" fmla="*/ 942975 h 962025"/>
                <a:gd name="connsiteX69" fmla="*/ 869950 w 1012825"/>
                <a:gd name="connsiteY69" fmla="*/ 946150 h 962025"/>
                <a:gd name="connsiteX70" fmla="*/ 882650 w 1012825"/>
                <a:gd name="connsiteY70" fmla="*/ 949325 h 962025"/>
                <a:gd name="connsiteX71" fmla="*/ 892175 w 1012825"/>
                <a:gd name="connsiteY71" fmla="*/ 952500 h 962025"/>
                <a:gd name="connsiteX72" fmla="*/ 911225 w 1012825"/>
                <a:gd name="connsiteY72" fmla="*/ 955675 h 962025"/>
                <a:gd name="connsiteX73" fmla="*/ 949325 w 1012825"/>
                <a:gd name="connsiteY73" fmla="*/ 962025 h 962025"/>
                <a:gd name="connsiteX74" fmla="*/ 987425 w 1012825"/>
                <a:gd name="connsiteY74" fmla="*/ 958850 h 962025"/>
                <a:gd name="connsiteX75" fmla="*/ 1006475 w 1012825"/>
                <a:gd name="connsiteY75" fmla="*/ 949325 h 962025"/>
                <a:gd name="connsiteX76" fmla="*/ 1012825 w 1012825"/>
                <a:gd name="connsiteY76" fmla="*/ 946150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012825" h="962025">
                  <a:moveTo>
                    <a:pt x="0" y="0"/>
                  </a:moveTo>
                  <a:cubicBezTo>
                    <a:pt x="2117" y="5292"/>
                    <a:pt x="4349" y="10539"/>
                    <a:pt x="6350" y="15875"/>
                  </a:cubicBezTo>
                  <a:cubicBezTo>
                    <a:pt x="7525" y="19009"/>
                    <a:pt x="7751" y="22562"/>
                    <a:pt x="9525" y="25400"/>
                  </a:cubicBezTo>
                  <a:cubicBezTo>
                    <a:pt x="13117" y="31147"/>
                    <a:pt x="17080" y="36865"/>
                    <a:pt x="22225" y="41275"/>
                  </a:cubicBezTo>
                  <a:cubicBezTo>
                    <a:pt x="24766" y="43453"/>
                    <a:pt x="28575" y="43392"/>
                    <a:pt x="31750" y="44450"/>
                  </a:cubicBezTo>
                  <a:cubicBezTo>
                    <a:pt x="35156" y="54668"/>
                    <a:pt x="36375" y="60622"/>
                    <a:pt x="44450" y="69850"/>
                  </a:cubicBezTo>
                  <a:cubicBezTo>
                    <a:pt x="47935" y="73832"/>
                    <a:pt x="52917" y="76200"/>
                    <a:pt x="57150" y="79375"/>
                  </a:cubicBezTo>
                  <a:cubicBezTo>
                    <a:pt x="58208" y="82550"/>
                    <a:pt x="58234" y="86287"/>
                    <a:pt x="60325" y="88900"/>
                  </a:cubicBezTo>
                  <a:cubicBezTo>
                    <a:pt x="62709" y="91880"/>
                    <a:pt x="66745" y="93032"/>
                    <a:pt x="69850" y="95250"/>
                  </a:cubicBezTo>
                  <a:cubicBezTo>
                    <a:pt x="74156" y="98326"/>
                    <a:pt x="78317" y="101600"/>
                    <a:pt x="82550" y="104775"/>
                  </a:cubicBezTo>
                  <a:cubicBezTo>
                    <a:pt x="95855" y="131385"/>
                    <a:pt x="79829" y="105682"/>
                    <a:pt x="101600" y="123825"/>
                  </a:cubicBezTo>
                  <a:cubicBezTo>
                    <a:pt x="104531" y="126268"/>
                    <a:pt x="105507" y="130419"/>
                    <a:pt x="107950" y="133350"/>
                  </a:cubicBezTo>
                  <a:cubicBezTo>
                    <a:pt x="125230" y="154086"/>
                    <a:pt x="109153" y="131378"/>
                    <a:pt x="130175" y="152400"/>
                  </a:cubicBezTo>
                  <a:cubicBezTo>
                    <a:pt x="132873" y="155098"/>
                    <a:pt x="134716" y="158565"/>
                    <a:pt x="136525" y="161925"/>
                  </a:cubicBezTo>
                  <a:cubicBezTo>
                    <a:pt x="142135" y="172343"/>
                    <a:pt x="145836" y="183830"/>
                    <a:pt x="152400" y="193675"/>
                  </a:cubicBezTo>
                  <a:cubicBezTo>
                    <a:pt x="154517" y="196850"/>
                    <a:pt x="155770" y="200816"/>
                    <a:pt x="158750" y="203200"/>
                  </a:cubicBezTo>
                  <a:cubicBezTo>
                    <a:pt x="161363" y="205291"/>
                    <a:pt x="165100" y="205317"/>
                    <a:pt x="168275" y="206375"/>
                  </a:cubicBezTo>
                  <a:cubicBezTo>
                    <a:pt x="171450" y="209550"/>
                    <a:pt x="174351" y="213025"/>
                    <a:pt x="177800" y="215900"/>
                  </a:cubicBezTo>
                  <a:cubicBezTo>
                    <a:pt x="187629" y="224091"/>
                    <a:pt x="188665" y="220317"/>
                    <a:pt x="196850" y="231775"/>
                  </a:cubicBezTo>
                  <a:cubicBezTo>
                    <a:pt x="199601" y="235626"/>
                    <a:pt x="200852" y="240366"/>
                    <a:pt x="203200" y="244475"/>
                  </a:cubicBezTo>
                  <a:cubicBezTo>
                    <a:pt x="205093" y="247788"/>
                    <a:pt x="207433" y="250825"/>
                    <a:pt x="209550" y="254000"/>
                  </a:cubicBezTo>
                  <a:cubicBezTo>
                    <a:pt x="210608" y="258233"/>
                    <a:pt x="210158" y="263171"/>
                    <a:pt x="212725" y="266700"/>
                  </a:cubicBezTo>
                  <a:cubicBezTo>
                    <a:pt x="218887" y="275173"/>
                    <a:pt x="229138" y="280208"/>
                    <a:pt x="234950" y="288925"/>
                  </a:cubicBezTo>
                  <a:cubicBezTo>
                    <a:pt x="237067" y="292100"/>
                    <a:pt x="238857" y="295519"/>
                    <a:pt x="241300" y="298450"/>
                  </a:cubicBezTo>
                  <a:cubicBezTo>
                    <a:pt x="248940" y="307617"/>
                    <a:pt x="250984" y="308081"/>
                    <a:pt x="260350" y="314325"/>
                  </a:cubicBezTo>
                  <a:cubicBezTo>
                    <a:pt x="275541" y="337111"/>
                    <a:pt x="267654" y="327979"/>
                    <a:pt x="282575" y="342900"/>
                  </a:cubicBezTo>
                  <a:cubicBezTo>
                    <a:pt x="284692" y="348192"/>
                    <a:pt x="286924" y="353439"/>
                    <a:pt x="288925" y="358775"/>
                  </a:cubicBezTo>
                  <a:cubicBezTo>
                    <a:pt x="290100" y="361909"/>
                    <a:pt x="290603" y="365307"/>
                    <a:pt x="292100" y="368300"/>
                  </a:cubicBezTo>
                  <a:cubicBezTo>
                    <a:pt x="293807" y="371713"/>
                    <a:pt x="296743" y="374412"/>
                    <a:pt x="298450" y="377825"/>
                  </a:cubicBezTo>
                  <a:cubicBezTo>
                    <a:pt x="311321" y="403567"/>
                    <a:pt x="284322" y="364242"/>
                    <a:pt x="311150" y="406400"/>
                  </a:cubicBezTo>
                  <a:cubicBezTo>
                    <a:pt x="314788" y="412117"/>
                    <a:pt x="319784" y="416854"/>
                    <a:pt x="323850" y="422275"/>
                  </a:cubicBezTo>
                  <a:cubicBezTo>
                    <a:pt x="326140" y="425328"/>
                    <a:pt x="327982" y="428695"/>
                    <a:pt x="330200" y="431800"/>
                  </a:cubicBezTo>
                  <a:cubicBezTo>
                    <a:pt x="333276" y="436106"/>
                    <a:pt x="336649" y="440194"/>
                    <a:pt x="339725" y="444500"/>
                  </a:cubicBezTo>
                  <a:cubicBezTo>
                    <a:pt x="341943" y="447605"/>
                    <a:pt x="343095" y="451641"/>
                    <a:pt x="346075" y="454025"/>
                  </a:cubicBezTo>
                  <a:cubicBezTo>
                    <a:pt x="348688" y="456116"/>
                    <a:pt x="352425" y="456142"/>
                    <a:pt x="355600" y="457200"/>
                  </a:cubicBezTo>
                  <a:cubicBezTo>
                    <a:pt x="359833" y="460375"/>
                    <a:pt x="363706" y="464100"/>
                    <a:pt x="368300" y="466725"/>
                  </a:cubicBezTo>
                  <a:cubicBezTo>
                    <a:pt x="371206" y="468385"/>
                    <a:pt x="375040" y="468044"/>
                    <a:pt x="377825" y="469900"/>
                  </a:cubicBezTo>
                  <a:cubicBezTo>
                    <a:pt x="386283" y="475539"/>
                    <a:pt x="395845" y="491467"/>
                    <a:pt x="400050" y="498475"/>
                  </a:cubicBezTo>
                  <a:cubicBezTo>
                    <a:pt x="412298" y="518888"/>
                    <a:pt x="405872" y="509413"/>
                    <a:pt x="419100" y="527050"/>
                  </a:cubicBezTo>
                  <a:cubicBezTo>
                    <a:pt x="422385" y="536904"/>
                    <a:pt x="422740" y="539467"/>
                    <a:pt x="428625" y="549275"/>
                  </a:cubicBezTo>
                  <a:cubicBezTo>
                    <a:pt x="436174" y="561857"/>
                    <a:pt x="444331" y="571163"/>
                    <a:pt x="450850" y="584200"/>
                  </a:cubicBezTo>
                  <a:cubicBezTo>
                    <a:pt x="452347" y="587193"/>
                    <a:pt x="452528" y="590732"/>
                    <a:pt x="454025" y="593725"/>
                  </a:cubicBezTo>
                  <a:cubicBezTo>
                    <a:pt x="455828" y="597331"/>
                    <a:pt x="468462" y="614512"/>
                    <a:pt x="469900" y="615950"/>
                  </a:cubicBezTo>
                  <a:cubicBezTo>
                    <a:pt x="472598" y="618648"/>
                    <a:pt x="476320" y="620082"/>
                    <a:pt x="479425" y="622300"/>
                  </a:cubicBezTo>
                  <a:cubicBezTo>
                    <a:pt x="483731" y="625376"/>
                    <a:pt x="488107" y="628381"/>
                    <a:pt x="492125" y="631825"/>
                  </a:cubicBezTo>
                  <a:cubicBezTo>
                    <a:pt x="495534" y="634747"/>
                    <a:pt x="499040" y="637696"/>
                    <a:pt x="501650" y="641350"/>
                  </a:cubicBezTo>
                  <a:cubicBezTo>
                    <a:pt x="504401" y="645201"/>
                    <a:pt x="504653" y="650703"/>
                    <a:pt x="508000" y="654050"/>
                  </a:cubicBezTo>
                  <a:cubicBezTo>
                    <a:pt x="516533" y="662583"/>
                    <a:pt x="528042" y="667742"/>
                    <a:pt x="536575" y="676275"/>
                  </a:cubicBezTo>
                  <a:lnTo>
                    <a:pt x="546100" y="685800"/>
                  </a:lnTo>
                  <a:cubicBezTo>
                    <a:pt x="547495" y="694170"/>
                    <a:pt x="550234" y="716712"/>
                    <a:pt x="555625" y="723900"/>
                  </a:cubicBezTo>
                  <a:cubicBezTo>
                    <a:pt x="558800" y="728133"/>
                    <a:pt x="562074" y="732294"/>
                    <a:pt x="565150" y="736600"/>
                  </a:cubicBezTo>
                  <a:cubicBezTo>
                    <a:pt x="567368" y="739705"/>
                    <a:pt x="569017" y="743228"/>
                    <a:pt x="571500" y="746125"/>
                  </a:cubicBezTo>
                  <a:cubicBezTo>
                    <a:pt x="577162" y="752730"/>
                    <a:pt x="588939" y="763927"/>
                    <a:pt x="596900" y="768350"/>
                  </a:cubicBezTo>
                  <a:cubicBezTo>
                    <a:pt x="601882" y="771118"/>
                    <a:pt x="607483" y="772583"/>
                    <a:pt x="612775" y="774700"/>
                  </a:cubicBezTo>
                  <a:cubicBezTo>
                    <a:pt x="615950" y="777875"/>
                    <a:pt x="618851" y="781350"/>
                    <a:pt x="622300" y="784225"/>
                  </a:cubicBezTo>
                  <a:cubicBezTo>
                    <a:pt x="629032" y="789835"/>
                    <a:pt x="636761" y="793043"/>
                    <a:pt x="644525" y="796925"/>
                  </a:cubicBezTo>
                  <a:cubicBezTo>
                    <a:pt x="659490" y="819373"/>
                    <a:pt x="640709" y="791583"/>
                    <a:pt x="660400" y="819150"/>
                  </a:cubicBezTo>
                  <a:cubicBezTo>
                    <a:pt x="662618" y="822255"/>
                    <a:pt x="664052" y="825977"/>
                    <a:pt x="666750" y="828675"/>
                  </a:cubicBezTo>
                  <a:cubicBezTo>
                    <a:pt x="672576" y="834501"/>
                    <a:pt x="682334" y="837225"/>
                    <a:pt x="688975" y="841375"/>
                  </a:cubicBezTo>
                  <a:cubicBezTo>
                    <a:pt x="693462" y="844180"/>
                    <a:pt x="697369" y="847824"/>
                    <a:pt x="701675" y="850900"/>
                  </a:cubicBezTo>
                  <a:cubicBezTo>
                    <a:pt x="704780" y="853118"/>
                    <a:pt x="708502" y="854552"/>
                    <a:pt x="711200" y="857250"/>
                  </a:cubicBezTo>
                  <a:cubicBezTo>
                    <a:pt x="731808" y="877858"/>
                    <a:pt x="708619" y="863897"/>
                    <a:pt x="733425" y="876300"/>
                  </a:cubicBezTo>
                  <a:cubicBezTo>
                    <a:pt x="735542" y="879475"/>
                    <a:pt x="736795" y="883441"/>
                    <a:pt x="739775" y="885825"/>
                  </a:cubicBezTo>
                  <a:cubicBezTo>
                    <a:pt x="742388" y="887916"/>
                    <a:pt x="746307" y="887503"/>
                    <a:pt x="749300" y="889000"/>
                  </a:cubicBezTo>
                  <a:cubicBezTo>
                    <a:pt x="754288" y="891494"/>
                    <a:pt x="768169" y="902478"/>
                    <a:pt x="771525" y="904875"/>
                  </a:cubicBezTo>
                  <a:cubicBezTo>
                    <a:pt x="774630" y="907093"/>
                    <a:pt x="778119" y="908782"/>
                    <a:pt x="781050" y="911225"/>
                  </a:cubicBezTo>
                  <a:cubicBezTo>
                    <a:pt x="792008" y="920357"/>
                    <a:pt x="793576" y="928100"/>
                    <a:pt x="809625" y="933450"/>
                  </a:cubicBezTo>
                  <a:cubicBezTo>
                    <a:pt x="829186" y="939970"/>
                    <a:pt x="809270" y="933963"/>
                    <a:pt x="841375" y="939800"/>
                  </a:cubicBezTo>
                  <a:cubicBezTo>
                    <a:pt x="845668" y="940581"/>
                    <a:pt x="849815" y="942028"/>
                    <a:pt x="854075" y="942975"/>
                  </a:cubicBezTo>
                  <a:cubicBezTo>
                    <a:pt x="859343" y="944146"/>
                    <a:pt x="864682" y="944979"/>
                    <a:pt x="869950" y="946150"/>
                  </a:cubicBezTo>
                  <a:cubicBezTo>
                    <a:pt x="874210" y="947097"/>
                    <a:pt x="878454" y="948126"/>
                    <a:pt x="882650" y="949325"/>
                  </a:cubicBezTo>
                  <a:cubicBezTo>
                    <a:pt x="885868" y="950244"/>
                    <a:pt x="888908" y="951774"/>
                    <a:pt x="892175" y="952500"/>
                  </a:cubicBezTo>
                  <a:cubicBezTo>
                    <a:pt x="898459" y="953897"/>
                    <a:pt x="904891" y="954523"/>
                    <a:pt x="911225" y="955675"/>
                  </a:cubicBezTo>
                  <a:cubicBezTo>
                    <a:pt x="945271" y="961865"/>
                    <a:pt x="906735" y="955941"/>
                    <a:pt x="949325" y="962025"/>
                  </a:cubicBezTo>
                  <a:cubicBezTo>
                    <a:pt x="962025" y="960967"/>
                    <a:pt x="974793" y="960534"/>
                    <a:pt x="987425" y="958850"/>
                  </a:cubicBezTo>
                  <a:cubicBezTo>
                    <a:pt x="996479" y="957643"/>
                    <a:pt x="998830" y="953912"/>
                    <a:pt x="1006475" y="949325"/>
                  </a:cubicBezTo>
                  <a:cubicBezTo>
                    <a:pt x="1008504" y="948107"/>
                    <a:pt x="1010708" y="947208"/>
                    <a:pt x="1012825" y="94615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0A8F02F-EE35-7F25-4CBB-DB52288D59BD}"/>
              </a:ext>
            </a:extLst>
          </p:cNvPr>
          <p:cNvCxnSpPr>
            <a:cxnSpLocks/>
          </p:cNvCxnSpPr>
          <p:nvPr/>
        </p:nvCxnSpPr>
        <p:spPr>
          <a:xfrm flipV="1">
            <a:off x="9402471" y="3734033"/>
            <a:ext cx="390527" cy="157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CABC2B18-AD6F-5DE3-C25C-7540A014BAF3}"/>
              </a:ext>
            </a:extLst>
          </p:cNvPr>
          <p:cNvSpPr txBox="1"/>
          <p:nvPr/>
        </p:nvSpPr>
        <p:spPr>
          <a:xfrm>
            <a:off x="9806403" y="3467192"/>
            <a:ext cx="528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ea typeface="굴림" panose="020B0600000101010101" pitchFamily="34" charset="-127"/>
                <a:cs typeface="Arial" panose="020B0604020202020204" pitchFamily="34" charset="0"/>
              </a:rPr>
              <a:t>h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Symbol" panose="05050102010706020507" pitchFamily="18" charset="2"/>
                <a:ea typeface="굴림" panose="020B0600000101010101" pitchFamily="34" charset="-127"/>
                <a:cs typeface="Arial" panose="020B0604020202020204" pitchFamily="34" charset="0"/>
              </a:rPr>
              <a:t>n</a:t>
            </a:r>
            <a:endParaRPr lang="en-US" sz="3200" noProof="0" dirty="0">
              <a:latin typeface="Symbol" panose="05050102010706020507" pitchFamily="18" charset="2"/>
            </a:endParaRPr>
          </a:p>
        </p:txBody>
      </p:sp>
      <p:pic>
        <p:nvPicPr>
          <p:cNvPr id="2" name="Picture 2" descr="C:\Users\amiesen\Desktop\anlrgbpptlogo.png">
            <a:extLst>
              <a:ext uri="{FF2B5EF4-FFF2-40B4-BE49-F238E27FC236}">
                <a16:creationId xmlns:a16="http://schemas.microsoft.com/office/drawing/2014/main" id="{36B770DE-1275-822D-BEA1-3CD80D60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145" y="4161507"/>
            <a:ext cx="1729131" cy="6268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포항로고">
            <a:extLst>
              <a:ext uri="{FF2B5EF4-FFF2-40B4-BE49-F238E27FC236}">
                <a16:creationId xmlns:a16="http://schemas.microsoft.com/office/drawing/2014/main" id="{5BBD1DFC-B6FB-DB22-9B21-82FC30A7D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 r="20095"/>
          <a:stretch/>
        </p:blipFill>
        <p:spPr bwMode="auto">
          <a:xfrm>
            <a:off x="10756069" y="3597783"/>
            <a:ext cx="981283" cy="55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12">
            <a:extLst>
              <a:ext uri="{FF2B5EF4-FFF2-40B4-BE49-F238E27FC236}">
                <a16:creationId xmlns:a16="http://schemas.microsoft.com/office/drawing/2014/main" id="{114533B2-91C9-E4C2-B1E1-26AF44C19A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198" y="2249186"/>
            <a:ext cx="1147024" cy="1147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F03708-0C08-A8AC-8D7F-35F5740EE4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7378" y="4870885"/>
            <a:ext cx="698664" cy="11902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B98931-3A01-A4FB-09DB-ED9099D82E27}"/>
              </a:ext>
            </a:extLst>
          </p:cNvPr>
          <p:cNvSpPr txBox="1"/>
          <p:nvPr/>
        </p:nvSpPr>
        <p:spPr>
          <a:xfrm>
            <a:off x="5380275" y="1311603"/>
            <a:ext cx="33439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굴림" panose="020B0600000101010101" pitchFamily="34" charset="-127"/>
                <a:cs typeface="+mn-cs"/>
              </a:rPr>
              <a:t>Radiation Generation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FDB6B-9A85-57E7-ED35-82292A797529}"/>
              </a:ext>
            </a:extLst>
          </p:cNvPr>
          <p:cNvSpPr txBox="1"/>
          <p:nvPr/>
        </p:nvSpPr>
        <p:spPr>
          <a:xfrm>
            <a:off x="382868" y="533353"/>
            <a:ext cx="6168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noProof="0" dirty="0">
                <a:solidFill>
                  <a:schemeClr val="accent2"/>
                </a:solidFill>
              </a:rPr>
              <a:t>EUV light</a:t>
            </a:r>
            <a:r>
              <a:rPr lang="en-US" sz="2000" b="1" dirty="0">
                <a:solidFill>
                  <a:schemeClr val="accent2"/>
                </a:solidFill>
              </a:rPr>
              <a:t> source</a:t>
            </a:r>
            <a:endParaRPr lang="en-US" sz="2000" b="1" noProof="0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3B42FE6-DB32-E51D-7CED-3B799A664C0D}"/>
              </a:ext>
            </a:extLst>
          </p:cNvPr>
          <p:cNvSpPr txBox="1">
            <a:spLocks/>
          </p:cNvSpPr>
          <p:nvPr/>
        </p:nvSpPr>
        <p:spPr>
          <a:xfrm>
            <a:off x="5714999" y="6499515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7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22CFB-8FA3-CEA1-8440-29341E5056C8}"/>
              </a:ext>
            </a:extLst>
          </p:cNvPr>
          <p:cNvSpPr txBox="1"/>
          <p:nvPr/>
        </p:nvSpPr>
        <p:spPr>
          <a:xfrm>
            <a:off x="3634010" y="762686"/>
            <a:ext cx="162416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400 MeV</a:t>
            </a:r>
            <a:endParaRPr lang="es-419" sz="2800" b="1" dirty="0">
              <a:solidFill>
                <a:schemeClr val="accent3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89372A-826A-5238-D8B2-317A3DA43560}"/>
              </a:ext>
            </a:extLst>
          </p:cNvPr>
          <p:cNvCxnSpPr>
            <a:cxnSpLocks/>
          </p:cNvCxnSpPr>
          <p:nvPr/>
        </p:nvCxnSpPr>
        <p:spPr>
          <a:xfrm flipV="1">
            <a:off x="4421270" y="1311603"/>
            <a:ext cx="0" cy="2245847"/>
          </a:xfrm>
          <a:prstGeom prst="line">
            <a:avLst/>
          </a:prstGeom>
          <a:ln w="12700">
            <a:solidFill>
              <a:schemeClr val="accent3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0A9A8FA-ABAD-79D0-E217-73A028ACBAE9}"/>
              </a:ext>
            </a:extLst>
          </p:cNvPr>
          <p:cNvSpPr txBox="1"/>
          <p:nvPr/>
        </p:nvSpPr>
        <p:spPr>
          <a:xfrm>
            <a:off x="2178981" y="3828404"/>
            <a:ext cx="1981111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THz Accelerating Tube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그룹 6">
            <a:extLst>
              <a:ext uri="{FF2B5EF4-FFF2-40B4-BE49-F238E27FC236}">
                <a16:creationId xmlns:a16="http://schemas.microsoft.com/office/drawing/2014/main" id="{D01D00BD-A40B-3853-7311-1AD8EEEFF74D}"/>
              </a:ext>
            </a:extLst>
          </p:cNvPr>
          <p:cNvGrpSpPr/>
          <p:nvPr/>
        </p:nvGrpSpPr>
        <p:grpSpPr>
          <a:xfrm>
            <a:off x="1086200" y="2821518"/>
            <a:ext cx="885464" cy="1314818"/>
            <a:chOff x="4349223" y="1884706"/>
            <a:chExt cx="885464" cy="131481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16BA00-95C0-5DF3-5ED9-00D9C2C73367}"/>
                </a:ext>
              </a:extLst>
            </p:cNvPr>
            <p:cNvSpPr txBox="1"/>
            <p:nvPr/>
          </p:nvSpPr>
          <p:spPr>
            <a:xfrm>
              <a:off x="4349223" y="2911377"/>
              <a:ext cx="885464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THz Gun</a:t>
              </a:r>
              <a:endPara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그룹 9">
              <a:extLst>
                <a:ext uri="{FF2B5EF4-FFF2-40B4-BE49-F238E27FC236}">
                  <a16:creationId xmlns:a16="http://schemas.microsoft.com/office/drawing/2014/main" id="{EFF27EC2-06E0-067C-99C3-0076B197A860}"/>
                </a:ext>
              </a:extLst>
            </p:cNvPr>
            <p:cNvGrpSpPr/>
            <p:nvPr/>
          </p:nvGrpSpPr>
          <p:grpSpPr>
            <a:xfrm>
              <a:off x="4908034" y="1884706"/>
              <a:ext cx="180000" cy="990289"/>
              <a:chOff x="7260942" y="4672511"/>
              <a:chExt cx="180000" cy="990289"/>
            </a:xfrm>
          </p:grpSpPr>
          <p:grpSp>
            <p:nvGrpSpPr>
              <p:cNvPr id="21" name="그룹 10">
                <a:extLst>
                  <a:ext uri="{FF2B5EF4-FFF2-40B4-BE49-F238E27FC236}">
                    <a16:creationId xmlns:a16="http://schemas.microsoft.com/office/drawing/2014/main" id="{3C9443A3-039F-A98A-9CDE-C185CDE46489}"/>
                  </a:ext>
                </a:extLst>
              </p:cNvPr>
              <p:cNvGrpSpPr/>
              <p:nvPr/>
            </p:nvGrpSpPr>
            <p:grpSpPr>
              <a:xfrm>
                <a:off x="7260942" y="4811578"/>
                <a:ext cx="180000" cy="851222"/>
                <a:chOff x="7902863" y="5772156"/>
                <a:chExt cx="180000" cy="851222"/>
              </a:xfrm>
            </p:grpSpPr>
            <p:sp>
              <p:nvSpPr>
                <p:cNvPr id="25" name="직사각형 14">
                  <a:extLst>
                    <a:ext uri="{FF2B5EF4-FFF2-40B4-BE49-F238E27FC236}">
                      <a16:creationId xmlns:a16="http://schemas.microsoft.com/office/drawing/2014/main" id="{A2D7AA39-3AF6-B9D1-D66B-42098ECE23E0}"/>
                    </a:ext>
                  </a:extLst>
                </p:cNvPr>
                <p:cNvSpPr/>
                <p:nvPr/>
              </p:nvSpPr>
              <p:spPr>
                <a:xfrm>
                  <a:off x="7941774" y="5772156"/>
                  <a:ext cx="72000" cy="720000"/>
                </a:xfrm>
                <a:prstGeom prst="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26" name="그룹 16">
                  <a:extLst>
                    <a:ext uri="{FF2B5EF4-FFF2-40B4-BE49-F238E27FC236}">
                      <a16:creationId xmlns:a16="http://schemas.microsoft.com/office/drawing/2014/main" id="{28F29E5F-57B5-6FC9-F0E0-546E76E1BB8A}"/>
                    </a:ext>
                  </a:extLst>
                </p:cNvPr>
                <p:cNvGrpSpPr/>
                <p:nvPr/>
              </p:nvGrpSpPr>
              <p:grpSpPr>
                <a:xfrm>
                  <a:off x="7902863" y="6468578"/>
                  <a:ext cx="180000" cy="154800"/>
                  <a:chOff x="9720000" y="3924000"/>
                  <a:chExt cx="180000" cy="154800"/>
                </a:xfrm>
              </p:grpSpPr>
              <p:sp>
                <p:nvSpPr>
                  <p:cNvPr id="27" name="직사각형 17">
                    <a:extLst>
                      <a:ext uri="{FF2B5EF4-FFF2-40B4-BE49-F238E27FC236}">
                        <a16:creationId xmlns:a16="http://schemas.microsoft.com/office/drawing/2014/main" id="{2D4C3827-E011-F913-AD35-B9E3136A13CD}"/>
                      </a:ext>
                    </a:extLst>
                  </p:cNvPr>
                  <p:cNvSpPr/>
                  <p:nvPr/>
                </p:nvSpPr>
                <p:spPr>
                  <a:xfrm>
                    <a:off x="9720000" y="3924000"/>
                    <a:ext cx="180000" cy="54000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8" name="직사각형 18">
                    <a:extLst>
                      <a:ext uri="{FF2B5EF4-FFF2-40B4-BE49-F238E27FC236}">
                        <a16:creationId xmlns:a16="http://schemas.microsoft.com/office/drawing/2014/main" id="{E30A41EC-634D-BC92-70E2-47179D428BD8}"/>
                      </a:ext>
                    </a:extLst>
                  </p:cNvPr>
                  <p:cNvSpPr/>
                  <p:nvPr/>
                </p:nvSpPr>
                <p:spPr>
                  <a:xfrm>
                    <a:off x="9720000" y="4024800"/>
                    <a:ext cx="180000" cy="54000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  <p:grpSp>
            <p:nvGrpSpPr>
              <p:cNvPr id="22" name="그룹 11">
                <a:extLst>
                  <a:ext uri="{FF2B5EF4-FFF2-40B4-BE49-F238E27FC236}">
                    <a16:creationId xmlns:a16="http://schemas.microsoft.com/office/drawing/2014/main" id="{801C55ED-E2CE-CFC6-56D7-30918C200C31}"/>
                  </a:ext>
                </a:extLst>
              </p:cNvPr>
              <p:cNvGrpSpPr/>
              <p:nvPr/>
            </p:nvGrpSpPr>
            <p:grpSpPr>
              <a:xfrm>
                <a:off x="7261451" y="4672511"/>
                <a:ext cx="144000" cy="154800"/>
                <a:chOff x="9720000" y="3924000"/>
                <a:chExt cx="1080000" cy="154800"/>
              </a:xfrm>
            </p:grpSpPr>
            <p:sp>
              <p:nvSpPr>
                <p:cNvPr id="23" name="직사각형 12">
                  <a:extLst>
                    <a:ext uri="{FF2B5EF4-FFF2-40B4-BE49-F238E27FC236}">
                      <a16:creationId xmlns:a16="http://schemas.microsoft.com/office/drawing/2014/main" id="{1A830F70-58B7-EDC6-1BF3-D919E4CCF19E}"/>
                    </a:ext>
                  </a:extLst>
                </p:cNvPr>
                <p:cNvSpPr/>
                <p:nvPr/>
              </p:nvSpPr>
              <p:spPr>
                <a:xfrm>
                  <a:off x="9720000" y="3924000"/>
                  <a:ext cx="1080000" cy="54000"/>
                </a:xfrm>
                <a:prstGeom prst="rect">
                  <a:avLst/>
                </a:prstGeom>
                <a:solidFill>
                  <a:srgbClr val="0097CC"/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" name="직사각형 13">
                  <a:extLst>
                    <a:ext uri="{FF2B5EF4-FFF2-40B4-BE49-F238E27FC236}">
                      <a16:creationId xmlns:a16="http://schemas.microsoft.com/office/drawing/2014/main" id="{94BFA60D-6A26-F95F-B975-809001F43AE1}"/>
                    </a:ext>
                  </a:extLst>
                </p:cNvPr>
                <p:cNvSpPr/>
                <p:nvPr/>
              </p:nvSpPr>
              <p:spPr>
                <a:xfrm>
                  <a:off x="9720000" y="4024800"/>
                  <a:ext cx="1080000" cy="54000"/>
                </a:xfrm>
                <a:prstGeom prst="rect">
                  <a:avLst/>
                </a:prstGeom>
                <a:solidFill>
                  <a:srgbClr val="0097CC"/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grpSp>
        <p:nvGrpSpPr>
          <p:cNvPr id="73" name="그룹 19">
            <a:extLst>
              <a:ext uri="{FF2B5EF4-FFF2-40B4-BE49-F238E27FC236}">
                <a16:creationId xmlns:a16="http://schemas.microsoft.com/office/drawing/2014/main" id="{47799E03-CE7A-B0FA-D9AE-4CE461A19E4D}"/>
              </a:ext>
            </a:extLst>
          </p:cNvPr>
          <p:cNvGrpSpPr/>
          <p:nvPr/>
        </p:nvGrpSpPr>
        <p:grpSpPr>
          <a:xfrm>
            <a:off x="1895596" y="2781669"/>
            <a:ext cx="2352473" cy="1030138"/>
            <a:chOff x="7511527" y="4632662"/>
            <a:chExt cx="2352473" cy="1030138"/>
          </a:xfrm>
        </p:grpSpPr>
        <p:grpSp>
          <p:nvGrpSpPr>
            <p:cNvPr id="74" name="그룹 20">
              <a:extLst>
                <a:ext uri="{FF2B5EF4-FFF2-40B4-BE49-F238E27FC236}">
                  <a16:creationId xmlns:a16="http://schemas.microsoft.com/office/drawing/2014/main" id="{9C05175C-381D-E4B2-AFE7-8EC2F11722DC}"/>
                </a:ext>
              </a:extLst>
            </p:cNvPr>
            <p:cNvGrpSpPr/>
            <p:nvPr/>
          </p:nvGrpSpPr>
          <p:grpSpPr>
            <a:xfrm>
              <a:off x="7511527" y="4672511"/>
              <a:ext cx="1223491" cy="990289"/>
              <a:chOff x="7511527" y="4672511"/>
              <a:chExt cx="1223491" cy="990289"/>
            </a:xfrm>
          </p:grpSpPr>
          <p:grpSp>
            <p:nvGrpSpPr>
              <p:cNvPr id="168" name="그룹 52">
                <a:extLst>
                  <a:ext uri="{FF2B5EF4-FFF2-40B4-BE49-F238E27FC236}">
                    <a16:creationId xmlns:a16="http://schemas.microsoft.com/office/drawing/2014/main" id="{DF57922D-4093-FD67-DBBF-AC25935DC8E5}"/>
                  </a:ext>
                </a:extLst>
              </p:cNvPr>
              <p:cNvGrpSpPr/>
              <p:nvPr/>
            </p:nvGrpSpPr>
            <p:grpSpPr>
              <a:xfrm>
                <a:off x="7727018" y="4811578"/>
                <a:ext cx="1008000" cy="851222"/>
                <a:chOff x="7902863" y="5772156"/>
                <a:chExt cx="1008000" cy="851222"/>
              </a:xfrm>
            </p:grpSpPr>
            <p:sp>
              <p:nvSpPr>
                <p:cNvPr id="172" name="직사각형 56">
                  <a:extLst>
                    <a:ext uri="{FF2B5EF4-FFF2-40B4-BE49-F238E27FC236}">
                      <a16:creationId xmlns:a16="http://schemas.microsoft.com/office/drawing/2014/main" id="{705862F7-280E-3FDA-02F2-37FA1F0F6FAE}"/>
                    </a:ext>
                  </a:extLst>
                </p:cNvPr>
                <p:cNvSpPr/>
                <p:nvPr/>
              </p:nvSpPr>
              <p:spPr>
                <a:xfrm>
                  <a:off x="7941774" y="5772156"/>
                  <a:ext cx="72000" cy="720000"/>
                </a:xfrm>
                <a:prstGeom prst="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173" name="그룹 57">
                  <a:extLst>
                    <a:ext uri="{FF2B5EF4-FFF2-40B4-BE49-F238E27FC236}">
                      <a16:creationId xmlns:a16="http://schemas.microsoft.com/office/drawing/2014/main" id="{A700F906-0460-C259-5428-16DC03FFCAC9}"/>
                    </a:ext>
                  </a:extLst>
                </p:cNvPr>
                <p:cNvGrpSpPr/>
                <p:nvPr/>
              </p:nvGrpSpPr>
              <p:grpSpPr>
                <a:xfrm>
                  <a:off x="7902863" y="6468578"/>
                  <a:ext cx="1008000" cy="154800"/>
                  <a:chOff x="9720000" y="3924000"/>
                  <a:chExt cx="1008000" cy="154800"/>
                </a:xfrm>
              </p:grpSpPr>
              <p:sp>
                <p:nvSpPr>
                  <p:cNvPr id="175" name="직사각형 58">
                    <a:extLst>
                      <a:ext uri="{FF2B5EF4-FFF2-40B4-BE49-F238E27FC236}">
                        <a16:creationId xmlns:a16="http://schemas.microsoft.com/office/drawing/2014/main" id="{56D08F72-998F-1A4A-B432-F26F39B9AD4F}"/>
                      </a:ext>
                    </a:extLst>
                  </p:cNvPr>
                  <p:cNvSpPr/>
                  <p:nvPr/>
                </p:nvSpPr>
                <p:spPr>
                  <a:xfrm>
                    <a:off x="9720000" y="3924000"/>
                    <a:ext cx="1008000" cy="54000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76" name="직사각형 59">
                    <a:extLst>
                      <a:ext uri="{FF2B5EF4-FFF2-40B4-BE49-F238E27FC236}">
                        <a16:creationId xmlns:a16="http://schemas.microsoft.com/office/drawing/2014/main" id="{FA397A64-361E-5538-944B-406F40D8EA33}"/>
                      </a:ext>
                    </a:extLst>
                  </p:cNvPr>
                  <p:cNvSpPr/>
                  <p:nvPr/>
                </p:nvSpPr>
                <p:spPr>
                  <a:xfrm>
                    <a:off x="9720000" y="4024800"/>
                    <a:ext cx="1008000" cy="54000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  <p:grpSp>
            <p:nvGrpSpPr>
              <p:cNvPr id="169" name="그룹 53">
                <a:extLst>
                  <a:ext uri="{FF2B5EF4-FFF2-40B4-BE49-F238E27FC236}">
                    <a16:creationId xmlns:a16="http://schemas.microsoft.com/office/drawing/2014/main" id="{FF154C2D-BECF-6A9E-34E2-D262338BED96}"/>
                  </a:ext>
                </a:extLst>
              </p:cNvPr>
              <p:cNvGrpSpPr/>
              <p:nvPr/>
            </p:nvGrpSpPr>
            <p:grpSpPr>
              <a:xfrm>
                <a:off x="7511527" y="4672511"/>
                <a:ext cx="360000" cy="154800"/>
                <a:chOff x="9900000" y="3924000"/>
                <a:chExt cx="900000" cy="154800"/>
              </a:xfrm>
            </p:grpSpPr>
            <p:sp>
              <p:nvSpPr>
                <p:cNvPr id="170" name="직사각형 54">
                  <a:extLst>
                    <a:ext uri="{FF2B5EF4-FFF2-40B4-BE49-F238E27FC236}">
                      <a16:creationId xmlns:a16="http://schemas.microsoft.com/office/drawing/2014/main" id="{F5219764-1F93-5E34-00F9-9B817E4CB34E}"/>
                    </a:ext>
                  </a:extLst>
                </p:cNvPr>
                <p:cNvSpPr/>
                <p:nvPr/>
              </p:nvSpPr>
              <p:spPr>
                <a:xfrm>
                  <a:off x="9900000" y="3924000"/>
                  <a:ext cx="900000" cy="54000"/>
                </a:xfrm>
                <a:prstGeom prst="rect">
                  <a:avLst/>
                </a:prstGeom>
                <a:solidFill>
                  <a:srgbClr val="0097CC"/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1" name="직사각형 55">
                  <a:extLst>
                    <a:ext uri="{FF2B5EF4-FFF2-40B4-BE49-F238E27FC236}">
                      <a16:creationId xmlns:a16="http://schemas.microsoft.com/office/drawing/2014/main" id="{2DE37265-8ED1-9579-A99C-B8E28B07E43A}"/>
                    </a:ext>
                  </a:extLst>
                </p:cNvPr>
                <p:cNvSpPr/>
                <p:nvPr/>
              </p:nvSpPr>
              <p:spPr>
                <a:xfrm>
                  <a:off x="9900000" y="4024800"/>
                  <a:ext cx="900000" cy="54000"/>
                </a:xfrm>
                <a:prstGeom prst="rect">
                  <a:avLst/>
                </a:prstGeom>
                <a:solidFill>
                  <a:srgbClr val="0097CC"/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79" name="그룹 21">
              <a:extLst>
                <a:ext uri="{FF2B5EF4-FFF2-40B4-BE49-F238E27FC236}">
                  <a16:creationId xmlns:a16="http://schemas.microsoft.com/office/drawing/2014/main" id="{82E067BD-B886-C44D-44FD-82300D42A4D8}"/>
                </a:ext>
              </a:extLst>
            </p:cNvPr>
            <p:cNvGrpSpPr/>
            <p:nvPr/>
          </p:nvGrpSpPr>
          <p:grpSpPr>
            <a:xfrm>
              <a:off x="8582634" y="4672511"/>
              <a:ext cx="1281366" cy="990289"/>
              <a:chOff x="8582634" y="4672511"/>
              <a:chExt cx="1281366" cy="990289"/>
            </a:xfrm>
          </p:grpSpPr>
          <p:grpSp>
            <p:nvGrpSpPr>
              <p:cNvPr id="85" name="그룹 44">
                <a:extLst>
                  <a:ext uri="{FF2B5EF4-FFF2-40B4-BE49-F238E27FC236}">
                    <a16:creationId xmlns:a16="http://schemas.microsoft.com/office/drawing/2014/main" id="{9B0B19CA-68C8-73D9-8D81-500723BD7B46}"/>
                  </a:ext>
                </a:extLst>
              </p:cNvPr>
              <p:cNvGrpSpPr/>
              <p:nvPr/>
            </p:nvGrpSpPr>
            <p:grpSpPr>
              <a:xfrm>
                <a:off x="8820000" y="4811578"/>
                <a:ext cx="1044000" cy="851222"/>
                <a:chOff x="8820000" y="4811578"/>
                <a:chExt cx="1044000" cy="851222"/>
              </a:xfrm>
            </p:grpSpPr>
            <p:sp>
              <p:nvSpPr>
                <p:cNvPr id="89" name="직사각형 48">
                  <a:extLst>
                    <a:ext uri="{FF2B5EF4-FFF2-40B4-BE49-F238E27FC236}">
                      <a16:creationId xmlns:a16="http://schemas.microsoft.com/office/drawing/2014/main" id="{3BA2D905-E7CF-7186-0F6F-0626FAF302F0}"/>
                    </a:ext>
                  </a:extLst>
                </p:cNvPr>
                <p:cNvSpPr/>
                <p:nvPr/>
              </p:nvSpPr>
              <p:spPr>
                <a:xfrm>
                  <a:off x="8858911" y="4811578"/>
                  <a:ext cx="72000" cy="720000"/>
                </a:xfrm>
                <a:prstGeom prst="rect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164" name="그룹 49">
                  <a:extLst>
                    <a:ext uri="{FF2B5EF4-FFF2-40B4-BE49-F238E27FC236}">
                      <a16:creationId xmlns:a16="http://schemas.microsoft.com/office/drawing/2014/main" id="{E51FD0FD-5593-B1FA-F9A7-7B8B52D7FFD7}"/>
                    </a:ext>
                  </a:extLst>
                </p:cNvPr>
                <p:cNvGrpSpPr/>
                <p:nvPr/>
              </p:nvGrpSpPr>
              <p:grpSpPr>
                <a:xfrm>
                  <a:off x="8820000" y="5508000"/>
                  <a:ext cx="1044000" cy="154800"/>
                  <a:chOff x="9720000" y="3924000"/>
                  <a:chExt cx="1044000" cy="154800"/>
                </a:xfrm>
              </p:grpSpPr>
              <p:sp>
                <p:nvSpPr>
                  <p:cNvPr id="166" name="직사각형 50">
                    <a:extLst>
                      <a:ext uri="{FF2B5EF4-FFF2-40B4-BE49-F238E27FC236}">
                        <a16:creationId xmlns:a16="http://schemas.microsoft.com/office/drawing/2014/main" id="{6DFF8B9B-3B04-507C-1A80-496680378312}"/>
                      </a:ext>
                    </a:extLst>
                  </p:cNvPr>
                  <p:cNvSpPr/>
                  <p:nvPr/>
                </p:nvSpPr>
                <p:spPr>
                  <a:xfrm>
                    <a:off x="9720000" y="3924000"/>
                    <a:ext cx="1044000" cy="54000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67" name="직사각형 51">
                    <a:extLst>
                      <a:ext uri="{FF2B5EF4-FFF2-40B4-BE49-F238E27FC236}">
                        <a16:creationId xmlns:a16="http://schemas.microsoft.com/office/drawing/2014/main" id="{1A938C31-74E4-1C09-A9F1-5B925C3F5BD6}"/>
                      </a:ext>
                    </a:extLst>
                  </p:cNvPr>
                  <p:cNvSpPr/>
                  <p:nvPr/>
                </p:nvSpPr>
                <p:spPr>
                  <a:xfrm>
                    <a:off x="9720000" y="4024800"/>
                    <a:ext cx="1044000" cy="54000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  <p:grpSp>
            <p:nvGrpSpPr>
              <p:cNvPr id="86" name="그룹 45">
                <a:extLst>
                  <a:ext uri="{FF2B5EF4-FFF2-40B4-BE49-F238E27FC236}">
                    <a16:creationId xmlns:a16="http://schemas.microsoft.com/office/drawing/2014/main" id="{2079BCE4-FC2E-60FC-0A38-099C4D9768CF}"/>
                  </a:ext>
                </a:extLst>
              </p:cNvPr>
              <p:cNvGrpSpPr/>
              <p:nvPr/>
            </p:nvGrpSpPr>
            <p:grpSpPr>
              <a:xfrm>
                <a:off x="8582634" y="4672511"/>
                <a:ext cx="360000" cy="154800"/>
                <a:chOff x="9900000" y="3924000"/>
                <a:chExt cx="900000" cy="154800"/>
              </a:xfrm>
            </p:grpSpPr>
            <p:sp>
              <p:nvSpPr>
                <p:cNvPr id="87" name="직사각형 46">
                  <a:extLst>
                    <a:ext uri="{FF2B5EF4-FFF2-40B4-BE49-F238E27FC236}">
                      <a16:creationId xmlns:a16="http://schemas.microsoft.com/office/drawing/2014/main" id="{9C4200B7-F1D4-B2C4-7B31-CE137FEE7A63}"/>
                    </a:ext>
                  </a:extLst>
                </p:cNvPr>
                <p:cNvSpPr/>
                <p:nvPr/>
              </p:nvSpPr>
              <p:spPr>
                <a:xfrm>
                  <a:off x="9900000" y="3924000"/>
                  <a:ext cx="900000" cy="54000"/>
                </a:xfrm>
                <a:prstGeom prst="rect">
                  <a:avLst/>
                </a:prstGeom>
                <a:solidFill>
                  <a:srgbClr val="0097CC"/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8" name="직사각형 47">
                  <a:extLst>
                    <a:ext uri="{FF2B5EF4-FFF2-40B4-BE49-F238E27FC236}">
                      <a16:creationId xmlns:a16="http://schemas.microsoft.com/office/drawing/2014/main" id="{B6AF5441-0709-A513-FC48-663922AA86AB}"/>
                    </a:ext>
                  </a:extLst>
                </p:cNvPr>
                <p:cNvSpPr/>
                <p:nvPr/>
              </p:nvSpPr>
              <p:spPr>
                <a:xfrm>
                  <a:off x="9900000" y="4024800"/>
                  <a:ext cx="900000" cy="54000"/>
                </a:xfrm>
                <a:prstGeom prst="rect">
                  <a:avLst/>
                </a:prstGeom>
                <a:solidFill>
                  <a:srgbClr val="0097CC"/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80" name="그룹 22">
              <a:extLst>
                <a:ext uri="{FF2B5EF4-FFF2-40B4-BE49-F238E27FC236}">
                  <a16:creationId xmlns:a16="http://schemas.microsoft.com/office/drawing/2014/main" id="{DC3E60DE-07CF-ABA2-D560-E2AB590FC72D}"/>
                </a:ext>
              </a:extLst>
            </p:cNvPr>
            <p:cNvGrpSpPr/>
            <p:nvPr/>
          </p:nvGrpSpPr>
          <p:grpSpPr>
            <a:xfrm>
              <a:off x="8010960" y="4632662"/>
              <a:ext cx="378043" cy="252000"/>
              <a:chOff x="6626159" y="2222005"/>
              <a:chExt cx="378043" cy="252000"/>
            </a:xfrm>
          </p:grpSpPr>
          <p:sp>
            <p:nvSpPr>
              <p:cNvPr id="81" name="다이아몬드 23">
                <a:extLst>
                  <a:ext uri="{FF2B5EF4-FFF2-40B4-BE49-F238E27FC236}">
                    <a16:creationId xmlns:a16="http://schemas.microsoft.com/office/drawing/2014/main" id="{70D00DC3-C999-E4F8-29C2-3FC46897A68D}"/>
                  </a:ext>
                </a:extLst>
              </p:cNvPr>
              <p:cNvSpPr/>
              <p:nvPr/>
            </p:nvSpPr>
            <p:spPr>
              <a:xfrm>
                <a:off x="6626159" y="2222005"/>
                <a:ext cx="108000" cy="252000"/>
              </a:xfrm>
              <a:prstGeom prst="diamond">
                <a:avLst/>
              </a:prstGeom>
              <a:solidFill>
                <a:srgbClr val="7DBC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2" name="다이아몬드 34">
                <a:extLst>
                  <a:ext uri="{FF2B5EF4-FFF2-40B4-BE49-F238E27FC236}">
                    <a16:creationId xmlns:a16="http://schemas.microsoft.com/office/drawing/2014/main" id="{A3B9371C-1128-8F27-3347-D5FA5BA5D7AD}"/>
                  </a:ext>
                </a:extLst>
              </p:cNvPr>
              <p:cNvSpPr/>
              <p:nvPr/>
            </p:nvSpPr>
            <p:spPr>
              <a:xfrm>
                <a:off x="6896202" y="2222005"/>
                <a:ext cx="108000" cy="252000"/>
              </a:xfrm>
              <a:prstGeom prst="diamond">
                <a:avLst/>
              </a:prstGeom>
              <a:solidFill>
                <a:srgbClr val="7DBC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4" name="다이아몬드 43">
                <a:extLst>
                  <a:ext uri="{FF2B5EF4-FFF2-40B4-BE49-F238E27FC236}">
                    <a16:creationId xmlns:a16="http://schemas.microsoft.com/office/drawing/2014/main" id="{6612ACC2-A99C-2445-1F50-C93A261729A4}"/>
                  </a:ext>
                </a:extLst>
              </p:cNvPr>
              <p:cNvSpPr/>
              <p:nvPr/>
            </p:nvSpPr>
            <p:spPr>
              <a:xfrm>
                <a:off x="6761180" y="2222005"/>
                <a:ext cx="108000" cy="252000"/>
              </a:xfrm>
              <a:prstGeom prst="diamond">
                <a:avLst/>
              </a:prstGeom>
              <a:solidFill>
                <a:srgbClr val="7DBC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23FEB848-F051-6F3B-C64D-F29F0B93C9BC}"/>
              </a:ext>
            </a:extLst>
          </p:cNvPr>
          <p:cNvSpPr txBox="1"/>
          <p:nvPr/>
        </p:nvSpPr>
        <p:spPr>
          <a:xfrm>
            <a:off x="1546965" y="2508006"/>
            <a:ext cx="237730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THz Power Extraction Tube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9" name="그룹 85">
            <a:extLst>
              <a:ext uri="{FF2B5EF4-FFF2-40B4-BE49-F238E27FC236}">
                <a16:creationId xmlns:a16="http://schemas.microsoft.com/office/drawing/2014/main" id="{01E42D39-9A2F-76D6-5BA9-6CAA8B190BFE}"/>
              </a:ext>
            </a:extLst>
          </p:cNvPr>
          <p:cNvGrpSpPr/>
          <p:nvPr/>
        </p:nvGrpSpPr>
        <p:grpSpPr>
          <a:xfrm>
            <a:off x="4479250" y="3285350"/>
            <a:ext cx="4049605" cy="587298"/>
            <a:chOff x="10065722" y="5136343"/>
            <a:chExt cx="1659600" cy="587298"/>
          </a:xfrm>
        </p:grpSpPr>
        <p:pic>
          <p:nvPicPr>
            <p:cNvPr id="180" name="그림 42">
              <a:extLst>
                <a:ext uri="{FF2B5EF4-FFF2-40B4-BE49-F238E27FC236}">
                  <a16:creationId xmlns:a16="http://schemas.microsoft.com/office/drawing/2014/main" id="{98D6D7A4-AFC6-113A-CEF1-65880A1BE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6379" t="71670" r="7" b="15453"/>
            <a:stretch/>
          </p:blipFill>
          <p:spPr>
            <a:xfrm>
              <a:off x="10065722" y="5435641"/>
              <a:ext cx="1659600" cy="288000"/>
            </a:xfrm>
            <a:prstGeom prst="rect">
              <a:avLst/>
            </a:prstGeom>
          </p:spPr>
        </p:pic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652B604E-D188-22C5-B656-0FB17A0EB7E8}"/>
                </a:ext>
              </a:extLst>
            </p:cNvPr>
            <p:cNvSpPr txBox="1"/>
            <p:nvPr/>
          </p:nvSpPr>
          <p:spPr>
            <a:xfrm>
              <a:off x="10485042" y="5136343"/>
              <a:ext cx="917486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Undulator</a:t>
              </a:r>
              <a:endPara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2" name="사각형: 둥근 모서리 95">
            <a:extLst>
              <a:ext uri="{FF2B5EF4-FFF2-40B4-BE49-F238E27FC236}">
                <a16:creationId xmlns:a16="http://schemas.microsoft.com/office/drawing/2014/main" id="{B32358B0-01B1-F6AD-305A-B61C51488A5A}"/>
              </a:ext>
            </a:extLst>
          </p:cNvPr>
          <p:cNvSpPr/>
          <p:nvPr/>
        </p:nvSpPr>
        <p:spPr>
          <a:xfrm>
            <a:off x="1565389" y="2456639"/>
            <a:ext cx="1882447" cy="602432"/>
          </a:xfrm>
          <a:prstGeom prst="roundRect">
            <a:avLst>
              <a:gd name="adj" fmla="val 11940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3" name="사각형: 둥근 모서리 96">
            <a:extLst>
              <a:ext uri="{FF2B5EF4-FFF2-40B4-BE49-F238E27FC236}">
                <a16:creationId xmlns:a16="http://schemas.microsoft.com/office/drawing/2014/main" id="{61F08B75-5E39-CDE6-36C8-FB1D480CC685}"/>
              </a:ext>
            </a:extLst>
          </p:cNvPr>
          <p:cNvSpPr/>
          <p:nvPr/>
        </p:nvSpPr>
        <p:spPr>
          <a:xfrm>
            <a:off x="1520174" y="3100512"/>
            <a:ext cx="2840808" cy="1054412"/>
          </a:xfrm>
          <a:prstGeom prst="roundRect">
            <a:avLst>
              <a:gd name="adj" fmla="val 11940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4" name="사각형: 둥근 모서리 99">
            <a:extLst>
              <a:ext uri="{FF2B5EF4-FFF2-40B4-BE49-F238E27FC236}">
                <a16:creationId xmlns:a16="http://schemas.microsoft.com/office/drawing/2014/main" id="{4B7972DB-D958-BBDD-5B46-CEB7852F700C}"/>
              </a:ext>
            </a:extLst>
          </p:cNvPr>
          <p:cNvSpPr/>
          <p:nvPr/>
        </p:nvSpPr>
        <p:spPr>
          <a:xfrm>
            <a:off x="4497303" y="3285350"/>
            <a:ext cx="4061696" cy="684594"/>
          </a:xfrm>
          <a:prstGeom prst="roundRect">
            <a:avLst>
              <a:gd name="adj" fmla="val 11940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3B76403-ECC1-8070-57EA-E083AFEFA3C9}"/>
              </a:ext>
            </a:extLst>
          </p:cNvPr>
          <p:cNvSpPr txBox="1"/>
          <p:nvPr/>
        </p:nvSpPr>
        <p:spPr>
          <a:xfrm>
            <a:off x="418814" y="4204776"/>
            <a:ext cx="2084857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ko-KR" sz="1600" b="1" dirty="0">
                <a:solidFill>
                  <a:srgbClr val="00B0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THz Acc (700 MV/m)</a:t>
            </a:r>
            <a:endParaRPr lang="ko-KR" altLang="en-US" sz="1600" b="1" dirty="0">
              <a:solidFill>
                <a:srgbClr val="00B0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594064A-77F0-D3AD-902F-13AA7D37F80D}"/>
              </a:ext>
            </a:extLst>
          </p:cNvPr>
          <p:cNvSpPr txBox="1"/>
          <p:nvPr/>
        </p:nvSpPr>
        <p:spPr>
          <a:xfrm>
            <a:off x="409045" y="1762369"/>
            <a:ext cx="1686928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ko-KR" sz="1600" b="1" dirty="0">
                <a:solidFill>
                  <a:srgbClr val="00B0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THz PET (~4GW)</a:t>
            </a:r>
            <a:endParaRPr lang="ko-KR" altLang="en-US" sz="1600" b="1" dirty="0">
              <a:solidFill>
                <a:srgbClr val="00B0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455D5E6F-841E-6BE4-7080-6FEE0B64829E}"/>
              </a:ext>
            </a:extLst>
          </p:cNvPr>
          <p:cNvSpPr txBox="1"/>
          <p:nvPr/>
        </p:nvSpPr>
        <p:spPr>
          <a:xfrm>
            <a:off x="4497304" y="6018489"/>
            <a:ext cx="460675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G. Ha, et al., TUPL057, IPAC2023 (2023)</a:t>
            </a:r>
          </a:p>
        </p:txBody>
      </p:sp>
      <p:sp>
        <p:nvSpPr>
          <p:cNvPr id="188" name="Content Placeholder 58">
            <a:extLst>
              <a:ext uri="{FF2B5EF4-FFF2-40B4-BE49-F238E27FC236}">
                <a16:creationId xmlns:a16="http://schemas.microsoft.com/office/drawing/2014/main" id="{FC085592-14DA-5776-3568-C6F075552590}"/>
              </a:ext>
            </a:extLst>
          </p:cNvPr>
          <p:cNvSpPr txBox="1">
            <a:spLocks/>
          </p:cNvSpPr>
          <p:nvPr/>
        </p:nvSpPr>
        <p:spPr>
          <a:xfrm>
            <a:off x="1165609" y="5319620"/>
            <a:ext cx="3123561" cy="815220"/>
          </a:xfrm>
          <a:prstGeom prst="rect">
            <a:avLst/>
          </a:prstGeom>
        </p:spPr>
        <p:txBody>
          <a:bodyPr/>
          <a:lstStyle>
            <a:lvl1pPr marL="173037" indent="-173037" algn="l" defTabSz="457196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695" indent="-236535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67" indent="-187323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2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8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75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0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66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1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cs typeface="Arial"/>
              </a:rPr>
              <a:t>400 GHz SWFA linac</a:t>
            </a:r>
          </a:p>
        </p:txBody>
      </p:sp>
      <p:sp>
        <p:nvSpPr>
          <p:cNvPr id="191" name="Right Brace 190">
            <a:extLst>
              <a:ext uri="{FF2B5EF4-FFF2-40B4-BE49-F238E27FC236}">
                <a16:creationId xmlns:a16="http://schemas.microsoft.com/office/drawing/2014/main" id="{6BC4A0AE-0FD5-BB49-FB92-DB0D32970E8D}"/>
              </a:ext>
            </a:extLst>
          </p:cNvPr>
          <p:cNvSpPr/>
          <p:nvPr/>
        </p:nvSpPr>
        <p:spPr>
          <a:xfrm rot="5400000">
            <a:off x="2671783" y="3467159"/>
            <a:ext cx="582804" cy="2795593"/>
          </a:xfrm>
          <a:prstGeom prst="rightBrace">
            <a:avLst/>
          </a:prstGeom>
          <a:ln w="285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92" name="Right Brace 191">
            <a:extLst>
              <a:ext uri="{FF2B5EF4-FFF2-40B4-BE49-F238E27FC236}">
                <a16:creationId xmlns:a16="http://schemas.microsoft.com/office/drawing/2014/main" id="{7EB450D5-F108-FB1F-EE01-9BDF0E4A59B4}"/>
              </a:ext>
            </a:extLst>
          </p:cNvPr>
          <p:cNvSpPr/>
          <p:nvPr/>
        </p:nvSpPr>
        <p:spPr>
          <a:xfrm rot="5400000">
            <a:off x="6037620" y="2699065"/>
            <a:ext cx="562789" cy="3413644"/>
          </a:xfrm>
          <a:prstGeom prst="rightBrace">
            <a:avLst/>
          </a:prstGeom>
          <a:ln w="285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97" name="Content Placeholder 58">
            <a:extLst>
              <a:ext uri="{FF2B5EF4-FFF2-40B4-BE49-F238E27FC236}">
                <a16:creationId xmlns:a16="http://schemas.microsoft.com/office/drawing/2014/main" id="{D3041960-6ED2-1D6D-3F30-7B8509FD5B28}"/>
              </a:ext>
            </a:extLst>
          </p:cNvPr>
          <p:cNvSpPr txBox="1">
            <a:spLocks/>
          </p:cNvSpPr>
          <p:nvPr/>
        </p:nvSpPr>
        <p:spPr>
          <a:xfrm>
            <a:off x="5301602" y="4735245"/>
            <a:ext cx="2724235" cy="550413"/>
          </a:xfrm>
          <a:prstGeom prst="rect">
            <a:avLst/>
          </a:prstGeom>
        </p:spPr>
        <p:txBody>
          <a:bodyPr/>
          <a:lstStyle>
            <a:lvl1pPr marL="173037" indent="-173037" algn="l" defTabSz="457196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695" indent="-236535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67" indent="-187323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2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8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75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0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66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1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>
                <a:cs typeface="Arial"/>
              </a:rPr>
              <a:t>EUV/Soft-Xray 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4BCF018E-05ED-2E6E-41E7-96DB8631DF41}"/>
              </a:ext>
            </a:extLst>
          </p:cNvPr>
          <p:cNvSpPr txBox="1"/>
          <p:nvPr/>
        </p:nvSpPr>
        <p:spPr>
          <a:xfrm>
            <a:off x="723953" y="1257486"/>
            <a:ext cx="3295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noProof="0" dirty="0">
                <a:solidFill>
                  <a:srgbClr val="FF0000"/>
                </a:solidFill>
              </a:rPr>
              <a:t>THz-TBA accelerator </a:t>
            </a:r>
            <a:endParaRPr lang="es-419" dirty="0">
              <a:solidFill>
                <a:srgbClr val="FF0000"/>
              </a:solidFill>
            </a:endParaRPr>
          </a:p>
        </p:txBody>
      </p:sp>
      <p:sp>
        <p:nvSpPr>
          <p:cNvPr id="200" name="Arc 199">
            <a:extLst>
              <a:ext uri="{FF2B5EF4-FFF2-40B4-BE49-F238E27FC236}">
                <a16:creationId xmlns:a16="http://schemas.microsoft.com/office/drawing/2014/main" id="{F6BAFFA8-8B36-0888-B5DE-CDAD380D07B1}"/>
              </a:ext>
            </a:extLst>
          </p:cNvPr>
          <p:cNvSpPr/>
          <p:nvPr/>
        </p:nvSpPr>
        <p:spPr>
          <a:xfrm rot="10800000">
            <a:off x="961716" y="1870040"/>
            <a:ext cx="1045787" cy="912036"/>
          </a:xfrm>
          <a:prstGeom prst="arc">
            <a:avLst/>
          </a:prstGeom>
          <a:ln w="38100">
            <a:solidFill>
              <a:srgbClr val="0097CC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01" name="Arc 200">
            <a:extLst>
              <a:ext uri="{FF2B5EF4-FFF2-40B4-BE49-F238E27FC236}">
                <a16:creationId xmlns:a16="http://schemas.microsoft.com/office/drawing/2014/main" id="{E0548F37-B47E-6AF4-2D4A-C9656B12ADBF}"/>
              </a:ext>
            </a:extLst>
          </p:cNvPr>
          <p:cNvSpPr/>
          <p:nvPr/>
        </p:nvSpPr>
        <p:spPr>
          <a:xfrm rot="10800000" flipV="1">
            <a:off x="776212" y="3710734"/>
            <a:ext cx="1045787" cy="912036"/>
          </a:xfrm>
          <a:prstGeom prst="arc">
            <a:avLst/>
          </a:prstGeom>
          <a:ln w="38100">
            <a:solidFill>
              <a:srgbClr val="0097CC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EC618203-A860-125A-376B-C9948FD08F69}"/>
              </a:ext>
            </a:extLst>
          </p:cNvPr>
          <p:cNvCxnSpPr>
            <a:cxnSpLocks/>
          </p:cNvCxnSpPr>
          <p:nvPr/>
        </p:nvCxnSpPr>
        <p:spPr>
          <a:xfrm flipV="1">
            <a:off x="4451416" y="2278183"/>
            <a:ext cx="4193820" cy="4308"/>
          </a:xfrm>
          <a:prstGeom prst="straightConnector1">
            <a:avLst/>
          </a:prstGeom>
          <a:ln w="57150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28D43FCB-1F8D-A8AC-D52E-C3BF0D9DFCA8}"/>
              </a:ext>
            </a:extLst>
          </p:cNvPr>
          <p:cNvSpPr txBox="1"/>
          <p:nvPr/>
        </p:nvSpPr>
        <p:spPr>
          <a:xfrm>
            <a:off x="6188955" y="2015151"/>
            <a:ext cx="678391" cy="4474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 m</a:t>
            </a:r>
            <a:endParaRPr lang="es-419" dirty="0"/>
          </a:p>
        </p:txBody>
      </p: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2A1386CC-3B10-65D4-3E13-779C9E5078F8}"/>
              </a:ext>
            </a:extLst>
          </p:cNvPr>
          <p:cNvCxnSpPr>
            <a:cxnSpLocks/>
          </p:cNvCxnSpPr>
          <p:nvPr/>
        </p:nvCxnSpPr>
        <p:spPr>
          <a:xfrm>
            <a:off x="1565388" y="2227943"/>
            <a:ext cx="2723782" cy="0"/>
          </a:xfrm>
          <a:prstGeom prst="straightConnector1">
            <a:avLst/>
          </a:prstGeom>
          <a:ln w="57150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8C796EC3-BBC4-15A3-A15D-99284C76584A}"/>
              </a:ext>
            </a:extLst>
          </p:cNvPr>
          <p:cNvSpPr txBox="1"/>
          <p:nvPr/>
        </p:nvSpPr>
        <p:spPr>
          <a:xfrm>
            <a:off x="2647305" y="1950457"/>
            <a:ext cx="678391" cy="4474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 m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02894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3D657CD4-5C62-8F56-C5A4-81AEC5BE5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7" y="53242"/>
            <a:ext cx="7342801" cy="500890"/>
          </a:xfrm>
        </p:spPr>
        <p:txBody>
          <a:bodyPr>
            <a:noAutofit/>
          </a:bodyPr>
          <a:lstStyle/>
          <a:p>
            <a:r>
              <a:rPr lang="en-US" noProof="0" dirty="0"/>
              <a:t>Structure </a:t>
            </a:r>
            <a:r>
              <a:rPr lang="en-US" noProof="0" dirty="0" err="1"/>
              <a:t>wakefield</a:t>
            </a:r>
            <a:r>
              <a:rPr lang="en-US" noProof="0" dirty="0"/>
              <a:t> acceleration: TBA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10F5E5F7-584B-64F5-CA56-6A8FB1B4D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7" y="604357"/>
            <a:ext cx="7308494" cy="499715"/>
          </a:xfrm>
        </p:spPr>
        <p:txBody>
          <a:bodyPr/>
          <a:lstStyle/>
          <a:p>
            <a:r>
              <a:rPr lang="es-419" sz="2000" dirty="0"/>
              <a:t>Compact </a:t>
            </a:r>
            <a:r>
              <a:rPr lang="es-419" sz="2000" dirty="0" err="1"/>
              <a:t>water-window</a:t>
            </a:r>
            <a:r>
              <a:rPr lang="es-419" sz="2000" dirty="0"/>
              <a:t> FEL</a:t>
            </a:r>
          </a:p>
          <a:p>
            <a:endParaRPr lang="es-419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8D7BD-10CC-DAAA-8C1A-1AE882370205}"/>
              </a:ext>
            </a:extLst>
          </p:cNvPr>
          <p:cNvSpPr txBox="1"/>
          <p:nvPr/>
        </p:nvSpPr>
        <p:spPr>
          <a:xfrm>
            <a:off x="9668289" y="30730"/>
            <a:ext cx="2666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4"/>
                </a:solidFill>
              </a:rPr>
              <a:t>Two Beam Acceleration</a:t>
            </a:r>
          </a:p>
        </p:txBody>
      </p:sp>
      <p:grpSp>
        <p:nvGrpSpPr>
          <p:cNvPr id="5" name="Group 56">
            <a:extLst>
              <a:ext uri="{FF2B5EF4-FFF2-40B4-BE49-F238E27FC236}">
                <a16:creationId xmlns:a16="http://schemas.microsoft.com/office/drawing/2014/main" id="{DE2C4146-DF56-8709-E2B2-6B4A5F31EED2}"/>
              </a:ext>
            </a:extLst>
          </p:cNvPr>
          <p:cNvGrpSpPr/>
          <p:nvPr/>
        </p:nvGrpSpPr>
        <p:grpSpPr>
          <a:xfrm>
            <a:off x="9582441" y="558800"/>
            <a:ext cx="2471527" cy="1462510"/>
            <a:chOff x="1778000" y="1531938"/>
            <a:chExt cx="4984750" cy="2214532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709FE43A-4E6F-F728-9264-4A370A38AA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563" y="1531938"/>
              <a:ext cx="4040187" cy="2036762"/>
              <a:chOff x="531" y="1709"/>
              <a:chExt cx="2585" cy="1707"/>
            </a:xfrm>
          </p:grpSpPr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73CE7463-BEE6-A7AC-88F9-3BB4AA8BF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8" y="2107"/>
                <a:ext cx="432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5">
                <a:extLst>
                  <a:ext uri="{FF2B5EF4-FFF2-40B4-BE49-F238E27FC236}">
                    <a16:creationId xmlns:a16="http://schemas.microsoft.com/office/drawing/2014/main" id="{6C89CCD1-9FB4-4CC3-C3D8-5CE077072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4"/>
                <a:ext cx="1403" cy="35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6">
                <a:extLst>
                  <a:ext uri="{FF2B5EF4-FFF2-40B4-BE49-F238E27FC236}">
                    <a16:creationId xmlns:a16="http://schemas.microsoft.com/office/drawing/2014/main" id="{1718F93D-1C7B-23BD-DE2C-B3F8FFF4E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9"/>
                <a:ext cx="1403" cy="35"/>
              </a:xfrm>
              <a:prstGeom prst="rect">
                <a:avLst/>
              </a:prstGeom>
              <a:solidFill>
                <a:srgbClr val="D8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44050BDA-4930-CFE0-EEE9-152DBA112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6"/>
                <a:ext cx="1403" cy="35"/>
              </a:xfrm>
              <a:prstGeom prst="rect">
                <a:avLst/>
              </a:prstGeom>
              <a:solidFill>
                <a:srgbClr val="D2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8">
                <a:extLst>
                  <a:ext uri="{FF2B5EF4-FFF2-40B4-BE49-F238E27FC236}">
                    <a16:creationId xmlns:a16="http://schemas.microsoft.com/office/drawing/2014/main" id="{06346D8D-D9A7-C6C4-729A-526905B4B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2"/>
                <a:ext cx="1403" cy="35"/>
              </a:xfrm>
              <a:prstGeom prst="rect">
                <a:avLst/>
              </a:prstGeom>
              <a:solidFill>
                <a:srgbClr val="C8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9BE9EFFB-1466-E251-F79F-E753576BE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8"/>
                <a:ext cx="1403" cy="35"/>
              </a:xfrm>
              <a:prstGeom prst="rect">
                <a:avLst/>
              </a:prstGeom>
              <a:solidFill>
                <a:srgbClr val="BE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0">
                <a:extLst>
                  <a:ext uri="{FF2B5EF4-FFF2-40B4-BE49-F238E27FC236}">
                    <a16:creationId xmlns:a16="http://schemas.microsoft.com/office/drawing/2014/main" id="{4045F438-C3B1-109C-BBB0-5F08DFFFA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4"/>
                <a:ext cx="1403" cy="35"/>
              </a:xfrm>
              <a:prstGeom prst="rect">
                <a:avLst/>
              </a:prstGeom>
              <a:solidFill>
                <a:srgbClr val="B4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5BAF244D-FF8D-ABEF-8259-142812BE0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3"/>
                <a:ext cx="1403" cy="35"/>
              </a:xfrm>
              <a:custGeom>
                <a:avLst/>
                <a:gdLst>
                  <a:gd name="T0" fmla="*/ 2 w 4902"/>
                  <a:gd name="T1" fmla="*/ 3 h 3"/>
                  <a:gd name="T2" fmla="*/ 4902 w 4902"/>
                  <a:gd name="T3" fmla="*/ 3 h 3"/>
                  <a:gd name="T4" fmla="*/ 4900 w 4902"/>
                  <a:gd name="T5" fmla="*/ 0 h 3"/>
                  <a:gd name="T6" fmla="*/ 0 w 4902"/>
                  <a:gd name="T7" fmla="*/ 0 h 3"/>
                  <a:gd name="T8" fmla="*/ 2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3"/>
                    </a:moveTo>
                    <a:lnTo>
                      <a:pt x="4902" y="3"/>
                    </a:lnTo>
                    <a:lnTo>
                      <a:pt x="4900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7B36801A-50F6-8B81-3B17-2FFD706DA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1"/>
                <a:ext cx="1403" cy="35"/>
              </a:xfrm>
              <a:custGeom>
                <a:avLst/>
                <a:gdLst>
                  <a:gd name="T0" fmla="*/ 0 w 4902"/>
                  <a:gd name="T1" fmla="*/ 3 h 3"/>
                  <a:gd name="T2" fmla="*/ 4900 w 4902"/>
                  <a:gd name="T3" fmla="*/ 3 h 3"/>
                  <a:gd name="T4" fmla="*/ 4902 w 4902"/>
                  <a:gd name="T5" fmla="*/ 0 h 3"/>
                  <a:gd name="T6" fmla="*/ 2 w 4902"/>
                  <a:gd name="T7" fmla="*/ 0 h 3"/>
                  <a:gd name="T8" fmla="*/ 0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0" y="3"/>
                    </a:moveTo>
                    <a:lnTo>
                      <a:pt x="4900" y="3"/>
                    </a:lnTo>
                    <a:lnTo>
                      <a:pt x="490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13">
                <a:extLst>
                  <a:ext uri="{FF2B5EF4-FFF2-40B4-BE49-F238E27FC236}">
                    <a16:creationId xmlns:a16="http://schemas.microsoft.com/office/drawing/2014/main" id="{962BD7E7-1820-695D-217A-2261BFAB1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9"/>
                <a:ext cx="1403" cy="35"/>
              </a:xfrm>
              <a:prstGeom prst="rect">
                <a:avLst/>
              </a:prstGeom>
              <a:solidFill>
                <a:srgbClr val="AA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14">
                <a:extLst>
                  <a:ext uri="{FF2B5EF4-FFF2-40B4-BE49-F238E27FC236}">
                    <a16:creationId xmlns:a16="http://schemas.microsoft.com/office/drawing/2014/main" id="{AA728E12-6ECC-4D0C-F735-90BA72156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5"/>
                <a:ext cx="1403" cy="35"/>
              </a:xfrm>
              <a:prstGeom prst="rect">
                <a:avLst/>
              </a:prstGeom>
              <a:solidFill>
                <a:srgbClr val="A0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15">
                <a:extLst>
                  <a:ext uri="{FF2B5EF4-FFF2-40B4-BE49-F238E27FC236}">
                    <a16:creationId xmlns:a16="http://schemas.microsoft.com/office/drawing/2014/main" id="{A8D35F62-CBC5-36DE-73F2-5806C9573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2"/>
                <a:ext cx="1403" cy="35"/>
              </a:xfrm>
              <a:prstGeom prst="rect">
                <a:avLst/>
              </a:prstGeom>
              <a:solidFill>
                <a:srgbClr val="97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16">
                <a:extLst>
                  <a:ext uri="{FF2B5EF4-FFF2-40B4-BE49-F238E27FC236}">
                    <a16:creationId xmlns:a16="http://schemas.microsoft.com/office/drawing/2014/main" id="{E16776B8-DA9F-AC10-036D-83EA37954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8"/>
                <a:ext cx="1403" cy="35"/>
              </a:xfrm>
              <a:prstGeom prst="rect">
                <a:avLst/>
              </a:prstGeom>
              <a:solidFill>
                <a:srgbClr val="90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17">
                <a:extLst>
                  <a:ext uri="{FF2B5EF4-FFF2-40B4-BE49-F238E27FC236}">
                    <a16:creationId xmlns:a16="http://schemas.microsoft.com/office/drawing/2014/main" id="{854548CF-F312-B529-03D1-F1BEB54BC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3"/>
                <a:ext cx="1403" cy="35"/>
              </a:xfrm>
              <a:prstGeom prst="rect">
                <a:avLst/>
              </a:prstGeom>
              <a:solidFill>
                <a:srgbClr val="83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18">
                <a:extLst>
                  <a:ext uri="{FF2B5EF4-FFF2-40B4-BE49-F238E27FC236}">
                    <a16:creationId xmlns:a16="http://schemas.microsoft.com/office/drawing/2014/main" id="{12F6BFDD-9D6A-D89C-F161-B1525522D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8"/>
                <a:ext cx="1403" cy="35"/>
              </a:xfrm>
              <a:prstGeom prst="rect">
                <a:avLst/>
              </a:prstGeom>
              <a:solidFill>
                <a:srgbClr val="DF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19">
                <a:extLst>
                  <a:ext uri="{FF2B5EF4-FFF2-40B4-BE49-F238E27FC236}">
                    <a16:creationId xmlns:a16="http://schemas.microsoft.com/office/drawing/2014/main" id="{8E0D7D61-7B11-0A7D-6DBD-E596A47D6B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2"/>
                <a:ext cx="1403" cy="35"/>
              </a:xfrm>
              <a:prstGeom prst="rect">
                <a:avLst/>
              </a:prstGeom>
              <a:solidFill>
                <a:srgbClr val="D5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20">
                <a:extLst>
                  <a:ext uri="{FF2B5EF4-FFF2-40B4-BE49-F238E27FC236}">
                    <a16:creationId xmlns:a16="http://schemas.microsoft.com/office/drawing/2014/main" id="{D296EDDC-3394-FC62-6E35-5298DFF67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6"/>
                <a:ext cx="1403" cy="35"/>
              </a:xfrm>
              <a:prstGeom prst="rect">
                <a:avLst/>
              </a:prstGeom>
              <a:solidFill>
                <a:srgbClr val="C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21">
                <a:extLst>
                  <a:ext uri="{FF2B5EF4-FFF2-40B4-BE49-F238E27FC236}">
                    <a16:creationId xmlns:a16="http://schemas.microsoft.com/office/drawing/2014/main" id="{94827FA2-6B49-EE14-3EBA-52EBFAC85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9"/>
                <a:ext cx="1403" cy="35"/>
              </a:xfrm>
              <a:prstGeom prst="rect">
                <a:avLst/>
              </a:prstGeom>
              <a:solidFill>
                <a:srgbClr val="C5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22">
                <a:extLst>
                  <a:ext uri="{FF2B5EF4-FFF2-40B4-BE49-F238E27FC236}">
                    <a16:creationId xmlns:a16="http://schemas.microsoft.com/office/drawing/2014/main" id="{26F295F2-6D97-B66D-F554-8D5F6DD5E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93"/>
                <a:ext cx="1403" cy="35"/>
              </a:xfrm>
              <a:prstGeom prst="rect">
                <a:avLst/>
              </a:prstGeom>
              <a:solidFill>
                <a:srgbClr val="BB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E8F2BACF-6A30-B5AE-739E-B33A70F09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7"/>
                <a:ext cx="1403" cy="35"/>
              </a:xfrm>
              <a:custGeom>
                <a:avLst/>
                <a:gdLst>
                  <a:gd name="T0" fmla="*/ 2 w 4902"/>
                  <a:gd name="T1" fmla="*/ 0 h 3"/>
                  <a:gd name="T2" fmla="*/ 4902 w 4902"/>
                  <a:gd name="T3" fmla="*/ 0 h 3"/>
                  <a:gd name="T4" fmla="*/ 4900 w 4902"/>
                  <a:gd name="T5" fmla="*/ 3 h 3"/>
                  <a:gd name="T6" fmla="*/ 0 w 4902"/>
                  <a:gd name="T7" fmla="*/ 3 h 3"/>
                  <a:gd name="T8" fmla="*/ 2 w 490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0"/>
                    </a:moveTo>
                    <a:lnTo>
                      <a:pt x="4902" y="0"/>
                    </a:lnTo>
                    <a:lnTo>
                      <a:pt x="4900" y="3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24">
                <a:extLst>
                  <a:ext uri="{FF2B5EF4-FFF2-40B4-BE49-F238E27FC236}">
                    <a16:creationId xmlns:a16="http://schemas.microsoft.com/office/drawing/2014/main" id="{316D5204-F4FB-4F95-34A1-B73F1D721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9"/>
                <a:ext cx="1403" cy="35"/>
              </a:xfrm>
              <a:custGeom>
                <a:avLst/>
                <a:gdLst>
                  <a:gd name="T0" fmla="*/ 0 w 4902"/>
                  <a:gd name="T1" fmla="*/ 0 h 4"/>
                  <a:gd name="T2" fmla="*/ 4900 w 4902"/>
                  <a:gd name="T3" fmla="*/ 0 h 4"/>
                  <a:gd name="T4" fmla="*/ 4902 w 4902"/>
                  <a:gd name="T5" fmla="*/ 4 h 4"/>
                  <a:gd name="T6" fmla="*/ 2 w 4902"/>
                  <a:gd name="T7" fmla="*/ 4 h 4"/>
                  <a:gd name="T8" fmla="*/ 0 w 490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4">
                    <a:moveTo>
                      <a:pt x="0" y="0"/>
                    </a:moveTo>
                    <a:lnTo>
                      <a:pt x="4900" y="0"/>
                    </a:lnTo>
                    <a:lnTo>
                      <a:pt x="490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25">
                <a:extLst>
                  <a:ext uri="{FF2B5EF4-FFF2-40B4-BE49-F238E27FC236}">
                    <a16:creationId xmlns:a16="http://schemas.microsoft.com/office/drawing/2014/main" id="{9D3795B1-9772-CE29-5CBC-5B3792878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2"/>
                <a:ext cx="1403" cy="35"/>
              </a:xfrm>
              <a:prstGeom prst="rect">
                <a:avLst/>
              </a:prstGeom>
              <a:solidFill>
                <a:srgbClr val="A7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26">
                <a:extLst>
                  <a:ext uri="{FF2B5EF4-FFF2-40B4-BE49-F238E27FC236}">
                    <a16:creationId xmlns:a16="http://schemas.microsoft.com/office/drawing/2014/main" id="{A226E4D1-5824-B221-C7E5-9189A2C63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6"/>
                <a:ext cx="1403" cy="35"/>
              </a:xfrm>
              <a:prstGeom prst="rect">
                <a:avLst/>
              </a:prstGeom>
              <a:solidFill>
                <a:srgbClr val="9D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27">
                <a:extLst>
                  <a:ext uri="{FF2B5EF4-FFF2-40B4-BE49-F238E27FC236}">
                    <a16:creationId xmlns:a16="http://schemas.microsoft.com/office/drawing/2014/main" id="{0B30AFA4-1DB3-4461-1451-CB0DE6E1D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10"/>
                <a:ext cx="1403" cy="35"/>
              </a:xfrm>
              <a:prstGeom prst="rect">
                <a:avLst/>
              </a:prstGeom>
              <a:solidFill>
                <a:srgbClr val="93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28">
                <a:extLst>
                  <a:ext uri="{FF2B5EF4-FFF2-40B4-BE49-F238E27FC236}">
                    <a16:creationId xmlns:a16="http://schemas.microsoft.com/office/drawing/2014/main" id="{DB849140-26C5-D091-BE9B-C5B643B8D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2"/>
                <a:ext cx="1387" cy="27"/>
              </a:xfrm>
              <a:prstGeom prst="rect">
                <a:avLst/>
              </a:prstGeom>
              <a:solidFill>
                <a:srgbClr val="89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29">
                <a:extLst>
                  <a:ext uri="{FF2B5EF4-FFF2-40B4-BE49-F238E27FC236}">
                    <a16:creationId xmlns:a16="http://schemas.microsoft.com/office/drawing/2014/main" id="{939920F2-6C42-65A4-6689-478A8BCEC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6"/>
                <a:ext cx="1411" cy="27"/>
              </a:xfrm>
              <a:prstGeom prst="rect">
                <a:avLst/>
              </a:prstGeom>
              <a:solidFill>
                <a:srgbClr val="8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30">
                <a:extLst>
                  <a:ext uri="{FF2B5EF4-FFF2-40B4-BE49-F238E27FC236}">
                    <a16:creationId xmlns:a16="http://schemas.microsoft.com/office/drawing/2014/main" id="{C9DB67F5-5D8F-832F-3568-168150F1D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54" y="3293"/>
                <a:ext cx="1419" cy="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31">
                <a:extLst>
                  <a:ext uri="{FF2B5EF4-FFF2-40B4-BE49-F238E27FC236}">
                    <a16:creationId xmlns:a16="http://schemas.microsoft.com/office/drawing/2014/main" id="{3156FB8F-9263-763A-3A62-AE5711091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188"/>
                <a:ext cx="1403" cy="36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Freeform 32">
                <a:extLst>
                  <a:ext uri="{FF2B5EF4-FFF2-40B4-BE49-F238E27FC236}">
                    <a16:creationId xmlns:a16="http://schemas.microsoft.com/office/drawing/2014/main" id="{951725CE-5C95-41D4-CF96-10B420F35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2016"/>
                <a:ext cx="956" cy="1180"/>
              </a:xfrm>
              <a:custGeom>
                <a:avLst/>
                <a:gdLst>
                  <a:gd name="T0" fmla="*/ 0 w 3546"/>
                  <a:gd name="T1" fmla="*/ 2292 h 2410"/>
                  <a:gd name="T2" fmla="*/ 0 w 3546"/>
                  <a:gd name="T3" fmla="*/ 2410 h 2410"/>
                  <a:gd name="T4" fmla="*/ 3546 w 3546"/>
                  <a:gd name="T5" fmla="*/ 2410 h 2410"/>
                  <a:gd name="T6" fmla="*/ 3546 w 3546"/>
                  <a:gd name="T7" fmla="*/ 2292 h 2410"/>
                  <a:gd name="T8" fmla="*/ 3159 w 3546"/>
                  <a:gd name="T9" fmla="*/ 2292 h 2410"/>
                  <a:gd name="T10" fmla="*/ 3159 w 3546"/>
                  <a:gd name="T11" fmla="*/ 0 h 2410"/>
                  <a:gd name="T12" fmla="*/ 3095 w 3546"/>
                  <a:gd name="T13" fmla="*/ 0 h 2410"/>
                  <a:gd name="T14" fmla="*/ 3095 w 3546"/>
                  <a:gd name="T15" fmla="*/ 2292 h 2410"/>
                  <a:gd name="T16" fmla="*/ 0 w 3546"/>
                  <a:gd name="T17" fmla="*/ 2292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46" h="2410">
                    <a:moveTo>
                      <a:pt x="0" y="2292"/>
                    </a:moveTo>
                    <a:lnTo>
                      <a:pt x="0" y="2410"/>
                    </a:lnTo>
                    <a:lnTo>
                      <a:pt x="3546" y="2410"/>
                    </a:lnTo>
                    <a:lnTo>
                      <a:pt x="3546" y="2292"/>
                    </a:lnTo>
                    <a:lnTo>
                      <a:pt x="3159" y="2292"/>
                    </a:lnTo>
                    <a:lnTo>
                      <a:pt x="3159" y="0"/>
                    </a:lnTo>
                    <a:lnTo>
                      <a:pt x="3095" y="0"/>
                    </a:lnTo>
                    <a:lnTo>
                      <a:pt x="3095" y="2292"/>
                    </a:lnTo>
                    <a:lnTo>
                      <a:pt x="0" y="2292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A50FB2B8-D97B-457C-64DB-00DB6B3CA4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" y="3341"/>
                <a:ext cx="1396" cy="75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Freeform 34">
                <a:extLst>
                  <a:ext uri="{FF2B5EF4-FFF2-40B4-BE49-F238E27FC236}">
                    <a16:creationId xmlns:a16="http://schemas.microsoft.com/office/drawing/2014/main" id="{3D577AD4-E968-B146-C962-79D800BAD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2008"/>
                <a:ext cx="349" cy="1196"/>
              </a:xfrm>
              <a:custGeom>
                <a:avLst/>
                <a:gdLst>
                  <a:gd name="T0" fmla="*/ 387 w 1161"/>
                  <a:gd name="T1" fmla="*/ 0 h 2410"/>
                  <a:gd name="T2" fmla="*/ 387 w 1161"/>
                  <a:gd name="T3" fmla="*/ 2292 h 2410"/>
                  <a:gd name="T4" fmla="*/ 0 w 1161"/>
                  <a:gd name="T5" fmla="*/ 2292 h 2410"/>
                  <a:gd name="T6" fmla="*/ 0 w 1161"/>
                  <a:gd name="T7" fmla="*/ 2410 h 2410"/>
                  <a:gd name="T8" fmla="*/ 1161 w 1161"/>
                  <a:gd name="T9" fmla="*/ 2410 h 2410"/>
                  <a:gd name="T10" fmla="*/ 1161 w 1161"/>
                  <a:gd name="T11" fmla="*/ 2292 h 2410"/>
                  <a:gd name="T12" fmla="*/ 453 w 1161"/>
                  <a:gd name="T13" fmla="*/ 2292 h 2410"/>
                  <a:gd name="T14" fmla="*/ 453 w 1161"/>
                  <a:gd name="T15" fmla="*/ 0 h 2410"/>
                  <a:gd name="T16" fmla="*/ 387 w 1161"/>
                  <a:gd name="T17" fmla="*/ 0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1" h="2410">
                    <a:moveTo>
                      <a:pt x="387" y="0"/>
                    </a:moveTo>
                    <a:lnTo>
                      <a:pt x="387" y="2292"/>
                    </a:lnTo>
                    <a:lnTo>
                      <a:pt x="0" y="2292"/>
                    </a:lnTo>
                    <a:lnTo>
                      <a:pt x="0" y="2410"/>
                    </a:lnTo>
                    <a:lnTo>
                      <a:pt x="1161" y="2410"/>
                    </a:lnTo>
                    <a:lnTo>
                      <a:pt x="1161" y="2292"/>
                    </a:lnTo>
                    <a:lnTo>
                      <a:pt x="453" y="2292"/>
                    </a:lnTo>
                    <a:lnTo>
                      <a:pt x="453" y="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graphicFrame>
            <p:nvGraphicFramePr>
              <p:cNvPr id="45" name="Object 35">
                <a:extLst>
                  <a:ext uri="{FF2B5EF4-FFF2-40B4-BE49-F238E27FC236}">
                    <a16:creationId xmlns:a16="http://schemas.microsoft.com/office/drawing/2014/main" id="{5855EDE4-98E4-7286-428F-BEDD95C163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4" y="2121"/>
              <a:ext cx="234" cy="10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2" imgW="749808" imgH="2020824" progId="Visio.Drawing.11">
                      <p:embed/>
                    </p:oleObj>
                  </mc:Choice>
                  <mc:Fallback>
                    <p:oleObj name="VISIO" r:id="rId2" imgW="749808" imgH="2020824" progId="Visio.Drawing.11">
                      <p:embed/>
                      <p:pic>
                        <p:nvPicPr>
                          <p:cNvPr id="45" name="Object 35">
                            <a:extLst>
                              <a:ext uri="{FF2B5EF4-FFF2-40B4-BE49-F238E27FC236}">
                                <a16:creationId xmlns:a16="http://schemas.microsoft.com/office/drawing/2014/main" id="{5855EDE4-98E4-7286-428F-BEDD95C1636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4" y="2121"/>
                            <a:ext cx="234" cy="10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D7A3FB13-5BAA-C5A4-BC9B-AFF00FA0C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896"/>
                <a:ext cx="1923" cy="3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65A17AB3-9EDA-CFF5-B980-33E0A2B09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764"/>
                <a:ext cx="1883" cy="6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81D7C175-B898-3CEE-CAC8-358F2F6B2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1709"/>
                <a:ext cx="1890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F04C3979-3A67-49F8-2A25-A0EA043AA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" y="1933"/>
                <a:ext cx="1882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055DA1D1-CD3F-8402-0FCF-AAEEB4D9F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" y="1932"/>
                <a:ext cx="136" cy="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600" noProof="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" name="Oval 42">
              <a:extLst>
                <a:ext uri="{FF2B5EF4-FFF2-40B4-BE49-F238E27FC236}">
                  <a16:creationId xmlns:a16="http://schemas.microsoft.com/office/drawing/2014/main" id="{C81F9783-BD29-6F8D-8F08-D9CD26CDC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3048030"/>
              <a:ext cx="490512" cy="69844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1219170">
                <a:defRPr/>
              </a:pPr>
              <a:endParaRPr lang="en-US" sz="1600" noProof="0" dirty="0">
                <a:solidFill>
                  <a:srgbClr val="FFFFFF"/>
                </a:solidFill>
              </a:endParaRPr>
            </a:p>
          </p:txBody>
        </p:sp>
        <p:graphicFrame>
          <p:nvGraphicFramePr>
            <p:cNvPr id="8" name="Object 43">
              <a:extLst>
                <a:ext uri="{FF2B5EF4-FFF2-40B4-BE49-F238E27FC236}">
                  <a16:creationId xmlns:a16="http://schemas.microsoft.com/office/drawing/2014/main" id="{46174013-8A73-3743-4EF2-E7AF43B5E5AD}"/>
                </a:ext>
              </a:extLst>
            </p:cNvPr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1801813" y="3327400"/>
            <a:ext cx="4662487" cy="16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4" imgW="4660245" imgH="159754" progId="Visio.Drawing.11">
                    <p:embed/>
                  </p:oleObj>
                </mc:Choice>
                <mc:Fallback>
                  <p:oleObj name="VISIO" r:id="rId4" imgW="4660245" imgH="159754" progId="Visio.Drawing.11">
                    <p:embed/>
                    <p:pic>
                      <p:nvPicPr>
                        <p:cNvPr id="8" name="Object 43">
                          <a:extLst>
                            <a:ext uri="{FF2B5EF4-FFF2-40B4-BE49-F238E27FC236}">
                              <a16:creationId xmlns:a16="http://schemas.microsoft.com/office/drawing/2014/main" id="{46174013-8A73-3743-4EF2-E7AF43B5E5AD}"/>
                            </a:ext>
                          </a:extLst>
                        </p:cNvPr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1813" y="3327400"/>
                          <a:ext cx="4662487" cy="160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Oval 44">
              <a:extLst>
                <a:ext uri="{FF2B5EF4-FFF2-40B4-BE49-F238E27FC236}">
                  <a16:creationId xmlns:a16="http://schemas.microsoft.com/office/drawing/2014/main" id="{CBE6AE1E-6AF8-79C3-1FF1-17E2AA57E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625600"/>
              <a:ext cx="342900" cy="1397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en-US" sz="1600" noProof="0" dirty="0">
                <a:solidFill>
                  <a:srgbClr val="FFFFFF"/>
                </a:solidFill>
              </a:endParaRPr>
            </a:p>
          </p:txBody>
        </p:sp>
        <p:sp>
          <p:nvSpPr>
            <p:cNvPr id="10" name="Line 45">
              <a:extLst>
                <a:ext uri="{FF2B5EF4-FFF2-40B4-BE49-F238E27FC236}">
                  <a16:creationId xmlns:a16="http://schemas.microsoft.com/office/drawing/2014/main" id="{6D63EE00-370D-897A-7DAD-04227ED8D3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0900" y="1689100"/>
              <a:ext cx="3175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1219170">
                <a:defRPr/>
              </a:pPr>
              <a:endParaRPr lang="en-US" sz="1600" noProof="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8DC34A3-89AB-3A17-1D34-E7C53043588F}"/>
              </a:ext>
            </a:extLst>
          </p:cNvPr>
          <p:cNvSpPr txBox="1">
            <a:spLocks/>
          </p:cNvSpPr>
          <p:nvPr/>
        </p:nvSpPr>
        <p:spPr>
          <a:xfrm>
            <a:off x="9885648" y="6381813"/>
            <a:ext cx="676275" cy="3070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EFAAC5A-9C4F-4278-920D-DF2BAB595749}" type="slidenum">
              <a:rPr lang="en-US" sz="1400" noProof="0" smtClean="0">
                <a:solidFill>
                  <a:srgbClr val="000000"/>
                </a:solidFill>
              </a:rPr>
              <a:pPr algn="ctr"/>
              <a:t>8</a:t>
            </a:fld>
            <a:r>
              <a:rPr lang="en-US" sz="1400" noProof="0" dirty="0">
                <a:solidFill>
                  <a:srgbClr val="000000"/>
                </a:solidFill>
              </a:rPr>
              <a:t>/34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CAC4F47-10FC-1085-A2E8-B3912F6BF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862" y="1652062"/>
            <a:ext cx="6816933" cy="157232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3F395A8-E917-2813-C0FE-E25A971DBB9E}"/>
              </a:ext>
            </a:extLst>
          </p:cNvPr>
          <p:cNvSpPr txBox="1"/>
          <p:nvPr/>
        </p:nvSpPr>
        <p:spPr>
          <a:xfrm>
            <a:off x="531108" y="5885608"/>
            <a:ext cx="1076323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noProof="0" dirty="0"/>
              <a:t>R. Margraf-O'Neal et al., "Simulated performance of a compact water-window FEL driven by a structure </a:t>
            </a:r>
            <a:r>
              <a:rPr lang="en-US" sz="1400" noProof="0" dirty="0" err="1"/>
              <a:t>wakefield</a:t>
            </a:r>
            <a:r>
              <a:rPr lang="en-US" sz="1400" noProof="0" dirty="0"/>
              <a:t> accelerator", in Proc. LINAC2024, Chicago, IL, USA, Aug. 2024, pp. 637-640. doi:10.18429/JACoW-LINAC2024-THPB005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A8F0F60-6C76-D79B-3983-5E8C6D7221FE}"/>
              </a:ext>
            </a:extLst>
          </p:cNvPr>
          <p:cNvCxnSpPr>
            <a:cxnSpLocks/>
          </p:cNvCxnSpPr>
          <p:nvPr/>
        </p:nvCxnSpPr>
        <p:spPr>
          <a:xfrm>
            <a:off x="1101828" y="1652062"/>
            <a:ext cx="6360606" cy="0"/>
          </a:xfrm>
          <a:prstGeom prst="straightConnector1">
            <a:avLst/>
          </a:prstGeom>
          <a:ln w="57150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73A07234-8935-20B2-3142-316EF1B7C846}"/>
              </a:ext>
            </a:extLst>
          </p:cNvPr>
          <p:cNvSpPr txBox="1"/>
          <p:nvPr/>
        </p:nvSpPr>
        <p:spPr>
          <a:xfrm>
            <a:off x="3655778" y="1418488"/>
            <a:ext cx="843501" cy="4474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 m</a:t>
            </a:r>
            <a:endParaRPr lang="es-419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0859E5A-E3DA-7B9D-AA59-8EBFE0FD5C7F}"/>
              </a:ext>
            </a:extLst>
          </p:cNvPr>
          <p:cNvGrpSpPr/>
          <p:nvPr/>
        </p:nvGrpSpPr>
        <p:grpSpPr>
          <a:xfrm>
            <a:off x="7693035" y="2376536"/>
            <a:ext cx="1190131" cy="159703"/>
            <a:chOff x="1470025" y="1631928"/>
            <a:chExt cx="10182225" cy="188278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CD20BAF-2DE6-69FE-D575-73AE3AAFFE94}"/>
                </a:ext>
              </a:extLst>
            </p:cNvPr>
            <p:cNvSpPr/>
            <p:nvPr/>
          </p:nvSpPr>
          <p:spPr>
            <a:xfrm>
              <a:off x="1470025" y="1631928"/>
              <a:ext cx="9169400" cy="1841522"/>
            </a:xfrm>
            <a:custGeom>
              <a:avLst/>
              <a:gdLst>
                <a:gd name="connsiteX0" fmla="*/ 0 w 9169400"/>
                <a:gd name="connsiteY0" fmla="*/ 914422 h 1841522"/>
                <a:gd name="connsiteX1" fmla="*/ 914400 w 9169400"/>
                <a:gd name="connsiteY1" fmla="*/ 22 h 1841522"/>
                <a:gd name="connsiteX2" fmla="*/ 1828800 w 9169400"/>
                <a:gd name="connsiteY2" fmla="*/ 914422 h 1841522"/>
                <a:gd name="connsiteX3" fmla="*/ 2743200 w 9169400"/>
                <a:gd name="connsiteY3" fmla="*/ 1841522 h 1841522"/>
                <a:gd name="connsiteX4" fmla="*/ 3657600 w 9169400"/>
                <a:gd name="connsiteY4" fmla="*/ 914422 h 1841522"/>
                <a:gd name="connsiteX5" fmla="*/ 4572000 w 9169400"/>
                <a:gd name="connsiteY5" fmla="*/ 22 h 1841522"/>
                <a:gd name="connsiteX6" fmla="*/ 5486400 w 9169400"/>
                <a:gd name="connsiteY6" fmla="*/ 927122 h 1841522"/>
                <a:gd name="connsiteX7" fmla="*/ 6400800 w 9169400"/>
                <a:gd name="connsiteY7" fmla="*/ 1828822 h 1841522"/>
                <a:gd name="connsiteX8" fmla="*/ 7315200 w 9169400"/>
                <a:gd name="connsiteY8" fmla="*/ 901722 h 1841522"/>
                <a:gd name="connsiteX9" fmla="*/ 8229600 w 9169400"/>
                <a:gd name="connsiteY9" fmla="*/ 22 h 1841522"/>
                <a:gd name="connsiteX10" fmla="*/ 9169400 w 9169400"/>
                <a:gd name="connsiteY10" fmla="*/ 927122 h 1841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9400" h="1841522">
                  <a:moveTo>
                    <a:pt x="0" y="914422"/>
                  </a:moveTo>
                  <a:cubicBezTo>
                    <a:pt x="304800" y="457222"/>
                    <a:pt x="609600" y="22"/>
                    <a:pt x="914400" y="22"/>
                  </a:cubicBezTo>
                  <a:cubicBezTo>
                    <a:pt x="1219200" y="22"/>
                    <a:pt x="1524000" y="607505"/>
                    <a:pt x="1828800" y="914422"/>
                  </a:cubicBezTo>
                  <a:cubicBezTo>
                    <a:pt x="2133600" y="1221339"/>
                    <a:pt x="2438400" y="1841522"/>
                    <a:pt x="2743200" y="1841522"/>
                  </a:cubicBezTo>
                  <a:cubicBezTo>
                    <a:pt x="3048000" y="1841522"/>
                    <a:pt x="3657600" y="914422"/>
                    <a:pt x="3657600" y="914422"/>
                  </a:cubicBezTo>
                  <a:cubicBezTo>
                    <a:pt x="3962400" y="607505"/>
                    <a:pt x="4267200" y="-2095"/>
                    <a:pt x="4572000" y="22"/>
                  </a:cubicBezTo>
                  <a:cubicBezTo>
                    <a:pt x="4876800" y="2139"/>
                    <a:pt x="5181600" y="622322"/>
                    <a:pt x="5486400" y="927122"/>
                  </a:cubicBezTo>
                  <a:cubicBezTo>
                    <a:pt x="5791200" y="1231922"/>
                    <a:pt x="6096000" y="1833055"/>
                    <a:pt x="6400800" y="1828822"/>
                  </a:cubicBezTo>
                  <a:cubicBezTo>
                    <a:pt x="6705600" y="1824589"/>
                    <a:pt x="7010400" y="1206522"/>
                    <a:pt x="7315200" y="901722"/>
                  </a:cubicBezTo>
                  <a:cubicBezTo>
                    <a:pt x="7620000" y="596922"/>
                    <a:pt x="7920567" y="-4211"/>
                    <a:pt x="8229600" y="22"/>
                  </a:cubicBezTo>
                  <a:cubicBezTo>
                    <a:pt x="8538633" y="4255"/>
                    <a:pt x="8854016" y="465688"/>
                    <a:pt x="9169400" y="927122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3464B50-895B-4FD9-9267-351FE92619AE}"/>
                </a:ext>
              </a:extLst>
            </p:cNvPr>
            <p:cNvSpPr/>
            <p:nvPr/>
          </p:nvSpPr>
          <p:spPr>
            <a:xfrm>
              <a:off x="10639425" y="2552689"/>
              <a:ext cx="1012825" cy="962025"/>
            </a:xfrm>
            <a:custGeom>
              <a:avLst/>
              <a:gdLst>
                <a:gd name="connsiteX0" fmla="*/ 0 w 1012825"/>
                <a:gd name="connsiteY0" fmla="*/ 0 h 962025"/>
                <a:gd name="connsiteX1" fmla="*/ 6350 w 1012825"/>
                <a:gd name="connsiteY1" fmla="*/ 15875 h 962025"/>
                <a:gd name="connsiteX2" fmla="*/ 9525 w 1012825"/>
                <a:gd name="connsiteY2" fmla="*/ 25400 h 962025"/>
                <a:gd name="connsiteX3" fmla="*/ 22225 w 1012825"/>
                <a:gd name="connsiteY3" fmla="*/ 41275 h 962025"/>
                <a:gd name="connsiteX4" fmla="*/ 31750 w 1012825"/>
                <a:gd name="connsiteY4" fmla="*/ 44450 h 962025"/>
                <a:gd name="connsiteX5" fmla="*/ 44450 w 1012825"/>
                <a:gd name="connsiteY5" fmla="*/ 69850 h 962025"/>
                <a:gd name="connsiteX6" fmla="*/ 57150 w 1012825"/>
                <a:gd name="connsiteY6" fmla="*/ 79375 h 962025"/>
                <a:gd name="connsiteX7" fmla="*/ 60325 w 1012825"/>
                <a:gd name="connsiteY7" fmla="*/ 88900 h 962025"/>
                <a:gd name="connsiteX8" fmla="*/ 69850 w 1012825"/>
                <a:gd name="connsiteY8" fmla="*/ 95250 h 962025"/>
                <a:gd name="connsiteX9" fmla="*/ 82550 w 1012825"/>
                <a:gd name="connsiteY9" fmla="*/ 104775 h 962025"/>
                <a:gd name="connsiteX10" fmla="*/ 101600 w 1012825"/>
                <a:gd name="connsiteY10" fmla="*/ 123825 h 962025"/>
                <a:gd name="connsiteX11" fmla="*/ 107950 w 1012825"/>
                <a:gd name="connsiteY11" fmla="*/ 133350 h 962025"/>
                <a:gd name="connsiteX12" fmla="*/ 130175 w 1012825"/>
                <a:gd name="connsiteY12" fmla="*/ 152400 h 962025"/>
                <a:gd name="connsiteX13" fmla="*/ 136525 w 1012825"/>
                <a:gd name="connsiteY13" fmla="*/ 161925 h 962025"/>
                <a:gd name="connsiteX14" fmla="*/ 152400 w 1012825"/>
                <a:gd name="connsiteY14" fmla="*/ 193675 h 962025"/>
                <a:gd name="connsiteX15" fmla="*/ 158750 w 1012825"/>
                <a:gd name="connsiteY15" fmla="*/ 203200 h 962025"/>
                <a:gd name="connsiteX16" fmla="*/ 168275 w 1012825"/>
                <a:gd name="connsiteY16" fmla="*/ 206375 h 962025"/>
                <a:gd name="connsiteX17" fmla="*/ 177800 w 1012825"/>
                <a:gd name="connsiteY17" fmla="*/ 215900 h 962025"/>
                <a:gd name="connsiteX18" fmla="*/ 196850 w 1012825"/>
                <a:gd name="connsiteY18" fmla="*/ 231775 h 962025"/>
                <a:gd name="connsiteX19" fmla="*/ 203200 w 1012825"/>
                <a:gd name="connsiteY19" fmla="*/ 244475 h 962025"/>
                <a:gd name="connsiteX20" fmla="*/ 209550 w 1012825"/>
                <a:gd name="connsiteY20" fmla="*/ 254000 h 962025"/>
                <a:gd name="connsiteX21" fmla="*/ 212725 w 1012825"/>
                <a:gd name="connsiteY21" fmla="*/ 266700 h 962025"/>
                <a:gd name="connsiteX22" fmla="*/ 234950 w 1012825"/>
                <a:gd name="connsiteY22" fmla="*/ 288925 h 962025"/>
                <a:gd name="connsiteX23" fmla="*/ 241300 w 1012825"/>
                <a:gd name="connsiteY23" fmla="*/ 298450 h 962025"/>
                <a:gd name="connsiteX24" fmla="*/ 260350 w 1012825"/>
                <a:gd name="connsiteY24" fmla="*/ 314325 h 962025"/>
                <a:gd name="connsiteX25" fmla="*/ 282575 w 1012825"/>
                <a:gd name="connsiteY25" fmla="*/ 342900 h 962025"/>
                <a:gd name="connsiteX26" fmla="*/ 288925 w 1012825"/>
                <a:gd name="connsiteY26" fmla="*/ 358775 h 962025"/>
                <a:gd name="connsiteX27" fmla="*/ 292100 w 1012825"/>
                <a:gd name="connsiteY27" fmla="*/ 368300 h 962025"/>
                <a:gd name="connsiteX28" fmla="*/ 298450 w 1012825"/>
                <a:gd name="connsiteY28" fmla="*/ 377825 h 962025"/>
                <a:gd name="connsiteX29" fmla="*/ 311150 w 1012825"/>
                <a:gd name="connsiteY29" fmla="*/ 406400 h 962025"/>
                <a:gd name="connsiteX30" fmla="*/ 323850 w 1012825"/>
                <a:gd name="connsiteY30" fmla="*/ 422275 h 962025"/>
                <a:gd name="connsiteX31" fmla="*/ 330200 w 1012825"/>
                <a:gd name="connsiteY31" fmla="*/ 431800 h 962025"/>
                <a:gd name="connsiteX32" fmla="*/ 339725 w 1012825"/>
                <a:gd name="connsiteY32" fmla="*/ 444500 h 962025"/>
                <a:gd name="connsiteX33" fmla="*/ 346075 w 1012825"/>
                <a:gd name="connsiteY33" fmla="*/ 454025 h 962025"/>
                <a:gd name="connsiteX34" fmla="*/ 355600 w 1012825"/>
                <a:gd name="connsiteY34" fmla="*/ 457200 h 962025"/>
                <a:gd name="connsiteX35" fmla="*/ 368300 w 1012825"/>
                <a:gd name="connsiteY35" fmla="*/ 466725 h 962025"/>
                <a:gd name="connsiteX36" fmla="*/ 377825 w 1012825"/>
                <a:gd name="connsiteY36" fmla="*/ 469900 h 962025"/>
                <a:gd name="connsiteX37" fmla="*/ 400050 w 1012825"/>
                <a:gd name="connsiteY37" fmla="*/ 498475 h 962025"/>
                <a:gd name="connsiteX38" fmla="*/ 419100 w 1012825"/>
                <a:gd name="connsiteY38" fmla="*/ 527050 h 962025"/>
                <a:gd name="connsiteX39" fmla="*/ 428625 w 1012825"/>
                <a:gd name="connsiteY39" fmla="*/ 549275 h 962025"/>
                <a:gd name="connsiteX40" fmla="*/ 450850 w 1012825"/>
                <a:gd name="connsiteY40" fmla="*/ 584200 h 962025"/>
                <a:gd name="connsiteX41" fmla="*/ 454025 w 1012825"/>
                <a:gd name="connsiteY41" fmla="*/ 593725 h 962025"/>
                <a:gd name="connsiteX42" fmla="*/ 469900 w 1012825"/>
                <a:gd name="connsiteY42" fmla="*/ 615950 h 962025"/>
                <a:gd name="connsiteX43" fmla="*/ 479425 w 1012825"/>
                <a:gd name="connsiteY43" fmla="*/ 622300 h 962025"/>
                <a:gd name="connsiteX44" fmla="*/ 492125 w 1012825"/>
                <a:gd name="connsiteY44" fmla="*/ 631825 h 962025"/>
                <a:gd name="connsiteX45" fmla="*/ 501650 w 1012825"/>
                <a:gd name="connsiteY45" fmla="*/ 641350 h 962025"/>
                <a:gd name="connsiteX46" fmla="*/ 508000 w 1012825"/>
                <a:gd name="connsiteY46" fmla="*/ 654050 h 962025"/>
                <a:gd name="connsiteX47" fmla="*/ 536575 w 1012825"/>
                <a:gd name="connsiteY47" fmla="*/ 676275 h 962025"/>
                <a:gd name="connsiteX48" fmla="*/ 546100 w 1012825"/>
                <a:gd name="connsiteY48" fmla="*/ 685800 h 962025"/>
                <a:gd name="connsiteX49" fmla="*/ 555625 w 1012825"/>
                <a:gd name="connsiteY49" fmla="*/ 723900 h 962025"/>
                <a:gd name="connsiteX50" fmla="*/ 565150 w 1012825"/>
                <a:gd name="connsiteY50" fmla="*/ 736600 h 962025"/>
                <a:gd name="connsiteX51" fmla="*/ 571500 w 1012825"/>
                <a:gd name="connsiteY51" fmla="*/ 746125 h 962025"/>
                <a:gd name="connsiteX52" fmla="*/ 596900 w 1012825"/>
                <a:gd name="connsiteY52" fmla="*/ 768350 h 962025"/>
                <a:gd name="connsiteX53" fmla="*/ 612775 w 1012825"/>
                <a:gd name="connsiteY53" fmla="*/ 774700 h 962025"/>
                <a:gd name="connsiteX54" fmla="*/ 622300 w 1012825"/>
                <a:gd name="connsiteY54" fmla="*/ 784225 h 962025"/>
                <a:gd name="connsiteX55" fmla="*/ 644525 w 1012825"/>
                <a:gd name="connsiteY55" fmla="*/ 796925 h 962025"/>
                <a:gd name="connsiteX56" fmla="*/ 660400 w 1012825"/>
                <a:gd name="connsiteY56" fmla="*/ 819150 h 962025"/>
                <a:gd name="connsiteX57" fmla="*/ 666750 w 1012825"/>
                <a:gd name="connsiteY57" fmla="*/ 828675 h 962025"/>
                <a:gd name="connsiteX58" fmla="*/ 688975 w 1012825"/>
                <a:gd name="connsiteY58" fmla="*/ 841375 h 962025"/>
                <a:gd name="connsiteX59" fmla="*/ 701675 w 1012825"/>
                <a:gd name="connsiteY59" fmla="*/ 850900 h 962025"/>
                <a:gd name="connsiteX60" fmla="*/ 711200 w 1012825"/>
                <a:gd name="connsiteY60" fmla="*/ 857250 h 962025"/>
                <a:gd name="connsiteX61" fmla="*/ 733425 w 1012825"/>
                <a:gd name="connsiteY61" fmla="*/ 876300 h 962025"/>
                <a:gd name="connsiteX62" fmla="*/ 739775 w 1012825"/>
                <a:gd name="connsiteY62" fmla="*/ 885825 h 962025"/>
                <a:gd name="connsiteX63" fmla="*/ 749300 w 1012825"/>
                <a:gd name="connsiteY63" fmla="*/ 889000 h 962025"/>
                <a:gd name="connsiteX64" fmla="*/ 771525 w 1012825"/>
                <a:gd name="connsiteY64" fmla="*/ 904875 h 962025"/>
                <a:gd name="connsiteX65" fmla="*/ 781050 w 1012825"/>
                <a:gd name="connsiteY65" fmla="*/ 911225 h 962025"/>
                <a:gd name="connsiteX66" fmla="*/ 809625 w 1012825"/>
                <a:gd name="connsiteY66" fmla="*/ 933450 h 962025"/>
                <a:gd name="connsiteX67" fmla="*/ 841375 w 1012825"/>
                <a:gd name="connsiteY67" fmla="*/ 939800 h 962025"/>
                <a:gd name="connsiteX68" fmla="*/ 854075 w 1012825"/>
                <a:gd name="connsiteY68" fmla="*/ 942975 h 962025"/>
                <a:gd name="connsiteX69" fmla="*/ 869950 w 1012825"/>
                <a:gd name="connsiteY69" fmla="*/ 946150 h 962025"/>
                <a:gd name="connsiteX70" fmla="*/ 882650 w 1012825"/>
                <a:gd name="connsiteY70" fmla="*/ 949325 h 962025"/>
                <a:gd name="connsiteX71" fmla="*/ 892175 w 1012825"/>
                <a:gd name="connsiteY71" fmla="*/ 952500 h 962025"/>
                <a:gd name="connsiteX72" fmla="*/ 911225 w 1012825"/>
                <a:gd name="connsiteY72" fmla="*/ 955675 h 962025"/>
                <a:gd name="connsiteX73" fmla="*/ 949325 w 1012825"/>
                <a:gd name="connsiteY73" fmla="*/ 962025 h 962025"/>
                <a:gd name="connsiteX74" fmla="*/ 987425 w 1012825"/>
                <a:gd name="connsiteY74" fmla="*/ 958850 h 962025"/>
                <a:gd name="connsiteX75" fmla="*/ 1006475 w 1012825"/>
                <a:gd name="connsiteY75" fmla="*/ 949325 h 962025"/>
                <a:gd name="connsiteX76" fmla="*/ 1012825 w 1012825"/>
                <a:gd name="connsiteY76" fmla="*/ 946150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012825" h="962025">
                  <a:moveTo>
                    <a:pt x="0" y="0"/>
                  </a:moveTo>
                  <a:cubicBezTo>
                    <a:pt x="2117" y="5292"/>
                    <a:pt x="4349" y="10539"/>
                    <a:pt x="6350" y="15875"/>
                  </a:cubicBezTo>
                  <a:cubicBezTo>
                    <a:pt x="7525" y="19009"/>
                    <a:pt x="7751" y="22562"/>
                    <a:pt x="9525" y="25400"/>
                  </a:cubicBezTo>
                  <a:cubicBezTo>
                    <a:pt x="13117" y="31147"/>
                    <a:pt x="17080" y="36865"/>
                    <a:pt x="22225" y="41275"/>
                  </a:cubicBezTo>
                  <a:cubicBezTo>
                    <a:pt x="24766" y="43453"/>
                    <a:pt x="28575" y="43392"/>
                    <a:pt x="31750" y="44450"/>
                  </a:cubicBezTo>
                  <a:cubicBezTo>
                    <a:pt x="35156" y="54668"/>
                    <a:pt x="36375" y="60622"/>
                    <a:pt x="44450" y="69850"/>
                  </a:cubicBezTo>
                  <a:cubicBezTo>
                    <a:pt x="47935" y="73832"/>
                    <a:pt x="52917" y="76200"/>
                    <a:pt x="57150" y="79375"/>
                  </a:cubicBezTo>
                  <a:cubicBezTo>
                    <a:pt x="58208" y="82550"/>
                    <a:pt x="58234" y="86287"/>
                    <a:pt x="60325" y="88900"/>
                  </a:cubicBezTo>
                  <a:cubicBezTo>
                    <a:pt x="62709" y="91880"/>
                    <a:pt x="66745" y="93032"/>
                    <a:pt x="69850" y="95250"/>
                  </a:cubicBezTo>
                  <a:cubicBezTo>
                    <a:pt x="74156" y="98326"/>
                    <a:pt x="78317" y="101600"/>
                    <a:pt x="82550" y="104775"/>
                  </a:cubicBezTo>
                  <a:cubicBezTo>
                    <a:pt x="95855" y="131385"/>
                    <a:pt x="79829" y="105682"/>
                    <a:pt x="101600" y="123825"/>
                  </a:cubicBezTo>
                  <a:cubicBezTo>
                    <a:pt x="104531" y="126268"/>
                    <a:pt x="105507" y="130419"/>
                    <a:pt x="107950" y="133350"/>
                  </a:cubicBezTo>
                  <a:cubicBezTo>
                    <a:pt x="125230" y="154086"/>
                    <a:pt x="109153" y="131378"/>
                    <a:pt x="130175" y="152400"/>
                  </a:cubicBezTo>
                  <a:cubicBezTo>
                    <a:pt x="132873" y="155098"/>
                    <a:pt x="134716" y="158565"/>
                    <a:pt x="136525" y="161925"/>
                  </a:cubicBezTo>
                  <a:cubicBezTo>
                    <a:pt x="142135" y="172343"/>
                    <a:pt x="145836" y="183830"/>
                    <a:pt x="152400" y="193675"/>
                  </a:cubicBezTo>
                  <a:cubicBezTo>
                    <a:pt x="154517" y="196850"/>
                    <a:pt x="155770" y="200816"/>
                    <a:pt x="158750" y="203200"/>
                  </a:cubicBezTo>
                  <a:cubicBezTo>
                    <a:pt x="161363" y="205291"/>
                    <a:pt x="165100" y="205317"/>
                    <a:pt x="168275" y="206375"/>
                  </a:cubicBezTo>
                  <a:cubicBezTo>
                    <a:pt x="171450" y="209550"/>
                    <a:pt x="174351" y="213025"/>
                    <a:pt x="177800" y="215900"/>
                  </a:cubicBezTo>
                  <a:cubicBezTo>
                    <a:pt x="187629" y="224091"/>
                    <a:pt x="188665" y="220317"/>
                    <a:pt x="196850" y="231775"/>
                  </a:cubicBezTo>
                  <a:cubicBezTo>
                    <a:pt x="199601" y="235626"/>
                    <a:pt x="200852" y="240366"/>
                    <a:pt x="203200" y="244475"/>
                  </a:cubicBezTo>
                  <a:cubicBezTo>
                    <a:pt x="205093" y="247788"/>
                    <a:pt x="207433" y="250825"/>
                    <a:pt x="209550" y="254000"/>
                  </a:cubicBezTo>
                  <a:cubicBezTo>
                    <a:pt x="210608" y="258233"/>
                    <a:pt x="210158" y="263171"/>
                    <a:pt x="212725" y="266700"/>
                  </a:cubicBezTo>
                  <a:cubicBezTo>
                    <a:pt x="218887" y="275173"/>
                    <a:pt x="229138" y="280208"/>
                    <a:pt x="234950" y="288925"/>
                  </a:cubicBezTo>
                  <a:cubicBezTo>
                    <a:pt x="237067" y="292100"/>
                    <a:pt x="238857" y="295519"/>
                    <a:pt x="241300" y="298450"/>
                  </a:cubicBezTo>
                  <a:cubicBezTo>
                    <a:pt x="248940" y="307617"/>
                    <a:pt x="250984" y="308081"/>
                    <a:pt x="260350" y="314325"/>
                  </a:cubicBezTo>
                  <a:cubicBezTo>
                    <a:pt x="275541" y="337111"/>
                    <a:pt x="267654" y="327979"/>
                    <a:pt x="282575" y="342900"/>
                  </a:cubicBezTo>
                  <a:cubicBezTo>
                    <a:pt x="284692" y="348192"/>
                    <a:pt x="286924" y="353439"/>
                    <a:pt x="288925" y="358775"/>
                  </a:cubicBezTo>
                  <a:cubicBezTo>
                    <a:pt x="290100" y="361909"/>
                    <a:pt x="290603" y="365307"/>
                    <a:pt x="292100" y="368300"/>
                  </a:cubicBezTo>
                  <a:cubicBezTo>
                    <a:pt x="293807" y="371713"/>
                    <a:pt x="296743" y="374412"/>
                    <a:pt x="298450" y="377825"/>
                  </a:cubicBezTo>
                  <a:cubicBezTo>
                    <a:pt x="311321" y="403567"/>
                    <a:pt x="284322" y="364242"/>
                    <a:pt x="311150" y="406400"/>
                  </a:cubicBezTo>
                  <a:cubicBezTo>
                    <a:pt x="314788" y="412117"/>
                    <a:pt x="319784" y="416854"/>
                    <a:pt x="323850" y="422275"/>
                  </a:cubicBezTo>
                  <a:cubicBezTo>
                    <a:pt x="326140" y="425328"/>
                    <a:pt x="327982" y="428695"/>
                    <a:pt x="330200" y="431800"/>
                  </a:cubicBezTo>
                  <a:cubicBezTo>
                    <a:pt x="333276" y="436106"/>
                    <a:pt x="336649" y="440194"/>
                    <a:pt x="339725" y="444500"/>
                  </a:cubicBezTo>
                  <a:cubicBezTo>
                    <a:pt x="341943" y="447605"/>
                    <a:pt x="343095" y="451641"/>
                    <a:pt x="346075" y="454025"/>
                  </a:cubicBezTo>
                  <a:cubicBezTo>
                    <a:pt x="348688" y="456116"/>
                    <a:pt x="352425" y="456142"/>
                    <a:pt x="355600" y="457200"/>
                  </a:cubicBezTo>
                  <a:cubicBezTo>
                    <a:pt x="359833" y="460375"/>
                    <a:pt x="363706" y="464100"/>
                    <a:pt x="368300" y="466725"/>
                  </a:cubicBezTo>
                  <a:cubicBezTo>
                    <a:pt x="371206" y="468385"/>
                    <a:pt x="375040" y="468044"/>
                    <a:pt x="377825" y="469900"/>
                  </a:cubicBezTo>
                  <a:cubicBezTo>
                    <a:pt x="386283" y="475539"/>
                    <a:pt x="395845" y="491467"/>
                    <a:pt x="400050" y="498475"/>
                  </a:cubicBezTo>
                  <a:cubicBezTo>
                    <a:pt x="412298" y="518888"/>
                    <a:pt x="405872" y="509413"/>
                    <a:pt x="419100" y="527050"/>
                  </a:cubicBezTo>
                  <a:cubicBezTo>
                    <a:pt x="422385" y="536904"/>
                    <a:pt x="422740" y="539467"/>
                    <a:pt x="428625" y="549275"/>
                  </a:cubicBezTo>
                  <a:cubicBezTo>
                    <a:pt x="436174" y="561857"/>
                    <a:pt x="444331" y="571163"/>
                    <a:pt x="450850" y="584200"/>
                  </a:cubicBezTo>
                  <a:cubicBezTo>
                    <a:pt x="452347" y="587193"/>
                    <a:pt x="452528" y="590732"/>
                    <a:pt x="454025" y="593725"/>
                  </a:cubicBezTo>
                  <a:cubicBezTo>
                    <a:pt x="455828" y="597331"/>
                    <a:pt x="468462" y="614512"/>
                    <a:pt x="469900" y="615950"/>
                  </a:cubicBezTo>
                  <a:cubicBezTo>
                    <a:pt x="472598" y="618648"/>
                    <a:pt x="476320" y="620082"/>
                    <a:pt x="479425" y="622300"/>
                  </a:cubicBezTo>
                  <a:cubicBezTo>
                    <a:pt x="483731" y="625376"/>
                    <a:pt x="488107" y="628381"/>
                    <a:pt x="492125" y="631825"/>
                  </a:cubicBezTo>
                  <a:cubicBezTo>
                    <a:pt x="495534" y="634747"/>
                    <a:pt x="499040" y="637696"/>
                    <a:pt x="501650" y="641350"/>
                  </a:cubicBezTo>
                  <a:cubicBezTo>
                    <a:pt x="504401" y="645201"/>
                    <a:pt x="504653" y="650703"/>
                    <a:pt x="508000" y="654050"/>
                  </a:cubicBezTo>
                  <a:cubicBezTo>
                    <a:pt x="516533" y="662583"/>
                    <a:pt x="528042" y="667742"/>
                    <a:pt x="536575" y="676275"/>
                  </a:cubicBezTo>
                  <a:lnTo>
                    <a:pt x="546100" y="685800"/>
                  </a:lnTo>
                  <a:cubicBezTo>
                    <a:pt x="547495" y="694170"/>
                    <a:pt x="550234" y="716712"/>
                    <a:pt x="555625" y="723900"/>
                  </a:cubicBezTo>
                  <a:cubicBezTo>
                    <a:pt x="558800" y="728133"/>
                    <a:pt x="562074" y="732294"/>
                    <a:pt x="565150" y="736600"/>
                  </a:cubicBezTo>
                  <a:cubicBezTo>
                    <a:pt x="567368" y="739705"/>
                    <a:pt x="569017" y="743228"/>
                    <a:pt x="571500" y="746125"/>
                  </a:cubicBezTo>
                  <a:cubicBezTo>
                    <a:pt x="577162" y="752730"/>
                    <a:pt x="588939" y="763927"/>
                    <a:pt x="596900" y="768350"/>
                  </a:cubicBezTo>
                  <a:cubicBezTo>
                    <a:pt x="601882" y="771118"/>
                    <a:pt x="607483" y="772583"/>
                    <a:pt x="612775" y="774700"/>
                  </a:cubicBezTo>
                  <a:cubicBezTo>
                    <a:pt x="615950" y="777875"/>
                    <a:pt x="618851" y="781350"/>
                    <a:pt x="622300" y="784225"/>
                  </a:cubicBezTo>
                  <a:cubicBezTo>
                    <a:pt x="629032" y="789835"/>
                    <a:pt x="636761" y="793043"/>
                    <a:pt x="644525" y="796925"/>
                  </a:cubicBezTo>
                  <a:cubicBezTo>
                    <a:pt x="659490" y="819373"/>
                    <a:pt x="640709" y="791583"/>
                    <a:pt x="660400" y="819150"/>
                  </a:cubicBezTo>
                  <a:cubicBezTo>
                    <a:pt x="662618" y="822255"/>
                    <a:pt x="664052" y="825977"/>
                    <a:pt x="666750" y="828675"/>
                  </a:cubicBezTo>
                  <a:cubicBezTo>
                    <a:pt x="672576" y="834501"/>
                    <a:pt x="682334" y="837225"/>
                    <a:pt x="688975" y="841375"/>
                  </a:cubicBezTo>
                  <a:cubicBezTo>
                    <a:pt x="693462" y="844180"/>
                    <a:pt x="697369" y="847824"/>
                    <a:pt x="701675" y="850900"/>
                  </a:cubicBezTo>
                  <a:cubicBezTo>
                    <a:pt x="704780" y="853118"/>
                    <a:pt x="708502" y="854552"/>
                    <a:pt x="711200" y="857250"/>
                  </a:cubicBezTo>
                  <a:cubicBezTo>
                    <a:pt x="731808" y="877858"/>
                    <a:pt x="708619" y="863897"/>
                    <a:pt x="733425" y="876300"/>
                  </a:cubicBezTo>
                  <a:cubicBezTo>
                    <a:pt x="735542" y="879475"/>
                    <a:pt x="736795" y="883441"/>
                    <a:pt x="739775" y="885825"/>
                  </a:cubicBezTo>
                  <a:cubicBezTo>
                    <a:pt x="742388" y="887916"/>
                    <a:pt x="746307" y="887503"/>
                    <a:pt x="749300" y="889000"/>
                  </a:cubicBezTo>
                  <a:cubicBezTo>
                    <a:pt x="754288" y="891494"/>
                    <a:pt x="768169" y="902478"/>
                    <a:pt x="771525" y="904875"/>
                  </a:cubicBezTo>
                  <a:cubicBezTo>
                    <a:pt x="774630" y="907093"/>
                    <a:pt x="778119" y="908782"/>
                    <a:pt x="781050" y="911225"/>
                  </a:cubicBezTo>
                  <a:cubicBezTo>
                    <a:pt x="792008" y="920357"/>
                    <a:pt x="793576" y="928100"/>
                    <a:pt x="809625" y="933450"/>
                  </a:cubicBezTo>
                  <a:cubicBezTo>
                    <a:pt x="829186" y="939970"/>
                    <a:pt x="809270" y="933963"/>
                    <a:pt x="841375" y="939800"/>
                  </a:cubicBezTo>
                  <a:cubicBezTo>
                    <a:pt x="845668" y="940581"/>
                    <a:pt x="849815" y="942028"/>
                    <a:pt x="854075" y="942975"/>
                  </a:cubicBezTo>
                  <a:cubicBezTo>
                    <a:pt x="859343" y="944146"/>
                    <a:pt x="864682" y="944979"/>
                    <a:pt x="869950" y="946150"/>
                  </a:cubicBezTo>
                  <a:cubicBezTo>
                    <a:pt x="874210" y="947097"/>
                    <a:pt x="878454" y="948126"/>
                    <a:pt x="882650" y="949325"/>
                  </a:cubicBezTo>
                  <a:cubicBezTo>
                    <a:pt x="885868" y="950244"/>
                    <a:pt x="888908" y="951774"/>
                    <a:pt x="892175" y="952500"/>
                  </a:cubicBezTo>
                  <a:cubicBezTo>
                    <a:pt x="898459" y="953897"/>
                    <a:pt x="904891" y="954523"/>
                    <a:pt x="911225" y="955675"/>
                  </a:cubicBezTo>
                  <a:cubicBezTo>
                    <a:pt x="945271" y="961865"/>
                    <a:pt x="906735" y="955941"/>
                    <a:pt x="949325" y="962025"/>
                  </a:cubicBezTo>
                  <a:cubicBezTo>
                    <a:pt x="962025" y="960967"/>
                    <a:pt x="974793" y="960534"/>
                    <a:pt x="987425" y="958850"/>
                  </a:cubicBezTo>
                  <a:cubicBezTo>
                    <a:pt x="996479" y="957643"/>
                    <a:pt x="998830" y="953912"/>
                    <a:pt x="1006475" y="949325"/>
                  </a:cubicBezTo>
                  <a:cubicBezTo>
                    <a:pt x="1008504" y="948107"/>
                    <a:pt x="1010708" y="947208"/>
                    <a:pt x="1012825" y="94615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EE17AA4-FDCF-4D9E-9D24-2A5CC38BD4B6}"/>
              </a:ext>
            </a:extLst>
          </p:cNvPr>
          <p:cNvCxnSpPr>
            <a:cxnSpLocks/>
          </p:cNvCxnSpPr>
          <p:nvPr/>
        </p:nvCxnSpPr>
        <p:spPr>
          <a:xfrm flipV="1">
            <a:off x="8883166" y="2520535"/>
            <a:ext cx="390527" cy="157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7E9C1C2-1C99-5AEB-E96C-1201CD5E437C}"/>
              </a:ext>
            </a:extLst>
          </p:cNvPr>
          <p:cNvSpPr txBox="1"/>
          <p:nvPr/>
        </p:nvSpPr>
        <p:spPr>
          <a:xfrm>
            <a:off x="9287098" y="2253694"/>
            <a:ext cx="528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ea typeface="굴림" panose="020B0600000101010101" pitchFamily="34" charset="-127"/>
                <a:cs typeface="Arial" panose="020B0604020202020204" pitchFamily="34" charset="0"/>
              </a:rPr>
              <a:t>h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Symbol" panose="05050102010706020507" pitchFamily="18" charset="2"/>
                <a:ea typeface="굴림" panose="020B0600000101010101" pitchFamily="34" charset="-127"/>
                <a:cs typeface="Arial" panose="020B0604020202020204" pitchFamily="34" charset="0"/>
              </a:rPr>
              <a:t>n</a:t>
            </a:r>
            <a:endParaRPr lang="en-US" sz="3200" noProof="0" dirty="0">
              <a:latin typeface="Symbol" panose="05050102010706020507" pitchFamily="18" charset="2"/>
            </a:endParaRPr>
          </a:p>
        </p:txBody>
      </p:sp>
      <p:sp>
        <p:nvSpPr>
          <p:cNvPr id="65" name="Content Placeholder 58">
            <a:extLst>
              <a:ext uri="{FF2B5EF4-FFF2-40B4-BE49-F238E27FC236}">
                <a16:creationId xmlns:a16="http://schemas.microsoft.com/office/drawing/2014/main" id="{94F92A84-8BFD-4B0E-7917-0E0D7CC15684}"/>
              </a:ext>
            </a:extLst>
          </p:cNvPr>
          <p:cNvSpPr txBox="1">
            <a:spLocks/>
          </p:cNvSpPr>
          <p:nvPr/>
        </p:nvSpPr>
        <p:spPr>
          <a:xfrm>
            <a:off x="6779164" y="4080891"/>
            <a:ext cx="4676101" cy="121157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7" indent="-173037" algn="l" defTabSz="457196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695" indent="-236535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67" indent="-187323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2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8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75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0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66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1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cs typeface="Arial"/>
              </a:rPr>
              <a:t>to drive an FEL</a:t>
            </a:r>
          </a:p>
          <a:p>
            <a:pPr lvl="1" indent="-314952"/>
            <a:r>
              <a:rPr lang="en-US" sz="2000" dirty="0">
                <a:cs typeface="Arial"/>
              </a:rPr>
              <a:t>water-window regime [2,4] nm</a:t>
            </a:r>
          </a:p>
          <a:p>
            <a:pPr lvl="1"/>
            <a:r>
              <a:rPr lang="en-US" sz="2000" dirty="0"/>
              <a:t>Energy/pulse [100, 300] </a:t>
            </a:r>
            <a:r>
              <a:rPr lang="el-GR" sz="2000" dirty="0"/>
              <a:t>μ</a:t>
            </a:r>
            <a:r>
              <a:rPr lang="en-US" sz="2000" dirty="0"/>
              <a:t>J</a:t>
            </a:r>
          </a:p>
          <a:p>
            <a:pPr lvl="1"/>
            <a:r>
              <a:rPr lang="en-US" sz="2000" dirty="0"/>
              <a:t>Short [10’s of fs]</a:t>
            </a:r>
          </a:p>
          <a:p>
            <a:pPr lvl="1"/>
            <a:r>
              <a:rPr lang="en-US" sz="2000" dirty="0"/>
              <a:t>High-power (GW-scale)</a:t>
            </a:r>
            <a:endParaRPr lang="es-419" sz="1600" dirty="0"/>
          </a:p>
        </p:txBody>
      </p:sp>
      <p:sp>
        <p:nvSpPr>
          <p:cNvPr id="66" name="Right Brace 65">
            <a:extLst>
              <a:ext uri="{FF2B5EF4-FFF2-40B4-BE49-F238E27FC236}">
                <a16:creationId xmlns:a16="http://schemas.microsoft.com/office/drawing/2014/main" id="{EA96F665-9028-FEA3-9B72-26E3297A5EE5}"/>
              </a:ext>
            </a:extLst>
          </p:cNvPr>
          <p:cNvSpPr/>
          <p:nvPr/>
        </p:nvSpPr>
        <p:spPr>
          <a:xfrm rot="5400000">
            <a:off x="3617762" y="436574"/>
            <a:ext cx="582804" cy="5614671"/>
          </a:xfrm>
          <a:prstGeom prst="rightBrace">
            <a:avLst>
              <a:gd name="adj1" fmla="val 8333"/>
              <a:gd name="adj2" fmla="val 72606"/>
            </a:avLst>
          </a:prstGeom>
          <a:ln w="285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661DC1A6-9F01-EA44-7F1C-0768C4C371AC}"/>
              </a:ext>
            </a:extLst>
          </p:cNvPr>
          <p:cNvSpPr/>
          <p:nvPr/>
        </p:nvSpPr>
        <p:spPr>
          <a:xfrm rot="5400000">
            <a:off x="7628478" y="2203843"/>
            <a:ext cx="992582" cy="2615576"/>
          </a:xfrm>
          <a:prstGeom prst="rightBrace">
            <a:avLst/>
          </a:prstGeom>
          <a:ln w="285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675FA71-B281-D210-CAC7-D4C43D8226BC}"/>
              </a:ext>
            </a:extLst>
          </p:cNvPr>
          <p:cNvSpPr txBox="1"/>
          <p:nvPr/>
        </p:nvSpPr>
        <p:spPr>
          <a:xfrm>
            <a:off x="6143202" y="874267"/>
            <a:ext cx="120257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1 GeV</a:t>
            </a:r>
            <a:endParaRPr lang="es-419" sz="2800" b="1" dirty="0">
              <a:solidFill>
                <a:schemeClr val="accent3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01FF4AF-4B1A-A0D1-5CF6-3E26DA55F2A8}"/>
              </a:ext>
            </a:extLst>
          </p:cNvPr>
          <p:cNvCxnSpPr>
            <a:cxnSpLocks/>
          </p:cNvCxnSpPr>
          <p:nvPr/>
        </p:nvCxnSpPr>
        <p:spPr>
          <a:xfrm flipV="1">
            <a:off x="6787890" y="1388890"/>
            <a:ext cx="0" cy="1096962"/>
          </a:xfrm>
          <a:prstGeom prst="line">
            <a:avLst/>
          </a:prstGeom>
          <a:ln w="12700">
            <a:solidFill>
              <a:schemeClr val="accent3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58">
            <a:extLst>
              <a:ext uri="{FF2B5EF4-FFF2-40B4-BE49-F238E27FC236}">
                <a16:creationId xmlns:a16="http://schemas.microsoft.com/office/drawing/2014/main" id="{A80C4C05-22F9-73D7-C9F3-3263DF6B6321}"/>
              </a:ext>
            </a:extLst>
          </p:cNvPr>
          <p:cNvSpPr txBox="1">
            <a:spLocks/>
          </p:cNvSpPr>
          <p:nvPr/>
        </p:nvSpPr>
        <p:spPr>
          <a:xfrm>
            <a:off x="1179915" y="3642294"/>
            <a:ext cx="4676101" cy="88253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7" indent="-173037" algn="l" defTabSz="457196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695" indent="-236535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67" indent="-187323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2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87" indent="-171448" algn="l" defTabSz="457196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75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0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66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1" indent="-228597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cs typeface="Arial"/>
              </a:rPr>
              <a:t>SWFA X-band and K-band linac</a:t>
            </a:r>
          </a:p>
          <a:p>
            <a:pPr lvl="1"/>
            <a:r>
              <a:rPr lang="en-US" sz="2000" dirty="0"/>
              <a:t>1 GeV, high brightness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D9346DCE-378B-20D6-D88C-E3BB77CE6FDF}"/>
              </a:ext>
            </a:extLst>
          </p:cNvPr>
          <p:cNvSpPr/>
          <p:nvPr/>
        </p:nvSpPr>
        <p:spPr>
          <a:xfrm>
            <a:off x="491071" y="4759366"/>
            <a:ext cx="6090482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es-419" sz="1800" b="1" dirty="0">
                <a:solidFill>
                  <a:sysClr val="windowText" lastClr="000000"/>
                </a:solidFill>
              </a:rPr>
              <a:t>P. Piot, </a:t>
            </a:r>
            <a:r>
              <a:rPr lang="es-419" sz="1800" dirty="0">
                <a:solidFill>
                  <a:sysClr val="windowText" lastClr="000000"/>
                </a:solidFill>
              </a:rPr>
              <a:t>“</a:t>
            </a:r>
            <a:r>
              <a:rPr lang="en-US" sz="1800" dirty="0">
                <a:solidFill>
                  <a:sysClr val="windowText" lastClr="000000"/>
                </a:solidFill>
              </a:rPr>
              <a:t>Design of a Water-Window Free-Electron Laser Using the Two-Beam Acceleration Scheme</a:t>
            </a:r>
            <a:r>
              <a:rPr lang="es-419" sz="1800" dirty="0">
                <a:solidFill>
                  <a:sysClr val="windowText" lastClr="000000"/>
                </a:solidFill>
              </a:rPr>
              <a:t>”, </a:t>
            </a:r>
            <a:r>
              <a:rPr lang="es-419" sz="1800" b="1" dirty="0">
                <a:solidFill>
                  <a:sysClr val="windowText" lastClr="000000"/>
                </a:solidFill>
              </a:rPr>
              <a:t>THURS. 16:40 - 17:00, Bonaparte 2 (Hotel Hermitage)</a:t>
            </a:r>
          </a:p>
        </p:txBody>
      </p:sp>
    </p:spTree>
    <p:extLst>
      <p:ext uri="{BB962C8B-B14F-4D97-AF65-F5344CB8AC3E}">
        <p14:creationId xmlns:p14="http://schemas.microsoft.com/office/powerpoint/2010/main" val="15330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6EB62-E797-339E-260A-022E816A9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C7E7-1E0A-04BE-D532-B22B5DB58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439" y="129479"/>
            <a:ext cx="7425276" cy="423025"/>
          </a:xfrm>
        </p:spPr>
        <p:txBody>
          <a:bodyPr>
            <a:normAutofit/>
          </a:bodyPr>
          <a:lstStyle/>
          <a:p>
            <a:r>
              <a:rPr lang="en-US" sz="2400" noProof="0" dirty="0"/>
              <a:t>Structure </a:t>
            </a:r>
            <a:r>
              <a:rPr lang="en-US" sz="2400" noProof="0" dirty="0" err="1"/>
              <a:t>wakefield</a:t>
            </a:r>
            <a:r>
              <a:rPr lang="en-US" sz="2400" noProof="0" dirty="0"/>
              <a:t> acceleration: CWA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C5544-B0E0-AF55-D28F-C4D18B2BD2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146" y="590414"/>
            <a:ext cx="6611012" cy="393664"/>
          </a:xfrm>
        </p:spPr>
        <p:txBody>
          <a:bodyPr/>
          <a:lstStyle/>
          <a:p>
            <a:r>
              <a:rPr lang="en-US" noProof="0" dirty="0">
                <a:solidFill>
                  <a:schemeClr val="accent2"/>
                </a:solidFill>
              </a:rPr>
              <a:t>High repetition rate multi-user X-ray FEL facility</a:t>
            </a:r>
          </a:p>
        </p:txBody>
      </p:sp>
      <p:sp>
        <p:nvSpPr>
          <p:cNvPr id="524" name="Rectangle 523">
            <a:extLst>
              <a:ext uri="{FF2B5EF4-FFF2-40B4-BE49-F238E27FC236}">
                <a16:creationId xmlns:a16="http://schemas.microsoft.com/office/drawing/2014/main" id="{42A8EF5C-DE0E-E8AB-BBE0-08DBCCE3C38E}"/>
              </a:ext>
            </a:extLst>
          </p:cNvPr>
          <p:cNvSpPr/>
          <p:nvPr/>
        </p:nvSpPr>
        <p:spPr>
          <a:xfrm>
            <a:off x="512616" y="5518721"/>
            <a:ext cx="607525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r>
              <a:rPr lang="en-US" sz="1600" b="1" noProof="0" dirty="0">
                <a:solidFill>
                  <a:srgbClr val="000000"/>
                </a:solidFill>
              </a:rPr>
              <a:t>A. Zholents et al, </a:t>
            </a:r>
            <a:r>
              <a:rPr lang="en-US" sz="1600" noProof="0" dirty="0">
                <a:solidFill>
                  <a:srgbClr val="000000"/>
                </a:solidFill>
              </a:rPr>
              <a:t>“A high repetition rate millimeter wavelength accelerator for an X-ray free-electron laser”, </a:t>
            </a:r>
            <a:r>
              <a:rPr lang="en-US" sz="1600" noProof="0" dirty="0"/>
              <a:t>2025 </a:t>
            </a:r>
            <a:r>
              <a:rPr lang="en-US" sz="1600" i="1" noProof="0" dirty="0"/>
              <a:t>JINST</a:t>
            </a:r>
            <a:r>
              <a:rPr lang="en-US" sz="1600" noProof="0" dirty="0"/>
              <a:t> 20 P01023</a:t>
            </a:r>
            <a:endParaRPr lang="en-US" sz="1600" noProof="0" dirty="0">
              <a:solidFill>
                <a:srgbClr val="0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DE41EB-0A6A-E5B4-EA86-B3E3EC018A88}"/>
              </a:ext>
            </a:extLst>
          </p:cNvPr>
          <p:cNvGrpSpPr/>
          <p:nvPr/>
        </p:nvGrpSpPr>
        <p:grpSpPr>
          <a:xfrm>
            <a:off x="9835070" y="431705"/>
            <a:ext cx="1819866" cy="1297884"/>
            <a:chOff x="5441559" y="2103110"/>
            <a:chExt cx="3799231" cy="2394845"/>
          </a:xfrm>
        </p:grpSpPr>
        <p:pic>
          <p:nvPicPr>
            <p:cNvPr id="8" name="Picture 7" descr="CookTubeDiagram.jpg">
              <a:extLst>
                <a:ext uri="{FF2B5EF4-FFF2-40B4-BE49-F238E27FC236}">
                  <a16:creationId xmlns:a16="http://schemas.microsoft.com/office/drawing/2014/main" id="{222BA1CC-3D1F-26FA-6443-C32AE6C6F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1559" y="2103110"/>
              <a:ext cx="3636316" cy="2008171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67EC80E-5C42-558C-5459-A07A2BA9CDE2}"/>
                </a:ext>
              </a:extLst>
            </p:cNvPr>
            <p:cNvSpPr/>
            <p:nvPr/>
          </p:nvSpPr>
          <p:spPr>
            <a:xfrm>
              <a:off x="6789773" y="3107195"/>
              <a:ext cx="152400" cy="189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noProof="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2F1749-607A-BF99-CDE4-7BD7CCA99864}"/>
                </a:ext>
              </a:extLst>
            </p:cNvPr>
            <p:cNvSpPr txBox="1"/>
            <p:nvPr/>
          </p:nvSpPr>
          <p:spPr>
            <a:xfrm rot="21223238">
              <a:off x="7161946" y="2704041"/>
              <a:ext cx="2078844" cy="511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noProof="0" dirty="0">
                  <a:solidFill>
                    <a:schemeClr val="accent4">
                      <a:lumMod val="75000"/>
                    </a:schemeClr>
                  </a:solidFill>
                </a:rPr>
                <a:t>drive beam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C65A1E-1DD6-27D3-8B4C-DE02800E143A}"/>
                </a:ext>
              </a:extLst>
            </p:cNvPr>
            <p:cNvSpPr txBox="1"/>
            <p:nvPr/>
          </p:nvSpPr>
          <p:spPr>
            <a:xfrm>
              <a:off x="6683341" y="3986839"/>
              <a:ext cx="2062113" cy="511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noProof="0" dirty="0">
                  <a:solidFill>
                    <a:schemeClr val="accent4">
                      <a:lumMod val="75000"/>
                    </a:schemeClr>
                  </a:solidFill>
                </a:rPr>
                <a:t>main beam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33B86C8-1124-59D2-39B3-392A8FB7FD6E}"/>
                </a:ext>
              </a:extLst>
            </p:cNvPr>
            <p:cNvCxnSpPr>
              <a:stCxn id="14" idx="0"/>
              <a:endCxn id="9" idx="6"/>
            </p:cNvCxnSpPr>
            <p:nvPr/>
          </p:nvCxnSpPr>
          <p:spPr>
            <a:xfrm flipH="1" flipV="1">
              <a:off x="6942174" y="3202097"/>
              <a:ext cx="772226" cy="7847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7255CF-8FC5-CC1E-3635-6971D60CE6D3}"/>
              </a:ext>
            </a:extLst>
          </p:cNvPr>
          <p:cNvSpPr txBox="1"/>
          <p:nvPr/>
        </p:nvSpPr>
        <p:spPr>
          <a:xfrm>
            <a:off x="8619427" y="57900"/>
            <a:ext cx="36042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4"/>
                </a:solidFill>
              </a:rPr>
              <a:t>Collinear Wakefield Acceleration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E8A183-C81C-9970-4CAB-CEB75AC97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94" y="1995654"/>
            <a:ext cx="6068272" cy="351521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4F042B-FDD9-2571-7A73-AF41B19DF1F1}"/>
              </a:ext>
            </a:extLst>
          </p:cNvPr>
          <p:cNvSpPr txBox="1"/>
          <p:nvPr/>
        </p:nvSpPr>
        <p:spPr>
          <a:xfrm>
            <a:off x="519593" y="1460103"/>
            <a:ext cx="6068271" cy="52322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A-STAR</a:t>
            </a:r>
            <a:endParaRPr lang="es-419" sz="2800" b="1" dirty="0">
              <a:solidFill>
                <a:schemeClr val="accent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09210A-E362-4F7A-D0BF-8BEAF38AC5E6}"/>
              </a:ext>
            </a:extLst>
          </p:cNvPr>
          <p:cNvSpPr txBox="1"/>
          <p:nvPr/>
        </p:nvSpPr>
        <p:spPr>
          <a:xfrm>
            <a:off x="7024158" y="1198869"/>
            <a:ext cx="4642618" cy="1370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10 Beamlines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Independently tunable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Repetition rate of up to 20 kHz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X-ray spectrum:1.5 keV to 10.2 keV </a:t>
            </a:r>
            <a:endParaRPr lang="es-419" sz="2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BC1ECF3-A46B-57AC-FD92-643DDE172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012" y="2784484"/>
            <a:ext cx="3721031" cy="25370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70CE48C-7B4E-16FC-5BE4-735B7E2F7BF5}"/>
              </a:ext>
            </a:extLst>
          </p:cNvPr>
          <p:cNvSpPr txBox="1"/>
          <p:nvPr/>
        </p:nvSpPr>
        <p:spPr>
          <a:xfrm>
            <a:off x="7140372" y="5436589"/>
            <a:ext cx="47552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TeXGyreTermesX-Regular"/>
              </a:rPr>
              <a:t>Photon energy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eXGyreTermesX-Regular"/>
              </a:rPr>
              <a:t>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MSBM10"/>
              </a:rPr>
              <a:t>ℏ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NewTXMI"/>
              </a:rPr>
              <a:t>𝜔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eXGyreTermesX-Regular"/>
              </a:rPr>
              <a:t>versus undulator parameter 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NewTXMI"/>
              </a:rPr>
              <a:t>𝐾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eXGyreTermesX-Regular"/>
              </a:rPr>
              <a:t>calculated for an undulator with a period of 12.6 mm and different beam energies shown above the lines.</a:t>
            </a:r>
            <a:r>
              <a:rPr lang="en-US" sz="1600" dirty="0"/>
              <a:t> </a:t>
            </a:r>
            <a:endParaRPr lang="es-419" sz="1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417CB-BA62-560F-7B2D-1A0CE5D9C40C}"/>
              </a:ext>
            </a:extLst>
          </p:cNvPr>
          <p:cNvCxnSpPr>
            <a:cxnSpLocks/>
          </p:cNvCxnSpPr>
          <p:nvPr/>
        </p:nvCxnSpPr>
        <p:spPr>
          <a:xfrm flipV="1">
            <a:off x="3839974" y="1340362"/>
            <a:ext cx="0" cy="1096962"/>
          </a:xfrm>
          <a:prstGeom prst="line">
            <a:avLst/>
          </a:prstGeom>
          <a:ln w="12700">
            <a:solidFill>
              <a:schemeClr val="accent3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BE2FF1E-A1FC-4E8F-6821-BB6B4E9E3F52}"/>
              </a:ext>
            </a:extLst>
          </p:cNvPr>
          <p:cNvSpPr txBox="1"/>
          <p:nvPr/>
        </p:nvSpPr>
        <p:spPr>
          <a:xfrm>
            <a:off x="3127043" y="1125995"/>
            <a:ext cx="150233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4.5 GeV</a:t>
            </a:r>
            <a:endParaRPr lang="es-419" sz="28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2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3.xml><?xml version="1.0" encoding="utf-8"?>
<a:theme xmlns:a="http://schemas.openxmlformats.org/drawingml/2006/main" name="3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4.xml><?xml version="1.0" encoding="utf-8"?>
<a:theme xmlns:a="http://schemas.openxmlformats.org/drawingml/2006/main" name="4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5.xml><?xml version="1.0" encoding="utf-8"?>
<a:theme xmlns:a="http://schemas.openxmlformats.org/drawingml/2006/main" name="5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6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7.xml><?xml version="1.0" encoding="utf-8"?>
<a:theme xmlns:a="http://schemas.openxmlformats.org/drawingml/2006/main" name="6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presentation_16x9_DOE only</Template>
  <TotalTime>50606</TotalTime>
  <Words>3367</Words>
  <Application>Microsoft Office PowerPoint</Application>
  <PresentationFormat>Widescreen</PresentationFormat>
  <Paragraphs>654</Paragraphs>
  <Slides>36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62" baseType="lpstr">
      <vt:lpstr>굴림</vt:lpstr>
      <vt:lpstr>AdvOT483a8203</vt:lpstr>
      <vt:lpstr>Arial</vt:lpstr>
      <vt:lpstr>Arial Regular</vt:lpstr>
      <vt:lpstr>BM HANNA Pro OTF</vt:lpstr>
      <vt:lpstr>Calibri</vt:lpstr>
      <vt:lpstr>Cambria Math</vt:lpstr>
      <vt:lpstr>Century Gothic</vt:lpstr>
      <vt:lpstr>Comic Sans MS</vt:lpstr>
      <vt:lpstr>Courier New</vt:lpstr>
      <vt:lpstr>MSBM10</vt:lpstr>
      <vt:lpstr>NewTXMI</vt:lpstr>
      <vt:lpstr>Symbol</vt:lpstr>
      <vt:lpstr>Tahoma</vt:lpstr>
      <vt:lpstr>TeXGyreTermes-Regular-Identity-H</vt:lpstr>
      <vt:lpstr>TeXGyreTermesX-Regular</vt:lpstr>
      <vt:lpstr>Times New Roman</vt:lpstr>
      <vt:lpstr>Wingdings</vt:lpstr>
      <vt:lpstr>1_presentation_16x9</vt:lpstr>
      <vt:lpstr>2_presentation_16x9</vt:lpstr>
      <vt:lpstr>3_presentation_16x9</vt:lpstr>
      <vt:lpstr>4_presentation_16x9</vt:lpstr>
      <vt:lpstr>5_presentation_16x9</vt:lpstr>
      <vt:lpstr>presentation_16x9</vt:lpstr>
      <vt:lpstr>6_presentation_16x9</vt:lpstr>
      <vt:lpstr>VISIO</vt:lpstr>
      <vt:lpstr> Progress Toward High-Gradient Structure Wakefield Accelerators </vt:lpstr>
      <vt:lpstr>Outline</vt:lpstr>
      <vt:lpstr>PowerPoint Presentation</vt:lpstr>
      <vt:lpstr>Where does Structure Wakefield Acceleration fit in?</vt:lpstr>
      <vt:lpstr>Structure Wakefield Acceleration (SFWA)</vt:lpstr>
      <vt:lpstr>PowerPoint Presentation</vt:lpstr>
      <vt:lpstr>Structure wakefield acceleration: TBA</vt:lpstr>
      <vt:lpstr>Structure wakefield acceleration: TBA</vt:lpstr>
      <vt:lpstr>Structure wakefield acceleration: CWA</vt:lpstr>
      <vt:lpstr>Structure wakefield acceleration: TBA</vt:lpstr>
      <vt:lpstr>PowerPoint Presentation</vt:lpstr>
      <vt:lpstr>Network of American beam test facilities</vt:lpstr>
      <vt:lpstr>The Argonne Wakefield Accelerator (AWA) Facility</vt:lpstr>
      <vt:lpstr>PowerPoint Presentation</vt:lpstr>
      <vt:lpstr>Milestone: CWA</vt:lpstr>
      <vt:lpstr>Milestone: TBA</vt:lpstr>
      <vt:lpstr>Why Short Pulse RF? (Part I): TBA</vt:lpstr>
      <vt:lpstr>Milestone: TBA</vt:lpstr>
      <vt:lpstr>Milestone: TBA</vt:lpstr>
      <vt:lpstr>Milestone: TBA</vt:lpstr>
      <vt:lpstr>Why Short Pulse RF? (Part II)</vt:lpstr>
      <vt:lpstr>PowerPoint Presentation</vt:lpstr>
      <vt:lpstr>SWFA Roadmap </vt:lpstr>
      <vt:lpstr>Moving forward:</vt:lpstr>
      <vt:lpstr>Moving forward: </vt:lpstr>
      <vt:lpstr>Moving forward:</vt:lpstr>
      <vt:lpstr>PowerPoint Presentation</vt:lpstr>
      <vt:lpstr>PowerPoint Presentation</vt:lpstr>
      <vt:lpstr>PowerPoint Presentation</vt:lpstr>
      <vt:lpstr>Moving forward:</vt:lpstr>
      <vt:lpstr>Moving forward:</vt:lpstr>
      <vt:lpstr>Moving forward:</vt:lpstr>
      <vt:lpstr>Moving forward:</vt:lpstr>
      <vt:lpstr>SWFA 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John Power</cp:lastModifiedBy>
  <cp:revision>3823</cp:revision>
  <cp:lastPrinted>2023-08-07T16:23:00Z</cp:lastPrinted>
  <dcterms:created xsi:type="dcterms:W3CDTF">2018-05-02T14:57:07Z</dcterms:created>
  <dcterms:modified xsi:type="dcterms:W3CDTF">2025-09-24T05:05:48Z</dcterms:modified>
</cp:coreProperties>
</file>